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3" r:id="rId5"/>
    <p:sldMasterId id="2147483709" r:id="rId6"/>
    <p:sldMasterId id="2147483756" r:id="rId7"/>
    <p:sldMasterId id="2147483678" r:id="rId8"/>
    <p:sldMasterId id="2147483780" r:id="rId9"/>
    <p:sldMasterId id="2147483804" r:id="rId10"/>
    <p:sldMasterId id="2147483821" r:id="rId11"/>
  </p:sldMasterIdLst>
  <p:notesMasterIdLst>
    <p:notesMasterId r:id="rId36"/>
  </p:notesMasterIdLst>
  <p:sldIdLst>
    <p:sldId id="258" r:id="rId12"/>
    <p:sldId id="2029" r:id="rId13"/>
    <p:sldId id="2030" r:id="rId14"/>
    <p:sldId id="2040" r:id="rId15"/>
    <p:sldId id="2014" r:id="rId16"/>
    <p:sldId id="1993" r:id="rId17"/>
    <p:sldId id="1994" r:id="rId18"/>
    <p:sldId id="2033" r:id="rId19"/>
    <p:sldId id="2035" r:id="rId20"/>
    <p:sldId id="2036" r:id="rId21"/>
    <p:sldId id="2039" r:id="rId22"/>
    <p:sldId id="2034" r:id="rId23"/>
    <p:sldId id="2003" r:id="rId24"/>
    <p:sldId id="1992" r:id="rId25"/>
    <p:sldId id="1972" r:id="rId26"/>
    <p:sldId id="2016" r:id="rId27"/>
    <p:sldId id="2028" r:id="rId28"/>
    <p:sldId id="2024" r:id="rId29"/>
    <p:sldId id="2015" r:id="rId30"/>
    <p:sldId id="1596" r:id="rId31"/>
    <p:sldId id="2032" r:id="rId32"/>
    <p:sldId id="1964" r:id="rId33"/>
    <p:sldId id="2038" r:id="rId34"/>
    <p:sldId id="2041" r:id="rId3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x, Lily" initials="LL" lastIdx="4" clrIdx="6">
    <p:extLst>
      <p:ext uri="{19B8F6BF-5375-455C-9EA6-DF929625EA0E}">
        <p15:presenceInfo xmlns:p15="http://schemas.microsoft.com/office/powerpoint/2012/main" userId="S::Lily.Laux@tea.texas.gov::636db09a-da9f-4c4e-b1f1-94f7e4a7d6c4" providerId="AD"/>
      </p:ext>
    </p:extLst>
  </p:cmAuthor>
  <p:cmAuthor id="1" name="Porter, Jacquie" initials="PJ" lastIdx="14" clrIdx="0">
    <p:extLst>
      <p:ext uri="{19B8F6BF-5375-455C-9EA6-DF929625EA0E}">
        <p15:presenceInfo xmlns:p15="http://schemas.microsoft.com/office/powerpoint/2012/main" userId="S::Jacquie.Porter@tea.texas.gov::5c51de69-e6b9-404f-b989-d04966778d7f" providerId="AD"/>
      </p:ext>
    </p:extLst>
  </p:cmAuthor>
  <p:cmAuthor id="8" name="Morath, Mike" initials="MM" lastIdx="3" clrIdx="7">
    <p:extLst>
      <p:ext uri="{19B8F6BF-5375-455C-9EA6-DF929625EA0E}">
        <p15:presenceInfo xmlns:p15="http://schemas.microsoft.com/office/powerpoint/2012/main" userId="S::mike.morath@tea.texas.gov::dadbb107-9023-43b8-b6f6-6e6a46bd0cc1" providerId="AD"/>
      </p:ext>
    </p:extLst>
  </p:cmAuthor>
  <p:cmAuthor id="2" name="Dobson, Kristen" initials="DK" lastIdx="130" clrIdx="1">
    <p:extLst>
      <p:ext uri="{19B8F6BF-5375-455C-9EA6-DF929625EA0E}">
        <p15:presenceInfo xmlns:p15="http://schemas.microsoft.com/office/powerpoint/2012/main" userId="S::Kristen.Dobson@tea.texas.gov::a0271f7e-e53b-4def-869d-8a93b4d3856c" providerId="AD"/>
      </p:ext>
    </p:extLst>
  </p:cmAuthor>
  <p:cmAuthor id="9" name=" " initials="" lastIdx="2" clrIdx="8">
    <p:extLst>
      <p:ext uri="{19B8F6BF-5375-455C-9EA6-DF929625EA0E}">
        <p15:presenceInfo xmlns:p15="http://schemas.microsoft.com/office/powerpoint/2012/main" userId="6c52fce1a4de1206" providerId="Windows Live"/>
      </p:ext>
    </p:extLst>
  </p:cmAuthor>
  <p:cmAuthor id="3" name="Doran, Brian" initials="DB" lastIdx="49" clrIdx="2">
    <p:extLst>
      <p:ext uri="{19B8F6BF-5375-455C-9EA6-DF929625EA0E}">
        <p15:presenceInfo xmlns:p15="http://schemas.microsoft.com/office/powerpoint/2012/main" userId="S::Brian.Doran@tea.texas.gov::404b808b-7304-49c7-bcdf-2f195c92a744" providerId="AD"/>
      </p:ext>
    </p:extLst>
  </p:cmAuthor>
  <p:cmAuthor id="4" name="Justice, Heather" initials="JH" lastIdx="123" clrIdx="3"/>
  <p:cmAuthor id="5" name="Morath, Mike" initials="MM [2]" lastIdx="25" clrIdx="4">
    <p:extLst>
      <p:ext uri="{19B8F6BF-5375-455C-9EA6-DF929625EA0E}">
        <p15:presenceInfo xmlns:p15="http://schemas.microsoft.com/office/powerpoint/2012/main" userId="S::Mike.Morath@tea.state.tx.us::dadbb107-9023-43b8-b6f6-6e6a46bd0cc1" providerId="AD"/>
      </p:ext>
    </p:extLst>
  </p:cmAuthor>
  <p:cmAuthor id="6" name="Simcock, Matt" initials="SM" lastIdx="44" clrIdx="5">
    <p:extLst>
      <p:ext uri="{19B8F6BF-5375-455C-9EA6-DF929625EA0E}">
        <p15:presenceInfo xmlns:p15="http://schemas.microsoft.com/office/powerpoint/2012/main" userId="S-1-5-21-424224527-328161685-9522986-44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E7"/>
    <a:srgbClr val="00B050"/>
    <a:srgbClr val="FFFF00"/>
    <a:srgbClr val="BFBFBF"/>
    <a:srgbClr val="2F75B5"/>
    <a:srgbClr val="1E3E77"/>
    <a:srgbClr val="F2F2F2"/>
    <a:srgbClr val="363534"/>
    <a:srgbClr val="1682C5"/>
    <a:srgbClr val="15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52658-3086-4E74-AABA-53D90ED0C7A6}" v="1" dt="2020-05-07T15:24:02.421"/>
    <p1510:client id="{7C0C16CE-0717-4A3F-988C-DF051D0B83D1}" v="4851" dt="2020-05-06T22:47:36.862"/>
    <p1510:client id="{BA7AC283-34BB-4653-85B2-84EBDBCF80C0}" v="13" dt="2020-05-07T12:07:41.100"/>
    <p1510:client id="{C613DE2B-B286-AF4E-897E-F185A7C85EC7}" v="1740" dt="2020-05-06T16:01:45.095"/>
    <p1510:client id="{CB6459E6-4364-43E2-8E21-E6632773C2CB}" v="2988" dt="2020-05-07T02:33:47.201"/>
    <p1510:client id="{D61D19B9-52BC-4419-92E1-D692567DFBCA}" v="1" dt="2020-05-07T14:27:43.154"/>
    <p1510:client id="{DE52DA3A-3A28-47A1-AB66-79AEF9FB04AC}" v="709" dt="2020-05-07T14:54:32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5B9141D-177B-4807-A9D2-94CF7C56247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1C19E84-432F-4B13-8A59-CF116900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2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7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1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6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0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45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1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5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7434"/>
            <a:ext cx="9144000" cy="1455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17F7C-5B22-45E1-89D6-BA0877C65FFA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1872"/>
            <a:ext cx="12192000" cy="5596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85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60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60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32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41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4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06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741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5/7/2020</a:t>
            </a:fld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24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4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37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3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3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16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8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Blank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44000" cy="1455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lang="en-US" sz="6000" b="1" kern="1200" baseline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067-E08A-4790-A2BF-7D58B2AC4D29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776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714124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77177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9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3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78763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20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F1BA61-0597-9F42-ACBB-F15FF99F7C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7025" y="5213059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9701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D7465-82DB-6943-A223-97CAF3BF00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75078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65784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799346D-5D98-D948-A118-BA4E55B1D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46801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53591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12AD04B-FD68-AC47-8832-1731094D24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92733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D66FD89-64C4-9044-BA18-28978645C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0486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 Main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157370"/>
            <a:ext cx="9997440" cy="1142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BC822A72-285C-47E5-A79E-9E76249E9039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7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FF09304-98CE-1740-BEA0-2A5A972490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24924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65783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781C794-6E72-FC4F-A56A-87E1C0F423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30329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901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E0BB3F8-302E-3249-B420-412CDC7D5C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15766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1686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85936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5985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27823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5706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82D125-C8EF-A144-B545-5231C04409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89216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0B34316-7C16-3240-A288-5BD4B828E4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3355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8737401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  <p:sp>
        <p:nvSpPr>
          <p:cNvPr id="118" name="Picture Placeholder 8">
            <a:extLst>
              <a:ext uri="{FF2B5EF4-FFF2-40B4-BE49-F238E27FC236}">
                <a16:creationId xmlns:a16="http://schemas.microsoft.com/office/drawing/2014/main" id="{FAB3C01E-2A36-264D-931E-D93BDD458F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43043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C88DBCA-A64D-1740-B976-40AA06545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93274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714"/>
            <a:ext cx="12192000" cy="5602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3CA7-9B07-4E6A-AEF4-8527E48EDBAA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255714"/>
            <a:ext cx="5702808" cy="532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5713"/>
            <a:ext cx="5702808" cy="5327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7C94-7E9E-4D1C-9D6B-24CE276111A3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9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7CAB-7ADB-4269-BD49-E460E6DF6F55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40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60C2-61A2-4F42-81C5-1FFA24F8E7B0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228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730-5BB3-4DB6-8E31-9540D6BA9392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922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1FB0A-6FDE-40A1-A2C8-1B51622F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843A-4020-494A-A1BC-573D2EBB0E2F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6C2B9-2385-4992-AC0A-41CDBCFC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477BC-F975-4F47-9560-3FB6F7D0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8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EB9-5BFE-4015-B24E-4D92D36E6D42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0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DBB9-4B30-4153-9DD3-BC345FDB05A6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6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737-0C8B-42A4-A5D0-2F307166040C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18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7EE9-1CA6-4F43-BF78-4D75E1F2FEF7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4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541-D4C1-4950-9D5B-3087570E8203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90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FD4-1D86-424E-BF94-887C16C5F77F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8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8FA0-5848-41F3-93A5-EE5EF7BDB8CE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6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DC79-3D79-4AEE-ACE4-10832A93780C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948069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C9EB-7C43-4BBF-A684-0DE27B976CED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330514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41FB-5734-47DB-9B24-0069EFCECCB4}" type="datetime1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>
  <p:cSld name="1_Bullet Lis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7"/>
          <p:cNvSpPr txBox="1">
            <a:spLocks noGrp="1"/>
          </p:cNvSpPr>
          <p:nvPr>
            <p:ph type="title"/>
          </p:nvPr>
        </p:nvSpPr>
        <p:spPr>
          <a:xfrm>
            <a:off x="1755912" y="243951"/>
            <a:ext cx="95979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6EB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67"/>
          <p:cNvSpPr txBox="1">
            <a:spLocks noGrp="1"/>
          </p:cNvSpPr>
          <p:nvPr>
            <p:ph type="dt" idx="10"/>
          </p:nvPr>
        </p:nvSpPr>
        <p:spPr>
          <a:xfrm>
            <a:off x="838201" y="6529137"/>
            <a:ext cx="274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96CC442-B52F-4120-9AC1-BA6023757B3D}" type="datetime1">
              <a:rPr lang="en-US" smtClean="0"/>
              <a:t>5/7/2020</a:t>
            </a:fld>
            <a:endParaRPr/>
          </a:p>
        </p:txBody>
      </p:sp>
      <p:sp>
        <p:nvSpPr>
          <p:cNvPr id="747" name="Google Shape;747;p67"/>
          <p:cNvSpPr txBox="1">
            <a:spLocks noGrp="1"/>
          </p:cNvSpPr>
          <p:nvPr>
            <p:ph type="ftr" idx="11"/>
          </p:nvPr>
        </p:nvSpPr>
        <p:spPr>
          <a:xfrm>
            <a:off x="4038601" y="6529137"/>
            <a:ext cx="41148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67"/>
          <p:cNvSpPr txBox="1">
            <a:spLocks noGrp="1"/>
          </p:cNvSpPr>
          <p:nvPr>
            <p:ph type="sldNum" idx="12"/>
          </p:nvPr>
        </p:nvSpPr>
        <p:spPr>
          <a:xfrm>
            <a:off x="8610601" y="6529137"/>
            <a:ext cx="274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49" name="Google Shape;749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71475" lvl="0" indent="-185738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309563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DA3E26"/>
              </a:buClr>
              <a:buSzPts val="24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114425" lvl="2" indent="-2889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4472C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485900" lvl="3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857375" lvl="4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DA3E26"/>
              </a:buClr>
              <a:buSzPts val="18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228850" lvl="5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00325" lvl="6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71800" lvl="7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43275" lvl="8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559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4CDF9-50F8-4036-B3B8-F237272D8F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5/7/2020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fld id="{EA89072E-2125-40D6-847A-9E6B76897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12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566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15B1F93-40E3-49CD-98D2-1C2C40BE45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5" y="1590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15B1F93-40E3-49CD-98D2-1C2C40BE4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90"/>
                        <a:ext cx="1954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071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1334-F5C3-4AEE-86C8-E08A442D2840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9736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5C05-7915-4700-85C9-CBDA614A1B8E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18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98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0080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1513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656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462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80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379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9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A86-F71F-4D16-B294-306C9D630748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6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991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472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779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414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857183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1356582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1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4560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41361402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95721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84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628756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42757600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4350798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7846503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4415584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5525207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3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96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5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1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36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9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4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992934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229843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2016108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681663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3736165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994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DE0E1F-2ADF-4DD9-932A-E1DDB2302C91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6732"/>
            <a:ext cx="41148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65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26851A-3682-4835-BA62-7DE78985AA14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7579"/>
            <a:ext cx="41148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6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4" r:id="rId2"/>
    <p:sldLayoutId id="2147483713" r:id="rId3"/>
    <p:sldLayoutId id="2147483711" r:id="rId4"/>
    <p:sldLayoutId id="2147483714" r:id="rId5"/>
    <p:sldLayoutId id="2147483739" r:id="rId6"/>
    <p:sldLayoutId id="2147483715" r:id="rId7"/>
    <p:sldLayoutId id="2147483755" r:id="rId8"/>
    <p:sldLayoutId id="2147483771" r:id="rId9"/>
    <p:sldLayoutId id="2147483773" r:id="rId10"/>
    <p:sldLayoutId id="2147483735" r:id="rId11"/>
    <p:sldLayoutId id="2147483736" r:id="rId12"/>
    <p:sldLayoutId id="2147483737" r:id="rId13"/>
    <p:sldLayoutId id="2147483738" r:id="rId14"/>
    <p:sldLayoutId id="2147483716" r:id="rId15"/>
    <p:sldLayoutId id="214748377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562369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B8B9514-6264-2A46-9B9A-C474F0BC194B}"/>
              </a:ext>
            </a:extLst>
          </p:cNvPr>
          <p:cNvSpPr txBox="1">
            <a:spLocks/>
          </p:cNvSpPr>
          <p:nvPr userDrawn="1"/>
        </p:nvSpPr>
        <p:spPr>
          <a:xfrm>
            <a:off x="10704513" y="85725"/>
            <a:ext cx="1377950" cy="1096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839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76" r:id="rId9"/>
    <p:sldLayoutId id="2147483777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4472C4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5404EE5-F129-4697-BF73-1CB6B4ED0F67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3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5D60282-388A-401A-BC69-F84AB85080F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54091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hyperlink" Target="https://tea.texas.gov/sites/default/files/2020-2021_Calendar_Start_Date_Option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tea.texas.gov/sites/default/files/2020-2021_Calendar_Start_Date_Options.pdf" TargetMode="External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ea.org/content/uploads/2020/04/Collaborative-Brief_Covid19-Slide-APR20.pdf" TargetMode="Externa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ea.org/content/uploads/2020/04/Collaborative-Brief_Covid19-Slide-APR20.pdf" TargetMode="Externa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4" y="2873925"/>
            <a:ext cx="2870789" cy="1342173"/>
          </a:xfrm>
        </p:spPr>
        <p:txBody>
          <a:bodyPr/>
          <a:lstStyle/>
          <a:p>
            <a:r>
              <a:rPr lang="en-US"/>
              <a:t>Adjusting Your School Calendar for COVID-19 Response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48567"/>
              </p:ext>
            </p:extLst>
          </p:nvPr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1A1CAE1-080E-46D7-ADD1-DEB65747BFE7}"/>
              </a:ext>
            </a:extLst>
          </p:cNvPr>
          <p:cNvSpPr/>
          <p:nvPr/>
        </p:nvSpPr>
        <p:spPr>
          <a:xfrm>
            <a:off x="1099335" y="2794307"/>
            <a:ext cx="1244325" cy="10972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accent3"/>
                </a:solidFill>
              </a:rPr>
              <a:t>Unexpected School Closure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BF3C21-4F80-434C-996E-A2136C0CA691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43660" y="3342947"/>
            <a:ext cx="1025182" cy="1798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34E7EED-F6AF-4A99-BFD3-D8E7ED016A81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5751C-494F-42E5-A916-B8CC88AE0496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EAD92-F2FB-45AD-B842-70CE71757820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BD1EF9-2BC8-4F4A-8D2F-7D93789CB018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D070E4-FA60-455A-A2C4-45733F0FE4D7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27307A-4953-4FF3-96CE-FF2F09666C11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6A0389-A7EE-43B0-8CDD-47BFC7090649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0FB12-CE0E-4F8A-A64A-DEFA5F52E13E}"/>
              </a:ext>
            </a:extLst>
          </p:cNvPr>
          <p:cNvSpPr/>
          <p:nvPr/>
        </p:nvSpPr>
        <p:spPr>
          <a:xfrm>
            <a:off x="9589157" y="2794307"/>
            <a:ext cx="1818724" cy="1097280"/>
          </a:xfrm>
          <a:prstGeom prst="rect">
            <a:avLst/>
          </a:prstGeom>
          <a:solidFill>
            <a:srgbClr val="E1FFE7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00B050"/>
                </a:solidFill>
              </a:rPr>
              <a:t>No Net Impact to Instructional Weeks Due to Closure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6F866B-2731-48E3-83C3-D146520ADF79}"/>
              </a:ext>
            </a:extLst>
          </p:cNvPr>
          <p:cNvSpPr/>
          <p:nvPr/>
        </p:nvSpPr>
        <p:spPr>
          <a:xfrm>
            <a:off x="6324249" y="2794307"/>
            <a:ext cx="1818724" cy="120682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FFC000"/>
                </a:solidFill>
              </a:rPr>
              <a:t>Flexible Weeks Provided by Intersession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19467E-4761-41E3-A094-E6267232D2F6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750077" y="3397720"/>
            <a:ext cx="574172" cy="62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/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34E7EED-F6AF-4A99-BFD3-D8E7ED016A81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5751C-494F-42E5-A916-B8CC88AE0496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EAD92-F2FB-45AD-B842-70CE71757820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BD1EF9-2BC8-4F4A-8D2F-7D93789CB018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D070E4-FA60-455A-A2C4-45733F0FE4D7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27307A-4953-4FF3-96CE-FF2F09666C11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6A0389-A7EE-43B0-8CDD-47BFC7090649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5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ADSY Funding to Supplement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</a:t>
            </a:r>
            <a:r>
              <a:rPr lang="en-US" err="1">
                <a:solidFill>
                  <a:schemeClr val="accent5"/>
                </a:solidFill>
              </a:rPr>
              <a:t>Covid</a:t>
            </a:r>
            <a:r>
              <a:rPr lang="en-US">
                <a:solidFill>
                  <a:schemeClr val="accent5"/>
                </a:solidFill>
              </a:rPr>
              <a:t>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/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BC487507-5B2D-4405-9807-46630F998EE3}"/>
              </a:ext>
            </a:extLst>
          </p:cNvPr>
          <p:cNvSpPr/>
          <p:nvPr/>
        </p:nvSpPr>
        <p:spPr>
          <a:xfrm>
            <a:off x="375445" y="5477795"/>
            <a:ext cx="206507" cy="2065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DA8EDA-A465-46CB-903A-CCE429C49534}"/>
              </a:ext>
            </a:extLst>
          </p:cNvPr>
          <p:cNvSpPr/>
          <p:nvPr/>
        </p:nvSpPr>
        <p:spPr>
          <a:xfrm>
            <a:off x="795011" y="5396382"/>
            <a:ext cx="1169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ADSY Days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96BC4D-749E-42F7-8499-1EBD20339197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6B0812-6B32-4D39-8143-C36397C18E2E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606B9-6A71-4F1E-8297-537A53C65377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093FEA-FACC-41AF-B995-D469DF3F47BF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BA0B44-3712-4D74-9890-1C8C7A71D86A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010BB3-A257-4D2D-92D6-99C6256BC274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127227-F1D2-4831-A283-57D024047C02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04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AD36-418E-4BDC-B5DA-70C32131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intersessional calendar provides flexibility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2A810-1E41-4401-A47E-224FF325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000545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Additional days could be used for remediation during breaks around a school calendar that has been redesigned on a year-round model as opposed to adding days in the summer.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0CE36-B57F-401B-B3E5-340139114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254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4DB56B60-86A0-4513-A9FE-F4E76FDE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236" y="321479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B49527-62BE-4580-B90D-CAB6CDF2B756}"/>
              </a:ext>
            </a:extLst>
          </p:cNvPr>
          <p:cNvSpPr txBox="1"/>
          <p:nvPr/>
        </p:nvSpPr>
        <p:spPr>
          <a:xfrm>
            <a:off x="1755911" y="4199512"/>
            <a:ext cx="989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school’s intersessional calendar would spread out school days so they reach into the summer, minimizing summer slide risk for all students </a:t>
            </a: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AA6FADEC-8DA1-488D-9135-EFA8DB279AE2}"/>
              </a:ext>
            </a:extLst>
          </p:cNvPr>
          <p:cNvSpPr>
            <a:spLocks/>
          </p:cNvSpPr>
          <p:nvPr/>
        </p:nvSpPr>
        <p:spPr bwMode="auto">
          <a:xfrm>
            <a:off x="651481" y="2449225"/>
            <a:ext cx="709910" cy="618658"/>
          </a:xfrm>
          <a:custGeom>
            <a:avLst/>
            <a:gdLst>
              <a:gd name="T0" fmla="*/ 518 w 918"/>
              <a:gd name="T1" fmla="*/ 0 h 800"/>
              <a:gd name="T2" fmla="*/ 440 w 918"/>
              <a:gd name="T3" fmla="*/ 8 h 800"/>
              <a:gd name="T4" fmla="*/ 366 w 918"/>
              <a:gd name="T5" fmla="*/ 30 h 800"/>
              <a:gd name="T6" fmla="*/ 298 w 918"/>
              <a:gd name="T7" fmla="*/ 66 h 800"/>
              <a:gd name="T8" fmla="*/ 240 w 918"/>
              <a:gd name="T9" fmla="*/ 114 h 800"/>
              <a:gd name="T10" fmla="*/ 192 w 918"/>
              <a:gd name="T11" fmla="*/ 172 h 800"/>
              <a:gd name="T12" fmla="*/ 154 w 918"/>
              <a:gd name="T13" fmla="*/ 238 h 800"/>
              <a:gd name="T14" fmla="*/ 130 w 918"/>
              <a:gd name="T15" fmla="*/ 312 h 800"/>
              <a:gd name="T16" fmla="*/ 120 w 918"/>
              <a:gd name="T17" fmla="*/ 390 h 800"/>
              <a:gd name="T18" fmla="*/ 180 w 918"/>
              <a:gd name="T19" fmla="*/ 590 h 800"/>
              <a:gd name="T20" fmla="*/ 220 w 918"/>
              <a:gd name="T21" fmla="*/ 390 h 800"/>
              <a:gd name="T22" fmla="*/ 222 w 918"/>
              <a:gd name="T23" fmla="*/ 360 h 800"/>
              <a:gd name="T24" fmla="*/ 236 w 918"/>
              <a:gd name="T25" fmla="*/ 304 h 800"/>
              <a:gd name="T26" fmla="*/ 260 w 918"/>
              <a:gd name="T27" fmla="*/ 252 h 800"/>
              <a:gd name="T28" fmla="*/ 292 w 918"/>
              <a:gd name="T29" fmla="*/ 206 h 800"/>
              <a:gd name="T30" fmla="*/ 332 w 918"/>
              <a:gd name="T31" fmla="*/ 166 h 800"/>
              <a:gd name="T32" fmla="*/ 378 w 918"/>
              <a:gd name="T33" fmla="*/ 136 h 800"/>
              <a:gd name="T34" fmla="*/ 432 w 918"/>
              <a:gd name="T35" fmla="*/ 114 h 800"/>
              <a:gd name="T36" fmla="*/ 488 w 918"/>
              <a:gd name="T37" fmla="*/ 102 h 800"/>
              <a:gd name="T38" fmla="*/ 518 w 918"/>
              <a:gd name="T39" fmla="*/ 100 h 800"/>
              <a:gd name="T40" fmla="*/ 580 w 918"/>
              <a:gd name="T41" fmla="*/ 106 h 800"/>
              <a:gd name="T42" fmla="*/ 636 w 918"/>
              <a:gd name="T43" fmla="*/ 124 h 800"/>
              <a:gd name="T44" fmla="*/ 686 w 918"/>
              <a:gd name="T45" fmla="*/ 152 h 800"/>
              <a:gd name="T46" fmla="*/ 730 w 918"/>
              <a:gd name="T47" fmla="*/ 188 h 800"/>
              <a:gd name="T48" fmla="*/ 768 w 918"/>
              <a:gd name="T49" fmla="*/ 232 h 800"/>
              <a:gd name="T50" fmla="*/ 794 w 918"/>
              <a:gd name="T51" fmla="*/ 284 h 800"/>
              <a:gd name="T52" fmla="*/ 812 w 918"/>
              <a:gd name="T53" fmla="*/ 340 h 800"/>
              <a:gd name="T54" fmla="*/ 818 w 918"/>
              <a:gd name="T55" fmla="*/ 400 h 800"/>
              <a:gd name="T56" fmla="*/ 816 w 918"/>
              <a:gd name="T57" fmla="*/ 432 h 800"/>
              <a:gd name="T58" fmla="*/ 804 w 918"/>
              <a:gd name="T59" fmla="*/ 490 h 800"/>
              <a:gd name="T60" fmla="*/ 782 w 918"/>
              <a:gd name="T61" fmla="*/ 544 h 800"/>
              <a:gd name="T62" fmla="*/ 750 w 918"/>
              <a:gd name="T63" fmla="*/ 592 h 800"/>
              <a:gd name="T64" fmla="*/ 710 w 918"/>
              <a:gd name="T65" fmla="*/ 632 h 800"/>
              <a:gd name="T66" fmla="*/ 662 w 918"/>
              <a:gd name="T67" fmla="*/ 664 h 800"/>
              <a:gd name="T68" fmla="*/ 608 w 918"/>
              <a:gd name="T69" fmla="*/ 688 h 800"/>
              <a:gd name="T70" fmla="*/ 550 w 918"/>
              <a:gd name="T71" fmla="*/ 700 h 800"/>
              <a:gd name="T72" fmla="*/ 518 w 918"/>
              <a:gd name="T73" fmla="*/ 700 h 800"/>
              <a:gd name="T74" fmla="*/ 470 w 918"/>
              <a:gd name="T75" fmla="*/ 696 h 800"/>
              <a:gd name="T76" fmla="*/ 424 w 918"/>
              <a:gd name="T77" fmla="*/ 686 h 800"/>
              <a:gd name="T78" fmla="*/ 382 w 918"/>
              <a:gd name="T79" fmla="*/ 666 h 800"/>
              <a:gd name="T80" fmla="*/ 342 w 918"/>
              <a:gd name="T81" fmla="*/ 642 h 800"/>
              <a:gd name="T82" fmla="*/ 274 w 918"/>
              <a:gd name="T83" fmla="*/ 716 h 800"/>
              <a:gd name="T84" fmla="*/ 328 w 918"/>
              <a:gd name="T85" fmla="*/ 752 h 800"/>
              <a:gd name="T86" fmla="*/ 386 w 918"/>
              <a:gd name="T87" fmla="*/ 778 h 800"/>
              <a:gd name="T88" fmla="*/ 450 w 918"/>
              <a:gd name="T89" fmla="*/ 794 h 800"/>
              <a:gd name="T90" fmla="*/ 518 w 918"/>
              <a:gd name="T91" fmla="*/ 800 h 800"/>
              <a:gd name="T92" fmla="*/ 560 w 918"/>
              <a:gd name="T93" fmla="*/ 798 h 800"/>
              <a:gd name="T94" fmla="*/ 638 w 918"/>
              <a:gd name="T95" fmla="*/ 782 h 800"/>
              <a:gd name="T96" fmla="*/ 710 w 918"/>
              <a:gd name="T97" fmla="*/ 752 h 800"/>
              <a:gd name="T98" fmla="*/ 772 w 918"/>
              <a:gd name="T99" fmla="*/ 710 h 800"/>
              <a:gd name="T100" fmla="*/ 826 w 918"/>
              <a:gd name="T101" fmla="*/ 654 h 800"/>
              <a:gd name="T102" fmla="*/ 870 w 918"/>
              <a:gd name="T103" fmla="*/ 592 h 800"/>
              <a:gd name="T104" fmla="*/ 900 w 918"/>
              <a:gd name="T105" fmla="*/ 520 h 800"/>
              <a:gd name="T106" fmla="*/ 916 w 918"/>
              <a:gd name="T107" fmla="*/ 442 h 800"/>
              <a:gd name="T108" fmla="*/ 918 w 918"/>
              <a:gd name="T109" fmla="*/ 400 h 800"/>
              <a:gd name="T110" fmla="*/ 910 w 918"/>
              <a:gd name="T111" fmla="*/ 320 h 800"/>
              <a:gd name="T112" fmla="*/ 886 w 918"/>
              <a:gd name="T113" fmla="*/ 244 h 800"/>
              <a:gd name="T114" fmla="*/ 850 w 918"/>
              <a:gd name="T115" fmla="*/ 176 h 800"/>
              <a:gd name="T116" fmla="*/ 800 w 918"/>
              <a:gd name="T117" fmla="*/ 118 h 800"/>
              <a:gd name="T118" fmla="*/ 742 w 918"/>
              <a:gd name="T119" fmla="*/ 68 h 800"/>
              <a:gd name="T120" fmla="*/ 674 w 918"/>
              <a:gd name="T121" fmla="*/ 32 h 800"/>
              <a:gd name="T122" fmla="*/ 600 w 918"/>
              <a:gd name="T123" fmla="*/ 8 h 800"/>
              <a:gd name="T124" fmla="*/ 518 w 918"/>
              <a:gd name="T125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8" h="800">
                <a:moveTo>
                  <a:pt x="518" y="0"/>
                </a:moveTo>
                <a:lnTo>
                  <a:pt x="518" y="0"/>
                </a:lnTo>
                <a:lnTo>
                  <a:pt x="478" y="2"/>
                </a:lnTo>
                <a:lnTo>
                  <a:pt x="440" y="8"/>
                </a:lnTo>
                <a:lnTo>
                  <a:pt x="402" y="18"/>
                </a:lnTo>
                <a:lnTo>
                  <a:pt x="366" y="30"/>
                </a:lnTo>
                <a:lnTo>
                  <a:pt x="332" y="48"/>
                </a:lnTo>
                <a:lnTo>
                  <a:pt x="298" y="66"/>
                </a:lnTo>
                <a:lnTo>
                  <a:pt x="268" y="90"/>
                </a:lnTo>
                <a:lnTo>
                  <a:pt x="240" y="114"/>
                </a:lnTo>
                <a:lnTo>
                  <a:pt x="214" y="142"/>
                </a:lnTo>
                <a:lnTo>
                  <a:pt x="192" y="172"/>
                </a:lnTo>
                <a:lnTo>
                  <a:pt x="172" y="204"/>
                </a:lnTo>
                <a:lnTo>
                  <a:pt x="154" y="238"/>
                </a:lnTo>
                <a:lnTo>
                  <a:pt x="140" y="274"/>
                </a:lnTo>
                <a:lnTo>
                  <a:pt x="130" y="312"/>
                </a:lnTo>
                <a:lnTo>
                  <a:pt x="124" y="350"/>
                </a:lnTo>
                <a:lnTo>
                  <a:pt x="120" y="390"/>
                </a:lnTo>
                <a:lnTo>
                  <a:pt x="0" y="390"/>
                </a:lnTo>
                <a:lnTo>
                  <a:pt x="180" y="590"/>
                </a:lnTo>
                <a:lnTo>
                  <a:pt x="360" y="390"/>
                </a:lnTo>
                <a:lnTo>
                  <a:pt x="220" y="390"/>
                </a:lnTo>
                <a:lnTo>
                  <a:pt x="220" y="390"/>
                </a:lnTo>
                <a:lnTo>
                  <a:pt x="222" y="360"/>
                </a:lnTo>
                <a:lnTo>
                  <a:pt x="228" y="332"/>
                </a:lnTo>
                <a:lnTo>
                  <a:pt x="236" y="304"/>
                </a:lnTo>
                <a:lnTo>
                  <a:pt x="246" y="278"/>
                </a:lnTo>
                <a:lnTo>
                  <a:pt x="260" y="252"/>
                </a:lnTo>
                <a:lnTo>
                  <a:pt x="274" y="228"/>
                </a:lnTo>
                <a:lnTo>
                  <a:pt x="292" y="206"/>
                </a:lnTo>
                <a:lnTo>
                  <a:pt x="310" y="184"/>
                </a:lnTo>
                <a:lnTo>
                  <a:pt x="332" y="166"/>
                </a:lnTo>
                <a:lnTo>
                  <a:pt x="354" y="150"/>
                </a:lnTo>
                <a:lnTo>
                  <a:pt x="378" y="136"/>
                </a:lnTo>
                <a:lnTo>
                  <a:pt x="404" y="122"/>
                </a:lnTo>
                <a:lnTo>
                  <a:pt x="432" y="114"/>
                </a:lnTo>
                <a:lnTo>
                  <a:pt x="460" y="106"/>
                </a:lnTo>
                <a:lnTo>
                  <a:pt x="488" y="102"/>
                </a:lnTo>
                <a:lnTo>
                  <a:pt x="518" y="100"/>
                </a:lnTo>
                <a:lnTo>
                  <a:pt x="518" y="100"/>
                </a:lnTo>
                <a:lnTo>
                  <a:pt x="550" y="102"/>
                </a:lnTo>
                <a:lnTo>
                  <a:pt x="580" y="106"/>
                </a:lnTo>
                <a:lnTo>
                  <a:pt x="608" y="114"/>
                </a:lnTo>
                <a:lnTo>
                  <a:pt x="636" y="124"/>
                </a:lnTo>
                <a:lnTo>
                  <a:pt x="662" y="136"/>
                </a:lnTo>
                <a:lnTo>
                  <a:pt x="686" y="152"/>
                </a:lnTo>
                <a:lnTo>
                  <a:pt x="710" y="168"/>
                </a:lnTo>
                <a:lnTo>
                  <a:pt x="730" y="188"/>
                </a:lnTo>
                <a:lnTo>
                  <a:pt x="750" y="210"/>
                </a:lnTo>
                <a:lnTo>
                  <a:pt x="768" y="232"/>
                </a:lnTo>
                <a:lnTo>
                  <a:pt x="782" y="258"/>
                </a:lnTo>
                <a:lnTo>
                  <a:pt x="794" y="284"/>
                </a:lnTo>
                <a:lnTo>
                  <a:pt x="804" y="312"/>
                </a:lnTo>
                <a:lnTo>
                  <a:pt x="812" y="340"/>
                </a:lnTo>
                <a:lnTo>
                  <a:pt x="816" y="370"/>
                </a:lnTo>
                <a:lnTo>
                  <a:pt x="818" y="400"/>
                </a:lnTo>
                <a:lnTo>
                  <a:pt x="818" y="400"/>
                </a:lnTo>
                <a:lnTo>
                  <a:pt x="816" y="432"/>
                </a:lnTo>
                <a:lnTo>
                  <a:pt x="812" y="460"/>
                </a:lnTo>
                <a:lnTo>
                  <a:pt x="804" y="490"/>
                </a:lnTo>
                <a:lnTo>
                  <a:pt x="794" y="518"/>
                </a:lnTo>
                <a:lnTo>
                  <a:pt x="782" y="544"/>
                </a:lnTo>
                <a:lnTo>
                  <a:pt x="768" y="568"/>
                </a:lnTo>
                <a:lnTo>
                  <a:pt x="750" y="592"/>
                </a:lnTo>
                <a:lnTo>
                  <a:pt x="730" y="612"/>
                </a:lnTo>
                <a:lnTo>
                  <a:pt x="710" y="632"/>
                </a:lnTo>
                <a:lnTo>
                  <a:pt x="686" y="650"/>
                </a:lnTo>
                <a:lnTo>
                  <a:pt x="662" y="664"/>
                </a:lnTo>
                <a:lnTo>
                  <a:pt x="636" y="678"/>
                </a:lnTo>
                <a:lnTo>
                  <a:pt x="608" y="688"/>
                </a:lnTo>
                <a:lnTo>
                  <a:pt x="580" y="694"/>
                </a:lnTo>
                <a:lnTo>
                  <a:pt x="550" y="700"/>
                </a:lnTo>
                <a:lnTo>
                  <a:pt x="518" y="700"/>
                </a:lnTo>
                <a:lnTo>
                  <a:pt x="518" y="700"/>
                </a:lnTo>
                <a:lnTo>
                  <a:pt x="494" y="700"/>
                </a:lnTo>
                <a:lnTo>
                  <a:pt x="470" y="696"/>
                </a:lnTo>
                <a:lnTo>
                  <a:pt x="446" y="692"/>
                </a:lnTo>
                <a:lnTo>
                  <a:pt x="424" y="686"/>
                </a:lnTo>
                <a:lnTo>
                  <a:pt x="402" y="676"/>
                </a:lnTo>
                <a:lnTo>
                  <a:pt x="382" y="666"/>
                </a:lnTo>
                <a:lnTo>
                  <a:pt x="362" y="656"/>
                </a:lnTo>
                <a:lnTo>
                  <a:pt x="342" y="642"/>
                </a:lnTo>
                <a:lnTo>
                  <a:pt x="274" y="716"/>
                </a:lnTo>
                <a:lnTo>
                  <a:pt x="274" y="716"/>
                </a:lnTo>
                <a:lnTo>
                  <a:pt x="300" y="734"/>
                </a:lnTo>
                <a:lnTo>
                  <a:pt x="328" y="752"/>
                </a:lnTo>
                <a:lnTo>
                  <a:pt x="356" y="766"/>
                </a:lnTo>
                <a:lnTo>
                  <a:pt x="386" y="778"/>
                </a:lnTo>
                <a:lnTo>
                  <a:pt x="418" y="788"/>
                </a:lnTo>
                <a:lnTo>
                  <a:pt x="450" y="794"/>
                </a:lnTo>
                <a:lnTo>
                  <a:pt x="484" y="800"/>
                </a:lnTo>
                <a:lnTo>
                  <a:pt x="518" y="800"/>
                </a:lnTo>
                <a:lnTo>
                  <a:pt x="518" y="800"/>
                </a:lnTo>
                <a:lnTo>
                  <a:pt x="560" y="798"/>
                </a:lnTo>
                <a:lnTo>
                  <a:pt x="600" y="792"/>
                </a:lnTo>
                <a:lnTo>
                  <a:pt x="638" y="782"/>
                </a:lnTo>
                <a:lnTo>
                  <a:pt x="674" y="770"/>
                </a:lnTo>
                <a:lnTo>
                  <a:pt x="710" y="752"/>
                </a:lnTo>
                <a:lnTo>
                  <a:pt x="742" y="732"/>
                </a:lnTo>
                <a:lnTo>
                  <a:pt x="772" y="710"/>
                </a:lnTo>
                <a:lnTo>
                  <a:pt x="800" y="684"/>
                </a:lnTo>
                <a:lnTo>
                  <a:pt x="826" y="654"/>
                </a:lnTo>
                <a:lnTo>
                  <a:pt x="850" y="624"/>
                </a:lnTo>
                <a:lnTo>
                  <a:pt x="870" y="592"/>
                </a:lnTo>
                <a:lnTo>
                  <a:pt x="886" y="556"/>
                </a:lnTo>
                <a:lnTo>
                  <a:pt x="900" y="520"/>
                </a:lnTo>
                <a:lnTo>
                  <a:pt x="910" y="482"/>
                </a:lnTo>
                <a:lnTo>
                  <a:pt x="916" y="442"/>
                </a:lnTo>
                <a:lnTo>
                  <a:pt x="918" y="400"/>
                </a:lnTo>
                <a:lnTo>
                  <a:pt x="918" y="400"/>
                </a:lnTo>
                <a:lnTo>
                  <a:pt x="916" y="360"/>
                </a:lnTo>
                <a:lnTo>
                  <a:pt x="910" y="320"/>
                </a:lnTo>
                <a:lnTo>
                  <a:pt x="900" y="282"/>
                </a:lnTo>
                <a:lnTo>
                  <a:pt x="886" y="244"/>
                </a:lnTo>
                <a:lnTo>
                  <a:pt x="870" y="210"/>
                </a:lnTo>
                <a:lnTo>
                  <a:pt x="850" y="176"/>
                </a:lnTo>
                <a:lnTo>
                  <a:pt x="826" y="146"/>
                </a:lnTo>
                <a:lnTo>
                  <a:pt x="800" y="118"/>
                </a:lnTo>
                <a:lnTo>
                  <a:pt x="772" y="92"/>
                </a:lnTo>
                <a:lnTo>
                  <a:pt x="742" y="68"/>
                </a:lnTo>
                <a:lnTo>
                  <a:pt x="710" y="48"/>
                </a:lnTo>
                <a:lnTo>
                  <a:pt x="674" y="32"/>
                </a:lnTo>
                <a:lnTo>
                  <a:pt x="638" y="18"/>
                </a:lnTo>
                <a:lnTo>
                  <a:pt x="600" y="8"/>
                </a:lnTo>
                <a:lnTo>
                  <a:pt x="560" y="2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1CD3F3-DAAE-4BC0-86CA-60254D77DDCF}"/>
              </a:ext>
            </a:extLst>
          </p:cNvPr>
          <p:cNvGrpSpPr/>
          <p:nvPr/>
        </p:nvGrpSpPr>
        <p:grpSpPr>
          <a:xfrm>
            <a:off x="762862" y="4305682"/>
            <a:ext cx="487149" cy="618658"/>
            <a:chOff x="1205662" y="4811324"/>
            <a:chExt cx="183368" cy="271997"/>
          </a:xfrm>
          <a:solidFill>
            <a:schemeClr val="tx2"/>
          </a:solidFill>
        </p:grpSpPr>
        <p:sp>
          <p:nvSpPr>
            <p:cNvPr id="16" name="Freeform 521">
              <a:extLst>
                <a:ext uri="{FF2B5EF4-FFF2-40B4-BE49-F238E27FC236}">
                  <a16:creationId xmlns:a16="http://schemas.microsoft.com/office/drawing/2014/main" id="{AB365A67-51FF-4C78-A8C1-8A59ED863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5662" y="4811324"/>
              <a:ext cx="183368" cy="271997"/>
            </a:xfrm>
            <a:custGeom>
              <a:avLst/>
              <a:gdLst>
                <a:gd name="T0" fmla="*/ 331 w 360"/>
                <a:gd name="T1" fmla="*/ 442 h 536"/>
                <a:gd name="T2" fmla="*/ 314 w 360"/>
                <a:gd name="T3" fmla="*/ 381 h 536"/>
                <a:gd name="T4" fmla="*/ 270 w 360"/>
                <a:gd name="T5" fmla="*/ 323 h 536"/>
                <a:gd name="T6" fmla="*/ 220 w 360"/>
                <a:gd name="T7" fmla="*/ 287 h 536"/>
                <a:gd name="T8" fmla="*/ 219 w 360"/>
                <a:gd name="T9" fmla="*/ 278 h 536"/>
                <a:gd name="T10" fmla="*/ 281 w 360"/>
                <a:gd name="T11" fmla="*/ 208 h 536"/>
                <a:gd name="T12" fmla="*/ 319 w 360"/>
                <a:gd name="T13" fmla="*/ 148 h 536"/>
                <a:gd name="T14" fmla="*/ 330 w 360"/>
                <a:gd name="T15" fmla="*/ 81 h 536"/>
                <a:gd name="T16" fmla="*/ 344 w 360"/>
                <a:gd name="T17" fmla="*/ 57 h 536"/>
                <a:gd name="T18" fmla="*/ 359 w 360"/>
                <a:gd name="T19" fmla="*/ 36 h 536"/>
                <a:gd name="T20" fmla="*/ 356 w 360"/>
                <a:gd name="T21" fmla="*/ 12 h 536"/>
                <a:gd name="T22" fmla="*/ 335 w 360"/>
                <a:gd name="T23" fmla="*/ 0 h 536"/>
                <a:gd name="T24" fmla="*/ 12 w 360"/>
                <a:gd name="T25" fmla="*/ 4 h 536"/>
                <a:gd name="T26" fmla="*/ 0 w 360"/>
                <a:gd name="T27" fmla="*/ 29 h 536"/>
                <a:gd name="T28" fmla="*/ 8 w 360"/>
                <a:gd name="T29" fmla="*/ 51 h 536"/>
                <a:gd name="T30" fmla="*/ 32 w 360"/>
                <a:gd name="T31" fmla="*/ 59 h 536"/>
                <a:gd name="T32" fmla="*/ 34 w 360"/>
                <a:gd name="T33" fmla="*/ 122 h 536"/>
                <a:gd name="T34" fmla="*/ 53 w 360"/>
                <a:gd name="T35" fmla="*/ 171 h 536"/>
                <a:gd name="T36" fmla="*/ 139 w 360"/>
                <a:gd name="T37" fmla="*/ 275 h 536"/>
                <a:gd name="T38" fmla="*/ 141 w 360"/>
                <a:gd name="T39" fmla="*/ 284 h 536"/>
                <a:gd name="T40" fmla="*/ 117 w 360"/>
                <a:gd name="T41" fmla="*/ 301 h 536"/>
                <a:gd name="T42" fmla="*/ 57 w 360"/>
                <a:gd name="T43" fmla="*/ 362 h 536"/>
                <a:gd name="T44" fmla="*/ 38 w 360"/>
                <a:gd name="T45" fmla="*/ 406 h 536"/>
                <a:gd name="T46" fmla="*/ 26 w 360"/>
                <a:gd name="T47" fmla="*/ 476 h 536"/>
                <a:gd name="T48" fmla="*/ 8 w 360"/>
                <a:gd name="T49" fmla="*/ 485 h 536"/>
                <a:gd name="T50" fmla="*/ 0 w 360"/>
                <a:gd name="T51" fmla="*/ 507 h 536"/>
                <a:gd name="T52" fmla="*/ 12 w 360"/>
                <a:gd name="T53" fmla="*/ 531 h 536"/>
                <a:gd name="T54" fmla="*/ 335 w 360"/>
                <a:gd name="T55" fmla="*/ 536 h 536"/>
                <a:gd name="T56" fmla="*/ 356 w 360"/>
                <a:gd name="T57" fmla="*/ 524 h 536"/>
                <a:gd name="T58" fmla="*/ 359 w 360"/>
                <a:gd name="T59" fmla="*/ 500 h 536"/>
                <a:gd name="T60" fmla="*/ 344 w 360"/>
                <a:gd name="T61" fmla="*/ 479 h 536"/>
                <a:gd name="T62" fmla="*/ 56 w 360"/>
                <a:gd name="T63" fmla="*/ 399 h 536"/>
                <a:gd name="T64" fmla="*/ 99 w 360"/>
                <a:gd name="T65" fmla="*/ 338 h 536"/>
                <a:gd name="T66" fmla="*/ 148 w 360"/>
                <a:gd name="T67" fmla="*/ 301 h 536"/>
                <a:gd name="T68" fmla="*/ 157 w 360"/>
                <a:gd name="T69" fmla="*/ 283 h 536"/>
                <a:gd name="T70" fmla="*/ 149 w 360"/>
                <a:gd name="T71" fmla="*/ 262 h 536"/>
                <a:gd name="T72" fmla="*/ 69 w 360"/>
                <a:gd name="T73" fmla="*/ 166 h 536"/>
                <a:gd name="T74" fmla="*/ 48 w 360"/>
                <a:gd name="T75" fmla="*/ 117 h 536"/>
                <a:gd name="T76" fmla="*/ 314 w 360"/>
                <a:gd name="T77" fmla="*/ 59 h 536"/>
                <a:gd name="T78" fmla="*/ 306 w 360"/>
                <a:gd name="T79" fmla="*/ 140 h 536"/>
                <a:gd name="T80" fmla="*/ 250 w 360"/>
                <a:gd name="T81" fmla="*/ 220 h 536"/>
                <a:gd name="T82" fmla="*/ 204 w 360"/>
                <a:gd name="T83" fmla="*/ 274 h 536"/>
                <a:gd name="T84" fmla="*/ 206 w 360"/>
                <a:gd name="T85" fmla="*/ 294 h 536"/>
                <a:gd name="T86" fmla="*/ 217 w 360"/>
                <a:gd name="T87" fmla="*/ 305 h 536"/>
                <a:gd name="T88" fmla="*/ 284 w 360"/>
                <a:gd name="T89" fmla="*/ 361 h 536"/>
                <a:gd name="T90" fmla="*/ 308 w 360"/>
                <a:gd name="T91" fmla="*/ 412 h 536"/>
                <a:gd name="T92" fmla="*/ 285 w 360"/>
                <a:gd name="T93" fmla="*/ 476 h 536"/>
                <a:gd name="T94" fmla="*/ 266 w 360"/>
                <a:gd name="T95" fmla="*/ 409 h 536"/>
                <a:gd name="T96" fmla="*/ 224 w 360"/>
                <a:gd name="T97" fmla="*/ 361 h 536"/>
                <a:gd name="T98" fmla="*/ 181 w 360"/>
                <a:gd name="T99" fmla="*/ 343 h 536"/>
                <a:gd name="T100" fmla="*/ 132 w 360"/>
                <a:gd name="T101" fmla="*/ 363 h 536"/>
                <a:gd name="T102" fmla="*/ 95 w 360"/>
                <a:gd name="T103" fmla="*/ 411 h 536"/>
                <a:gd name="T104" fmla="*/ 44 w 360"/>
                <a:gd name="T105" fmla="*/ 476 h 536"/>
                <a:gd name="T106" fmla="*/ 52 w 360"/>
                <a:gd name="T107" fmla="*/ 41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536">
                  <a:moveTo>
                    <a:pt x="335" y="476"/>
                  </a:moveTo>
                  <a:lnTo>
                    <a:pt x="332" y="476"/>
                  </a:lnTo>
                  <a:lnTo>
                    <a:pt x="332" y="476"/>
                  </a:lnTo>
                  <a:lnTo>
                    <a:pt x="332" y="461"/>
                  </a:lnTo>
                  <a:lnTo>
                    <a:pt x="331" y="442"/>
                  </a:lnTo>
                  <a:lnTo>
                    <a:pt x="326" y="418"/>
                  </a:lnTo>
                  <a:lnTo>
                    <a:pt x="322" y="406"/>
                  </a:lnTo>
                  <a:lnTo>
                    <a:pt x="318" y="392"/>
                  </a:lnTo>
                  <a:lnTo>
                    <a:pt x="318" y="392"/>
                  </a:lnTo>
                  <a:lnTo>
                    <a:pt x="314" y="381"/>
                  </a:lnTo>
                  <a:lnTo>
                    <a:pt x="308" y="372"/>
                  </a:lnTo>
                  <a:lnTo>
                    <a:pt x="303" y="362"/>
                  </a:lnTo>
                  <a:lnTo>
                    <a:pt x="298" y="352"/>
                  </a:lnTo>
                  <a:lnTo>
                    <a:pt x="284" y="336"/>
                  </a:lnTo>
                  <a:lnTo>
                    <a:pt x="270" y="323"/>
                  </a:lnTo>
                  <a:lnTo>
                    <a:pt x="256" y="311"/>
                  </a:lnTo>
                  <a:lnTo>
                    <a:pt x="243" y="301"/>
                  </a:lnTo>
                  <a:lnTo>
                    <a:pt x="224" y="289"/>
                  </a:lnTo>
                  <a:lnTo>
                    <a:pt x="224" y="289"/>
                  </a:lnTo>
                  <a:lnTo>
                    <a:pt x="220" y="287"/>
                  </a:lnTo>
                  <a:lnTo>
                    <a:pt x="220" y="287"/>
                  </a:lnTo>
                  <a:lnTo>
                    <a:pt x="219" y="284"/>
                  </a:lnTo>
                  <a:lnTo>
                    <a:pt x="218" y="282"/>
                  </a:lnTo>
                  <a:lnTo>
                    <a:pt x="218" y="282"/>
                  </a:lnTo>
                  <a:lnTo>
                    <a:pt x="219" y="278"/>
                  </a:lnTo>
                  <a:lnTo>
                    <a:pt x="221" y="275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55" y="239"/>
                  </a:lnTo>
                  <a:lnTo>
                    <a:pt x="281" y="208"/>
                  </a:lnTo>
                  <a:lnTo>
                    <a:pt x="300" y="182"/>
                  </a:lnTo>
                  <a:lnTo>
                    <a:pt x="307" y="171"/>
                  </a:lnTo>
                  <a:lnTo>
                    <a:pt x="314" y="161"/>
                  </a:lnTo>
                  <a:lnTo>
                    <a:pt x="314" y="161"/>
                  </a:lnTo>
                  <a:lnTo>
                    <a:pt x="319" y="148"/>
                  </a:lnTo>
                  <a:lnTo>
                    <a:pt x="323" y="136"/>
                  </a:lnTo>
                  <a:lnTo>
                    <a:pt x="326" y="122"/>
                  </a:lnTo>
                  <a:lnTo>
                    <a:pt x="328" y="108"/>
                  </a:lnTo>
                  <a:lnTo>
                    <a:pt x="328" y="94"/>
                  </a:lnTo>
                  <a:lnTo>
                    <a:pt x="330" y="81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5" y="59"/>
                  </a:lnTo>
                  <a:lnTo>
                    <a:pt x="340" y="59"/>
                  </a:lnTo>
                  <a:lnTo>
                    <a:pt x="344" y="57"/>
                  </a:lnTo>
                  <a:lnTo>
                    <a:pt x="349" y="54"/>
                  </a:lnTo>
                  <a:lnTo>
                    <a:pt x="353" y="51"/>
                  </a:lnTo>
                  <a:lnTo>
                    <a:pt x="356" y="46"/>
                  </a:lnTo>
                  <a:lnTo>
                    <a:pt x="358" y="41"/>
                  </a:lnTo>
                  <a:lnTo>
                    <a:pt x="359" y="36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59" y="23"/>
                  </a:lnTo>
                  <a:lnTo>
                    <a:pt x="358" y="18"/>
                  </a:lnTo>
                  <a:lnTo>
                    <a:pt x="356" y="12"/>
                  </a:lnTo>
                  <a:lnTo>
                    <a:pt x="353" y="8"/>
                  </a:lnTo>
                  <a:lnTo>
                    <a:pt x="349" y="4"/>
                  </a:lnTo>
                  <a:lnTo>
                    <a:pt x="344" y="2"/>
                  </a:lnTo>
                  <a:lnTo>
                    <a:pt x="340" y="0"/>
                  </a:lnTo>
                  <a:lnTo>
                    <a:pt x="33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6" y="57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1" y="81"/>
                  </a:lnTo>
                  <a:lnTo>
                    <a:pt x="31" y="94"/>
                  </a:lnTo>
                  <a:lnTo>
                    <a:pt x="32" y="108"/>
                  </a:lnTo>
                  <a:lnTo>
                    <a:pt x="34" y="122"/>
                  </a:lnTo>
                  <a:lnTo>
                    <a:pt x="37" y="136"/>
                  </a:lnTo>
                  <a:lnTo>
                    <a:pt x="42" y="148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3" y="171"/>
                  </a:lnTo>
                  <a:lnTo>
                    <a:pt x="61" y="182"/>
                  </a:lnTo>
                  <a:lnTo>
                    <a:pt x="80" y="208"/>
                  </a:lnTo>
                  <a:lnTo>
                    <a:pt x="105" y="239"/>
                  </a:lnTo>
                  <a:lnTo>
                    <a:pt x="137" y="273"/>
                  </a:lnTo>
                  <a:lnTo>
                    <a:pt x="139" y="275"/>
                  </a:lnTo>
                  <a:lnTo>
                    <a:pt x="139" y="275"/>
                  </a:lnTo>
                  <a:lnTo>
                    <a:pt x="141" y="278"/>
                  </a:lnTo>
                  <a:lnTo>
                    <a:pt x="142" y="282"/>
                  </a:lnTo>
                  <a:lnTo>
                    <a:pt x="142" y="282"/>
                  </a:lnTo>
                  <a:lnTo>
                    <a:pt x="141" y="284"/>
                  </a:lnTo>
                  <a:lnTo>
                    <a:pt x="140" y="287"/>
                  </a:lnTo>
                  <a:lnTo>
                    <a:pt x="140" y="287"/>
                  </a:lnTo>
                  <a:lnTo>
                    <a:pt x="136" y="289"/>
                  </a:lnTo>
                  <a:lnTo>
                    <a:pt x="136" y="289"/>
                  </a:lnTo>
                  <a:lnTo>
                    <a:pt x="117" y="301"/>
                  </a:lnTo>
                  <a:lnTo>
                    <a:pt x="104" y="311"/>
                  </a:lnTo>
                  <a:lnTo>
                    <a:pt x="90" y="323"/>
                  </a:lnTo>
                  <a:lnTo>
                    <a:pt x="77" y="336"/>
                  </a:lnTo>
                  <a:lnTo>
                    <a:pt x="63" y="352"/>
                  </a:lnTo>
                  <a:lnTo>
                    <a:pt x="57" y="362"/>
                  </a:lnTo>
                  <a:lnTo>
                    <a:pt x="51" y="372"/>
                  </a:lnTo>
                  <a:lnTo>
                    <a:pt x="47" y="381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38" y="406"/>
                  </a:lnTo>
                  <a:lnTo>
                    <a:pt x="34" y="418"/>
                  </a:lnTo>
                  <a:lnTo>
                    <a:pt x="30" y="442"/>
                  </a:lnTo>
                  <a:lnTo>
                    <a:pt x="29" y="461"/>
                  </a:lnTo>
                  <a:lnTo>
                    <a:pt x="29" y="476"/>
                  </a:lnTo>
                  <a:lnTo>
                    <a:pt x="26" y="476"/>
                  </a:lnTo>
                  <a:lnTo>
                    <a:pt x="26" y="476"/>
                  </a:lnTo>
                  <a:lnTo>
                    <a:pt x="20" y="477"/>
                  </a:lnTo>
                  <a:lnTo>
                    <a:pt x="16" y="479"/>
                  </a:lnTo>
                  <a:lnTo>
                    <a:pt x="12" y="481"/>
                  </a:lnTo>
                  <a:lnTo>
                    <a:pt x="8" y="485"/>
                  </a:lnTo>
                  <a:lnTo>
                    <a:pt x="4" y="490"/>
                  </a:lnTo>
                  <a:lnTo>
                    <a:pt x="2" y="495"/>
                  </a:lnTo>
                  <a:lnTo>
                    <a:pt x="1" y="500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1" y="513"/>
                  </a:lnTo>
                  <a:lnTo>
                    <a:pt x="2" y="518"/>
                  </a:lnTo>
                  <a:lnTo>
                    <a:pt x="4" y="524"/>
                  </a:lnTo>
                  <a:lnTo>
                    <a:pt x="8" y="528"/>
                  </a:lnTo>
                  <a:lnTo>
                    <a:pt x="12" y="531"/>
                  </a:lnTo>
                  <a:lnTo>
                    <a:pt x="16" y="534"/>
                  </a:lnTo>
                  <a:lnTo>
                    <a:pt x="20" y="536"/>
                  </a:lnTo>
                  <a:lnTo>
                    <a:pt x="26" y="536"/>
                  </a:lnTo>
                  <a:lnTo>
                    <a:pt x="335" y="536"/>
                  </a:lnTo>
                  <a:lnTo>
                    <a:pt x="335" y="536"/>
                  </a:lnTo>
                  <a:lnTo>
                    <a:pt x="340" y="536"/>
                  </a:lnTo>
                  <a:lnTo>
                    <a:pt x="344" y="534"/>
                  </a:lnTo>
                  <a:lnTo>
                    <a:pt x="349" y="531"/>
                  </a:lnTo>
                  <a:lnTo>
                    <a:pt x="353" y="528"/>
                  </a:lnTo>
                  <a:lnTo>
                    <a:pt x="356" y="524"/>
                  </a:lnTo>
                  <a:lnTo>
                    <a:pt x="358" y="518"/>
                  </a:lnTo>
                  <a:lnTo>
                    <a:pt x="359" y="513"/>
                  </a:lnTo>
                  <a:lnTo>
                    <a:pt x="360" y="507"/>
                  </a:lnTo>
                  <a:lnTo>
                    <a:pt x="360" y="507"/>
                  </a:lnTo>
                  <a:lnTo>
                    <a:pt x="359" y="500"/>
                  </a:lnTo>
                  <a:lnTo>
                    <a:pt x="358" y="495"/>
                  </a:lnTo>
                  <a:lnTo>
                    <a:pt x="356" y="490"/>
                  </a:lnTo>
                  <a:lnTo>
                    <a:pt x="353" y="485"/>
                  </a:lnTo>
                  <a:lnTo>
                    <a:pt x="349" y="481"/>
                  </a:lnTo>
                  <a:lnTo>
                    <a:pt x="344" y="479"/>
                  </a:lnTo>
                  <a:lnTo>
                    <a:pt x="340" y="477"/>
                  </a:lnTo>
                  <a:lnTo>
                    <a:pt x="335" y="476"/>
                  </a:lnTo>
                  <a:lnTo>
                    <a:pt x="335" y="476"/>
                  </a:lnTo>
                  <a:close/>
                  <a:moveTo>
                    <a:pt x="56" y="399"/>
                  </a:moveTo>
                  <a:lnTo>
                    <a:pt x="56" y="399"/>
                  </a:lnTo>
                  <a:lnTo>
                    <a:pt x="62" y="386"/>
                  </a:lnTo>
                  <a:lnTo>
                    <a:pt x="68" y="374"/>
                  </a:lnTo>
                  <a:lnTo>
                    <a:pt x="77" y="361"/>
                  </a:lnTo>
                  <a:lnTo>
                    <a:pt x="87" y="349"/>
                  </a:lnTo>
                  <a:lnTo>
                    <a:pt x="99" y="338"/>
                  </a:lnTo>
                  <a:lnTo>
                    <a:pt x="112" y="326"/>
                  </a:lnTo>
                  <a:lnTo>
                    <a:pt x="127" y="315"/>
                  </a:lnTo>
                  <a:lnTo>
                    <a:pt x="142" y="305"/>
                  </a:lnTo>
                  <a:lnTo>
                    <a:pt x="142" y="305"/>
                  </a:lnTo>
                  <a:lnTo>
                    <a:pt x="148" y="301"/>
                  </a:lnTo>
                  <a:lnTo>
                    <a:pt x="148" y="301"/>
                  </a:lnTo>
                  <a:lnTo>
                    <a:pt x="151" y="298"/>
                  </a:lnTo>
                  <a:lnTo>
                    <a:pt x="154" y="294"/>
                  </a:lnTo>
                  <a:lnTo>
                    <a:pt x="156" y="289"/>
                  </a:lnTo>
                  <a:lnTo>
                    <a:pt x="157" y="283"/>
                  </a:lnTo>
                  <a:lnTo>
                    <a:pt x="157" y="283"/>
                  </a:lnTo>
                  <a:lnTo>
                    <a:pt x="157" y="278"/>
                  </a:lnTo>
                  <a:lnTo>
                    <a:pt x="156" y="274"/>
                  </a:lnTo>
                  <a:lnTo>
                    <a:pt x="153" y="267"/>
                  </a:lnTo>
                  <a:lnTo>
                    <a:pt x="149" y="262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11" y="220"/>
                  </a:lnTo>
                  <a:lnTo>
                    <a:pt x="85" y="189"/>
                  </a:lnTo>
                  <a:lnTo>
                    <a:pt x="69" y="166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4" y="140"/>
                  </a:lnTo>
                  <a:lnTo>
                    <a:pt x="51" y="128"/>
                  </a:lnTo>
                  <a:lnTo>
                    <a:pt x="48" y="117"/>
                  </a:lnTo>
                  <a:lnTo>
                    <a:pt x="47" y="104"/>
                  </a:lnTo>
                  <a:lnTo>
                    <a:pt x="46" y="79"/>
                  </a:lnTo>
                  <a:lnTo>
                    <a:pt x="47" y="59"/>
                  </a:lnTo>
                  <a:lnTo>
                    <a:pt x="314" y="59"/>
                  </a:lnTo>
                  <a:lnTo>
                    <a:pt x="314" y="59"/>
                  </a:lnTo>
                  <a:lnTo>
                    <a:pt x="315" y="79"/>
                  </a:lnTo>
                  <a:lnTo>
                    <a:pt x="314" y="104"/>
                  </a:lnTo>
                  <a:lnTo>
                    <a:pt x="313" y="117"/>
                  </a:lnTo>
                  <a:lnTo>
                    <a:pt x="309" y="128"/>
                  </a:lnTo>
                  <a:lnTo>
                    <a:pt x="306" y="140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291" y="166"/>
                  </a:lnTo>
                  <a:lnTo>
                    <a:pt x="275" y="189"/>
                  </a:lnTo>
                  <a:lnTo>
                    <a:pt x="250" y="220"/>
                  </a:lnTo>
                  <a:lnTo>
                    <a:pt x="214" y="259"/>
                  </a:lnTo>
                  <a:lnTo>
                    <a:pt x="212" y="262"/>
                  </a:lnTo>
                  <a:lnTo>
                    <a:pt x="212" y="262"/>
                  </a:lnTo>
                  <a:lnTo>
                    <a:pt x="207" y="267"/>
                  </a:lnTo>
                  <a:lnTo>
                    <a:pt x="204" y="274"/>
                  </a:lnTo>
                  <a:lnTo>
                    <a:pt x="203" y="278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04" y="289"/>
                  </a:lnTo>
                  <a:lnTo>
                    <a:pt x="206" y="294"/>
                  </a:lnTo>
                  <a:lnTo>
                    <a:pt x="209" y="298"/>
                  </a:lnTo>
                  <a:lnTo>
                    <a:pt x="212" y="301"/>
                  </a:lnTo>
                  <a:lnTo>
                    <a:pt x="212" y="301"/>
                  </a:lnTo>
                  <a:lnTo>
                    <a:pt x="217" y="305"/>
                  </a:lnTo>
                  <a:lnTo>
                    <a:pt x="217" y="305"/>
                  </a:lnTo>
                  <a:lnTo>
                    <a:pt x="234" y="315"/>
                  </a:lnTo>
                  <a:lnTo>
                    <a:pt x="249" y="326"/>
                  </a:lnTo>
                  <a:lnTo>
                    <a:pt x="262" y="338"/>
                  </a:lnTo>
                  <a:lnTo>
                    <a:pt x="273" y="349"/>
                  </a:lnTo>
                  <a:lnTo>
                    <a:pt x="284" y="361"/>
                  </a:lnTo>
                  <a:lnTo>
                    <a:pt x="292" y="374"/>
                  </a:lnTo>
                  <a:lnTo>
                    <a:pt x="299" y="386"/>
                  </a:lnTo>
                  <a:lnTo>
                    <a:pt x="304" y="399"/>
                  </a:lnTo>
                  <a:lnTo>
                    <a:pt x="304" y="399"/>
                  </a:lnTo>
                  <a:lnTo>
                    <a:pt x="308" y="412"/>
                  </a:lnTo>
                  <a:lnTo>
                    <a:pt x="311" y="424"/>
                  </a:lnTo>
                  <a:lnTo>
                    <a:pt x="316" y="445"/>
                  </a:lnTo>
                  <a:lnTo>
                    <a:pt x="317" y="463"/>
                  </a:lnTo>
                  <a:lnTo>
                    <a:pt x="317" y="476"/>
                  </a:lnTo>
                  <a:lnTo>
                    <a:pt x="285" y="476"/>
                  </a:lnTo>
                  <a:lnTo>
                    <a:pt x="285" y="476"/>
                  </a:lnTo>
                  <a:lnTo>
                    <a:pt x="283" y="457"/>
                  </a:lnTo>
                  <a:lnTo>
                    <a:pt x="279" y="440"/>
                  </a:lnTo>
                  <a:lnTo>
                    <a:pt x="273" y="424"/>
                  </a:lnTo>
                  <a:lnTo>
                    <a:pt x="266" y="409"/>
                  </a:lnTo>
                  <a:lnTo>
                    <a:pt x="258" y="397"/>
                  </a:lnTo>
                  <a:lnTo>
                    <a:pt x="251" y="385"/>
                  </a:lnTo>
                  <a:lnTo>
                    <a:pt x="241" y="376"/>
                  </a:lnTo>
                  <a:lnTo>
                    <a:pt x="233" y="368"/>
                  </a:lnTo>
                  <a:lnTo>
                    <a:pt x="224" y="361"/>
                  </a:lnTo>
                  <a:lnTo>
                    <a:pt x="215" y="356"/>
                  </a:lnTo>
                  <a:lnTo>
                    <a:pt x="207" y="351"/>
                  </a:lnTo>
                  <a:lnTo>
                    <a:pt x="200" y="347"/>
                  </a:lnTo>
                  <a:lnTo>
                    <a:pt x="187" y="343"/>
                  </a:lnTo>
                  <a:lnTo>
                    <a:pt x="181" y="343"/>
                  </a:lnTo>
                  <a:lnTo>
                    <a:pt x="181" y="343"/>
                  </a:lnTo>
                  <a:lnTo>
                    <a:pt x="167" y="345"/>
                  </a:lnTo>
                  <a:lnTo>
                    <a:pt x="153" y="350"/>
                  </a:lnTo>
                  <a:lnTo>
                    <a:pt x="141" y="356"/>
                  </a:lnTo>
                  <a:lnTo>
                    <a:pt x="132" y="363"/>
                  </a:lnTo>
                  <a:lnTo>
                    <a:pt x="122" y="372"/>
                  </a:lnTo>
                  <a:lnTo>
                    <a:pt x="114" y="380"/>
                  </a:lnTo>
                  <a:lnTo>
                    <a:pt x="106" y="390"/>
                  </a:lnTo>
                  <a:lnTo>
                    <a:pt x="100" y="400"/>
                  </a:lnTo>
                  <a:lnTo>
                    <a:pt x="95" y="411"/>
                  </a:lnTo>
                  <a:lnTo>
                    <a:pt x="90" y="422"/>
                  </a:lnTo>
                  <a:lnTo>
                    <a:pt x="83" y="442"/>
                  </a:lnTo>
                  <a:lnTo>
                    <a:pt x="78" y="461"/>
                  </a:lnTo>
                  <a:lnTo>
                    <a:pt x="74" y="476"/>
                  </a:lnTo>
                  <a:lnTo>
                    <a:pt x="44" y="476"/>
                  </a:lnTo>
                  <a:lnTo>
                    <a:pt x="44" y="476"/>
                  </a:lnTo>
                  <a:lnTo>
                    <a:pt x="43" y="463"/>
                  </a:lnTo>
                  <a:lnTo>
                    <a:pt x="45" y="445"/>
                  </a:lnTo>
                  <a:lnTo>
                    <a:pt x="49" y="424"/>
                  </a:lnTo>
                  <a:lnTo>
                    <a:pt x="52" y="412"/>
                  </a:lnTo>
                  <a:lnTo>
                    <a:pt x="56" y="399"/>
                  </a:lnTo>
                  <a:lnTo>
                    <a:pt x="56" y="3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22">
              <a:extLst>
                <a:ext uri="{FF2B5EF4-FFF2-40B4-BE49-F238E27FC236}">
                  <a16:creationId xmlns:a16="http://schemas.microsoft.com/office/drawing/2014/main" id="{9A382CFE-0145-48BB-93A3-A8F95EED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673" y="4893840"/>
              <a:ext cx="70291" cy="39730"/>
            </a:xfrm>
            <a:custGeom>
              <a:avLst/>
              <a:gdLst>
                <a:gd name="T0" fmla="*/ 137 w 140"/>
                <a:gd name="T1" fmla="*/ 5 h 79"/>
                <a:gd name="T2" fmla="*/ 137 w 140"/>
                <a:gd name="T3" fmla="*/ 5 h 79"/>
                <a:gd name="T4" fmla="*/ 129 w 140"/>
                <a:gd name="T5" fmla="*/ 3 h 79"/>
                <a:gd name="T6" fmla="*/ 112 w 140"/>
                <a:gd name="T7" fmla="*/ 2 h 79"/>
                <a:gd name="T8" fmla="*/ 66 w 140"/>
                <a:gd name="T9" fmla="*/ 1 h 79"/>
                <a:gd name="T10" fmla="*/ 42 w 140"/>
                <a:gd name="T11" fmla="*/ 0 h 79"/>
                <a:gd name="T12" fmla="*/ 21 w 140"/>
                <a:gd name="T13" fmla="*/ 1 h 79"/>
                <a:gd name="T14" fmla="*/ 6 w 140"/>
                <a:gd name="T15" fmla="*/ 2 h 79"/>
                <a:gd name="T16" fmla="*/ 2 w 140"/>
                <a:gd name="T17" fmla="*/ 3 h 79"/>
                <a:gd name="T18" fmla="*/ 0 w 140"/>
                <a:gd name="T19" fmla="*/ 5 h 79"/>
                <a:gd name="T20" fmla="*/ 0 w 140"/>
                <a:gd name="T21" fmla="*/ 5 h 79"/>
                <a:gd name="T22" fmla="*/ 2 w 140"/>
                <a:gd name="T23" fmla="*/ 12 h 79"/>
                <a:gd name="T24" fmla="*/ 4 w 140"/>
                <a:gd name="T25" fmla="*/ 19 h 79"/>
                <a:gd name="T26" fmla="*/ 7 w 140"/>
                <a:gd name="T27" fmla="*/ 26 h 79"/>
                <a:gd name="T28" fmla="*/ 12 w 140"/>
                <a:gd name="T29" fmla="*/ 33 h 79"/>
                <a:gd name="T30" fmla="*/ 17 w 140"/>
                <a:gd name="T31" fmla="*/ 40 h 79"/>
                <a:gd name="T32" fmla="*/ 23 w 140"/>
                <a:gd name="T33" fmla="*/ 45 h 79"/>
                <a:gd name="T34" fmla="*/ 37 w 140"/>
                <a:gd name="T35" fmla="*/ 57 h 79"/>
                <a:gd name="T36" fmla="*/ 49 w 140"/>
                <a:gd name="T37" fmla="*/ 65 h 79"/>
                <a:gd name="T38" fmla="*/ 61 w 140"/>
                <a:gd name="T39" fmla="*/ 73 h 79"/>
                <a:gd name="T40" fmla="*/ 72 w 140"/>
                <a:gd name="T41" fmla="*/ 79 h 79"/>
                <a:gd name="T42" fmla="*/ 72 w 140"/>
                <a:gd name="T43" fmla="*/ 79 h 79"/>
                <a:gd name="T44" fmla="*/ 89 w 140"/>
                <a:gd name="T45" fmla="*/ 67 h 79"/>
                <a:gd name="T46" fmla="*/ 103 w 140"/>
                <a:gd name="T47" fmla="*/ 57 h 79"/>
                <a:gd name="T48" fmla="*/ 115 w 140"/>
                <a:gd name="T49" fmla="*/ 45 h 79"/>
                <a:gd name="T50" fmla="*/ 126 w 140"/>
                <a:gd name="T51" fmla="*/ 33 h 79"/>
                <a:gd name="T52" fmla="*/ 133 w 140"/>
                <a:gd name="T53" fmla="*/ 24 h 79"/>
                <a:gd name="T54" fmla="*/ 138 w 140"/>
                <a:gd name="T55" fmla="*/ 15 h 79"/>
                <a:gd name="T56" fmla="*/ 139 w 140"/>
                <a:gd name="T57" fmla="*/ 11 h 79"/>
                <a:gd name="T58" fmla="*/ 140 w 140"/>
                <a:gd name="T59" fmla="*/ 9 h 79"/>
                <a:gd name="T60" fmla="*/ 139 w 140"/>
                <a:gd name="T61" fmla="*/ 7 h 79"/>
                <a:gd name="T62" fmla="*/ 137 w 140"/>
                <a:gd name="T63" fmla="*/ 5 h 79"/>
                <a:gd name="T64" fmla="*/ 137 w 140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" h="79">
                  <a:moveTo>
                    <a:pt x="137" y="5"/>
                  </a:moveTo>
                  <a:lnTo>
                    <a:pt x="137" y="5"/>
                  </a:lnTo>
                  <a:lnTo>
                    <a:pt x="129" y="3"/>
                  </a:lnTo>
                  <a:lnTo>
                    <a:pt x="112" y="2"/>
                  </a:lnTo>
                  <a:lnTo>
                    <a:pt x="66" y="1"/>
                  </a:lnTo>
                  <a:lnTo>
                    <a:pt x="42" y="0"/>
                  </a:lnTo>
                  <a:lnTo>
                    <a:pt x="21" y="1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4" y="19"/>
                  </a:lnTo>
                  <a:lnTo>
                    <a:pt x="7" y="26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3" y="45"/>
                  </a:lnTo>
                  <a:lnTo>
                    <a:pt x="37" y="57"/>
                  </a:lnTo>
                  <a:lnTo>
                    <a:pt x="49" y="65"/>
                  </a:lnTo>
                  <a:lnTo>
                    <a:pt x="61" y="73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89" y="67"/>
                  </a:lnTo>
                  <a:lnTo>
                    <a:pt x="103" y="57"/>
                  </a:lnTo>
                  <a:lnTo>
                    <a:pt x="115" y="45"/>
                  </a:lnTo>
                  <a:lnTo>
                    <a:pt x="126" y="33"/>
                  </a:lnTo>
                  <a:lnTo>
                    <a:pt x="133" y="24"/>
                  </a:lnTo>
                  <a:lnTo>
                    <a:pt x="138" y="15"/>
                  </a:lnTo>
                  <a:lnTo>
                    <a:pt x="139" y="11"/>
                  </a:lnTo>
                  <a:lnTo>
                    <a:pt x="140" y="9"/>
                  </a:lnTo>
                  <a:lnTo>
                    <a:pt x="139" y="7"/>
                  </a:lnTo>
                  <a:lnTo>
                    <a:pt x="137" y="5"/>
                  </a:lnTo>
                  <a:lnTo>
                    <a:pt x="13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A920302-8FD8-4BB5-B66B-A678199ABA52}"/>
              </a:ext>
            </a:extLst>
          </p:cNvPr>
          <p:cNvSpPr/>
          <p:nvPr/>
        </p:nvSpPr>
        <p:spPr>
          <a:xfrm>
            <a:off x="1755911" y="2338153"/>
            <a:ext cx="959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Students not mastering content could return for the intersession week for remediation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124CC6-B8F7-4E28-A3D2-A02206D2F75A}"/>
              </a:ext>
            </a:extLst>
          </p:cNvPr>
          <p:cNvSpPr/>
          <p:nvPr/>
        </p:nvSpPr>
        <p:spPr>
          <a:xfrm>
            <a:off x="1755911" y="3214790"/>
            <a:ext cx="959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Teachers have a dedicated time to focus solely on ensuring struggling students move towards mastery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AB19C6-A843-4CB4-877D-E7528E53D5E1}"/>
              </a:ext>
            </a:extLst>
          </p:cNvPr>
          <p:cNvSpPr txBox="1"/>
          <p:nvPr/>
        </p:nvSpPr>
        <p:spPr>
          <a:xfrm>
            <a:off x="1755911" y="5111988"/>
            <a:ext cx="989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An intersessional calendar provides extra days or weeks for makeup time in the event of COVID-related closures, similar to bad weather days</a:t>
            </a:r>
          </a:p>
        </p:txBody>
      </p:sp>
      <p:pic>
        <p:nvPicPr>
          <p:cNvPr id="9" name="Graphic 8" descr="Daily calendar">
            <a:extLst>
              <a:ext uri="{FF2B5EF4-FFF2-40B4-BE49-F238E27FC236}">
                <a16:creationId xmlns:a16="http://schemas.microsoft.com/office/drawing/2014/main" id="{5A5352B5-53E8-4410-9B11-046E61B5E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236" y="50488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819" y="3848669"/>
            <a:ext cx="5507665" cy="241692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HB 3 Additional Days School Year (ADSY)</a:t>
            </a:r>
            <a:br>
              <a:rPr lang="en-US"/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7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B4B9D0-33D0-4FEC-9E9F-58820C3AF0F4}"/>
              </a:ext>
            </a:extLst>
          </p:cNvPr>
          <p:cNvSpPr txBox="1">
            <a:spLocks/>
          </p:cNvSpPr>
          <p:nvPr/>
        </p:nvSpPr>
        <p:spPr>
          <a:xfrm>
            <a:off x="530162" y="1042001"/>
            <a:ext cx="11281558" cy="4653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None/>
              <a:defRPr/>
            </a:pP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HB 3 adds </a:t>
            </a:r>
            <a:r>
              <a:rPr lang="en-US" sz="2600" b="1">
                <a:solidFill>
                  <a:srgbClr val="70417F"/>
                </a:solidFill>
                <a:latin typeface="+mn-lt"/>
                <a:cs typeface="Calibri"/>
              </a:rPr>
              <a:t>half-day formula funding</a:t>
            </a:r>
            <a:r>
              <a:rPr lang="en-US" sz="2600" b="1">
                <a:solidFill>
                  <a:srgbClr val="70417F"/>
                </a:solidFill>
                <a:latin typeface="+mj-lt"/>
                <a:cs typeface="Calibri"/>
              </a:rPr>
              <a:t> 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for school systems that want to </a:t>
            </a:r>
            <a:endParaRPr lang="en-US" sz="26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None/>
              <a:defRPr/>
            </a:pP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add instructional days (beyond a minimum 180 days, </a:t>
            </a:r>
            <a:r>
              <a:rPr lang="en-US" sz="2600" b="1">
                <a:solidFill>
                  <a:srgbClr val="70417F"/>
                </a:solidFill>
                <a:latin typeface="+mn-lt"/>
                <a:cs typeface="Calibri"/>
              </a:rPr>
              <a:t>up to 210 days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) </a:t>
            </a:r>
            <a:endParaRPr lang="en-US" sz="26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None/>
              <a:defRPr/>
            </a:pP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to any of their elementary schools (grades </a:t>
            </a:r>
            <a:r>
              <a:rPr lang="en-US" sz="2600" b="1">
                <a:solidFill>
                  <a:srgbClr val="70417F"/>
                </a:solidFill>
                <a:latin typeface="Calibri"/>
                <a:cs typeface="Calibri"/>
              </a:rPr>
              <a:t>PK-5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).</a:t>
            </a:r>
            <a:endParaRPr lang="en-US" sz="26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84C38-725B-4249-AF87-9AF99BE0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HB 3: Additional Days for Elementary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DAED9-E9A6-4327-85DF-2AAD0F4A7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031286"/>
            <a:ext cx="2743200" cy="365125"/>
          </a:xfrm>
        </p:spPr>
        <p:txBody>
          <a:bodyPr/>
          <a:lstStyle/>
          <a:p>
            <a:fld id="{0088AB57-2DBE-44A3-AE96-942C49E954B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53EF3-78E7-4BFA-9C9C-EDD26320443F}"/>
              </a:ext>
            </a:extLst>
          </p:cNvPr>
          <p:cNvSpPr/>
          <p:nvPr/>
        </p:nvSpPr>
        <p:spPr>
          <a:xfrm>
            <a:off x="1009751" y="4146682"/>
            <a:ext cx="7861465" cy="296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202F0-7FB9-46F6-9C27-A0C96FF2D8AA}"/>
              </a:ext>
            </a:extLst>
          </p:cNvPr>
          <p:cNvSpPr/>
          <p:nvPr/>
        </p:nvSpPr>
        <p:spPr>
          <a:xfrm>
            <a:off x="9029420" y="4146682"/>
            <a:ext cx="1658372" cy="296883"/>
          </a:xfrm>
          <a:prstGeom prst="rect">
            <a:avLst/>
          </a:prstGeom>
          <a:solidFill>
            <a:srgbClr val="704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1A3DA-9830-4BFC-8DA9-363B685639F1}"/>
              </a:ext>
            </a:extLst>
          </p:cNvPr>
          <p:cNvSpPr txBox="1"/>
          <p:nvPr/>
        </p:nvSpPr>
        <p:spPr>
          <a:xfrm>
            <a:off x="1009751" y="3215562"/>
            <a:ext cx="786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Minimum 180 Instructional Days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E81AC2E-D666-44C7-8052-260A8901C843}"/>
              </a:ext>
            </a:extLst>
          </p:cNvPr>
          <p:cNvSpPr/>
          <p:nvPr/>
        </p:nvSpPr>
        <p:spPr>
          <a:xfrm rot="5400000">
            <a:off x="4787073" y="-45500"/>
            <a:ext cx="306816" cy="78614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CC49A7A-DF80-4C5C-9D35-B671C966870C}"/>
              </a:ext>
            </a:extLst>
          </p:cNvPr>
          <p:cNvSpPr/>
          <p:nvPr/>
        </p:nvSpPr>
        <p:spPr>
          <a:xfrm rot="5400000">
            <a:off x="9705197" y="3051082"/>
            <a:ext cx="306816" cy="1658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9EA07-9F64-40A9-8030-02B854CAA486}"/>
              </a:ext>
            </a:extLst>
          </p:cNvPr>
          <p:cNvSpPr txBox="1"/>
          <p:nvPr/>
        </p:nvSpPr>
        <p:spPr>
          <a:xfrm>
            <a:off x="8344328" y="3215562"/>
            <a:ext cx="331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70417F"/>
                </a:solidFill>
              </a:rPr>
              <a:t>Up to 30 Additional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4E22C-B56C-415F-8CA2-1ED2464CE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69" y="4685920"/>
            <a:ext cx="1093272" cy="11117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7FA20C-E193-4D6B-870D-939384D0C838}"/>
              </a:ext>
            </a:extLst>
          </p:cNvPr>
          <p:cNvSpPr txBox="1"/>
          <p:nvPr/>
        </p:nvSpPr>
        <p:spPr>
          <a:xfrm>
            <a:off x="6423809" y="5057116"/>
            <a:ext cx="257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70417F"/>
                </a:solidFill>
              </a:rPr>
              <a:t>Half-day formula funding</a:t>
            </a:r>
          </a:p>
        </p:txBody>
      </p:sp>
      <p:sp>
        <p:nvSpPr>
          <p:cNvPr id="14" name="Triangle 10">
            <a:extLst>
              <a:ext uri="{FF2B5EF4-FFF2-40B4-BE49-F238E27FC236}">
                <a16:creationId xmlns:a16="http://schemas.microsoft.com/office/drawing/2014/main" id="{12F9E367-AEEF-4B30-B683-472F7527544E}"/>
              </a:ext>
            </a:extLst>
          </p:cNvPr>
          <p:cNvSpPr/>
          <p:nvPr/>
        </p:nvSpPr>
        <p:spPr>
          <a:xfrm rot="5400000">
            <a:off x="9028128" y="5157349"/>
            <a:ext cx="285008" cy="245697"/>
          </a:xfrm>
          <a:prstGeom prst="triangle">
            <a:avLst/>
          </a:prstGeom>
          <a:solidFill>
            <a:srgbClr val="704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7A09-4395-497E-8D52-046C7F05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Clarifying Minutes vs Days Requirement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0E8B2-D994-4A0E-BEC2-873851982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135965"/>
            <a:ext cx="10623762" cy="4586069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5B9B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HB 3 statute requires participating districts to meet both the 75,600 minutes requirement and have 180 days of instruction.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2B5AE-E7E5-4843-B780-F654382E7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09166E-2AD8-4364-8A33-69D379D99C1D}"/>
              </a:ext>
            </a:extLst>
          </p:cNvPr>
          <p:cNvGrpSpPr/>
          <p:nvPr/>
        </p:nvGrpSpPr>
        <p:grpSpPr>
          <a:xfrm>
            <a:off x="410686" y="2389233"/>
            <a:ext cx="10997195" cy="3117371"/>
            <a:chOff x="149079" y="2641788"/>
            <a:chExt cx="10997195" cy="35094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797974-2285-4621-A6AE-600CB750A901}"/>
                </a:ext>
              </a:extLst>
            </p:cNvPr>
            <p:cNvSpPr/>
            <p:nvPr/>
          </p:nvSpPr>
          <p:spPr>
            <a:xfrm>
              <a:off x="1837278" y="3193558"/>
              <a:ext cx="9288029" cy="20319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A28463-EE03-4E6A-A699-66474B58AA02}"/>
                </a:ext>
              </a:extLst>
            </p:cNvPr>
            <p:cNvSpPr/>
            <p:nvPr/>
          </p:nvSpPr>
          <p:spPr>
            <a:xfrm>
              <a:off x="1837279" y="2641788"/>
              <a:ext cx="4619806" cy="603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Existing Academic Calendar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A7C402-3569-4623-97B1-33D92E752054}"/>
                </a:ext>
              </a:extLst>
            </p:cNvPr>
            <p:cNvSpPr/>
            <p:nvPr/>
          </p:nvSpPr>
          <p:spPr>
            <a:xfrm>
              <a:off x="6457074" y="2643703"/>
              <a:ext cx="4668228" cy="603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180 Days + Up to 30 Additional Days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D3E4D6-ACD7-4BB5-8E16-E60B7E6B02F3}"/>
                </a:ext>
              </a:extLst>
            </p:cNvPr>
            <p:cNvCxnSpPr>
              <a:cxnSpLocks/>
            </p:cNvCxnSpPr>
            <p:nvPr/>
          </p:nvCxnSpPr>
          <p:spPr>
            <a:xfrm>
              <a:off x="6457074" y="2641788"/>
              <a:ext cx="0" cy="25837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C2DC36-4A0C-4671-A38B-79E05293B2E2}"/>
                </a:ext>
              </a:extLst>
            </p:cNvPr>
            <p:cNvSpPr txBox="1"/>
            <p:nvPr/>
          </p:nvSpPr>
          <p:spPr>
            <a:xfrm>
              <a:off x="2796444" y="3923198"/>
              <a:ext cx="2701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75,600 minutes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5785A-62F8-4062-AC8F-1191F5EAA8E4}"/>
                </a:ext>
              </a:extLst>
            </p:cNvPr>
            <p:cNvSpPr txBox="1"/>
            <p:nvPr/>
          </p:nvSpPr>
          <p:spPr>
            <a:xfrm>
              <a:off x="6815681" y="3317506"/>
              <a:ext cx="351957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75,600 minutes </a:t>
              </a:r>
              <a:endParaRPr lang="en-US" sz="1000"/>
            </a:p>
            <a:p>
              <a:pPr algn="ctr"/>
              <a:r>
                <a:rPr lang="en-US" sz="2800"/>
                <a:t>+</a:t>
              </a:r>
              <a:endParaRPr lang="en-US" sz="1000"/>
            </a:p>
            <a:p>
              <a:pPr algn="ctr"/>
              <a:r>
                <a:rPr lang="en-US" sz="2800"/>
                <a:t>180 days </a:t>
              </a:r>
              <a:br>
                <a:rPr lang="en-US" sz="2800"/>
              </a:br>
              <a:r>
                <a:rPr lang="en-US" sz="2200" i="1"/>
                <a:t>(not including waivers)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9F37E2-1700-49C9-AE81-4F82FBF78BE6}"/>
                </a:ext>
              </a:extLst>
            </p:cNvPr>
            <p:cNvSpPr/>
            <p:nvPr/>
          </p:nvSpPr>
          <p:spPr>
            <a:xfrm>
              <a:off x="149079" y="3244845"/>
              <a:ext cx="1688207" cy="1980654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School System Requirements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C7947F-79A7-40F0-9B4B-13081511B405}"/>
                </a:ext>
              </a:extLst>
            </p:cNvPr>
            <p:cNvSpPr txBox="1"/>
            <p:nvPr/>
          </p:nvSpPr>
          <p:spPr>
            <a:xfrm>
              <a:off x="522512" y="5700797"/>
              <a:ext cx="10623762" cy="45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/>
                <a:t>*Campuses not implementing additional days are not impacted by this requirement.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75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07DB-DD48-4DAA-9005-D56FB412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ADSY calendar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FB867-27D6-41C1-B706-9E28EE9E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660" y="1182359"/>
            <a:ext cx="9854020" cy="435133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Testing Windows: </a:t>
            </a:r>
            <a:r>
              <a:rPr lang="en-US" b="0">
                <a:solidFill>
                  <a:schemeClr val="accent5"/>
                </a:solidFill>
              </a:rPr>
              <a:t>For the next few years, state testing windows remain the same for all tested subjects and courses</a:t>
            </a:r>
          </a:p>
          <a:p>
            <a:pPr marL="0" indent="0">
              <a:buNone/>
            </a:pPr>
            <a:endParaRPr lang="en-US" b="0">
              <a:solidFill>
                <a:schemeClr val="accent5"/>
              </a:solidFill>
            </a:endParaRPr>
          </a:p>
          <a:p>
            <a:r>
              <a:rPr lang="en-US" b="1">
                <a:solidFill>
                  <a:schemeClr val="accent5"/>
                </a:solidFill>
              </a:rPr>
              <a:t>Last Day of School: </a:t>
            </a:r>
            <a:r>
              <a:rPr lang="en-US">
                <a:solidFill>
                  <a:schemeClr val="accent5"/>
                </a:solidFill>
              </a:rPr>
              <a:t>The last instructional day for participating campuses must be on or after May 15, 2021 (TEC Sec. 25.0812).</a:t>
            </a:r>
          </a:p>
          <a:p>
            <a:pPr marL="0" indent="0">
              <a:buNone/>
            </a:pPr>
            <a:endParaRPr lang="en-US" b="0">
              <a:solidFill>
                <a:schemeClr val="accent5"/>
              </a:solidFill>
            </a:endParaRPr>
          </a:p>
          <a:p>
            <a:r>
              <a:rPr lang="en-US" b="1">
                <a:solidFill>
                  <a:schemeClr val="accent5"/>
                </a:solidFill>
              </a:rPr>
              <a:t>ADSY Program Days After September 1</a:t>
            </a:r>
            <a:r>
              <a:rPr lang="en-US" b="1" baseline="30000">
                <a:solidFill>
                  <a:schemeClr val="accent5"/>
                </a:solidFill>
              </a:rPr>
              <a:t>st</a:t>
            </a:r>
            <a:r>
              <a:rPr lang="en-US" b="1">
                <a:solidFill>
                  <a:schemeClr val="accent5"/>
                </a:solidFill>
              </a:rPr>
              <a:t>, 2020: </a:t>
            </a:r>
            <a:r>
              <a:rPr lang="en-US">
                <a:solidFill>
                  <a:schemeClr val="accent5"/>
                </a:solidFill>
              </a:rPr>
              <a:t>Due to statute start date, ADSY funding does not apply to summer of 2020.  </a:t>
            </a:r>
            <a:endParaRPr lang="en-US" b="0">
              <a:solidFill>
                <a:schemeClr val="accent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31B41-6338-4DA0-9787-0F05533C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17</a:t>
            </a:fld>
            <a:endParaRPr lang="en-US"/>
          </a:p>
        </p:txBody>
      </p:sp>
      <p:pic>
        <p:nvPicPr>
          <p:cNvPr id="10" name="Graphic 9" descr="Pencil">
            <a:extLst>
              <a:ext uri="{FF2B5EF4-FFF2-40B4-BE49-F238E27FC236}">
                <a16:creationId xmlns:a16="http://schemas.microsoft.com/office/drawing/2014/main" id="{7DCA7F02-ECB3-4267-A567-B532599D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277" y="1266825"/>
            <a:ext cx="706365" cy="706365"/>
          </a:xfrm>
          <a:prstGeom prst="rect">
            <a:avLst/>
          </a:prstGeom>
        </p:spPr>
      </p:pic>
      <p:pic>
        <p:nvPicPr>
          <p:cNvPr id="9" name="Graphic 8" descr="Flip calendar">
            <a:extLst>
              <a:ext uri="{FF2B5EF4-FFF2-40B4-BE49-F238E27FC236}">
                <a16:creationId xmlns:a16="http://schemas.microsoft.com/office/drawing/2014/main" id="{E6703E75-95FD-40B4-8704-F2B9E7A18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540" y="2357174"/>
            <a:ext cx="914400" cy="914400"/>
          </a:xfrm>
          <a:prstGeom prst="rect">
            <a:avLst/>
          </a:prstGeom>
        </p:spPr>
      </p:pic>
      <p:pic>
        <p:nvPicPr>
          <p:cNvPr id="6" name="Graphic 5" descr="Add">
            <a:extLst>
              <a:ext uri="{FF2B5EF4-FFF2-40B4-BE49-F238E27FC236}">
                <a16:creationId xmlns:a16="http://schemas.microsoft.com/office/drawing/2014/main" id="{86BE2501-6E62-463B-B451-094B5EC264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540" y="3809768"/>
            <a:ext cx="914400" cy="9144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01CFF6B-6821-40B5-B88A-A3A2FD054DEA}"/>
              </a:ext>
            </a:extLst>
          </p:cNvPr>
          <p:cNvSpPr txBox="1">
            <a:spLocks/>
          </p:cNvSpPr>
          <p:nvPr/>
        </p:nvSpPr>
        <p:spPr>
          <a:xfrm>
            <a:off x="1346198" y="5440462"/>
            <a:ext cx="9854020" cy="506438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>
                <a:solidFill>
                  <a:schemeClr val="accent5"/>
                </a:solidFill>
              </a:rPr>
              <a:t>More information can be found in this </a:t>
            </a:r>
            <a:r>
              <a:rPr lang="en-US" b="1">
                <a:solidFill>
                  <a:schemeClr val="accent5"/>
                </a:solidFill>
                <a:hlinkClick r:id="rId9"/>
              </a:rPr>
              <a:t>School Start Date Guide </a:t>
            </a:r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4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A6CA-52B9-4DE0-A25B-7FC0DC35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Calendar redesign options with additional days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27067-CAB9-46E4-A8F7-573FA373C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597032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76494-4A9C-2A4C-8EE7-F620CA1D2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2" y="1135063"/>
            <a:ext cx="1264783" cy="1062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DD527-E8B7-5B45-9A0F-D7F9835C1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0" y="4536325"/>
            <a:ext cx="1142327" cy="10628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34E952C-5993-43A1-9C89-FE7AA252ED87}"/>
              </a:ext>
            </a:extLst>
          </p:cNvPr>
          <p:cNvGrpSpPr/>
          <p:nvPr/>
        </p:nvGrpSpPr>
        <p:grpSpPr>
          <a:xfrm>
            <a:off x="821564" y="2803475"/>
            <a:ext cx="1447178" cy="872254"/>
            <a:chOff x="578905" y="3789452"/>
            <a:chExt cx="1520075" cy="8854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401247D-35A9-49EF-86BB-046DC02FAD62}"/>
                </a:ext>
              </a:extLst>
            </p:cNvPr>
            <p:cNvSpPr/>
            <p:nvPr/>
          </p:nvSpPr>
          <p:spPr>
            <a:xfrm>
              <a:off x="578905" y="4206240"/>
              <a:ext cx="1073200" cy="4686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647D52-E50E-4CE6-8BE4-1A492291EEA3}"/>
                </a:ext>
              </a:extLst>
            </p:cNvPr>
            <p:cNvSpPr/>
            <p:nvPr/>
          </p:nvSpPr>
          <p:spPr>
            <a:xfrm>
              <a:off x="1676070" y="4206240"/>
              <a:ext cx="422910" cy="468630"/>
            </a:xfrm>
            <a:prstGeom prst="roundRect">
              <a:avLst/>
            </a:prstGeom>
            <a:solidFill>
              <a:srgbClr val="662B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U-Turn 11">
              <a:extLst>
                <a:ext uri="{FF2B5EF4-FFF2-40B4-BE49-F238E27FC236}">
                  <a16:creationId xmlns:a16="http://schemas.microsoft.com/office/drawing/2014/main" id="{B041367B-2326-439D-ACD3-E65FF235C342}"/>
                </a:ext>
              </a:extLst>
            </p:cNvPr>
            <p:cNvSpPr/>
            <p:nvPr/>
          </p:nvSpPr>
          <p:spPr>
            <a:xfrm>
              <a:off x="1034988" y="3789452"/>
              <a:ext cx="871945" cy="371067"/>
            </a:xfrm>
            <a:prstGeom prst="uturnArrow">
              <a:avLst>
                <a:gd name="adj1" fmla="val 22594"/>
                <a:gd name="adj2" fmla="val 25000"/>
                <a:gd name="adj3" fmla="val 25000"/>
                <a:gd name="adj4" fmla="val 56272"/>
                <a:gd name="adj5" fmla="val 93153"/>
              </a:avLst>
            </a:prstGeom>
            <a:solidFill>
              <a:srgbClr val="662B91"/>
            </a:soli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0F312-03C3-4B82-82DB-C878E15D290E}"/>
              </a:ext>
            </a:extLst>
          </p:cNvPr>
          <p:cNvSpPr/>
          <p:nvPr/>
        </p:nvSpPr>
        <p:spPr>
          <a:xfrm>
            <a:off x="2514600" y="951017"/>
            <a:ext cx="9211473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prstClr val="black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1: Optional Summer Learning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 Summer Enrichment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180-day traditional calendar, and up to 30 days for something additional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4056E6-1568-403B-99F5-79C99DF72BA3}"/>
              </a:ext>
            </a:extLst>
          </p:cNvPr>
          <p:cNvSpPr/>
          <p:nvPr/>
        </p:nvSpPr>
        <p:spPr>
          <a:xfrm>
            <a:off x="2514599" y="2637808"/>
            <a:ext cx="9677401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2: Intersessional Calendar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Targeted Remediation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180 days spaced out over the full year, with intermittent breaks for targeted remediation with a subset of students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151869-C2D1-45AC-B94F-E0FB15822AB6}"/>
              </a:ext>
            </a:extLst>
          </p:cNvPr>
          <p:cNvSpPr/>
          <p:nvPr/>
        </p:nvSpPr>
        <p:spPr>
          <a:xfrm>
            <a:off x="2514599" y="4285026"/>
            <a:ext cx="9107129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3: Full Year Redesign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Rethinking the School Day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A revamped 7x6-weeks calendar, daily schedule changes to increase teacher planning time and student play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B9907BC2-B9E8-4271-8213-C13EAC8496E9}"/>
              </a:ext>
            </a:extLst>
          </p:cNvPr>
          <p:cNvSpPr txBox="1">
            <a:spLocks/>
          </p:cNvSpPr>
          <p:nvPr/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88AB57-2DBE-44A3-AE96-942C49E954B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265F-51DF-4572-B2E2-57A1221F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benefits to additional days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C2254-0EA4-484B-80FA-6B0974A2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93" y="1024893"/>
            <a:ext cx="10623762" cy="4351338"/>
          </a:xfrm>
        </p:spPr>
        <p:txBody>
          <a:bodyPr/>
          <a:lstStyle/>
          <a:p>
            <a:r>
              <a:rPr lang="en-US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additional 30 days gives schools the opportunity to capture a series of important benefits that can improve student achievement.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18AE0E-C42B-45B8-89FC-3933B6B49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76157-B978-0E4B-A4C8-5B55C9016851}"/>
              </a:ext>
            </a:extLst>
          </p:cNvPr>
          <p:cNvSpPr txBox="1"/>
          <p:nvPr/>
        </p:nvSpPr>
        <p:spPr>
          <a:xfrm>
            <a:off x="4064393" y="3348797"/>
            <a:ext cx="724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Increased time for brain breaks, play and enrichment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276B52-AB98-4910-858E-3E1913C3E0C8}"/>
              </a:ext>
            </a:extLst>
          </p:cNvPr>
          <p:cNvSpPr/>
          <p:nvPr/>
        </p:nvSpPr>
        <p:spPr>
          <a:xfrm>
            <a:off x="1069145" y="4580271"/>
            <a:ext cx="3179298" cy="95410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Academic Improvements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398D57-BEBA-48B7-9910-E981D702EDAA}"/>
              </a:ext>
            </a:extLst>
          </p:cNvPr>
          <p:cNvSpPr/>
          <p:nvPr/>
        </p:nvSpPr>
        <p:spPr>
          <a:xfrm>
            <a:off x="1069145" y="2238194"/>
            <a:ext cx="3179298" cy="95410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Teacher Planning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59834-752C-43C2-B78F-541E4AF95507}"/>
              </a:ext>
            </a:extLst>
          </p:cNvPr>
          <p:cNvSpPr/>
          <p:nvPr/>
        </p:nvSpPr>
        <p:spPr>
          <a:xfrm>
            <a:off x="1069145" y="3386632"/>
            <a:ext cx="3179298" cy="95410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Student Brain </a:t>
            </a:r>
            <a:br>
              <a:rPr lang="en-US" sz="2600"/>
            </a:br>
            <a:r>
              <a:rPr lang="en-US" sz="2600"/>
              <a:t>Breaks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BFCC8F-F262-42AC-AA5E-F83F8FF3EBD2}"/>
              </a:ext>
            </a:extLst>
          </p:cNvPr>
          <p:cNvSpPr txBox="1"/>
          <p:nvPr/>
        </p:nvSpPr>
        <p:spPr>
          <a:xfrm>
            <a:off x="4064392" y="4542437"/>
            <a:ext cx="724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Additional time to cover standards and improved productivity each day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4C0AE1-0B72-4FA4-81A0-49360207D7F0}"/>
              </a:ext>
            </a:extLst>
          </p:cNvPr>
          <p:cNvSpPr txBox="1"/>
          <p:nvPr/>
        </p:nvSpPr>
        <p:spPr>
          <a:xfrm>
            <a:off x="4064391" y="2216883"/>
            <a:ext cx="724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Improve workday with job-embedded planning and more breaks </a:t>
            </a:r>
          </a:p>
        </p:txBody>
      </p:sp>
    </p:spTree>
    <p:extLst>
      <p:ext uri="{BB962C8B-B14F-4D97-AF65-F5344CB8AC3E}">
        <p14:creationId xmlns:p14="http://schemas.microsoft.com/office/powerpoint/2010/main" val="333599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0A0E82-D045-4BFD-BC7F-080BC4EF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2020-2021 school year is likely to be disrupted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254DC-F926-4F11-9FD0-165C3EE5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15342"/>
            <a:ext cx="10623762" cy="4631647"/>
          </a:xfrm>
        </p:spPr>
        <p:txBody>
          <a:bodyPr/>
          <a:lstStyle/>
          <a:p>
            <a:r>
              <a:rPr lang="en-US" b="1">
                <a:solidFill>
                  <a:schemeClr val="accent5"/>
                </a:solidFill>
              </a:rPr>
              <a:t>2020-2021 is likely to include short-term disruptions</a:t>
            </a:r>
            <a:r>
              <a:rPr lang="en-US">
                <a:solidFill>
                  <a:schemeClr val="accent5"/>
                </a:solidFill>
              </a:rPr>
              <a:t> to instruction and high-student absenteeism, with some students consistently physical absent</a:t>
            </a:r>
          </a:p>
          <a:p>
            <a:r>
              <a:rPr lang="en-US">
                <a:solidFill>
                  <a:schemeClr val="accent5"/>
                </a:solidFill>
              </a:rPr>
              <a:t>Building a calendar that plans for and anticipates these scenarios will help </a:t>
            </a:r>
            <a:r>
              <a:rPr lang="en-US" b="1">
                <a:solidFill>
                  <a:schemeClr val="accent5"/>
                </a:solidFill>
              </a:rPr>
              <a:t>minimize disruption </a:t>
            </a:r>
            <a:r>
              <a:rPr lang="en-US">
                <a:solidFill>
                  <a:schemeClr val="accent5"/>
                </a:solidFill>
              </a:rPr>
              <a:t>–</a:t>
            </a:r>
            <a:r>
              <a:rPr lang="en-US" b="1">
                <a:solidFill>
                  <a:schemeClr val="accent5"/>
                </a:solidFill>
              </a:rPr>
              <a:t> </a:t>
            </a:r>
            <a:r>
              <a:rPr lang="en-US">
                <a:solidFill>
                  <a:schemeClr val="accent5"/>
                </a:solidFill>
              </a:rPr>
              <a:t>short term disruptions in instruction are likely and need to be planned into the calendar</a:t>
            </a:r>
          </a:p>
          <a:p>
            <a:r>
              <a:rPr lang="en-US">
                <a:solidFill>
                  <a:schemeClr val="accent5"/>
                </a:solidFill>
              </a:rPr>
              <a:t>Calendars must also consider how to </a:t>
            </a:r>
            <a:r>
              <a:rPr lang="en-US" b="1">
                <a:solidFill>
                  <a:schemeClr val="accent5"/>
                </a:solidFill>
              </a:rPr>
              <a:t>adjust for learning loss </a:t>
            </a:r>
            <a:r>
              <a:rPr lang="en-US">
                <a:solidFill>
                  <a:schemeClr val="accent5"/>
                </a:solidFill>
              </a:rPr>
              <a:t>as a result of current instructional interruptions</a:t>
            </a:r>
          </a:p>
          <a:p>
            <a:r>
              <a:rPr lang="en-US">
                <a:solidFill>
                  <a:schemeClr val="accent5"/>
                </a:solidFill>
              </a:rPr>
              <a:t>Calendar revisions require </a:t>
            </a:r>
            <a:r>
              <a:rPr lang="en-US" b="1">
                <a:solidFill>
                  <a:schemeClr val="accent5"/>
                </a:solidFill>
              </a:rPr>
              <a:t>substantial change management </a:t>
            </a:r>
            <a:r>
              <a:rPr lang="en-US">
                <a:solidFill>
                  <a:schemeClr val="accent5"/>
                </a:solidFill>
              </a:rPr>
              <a:t>including school board adoption that requires immediate action </a:t>
            </a:r>
          </a:p>
        </p:txBody>
      </p:sp>
    </p:spTree>
    <p:extLst>
      <p:ext uri="{BB962C8B-B14F-4D97-AF65-F5344CB8AC3E}">
        <p14:creationId xmlns:p14="http://schemas.microsoft.com/office/powerpoint/2010/main" val="76715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Next Steps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7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07DB-DD48-4DAA-9005-D56FB412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are several routes to change your start 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FB867-27D6-41C1-B706-9E28EE9E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198" y="5440462"/>
            <a:ext cx="9854020" cy="506438"/>
          </a:xfrm>
          <a:solidFill>
            <a:srgbClr val="F2F2F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5"/>
                </a:solidFill>
              </a:rPr>
              <a:t>More information can be found in this </a:t>
            </a:r>
            <a:r>
              <a:rPr lang="en-US" b="1">
                <a:solidFill>
                  <a:schemeClr val="accent5"/>
                </a:solidFill>
                <a:hlinkClick r:id="rId3"/>
              </a:rPr>
              <a:t>School Start Date Guide </a:t>
            </a:r>
            <a:endParaRPr lang="en-US" b="0">
              <a:solidFill>
                <a:schemeClr val="accent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31B41-6338-4DA0-9787-0F05533C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44564-C368-465A-B227-16B622BF14E9}"/>
              </a:ext>
            </a:extLst>
          </p:cNvPr>
          <p:cNvSpPr txBox="1"/>
          <p:nvPr/>
        </p:nvSpPr>
        <p:spPr>
          <a:xfrm>
            <a:off x="1625601" y="1540162"/>
            <a:ext cx="98540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District of Innovation Exemption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Use existing first day exemption to adjust start date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Amend DOI Plan to add start date flexibility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Become a District of Innovation plan through the process in TEC Chapter 12A</a:t>
            </a:r>
          </a:p>
          <a:p>
            <a:pPr lvl="1"/>
            <a:endParaRPr lang="en-US" sz="1000"/>
          </a:p>
          <a:p>
            <a:r>
              <a:rPr lang="en-US" sz="2200" b="1"/>
              <a:t>Year-Round System Designation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Use existing designation to adjust start date and obtain local board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Become a Year-Round System by obtaining board approval for designation</a:t>
            </a:r>
          </a:p>
          <a:p>
            <a:pPr lvl="1"/>
            <a:endParaRPr lang="en-US" sz="1000"/>
          </a:p>
          <a:p>
            <a:r>
              <a:rPr lang="en-US" sz="2200" b="1"/>
              <a:t>Charter School Calendar 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Adjust calendar locally with board approval and send updated calendar to TEA</a:t>
            </a:r>
          </a:p>
        </p:txBody>
      </p:sp>
      <p:pic>
        <p:nvPicPr>
          <p:cNvPr id="10" name="Graphic 9" descr="Checklist">
            <a:extLst>
              <a:ext uri="{FF2B5EF4-FFF2-40B4-BE49-F238E27FC236}">
                <a16:creationId xmlns:a16="http://schemas.microsoft.com/office/drawing/2014/main" id="{40AD360F-4E96-499D-A595-38AE012FC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790" y="1595800"/>
            <a:ext cx="914400" cy="914400"/>
          </a:xfrm>
          <a:prstGeom prst="rect">
            <a:avLst/>
          </a:prstGeom>
        </p:spPr>
      </p:pic>
      <p:pic>
        <p:nvPicPr>
          <p:cNvPr id="13" name="Graphic 12" descr="Circles with arrows">
            <a:extLst>
              <a:ext uri="{FF2B5EF4-FFF2-40B4-BE49-F238E27FC236}">
                <a16:creationId xmlns:a16="http://schemas.microsoft.com/office/drawing/2014/main" id="{1B404390-D85B-4145-AB5A-654DD1B15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790" y="3275502"/>
            <a:ext cx="914400" cy="914400"/>
          </a:xfrm>
          <a:prstGeom prst="rect">
            <a:avLst/>
          </a:prstGeom>
        </p:spPr>
      </p:pic>
      <p:pic>
        <p:nvPicPr>
          <p:cNvPr id="15" name="Graphic 14" descr="Monthly calendar">
            <a:extLst>
              <a:ext uri="{FF2B5EF4-FFF2-40B4-BE49-F238E27FC236}">
                <a16:creationId xmlns:a16="http://schemas.microsoft.com/office/drawing/2014/main" id="{D020A195-453A-4B3D-A949-BA4794D197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1790" y="4545962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EA5BFD-CF38-4A65-B3E2-68AE121C5801}"/>
              </a:ext>
            </a:extLst>
          </p:cNvPr>
          <p:cNvSpPr txBox="1"/>
          <p:nvPr/>
        </p:nvSpPr>
        <p:spPr>
          <a:xfrm>
            <a:off x="712379" y="714241"/>
            <a:ext cx="10824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most time sensitive aspect of the academic calendar is changing the start date. </a:t>
            </a:r>
          </a:p>
          <a:p>
            <a:r>
              <a:rPr lang="en-US" sz="2400"/>
              <a:t>The routes to do so include:</a:t>
            </a:r>
          </a:p>
        </p:txBody>
      </p:sp>
    </p:spTree>
    <p:extLst>
      <p:ext uri="{BB962C8B-B14F-4D97-AF65-F5344CB8AC3E}">
        <p14:creationId xmlns:p14="http://schemas.microsoft.com/office/powerpoint/2010/main" val="120894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A6CA-52B9-4DE0-A25B-7FC0DC35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Planning considerations for calendar redesign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27067-CAB9-46E4-A8F7-573FA373C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563504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F7526E-2ED3-460E-AE31-CB8439527892}"/>
              </a:ext>
            </a:extLst>
          </p:cNvPr>
          <p:cNvSpPr/>
          <p:nvPr/>
        </p:nvSpPr>
        <p:spPr>
          <a:xfrm>
            <a:off x="361434" y="1645416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Understands needs of parents, teachers, students, etc.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Develop proposed solutions to address local needs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Obtain buy-in to move forward with change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F0CEA7-429C-4A68-902F-BA9400B1BDCE}"/>
              </a:ext>
            </a:extLst>
          </p:cNvPr>
          <p:cNvSpPr/>
          <p:nvPr/>
        </p:nvSpPr>
        <p:spPr>
          <a:xfrm>
            <a:off x="361434" y="3040837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Make master scheduling adjustments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Adjust scope and sequences / instructional resources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Develop enhanced planning and support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33D997-0B4E-44B6-9E71-3EB4A9B1E007}"/>
              </a:ext>
            </a:extLst>
          </p:cNvPr>
          <p:cNvSpPr/>
          <p:nvPr/>
        </p:nvSpPr>
        <p:spPr>
          <a:xfrm>
            <a:off x="361434" y="4443199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Obtain local Board approval for new academic calendar, adjustments to instructional days, impact to teacher salary schedules, etc.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033996-BB0F-4E0F-972C-908AB51A9BE0}"/>
              </a:ext>
            </a:extLst>
          </p:cNvPr>
          <p:cNvSpPr/>
          <p:nvPr/>
        </p:nvSpPr>
        <p:spPr>
          <a:xfrm>
            <a:off x="361434" y="1378234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Parent and Teacher Support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F8AEA0-FEFB-4B98-AA25-A7096CE53065}"/>
              </a:ext>
            </a:extLst>
          </p:cNvPr>
          <p:cNvSpPr/>
          <p:nvPr/>
        </p:nvSpPr>
        <p:spPr>
          <a:xfrm>
            <a:off x="361434" y="2773655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Curriculum and Instruction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0DD916-6749-4839-9554-8AEABCDFCF0E}"/>
              </a:ext>
            </a:extLst>
          </p:cNvPr>
          <p:cNvSpPr/>
          <p:nvPr/>
        </p:nvSpPr>
        <p:spPr>
          <a:xfrm>
            <a:off x="361434" y="4176017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Local Board Approval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A919974-55FD-4D86-B4DD-C0F2B053DB12}"/>
              </a:ext>
            </a:extLst>
          </p:cNvPr>
          <p:cNvSpPr/>
          <p:nvPr/>
        </p:nvSpPr>
        <p:spPr>
          <a:xfrm>
            <a:off x="6160812" y="1645416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Develop plans to support required changes related to transportation, food, maintenance, staffing, etc.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Adjust school finance plans to support new model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EA39C9-10EB-4DA2-A558-ADD53707DCE8}"/>
              </a:ext>
            </a:extLst>
          </p:cNvPr>
          <p:cNvSpPr/>
          <p:nvPr/>
        </p:nvSpPr>
        <p:spPr>
          <a:xfrm>
            <a:off x="6160812" y="3040837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Identify incentives to maximize student attendance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Create flexible structures to account for lower than expected attendance rates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D02F75-1853-4ECE-B49A-56C0A1F4CFDC}"/>
              </a:ext>
            </a:extLst>
          </p:cNvPr>
          <p:cNvSpPr/>
          <p:nvPr/>
        </p:nvSpPr>
        <p:spPr>
          <a:xfrm>
            <a:off x="6160812" y="4443199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Create / execute multi-medium communications plan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Provide clear, consistent communications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Obtain data to enable continuous improvement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2C56E84-9966-4897-9FA5-5DCF7FB05109}"/>
              </a:ext>
            </a:extLst>
          </p:cNvPr>
          <p:cNvSpPr/>
          <p:nvPr/>
        </p:nvSpPr>
        <p:spPr>
          <a:xfrm>
            <a:off x="6160812" y="1378234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School Operations Support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2A4B5E-F9D5-4F8B-BE36-B895783E7D64}"/>
              </a:ext>
            </a:extLst>
          </p:cNvPr>
          <p:cNvSpPr/>
          <p:nvPr/>
        </p:nvSpPr>
        <p:spPr>
          <a:xfrm>
            <a:off x="6160812" y="2773655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Student Recruitment &amp; Attendance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CB9D9AF-010A-4BB1-AEB6-0451E39959FA}"/>
              </a:ext>
            </a:extLst>
          </p:cNvPr>
          <p:cNvSpPr/>
          <p:nvPr/>
        </p:nvSpPr>
        <p:spPr>
          <a:xfrm>
            <a:off x="6160812" y="4176017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Communications &amp; Change Management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E05A68-3ADB-4421-BC94-600131091A45}"/>
              </a:ext>
            </a:extLst>
          </p:cNvPr>
          <p:cNvSpPr txBox="1"/>
          <p:nvPr/>
        </p:nvSpPr>
        <p:spPr>
          <a:xfrm>
            <a:off x="712379" y="714241"/>
            <a:ext cx="985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Following the start date change, there are many pressing change components.</a:t>
            </a:r>
          </a:p>
        </p:txBody>
      </p:sp>
    </p:spTree>
    <p:extLst>
      <p:ext uri="{BB962C8B-B14F-4D97-AF65-F5344CB8AC3E}">
        <p14:creationId xmlns:p14="http://schemas.microsoft.com/office/powerpoint/2010/main" val="66931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07DB-DD48-4DAA-9005-D56FB412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for Interested Districts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31B41-6338-4DA0-9787-0F05533C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23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332187-BAE3-47F7-8450-A0566F9EB366}"/>
              </a:ext>
            </a:extLst>
          </p:cNvPr>
          <p:cNvSpPr/>
          <p:nvPr/>
        </p:nvSpPr>
        <p:spPr>
          <a:xfrm>
            <a:off x="0" y="3354405"/>
            <a:ext cx="12192000" cy="1082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4EAAE-E3F3-4A8D-911A-C5318577A598}"/>
              </a:ext>
            </a:extLst>
          </p:cNvPr>
          <p:cNvSpPr txBox="1"/>
          <p:nvPr/>
        </p:nvSpPr>
        <p:spPr>
          <a:xfrm>
            <a:off x="1876925" y="1201721"/>
            <a:ext cx="2877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Begin to Ensure Implementation Success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170BF-12C4-404C-B8F9-B153E9DDA972}"/>
              </a:ext>
            </a:extLst>
          </p:cNvPr>
          <p:cNvSpPr txBox="1"/>
          <p:nvPr/>
        </p:nvSpPr>
        <p:spPr>
          <a:xfrm>
            <a:off x="6887278" y="1201721"/>
            <a:ext cx="442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/>
              <a:t>Support and Technical </a:t>
            </a:r>
          </a:p>
          <a:p>
            <a:pPr algn="ctr"/>
            <a:r>
              <a:rPr lang="en-US" sz="2000" b="1" u="sng"/>
              <a:t>Assistance from TEA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AE4050-5F1D-462F-A49D-8ECC530565EB}"/>
              </a:ext>
            </a:extLst>
          </p:cNvPr>
          <p:cNvSpPr/>
          <p:nvPr/>
        </p:nvSpPr>
        <p:spPr>
          <a:xfrm>
            <a:off x="394746" y="2454443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5FD2F1-848E-46FA-86C5-D429A1CFD00E}"/>
              </a:ext>
            </a:extLst>
          </p:cNvPr>
          <p:cNvSpPr/>
          <p:nvPr/>
        </p:nvSpPr>
        <p:spPr>
          <a:xfrm>
            <a:off x="394746" y="354049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68CD7F-8716-49C1-ADCD-418924E0C297}"/>
              </a:ext>
            </a:extLst>
          </p:cNvPr>
          <p:cNvSpPr/>
          <p:nvPr/>
        </p:nvSpPr>
        <p:spPr>
          <a:xfrm>
            <a:off x="394746" y="462654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F7B894-AD50-44C4-B9CC-B356B29F62BE}"/>
              </a:ext>
            </a:extLst>
          </p:cNvPr>
          <p:cNvSpPr/>
          <p:nvPr/>
        </p:nvSpPr>
        <p:spPr>
          <a:xfrm>
            <a:off x="6206801" y="2454443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E828D2-18D8-439F-83BB-1C4A42B36B8F}"/>
              </a:ext>
            </a:extLst>
          </p:cNvPr>
          <p:cNvSpPr/>
          <p:nvPr/>
        </p:nvSpPr>
        <p:spPr>
          <a:xfrm>
            <a:off x="6206801" y="354049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483AF8-37D1-404D-BD6C-8EE08E6D937F}"/>
              </a:ext>
            </a:extLst>
          </p:cNvPr>
          <p:cNvSpPr/>
          <p:nvPr/>
        </p:nvSpPr>
        <p:spPr>
          <a:xfrm>
            <a:off x="6206801" y="462654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A2A649-4621-4E6D-8D77-38319E4976A4}"/>
              </a:ext>
            </a:extLst>
          </p:cNvPr>
          <p:cNvSpPr txBox="1"/>
          <p:nvPr/>
        </p:nvSpPr>
        <p:spPr>
          <a:xfrm>
            <a:off x="1475762" y="4656843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Obtain board approval for any calendar changes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61849-1E32-4475-ADA0-2B5BBE340F06}"/>
              </a:ext>
            </a:extLst>
          </p:cNvPr>
          <p:cNvSpPr txBox="1"/>
          <p:nvPr/>
        </p:nvSpPr>
        <p:spPr>
          <a:xfrm>
            <a:off x="1424760" y="2457222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Talk to parents, teachers, students to understand needs and wants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0F17BC-2357-498B-B434-30FEAE4E43F4}"/>
              </a:ext>
            </a:extLst>
          </p:cNvPr>
          <p:cNvSpPr txBox="1"/>
          <p:nvPr/>
        </p:nvSpPr>
        <p:spPr>
          <a:xfrm>
            <a:off x="1475761" y="3572659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Verify district has statutory authority to make calendar changes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02FC6A-F45B-415C-9F0C-A773AA494132}"/>
              </a:ext>
            </a:extLst>
          </p:cNvPr>
          <p:cNvSpPr txBox="1"/>
          <p:nvPr/>
        </p:nvSpPr>
        <p:spPr>
          <a:xfrm>
            <a:off x="7437122" y="2443380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Opportunities for aligned programming and grants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DAF457-6F1C-496D-B142-CB141085245B}"/>
              </a:ext>
            </a:extLst>
          </p:cNvPr>
          <p:cNvSpPr txBox="1"/>
          <p:nvPr/>
        </p:nvSpPr>
        <p:spPr>
          <a:xfrm>
            <a:off x="7437122" y="4631399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Legal and process guidance to navigate necessary requirements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BAC254-91D0-4C9C-B8D8-289928776BD4}"/>
              </a:ext>
            </a:extLst>
          </p:cNvPr>
          <p:cNvSpPr txBox="1"/>
          <p:nvPr/>
        </p:nvSpPr>
        <p:spPr>
          <a:xfrm>
            <a:off x="7437122" y="3572660"/>
            <a:ext cx="436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Operational support for implementing new intersessional calendars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C0F4CF-ADEF-4F47-8D11-7147800AB285}"/>
              </a:ext>
            </a:extLst>
          </p:cNvPr>
          <p:cNvCxnSpPr/>
          <p:nvPr/>
        </p:nvCxnSpPr>
        <p:spPr>
          <a:xfrm>
            <a:off x="5836117" y="2011669"/>
            <a:ext cx="0" cy="343828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3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5842E-9D28-4A41-8A3E-A9A8F52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70" y="359313"/>
            <a:ext cx="11121657" cy="950356"/>
          </a:xfrm>
        </p:spPr>
        <p:txBody>
          <a:bodyPr>
            <a:noAutofit/>
          </a:bodyPr>
          <a:lstStyle/>
          <a:p>
            <a:r>
              <a:rPr lang="en-US"/>
              <a:t>COVID-19 school closures could have a devastating impact on student achievement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C99440-9859-0340-A040-017BB53AA51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r="3783"/>
          <a:stretch/>
        </p:blipFill>
        <p:spPr>
          <a:xfrm>
            <a:off x="6019966" y="1599223"/>
            <a:ext cx="6172034" cy="3662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E6F920-74B9-B545-8BAB-7EE4884BE757}"/>
              </a:ext>
            </a:extLst>
          </p:cNvPr>
          <p:cNvSpPr/>
          <p:nvPr/>
        </p:nvSpPr>
        <p:spPr>
          <a:xfrm>
            <a:off x="455475" y="5737995"/>
            <a:ext cx="11368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hlinkClick r:id="rId3"/>
              </a:rPr>
              <a:t>*“The COVID-19 slide: What summer learning loss can tell us about the potential impact of school closures on student academic achievement.” </a:t>
            </a:r>
            <a:r>
              <a:rPr lang="en-US" sz="1100" i="1"/>
              <a:t>April 2020. Dr. Megan </a:t>
            </a:r>
            <a:r>
              <a:rPr lang="en-US" sz="1100" i="1" err="1"/>
              <a:t>Kuhfeld</a:t>
            </a:r>
            <a:r>
              <a:rPr lang="en-US" sz="1100" i="1"/>
              <a:t> and Dr. Beth </a:t>
            </a:r>
            <a:r>
              <a:rPr lang="en-US" sz="1100" i="1" err="1"/>
              <a:t>Tarasawa</a:t>
            </a:r>
            <a:r>
              <a:rPr lang="en-US" sz="1100" i="1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2F973D-3DC1-2E42-AFE2-D76170101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64" r="4077"/>
          <a:stretch/>
        </p:blipFill>
        <p:spPr>
          <a:xfrm>
            <a:off x="0" y="1600262"/>
            <a:ext cx="6096000" cy="36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5842E-9D28-4A41-8A3E-A9A8F52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3" y="359313"/>
            <a:ext cx="11831782" cy="950356"/>
          </a:xfrm>
        </p:spPr>
        <p:txBody>
          <a:bodyPr>
            <a:noAutofit/>
          </a:bodyPr>
          <a:lstStyle/>
          <a:p>
            <a:r>
              <a:rPr lang="en-US"/>
              <a:t>Students could return nearly a full year behind what normally occurs.  We must change practices to address this.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C99440-9859-0340-A040-017BB53AA51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r="3783"/>
          <a:stretch/>
        </p:blipFill>
        <p:spPr>
          <a:xfrm>
            <a:off x="6019966" y="1599223"/>
            <a:ext cx="6172034" cy="3662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E6F920-74B9-B545-8BAB-7EE4884BE757}"/>
              </a:ext>
            </a:extLst>
          </p:cNvPr>
          <p:cNvSpPr/>
          <p:nvPr/>
        </p:nvSpPr>
        <p:spPr>
          <a:xfrm>
            <a:off x="455475" y="5737995"/>
            <a:ext cx="11368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hlinkClick r:id="rId3"/>
              </a:rPr>
              <a:t>*“The COVID-19 slide: What summer learning loss can tell us about the potential impact of school closures on student academic achievement.” </a:t>
            </a:r>
            <a:r>
              <a:rPr lang="en-US" sz="1100" i="1"/>
              <a:t>April 2020. Dr. Megan </a:t>
            </a:r>
            <a:r>
              <a:rPr lang="en-US" sz="1100" i="1" err="1"/>
              <a:t>Kuhfeld</a:t>
            </a:r>
            <a:r>
              <a:rPr lang="en-US" sz="1100" i="1"/>
              <a:t> and Dr. Beth </a:t>
            </a:r>
            <a:r>
              <a:rPr lang="en-US" sz="1100" i="1" err="1"/>
              <a:t>Tarasawa</a:t>
            </a:r>
            <a:r>
              <a:rPr lang="en-US" sz="1100" i="1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2F973D-3DC1-2E42-AFE2-D76170101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64" r="4077"/>
          <a:stretch/>
        </p:blipFill>
        <p:spPr>
          <a:xfrm>
            <a:off x="0" y="1600262"/>
            <a:ext cx="6096000" cy="36612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D7B312-44E3-48A2-91D4-67508ED50CD7}"/>
              </a:ext>
            </a:extLst>
          </p:cNvPr>
          <p:cNvSpPr/>
          <p:nvPr/>
        </p:nvSpPr>
        <p:spPr>
          <a:xfrm>
            <a:off x="6245993" y="3608962"/>
            <a:ext cx="2990471" cy="980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         </a:t>
            </a:r>
            <a:r>
              <a:rPr lang="en-US" sz="1600" b="1" dirty="0">
                <a:solidFill>
                  <a:srgbClr val="C00000"/>
                </a:solidFill>
              </a:rPr>
              <a:t>Declines are particularly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         stark in mathematics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4A9EF9C-EA51-41F6-8BEA-AF8004AE5F1C}"/>
              </a:ext>
            </a:extLst>
          </p:cNvPr>
          <p:cNvSpPr/>
          <p:nvPr/>
        </p:nvSpPr>
        <p:spPr>
          <a:xfrm>
            <a:off x="5972712" y="3871609"/>
            <a:ext cx="168613" cy="428017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DEBBAF-613E-422D-8B84-071AE9EB282E}"/>
              </a:ext>
            </a:extLst>
          </p:cNvPr>
          <p:cNvCxnSpPr/>
          <p:nvPr/>
        </p:nvCxnSpPr>
        <p:spPr>
          <a:xfrm flipH="1">
            <a:off x="701870" y="4299626"/>
            <a:ext cx="5222275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9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A6CA-52B9-4DE0-A25B-7FC0DC35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77027"/>
            <a:ext cx="11479620" cy="1181651"/>
          </a:xfrm>
        </p:spPr>
        <p:txBody>
          <a:bodyPr>
            <a:normAutofit/>
          </a:bodyPr>
          <a:lstStyle/>
          <a:p>
            <a:r>
              <a:rPr lang="en-US" dirty="0"/>
              <a:t>An intersessional calendar provides flexibility &amp; addresses learning loss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27067-CAB9-46E4-A8F7-573FA373C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597032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4DD527-E8B7-5B45-9A0F-D7F9835C1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33" y="1370876"/>
            <a:ext cx="2048614" cy="19060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4056E6-1568-403B-99F5-79C99DF72BA3}"/>
              </a:ext>
            </a:extLst>
          </p:cNvPr>
          <p:cNvSpPr/>
          <p:nvPr/>
        </p:nvSpPr>
        <p:spPr>
          <a:xfrm>
            <a:off x="562009" y="3436394"/>
            <a:ext cx="3107166" cy="2086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400">
                <a:solidFill>
                  <a:schemeClr val="accent5"/>
                </a:solidFill>
                <a:cs typeface="Calibri"/>
                <a:sym typeface="Calibri"/>
              </a:rPr>
              <a:t>An</a:t>
            </a:r>
            <a:r>
              <a:rPr lang="en-US" sz="2400" b="1">
                <a:solidFill>
                  <a:srgbClr val="1682C5"/>
                </a:solidFill>
                <a:cs typeface="Calibri"/>
                <a:sym typeface="Calibri"/>
              </a:rPr>
              <a:t> Intersessional Calendar</a:t>
            </a:r>
            <a:r>
              <a:rPr lang="en-US" sz="2400">
                <a:solidFill>
                  <a:prstClr val="black"/>
                </a:solidFill>
                <a:cs typeface="Calibri"/>
                <a:sym typeface="Calibri"/>
              </a:rPr>
              <a:t> includes longer breaks dispersed throughout the year that provide flexibility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FE37D9E-3A9B-8347-8DF9-C4AF30272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736" y="1076519"/>
            <a:ext cx="7338301" cy="4446600"/>
          </a:xfrm>
          <a:solidFill>
            <a:srgbClr val="F2F2F2"/>
          </a:solidFill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1682C5"/>
                </a:solidFill>
              </a:rPr>
              <a:t>What the change could look like:</a:t>
            </a:r>
          </a:p>
          <a:p>
            <a:pPr lvl="1"/>
            <a:r>
              <a:rPr lang="en-US">
                <a:solidFill>
                  <a:schemeClr val="accent5"/>
                </a:solidFill>
              </a:rPr>
              <a:t>Earlier start date, long Winter Break and longer other breaks, and a later end date</a:t>
            </a:r>
          </a:p>
          <a:p>
            <a:pPr lvl="1"/>
            <a:r>
              <a:rPr lang="en-US">
                <a:solidFill>
                  <a:schemeClr val="accent5"/>
                </a:solidFill>
              </a:rPr>
              <a:t>Built in remote learning time and staggered in-person attendance</a:t>
            </a:r>
          </a:p>
          <a:p>
            <a:pPr lvl="1"/>
            <a:r>
              <a:rPr lang="en-US">
                <a:solidFill>
                  <a:schemeClr val="accent5"/>
                </a:solidFill>
              </a:rPr>
              <a:t>Recommended six weeks of intersessional breaks in addition to regular calendar that can be used for:</a:t>
            </a:r>
          </a:p>
          <a:p>
            <a:pPr lvl="2"/>
            <a:r>
              <a:rPr lang="en-US" sz="2200">
                <a:solidFill>
                  <a:srgbClr val="363534"/>
                </a:solidFill>
              </a:rPr>
              <a:t>Remediation, acceleration, or enrichment</a:t>
            </a:r>
          </a:p>
          <a:p>
            <a:pPr lvl="2"/>
            <a:r>
              <a:rPr lang="en-US" sz="2200">
                <a:solidFill>
                  <a:srgbClr val="363534"/>
                </a:solidFill>
              </a:rPr>
              <a:t>Breaks required due to resurgence of COVID-19</a:t>
            </a:r>
          </a:p>
          <a:p>
            <a:pPr lvl="2"/>
            <a:r>
              <a:rPr lang="en-US" sz="2200">
                <a:solidFill>
                  <a:srgbClr val="363534"/>
                </a:solidFill>
              </a:rPr>
              <a:t>Bad weather make up days</a:t>
            </a:r>
          </a:p>
          <a:p>
            <a:pPr marL="914400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Intersessional Design Considerations</a:t>
            </a:r>
            <a:br>
              <a:rPr lang="en-US"/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DC786-BDBC-4E93-89CB-A9CB8E02B2E3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08750"/>
              </p:ext>
            </p:extLst>
          </p:nvPr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F5B059A-E988-4A14-964D-3687F51D4E04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FAB06-9666-4078-8F16-00AB11ED3635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474990-829B-4EAE-A854-B56CCF63FC01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C336C2-2E67-4797-82CA-C807598A4B3E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E8CF112-10FE-4BAB-83E5-3B8DC5E65E56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B94B8C-F606-40AE-8D78-1E6098F49862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50987"/>
              </p:ext>
            </p:extLst>
          </p:nvPr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5BBD392-1A55-4FA6-AE7A-3D88FD3DC84B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DE1E4C-CAB5-4AE1-8396-5045BFF3DA37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CD795D-F195-4D11-A760-51E45245722E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69B3A8-59D3-4932-933A-4994D638D826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B676BF-2FD1-4ACC-A804-F085EBD4F88C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59AE58-355C-4A7E-8C93-4A63C66C701B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580A4B-76E0-40DF-B63A-9588A296EF07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8863AF9-FF64-407D-8F00-04A0DB02511C}"/>
              </a:ext>
            </a:extLst>
          </p:cNvPr>
          <p:cNvSpPr/>
          <p:nvPr/>
        </p:nvSpPr>
        <p:spPr>
          <a:xfrm>
            <a:off x="1099335" y="2794307"/>
            <a:ext cx="1244325" cy="10972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accent3"/>
                </a:solidFill>
              </a:rPr>
              <a:t>Unexpected School Closure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A6A69F7-7686-4011-8C3C-0DEB0C408C53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2343660" y="3342947"/>
            <a:ext cx="1025182" cy="1798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/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8A2766D-AF84-411F-ADAB-FCD98545AE71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E29AA2-AB9A-45D6-8FA0-CC0C8026FF49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A3BFA2-F6B3-4116-9D5A-23896BA36115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FA682-6AB7-4FFB-B871-85DF544F579D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E7D7F-3AEF-43B3-A795-B954CCF08A98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C79870-0CB9-4D63-84D3-3C41FA7E37CB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B75856-12D0-49CC-A4E1-E700E13CB396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F9F8D49-C139-4E91-BDFF-E2FF94395BD3}"/>
              </a:ext>
            </a:extLst>
          </p:cNvPr>
          <p:cNvSpPr/>
          <p:nvPr/>
        </p:nvSpPr>
        <p:spPr>
          <a:xfrm>
            <a:off x="1099335" y="2794307"/>
            <a:ext cx="1244325" cy="10972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accent3"/>
                </a:solidFill>
              </a:rPr>
              <a:t>Unexpected School Closure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2ECE2D-A0E6-4FB2-8047-D3F4460CC78E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343660" y="3342947"/>
            <a:ext cx="1025182" cy="1798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9F074-6C98-4361-8C99-F362B83E90C0}"/>
              </a:ext>
            </a:extLst>
          </p:cNvPr>
          <p:cNvSpPr/>
          <p:nvPr/>
        </p:nvSpPr>
        <p:spPr>
          <a:xfrm>
            <a:off x="6324249" y="2794307"/>
            <a:ext cx="1818724" cy="120682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FFC000"/>
                </a:solidFill>
              </a:rPr>
              <a:t>Flexible Weeks Provided by Intersession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A5309B-97B2-4B01-BB39-104E7EFB140C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5750077" y="3397720"/>
            <a:ext cx="574172" cy="62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03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i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0C8EDD58-0BB9-4616-98AB-19F7D648E88E}"/>
    </a:ext>
  </a:extLst>
</a:theme>
</file>

<file path=ppt/theme/theme2.xml><?xml version="1.0" encoding="utf-8"?>
<a:theme xmlns:a="http://schemas.openxmlformats.org/drawingml/2006/main" name="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F9C7D812-7BF3-4BB8-AE79-5B99C3D51450}"/>
    </a:ext>
  </a:extLst>
</a:theme>
</file>

<file path=ppt/theme/theme3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C9D0593C-E1B4-43DE-B22B-D1A9B006E185}"/>
    </a:ext>
  </a:extLst>
</a:theme>
</file>

<file path=ppt/theme/theme4.xml><?xml version="1.0" encoding="utf-8"?>
<a:theme xmlns:a="http://schemas.openxmlformats.org/drawingml/2006/main" name="1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9F156358-8A96-4CEF-84A2-ED5A1B46AAC2}"/>
    </a:ext>
  </a:extLst>
</a:theme>
</file>

<file path=ppt/theme/theme5.xml><?xml version="1.0" encoding="utf-8"?>
<a:theme xmlns:a="http://schemas.openxmlformats.org/drawingml/2006/main" name="TEA Opener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3FC6A25B-2F9B-46B4-A0B6-7547AF840C05}"/>
    </a:ext>
  </a:extLst>
</a:theme>
</file>

<file path=ppt/theme/theme6.xml><?xml version="1.0" encoding="utf-8"?>
<a:theme xmlns:a="http://schemas.openxmlformats.org/drawingml/2006/main" name="2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.potx  -  Read-Only" id="{BBAE2FEB-0FFE-47E2-8871-61F5A605116E}" vid="{C4DDD0E0-1327-4365-BA17-12A5254345D8}"/>
    </a:ext>
  </a:extLst>
</a:theme>
</file>

<file path=ppt/theme/theme7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16A5DA89-DBC6-4997-B7B1-52E85FED472B}" vid="{DF404CCD-5A0E-4027-BE09-8DE0812E5287}"/>
    </a:ext>
  </a:extLst>
</a:theme>
</file>

<file path=ppt/theme/theme8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23C536B32354BB71109D857818EC5" ma:contentTypeVersion="11" ma:contentTypeDescription="Create a new document." ma:contentTypeScope="" ma:versionID="958e8c11f69708f772aeffb58e04ac7a">
  <xsd:schema xmlns:xsd="http://www.w3.org/2001/XMLSchema" xmlns:xs="http://www.w3.org/2001/XMLSchema" xmlns:p="http://schemas.microsoft.com/office/2006/metadata/properties" xmlns:ns2="c03bb380-b0a6-427e-a4eb-02bb52b8b792" xmlns:ns3="914cbcb2-5bcb-4425-a58f-6719fa6b7e3e" targetNamespace="http://schemas.microsoft.com/office/2006/metadata/properties" ma:root="true" ma:fieldsID="b3ea300c39614162711007d7a2d43b16" ns2:_="" ns3:_="">
    <xsd:import namespace="c03bb380-b0a6-427e-a4eb-02bb52b8b792"/>
    <xsd:import namespace="914cbcb2-5bcb-4425-a58f-6719fa6b7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bb380-b0a6-427e-a4eb-02bb52b8b7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cbcb2-5bcb-4425-a58f-6719fa6b7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4cbcb2-5bcb-4425-a58f-6719fa6b7e3e">
      <UserInfo>
        <DisplayName>Dobson, Kristen</DisplayName>
        <AccountId>992</AccountId>
        <AccountType/>
      </UserInfo>
      <UserInfo>
        <DisplayName>Olsby, Tamala</DisplayName>
        <AccountId>739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E2D455-ED59-40E9-B573-989D425B6A94}">
  <ds:schemaRefs>
    <ds:schemaRef ds:uri="914cbcb2-5bcb-4425-a58f-6719fa6b7e3e"/>
    <ds:schemaRef ds:uri="c03bb380-b0a6-427e-a4eb-02bb52b8b7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538F3C-0CB2-40E2-8D00-564FBEE9EA8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914cbcb2-5bcb-4425-a58f-6719fa6b7e3e"/>
    <ds:schemaRef ds:uri="c03bb380-b0a6-427e-a4eb-02bb52b8b792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AF67C3-B506-4AC4-899A-042BFB5037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TEA_Presentation_Template_Redesign_Final</Template>
  <TotalTime>19</TotalTime>
  <Words>2006</Words>
  <Application>Microsoft Office PowerPoint</Application>
  <PresentationFormat>Widescreen</PresentationFormat>
  <Paragraphs>618</Paragraphs>
  <Slides>24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Arial</vt:lpstr>
      <vt:lpstr>Calibri</vt:lpstr>
      <vt:lpstr>Calibri (Body)</vt:lpstr>
      <vt:lpstr>Calibri Light</vt:lpstr>
      <vt:lpstr>Courier New</vt:lpstr>
      <vt:lpstr>Noto Sans Symbols</vt:lpstr>
      <vt:lpstr>Open Sans</vt:lpstr>
      <vt:lpstr>Open Sans (Headings)</vt:lpstr>
      <vt:lpstr>Open Sans Light</vt:lpstr>
      <vt:lpstr>Open Sans Semibold</vt:lpstr>
      <vt:lpstr>Wingdings</vt:lpstr>
      <vt:lpstr>Main Title Slides</vt:lpstr>
      <vt:lpstr>Section Title Slides</vt:lpstr>
      <vt:lpstr>TEA Main Slide</vt:lpstr>
      <vt:lpstr>1_TEA Main Slide</vt:lpstr>
      <vt:lpstr>TEA Opener - Blank</vt:lpstr>
      <vt:lpstr>2_TEA Main Slide</vt:lpstr>
      <vt:lpstr>Theme2</vt:lpstr>
      <vt:lpstr>2_Office Theme</vt:lpstr>
      <vt:lpstr>think-cell Slide</vt:lpstr>
      <vt:lpstr>Adjusting Your School Calendar for COVID-19 Response</vt:lpstr>
      <vt:lpstr>The 2020-2021 school year is likely to be disrupted</vt:lpstr>
      <vt:lpstr>COVID-19 school closures could have a devastating impact on student achievement</vt:lpstr>
      <vt:lpstr>Students could return nearly a full year behind what normally occurs.  We must change practices to address this.</vt:lpstr>
      <vt:lpstr>An intersessional calendar provides flexibility &amp; addresses learning loss</vt:lpstr>
      <vt:lpstr> Intersessional Design Considerations </vt:lpstr>
      <vt:lpstr>Sample intersessional calendar</vt:lpstr>
      <vt:lpstr>Sample intersessional calendar</vt:lpstr>
      <vt:lpstr>Sample intersessional calendar</vt:lpstr>
      <vt:lpstr>Sample intersessional calendar</vt:lpstr>
      <vt:lpstr>Sample intersessional calendar</vt:lpstr>
      <vt:lpstr>ADSY Funding to Supplement Intersessional Calendar</vt:lpstr>
      <vt:lpstr>An intersessional calendar provides flexibility</vt:lpstr>
      <vt:lpstr> HB 3 Additional Days School Year (ADSY) </vt:lpstr>
      <vt:lpstr>HB 3: Additional Days for Elementary</vt:lpstr>
      <vt:lpstr>Clarifying Minutes vs Days Requirement</vt:lpstr>
      <vt:lpstr>Other ADSY calendar considerations</vt:lpstr>
      <vt:lpstr>Calendar redesign options with additional days</vt:lpstr>
      <vt:lpstr>Additional benefits to additional days</vt:lpstr>
      <vt:lpstr>Next Steps</vt:lpstr>
      <vt:lpstr>There are several routes to change your start date</vt:lpstr>
      <vt:lpstr>Planning considerations for calendar redesign </vt:lpstr>
      <vt:lpstr>Next Steps for Interested Districts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Adjusting School Calendars</dc:title>
  <dc:creator>Doran, Brian</dc:creator>
  <cp:keywords>Covid-19</cp:keywords>
  <cp:lastModifiedBy>Morath, Mike</cp:lastModifiedBy>
  <cp:revision>5</cp:revision>
  <cp:lastPrinted>2019-10-14T16:52:44Z</cp:lastPrinted>
  <dcterms:created xsi:type="dcterms:W3CDTF">2019-08-20T21:08:09Z</dcterms:created>
  <dcterms:modified xsi:type="dcterms:W3CDTF">2020-05-07T19:56:33Z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0x01010074C23C536B32354BB71109D857818EC5</vt:lpwstr>
  </property>
</Properties>
</file>