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comments/modernComment_7FE4E9C8_33296E3E.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FE4E9F3_1E6D5A23.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0_479E9C61.xml" ContentType="application/vnd.ms-powerpoint.comments+xml"/>
  <Override PartName="/ppt/notesSlides/notesSlide19.xml" ContentType="application/vnd.openxmlformats-officedocument.presentationml.notesSlide+xml"/>
  <Override PartName="/ppt/comments/modernComment_7FE4E9C7_61A3F61E.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76" r:id="rId6"/>
  </p:sldMasterIdLst>
  <p:notesMasterIdLst>
    <p:notesMasterId r:id="rId73"/>
  </p:notesMasterIdLst>
  <p:sldIdLst>
    <p:sldId id="2145708488" r:id="rId7"/>
    <p:sldId id="258" r:id="rId8"/>
    <p:sldId id="259" r:id="rId9"/>
    <p:sldId id="260" r:id="rId10"/>
    <p:sldId id="261" r:id="rId11"/>
    <p:sldId id="262" r:id="rId12"/>
    <p:sldId id="263" r:id="rId13"/>
    <p:sldId id="264" r:id="rId14"/>
    <p:sldId id="265" r:id="rId15"/>
    <p:sldId id="267" r:id="rId16"/>
    <p:sldId id="266" r:id="rId17"/>
    <p:sldId id="2145708495" r:id="rId18"/>
    <p:sldId id="2145708478" r:id="rId19"/>
    <p:sldId id="2145708496" r:id="rId20"/>
    <p:sldId id="2145708531" r:id="rId21"/>
    <p:sldId id="2145708532" r:id="rId22"/>
    <p:sldId id="2145708533" r:id="rId23"/>
    <p:sldId id="2145708479" r:id="rId24"/>
    <p:sldId id="2145708475" r:id="rId25"/>
    <p:sldId id="2145708497" r:id="rId26"/>
    <p:sldId id="288" r:id="rId27"/>
    <p:sldId id="2145708487" r:id="rId28"/>
    <p:sldId id="2145708476" r:id="rId29"/>
    <p:sldId id="2145708498" r:id="rId30"/>
    <p:sldId id="2145708499" r:id="rId31"/>
    <p:sldId id="2145708481" r:id="rId32"/>
    <p:sldId id="2145708477" r:id="rId33"/>
    <p:sldId id="2145708500" r:id="rId34"/>
    <p:sldId id="2145708483" r:id="rId35"/>
    <p:sldId id="2145708485" r:id="rId36"/>
    <p:sldId id="2145708486" r:id="rId37"/>
    <p:sldId id="2145708489" r:id="rId38"/>
    <p:sldId id="2145708501" r:id="rId39"/>
    <p:sldId id="2145708536" r:id="rId40"/>
    <p:sldId id="2145708535" r:id="rId41"/>
    <p:sldId id="2145708537" r:id="rId42"/>
    <p:sldId id="2145708538" r:id="rId43"/>
    <p:sldId id="2145708539" r:id="rId44"/>
    <p:sldId id="2145708540" r:id="rId45"/>
    <p:sldId id="2145708534" r:id="rId46"/>
    <p:sldId id="2145708494" r:id="rId47"/>
    <p:sldId id="2145708490" r:id="rId48"/>
    <p:sldId id="2145708491" r:id="rId49"/>
    <p:sldId id="2145708492" r:id="rId50"/>
    <p:sldId id="2145708493" r:id="rId51"/>
    <p:sldId id="285" r:id="rId52"/>
    <p:sldId id="2145708511" r:id="rId53"/>
    <p:sldId id="2145708512" r:id="rId54"/>
    <p:sldId id="2145708513" r:id="rId55"/>
    <p:sldId id="2145708514" r:id="rId56"/>
    <p:sldId id="2145708515" r:id="rId57"/>
    <p:sldId id="2145708516" r:id="rId58"/>
    <p:sldId id="2145708517" r:id="rId59"/>
    <p:sldId id="2145708518" r:id="rId60"/>
    <p:sldId id="2145708519" r:id="rId61"/>
    <p:sldId id="2145708520" r:id="rId62"/>
    <p:sldId id="2145708521" r:id="rId63"/>
    <p:sldId id="2145708522" r:id="rId64"/>
    <p:sldId id="2145708523" r:id="rId65"/>
    <p:sldId id="2145708524" r:id="rId66"/>
    <p:sldId id="2145708525" r:id="rId67"/>
    <p:sldId id="2145708526" r:id="rId68"/>
    <p:sldId id="2145708527" r:id="rId69"/>
    <p:sldId id="2145708528" r:id="rId70"/>
    <p:sldId id="2145708529" r:id="rId71"/>
    <p:sldId id="2145708530" r:id="rId7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36E629-AF6E-E23D-51E3-18C85E97586A}" name="Beck, Katherine" initials="BK" userId="S::katherine.beck@tea.texas.gov::e1e04e99-76be-457d-a1b4-1c90ae9d9561" providerId="AD"/>
  <p188:author id="{4572272F-9DD3-ECAB-7BAB-D10260097030}" name="Hernandez, Jimmy" initials="JH" userId="S::Jimmy.Hernandez@tea.texas.gov::dd741077-0856-46ba-9fd6-058d27be218d" providerId="AD"/>
  <p188:author id="{C2B7544C-CD3B-1B04-3E08-817FEBF33321}" name="Beck, Katherine" initials="" userId="S::Katherine.Beck@tea.texas.gov::e1e04e99-76be-457d-a1b4-1c90ae9d9561" providerId="AD"/>
  <p188:author id="{F3B9CD8A-88BF-7234-0BD9-057E1B5D30D0}" name="Jubert, Katie" initials="JK" userId="S::katherine.jubert@tea.texas.gov::903d0b59-d45a-4b16-a8ee-9589756ad94a" providerId="AD"/>
  <p188:author id="{BBA6FFA8-4A53-8E45-91EB-4A50EF9295B7}" name="Jubert, Katie" initials="KJ" userId="S::Katherine.Jubert@tea.texas.gov::903d0b59-d45a-4b16-a8ee-9589756ad94a" providerId="AD"/>
  <p188:author id="{B3186CC5-2644-2C78-254B-F4AB1677B457}" name="Hernandez, Jimmy" initials="HJ" userId="S::jimmy.hernandez@tea.texas.gov::dd741077-0856-46ba-9fd6-058d27be218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C118B"/>
    <a:srgbClr val="C00000"/>
    <a:srgbClr val="E97132"/>
    <a:srgbClr val="7030A0"/>
    <a:srgbClr val="002060"/>
    <a:srgbClr val="278143"/>
    <a:srgbClr val="06365D"/>
    <a:srgbClr val="7F7F7F"/>
    <a:srgbClr val="E08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50" y="31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120_479E9C61.xml><?xml version="1.0" encoding="utf-8"?>
<p188:cmLst xmlns:a="http://schemas.openxmlformats.org/drawingml/2006/main" xmlns:r="http://schemas.openxmlformats.org/officeDocument/2006/relationships" xmlns:p188="http://schemas.microsoft.com/office/powerpoint/2018/8/main">
  <p188:cm id="{0B5CF26D-C887-4747-A231-AEA733C39DBC}" authorId="{9236E629-AF6E-E23D-51E3-18C85E97586A}" created="2025-08-14T19:51:38.823">
    <ac:deMkLst xmlns:ac="http://schemas.microsoft.com/office/drawing/2013/main/command">
      <pc:docMk xmlns:pc="http://schemas.microsoft.com/office/powerpoint/2013/main/command"/>
      <pc:sldMk xmlns:pc="http://schemas.microsoft.com/office/powerpoint/2013/main/command" cId="1201577057" sldId="288"/>
      <ac:spMk id="5" creationId="{F6E34813-26DC-DDF1-81FF-774821D003B0}"/>
    </ac:deMkLst>
    <p188:txBody>
      <a:bodyPr/>
      <a:lstStyle/>
      <a:p>
        <a:r>
          <a:rPr lang="en-US"/>
          <a:t>[@Jubert, Katie] Added a note</a:t>
        </a:r>
      </a:p>
    </p188:txBody>
  </p188:cm>
</p188:cmLst>
</file>

<file path=ppt/comments/modernComment_7FE4E9C7_61A3F61E.xml><?xml version="1.0" encoding="utf-8"?>
<p188:cmLst xmlns:a="http://schemas.openxmlformats.org/drawingml/2006/main" xmlns:r="http://schemas.openxmlformats.org/officeDocument/2006/relationships" xmlns:p188="http://schemas.microsoft.com/office/powerpoint/2018/8/main">
  <p188:cm id="{23603053-D200-43BF-86A7-7F590595DCFB}" authorId="{F3B9CD8A-88BF-7234-0BD9-057E1B5D30D0}" status="resolved" created="2025-08-06T18:33:45.895" complete="100000">
    <ac:deMkLst xmlns:ac="http://schemas.microsoft.com/office/drawing/2013/main/command">
      <pc:docMk xmlns:pc="http://schemas.microsoft.com/office/powerpoint/2013/main/command"/>
      <pc:sldMk xmlns:pc="http://schemas.microsoft.com/office/powerpoint/2013/main/command" cId="1638135326" sldId="2145708487"/>
      <ac:picMk id="6" creationId="{0006CA9F-95DF-D1F6-ADEE-9BC3B72EEDEF}"/>
    </ac:deMkLst>
    <p188:replyLst>
      <p188:reply id="{5D88CC7B-CEB6-4E73-83E3-D62E427F6F19}" authorId="{BBA6FFA8-4A53-8E45-91EB-4A50EF9295B7}" created="2025-08-14T02:50:56.978">
        <p188:txBody>
          <a:bodyPr/>
          <a:lstStyle/>
          <a:p>
            <a:r>
              <a:rPr lang="en-US"/>
              <a:t>Will also need alt text</a:t>
            </a:r>
          </a:p>
        </p188:txBody>
      </p188:reply>
    </p188:replyLst>
    <p188:txBody>
      <a:bodyPr/>
      <a:lstStyle/>
      <a:p>
        <a:r>
          <a:rPr lang="en-US"/>
          <a:t>this is a placeholder--- 2025 analytics not yet updated! </a:t>
        </a:r>
      </a:p>
    </p188:txBody>
  </p188:cm>
</p188:cmLst>
</file>

<file path=ppt/comments/modernComment_7FE4E9C8_33296E3E.xml><?xml version="1.0" encoding="utf-8"?>
<p188:cmLst xmlns:a="http://schemas.openxmlformats.org/drawingml/2006/main" xmlns:r="http://schemas.openxmlformats.org/officeDocument/2006/relationships" xmlns:p188="http://schemas.microsoft.com/office/powerpoint/2018/8/main">
  <p188:cm id="{48083E4A-2756-4063-853F-41009D1F9162}" authorId="{9236E629-AF6E-E23D-51E3-18C85E97586A}" created="2025-08-14T19:38:12.789">
    <ac:deMkLst xmlns:ac="http://schemas.microsoft.com/office/drawing/2013/main/command">
      <pc:docMk xmlns:pc="http://schemas.microsoft.com/office/powerpoint/2013/main/command"/>
      <pc:sldMk xmlns:pc="http://schemas.microsoft.com/office/powerpoint/2013/main/command" cId="858353214" sldId="2145708488"/>
      <ac:graphicFrameMk id="4" creationId="{D4861977-68F7-DB14-7DBF-0C1C5768D88A}"/>
    </ac:deMkLst>
    <p188:txBody>
      <a:bodyPr/>
      <a:lstStyle/>
      <a:p>
        <a:r>
          <a:rPr lang="en-US"/>
          <a:t>[@Jubert, Katie] double check slide #s when finished.</a:t>
        </a:r>
      </a:p>
    </p188:txBody>
  </p188:cm>
</p188:cmLst>
</file>

<file path=ppt/comments/modernComment_7FE4E9F3_1E6D5A23.xml><?xml version="1.0" encoding="utf-8"?>
<p188:cmLst xmlns:a="http://schemas.openxmlformats.org/drawingml/2006/main" xmlns:r="http://schemas.openxmlformats.org/officeDocument/2006/relationships" xmlns:p188="http://schemas.microsoft.com/office/powerpoint/2018/8/main">
  <p188:cm id="{8A1691E1-78E0-421B-8561-BB3909BD963B}" authorId="{F3B9CD8A-88BF-7234-0BD9-057E1B5D30D0}" status="resolved" created="2025-08-11T03:03:32.796" startDate="2025-08-11T03:03:32.796" dueDate="2025-08-11T03:03:32.796" assignedTo="{C2B7544C-CD3B-1B04-3E08-817FEBF33321}" complete="100000" title="@Beck, Katherine Wanted to get your eyes on the scripting here">
    <pc:sldMkLst xmlns:pc="http://schemas.microsoft.com/office/powerpoint/2013/main/command">
      <pc:docMk/>
      <pc:sldMk cId="510482979" sldId="2145708531"/>
    </pc:sldMkLst>
    <p188:txBody>
      <a:bodyPr/>
      <a:lstStyle/>
      <a:p>
        <a:r>
          <a:rPr lang="en-US"/>
          <a:t>[@Beck, Katherine]  Wanted to get your eyes on the scripting here </a:t>
        </a:r>
      </a:p>
    </p188:txBody>
    <p188:extLst>
      <p:ext xmlns:p="http://schemas.openxmlformats.org/presentationml/2006/main" uri="{5BB2D875-25FF-4072-B9AC-8F64D62656EB}">
        <p228:taskDetails xmlns:p228="http://schemas.microsoft.com/office/powerpoint/2022/08/main">
          <p228:history>
            <p228:event time="2025-08-11T03:03:32.796" id="{EF219C8C-73B9-43F2-A40C-762863FA6791}">
              <p228:atrbtn authorId="{F3B9CD8A-88BF-7234-0BD9-057E1B5D30D0}"/>
              <p228:anchr>
                <p228:comment id="{8A1691E1-78E0-421B-8561-BB3909BD963B}"/>
              </p228:anchr>
              <p228:add/>
            </p228:event>
            <p228:event time="2025-08-11T03:03:32.796" id="{D7C808D2-5C58-442C-A095-E83DD13FF25E}">
              <p228:atrbtn authorId="{F3B9CD8A-88BF-7234-0BD9-057E1B5D30D0}"/>
              <p228:anchr>
                <p228:comment id="{8A1691E1-78E0-421B-8561-BB3909BD963B}"/>
              </p228:anchr>
              <p228:asgn authorId="{C2B7544C-CD3B-1B04-3E08-817FEBF33321}"/>
            </p228:event>
            <p228:event time="2025-08-11T03:03:32.796" id="{52E8F092-87A0-472C-8756-AAB4EAFCF55A}">
              <p228:atrbtn authorId="{F3B9CD8A-88BF-7234-0BD9-057E1B5D30D0}"/>
              <p228:anchr>
                <p228:comment id="{8A1691E1-78E0-421B-8561-BB3909BD963B}"/>
              </p228:anchr>
              <p228:title val="@Beck, Katherine Wanted to get your eyes on the scripting here"/>
            </p228:event>
            <p228:event time="2025-08-11T03:03:32.796" id="{3C05CD52-24F8-4300-BBD1-F9B4A3FD757C}">
              <p228:atrbtn authorId="{F3B9CD8A-88BF-7234-0BD9-057E1B5D30D0}"/>
              <p228:anchr>
                <p228:comment id="{8A1691E1-78E0-421B-8561-BB3909BD963B}"/>
              </p228:anchr>
              <p228:date stDt="2025-08-11T03:03:32.796" endDt="2025-08-11T03:03:32.796"/>
            </p228:event>
            <p228:event time="2025-08-14T19:43:57.047" id="{26C290E0-9DAC-495C-8CC5-B5B3F6FCBF0F}">
              <p228:atrbtn authorId="{9236E629-AF6E-E23D-51E3-18C85E97586A}"/>
              <p228:anchr>
                <p228:comment id="{00000000-0000-0000-0000-000000000000}"/>
              </p228:anchr>
              <p228:pcntCmplt val="100000"/>
            </p228:event>
          </p228:history>
        </p228:taskDetails>
      </p:ext>
    </p188:extLst>
  </p188:cm>
  <p188:cm id="{E92B34CA-34E6-407B-A556-725568DE2C33}" authorId="{F3B9CD8A-88BF-7234-0BD9-057E1B5D30D0}" status="resolved" created="2025-08-11T19:27:10.728" startDate="2025-08-11T19:27:10.728" dueDate="2025-08-11T19:27:10.728" assignedTo="{4572272F-9DD3-ECAB-7BAB-D10260097030}" complete="100000" title="@Hernandez, Jimmy can you redo this slide and include the x axis line below a c? (similar to statewide summary_">
    <pc:sldMkLst xmlns:pc="http://schemas.microsoft.com/office/powerpoint/2013/main/command">
      <pc:docMk/>
      <pc:sldMk cId="510482979" sldId="2145708531"/>
    </pc:sldMkLst>
    <p188:replyLst>
      <p188:reply id="{921EFD4B-292C-4233-B6A1-CEB500C25B31}" authorId="{F3B9CD8A-88BF-7234-0BD9-057E1B5D30D0}" created="2025-08-13T17:07:20.983">
        <p188:txBody>
          <a:bodyPr/>
          <a:lstStyle/>
          <a:p>
            <a:r>
              <a:rPr lang="en-US"/>
              <a:t>[@Hernandez, Jimmy]  formatting a little funky on D anf F (numbers are weird sizes)  and we need the line changed to a black line to match others.  Possible to make these revisions this afternoon?  </a:t>
            </a:r>
          </a:p>
        </p188:txBody>
        <p188:extLst>
          <p:ext xmlns:p="http://schemas.openxmlformats.org/presentationml/2006/main" uri="{57CB4572-C831-44C2-8A1C-0ADB6CCDFE69}">
            <p223:reactions xmlns:p223="http://schemas.microsoft.com/office/powerpoint/2022/03/main">
              <p223:rxn type="👍">
                <p223:instance time="2025-08-13T18:51:47.739" authorId="{B3186CC5-2644-2C78-254B-F4AB1677B457}"/>
              </p223:rxn>
            </p223:reactions>
          </p:ext>
        </p188:extLst>
      </p188:reply>
      <p188:reply id="{1EFE5388-3791-4628-9076-B12A50C2B946}" authorId="{B3186CC5-2644-2C78-254B-F4AB1677B457}" created="2025-08-13T20:11:05.050">
        <p188:txBody>
          <a:bodyPr/>
          <a:lstStyle/>
          <a:p>
            <a:r>
              <a:rPr lang="en-US"/>
              <a:t>[@Jubert, Katie] thoughts? </a:t>
            </a:r>
          </a:p>
        </p188:txBody>
      </p188:reply>
    </p188:replyLst>
    <p188:txBody>
      <a:bodyPr/>
      <a:lstStyle/>
      <a:p>
        <a:r>
          <a:rPr lang="en-US"/>
          <a:t>[@Hernandez, Jimmy]   can you redo this slide and include the x axis line below a c?  (similar to statewide summary_ </a:t>
        </a:r>
      </a:p>
    </p188:txBody>
    <p188:extLst>
      <p:ext xmlns:p="http://schemas.openxmlformats.org/presentationml/2006/main" uri="{5BB2D875-25FF-4072-B9AC-8F64D62656EB}">
        <p228:taskDetails xmlns:p228="http://schemas.microsoft.com/office/powerpoint/2022/08/main">
          <p228:history>
            <p228:event time="2025-08-11T19:27:10.728" id="{EE22ACC1-A5B1-4B30-9751-CEE8AB95ACEB}">
              <p228:atrbtn authorId="{F3B9CD8A-88BF-7234-0BD9-057E1B5D30D0}"/>
              <p228:anchr>
                <p228:comment id="{E92B34CA-34E6-407B-A556-725568DE2C33}"/>
              </p228:anchr>
              <p228:add/>
            </p228:event>
            <p228:event time="2025-08-11T19:27:10.728" id="{ECEF834C-CA8D-4D76-AD70-396F23BD8832}">
              <p228:atrbtn authorId="{F3B9CD8A-88BF-7234-0BD9-057E1B5D30D0}"/>
              <p228:anchr>
                <p228:comment id="{E92B34CA-34E6-407B-A556-725568DE2C33}"/>
              </p228:anchr>
              <p228:asgn authorId="{4572272F-9DD3-ECAB-7BAB-D10260097030}"/>
            </p228:event>
            <p228:event time="2025-08-11T19:27:10.728" id="{ED8897F8-88FC-447D-A45C-F8053F2A598D}">
              <p228:atrbtn authorId="{F3B9CD8A-88BF-7234-0BD9-057E1B5D30D0}"/>
              <p228:anchr>
                <p228:comment id="{E92B34CA-34E6-407B-A556-725568DE2C33}"/>
              </p228:anchr>
              <p228:title val="@Hernandez, Jimmy can you redo this slide and include the x axis line below a c? (similar to statewide summary_"/>
            </p228:event>
            <p228:event time="2025-08-11T19:27:10.728" id="{2E31F3F7-7D98-4FC2-9E11-F7695D6C783E}">
              <p228:atrbtn authorId="{F3B9CD8A-88BF-7234-0BD9-057E1B5D30D0}"/>
              <p228:anchr>
                <p228:comment id="{E92B34CA-34E6-407B-A556-725568DE2C33}"/>
              </p228:anchr>
              <p228:date stDt="2025-08-11T19:27:10.728" endDt="2025-08-11T19:27:10.728"/>
            </p228:event>
            <p228:event time="2025-08-14T19:44:02.422" id="{D0D876B4-22A5-4F94-96C8-81C167C21779}">
              <p228:atrbtn authorId="{9236E629-AF6E-E23D-51E3-18C85E97586A}"/>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410321A-CCA7-4BBE-9438-3F4A109FA2A2}" type="datetimeFigureOut">
              <a:rPr lang="en-US" smtClean="0"/>
              <a:t>8/15/2025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81B254C-AFAF-49D2-9F65-4DB3A8B8B54F}" type="slidenum">
              <a:rPr lang="en-US" smtClean="0"/>
              <a:t>‹#›</a:t>
            </a:fld>
            <a:endParaRPr lang="en-US"/>
          </a:p>
        </p:txBody>
      </p:sp>
    </p:spTree>
    <p:extLst>
      <p:ext uri="{BB962C8B-B14F-4D97-AF65-F5344CB8AC3E}">
        <p14:creationId xmlns:p14="http://schemas.microsoft.com/office/powerpoint/2010/main" val="63408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are all here because we believe that our students can learn and achieve at high levels.  Our ultimate goal is to prepare them for life after their K-12 education, by ensuring they have the tools to be College, Career, and Military ready.</a:t>
            </a:r>
          </a:p>
        </p:txBody>
      </p:sp>
      <p:sp>
        <p:nvSpPr>
          <p:cNvPr id="4" name="Slide Number Placeholder 3"/>
          <p:cNvSpPr>
            <a:spLocks noGrp="1"/>
          </p:cNvSpPr>
          <p:nvPr>
            <p:ph type="sldNum" sz="quarter" idx="5"/>
          </p:nvPr>
        </p:nvSpPr>
        <p:spPr/>
        <p:txBody>
          <a:bodyPr/>
          <a:lstStyle/>
          <a:p>
            <a:fld id="{881B254C-AFAF-49D2-9F65-4DB3A8B8B54F}" type="slidenum">
              <a:rPr lang="en-US" smtClean="0"/>
              <a:t>3</a:t>
            </a:fld>
            <a:endParaRPr lang="en-US"/>
          </a:p>
        </p:txBody>
      </p:sp>
    </p:spTree>
    <p:extLst>
      <p:ext uri="{BB962C8B-B14F-4D97-AF65-F5344CB8AC3E}">
        <p14:creationId xmlns:p14="http://schemas.microsoft.com/office/powerpoint/2010/main" val="273178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just discussed, the system is built on key design commitments that ensure fairness, transparency, and alignment with long-term goals for students.</a:t>
            </a:r>
          </a:p>
          <a:p>
            <a:r>
              <a:rPr lang="en-US"/>
              <a:t>Districts and campuses are evaluated across three key domains:</a:t>
            </a:r>
          </a:p>
          <a:p>
            <a:pPr marL="285750" indent="-285750">
              <a:buFont typeface="Symbol"/>
              <a:buChar char="•"/>
            </a:pPr>
            <a:r>
              <a:rPr lang="en-US" b="1"/>
              <a:t>Domain 1: Student Achievement</a:t>
            </a:r>
            <a:r>
              <a:rPr lang="en-US"/>
              <a:t> – measuring academic success.</a:t>
            </a:r>
          </a:p>
          <a:p>
            <a:pPr marL="285750" indent="-285750">
              <a:buFont typeface="Symbol"/>
              <a:buChar char="•"/>
            </a:pPr>
            <a:r>
              <a:rPr lang="en-US" b="1"/>
              <a:t>Domain 2: School Progress</a:t>
            </a:r>
            <a:r>
              <a:rPr lang="en-US"/>
              <a:t> – tracking improvement over time.</a:t>
            </a:r>
          </a:p>
          <a:p>
            <a:pPr marL="285750" indent="-285750">
              <a:buFont typeface="Symbol"/>
              <a:buChar char="•"/>
            </a:pPr>
            <a:r>
              <a:rPr lang="en-US" b="1"/>
              <a:t>Domain 3: Closing the Gaps</a:t>
            </a:r>
            <a:r>
              <a:rPr lang="en-US"/>
              <a:t> – focusing on equity and support for underserved student groups.</a:t>
            </a:r>
          </a:p>
          <a:p>
            <a:pPr marL="285750" indent="-285750">
              <a:buFont typeface="Symbol"/>
              <a:buChar char="•"/>
            </a:pPr>
            <a:endParaRPr lang="en-US">
              <a:latin typeface="Aptos"/>
              <a:ea typeface="Calibri"/>
              <a:cs typeface="Calibri"/>
            </a:endParaRPr>
          </a:p>
          <a:p>
            <a:r>
              <a:rPr lang="en-US"/>
              <a:t>Here’s how the ratings are weighted:</a:t>
            </a:r>
          </a:p>
          <a:p>
            <a:pPr marL="171450" indent="-171450">
              <a:buFont typeface="Symbol"/>
              <a:buChar char="•"/>
            </a:pPr>
            <a:r>
              <a:rPr lang="en-US"/>
              <a:t>70% of the rating reflects the better outcome between student achievement and school progress.</a:t>
            </a:r>
          </a:p>
          <a:p>
            <a:pPr marL="171450" indent="-171450">
              <a:buFont typeface="Symbol"/>
              <a:buChar char="•"/>
            </a:pPr>
            <a:r>
              <a:rPr lang="en-US"/>
              <a:t>30% comes from other performance indicators.</a:t>
            </a:r>
          </a:p>
          <a:p>
            <a:r>
              <a:rPr lang="en-US"/>
              <a:t>This design ensures that:</a:t>
            </a:r>
          </a:p>
          <a:p>
            <a:pPr marL="171450" indent="-171450">
              <a:buFont typeface="Symbol"/>
              <a:buChar char="•"/>
            </a:pPr>
            <a:r>
              <a:rPr lang="en-US"/>
              <a:t>High student achievement is recognized.</a:t>
            </a:r>
          </a:p>
          <a:p>
            <a:pPr marL="171450" indent="-171450">
              <a:buFont typeface="Symbol"/>
              <a:buChar char="•"/>
            </a:pPr>
            <a:r>
              <a:rPr lang="en-US"/>
              <a:t>The impact of highly effective educators is visible.</a:t>
            </a:r>
          </a:p>
          <a:p>
            <a:pPr marL="171450" indent="-171450">
              <a:buFont typeface="Symbol"/>
              <a:buChar char="•"/>
            </a:pPr>
            <a:r>
              <a:rPr lang="en-US"/>
              <a:t>And most importantly, we maintain a strong focus on students who need the most support.</a:t>
            </a:r>
          </a:p>
          <a:p>
            <a:r>
              <a:rPr lang="en-US"/>
              <a:t>One of the most encouraging aspects of this approach is that our ratings highlight the growth and achievement happening across all campuses including those serving economically diverse school communities.</a:t>
            </a:r>
          </a:p>
          <a:p>
            <a:pPr>
              <a:buFont typeface="Symbol"/>
            </a:pPr>
            <a:endParaRPr lang="en-US">
              <a:latin typeface="Aptos"/>
              <a:ea typeface="Calibri"/>
              <a:cs typeface="Calibri"/>
            </a:endParaRPr>
          </a:p>
          <a:p>
            <a:endParaRPr lang="en-US">
              <a:latin typeface="Aptos"/>
              <a:ea typeface="Calibri"/>
              <a:cs typeface="Calibri"/>
            </a:endParaRPr>
          </a:p>
          <a:p>
            <a:endParaRPr lang="en-US">
              <a:latin typeface="Aptos"/>
              <a:ea typeface="Calibri"/>
              <a:cs typeface="Calibri"/>
            </a:endParaRPr>
          </a:p>
        </p:txBody>
      </p:sp>
      <p:sp>
        <p:nvSpPr>
          <p:cNvPr id="4" name="Slide Number Placeholder 3"/>
          <p:cNvSpPr>
            <a:spLocks noGrp="1"/>
          </p:cNvSpPr>
          <p:nvPr>
            <p:ph type="sldNum" sz="quarter" idx="5"/>
          </p:nvPr>
        </p:nvSpPr>
        <p:spPr/>
        <p:txBody>
          <a:bodyPr/>
          <a:lstStyle/>
          <a:p>
            <a:fld id="{881B254C-AFAF-49D2-9F65-4DB3A8B8B54F}" type="slidenum">
              <a:rPr lang="en-US" smtClean="0"/>
              <a:t>12</a:t>
            </a:fld>
            <a:endParaRPr lang="en-US"/>
          </a:p>
        </p:txBody>
      </p:sp>
    </p:spTree>
    <p:extLst>
      <p:ext uri="{BB962C8B-B14F-4D97-AF65-F5344CB8AC3E}">
        <p14:creationId xmlns:p14="http://schemas.microsoft.com/office/powerpoint/2010/main" val="220206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Across the state, 31% of campuses increased ratings from 2024 to 2025 and 86% of campuses maintained their rating from 2024 to 2025.  Our results... </a:t>
            </a:r>
          </a:p>
        </p:txBody>
      </p:sp>
      <p:sp>
        <p:nvSpPr>
          <p:cNvPr id="4" name="Slide Number Placeholder 3"/>
          <p:cNvSpPr>
            <a:spLocks noGrp="1"/>
          </p:cNvSpPr>
          <p:nvPr>
            <p:ph type="sldNum" sz="quarter" idx="5"/>
          </p:nvPr>
        </p:nvSpPr>
        <p:spPr/>
        <p:txBody>
          <a:bodyPr/>
          <a:lstStyle/>
          <a:p>
            <a:fld id="{881B254C-AFAF-49D2-9F65-4DB3A8B8B54F}" type="slidenum">
              <a:rPr lang="en-US" smtClean="0"/>
              <a:t>13</a:t>
            </a:fld>
            <a:endParaRPr lang="en-US"/>
          </a:p>
        </p:txBody>
      </p:sp>
    </p:spTree>
    <p:extLst>
      <p:ext uri="{BB962C8B-B14F-4D97-AF65-F5344CB8AC3E}">
        <p14:creationId xmlns:p14="http://schemas.microsoft.com/office/powerpoint/2010/main" val="237985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District accountability ratings are calculated a little differently, but the same three domains remain: </a:t>
            </a:r>
          </a:p>
          <a:p>
            <a:pPr marL="171450" indent="-171450">
              <a:buFont typeface="Calibri"/>
              <a:buChar char="-"/>
            </a:pPr>
            <a:r>
              <a:rPr lang="en-US">
                <a:latin typeface="Calibri"/>
                <a:ea typeface="Calibri"/>
                <a:cs typeface="Calibri"/>
              </a:rPr>
              <a:t>Student achievement </a:t>
            </a:r>
          </a:p>
          <a:p>
            <a:pPr marL="171450" indent="-171450">
              <a:buFont typeface="Calibri"/>
              <a:buChar char="-"/>
            </a:pPr>
            <a:r>
              <a:rPr lang="en-US">
                <a:latin typeface="Calibri"/>
                <a:ea typeface="Calibri"/>
                <a:cs typeface="Calibri"/>
              </a:rPr>
              <a:t>School progress </a:t>
            </a:r>
          </a:p>
          <a:p>
            <a:pPr marL="171450" indent="-171450">
              <a:buFont typeface="Calibri"/>
              <a:buChar char="-"/>
            </a:pPr>
            <a:r>
              <a:rPr lang="en-US">
                <a:latin typeface="Calibri"/>
                <a:ea typeface="Calibri"/>
                <a:cs typeface="Calibri"/>
              </a:rPr>
              <a:t>Closing the gaps </a:t>
            </a:r>
          </a:p>
          <a:p>
            <a:pPr marL="171450" indent="-171450">
              <a:buFont typeface="Calibri"/>
              <a:buChar char="-"/>
            </a:pPr>
            <a:endParaRPr lang="en-US">
              <a:latin typeface="Calibri"/>
              <a:ea typeface="Calibri"/>
              <a:cs typeface="Calibri"/>
            </a:endParaRPr>
          </a:p>
          <a:p>
            <a:r>
              <a:rPr lang="en-US"/>
              <a:t>This ensures consistency and fairness across the board. </a:t>
            </a:r>
            <a:r>
              <a:rPr lang="en-US">
                <a:latin typeface="Calibri"/>
                <a:ea typeface="Calibri"/>
                <a:cs typeface="Calibri"/>
              </a:rPr>
              <a:t>To calculate our district rating, each school has a proportional weight of our overall rating.  We take the proportional weight of each of our schools in Domains 1 and 2, and the overall highest score accounts for 70% of our district rating.  Then, the proportional weight of each school comprises our Closing the Gaps score for the remaining 30% </a:t>
            </a:r>
          </a:p>
        </p:txBody>
      </p:sp>
      <p:sp>
        <p:nvSpPr>
          <p:cNvPr id="4" name="Slide Number Placeholder 3"/>
          <p:cNvSpPr>
            <a:spLocks noGrp="1"/>
          </p:cNvSpPr>
          <p:nvPr>
            <p:ph type="sldNum" sz="quarter" idx="5"/>
          </p:nvPr>
        </p:nvSpPr>
        <p:spPr/>
        <p:txBody>
          <a:bodyPr/>
          <a:lstStyle/>
          <a:p>
            <a:fld id="{881B254C-AFAF-49D2-9F65-4DB3A8B8B54F}" type="slidenum">
              <a:rPr lang="en-US" smtClean="0"/>
              <a:t>14</a:t>
            </a:fld>
            <a:endParaRPr lang="en-US"/>
          </a:p>
        </p:txBody>
      </p:sp>
    </p:spTree>
    <p:extLst>
      <p:ext uri="{BB962C8B-B14F-4D97-AF65-F5344CB8AC3E}">
        <p14:creationId xmlns:p14="http://schemas.microsoft.com/office/powerpoint/2010/main" val="159348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also wanted to share how district performance has changed over time. 2018 reflects a refresh year, when major shifts were made to the A-F accountability framework and the 2017 "What Ifs" reflect what ratings would have been under the 2018 rating system.  As you can see, the highest performance in terms of A and B rated districts was in 2022.  In many cases, this reflected strong Domain 2 growth, after 2 years of no ratings due to the COVID 19 pandemic.  We also expect scores to improve over the course of the 5 years between every refresh; when we set a high bar for rigor it does take time, but our kids, schools and districts can reach it.   The 2022 "What If" scores reflect what accountability ratings would have been under the 2023 refresh.   One major aspect, which was new for district ratings in 2023 was the proportional weighting for schools.  In 2023, we had the first year of STAAR 2.0 and the 2023 accountability refresh to our current system--- so that was the first year with an updated assessment for students and a more rigorous accountability system.  Growth was somewhat stagnant from 2023 to 2024, but we are now seeing more districts move into A and B ratings in 2025. </a:t>
            </a:r>
          </a:p>
        </p:txBody>
      </p:sp>
      <p:sp>
        <p:nvSpPr>
          <p:cNvPr id="4" name="Slide Number Placeholder 3"/>
          <p:cNvSpPr>
            <a:spLocks noGrp="1"/>
          </p:cNvSpPr>
          <p:nvPr>
            <p:ph type="sldNum" sz="quarter" idx="5"/>
          </p:nvPr>
        </p:nvSpPr>
        <p:spPr/>
        <p:txBody>
          <a:bodyPr/>
          <a:lstStyle/>
          <a:p>
            <a:fld id="{881B254C-AFAF-49D2-9F65-4DB3A8B8B54F}" type="slidenum">
              <a:rPr lang="en-US" smtClean="0"/>
              <a:t>15</a:t>
            </a:fld>
            <a:endParaRPr lang="en-US"/>
          </a:p>
        </p:txBody>
      </p:sp>
    </p:spTree>
    <p:extLst>
      <p:ext uri="{BB962C8B-B14F-4D97-AF65-F5344CB8AC3E}">
        <p14:creationId xmlns:p14="http://schemas.microsoft.com/office/powerpoint/2010/main" val="14619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76C8C-B1B4-95D8-41F0-73E56B517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EE0FE-EBDC-38B6-5A2C-8DD70DC92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3677F-50B3-885E-427E-28493D9470C8}"/>
              </a:ext>
            </a:extLst>
          </p:cNvPr>
          <p:cNvSpPr>
            <a:spLocks noGrp="1"/>
          </p:cNvSpPr>
          <p:nvPr>
            <p:ph type="body" idx="1"/>
          </p:nvPr>
        </p:nvSpPr>
        <p:spPr/>
        <p:txBody>
          <a:bodyPr/>
          <a:lstStyle/>
          <a:p>
            <a:r>
              <a:rPr lang="en-US">
                <a:latin typeface="Calibri"/>
                <a:ea typeface="Calibri"/>
                <a:cs typeface="Calibri"/>
              </a:rPr>
              <a:t>We also wanted to give you a glimpse into our peers within our Educational Service Center (ESC) region.  </a:t>
            </a:r>
          </a:p>
        </p:txBody>
      </p:sp>
      <p:sp>
        <p:nvSpPr>
          <p:cNvPr id="4" name="Slide Number Placeholder 3">
            <a:extLst>
              <a:ext uri="{FF2B5EF4-FFF2-40B4-BE49-F238E27FC236}">
                <a16:creationId xmlns:a16="http://schemas.microsoft.com/office/drawing/2014/main" id="{C25FD1EA-0796-CC07-EA2F-5FA5F7F04D52}"/>
              </a:ext>
            </a:extLst>
          </p:cNvPr>
          <p:cNvSpPr>
            <a:spLocks noGrp="1"/>
          </p:cNvSpPr>
          <p:nvPr>
            <p:ph type="sldNum" sz="quarter" idx="5"/>
          </p:nvPr>
        </p:nvSpPr>
        <p:spPr/>
        <p:txBody>
          <a:bodyPr/>
          <a:lstStyle/>
          <a:p>
            <a:fld id="{881B254C-AFAF-49D2-9F65-4DB3A8B8B54F}" type="slidenum">
              <a:rPr lang="en-US" smtClean="0"/>
              <a:t>16</a:t>
            </a:fld>
            <a:endParaRPr lang="en-US"/>
          </a:p>
        </p:txBody>
      </p:sp>
    </p:spTree>
    <p:extLst>
      <p:ext uri="{BB962C8B-B14F-4D97-AF65-F5344CB8AC3E}">
        <p14:creationId xmlns:p14="http://schemas.microsoft.com/office/powerpoint/2010/main" val="3309817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D9143-4878-7549-348D-8326AACD5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7F243-EF8C-4905-50BC-A9689E52F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83AE4-DBD4-BC50-093A-01615392242D}"/>
              </a:ext>
            </a:extLst>
          </p:cNvPr>
          <p:cNvSpPr>
            <a:spLocks noGrp="1"/>
          </p:cNvSpPr>
          <p:nvPr>
            <p:ph type="body" idx="1"/>
          </p:nvPr>
        </p:nvSpPr>
        <p:spPr/>
        <p:txBody>
          <a:bodyPr/>
          <a:lstStyle/>
          <a:p>
            <a:r>
              <a:rPr lang="en-US">
                <a:latin typeface="Calibri"/>
                <a:ea typeface="Calibri"/>
                <a:cs typeface="Calibri"/>
              </a:rPr>
              <a:t>In our district, we have seen... </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7F24C30-16B9-9DE8-9D75-6946246561B1}"/>
              </a:ext>
            </a:extLst>
          </p:cNvPr>
          <p:cNvSpPr>
            <a:spLocks noGrp="1"/>
          </p:cNvSpPr>
          <p:nvPr>
            <p:ph type="sldNum" sz="quarter" idx="5"/>
          </p:nvPr>
        </p:nvSpPr>
        <p:spPr/>
        <p:txBody>
          <a:bodyPr/>
          <a:lstStyle/>
          <a:p>
            <a:fld id="{881B254C-AFAF-49D2-9F65-4DB3A8B8B54F}" type="slidenum">
              <a:rPr lang="en-US" smtClean="0"/>
              <a:t>17</a:t>
            </a:fld>
            <a:endParaRPr lang="en-US"/>
          </a:p>
        </p:txBody>
      </p:sp>
    </p:spTree>
    <p:extLst>
      <p:ext uri="{BB962C8B-B14F-4D97-AF65-F5344CB8AC3E}">
        <p14:creationId xmlns:p14="http://schemas.microsoft.com/office/powerpoint/2010/main" val="14417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let's zoom in on the shift from 2024 to 2025.  Statewide, 13% of districts improved their ratings, and 77% either improved or stayed the same. This shows that most districts are maintaining or building on their performance, even as expectations rise. Our district’s data here show how we’re trending…</a:t>
            </a:r>
          </a:p>
        </p:txBody>
      </p:sp>
      <p:sp>
        <p:nvSpPr>
          <p:cNvPr id="4" name="Slide Number Placeholder 3"/>
          <p:cNvSpPr>
            <a:spLocks noGrp="1"/>
          </p:cNvSpPr>
          <p:nvPr>
            <p:ph type="sldNum" sz="quarter" idx="5"/>
          </p:nvPr>
        </p:nvSpPr>
        <p:spPr/>
        <p:txBody>
          <a:bodyPr/>
          <a:lstStyle/>
          <a:p>
            <a:fld id="{881B254C-AFAF-49D2-9F65-4DB3A8B8B54F}" type="slidenum">
              <a:rPr lang="en-US" smtClean="0"/>
              <a:t>18</a:t>
            </a:fld>
            <a:endParaRPr lang="en-US"/>
          </a:p>
        </p:txBody>
      </p:sp>
    </p:spTree>
    <p:extLst>
      <p:ext uri="{BB962C8B-B14F-4D97-AF65-F5344CB8AC3E}">
        <p14:creationId xmlns:p14="http://schemas.microsoft.com/office/powerpoint/2010/main" val="178315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now explore the data for Domain I—Student Achievement. This domain shows how well our students are performing academically and how prepared they are for life after high school, whether that’s college, career, or military service</a:t>
            </a:r>
            <a:r>
              <a:rPr lang="en-US" b="1"/>
              <a:t>. </a:t>
            </a:r>
            <a:r>
              <a:rPr lang="en-US"/>
              <a:t>Performance is measured through STAAR, CCMR indicators, and graduation rates. This ensures a comprehensive view of student success. For elementary and middle schools, STAAR is the primary measure. For high schools, we look at readiness indicators like AP, dual credit, and military enlistment.</a:t>
            </a:r>
          </a:p>
        </p:txBody>
      </p:sp>
      <p:sp>
        <p:nvSpPr>
          <p:cNvPr id="4" name="Slide Number Placeholder 3"/>
          <p:cNvSpPr>
            <a:spLocks noGrp="1"/>
          </p:cNvSpPr>
          <p:nvPr>
            <p:ph type="sldNum" sz="quarter" idx="5"/>
          </p:nvPr>
        </p:nvSpPr>
        <p:spPr/>
        <p:txBody>
          <a:bodyPr/>
          <a:lstStyle/>
          <a:p>
            <a:fld id="{881B254C-AFAF-49D2-9F65-4DB3A8B8B54F}" type="slidenum">
              <a:rPr lang="en-US" smtClean="0"/>
              <a:t>20</a:t>
            </a:fld>
            <a:endParaRPr lang="en-US"/>
          </a:p>
        </p:txBody>
      </p:sp>
    </p:spTree>
    <p:extLst>
      <p:ext uri="{BB962C8B-B14F-4D97-AF65-F5344CB8AC3E}">
        <p14:creationId xmlns:p14="http://schemas.microsoft.com/office/powerpoint/2010/main" val="397605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Across the state, 19% of districts improved in Domain I, and 91% maintained or improved their scores. This is encouraging and shows that statewide efforts to improve academic achievement are paying off. Our district’s ratings here track our progress…</a:t>
            </a:r>
          </a:p>
        </p:txBody>
      </p:sp>
      <p:sp>
        <p:nvSpPr>
          <p:cNvPr id="4" name="Slide Number Placeholder 3"/>
          <p:cNvSpPr>
            <a:spLocks noGrp="1"/>
          </p:cNvSpPr>
          <p:nvPr>
            <p:ph type="sldNum" sz="quarter" idx="5"/>
          </p:nvPr>
        </p:nvSpPr>
        <p:spPr/>
        <p:txBody>
          <a:bodyPr/>
          <a:lstStyle/>
          <a:p>
            <a:fld id="{881B254C-AFAF-49D2-9F65-4DB3A8B8B54F}" type="slidenum">
              <a:rPr lang="en-US" smtClean="0"/>
              <a:t>21</a:t>
            </a:fld>
            <a:endParaRPr lang="en-US"/>
          </a:p>
        </p:txBody>
      </p:sp>
    </p:spTree>
    <p:extLst>
      <p:ext uri="{BB962C8B-B14F-4D97-AF65-F5344CB8AC3E}">
        <p14:creationId xmlns:p14="http://schemas.microsoft.com/office/powerpoint/2010/main" val="59310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1F033-5F86-FE34-971A-7C343F129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379EF-BED2-7D72-402E-C1604E898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965A0-0AE8-0DAA-C6C8-33A27E1BA41F}"/>
              </a:ext>
            </a:extLst>
          </p:cNvPr>
          <p:cNvSpPr>
            <a:spLocks noGrp="1"/>
          </p:cNvSpPr>
          <p:nvPr>
            <p:ph type="body" idx="1"/>
          </p:nvPr>
        </p:nvSpPr>
        <p:spPr/>
        <p:txBody>
          <a:bodyPr/>
          <a:lstStyle/>
          <a:p>
            <a:r>
              <a:rPr lang="en-US"/>
              <a:t>The data here allows us to zoom in on STAAR performance across subjects—RLA, Math, Science, and Social Studies. Our district’s data shows students are performing at approaches, meets, and masters levels…</a:t>
            </a:r>
          </a:p>
        </p:txBody>
      </p:sp>
      <p:sp>
        <p:nvSpPr>
          <p:cNvPr id="4" name="Slide Number Placeholder 3">
            <a:extLst>
              <a:ext uri="{FF2B5EF4-FFF2-40B4-BE49-F238E27FC236}">
                <a16:creationId xmlns:a16="http://schemas.microsoft.com/office/drawing/2014/main" id="{515E9475-B20D-CF61-F4F6-35AE57519BFF}"/>
              </a:ext>
            </a:extLst>
          </p:cNvPr>
          <p:cNvSpPr>
            <a:spLocks noGrp="1"/>
          </p:cNvSpPr>
          <p:nvPr>
            <p:ph type="sldNum" sz="quarter" idx="5"/>
          </p:nvPr>
        </p:nvSpPr>
        <p:spPr/>
        <p:txBody>
          <a:bodyPr/>
          <a:lstStyle/>
          <a:p>
            <a:fld id="{881B254C-AFAF-49D2-9F65-4DB3A8B8B54F}" type="slidenum">
              <a:rPr lang="en-US" smtClean="0"/>
              <a:t>22</a:t>
            </a:fld>
            <a:endParaRPr lang="en-US"/>
          </a:p>
        </p:txBody>
      </p:sp>
    </p:spTree>
    <p:extLst>
      <p:ext uri="{BB962C8B-B14F-4D97-AF65-F5344CB8AC3E}">
        <p14:creationId xmlns:p14="http://schemas.microsoft.com/office/powerpoint/2010/main" val="9996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know what it takes for a student to cross the graduation stage as college, career, and military ready.  We also know what the building blocks are, starting in early childhood education, for each student to get the tools that they need.  At each grade level and in every subject, the state board of education has defined these expectations through the Texas Essential Knowledge and Skills (TEKS). </a:t>
            </a:r>
          </a:p>
          <a:p>
            <a:endParaRPr lang="en-US">
              <a:latin typeface="Calibri"/>
              <a:ea typeface="Calibri"/>
              <a:cs typeface="Calibri"/>
            </a:endParaRPr>
          </a:p>
          <a:p>
            <a:r>
              <a:rPr lang="en-US">
                <a:latin typeface="Calibri"/>
                <a:ea typeface="Calibri"/>
                <a:cs typeface="Calibri"/>
              </a:rPr>
              <a:t>While 3rd grade is a long time from high school graduation, we can see the progression of knowledge and skills across each student's PK-12 career.  Here we have an example of a 3rd grade math TEK, one of the things that our students must be able to know and do by the end of 3rd grade. </a:t>
            </a:r>
          </a:p>
        </p:txBody>
      </p:sp>
      <p:sp>
        <p:nvSpPr>
          <p:cNvPr id="4" name="Slide Number Placeholder 3"/>
          <p:cNvSpPr>
            <a:spLocks noGrp="1"/>
          </p:cNvSpPr>
          <p:nvPr>
            <p:ph type="sldNum" sz="quarter" idx="5"/>
          </p:nvPr>
        </p:nvSpPr>
        <p:spPr/>
        <p:txBody>
          <a:bodyPr/>
          <a:lstStyle/>
          <a:p>
            <a:fld id="{881B254C-AFAF-49D2-9F65-4DB3A8B8B54F}" type="slidenum">
              <a:rPr lang="en-US" smtClean="0"/>
              <a:t>4</a:t>
            </a:fld>
            <a:endParaRPr lang="en-US"/>
          </a:p>
        </p:txBody>
      </p:sp>
    </p:spTree>
    <p:extLst>
      <p:ext uri="{BB962C8B-B14F-4D97-AF65-F5344CB8AC3E}">
        <p14:creationId xmlns:p14="http://schemas.microsoft.com/office/powerpoint/2010/main" val="108272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Domain II focuses on school progress. It includes academic growth and relative performance, helping us understand how students are improving year over year</a:t>
            </a:r>
          </a:p>
        </p:txBody>
      </p:sp>
      <p:sp>
        <p:nvSpPr>
          <p:cNvPr id="4" name="Slide Number Placeholder 3"/>
          <p:cNvSpPr>
            <a:spLocks noGrp="1"/>
          </p:cNvSpPr>
          <p:nvPr>
            <p:ph type="sldNum" sz="quarter" idx="5"/>
          </p:nvPr>
        </p:nvSpPr>
        <p:spPr/>
        <p:txBody>
          <a:bodyPr/>
          <a:lstStyle/>
          <a:p>
            <a:fld id="{881B254C-AFAF-49D2-9F65-4DB3A8B8B54F}" type="slidenum">
              <a:rPr lang="en-US" smtClean="0"/>
              <a:t>24</a:t>
            </a:fld>
            <a:endParaRPr lang="en-US"/>
          </a:p>
        </p:txBody>
      </p:sp>
    </p:spTree>
    <p:extLst>
      <p:ext uri="{BB962C8B-B14F-4D97-AF65-F5344CB8AC3E}">
        <p14:creationId xmlns:p14="http://schemas.microsoft.com/office/powerpoint/2010/main" val="3961048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Domain II, we evaluate students learning over time—not just where they are, but how far they’ve come.</a:t>
            </a:r>
          </a:p>
          <a:p>
            <a:pPr marL="285750" indent="-285750">
              <a:buFont typeface="Symbol"/>
              <a:buChar char="•"/>
            </a:pPr>
            <a:r>
              <a:rPr lang="en-US"/>
              <a:t>Growth measures individual student progress year over year. It looks at how students move from one performance level to the next—like from ‘Approaches’ to ‘Meets’—and rewards schools for accelerating learning, especially for students who start behind.</a:t>
            </a:r>
          </a:p>
          <a:p>
            <a:pPr marL="285750" indent="-285750">
              <a:buFont typeface="Symbol"/>
              <a:buChar char="•"/>
            </a:pPr>
            <a:r>
              <a:rPr lang="en-US"/>
              <a:t>Relative Performance compares a school’s achievement to other schools with similar levels of economic disadvantage. This ensures fairness by recognizing schools that are outperforming peers in similar contexts.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81B254C-AFAF-49D2-9F65-4DB3A8B8B54F}" type="slidenum">
              <a:rPr lang="en-US" smtClean="0"/>
              <a:t>25</a:t>
            </a:fld>
            <a:endParaRPr lang="en-US"/>
          </a:p>
        </p:txBody>
      </p:sp>
    </p:spTree>
    <p:extLst>
      <p:ext uri="{BB962C8B-B14F-4D97-AF65-F5344CB8AC3E}">
        <p14:creationId xmlns:p14="http://schemas.microsoft.com/office/powerpoint/2010/main" val="78864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BD747-8D9F-2692-5B05-1596BCFB7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C360A-98F6-48EB-190F-DDA9DAC34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73F4C-E8C7-411D-B593-E07A7CC790AD}"/>
              </a:ext>
            </a:extLst>
          </p:cNvPr>
          <p:cNvSpPr>
            <a:spLocks noGrp="1"/>
          </p:cNvSpPr>
          <p:nvPr>
            <p:ph type="body" idx="1"/>
          </p:nvPr>
        </p:nvSpPr>
        <p:spPr/>
        <p:txBody>
          <a:bodyPr/>
          <a:lstStyle/>
          <a:p>
            <a:r>
              <a:rPr lang="en-US"/>
              <a:t>In the state, 23% of districts improved in Domain II, and 86% maintained or improved their scores. This domain helps us recognize districts that are accelerating learning, especially for students who need it most. Our district’s ratings here show how we’re doing in terms of growth and performance…</a:t>
            </a:r>
          </a:p>
        </p:txBody>
      </p:sp>
      <p:sp>
        <p:nvSpPr>
          <p:cNvPr id="4" name="Slide Number Placeholder 3">
            <a:extLst>
              <a:ext uri="{FF2B5EF4-FFF2-40B4-BE49-F238E27FC236}">
                <a16:creationId xmlns:a16="http://schemas.microsoft.com/office/drawing/2014/main" id="{4BBDE5FE-7335-41EB-80D3-A8E6D92429D0}"/>
              </a:ext>
            </a:extLst>
          </p:cNvPr>
          <p:cNvSpPr>
            <a:spLocks noGrp="1"/>
          </p:cNvSpPr>
          <p:nvPr>
            <p:ph type="sldNum" sz="quarter" idx="5"/>
          </p:nvPr>
        </p:nvSpPr>
        <p:spPr/>
        <p:txBody>
          <a:bodyPr/>
          <a:lstStyle/>
          <a:p>
            <a:fld id="{881B254C-AFAF-49D2-9F65-4DB3A8B8B54F}" type="slidenum">
              <a:rPr lang="en-US" smtClean="0"/>
              <a:t>26</a:t>
            </a:fld>
            <a:endParaRPr lang="en-US"/>
          </a:p>
        </p:txBody>
      </p:sp>
    </p:spTree>
    <p:extLst>
      <p:ext uri="{BB962C8B-B14F-4D97-AF65-F5344CB8AC3E}">
        <p14:creationId xmlns:p14="http://schemas.microsoft.com/office/powerpoint/2010/main" val="114846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Domain III evaluates how well we’re supporting historically underserved student groups and ensuring all students have the opportunity to succeed.  This domain aligns with federal requirements and evaluates 18 student groups across achievement, growth, graduation, and English proficiency. Ratings are based on four groups focused on those most in need.</a:t>
            </a:r>
          </a:p>
        </p:txBody>
      </p:sp>
      <p:sp>
        <p:nvSpPr>
          <p:cNvPr id="4" name="Slide Number Placeholder 3"/>
          <p:cNvSpPr>
            <a:spLocks noGrp="1"/>
          </p:cNvSpPr>
          <p:nvPr>
            <p:ph type="sldNum" sz="quarter" idx="5"/>
          </p:nvPr>
        </p:nvSpPr>
        <p:spPr/>
        <p:txBody>
          <a:bodyPr/>
          <a:lstStyle/>
          <a:p>
            <a:fld id="{881B254C-AFAF-49D2-9F65-4DB3A8B8B54F}" type="slidenum">
              <a:rPr lang="en-US" smtClean="0"/>
              <a:t>28</a:t>
            </a:fld>
            <a:endParaRPr lang="en-US"/>
          </a:p>
        </p:txBody>
      </p:sp>
    </p:spTree>
    <p:extLst>
      <p:ext uri="{BB962C8B-B14F-4D97-AF65-F5344CB8AC3E}">
        <p14:creationId xmlns:p14="http://schemas.microsoft.com/office/powerpoint/2010/main" val="2273643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94FE6-C385-F27D-7602-088A0A97E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FD81F-22D2-7325-49F0-61E04F661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45BB9-0A36-6737-FB5D-41A78729D762}"/>
              </a:ext>
            </a:extLst>
          </p:cNvPr>
          <p:cNvSpPr>
            <a:spLocks noGrp="1"/>
          </p:cNvSpPr>
          <p:nvPr>
            <p:ph type="body" idx="1"/>
          </p:nvPr>
        </p:nvSpPr>
        <p:spPr/>
        <p:txBody>
          <a:bodyPr/>
          <a:lstStyle/>
          <a:p>
            <a:endParaRPr lang="en-US"/>
          </a:p>
          <a:p>
            <a:r>
              <a:rPr lang="en-US"/>
              <a:t>Across the state, 33% of districts improved in Domain III, and 83% maintained or improved. This is one of the most encouraging signs. It means districts are making progress in closing gaps, aligned to federal targets,  and ensuring all students have access to opportunity. Our district’s ratings in this area reflect how…</a:t>
            </a:r>
          </a:p>
        </p:txBody>
      </p:sp>
      <p:sp>
        <p:nvSpPr>
          <p:cNvPr id="4" name="Slide Number Placeholder 3">
            <a:extLst>
              <a:ext uri="{FF2B5EF4-FFF2-40B4-BE49-F238E27FC236}">
                <a16:creationId xmlns:a16="http://schemas.microsoft.com/office/drawing/2014/main" id="{B9BAFB39-26B9-7202-B674-EC6A9C0DAE41}"/>
              </a:ext>
            </a:extLst>
          </p:cNvPr>
          <p:cNvSpPr>
            <a:spLocks noGrp="1"/>
          </p:cNvSpPr>
          <p:nvPr>
            <p:ph type="sldNum" sz="quarter" idx="5"/>
          </p:nvPr>
        </p:nvSpPr>
        <p:spPr/>
        <p:txBody>
          <a:bodyPr/>
          <a:lstStyle/>
          <a:p>
            <a:fld id="{881B254C-AFAF-49D2-9F65-4DB3A8B8B54F}" type="slidenum">
              <a:rPr lang="en-US" smtClean="0"/>
              <a:t>29</a:t>
            </a:fld>
            <a:endParaRPr lang="en-US"/>
          </a:p>
        </p:txBody>
      </p:sp>
    </p:spTree>
    <p:extLst>
      <p:ext uri="{BB962C8B-B14F-4D97-AF65-F5344CB8AC3E}">
        <p14:creationId xmlns:p14="http://schemas.microsoft.com/office/powerpoint/2010/main" val="4183596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0CECE-87E3-C9D4-0D1F-EA141CDC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2542E-0FCC-71C4-A4A2-71638A781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20A4E-8224-C264-E132-F892D56A4B33}"/>
              </a:ext>
            </a:extLst>
          </p:cNvPr>
          <p:cNvSpPr>
            <a:spLocks noGrp="1"/>
          </p:cNvSpPr>
          <p:nvPr>
            <p:ph type="body" idx="1"/>
          </p:nvPr>
        </p:nvSpPr>
        <p:spPr/>
        <p:txBody>
          <a:bodyPr/>
          <a:lstStyle/>
          <a:p>
            <a:r>
              <a:rPr lang="en-US"/>
              <a:t> This domain aligns with federal requirements and evaluates 18 student groups across achievement, growth, graduation, and English proficiency. Ratings are based on four groups focused on those most in need. Here you can see the total points possible for each component and the component weight for our Elementary and Middle schools (and any HS or K-12 without federal grad rates) </a:t>
            </a:r>
          </a:p>
        </p:txBody>
      </p:sp>
      <p:sp>
        <p:nvSpPr>
          <p:cNvPr id="4" name="Slide Number Placeholder 3">
            <a:extLst>
              <a:ext uri="{FF2B5EF4-FFF2-40B4-BE49-F238E27FC236}">
                <a16:creationId xmlns:a16="http://schemas.microsoft.com/office/drawing/2014/main" id="{2D21D88F-82B9-A828-0E94-B67695BE97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20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715F0-5D2B-4367-FCCE-FFE3E7C1B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10495-10E3-81D8-3498-ED73D4EE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5C4FA-EAAF-0C17-893A-750E862C1BDF}"/>
              </a:ext>
            </a:extLst>
          </p:cNvPr>
          <p:cNvSpPr>
            <a:spLocks noGrp="1"/>
          </p:cNvSpPr>
          <p:nvPr>
            <p:ph type="body" idx="1"/>
          </p:nvPr>
        </p:nvSpPr>
        <p:spPr/>
        <p:txBody>
          <a:bodyPr/>
          <a:lstStyle/>
          <a:p>
            <a:r>
              <a:rPr lang="en-US"/>
              <a:t>High schools have a different methodology for domain 3, but with the same guiding principles. </a:t>
            </a:r>
          </a:p>
        </p:txBody>
      </p:sp>
      <p:sp>
        <p:nvSpPr>
          <p:cNvPr id="4" name="Slide Number Placeholder 3">
            <a:extLst>
              <a:ext uri="{FF2B5EF4-FFF2-40B4-BE49-F238E27FC236}">
                <a16:creationId xmlns:a16="http://schemas.microsoft.com/office/drawing/2014/main" id="{A3D72690-915D-FD17-FE0E-135DEDEAFE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42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31789-DE18-8CD5-F56C-3396EDCD4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3CCF1-81F0-7FCD-51EB-0EEF4D04D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17FA3-F348-4483-BF7A-1F5E701444E0}"/>
              </a:ext>
            </a:extLst>
          </p:cNvPr>
          <p:cNvSpPr>
            <a:spLocks noGrp="1"/>
          </p:cNvSpPr>
          <p:nvPr>
            <p:ph type="body" idx="1"/>
          </p:nvPr>
        </p:nvSpPr>
        <p:spPr/>
        <p:txBody>
          <a:bodyPr/>
          <a:lstStyle/>
          <a:p>
            <a:r>
              <a:rPr lang="en-US"/>
              <a:t>To zoom in our performance on Domain 3, I wanted to first highlight that our 2 lowest performing racial/ethnic subgroups are ____ and ____.   This illustrates all Domain III indicators for our assessed student populations </a:t>
            </a:r>
          </a:p>
        </p:txBody>
      </p:sp>
      <p:sp>
        <p:nvSpPr>
          <p:cNvPr id="4" name="Slide Number Placeholder 3">
            <a:extLst>
              <a:ext uri="{FF2B5EF4-FFF2-40B4-BE49-F238E27FC236}">
                <a16:creationId xmlns:a16="http://schemas.microsoft.com/office/drawing/2014/main" id="{6C4DE8F7-AFFA-DE08-BAE6-D32ECADF33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101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7C4C3-5D9F-86A2-80E6-D19B180F2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DE540-7B7C-0314-530F-4CFC0344B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2F164-6F94-CB90-89FF-41E58BF9AD4F}"/>
              </a:ext>
            </a:extLst>
          </p:cNvPr>
          <p:cNvSpPr>
            <a:spLocks noGrp="1"/>
          </p:cNvSpPr>
          <p:nvPr>
            <p:ph type="body" idx="1"/>
          </p:nvPr>
        </p:nvSpPr>
        <p:spPr/>
        <p:txBody>
          <a:bodyPr/>
          <a:lstStyle/>
          <a:p>
            <a:r>
              <a:rPr lang="en-US"/>
              <a:t>The analytics tools on TXschools.gov provide additional and interactive views, which allow us to dig deeper into results.  These are especially helpful in comparing results over time or to similar peers.  </a:t>
            </a:r>
          </a:p>
          <a:p>
            <a:r>
              <a:rPr lang="en-US"/>
              <a:t>Here we can see a high level side by side comparison of 3 districts and their performance in 2025 for each of the domains, STAAR performance, and graduation rates.  We are also able to quickly toggle to see profiles of each of the districts. </a:t>
            </a:r>
          </a:p>
          <a:p>
            <a:r>
              <a:rPr lang="en-US"/>
              <a:t>This can also be used to compare schools within our district</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97D07FD1-27E5-30EB-DDE4-87EA5DC22D9F}"/>
              </a:ext>
            </a:extLst>
          </p:cNvPr>
          <p:cNvSpPr>
            <a:spLocks noGrp="1"/>
          </p:cNvSpPr>
          <p:nvPr>
            <p:ph type="sldNum" sz="quarter" idx="5"/>
          </p:nvPr>
        </p:nvSpPr>
        <p:spPr/>
        <p:txBody>
          <a:bodyPr/>
          <a:lstStyle/>
          <a:p>
            <a:fld id="{881B254C-AFAF-49D2-9F65-4DB3A8B8B54F}" type="slidenum">
              <a:rPr lang="en-US" smtClean="0"/>
              <a:t>34</a:t>
            </a:fld>
            <a:endParaRPr lang="en-US"/>
          </a:p>
        </p:txBody>
      </p:sp>
    </p:spTree>
    <p:extLst>
      <p:ext uri="{BB962C8B-B14F-4D97-AF65-F5344CB8AC3E}">
        <p14:creationId xmlns:p14="http://schemas.microsoft.com/office/powerpoint/2010/main" val="2435787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A356F-5616-B69F-71DA-8554CA91D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76546-6C01-E018-2732-3D3E10E27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A6F96-45AE-5331-F1B3-4D7CC0469079}"/>
              </a:ext>
            </a:extLst>
          </p:cNvPr>
          <p:cNvSpPr>
            <a:spLocks noGrp="1"/>
          </p:cNvSpPr>
          <p:nvPr>
            <p:ph type="body" idx="1"/>
          </p:nvPr>
        </p:nvSpPr>
        <p:spPr/>
        <p:txBody>
          <a:bodyPr/>
          <a:lstStyle/>
          <a:p>
            <a:r>
              <a:rPr lang="en-US"/>
              <a:t>To compare our results, I selected us and (two other districts)   You can see here... </a:t>
            </a:r>
          </a:p>
          <a:p>
            <a:endParaRPr lang="en-US"/>
          </a:p>
          <a:p>
            <a:endParaRPr lang="en-US"/>
          </a:p>
        </p:txBody>
      </p:sp>
      <p:sp>
        <p:nvSpPr>
          <p:cNvPr id="4" name="Slide Number Placeholder 3">
            <a:extLst>
              <a:ext uri="{FF2B5EF4-FFF2-40B4-BE49-F238E27FC236}">
                <a16:creationId xmlns:a16="http://schemas.microsoft.com/office/drawing/2014/main" id="{7D76A3E7-72AE-D2E8-CCFE-D2682057BE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31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In order to ensure students are gaining those knowledge and skills, we leverage the STAAR assessment to determine to what extent students have mastered those skills.  Let's take a look at the TEK and the 3rd grade STAAR question that assesses mastery of that skill.  </a:t>
            </a:r>
          </a:p>
          <a:p>
            <a:endParaRPr lang="en-US">
              <a:latin typeface="Calibri"/>
              <a:ea typeface="Calibri"/>
              <a:cs typeface="Calibri"/>
            </a:endParaRPr>
          </a:p>
          <a:p>
            <a:r>
              <a:rPr lang="en-US">
                <a:latin typeface="Calibri"/>
                <a:ea typeface="Calibri"/>
                <a:cs typeface="Calibri"/>
              </a:rPr>
              <a:t>This question lets us know whether or not the student has mastered this skill.  We do not rely on what we think our students know or can do, we need concrete ways to measure their performance.  This allows us to make decisions instructionally; whether it's leveraging a different curriculum, shifting teacher training, or providing targeted tutoring. </a:t>
            </a:r>
          </a:p>
        </p:txBody>
      </p:sp>
      <p:sp>
        <p:nvSpPr>
          <p:cNvPr id="4" name="Slide Number Placeholder 3"/>
          <p:cNvSpPr>
            <a:spLocks noGrp="1"/>
          </p:cNvSpPr>
          <p:nvPr>
            <p:ph type="sldNum" sz="quarter" idx="5"/>
          </p:nvPr>
        </p:nvSpPr>
        <p:spPr/>
        <p:txBody>
          <a:bodyPr/>
          <a:lstStyle/>
          <a:p>
            <a:fld id="{881B254C-AFAF-49D2-9F65-4DB3A8B8B54F}" type="slidenum">
              <a:rPr lang="en-US" smtClean="0"/>
              <a:t>5</a:t>
            </a:fld>
            <a:endParaRPr lang="en-US"/>
          </a:p>
        </p:txBody>
      </p:sp>
    </p:spTree>
    <p:extLst>
      <p:ext uri="{BB962C8B-B14F-4D97-AF65-F5344CB8AC3E}">
        <p14:creationId xmlns:p14="http://schemas.microsoft.com/office/powerpoint/2010/main" val="4207984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036C3-A5AF-337A-1E7E-41C317FBD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F0E5A-3700-9FAE-9083-FDAAEE410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61F59-D177-103A-5AF5-7E669FC06E10}"/>
              </a:ext>
            </a:extLst>
          </p:cNvPr>
          <p:cNvSpPr>
            <a:spLocks noGrp="1"/>
          </p:cNvSpPr>
          <p:nvPr>
            <p:ph type="body" idx="1"/>
          </p:nvPr>
        </p:nvSpPr>
        <p:spPr/>
        <p:txBody>
          <a:bodyPr/>
          <a:lstStyle/>
          <a:p>
            <a:r>
              <a:rPr lang="en-US"/>
              <a:t>Here we have three schools.   Using this compare tool, we can see... </a:t>
            </a:r>
          </a:p>
          <a:p>
            <a:endParaRPr lang="en-US"/>
          </a:p>
          <a:p>
            <a:endParaRPr lang="en-US"/>
          </a:p>
        </p:txBody>
      </p:sp>
      <p:sp>
        <p:nvSpPr>
          <p:cNvPr id="4" name="Slide Number Placeholder 3">
            <a:extLst>
              <a:ext uri="{FF2B5EF4-FFF2-40B4-BE49-F238E27FC236}">
                <a16:creationId xmlns:a16="http://schemas.microsoft.com/office/drawing/2014/main" id="{75E640D6-CE38-D3F1-ECCA-D2F1291202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204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8B931-0EE3-68E9-73C0-C22844503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3D695-8626-C1A5-0994-5E761E645D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3F50D-CCDF-CCB9-8916-958A9E75EB6A}"/>
              </a:ext>
            </a:extLst>
          </p:cNvPr>
          <p:cNvSpPr>
            <a:spLocks noGrp="1"/>
          </p:cNvSpPr>
          <p:nvPr>
            <p:ph type="body" idx="1"/>
          </p:nvPr>
        </p:nvSpPr>
        <p:spPr/>
        <p:txBody>
          <a:bodyPr/>
          <a:lstStyle/>
          <a:p>
            <a:r>
              <a:rPr lang="en-US"/>
              <a:t>Each of our campuses also has a campus comparison group; which outline schools similar to each of our schools based on grade span and the percent of students that are economically disadvantaged, emerging bilinguals, highly mobile, enrolled in early college, and students served under special education.   When our schools perform in the top 25% of these groups on a certain number of indicators, we are able to earn distinctions. </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4392AA06-2F82-1739-9554-3889BC4D58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456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74BD1-B585-633B-ECDC-FF11467B7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B40ED-C316-43FF-9F53-DE2EDAACD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FC442-B269-D821-B6B7-E3224DADD222}"/>
              </a:ext>
            </a:extLst>
          </p:cNvPr>
          <p:cNvSpPr>
            <a:spLocks noGrp="1"/>
          </p:cNvSpPr>
          <p:nvPr>
            <p:ph type="body" idx="1"/>
          </p:nvPr>
        </p:nvSpPr>
        <p:spPr/>
        <p:txBody>
          <a:bodyPr/>
          <a:lstStyle/>
          <a:p>
            <a:r>
              <a:rPr lang="en-US"/>
              <a:t>We can also use the compare tool to look at performance of schools in our campus comparison groups.  Here you can see our school, _________________, and then two schools in their campus comparison group. </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DD56ECEB-9B8D-F389-94A1-A44A7EE7AF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876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ADBF7-F2C9-EFB7-AB02-4B5221DA8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F84E9-4B50-38B8-C859-30968709D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41B84-6DAE-BB3B-D438-DE907390F849}"/>
              </a:ext>
            </a:extLst>
          </p:cNvPr>
          <p:cNvSpPr>
            <a:spLocks noGrp="1"/>
          </p:cNvSpPr>
          <p:nvPr>
            <p:ph type="body" idx="1"/>
          </p:nvPr>
        </p:nvSpPr>
        <p:spPr/>
        <p:txBody>
          <a:bodyPr/>
          <a:lstStyle/>
          <a:p>
            <a:r>
              <a:rPr lang="en-US"/>
              <a:t>By clicking on tools and reports, we can also see lots of other analytics tools that allow us to dig deeper into our performance.  I encourage you to leverage these resources to gain additional insight and I will be using these in my planning.   (</a:t>
            </a:r>
            <a:r>
              <a:rPr lang="en-US" err="1"/>
              <a:t>Supts</a:t>
            </a:r>
            <a:r>
              <a:rPr lang="en-US"/>
              <a:t> can add additional slides if you know your board is particularly interested in a specific data tool) </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FD583896-7E7B-CB2A-4FDD-FD42ED0A6C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073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 recap, we receive a rating in three domains: </a:t>
            </a:r>
          </a:p>
          <a:p>
            <a:pPr marL="171450" indent="-171450">
              <a:buFont typeface="Calibri"/>
              <a:buChar char="-"/>
            </a:pPr>
            <a:r>
              <a:rPr lang="en-US">
                <a:latin typeface="Calibri"/>
                <a:ea typeface="Calibri"/>
                <a:cs typeface="Calibri"/>
              </a:rPr>
              <a:t>Domain 1- Student Achievement </a:t>
            </a:r>
          </a:p>
          <a:p>
            <a:pPr marL="171450" indent="-171450">
              <a:buFont typeface="Calibri"/>
              <a:buChar char="-"/>
            </a:pPr>
            <a:r>
              <a:rPr lang="en-US">
                <a:latin typeface="Calibri"/>
                <a:ea typeface="Calibri"/>
                <a:cs typeface="Calibri"/>
              </a:rPr>
              <a:t>Domain 2- School Progress and </a:t>
            </a:r>
          </a:p>
          <a:p>
            <a:pPr marL="171450" indent="-171450">
              <a:buFont typeface="Calibri"/>
              <a:buChar char="-"/>
            </a:pPr>
            <a:r>
              <a:rPr lang="en-US">
                <a:latin typeface="Calibri"/>
                <a:ea typeface="Calibri"/>
                <a:cs typeface="Calibri"/>
              </a:rPr>
              <a:t>Domain 3- Closing the Gaps </a:t>
            </a:r>
          </a:p>
          <a:p>
            <a:pPr marL="171450" indent="-171450">
              <a:buFont typeface="Calibri"/>
              <a:buChar char="-"/>
            </a:pPr>
            <a:endParaRPr lang="en-US">
              <a:latin typeface="Calibri"/>
              <a:ea typeface="Calibri"/>
              <a:cs typeface="Calibri"/>
            </a:endParaRPr>
          </a:p>
          <a:p>
            <a:r>
              <a:rPr lang="en-US">
                <a:latin typeface="Calibri"/>
                <a:ea typeface="Calibri"/>
                <a:cs typeface="Calibri"/>
              </a:rPr>
              <a:t>These scores are reflective of the proportional weight of each of our schools.  The better score of Domain 1 or 2 accounts for 70% of our overall rating and Domain 3 accounts for 30%.  Based on the 2024-2025 school year, our rating is... </a:t>
            </a:r>
          </a:p>
        </p:txBody>
      </p:sp>
      <p:sp>
        <p:nvSpPr>
          <p:cNvPr id="4" name="Slide Number Placeholder 3"/>
          <p:cNvSpPr>
            <a:spLocks noGrp="1"/>
          </p:cNvSpPr>
          <p:nvPr>
            <p:ph type="sldNum" sz="quarter" idx="5"/>
          </p:nvPr>
        </p:nvSpPr>
        <p:spPr/>
        <p:txBody>
          <a:bodyPr/>
          <a:lstStyle/>
          <a:p>
            <a:fld id="{881B254C-AFAF-49D2-9F65-4DB3A8B8B54F}" type="slidenum">
              <a:rPr lang="en-US" smtClean="0"/>
              <a:t>41</a:t>
            </a:fld>
            <a:endParaRPr lang="en-US"/>
          </a:p>
        </p:txBody>
      </p:sp>
    </p:spTree>
    <p:extLst>
      <p:ext uri="{BB962C8B-B14F-4D97-AF65-F5344CB8AC3E}">
        <p14:creationId xmlns:p14="http://schemas.microsoft.com/office/powerpoint/2010/main" val="295173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Just as we want to know what our third graders know and can do by assessing their mastery of skills, we want to know how our schools are doing.  Each of us has different experiences in school and different ideas of what makes a school "good" for our children or are community.  Regardless of school models or preferences, there are universal truths that inform to what extent a school is meeting our goal of college, career, and military readiness: </a:t>
            </a:r>
          </a:p>
          <a:p>
            <a:pPr marL="171450" indent="-171450">
              <a:buFont typeface="Calibri"/>
              <a:buChar char="-"/>
            </a:pPr>
            <a:r>
              <a:rPr lang="en-US">
                <a:latin typeface="Calibri"/>
                <a:ea typeface="Calibri"/>
                <a:cs typeface="Calibri"/>
              </a:rPr>
              <a:t>Are students achieving? </a:t>
            </a:r>
          </a:p>
          <a:p>
            <a:pPr marL="171450" indent="-171450">
              <a:buFont typeface="Calibri"/>
              <a:buChar char="-"/>
            </a:pPr>
            <a:r>
              <a:rPr lang="en-US">
                <a:latin typeface="Calibri"/>
                <a:ea typeface="Calibri"/>
                <a:cs typeface="Calibri"/>
              </a:rPr>
              <a:t>Are students growing? </a:t>
            </a:r>
          </a:p>
          <a:p>
            <a:pPr marL="171450" indent="-171450">
              <a:buFont typeface="Calibri"/>
              <a:buChar char="-"/>
            </a:pPr>
            <a:r>
              <a:rPr lang="en-US">
                <a:latin typeface="Calibri"/>
                <a:ea typeface="Calibri"/>
                <a:cs typeface="Calibri"/>
              </a:rPr>
              <a:t>Are the most vulnerable students in the school community growing and achieving? </a:t>
            </a:r>
          </a:p>
          <a:p>
            <a:endParaRPr lang="en-US">
              <a:latin typeface="Calibri"/>
              <a:ea typeface="Calibri"/>
              <a:cs typeface="Calibri"/>
            </a:endParaRPr>
          </a:p>
          <a:p>
            <a:r>
              <a:rPr lang="en-US">
                <a:latin typeface="Calibri"/>
                <a:ea typeface="Calibri"/>
                <a:cs typeface="Calibri"/>
              </a:rPr>
              <a:t>We can quantify the answers to these three crucial questions and have through the A-F accountability system. This system allows us to make informed decisions about how our schools and how are district is doing. </a:t>
            </a:r>
          </a:p>
        </p:txBody>
      </p:sp>
      <p:sp>
        <p:nvSpPr>
          <p:cNvPr id="4" name="Slide Number Placeholder 3"/>
          <p:cNvSpPr>
            <a:spLocks noGrp="1"/>
          </p:cNvSpPr>
          <p:nvPr>
            <p:ph type="sldNum" sz="quarter" idx="5"/>
          </p:nvPr>
        </p:nvSpPr>
        <p:spPr/>
        <p:txBody>
          <a:bodyPr/>
          <a:lstStyle/>
          <a:p>
            <a:fld id="{881B254C-AFAF-49D2-9F65-4DB3A8B8B54F}" type="slidenum">
              <a:rPr lang="en-US" smtClean="0"/>
              <a:t>6</a:t>
            </a:fld>
            <a:endParaRPr lang="en-US"/>
          </a:p>
        </p:txBody>
      </p:sp>
    </p:spTree>
    <p:extLst>
      <p:ext uri="{BB962C8B-B14F-4D97-AF65-F5344CB8AC3E}">
        <p14:creationId xmlns:p14="http://schemas.microsoft.com/office/powerpoint/2010/main" val="175125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Just as we have high expectations for our 3rd grade mathematicians, we have high expectations for our schools and our district. When we set a high bar, our schools and districts can meet that bar.  You will see later on today that significant gains in student growth and achievement are being made across the state.  So while accountability can be uncomfortable, it sets a bar that drives all of us to get our students what they need.  Research clearly shows that setting a high bar not only leads to short term gains, but better life outcomes for students. </a:t>
            </a:r>
          </a:p>
        </p:txBody>
      </p:sp>
      <p:sp>
        <p:nvSpPr>
          <p:cNvPr id="4" name="Slide Number Placeholder 3"/>
          <p:cNvSpPr>
            <a:spLocks noGrp="1"/>
          </p:cNvSpPr>
          <p:nvPr>
            <p:ph type="sldNum" sz="quarter" idx="5"/>
          </p:nvPr>
        </p:nvSpPr>
        <p:spPr/>
        <p:txBody>
          <a:bodyPr/>
          <a:lstStyle/>
          <a:p>
            <a:fld id="{881B254C-AFAF-49D2-9F65-4DB3A8B8B54F}" type="slidenum">
              <a:rPr lang="en-US" smtClean="0"/>
              <a:t>7</a:t>
            </a:fld>
            <a:endParaRPr lang="en-US"/>
          </a:p>
        </p:txBody>
      </p:sp>
    </p:spTree>
    <p:extLst>
      <p:ext uri="{BB962C8B-B14F-4D97-AF65-F5344CB8AC3E}">
        <p14:creationId xmlns:p14="http://schemas.microsoft.com/office/powerpoint/2010/main" val="176293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Moreover, our legislative leaders have clearly outlined the expectation; we must continuously monitor performance to continuously improve outcomes for students.   This statute outlines ensuring that Texas is "a national leader in preparing students for postsecondary success," and doing so requires all of us working together to build a culture that supports growth, even when it is challenging. </a:t>
            </a:r>
          </a:p>
        </p:txBody>
      </p:sp>
      <p:sp>
        <p:nvSpPr>
          <p:cNvPr id="4" name="Slide Number Placeholder 3"/>
          <p:cNvSpPr>
            <a:spLocks noGrp="1"/>
          </p:cNvSpPr>
          <p:nvPr>
            <p:ph type="sldNum" sz="quarter" idx="5"/>
          </p:nvPr>
        </p:nvSpPr>
        <p:spPr/>
        <p:txBody>
          <a:bodyPr/>
          <a:lstStyle/>
          <a:p>
            <a:fld id="{881B254C-AFAF-49D2-9F65-4DB3A8B8B54F}" type="slidenum">
              <a:rPr lang="en-US" smtClean="0"/>
              <a:t>8</a:t>
            </a:fld>
            <a:endParaRPr lang="en-US"/>
          </a:p>
        </p:txBody>
      </p:sp>
    </p:spTree>
    <p:extLst>
      <p:ext uri="{BB962C8B-B14F-4D97-AF65-F5344CB8AC3E}">
        <p14:creationId xmlns:p14="http://schemas.microsoft.com/office/powerpoint/2010/main" val="345358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There are three overarching objectives for the A-F accountability system in Texas; we have discussed the need for rigor, the system must also be transparent and accessible to the public, and it must be a fair measure of campus and district performance.   My goal for today is to ensure that the way our district and schools within the district are rated is transparent and that together, we action plan to ensure our students meet this rigorous bar. </a:t>
            </a:r>
          </a:p>
        </p:txBody>
      </p:sp>
      <p:sp>
        <p:nvSpPr>
          <p:cNvPr id="4" name="Slide Number Placeholder 3"/>
          <p:cNvSpPr>
            <a:spLocks noGrp="1"/>
          </p:cNvSpPr>
          <p:nvPr>
            <p:ph type="sldNum" sz="quarter" idx="5"/>
          </p:nvPr>
        </p:nvSpPr>
        <p:spPr/>
        <p:txBody>
          <a:bodyPr/>
          <a:lstStyle/>
          <a:p>
            <a:fld id="{881B254C-AFAF-49D2-9F65-4DB3A8B8B54F}" type="slidenum">
              <a:rPr lang="en-US" smtClean="0"/>
              <a:t>9</a:t>
            </a:fld>
            <a:endParaRPr lang="en-US"/>
          </a:p>
        </p:txBody>
      </p:sp>
    </p:spTree>
    <p:extLst>
      <p:ext uri="{BB962C8B-B14F-4D97-AF65-F5344CB8AC3E}">
        <p14:creationId xmlns:p14="http://schemas.microsoft.com/office/powerpoint/2010/main" val="4946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 also want to highlight some of the ways that the system demonstrates fairness.  We will dig into many of these ideas throughout our time today, but these are the design commitments under which the A-F accountability system is built. </a:t>
            </a:r>
          </a:p>
          <a:p>
            <a:endParaRPr lang="en-US">
              <a:latin typeface="Calibri"/>
              <a:ea typeface="Calibri"/>
              <a:cs typeface="Calibri"/>
            </a:endParaRPr>
          </a:p>
          <a:p>
            <a:r>
              <a:rPr lang="en-US">
                <a:latin typeface="Calibri"/>
                <a:ea typeface="Calibri"/>
                <a:cs typeface="Calibri"/>
              </a:rPr>
              <a:t>It's also important to highlight that while the system design is static in most years, every 5 years we raise the bar for students.  Shortly, we anticipate seeing the 2028 A-F Refresh Framework, which will set the bar for our kids, schools, and districts from 2028-2033.  I look forward to sharing this with you when it is released and working collaboratively for the future. </a:t>
            </a:r>
            <a:endParaRPr lang="en-US"/>
          </a:p>
        </p:txBody>
      </p:sp>
      <p:sp>
        <p:nvSpPr>
          <p:cNvPr id="4" name="Slide Number Placeholder 3"/>
          <p:cNvSpPr>
            <a:spLocks noGrp="1"/>
          </p:cNvSpPr>
          <p:nvPr>
            <p:ph type="sldNum" sz="quarter" idx="5"/>
          </p:nvPr>
        </p:nvSpPr>
        <p:spPr/>
        <p:txBody>
          <a:bodyPr/>
          <a:lstStyle/>
          <a:p>
            <a:fld id="{881B254C-AFAF-49D2-9F65-4DB3A8B8B54F}" type="slidenum">
              <a:rPr lang="en-US" smtClean="0"/>
              <a:t>10</a:t>
            </a:fld>
            <a:endParaRPr lang="en-US"/>
          </a:p>
        </p:txBody>
      </p:sp>
    </p:spTree>
    <p:extLst>
      <p:ext uri="{BB962C8B-B14F-4D97-AF65-F5344CB8AC3E}">
        <p14:creationId xmlns:p14="http://schemas.microsoft.com/office/powerpoint/2010/main" val="217852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But for now, let's dig into the A-F accountability framework;  the methodology by which scores are calculated, a glimpse into statewide performance, and our district results.  We will also have time to highlight our celebrations from 2025, for you all to ask questions, to name our largest areas of opportunity, and for me to share my next steps. </a:t>
            </a:r>
          </a:p>
        </p:txBody>
      </p:sp>
      <p:sp>
        <p:nvSpPr>
          <p:cNvPr id="4" name="Slide Number Placeholder 3"/>
          <p:cNvSpPr>
            <a:spLocks noGrp="1"/>
          </p:cNvSpPr>
          <p:nvPr>
            <p:ph type="sldNum" sz="quarter" idx="5"/>
          </p:nvPr>
        </p:nvSpPr>
        <p:spPr/>
        <p:txBody>
          <a:bodyPr/>
          <a:lstStyle/>
          <a:p>
            <a:fld id="{881B254C-AFAF-49D2-9F65-4DB3A8B8B54F}" type="slidenum">
              <a:rPr lang="en-US" smtClean="0"/>
              <a:t>11</a:t>
            </a:fld>
            <a:endParaRPr lang="en-US"/>
          </a:p>
        </p:txBody>
      </p:sp>
    </p:spTree>
    <p:extLst>
      <p:ext uri="{BB962C8B-B14F-4D97-AF65-F5344CB8AC3E}">
        <p14:creationId xmlns:p14="http://schemas.microsoft.com/office/powerpoint/2010/main" val="130657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4490" y="191388"/>
            <a:ext cx="8562340" cy="575310"/>
          </a:xfrm>
          <a:prstGeom prst="rect">
            <a:avLst/>
          </a:prstGeom>
        </p:spPr>
        <p:txBody>
          <a:bodyPr wrap="square" lIns="0" tIns="0" rIns="0" bIns="0">
            <a:spAutoFit/>
          </a:bodyPr>
          <a:lstStyle>
            <a:lvl1pPr>
              <a:defRPr sz="32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rgbClr val="252525"/>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6" name="Holder 6"/>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7851E3-CE49-FDB1-C050-C3A2F6823661}"/>
              </a:ext>
            </a:extLst>
          </p:cNvPr>
          <p:cNvSpPr/>
          <p:nvPr userDrawn="1"/>
        </p:nvSpPr>
        <p:spPr>
          <a:xfrm>
            <a:off x="2689391" y="0"/>
            <a:ext cx="926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1" y="-1"/>
            <a:ext cx="26246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912" y="149364"/>
            <a:ext cx="1274831" cy="62679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85961" y="149364"/>
            <a:ext cx="8647949" cy="679730"/>
          </a:xfrm>
          <a:noFill/>
          <a:ln>
            <a:noFill/>
          </a:ln>
        </p:spPr>
        <p:txBody>
          <a:bodyPr anchor="b">
            <a:noAutofit/>
          </a:bodyPr>
          <a:lstStyle>
            <a:lvl1pPr algn="l">
              <a:defRPr sz="40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28545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ransition Slide No Box">
    <p:spTree>
      <p:nvGrpSpPr>
        <p:cNvPr id="1" name=""/>
        <p:cNvGrpSpPr/>
        <p:nvPr/>
      </p:nvGrpSpPr>
      <p:grpSpPr>
        <a:xfrm>
          <a:off x="0" y="0"/>
          <a:ext cx="0" cy="0"/>
          <a:chOff x="0" y="0"/>
          <a:chExt cx="0" cy="0"/>
        </a:xfrm>
      </p:grpSpPr>
      <p:grpSp>
        <p:nvGrpSpPr>
          <p:cNvPr id="11" name="object 2">
            <a:extLst>
              <a:ext uri="{FF2B5EF4-FFF2-40B4-BE49-F238E27FC236}">
                <a16:creationId xmlns:a16="http://schemas.microsoft.com/office/drawing/2014/main" id="{5ACAE287-5F69-4648-BA50-8229F9D0832E}"/>
              </a:ext>
              <a:ext uri="{C183D7F6-B498-43B3-948B-1728B52AA6E4}">
                <adec:decorative xmlns:adec="http://schemas.microsoft.com/office/drawing/2017/decorative" val="1"/>
              </a:ext>
            </a:extLst>
          </p:cNvPr>
          <p:cNvGrpSpPr/>
          <p:nvPr userDrawn="1"/>
        </p:nvGrpSpPr>
        <p:grpSpPr>
          <a:xfrm>
            <a:off x="0" y="-51274"/>
            <a:ext cx="12192000" cy="6038335"/>
            <a:chOff x="0" y="2293123"/>
            <a:chExt cx="20104100" cy="7732395"/>
          </a:xfrm>
          <a:blipFill dpi="0" rotWithShape="1">
            <a:blip r:embed="rId2">
              <a:alphaModFix amt="89000"/>
            </a:blip>
            <a:srcRect/>
            <a:stretch>
              <a:fillRect b="-47000"/>
            </a:stretch>
          </a:blipFill>
        </p:grpSpPr>
        <p:pic>
          <p:nvPicPr>
            <p:cNvPr id="12" name="object 3">
              <a:extLst>
                <a:ext uri="{FF2B5EF4-FFF2-40B4-BE49-F238E27FC236}">
                  <a16:creationId xmlns:a16="http://schemas.microsoft.com/office/drawing/2014/main" id="{871C00F8-AB15-445A-A954-6B881B568902}"/>
                </a:ext>
              </a:extLst>
            </p:cNvPr>
            <p:cNvPicPr/>
            <p:nvPr/>
          </p:nvPicPr>
          <p:blipFill>
            <a:blip r:embed="rId3" cstate="print"/>
            <a:stretch>
              <a:fillRect/>
            </a:stretch>
          </p:blipFill>
          <p:spPr>
            <a:xfrm>
              <a:off x="0" y="2293123"/>
              <a:ext cx="20104099" cy="7732193"/>
            </a:xfrm>
            <a:prstGeom prst="rect">
              <a:avLst/>
            </a:prstGeom>
            <a:grpFill/>
          </p:spPr>
        </p:pic>
        <p:sp>
          <p:nvSpPr>
            <p:cNvPr id="13" name="object 4">
              <a:extLst>
                <a:ext uri="{FF2B5EF4-FFF2-40B4-BE49-F238E27FC236}">
                  <a16:creationId xmlns:a16="http://schemas.microsoft.com/office/drawing/2014/main" id="{E64E69E6-8F17-4784-B1AF-1746B2168EF9}"/>
                </a:ext>
              </a:extLst>
            </p:cNvPr>
            <p:cNvSpPr/>
            <p:nvPr/>
          </p:nvSpPr>
          <p:spPr>
            <a:xfrm>
              <a:off x="0" y="2293123"/>
              <a:ext cx="20104100" cy="7732395"/>
            </a:xfrm>
            <a:custGeom>
              <a:avLst/>
              <a:gdLst/>
              <a:ahLst/>
              <a:cxnLst/>
              <a:rect l="l" t="t" r="r" b="b"/>
              <a:pathLst>
                <a:path w="20104100" h="7732395">
                  <a:moveTo>
                    <a:pt x="0" y="0"/>
                  </a:moveTo>
                  <a:lnTo>
                    <a:pt x="0" y="7732193"/>
                  </a:lnTo>
                  <a:lnTo>
                    <a:pt x="20104099" y="7732193"/>
                  </a:lnTo>
                  <a:lnTo>
                    <a:pt x="20104099" y="0"/>
                  </a:lnTo>
                  <a:lnTo>
                    <a:pt x="0" y="0"/>
                  </a:lnTo>
                  <a:close/>
                </a:path>
              </a:pathLst>
            </a:custGeom>
            <a:grpFill/>
          </p:spPr>
          <p:txBody>
            <a:bodyPr wrap="square" lIns="0" tIns="0" rIns="0" bIns="0" rtlCol="0"/>
            <a:lstStyle/>
            <a:p>
              <a:endParaRPr/>
            </a:p>
          </p:txBody>
        </p:sp>
      </p:grpSp>
      <p:sp>
        <p:nvSpPr>
          <p:cNvPr id="15" name="Text Placeholder 2">
            <a:extLst>
              <a:ext uri="{FF2B5EF4-FFF2-40B4-BE49-F238E27FC236}">
                <a16:creationId xmlns:a16="http://schemas.microsoft.com/office/drawing/2014/main" id="{99CA8D35-D345-492F-9F1B-7E86B4DCA9A8}"/>
              </a:ext>
            </a:extLst>
          </p:cNvPr>
          <p:cNvSpPr>
            <a:spLocks noGrp="1"/>
          </p:cNvSpPr>
          <p:nvPr>
            <p:ph type="body" idx="1" hasCustomPrompt="1"/>
          </p:nvPr>
        </p:nvSpPr>
        <p:spPr>
          <a:xfrm>
            <a:off x="6492240" y="6211188"/>
            <a:ext cx="9415272" cy="702188"/>
          </a:xfrm>
        </p:spPr>
        <p:txBody>
          <a:bodyPr>
            <a:noAutofit/>
          </a:bodyPr>
          <a:lstStyle>
            <a:lvl1pPr marL="0" indent="0">
              <a:buNone/>
              <a:defRPr sz="2800" b="1">
                <a:solidFill>
                  <a:srgbClr val="21448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Supporting Student Success</a:t>
            </a:r>
          </a:p>
        </p:txBody>
      </p:sp>
      <p:sp>
        <p:nvSpPr>
          <p:cNvPr id="16" name="Content Placeholder 3">
            <a:extLst>
              <a:ext uri="{FF2B5EF4-FFF2-40B4-BE49-F238E27FC236}">
                <a16:creationId xmlns:a16="http://schemas.microsoft.com/office/drawing/2014/main" id="{C1633F7A-71EB-4F8B-B535-FE7AFE0FA798}"/>
              </a:ext>
            </a:extLst>
          </p:cNvPr>
          <p:cNvSpPr>
            <a:spLocks noGrp="1"/>
          </p:cNvSpPr>
          <p:nvPr>
            <p:ph sz="half" idx="10"/>
          </p:nvPr>
        </p:nvSpPr>
        <p:spPr>
          <a:xfrm>
            <a:off x="3505200" y="2376719"/>
            <a:ext cx="5181600" cy="2104563"/>
          </a:xfrm>
        </p:spPr>
        <p:txBody>
          <a:bodyPr>
            <a:noAutofit/>
          </a:bodyPr>
          <a:lstStyle>
            <a:lvl1pPr marL="0" indent="0" algn="ctr">
              <a:buNone/>
              <a:defRPr sz="4000">
                <a:solidFill>
                  <a:schemeClr val="bg1"/>
                </a:solidFill>
                <a:latin typeface="+mj-lt"/>
                <a:cs typeface="Arial" panose="020B0604020202020204" pitchFamily="34" charset="0"/>
              </a:defRPr>
            </a:lvl1pPr>
            <a:lvl2pPr marL="457200" indent="0">
              <a:buNone/>
              <a:defRPr sz="4000">
                <a:solidFill>
                  <a:schemeClr val="bg1"/>
                </a:solidFill>
                <a:latin typeface="+mj-lt"/>
                <a:cs typeface="Arial" panose="020B0604020202020204" pitchFamily="34" charset="0"/>
              </a:defRPr>
            </a:lvl2pPr>
            <a:lvl3pPr marL="914400" indent="0">
              <a:buNone/>
              <a:defRPr sz="4000">
                <a:solidFill>
                  <a:schemeClr val="bg1"/>
                </a:solidFill>
                <a:latin typeface="+mj-lt"/>
                <a:cs typeface="Arial" panose="020B0604020202020204" pitchFamily="34" charset="0"/>
              </a:defRPr>
            </a:lvl3p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D50091EF-C359-B88B-6E43-8B86CB4FE8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927" y="6211188"/>
            <a:ext cx="1065479" cy="524748"/>
          </a:xfrm>
          <a:prstGeom prst="rect">
            <a:avLst/>
          </a:prstGeom>
        </p:spPr>
      </p:pic>
      <p:cxnSp>
        <p:nvCxnSpPr>
          <p:cNvPr id="14" name="Straight Connector 13">
            <a:extLst>
              <a:ext uri="{FF2B5EF4-FFF2-40B4-BE49-F238E27FC236}">
                <a16:creationId xmlns:a16="http://schemas.microsoft.com/office/drawing/2014/main" id="{2358836A-DD8E-9400-09C6-DC51D061F6C7}"/>
              </a:ext>
              <a:ext uri="{C183D7F6-B498-43B3-948B-1728B52AA6E4}">
                <adec:decorative xmlns:adec="http://schemas.microsoft.com/office/drawing/2017/decorative" val="1"/>
              </a:ext>
            </a:extLst>
          </p:cNvPr>
          <p:cNvCxnSpPr>
            <a:cxnSpLocks/>
          </p:cNvCxnSpPr>
          <p:nvPr userDrawn="1"/>
        </p:nvCxnSpPr>
        <p:spPr>
          <a:xfrm>
            <a:off x="1749440" y="6262366"/>
            <a:ext cx="0" cy="422392"/>
          </a:xfrm>
          <a:prstGeom prst="line">
            <a:avLst/>
          </a:prstGeom>
          <a:ln/>
        </p:spPr>
        <p:style>
          <a:lnRef idx="1">
            <a:schemeClr val="accent1"/>
          </a:lnRef>
          <a:fillRef idx="0">
            <a:schemeClr val="accent1"/>
          </a:fillRef>
          <a:effectRef idx="0">
            <a:schemeClr val="accent1"/>
          </a:effectRef>
          <a:fontRef idx="minor">
            <a:schemeClr val="tx1"/>
          </a:fontRef>
        </p:style>
      </p:cxnSp>
      <p:pic>
        <p:nvPicPr>
          <p:cNvPr id="17" name="Picture 2" descr="TX Schools">
            <a:extLst>
              <a:ext uri="{FF2B5EF4-FFF2-40B4-BE49-F238E27FC236}">
                <a16:creationId xmlns:a16="http://schemas.microsoft.com/office/drawing/2014/main" id="{B05056E0-E458-30B4-CA3F-A858CEC44FD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46537" y="6143512"/>
            <a:ext cx="2107742" cy="59691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A87A837-6B92-717F-E5C6-86F6BBBD4781}"/>
              </a:ext>
            </a:extLst>
          </p:cNvPr>
          <p:cNvSpPr>
            <a:spLocks noGrp="1"/>
          </p:cNvSpPr>
          <p:nvPr>
            <p:ph type="dt" sz="half" idx="11"/>
          </p:nvPr>
        </p:nvSpPr>
        <p:spPr/>
        <p:txBody>
          <a:bodyPr/>
          <a:lstStyle/>
          <a:p>
            <a:fld id="{46A2A106-3479-4DA8-A0FD-163F750600E2}" type="datetime1">
              <a:rPr lang="en-US" smtClean="0"/>
              <a:t>8/15/2025</a:t>
            </a:fld>
            <a:endParaRPr lang="en-US"/>
          </a:p>
        </p:txBody>
      </p:sp>
      <p:sp>
        <p:nvSpPr>
          <p:cNvPr id="3" name="Footer Placeholder 2">
            <a:extLst>
              <a:ext uri="{FF2B5EF4-FFF2-40B4-BE49-F238E27FC236}">
                <a16:creationId xmlns:a16="http://schemas.microsoft.com/office/drawing/2014/main" id="{190FD89E-1581-66D4-937E-5CC0866935B9}"/>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60AD0485-78AE-F3FF-2CBF-9772232AA63B}"/>
              </a:ext>
            </a:extLst>
          </p:cNvPr>
          <p:cNvSpPr>
            <a:spLocks noGrp="1"/>
          </p:cNvSpPr>
          <p:nvPr>
            <p:ph type="sldNum" sz="quarter" idx="13"/>
          </p:nvPr>
        </p:nvSpPr>
        <p:spPr>
          <a:xfrm>
            <a:off x="8793480" y="6493510"/>
            <a:ext cx="2743200" cy="365125"/>
          </a:xfrm>
        </p:spPr>
        <p:txBody>
          <a:bodyPr/>
          <a:lstStyle/>
          <a:p>
            <a:fld id="{CC3257EA-4A45-4071-9BAB-3A255D04D161}" type="slidenum">
              <a:rPr lang="en-US" smtClean="0"/>
              <a:t>‹#›</a:t>
            </a:fld>
            <a:endParaRPr lang="en-US"/>
          </a:p>
        </p:txBody>
      </p:sp>
    </p:spTree>
    <p:extLst>
      <p:ext uri="{BB962C8B-B14F-4D97-AF65-F5344CB8AC3E}">
        <p14:creationId xmlns:p14="http://schemas.microsoft.com/office/powerpoint/2010/main" val="1583284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Left_Image Right">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D9D3F98A-57DE-4CF6-B30E-5A2AB0FB574A}"/>
              </a:ext>
              <a:ext uri="{C183D7F6-B498-43B3-948B-1728B52AA6E4}">
                <adec:decorative xmlns:adec="http://schemas.microsoft.com/office/drawing/2017/decorative" val="1"/>
              </a:ext>
            </a:extLst>
          </p:cNvPr>
          <p:cNvSpPr/>
          <p:nvPr userDrawn="1"/>
        </p:nvSpPr>
        <p:spPr>
          <a:xfrm>
            <a:off x="0" y="5988447"/>
            <a:ext cx="12191999" cy="869553"/>
          </a:xfrm>
          <a:custGeom>
            <a:avLst/>
            <a:gdLst/>
            <a:ahLst/>
            <a:cxnLst/>
            <a:rect l="l" t="t" r="r" b="b"/>
            <a:pathLst>
              <a:path w="20104100" h="419100">
                <a:moveTo>
                  <a:pt x="20104100" y="0"/>
                </a:moveTo>
                <a:lnTo>
                  <a:pt x="0" y="0"/>
                </a:lnTo>
                <a:lnTo>
                  <a:pt x="0" y="293370"/>
                </a:lnTo>
                <a:lnTo>
                  <a:pt x="4102" y="293370"/>
                </a:lnTo>
                <a:lnTo>
                  <a:pt x="4102" y="381000"/>
                </a:lnTo>
                <a:lnTo>
                  <a:pt x="0" y="381000"/>
                </a:lnTo>
                <a:lnTo>
                  <a:pt x="0" y="419087"/>
                </a:lnTo>
                <a:lnTo>
                  <a:pt x="20104100" y="419087"/>
                </a:lnTo>
                <a:lnTo>
                  <a:pt x="20104100" y="381000"/>
                </a:lnTo>
                <a:lnTo>
                  <a:pt x="20104100" y="293370"/>
                </a:lnTo>
                <a:lnTo>
                  <a:pt x="20104100" y="0"/>
                </a:lnTo>
                <a:close/>
              </a:path>
            </a:pathLst>
          </a:custGeom>
          <a:gradFill flip="none" rotWithShape="1">
            <a:gsLst>
              <a:gs pos="0">
                <a:srgbClr val="0D6CB9">
                  <a:shade val="30000"/>
                  <a:satMod val="115000"/>
                </a:srgbClr>
              </a:gs>
              <a:gs pos="50000">
                <a:srgbClr val="0D6CB9">
                  <a:shade val="67500"/>
                  <a:satMod val="115000"/>
                </a:srgbClr>
              </a:gs>
              <a:gs pos="100000">
                <a:srgbClr val="0D6CB9">
                  <a:shade val="100000"/>
                  <a:satMod val="115000"/>
                </a:srgbClr>
              </a:gs>
            </a:gsLst>
            <a:path path="circle">
              <a:fillToRect l="100000" t="100000"/>
            </a:path>
            <a:tileRect r="-100000" b="-100000"/>
          </a:gra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9722713A-6272-493C-B16F-C55EF606593F}"/>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476927" y="6211188"/>
            <a:ext cx="1065479" cy="524748"/>
          </a:xfrm>
          <a:prstGeom prst="rect">
            <a:avLst/>
          </a:prstGeom>
        </p:spPr>
      </p:pic>
      <p:cxnSp>
        <p:nvCxnSpPr>
          <p:cNvPr id="10" name="Straight Connector 9">
            <a:extLst>
              <a:ext uri="{FF2B5EF4-FFF2-40B4-BE49-F238E27FC236}">
                <a16:creationId xmlns:a16="http://schemas.microsoft.com/office/drawing/2014/main" id="{F4A70650-716E-4B44-B8D6-A29F8F806570}"/>
              </a:ext>
              <a:ext uri="{C183D7F6-B498-43B3-948B-1728B52AA6E4}">
                <adec:decorative xmlns:adec="http://schemas.microsoft.com/office/drawing/2017/decorative" val="1"/>
              </a:ext>
            </a:extLst>
          </p:cNvPr>
          <p:cNvCxnSpPr>
            <a:cxnSpLocks/>
          </p:cNvCxnSpPr>
          <p:nvPr userDrawn="1"/>
        </p:nvCxnSpPr>
        <p:spPr>
          <a:xfrm>
            <a:off x="1739501" y="6262366"/>
            <a:ext cx="0" cy="422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descr="TX Schools">
            <a:extLst>
              <a:ext uri="{FF2B5EF4-FFF2-40B4-BE49-F238E27FC236}">
                <a16:creationId xmlns:a16="http://schemas.microsoft.com/office/drawing/2014/main" id="{288B0427-509E-4C50-B926-0901EA742930}"/>
              </a:ext>
            </a:extLst>
          </p:cNvPr>
          <p:cNvPicPr>
            <a:picLocks noChangeAspect="1" noChangeArrowheads="1"/>
          </p:cNvPicPr>
          <p:nvPr userDrawn="1"/>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36598" y="6143512"/>
            <a:ext cx="2107742" cy="596919"/>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437936EF-466E-4CB7-9083-B980C244BED9}"/>
              </a:ext>
            </a:extLst>
          </p:cNvPr>
          <p:cNvSpPr txBox="1">
            <a:spLocks/>
          </p:cNvSpPr>
          <p:nvPr userDrawn="1"/>
        </p:nvSpPr>
        <p:spPr>
          <a:xfrm>
            <a:off x="5933439" y="6211188"/>
            <a:ext cx="6522720" cy="5723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a:solidFill>
                  <a:schemeClr val="bg1"/>
                </a:solidFill>
                <a:latin typeface="Arial" panose="020B0604020202020204" pitchFamily="34" charset="0"/>
                <a:ea typeface="Open Sans" panose="020B0606030504020204" pitchFamily="34" charset="0"/>
                <a:cs typeface="Arial" panose="020B0604020202020204" pitchFamily="34" charset="0"/>
              </a:rPr>
              <a:t>Supporting Student Success</a:t>
            </a:r>
          </a:p>
        </p:txBody>
      </p:sp>
      <p:sp>
        <p:nvSpPr>
          <p:cNvPr id="17" name="Title 1">
            <a:extLst>
              <a:ext uri="{FF2B5EF4-FFF2-40B4-BE49-F238E27FC236}">
                <a16:creationId xmlns:a16="http://schemas.microsoft.com/office/drawing/2014/main" id="{40436617-9889-46EF-A1ED-1ED743F23638}"/>
              </a:ext>
            </a:extLst>
          </p:cNvPr>
          <p:cNvSpPr>
            <a:spLocks noGrp="1"/>
          </p:cNvSpPr>
          <p:nvPr>
            <p:ph type="title"/>
          </p:nvPr>
        </p:nvSpPr>
        <p:spPr>
          <a:xfrm>
            <a:off x="838199" y="98706"/>
            <a:ext cx="10515600" cy="1325563"/>
          </a:xfrm>
        </p:spPr>
        <p:txBody>
          <a:bodyPr>
            <a:normAutofit/>
          </a:bodyPr>
          <a:lstStyle>
            <a:lvl1pPr>
              <a:defRPr sz="5000">
                <a:solidFill>
                  <a:srgbClr val="0D6CB9"/>
                </a:solidFill>
                <a:latin typeface="+mj-lt"/>
                <a:cs typeface="Arial" panose="020B0604020202020204" pitchFamily="34" charset="0"/>
              </a:defRPr>
            </a:lvl1pPr>
          </a:lstStyle>
          <a:p>
            <a:r>
              <a:rPr lang="en-US"/>
              <a:t>Click to edit Master title style</a:t>
            </a:r>
          </a:p>
        </p:txBody>
      </p:sp>
      <p:cxnSp>
        <p:nvCxnSpPr>
          <p:cNvPr id="18" name="Straight Connector 17">
            <a:extLst>
              <a:ext uri="{FF2B5EF4-FFF2-40B4-BE49-F238E27FC236}">
                <a16:creationId xmlns:a16="http://schemas.microsoft.com/office/drawing/2014/main" id="{249A85BF-308D-4C08-A267-274ECB436EF4}"/>
              </a:ext>
              <a:ext uri="{C183D7F6-B498-43B3-948B-1728B52AA6E4}">
                <adec:decorative xmlns:adec="http://schemas.microsoft.com/office/drawing/2017/decorative" val="1"/>
              </a:ext>
            </a:extLst>
          </p:cNvPr>
          <p:cNvCxnSpPr>
            <a:cxnSpLocks/>
          </p:cNvCxnSpPr>
          <p:nvPr userDrawn="1"/>
        </p:nvCxnSpPr>
        <p:spPr>
          <a:xfrm flipV="1">
            <a:off x="838200" y="1138336"/>
            <a:ext cx="10515600" cy="0"/>
          </a:xfrm>
          <a:prstGeom prst="line">
            <a:avLst/>
          </a:prstGeom>
          <a:ln w="19050">
            <a:solidFill>
              <a:srgbClr val="704280"/>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933CAA4F-B508-4EE1-BC54-5FE4D87EFEDF}"/>
              </a:ext>
            </a:extLst>
          </p:cNvPr>
          <p:cNvSpPr>
            <a:spLocks noGrp="1"/>
          </p:cNvSpPr>
          <p:nvPr>
            <p:ph sz="half" idx="1"/>
          </p:nvPr>
        </p:nvSpPr>
        <p:spPr>
          <a:xfrm>
            <a:off x="838199" y="1437799"/>
            <a:ext cx="5181600" cy="4088407"/>
          </a:xfrm>
        </p:spPr>
        <p:txBody>
          <a:bodyPr>
            <a:normAutofit/>
          </a:bodyPr>
          <a:lstStyle>
            <a:lvl1pPr>
              <a:defRPr sz="2400" b="0">
                <a:latin typeface="+mn-lt"/>
                <a:cs typeface="Arial" panose="020B0604020202020204" pitchFamily="34" charset="0"/>
              </a:defRPr>
            </a:lvl1pPr>
            <a:lvl2pPr>
              <a:defRPr sz="2200" b="0">
                <a:latin typeface="+mn-lt"/>
                <a:cs typeface="Arial" panose="020B0604020202020204" pitchFamily="34" charset="0"/>
              </a:defRPr>
            </a:lvl2pPr>
            <a:lvl3pPr>
              <a:defRPr sz="2000" b="0">
                <a:latin typeface="+mn-lt"/>
                <a:cs typeface="Arial" panose="020B0604020202020204" pitchFamily="34" charset="0"/>
              </a:defRPr>
            </a:lvl3pPr>
            <a:lvl4pPr>
              <a:defRPr sz="1800" b="0">
                <a:latin typeface="+mn-lt"/>
                <a:cs typeface="Arial" panose="020B0604020202020204" pitchFamily="34" charset="0"/>
              </a:defRPr>
            </a:lvl4pPr>
            <a:lvl5pPr>
              <a:defRPr sz="1600" b="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a:extLst>
              <a:ext uri="{FF2B5EF4-FFF2-40B4-BE49-F238E27FC236}">
                <a16:creationId xmlns:a16="http://schemas.microsoft.com/office/drawing/2014/main" id="{C5F229FB-D6C6-4616-82B5-6BB35B065D50}"/>
              </a:ext>
            </a:extLst>
          </p:cNvPr>
          <p:cNvSpPr>
            <a:spLocks noGrp="1"/>
          </p:cNvSpPr>
          <p:nvPr>
            <p:ph sz="half" idx="2"/>
          </p:nvPr>
        </p:nvSpPr>
        <p:spPr>
          <a:xfrm>
            <a:off x="6172199" y="1437799"/>
            <a:ext cx="5181600" cy="4088406"/>
          </a:xfrm>
        </p:spPr>
        <p:txBody>
          <a:bodyPr>
            <a:normAutofit/>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DC3F99F-7A05-47BB-7E16-5F5E338F93C9}"/>
              </a:ext>
            </a:extLst>
          </p:cNvPr>
          <p:cNvSpPr>
            <a:spLocks noGrp="1"/>
          </p:cNvSpPr>
          <p:nvPr>
            <p:ph type="dt" sz="half" idx="10"/>
          </p:nvPr>
        </p:nvSpPr>
        <p:spPr/>
        <p:txBody>
          <a:bodyPr/>
          <a:lstStyle/>
          <a:p>
            <a:fld id="{C39EDC3E-8D21-4932-8595-874D7195BB02}" type="datetime1">
              <a:rPr lang="en-US" smtClean="0"/>
              <a:t>8/15/2025</a:t>
            </a:fld>
            <a:endParaRPr lang="en-US"/>
          </a:p>
        </p:txBody>
      </p:sp>
      <p:sp>
        <p:nvSpPr>
          <p:cNvPr id="3" name="Footer Placeholder 2">
            <a:extLst>
              <a:ext uri="{FF2B5EF4-FFF2-40B4-BE49-F238E27FC236}">
                <a16:creationId xmlns:a16="http://schemas.microsoft.com/office/drawing/2014/main" id="{D54D4E19-F6EE-3493-A601-53C81D0FF9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F845F-CD20-2EC4-0E80-1C4710E37181}"/>
              </a:ext>
            </a:extLst>
          </p:cNvPr>
          <p:cNvSpPr>
            <a:spLocks noGrp="1"/>
          </p:cNvSpPr>
          <p:nvPr>
            <p:ph type="sldNum" sz="quarter" idx="12"/>
          </p:nvPr>
        </p:nvSpPr>
        <p:spPr>
          <a:xfrm>
            <a:off x="8983465" y="6516149"/>
            <a:ext cx="2743200" cy="365125"/>
          </a:xfrm>
        </p:spPr>
        <p:txBody>
          <a:bodyPr/>
          <a:lstStyle/>
          <a:p>
            <a:fld id="{CC3257EA-4A45-4071-9BAB-3A255D04D161}" type="slidenum">
              <a:rPr lang="en-US" smtClean="0"/>
              <a:t>‹#›</a:t>
            </a:fld>
            <a:endParaRPr lang="en-US"/>
          </a:p>
        </p:txBody>
      </p:sp>
    </p:spTree>
    <p:extLst>
      <p:ext uri="{BB962C8B-B14F-4D97-AF65-F5344CB8AC3E}">
        <p14:creationId xmlns:p14="http://schemas.microsoft.com/office/powerpoint/2010/main" val="26694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2x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1"/>
            <a:ext cx="12192000" cy="9122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mj-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9" y="1496253"/>
            <a:ext cx="5359958"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9517" y="196872"/>
            <a:ext cx="1147014" cy="563948"/>
          </a:xfrm>
          <a:prstGeom prst="rect">
            <a:avLst/>
          </a:prstGeom>
        </p:spPr>
      </p:pic>
      <p:sp>
        <p:nvSpPr>
          <p:cNvPr id="15" name="Rectangle 14">
            <a:extLst>
              <a:ext uri="{FF2B5EF4-FFF2-40B4-BE49-F238E27FC236}">
                <a16:creationId xmlns:a16="http://schemas.microsoft.com/office/drawing/2014/main" id="{C0FB76E9-1736-B93D-989B-940BFDA11D1C}"/>
              </a:ext>
            </a:extLst>
          </p:cNvPr>
          <p:cNvSpPr/>
          <p:nvPr userDrawn="1"/>
        </p:nvSpPr>
        <p:spPr>
          <a:xfrm>
            <a:off x="0" y="964690"/>
            <a:ext cx="12192000" cy="45719"/>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4" name="Content Placeholder 2">
            <a:extLst>
              <a:ext uri="{FF2B5EF4-FFF2-40B4-BE49-F238E27FC236}">
                <a16:creationId xmlns:a16="http://schemas.microsoft.com/office/drawing/2014/main" id="{3AAEA643-FE09-2A32-1C79-FB81FEEE02F3}"/>
              </a:ext>
            </a:extLst>
          </p:cNvPr>
          <p:cNvSpPr>
            <a:spLocks noGrp="1"/>
          </p:cNvSpPr>
          <p:nvPr>
            <p:ph idx="10"/>
          </p:nvPr>
        </p:nvSpPr>
        <p:spPr>
          <a:xfrm>
            <a:off x="6551877" y="1495933"/>
            <a:ext cx="5359958"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05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0" y="0"/>
            <a:ext cx="4612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8747" y="291316"/>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9594143" cy="157794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562595" y="2712855"/>
            <a:ext cx="9386446" cy="1435952"/>
          </a:xfrm>
          <a:noFill/>
          <a:ln>
            <a:noFill/>
          </a:ln>
        </p:spPr>
        <p:txBody>
          <a:bodyPr anchor="ctr">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87210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blue background with a blue square&#10;&#10;Description automatically generated with medium confidence">
            <a:extLst>
              <a:ext uri="{FF2B5EF4-FFF2-40B4-BE49-F238E27FC236}">
                <a16:creationId xmlns:a16="http://schemas.microsoft.com/office/drawing/2014/main" id="{31BB127F-D717-50DE-7E81-66E591CC6B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42" y="-8225"/>
            <a:ext cx="12207240" cy="5964448"/>
          </a:xfrm>
          <a:prstGeom prst="rect">
            <a:avLst/>
          </a:prstGeom>
        </p:spPr>
      </p:pic>
      <p:pic>
        <p:nvPicPr>
          <p:cNvPr id="8" name="Graphic 7">
            <a:extLst>
              <a:ext uri="{FF2B5EF4-FFF2-40B4-BE49-F238E27FC236}">
                <a16:creationId xmlns:a16="http://schemas.microsoft.com/office/drawing/2014/main" id="{4E995F3D-465F-FCA4-2AA9-05CEFA915E5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8921" y="6093753"/>
            <a:ext cx="1274158" cy="637080"/>
          </a:xfrm>
          <a:prstGeom prst="rect">
            <a:avLst/>
          </a:prstGeom>
        </p:spPr>
      </p:pic>
      <p:sp>
        <p:nvSpPr>
          <p:cNvPr id="2" name="Title 1">
            <a:extLst>
              <a:ext uri="{FF2B5EF4-FFF2-40B4-BE49-F238E27FC236}">
                <a16:creationId xmlns:a16="http://schemas.microsoft.com/office/drawing/2014/main" id="{1109B168-6DCF-5186-61A7-35924B279AB3}"/>
              </a:ext>
            </a:extLst>
          </p:cNvPr>
          <p:cNvSpPr>
            <a:spLocks noGrp="1"/>
          </p:cNvSpPr>
          <p:nvPr>
            <p:ph type="ctrTitle"/>
          </p:nvPr>
        </p:nvSpPr>
        <p:spPr>
          <a:xfrm>
            <a:off x="1958340" y="2323143"/>
            <a:ext cx="8275320" cy="1105857"/>
          </a:xfrm>
          <a:noFill/>
          <a:ln>
            <a:noFill/>
          </a:ln>
        </p:spPr>
        <p:txBody>
          <a:bodyPr anchor="b">
            <a:noAutofit/>
          </a:bodyPr>
          <a:lstStyle>
            <a:lvl1pPr algn="ctr">
              <a:defRPr sz="4800">
                <a:solidFill>
                  <a:schemeClr val="bg1"/>
                </a:solidFill>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99807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7332E0B-AAE7-7F99-41A0-8219AC19C2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06" y="-14079"/>
            <a:ext cx="2970836" cy="6886157"/>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2025233" cy="1642607"/>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3657612" y="2878742"/>
            <a:ext cx="9386446" cy="1100516"/>
          </a:xfrm>
          <a:noFill/>
          <a:ln>
            <a:noFill/>
          </a:ln>
        </p:spPr>
        <p:txBody>
          <a:bodyPr anchor="b">
            <a:noAutofit/>
          </a:bodyPr>
          <a:lstStyle>
            <a:lvl1pPr algn="l">
              <a:defRPr sz="4800">
                <a:solidFill>
                  <a:srgbClr val="0D6CB9"/>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A9D303A5-46AA-F661-A45F-3A9D12A0DC40}"/>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pic>
        <p:nvPicPr>
          <p:cNvPr id="6" name="Picture 5" descr="A picture containing text, clipart&#10;&#10;Description automatically generated">
            <a:extLst>
              <a:ext uri="{FF2B5EF4-FFF2-40B4-BE49-F238E27FC236}">
                <a16:creationId xmlns:a16="http://schemas.microsoft.com/office/drawing/2014/main" id="{02257510-B9E9-77C8-FBE0-44DF380ED1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50228" y="3147905"/>
            <a:ext cx="1274948" cy="626848"/>
          </a:xfrm>
          <a:prstGeom prst="rect">
            <a:avLst/>
          </a:prstGeom>
        </p:spPr>
      </p:pic>
    </p:spTree>
    <p:extLst>
      <p:ext uri="{BB962C8B-B14F-4D97-AF65-F5344CB8AC3E}">
        <p14:creationId xmlns:p14="http://schemas.microsoft.com/office/powerpoint/2010/main" val="2568397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4BC11C-8A33-EECC-6AE4-874AFA26967E}"/>
              </a:ext>
            </a:extLst>
          </p:cNvPr>
          <p:cNvSpPr/>
          <p:nvPr userDrawn="1"/>
        </p:nvSpPr>
        <p:spPr>
          <a:xfrm>
            <a:off x="0" y="0"/>
            <a:ext cx="2048719" cy="6857999"/>
          </a:xfrm>
          <a:prstGeom prst="rect">
            <a:avLst/>
          </a:prstGeom>
          <a:solidFill>
            <a:srgbClr val="0D6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913AB-5A93-9177-853B-252564C6D220}"/>
              </a:ext>
            </a:extLst>
          </p:cNvPr>
          <p:cNvSpPr/>
          <p:nvPr userDrawn="1"/>
        </p:nvSpPr>
        <p:spPr>
          <a:xfrm>
            <a:off x="1354577" y="347241"/>
            <a:ext cx="1319176" cy="1253883"/>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0836" y="761129"/>
            <a:ext cx="866658" cy="426106"/>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16514" y="647076"/>
            <a:ext cx="8647949" cy="679730"/>
          </a:xfrm>
          <a:noFill/>
          <a:ln>
            <a:noFill/>
          </a:ln>
        </p:spPr>
        <p:txBody>
          <a:bodyPr anchor="b">
            <a:noAutofit/>
          </a:bodyPr>
          <a:lstStyle>
            <a:lvl1pPr algn="l">
              <a:defRPr sz="4000">
                <a:solidFill>
                  <a:schemeClr val="accent1"/>
                </a:solidFill>
                <a:latin typeface="Aptos" panose="020B00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C90A4145-C638-6763-56B7-DB56D7F85CF4}"/>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7188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F908D3E-6929-860C-8364-D47F1B76F5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10170"/>
            <a:ext cx="12192132" cy="10160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Aptos" panose="020B0004020202020204" pitchFamily="34" charset="0"/>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496253"/>
            <a:ext cx="11544581" cy="4351338"/>
          </a:xfrm>
          <a:prstGeom prst="rect">
            <a:avLst/>
          </a:prstGeom>
        </p:spPr>
        <p:txBody>
          <a:bodyPr/>
          <a:lstStyle>
            <a:lvl1pPr>
              <a:buClr>
                <a:schemeClr val="accent2"/>
              </a:buClr>
              <a:defRPr>
                <a:solidFill>
                  <a:schemeClr val="accent1"/>
                </a:solidFill>
                <a:latin typeface="Aptos" panose="020B0004020202020204" pitchFamily="34" charset="0"/>
              </a:defRPr>
            </a:lvl1pPr>
            <a:lvl2pPr>
              <a:buClr>
                <a:schemeClr val="accent2"/>
              </a:buClr>
              <a:defRPr>
                <a:solidFill>
                  <a:schemeClr val="accent1"/>
                </a:solidFill>
                <a:latin typeface="Aptos" panose="020B0004020202020204" pitchFamily="34" charset="0"/>
              </a:defRPr>
            </a:lvl2pPr>
            <a:lvl3pPr>
              <a:buClr>
                <a:schemeClr val="accent2"/>
              </a:buClr>
              <a:defRPr>
                <a:solidFill>
                  <a:schemeClr val="accent1"/>
                </a:solidFill>
                <a:latin typeface="Aptos" panose="020B0004020202020204" pitchFamily="34" charset="0"/>
              </a:defRPr>
            </a:lvl3pPr>
            <a:lvl4pPr>
              <a:buClr>
                <a:schemeClr val="accent2"/>
              </a:buClr>
              <a:defRPr>
                <a:solidFill>
                  <a:schemeClr val="accent1"/>
                </a:solidFill>
                <a:latin typeface="Aptos" panose="020B0004020202020204" pitchFamily="34" charset="0"/>
              </a:defRPr>
            </a:lvl4pPr>
            <a:lvl5pPr>
              <a:buClr>
                <a:schemeClr val="accent2"/>
              </a:buClr>
              <a:defRPr>
                <a:solidFill>
                  <a:schemeClr val="accent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9517" y="303936"/>
            <a:ext cx="1006206" cy="494717"/>
          </a:xfrm>
          <a:prstGeom prst="rect">
            <a:avLst/>
          </a:prstGeom>
        </p:spPr>
      </p:pic>
      <p:sp>
        <p:nvSpPr>
          <p:cNvPr id="9" name="Slide Number Placeholder 5">
            <a:extLst>
              <a:ext uri="{FF2B5EF4-FFF2-40B4-BE49-F238E27FC236}">
                <a16:creationId xmlns:a16="http://schemas.microsoft.com/office/drawing/2014/main" id="{53027CB0-E6C8-8156-8726-C3567C092740}"/>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053804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2104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0" i="0">
                <a:solidFill>
                  <a:srgbClr val="252525"/>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6" name="Holder 6"/>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9" name="Picture 8" descr="A person sitting on a couch using a computer&#10;&#10;Description automatically generated">
            <a:extLst>
              <a:ext uri="{FF2B5EF4-FFF2-40B4-BE49-F238E27FC236}">
                <a16:creationId xmlns:a16="http://schemas.microsoft.com/office/drawing/2014/main" id="{F840B7CE-04E8-49E5-A6ED-B1E447F81B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8"/>
          <a:stretch/>
        </p:blipFill>
        <p:spPr>
          <a:xfrm flipH="1">
            <a:off x="-26570" y="0"/>
            <a:ext cx="1221256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12282" y="209"/>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238194" y="5289539"/>
            <a:ext cx="6629775" cy="1357313"/>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Graphic 2">
            <a:extLst>
              <a:ext uri="{FF2B5EF4-FFF2-40B4-BE49-F238E27FC236}">
                <a16:creationId xmlns:a16="http://schemas.microsoft.com/office/drawing/2014/main" id="{D01F6383-EF35-107D-DD2C-F32D234070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4867" y="0"/>
            <a:ext cx="2970836" cy="6886157"/>
          </a:xfrm>
          <a:prstGeom prst="rect">
            <a:avLst/>
          </a:prstGeom>
        </p:spPr>
      </p:pic>
      <p:sp>
        <p:nvSpPr>
          <p:cNvPr id="6" name="Rectangle 5">
            <a:extLst>
              <a:ext uri="{FF2B5EF4-FFF2-40B4-BE49-F238E27FC236}">
                <a16:creationId xmlns:a16="http://schemas.microsoft.com/office/drawing/2014/main" id="{B31456D6-0A58-6EF0-A221-6980653DE188}"/>
              </a:ext>
            </a:extLst>
          </p:cNvPr>
          <p:cNvSpPr/>
          <p:nvPr userDrawn="1"/>
        </p:nvSpPr>
        <p:spPr>
          <a:xfrm>
            <a:off x="633283" y="2607696"/>
            <a:ext cx="2025233" cy="1642607"/>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3F544F41-CF34-E7FD-835E-751670024ED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4764" y="3115575"/>
            <a:ext cx="1274948" cy="626848"/>
          </a:xfrm>
          <a:prstGeom prst="rect">
            <a:avLst/>
          </a:prstGeom>
        </p:spPr>
      </p:pic>
    </p:spTree>
    <p:extLst>
      <p:ext uri="{BB962C8B-B14F-4D97-AF65-F5344CB8AC3E}">
        <p14:creationId xmlns:p14="http://schemas.microsoft.com/office/powerpoint/2010/main" val="413238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2906749"/>
            <a:ext cx="12192000" cy="16347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400"/>
          </a:p>
        </p:txBody>
      </p:sp>
      <p:sp>
        <p:nvSpPr>
          <p:cNvPr id="5" name="Rectangle 4">
            <a:extLst>
              <a:ext uri="{FF2B5EF4-FFF2-40B4-BE49-F238E27FC236}">
                <a16:creationId xmlns:a16="http://schemas.microsoft.com/office/drawing/2014/main" id="{29B79DAE-CFAF-404D-BC10-36DC7525CF58}"/>
              </a:ext>
            </a:extLst>
          </p:cNvPr>
          <p:cNvSpPr/>
          <p:nvPr userDrawn="1"/>
        </p:nvSpPr>
        <p:spPr>
          <a:xfrm>
            <a:off x="0" y="4527518"/>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338328" y="2992518"/>
            <a:ext cx="11539728" cy="1463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bg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Section</a:t>
            </a:r>
            <a:endParaRPr/>
          </a:p>
        </p:txBody>
      </p:sp>
      <p:pic>
        <p:nvPicPr>
          <p:cNvPr id="6" name="Graphic 5">
            <a:extLst>
              <a:ext uri="{FF2B5EF4-FFF2-40B4-BE49-F238E27FC236}">
                <a16:creationId xmlns:a16="http://schemas.microsoft.com/office/drawing/2014/main" id="{68905305-9375-4009-916B-CDDB2F4176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4260929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2467" y="6491610"/>
            <a:ext cx="2472271" cy="365125"/>
          </a:xfrm>
          <a:prstGeom prst="rect">
            <a:avLst/>
          </a:prstGeom>
        </p:spPr>
        <p:txBody>
          <a:bodyPr/>
          <a:lstStyle/>
          <a:p>
            <a:fld id="{C5C05D33-2F5D-482A-8D2C-D96EBC369FAA}" type="datetime1">
              <a:rPr lang="en-US" smtClean="0">
                <a:solidFill>
                  <a:schemeClr val="accent1">
                    <a:lumMod val="60000"/>
                    <a:lumOff val="40000"/>
                  </a:schemeClr>
                </a:solidFill>
              </a:rPr>
              <a:pPr/>
              <a:t>8/15/2025</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52539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7" name="Holder 7"/>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5" name="Holder 5"/>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657600" cy="6858000"/>
          </a:xfrm>
          <a:custGeom>
            <a:avLst/>
            <a:gdLst/>
            <a:ahLst/>
            <a:cxnLst/>
            <a:rect l="l" t="t" r="r" b="b"/>
            <a:pathLst>
              <a:path w="3657600" h="6858000">
                <a:moveTo>
                  <a:pt x="3657600" y="0"/>
                </a:moveTo>
                <a:lnTo>
                  <a:pt x="0" y="0"/>
                </a:lnTo>
                <a:lnTo>
                  <a:pt x="0" y="6858000"/>
                </a:lnTo>
                <a:lnTo>
                  <a:pt x="3657600" y="6858000"/>
                </a:lnTo>
                <a:lnTo>
                  <a:pt x="3657600" y="0"/>
                </a:lnTo>
                <a:close/>
              </a:path>
            </a:pathLst>
          </a:custGeom>
          <a:solidFill>
            <a:srgbClr val="0D6CB8"/>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66800" y="476250"/>
            <a:ext cx="1524000" cy="752475"/>
          </a:xfrm>
          <a:prstGeom prst="rect">
            <a:avLst/>
          </a:prstGeom>
        </p:spPr>
      </p:pic>
      <p:sp>
        <p:nvSpPr>
          <p:cNvPr id="18" name="bg object 18"/>
          <p:cNvSpPr/>
          <p:nvPr/>
        </p:nvSpPr>
        <p:spPr>
          <a:xfrm>
            <a:off x="1990725" y="1781175"/>
            <a:ext cx="8763000" cy="3314700"/>
          </a:xfrm>
          <a:custGeom>
            <a:avLst/>
            <a:gdLst/>
            <a:ahLst/>
            <a:cxnLst/>
            <a:rect l="l" t="t" r="r" b="b"/>
            <a:pathLst>
              <a:path w="8763000" h="3314700">
                <a:moveTo>
                  <a:pt x="8763000" y="0"/>
                </a:moveTo>
                <a:lnTo>
                  <a:pt x="0" y="0"/>
                </a:lnTo>
                <a:lnTo>
                  <a:pt x="0" y="3314700"/>
                </a:lnTo>
                <a:lnTo>
                  <a:pt x="8763000" y="3314700"/>
                </a:lnTo>
                <a:lnTo>
                  <a:pt x="8763000"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4" name="Holder 4"/>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1" y="0"/>
            <a:ext cx="365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603" y="477430"/>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989518" y="1785907"/>
            <a:ext cx="8761786" cy="33096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088059" y="1853242"/>
            <a:ext cx="8593428" cy="1933831"/>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313822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0" y="0"/>
            <a:ext cx="4612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8747" y="291316"/>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9594143" cy="157794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562595" y="2712855"/>
            <a:ext cx="9386446" cy="1100516"/>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368143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1"/>
            <a:ext cx="12192000" cy="9122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mj-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102623"/>
            <a:ext cx="11544581"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9517" y="196872"/>
            <a:ext cx="1147014" cy="563948"/>
          </a:xfrm>
          <a:prstGeom prst="rect">
            <a:avLst/>
          </a:prstGeom>
        </p:spPr>
      </p:pic>
      <p:sp>
        <p:nvSpPr>
          <p:cNvPr id="15" name="Rectangle 14">
            <a:extLst>
              <a:ext uri="{FF2B5EF4-FFF2-40B4-BE49-F238E27FC236}">
                <a16:creationId xmlns:a16="http://schemas.microsoft.com/office/drawing/2014/main" id="{C0FB76E9-1736-B93D-989B-940BFDA11D1C}"/>
              </a:ext>
            </a:extLst>
          </p:cNvPr>
          <p:cNvSpPr/>
          <p:nvPr userDrawn="1"/>
        </p:nvSpPr>
        <p:spPr>
          <a:xfrm>
            <a:off x="0" y="964690"/>
            <a:ext cx="12192000" cy="45719"/>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Tree>
    <p:extLst>
      <p:ext uri="{BB962C8B-B14F-4D97-AF65-F5344CB8AC3E}">
        <p14:creationId xmlns:p14="http://schemas.microsoft.com/office/powerpoint/2010/main" val="343123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55EB-0F0F-29E4-4437-B27773A5824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B651354-8F51-2F43-45D5-5B6B8677574E}"/>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F321ADBA-CDD8-8E90-486D-5EE8F4765CA3}"/>
              </a:ext>
            </a:extLst>
          </p:cNvPr>
          <p:cNvSpPr>
            <a:spLocks noGrp="1"/>
          </p:cNvSpPr>
          <p:nvPr>
            <p:ph type="dt" sz="half" idx="11"/>
          </p:nvPr>
        </p:nvSpPr>
        <p:spPr/>
        <p:txBody>
          <a:bodyPr/>
          <a:lstStyle/>
          <a:p>
            <a:fld id="{FA6A0AD2-53AF-4D84-8AC9-3DBC493F2F75}" type="datetimeFigureOut">
              <a:rPr lang="en-US" smtClean="0"/>
              <a:pPr/>
              <a:t>8/15/2025</a:t>
            </a:fld>
            <a:endParaRPr lang="en-US"/>
          </a:p>
        </p:txBody>
      </p:sp>
      <p:sp>
        <p:nvSpPr>
          <p:cNvPr id="5" name="Slide Number Placeholder 4">
            <a:extLst>
              <a:ext uri="{FF2B5EF4-FFF2-40B4-BE49-F238E27FC236}">
                <a16:creationId xmlns:a16="http://schemas.microsoft.com/office/drawing/2014/main" id="{83F4463B-A9D7-BA30-3F27-96F452764C1C}"/>
              </a:ext>
            </a:extLst>
          </p:cNvPr>
          <p:cNvSpPr>
            <a:spLocks noGrp="1"/>
          </p:cNvSpPr>
          <p:nvPr>
            <p:ph type="sldNum" sz="quarter" idx="12"/>
          </p:nvPr>
        </p:nvSpPr>
        <p:spPr/>
        <p:txBody>
          <a:bodyPr/>
          <a:lstStyle/>
          <a:p>
            <a:fld id="{69C126A4-BD19-47E2-8A0E-0DE1B9D8C925}" type="slidenum">
              <a:rPr lang="en-US" smtClean="0"/>
              <a:pPr/>
              <a:t>‹#›</a:t>
            </a:fld>
            <a:endParaRPr lang="en-US"/>
          </a:p>
        </p:txBody>
      </p:sp>
    </p:spTree>
    <p:extLst>
      <p:ext uri="{BB962C8B-B14F-4D97-AF65-F5344CB8AC3E}">
        <p14:creationId xmlns:p14="http://schemas.microsoft.com/office/powerpoint/2010/main" val="3471492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0.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oleObject" Target="../embeddings/oleObject1.bin"/><Relationship Id="rId5" Type="http://schemas.openxmlformats.org/officeDocument/2006/relationships/slideLayout" Target="../slideLayouts/slideLayout19.xml"/><Relationship Id="rId10" Type="http://schemas.openxmlformats.org/officeDocument/2006/relationships/tags" Target="../tags/tag1.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914400"/>
          </a:xfrm>
          <a:custGeom>
            <a:avLst/>
            <a:gdLst/>
            <a:ahLst/>
            <a:cxnLst/>
            <a:rect l="l" t="t" r="r" b="b"/>
            <a:pathLst>
              <a:path w="12192000" h="914400">
                <a:moveTo>
                  <a:pt x="12192000" y="0"/>
                </a:moveTo>
                <a:lnTo>
                  <a:pt x="0" y="0"/>
                </a:lnTo>
                <a:lnTo>
                  <a:pt x="0" y="914400"/>
                </a:lnTo>
                <a:lnTo>
                  <a:pt x="12192000" y="914400"/>
                </a:lnTo>
                <a:lnTo>
                  <a:pt x="12192000" y="0"/>
                </a:lnTo>
                <a:close/>
              </a:path>
            </a:pathLst>
          </a:custGeom>
          <a:solidFill>
            <a:srgbClr val="0D6CB8"/>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0763250" y="200025"/>
            <a:ext cx="1143000" cy="561975"/>
          </a:xfrm>
          <a:prstGeom prst="rect">
            <a:avLst/>
          </a:prstGeom>
        </p:spPr>
      </p:pic>
      <p:sp>
        <p:nvSpPr>
          <p:cNvPr id="18" name="bg object 18"/>
          <p:cNvSpPr/>
          <p:nvPr/>
        </p:nvSpPr>
        <p:spPr>
          <a:xfrm>
            <a:off x="0" y="962025"/>
            <a:ext cx="12192000" cy="47625"/>
          </a:xfrm>
          <a:custGeom>
            <a:avLst/>
            <a:gdLst/>
            <a:ahLst/>
            <a:cxnLst/>
            <a:rect l="l" t="t" r="r" b="b"/>
            <a:pathLst>
              <a:path w="12192000" h="47625">
                <a:moveTo>
                  <a:pt x="12192000" y="0"/>
                </a:moveTo>
                <a:lnTo>
                  <a:pt x="0" y="0"/>
                </a:lnTo>
                <a:lnTo>
                  <a:pt x="0" y="47625"/>
                </a:lnTo>
                <a:lnTo>
                  <a:pt x="12192000" y="47625"/>
                </a:lnTo>
                <a:lnTo>
                  <a:pt x="12192000" y="0"/>
                </a:lnTo>
                <a:close/>
              </a:path>
            </a:pathLst>
          </a:custGeom>
          <a:solidFill>
            <a:srgbClr val="F05F38"/>
          </a:solidFill>
        </p:spPr>
        <p:txBody>
          <a:bodyPr wrap="square" lIns="0" tIns="0" rIns="0" bIns="0" rtlCol="0"/>
          <a:lstStyle/>
          <a:p>
            <a:endParaRPr/>
          </a:p>
        </p:txBody>
      </p:sp>
      <p:sp>
        <p:nvSpPr>
          <p:cNvPr id="2" name="Holder 2"/>
          <p:cNvSpPr>
            <a:spLocks noGrp="1"/>
          </p:cNvSpPr>
          <p:nvPr>
            <p:ph type="title"/>
          </p:nvPr>
        </p:nvSpPr>
        <p:spPr>
          <a:xfrm>
            <a:off x="318134" y="27622"/>
            <a:ext cx="11555730" cy="840105"/>
          </a:xfrm>
          <a:prstGeom prst="rect">
            <a:avLst/>
          </a:prstGeom>
        </p:spPr>
        <p:txBody>
          <a:bodyPr wrap="square" lIns="0" tIns="0" rIns="0" bIns="0">
            <a:spAutoFit/>
          </a:bodyPr>
          <a:lstStyle>
            <a:lvl1pPr>
              <a:defRPr sz="32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353377" y="1161478"/>
            <a:ext cx="11485244" cy="1402714"/>
          </a:xfrm>
          <a:prstGeom prst="rect">
            <a:avLst/>
          </a:prstGeom>
        </p:spPr>
        <p:txBody>
          <a:bodyPr wrap="square" lIns="0" tIns="0" rIns="0" bIns="0">
            <a:spAutoFit/>
          </a:bodyPr>
          <a:lstStyle>
            <a:lvl1pPr>
              <a:defRPr sz="2000" b="0" i="0">
                <a:solidFill>
                  <a:srgbClr val="252525"/>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6" name="Holder 6"/>
          <p:cNvSpPr>
            <a:spLocks noGrp="1"/>
          </p:cNvSpPr>
          <p:nvPr>
            <p:ph type="sldNum" sz="quarter" idx="7"/>
          </p:nvPr>
        </p:nvSpPr>
        <p:spPr>
          <a:xfrm>
            <a:off x="11682730" y="6599634"/>
            <a:ext cx="353695" cy="275828"/>
          </a:xfrm>
          <a:prstGeom prst="rect">
            <a:avLst/>
          </a:prstGeom>
        </p:spPr>
        <p:txBody>
          <a:bodyPr wrap="square" lIns="0" tIns="0" rIns="0" bIns="0">
            <a:spAutoFit/>
          </a:bodyPr>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8/15/2025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06416034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9A27D14-2446-2B00-8A61-1244EDC60286}"/>
              </a:ext>
            </a:extLst>
          </p:cNvPr>
          <p:cNvGraphicFramePr>
            <a:graphicFrameLocks noChangeAspect="1"/>
          </p:cNvGraphicFramePr>
          <p:nvPr userDrawn="1">
            <p:custDataLst>
              <p:tags r:id="rId10"/>
            </p:custDataLst>
            <p:extLst>
              <p:ext uri="{D42A27DB-BD31-4B8C-83A1-F6EECF244321}">
                <p14:modId xmlns:p14="http://schemas.microsoft.com/office/powerpoint/2010/main" val="3546647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35" imgH="435" progId="TCLayout.ActiveDocument.1">
                  <p:embed/>
                </p:oleObj>
              </mc:Choice>
              <mc:Fallback>
                <p:oleObj name="think-cell Slide" r:id="rId11" imgW="435" imgH="435" progId="TCLayout.ActiveDocument.1">
                  <p:embed/>
                  <p:pic>
                    <p:nvPicPr>
                      <p:cNvPr id="7" name="think-cell data - do not delete" hidden="1">
                        <a:extLst>
                          <a:ext uri="{FF2B5EF4-FFF2-40B4-BE49-F238E27FC236}">
                            <a16:creationId xmlns:a16="http://schemas.microsoft.com/office/drawing/2014/main" id="{A9A27D14-2446-2B00-8A61-1244EDC6028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3675053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xschools.gov/?lng=en" TargetMode="External"/><Relationship Id="rId2" Type="http://schemas.microsoft.com/office/2018/10/relationships/comments" Target="../comments/modernComment_7FE4E9C8_33296E3E.xml"/><Relationship Id="rId1" Type="http://schemas.openxmlformats.org/officeDocument/2006/relationships/slideLayout" Target="../slideLayouts/slideLayout2.xml"/><Relationship Id="rId4" Type="http://schemas.openxmlformats.org/officeDocument/2006/relationships/hyperlink" Target="https://tea.texas.gov/texas-schools/accountability/academic-accountability/performance-reporting/how-accountability-ratings-wor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ea4avcastro.tea.state.tx.us/A-F/overall-rating.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ptsvr1.tea.texas.gov/perfreport/account/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tea4avcastro.tea.state.tx.us/A-F/District_Overall%20Rating.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18/10/relationships/comments" Target="../comments/modernComment_7FE4E9F3_1E6D5A23.xml"/><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tea.texas.gov/texas-schools/accountability/academic-accountability/performance-reporting/how-accountability-ratings-work" TargetMode="External"/></Relationships>
</file>

<file path=ppt/slides/_rels/slide21.xml.rels><?xml version="1.0" encoding="UTF-8" standalone="yes"?>
<Relationships xmlns="http://schemas.openxmlformats.org/package/2006/relationships"><Relationship Id="rId3" Type="http://schemas.microsoft.com/office/2018/10/relationships/comments" Target="../comments/modernComment_120_479E9C61.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7FE4E9C7_61A3F61E.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tea.texas.gov/texas-schools/accountability/academic-accountability/performance-reporting/how-accountability-ratings-wor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tea.texas.gov/texas-schools/accountability/academic-accountability/performance-reporting/how-accountability-ratings-wor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svg"/><Relationship Id="rId11" Type="http://schemas.openxmlformats.org/officeDocument/2006/relationships/image" Target="../media/image60.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rptsvr1.tea.texas.gov/perfreport/account/group_srch.html?year=2025" TargetMode="Externa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hyperlink" Target="https://rptsvr1.tea.texas.gov/perfreport/account/group_srch.html?year=2025"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ducationnext.org/when-does-accountability-work-texas-syste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A912-645B-986A-9ABF-C169CE5A5714}"/>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Using This Slide Deck</a:t>
            </a:r>
          </a:p>
        </p:txBody>
      </p:sp>
      <p:sp>
        <p:nvSpPr>
          <p:cNvPr id="3" name="Text Placeholder 2">
            <a:extLst>
              <a:ext uri="{FF2B5EF4-FFF2-40B4-BE49-F238E27FC236}">
                <a16:creationId xmlns:a16="http://schemas.microsoft.com/office/drawing/2014/main" id="{58B5E63A-95D7-65E9-0CDC-44DE44B400D9}"/>
              </a:ext>
            </a:extLst>
          </p:cNvPr>
          <p:cNvSpPr>
            <a:spLocks noGrp="1"/>
          </p:cNvSpPr>
          <p:nvPr>
            <p:ph type="body" idx="1"/>
          </p:nvPr>
        </p:nvSpPr>
        <p:spPr>
          <a:xfrm>
            <a:off x="325835" y="1161478"/>
            <a:ext cx="11531147" cy="923330"/>
          </a:xfrm>
        </p:spPr>
        <p:txBody>
          <a:bodyPr wrap="square" lIns="0" tIns="0" rIns="0" bIns="0" anchor="t">
            <a:spAutoFit/>
          </a:bodyPr>
          <a:lstStyle/>
          <a:p>
            <a:pPr algn="ctr"/>
            <a:r>
              <a:rPr lang="en-US" b="1">
                <a:latin typeface="Aptos"/>
              </a:rPr>
              <a:t>This presentation is designed to help superintendents and other leaders communicate how the A–F accountability system works and to explain your local district's 2024 and 2025 ratings.  </a:t>
            </a:r>
          </a:p>
          <a:p>
            <a:pPr algn="ctr"/>
            <a:r>
              <a:rPr lang="en-US" b="1">
                <a:latin typeface="Aptos"/>
              </a:rPr>
              <a:t>Some notes on using these slides:</a:t>
            </a:r>
            <a:endParaRPr lang="en-US"/>
          </a:p>
        </p:txBody>
      </p:sp>
      <p:graphicFrame>
        <p:nvGraphicFramePr>
          <p:cNvPr id="4" name="Table 3">
            <a:extLst>
              <a:ext uri="{FF2B5EF4-FFF2-40B4-BE49-F238E27FC236}">
                <a16:creationId xmlns:a16="http://schemas.microsoft.com/office/drawing/2014/main" id="{D4861977-68F7-DB14-7DBF-0C1C5768D88A}"/>
              </a:ext>
            </a:extLst>
          </p:cNvPr>
          <p:cNvGraphicFramePr>
            <a:graphicFrameLocks noGrp="1"/>
          </p:cNvGraphicFramePr>
          <p:nvPr>
            <p:extLst>
              <p:ext uri="{D42A27DB-BD31-4B8C-83A1-F6EECF244321}">
                <p14:modId xmlns:p14="http://schemas.microsoft.com/office/powerpoint/2010/main" val="522063748"/>
              </p:ext>
            </p:extLst>
          </p:nvPr>
        </p:nvGraphicFramePr>
        <p:xfrm>
          <a:off x="561663" y="2084469"/>
          <a:ext cx="11062952" cy="3997960"/>
        </p:xfrm>
        <a:graphic>
          <a:graphicData uri="http://schemas.openxmlformats.org/drawingml/2006/table">
            <a:tbl>
              <a:tblPr bandRow="1">
                <a:tableStyleId>{5C22544A-7EE6-4342-B048-85BDC9FD1C3A}</a:tableStyleId>
              </a:tblPr>
              <a:tblGrid>
                <a:gridCol w="11062952">
                  <a:extLst>
                    <a:ext uri="{9D8B030D-6E8A-4147-A177-3AD203B41FA5}">
                      <a16:colId xmlns:a16="http://schemas.microsoft.com/office/drawing/2014/main" val="1448349557"/>
                    </a:ext>
                  </a:extLst>
                </a:gridCol>
              </a:tblGrid>
              <a:tr h="370840">
                <a:tc>
                  <a:txBody>
                    <a:bodyPr/>
                    <a:lstStyle/>
                    <a:p>
                      <a:pPr marL="0" indent="0">
                        <a:buFont typeface="Arial"/>
                        <a:buNone/>
                      </a:pPr>
                      <a:r>
                        <a:rPr lang="en-US" sz="1600" b="1" dirty="0">
                          <a:latin typeface="Aptos"/>
                        </a:rPr>
                        <a:t>Slides 2 through 10</a:t>
                      </a:r>
                      <a:r>
                        <a:rPr lang="en-US" sz="1600" dirty="0">
                          <a:latin typeface="Aptos"/>
                        </a:rPr>
                        <a:t> </a:t>
                      </a:r>
                      <a:r>
                        <a:rPr lang="en-US" sz="1600" dirty="0">
                          <a:solidFill>
                            <a:srgbClr val="252525"/>
                          </a:solidFill>
                          <a:latin typeface="Aptos"/>
                          <a:cs typeface="Calibri Light"/>
                        </a:rPr>
                        <a:t>provide an </a:t>
                      </a:r>
                      <a:r>
                        <a:rPr lang="en-US" sz="1600" b="1" dirty="0">
                          <a:solidFill>
                            <a:srgbClr val="252525"/>
                          </a:solidFill>
                          <a:latin typeface="Aptos"/>
                          <a:cs typeface="Calibri Light"/>
                        </a:rPr>
                        <a:t>overview</a:t>
                      </a:r>
                      <a:r>
                        <a:rPr lang="en-US" sz="1600" dirty="0">
                          <a:solidFill>
                            <a:srgbClr val="252525"/>
                          </a:solidFill>
                          <a:latin typeface="Aptos"/>
                          <a:cs typeface="Calibri Light"/>
                        </a:rPr>
                        <a:t> of the A-F accountability system. This includes the beliefs  and design commitments that drive an accountability system that is rigorous, transparent, and fair </a:t>
                      </a:r>
                      <a:endParaRPr lang="en-US" sz="1600" dirty="0">
                        <a:solidFill>
                          <a:srgbClr val="252525"/>
                        </a:solidFill>
                        <a:latin typeface="Calibri Light"/>
                        <a:ea typeface="Calibri Light"/>
                        <a:cs typeface="Calibri Light"/>
                      </a:endParaRPr>
                    </a:p>
                  </a:txBody>
                  <a:tcPr/>
                </a:tc>
                <a:extLst>
                  <a:ext uri="{0D108BD9-81ED-4DB2-BD59-A6C34878D82A}">
                    <a16:rowId xmlns:a16="http://schemas.microsoft.com/office/drawing/2014/main" val="239893525"/>
                  </a:ext>
                </a:extLst>
              </a:tr>
              <a:tr h="370840">
                <a:tc>
                  <a:txBody>
                    <a:bodyPr/>
                    <a:lstStyle/>
                    <a:p>
                      <a:pPr marL="0" marR="0" lvl="0" indent="0" eaLnBrk="1" fontAlgn="auto" latinLnBrk="0" hangingPunct="1">
                        <a:lnSpc>
                          <a:spcPct val="100000"/>
                        </a:lnSpc>
                        <a:spcBef>
                          <a:spcPts val="0"/>
                        </a:spcBef>
                        <a:spcAft>
                          <a:spcPts val="0"/>
                        </a:spcAft>
                        <a:buClrTx/>
                        <a:buSzTx/>
                        <a:buFontTx/>
                        <a:buNone/>
                      </a:pPr>
                      <a:r>
                        <a:rPr lang="en-US" sz="1600" b="1" dirty="0">
                          <a:latin typeface="Aptos"/>
                        </a:rPr>
                        <a:t>Slides 13,16-18, 21-22, 26, 29, 35, 36, 38, and 41 </a:t>
                      </a:r>
                      <a:r>
                        <a:rPr lang="en-US" sz="1600" dirty="0">
                          <a:latin typeface="Aptos"/>
                        </a:rPr>
                        <a:t>include a </a:t>
                      </a:r>
                      <a:r>
                        <a:rPr lang="en-US" sz="1600" b="1" dirty="0">
                          <a:latin typeface="Aptos"/>
                        </a:rPr>
                        <a:t>star icon </a:t>
                      </a:r>
                      <a:r>
                        <a:rPr lang="en-US" sz="1600" dirty="0">
                          <a:latin typeface="Aptos"/>
                        </a:rPr>
                        <a:t>in the top left corner; that is your cue to input your district’s 2024 and/or 2025 data. Editable tables are provided for each domain and overall ratings, or information can be snipped directly from </a:t>
                      </a:r>
                      <a:r>
                        <a:rPr lang="en-US" sz="1600" dirty="0">
                          <a:latin typeface="Aptos"/>
                          <a:hlinkClick r:id="rId3"/>
                        </a:rPr>
                        <a:t>TXschools.gov</a:t>
                      </a:r>
                      <a:r>
                        <a:rPr lang="en-US" sz="1600" dirty="0">
                          <a:latin typeface="Aptos"/>
                        </a:rPr>
                        <a:t>.  The yellow boxes on the slides provide additional guidance, including where data can be easily accessed </a:t>
                      </a:r>
                    </a:p>
                  </a:txBody>
                  <a:tcPr/>
                </a:tc>
                <a:extLst>
                  <a:ext uri="{0D108BD9-81ED-4DB2-BD59-A6C34878D82A}">
                    <a16:rowId xmlns:a16="http://schemas.microsoft.com/office/drawing/2014/main" val="251157917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Aptos"/>
                        </a:rPr>
                        <a:t>Slides 12, 14, 20, 25 and 28 </a:t>
                      </a:r>
                      <a:r>
                        <a:rPr lang="en-US" sz="1600" dirty="0">
                          <a:latin typeface="Aptos"/>
                        </a:rPr>
                        <a:t>have orange boxes with links to</a:t>
                      </a:r>
                      <a:r>
                        <a:rPr lang="en-US" sz="1600" b="1" dirty="0">
                          <a:latin typeface="Aptos"/>
                        </a:rPr>
                        <a:t> </a:t>
                      </a:r>
                      <a:r>
                        <a:rPr lang="en-US" sz="1600" b="1" dirty="0">
                          <a:latin typeface="Aptos"/>
                          <a:hlinkClick r:id="rId4"/>
                        </a:rPr>
                        <a:t>“How Accountability Works”</a:t>
                      </a:r>
                      <a:r>
                        <a:rPr lang="en-US" sz="1600" b="1" dirty="0">
                          <a:latin typeface="Aptos"/>
                        </a:rPr>
                        <a:t> </a:t>
                      </a:r>
                      <a:r>
                        <a:rPr lang="en-US" sz="1600" dirty="0">
                          <a:latin typeface="Aptos"/>
                        </a:rPr>
                        <a:t>infographics. These provide concrete examples of how ratings are calculated and are helpful for clarifying methodology with stakeholders.</a:t>
                      </a:r>
                    </a:p>
                  </a:txBody>
                  <a:tcPr/>
                </a:tc>
                <a:extLst>
                  <a:ext uri="{0D108BD9-81ED-4DB2-BD59-A6C34878D82A}">
                    <a16:rowId xmlns:a16="http://schemas.microsoft.com/office/drawing/2014/main" val="3997247845"/>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Aptos"/>
                        </a:rPr>
                        <a:t>Slides 42-45 </a:t>
                      </a:r>
                      <a:r>
                        <a:rPr lang="en-US" sz="1600" dirty="0">
                          <a:latin typeface="Aptos"/>
                        </a:rPr>
                        <a:t> provide space for you to summarize district wins, areas of opportunity and next steps </a:t>
                      </a:r>
                    </a:p>
                  </a:txBody>
                  <a:tcPr/>
                </a:tc>
                <a:extLst>
                  <a:ext uri="{0D108BD9-81ED-4DB2-BD59-A6C34878D82A}">
                    <a16:rowId xmlns:a16="http://schemas.microsoft.com/office/drawing/2014/main" val="214553521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Aptos"/>
                        </a:rPr>
                        <a:t>Slides 2-41 </a:t>
                      </a:r>
                      <a:r>
                        <a:rPr lang="en-US" sz="1600" dirty="0">
                          <a:latin typeface="Aptos"/>
                        </a:rPr>
                        <a:t>include a sample script. Please feel free to use or adapt the script to match your preferred level of detail and presentation style. The script includes statewide data summaries and transition language to help you highlight your district’s performance.</a:t>
                      </a:r>
                    </a:p>
                  </a:txBody>
                  <a:tcPr/>
                </a:tc>
                <a:extLst>
                  <a:ext uri="{0D108BD9-81ED-4DB2-BD59-A6C34878D82A}">
                    <a16:rowId xmlns:a16="http://schemas.microsoft.com/office/drawing/2014/main" val="1569409036"/>
                  </a:ext>
                </a:extLst>
              </a:tr>
              <a:tr h="370839">
                <a:tc>
                  <a:txBody>
                    <a:bodyPr/>
                    <a:lstStyle/>
                    <a:p>
                      <a:pPr marL="0" lvl="0" indent="0">
                        <a:lnSpc>
                          <a:spcPct val="100000"/>
                        </a:lnSpc>
                        <a:spcBef>
                          <a:spcPts val="0"/>
                        </a:spcBef>
                        <a:spcAft>
                          <a:spcPts val="0"/>
                        </a:spcAft>
                        <a:buNone/>
                      </a:pPr>
                      <a:r>
                        <a:rPr lang="en-US" sz="1600" b="1" dirty="0">
                          <a:latin typeface="Aptos"/>
                        </a:rPr>
                        <a:t>Slides 47-66 </a:t>
                      </a:r>
                      <a:r>
                        <a:rPr lang="en-US" sz="1600" b="0" dirty="0">
                          <a:latin typeface="Aptos"/>
                        </a:rPr>
                        <a:t>show district performance over time by ESC region.  If you would like to include this data, copy the chart from your ESC slide onto slide </a:t>
                      </a:r>
                      <a:r>
                        <a:rPr lang="en-US" sz="1600" b="1" dirty="0">
                          <a:latin typeface="Aptos"/>
                        </a:rPr>
                        <a:t>16.</a:t>
                      </a:r>
                    </a:p>
                  </a:txBody>
                  <a:tcPr/>
                </a:tc>
                <a:extLst>
                  <a:ext uri="{0D108BD9-81ED-4DB2-BD59-A6C34878D82A}">
                    <a16:rowId xmlns:a16="http://schemas.microsoft.com/office/drawing/2014/main" val="662341381"/>
                  </a:ext>
                </a:extLst>
              </a:tr>
            </a:tbl>
          </a:graphicData>
        </a:graphic>
      </p:graphicFrame>
      <p:sp>
        <p:nvSpPr>
          <p:cNvPr id="6" name="Star: 5 Points 5">
            <a:extLst>
              <a:ext uri="{FF2B5EF4-FFF2-40B4-BE49-F238E27FC236}">
                <a16:creationId xmlns:a16="http://schemas.microsoft.com/office/drawing/2014/main" id="{A234886D-ED29-DA09-05F1-3F4508832074}"/>
              </a:ext>
              <a:ext uri="{C183D7F6-B498-43B3-948B-1728B52AA6E4}">
                <adec:decorative xmlns:adec="http://schemas.microsoft.com/office/drawing/2017/decorative" val="1"/>
              </a:ext>
            </a:extLst>
          </p:cNvPr>
          <p:cNvSpPr/>
          <p:nvPr/>
        </p:nvSpPr>
        <p:spPr>
          <a:xfrm>
            <a:off x="11298709" y="2757872"/>
            <a:ext cx="422436" cy="459827"/>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353214"/>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134" y="27622"/>
            <a:ext cx="11555730" cy="642483"/>
          </a:xfrm>
          <a:prstGeom prst="rect">
            <a:avLst/>
          </a:prstGeom>
        </p:spPr>
        <p:txBody>
          <a:bodyPr vert="horz" wrap="square" lIns="0" tIns="240029" rIns="0" bIns="0" rtlCol="0" anchor="t">
            <a:spAutoFit/>
          </a:bodyPr>
          <a:lstStyle/>
          <a:p>
            <a:pPr marL="59055">
              <a:lnSpc>
                <a:spcPct val="100000"/>
              </a:lnSpc>
              <a:spcBef>
                <a:spcPts val="125"/>
              </a:spcBef>
            </a:pPr>
            <a:r>
              <a:rPr sz="2600" b="1"/>
              <a:t>A–F</a:t>
            </a:r>
            <a:r>
              <a:rPr sz="2600" b="1" spc="-20"/>
              <a:t> </a:t>
            </a:r>
            <a:r>
              <a:rPr sz="2600" b="1"/>
              <a:t>is</a:t>
            </a:r>
            <a:r>
              <a:rPr sz="2600" b="1" spc="-120"/>
              <a:t> </a:t>
            </a:r>
            <a:r>
              <a:rPr sz="2600" b="1"/>
              <a:t>a</a:t>
            </a:r>
            <a:r>
              <a:rPr sz="2600" b="1" spc="35"/>
              <a:t> </a:t>
            </a:r>
            <a:r>
              <a:rPr sz="2600" b="1"/>
              <a:t>tool</a:t>
            </a:r>
            <a:r>
              <a:rPr sz="2600" b="1" spc="-130"/>
              <a:t> </a:t>
            </a:r>
            <a:r>
              <a:rPr sz="2600" b="1"/>
              <a:t>to</a:t>
            </a:r>
            <a:r>
              <a:rPr sz="2600" b="1" spc="-90"/>
              <a:t> </a:t>
            </a:r>
            <a:r>
              <a:rPr sz="2600" b="1"/>
              <a:t>help</a:t>
            </a:r>
            <a:r>
              <a:rPr sz="2600" b="1" spc="-20"/>
              <a:t> </a:t>
            </a:r>
            <a:r>
              <a:rPr sz="2600" b="1" spc="-70"/>
              <a:t>Texas</a:t>
            </a:r>
            <a:r>
              <a:rPr sz="2600" b="1" spc="-40"/>
              <a:t> </a:t>
            </a:r>
            <a:r>
              <a:rPr sz="2600" b="1"/>
              <a:t>meet</a:t>
            </a:r>
            <a:r>
              <a:rPr sz="2600" b="1" spc="-35"/>
              <a:t> </a:t>
            </a:r>
            <a:r>
              <a:rPr sz="2600" b="1"/>
              <a:t>continuously</a:t>
            </a:r>
            <a:r>
              <a:rPr sz="2600" b="1" spc="-250"/>
              <a:t> </a:t>
            </a:r>
            <a:r>
              <a:rPr sz="2600" b="1"/>
              <a:t>improved</a:t>
            </a:r>
            <a:r>
              <a:rPr sz="2600" b="1" spc="-20"/>
              <a:t> </a:t>
            </a:r>
            <a:r>
              <a:rPr sz="2600" b="1"/>
              <a:t>goals</a:t>
            </a:r>
            <a:r>
              <a:rPr sz="2600" b="1" spc="-40"/>
              <a:t> </a:t>
            </a:r>
            <a:r>
              <a:rPr sz="2600" b="1"/>
              <a:t>for</a:t>
            </a:r>
            <a:r>
              <a:rPr sz="2600" b="1" spc="-5"/>
              <a:t> </a:t>
            </a:r>
            <a:r>
              <a:rPr sz="2600" b="1" spc="-10"/>
              <a:t>children</a:t>
            </a:r>
            <a:endParaRPr lang="en-US" sz="2600" b="1">
              <a:ea typeface="Calibri Light"/>
            </a:endParaRPr>
          </a:p>
        </p:txBody>
      </p:sp>
      <p:sp>
        <p:nvSpPr>
          <p:cNvPr id="5" name="object 5"/>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10</a:t>
            </a:fld>
            <a:endParaRPr spc="-25"/>
          </a:p>
        </p:txBody>
      </p:sp>
      <p:sp>
        <p:nvSpPr>
          <p:cNvPr id="3" name="object 3"/>
          <p:cNvSpPr txBox="1"/>
          <p:nvPr/>
        </p:nvSpPr>
        <p:spPr>
          <a:xfrm>
            <a:off x="364490" y="1483677"/>
            <a:ext cx="11386820" cy="4308475"/>
          </a:xfrm>
          <a:prstGeom prst="rect">
            <a:avLst/>
          </a:prstGeom>
        </p:spPr>
        <p:txBody>
          <a:bodyPr vert="horz" wrap="square" lIns="0" tIns="12065" rIns="0" bIns="0" rtlCol="0">
            <a:spAutoFit/>
          </a:bodyPr>
          <a:lstStyle/>
          <a:p>
            <a:pPr marL="12700" marR="5080">
              <a:lnSpc>
                <a:spcPct val="110700"/>
              </a:lnSpc>
              <a:spcBef>
                <a:spcPts val="95"/>
              </a:spcBef>
            </a:pPr>
            <a:r>
              <a:rPr sz="2600">
                <a:solidFill>
                  <a:srgbClr val="0D6CB8"/>
                </a:solidFill>
                <a:latin typeface="Calibri"/>
                <a:cs typeface="Calibri"/>
              </a:rPr>
              <a:t>There</a:t>
            </a:r>
            <a:r>
              <a:rPr sz="2600" spc="-70">
                <a:solidFill>
                  <a:srgbClr val="0D6CB8"/>
                </a:solidFill>
                <a:latin typeface="Calibri"/>
                <a:cs typeface="Calibri"/>
              </a:rPr>
              <a:t> </a:t>
            </a:r>
            <a:r>
              <a:rPr sz="2600">
                <a:solidFill>
                  <a:srgbClr val="0D6CB8"/>
                </a:solidFill>
                <a:latin typeface="Calibri"/>
                <a:cs typeface="Calibri"/>
              </a:rPr>
              <a:t>are</a:t>
            </a:r>
            <a:r>
              <a:rPr sz="2600" spc="-120">
                <a:solidFill>
                  <a:srgbClr val="0D6CB8"/>
                </a:solidFill>
                <a:latin typeface="Calibri"/>
                <a:cs typeface="Calibri"/>
              </a:rPr>
              <a:t> </a:t>
            </a:r>
            <a:r>
              <a:rPr sz="2600" spc="-10">
                <a:solidFill>
                  <a:srgbClr val="0D6CB8"/>
                </a:solidFill>
                <a:latin typeface="Calibri"/>
                <a:cs typeface="Calibri"/>
              </a:rPr>
              <a:t>several</a:t>
            </a:r>
            <a:r>
              <a:rPr sz="2600" spc="-95">
                <a:solidFill>
                  <a:srgbClr val="0D6CB8"/>
                </a:solidFill>
                <a:latin typeface="Calibri"/>
                <a:cs typeface="Calibri"/>
              </a:rPr>
              <a:t> </a:t>
            </a:r>
            <a:r>
              <a:rPr sz="2600">
                <a:solidFill>
                  <a:srgbClr val="0D6CB8"/>
                </a:solidFill>
                <a:latin typeface="Calibri"/>
                <a:cs typeface="Calibri"/>
              </a:rPr>
              <a:t>key</a:t>
            </a:r>
            <a:r>
              <a:rPr sz="2600" spc="-75">
                <a:solidFill>
                  <a:srgbClr val="0D6CB8"/>
                </a:solidFill>
                <a:latin typeface="Calibri"/>
                <a:cs typeface="Calibri"/>
              </a:rPr>
              <a:t> </a:t>
            </a:r>
            <a:r>
              <a:rPr sz="2600">
                <a:solidFill>
                  <a:srgbClr val="0D6CB8"/>
                </a:solidFill>
                <a:latin typeface="Calibri"/>
                <a:cs typeface="Calibri"/>
              </a:rPr>
              <a:t>design</a:t>
            </a:r>
            <a:r>
              <a:rPr sz="2600" spc="25">
                <a:solidFill>
                  <a:srgbClr val="0D6CB8"/>
                </a:solidFill>
                <a:latin typeface="Calibri"/>
                <a:cs typeface="Calibri"/>
              </a:rPr>
              <a:t> </a:t>
            </a:r>
            <a:r>
              <a:rPr sz="2600">
                <a:solidFill>
                  <a:srgbClr val="0D6CB8"/>
                </a:solidFill>
                <a:latin typeface="Calibri"/>
                <a:cs typeface="Calibri"/>
              </a:rPr>
              <a:t>commitments</a:t>
            </a:r>
            <a:r>
              <a:rPr sz="2600" spc="-195">
                <a:solidFill>
                  <a:srgbClr val="0D6CB8"/>
                </a:solidFill>
                <a:latin typeface="Calibri"/>
                <a:cs typeface="Calibri"/>
              </a:rPr>
              <a:t> </a:t>
            </a:r>
            <a:r>
              <a:rPr sz="2600">
                <a:solidFill>
                  <a:srgbClr val="0D6CB8"/>
                </a:solidFill>
                <a:latin typeface="Calibri"/>
                <a:cs typeface="Calibri"/>
              </a:rPr>
              <a:t>built</a:t>
            </a:r>
            <a:r>
              <a:rPr sz="2600" spc="-10">
                <a:solidFill>
                  <a:srgbClr val="0D6CB8"/>
                </a:solidFill>
                <a:latin typeface="Calibri"/>
                <a:cs typeface="Calibri"/>
              </a:rPr>
              <a:t> </a:t>
            </a:r>
            <a:r>
              <a:rPr sz="2600">
                <a:solidFill>
                  <a:srgbClr val="0D6CB8"/>
                </a:solidFill>
                <a:latin typeface="Calibri"/>
                <a:cs typeface="Calibri"/>
              </a:rPr>
              <a:t>into</a:t>
            </a:r>
            <a:r>
              <a:rPr sz="2600" spc="-55">
                <a:solidFill>
                  <a:srgbClr val="0D6CB8"/>
                </a:solidFill>
                <a:latin typeface="Calibri"/>
                <a:cs typeface="Calibri"/>
              </a:rPr>
              <a:t> </a:t>
            </a:r>
            <a:r>
              <a:rPr sz="2600" i="1">
                <a:solidFill>
                  <a:srgbClr val="0D6CB8"/>
                </a:solidFill>
                <a:latin typeface="Calibri"/>
                <a:cs typeface="Calibri"/>
              </a:rPr>
              <a:t>A</a:t>
            </a:r>
            <a:r>
              <a:rPr sz="2600">
                <a:solidFill>
                  <a:srgbClr val="0D6CB8"/>
                </a:solidFill>
                <a:latin typeface="Calibri"/>
                <a:cs typeface="Calibri"/>
              </a:rPr>
              <a:t>–</a:t>
            </a:r>
            <a:r>
              <a:rPr sz="2600" i="1">
                <a:solidFill>
                  <a:srgbClr val="0D6CB8"/>
                </a:solidFill>
                <a:latin typeface="Calibri"/>
                <a:cs typeface="Calibri"/>
              </a:rPr>
              <a:t>F</a:t>
            </a:r>
            <a:r>
              <a:rPr sz="2600" i="1" spc="-20">
                <a:solidFill>
                  <a:srgbClr val="0D6CB8"/>
                </a:solidFill>
                <a:latin typeface="Calibri"/>
                <a:cs typeface="Calibri"/>
              </a:rPr>
              <a:t> </a:t>
            </a:r>
            <a:r>
              <a:rPr sz="2600">
                <a:solidFill>
                  <a:srgbClr val="0D6CB8"/>
                </a:solidFill>
                <a:latin typeface="Calibri"/>
                <a:cs typeface="Calibri"/>
              </a:rPr>
              <a:t>to</a:t>
            </a:r>
            <a:r>
              <a:rPr sz="2600" spc="-55">
                <a:solidFill>
                  <a:srgbClr val="0D6CB8"/>
                </a:solidFill>
                <a:latin typeface="Calibri"/>
                <a:cs typeface="Calibri"/>
              </a:rPr>
              <a:t> </a:t>
            </a:r>
            <a:r>
              <a:rPr sz="2600">
                <a:solidFill>
                  <a:srgbClr val="0D6CB8"/>
                </a:solidFill>
                <a:latin typeface="Calibri"/>
                <a:cs typeface="Calibri"/>
              </a:rPr>
              <a:t>help</a:t>
            </a:r>
            <a:r>
              <a:rPr sz="2600" spc="-50">
                <a:solidFill>
                  <a:srgbClr val="0D6CB8"/>
                </a:solidFill>
                <a:latin typeface="Calibri"/>
                <a:cs typeface="Calibri"/>
              </a:rPr>
              <a:t> </a:t>
            </a:r>
            <a:r>
              <a:rPr sz="2600">
                <a:solidFill>
                  <a:srgbClr val="0D6CB8"/>
                </a:solidFill>
                <a:latin typeface="Calibri"/>
                <a:cs typeface="Calibri"/>
              </a:rPr>
              <a:t>ensure</a:t>
            </a:r>
            <a:r>
              <a:rPr sz="2600" spc="-55">
                <a:solidFill>
                  <a:srgbClr val="0D6CB8"/>
                </a:solidFill>
                <a:latin typeface="Calibri"/>
                <a:cs typeface="Calibri"/>
              </a:rPr>
              <a:t> </a:t>
            </a:r>
            <a:r>
              <a:rPr sz="2600">
                <a:solidFill>
                  <a:srgbClr val="0D6CB8"/>
                </a:solidFill>
                <a:latin typeface="Calibri"/>
                <a:cs typeface="Calibri"/>
              </a:rPr>
              <a:t>it</a:t>
            </a:r>
            <a:r>
              <a:rPr sz="2600" spc="-70">
                <a:solidFill>
                  <a:srgbClr val="0D6CB8"/>
                </a:solidFill>
                <a:latin typeface="Calibri"/>
                <a:cs typeface="Calibri"/>
              </a:rPr>
              <a:t> </a:t>
            </a:r>
            <a:r>
              <a:rPr sz="2600">
                <a:solidFill>
                  <a:srgbClr val="0D6CB8"/>
                </a:solidFill>
                <a:latin typeface="Calibri"/>
                <a:cs typeface="Calibri"/>
              </a:rPr>
              <a:t>works</a:t>
            </a:r>
            <a:r>
              <a:rPr sz="2600" spc="-60">
                <a:solidFill>
                  <a:srgbClr val="0D6CB8"/>
                </a:solidFill>
                <a:latin typeface="Calibri"/>
                <a:cs typeface="Calibri"/>
              </a:rPr>
              <a:t> </a:t>
            </a:r>
            <a:r>
              <a:rPr sz="2600" spc="-25">
                <a:solidFill>
                  <a:srgbClr val="0D6CB8"/>
                </a:solidFill>
                <a:latin typeface="Calibri"/>
                <a:cs typeface="Calibri"/>
              </a:rPr>
              <a:t>as </a:t>
            </a:r>
            <a:r>
              <a:rPr sz="2600">
                <a:solidFill>
                  <a:srgbClr val="0D6CB8"/>
                </a:solidFill>
                <a:latin typeface="Calibri"/>
                <a:cs typeface="Calibri"/>
              </a:rPr>
              <a:t>an</a:t>
            </a:r>
            <a:r>
              <a:rPr sz="2600" spc="-50">
                <a:solidFill>
                  <a:srgbClr val="0D6CB8"/>
                </a:solidFill>
                <a:latin typeface="Calibri"/>
                <a:cs typeface="Calibri"/>
              </a:rPr>
              <a:t> </a:t>
            </a:r>
            <a:r>
              <a:rPr sz="2600" spc="-10">
                <a:solidFill>
                  <a:srgbClr val="0D6CB8"/>
                </a:solidFill>
                <a:latin typeface="Calibri"/>
                <a:cs typeface="Calibri"/>
              </a:rPr>
              <a:t>effective</a:t>
            </a:r>
            <a:r>
              <a:rPr sz="2600" spc="-250">
                <a:solidFill>
                  <a:srgbClr val="0D6CB8"/>
                </a:solidFill>
                <a:latin typeface="Calibri"/>
                <a:cs typeface="Calibri"/>
              </a:rPr>
              <a:t> </a:t>
            </a:r>
            <a:r>
              <a:rPr sz="2600">
                <a:solidFill>
                  <a:srgbClr val="0D6CB8"/>
                </a:solidFill>
                <a:latin typeface="Calibri"/>
                <a:cs typeface="Calibri"/>
              </a:rPr>
              <a:t>continuous</a:t>
            </a:r>
            <a:r>
              <a:rPr sz="2600" spc="15">
                <a:solidFill>
                  <a:srgbClr val="0D6CB8"/>
                </a:solidFill>
                <a:latin typeface="Calibri"/>
                <a:cs typeface="Calibri"/>
              </a:rPr>
              <a:t> </a:t>
            </a:r>
            <a:r>
              <a:rPr sz="2600" spc="-10">
                <a:solidFill>
                  <a:srgbClr val="0D6CB8"/>
                </a:solidFill>
                <a:latin typeface="Calibri"/>
                <a:cs typeface="Calibri"/>
              </a:rPr>
              <a:t>improvement</a:t>
            </a:r>
            <a:r>
              <a:rPr sz="2600" spc="-55">
                <a:solidFill>
                  <a:srgbClr val="0D6CB8"/>
                </a:solidFill>
                <a:latin typeface="Calibri"/>
                <a:cs typeface="Calibri"/>
              </a:rPr>
              <a:t> </a:t>
            </a:r>
            <a:r>
              <a:rPr sz="2600">
                <a:solidFill>
                  <a:srgbClr val="0D6CB8"/>
                </a:solidFill>
                <a:latin typeface="Calibri"/>
                <a:cs typeface="Calibri"/>
              </a:rPr>
              <a:t>tool</a:t>
            </a:r>
            <a:r>
              <a:rPr sz="2600" spc="-5">
                <a:solidFill>
                  <a:srgbClr val="0D6CB8"/>
                </a:solidFill>
                <a:latin typeface="Calibri"/>
                <a:cs typeface="Calibri"/>
              </a:rPr>
              <a:t> </a:t>
            </a:r>
            <a:r>
              <a:rPr sz="2600">
                <a:solidFill>
                  <a:srgbClr val="0D6CB8"/>
                </a:solidFill>
                <a:latin typeface="Calibri"/>
                <a:cs typeface="Calibri"/>
              </a:rPr>
              <a:t>while</a:t>
            </a:r>
            <a:r>
              <a:rPr sz="2600" spc="-40">
                <a:solidFill>
                  <a:srgbClr val="0D6CB8"/>
                </a:solidFill>
                <a:latin typeface="Calibri"/>
                <a:cs typeface="Calibri"/>
              </a:rPr>
              <a:t> </a:t>
            </a:r>
            <a:r>
              <a:rPr sz="2600" spc="-10">
                <a:solidFill>
                  <a:srgbClr val="0D6CB8"/>
                </a:solidFill>
                <a:latin typeface="Calibri"/>
                <a:cs typeface="Calibri"/>
              </a:rPr>
              <a:t>accurately</a:t>
            </a:r>
            <a:r>
              <a:rPr sz="2600" spc="-135">
                <a:solidFill>
                  <a:srgbClr val="0D6CB8"/>
                </a:solidFill>
                <a:latin typeface="Calibri"/>
                <a:cs typeface="Calibri"/>
              </a:rPr>
              <a:t> </a:t>
            </a:r>
            <a:r>
              <a:rPr sz="2600" spc="-10">
                <a:solidFill>
                  <a:srgbClr val="0D6CB8"/>
                </a:solidFill>
                <a:latin typeface="Calibri"/>
                <a:cs typeface="Calibri"/>
              </a:rPr>
              <a:t>recognizing</a:t>
            </a:r>
            <a:r>
              <a:rPr sz="2600" spc="-40">
                <a:solidFill>
                  <a:srgbClr val="0D6CB8"/>
                </a:solidFill>
                <a:latin typeface="Calibri"/>
                <a:cs typeface="Calibri"/>
              </a:rPr>
              <a:t> </a:t>
            </a:r>
            <a:r>
              <a:rPr sz="2600" spc="-10">
                <a:solidFill>
                  <a:srgbClr val="0D6CB8"/>
                </a:solidFill>
                <a:latin typeface="Calibri"/>
                <a:cs typeface="Calibri"/>
              </a:rPr>
              <a:t>performance:</a:t>
            </a:r>
            <a:endParaRPr sz="2600">
              <a:latin typeface="Calibri"/>
              <a:cs typeface="Calibri"/>
            </a:endParaRPr>
          </a:p>
          <a:p>
            <a:pPr marL="469900" indent="-457200">
              <a:lnSpc>
                <a:spcPct val="100000"/>
              </a:lnSpc>
              <a:spcBef>
                <a:spcPts val="1535"/>
              </a:spcBef>
              <a:buClr>
                <a:srgbClr val="F05F38"/>
              </a:buClr>
              <a:buAutoNum type="arabicPeriod"/>
              <a:tabLst>
                <a:tab pos="469900" algn="l"/>
              </a:tabLst>
            </a:pPr>
            <a:r>
              <a:rPr sz="2600" b="0">
                <a:solidFill>
                  <a:srgbClr val="252525"/>
                </a:solidFill>
                <a:latin typeface="Calibri Light"/>
                <a:cs typeface="Calibri Light"/>
              </a:rPr>
              <a:t>Ratings</a:t>
            </a:r>
            <a:r>
              <a:rPr sz="2600" b="0" spc="-135">
                <a:solidFill>
                  <a:srgbClr val="252525"/>
                </a:solidFill>
                <a:latin typeface="Calibri Light"/>
                <a:cs typeface="Calibri Light"/>
              </a:rPr>
              <a:t> </a:t>
            </a:r>
            <a:r>
              <a:rPr sz="2600" b="0" spc="-10">
                <a:solidFill>
                  <a:srgbClr val="252525"/>
                </a:solidFill>
                <a:latin typeface="Calibri Light"/>
                <a:cs typeface="Calibri Light"/>
              </a:rPr>
              <a:t>reflect</a:t>
            </a:r>
            <a:r>
              <a:rPr sz="2600" b="0" spc="-60">
                <a:solidFill>
                  <a:srgbClr val="252525"/>
                </a:solidFill>
                <a:latin typeface="Calibri Light"/>
                <a:cs typeface="Calibri Light"/>
              </a:rPr>
              <a:t> </a:t>
            </a:r>
            <a:r>
              <a:rPr sz="2600" b="0">
                <a:solidFill>
                  <a:srgbClr val="252525"/>
                </a:solidFill>
                <a:latin typeface="Calibri Light"/>
                <a:cs typeface="Calibri Light"/>
              </a:rPr>
              <a:t>better</a:t>
            </a:r>
            <a:r>
              <a:rPr sz="2600" b="0" spc="-95">
                <a:solidFill>
                  <a:srgbClr val="252525"/>
                </a:solidFill>
                <a:latin typeface="Calibri Light"/>
                <a:cs typeface="Calibri Light"/>
              </a:rPr>
              <a:t> </a:t>
            </a:r>
            <a:r>
              <a:rPr sz="2600" b="0">
                <a:solidFill>
                  <a:srgbClr val="252525"/>
                </a:solidFill>
                <a:latin typeface="Calibri Light"/>
                <a:cs typeface="Calibri Light"/>
              </a:rPr>
              <a:t>of</a:t>
            </a:r>
            <a:r>
              <a:rPr sz="2600" b="0" spc="-60">
                <a:solidFill>
                  <a:srgbClr val="252525"/>
                </a:solidFill>
                <a:latin typeface="Calibri Light"/>
                <a:cs typeface="Calibri Light"/>
              </a:rPr>
              <a:t> </a:t>
            </a:r>
            <a:r>
              <a:rPr sz="2600" b="0">
                <a:solidFill>
                  <a:srgbClr val="252525"/>
                </a:solidFill>
                <a:latin typeface="Calibri Light"/>
                <a:cs typeface="Calibri Light"/>
              </a:rPr>
              <a:t>achievement</a:t>
            </a:r>
            <a:r>
              <a:rPr sz="2600" b="0" spc="-55">
                <a:solidFill>
                  <a:srgbClr val="252525"/>
                </a:solidFill>
                <a:latin typeface="Calibri Light"/>
                <a:cs typeface="Calibri Light"/>
              </a:rPr>
              <a:t> </a:t>
            </a:r>
            <a:r>
              <a:rPr sz="2600" b="0">
                <a:solidFill>
                  <a:srgbClr val="252525"/>
                </a:solidFill>
                <a:latin typeface="Calibri Light"/>
                <a:cs typeface="Calibri Light"/>
              </a:rPr>
              <a:t>or</a:t>
            </a:r>
            <a:r>
              <a:rPr sz="2600" b="0" spc="-95">
                <a:solidFill>
                  <a:srgbClr val="252525"/>
                </a:solidFill>
                <a:latin typeface="Calibri Light"/>
                <a:cs typeface="Calibri Light"/>
              </a:rPr>
              <a:t> </a:t>
            </a:r>
            <a:r>
              <a:rPr sz="2600" b="0" spc="-10">
                <a:solidFill>
                  <a:srgbClr val="252525"/>
                </a:solidFill>
                <a:latin typeface="Calibri Light"/>
                <a:cs typeface="Calibri Light"/>
              </a:rPr>
              <a:t>progress</a:t>
            </a:r>
            <a:endParaRPr sz="2600">
              <a:latin typeface="Calibri Light"/>
              <a:cs typeface="Calibri Light"/>
            </a:endParaRPr>
          </a:p>
          <a:p>
            <a:pPr marL="469900" indent="-457200">
              <a:lnSpc>
                <a:spcPct val="100000"/>
              </a:lnSpc>
              <a:spcBef>
                <a:spcPts val="1535"/>
              </a:spcBef>
              <a:buClr>
                <a:srgbClr val="F05F38"/>
              </a:buClr>
              <a:buAutoNum type="arabicPeriod"/>
              <a:tabLst>
                <a:tab pos="469900" algn="l"/>
              </a:tabLst>
            </a:pPr>
            <a:r>
              <a:rPr sz="2600" b="0">
                <a:solidFill>
                  <a:srgbClr val="252525"/>
                </a:solidFill>
                <a:latin typeface="Calibri Light"/>
                <a:cs typeface="Calibri Light"/>
              </a:rPr>
              <a:t>School</a:t>
            </a:r>
            <a:r>
              <a:rPr sz="2600" b="0" spc="-80">
                <a:solidFill>
                  <a:srgbClr val="252525"/>
                </a:solidFill>
                <a:latin typeface="Calibri Light"/>
                <a:cs typeface="Calibri Light"/>
              </a:rPr>
              <a:t> </a:t>
            </a:r>
            <a:r>
              <a:rPr sz="2600" b="0" spc="-10">
                <a:solidFill>
                  <a:srgbClr val="252525"/>
                </a:solidFill>
                <a:latin typeface="Calibri Light"/>
                <a:cs typeface="Calibri Light"/>
              </a:rPr>
              <a:t>performance</a:t>
            </a:r>
            <a:r>
              <a:rPr sz="2600" b="0" spc="-35">
                <a:solidFill>
                  <a:srgbClr val="252525"/>
                </a:solidFill>
                <a:latin typeface="Calibri Light"/>
                <a:cs typeface="Calibri Light"/>
              </a:rPr>
              <a:t> </a:t>
            </a:r>
            <a:r>
              <a:rPr sz="2600" b="0">
                <a:solidFill>
                  <a:srgbClr val="252525"/>
                </a:solidFill>
                <a:latin typeface="Calibri Light"/>
                <a:cs typeface="Calibri Light"/>
              </a:rPr>
              <a:t>is</a:t>
            </a:r>
            <a:r>
              <a:rPr sz="2600" b="0" spc="-45">
                <a:solidFill>
                  <a:srgbClr val="252525"/>
                </a:solidFill>
                <a:latin typeface="Calibri Light"/>
                <a:cs typeface="Calibri Light"/>
              </a:rPr>
              <a:t> </a:t>
            </a:r>
            <a:r>
              <a:rPr sz="2600" b="0" spc="-10">
                <a:solidFill>
                  <a:srgbClr val="252525"/>
                </a:solidFill>
                <a:latin typeface="Calibri Light"/>
                <a:cs typeface="Calibri Light"/>
              </a:rPr>
              <a:t>evaluated</a:t>
            </a:r>
            <a:r>
              <a:rPr sz="2600" b="0" spc="-25">
                <a:solidFill>
                  <a:srgbClr val="252525"/>
                </a:solidFill>
                <a:latin typeface="Calibri Light"/>
                <a:cs typeface="Calibri Light"/>
              </a:rPr>
              <a:t> </a:t>
            </a:r>
            <a:r>
              <a:rPr sz="2600" b="0">
                <a:solidFill>
                  <a:srgbClr val="252525"/>
                </a:solidFill>
                <a:latin typeface="Calibri Light"/>
                <a:cs typeface="Calibri Light"/>
              </a:rPr>
              <a:t>through</a:t>
            </a:r>
            <a:r>
              <a:rPr sz="2600" b="0" spc="-90">
                <a:solidFill>
                  <a:srgbClr val="252525"/>
                </a:solidFill>
                <a:latin typeface="Calibri Light"/>
                <a:cs typeface="Calibri Light"/>
              </a:rPr>
              <a:t> </a:t>
            </a:r>
            <a:r>
              <a:rPr sz="2600" b="0">
                <a:solidFill>
                  <a:srgbClr val="252525"/>
                </a:solidFill>
                <a:latin typeface="Calibri Light"/>
                <a:cs typeface="Calibri Light"/>
              </a:rPr>
              <a:t>multiple</a:t>
            </a:r>
            <a:r>
              <a:rPr sz="2600" b="0" spc="-160">
                <a:solidFill>
                  <a:srgbClr val="252525"/>
                </a:solidFill>
                <a:latin typeface="Calibri Light"/>
                <a:cs typeface="Calibri Light"/>
              </a:rPr>
              <a:t> </a:t>
            </a:r>
            <a:r>
              <a:rPr sz="2600" b="0">
                <a:solidFill>
                  <a:srgbClr val="252525"/>
                </a:solidFill>
                <a:latin typeface="Calibri Light"/>
                <a:cs typeface="Calibri Light"/>
              </a:rPr>
              <a:t>valid</a:t>
            </a:r>
            <a:r>
              <a:rPr sz="2600" b="0" spc="50">
                <a:solidFill>
                  <a:srgbClr val="252525"/>
                </a:solidFill>
                <a:latin typeface="Calibri Light"/>
                <a:cs typeface="Calibri Light"/>
              </a:rPr>
              <a:t> </a:t>
            </a:r>
            <a:r>
              <a:rPr sz="2600" b="0" spc="-10">
                <a:solidFill>
                  <a:srgbClr val="252525"/>
                </a:solidFill>
                <a:latin typeface="Calibri Light"/>
                <a:cs typeface="Calibri Light"/>
              </a:rPr>
              <a:t>measures</a:t>
            </a:r>
            <a:endParaRPr sz="2600">
              <a:latin typeface="Calibri Light"/>
              <a:cs typeface="Calibri Light"/>
            </a:endParaRPr>
          </a:p>
          <a:p>
            <a:pPr marL="469900" indent="-457200">
              <a:lnSpc>
                <a:spcPct val="100000"/>
              </a:lnSpc>
              <a:spcBef>
                <a:spcPts val="1460"/>
              </a:spcBef>
              <a:buClr>
                <a:srgbClr val="F05F38"/>
              </a:buClr>
              <a:buAutoNum type="arabicPeriod"/>
              <a:tabLst>
                <a:tab pos="469900" algn="l"/>
              </a:tabLst>
            </a:pPr>
            <a:r>
              <a:rPr sz="2600" b="0">
                <a:solidFill>
                  <a:srgbClr val="252525"/>
                </a:solidFill>
                <a:latin typeface="Calibri Light"/>
                <a:cs typeface="Calibri Light"/>
              </a:rPr>
              <a:t>Ratings</a:t>
            </a:r>
            <a:r>
              <a:rPr sz="2600" b="0" spc="-130">
                <a:solidFill>
                  <a:srgbClr val="252525"/>
                </a:solidFill>
                <a:latin typeface="Calibri Light"/>
                <a:cs typeface="Calibri Light"/>
              </a:rPr>
              <a:t> </a:t>
            </a:r>
            <a:r>
              <a:rPr sz="2600" b="0">
                <a:solidFill>
                  <a:srgbClr val="252525"/>
                </a:solidFill>
                <a:latin typeface="Calibri Light"/>
                <a:cs typeface="Calibri Light"/>
              </a:rPr>
              <a:t>are</a:t>
            </a:r>
            <a:r>
              <a:rPr sz="2600" b="0" spc="35">
                <a:solidFill>
                  <a:srgbClr val="252525"/>
                </a:solidFill>
                <a:latin typeface="Calibri Light"/>
                <a:cs typeface="Calibri Light"/>
              </a:rPr>
              <a:t> </a:t>
            </a:r>
            <a:r>
              <a:rPr sz="2600" b="0">
                <a:solidFill>
                  <a:srgbClr val="252525"/>
                </a:solidFill>
                <a:latin typeface="Calibri Light"/>
                <a:cs typeface="Calibri Light"/>
              </a:rPr>
              <a:t>based</a:t>
            </a:r>
            <a:r>
              <a:rPr sz="2600" b="0" spc="-95">
                <a:solidFill>
                  <a:srgbClr val="252525"/>
                </a:solidFill>
                <a:latin typeface="Calibri Light"/>
                <a:cs typeface="Calibri Light"/>
              </a:rPr>
              <a:t> </a:t>
            </a:r>
            <a:r>
              <a:rPr sz="2600" b="0">
                <a:solidFill>
                  <a:srgbClr val="252525"/>
                </a:solidFill>
                <a:latin typeface="Calibri Light"/>
                <a:cs typeface="Calibri Light"/>
              </a:rPr>
              <a:t>on</a:t>
            </a:r>
            <a:r>
              <a:rPr sz="2600" b="0" spc="-30">
                <a:solidFill>
                  <a:srgbClr val="252525"/>
                </a:solidFill>
                <a:latin typeface="Calibri Light"/>
                <a:cs typeface="Calibri Light"/>
              </a:rPr>
              <a:t> </a:t>
            </a:r>
            <a:r>
              <a:rPr sz="2600" b="0">
                <a:solidFill>
                  <a:srgbClr val="252525"/>
                </a:solidFill>
                <a:latin typeface="Calibri Light"/>
                <a:cs typeface="Calibri Light"/>
              </a:rPr>
              <a:t>defined</a:t>
            </a:r>
            <a:r>
              <a:rPr sz="2600" b="0" spc="-30">
                <a:solidFill>
                  <a:srgbClr val="252525"/>
                </a:solidFill>
                <a:latin typeface="Calibri Light"/>
                <a:cs typeface="Calibri Light"/>
              </a:rPr>
              <a:t> </a:t>
            </a:r>
            <a:r>
              <a:rPr sz="2600" b="0">
                <a:solidFill>
                  <a:srgbClr val="252525"/>
                </a:solidFill>
                <a:latin typeface="Calibri Light"/>
                <a:cs typeface="Calibri Light"/>
              </a:rPr>
              <a:t>criteria,</a:t>
            </a:r>
            <a:r>
              <a:rPr sz="2600" b="0" spc="-130">
                <a:solidFill>
                  <a:srgbClr val="252525"/>
                </a:solidFill>
                <a:latin typeface="Calibri Light"/>
                <a:cs typeface="Calibri Light"/>
              </a:rPr>
              <a:t> </a:t>
            </a:r>
            <a:r>
              <a:rPr sz="2600" b="0">
                <a:solidFill>
                  <a:srgbClr val="252525"/>
                </a:solidFill>
                <a:latin typeface="Calibri Light"/>
                <a:cs typeface="Calibri Light"/>
              </a:rPr>
              <a:t>not</a:t>
            </a:r>
            <a:r>
              <a:rPr sz="2600" b="0" spc="-50">
                <a:solidFill>
                  <a:srgbClr val="252525"/>
                </a:solidFill>
                <a:latin typeface="Calibri Light"/>
                <a:cs typeface="Calibri Light"/>
              </a:rPr>
              <a:t> </a:t>
            </a:r>
            <a:r>
              <a:rPr sz="2600" b="0">
                <a:solidFill>
                  <a:srgbClr val="252525"/>
                </a:solidFill>
                <a:latin typeface="Calibri Light"/>
                <a:cs typeface="Calibri Light"/>
              </a:rPr>
              <a:t>a</a:t>
            </a:r>
            <a:r>
              <a:rPr sz="2600" b="0" spc="-50">
                <a:solidFill>
                  <a:srgbClr val="252525"/>
                </a:solidFill>
                <a:latin typeface="Calibri Light"/>
                <a:cs typeface="Calibri Light"/>
              </a:rPr>
              <a:t> </a:t>
            </a:r>
            <a:r>
              <a:rPr sz="2600" b="0">
                <a:solidFill>
                  <a:srgbClr val="252525"/>
                </a:solidFill>
                <a:latin typeface="Calibri Light"/>
                <a:cs typeface="Calibri Light"/>
              </a:rPr>
              <a:t>fixed</a:t>
            </a:r>
            <a:r>
              <a:rPr sz="2600" b="0" spc="-30">
                <a:solidFill>
                  <a:srgbClr val="252525"/>
                </a:solidFill>
                <a:latin typeface="Calibri Light"/>
                <a:cs typeface="Calibri Light"/>
              </a:rPr>
              <a:t> </a:t>
            </a:r>
            <a:r>
              <a:rPr sz="2600" b="0" spc="-10">
                <a:solidFill>
                  <a:srgbClr val="252525"/>
                </a:solidFill>
                <a:latin typeface="Calibri Light"/>
                <a:cs typeface="Calibri Light"/>
              </a:rPr>
              <a:t>distribution</a:t>
            </a:r>
            <a:endParaRPr sz="2600">
              <a:latin typeface="Calibri Light"/>
              <a:cs typeface="Calibri Light"/>
            </a:endParaRPr>
          </a:p>
          <a:p>
            <a:pPr marL="698500" lvl="1" indent="-228600">
              <a:lnSpc>
                <a:spcPct val="100000"/>
              </a:lnSpc>
              <a:spcBef>
                <a:spcPts val="1614"/>
              </a:spcBef>
              <a:buClr>
                <a:srgbClr val="F05F38"/>
              </a:buClr>
              <a:buFont typeface="Wingdings"/>
              <a:buChar char=""/>
              <a:tabLst>
                <a:tab pos="698500" algn="l"/>
              </a:tabLst>
            </a:pPr>
            <a:r>
              <a:rPr sz="2150" b="0" spc="-35">
                <a:solidFill>
                  <a:srgbClr val="252525"/>
                </a:solidFill>
                <a:latin typeface="Calibri Light"/>
                <a:cs typeface="Calibri Light"/>
              </a:rPr>
              <a:t>“A”</a:t>
            </a:r>
            <a:r>
              <a:rPr sz="2150" b="0" spc="65">
                <a:solidFill>
                  <a:srgbClr val="252525"/>
                </a:solidFill>
                <a:latin typeface="Calibri Light"/>
                <a:cs typeface="Calibri Light"/>
              </a:rPr>
              <a:t> </a:t>
            </a:r>
            <a:r>
              <a:rPr sz="2150" b="0">
                <a:solidFill>
                  <a:srgbClr val="252525"/>
                </a:solidFill>
                <a:latin typeface="Calibri Light"/>
                <a:cs typeface="Calibri Light"/>
              </a:rPr>
              <a:t>reflects</a:t>
            </a:r>
            <a:r>
              <a:rPr sz="2150" b="0" spc="55">
                <a:solidFill>
                  <a:srgbClr val="252525"/>
                </a:solidFill>
                <a:latin typeface="Calibri Light"/>
                <a:cs typeface="Calibri Light"/>
              </a:rPr>
              <a:t> </a:t>
            </a:r>
            <a:r>
              <a:rPr sz="2150" b="0">
                <a:solidFill>
                  <a:srgbClr val="252525"/>
                </a:solidFill>
                <a:latin typeface="Calibri Light"/>
                <a:cs typeface="Calibri Light"/>
              </a:rPr>
              <a:t>performance</a:t>
            </a:r>
            <a:r>
              <a:rPr sz="2150" b="0" spc="120">
                <a:solidFill>
                  <a:srgbClr val="252525"/>
                </a:solidFill>
                <a:latin typeface="Calibri Light"/>
                <a:cs typeface="Calibri Light"/>
              </a:rPr>
              <a:t> </a:t>
            </a:r>
            <a:r>
              <a:rPr sz="2150" b="0">
                <a:solidFill>
                  <a:srgbClr val="252525"/>
                </a:solidFill>
                <a:latin typeface="Calibri Light"/>
                <a:cs typeface="Calibri Light"/>
              </a:rPr>
              <a:t>consistent</a:t>
            </a:r>
            <a:r>
              <a:rPr sz="2150" b="0" spc="95">
                <a:solidFill>
                  <a:srgbClr val="252525"/>
                </a:solidFill>
                <a:latin typeface="Calibri Light"/>
                <a:cs typeface="Calibri Light"/>
              </a:rPr>
              <a:t> </a:t>
            </a:r>
            <a:r>
              <a:rPr sz="2150" b="0">
                <a:solidFill>
                  <a:srgbClr val="252525"/>
                </a:solidFill>
                <a:latin typeface="Calibri Light"/>
                <a:cs typeface="Calibri Light"/>
              </a:rPr>
              <a:t>with</a:t>
            </a:r>
            <a:r>
              <a:rPr sz="2150" b="0" spc="-5">
                <a:solidFill>
                  <a:srgbClr val="252525"/>
                </a:solidFill>
                <a:latin typeface="Calibri Light"/>
                <a:cs typeface="Calibri Light"/>
              </a:rPr>
              <a:t> </a:t>
            </a:r>
            <a:r>
              <a:rPr sz="2150" b="0">
                <a:solidFill>
                  <a:srgbClr val="252525"/>
                </a:solidFill>
                <a:latin typeface="Calibri Light"/>
                <a:cs typeface="Calibri Light"/>
              </a:rPr>
              <a:t>reaching</a:t>
            </a:r>
            <a:r>
              <a:rPr sz="2150" b="0" spc="95">
                <a:solidFill>
                  <a:srgbClr val="252525"/>
                </a:solidFill>
                <a:latin typeface="Calibri Light"/>
                <a:cs typeface="Calibri Light"/>
              </a:rPr>
              <a:t> </a:t>
            </a:r>
            <a:r>
              <a:rPr sz="2150" b="0">
                <a:solidFill>
                  <a:srgbClr val="252525"/>
                </a:solidFill>
                <a:latin typeface="Calibri Light"/>
                <a:cs typeface="Calibri Light"/>
              </a:rPr>
              <a:t>long</a:t>
            </a:r>
            <a:r>
              <a:rPr sz="2150" b="0" spc="25">
                <a:solidFill>
                  <a:srgbClr val="252525"/>
                </a:solidFill>
                <a:latin typeface="Calibri Light"/>
                <a:cs typeface="Calibri Light"/>
              </a:rPr>
              <a:t> </a:t>
            </a:r>
            <a:r>
              <a:rPr sz="2150" b="0">
                <a:solidFill>
                  <a:srgbClr val="252525"/>
                </a:solidFill>
                <a:latin typeface="Calibri Light"/>
                <a:cs typeface="Calibri Light"/>
              </a:rPr>
              <a:t>term</a:t>
            </a:r>
            <a:r>
              <a:rPr sz="2150" b="0" spc="-5">
                <a:solidFill>
                  <a:srgbClr val="252525"/>
                </a:solidFill>
                <a:latin typeface="Calibri Light"/>
                <a:cs typeface="Calibri Light"/>
              </a:rPr>
              <a:t> </a:t>
            </a:r>
            <a:r>
              <a:rPr sz="2150" b="0">
                <a:solidFill>
                  <a:srgbClr val="252525"/>
                </a:solidFill>
                <a:latin typeface="Calibri Light"/>
                <a:cs typeface="Calibri Light"/>
              </a:rPr>
              <a:t>student</a:t>
            </a:r>
            <a:r>
              <a:rPr sz="2150" b="0" spc="35">
                <a:solidFill>
                  <a:srgbClr val="252525"/>
                </a:solidFill>
                <a:latin typeface="Calibri Light"/>
                <a:cs typeface="Calibri Light"/>
              </a:rPr>
              <a:t> </a:t>
            </a:r>
            <a:r>
              <a:rPr sz="2150" b="0" spc="-10">
                <a:solidFill>
                  <a:srgbClr val="252525"/>
                </a:solidFill>
                <a:latin typeface="Calibri Light"/>
                <a:cs typeface="Calibri Light"/>
              </a:rPr>
              <a:t>goals</a:t>
            </a:r>
            <a:endParaRPr sz="2150">
              <a:latin typeface="Calibri Light"/>
              <a:cs typeface="Calibri Light"/>
            </a:endParaRPr>
          </a:p>
          <a:p>
            <a:pPr marL="698500" lvl="1" indent="-228600">
              <a:lnSpc>
                <a:spcPct val="100000"/>
              </a:lnSpc>
              <a:spcBef>
                <a:spcPts val="1550"/>
              </a:spcBef>
              <a:buClr>
                <a:srgbClr val="F05F38"/>
              </a:buClr>
              <a:buFont typeface="Wingdings"/>
              <a:buChar char=""/>
              <a:tabLst>
                <a:tab pos="698500" algn="l"/>
              </a:tabLst>
            </a:pPr>
            <a:r>
              <a:rPr sz="2150" b="0" spc="70">
                <a:solidFill>
                  <a:srgbClr val="252525"/>
                </a:solidFill>
                <a:latin typeface="Calibri Light"/>
                <a:cs typeface="Calibri Light"/>
              </a:rPr>
              <a:t>“C”</a:t>
            </a:r>
            <a:r>
              <a:rPr sz="2150" b="0" spc="-50">
                <a:solidFill>
                  <a:srgbClr val="252525"/>
                </a:solidFill>
                <a:latin typeface="Calibri Light"/>
                <a:cs typeface="Calibri Light"/>
              </a:rPr>
              <a:t> </a:t>
            </a:r>
            <a:r>
              <a:rPr sz="2150" b="0">
                <a:solidFill>
                  <a:srgbClr val="252525"/>
                </a:solidFill>
                <a:latin typeface="Calibri Light"/>
                <a:cs typeface="Calibri Light"/>
              </a:rPr>
              <a:t>reflects</a:t>
            </a:r>
            <a:r>
              <a:rPr sz="2150" b="0" spc="85">
                <a:solidFill>
                  <a:srgbClr val="252525"/>
                </a:solidFill>
                <a:latin typeface="Calibri Light"/>
                <a:cs typeface="Calibri Light"/>
              </a:rPr>
              <a:t> </a:t>
            </a:r>
            <a:r>
              <a:rPr sz="2150" b="0">
                <a:solidFill>
                  <a:srgbClr val="252525"/>
                </a:solidFill>
                <a:latin typeface="Calibri Light"/>
                <a:cs typeface="Calibri Light"/>
              </a:rPr>
              <a:t>average</a:t>
            </a:r>
            <a:r>
              <a:rPr sz="2150" b="0" spc="-75">
                <a:solidFill>
                  <a:srgbClr val="252525"/>
                </a:solidFill>
                <a:latin typeface="Calibri Light"/>
                <a:cs typeface="Calibri Light"/>
              </a:rPr>
              <a:t> </a:t>
            </a:r>
            <a:r>
              <a:rPr sz="2150" b="0">
                <a:solidFill>
                  <a:srgbClr val="252525"/>
                </a:solidFill>
                <a:latin typeface="Calibri Light"/>
                <a:cs typeface="Calibri Light"/>
              </a:rPr>
              <a:t>performance</a:t>
            </a:r>
            <a:r>
              <a:rPr sz="2150" b="0" spc="225">
                <a:solidFill>
                  <a:srgbClr val="252525"/>
                </a:solidFill>
                <a:latin typeface="Calibri Light"/>
                <a:cs typeface="Calibri Light"/>
              </a:rPr>
              <a:t> </a:t>
            </a:r>
            <a:r>
              <a:rPr sz="2150" b="0">
                <a:solidFill>
                  <a:srgbClr val="252525"/>
                </a:solidFill>
                <a:latin typeface="Calibri Light"/>
                <a:cs typeface="Calibri Light"/>
              </a:rPr>
              <a:t>for</a:t>
            </a:r>
            <a:r>
              <a:rPr sz="2150" b="0" spc="25">
                <a:solidFill>
                  <a:srgbClr val="252525"/>
                </a:solidFill>
                <a:latin typeface="Calibri Light"/>
                <a:cs typeface="Calibri Light"/>
              </a:rPr>
              <a:t> </a:t>
            </a:r>
            <a:r>
              <a:rPr sz="2150" b="0">
                <a:solidFill>
                  <a:srgbClr val="252525"/>
                </a:solidFill>
                <a:latin typeface="Calibri Light"/>
                <a:cs typeface="Calibri Light"/>
              </a:rPr>
              <a:t>the baseline</a:t>
            </a:r>
            <a:r>
              <a:rPr sz="2150" b="0" spc="150">
                <a:solidFill>
                  <a:srgbClr val="252525"/>
                </a:solidFill>
                <a:latin typeface="Calibri Light"/>
                <a:cs typeface="Calibri Light"/>
              </a:rPr>
              <a:t> </a:t>
            </a:r>
            <a:r>
              <a:rPr sz="2150" b="0" spc="-20">
                <a:solidFill>
                  <a:srgbClr val="252525"/>
                </a:solidFill>
                <a:latin typeface="Calibri Light"/>
                <a:cs typeface="Calibri Light"/>
              </a:rPr>
              <a:t>year</a:t>
            </a:r>
            <a:endParaRPr sz="2150">
              <a:latin typeface="Calibri Light"/>
              <a:cs typeface="Calibri Light"/>
            </a:endParaRPr>
          </a:p>
          <a:p>
            <a:pPr marL="469900" indent="-457200">
              <a:lnSpc>
                <a:spcPct val="100000"/>
              </a:lnSpc>
              <a:spcBef>
                <a:spcPts val="1475"/>
              </a:spcBef>
              <a:buClr>
                <a:srgbClr val="F05F38"/>
              </a:buClr>
              <a:buAutoNum type="arabicPeriod"/>
              <a:tabLst>
                <a:tab pos="469900" algn="l"/>
              </a:tabLst>
            </a:pPr>
            <a:r>
              <a:rPr sz="2600" b="0">
                <a:solidFill>
                  <a:srgbClr val="252525"/>
                </a:solidFill>
                <a:latin typeface="Calibri Light"/>
                <a:cs typeface="Calibri Light"/>
              </a:rPr>
              <a:t>The</a:t>
            </a:r>
            <a:r>
              <a:rPr sz="2600" b="0" spc="-10">
                <a:solidFill>
                  <a:srgbClr val="252525"/>
                </a:solidFill>
                <a:latin typeface="Calibri Light"/>
                <a:cs typeface="Calibri Light"/>
              </a:rPr>
              <a:t> system</a:t>
            </a:r>
            <a:r>
              <a:rPr sz="2600" b="0" spc="-185">
                <a:solidFill>
                  <a:srgbClr val="252525"/>
                </a:solidFill>
                <a:latin typeface="Calibri Light"/>
                <a:cs typeface="Calibri Light"/>
              </a:rPr>
              <a:t> </a:t>
            </a:r>
            <a:r>
              <a:rPr sz="2600" b="0">
                <a:solidFill>
                  <a:srgbClr val="252525"/>
                </a:solidFill>
                <a:latin typeface="Calibri Light"/>
                <a:cs typeface="Calibri Light"/>
              </a:rPr>
              <a:t>design</a:t>
            </a:r>
            <a:r>
              <a:rPr sz="2600" b="0" spc="-75">
                <a:solidFill>
                  <a:srgbClr val="252525"/>
                </a:solidFill>
                <a:latin typeface="Calibri Light"/>
                <a:cs typeface="Calibri Light"/>
              </a:rPr>
              <a:t> </a:t>
            </a:r>
            <a:r>
              <a:rPr sz="2600" b="0">
                <a:solidFill>
                  <a:srgbClr val="252525"/>
                </a:solidFill>
                <a:latin typeface="Calibri Light"/>
                <a:cs typeface="Calibri Light"/>
              </a:rPr>
              <a:t>remains</a:t>
            </a:r>
            <a:r>
              <a:rPr sz="2600" b="0" spc="-25">
                <a:solidFill>
                  <a:srgbClr val="252525"/>
                </a:solidFill>
                <a:latin typeface="Calibri Light"/>
                <a:cs typeface="Calibri Light"/>
              </a:rPr>
              <a:t> </a:t>
            </a:r>
            <a:r>
              <a:rPr sz="2600" b="0">
                <a:solidFill>
                  <a:srgbClr val="252525"/>
                </a:solidFill>
                <a:latin typeface="Calibri Light"/>
                <a:cs typeface="Calibri Light"/>
              </a:rPr>
              <a:t>static</a:t>
            </a:r>
            <a:r>
              <a:rPr sz="2600" b="0" spc="-125">
                <a:solidFill>
                  <a:srgbClr val="252525"/>
                </a:solidFill>
                <a:latin typeface="Calibri Light"/>
                <a:cs typeface="Calibri Light"/>
              </a:rPr>
              <a:t> </a:t>
            </a:r>
            <a:r>
              <a:rPr sz="2600" b="0">
                <a:solidFill>
                  <a:srgbClr val="252525"/>
                </a:solidFill>
                <a:latin typeface="Calibri Light"/>
                <a:cs typeface="Calibri Light"/>
              </a:rPr>
              <a:t>in</a:t>
            </a:r>
            <a:r>
              <a:rPr sz="2600" b="0" spc="-75">
                <a:solidFill>
                  <a:srgbClr val="252525"/>
                </a:solidFill>
                <a:latin typeface="Calibri Light"/>
                <a:cs typeface="Calibri Light"/>
              </a:rPr>
              <a:t> </a:t>
            </a:r>
            <a:r>
              <a:rPr sz="2600" b="0">
                <a:solidFill>
                  <a:srgbClr val="252525"/>
                </a:solidFill>
                <a:latin typeface="Calibri Light"/>
                <a:cs typeface="Calibri Light"/>
              </a:rPr>
              <a:t>most</a:t>
            </a:r>
            <a:r>
              <a:rPr sz="2600" b="0" spc="-100">
                <a:solidFill>
                  <a:srgbClr val="252525"/>
                </a:solidFill>
                <a:latin typeface="Calibri Light"/>
                <a:cs typeface="Calibri Light"/>
              </a:rPr>
              <a:t> </a:t>
            </a:r>
            <a:r>
              <a:rPr sz="2600" b="0" spc="-10">
                <a:solidFill>
                  <a:srgbClr val="252525"/>
                </a:solidFill>
                <a:latin typeface="Calibri Light"/>
                <a:cs typeface="Calibri Light"/>
              </a:rPr>
              <a:t>years</a:t>
            </a:r>
            <a:endParaRPr sz="2600">
              <a:latin typeface="Calibri Light"/>
              <a:cs typeface="Calibri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2025 A-F Ratings and District Results"/>
          <p:cNvGrpSpPr/>
          <p:nvPr/>
        </p:nvGrpSpPr>
        <p:grpSpPr>
          <a:xfrm>
            <a:off x="0" y="0"/>
            <a:ext cx="11049000" cy="6858000"/>
            <a:chOff x="0" y="0"/>
            <a:chExt cx="11049000" cy="6858000"/>
          </a:xfrm>
        </p:grpSpPr>
        <p:sp>
          <p:nvSpPr>
            <p:cNvPr id="3" name="object 3"/>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p:cNvPicPr/>
            <p:nvPr/>
          </p:nvPicPr>
          <p:blipFill>
            <a:blip r:embed="rId3" cstate="print"/>
            <a:stretch>
              <a:fillRect/>
            </a:stretch>
          </p:blipFill>
          <p:spPr>
            <a:xfrm>
              <a:off x="1457325" y="295275"/>
              <a:ext cx="1524000" cy="742950"/>
            </a:xfrm>
            <a:prstGeom prst="rect">
              <a:avLst/>
            </a:prstGeom>
          </p:spPr>
        </p:pic>
        <p:sp>
          <p:nvSpPr>
            <p:cNvPr id="5" name="object 5"/>
            <p:cNvSpPr/>
            <p:nvPr/>
          </p:nvSpPr>
          <p:spPr>
            <a:xfrm>
              <a:off x="1457325" y="2638425"/>
              <a:ext cx="9591675" cy="1106138"/>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1457325" y="2638425"/>
            <a:ext cx="9591675" cy="1103507"/>
          </a:xfrm>
          <a:prstGeom prst="rect">
            <a:avLst/>
          </a:prstGeom>
          <a:ln w="38100">
            <a:solidFill>
              <a:srgbClr val="F05F38"/>
            </a:solidFill>
          </a:ln>
        </p:spPr>
        <p:txBody>
          <a:bodyPr vert="horz" wrap="square" lIns="0" tIns="361315" rIns="0" bIns="0" rtlCol="0" anchor="t">
            <a:spAutoFit/>
          </a:bodyPr>
          <a:lstStyle/>
          <a:p>
            <a:pPr marL="197485">
              <a:spcBef>
                <a:spcPts val="2845"/>
              </a:spcBef>
            </a:pPr>
            <a:r>
              <a:rPr lang="en-US" sz="4800" b="1">
                <a:solidFill>
                  <a:srgbClr val="0D6CB8"/>
                </a:solidFill>
                <a:latin typeface="Calibri"/>
                <a:cs typeface="Calibri"/>
              </a:rPr>
              <a:t>2025 A-F Ratings and District Results</a:t>
            </a:r>
            <a:endParaRPr lang="en-US" sz="4800" b="1" spc="-10">
              <a:solidFill>
                <a:srgbClr val="0D6CB8"/>
              </a:solidFill>
              <a:latin typeface="Calibri"/>
              <a:ea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11</a:t>
            </a:fld>
            <a:endParaRPr spc="-2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35BFD-5467-AB6D-2EC8-3B5130CB9043}"/>
            </a:ext>
          </a:extLst>
        </p:cNvPr>
        <p:cNvGrpSpPr/>
        <p:nvPr/>
      </p:nvGrpSpPr>
      <p:grpSpPr>
        <a:xfrm>
          <a:off x="0" y="0"/>
          <a:ext cx="0" cy="0"/>
          <a:chOff x="0" y="0"/>
          <a:chExt cx="0" cy="0"/>
        </a:xfrm>
      </p:grpSpPr>
      <p:sp>
        <p:nvSpPr>
          <p:cNvPr id="9" name="object 9">
            <a:extLst>
              <a:ext uri="{FF2B5EF4-FFF2-40B4-BE49-F238E27FC236}">
                <a16:creationId xmlns:a16="http://schemas.microsoft.com/office/drawing/2014/main" id="{095EEC1E-71F5-DB6F-2A1C-5DD2AB629251}"/>
              </a:ext>
            </a:extLst>
          </p:cNvPr>
          <p:cNvSpPr txBox="1">
            <a:spLocks noGrp="1"/>
          </p:cNvSpPr>
          <p:nvPr>
            <p:ph type="title"/>
          </p:nvPr>
        </p:nvSpPr>
        <p:spPr>
          <a:xfrm>
            <a:off x="134520" y="192875"/>
            <a:ext cx="11555730" cy="459869"/>
          </a:xfrm>
          <a:prstGeom prst="rect">
            <a:avLst/>
          </a:prstGeom>
        </p:spPr>
        <p:txBody>
          <a:bodyPr vert="horz" wrap="square" lIns="0" tIns="16510" rIns="0" bIns="0" rtlCol="0" anchor="t">
            <a:spAutoFit/>
          </a:bodyPr>
          <a:lstStyle/>
          <a:p>
            <a:pPr marL="215900">
              <a:lnSpc>
                <a:spcPts val="3190"/>
              </a:lnSpc>
              <a:spcBef>
                <a:spcPts val="130"/>
              </a:spcBef>
            </a:pPr>
            <a:r>
              <a:rPr lang="en-US" sz="4000" b="1">
                <a:ea typeface="Calibri Light"/>
                <a:cs typeface="Calibri"/>
              </a:rPr>
              <a:t>Calculating Overall A-F Results</a:t>
            </a:r>
            <a:endParaRPr lang="en-US" sz="4000">
              <a:ea typeface="Calibri Light"/>
            </a:endParaRPr>
          </a:p>
        </p:txBody>
      </p:sp>
      <p:sp>
        <p:nvSpPr>
          <p:cNvPr id="10" name="object 10">
            <a:extLst>
              <a:ext uri="{FF2B5EF4-FFF2-40B4-BE49-F238E27FC236}">
                <a16:creationId xmlns:a16="http://schemas.microsoft.com/office/drawing/2014/main" id="{6F393412-95F5-5B03-9030-95253AE93950}"/>
              </a:ext>
            </a:extLst>
          </p:cNvPr>
          <p:cNvSpPr txBox="1"/>
          <p:nvPr/>
        </p:nvSpPr>
        <p:spPr>
          <a:xfrm>
            <a:off x="1006475" y="3985831"/>
            <a:ext cx="1238885"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45">
                <a:solidFill>
                  <a:srgbClr val="FFFFFF"/>
                </a:solidFill>
                <a:latin typeface="Calibri"/>
                <a:cs typeface="Calibri"/>
              </a:rPr>
              <a:t> </a:t>
            </a:r>
            <a:r>
              <a:rPr sz="2400" b="1" spc="-50">
                <a:solidFill>
                  <a:srgbClr val="FFFFFF"/>
                </a:solidFill>
                <a:latin typeface="Calibri"/>
                <a:cs typeface="Calibri"/>
              </a:rPr>
              <a:t>1</a:t>
            </a:r>
            <a:endParaRPr sz="2400">
              <a:latin typeface="Calibri"/>
              <a:cs typeface="Calibri"/>
            </a:endParaRPr>
          </a:p>
        </p:txBody>
      </p:sp>
      <p:sp>
        <p:nvSpPr>
          <p:cNvPr id="11" name="object 11">
            <a:extLst>
              <a:ext uri="{FF2B5EF4-FFF2-40B4-BE49-F238E27FC236}">
                <a16:creationId xmlns:a16="http://schemas.microsoft.com/office/drawing/2014/main" id="{DE7E3225-0744-39A1-2ED5-09ACA58D7AE4}"/>
              </a:ext>
            </a:extLst>
          </p:cNvPr>
          <p:cNvSpPr txBox="1"/>
          <p:nvPr/>
        </p:nvSpPr>
        <p:spPr>
          <a:xfrm>
            <a:off x="777875" y="4720272"/>
            <a:ext cx="1683385" cy="754380"/>
          </a:xfrm>
          <a:prstGeom prst="rect">
            <a:avLst/>
          </a:prstGeom>
        </p:spPr>
        <p:txBody>
          <a:bodyPr vert="horz" wrap="square" lIns="0" tIns="27305" rIns="0" bIns="0" rtlCol="0">
            <a:spAutoFit/>
          </a:bodyPr>
          <a:lstStyle/>
          <a:p>
            <a:pPr marL="12700" marR="5080" indent="333375">
              <a:lnSpc>
                <a:spcPts val="2860"/>
              </a:lnSpc>
              <a:spcBef>
                <a:spcPts val="215"/>
              </a:spcBef>
            </a:pPr>
            <a:r>
              <a:rPr sz="2400" b="1" spc="-10">
                <a:solidFill>
                  <a:srgbClr val="FFFFFF"/>
                </a:solidFill>
                <a:latin typeface="Calibri"/>
                <a:cs typeface="Calibri"/>
              </a:rPr>
              <a:t>Student </a:t>
            </a:r>
            <a:r>
              <a:rPr sz="2400" b="1" spc="-20">
                <a:solidFill>
                  <a:srgbClr val="FFFFFF"/>
                </a:solidFill>
                <a:latin typeface="Calibri"/>
                <a:cs typeface="Calibri"/>
              </a:rPr>
              <a:t>Achievement</a:t>
            </a:r>
            <a:endParaRPr sz="2400">
              <a:latin typeface="Calibri"/>
              <a:cs typeface="Calibri"/>
            </a:endParaRPr>
          </a:p>
        </p:txBody>
      </p:sp>
      <p:sp>
        <p:nvSpPr>
          <p:cNvPr id="14" name="object 14">
            <a:extLst>
              <a:ext uri="{FF2B5EF4-FFF2-40B4-BE49-F238E27FC236}">
                <a16:creationId xmlns:a16="http://schemas.microsoft.com/office/drawing/2014/main" id="{12564D03-7E8E-D5C9-EB4A-770F9BAE2452}"/>
              </a:ext>
            </a:extLst>
          </p:cNvPr>
          <p:cNvSpPr txBox="1"/>
          <p:nvPr/>
        </p:nvSpPr>
        <p:spPr>
          <a:xfrm>
            <a:off x="7774051" y="2168270"/>
            <a:ext cx="4168775" cy="3224530"/>
          </a:xfrm>
          <a:prstGeom prst="rect">
            <a:avLst/>
          </a:prstGeom>
        </p:spPr>
        <p:txBody>
          <a:bodyPr vert="horz" wrap="square" lIns="0" tIns="13335" rIns="0" bIns="0" rtlCol="0">
            <a:spAutoFit/>
          </a:bodyPr>
          <a:lstStyle/>
          <a:p>
            <a:pPr marL="234950" marR="638175">
              <a:lnSpc>
                <a:spcPct val="100000"/>
              </a:lnSpc>
              <a:spcBef>
                <a:spcPts val="105"/>
              </a:spcBef>
            </a:pPr>
            <a:r>
              <a:rPr sz="3000" b="1">
                <a:solidFill>
                  <a:srgbClr val="FFFFFF"/>
                </a:solidFill>
                <a:latin typeface="Calibri"/>
                <a:cs typeface="Calibri"/>
              </a:rPr>
              <a:t>This</a:t>
            </a:r>
            <a:r>
              <a:rPr sz="3000" b="1" spc="-45">
                <a:solidFill>
                  <a:srgbClr val="FFFFFF"/>
                </a:solidFill>
                <a:latin typeface="Calibri"/>
                <a:cs typeface="Calibri"/>
              </a:rPr>
              <a:t> </a:t>
            </a:r>
            <a:r>
              <a:rPr sz="3000" b="1">
                <a:solidFill>
                  <a:srgbClr val="FFFFFF"/>
                </a:solidFill>
                <a:latin typeface="Calibri"/>
                <a:cs typeface="Calibri"/>
              </a:rPr>
              <a:t>design</a:t>
            </a:r>
            <a:r>
              <a:rPr sz="3000" b="1" spc="-15">
                <a:solidFill>
                  <a:srgbClr val="FFFFFF"/>
                </a:solidFill>
                <a:latin typeface="Calibri"/>
                <a:cs typeface="Calibri"/>
              </a:rPr>
              <a:t> </a:t>
            </a:r>
            <a:r>
              <a:rPr sz="3000" b="1">
                <a:solidFill>
                  <a:srgbClr val="FFFFFF"/>
                </a:solidFill>
                <a:latin typeface="Calibri"/>
                <a:cs typeface="Calibri"/>
              </a:rPr>
              <a:t>reflects</a:t>
            </a:r>
            <a:r>
              <a:rPr sz="3000" b="1" spc="-114">
                <a:solidFill>
                  <a:srgbClr val="FFFFFF"/>
                </a:solidFill>
                <a:latin typeface="Calibri"/>
                <a:cs typeface="Calibri"/>
              </a:rPr>
              <a:t> </a:t>
            </a:r>
            <a:r>
              <a:rPr sz="3000" b="1" spc="-50">
                <a:solidFill>
                  <a:srgbClr val="FFFFFF"/>
                </a:solidFill>
                <a:latin typeface="Calibri"/>
                <a:cs typeface="Calibri"/>
              </a:rPr>
              <a:t>a </a:t>
            </a:r>
            <a:r>
              <a:rPr sz="3000" b="1" spc="-10">
                <a:solidFill>
                  <a:srgbClr val="FFFFFF"/>
                </a:solidFill>
                <a:latin typeface="Calibri"/>
                <a:cs typeface="Calibri"/>
              </a:rPr>
              <a:t>commitment</a:t>
            </a:r>
            <a:endParaRPr sz="3000">
              <a:latin typeface="Calibri"/>
              <a:cs typeface="Calibri"/>
            </a:endParaRPr>
          </a:p>
          <a:p>
            <a:pPr marL="577850" indent="-342900">
              <a:lnSpc>
                <a:spcPts val="2870"/>
              </a:lnSpc>
              <a:spcBef>
                <a:spcPts val="680"/>
              </a:spcBef>
              <a:buFont typeface="Arial"/>
              <a:buChar char="•"/>
              <a:tabLst>
                <a:tab pos="577850" algn="l"/>
              </a:tabLst>
            </a:pPr>
            <a:r>
              <a:rPr sz="2400">
                <a:solidFill>
                  <a:srgbClr val="FFFFFF"/>
                </a:solidFill>
                <a:latin typeface="Calibri"/>
                <a:cs typeface="Calibri"/>
              </a:rPr>
              <a:t>to</a:t>
            </a:r>
            <a:r>
              <a:rPr sz="2400" spc="-90">
                <a:solidFill>
                  <a:srgbClr val="FFFFFF"/>
                </a:solidFill>
                <a:latin typeface="Calibri"/>
                <a:cs typeface="Calibri"/>
              </a:rPr>
              <a:t> </a:t>
            </a:r>
            <a:r>
              <a:rPr sz="2400" spc="-10">
                <a:solidFill>
                  <a:srgbClr val="FFFFFF"/>
                </a:solidFill>
                <a:latin typeface="Calibri"/>
                <a:cs typeface="Calibri"/>
              </a:rPr>
              <a:t>recognize</a:t>
            </a:r>
            <a:r>
              <a:rPr sz="2400" spc="-80">
                <a:solidFill>
                  <a:srgbClr val="FFFFFF"/>
                </a:solidFill>
                <a:latin typeface="Calibri"/>
                <a:cs typeface="Calibri"/>
              </a:rPr>
              <a:t> </a:t>
            </a:r>
            <a:r>
              <a:rPr sz="2400" b="1">
                <a:solidFill>
                  <a:srgbClr val="FFFFFF"/>
                </a:solidFill>
                <a:latin typeface="Calibri"/>
                <a:cs typeface="Calibri"/>
              </a:rPr>
              <a:t>high</a:t>
            </a:r>
            <a:r>
              <a:rPr sz="2400" b="1" spc="35">
                <a:solidFill>
                  <a:srgbClr val="FFFFFF"/>
                </a:solidFill>
                <a:latin typeface="Calibri"/>
                <a:cs typeface="Calibri"/>
              </a:rPr>
              <a:t> </a:t>
            </a:r>
            <a:r>
              <a:rPr sz="2400" b="1" spc="-10">
                <a:solidFill>
                  <a:srgbClr val="FFFFFF"/>
                </a:solidFill>
                <a:latin typeface="Calibri"/>
                <a:cs typeface="Calibri"/>
              </a:rPr>
              <a:t>student</a:t>
            </a:r>
            <a:endParaRPr sz="2400">
              <a:latin typeface="Calibri"/>
              <a:cs typeface="Calibri"/>
            </a:endParaRPr>
          </a:p>
          <a:p>
            <a:pPr marL="577850">
              <a:lnSpc>
                <a:spcPts val="2870"/>
              </a:lnSpc>
            </a:pPr>
            <a:r>
              <a:rPr sz="2400" b="1" spc="-10">
                <a:solidFill>
                  <a:srgbClr val="FFFFFF"/>
                </a:solidFill>
                <a:latin typeface="Calibri"/>
                <a:cs typeface="Calibri"/>
              </a:rPr>
              <a:t>achievement</a:t>
            </a:r>
            <a:r>
              <a:rPr sz="2400" b="1" spc="-30">
                <a:solidFill>
                  <a:srgbClr val="FFFFFF"/>
                </a:solidFill>
                <a:latin typeface="Calibri"/>
                <a:cs typeface="Calibri"/>
              </a:rPr>
              <a:t> </a:t>
            </a:r>
            <a:r>
              <a:rPr sz="2400" spc="-25">
                <a:solidFill>
                  <a:srgbClr val="FFFFFF"/>
                </a:solidFill>
                <a:latin typeface="Calibri"/>
                <a:cs typeface="Calibri"/>
              </a:rPr>
              <a:t>and</a:t>
            </a:r>
            <a:endParaRPr sz="2400">
              <a:latin typeface="Calibri"/>
              <a:cs typeface="Calibri"/>
            </a:endParaRPr>
          </a:p>
          <a:p>
            <a:pPr marL="577850" indent="-342900">
              <a:lnSpc>
                <a:spcPts val="2865"/>
              </a:lnSpc>
              <a:spcBef>
                <a:spcPts val="50"/>
              </a:spcBef>
              <a:buFont typeface="Arial"/>
              <a:buChar char="•"/>
              <a:tabLst>
                <a:tab pos="577850" algn="l"/>
              </a:tabLst>
            </a:pPr>
            <a:r>
              <a:rPr sz="2400">
                <a:solidFill>
                  <a:srgbClr val="FFFFFF"/>
                </a:solidFill>
                <a:latin typeface="Calibri"/>
                <a:cs typeface="Calibri"/>
              </a:rPr>
              <a:t>to</a:t>
            </a:r>
            <a:r>
              <a:rPr sz="2400" spc="-85">
                <a:solidFill>
                  <a:srgbClr val="FFFFFF"/>
                </a:solidFill>
                <a:latin typeface="Calibri"/>
                <a:cs typeface="Calibri"/>
              </a:rPr>
              <a:t> </a:t>
            </a:r>
            <a:r>
              <a:rPr sz="2400" spc="-10">
                <a:solidFill>
                  <a:srgbClr val="FFFFFF"/>
                </a:solidFill>
                <a:latin typeface="Calibri"/>
                <a:cs typeface="Calibri"/>
              </a:rPr>
              <a:t>recognize</a:t>
            </a:r>
            <a:r>
              <a:rPr sz="2400" spc="-90">
                <a:solidFill>
                  <a:srgbClr val="FFFFFF"/>
                </a:solidFill>
                <a:latin typeface="Calibri"/>
                <a:cs typeface="Calibri"/>
              </a:rPr>
              <a:t> </a:t>
            </a:r>
            <a:r>
              <a:rPr sz="2400">
                <a:solidFill>
                  <a:srgbClr val="FFFFFF"/>
                </a:solidFill>
                <a:latin typeface="Calibri"/>
                <a:cs typeface="Calibri"/>
              </a:rPr>
              <a:t>the</a:t>
            </a:r>
            <a:r>
              <a:rPr sz="2400" spc="-10">
                <a:solidFill>
                  <a:srgbClr val="FFFFFF"/>
                </a:solidFill>
                <a:latin typeface="Calibri"/>
                <a:cs typeface="Calibri"/>
              </a:rPr>
              <a:t> </a:t>
            </a:r>
            <a:r>
              <a:rPr sz="2400">
                <a:solidFill>
                  <a:srgbClr val="FFFFFF"/>
                </a:solidFill>
                <a:latin typeface="Calibri"/>
                <a:cs typeface="Calibri"/>
              </a:rPr>
              <a:t>impact</a:t>
            </a:r>
            <a:r>
              <a:rPr sz="2400" spc="-80">
                <a:solidFill>
                  <a:srgbClr val="FFFFFF"/>
                </a:solidFill>
                <a:latin typeface="Calibri"/>
                <a:cs typeface="Calibri"/>
              </a:rPr>
              <a:t> </a:t>
            </a:r>
            <a:r>
              <a:rPr sz="2400" spc="-25">
                <a:solidFill>
                  <a:srgbClr val="FFFFFF"/>
                </a:solidFill>
                <a:latin typeface="Calibri"/>
                <a:cs typeface="Calibri"/>
              </a:rPr>
              <a:t>of</a:t>
            </a:r>
            <a:endParaRPr sz="2400">
              <a:latin typeface="Calibri"/>
              <a:cs typeface="Calibri"/>
            </a:endParaRPr>
          </a:p>
          <a:p>
            <a:pPr marR="253365" algn="r">
              <a:lnSpc>
                <a:spcPts val="2865"/>
              </a:lnSpc>
            </a:pPr>
            <a:r>
              <a:rPr sz="2400" b="1">
                <a:solidFill>
                  <a:srgbClr val="FFFFFF"/>
                </a:solidFill>
                <a:latin typeface="Calibri"/>
                <a:cs typeface="Calibri"/>
              </a:rPr>
              <a:t>highly</a:t>
            </a:r>
            <a:r>
              <a:rPr sz="2400" b="1" spc="-135">
                <a:solidFill>
                  <a:srgbClr val="FFFFFF"/>
                </a:solidFill>
                <a:latin typeface="Calibri"/>
                <a:cs typeface="Calibri"/>
              </a:rPr>
              <a:t> </a:t>
            </a:r>
            <a:r>
              <a:rPr sz="2400" b="1">
                <a:solidFill>
                  <a:srgbClr val="FFFFFF"/>
                </a:solidFill>
                <a:latin typeface="Calibri"/>
                <a:cs typeface="Calibri"/>
              </a:rPr>
              <a:t>effective</a:t>
            </a:r>
            <a:r>
              <a:rPr sz="2400" b="1" spc="-40">
                <a:solidFill>
                  <a:srgbClr val="FFFFFF"/>
                </a:solidFill>
                <a:latin typeface="Calibri"/>
                <a:cs typeface="Calibri"/>
              </a:rPr>
              <a:t> </a:t>
            </a:r>
            <a:r>
              <a:rPr sz="2400" b="1" spc="-10">
                <a:solidFill>
                  <a:srgbClr val="FFFFFF"/>
                </a:solidFill>
                <a:latin typeface="Calibri"/>
                <a:cs typeface="Calibri"/>
              </a:rPr>
              <a:t>educators,</a:t>
            </a:r>
            <a:endParaRPr sz="2400">
              <a:latin typeface="Calibri"/>
              <a:cs typeface="Calibri"/>
            </a:endParaRPr>
          </a:p>
          <a:p>
            <a:pPr marL="342900" marR="269240" indent="-342900" algn="r">
              <a:lnSpc>
                <a:spcPts val="2865"/>
              </a:lnSpc>
              <a:spcBef>
                <a:spcPts val="55"/>
              </a:spcBef>
              <a:buFont typeface="Arial"/>
              <a:buChar char="•"/>
              <a:tabLst>
                <a:tab pos="342900" algn="l"/>
              </a:tabLst>
            </a:pPr>
            <a:r>
              <a:rPr sz="2400">
                <a:solidFill>
                  <a:srgbClr val="FFFFFF"/>
                </a:solidFill>
                <a:latin typeface="Calibri"/>
                <a:cs typeface="Calibri"/>
              </a:rPr>
              <a:t>while</a:t>
            </a:r>
            <a:r>
              <a:rPr sz="2400" spc="-90">
                <a:solidFill>
                  <a:srgbClr val="FFFFFF"/>
                </a:solidFill>
                <a:latin typeface="Calibri"/>
                <a:cs typeface="Calibri"/>
              </a:rPr>
              <a:t> </a:t>
            </a:r>
            <a:r>
              <a:rPr sz="2400">
                <a:solidFill>
                  <a:srgbClr val="FFFFFF"/>
                </a:solidFill>
                <a:latin typeface="Calibri"/>
                <a:cs typeface="Calibri"/>
              </a:rPr>
              <a:t>maintaining</a:t>
            </a:r>
            <a:r>
              <a:rPr sz="2400" spc="-95">
                <a:solidFill>
                  <a:srgbClr val="FFFFFF"/>
                </a:solidFill>
                <a:latin typeface="Calibri"/>
                <a:cs typeface="Calibri"/>
              </a:rPr>
              <a:t> </a:t>
            </a:r>
            <a:r>
              <a:rPr sz="2400">
                <a:solidFill>
                  <a:srgbClr val="FFFFFF"/>
                </a:solidFill>
                <a:latin typeface="Calibri"/>
                <a:cs typeface="Calibri"/>
              </a:rPr>
              <a:t>focus</a:t>
            </a:r>
            <a:r>
              <a:rPr sz="2400" spc="-125">
                <a:solidFill>
                  <a:srgbClr val="FFFFFF"/>
                </a:solidFill>
                <a:latin typeface="Calibri"/>
                <a:cs typeface="Calibri"/>
              </a:rPr>
              <a:t> </a:t>
            </a:r>
            <a:r>
              <a:rPr sz="2400" spc="-35">
                <a:solidFill>
                  <a:srgbClr val="FFFFFF"/>
                </a:solidFill>
                <a:latin typeface="Calibri"/>
                <a:cs typeface="Calibri"/>
              </a:rPr>
              <a:t>on</a:t>
            </a:r>
            <a:endParaRPr sz="2400">
              <a:latin typeface="Calibri"/>
              <a:cs typeface="Calibri"/>
            </a:endParaRPr>
          </a:p>
          <a:p>
            <a:pPr marR="209550" algn="r">
              <a:lnSpc>
                <a:spcPts val="2865"/>
              </a:lnSpc>
            </a:pPr>
            <a:r>
              <a:rPr sz="2400">
                <a:solidFill>
                  <a:srgbClr val="FFFFFF"/>
                </a:solidFill>
                <a:latin typeface="Calibri"/>
                <a:cs typeface="Calibri"/>
              </a:rPr>
              <a:t>the</a:t>
            </a:r>
            <a:r>
              <a:rPr sz="2400" spc="-45">
                <a:solidFill>
                  <a:srgbClr val="FFFFFF"/>
                </a:solidFill>
                <a:latin typeface="Calibri"/>
                <a:cs typeface="Calibri"/>
              </a:rPr>
              <a:t> </a:t>
            </a:r>
            <a:r>
              <a:rPr sz="2400" b="1">
                <a:solidFill>
                  <a:srgbClr val="FFFFFF"/>
                </a:solidFill>
                <a:latin typeface="Calibri"/>
                <a:cs typeface="Calibri"/>
              </a:rPr>
              <a:t>students</a:t>
            </a:r>
            <a:r>
              <a:rPr sz="2400" b="1" spc="-40">
                <a:solidFill>
                  <a:srgbClr val="FFFFFF"/>
                </a:solidFill>
                <a:latin typeface="Calibri"/>
                <a:cs typeface="Calibri"/>
              </a:rPr>
              <a:t> </a:t>
            </a:r>
            <a:r>
              <a:rPr sz="2400" b="1">
                <a:solidFill>
                  <a:srgbClr val="FFFFFF"/>
                </a:solidFill>
                <a:latin typeface="Calibri"/>
                <a:cs typeface="Calibri"/>
              </a:rPr>
              <a:t>most</a:t>
            </a:r>
            <a:r>
              <a:rPr sz="2400" b="1" spc="-55">
                <a:solidFill>
                  <a:srgbClr val="FFFFFF"/>
                </a:solidFill>
                <a:latin typeface="Calibri"/>
                <a:cs typeface="Calibri"/>
              </a:rPr>
              <a:t> </a:t>
            </a:r>
            <a:r>
              <a:rPr sz="2400" b="1">
                <a:solidFill>
                  <a:srgbClr val="FFFFFF"/>
                </a:solidFill>
                <a:latin typeface="Calibri"/>
                <a:cs typeface="Calibri"/>
              </a:rPr>
              <a:t>in</a:t>
            </a:r>
            <a:r>
              <a:rPr sz="2400" b="1" spc="-60">
                <a:solidFill>
                  <a:srgbClr val="FFFFFF"/>
                </a:solidFill>
                <a:latin typeface="Calibri"/>
                <a:cs typeface="Calibri"/>
              </a:rPr>
              <a:t> </a:t>
            </a:r>
            <a:r>
              <a:rPr sz="2400" b="1" spc="-10">
                <a:solidFill>
                  <a:srgbClr val="FFFFFF"/>
                </a:solidFill>
                <a:latin typeface="Calibri"/>
                <a:cs typeface="Calibri"/>
              </a:rPr>
              <a:t>need.</a:t>
            </a:r>
            <a:endParaRPr sz="2400">
              <a:latin typeface="Calibri"/>
              <a:cs typeface="Calibri"/>
            </a:endParaRPr>
          </a:p>
        </p:txBody>
      </p:sp>
      <p:sp>
        <p:nvSpPr>
          <p:cNvPr id="19" name="object 19">
            <a:extLst>
              <a:ext uri="{FF2B5EF4-FFF2-40B4-BE49-F238E27FC236}">
                <a16:creationId xmlns:a16="http://schemas.microsoft.com/office/drawing/2014/main" id="{D77A80A3-E3FC-BA23-FC64-B0743178936F}"/>
              </a:ext>
            </a:extLst>
          </p:cNvPr>
          <p:cNvSpPr txBox="1"/>
          <p:nvPr/>
        </p:nvSpPr>
        <p:spPr>
          <a:xfrm>
            <a:off x="3426459" y="3995991"/>
            <a:ext cx="1238885"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45">
                <a:solidFill>
                  <a:srgbClr val="FFFFFF"/>
                </a:solidFill>
                <a:latin typeface="Calibri"/>
                <a:cs typeface="Calibri"/>
              </a:rPr>
              <a:t> </a:t>
            </a:r>
            <a:r>
              <a:rPr sz="2400" b="1" spc="-50">
                <a:solidFill>
                  <a:srgbClr val="FFFFFF"/>
                </a:solidFill>
                <a:latin typeface="Calibri"/>
                <a:cs typeface="Calibri"/>
              </a:rPr>
              <a:t>2</a:t>
            </a:r>
            <a:endParaRPr sz="2400">
              <a:latin typeface="Calibri"/>
              <a:cs typeface="Calibri"/>
            </a:endParaRPr>
          </a:p>
        </p:txBody>
      </p:sp>
      <p:sp>
        <p:nvSpPr>
          <p:cNvPr id="23" name="object 23">
            <a:extLst>
              <a:ext uri="{FF2B5EF4-FFF2-40B4-BE49-F238E27FC236}">
                <a16:creationId xmlns:a16="http://schemas.microsoft.com/office/drawing/2014/main" id="{068B2DC5-539E-4432-E398-62980965212F}"/>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12</a:t>
            </a:fld>
            <a:endParaRPr spc="-25"/>
          </a:p>
        </p:txBody>
      </p:sp>
      <p:sp>
        <p:nvSpPr>
          <p:cNvPr id="20" name="object 20">
            <a:extLst>
              <a:ext uri="{FF2B5EF4-FFF2-40B4-BE49-F238E27FC236}">
                <a16:creationId xmlns:a16="http://schemas.microsoft.com/office/drawing/2014/main" id="{5D0BB753-B5CF-A46A-AB95-B4711343DE53}"/>
              </a:ext>
            </a:extLst>
          </p:cNvPr>
          <p:cNvSpPr txBox="1"/>
          <p:nvPr/>
        </p:nvSpPr>
        <p:spPr>
          <a:xfrm>
            <a:off x="3493134" y="4730115"/>
            <a:ext cx="1101725" cy="755015"/>
          </a:xfrm>
          <a:prstGeom prst="rect">
            <a:avLst/>
          </a:prstGeom>
        </p:spPr>
        <p:txBody>
          <a:bodyPr vert="horz" wrap="square" lIns="0" tIns="13335" rIns="0" bIns="0" rtlCol="0">
            <a:spAutoFit/>
          </a:bodyPr>
          <a:lstStyle/>
          <a:p>
            <a:pPr marL="136525">
              <a:lnSpc>
                <a:spcPts val="2870"/>
              </a:lnSpc>
              <a:spcBef>
                <a:spcPts val="105"/>
              </a:spcBef>
            </a:pPr>
            <a:r>
              <a:rPr sz="2400" b="1" spc="-10">
                <a:solidFill>
                  <a:srgbClr val="FFFFFF"/>
                </a:solidFill>
                <a:latin typeface="Calibri"/>
                <a:cs typeface="Calibri"/>
              </a:rPr>
              <a:t>School</a:t>
            </a:r>
            <a:endParaRPr sz="2400">
              <a:latin typeface="Calibri"/>
              <a:cs typeface="Calibri"/>
            </a:endParaRPr>
          </a:p>
          <a:p>
            <a:pPr marL="12700">
              <a:lnSpc>
                <a:spcPts val="2870"/>
              </a:lnSpc>
            </a:pPr>
            <a:r>
              <a:rPr sz="2400" b="1" spc="-10">
                <a:solidFill>
                  <a:srgbClr val="FFFFFF"/>
                </a:solidFill>
                <a:latin typeface="Calibri"/>
                <a:cs typeface="Calibri"/>
              </a:rPr>
              <a:t>Progress</a:t>
            </a:r>
            <a:endParaRPr sz="2400">
              <a:latin typeface="Calibri"/>
              <a:cs typeface="Calibri"/>
            </a:endParaRPr>
          </a:p>
        </p:txBody>
      </p:sp>
      <p:sp>
        <p:nvSpPr>
          <p:cNvPr id="21" name="object 21">
            <a:extLst>
              <a:ext uri="{FF2B5EF4-FFF2-40B4-BE49-F238E27FC236}">
                <a16:creationId xmlns:a16="http://schemas.microsoft.com/office/drawing/2014/main" id="{6573E09C-9F97-CFD3-5442-167905AFE01C}"/>
              </a:ext>
            </a:extLst>
          </p:cNvPr>
          <p:cNvSpPr txBox="1"/>
          <p:nvPr/>
        </p:nvSpPr>
        <p:spPr>
          <a:xfrm>
            <a:off x="5856604" y="3995991"/>
            <a:ext cx="1238250"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50">
                <a:solidFill>
                  <a:srgbClr val="FFFFFF"/>
                </a:solidFill>
                <a:latin typeface="Calibri"/>
                <a:cs typeface="Calibri"/>
              </a:rPr>
              <a:t> 3</a:t>
            </a:r>
            <a:endParaRPr sz="2400">
              <a:latin typeface="Calibri"/>
              <a:cs typeface="Calibri"/>
            </a:endParaRPr>
          </a:p>
        </p:txBody>
      </p:sp>
      <p:sp>
        <p:nvSpPr>
          <p:cNvPr id="22" name="object 22">
            <a:extLst>
              <a:ext uri="{FF2B5EF4-FFF2-40B4-BE49-F238E27FC236}">
                <a16:creationId xmlns:a16="http://schemas.microsoft.com/office/drawing/2014/main" id="{5B3999ED-71F9-4315-BD35-3E0684043244}"/>
              </a:ext>
            </a:extLst>
          </p:cNvPr>
          <p:cNvSpPr txBox="1"/>
          <p:nvPr/>
        </p:nvSpPr>
        <p:spPr>
          <a:xfrm>
            <a:off x="5894704" y="4730115"/>
            <a:ext cx="1148715" cy="755015"/>
          </a:xfrm>
          <a:prstGeom prst="rect">
            <a:avLst/>
          </a:prstGeom>
        </p:spPr>
        <p:txBody>
          <a:bodyPr vert="horz" wrap="square" lIns="0" tIns="13335" rIns="0" bIns="0" rtlCol="0">
            <a:spAutoFit/>
          </a:bodyPr>
          <a:lstStyle/>
          <a:p>
            <a:pPr marL="127000">
              <a:lnSpc>
                <a:spcPts val="2870"/>
              </a:lnSpc>
              <a:spcBef>
                <a:spcPts val="105"/>
              </a:spcBef>
            </a:pPr>
            <a:r>
              <a:rPr sz="2400" b="1" spc="-10">
                <a:solidFill>
                  <a:srgbClr val="FFFFFF"/>
                </a:solidFill>
                <a:latin typeface="Calibri"/>
                <a:cs typeface="Calibri"/>
              </a:rPr>
              <a:t>Closing</a:t>
            </a:r>
            <a:endParaRPr sz="2400">
              <a:latin typeface="Calibri"/>
              <a:cs typeface="Calibri"/>
            </a:endParaRPr>
          </a:p>
          <a:p>
            <a:pPr marL="12700">
              <a:lnSpc>
                <a:spcPts val="2870"/>
              </a:lnSpc>
            </a:pPr>
            <a:r>
              <a:rPr sz="2400" b="1">
                <a:solidFill>
                  <a:srgbClr val="FFFFFF"/>
                </a:solidFill>
                <a:latin typeface="Calibri"/>
                <a:cs typeface="Calibri"/>
              </a:rPr>
              <a:t>the</a:t>
            </a:r>
            <a:r>
              <a:rPr sz="2400" b="1" spc="-5">
                <a:solidFill>
                  <a:srgbClr val="FFFFFF"/>
                </a:solidFill>
                <a:latin typeface="Calibri"/>
                <a:cs typeface="Calibri"/>
              </a:rPr>
              <a:t> </a:t>
            </a:r>
            <a:r>
              <a:rPr sz="2400" b="1" spc="-20">
                <a:solidFill>
                  <a:srgbClr val="FFFFFF"/>
                </a:solidFill>
                <a:latin typeface="Calibri"/>
                <a:cs typeface="Calibri"/>
              </a:rPr>
              <a:t>Gaps</a:t>
            </a:r>
            <a:endParaRPr sz="2400">
              <a:latin typeface="Calibri"/>
              <a:cs typeface="Calibri"/>
            </a:endParaRPr>
          </a:p>
        </p:txBody>
      </p:sp>
      <p:pic>
        <p:nvPicPr>
          <p:cNvPr id="25" name="Picture 24" descr="A diagram showing the 3 domains of A-F system ">
            <a:extLst>
              <a:ext uri="{FF2B5EF4-FFF2-40B4-BE49-F238E27FC236}">
                <a16:creationId xmlns:a16="http://schemas.microsoft.com/office/drawing/2014/main" id="{E9C60696-595F-649C-3F4A-0C156A5AEB85}"/>
              </a:ext>
            </a:extLst>
          </p:cNvPr>
          <p:cNvPicPr>
            <a:picLocks noChangeAspect="1"/>
          </p:cNvPicPr>
          <p:nvPr/>
        </p:nvPicPr>
        <p:blipFill>
          <a:blip r:embed="rId3"/>
          <a:stretch>
            <a:fillRect/>
          </a:stretch>
        </p:blipFill>
        <p:spPr>
          <a:xfrm>
            <a:off x="288332" y="1215642"/>
            <a:ext cx="10715625" cy="5124450"/>
          </a:xfrm>
          <a:prstGeom prst="rect">
            <a:avLst/>
          </a:prstGeom>
        </p:spPr>
      </p:pic>
      <p:sp>
        <p:nvSpPr>
          <p:cNvPr id="24" name="TextBox 23">
            <a:extLst>
              <a:ext uri="{FF2B5EF4-FFF2-40B4-BE49-F238E27FC236}">
                <a16:creationId xmlns:a16="http://schemas.microsoft.com/office/drawing/2014/main" id="{C34B3DAE-7E0D-1078-54C4-B347314FFD69}"/>
              </a:ext>
            </a:extLst>
          </p:cNvPr>
          <p:cNvSpPr txBox="1"/>
          <p:nvPr/>
        </p:nvSpPr>
        <p:spPr>
          <a:xfrm>
            <a:off x="8691869" y="6217698"/>
            <a:ext cx="3013444" cy="523220"/>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hlinkClick r:id="rId4">
                  <a:extLst>
                    <a:ext uri="{A12FA001-AC4F-418D-AE19-62706E023703}">
                      <ahyp:hlinkClr xmlns:ahyp="http://schemas.microsoft.com/office/drawing/2018/hyperlinkcolor" val="tx"/>
                    </a:ext>
                  </a:extLst>
                </a:hlinkClick>
              </a:rPr>
              <a:t>Click for an example of how school results are calculated</a:t>
            </a:r>
            <a:endParaRPr lang="en-US" sz="1400">
              <a:solidFill>
                <a:schemeClr val="bg1"/>
              </a:solidFill>
            </a:endParaRPr>
          </a:p>
        </p:txBody>
      </p:sp>
    </p:spTree>
    <p:extLst>
      <p:ext uri="{BB962C8B-B14F-4D97-AF65-F5344CB8AC3E}">
        <p14:creationId xmlns:p14="http://schemas.microsoft.com/office/powerpoint/2010/main" val="275198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A89DF-315D-53D4-607C-5D41ABF33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2AD99-6FA7-F773-8AAC-D9928724F2BA}"/>
              </a:ext>
            </a:extLst>
          </p:cNvPr>
          <p:cNvSpPr>
            <a:spLocks noGrp="1"/>
          </p:cNvSpPr>
          <p:nvPr>
            <p:ph type="title"/>
          </p:nvPr>
        </p:nvSpPr>
        <p:spPr>
          <a:xfrm>
            <a:off x="318134" y="27622"/>
            <a:ext cx="11555730" cy="492443"/>
          </a:xfrm>
        </p:spPr>
        <p:txBody>
          <a:bodyPr wrap="square" lIns="0" tIns="0" rIns="0" bIns="0" anchor="t">
            <a:spAutoFit/>
          </a:bodyPr>
          <a:lstStyle/>
          <a:p>
            <a:r>
              <a:rPr lang="en-US" b="1"/>
              <a:t>Overall Campus Ratings Results: 2024 to 2025 Comparison </a:t>
            </a:r>
            <a:endParaRPr lang="en-US" b="1">
              <a:ea typeface="Calibri Light"/>
            </a:endParaRPr>
          </a:p>
        </p:txBody>
      </p:sp>
      <p:sp>
        <p:nvSpPr>
          <p:cNvPr id="23" name="TextBox 22">
            <a:extLst>
              <a:ext uri="{FF2B5EF4-FFF2-40B4-BE49-F238E27FC236}">
                <a16:creationId xmlns:a16="http://schemas.microsoft.com/office/drawing/2014/main" id="{D3298270-1D1E-357A-7A38-33F2451C42C2}"/>
              </a:ext>
            </a:extLst>
          </p:cNvPr>
          <p:cNvSpPr txBox="1"/>
          <p:nvPr/>
        </p:nvSpPr>
        <p:spPr>
          <a:xfrm>
            <a:off x="9074615" y="1807935"/>
            <a:ext cx="2959818" cy="3600986"/>
          </a:xfrm>
          <a:prstGeom prst="rect">
            <a:avLst/>
          </a:prstGeom>
          <a:noFill/>
        </p:spPr>
        <p:txBody>
          <a:bodyPr wrap="square" lIns="91440" tIns="45720" rIns="91440" bIns="45720" rtlCol="0" anchor="t">
            <a:spAutoFit/>
          </a:bodyPr>
          <a:lstStyle/>
          <a:p>
            <a:pPr algn="l" rtl="0">
              <a:defRPr/>
            </a:pPr>
            <a:r>
              <a:rPr lang="en-US" sz="2400" b="1" kern="1200">
                <a:solidFill>
                  <a:srgbClr val="000000"/>
                </a:solidFill>
                <a:highlight>
                  <a:srgbClr val="FFFF00"/>
                </a:highlight>
                <a:latin typeface="Aptos" panose="02110004020202020204"/>
                <a:ea typeface="+mn-ea"/>
                <a:cs typeface="+mn-cs"/>
              </a:rPr>
              <a:t>xx</a:t>
            </a:r>
            <a:r>
              <a:rPr lang="en-US" sz="2400" b="1" kern="1200">
                <a:solidFill>
                  <a:srgbClr val="000000"/>
                </a:solidFill>
                <a:latin typeface="Aptos" panose="02110004020202020204"/>
                <a:ea typeface="+mn-ea"/>
                <a:cs typeface="+mn-cs"/>
              </a:rPr>
              <a:t>% </a:t>
            </a:r>
            <a:r>
              <a:rPr lang="en-US" kern="1200">
                <a:solidFill>
                  <a:srgbClr val="000000"/>
                </a:solidFill>
                <a:latin typeface="Aptos" panose="02110004020202020204"/>
                <a:ea typeface="+mn-ea"/>
                <a:cs typeface="+mn-cs"/>
              </a:rPr>
              <a:t>campuses increased in ratings from the prior year. </a:t>
            </a:r>
          </a:p>
          <a:p>
            <a:pPr algn="l" rtl="0">
              <a:defRPr/>
            </a:pPr>
            <a:br>
              <a:rPr lang="en-US" kern="1200">
                <a:latin typeface="Aptos" panose="02110004020202020204"/>
                <a:ea typeface="+mn-ea"/>
                <a:cs typeface="+mn-cs"/>
              </a:rPr>
            </a:br>
            <a:br>
              <a:rPr lang="en-US" kern="1200">
                <a:latin typeface="Aptos" panose="02110004020202020204"/>
                <a:ea typeface="+mn-ea"/>
                <a:cs typeface="+mn-cs"/>
              </a:rPr>
            </a:br>
            <a:endParaRPr lang="en-US" kern="1200">
              <a:solidFill>
                <a:srgbClr val="000000"/>
              </a:solidFill>
              <a:latin typeface="Aptos" panose="02110004020202020204"/>
              <a:ea typeface="+mn-ea"/>
              <a:cs typeface="+mn-cs"/>
            </a:endParaRPr>
          </a:p>
          <a:p>
            <a:pPr marL="285750" indent="-285750" algn="l" rtl="0">
              <a:buFont typeface="Arial" panose="020B0604020202020204" pitchFamily="34" charset="0"/>
              <a:buChar char="•"/>
              <a:defRPr/>
            </a:pPr>
            <a:endParaRPr lang="en-US" kern="1200">
              <a:solidFill>
                <a:srgbClr val="000000"/>
              </a:solidFill>
              <a:latin typeface="Aptos" panose="02110004020202020204"/>
              <a:ea typeface="+mn-ea"/>
              <a:cs typeface="+mn-cs"/>
            </a:endParaRPr>
          </a:p>
          <a:p>
            <a:pPr algn="l" rtl="0">
              <a:defRPr/>
            </a:pPr>
            <a:endParaRPr lang="en-US" kern="1200">
              <a:solidFill>
                <a:srgbClr val="000000"/>
              </a:solidFill>
              <a:latin typeface="Aptos" panose="02110004020202020204"/>
              <a:ea typeface="+mn-ea"/>
              <a:cs typeface="+mn-cs"/>
            </a:endParaRPr>
          </a:p>
          <a:p>
            <a:pPr algn="l" rtl="0">
              <a:defRPr/>
            </a:pPr>
            <a:r>
              <a:rPr lang="en-US" sz="2400" b="1" kern="1200">
                <a:solidFill>
                  <a:srgbClr val="000000"/>
                </a:solidFill>
                <a:highlight>
                  <a:srgbClr val="FFFF00"/>
                </a:highlight>
                <a:latin typeface="Aptos" panose="02110004020202020204"/>
                <a:ea typeface="+mn-ea"/>
                <a:cs typeface="+mn-cs"/>
              </a:rPr>
              <a:t>xx</a:t>
            </a:r>
            <a:r>
              <a:rPr lang="en-US" sz="2400" b="1" kern="1200">
                <a:solidFill>
                  <a:srgbClr val="000000"/>
                </a:solidFill>
                <a:latin typeface="Aptos" panose="02110004020202020204"/>
                <a:ea typeface="+mn-ea"/>
                <a:cs typeface="+mn-cs"/>
              </a:rPr>
              <a:t>%</a:t>
            </a:r>
            <a:r>
              <a:rPr lang="en-US" kern="1200">
                <a:solidFill>
                  <a:srgbClr val="000000"/>
                </a:solidFill>
                <a:latin typeface="Aptos" panose="02110004020202020204"/>
                <a:ea typeface="+mn-ea"/>
                <a:cs typeface="+mn-cs"/>
              </a:rPr>
              <a:t> of campuses stayed in the same score or improved from the prior year.</a:t>
            </a:r>
          </a:p>
        </p:txBody>
      </p:sp>
      <p:sp>
        <p:nvSpPr>
          <p:cNvPr id="24" name="TextBox 11">
            <a:extLst>
              <a:ext uri="{FF2B5EF4-FFF2-40B4-BE49-F238E27FC236}">
                <a16:creationId xmlns:a16="http://schemas.microsoft.com/office/drawing/2014/main" id="{428ABE28-D793-5C2A-E9F1-F37014617951}"/>
              </a:ext>
            </a:extLst>
          </p:cNvPr>
          <p:cNvSpPr txBox="1"/>
          <p:nvPr/>
        </p:nvSpPr>
        <p:spPr>
          <a:xfrm>
            <a:off x="3827350" y="1927969"/>
            <a:ext cx="2258068" cy="387798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31% </a:t>
            </a:r>
            <a:r>
              <a:rPr lang="en-US">
                <a:solidFill>
                  <a:srgbClr val="000000"/>
                </a:solidFill>
                <a:latin typeface="Aptos" panose="02110004020202020204"/>
              </a:rPr>
              <a:t>campuses increased in ratings from the prior year.</a:t>
            </a:r>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86%</a:t>
            </a:r>
            <a:r>
              <a:rPr lang="en-US">
                <a:solidFill>
                  <a:srgbClr val="000000"/>
                </a:solidFill>
                <a:latin typeface="Aptos" panose="02110004020202020204"/>
              </a:rPr>
              <a:t> of campuses stayed in the same score or improved from the prior year.</a:t>
            </a:r>
          </a:p>
          <a:p>
            <a:pPr>
              <a:defRPr/>
            </a:pPr>
            <a:endParaRPr lang="en-US">
              <a:solidFill>
                <a:srgbClr val="000000"/>
              </a:solidFill>
              <a:latin typeface="Aptos" panose="02110004020202020204"/>
            </a:endParaRPr>
          </a:p>
        </p:txBody>
      </p:sp>
      <p:sp>
        <p:nvSpPr>
          <p:cNvPr id="26" name="Slide Number Placeholder 16">
            <a:extLst>
              <a:ext uri="{FF2B5EF4-FFF2-40B4-BE49-F238E27FC236}">
                <a16:creationId xmlns:a16="http://schemas.microsoft.com/office/drawing/2014/main" id="{819845F4-E344-338D-28F6-EB8E83D416DE}"/>
              </a:ext>
            </a:extLst>
          </p:cNvPr>
          <p:cNvSpPr txBox="1">
            <a:spLocks/>
          </p:cNvSpPr>
          <p:nvPr/>
        </p:nvSpPr>
        <p:spPr>
          <a:xfrm>
            <a:off x="9086849" y="6529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50000"/>
                    <a:lumOff val="50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srgbClr val="000000">
                    <a:lumMod val="50000"/>
                    <a:lumOff val="50000"/>
                  </a:srgbClr>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lumMod val="50000"/>
                  <a:lumOff val="50000"/>
                </a:srgbClr>
              </a:solidFill>
              <a:effectLst/>
              <a:uLnTx/>
              <a:uFillTx/>
              <a:latin typeface="Aptos" panose="020B0004020202020204" pitchFamily="34" charset="0"/>
              <a:ea typeface="+mn-ea"/>
              <a:cs typeface="+mn-cs"/>
            </a:endParaRPr>
          </a:p>
        </p:txBody>
      </p:sp>
      <p:graphicFrame>
        <p:nvGraphicFramePr>
          <p:cNvPr id="27" name="Table 26">
            <a:extLst>
              <a:ext uri="{FF2B5EF4-FFF2-40B4-BE49-F238E27FC236}">
                <a16:creationId xmlns:a16="http://schemas.microsoft.com/office/drawing/2014/main" id="{9FDF142E-CDF3-76FE-87AB-548F4FAEE6F4}"/>
              </a:ext>
            </a:extLst>
          </p:cNvPr>
          <p:cNvGraphicFramePr>
            <a:graphicFrameLocks noGrp="1"/>
          </p:cNvGraphicFramePr>
          <p:nvPr>
            <p:extLst>
              <p:ext uri="{D42A27DB-BD31-4B8C-83A1-F6EECF244321}">
                <p14:modId xmlns:p14="http://schemas.microsoft.com/office/powerpoint/2010/main" val="4287090198"/>
              </p:ext>
            </p:extLst>
          </p:nvPr>
        </p:nvGraphicFramePr>
        <p:xfrm>
          <a:off x="4005264" y="3025859"/>
          <a:ext cx="1721136" cy="866775"/>
        </p:xfrm>
        <a:graphic>
          <a:graphicData uri="http://schemas.openxmlformats.org/drawingml/2006/table">
            <a:tbl>
              <a:tblPr firstRow="1"/>
              <a:tblGrid>
                <a:gridCol w="489047">
                  <a:extLst>
                    <a:ext uri="{9D8B030D-6E8A-4147-A177-3AD203B41FA5}">
                      <a16:colId xmlns:a16="http://schemas.microsoft.com/office/drawing/2014/main" val="1187988969"/>
                    </a:ext>
                  </a:extLst>
                </a:gridCol>
                <a:gridCol w="527783">
                  <a:extLst>
                    <a:ext uri="{9D8B030D-6E8A-4147-A177-3AD203B41FA5}">
                      <a16:colId xmlns:a16="http://schemas.microsoft.com/office/drawing/2014/main" val="4083291674"/>
                    </a:ext>
                  </a:extLst>
                </a:gridCol>
                <a:gridCol w="704306">
                  <a:extLst>
                    <a:ext uri="{9D8B030D-6E8A-4147-A177-3AD203B41FA5}">
                      <a16:colId xmlns:a16="http://schemas.microsoft.com/office/drawing/2014/main" val="1334121656"/>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i="0" u="none" strike="noStrike">
                          <a:solidFill>
                            <a:srgbClr val="000000"/>
                          </a:solidFill>
                          <a:effectLst/>
                          <a:latin typeface="+mn-lt"/>
                        </a:rPr>
                        <a:t>4855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2714</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1290</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55%</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31%</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15%</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28" name="TextBox 27">
            <a:extLst>
              <a:ext uri="{FF2B5EF4-FFF2-40B4-BE49-F238E27FC236}">
                <a16:creationId xmlns:a16="http://schemas.microsoft.com/office/drawing/2014/main" id="{D083A86A-12DD-3269-4D1C-D8EC377029A8}"/>
              </a:ext>
            </a:extLst>
          </p:cNvPr>
          <p:cNvSpPr txBox="1"/>
          <p:nvPr/>
        </p:nvSpPr>
        <p:spPr>
          <a:xfrm>
            <a:off x="-30891" y="6534262"/>
            <a:ext cx="9406424" cy="261610"/>
          </a:xfrm>
          <a:prstGeom prst="rect">
            <a:avLst/>
          </a:prstGeom>
          <a:noFill/>
        </p:spPr>
        <p:txBody>
          <a:bodyPr wrap="square" lIns="91440" tIns="45720" rIns="91440" bIns="45720" anchor="t">
            <a:spAutoFit/>
          </a:bodyPr>
          <a:lstStyle/>
          <a:p>
            <a:pPr algn="l" rtl="0">
              <a:defRPr/>
            </a:pPr>
            <a:r>
              <a:rPr lang="en-US" sz="1050" kern="1200">
                <a:solidFill>
                  <a:srgbClr val="000000"/>
                </a:solidFill>
                <a:latin typeface="Aptos" panose="02110004020202020204"/>
                <a:ea typeface="+mn-ea"/>
                <a:cs typeface="+mn-cs"/>
              </a:rPr>
              <a:t>9,084 campuses in 2025.  May not equal 100% due to rounding.</a:t>
            </a:r>
          </a:p>
        </p:txBody>
      </p:sp>
      <p:sp>
        <p:nvSpPr>
          <p:cNvPr id="29" name="TextBox 28">
            <a:extLst>
              <a:ext uri="{FF2B5EF4-FFF2-40B4-BE49-F238E27FC236}">
                <a16:creationId xmlns:a16="http://schemas.microsoft.com/office/drawing/2014/main" id="{A4E92493-29C7-5D86-48AB-09C3647EA70C}"/>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Campuses: 2024 vs 2025 Ratings</a:t>
            </a:r>
            <a:endParaRPr lang="en-US" sz="2000" b="1" kern="1200">
              <a:solidFill>
                <a:srgbClr val="000000"/>
              </a:solidFill>
              <a:latin typeface="Aptos" panose="02110004020202020204"/>
              <a:ea typeface="+mn-ea"/>
              <a:cs typeface="+mn-cs"/>
            </a:endParaRPr>
          </a:p>
        </p:txBody>
      </p:sp>
      <p:sp>
        <p:nvSpPr>
          <p:cNvPr id="30" name="TextBox 29">
            <a:extLst>
              <a:ext uri="{FF2B5EF4-FFF2-40B4-BE49-F238E27FC236}">
                <a16:creationId xmlns:a16="http://schemas.microsoft.com/office/drawing/2014/main" id="{4F5C18B1-55EF-6192-DA03-5073D6CF88D5}"/>
              </a:ext>
            </a:extLst>
          </p:cNvPr>
          <p:cNvSpPr txBox="1"/>
          <p:nvPr/>
        </p:nvSpPr>
        <p:spPr>
          <a:xfrm>
            <a:off x="6945498" y="1204216"/>
            <a:ext cx="48427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Campuses: 2024 to 2025 Ratings</a:t>
            </a:r>
            <a:endParaRPr lang="en-US">
              <a:ea typeface="+mn-ea"/>
              <a:cs typeface="+mn-cs"/>
            </a:endParaRPr>
          </a:p>
        </p:txBody>
      </p:sp>
      <p:graphicFrame>
        <p:nvGraphicFramePr>
          <p:cNvPr id="31" name="Table 30">
            <a:extLst>
              <a:ext uri="{FF2B5EF4-FFF2-40B4-BE49-F238E27FC236}">
                <a16:creationId xmlns:a16="http://schemas.microsoft.com/office/drawing/2014/main" id="{90195D0A-D0B8-CCB9-32A9-5A4D2660CCD8}"/>
              </a:ext>
            </a:extLst>
          </p:cNvPr>
          <p:cNvGraphicFramePr>
            <a:graphicFrameLocks noGrp="1"/>
          </p:cNvGraphicFramePr>
          <p:nvPr>
            <p:extLst>
              <p:ext uri="{D42A27DB-BD31-4B8C-83A1-F6EECF244321}">
                <p14:modId xmlns:p14="http://schemas.microsoft.com/office/powerpoint/2010/main" val="3443494527"/>
              </p:ext>
            </p:extLst>
          </p:nvPr>
        </p:nvGraphicFramePr>
        <p:xfrm>
          <a:off x="9366879" y="2867944"/>
          <a:ext cx="2165687" cy="866775"/>
        </p:xfrm>
        <a:graphic>
          <a:graphicData uri="http://schemas.openxmlformats.org/drawingml/2006/table">
            <a:tbl>
              <a:tblPr firstRow="1"/>
              <a:tblGrid>
                <a:gridCol w="615363">
                  <a:extLst>
                    <a:ext uri="{9D8B030D-6E8A-4147-A177-3AD203B41FA5}">
                      <a16:colId xmlns:a16="http://schemas.microsoft.com/office/drawing/2014/main" val="1187988969"/>
                    </a:ext>
                  </a:extLst>
                </a:gridCol>
                <a:gridCol w="664104">
                  <a:extLst>
                    <a:ext uri="{9D8B030D-6E8A-4147-A177-3AD203B41FA5}">
                      <a16:colId xmlns:a16="http://schemas.microsoft.com/office/drawing/2014/main" val="4083291674"/>
                    </a:ext>
                  </a:extLst>
                </a:gridCol>
                <a:gridCol w="886220">
                  <a:extLst>
                    <a:ext uri="{9D8B030D-6E8A-4147-A177-3AD203B41FA5}">
                      <a16:colId xmlns:a16="http://schemas.microsoft.com/office/drawing/2014/main" val="1334121656"/>
                    </a:ext>
                  </a:extLst>
                </a:gridCol>
              </a:tblGrid>
              <a:tr h="21772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Increased</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Decreased</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11872">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u="none" strike="noStrike">
                        <a:solidFill>
                          <a:srgbClr val="000000"/>
                        </a:solidFill>
                        <a:effectLst/>
                        <a:highlight>
                          <a:srgbClr val="FFFF00"/>
                        </a:highligh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i="0" u="none" strike="noStrike">
                        <a:solidFill>
                          <a:srgbClr val="000000"/>
                        </a:solidFill>
                        <a:effectLst/>
                        <a:highlight>
                          <a:srgbClr val="FFFF00"/>
                        </a:highligh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i="0" u="none" strike="noStrike">
                        <a:solidFill>
                          <a:srgbClr val="000000"/>
                        </a:solidFill>
                        <a:effectLst/>
                        <a:highlight>
                          <a:srgbClr val="FFFF00"/>
                        </a:highligh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11872">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u="none" strike="noStrike">
                        <a:solidFill>
                          <a:srgbClr val="000000"/>
                        </a:solidFill>
                        <a:effectLst/>
                        <a:highlight>
                          <a:srgbClr val="FFFF00"/>
                        </a:highligh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u="none" strike="noStrike">
                        <a:solidFill>
                          <a:srgbClr val="000000"/>
                        </a:solidFill>
                        <a:effectLst/>
                        <a:highlight>
                          <a:srgbClr val="FFFF00"/>
                        </a:highligh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i="0" u="none" strike="noStrike">
                        <a:solidFill>
                          <a:srgbClr val="000000"/>
                        </a:solidFill>
                        <a:effectLst/>
                        <a:highlight>
                          <a:srgbClr val="FFFF00"/>
                        </a:highligh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32" name="TextBox 31">
            <a:extLst>
              <a:ext uri="{FF2B5EF4-FFF2-40B4-BE49-F238E27FC236}">
                <a16:creationId xmlns:a16="http://schemas.microsoft.com/office/drawing/2014/main" id="{229DB860-47F3-C850-46B8-557C70F977D4}"/>
              </a:ext>
            </a:extLst>
          </p:cNvPr>
          <p:cNvSpPr txBox="1"/>
          <p:nvPr/>
        </p:nvSpPr>
        <p:spPr>
          <a:xfrm>
            <a:off x="-33046" y="1688444"/>
            <a:ext cx="1451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kern="1200">
                <a:solidFill>
                  <a:srgbClr val="000000"/>
                </a:solidFill>
                <a:latin typeface="Aptos" panose="02110004020202020204"/>
                <a:ea typeface="Calibri"/>
                <a:cs typeface="Calibri"/>
              </a:rPr>
              <a:t>Ratings</a:t>
            </a:r>
          </a:p>
        </p:txBody>
      </p:sp>
      <p:sp>
        <p:nvSpPr>
          <p:cNvPr id="33" name="Rounded Rectangle 2">
            <a:extLst>
              <a:ext uri="{FF2B5EF4-FFF2-40B4-BE49-F238E27FC236}">
                <a16:creationId xmlns:a16="http://schemas.microsoft.com/office/drawing/2014/main" id="{3EF72802-68CA-2E4F-EE2F-1915B15040CB}"/>
              </a:ext>
            </a:extLst>
          </p:cNvPr>
          <p:cNvSpPr/>
          <p:nvPr/>
        </p:nvSpPr>
        <p:spPr>
          <a:xfrm>
            <a:off x="157567" y="2059840"/>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34" name="Rounded Rectangle 4">
            <a:extLst>
              <a:ext uri="{FF2B5EF4-FFF2-40B4-BE49-F238E27FC236}">
                <a16:creationId xmlns:a16="http://schemas.microsoft.com/office/drawing/2014/main" id="{B81CEA36-3B9D-7097-D306-36556DFB3E07}"/>
              </a:ext>
            </a:extLst>
          </p:cNvPr>
          <p:cNvSpPr/>
          <p:nvPr/>
        </p:nvSpPr>
        <p:spPr>
          <a:xfrm>
            <a:off x="157566" y="2974173"/>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35" name="Rounded Rectangle 6">
            <a:extLst>
              <a:ext uri="{FF2B5EF4-FFF2-40B4-BE49-F238E27FC236}">
                <a16:creationId xmlns:a16="http://schemas.microsoft.com/office/drawing/2014/main" id="{ACC3A290-EA70-DB64-331E-F044E404CA84}"/>
              </a:ext>
            </a:extLst>
          </p:cNvPr>
          <p:cNvSpPr/>
          <p:nvPr/>
        </p:nvSpPr>
        <p:spPr>
          <a:xfrm>
            <a:off x="157566" y="3954315"/>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36" name="Rounded Rectangle 8">
            <a:extLst>
              <a:ext uri="{FF2B5EF4-FFF2-40B4-BE49-F238E27FC236}">
                <a16:creationId xmlns:a16="http://schemas.microsoft.com/office/drawing/2014/main" id="{B7AFF4DA-C14C-3FFF-EF8E-678F55903151}"/>
              </a:ext>
            </a:extLst>
          </p:cNvPr>
          <p:cNvSpPr/>
          <p:nvPr/>
        </p:nvSpPr>
        <p:spPr>
          <a:xfrm>
            <a:off x="169535" y="4569339"/>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37" name="Rounded Rectangle 10">
            <a:extLst>
              <a:ext uri="{FF2B5EF4-FFF2-40B4-BE49-F238E27FC236}">
                <a16:creationId xmlns:a16="http://schemas.microsoft.com/office/drawing/2014/main" id="{7C5CCE10-9FC6-362A-125E-22452C067BF6}"/>
              </a:ext>
            </a:extLst>
          </p:cNvPr>
          <p:cNvSpPr/>
          <p:nvPr/>
        </p:nvSpPr>
        <p:spPr>
          <a:xfrm>
            <a:off x="169536" y="4873411"/>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sp>
        <p:nvSpPr>
          <p:cNvPr id="38" name="Rounded Rectangle 11">
            <a:extLst>
              <a:ext uri="{FF2B5EF4-FFF2-40B4-BE49-F238E27FC236}">
                <a16:creationId xmlns:a16="http://schemas.microsoft.com/office/drawing/2014/main" id="{5F96F386-6218-4254-187E-F9BF8865E84B}"/>
              </a:ext>
            </a:extLst>
          </p:cNvPr>
          <p:cNvSpPr/>
          <p:nvPr/>
        </p:nvSpPr>
        <p:spPr>
          <a:xfrm>
            <a:off x="169536" y="5177484"/>
            <a:ext cx="1032234" cy="241313"/>
          </a:xfrm>
          <a:prstGeom prst="roundRect">
            <a:avLst>
              <a:gd name="adj" fmla="val 12821"/>
            </a:avLst>
          </a:prstGeom>
          <a:solidFill>
            <a:srgbClr val="D8D8D8">
              <a:lumMod val="50000"/>
            </a:srgbClr>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ptos" panose="02110004020202020204"/>
                <a:ea typeface="+mn-ea"/>
                <a:cs typeface="+mn-cs"/>
              </a:rPr>
              <a:t>Not Rated</a:t>
            </a:r>
          </a:p>
        </p:txBody>
      </p:sp>
      <p:graphicFrame>
        <p:nvGraphicFramePr>
          <p:cNvPr id="3" name="Table 2">
            <a:extLst>
              <a:ext uri="{FF2B5EF4-FFF2-40B4-BE49-F238E27FC236}">
                <a16:creationId xmlns:a16="http://schemas.microsoft.com/office/drawing/2014/main" id="{61E7C5BE-3B5E-0B2B-7B05-1CDCE23FAC93}"/>
              </a:ext>
            </a:extLst>
          </p:cNvPr>
          <p:cNvGraphicFramePr>
            <a:graphicFrameLocks noGrp="1"/>
          </p:cNvGraphicFramePr>
          <p:nvPr>
            <p:extLst>
              <p:ext uri="{D42A27DB-BD31-4B8C-83A1-F6EECF244321}">
                <p14:modId xmlns:p14="http://schemas.microsoft.com/office/powerpoint/2010/main" val="1492286779"/>
              </p:ext>
            </p:extLst>
          </p:nvPr>
        </p:nvGraphicFramePr>
        <p:xfrm>
          <a:off x="6545367" y="2043353"/>
          <a:ext cx="2315840" cy="2870623"/>
        </p:xfrm>
        <a:graphic>
          <a:graphicData uri="http://schemas.openxmlformats.org/drawingml/2006/table">
            <a:tbl>
              <a:tblPr firstRow="1" bandRow="1">
                <a:tableStyleId>{5C22544A-7EE6-4342-B048-85BDC9FD1C3A}</a:tableStyleId>
              </a:tblPr>
              <a:tblGrid>
                <a:gridCol w="1185333">
                  <a:extLst>
                    <a:ext uri="{9D8B030D-6E8A-4147-A177-3AD203B41FA5}">
                      <a16:colId xmlns:a16="http://schemas.microsoft.com/office/drawing/2014/main" val="3930023288"/>
                    </a:ext>
                  </a:extLst>
                </a:gridCol>
                <a:gridCol w="1130507">
                  <a:extLst>
                    <a:ext uri="{9D8B030D-6E8A-4147-A177-3AD203B41FA5}">
                      <a16:colId xmlns:a16="http://schemas.microsoft.com/office/drawing/2014/main" val="3990097801"/>
                    </a:ext>
                  </a:extLst>
                </a:gridCol>
              </a:tblGrid>
              <a:tr h="645583">
                <a:tc>
                  <a:txBody>
                    <a:bodyPr/>
                    <a:lstStyle/>
                    <a:p>
                      <a:pPr algn="ctr"/>
                      <a:r>
                        <a:rPr lang="en-US">
                          <a:solidFill>
                            <a:srgbClr val="000000"/>
                          </a:solidFill>
                          <a:latin typeface="Aptos" panose="020B0004020202020204" pitchFamily="34" charset="0"/>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lnSpc>
                          <a:spcPct val="100000"/>
                        </a:lnSpc>
                        <a:spcBef>
                          <a:spcPts val="0"/>
                        </a:spcBef>
                        <a:spcAft>
                          <a:spcPts val="0"/>
                        </a:spcAft>
                        <a:buNone/>
                      </a:pPr>
                      <a:r>
                        <a:rPr lang="en-US" sz="1800" u="none" strike="noStrike" noProof="0">
                          <a:solidFill>
                            <a:srgbClr val="000000"/>
                          </a:solidFill>
                          <a:latin typeface="Aptos" panose="020B0004020202020204" pitchFamily="34" charset="0"/>
                        </a:rPr>
                        <a:t>2025</a:t>
                      </a:r>
                    </a:p>
                    <a:p>
                      <a:pPr lvl="0">
                        <a:buNone/>
                      </a:pPr>
                      <a:endParaRPr lang="en-US">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35376830"/>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278143"/>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278143"/>
                    </a:solidFill>
                  </a:tcPr>
                </a:tc>
                <a:extLst>
                  <a:ext uri="{0D108BD9-81ED-4DB2-BD59-A6C34878D82A}">
                    <a16:rowId xmlns:a16="http://schemas.microsoft.com/office/drawing/2014/main" val="4006028951"/>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06365D"/>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06365D"/>
                    </a:solidFill>
                  </a:tcPr>
                </a:tc>
                <a:extLst>
                  <a:ext uri="{0D108BD9-81ED-4DB2-BD59-A6C34878D82A}">
                    <a16:rowId xmlns:a16="http://schemas.microsoft.com/office/drawing/2014/main" val="3063212945"/>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9C0F9A"/>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9C0F9A"/>
                    </a:solidFill>
                  </a:tcPr>
                </a:tc>
                <a:extLst>
                  <a:ext uri="{0D108BD9-81ED-4DB2-BD59-A6C34878D82A}">
                    <a16:rowId xmlns:a16="http://schemas.microsoft.com/office/drawing/2014/main" val="2393729842"/>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0803D"/>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0803D"/>
                    </a:solidFill>
                  </a:tcPr>
                </a:tc>
                <a:extLst>
                  <a:ext uri="{0D108BD9-81ED-4DB2-BD59-A6C34878D82A}">
                    <a16:rowId xmlns:a16="http://schemas.microsoft.com/office/drawing/2014/main" val="3528884133"/>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CA313C"/>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CA313C"/>
                    </a:solidFill>
                  </a:tcPr>
                </a:tc>
                <a:extLst>
                  <a:ext uri="{0D108BD9-81ED-4DB2-BD59-A6C34878D82A}">
                    <a16:rowId xmlns:a16="http://schemas.microsoft.com/office/drawing/2014/main" val="3344547349"/>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7F7F7F"/>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7F7F7F"/>
                    </a:solidFill>
                  </a:tcPr>
                </a:tc>
                <a:extLst>
                  <a:ext uri="{0D108BD9-81ED-4DB2-BD59-A6C34878D82A}">
                    <a16:rowId xmlns:a16="http://schemas.microsoft.com/office/drawing/2014/main" val="105487412"/>
                  </a:ext>
                </a:extLst>
              </a:tr>
            </a:tbl>
          </a:graphicData>
        </a:graphic>
      </p:graphicFrame>
      <p:cxnSp>
        <p:nvCxnSpPr>
          <p:cNvPr id="4" name="Straight Arrow Connector 3">
            <a:extLst>
              <a:ext uri="{FF2B5EF4-FFF2-40B4-BE49-F238E27FC236}">
                <a16:creationId xmlns:a16="http://schemas.microsoft.com/office/drawing/2014/main" id="{D0ECE362-9344-5437-6C10-4CFCF30F25C9}"/>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2BA0931-30B0-8E48-2877-CC26375DC63F}"/>
              </a:ext>
            </a:extLst>
          </p:cNvPr>
          <p:cNvSpPr txBox="1"/>
          <p:nvPr/>
        </p:nvSpPr>
        <p:spPr>
          <a:xfrm>
            <a:off x="6387157" y="5608471"/>
            <a:ext cx="5185977" cy="116955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Use table above to input number of schools at each rating level in 2024 and 2025.  </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From the Accountability Overview on TXschools.gov, click on 2024 or 2025, to open </a:t>
            </a:r>
            <a:r>
              <a:rPr lang="en-US" sz="1400">
                <a:latin typeface="Arial" panose="020B0604020202020204" pitchFamily="34" charset="0"/>
                <a:cs typeface="Arial" panose="020B0604020202020204" pitchFamily="34" charset="0"/>
                <a:hlinkClick r:id="rId3"/>
              </a:rPr>
              <a:t>accountability reports</a:t>
            </a:r>
            <a:r>
              <a:rPr lang="en-US" sz="1400">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Under the Overview tab, select Summary.</a:t>
            </a:r>
          </a:p>
        </p:txBody>
      </p:sp>
      <p:sp>
        <p:nvSpPr>
          <p:cNvPr id="7" name="Star: 5 Points 6">
            <a:extLst>
              <a:ext uri="{FF2B5EF4-FFF2-40B4-BE49-F238E27FC236}">
                <a16:creationId xmlns:a16="http://schemas.microsoft.com/office/drawing/2014/main" id="{51FE4C71-95CC-F2FC-E20D-096FE24AE294}"/>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descr="Bar graph comparing 2024 and 2025 results">
            <a:extLst>
              <a:ext uri="{FF2B5EF4-FFF2-40B4-BE49-F238E27FC236}">
                <a16:creationId xmlns:a16="http://schemas.microsoft.com/office/drawing/2014/main" id="{5C9AA13E-EC78-C05A-8712-BD713B550334}"/>
              </a:ext>
            </a:extLst>
          </p:cNvPr>
          <p:cNvGrpSpPr/>
          <p:nvPr/>
        </p:nvGrpSpPr>
        <p:grpSpPr>
          <a:xfrm>
            <a:off x="598773" y="1734038"/>
            <a:ext cx="3500268" cy="3856534"/>
            <a:chOff x="2844314" y="1481976"/>
            <a:chExt cx="5076130" cy="4570660"/>
          </a:xfrm>
        </p:grpSpPr>
        <p:pic>
          <p:nvPicPr>
            <p:cNvPr id="5" name="Picture 4" descr="A screen shot of a graph&#10;&#10;AI-generated content may be incorrect.">
              <a:extLst>
                <a:ext uri="{FF2B5EF4-FFF2-40B4-BE49-F238E27FC236}">
                  <a16:creationId xmlns:a16="http://schemas.microsoft.com/office/drawing/2014/main" id="{B487ACD0-12FC-2B15-7513-875012FB166F}"/>
                </a:ext>
              </a:extLst>
            </p:cNvPr>
            <p:cNvPicPr>
              <a:picLocks noChangeAspect="1"/>
            </p:cNvPicPr>
            <p:nvPr/>
          </p:nvPicPr>
          <p:blipFill>
            <a:blip r:embed="rId4"/>
            <a:stretch>
              <a:fillRect/>
            </a:stretch>
          </p:blipFill>
          <p:spPr>
            <a:xfrm>
              <a:off x="2844314" y="1690186"/>
              <a:ext cx="3388030" cy="4362450"/>
            </a:xfrm>
            <a:prstGeom prst="rect">
              <a:avLst/>
            </a:prstGeom>
          </p:spPr>
        </p:pic>
        <p:pic>
          <p:nvPicPr>
            <p:cNvPr id="8" name="Picture 7" descr="A colorful rectangular object with white text&#10;&#10;AI-generated content may be incorrect.">
              <a:extLst>
                <a:ext uri="{FF2B5EF4-FFF2-40B4-BE49-F238E27FC236}">
                  <a16:creationId xmlns:a16="http://schemas.microsoft.com/office/drawing/2014/main" id="{7ECDDE60-D9D7-2A75-52B4-C3B4F35D4962}"/>
                </a:ext>
              </a:extLst>
            </p:cNvPr>
            <p:cNvPicPr>
              <a:picLocks noChangeAspect="1"/>
            </p:cNvPicPr>
            <p:nvPr/>
          </p:nvPicPr>
          <p:blipFill>
            <a:blip r:embed="rId5"/>
            <a:stretch>
              <a:fillRect/>
            </a:stretch>
          </p:blipFill>
          <p:spPr>
            <a:xfrm>
              <a:off x="4689641" y="1481976"/>
              <a:ext cx="3230803" cy="4318220"/>
            </a:xfrm>
            <a:prstGeom prst="rect">
              <a:avLst/>
            </a:prstGeom>
          </p:spPr>
        </p:pic>
        <p:cxnSp>
          <p:nvCxnSpPr>
            <p:cNvPr id="9" name="Straight Connector 8">
              <a:extLst>
                <a:ext uri="{FF2B5EF4-FFF2-40B4-BE49-F238E27FC236}">
                  <a16:creationId xmlns:a16="http://schemas.microsoft.com/office/drawing/2014/main" id="{F7597556-BD5A-AAA2-BD96-AEBE597416A9}"/>
                </a:ext>
              </a:extLst>
            </p:cNvPr>
            <p:cNvCxnSpPr>
              <a:cxnSpLocks/>
            </p:cNvCxnSpPr>
            <p:nvPr/>
          </p:nvCxnSpPr>
          <p:spPr>
            <a:xfrm>
              <a:off x="3531142" y="4798139"/>
              <a:ext cx="3841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BD6B9D0A-A2D1-8223-D25D-EEACBB507E96}"/>
              </a:ext>
            </a:extLst>
          </p:cNvPr>
          <p:cNvSpPr txBox="1"/>
          <p:nvPr/>
        </p:nvSpPr>
        <p:spPr>
          <a:xfrm>
            <a:off x="1489119" y="5529569"/>
            <a:ext cx="696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2024</a:t>
            </a:r>
            <a:endParaRPr lang="en-US" sz="1200">
              <a:solidFill>
                <a:srgbClr val="000000"/>
              </a:solidFill>
            </a:endParaRPr>
          </a:p>
        </p:txBody>
      </p:sp>
      <p:sp>
        <p:nvSpPr>
          <p:cNvPr id="12" name="TextBox 11">
            <a:extLst>
              <a:ext uri="{FF2B5EF4-FFF2-40B4-BE49-F238E27FC236}">
                <a16:creationId xmlns:a16="http://schemas.microsoft.com/office/drawing/2014/main" id="{542B7C55-3063-A314-4C56-5507EB8465B8}"/>
              </a:ext>
            </a:extLst>
          </p:cNvPr>
          <p:cNvSpPr txBox="1"/>
          <p:nvPr/>
        </p:nvSpPr>
        <p:spPr>
          <a:xfrm>
            <a:off x="2652171" y="5529568"/>
            <a:ext cx="696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2025</a:t>
            </a:r>
            <a:endParaRPr lang="en-US" sz="1200">
              <a:solidFill>
                <a:srgbClr val="000000"/>
              </a:solidFill>
            </a:endParaRPr>
          </a:p>
        </p:txBody>
      </p:sp>
    </p:spTree>
    <p:extLst>
      <p:ext uri="{BB962C8B-B14F-4D97-AF65-F5344CB8AC3E}">
        <p14:creationId xmlns:p14="http://schemas.microsoft.com/office/powerpoint/2010/main" val="3843924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C7A9F-3C0F-188C-B418-F30FA5CDC943}"/>
            </a:ext>
          </a:extLst>
        </p:cNvPr>
        <p:cNvGrpSpPr/>
        <p:nvPr/>
      </p:nvGrpSpPr>
      <p:grpSpPr>
        <a:xfrm>
          <a:off x="0" y="0"/>
          <a:ext cx="0" cy="0"/>
          <a:chOff x="0" y="0"/>
          <a:chExt cx="0" cy="0"/>
        </a:xfrm>
      </p:grpSpPr>
      <p:sp>
        <p:nvSpPr>
          <p:cNvPr id="9" name="object 9">
            <a:extLst>
              <a:ext uri="{FF2B5EF4-FFF2-40B4-BE49-F238E27FC236}">
                <a16:creationId xmlns:a16="http://schemas.microsoft.com/office/drawing/2014/main" id="{3B43ED4E-551A-070A-0321-28E397340373}"/>
              </a:ext>
            </a:extLst>
          </p:cNvPr>
          <p:cNvSpPr txBox="1">
            <a:spLocks noGrp="1"/>
          </p:cNvSpPr>
          <p:nvPr>
            <p:ph type="title"/>
          </p:nvPr>
        </p:nvSpPr>
        <p:spPr>
          <a:xfrm>
            <a:off x="134520" y="192875"/>
            <a:ext cx="11555730" cy="466538"/>
          </a:xfrm>
          <a:prstGeom prst="rect">
            <a:avLst/>
          </a:prstGeom>
        </p:spPr>
        <p:txBody>
          <a:bodyPr vert="horz" wrap="square" lIns="0" tIns="16510" rIns="0" bIns="0" rtlCol="0" anchor="t">
            <a:spAutoFit/>
          </a:bodyPr>
          <a:lstStyle/>
          <a:p>
            <a:pPr marL="215900">
              <a:lnSpc>
                <a:spcPts val="3190"/>
              </a:lnSpc>
              <a:spcBef>
                <a:spcPts val="130"/>
              </a:spcBef>
            </a:pPr>
            <a:r>
              <a:rPr lang="en-US" sz="4000" b="1">
                <a:latin typeface="Calibri Light" panose="020F0302020204030204" pitchFamily="34" charset="0"/>
                <a:ea typeface="Calibri Light" panose="020F0302020204030204" pitchFamily="34" charset="0"/>
                <a:cs typeface="Calibri Light" panose="020F0302020204030204" pitchFamily="34" charset="0"/>
              </a:rPr>
              <a:t>Calculating Overall Results for Districts</a:t>
            </a:r>
            <a:endParaRPr lang="en-US" sz="4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object 10">
            <a:extLst>
              <a:ext uri="{FF2B5EF4-FFF2-40B4-BE49-F238E27FC236}">
                <a16:creationId xmlns:a16="http://schemas.microsoft.com/office/drawing/2014/main" id="{4D972D18-4EFE-143E-18FC-1CEE6101F553}"/>
              </a:ext>
            </a:extLst>
          </p:cNvPr>
          <p:cNvSpPr txBox="1"/>
          <p:nvPr/>
        </p:nvSpPr>
        <p:spPr>
          <a:xfrm>
            <a:off x="1006475" y="3985831"/>
            <a:ext cx="1238885"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45">
                <a:solidFill>
                  <a:srgbClr val="FFFFFF"/>
                </a:solidFill>
                <a:latin typeface="Calibri"/>
                <a:cs typeface="Calibri"/>
              </a:rPr>
              <a:t> </a:t>
            </a:r>
            <a:r>
              <a:rPr sz="2400" b="1" spc="-50">
                <a:solidFill>
                  <a:srgbClr val="FFFFFF"/>
                </a:solidFill>
                <a:latin typeface="Calibri"/>
                <a:cs typeface="Calibri"/>
              </a:rPr>
              <a:t>1</a:t>
            </a:r>
            <a:endParaRPr sz="2400">
              <a:latin typeface="Calibri"/>
              <a:cs typeface="Calibri"/>
            </a:endParaRPr>
          </a:p>
        </p:txBody>
      </p:sp>
      <p:sp>
        <p:nvSpPr>
          <p:cNvPr id="11" name="object 11">
            <a:extLst>
              <a:ext uri="{FF2B5EF4-FFF2-40B4-BE49-F238E27FC236}">
                <a16:creationId xmlns:a16="http://schemas.microsoft.com/office/drawing/2014/main" id="{FC75F03D-C01C-C2AA-8EA7-B4F444538492}"/>
              </a:ext>
            </a:extLst>
          </p:cNvPr>
          <p:cNvSpPr txBox="1"/>
          <p:nvPr/>
        </p:nvSpPr>
        <p:spPr>
          <a:xfrm>
            <a:off x="777875" y="4720272"/>
            <a:ext cx="1683385" cy="754380"/>
          </a:xfrm>
          <a:prstGeom prst="rect">
            <a:avLst/>
          </a:prstGeom>
        </p:spPr>
        <p:txBody>
          <a:bodyPr vert="horz" wrap="square" lIns="0" tIns="27305" rIns="0" bIns="0" rtlCol="0">
            <a:spAutoFit/>
          </a:bodyPr>
          <a:lstStyle/>
          <a:p>
            <a:pPr marL="12700" marR="5080" indent="333375">
              <a:lnSpc>
                <a:spcPts val="2860"/>
              </a:lnSpc>
              <a:spcBef>
                <a:spcPts val="215"/>
              </a:spcBef>
            </a:pPr>
            <a:r>
              <a:rPr sz="2400" b="1" spc="-10">
                <a:solidFill>
                  <a:srgbClr val="FFFFFF"/>
                </a:solidFill>
                <a:latin typeface="Calibri"/>
                <a:cs typeface="Calibri"/>
              </a:rPr>
              <a:t>Student </a:t>
            </a:r>
            <a:r>
              <a:rPr sz="2400" b="1" spc="-20">
                <a:solidFill>
                  <a:srgbClr val="FFFFFF"/>
                </a:solidFill>
                <a:latin typeface="Calibri"/>
                <a:cs typeface="Calibri"/>
              </a:rPr>
              <a:t>Achievement</a:t>
            </a:r>
            <a:endParaRPr sz="2400">
              <a:latin typeface="Calibri"/>
              <a:cs typeface="Calibri"/>
            </a:endParaRPr>
          </a:p>
        </p:txBody>
      </p:sp>
      <p:sp>
        <p:nvSpPr>
          <p:cNvPr id="14" name="object 14">
            <a:extLst>
              <a:ext uri="{FF2B5EF4-FFF2-40B4-BE49-F238E27FC236}">
                <a16:creationId xmlns:a16="http://schemas.microsoft.com/office/drawing/2014/main" id="{F271BBD0-0CB8-4E44-A9BC-8AF9CE4AED3E}"/>
              </a:ext>
            </a:extLst>
          </p:cNvPr>
          <p:cNvSpPr txBox="1"/>
          <p:nvPr/>
        </p:nvSpPr>
        <p:spPr>
          <a:xfrm>
            <a:off x="7774051" y="2168270"/>
            <a:ext cx="4168775" cy="3224530"/>
          </a:xfrm>
          <a:prstGeom prst="rect">
            <a:avLst/>
          </a:prstGeom>
        </p:spPr>
        <p:txBody>
          <a:bodyPr vert="horz" wrap="square" lIns="0" tIns="13335" rIns="0" bIns="0" rtlCol="0">
            <a:spAutoFit/>
          </a:bodyPr>
          <a:lstStyle/>
          <a:p>
            <a:pPr marL="234950" marR="638175">
              <a:lnSpc>
                <a:spcPct val="100000"/>
              </a:lnSpc>
              <a:spcBef>
                <a:spcPts val="105"/>
              </a:spcBef>
            </a:pPr>
            <a:r>
              <a:rPr sz="3000" b="1">
                <a:solidFill>
                  <a:srgbClr val="FFFFFF"/>
                </a:solidFill>
                <a:latin typeface="Calibri"/>
                <a:cs typeface="Calibri"/>
              </a:rPr>
              <a:t>This</a:t>
            </a:r>
            <a:r>
              <a:rPr sz="3000" b="1" spc="-45">
                <a:solidFill>
                  <a:srgbClr val="FFFFFF"/>
                </a:solidFill>
                <a:latin typeface="Calibri"/>
                <a:cs typeface="Calibri"/>
              </a:rPr>
              <a:t> </a:t>
            </a:r>
            <a:r>
              <a:rPr sz="3000" b="1">
                <a:solidFill>
                  <a:srgbClr val="FFFFFF"/>
                </a:solidFill>
                <a:latin typeface="Calibri"/>
                <a:cs typeface="Calibri"/>
              </a:rPr>
              <a:t>design</a:t>
            </a:r>
            <a:r>
              <a:rPr sz="3000" b="1" spc="-15">
                <a:solidFill>
                  <a:srgbClr val="FFFFFF"/>
                </a:solidFill>
                <a:latin typeface="Calibri"/>
                <a:cs typeface="Calibri"/>
              </a:rPr>
              <a:t> </a:t>
            </a:r>
            <a:r>
              <a:rPr sz="3000" b="1">
                <a:solidFill>
                  <a:srgbClr val="FFFFFF"/>
                </a:solidFill>
                <a:latin typeface="Calibri"/>
                <a:cs typeface="Calibri"/>
              </a:rPr>
              <a:t>reflects</a:t>
            </a:r>
            <a:r>
              <a:rPr sz="3000" b="1" spc="-114">
                <a:solidFill>
                  <a:srgbClr val="FFFFFF"/>
                </a:solidFill>
                <a:latin typeface="Calibri"/>
                <a:cs typeface="Calibri"/>
              </a:rPr>
              <a:t> </a:t>
            </a:r>
            <a:r>
              <a:rPr sz="3000" b="1" spc="-50">
                <a:solidFill>
                  <a:srgbClr val="FFFFFF"/>
                </a:solidFill>
                <a:latin typeface="Calibri"/>
                <a:cs typeface="Calibri"/>
              </a:rPr>
              <a:t>a </a:t>
            </a:r>
            <a:r>
              <a:rPr sz="3000" b="1" spc="-10">
                <a:solidFill>
                  <a:srgbClr val="FFFFFF"/>
                </a:solidFill>
                <a:latin typeface="Calibri"/>
                <a:cs typeface="Calibri"/>
              </a:rPr>
              <a:t>commitment</a:t>
            </a:r>
            <a:endParaRPr sz="3000">
              <a:latin typeface="Calibri"/>
              <a:cs typeface="Calibri"/>
            </a:endParaRPr>
          </a:p>
          <a:p>
            <a:pPr marL="577850" indent="-342900">
              <a:lnSpc>
                <a:spcPts val="2870"/>
              </a:lnSpc>
              <a:spcBef>
                <a:spcPts val="680"/>
              </a:spcBef>
              <a:buFont typeface="Arial"/>
              <a:buChar char="•"/>
              <a:tabLst>
                <a:tab pos="577850" algn="l"/>
              </a:tabLst>
            </a:pPr>
            <a:r>
              <a:rPr sz="2400">
                <a:solidFill>
                  <a:srgbClr val="FFFFFF"/>
                </a:solidFill>
                <a:latin typeface="Calibri"/>
                <a:cs typeface="Calibri"/>
              </a:rPr>
              <a:t>to</a:t>
            </a:r>
            <a:r>
              <a:rPr sz="2400" spc="-90">
                <a:solidFill>
                  <a:srgbClr val="FFFFFF"/>
                </a:solidFill>
                <a:latin typeface="Calibri"/>
                <a:cs typeface="Calibri"/>
              </a:rPr>
              <a:t> </a:t>
            </a:r>
            <a:r>
              <a:rPr sz="2400" spc="-10">
                <a:solidFill>
                  <a:srgbClr val="FFFFFF"/>
                </a:solidFill>
                <a:latin typeface="Calibri"/>
                <a:cs typeface="Calibri"/>
              </a:rPr>
              <a:t>recognize</a:t>
            </a:r>
            <a:r>
              <a:rPr sz="2400" spc="-80">
                <a:solidFill>
                  <a:srgbClr val="FFFFFF"/>
                </a:solidFill>
                <a:latin typeface="Calibri"/>
                <a:cs typeface="Calibri"/>
              </a:rPr>
              <a:t> </a:t>
            </a:r>
            <a:r>
              <a:rPr sz="2400" b="1">
                <a:solidFill>
                  <a:srgbClr val="FFFFFF"/>
                </a:solidFill>
                <a:latin typeface="Calibri"/>
                <a:cs typeface="Calibri"/>
              </a:rPr>
              <a:t>high</a:t>
            </a:r>
            <a:r>
              <a:rPr sz="2400" b="1" spc="35">
                <a:solidFill>
                  <a:srgbClr val="FFFFFF"/>
                </a:solidFill>
                <a:latin typeface="Calibri"/>
                <a:cs typeface="Calibri"/>
              </a:rPr>
              <a:t> </a:t>
            </a:r>
            <a:r>
              <a:rPr sz="2400" b="1" spc="-10">
                <a:solidFill>
                  <a:srgbClr val="FFFFFF"/>
                </a:solidFill>
                <a:latin typeface="Calibri"/>
                <a:cs typeface="Calibri"/>
              </a:rPr>
              <a:t>student</a:t>
            </a:r>
            <a:endParaRPr sz="2400">
              <a:latin typeface="Calibri"/>
              <a:cs typeface="Calibri"/>
            </a:endParaRPr>
          </a:p>
          <a:p>
            <a:pPr marL="577850">
              <a:lnSpc>
                <a:spcPts val="2870"/>
              </a:lnSpc>
            </a:pPr>
            <a:r>
              <a:rPr sz="2400" b="1" spc="-10">
                <a:solidFill>
                  <a:srgbClr val="FFFFFF"/>
                </a:solidFill>
                <a:latin typeface="Calibri"/>
                <a:cs typeface="Calibri"/>
              </a:rPr>
              <a:t>achievement</a:t>
            </a:r>
            <a:r>
              <a:rPr sz="2400" b="1" spc="-30">
                <a:solidFill>
                  <a:srgbClr val="FFFFFF"/>
                </a:solidFill>
                <a:latin typeface="Calibri"/>
                <a:cs typeface="Calibri"/>
              </a:rPr>
              <a:t> </a:t>
            </a:r>
            <a:r>
              <a:rPr sz="2400" spc="-25">
                <a:solidFill>
                  <a:srgbClr val="FFFFFF"/>
                </a:solidFill>
                <a:latin typeface="Calibri"/>
                <a:cs typeface="Calibri"/>
              </a:rPr>
              <a:t>and</a:t>
            </a:r>
            <a:endParaRPr sz="2400">
              <a:latin typeface="Calibri"/>
              <a:cs typeface="Calibri"/>
            </a:endParaRPr>
          </a:p>
          <a:p>
            <a:pPr marL="577850" indent="-342900">
              <a:lnSpc>
                <a:spcPts val="2865"/>
              </a:lnSpc>
              <a:spcBef>
                <a:spcPts val="50"/>
              </a:spcBef>
              <a:buFont typeface="Arial"/>
              <a:buChar char="•"/>
              <a:tabLst>
                <a:tab pos="577850" algn="l"/>
              </a:tabLst>
            </a:pPr>
            <a:r>
              <a:rPr sz="2400">
                <a:solidFill>
                  <a:srgbClr val="FFFFFF"/>
                </a:solidFill>
                <a:latin typeface="Calibri"/>
                <a:cs typeface="Calibri"/>
              </a:rPr>
              <a:t>to</a:t>
            </a:r>
            <a:r>
              <a:rPr sz="2400" spc="-85">
                <a:solidFill>
                  <a:srgbClr val="FFFFFF"/>
                </a:solidFill>
                <a:latin typeface="Calibri"/>
                <a:cs typeface="Calibri"/>
              </a:rPr>
              <a:t> </a:t>
            </a:r>
            <a:r>
              <a:rPr sz="2400" spc="-10">
                <a:solidFill>
                  <a:srgbClr val="FFFFFF"/>
                </a:solidFill>
                <a:latin typeface="Calibri"/>
                <a:cs typeface="Calibri"/>
              </a:rPr>
              <a:t>recognize</a:t>
            </a:r>
            <a:r>
              <a:rPr sz="2400" spc="-90">
                <a:solidFill>
                  <a:srgbClr val="FFFFFF"/>
                </a:solidFill>
                <a:latin typeface="Calibri"/>
                <a:cs typeface="Calibri"/>
              </a:rPr>
              <a:t> </a:t>
            </a:r>
            <a:r>
              <a:rPr sz="2400">
                <a:solidFill>
                  <a:srgbClr val="FFFFFF"/>
                </a:solidFill>
                <a:latin typeface="Calibri"/>
                <a:cs typeface="Calibri"/>
              </a:rPr>
              <a:t>the</a:t>
            </a:r>
            <a:r>
              <a:rPr sz="2400" spc="-10">
                <a:solidFill>
                  <a:srgbClr val="FFFFFF"/>
                </a:solidFill>
                <a:latin typeface="Calibri"/>
                <a:cs typeface="Calibri"/>
              </a:rPr>
              <a:t> </a:t>
            </a:r>
            <a:r>
              <a:rPr sz="2400">
                <a:solidFill>
                  <a:srgbClr val="FFFFFF"/>
                </a:solidFill>
                <a:latin typeface="Calibri"/>
                <a:cs typeface="Calibri"/>
              </a:rPr>
              <a:t>impact</a:t>
            </a:r>
            <a:r>
              <a:rPr sz="2400" spc="-80">
                <a:solidFill>
                  <a:srgbClr val="FFFFFF"/>
                </a:solidFill>
                <a:latin typeface="Calibri"/>
                <a:cs typeface="Calibri"/>
              </a:rPr>
              <a:t> </a:t>
            </a:r>
            <a:r>
              <a:rPr sz="2400" spc="-25">
                <a:solidFill>
                  <a:srgbClr val="FFFFFF"/>
                </a:solidFill>
                <a:latin typeface="Calibri"/>
                <a:cs typeface="Calibri"/>
              </a:rPr>
              <a:t>of</a:t>
            </a:r>
            <a:endParaRPr sz="2400">
              <a:latin typeface="Calibri"/>
              <a:cs typeface="Calibri"/>
            </a:endParaRPr>
          </a:p>
          <a:p>
            <a:pPr marR="253365" algn="r">
              <a:lnSpc>
                <a:spcPts val="2865"/>
              </a:lnSpc>
            </a:pPr>
            <a:r>
              <a:rPr sz="2400" b="1">
                <a:solidFill>
                  <a:srgbClr val="FFFFFF"/>
                </a:solidFill>
                <a:latin typeface="Calibri"/>
                <a:cs typeface="Calibri"/>
              </a:rPr>
              <a:t>highly</a:t>
            </a:r>
            <a:r>
              <a:rPr sz="2400" b="1" spc="-135">
                <a:solidFill>
                  <a:srgbClr val="FFFFFF"/>
                </a:solidFill>
                <a:latin typeface="Calibri"/>
                <a:cs typeface="Calibri"/>
              </a:rPr>
              <a:t> </a:t>
            </a:r>
            <a:r>
              <a:rPr sz="2400" b="1">
                <a:solidFill>
                  <a:srgbClr val="FFFFFF"/>
                </a:solidFill>
                <a:latin typeface="Calibri"/>
                <a:cs typeface="Calibri"/>
              </a:rPr>
              <a:t>effective</a:t>
            </a:r>
            <a:r>
              <a:rPr sz="2400" b="1" spc="-40">
                <a:solidFill>
                  <a:srgbClr val="FFFFFF"/>
                </a:solidFill>
                <a:latin typeface="Calibri"/>
                <a:cs typeface="Calibri"/>
              </a:rPr>
              <a:t> </a:t>
            </a:r>
            <a:r>
              <a:rPr sz="2400" b="1" spc="-10">
                <a:solidFill>
                  <a:srgbClr val="FFFFFF"/>
                </a:solidFill>
                <a:latin typeface="Calibri"/>
                <a:cs typeface="Calibri"/>
              </a:rPr>
              <a:t>educators,</a:t>
            </a:r>
            <a:endParaRPr sz="2400">
              <a:latin typeface="Calibri"/>
              <a:cs typeface="Calibri"/>
            </a:endParaRPr>
          </a:p>
          <a:p>
            <a:pPr marL="342900" marR="269240" indent="-342900" algn="r">
              <a:lnSpc>
                <a:spcPts val="2865"/>
              </a:lnSpc>
              <a:spcBef>
                <a:spcPts val="55"/>
              </a:spcBef>
              <a:buFont typeface="Arial"/>
              <a:buChar char="•"/>
              <a:tabLst>
                <a:tab pos="342900" algn="l"/>
              </a:tabLst>
            </a:pPr>
            <a:r>
              <a:rPr sz="2400">
                <a:solidFill>
                  <a:srgbClr val="FFFFFF"/>
                </a:solidFill>
                <a:latin typeface="Calibri"/>
                <a:cs typeface="Calibri"/>
              </a:rPr>
              <a:t>while</a:t>
            </a:r>
            <a:r>
              <a:rPr sz="2400" spc="-90">
                <a:solidFill>
                  <a:srgbClr val="FFFFFF"/>
                </a:solidFill>
                <a:latin typeface="Calibri"/>
                <a:cs typeface="Calibri"/>
              </a:rPr>
              <a:t> </a:t>
            </a:r>
            <a:r>
              <a:rPr sz="2400">
                <a:solidFill>
                  <a:srgbClr val="FFFFFF"/>
                </a:solidFill>
                <a:latin typeface="Calibri"/>
                <a:cs typeface="Calibri"/>
              </a:rPr>
              <a:t>maintaining</a:t>
            </a:r>
            <a:r>
              <a:rPr sz="2400" spc="-95">
                <a:solidFill>
                  <a:srgbClr val="FFFFFF"/>
                </a:solidFill>
                <a:latin typeface="Calibri"/>
                <a:cs typeface="Calibri"/>
              </a:rPr>
              <a:t> </a:t>
            </a:r>
            <a:r>
              <a:rPr sz="2400">
                <a:solidFill>
                  <a:srgbClr val="FFFFFF"/>
                </a:solidFill>
                <a:latin typeface="Calibri"/>
                <a:cs typeface="Calibri"/>
              </a:rPr>
              <a:t>focus</a:t>
            </a:r>
            <a:r>
              <a:rPr sz="2400" spc="-125">
                <a:solidFill>
                  <a:srgbClr val="FFFFFF"/>
                </a:solidFill>
                <a:latin typeface="Calibri"/>
                <a:cs typeface="Calibri"/>
              </a:rPr>
              <a:t> </a:t>
            </a:r>
            <a:r>
              <a:rPr sz="2400" spc="-35">
                <a:solidFill>
                  <a:srgbClr val="FFFFFF"/>
                </a:solidFill>
                <a:latin typeface="Calibri"/>
                <a:cs typeface="Calibri"/>
              </a:rPr>
              <a:t>on</a:t>
            </a:r>
            <a:endParaRPr sz="2400">
              <a:latin typeface="Calibri"/>
              <a:cs typeface="Calibri"/>
            </a:endParaRPr>
          </a:p>
          <a:p>
            <a:pPr marR="209550" algn="r">
              <a:lnSpc>
                <a:spcPts val="2865"/>
              </a:lnSpc>
            </a:pPr>
            <a:r>
              <a:rPr sz="2400">
                <a:solidFill>
                  <a:srgbClr val="FFFFFF"/>
                </a:solidFill>
                <a:latin typeface="Calibri"/>
                <a:cs typeface="Calibri"/>
              </a:rPr>
              <a:t>the</a:t>
            </a:r>
            <a:r>
              <a:rPr sz="2400" spc="-45">
                <a:solidFill>
                  <a:srgbClr val="FFFFFF"/>
                </a:solidFill>
                <a:latin typeface="Calibri"/>
                <a:cs typeface="Calibri"/>
              </a:rPr>
              <a:t> </a:t>
            </a:r>
            <a:r>
              <a:rPr sz="2400" b="1">
                <a:solidFill>
                  <a:srgbClr val="FFFFFF"/>
                </a:solidFill>
                <a:latin typeface="Calibri"/>
                <a:cs typeface="Calibri"/>
              </a:rPr>
              <a:t>students</a:t>
            </a:r>
            <a:r>
              <a:rPr sz="2400" b="1" spc="-40">
                <a:solidFill>
                  <a:srgbClr val="FFFFFF"/>
                </a:solidFill>
                <a:latin typeface="Calibri"/>
                <a:cs typeface="Calibri"/>
              </a:rPr>
              <a:t> </a:t>
            </a:r>
            <a:r>
              <a:rPr sz="2400" b="1">
                <a:solidFill>
                  <a:srgbClr val="FFFFFF"/>
                </a:solidFill>
                <a:latin typeface="Calibri"/>
                <a:cs typeface="Calibri"/>
              </a:rPr>
              <a:t>most</a:t>
            </a:r>
            <a:r>
              <a:rPr sz="2400" b="1" spc="-55">
                <a:solidFill>
                  <a:srgbClr val="FFFFFF"/>
                </a:solidFill>
                <a:latin typeface="Calibri"/>
                <a:cs typeface="Calibri"/>
              </a:rPr>
              <a:t> </a:t>
            </a:r>
            <a:r>
              <a:rPr sz="2400" b="1">
                <a:solidFill>
                  <a:srgbClr val="FFFFFF"/>
                </a:solidFill>
                <a:latin typeface="Calibri"/>
                <a:cs typeface="Calibri"/>
              </a:rPr>
              <a:t>in</a:t>
            </a:r>
            <a:r>
              <a:rPr sz="2400" b="1" spc="-60">
                <a:solidFill>
                  <a:srgbClr val="FFFFFF"/>
                </a:solidFill>
                <a:latin typeface="Calibri"/>
                <a:cs typeface="Calibri"/>
              </a:rPr>
              <a:t> </a:t>
            </a:r>
            <a:r>
              <a:rPr sz="2400" b="1" spc="-10">
                <a:solidFill>
                  <a:srgbClr val="FFFFFF"/>
                </a:solidFill>
                <a:latin typeface="Calibri"/>
                <a:cs typeface="Calibri"/>
              </a:rPr>
              <a:t>need.</a:t>
            </a:r>
            <a:endParaRPr sz="2400">
              <a:latin typeface="Calibri"/>
              <a:cs typeface="Calibri"/>
            </a:endParaRPr>
          </a:p>
        </p:txBody>
      </p:sp>
      <p:sp>
        <p:nvSpPr>
          <p:cNvPr id="19" name="object 19">
            <a:extLst>
              <a:ext uri="{FF2B5EF4-FFF2-40B4-BE49-F238E27FC236}">
                <a16:creationId xmlns:a16="http://schemas.microsoft.com/office/drawing/2014/main" id="{24899AD1-C697-FE9C-98A5-5CC79C67E37A}"/>
              </a:ext>
            </a:extLst>
          </p:cNvPr>
          <p:cNvSpPr txBox="1"/>
          <p:nvPr/>
        </p:nvSpPr>
        <p:spPr>
          <a:xfrm>
            <a:off x="3426459" y="3995991"/>
            <a:ext cx="1238885"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45">
                <a:solidFill>
                  <a:srgbClr val="FFFFFF"/>
                </a:solidFill>
                <a:latin typeface="Calibri"/>
                <a:cs typeface="Calibri"/>
              </a:rPr>
              <a:t> </a:t>
            </a:r>
            <a:r>
              <a:rPr sz="2400" b="1" spc="-50">
                <a:solidFill>
                  <a:srgbClr val="FFFFFF"/>
                </a:solidFill>
                <a:latin typeface="Calibri"/>
                <a:cs typeface="Calibri"/>
              </a:rPr>
              <a:t>2</a:t>
            </a:r>
            <a:endParaRPr sz="2400">
              <a:latin typeface="Calibri"/>
              <a:cs typeface="Calibri"/>
            </a:endParaRPr>
          </a:p>
        </p:txBody>
      </p:sp>
      <p:sp>
        <p:nvSpPr>
          <p:cNvPr id="23" name="object 23">
            <a:extLst>
              <a:ext uri="{FF2B5EF4-FFF2-40B4-BE49-F238E27FC236}">
                <a16:creationId xmlns:a16="http://schemas.microsoft.com/office/drawing/2014/main" id="{9CC85525-C4A6-E938-7079-CA368BBA2F22}"/>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14</a:t>
            </a:fld>
            <a:endParaRPr spc="-25"/>
          </a:p>
        </p:txBody>
      </p:sp>
      <p:sp>
        <p:nvSpPr>
          <p:cNvPr id="20" name="object 20">
            <a:extLst>
              <a:ext uri="{FF2B5EF4-FFF2-40B4-BE49-F238E27FC236}">
                <a16:creationId xmlns:a16="http://schemas.microsoft.com/office/drawing/2014/main" id="{F9B06E87-B998-1CF3-85FB-DD97AF2FAA57}"/>
              </a:ext>
            </a:extLst>
          </p:cNvPr>
          <p:cNvSpPr txBox="1"/>
          <p:nvPr/>
        </p:nvSpPr>
        <p:spPr>
          <a:xfrm>
            <a:off x="3493134" y="4730115"/>
            <a:ext cx="1101725" cy="755015"/>
          </a:xfrm>
          <a:prstGeom prst="rect">
            <a:avLst/>
          </a:prstGeom>
        </p:spPr>
        <p:txBody>
          <a:bodyPr vert="horz" wrap="square" lIns="0" tIns="13335" rIns="0" bIns="0" rtlCol="0">
            <a:spAutoFit/>
          </a:bodyPr>
          <a:lstStyle/>
          <a:p>
            <a:pPr marL="136525">
              <a:lnSpc>
                <a:spcPts val="2870"/>
              </a:lnSpc>
              <a:spcBef>
                <a:spcPts val="105"/>
              </a:spcBef>
            </a:pPr>
            <a:r>
              <a:rPr sz="2400" b="1" spc="-10">
                <a:solidFill>
                  <a:srgbClr val="FFFFFF"/>
                </a:solidFill>
                <a:latin typeface="Calibri"/>
                <a:cs typeface="Calibri"/>
              </a:rPr>
              <a:t>School</a:t>
            </a:r>
            <a:endParaRPr sz="2400">
              <a:latin typeface="Calibri"/>
              <a:cs typeface="Calibri"/>
            </a:endParaRPr>
          </a:p>
          <a:p>
            <a:pPr marL="12700">
              <a:lnSpc>
                <a:spcPts val="2870"/>
              </a:lnSpc>
            </a:pPr>
            <a:r>
              <a:rPr sz="2400" b="1" spc="-10">
                <a:solidFill>
                  <a:srgbClr val="FFFFFF"/>
                </a:solidFill>
                <a:latin typeface="Calibri"/>
                <a:cs typeface="Calibri"/>
              </a:rPr>
              <a:t>Progress</a:t>
            </a:r>
            <a:endParaRPr sz="2400">
              <a:latin typeface="Calibri"/>
              <a:cs typeface="Calibri"/>
            </a:endParaRPr>
          </a:p>
        </p:txBody>
      </p:sp>
      <p:sp>
        <p:nvSpPr>
          <p:cNvPr id="21" name="object 21">
            <a:extLst>
              <a:ext uri="{FF2B5EF4-FFF2-40B4-BE49-F238E27FC236}">
                <a16:creationId xmlns:a16="http://schemas.microsoft.com/office/drawing/2014/main" id="{11C9F2FC-8AB1-4035-C955-2384C6B6D776}"/>
              </a:ext>
            </a:extLst>
          </p:cNvPr>
          <p:cNvSpPr txBox="1"/>
          <p:nvPr/>
        </p:nvSpPr>
        <p:spPr>
          <a:xfrm>
            <a:off x="5856604" y="3995991"/>
            <a:ext cx="1238250"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50">
                <a:solidFill>
                  <a:srgbClr val="FFFFFF"/>
                </a:solidFill>
                <a:latin typeface="Calibri"/>
                <a:cs typeface="Calibri"/>
              </a:rPr>
              <a:t> 3</a:t>
            </a:r>
            <a:endParaRPr sz="2400">
              <a:latin typeface="Calibri"/>
              <a:cs typeface="Calibri"/>
            </a:endParaRPr>
          </a:p>
        </p:txBody>
      </p:sp>
      <p:sp>
        <p:nvSpPr>
          <p:cNvPr id="22" name="object 22">
            <a:extLst>
              <a:ext uri="{FF2B5EF4-FFF2-40B4-BE49-F238E27FC236}">
                <a16:creationId xmlns:a16="http://schemas.microsoft.com/office/drawing/2014/main" id="{49BE8449-31D0-79F2-509D-FEE475085535}"/>
              </a:ext>
            </a:extLst>
          </p:cNvPr>
          <p:cNvSpPr txBox="1"/>
          <p:nvPr/>
        </p:nvSpPr>
        <p:spPr>
          <a:xfrm>
            <a:off x="5894704" y="4730115"/>
            <a:ext cx="1148715" cy="755015"/>
          </a:xfrm>
          <a:prstGeom prst="rect">
            <a:avLst/>
          </a:prstGeom>
        </p:spPr>
        <p:txBody>
          <a:bodyPr vert="horz" wrap="square" lIns="0" tIns="13335" rIns="0" bIns="0" rtlCol="0">
            <a:spAutoFit/>
          </a:bodyPr>
          <a:lstStyle/>
          <a:p>
            <a:pPr marL="127000">
              <a:lnSpc>
                <a:spcPts val="2870"/>
              </a:lnSpc>
              <a:spcBef>
                <a:spcPts val="105"/>
              </a:spcBef>
            </a:pPr>
            <a:r>
              <a:rPr sz="2400" b="1" spc="-10">
                <a:solidFill>
                  <a:srgbClr val="FFFFFF"/>
                </a:solidFill>
                <a:latin typeface="Calibri"/>
                <a:cs typeface="Calibri"/>
              </a:rPr>
              <a:t>Closing</a:t>
            </a:r>
            <a:endParaRPr sz="2400">
              <a:latin typeface="Calibri"/>
              <a:cs typeface="Calibri"/>
            </a:endParaRPr>
          </a:p>
          <a:p>
            <a:pPr marL="12700">
              <a:lnSpc>
                <a:spcPts val="2870"/>
              </a:lnSpc>
            </a:pPr>
            <a:r>
              <a:rPr sz="2400" b="1">
                <a:solidFill>
                  <a:srgbClr val="FFFFFF"/>
                </a:solidFill>
                <a:latin typeface="Calibri"/>
                <a:cs typeface="Calibri"/>
              </a:rPr>
              <a:t>the</a:t>
            </a:r>
            <a:r>
              <a:rPr sz="2400" b="1" spc="-5">
                <a:solidFill>
                  <a:srgbClr val="FFFFFF"/>
                </a:solidFill>
                <a:latin typeface="Calibri"/>
                <a:cs typeface="Calibri"/>
              </a:rPr>
              <a:t> </a:t>
            </a:r>
            <a:r>
              <a:rPr sz="2400" b="1" spc="-20">
                <a:solidFill>
                  <a:srgbClr val="FFFFFF"/>
                </a:solidFill>
                <a:latin typeface="Calibri"/>
                <a:cs typeface="Calibri"/>
              </a:rPr>
              <a:t>Gaps</a:t>
            </a:r>
            <a:endParaRPr sz="2400">
              <a:latin typeface="Calibri"/>
              <a:cs typeface="Calibri"/>
            </a:endParaRPr>
          </a:p>
        </p:txBody>
      </p:sp>
      <p:pic>
        <p:nvPicPr>
          <p:cNvPr id="25" name="Picture 24" descr="Diagram of the 3 domains of A-F system">
            <a:extLst>
              <a:ext uri="{FF2B5EF4-FFF2-40B4-BE49-F238E27FC236}">
                <a16:creationId xmlns:a16="http://schemas.microsoft.com/office/drawing/2014/main" id="{5701ACD8-58A9-9D98-B7B4-56C8402BC22A}"/>
              </a:ext>
            </a:extLst>
          </p:cNvPr>
          <p:cNvPicPr>
            <a:picLocks noChangeAspect="1"/>
          </p:cNvPicPr>
          <p:nvPr/>
        </p:nvPicPr>
        <p:blipFill>
          <a:blip r:embed="rId3"/>
          <a:stretch>
            <a:fillRect/>
          </a:stretch>
        </p:blipFill>
        <p:spPr>
          <a:xfrm>
            <a:off x="1417561" y="1724280"/>
            <a:ext cx="9347698" cy="4445077"/>
          </a:xfrm>
          <a:prstGeom prst="rect">
            <a:avLst/>
          </a:prstGeom>
        </p:spPr>
      </p:pic>
      <p:sp>
        <p:nvSpPr>
          <p:cNvPr id="3" name="TextBox 2">
            <a:extLst>
              <a:ext uri="{FF2B5EF4-FFF2-40B4-BE49-F238E27FC236}">
                <a16:creationId xmlns:a16="http://schemas.microsoft.com/office/drawing/2014/main" id="{7E7E09DA-B2FD-2B3C-E5C2-9E0E277552D8}"/>
              </a:ext>
            </a:extLst>
          </p:cNvPr>
          <p:cNvSpPr txBox="1"/>
          <p:nvPr/>
        </p:nvSpPr>
        <p:spPr>
          <a:xfrm>
            <a:off x="8949291" y="6177351"/>
            <a:ext cx="3013444" cy="523220"/>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FFFF"/>
                </a:solidFill>
                <a:hlinkClick r:id="rId4">
                  <a:extLst>
                    <a:ext uri="{A12FA001-AC4F-418D-AE19-62706E023703}">
                      <ahyp:hlinkClr xmlns:ahyp="http://schemas.microsoft.com/office/drawing/2018/hyperlinkcolor" val="tx"/>
                    </a:ext>
                  </a:extLst>
                </a:hlinkClick>
              </a:rPr>
              <a:t>Click for an example of how district results are calculated</a:t>
            </a:r>
            <a:endParaRPr lang="en-US" sz="1400">
              <a:solidFill>
                <a:srgbClr val="FFFFFF"/>
              </a:solidFill>
            </a:endParaRPr>
          </a:p>
        </p:txBody>
      </p:sp>
      <p:sp>
        <p:nvSpPr>
          <p:cNvPr id="5" name="TextBox 4">
            <a:extLst>
              <a:ext uri="{FF2B5EF4-FFF2-40B4-BE49-F238E27FC236}">
                <a16:creationId xmlns:a16="http://schemas.microsoft.com/office/drawing/2014/main" id="{0C996356-8462-F6AD-A5E4-2DCBE6AD0770}"/>
              </a:ext>
            </a:extLst>
          </p:cNvPr>
          <p:cNvSpPr txBox="1"/>
          <p:nvPr/>
        </p:nvSpPr>
        <p:spPr>
          <a:xfrm>
            <a:off x="477652" y="963593"/>
            <a:ext cx="114935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ptos" panose="020B0004020202020204" pitchFamily="34" charset="0"/>
              </a:rPr>
              <a:t>District ratings use the same methodology, with each school holding a proportional weight based on grades 3-12 enrollment</a:t>
            </a:r>
          </a:p>
        </p:txBody>
      </p:sp>
    </p:spTree>
    <p:extLst>
      <p:ext uri="{BB962C8B-B14F-4D97-AF65-F5344CB8AC3E}">
        <p14:creationId xmlns:p14="http://schemas.microsoft.com/office/powerpoint/2010/main" val="144823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4FD0-201D-8DF4-0B37-96B041E85618}"/>
              </a:ext>
            </a:extLst>
          </p:cNvPr>
          <p:cNvSpPr>
            <a:spLocks noGrp="1"/>
          </p:cNvSpPr>
          <p:nvPr>
            <p:ph type="title"/>
          </p:nvPr>
        </p:nvSpPr>
        <p:spPr>
          <a:xfrm>
            <a:off x="318134" y="27622"/>
            <a:ext cx="11555730" cy="984885"/>
          </a:xfrm>
        </p:spPr>
        <p:txBody>
          <a:bodyPr wrap="square" lIns="0" tIns="0" rIns="0" bIns="0" anchor="t">
            <a:spAutoFit/>
          </a:bodyPr>
          <a:lstStyle/>
          <a:p>
            <a:pPr algn="l"/>
            <a:r>
              <a:rPr lang="en-US" b="1">
                <a:ea typeface="Calibri Light"/>
              </a:rPr>
              <a:t>Overall District Rating Results: 2017 to 2025 </a:t>
            </a:r>
            <a:endParaRPr lang="en-US" b="1">
              <a:solidFill>
                <a:srgbClr val="000000"/>
              </a:solidFill>
              <a:ea typeface="Calibri Light"/>
            </a:endParaRPr>
          </a:p>
          <a:p>
            <a:endParaRPr lang="en-US">
              <a:ea typeface="Calibri Light"/>
            </a:endParaRPr>
          </a:p>
        </p:txBody>
      </p:sp>
      <p:sp>
        <p:nvSpPr>
          <p:cNvPr id="7" name="TextBox 6">
            <a:extLst>
              <a:ext uri="{FF2B5EF4-FFF2-40B4-BE49-F238E27FC236}">
                <a16:creationId xmlns:a16="http://schemas.microsoft.com/office/drawing/2014/main" id="{DE5403C0-AB78-6489-2D9A-AC4DA8364782}"/>
              </a:ext>
              <a:ext uri="{C183D7F6-B498-43B3-948B-1728B52AA6E4}">
                <adec:decorative xmlns:adec="http://schemas.microsoft.com/office/drawing/2017/decorative" val="1"/>
              </a:ext>
            </a:extLst>
          </p:cNvPr>
          <p:cNvSpPr txBox="1"/>
          <p:nvPr/>
        </p:nvSpPr>
        <p:spPr>
          <a:xfrm>
            <a:off x="10970708" y="1874651"/>
            <a:ext cx="630665" cy="1317946"/>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Rounded Rectangle 2">
            <a:extLst>
              <a:ext uri="{FF2B5EF4-FFF2-40B4-BE49-F238E27FC236}">
                <a16:creationId xmlns:a16="http://schemas.microsoft.com/office/drawing/2014/main" id="{1EA9C3B1-5227-55CB-6247-B4B40FAD9FBD}"/>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1" name="Rounded Rectangle 4">
            <a:extLst>
              <a:ext uri="{FF2B5EF4-FFF2-40B4-BE49-F238E27FC236}">
                <a16:creationId xmlns:a16="http://schemas.microsoft.com/office/drawing/2014/main" id="{C6268131-6C5F-D0E1-425F-F3247991BB4C}"/>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3" name="Rounded Rectangle 6">
            <a:extLst>
              <a:ext uri="{FF2B5EF4-FFF2-40B4-BE49-F238E27FC236}">
                <a16:creationId xmlns:a16="http://schemas.microsoft.com/office/drawing/2014/main" id="{1A418C92-2E39-B172-CDD0-28B112B9EEB1}"/>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5" name="Rounded Rectangle 8">
            <a:extLst>
              <a:ext uri="{FF2B5EF4-FFF2-40B4-BE49-F238E27FC236}">
                <a16:creationId xmlns:a16="http://schemas.microsoft.com/office/drawing/2014/main" id="{BA579591-AFB0-25AB-56A7-A9632A6B77DB}"/>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10">
            <a:extLst>
              <a:ext uri="{FF2B5EF4-FFF2-40B4-BE49-F238E27FC236}">
                <a16:creationId xmlns:a16="http://schemas.microsoft.com/office/drawing/2014/main" id="{7A52FEFF-F406-DBEA-6586-1DD0590E64B1}"/>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grpSp>
        <p:nvGrpSpPr>
          <p:cNvPr id="23" name="Group 22" descr="Performance over time for districts on A-F systems from 2017 to 2025 ">
            <a:extLst>
              <a:ext uri="{FF2B5EF4-FFF2-40B4-BE49-F238E27FC236}">
                <a16:creationId xmlns:a16="http://schemas.microsoft.com/office/drawing/2014/main" id="{D14C0389-9675-EF67-D726-491E8F14275A}"/>
              </a:ext>
            </a:extLst>
          </p:cNvPr>
          <p:cNvGrpSpPr/>
          <p:nvPr/>
        </p:nvGrpSpPr>
        <p:grpSpPr>
          <a:xfrm>
            <a:off x="1530171" y="581116"/>
            <a:ext cx="7825372" cy="6277430"/>
            <a:chOff x="1530171" y="585106"/>
            <a:chExt cx="7825372" cy="6277430"/>
          </a:xfrm>
        </p:grpSpPr>
        <p:pic>
          <p:nvPicPr>
            <p:cNvPr id="5" name="Picture 4">
              <a:extLst>
                <a:ext uri="{FF2B5EF4-FFF2-40B4-BE49-F238E27FC236}">
                  <a16:creationId xmlns:a16="http://schemas.microsoft.com/office/drawing/2014/main" id="{7CD45D1D-F919-7E8F-5694-7D5C5BC8B4E7}"/>
                </a:ext>
              </a:extLst>
            </p:cNvPr>
            <p:cNvPicPr>
              <a:picLocks noChangeAspect="1"/>
            </p:cNvPicPr>
            <p:nvPr/>
          </p:nvPicPr>
          <p:blipFill>
            <a:blip r:embed="rId4"/>
            <a:stretch>
              <a:fillRect/>
            </a:stretch>
          </p:blipFill>
          <p:spPr>
            <a:xfrm>
              <a:off x="1530171" y="585106"/>
              <a:ext cx="7825372" cy="6277430"/>
            </a:xfrm>
            <a:prstGeom prst="rect">
              <a:avLst/>
            </a:prstGeom>
          </p:spPr>
        </p:pic>
        <p:pic>
          <p:nvPicPr>
            <p:cNvPr id="18" name="Picture 17">
              <a:extLst>
                <a:ext uri="{FF2B5EF4-FFF2-40B4-BE49-F238E27FC236}">
                  <a16:creationId xmlns:a16="http://schemas.microsoft.com/office/drawing/2014/main" id="{8AA95215-26B0-01A2-2663-A0F4ACB5345C}"/>
                </a:ext>
              </a:extLst>
            </p:cNvPr>
            <p:cNvPicPr>
              <a:picLocks noChangeAspect="1"/>
            </p:cNvPicPr>
            <p:nvPr/>
          </p:nvPicPr>
          <p:blipFill>
            <a:blip r:embed="rId5"/>
            <a:stretch>
              <a:fillRect/>
            </a:stretch>
          </p:blipFill>
          <p:spPr>
            <a:xfrm>
              <a:off x="1919514" y="5126717"/>
              <a:ext cx="601436" cy="269422"/>
            </a:xfrm>
            <a:prstGeom prst="rect">
              <a:avLst/>
            </a:prstGeom>
          </p:spPr>
        </p:pic>
        <p:pic>
          <p:nvPicPr>
            <p:cNvPr id="19" name="Picture 18">
              <a:extLst>
                <a:ext uri="{FF2B5EF4-FFF2-40B4-BE49-F238E27FC236}">
                  <a16:creationId xmlns:a16="http://schemas.microsoft.com/office/drawing/2014/main" id="{A046A458-FF08-2EE3-260C-BA9B84314EB3}"/>
                </a:ext>
              </a:extLst>
            </p:cNvPr>
            <p:cNvPicPr>
              <a:picLocks noChangeAspect="1"/>
            </p:cNvPicPr>
            <p:nvPr/>
          </p:nvPicPr>
          <p:blipFill>
            <a:blip r:embed="rId6"/>
            <a:stretch>
              <a:fillRect/>
            </a:stretch>
          </p:blipFill>
          <p:spPr>
            <a:xfrm>
              <a:off x="2872014" y="5067754"/>
              <a:ext cx="651329" cy="273958"/>
            </a:xfrm>
            <a:prstGeom prst="rect">
              <a:avLst/>
            </a:prstGeom>
          </p:spPr>
        </p:pic>
        <p:pic>
          <p:nvPicPr>
            <p:cNvPr id="20" name="Picture 19">
              <a:extLst>
                <a:ext uri="{FF2B5EF4-FFF2-40B4-BE49-F238E27FC236}">
                  <a16:creationId xmlns:a16="http://schemas.microsoft.com/office/drawing/2014/main" id="{5AF4AFB2-9B9D-BC3D-DECF-C34DA1FBC3C4}"/>
                </a:ext>
              </a:extLst>
            </p:cNvPr>
            <p:cNvPicPr>
              <a:picLocks noChangeAspect="1"/>
            </p:cNvPicPr>
            <p:nvPr/>
          </p:nvPicPr>
          <p:blipFill>
            <a:blip r:embed="rId7"/>
            <a:stretch>
              <a:fillRect/>
            </a:stretch>
          </p:blipFill>
          <p:spPr>
            <a:xfrm>
              <a:off x="1973943" y="5521325"/>
              <a:ext cx="628651" cy="278493"/>
            </a:xfrm>
            <a:prstGeom prst="rect">
              <a:avLst/>
            </a:prstGeom>
          </p:spPr>
        </p:pic>
        <p:pic>
          <p:nvPicPr>
            <p:cNvPr id="21" name="Picture 20">
              <a:extLst>
                <a:ext uri="{FF2B5EF4-FFF2-40B4-BE49-F238E27FC236}">
                  <a16:creationId xmlns:a16="http://schemas.microsoft.com/office/drawing/2014/main" id="{CDDD59E3-E3C5-02EF-C9F7-272CA4B32738}"/>
                </a:ext>
              </a:extLst>
            </p:cNvPr>
            <p:cNvPicPr>
              <a:picLocks noChangeAspect="1"/>
            </p:cNvPicPr>
            <p:nvPr/>
          </p:nvPicPr>
          <p:blipFill>
            <a:blip r:embed="rId8"/>
            <a:stretch>
              <a:fillRect/>
            </a:stretch>
          </p:blipFill>
          <p:spPr>
            <a:xfrm>
              <a:off x="3829049" y="4913539"/>
              <a:ext cx="678543" cy="310243"/>
            </a:xfrm>
            <a:prstGeom prst="rect">
              <a:avLst/>
            </a:prstGeom>
          </p:spPr>
        </p:pic>
        <p:pic>
          <p:nvPicPr>
            <p:cNvPr id="22" name="Picture 21">
              <a:extLst>
                <a:ext uri="{FF2B5EF4-FFF2-40B4-BE49-F238E27FC236}">
                  <a16:creationId xmlns:a16="http://schemas.microsoft.com/office/drawing/2014/main" id="{C8BE2575-F541-854D-ACB7-4FFB9B64BB92}"/>
                </a:ext>
              </a:extLst>
            </p:cNvPr>
            <p:cNvPicPr>
              <a:picLocks noChangeAspect="1"/>
            </p:cNvPicPr>
            <p:nvPr/>
          </p:nvPicPr>
          <p:blipFill>
            <a:blip r:embed="rId9"/>
            <a:stretch>
              <a:fillRect/>
            </a:stretch>
          </p:blipFill>
          <p:spPr>
            <a:xfrm>
              <a:off x="2912835" y="5308146"/>
              <a:ext cx="646793" cy="278493"/>
            </a:xfrm>
            <a:prstGeom prst="rect">
              <a:avLst/>
            </a:prstGeom>
          </p:spPr>
        </p:pic>
      </p:grpSp>
      <p:cxnSp>
        <p:nvCxnSpPr>
          <p:cNvPr id="25" name="Straight Connector 24">
            <a:extLst>
              <a:ext uri="{FF2B5EF4-FFF2-40B4-BE49-F238E27FC236}">
                <a16:creationId xmlns:a16="http://schemas.microsoft.com/office/drawing/2014/main" id="{55E3D191-4F2F-FBDF-673B-44F03A65CD2E}"/>
              </a:ext>
              <a:ext uri="{C183D7F6-B498-43B3-948B-1728B52AA6E4}">
                <adec:decorative xmlns:adec="http://schemas.microsoft.com/office/drawing/2017/decorative" val="1"/>
              </a:ext>
            </a:extLst>
          </p:cNvPr>
          <p:cNvCxnSpPr>
            <a:cxnSpLocks/>
          </p:cNvCxnSpPr>
          <p:nvPr/>
        </p:nvCxnSpPr>
        <p:spPr>
          <a:xfrm flipV="1">
            <a:off x="1530485" y="5041885"/>
            <a:ext cx="7824436" cy="22678"/>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10482979"/>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01EC7-DE6F-8975-298F-97117752D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07DA8-0DFA-E4E4-6397-CD17866DAF77}"/>
              </a:ext>
            </a:extLst>
          </p:cNvPr>
          <p:cNvSpPr>
            <a:spLocks noGrp="1"/>
          </p:cNvSpPr>
          <p:nvPr>
            <p:ph type="title"/>
          </p:nvPr>
        </p:nvSpPr>
        <p:spPr>
          <a:xfrm>
            <a:off x="318134" y="27622"/>
            <a:ext cx="11555730" cy="984885"/>
          </a:xfrm>
        </p:spPr>
        <p:txBody>
          <a:bodyPr wrap="square" lIns="0" tIns="0" rIns="0" bIns="0" anchor="t">
            <a:spAutoFit/>
          </a:bodyPr>
          <a:lstStyle/>
          <a:p>
            <a:pPr algn="l"/>
            <a:r>
              <a:rPr lang="en-US" b="1">
                <a:ea typeface="Calibri Light"/>
              </a:rPr>
              <a:t>Overall Region Rating Results: 2017 to 2025 </a:t>
            </a:r>
            <a:endParaRPr lang="en-US">
              <a:solidFill>
                <a:srgbClr val="000000"/>
              </a:solidFill>
              <a:ea typeface="Calibri Light"/>
            </a:endParaRPr>
          </a:p>
          <a:p>
            <a:endParaRPr lang="en-US">
              <a:ea typeface="Calibri Light"/>
            </a:endParaRPr>
          </a:p>
        </p:txBody>
      </p:sp>
      <p:sp>
        <p:nvSpPr>
          <p:cNvPr id="15" name="Rounded Rectangle 2">
            <a:extLst>
              <a:ext uri="{FF2B5EF4-FFF2-40B4-BE49-F238E27FC236}">
                <a16:creationId xmlns:a16="http://schemas.microsoft.com/office/drawing/2014/main" id="{DDF69C50-3926-B5AE-7C07-D0506C09548F}"/>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1FF0669F-961C-C2CA-CA3C-FD9AF243E3B2}"/>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97DD1786-2F8E-0965-430F-3B01AD324378}"/>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94B5CAB0-141C-1B94-1D97-3DC37901EF89}"/>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5B1B8841-23C7-3B99-4BA1-0B32A2F218A5}"/>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sp>
        <p:nvSpPr>
          <p:cNvPr id="3" name="TextBox 2">
            <a:extLst>
              <a:ext uri="{FF2B5EF4-FFF2-40B4-BE49-F238E27FC236}">
                <a16:creationId xmlns:a16="http://schemas.microsoft.com/office/drawing/2014/main" id="{271316D9-7418-C353-ECD3-AB71F6EB0747}"/>
              </a:ext>
              <a:ext uri="{C183D7F6-B498-43B3-948B-1728B52AA6E4}">
                <adec:decorative xmlns:adec="http://schemas.microsoft.com/office/drawing/2017/decorative" val="1"/>
              </a:ext>
            </a:extLst>
          </p:cNvPr>
          <p:cNvSpPr txBox="1"/>
          <p:nvPr/>
        </p:nvSpPr>
        <p:spPr>
          <a:xfrm>
            <a:off x="10984315" y="1879187"/>
            <a:ext cx="630665" cy="1317946"/>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C70BCCE2-DF2C-09E2-F852-4A90A408DFC2}"/>
              </a:ext>
            </a:extLst>
          </p:cNvPr>
          <p:cNvSpPr txBox="1"/>
          <p:nvPr/>
        </p:nvSpPr>
        <p:spPr>
          <a:xfrm>
            <a:off x="6556742" y="4730039"/>
            <a:ext cx="5241289" cy="954107"/>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a:ea typeface="Calibri"/>
                <a:cs typeface="Arial"/>
              </a:rPr>
              <a:t>On slides 40-59, you can find region results from 2018-2025. </a:t>
            </a:r>
          </a:p>
          <a:p>
            <a:pPr marL="285750" indent="-285750" algn="l">
              <a:buFont typeface="Arial" panose="020B0604020202020204" pitchFamily="34" charset="0"/>
              <a:buChar char="•"/>
            </a:pPr>
            <a:r>
              <a:rPr lang="en-US" sz="1400">
                <a:latin typeface="Arial"/>
                <a:ea typeface="Calibri"/>
                <a:cs typeface="Arial"/>
              </a:rPr>
              <a:t>If you would like to include a more local snapshot of results over time, copy the graph from your regional slide here </a:t>
            </a:r>
          </a:p>
        </p:txBody>
      </p:sp>
      <p:sp>
        <p:nvSpPr>
          <p:cNvPr id="8" name="Star: 5 Points 7">
            <a:extLst>
              <a:ext uri="{FF2B5EF4-FFF2-40B4-BE49-F238E27FC236}">
                <a16:creationId xmlns:a16="http://schemas.microsoft.com/office/drawing/2014/main" id="{032FE221-A9CB-94B9-C2C2-1908CB71E576}"/>
              </a:ext>
              <a:ext uri="{C183D7F6-B498-43B3-948B-1728B52AA6E4}">
                <adec:decorative xmlns:adec="http://schemas.microsoft.com/office/drawing/2017/decorative" val="1"/>
              </a:ext>
            </a:extLst>
          </p:cNvPr>
          <p:cNvSpPr/>
          <p:nvPr/>
        </p:nvSpPr>
        <p:spPr>
          <a:xfrm>
            <a:off x="323850" y="644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76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C7458-4E30-B6FA-492B-B4252CC72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DEFCB-78C7-C6D3-A3E0-F1A8CDABE709}"/>
              </a:ext>
            </a:extLst>
          </p:cNvPr>
          <p:cNvSpPr>
            <a:spLocks noGrp="1"/>
          </p:cNvSpPr>
          <p:nvPr>
            <p:ph type="title"/>
          </p:nvPr>
        </p:nvSpPr>
        <p:spPr>
          <a:xfrm>
            <a:off x="318134" y="27622"/>
            <a:ext cx="11555730" cy="984885"/>
          </a:xfrm>
        </p:spPr>
        <p:txBody>
          <a:bodyPr wrap="square" lIns="0" tIns="0" rIns="0" bIns="0" anchor="t">
            <a:spAutoFit/>
          </a:bodyPr>
          <a:lstStyle/>
          <a:p>
            <a:pPr algn="l"/>
            <a:r>
              <a:rPr lang="en-US" b="1">
                <a:ea typeface="Calibri Light"/>
              </a:rPr>
              <a:t>Overall District Rating Results: 2019 to 2025 </a:t>
            </a:r>
            <a:endParaRPr lang="en-US">
              <a:solidFill>
                <a:srgbClr val="000000"/>
              </a:solidFill>
              <a:ea typeface="Calibri Light"/>
            </a:endParaRPr>
          </a:p>
          <a:p>
            <a:endParaRPr lang="en-US">
              <a:ea typeface="Calibri Light"/>
            </a:endParaRPr>
          </a:p>
        </p:txBody>
      </p:sp>
      <p:graphicFrame>
        <p:nvGraphicFramePr>
          <p:cNvPr id="5" name="Table 4">
            <a:extLst>
              <a:ext uri="{FF2B5EF4-FFF2-40B4-BE49-F238E27FC236}">
                <a16:creationId xmlns:a16="http://schemas.microsoft.com/office/drawing/2014/main" id="{778CA393-B994-4959-AA22-6D7BEF1842D3}"/>
              </a:ext>
            </a:extLst>
          </p:cNvPr>
          <p:cNvGraphicFramePr>
            <a:graphicFrameLocks noGrp="1"/>
          </p:cNvGraphicFramePr>
          <p:nvPr>
            <p:extLst>
              <p:ext uri="{D42A27DB-BD31-4B8C-83A1-F6EECF244321}">
                <p14:modId xmlns:p14="http://schemas.microsoft.com/office/powerpoint/2010/main" val="4086651444"/>
              </p:ext>
            </p:extLst>
          </p:nvPr>
        </p:nvGraphicFramePr>
        <p:xfrm>
          <a:off x="897874" y="1712816"/>
          <a:ext cx="10401716" cy="1917325"/>
        </p:xfrm>
        <a:graphic>
          <a:graphicData uri="http://schemas.openxmlformats.org/drawingml/2006/table">
            <a:tbl>
              <a:tblPr firstRow="1" bandRow="1">
                <a:tableStyleId>{5C22544A-7EE6-4342-B048-85BDC9FD1C3A}</a:tableStyleId>
              </a:tblPr>
              <a:tblGrid>
                <a:gridCol w="1803121">
                  <a:extLst>
                    <a:ext uri="{9D8B030D-6E8A-4147-A177-3AD203B41FA5}">
                      <a16:colId xmlns:a16="http://schemas.microsoft.com/office/drawing/2014/main" val="3930023288"/>
                    </a:ext>
                  </a:extLst>
                </a:gridCol>
                <a:gridCol w="1719719">
                  <a:extLst>
                    <a:ext uri="{9D8B030D-6E8A-4147-A177-3AD203B41FA5}">
                      <a16:colId xmlns:a16="http://schemas.microsoft.com/office/drawing/2014/main" val="3990097801"/>
                    </a:ext>
                  </a:extLst>
                </a:gridCol>
                <a:gridCol w="1719719">
                  <a:extLst>
                    <a:ext uri="{9D8B030D-6E8A-4147-A177-3AD203B41FA5}">
                      <a16:colId xmlns:a16="http://schemas.microsoft.com/office/drawing/2014/main" val="3425385500"/>
                    </a:ext>
                  </a:extLst>
                </a:gridCol>
                <a:gridCol w="1719719">
                  <a:extLst>
                    <a:ext uri="{9D8B030D-6E8A-4147-A177-3AD203B41FA5}">
                      <a16:colId xmlns:a16="http://schemas.microsoft.com/office/drawing/2014/main" val="3952790852"/>
                    </a:ext>
                  </a:extLst>
                </a:gridCol>
                <a:gridCol w="1719719">
                  <a:extLst>
                    <a:ext uri="{9D8B030D-6E8A-4147-A177-3AD203B41FA5}">
                      <a16:colId xmlns:a16="http://schemas.microsoft.com/office/drawing/2014/main" val="219027006"/>
                    </a:ext>
                  </a:extLst>
                </a:gridCol>
                <a:gridCol w="1719719">
                  <a:extLst>
                    <a:ext uri="{9D8B030D-6E8A-4147-A177-3AD203B41FA5}">
                      <a16:colId xmlns:a16="http://schemas.microsoft.com/office/drawing/2014/main" val="1737271882"/>
                    </a:ext>
                  </a:extLst>
                </a:gridCol>
              </a:tblGrid>
              <a:tr h="647700">
                <a:tc gridSpan="6">
                  <a:txBody>
                    <a:bodyPr/>
                    <a:lstStyle/>
                    <a:p>
                      <a:pPr lvl="0" algn="ctr">
                        <a:buNone/>
                      </a:pPr>
                      <a:r>
                        <a:rPr lang="en-US">
                          <a:solidFill>
                            <a:srgbClr val="000000"/>
                          </a:solidFill>
                          <a:latin typeface="Aptos"/>
                        </a:rPr>
                        <a:t>District Performance Over Time</a:t>
                      </a:r>
                      <a:endParaRPr lang="en-US"/>
                    </a:p>
                    <a:p>
                      <a:pPr lvl="0">
                        <a:buNone/>
                      </a:pPr>
                      <a:endParaRPr lang="en-US">
                        <a:latin typeface="Apto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hMerge="1">
                  <a:txBody>
                    <a:bodyPr/>
                    <a:lstStyle/>
                    <a:p>
                      <a:endParaRPr lang="en-US"/>
                    </a:p>
                  </a:txBody>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35376830"/>
                  </a:ext>
                </a:extLst>
              </a:tr>
              <a:tr h="663349">
                <a:tc>
                  <a:txBody>
                    <a:bodyPr/>
                    <a:lstStyle/>
                    <a:p>
                      <a:pPr algn="ctr"/>
                      <a:r>
                        <a:rPr lang="en-US" sz="2000" b="1">
                          <a:solidFill>
                            <a:schemeClr val="tx1"/>
                          </a:solidFill>
                          <a:latin typeface="Aptos"/>
                        </a:rPr>
                        <a:t>2019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2022</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2022 </a:t>
                      </a:r>
                    </a:p>
                    <a:p>
                      <a:pPr lvl="0" algn="ctr">
                        <a:buNone/>
                      </a:pPr>
                      <a:r>
                        <a:rPr lang="en-US" sz="2000" b="1">
                          <a:solidFill>
                            <a:schemeClr val="tx1"/>
                          </a:solidFill>
                          <a:latin typeface="Aptos"/>
                        </a:rPr>
                        <a:t>"What If"</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2023</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2025</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4006028951"/>
                  </a:ext>
                </a:extLst>
              </a:tr>
              <a:tr h="568585">
                <a:tc>
                  <a:txBody>
                    <a:bodyPr/>
                    <a:lstStyle/>
                    <a:p>
                      <a:endParaRPr lang="en-US" sz="2800" b="1">
                        <a:solidFill>
                          <a:schemeClr val="tx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63212945"/>
                  </a:ext>
                </a:extLst>
              </a:tr>
            </a:tbl>
          </a:graphicData>
        </a:graphic>
      </p:graphicFrame>
      <p:sp>
        <p:nvSpPr>
          <p:cNvPr id="7" name="Star: 5 Points 6">
            <a:extLst>
              <a:ext uri="{FF2B5EF4-FFF2-40B4-BE49-F238E27FC236}">
                <a16:creationId xmlns:a16="http://schemas.microsoft.com/office/drawing/2014/main" id="{E555D283-0CAB-B3A4-E411-ECB65E9D2625}"/>
              </a:ext>
              <a:ext uri="{C183D7F6-B498-43B3-948B-1728B52AA6E4}">
                <adec:decorative xmlns:adec="http://schemas.microsoft.com/office/drawing/2017/decorative" val="1"/>
              </a:ext>
            </a:extLst>
          </p:cNvPr>
          <p:cNvSpPr/>
          <p:nvPr/>
        </p:nvSpPr>
        <p:spPr>
          <a:xfrm>
            <a:off x="209550" y="644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E3D387-F634-EBF1-01A6-4B7734D6DE27}"/>
              </a:ext>
            </a:extLst>
          </p:cNvPr>
          <p:cNvSpPr txBox="1"/>
          <p:nvPr/>
        </p:nvSpPr>
        <p:spPr>
          <a:xfrm>
            <a:off x="6632942" y="4679239"/>
            <a:ext cx="5241289" cy="181588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a:ea typeface="Calibri"/>
                <a:cs typeface="Arial"/>
              </a:rPr>
              <a:t>Input ratings from 2019-2025 on the chart above. </a:t>
            </a:r>
            <a:endParaRPr lang="en-US"/>
          </a:p>
          <a:p>
            <a:pPr marL="285750" indent="-285750" algn="l">
              <a:buFont typeface="Arial" panose="020B0604020202020204" pitchFamily="34" charset="0"/>
              <a:buChar char="•"/>
            </a:pPr>
            <a:r>
              <a:rPr lang="en-US" sz="1400">
                <a:latin typeface="Arial"/>
                <a:cs typeface="Arial"/>
              </a:rPr>
              <a:t>You can find color coding aligned to the bar graphs under "recent colors" </a:t>
            </a:r>
          </a:p>
          <a:p>
            <a:pPr marL="285750" indent="-285750" algn="l">
              <a:buFont typeface="Arial" panose="020B0604020202020204" pitchFamily="34" charset="0"/>
              <a:buChar char="•"/>
            </a:pPr>
            <a:r>
              <a:rPr lang="en-US" sz="1400">
                <a:latin typeface="Arial"/>
                <a:cs typeface="Arial"/>
              </a:rPr>
              <a:t>To find the district ratings over time, navigate to the accountability overview from TXschools.gov</a:t>
            </a:r>
          </a:p>
          <a:p>
            <a:pPr marL="285750" indent="-285750" algn="l">
              <a:buFont typeface="Arial" panose="020B0604020202020204" pitchFamily="34" charset="0"/>
              <a:buChar char="•"/>
            </a:pPr>
            <a:r>
              <a:rPr lang="en-US" sz="1400">
                <a:latin typeface="Arial"/>
                <a:cs typeface="Arial"/>
              </a:rPr>
              <a:t>Under "Change Over Time" click on any year, which will open a new tab for the accountability reports.  Here, you can toggle by year </a:t>
            </a:r>
          </a:p>
        </p:txBody>
      </p:sp>
    </p:spTree>
    <p:extLst>
      <p:ext uri="{BB962C8B-B14F-4D97-AF65-F5344CB8AC3E}">
        <p14:creationId xmlns:p14="http://schemas.microsoft.com/office/powerpoint/2010/main" val="132202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CE356-ACB3-44C6-AF44-913222970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C36A7-B280-9E79-B057-D2C804711E80}"/>
              </a:ext>
            </a:extLst>
          </p:cNvPr>
          <p:cNvSpPr>
            <a:spLocks noGrp="1"/>
          </p:cNvSpPr>
          <p:nvPr>
            <p:ph type="title"/>
          </p:nvPr>
        </p:nvSpPr>
        <p:spPr>
          <a:xfrm>
            <a:off x="318134" y="27622"/>
            <a:ext cx="11555730" cy="492443"/>
          </a:xfrm>
        </p:spPr>
        <p:txBody>
          <a:bodyPr wrap="square" lIns="0" tIns="0" rIns="0" bIns="0" anchor="t">
            <a:spAutoFit/>
          </a:bodyPr>
          <a:lstStyle/>
          <a:p>
            <a:r>
              <a:rPr lang="en-US" b="1"/>
              <a:t>Overall District Rating Results: 2024 to 2025 Comparison </a:t>
            </a:r>
            <a:endParaRPr lang="en-US" b="1">
              <a:ea typeface="Calibri Light"/>
            </a:endParaRPr>
          </a:p>
        </p:txBody>
      </p:sp>
      <p:sp>
        <p:nvSpPr>
          <p:cNvPr id="23" name="TextBox 22">
            <a:extLst>
              <a:ext uri="{FF2B5EF4-FFF2-40B4-BE49-F238E27FC236}">
                <a16:creationId xmlns:a16="http://schemas.microsoft.com/office/drawing/2014/main" id="{245987C6-AA38-FA7E-C9B6-856AE04528CA}"/>
              </a:ext>
              <a:ext uri="{C183D7F6-B498-43B3-948B-1728B52AA6E4}">
                <adec:decorative xmlns:adec="http://schemas.microsoft.com/office/drawing/2017/decorative" val="1"/>
              </a:ext>
            </a:extLst>
          </p:cNvPr>
          <p:cNvSpPr txBox="1"/>
          <p:nvPr/>
        </p:nvSpPr>
        <p:spPr>
          <a:xfrm>
            <a:off x="9074615" y="1807935"/>
            <a:ext cx="2959818" cy="2123658"/>
          </a:xfrm>
          <a:prstGeom prst="rect">
            <a:avLst/>
          </a:prstGeom>
          <a:noFill/>
        </p:spPr>
        <p:txBody>
          <a:bodyPr wrap="square" lIns="91440" tIns="45720" rIns="91440" bIns="45720" rtlCol="0" anchor="t">
            <a:spAutoFit/>
          </a:bodyPr>
          <a:lstStyle/>
          <a:p>
            <a:pPr algn="l" rtl="0">
              <a:defRPr/>
            </a:pPr>
            <a:br>
              <a:rPr lang="en-US" kern="1200">
                <a:latin typeface="Aptos" panose="02110004020202020204"/>
                <a:ea typeface="+mn-ea"/>
                <a:cs typeface="+mn-cs"/>
              </a:rPr>
            </a:br>
            <a:br>
              <a:rPr lang="en-US" kern="1200">
                <a:latin typeface="Aptos" panose="02110004020202020204"/>
                <a:ea typeface="+mn-ea"/>
                <a:cs typeface="+mn-cs"/>
              </a:rPr>
            </a:br>
            <a:endParaRPr lang="en-US" kern="1200">
              <a:solidFill>
                <a:srgbClr val="000000"/>
              </a:solidFill>
              <a:latin typeface="Aptos" panose="02110004020202020204"/>
              <a:ea typeface="+mn-ea"/>
              <a:cs typeface="+mn-cs"/>
            </a:endParaRPr>
          </a:p>
          <a:p>
            <a:pPr marL="285750" indent="-285750" algn="l" rtl="0">
              <a:buFont typeface="Arial" panose="020B0604020202020204" pitchFamily="34" charset="0"/>
              <a:buChar char="•"/>
              <a:defRPr/>
            </a:pPr>
            <a:endParaRPr lang="en-US" kern="1200">
              <a:solidFill>
                <a:srgbClr val="000000"/>
              </a:solidFill>
              <a:latin typeface="Aptos" panose="02110004020202020204"/>
              <a:ea typeface="+mn-ea"/>
              <a:cs typeface="+mn-cs"/>
            </a:endParaRPr>
          </a:p>
          <a:p>
            <a:pPr algn="l" rtl="0">
              <a:defRPr/>
            </a:pPr>
            <a:endParaRPr lang="en-US" kern="1200">
              <a:solidFill>
                <a:srgbClr val="000000"/>
              </a:solidFill>
              <a:latin typeface="Aptos" panose="02110004020202020204"/>
              <a:ea typeface="+mn-ea"/>
              <a:cs typeface="+mn-cs"/>
            </a:endParaRPr>
          </a:p>
          <a:p>
            <a:pPr algn="l" rtl="0">
              <a:defRPr/>
            </a:pPr>
            <a:endParaRPr lang="en-US" sz="2400" b="1" kern="1200">
              <a:solidFill>
                <a:srgbClr val="000000"/>
              </a:solidFill>
              <a:latin typeface="Aptos" panose="02110004020202020204"/>
              <a:ea typeface="+mn-ea"/>
              <a:cs typeface="+mn-cs"/>
            </a:endParaRPr>
          </a:p>
          <a:p>
            <a:pPr algn="l" rtl="0">
              <a:defRPr/>
            </a:pPr>
            <a:endParaRPr lang="en-US" kern="1200">
              <a:solidFill>
                <a:srgbClr val="000000"/>
              </a:solidFill>
              <a:latin typeface="Aptos" panose="02110004020202020204"/>
              <a:ea typeface="+mn-ea"/>
              <a:cs typeface="+mn-cs"/>
            </a:endParaRPr>
          </a:p>
        </p:txBody>
      </p:sp>
      <p:sp>
        <p:nvSpPr>
          <p:cNvPr id="24" name="TextBox 11">
            <a:extLst>
              <a:ext uri="{FF2B5EF4-FFF2-40B4-BE49-F238E27FC236}">
                <a16:creationId xmlns:a16="http://schemas.microsoft.com/office/drawing/2014/main" id="{578B9AAF-D69F-BFFD-E71D-3CA7BBEFF169}"/>
              </a:ext>
            </a:extLst>
          </p:cNvPr>
          <p:cNvSpPr txBox="1"/>
          <p:nvPr/>
        </p:nvSpPr>
        <p:spPr>
          <a:xfrm>
            <a:off x="4009145" y="1877739"/>
            <a:ext cx="2083635"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24% </a:t>
            </a:r>
            <a:r>
              <a:rPr lang="en-US">
                <a:solidFill>
                  <a:srgbClr val="000000"/>
                </a:solidFill>
                <a:latin typeface="Aptos" panose="02110004020202020204"/>
              </a:rPr>
              <a:t>districts increased in ratings from the prior year.</a:t>
            </a:r>
            <a:endParaRPr lang="en-US"/>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88%</a:t>
            </a:r>
            <a:r>
              <a:rPr lang="en-US">
                <a:solidFill>
                  <a:srgbClr val="000000"/>
                </a:solidFill>
                <a:latin typeface="Aptos" panose="02110004020202020204"/>
              </a:rPr>
              <a:t> of districts stayed in the same score or improved from the prior year.</a:t>
            </a:r>
            <a:endParaRPr lang="en-US"/>
          </a:p>
          <a:p>
            <a:pPr>
              <a:defRPr/>
            </a:pPr>
            <a:endParaRPr lang="en-US">
              <a:solidFill>
                <a:srgbClr val="000000"/>
              </a:solidFill>
              <a:latin typeface="Aptos" panose="02110004020202020204"/>
            </a:endParaRPr>
          </a:p>
        </p:txBody>
      </p:sp>
      <p:sp>
        <p:nvSpPr>
          <p:cNvPr id="26" name="Slide Number Placeholder 16">
            <a:extLst>
              <a:ext uri="{FF2B5EF4-FFF2-40B4-BE49-F238E27FC236}">
                <a16:creationId xmlns:a16="http://schemas.microsoft.com/office/drawing/2014/main" id="{ADB30E8C-C1D7-40C4-98C6-5E379404E97D}"/>
              </a:ext>
            </a:extLst>
          </p:cNvPr>
          <p:cNvSpPr txBox="1">
            <a:spLocks/>
          </p:cNvSpPr>
          <p:nvPr/>
        </p:nvSpPr>
        <p:spPr>
          <a:xfrm>
            <a:off x="9086849" y="6529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50000"/>
                    <a:lumOff val="50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srgbClr val="000000">
                    <a:lumMod val="50000"/>
                    <a:lumOff val="50000"/>
                  </a:srgbClr>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lumMod val="50000"/>
                  <a:lumOff val="50000"/>
                </a:srgbClr>
              </a:solidFill>
              <a:effectLst/>
              <a:uLnTx/>
              <a:uFillTx/>
              <a:latin typeface="Aptos" panose="020B0004020202020204" pitchFamily="34" charset="0"/>
              <a:ea typeface="+mn-ea"/>
              <a:cs typeface="+mn-cs"/>
            </a:endParaRPr>
          </a:p>
        </p:txBody>
      </p:sp>
      <p:graphicFrame>
        <p:nvGraphicFramePr>
          <p:cNvPr id="27" name="Table 26">
            <a:extLst>
              <a:ext uri="{FF2B5EF4-FFF2-40B4-BE49-F238E27FC236}">
                <a16:creationId xmlns:a16="http://schemas.microsoft.com/office/drawing/2014/main" id="{C6157877-9D9F-C5B0-37FD-9DE8BEBC5296}"/>
              </a:ext>
            </a:extLst>
          </p:cNvPr>
          <p:cNvGraphicFramePr>
            <a:graphicFrameLocks noGrp="1"/>
          </p:cNvGraphicFramePr>
          <p:nvPr>
            <p:extLst>
              <p:ext uri="{D42A27DB-BD31-4B8C-83A1-F6EECF244321}">
                <p14:modId xmlns:p14="http://schemas.microsoft.com/office/powerpoint/2010/main" val="1239125604"/>
              </p:ext>
            </p:extLst>
          </p:nvPr>
        </p:nvGraphicFramePr>
        <p:xfrm>
          <a:off x="4003617" y="3243612"/>
          <a:ext cx="1721136" cy="866775"/>
        </p:xfrm>
        <a:graphic>
          <a:graphicData uri="http://schemas.openxmlformats.org/drawingml/2006/table">
            <a:tbl>
              <a:tblPr firstRow="1"/>
              <a:tblGrid>
                <a:gridCol w="489047">
                  <a:extLst>
                    <a:ext uri="{9D8B030D-6E8A-4147-A177-3AD203B41FA5}">
                      <a16:colId xmlns:a16="http://schemas.microsoft.com/office/drawing/2014/main" val="1187988969"/>
                    </a:ext>
                  </a:extLst>
                </a:gridCol>
                <a:gridCol w="527783">
                  <a:extLst>
                    <a:ext uri="{9D8B030D-6E8A-4147-A177-3AD203B41FA5}">
                      <a16:colId xmlns:a16="http://schemas.microsoft.com/office/drawing/2014/main" val="4083291674"/>
                    </a:ext>
                  </a:extLst>
                </a:gridCol>
                <a:gridCol w="704306">
                  <a:extLst>
                    <a:ext uri="{9D8B030D-6E8A-4147-A177-3AD203B41FA5}">
                      <a16:colId xmlns:a16="http://schemas.microsoft.com/office/drawing/2014/main" val="1334121656"/>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773</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285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145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64%</a:t>
                      </a:r>
                      <a:endParaRPr lang="en-US"/>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24%</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12%</a:t>
                      </a:r>
                      <a:endParaRPr lang="en-US" i="0">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28" name="TextBox 27">
            <a:extLst>
              <a:ext uri="{FF2B5EF4-FFF2-40B4-BE49-F238E27FC236}">
                <a16:creationId xmlns:a16="http://schemas.microsoft.com/office/drawing/2014/main" id="{C2152DE9-02C7-2DE9-EEF3-AEAECF130ABB}"/>
              </a:ext>
            </a:extLst>
          </p:cNvPr>
          <p:cNvSpPr txBox="1"/>
          <p:nvPr/>
        </p:nvSpPr>
        <p:spPr>
          <a:xfrm>
            <a:off x="-30891" y="6534262"/>
            <a:ext cx="9406424" cy="253916"/>
          </a:xfrm>
          <a:prstGeom prst="rect">
            <a:avLst/>
          </a:prstGeom>
          <a:noFill/>
        </p:spPr>
        <p:txBody>
          <a:bodyPr wrap="square" lIns="91440" tIns="45720" rIns="91440" bIns="45720" anchor="t">
            <a:spAutoFit/>
          </a:bodyPr>
          <a:lstStyle/>
          <a:p>
            <a:pPr algn="l">
              <a:defRPr/>
            </a:pPr>
            <a:r>
              <a:rPr lang="en-US" sz="1050" kern="1200">
                <a:solidFill>
                  <a:srgbClr val="000000"/>
                </a:solidFill>
                <a:latin typeface="Aptos" panose="02110004020202020204"/>
                <a:ea typeface="+mn-ea"/>
                <a:cs typeface="+mn-cs"/>
              </a:rPr>
              <a:t>1,208 districts in 2025.  May not equal 100% due to rounding.</a:t>
            </a:r>
            <a:endParaRPr lang="en-US" sz="1050">
              <a:ea typeface="+mn-ea"/>
              <a:cs typeface="+mn-cs"/>
            </a:endParaRPr>
          </a:p>
        </p:txBody>
      </p:sp>
      <p:sp>
        <p:nvSpPr>
          <p:cNvPr id="29" name="TextBox 28">
            <a:extLst>
              <a:ext uri="{FF2B5EF4-FFF2-40B4-BE49-F238E27FC236}">
                <a16:creationId xmlns:a16="http://schemas.microsoft.com/office/drawing/2014/main" id="{A0C0B57C-FCDE-27EF-871C-59E184A96076}"/>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Districts: 2024 vs 2025 Ratings</a:t>
            </a:r>
            <a:endParaRPr lang="en-US" sz="2000" b="1" kern="1200">
              <a:solidFill>
                <a:srgbClr val="000000"/>
              </a:solidFill>
              <a:latin typeface="Aptos" panose="02110004020202020204"/>
              <a:ea typeface="+mn-ea"/>
              <a:cs typeface="+mn-cs"/>
            </a:endParaRPr>
          </a:p>
        </p:txBody>
      </p:sp>
      <p:sp>
        <p:nvSpPr>
          <p:cNvPr id="30" name="TextBox 29">
            <a:extLst>
              <a:ext uri="{FF2B5EF4-FFF2-40B4-BE49-F238E27FC236}">
                <a16:creationId xmlns:a16="http://schemas.microsoft.com/office/drawing/2014/main" id="{EFB7B90E-DE9F-F162-490F-3EEC6C4D0D98}"/>
              </a:ext>
            </a:extLst>
          </p:cNvPr>
          <p:cNvSpPr txBox="1"/>
          <p:nvPr/>
        </p:nvSpPr>
        <p:spPr>
          <a:xfrm>
            <a:off x="6945498" y="1204216"/>
            <a:ext cx="48427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2024 to 2025 Ratings</a:t>
            </a:r>
            <a:endParaRPr lang="en-US">
              <a:ea typeface="+mn-ea"/>
              <a:cs typeface="+mn-cs"/>
            </a:endParaRPr>
          </a:p>
        </p:txBody>
      </p:sp>
      <p:sp>
        <p:nvSpPr>
          <p:cNvPr id="33" name="Rounded Rectangle 2">
            <a:extLst>
              <a:ext uri="{FF2B5EF4-FFF2-40B4-BE49-F238E27FC236}">
                <a16:creationId xmlns:a16="http://schemas.microsoft.com/office/drawing/2014/main" id="{9E6E76EB-5061-4F82-01DE-708A5AB8B6A5}"/>
              </a:ext>
            </a:extLst>
          </p:cNvPr>
          <p:cNvSpPr/>
          <p:nvPr/>
        </p:nvSpPr>
        <p:spPr>
          <a:xfrm>
            <a:off x="239210" y="2109733"/>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34" name="Rounded Rectangle 4">
            <a:extLst>
              <a:ext uri="{FF2B5EF4-FFF2-40B4-BE49-F238E27FC236}">
                <a16:creationId xmlns:a16="http://schemas.microsoft.com/office/drawing/2014/main" id="{B6233907-D270-A4C8-BEF3-E8870308373D}"/>
              </a:ext>
            </a:extLst>
          </p:cNvPr>
          <p:cNvSpPr/>
          <p:nvPr/>
        </p:nvSpPr>
        <p:spPr>
          <a:xfrm>
            <a:off x="239209" y="2874387"/>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35" name="Rounded Rectangle 6">
            <a:extLst>
              <a:ext uri="{FF2B5EF4-FFF2-40B4-BE49-F238E27FC236}">
                <a16:creationId xmlns:a16="http://schemas.microsoft.com/office/drawing/2014/main" id="{0618152F-698F-C848-EF1F-481F78CA0CF0}"/>
              </a:ext>
            </a:extLst>
          </p:cNvPr>
          <p:cNvSpPr/>
          <p:nvPr/>
        </p:nvSpPr>
        <p:spPr>
          <a:xfrm>
            <a:off x="239209" y="3983387"/>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36" name="Rounded Rectangle 8">
            <a:extLst>
              <a:ext uri="{FF2B5EF4-FFF2-40B4-BE49-F238E27FC236}">
                <a16:creationId xmlns:a16="http://schemas.microsoft.com/office/drawing/2014/main" id="{86EEC600-AFB1-AC02-CF97-6BB07398DCE7}"/>
              </a:ext>
            </a:extLst>
          </p:cNvPr>
          <p:cNvSpPr/>
          <p:nvPr/>
        </p:nvSpPr>
        <p:spPr>
          <a:xfrm>
            <a:off x="239209" y="4845260"/>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37" name="Rounded Rectangle 10">
            <a:extLst>
              <a:ext uri="{FF2B5EF4-FFF2-40B4-BE49-F238E27FC236}">
                <a16:creationId xmlns:a16="http://schemas.microsoft.com/office/drawing/2014/main" id="{058D9D98-BDC9-4BB5-F470-4CA565BBC0CE}"/>
              </a:ext>
            </a:extLst>
          </p:cNvPr>
          <p:cNvSpPr/>
          <p:nvPr/>
        </p:nvSpPr>
        <p:spPr>
          <a:xfrm>
            <a:off x="239210" y="5147420"/>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graphicFrame>
        <p:nvGraphicFramePr>
          <p:cNvPr id="3" name="Table 2">
            <a:extLst>
              <a:ext uri="{FF2B5EF4-FFF2-40B4-BE49-F238E27FC236}">
                <a16:creationId xmlns:a16="http://schemas.microsoft.com/office/drawing/2014/main" id="{F46A6EB5-9E72-06A8-19E1-658431609480}"/>
              </a:ext>
            </a:extLst>
          </p:cNvPr>
          <p:cNvGraphicFramePr>
            <a:graphicFrameLocks noGrp="1"/>
          </p:cNvGraphicFramePr>
          <p:nvPr>
            <p:extLst>
              <p:ext uri="{D42A27DB-BD31-4B8C-83A1-F6EECF244321}">
                <p14:modId xmlns:p14="http://schemas.microsoft.com/office/powerpoint/2010/main" val="599573431"/>
              </p:ext>
            </p:extLst>
          </p:nvPr>
        </p:nvGraphicFramePr>
        <p:xfrm>
          <a:off x="6536674" y="1992216"/>
          <a:ext cx="5321612" cy="2271418"/>
        </p:xfrm>
        <a:graphic>
          <a:graphicData uri="http://schemas.openxmlformats.org/drawingml/2006/table">
            <a:tbl>
              <a:tblPr firstRow="1" bandRow="1">
                <a:tableStyleId>{5C22544A-7EE6-4342-B048-85BDC9FD1C3A}</a:tableStyleId>
              </a:tblPr>
              <a:tblGrid>
                <a:gridCol w="1378214">
                  <a:extLst>
                    <a:ext uri="{9D8B030D-6E8A-4147-A177-3AD203B41FA5}">
                      <a16:colId xmlns:a16="http://schemas.microsoft.com/office/drawing/2014/main" val="3930023288"/>
                    </a:ext>
                  </a:extLst>
                </a:gridCol>
                <a:gridCol w="1314466">
                  <a:extLst>
                    <a:ext uri="{9D8B030D-6E8A-4147-A177-3AD203B41FA5}">
                      <a16:colId xmlns:a16="http://schemas.microsoft.com/office/drawing/2014/main" val="3990097801"/>
                    </a:ext>
                  </a:extLst>
                </a:gridCol>
                <a:gridCol w="1314466">
                  <a:extLst>
                    <a:ext uri="{9D8B030D-6E8A-4147-A177-3AD203B41FA5}">
                      <a16:colId xmlns:a16="http://schemas.microsoft.com/office/drawing/2014/main" val="3952790852"/>
                    </a:ext>
                  </a:extLst>
                </a:gridCol>
                <a:gridCol w="1314466">
                  <a:extLst>
                    <a:ext uri="{9D8B030D-6E8A-4147-A177-3AD203B41FA5}">
                      <a16:colId xmlns:a16="http://schemas.microsoft.com/office/drawing/2014/main" val="219027006"/>
                    </a:ext>
                  </a:extLst>
                </a:gridCol>
              </a:tblGrid>
              <a:tr h="1001793">
                <a:tc gridSpan="2">
                  <a:txBody>
                    <a:bodyPr/>
                    <a:lstStyle/>
                    <a:p>
                      <a:pPr algn="ctr"/>
                      <a:r>
                        <a:rPr lang="en-US">
                          <a:solidFill>
                            <a:srgbClr val="000000"/>
                          </a:solidFill>
                          <a:latin typeface="Aptos" panose="020B0004020202020204" pitchFamily="34" charset="0"/>
                        </a:rPr>
                        <a:t>2024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gridSpan="2">
                  <a:txBody>
                    <a:bodyPr/>
                    <a:lstStyle/>
                    <a:p>
                      <a:pPr lvl="0" algn="ctr">
                        <a:lnSpc>
                          <a:spcPct val="100000"/>
                        </a:lnSpc>
                        <a:spcBef>
                          <a:spcPts val="0"/>
                        </a:spcBef>
                        <a:spcAft>
                          <a:spcPts val="0"/>
                        </a:spcAft>
                        <a:buNone/>
                      </a:pPr>
                      <a:r>
                        <a:rPr lang="en-US" sz="1800" b="1" i="0" u="none" strike="noStrike" noProof="0">
                          <a:solidFill>
                            <a:srgbClr val="000000"/>
                          </a:solidFill>
                          <a:latin typeface="Aptos" panose="020B0004020202020204" pitchFamily="34" charset="0"/>
                        </a:rPr>
                        <a:t>2025</a:t>
                      </a:r>
                      <a:endParaRPr lang="en-US" sz="1800" b="1" i="0" u="none" strike="noStrike" noProof="0">
                        <a:solidFill>
                          <a:srgbClr val="FFFFFF"/>
                        </a:solidFill>
                        <a:latin typeface="Aptos" panose="020B0004020202020204" pitchFamily="34" charset="0"/>
                      </a:endParaRPr>
                    </a:p>
                    <a:p>
                      <a:pPr lvl="0">
                        <a:buNone/>
                      </a:pPr>
                      <a:endParaRPr lang="en-US">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35376830"/>
                  </a:ext>
                </a:extLst>
              </a:tr>
              <a:tr h="663349">
                <a:tc>
                  <a:txBody>
                    <a:bodyPr/>
                    <a:lstStyle/>
                    <a:p>
                      <a:pPr algn="ctr"/>
                      <a:r>
                        <a:rPr lang="en-US" sz="2000" b="1">
                          <a:solidFill>
                            <a:schemeClr val="tx1"/>
                          </a:solidFill>
                          <a:latin typeface="Aptos" panose="020B0004020202020204" pitchFamily="34" charset="0"/>
                        </a:rPr>
                        <a:t>Scale Score</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r>
                        <a:rPr lang="en-US" sz="2000" b="1">
                          <a:solidFill>
                            <a:schemeClr val="tx1"/>
                          </a:solidFill>
                          <a:latin typeface="Aptos" panose="020B0004020202020204" pitchFamily="34" charset="0"/>
                        </a:rPr>
                        <a:t>Rating</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panose="020B0004020202020204" pitchFamily="34" charset="0"/>
                        </a:rPr>
                        <a:t>Scale Score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panose="020B0004020202020204" pitchFamily="34" charset="0"/>
                        </a:rPr>
                        <a:t>Rating</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4006028951"/>
                  </a:ext>
                </a:extLst>
              </a:tr>
              <a:tr h="568585">
                <a:tc>
                  <a:txBody>
                    <a:bodyPr/>
                    <a:lstStyle/>
                    <a:p>
                      <a:endParaRPr lang="en-US" sz="2800" b="1">
                        <a:solidFill>
                          <a:schemeClr val="tx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63212945"/>
                  </a:ext>
                </a:extLst>
              </a:tr>
            </a:tbl>
          </a:graphicData>
        </a:graphic>
      </p:graphicFrame>
      <p:cxnSp>
        <p:nvCxnSpPr>
          <p:cNvPr id="4" name="Straight Arrow Connector 3">
            <a:extLst>
              <a:ext uri="{FF2B5EF4-FFF2-40B4-BE49-F238E27FC236}">
                <a16:creationId xmlns:a16="http://schemas.microsoft.com/office/drawing/2014/main" id="{AE56F354-DD51-A04B-D321-308A96F80BE5}"/>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32F0D3A-7AD4-1221-9DAF-10C5A3A5C282}"/>
              </a:ext>
            </a:extLst>
          </p:cNvPr>
          <p:cNvSpPr txBox="1"/>
          <p:nvPr/>
        </p:nvSpPr>
        <p:spPr>
          <a:xfrm>
            <a:off x="6535528" y="4675666"/>
            <a:ext cx="4246465" cy="138499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Use table above to input your district's ratings and scale score in 2024 and 2025.</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This data is accessible on TXschools.gov: Under the Performance Tab, click Accountability Overview to see District 2024 and 2025 scale scores and ratings </a:t>
            </a:r>
            <a:endParaRPr lang="en-US">
              <a:solidFill>
                <a:srgbClr val="000000"/>
              </a:solidFill>
              <a:latin typeface="Arial" panose="020B0604020202020204" pitchFamily="34" charset="0"/>
              <a:cs typeface="Arial" panose="020B0604020202020204" pitchFamily="34" charset="0"/>
            </a:endParaRPr>
          </a:p>
        </p:txBody>
      </p:sp>
      <p:sp>
        <p:nvSpPr>
          <p:cNvPr id="7" name="Star: 5 Points 6">
            <a:extLst>
              <a:ext uri="{FF2B5EF4-FFF2-40B4-BE49-F238E27FC236}">
                <a16:creationId xmlns:a16="http://schemas.microsoft.com/office/drawing/2014/main" id="{07A6A320-1AD1-F5AF-DBC6-B63CDD0E705B}"/>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20428D-E406-07E8-9EF2-A144C75A6817}"/>
              </a:ext>
            </a:extLst>
          </p:cNvPr>
          <p:cNvSpPr txBox="1"/>
          <p:nvPr/>
        </p:nvSpPr>
        <p:spPr>
          <a:xfrm>
            <a:off x="1634262" y="5565855"/>
            <a:ext cx="696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2024</a:t>
            </a:r>
            <a:endParaRPr lang="en-US" sz="1200">
              <a:solidFill>
                <a:srgbClr val="000000"/>
              </a:solidFill>
            </a:endParaRPr>
          </a:p>
        </p:txBody>
      </p:sp>
      <p:sp>
        <p:nvSpPr>
          <p:cNvPr id="12" name="TextBox 11">
            <a:extLst>
              <a:ext uri="{FF2B5EF4-FFF2-40B4-BE49-F238E27FC236}">
                <a16:creationId xmlns:a16="http://schemas.microsoft.com/office/drawing/2014/main" id="{BACC9EA3-7071-3A35-6269-720F5C4029F9}"/>
              </a:ext>
            </a:extLst>
          </p:cNvPr>
          <p:cNvSpPr txBox="1"/>
          <p:nvPr/>
        </p:nvSpPr>
        <p:spPr>
          <a:xfrm>
            <a:off x="2892564" y="5565854"/>
            <a:ext cx="696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2025</a:t>
            </a:r>
            <a:endParaRPr lang="en-US" sz="1200">
              <a:solidFill>
                <a:srgbClr val="000000"/>
              </a:solidFill>
            </a:endParaRPr>
          </a:p>
        </p:txBody>
      </p:sp>
      <p:grpSp>
        <p:nvGrpSpPr>
          <p:cNvPr id="15" name="Group 14" descr="Bar graph comparing 2024 and 2025 results">
            <a:extLst>
              <a:ext uri="{FF2B5EF4-FFF2-40B4-BE49-F238E27FC236}">
                <a16:creationId xmlns:a16="http://schemas.microsoft.com/office/drawing/2014/main" id="{57354075-CC03-DCEC-EBFB-046A383309AC}"/>
              </a:ext>
            </a:extLst>
          </p:cNvPr>
          <p:cNvGrpSpPr/>
          <p:nvPr/>
        </p:nvGrpSpPr>
        <p:grpSpPr>
          <a:xfrm>
            <a:off x="756239" y="1891391"/>
            <a:ext cx="3597888" cy="3627047"/>
            <a:chOff x="597489" y="1732640"/>
            <a:chExt cx="3597888" cy="3627047"/>
          </a:xfrm>
        </p:grpSpPr>
        <p:pic>
          <p:nvPicPr>
            <p:cNvPr id="16" name="Picture 15" descr="A screenshot of a graph&#10;&#10;AI-generated content may be incorrect.">
              <a:extLst>
                <a:ext uri="{FF2B5EF4-FFF2-40B4-BE49-F238E27FC236}">
                  <a16:creationId xmlns:a16="http://schemas.microsoft.com/office/drawing/2014/main" id="{8E875E48-00FF-4A25-5FD3-470BA12E662D}"/>
                </a:ext>
              </a:extLst>
            </p:cNvPr>
            <p:cNvPicPr>
              <a:picLocks noChangeAspect="1"/>
            </p:cNvPicPr>
            <p:nvPr/>
          </p:nvPicPr>
          <p:blipFill>
            <a:blip r:embed="rId3"/>
            <a:stretch>
              <a:fillRect/>
            </a:stretch>
          </p:blipFill>
          <p:spPr>
            <a:xfrm>
              <a:off x="597489" y="1876255"/>
              <a:ext cx="2311225" cy="3483432"/>
            </a:xfrm>
            <a:prstGeom prst="rect">
              <a:avLst/>
            </a:prstGeom>
          </p:spPr>
        </p:pic>
        <p:pic>
          <p:nvPicPr>
            <p:cNvPr id="17" name="Picture 16" descr="A screenshot of a graph&#10;&#10;AI-generated content may be incorrect.">
              <a:extLst>
                <a:ext uri="{FF2B5EF4-FFF2-40B4-BE49-F238E27FC236}">
                  <a16:creationId xmlns:a16="http://schemas.microsoft.com/office/drawing/2014/main" id="{B83EA945-6E60-E3C8-E36E-FDB478B51B16}"/>
                </a:ext>
              </a:extLst>
            </p:cNvPr>
            <p:cNvPicPr>
              <a:picLocks noChangeAspect="1"/>
            </p:cNvPicPr>
            <p:nvPr/>
          </p:nvPicPr>
          <p:blipFill>
            <a:blip r:embed="rId4"/>
            <a:stretch>
              <a:fillRect/>
            </a:stretch>
          </p:blipFill>
          <p:spPr>
            <a:xfrm>
              <a:off x="1837126" y="1732640"/>
              <a:ext cx="2358251" cy="3537860"/>
            </a:xfrm>
            <a:prstGeom prst="rect">
              <a:avLst/>
            </a:prstGeom>
          </p:spPr>
        </p:pic>
      </p:grpSp>
      <p:cxnSp>
        <p:nvCxnSpPr>
          <p:cNvPr id="19" name="Straight Connector 18">
            <a:extLst>
              <a:ext uri="{FF2B5EF4-FFF2-40B4-BE49-F238E27FC236}">
                <a16:creationId xmlns:a16="http://schemas.microsoft.com/office/drawing/2014/main" id="{47A3C3F9-B78C-7A2A-FE48-EC9E5AB2B898}"/>
              </a:ext>
              <a:ext uri="{C183D7F6-B498-43B3-948B-1728B52AA6E4}">
                <adec:decorative xmlns:adec="http://schemas.microsoft.com/office/drawing/2017/decorative" val="1"/>
              </a:ext>
            </a:extLst>
          </p:cNvPr>
          <p:cNvCxnSpPr>
            <a:cxnSpLocks/>
          </p:cNvCxnSpPr>
          <p:nvPr/>
        </p:nvCxnSpPr>
        <p:spPr>
          <a:xfrm>
            <a:off x="1267414" y="4845043"/>
            <a:ext cx="2649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91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a:xfrm>
            <a:off x="1562595" y="2712854"/>
            <a:ext cx="9386446" cy="1440899"/>
          </a:xfrm>
        </p:spPr>
        <p:txBody>
          <a:bodyPr anchor="ctr"/>
          <a:lstStyle/>
          <a:p>
            <a:r>
              <a:rPr lang="en-US"/>
              <a:t>Domain I: Student Achievement</a:t>
            </a:r>
          </a:p>
        </p:txBody>
      </p:sp>
    </p:spTree>
    <p:extLst>
      <p:ext uri="{BB962C8B-B14F-4D97-AF65-F5344CB8AC3E}">
        <p14:creationId xmlns:p14="http://schemas.microsoft.com/office/powerpoint/2010/main" val="194680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11049000" cy="6858000"/>
            <a:chOff x="0" y="0"/>
            <a:chExt cx="11049000" cy="6858000"/>
          </a:xfrm>
        </p:grpSpPr>
        <p:sp>
          <p:nvSpPr>
            <p:cNvPr id="3" name="object 3"/>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p:cNvPicPr/>
            <p:nvPr/>
          </p:nvPicPr>
          <p:blipFill>
            <a:blip r:embed="rId2" cstate="print"/>
            <a:stretch>
              <a:fillRect/>
            </a:stretch>
          </p:blipFill>
          <p:spPr>
            <a:xfrm>
              <a:off x="1457325" y="295275"/>
              <a:ext cx="1524000" cy="742950"/>
            </a:xfrm>
            <a:prstGeom prst="rect">
              <a:avLst/>
            </a:prstGeom>
          </p:spPr>
        </p:pic>
        <p:sp>
          <p:nvSpPr>
            <p:cNvPr id="5" name="object 5"/>
            <p:cNvSpPr/>
            <p:nvPr/>
          </p:nvSpPr>
          <p:spPr>
            <a:xfrm>
              <a:off x="1457325" y="2638425"/>
              <a:ext cx="9591675" cy="1106698"/>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1457325" y="2638425"/>
            <a:ext cx="9591675" cy="1103507"/>
          </a:xfrm>
          <a:prstGeom prst="rect">
            <a:avLst/>
          </a:prstGeom>
          <a:ln w="38100">
            <a:solidFill>
              <a:srgbClr val="F05F38"/>
            </a:solidFill>
          </a:ln>
        </p:spPr>
        <p:txBody>
          <a:bodyPr vert="horz" wrap="square" lIns="0" tIns="361315" rIns="0" bIns="0" rtlCol="0" anchor="t">
            <a:spAutoFit/>
          </a:bodyPr>
          <a:lstStyle/>
          <a:p>
            <a:pPr marL="197485">
              <a:spcBef>
                <a:spcPts val="2845"/>
              </a:spcBef>
            </a:pPr>
            <a:r>
              <a:rPr sz="4800" b="1">
                <a:solidFill>
                  <a:srgbClr val="0D6CB8"/>
                </a:solidFill>
                <a:latin typeface="Calibri"/>
                <a:cs typeface="Calibri"/>
              </a:rPr>
              <a:t>Purpose</a:t>
            </a:r>
            <a:r>
              <a:rPr sz="4800" b="1" spc="-65">
                <a:solidFill>
                  <a:srgbClr val="0D6CB8"/>
                </a:solidFill>
                <a:latin typeface="Calibri"/>
                <a:cs typeface="Calibri"/>
              </a:rPr>
              <a:t> </a:t>
            </a:r>
            <a:r>
              <a:rPr sz="4800" b="1">
                <a:solidFill>
                  <a:srgbClr val="0D6CB8"/>
                </a:solidFill>
                <a:latin typeface="Calibri"/>
                <a:cs typeface="Calibri"/>
              </a:rPr>
              <a:t>of</a:t>
            </a:r>
            <a:r>
              <a:rPr lang="en-US" sz="4800" b="1">
                <a:solidFill>
                  <a:srgbClr val="0D6CB8"/>
                </a:solidFill>
                <a:latin typeface="Calibri"/>
                <a:cs typeface="Calibri"/>
              </a:rPr>
              <a:t> </a:t>
            </a:r>
            <a:r>
              <a:rPr sz="4800" b="1" i="1" spc="-25">
                <a:solidFill>
                  <a:srgbClr val="0D6CB8"/>
                </a:solidFill>
                <a:latin typeface="Calibri"/>
                <a:cs typeface="Calibri"/>
              </a:rPr>
              <a:t>A–F</a:t>
            </a:r>
            <a:endParaRPr lang="en-US" sz="4800" b="1">
              <a:latin typeface="Calibri"/>
              <a:ea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4300">
              <a:lnSpc>
                <a:spcPts val="1240"/>
              </a:lnSpc>
            </a:pPr>
            <a:fld id="{81D60167-4931-47E6-BA6A-407CBD079E47}" type="slidenum">
              <a:rPr spc="-50" dirty="0"/>
              <a:t>2</a:t>
            </a:fld>
            <a:endParaRPr spc="-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7EE7-1003-A4BA-7D20-A9C864BFD765}"/>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Domain 1: Student Achievement</a:t>
            </a:r>
          </a:p>
        </p:txBody>
      </p:sp>
      <p:pic>
        <p:nvPicPr>
          <p:cNvPr id="8" name="Picture 7" descr="And image demonstrating the domain indicators for domain 1&#10;">
            <a:extLst>
              <a:ext uri="{FF2B5EF4-FFF2-40B4-BE49-F238E27FC236}">
                <a16:creationId xmlns:a16="http://schemas.microsoft.com/office/drawing/2014/main" id="{208C332E-70A8-3428-0CFD-89F251DC4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59" y="1123950"/>
            <a:ext cx="11013507" cy="6195097"/>
          </a:xfrm>
          <a:prstGeom prst="rect">
            <a:avLst/>
          </a:prstGeom>
        </p:spPr>
      </p:pic>
      <p:sp>
        <p:nvSpPr>
          <p:cNvPr id="6" name="TextBox 5">
            <a:extLst>
              <a:ext uri="{FF2B5EF4-FFF2-40B4-BE49-F238E27FC236}">
                <a16:creationId xmlns:a16="http://schemas.microsoft.com/office/drawing/2014/main" id="{328F444F-EB77-239F-39CA-E929C56F9FD9}"/>
              </a:ext>
            </a:extLst>
          </p:cNvPr>
          <p:cNvSpPr txBox="1"/>
          <p:nvPr/>
        </p:nvSpPr>
        <p:spPr>
          <a:xfrm>
            <a:off x="8930929" y="6342604"/>
            <a:ext cx="3013444" cy="461665"/>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hlinkClick r:id="rId4">
                  <a:extLst>
                    <a:ext uri="{A12FA001-AC4F-418D-AE19-62706E023703}">
                      <ahyp:hlinkClr xmlns:ahyp="http://schemas.microsoft.com/office/drawing/2018/hyperlinkcolor" val="tx"/>
                    </a:ext>
                  </a:extLst>
                </a:hlinkClick>
              </a:rPr>
              <a:t>Click here for examples for how student achievement is calculated</a:t>
            </a:r>
          </a:p>
        </p:txBody>
      </p:sp>
    </p:spTree>
    <p:extLst>
      <p:ext uri="{BB962C8B-B14F-4D97-AF65-F5344CB8AC3E}">
        <p14:creationId xmlns:p14="http://schemas.microsoft.com/office/powerpoint/2010/main" val="343636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D5B0-6F12-56AB-7BF0-6AF1FBAC2EDA}"/>
              </a:ext>
            </a:extLst>
          </p:cNvPr>
          <p:cNvSpPr>
            <a:spLocks noGrp="1"/>
          </p:cNvSpPr>
          <p:nvPr>
            <p:ph type="title"/>
          </p:nvPr>
        </p:nvSpPr>
        <p:spPr>
          <a:xfrm>
            <a:off x="318135" y="164001"/>
            <a:ext cx="11555730" cy="492443"/>
          </a:xfrm>
        </p:spPr>
        <p:txBody>
          <a:bodyPr/>
          <a:lstStyle/>
          <a:p>
            <a:r>
              <a:rPr lang="en-US" b="1"/>
              <a:t>District Domain I Ratings: Comparison of 2024 vs. 2025 Results</a:t>
            </a:r>
            <a:endParaRPr lang="en-US"/>
          </a:p>
        </p:txBody>
      </p:sp>
      <p:sp>
        <p:nvSpPr>
          <p:cNvPr id="13" name="TextBox 11">
            <a:extLst>
              <a:ext uri="{FF2B5EF4-FFF2-40B4-BE49-F238E27FC236}">
                <a16:creationId xmlns:a16="http://schemas.microsoft.com/office/drawing/2014/main" id="{98BA65D1-B14B-88E5-4774-5F6A413D6279}"/>
              </a:ext>
            </a:extLst>
          </p:cNvPr>
          <p:cNvSpPr txBox="1"/>
          <p:nvPr/>
        </p:nvSpPr>
        <p:spPr>
          <a:xfrm>
            <a:off x="3782359" y="1877739"/>
            <a:ext cx="2083635"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19% </a:t>
            </a:r>
            <a:r>
              <a:rPr lang="en-US">
                <a:solidFill>
                  <a:srgbClr val="000000"/>
                </a:solidFill>
                <a:latin typeface="Aptos" panose="02110004020202020204"/>
              </a:rPr>
              <a:t>districts increased in ratings from the prior year.</a:t>
            </a:r>
            <a:endParaRPr lang="en-US"/>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91%</a:t>
            </a:r>
            <a:r>
              <a:rPr lang="en-US">
                <a:solidFill>
                  <a:srgbClr val="000000"/>
                </a:solidFill>
                <a:latin typeface="Aptos" panose="02110004020202020204"/>
              </a:rPr>
              <a:t> of districts stayed in the same score or improved from the prior year.</a:t>
            </a:r>
            <a:endParaRPr lang="en-US"/>
          </a:p>
          <a:p>
            <a:pPr>
              <a:defRPr/>
            </a:pPr>
            <a:endParaRPr lang="en-US">
              <a:solidFill>
                <a:srgbClr val="000000"/>
              </a:solidFill>
              <a:latin typeface="Aptos" panose="02110004020202020204"/>
            </a:endParaRPr>
          </a:p>
        </p:txBody>
      </p:sp>
      <p:graphicFrame>
        <p:nvGraphicFramePr>
          <p:cNvPr id="14" name="Table 13">
            <a:extLst>
              <a:ext uri="{FF2B5EF4-FFF2-40B4-BE49-F238E27FC236}">
                <a16:creationId xmlns:a16="http://schemas.microsoft.com/office/drawing/2014/main" id="{0B31AC43-4338-1D0D-47D1-D4327B9A327C}"/>
              </a:ext>
            </a:extLst>
          </p:cNvPr>
          <p:cNvGraphicFramePr>
            <a:graphicFrameLocks noGrp="1"/>
          </p:cNvGraphicFramePr>
          <p:nvPr>
            <p:extLst>
              <p:ext uri="{D42A27DB-BD31-4B8C-83A1-F6EECF244321}">
                <p14:modId xmlns:p14="http://schemas.microsoft.com/office/powerpoint/2010/main" val="2569949027"/>
              </p:ext>
            </p:extLst>
          </p:nvPr>
        </p:nvGraphicFramePr>
        <p:xfrm>
          <a:off x="3839228" y="3345648"/>
          <a:ext cx="1721136" cy="866775"/>
        </p:xfrm>
        <a:graphic>
          <a:graphicData uri="http://schemas.openxmlformats.org/drawingml/2006/table">
            <a:tbl>
              <a:tblPr firstRow="1"/>
              <a:tblGrid>
                <a:gridCol w="489047">
                  <a:extLst>
                    <a:ext uri="{9D8B030D-6E8A-4147-A177-3AD203B41FA5}">
                      <a16:colId xmlns:a16="http://schemas.microsoft.com/office/drawing/2014/main" val="1187988969"/>
                    </a:ext>
                  </a:extLst>
                </a:gridCol>
                <a:gridCol w="527783">
                  <a:extLst>
                    <a:ext uri="{9D8B030D-6E8A-4147-A177-3AD203B41FA5}">
                      <a16:colId xmlns:a16="http://schemas.microsoft.com/office/drawing/2014/main" val="4083291674"/>
                    </a:ext>
                  </a:extLst>
                </a:gridCol>
                <a:gridCol w="704306">
                  <a:extLst>
                    <a:ext uri="{9D8B030D-6E8A-4147-A177-3AD203B41FA5}">
                      <a16:colId xmlns:a16="http://schemas.microsoft.com/office/drawing/2014/main" val="1334121656"/>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851</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223</a:t>
                      </a:r>
                      <a:endParaRPr lang="en-US" sz="1100" b="0" u="none" strike="noStrike">
                        <a:solidFill>
                          <a:srgbClr val="000000"/>
                        </a:solidFill>
                        <a:effectLs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106</a:t>
                      </a:r>
                      <a:endParaRPr lang="en-US" sz="1100" b="0" u="none" strike="noStrike">
                        <a:solidFill>
                          <a:srgbClr val="000000"/>
                        </a:solidFill>
                        <a:effectLs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72%</a:t>
                      </a:r>
                      <a:endParaRPr lang="en-US"/>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19%</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9%</a:t>
                      </a:r>
                      <a:endParaRPr lang="en-US" i="0">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16" name="TextBox 15">
            <a:extLst>
              <a:ext uri="{FF2B5EF4-FFF2-40B4-BE49-F238E27FC236}">
                <a16:creationId xmlns:a16="http://schemas.microsoft.com/office/drawing/2014/main" id="{99F7EA8D-E4B3-C635-F4A9-260C01DDD022}"/>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Districts: 2024 vs 2025 Ratings</a:t>
            </a:r>
            <a:endParaRPr lang="en-US" sz="2000" b="1" kern="1200">
              <a:solidFill>
                <a:srgbClr val="000000"/>
              </a:solidFill>
              <a:latin typeface="Aptos" panose="02110004020202020204"/>
              <a:ea typeface="+mn-ea"/>
              <a:cs typeface="+mn-cs"/>
            </a:endParaRPr>
          </a:p>
        </p:txBody>
      </p:sp>
      <p:sp>
        <p:nvSpPr>
          <p:cNvPr id="17" name="TextBox 16">
            <a:extLst>
              <a:ext uri="{FF2B5EF4-FFF2-40B4-BE49-F238E27FC236}">
                <a16:creationId xmlns:a16="http://schemas.microsoft.com/office/drawing/2014/main" id="{CCD8D291-CF85-F65A-5181-6984DB5B1E0D}"/>
              </a:ext>
            </a:extLst>
          </p:cNvPr>
          <p:cNvSpPr txBox="1"/>
          <p:nvPr/>
        </p:nvSpPr>
        <p:spPr>
          <a:xfrm>
            <a:off x="6945498" y="1204216"/>
            <a:ext cx="48427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2024 to 2025 Ratings</a:t>
            </a:r>
          </a:p>
          <a:p>
            <a:pPr algn="ctr">
              <a:defRPr/>
            </a:pPr>
            <a:endParaRPr lang="en-US" sz="2000" b="1" kern="1200">
              <a:latin typeface="Aptos"/>
              <a:ea typeface="Calibri"/>
              <a:cs typeface="Calibri"/>
            </a:endParaRPr>
          </a:p>
          <a:p>
            <a:pPr algn="ctr">
              <a:defRPr/>
            </a:pPr>
            <a:endParaRPr lang="en-US" sz="2000" b="1" kern="1200">
              <a:latin typeface="Aptos"/>
              <a:ea typeface="Calibri"/>
              <a:cs typeface="Calibri"/>
            </a:endParaRPr>
          </a:p>
        </p:txBody>
      </p:sp>
      <p:sp>
        <p:nvSpPr>
          <p:cNvPr id="18" name="Rounded Rectangle 2">
            <a:extLst>
              <a:ext uri="{FF2B5EF4-FFF2-40B4-BE49-F238E27FC236}">
                <a16:creationId xmlns:a16="http://schemas.microsoft.com/office/drawing/2014/main" id="{FEA550CA-965F-4124-81AC-F291CCB2A1D9}"/>
              </a:ext>
            </a:extLst>
          </p:cNvPr>
          <p:cNvSpPr/>
          <p:nvPr/>
        </p:nvSpPr>
        <p:spPr>
          <a:xfrm>
            <a:off x="157567" y="2059840"/>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19" name="Rounded Rectangle 4">
            <a:extLst>
              <a:ext uri="{FF2B5EF4-FFF2-40B4-BE49-F238E27FC236}">
                <a16:creationId xmlns:a16="http://schemas.microsoft.com/office/drawing/2014/main" id="{505ED941-75B1-B55C-D349-952868D4381C}"/>
              </a:ext>
            </a:extLst>
          </p:cNvPr>
          <p:cNvSpPr/>
          <p:nvPr/>
        </p:nvSpPr>
        <p:spPr>
          <a:xfrm>
            <a:off x="157566" y="2974173"/>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20" name="Rounded Rectangle 6">
            <a:extLst>
              <a:ext uri="{FF2B5EF4-FFF2-40B4-BE49-F238E27FC236}">
                <a16:creationId xmlns:a16="http://schemas.microsoft.com/office/drawing/2014/main" id="{E83C73D3-8E9E-4E0D-2118-C44471061F28}"/>
              </a:ext>
            </a:extLst>
          </p:cNvPr>
          <p:cNvSpPr/>
          <p:nvPr/>
        </p:nvSpPr>
        <p:spPr>
          <a:xfrm>
            <a:off x="157566" y="4110387"/>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21" name="Rounded Rectangle 8">
            <a:extLst>
              <a:ext uri="{FF2B5EF4-FFF2-40B4-BE49-F238E27FC236}">
                <a16:creationId xmlns:a16="http://schemas.microsoft.com/office/drawing/2014/main" id="{B753C699-19D1-11AF-1378-BDFC45F37293}"/>
              </a:ext>
            </a:extLst>
          </p:cNvPr>
          <p:cNvSpPr/>
          <p:nvPr/>
        </p:nvSpPr>
        <p:spPr>
          <a:xfrm>
            <a:off x="157566" y="5298831"/>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22" name="Rounded Rectangle 10">
            <a:extLst>
              <a:ext uri="{FF2B5EF4-FFF2-40B4-BE49-F238E27FC236}">
                <a16:creationId xmlns:a16="http://schemas.microsoft.com/office/drawing/2014/main" id="{9D9900A4-85EB-DC32-D57D-9C84A8BF1257}"/>
              </a:ext>
            </a:extLst>
          </p:cNvPr>
          <p:cNvSpPr/>
          <p:nvPr/>
        </p:nvSpPr>
        <p:spPr>
          <a:xfrm>
            <a:off x="157567" y="5714384"/>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sp>
        <p:nvSpPr>
          <p:cNvPr id="24" name="TextBox 23">
            <a:extLst>
              <a:ext uri="{FF2B5EF4-FFF2-40B4-BE49-F238E27FC236}">
                <a16:creationId xmlns:a16="http://schemas.microsoft.com/office/drawing/2014/main" id="{D9BD761F-0B28-DFCE-292C-6F902E520748}"/>
              </a:ext>
            </a:extLst>
          </p:cNvPr>
          <p:cNvSpPr txBox="1"/>
          <p:nvPr/>
        </p:nvSpPr>
        <p:spPr>
          <a:xfrm>
            <a:off x="6629810" y="5225861"/>
            <a:ext cx="5241289" cy="1600438"/>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ea typeface="Calibri"/>
                <a:cs typeface="Arial" panose="020B0604020202020204" pitchFamily="34" charset="0"/>
              </a:rPr>
              <a:t>Use table above to input your district's ratings in 2024 and 2025. </a:t>
            </a:r>
          </a:p>
          <a:p>
            <a:pPr marL="285750" indent="-285750" algn="l">
              <a:buFont typeface="Arial" panose="020B0604020202020204" pitchFamily="34" charset="0"/>
              <a:buChar char="•"/>
            </a:pPr>
            <a:r>
              <a:rPr lang="en-US" sz="1400">
                <a:latin typeface="Arial" panose="020B0604020202020204" pitchFamily="34" charset="0"/>
                <a:ea typeface="Calibri"/>
                <a:cs typeface="Arial" panose="020B0604020202020204" pitchFamily="34" charset="0"/>
              </a:rPr>
              <a:t>In the Student Achievement tab of TXschools.gov under STAAR Performance data, click “Dig into the Data"  for STAAR performance.  </a:t>
            </a:r>
          </a:p>
          <a:p>
            <a:pPr marL="285750" indent="-285750" algn="l">
              <a:buFont typeface="Arial" panose="020B0604020202020204" pitchFamily="34" charset="0"/>
              <a:buChar char="•"/>
            </a:pPr>
            <a:r>
              <a:rPr lang="en-US" sz="1400">
                <a:latin typeface="Arial" panose="020B0604020202020204" pitchFamily="34" charset="0"/>
                <a:ea typeface="Calibri"/>
                <a:cs typeface="Arial" panose="020B0604020202020204" pitchFamily="34" charset="0"/>
              </a:rPr>
              <a:t>All other data is available under the listed indicator on the Student Achievement tab of TXschools.gov</a:t>
            </a:r>
            <a:endParaRPr lang="en-US">
              <a:latin typeface="Arial" panose="020B0604020202020204" pitchFamily="34" charset="0"/>
              <a:ea typeface="Calibri"/>
              <a:cs typeface="Arial" panose="020B0604020202020204" pitchFamily="34" charset="0"/>
            </a:endParaRPr>
          </a:p>
        </p:txBody>
      </p:sp>
      <p:cxnSp>
        <p:nvCxnSpPr>
          <p:cNvPr id="26" name="Straight Arrow Connector 25">
            <a:extLst>
              <a:ext uri="{FF2B5EF4-FFF2-40B4-BE49-F238E27FC236}">
                <a16:creationId xmlns:a16="http://schemas.microsoft.com/office/drawing/2014/main" id="{D18E035C-530B-9B7C-D1D9-15882A015268}"/>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1" name="Table 30">
            <a:extLst>
              <a:ext uri="{FF2B5EF4-FFF2-40B4-BE49-F238E27FC236}">
                <a16:creationId xmlns:a16="http://schemas.microsoft.com/office/drawing/2014/main" id="{EC92A5F6-3E37-7215-F490-6326FE1713D0}"/>
              </a:ext>
            </a:extLst>
          </p:cNvPr>
          <p:cNvGraphicFramePr>
            <a:graphicFrameLocks noGrp="1"/>
          </p:cNvGraphicFramePr>
          <p:nvPr>
            <p:extLst>
              <p:ext uri="{D42A27DB-BD31-4B8C-83A1-F6EECF244321}">
                <p14:modId xmlns:p14="http://schemas.microsoft.com/office/powerpoint/2010/main" val="3923860210"/>
              </p:ext>
            </p:extLst>
          </p:nvPr>
        </p:nvGraphicFramePr>
        <p:xfrm>
          <a:off x="6556742" y="1981200"/>
          <a:ext cx="4588482" cy="2575159"/>
        </p:xfrm>
        <a:graphic>
          <a:graphicData uri="http://schemas.openxmlformats.org/drawingml/2006/table">
            <a:tbl>
              <a:tblPr firstRow="1">
                <a:tableStyleId>{5C22544A-7EE6-4342-B048-85BDC9FD1C3A}</a:tableStyleId>
              </a:tblPr>
              <a:tblGrid>
                <a:gridCol w="2587258">
                  <a:extLst>
                    <a:ext uri="{9D8B030D-6E8A-4147-A177-3AD203B41FA5}">
                      <a16:colId xmlns:a16="http://schemas.microsoft.com/office/drawing/2014/main" val="1794863122"/>
                    </a:ext>
                  </a:extLst>
                </a:gridCol>
                <a:gridCol w="1066800">
                  <a:extLst>
                    <a:ext uri="{9D8B030D-6E8A-4147-A177-3AD203B41FA5}">
                      <a16:colId xmlns:a16="http://schemas.microsoft.com/office/drawing/2014/main" val="3396227710"/>
                    </a:ext>
                  </a:extLst>
                </a:gridCol>
                <a:gridCol w="934424">
                  <a:extLst>
                    <a:ext uri="{9D8B030D-6E8A-4147-A177-3AD203B41FA5}">
                      <a16:colId xmlns:a16="http://schemas.microsoft.com/office/drawing/2014/main" val="1766661820"/>
                    </a:ext>
                  </a:extLst>
                </a:gridCol>
              </a:tblGrid>
              <a:tr h="353477">
                <a:tc>
                  <a:txBody>
                    <a:bodyPr/>
                    <a:lstStyle/>
                    <a:p>
                      <a:pPr algn="l" fontAlgn="b"/>
                      <a:endParaRPr lang="en-US" sz="1800" b="0" i="0" u="none" strike="noStrike">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a:solidFill>
                            <a:schemeClr val="tx1"/>
                          </a:solidFill>
                          <a:effectLst/>
                          <a:latin typeface="Aptos"/>
                        </a:rPr>
                        <a:t>2024</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a:solidFill>
                            <a:schemeClr val="tx1"/>
                          </a:solidFill>
                          <a:effectLst/>
                          <a:latin typeface="Aptos"/>
                        </a:rPr>
                        <a:t>2025</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1311923"/>
                  </a:ext>
                </a:extLst>
              </a:tr>
              <a:tr h="486227">
                <a:tc>
                  <a:txBody>
                    <a:bodyPr/>
                    <a:lstStyle/>
                    <a:p>
                      <a:pPr algn="ctr" fontAlgn="b"/>
                      <a:r>
                        <a:rPr lang="en-US" sz="1800" b="1" u="none" strike="noStrike">
                          <a:effectLst/>
                          <a:latin typeface="Aptos" panose="020B0004020202020204" pitchFamily="34" charset="0"/>
                        </a:rPr>
                        <a:t>STAAR Performance</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2980868"/>
                  </a:ext>
                </a:extLst>
              </a:tr>
              <a:tr h="486227">
                <a:tc>
                  <a:txBody>
                    <a:bodyPr/>
                    <a:lstStyle/>
                    <a:p>
                      <a:pPr algn="ctr" fontAlgn="b"/>
                      <a:r>
                        <a:rPr lang="en-US" sz="1800" b="1" u="none" strike="noStrike">
                          <a:effectLst/>
                          <a:latin typeface="Aptos" panose="020B0004020202020204" pitchFamily="34" charset="0"/>
                        </a:rPr>
                        <a:t>CCMR</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240093"/>
                  </a:ext>
                </a:extLst>
              </a:tr>
              <a:tr h="639628">
                <a:tc>
                  <a:txBody>
                    <a:bodyPr/>
                    <a:lstStyle/>
                    <a:p>
                      <a:pPr algn="ctr" fontAlgn="b"/>
                      <a:r>
                        <a:rPr lang="en-US" sz="1800" b="1" u="none" strike="noStrike">
                          <a:effectLst/>
                          <a:latin typeface="Aptos" panose="020B0004020202020204" pitchFamily="34" charset="0"/>
                        </a:rPr>
                        <a:t>Graduation/</a:t>
                      </a:r>
                    </a:p>
                    <a:p>
                      <a:pPr algn="ctr" fontAlgn="b"/>
                      <a:r>
                        <a:rPr lang="en-US" sz="1800" b="1" i="0" u="none" strike="noStrike">
                          <a:solidFill>
                            <a:srgbClr val="000000"/>
                          </a:solidFill>
                          <a:effectLst/>
                          <a:latin typeface="Aptos" panose="020B0004020202020204" pitchFamily="34" charset="0"/>
                        </a:rPr>
                        <a:t>Completion Rate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927719"/>
                  </a:ext>
                </a:extLst>
              </a:tr>
              <a:tr h="609600">
                <a:tc>
                  <a:txBody>
                    <a:bodyPr/>
                    <a:lstStyle/>
                    <a:p>
                      <a:pPr algn="ctr" fontAlgn="b"/>
                      <a:r>
                        <a:rPr lang="en-US" sz="1800" b="1" i="0" u="none" strike="noStrike">
                          <a:solidFill>
                            <a:srgbClr val="0070C0"/>
                          </a:solidFill>
                          <a:effectLst/>
                          <a:latin typeface="Aptos" panose="020B0004020202020204" pitchFamily="34" charset="0"/>
                        </a:rPr>
                        <a:t>Student Achievement Score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573860"/>
                  </a:ext>
                </a:extLst>
              </a:tr>
            </a:tbl>
          </a:graphicData>
        </a:graphic>
      </p:graphicFrame>
      <p:sp>
        <p:nvSpPr>
          <p:cNvPr id="32" name="Star: 5 Points 31">
            <a:extLst>
              <a:ext uri="{FF2B5EF4-FFF2-40B4-BE49-F238E27FC236}">
                <a16:creationId xmlns:a16="http://schemas.microsoft.com/office/drawing/2014/main" id="{F92E414B-65A9-DC18-8190-2283DD36FF4C}"/>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r graph comparing 2024 and 2025 results">
            <a:extLst>
              <a:ext uri="{FF2B5EF4-FFF2-40B4-BE49-F238E27FC236}">
                <a16:creationId xmlns:a16="http://schemas.microsoft.com/office/drawing/2014/main" id="{D0D5590A-116B-56D7-4F17-57AE4D58ED67}"/>
              </a:ext>
            </a:extLst>
          </p:cNvPr>
          <p:cNvPicPr>
            <a:picLocks noChangeAspect="1"/>
          </p:cNvPicPr>
          <p:nvPr/>
        </p:nvPicPr>
        <p:blipFill>
          <a:blip r:embed="rId4"/>
          <a:stretch>
            <a:fillRect/>
          </a:stretch>
        </p:blipFill>
        <p:spPr>
          <a:xfrm>
            <a:off x="915725" y="1950357"/>
            <a:ext cx="1588480" cy="4290787"/>
          </a:xfrm>
          <a:prstGeom prst="rect">
            <a:avLst/>
          </a:prstGeom>
        </p:spPr>
      </p:pic>
      <p:pic>
        <p:nvPicPr>
          <p:cNvPr id="4" name="Picture 3" descr="Bar graph comparing 2024 and 2025 results">
            <a:extLst>
              <a:ext uri="{FF2B5EF4-FFF2-40B4-BE49-F238E27FC236}">
                <a16:creationId xmlns:a16="http://schemas.microsoft.com/office/drawing/2014/main" id="{5F58D8B0-C31F-B3B9-0414-756DA6BC6233}"/>
              </a:ext>
            </a:extLst>
          </p:cNvPr>
          <p:cNvPicPr>
            <a:picLocks noChangeAspect="1"/>
          </p:cNvPicPr>
          <p:nvPr/>
        </p:nvPicPr>
        <p:blipFill>
          <a:blip r:embed="rId5"/>
          <a:stretch>
            <a:fillRect/>
          </a:stretch>
        </p:blipFill>
        <p:spPr>
          <a:xfrm>
            <a:off x="2285510" y="1746250"/>
            <a:ext cx="1529515" cy="4286250"/>
          </a:xfrm>
          <a:prstGeom prst="rect">
            <a:avLst/>
          </a:prstGeom>
        </p:spPr>
      </p:pic>
      <p:cxnSp>
        <p:nvCxnSpPr>
          <p:cNvPr id="6" name="Straight Connector 5">
            <a:extLst>
              <a:ext uri="{FF2B5EF4-FFF2-40B4-BE49-F238E27FC236}">
                <a16:creationId xmlns:a16="http://schemas.microsoft.com/office/drawing/2014/main" id="{6FCD4AA0-AB4D-307E-C343-8D5C50D1B210}"/>
              </a:ext>
              <a:ext uri="{C183D7F6-B498-43B3-948B-1728B52AA6E4}">
                <adec:decorative xmlns:adec="http://schemas.microsoft.com/office/drawing/2017/decorative" val="1"/>
              </a:ext>
            </a:extLst>
          </p:cNvPr>
          <p:cNvCxnSpPr>
            <a:cxnSpLocks/>
          </p:cNvCxnSpPr>
          <p:nvPr/>
        </p:nvCxnSpPr>
        <p:spPr>
          <a:xfrm>
            <a:off x="1126807" y="5171614"/>
            <a:ext cx="2649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6E34813-26DC-DDF1-81FF-774821D003B0}"/>
              </a:ext>
            </a:extLst>
          </p:cNvPr>
          <p:cNvSpPr txBox="1"/>
          <p:nvPr/>
        </p:nvSpPr>
        <p:spPr>
          <a:xfrm>
            <a:off x="6556332" y="4578263"/>
            <a:ext cx="52327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FF8080"/>
                </a:solidFill>
                <a:latin typeface="Arial"/>
                <a:cs typeface="Arial"/>
              </a:rPr>
              <a:t>STAAR, CCMR, and Grad/Dropout data provided for districts are for informational purposes only and are not used in calculating weighted district domain scores.</a:t>
            </a:r>
            <a:endParaRPr lang="en-US" sz="1200"/>
          </a:p>
        </p:txBody>
      </p:sp>
    </p:spTree>
    <p:extLst>
      <p:ext uri="{BB962C8B-B14F-4D97-AF65-F5344CB8AC3E}">
        <p14:creationId xmlns:p14="http://schemas.microsoft.com/office/powerpoint/2010/main" val="120157705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6C8BA-49AE-1A22-3521-89D977016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0EB83-6B51-2B1F-408B-3072327A9C89}"/>
              </a:ext>
            </a:extLst>
          </p:cNvPr>
          <p:cNvSpPr>
            <a:spLocks noGrp="1"/>
          </p:cNvSpPr>
          <p:nvPr>
            <p:ph type="title"/>
          </p:nvPr>
        </p:nvSpPr>
        <p:spPr>
          <a:xfrm>
            <a:off x="382400" y="136459"/>
            <a:ext cx="11555730" cy="492443"/>
          </a:xfrm>
        </p:spPr>
        <p:txBody>
          <a:bodyPr wrap="square" lIns="0" tIns="0" rIns="0" bIns="0" anchor="t">
            <a:spAutoFit/>
          </a:bodyPr>
          <a:lstStyle/>
          <a:p>
            <a:r>
              <a:rPr lang="en-US" b="1"/>
              <a:t>District Domain I Ratings: Zoom in on STAAR Performance</a:t>
            </a:r>
            <a:endParaRPr lang="en-US"/>
          </a:p>
        </p:txBody>
      </p:sp>
      <p:sp>
        <p:nvSpPr>
          <p:cNvPr id="17" name="TextBox 16">
            <a:extLst>
              <a:ext uri="{FF2B5EF4-FFF2-40B4-BE49-F238E27FC236}">
                <a16:creationId xmlns:a16="http://schemas.microsoft.com/office/drawing/2014/main" id="{B40D2D35-6FA7-DFEB-44BC-F00899F6BA64}"/>
              </a:ext>
            </a:extLst>
          </p:cNvPr>
          <p:cNvSpPr txBox="1"/>
          <p:nvPr/>
        </p:nvSpPr>
        <p:spPr>
          <a:xfrm>
            <a:off x="546534" y="3884987"/>
            <a:ext cx="48427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STAAR Performance</a:t>
            </a:r>
          </a:p>
          <a:p>
            <a:pPr algn="ctr">
              <a:defRPr/>
            </a:pPr>
            <a:endParaRPr lang="en-US" sz="2000" b="1" kern="1200">
              <a:latin typeface="Aptos"/>
              <a:ea typeface="Calibri"/>
              <a:cs typeface="Calibri"/>
            </a:endParaRPr>
          </a:p>
          <a:p>
            <a:pPr algn="ctr">
              <a:defRPr/>
            </a:pPr>
            <a:endParaRPr lang="en-US" sz="2000" b="1" kern="1200">
              <a:latin typeface="Aptos"/>
              <a:ea typeface="Calibri"/>
              <a:cs typeface="Calibri"/>
            </a:endParaRPr>
          </a:p>
        </p:txBody>
      </p:sp>
      <p:sp>
        <p:nvSpPr>
          <p:cNvPr id="24" name="TextBox 23">
            <a:extLst>
              <a:ext uri="{FF2B5EF4-FFF2-40B4-BE49-F238E27FC236}">
                <a16:creationId xmlns:a16="http://schemas.microsoft.com/office/drawing/2014/main" id="{3CB18414-2E7A-EE60-CFF8-47D20F55AC2A}"/>
              </a:ext>
            </a:extLst>
          </p:cNvPr>
          <p:cNvSpPr txBox="1"/>
          <p:nvPr/>
        </p:nvSpPr>
        <p:spPr>
          <a:xfrm>
            <a:off x="91851" y="4798908"/>
            <a:ext cx="5486396" cy="181588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a:cs typeface="Arial"/>
              </a:rPr>
              <a:t>Use table here to input your district's STAAR performance in 2025  </a:t>
            </a:r>
          </a:p>
          <a:p>
            <a:pPr marL="285750" indent="-285750" algn="l">
              <a:buFont typeface="Arial" panose="020B0604020202020204" pitchFamily="34" charset="0"/>
              <a:buChar char="•"/>
            </a:pPr>
            <a:r>
              <a:rPr lang="en-US" sz="1400">
                <a:latin typeface="Arial"/>
                <a:cs typeface="Arial"/>
              </a:rPr>
              <a:t>Find this on the Student Achievement tab of TXschools.gov under STAAR Performance data, and click “Dig into the Data" </a:t>
            </a:r>
          </a:p>
          <a:p>
            <a:pPr marL="285750" indent="-285750" algn="l">
              <a:buFont typeface="Arial" panose="020B0604020202020204" pitchFamily="34" charset="0"/>
              <a:buChar char="•"/>
            </a:pPr>
            <a:r>
              <a:rPr lang="en-US" sz="1400">
                <a:latin typeface="Arial"/>
                <a:ea typeface="Calibri"/>
                <a:cs typeface="Arial"/>
              </a:rPr>
              <a:t> This same graphic can also be found on Txschools.gov by selecting "Analytic Tools' under the "Tools and Reports Tab" and then selecting STAAR performance</a:t>
            </a:r>
          </a:p>
          <a:p>
            <a:pPr algn="l"/>
            <a:endParaRPr lang="en-US" sz="1400">
              <a:solidFill>
                <a:srgbClr val="000000"/>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B7A53F34-028D-7E13-25BD-5E6E6B956DA9}"/>
              </a:ext>
              <a:ext uri="{C183D7F6-B498-43B3-948B-1728B52AA6E4}">
                <adec:decorative xmlns:adec="http://schemas.microsoft.com/office/drawing/2017/decorative" val="1"/>
              </a:ext>
            </a:extLst>
          </p:cNvPr>
          <p:cNvCxnSpPr/>
          <p:nvPr/>
        </p:nvCxnSpPr>
        <p:spPr>
          <a:xfrm>
            <a:off x="167930" y="3728519"/>
            <a:ext cx="12023108" cy="61461"/>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tar: 5 Points 31">
            <a:extLst>
              <a:ext uri="{FF2B5EF4-FFF2-40B4-BE49-F238E27FC236}">
                <a16:creationId xmlns:a16="http://schemas.microsoft.com/office/drawing/2014/main" id="{B2C206DB-91DE-31E2-1FC5-0E332A6E8B1B}"/>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8DF2FCF5-F0B5-7AA8-6583-0273933E2758}"/>
              </a:ext>
            </a:extLst>
          </p:cNvPr>
          <p:cNvGraphicFramePr>
            <a:graphicFrameLocks noGrp="1"/>
          </p:cNvGraphicFramePr>
          <p:nvPr>
            <p:extLst>
              <p:ext uri="{D42A27DB-BD31-4B8C-83A1-F6EECF244321}">
                <p14:modId xmlns:p14="http://schemas.microsoft.com/office/powerpoint/2010/main" val="20083727"/>
              </p:ext>
            </p:extLst>
          </p:nvPr>
        </p:nvGraphicFramePr>
        <p:xfrm>
          <a:off x="5767198" y="4074403"/>
          <a:ext cx="6017312" cy="2167072"/>
        </p:xfrm>
        <a:graphic>
          <a:graphicData uri="http://schemas.openxmlformats.org/drawingml/2006/table">
            <a:tbl>
              <a:tblPr firstRow="1">
                <a:tableStyleId>{5C22544A-7EE6-4342-B048-85BDC9FD1C3A}</a:tableStyleId>
              </a:tblPr>
              <a:tblGrid>
                <a:gridCol w="2410957">
                  <a:extLst>
                    <a:ext uri="{9D8B030D-6E8A-4147-A177-3AD203B41FA5}">
                      <a16:colId xmlns:a16="http://schemas.microsoft.com/office/drawing/2014/main" val="1794863122"/>
                    </a:ext>
                  </a:extLst>
                </a:gridCol>
                <a:gridCol w="994105">
                  <a:extLst>
                    <a:ext uri="{9D8B030D-6E8A-4147-A177-3AD203B41FA5}">
                      <a16:colId xmlns:a16="http://schemas.microsoft.com/office/drawing/2014/main" val="3396227710"/>
                    </a:ext>
                  </a:extLst>
                </a:gridCol>
                <a:gridCol w="870750">
                  <a:extLst>
                    <a:ext uri="{9D8B030D-6E8A-4147-A177-3AD203B41FA5}">
                      <a16:colId xmlns:a16="http://schemas.microsoft.com/office/drawing/2014/main" val="1766661820"/>
                    </a:ext>
                  </a:extLst>
                </a:gridCol>
                <a:gridCol w="870750">
                  <a:extLst>
                    <a:ext uri="{9D8B030D-6E8A-4147-A177-3AD203B41FA5}">
                      <a16:colId xmlns:a16="http://schemas.microsoft.com/office/drawing/2014/main" val="2374307414"/>
                    </a:ext>
                  </a:extLst>
                </a:gridCol>
                <a:gridCol w="870750">
                  <a:extLst>
                    <a:ext uri="{9D8B030D-6E8A-4147-A177-3AD203B41FA5}">
                      <a16:colId xmlns:a16="http://schemas.microsoft.com/office/drawing/2014/main" val="1577128794"/>
                    </a:ext>
                  </a:extLst>
                </a:gridCol>
              </a:tblGrid>
              <a:tr h="353477">
                <a:tc>
                  <a:txBody>
                    <a:bodyPr/>
                    <a:lstStyle/>
                    <a:p>
                      <a:pPr algn="ctr" fontAlgn="b"/>
                      <a:r>
                        <a:rPr lang="en-US" sz="2800" b="1" i="0" u="none" strike="noStrike">
                          <a:solidFill>
                            <a:srgbClr val="000000"/>
                          </a:solidFill>
                          <a:effectLst/>
                          <a:latin typeface="Aptos Narrow"/>
                        </a:rPr>
                        <a:t>2025</a:t>
                      </a:r>
                      <a:endParaRPr lang="en-US" sz="2800" b="1" i="0" u="none" strike="noStrike">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a:solidFill>
                            <a:schemeClr val="tx1"/>
                          </a:solidFill>
                          <a:effectLst/>
                          <a:latin typeface="Aptos"/>
                        </a:rPr>
                        <a:t>RLA</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a:solidFill>
                            <a:schemeClr val="tx1"/>
                          </a:solidFill>
                          <a:effectLst/>
                          <a:latin typeface="Aptos"/>
                        </a:rPr>
                        <a:t>Math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800" b="1" u="none" strike="noStrike">
                          <a:solidFill>
                            <a:schemeClr val="tx1"/>
                          </a:solidFill>
                          <a:effectLst/>
                          <a:latin typeface="Aptos"/>
                        </a:rPr>
                        <a:t>Sci</a:t>
                      </a:r>
                    </a:p>
                  </a:txBody>
                  <a:tcPr marL="6350" marR="6350" marT="6350" marB="0"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800" b="1" u="none" strike="noStrike">
                          <a:solidFill>
                            <a:schemeClr val="tx1"/>
                          </a:solidFill>
                          <a:effectLst/>
                          <a:latin typeface="Aptos"/>
                        </a:rPr>
                        <a:t>Soc. Studies</a:t>
                      </a:r>
                    </a:p>
                  </a:txBody>
                  <a:tcPr marL="6350" marR="6350" marT="635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2491311923"/>
                  </a:ext>
                </a:extLst>
              </a:tr>
              <a:tr h="486227">
                <a:tc>
                  <a:txBody>
                    <a:bodyPr/>
                    <a:lstStyle/>
                    <a:p>
                      <a:pPr algn="ctr" fontAlgn="b"/>
                      <a:r>
                        <a:rPr lang="en-US" sz="1800" b="1" u="none" strike="noStrike">
                          <a:effectLst/>
                          <a:latin typeface="Aptos"/>
                        </a:rPr>
                        <a:t>% Approaches +</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02980868"/>
                  </a:ext>
                </a:extLst>
              </a:tr>
              <a:tr h="486227">
                <a:tc>
                  <a:txBody>
                    <a:bodyPr/>
                    <a:lstStyle/>
                    <a:p>
                      <a:pPr algn="ctr" fontAlgn="b"/>
                      <a:r>
                        <a:rPr lang="en-US" sz="1800" b="1" u="none" strike="noStrike">
                          <a:effectLst/>
                          <a:latin typeface="Aptos"/>
                        </a:rPr>
                        <a:t>% Meets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59240093"/>
                  </a:ext>
                </a:extLst>
              </a:tr>
              <a:tr h="639628">
                <a:tc>
                  <a:txBody>
                    <a:bodyPr/>
                    <a:lstStyle/>
                    <a:p>
                      <a:pPr lvl="0" algn="ctr">
                        <a:buNone/>
                      </a:pPr>
                      <a:r>
                        <a:rPr lang="en-US" sz="1800" b="1" u="none" strike="noStrike">
                          <a:effectLst/>
                          <a:latin typeface="Aptos"/>
                        </a:rPr>
                        <a:t>% Masters</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154927719"/>
                  </a:ext>
                </a:extLst>
              </a:tr>
            </a:tbl>
          </a:graphicData>
        </a:graphic>
      </p:graphicFrame>
      <p:pic>
        <p:nvPicPr>
          <p:cNvPr id="6" name="Picture 5" descr="Snip of STAAR performance">
            <a:extLst>
              <a:ext uri="{FF2B5EF4-FFF2-40B4-BE49-F238E27FC236}">
                <a16:creationId xmlns:a16="http://schemas.microsoft.com/office/drawing/2014/main" id="{0006CA9F-95DF-D1F6-ADEE-9BC3B72EEDEF}"/>
              </a:ext>
            </a:extLst>
          </p:cNvPr>
          <p:cNvPicPr>
            <a:picLocks noChangeAspect="1"/>
          </p:cNvPicPr>
          <p:nvPr/>
        </p:nvPicPr>
        <p:blipFill>
          <a:blip r:embed="rId4"/>
          <a:stretch>
            <a:fillRect/>
          </a:stretch>
        </p:blipFill>
        <p:spPr>
          <a:xfrm>
            <a:off x="1251218" y="1344173"/>
            <a:ext cx="9505950" cy="2076450"/>
          </a:xfrm>
          <a:prstGeom prst="rect">
            <a:avLst/>
          </a:prstGeom>
        </p:spPr>
      </p:pic>
      <p:sp>
        <p:nvSpPr>
          <p:cNvPr id="7" name="TextBox 6">
            <a:extLst>
              <a:ext uri="{FF2B5EF4-FFF2-40B4-BE49-F238E27FC236}">
                <a16:creationId xmlns:a16="http://schemas.microsoft.com/office/drawing/2014/main" id="{87637FEB-1C69-F387-3360-D0D3C0908F35}"/>
              </a:ext>
            </a:extLst>
          </p:cNvPr>
          <p:cNvSpPr txBox="1"/>
          <p:nvPr/>
        </p:nvSpPr>
        <p:spPr>
          <a:xfrm>
            <a:off x="3466004" y="1038963"/>
            <a:ext cx="48427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Statewide: STAAR Performance</a:t>
            </a:r>
          </a:p>
          <a:p>
            <a:pPr algn="ctr">
              <a:defRPr/>
            </a:pPr>
            <a:endParaRPr lang="en-US" sz="2000" b="1" kern="1200">
              <a:latin typeface="Aptos"/>
              <a:ea typeface="Calibri"/>
              <a:cs typeface="Calibri"/>
            </a:endParaRPr>
          </a:p>
          <a:p>
            <a:pPr algn="ctr">
              <a:defRPr/>
            </a:pPr>
            <a:endParaRPr lang="en-US" sz="2000" b="1" kern="1200">
              <a:latin typeface="Aptos"/>
              <a:ea typeface="Calibri"/>
              <a:cs typeface="Calibri"/>
            </a:endParaRPr>
          </a:p>
        </p:txBody>
      </p:sp>
    </p:spTree>
    <p:extLst>
      <p:ext uri="{BB962C8B-B14F-4D97-AF65-F5344CB8AC3E}">
        <p14:creationId xmlns:p14="http://schemas.microsoft.com/office/powerpoint/2010/main" val="1638135326"/>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5EA45-25F1-E1D4-30B0-CC0C9EEA44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D2756B-46DF-340C-43B5-B041D3DF4BA8}"/>
              </a:ext>
            </a:extLst>
          </p:cNvPr>
          <p:cNvSpPr>
            <a:spLocks noGrp="1"/>
          </p:cNvSpPr>
          <p:nvPr>
            <p:ph type="ctrTitle"/>
          </p:nvPr>
        </p:nvSpPr>
        <p:spPr>
          <a:xfrm>
            <a:off x="1562595" y="2712854"/>
            <a:ext cx="9386446" cy="1440899"/>
          </a:xfrm>
        </p:spPr>
        <p:txBody>
          <a:bodyPr anchor="ctr"/>
          <a:lstStyle/>
          <a:p>
            <a:r>
              <a:rPr lang="en-US"/>
              <a:t>Domain II: School Progress</a:t>
            </a:r>
          </a:p>
        </p:txBody>
      </p:sp>
    </p:spTree>
    <p:extLst>
      <p:ext uri="{BB962C8B-B14F-4D97-AF65-F5344CB8AC3E}">
        <p14:creationId xmlns:p14="http://schemas.microsoft.com/office/powerpoint/2010/main" val="112272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44E4-3FC3-6ED4-278E-D953A88E299B}"/>
              </a:ext>
            </a:extLst>
          </p:cNvPr>
          <p:cNvSpPr>
            <a:spLocks noGrp="1"/>
          </p:cNvSpPr>
          <p:nvPr>
            <p:ph type="title"/>
          </p:nvPr>
        </p:nvSpPr>
        <p:spPr>
          <a:xfrm>
            <a:off x="318134" y="27622"/>
            <a:ext cx="11555730" cy="553998"/>
          </a:xfrm>
        </p:spPr>
        <p:txBody>
          <a:bodyPr wrap="square" lIns="0" tIns="0" rIns="0" bIns="0" anchor="t">
            <a:spAutoFit/>
          </a:bodyPr>
          <a:lstStyle/>
          <a:p>
            <a:r>
              <a:rPr lang="en-US" sz="3600" b="1">
                <a:ea typeface="Calibri Light"/>
              </a:rPr>
              <a:t>Domain 2: School Progress Part A and B</a:t>
            </a:r>
          </a:p>
        </p:txBody>
      </p:sp>
      <p:pic>
        <p:nvPicPr>
          <p:cNvPr id="4" name="Picture 3" descr="Domain 2 methodology demonstrating schools are rated on the better of two ">
            <a:extLst>
              <a:ext uri="{FF2B5EF4-FFF2-40B4-BE49-F238E27FC236}">
                <a16:creationId xmlns:a16="http://schemas.microsoft.com/office/drawing/2014/main" id="{4BA5DD46-AEC0-3EA9-FCEB-B61B62C3F982}"/>
              </a:ext>
            </a:extLst>
          </p:cNvPr>
          <p:cNvPicPr>
            <a:picLocks noChangeAspect="1"/>
          </p:cNvPicPr>
          <p:nvPr/>
        </p:nvPicPr>
        <p:blipFill>
          <a:blip r:embed="rId3"/>
          <a:stretch>
            <a:fillRect/>
          </a:stretch>
        </p:blipFill>
        <p:spPr>
          <a:xfrm>
            <a:off x="166918" y="1162107"/>
            <a:ext cx="12023418" cy="4744940"/>
          </a:xfrm>
          <a:prstGeom prst="rect">
            <a:avLst/>
          </a:prstGeom>
        </p:spPr>
      </p:pic>
    </p:spTree>
    <p:extLst>
      <p:ext uri="{BB962C8B-B14F-4D97-AF65-F5344CB8AC3E}">
        <p14:creationId xmlns:p14="http://schemas.microsoft.com/office/powerpoint/2010/main" val="363162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BA79-70DD-2F90-16E8-E8A062CACEE1}"/>
              </a:ext>
            </a:extLst>
          </p:cNvPr>
          <p:cNvSpPr>
            <a:spLocks noGrp="1"/>
          </p:cNvSpPr>
          <p:nvPr>
            <p:ph type="title"/>
          </p:nvPr>
        </p:nvSpPr>
        <p:spPr>
          <a:xfrm>
            <a:off x="318134" y="27622"/>
            <a:ext cx="11555730" cy="1046440"/>
          </a:xfrm>
        </p:spPr>
        <p:txBody>
          <a:bodyPr wrap="square" lIns="0" tIns="0" rIns="0" bIns="0" anchor="t">
            <a:spAutoFit/>
          </a:bodyPr>
          <a:lstStyle/>
          <a:p>
            <a:pPr algn="l"/>
            <a:r>
              <a:rPr lang="en-US" sz="3600" b="1">
                <a:ea typeface="Calibri Light"/>
              </a:rPr>
              <a:t>Domain 2: School Progress Part A and B</a:t>
            </a:r>
            <a:endParaRPr lang="en-US" sz="3600" b="1">
              <a:solidFill>
                <a:srgbClr val="000000"/>
              </a:solidFill>
              <a:ea typeface="Calibri Light"/>
            </a:endParaRPr>
          </a:p>
          <a:p>
            <a:endParaRPr lang="en-US">
              <a:ea typeface="Calibri Light"/>
            </a:endParaRPr>
          </a:p>
        </p:txBody>
      </p:sp>
      <p:pic>
        <p:nvPicPr>
          <p:cNvPr id="4" name="Picture 3" descr="Graphs depicting how domain 2 is calcuated ">
            <a:extLst>
              <a:ext uri="{FF2B5EF4-FFF2-40B4-BE49-F238E27FC236}">
                <a16:creationId xmlns:a16="http://schemas.microsoft.com/office/drawing/2014/main" id="{4D8C0BB7-0E05-3BA3-08BA-9E027B651BC0}"/>
              </a:ext>
            </a:extLst>
          </p:cNvPr>
          <p:cNvPicPr>
            <a:picLocks noChangeAspect="1"/>
          </p:cNvPicPr>
          <p:nvPr/>
        </p:nvPicPr>
        <p:blipFill>
          <a:blip r:embed="rId3"/>
          <a:stretch>
            <a:fillRect/>
          </a:stretch>
        </p:blipFill>
        <p:spPr>
          <a:xfrm>
            <a:off x="828675" y="1162280"/>
            <a:ext cx="10534650" cy="5029200"/>
          </a:xfrm>
          <a:prstGeom prst="rect">
            <a:avLst/>
          </a:prstGeom>
        </p:spPr>
      </p:pic>
      <p:sp>
        <p:nvSpPr>
          <p:cNvPr id="6" name="TextBox 5">
            <a:extLst>
              <a:ext uri="{FF2B5EF4-FFF2-40B4-BE49-F238E27FC236}">
                <a16:creationId xmlns:a16="http://schemas.microsoft.com/office/drawing/2014/main" id="{1449DDCE-DAE2-6874-7008-A4EEA485980E}"/>
              </a:ext>
            </a:extLst>
          </p:cNvPr>
          <p:cNvSpPr txBox="1"/>
          <p:nvPr/>
        </p:nvSpPr>
        <p:spPr>
          <a:xfrm>
            <a:off x="8848303" y="6214074"/>
            <a:ext cx="3013444" cy="523220"/>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FFFF"/>
                </a:solidFill>
                <a:hlinkClick r:id="rId4">
                  <a:extLst>
                    <a:ext uri="{A12FA001-AC4F-418D-AE19-62706E023703}">
                      <ahyp:hlinkClr xmlns:ahyp="http://schemas.microsoft.com/office/drawing/2018/hyperlinkcolor" val="tx"/>
                    </a:ext>
                  </a:extLst>
                </a:hlinkClick>
              </a:rPr>
              <a:t>Click for a examples of how school progress domains are calculated</a:t>
            </a:r>
          </a:p>
        </p:txBody>
      </p:sp>
    </p:spTree>
    <p:extLst>
      <p:ext uri="{BB962C8B-B14F-4D97-AF65-F5344CB8AC3E}">
        <p14:creationId xmlns:p14="http://schemas.microsoft.com/office/powerpoint/2010/main" val="140507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1065-C866-BE0E-B15F-FC667B955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71708-D98B-0DE3-0AD3-2DCA6E2AB685}"/>
              </a:ext>
            </a:extLst>
          </p:cNvPr>
          <p:cNvSpPr>
            <a:spLocks noGrp="1"/>
          </p:cNvSpPr>
          <p:nvPr>
            <p:ph type="title"/>
          </p:nvPr>
        </p:nvSpPr>
        <p:spPr>
          <a:xfrm>
            <a:off x="318135" y="164001"/>
            <a:ext cx="11555730" cy="492443"/>
          </a:xfrm>
        </p:spPr>
        <p:txBody>
          <a:bodyPr wrap="square" lIns="0" tIns="0" rIns="0" bIns="0" anchor="t">
            <a:spAutoFit/>
          </a:bodyPr>
          <a:lstStyle/>
          <a:p>
            <a:r>
              <a:rPr lang="en-US" b="1"/>
              <a:t>District Domain II Ratings: Comparison of 2024 vs. 2025 Results</a:t>
            </a:r>
            <a:endParaRPr lang="en-US"/>
          </a:p>
        </p:txBody>
      </p:sp>
      <p:sp>
        <p:nvSpPr>
          <p:cNvPr id="13" name="TextBox 11">
            <a:extLst>
              <a:ext uri="{FF2B5EF4-FFF2-40B4-BE49-F238E27FC236}">
                <a16:creationId xmlns:a16="http://schemas.microsoft.com/office/drawing/2014/main" id="{8AFCF8CB-7305-F839-B500-DD612B2C4DDD}"/>
              </a:ext>
            </a:extLst>
          </p:cNvPr>
          <p:cNvSpPr txBox="1"/>
          <p:nvPr/>
        </p:nvSpPr>
        <p:spPr>
          <a:xfrm>
            <a:off x="3782359" y="1877739"/>
            <a:ext cx="2083635"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23% </a:t>
            </a:r>
            <a:r>
              <a:rPr lang="en-US">
                <a:solidFill>
                  <a:srgbClr val="000000"/>
                </a:solidFill>
                <a:latin typeface="Aptos" panose="02110004020202020204"/>
              </a:rPr>
              <a:t>districts increased in ratings from the prior year.</a:t>
            </a:r>
            <a:endParaRPr lang="en-US"/>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86%</a:t>
            </a:r>
            <a:r>
              <a:rPr lang="en-US">
                <a:solidFill>
                  <a:srgbClr val="000000"/>
                </a:solidFill>
                <a:latin typeface="Aptos" panose="02110004020202020204"/>
              </a:rPr>
              <a:t> of districts stayed in the same score or improved from the prior year.</a:t>
            </a:r>
            <a:endParaRPr lang="en-US"/>
          </a:p>
          <a:p>
            <a:pPr>
              <a:defRPr/>
            </a:pPr>
            <a:endParaRPr lang="en-US">
              <a:solidFill>
                <a:srgbClr val="000000"/>
              </a:solidFill>
              <a:latin typeface="Aptos" panose="02110004020202020204"/>
            </a:endParaRPr>
          </a:p>
        </p:txBody>
      </p:sp>
      <p:graphicFrame>
        <p:nvGraphicFramePr>
          <p:cNvPr id="14" name="Table 13">
            <a:extLst>
              <a:ext uri="{FF2B5EF4-FFF2-40B4-BE49-F238E27FC236}">
                <a16:creationId xmlns:a16="http://schemas.microsoft.com/office/drawing/2014/main" id="{3FD80FB9-F666-EEA7-126F-80EBDFD353AB}"/>
              </a:ext>
            </a:extLst>
          </p:cNvPr>
          <p:cNvGraphicFramePr>
            <a:graphicFrameLocks noGrp="1"/>
          </p:cNvGraphicFramePr>
          <p:nvPr>
            <p:extLst>
              <p:ext uri="{D42A27DB-BD31-4B8C-83A1-F6EECF244321}">
                <p14:modId xmlns:p14="http://schemas.microsoft.com/office/powerpoint/2010/main" val="3906405078"/>
              </p:ext>
            </p:extLst>
          </p:nvPr>
        </p:nvGraphicFramePr>
        <p:xfrm>
          <a:off x="3839228" y="3345648"/>
          <a:ext cx="1721136" cy="866775"/>
        </p:xfrm>
        <a:graphic>
          <a:graphicData uri="http://schemas.openxmlformats.org/drawingml/2006/table">
            <a:tbl>
              <a:tblPr firstRow="1"/>
              <a:tblGrid>
                <a:gridCol w="489047">
                  <a:extLst>
                    <a:ext uri="{9D8B030D-6E8A-4147-A177-3AD203B41FA5}">
                      <a16:colId xmlns:a16="http://schemas.microsoft.com/office/drawing/2014/main" val="1187988969"/>
                    </a:ext>
                  </a:extLst>
                </a:gridCol>
                <a:gridCol w="527783">
                  <a:extLst>
                    <a:ext uri="{9D8B030D-6E8A-4147-A177-3AD203B41FA5}">
                      <a16:colId xmlns:a16="http://schemas.microsoft.com/office/drawing/2014/main" val="4083291674"/>
                    </a:ext>
                  </a:extLst>
                </a:gridCol>
                <a:gridCol w="704306">
                  <a:extLst>
                    <a:ext uri="{9D8B030D-6E8A-4147-A177-3AD203B41FA5}">
                      <a16:colId xmlns:a16="http://schemas.microsoft.com/office/drawing/2014/main" val="1334121656"/>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748</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277</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164</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63%</a:t>
                      </a:r>
                      <a:endParaRPr lang="en-US"/>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23%</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14%</a:t>
                      </a:r>
                      <a:endParaRPr lang="en-US" i="0">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15" name="TextBox 14">
            <a:extLst>
              <a:ext uri="{FF2B5EF4-FFF2-40B4-BE49-F238E27FC236}">
                <a16:creationId xmlns:a16="http://schemas.microsoft.com/office/drawing/2014/main" id="{F04FC09E-BBAE-FC35-8601-0C2584627AA6}"/>
              </a:ext>
            </a:extLst>
          </p:cNvPr>
          <p:cNvSpPr txBox="1"/>
          <p:nvPr/>
        </p:nvSpPr>
        <p:spPr>
          <a:xfrm>
            <a:off x="-30891" y="6534262"/>
            <a:ext cx="9406424" cy="253916"/>
          </a:xfrm>
          <a:prstGeom prst="rect">
            <a:avLst/>
          </a:prstGeom>
          <a:noFill/>
        </p:spPr>
        <p:txBody>
          <a:bodyPr wrap="square" lIns="91440" tIns="45720" rIns="91440" bIns="45720" anchor="t">
            <a:spAutoFit/>
          </a:bodyPr>
          <a:lstStyle/>
          <a:p>
            <a:pPr algn="l">
              <a:defRPr/>
            </a:pPr>
            <a:r>
              <a:rPr lang="en-US" sz="1050" kern="1200">
                <a:solidFill>
                  <a:srgbClr val="000000"/>
                </a:solidFill>
                <a:latin typeface="Aptos" panose="02110004020202020204"/>
                <a:ea typeface="+mn-ea"/>
                <a:cs typeface="+mn-cs"/>
              </a:rPr>
              <a:t>1,208 districts in 2025.  May not equal 100% due to rounding.</a:t>
            </a:r>
            <a:endParaRPr lang="en-US" sz="1050">
              <a:ea typeface="+mn-ea"/>
              <a:cs typeface="+mn-cs"/>
            </a:endParaRPr>
          </a:p>
        </p:txBody>
      </p:sp>
      <p:sp>
        <p:nvSpPr>
          <p:cNvPr id="16" name="TextBox 15">
            <a:extLst>
              <a:ext uri="{FF2B5EF4-FFF2-40B4-BE49-F238E27FC236}">
                <a16:creationId xmlns:a16="http://schemas.microsoft.com/office/drawing/2014/main" id="{16A2ACBF-521D-30F8-B5DB-8F23C8E1AE71}"/>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Districts: 2024 vs 2025 Ratings</a:t>
            </a:r>
            <a:endParaRPr lang="en-US" sz="2000" b="1" kern="1200">
              <a:solidFill>
                <a:srgbClr val="000000"/>
              </a:solidFill>
              <a:latin typeface="Aptos" panose="02110004020202020204"/>
              <a:ea typeface="+mn-ea"/>
              <a:cs typeface="+mn-cs"/>
            </a:endParaRPr>
          </a:p>
        </p:txBody>
      </p:sp>
      <p:sp>
        <p:nvSpPr>
          <p:cNvPr id="17" name="TextBox 16">
            <a:extLst>
              <a:ext uri="{FF2B5EF4-FFF2-40B4-BE49-F238E27FC236}">
                <a16:creationId xmlns:a16="http://schemas.microsoft.com/office/drawing/2014/main" id="{1B25BD72-A960-D8F9-3A20-F147BDFFCF07}"/>
              </a:ext>
            </a:extLst>
          </p:cNvPr>
          <p:cNvSpPr txBox="1"/>
          <p:nvPr/>
        </p:nvSpPr>
        <p:spPr>
          <a:xfrm>
            <a:off x="6945498" y="1204216"/>
            <a:ext cx="48427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2024 to 2025 Ratings</a:t>
            </a:r>
            <a:endParaRPr lang="en-US">
              <a:ea typeface="+mn-ea"/>
              <a:cs typeface="+mn-cs"/>
            </a:endParaRPr>
          </a:p>
        </p:txBody>
      </p:sp>
      <p:sp>
        <p:nvSpPr>
          <p:cNvPr id="18" name="Rounded Rectangle 2">
            <a:extLst>
              <a:ext uri="{FF2B5EF4-FFF2-40B4-BE49-F238E27FC236}">
                <a16:creationId xmlns:a16="http://schemas.microsoft.com/office/drawing/2014/main" id="{3F327CB3-0077-146A-0B46-9353A452A51B}"/>
              </a:ext>
            </a:extLst>
          </p:cNvPr>
          <p:cNvSpPr/>
          <p:nvPr/>
        </p:nvSpPr>
        <p:spPr>
          <a:xfrm>
            <a:off x="157566" y="1838786"/>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19" name="Rounded Rectangle 4">
            <a:extLst>
              <a:ext uri="{FF2B5EF4-FFF2-40B4-BE49-F238E27FC236}">
                <a16:creationId xmlns:a16="http://schemas.microsoft.com/office/drawing/2014/main" id="{6B58B923-1CE6-E348-5F4C-53EBBFB0BAFD}"/>
              </a:ext>
            </a:extLst>
          </p:cNvPr>
          <p:cNvSpPr/>
          <p:nvPr/>
        </p:nvSpPr>
        <p:spPr>
          <a:xfrm>
            <a:off x="157566" y="2552921"/>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20" name="Rounded Rectangle 6">
            <a:extLst>
              <a:ext uri="{FF2B5EF4-FFF2-40B4-BE49-F238E27FC236}">
                <a16:creationId xmlns:a16="http://schemas.microsoft.com/office/drawing/2014/main" id="{FF70CA04-2B72-8997-902F-5ABA2A625FD0}"/>
              </a:ext>
            </a:extLst>
          </p:cNvPr>
          <p:cNvSpPr/>
          <p:nvPr/>
        </p:nvSpPr>
        <p:spPr>
          <a:xfrm>
            <a:off x="96853" y="4029039"/>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21" name="Rounded Rectangle 8">
            <a:extLst>
              <a:ext uri="{FF2B5EF4-FFF2-40B4-BE49-F238E27FC236}">
                <a16:creationId xmlns:a16="http://schemas.microsoft.com/office/drawing/2014/main" id="{F0720D6D-F199-FFE9-C070-FFE9F5C570F5}"/>
              </a:ext>
            </a:extLst>
          </p:cNvPr>
          <p:cNvSpPr/>
          <p:nvPr/>
        </p:nvSpPr>
        <p:spPr>
          <a:xfrm>
            <a:off x="95286" y="5080678"/>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22" name="Rounded Rectangle 10">
            <a:extLst>
              <a:ext uri="{FF2B5EF4-FFF2-40B4-BE49-F238E27FC236}">
                <a16:creationId xmlns:a16="http://schemas.microsoft.com/office/drawing/2014/main" id="{90C51794-F4C8-DA91-C69D-0CCBF3E985F4}"/>
              </a:ext>
            </a:extLst>
          </p:cNvPr>
          <p:cNvSpPr/>
          <p:nvPr/>
        </p:nvSpPr>
        <p:spPr>
          <a:xfrm>
            <a:off x="101532" y="5469150"/>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sp>
        <p:nvSpPr>
          <p:cNvPr id="24" name="TextBox 23">
            <a:extLst>
              <a:ext uri="{FF2B5EF4-FFF2-40B4-BE49-F238E27FC236}">
                <a16:creationId xmlns:a16="http://schemas.microsoft.com/office/drawing/2014/main" id="{DAD49123-8543-6002-6464-600EC4D5B18B}"/>
              </a:ext>
            </a:extLst>
          </p:cNvPr>
          <p:cNvSpPr txBox="1"/>
          <p:nvPr/>
        </p:nvSpPr>
        <p:spPr>
          <a:xfrm>
            <a:off x="7243418" y="4844959"/>
            <a:ext cx="3861087" cy="181588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Use table above to input your district's ratings in 2024 and 2025. </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Recommended to highlight the higher score to best compare your results to statewide results.  </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On TXschools.gov, under the Performance Tab, select School Progress to see Domain 2 Part A and B results </a:t>
            </a:r>
            <a:endParaRPr lang="en-US" sz="1400">
              <a:solidFill>
                <a:srgbClr val="000000"/>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26EAD748-6539-F005-7051-0924DD15E51C}"/>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Star: 5 Points 3">
            <a:extLst>
              <a:ext uri="{FF2B5EF4-FFF2-40B4-BE49-F238E27FC236}">
                <a16:creationId xmlns:a16="http://schemas.microsoft.com/office/drawing/2014/main" id="{0071BA18-4A07-C46B-C434-9246F6C3CCC7}"/>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1DFDF6EB-D52D-D345-426F-D6BBF7A144AF}"/>
              </a:ext>
            </a:extLst>
          </p:cNvPr>
          <p:cNvGraphicFramePr>
            <a:graphicFrameLocks noGrp="1"/>
          </p:cNvGraphicFramePr>
          <p:nvPr>
            <p:extLst>
              <p:ext uri="{D42A27DB-BD31-4B8C-83A1-F6EECF244321}">
                <p14:modId xmlns:p14="http://schemas.microsoft.com/office/powerpoint/2010/main" val="4098159964"/>
              </p:ext>
            </p:extLst>
          </p:nvPr>
        </p:nvGraphicFramePr>
        <p:xfrm>
          <a:off x="6553200" y="2209800"/>
          <a:ext cx="4588482" cy="1935813"/>
        </p:xfrm>
        <a:graphic>
          <a:graphicData uri="http://schemas.openxmlformats.org/drawingml/2006/table">
            <a:tbl>
              <a:tblPr firstRow="1">
                <a:tableStyleId>{5C22544A-7EE6-4342-B048-85BDC9FD1C3A}</a:tableStyleId>
              </a:tblPr>
              <a:tblGrid>
                <a:gridCol w="2514600">
                  <a:extLst>
                    <a:ext uri="{9D8B030D-6E8A-4147-A177-3AD203B41FA5}">
                      <a16:colId xmlns:a16="http://schemas.microsoft.com/office/drawing/2014/main" val="1794863122"/>
                    </a:ext>
                  </a:extLst>
                </a:gridCol>
                <a:gridCol w="1066800">
                  <a:extLst>
                    <a:ext uri="{9D8B030D-6E8A-4147-A177-3AD203B41FA5}">
                      <a16:colId xmlns:a16="http://schemas.microsoft.com/office/drawing/2014/main" val="3396227710"/>
                    </a:ext>
                  </a:extLst>
                </a:gridCol>
                <a:gridCol w="1007082">
                  <a:extLst>
                    <a:ext uri="{9D8B030D-6E8A-4147-A177-3AD203B41FA5}">
                      <a16:colId xmlns:a16="http://schemas.microsoft.com/office/drawing/2014/main" val="1766661820"/>
                    </a:ext>
                  </a:extLst>
                </a:gridCol>
              </a:tblGrid>
              <a:tr h="353759">
                <a:tc>
                  <a:txBody>
                    <a:bodyPr/>
                    <a:lstStyle/>
                    <a:p>
                      <a:pPr algn="l" fontAlgn="b"/>
                      <a:endParaRPr lang="en-US" sz="1800" b="0" i="0" u="none" strike="noStrike">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a:solidFill>
                            <a:schemeClr val="tx1"/>
                          </a:solidFill>
                          <a:effectLst/>
                          <a:latin typeface="Aptos" panose="020B0004020202020204" pitchFamily="34" charset="0"/>
                        </a:rPr>
                        <a:t>2024</a:t>
                      </a:r>
                      <a:endParaRPr lang="en-US" sz="1800" b="1" i="0" u="none" strike="noStrike">
                        <a:solidFill>
                          <a:schemeClr val="tx1"/>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a:solidFill>
                            <a:schemeClr val="tx1"/>
                          </a:solidFill>
                          <a:effectLst/>
                          <a:latin typeface="Aptos" panose="020B0004020202020204" pitchFamily="34" charset="0"/>
                        </a:rPr>
                        <a:t>2025</a:t>
                      </a:r>
                      <a:endParaRPr lang="en-US" sz="1800" b="1" i="0" u="none" strike="noStrike">
                        <a:solidFill>
                          <a:schemeClr val="tx1"/>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1311923"/>
                  </a:ext>
                </a:extLst>
              </a:tr>
              <a:tr h="486227">
                <a:tc>
                  <a:txBody>
                    <a:bodyPr/>
                    <a:lstStyle/>
                    <a:p>
                      <a:pPr algn="ctr" fontAlgn="b"/>
                      <a:r>
                        <a:rPr lang="en-US" sz="1800" b="1" u="none" strike="noStrike">
                          <a:effectLst/>
                          <a:latin typeface="Aptos" panose="020B0004020202020204" pitchFamily="34" charset="0"/>
                        </a:rPr>
                        <a:t>Academic Growth</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2980868"/>
                  </a:ext>
                </a:extLst>
              </a:tr>
              <a:tr h="486227">
                <a:tc>
                  <a:txBody>
                    <a:bodyPr/>
                    <a:lstStyle/>
                    <a:p>
                      <a:pPr algn="ctr" fontAlgn="b"/>
                      <a:r>
                        <a:rPr lang="en-US" sz="1800" b="1" u="none" strike="noStrike">
                          <a:effectLst/>
                          <a:latin typeface="Aptos" panose="020B0004020202020204" pitchFamily="34" charset="0"/>
                        </a:rPr>
                        <a:t>Relative Performance</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240093"/>
                  </a:ext>
                </a:extLst>
              </a:tr>
              <a:tr h="609600">
                <a:tc>
                  <a:txBody>
                    <a:bodyPr/>
                    <a:lstStyle/>
                    <a:p>
                      <a:pPr algn="ctr" fontAlgn="b"/>
                      <a:r>
                        <a:rPr lang="en-US" sz="1800" b="1" i="0" u="none" strike="noStrike">
                          <a:solidFill>
                            <a:srgbClr val="0070C0"/>
                          </a:solidFill>
                          <a:effectLst/>
                          <a:latin typeface="Aptos" panose="020B0004020202020204" pitchFamily="34" charset="0"/>
                        </a:rPr>
                        <a:t>School Progress Score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573860"/>
                  </a:ext>
                </a:extLst>
              </a:tr>
            </a:tbl>
          </a:graphicData>
        </a:graphic>
      </p:graphicFrame>
      <p:pic>
        <p:nvPicPr>
          <p:cNvPr id="6" name="Picture 5" descr="Bar graph comparing 2024 and 2025 results">
            <a:extLst>
              <a:ext uri="{FF2B5EF4-FFF2-40B4-BE49-F238E27FC236}">
                <a16:creationId xmlns:a16="http://schemas.microsoft.com/office/drawing/2014/main" id="{764A76AE-9151-984C-8EA4-699853E8BE86}"/>
              </a:ext>
            </a:extLst>
          </p:cNvPr>
          <p:cNvPicPr>
            <a:picLocks noChangeAspect="1"/>
          </p:cNvPicPr>
          <p:nvPr/>
        </p:nvPicPr>
        <p:blipFill>
          <a:blip r:embed="rId3"/>
          <a:stretch>
            <a:fillRect/>
          </a:stretch>
        </p:blipFill>
        <p:spPr>
          <a:xfrm>
            <a:off x="950271" y="1768929"/>
            <a:ext cx="1587428" cy="4295323"/>
          </a:xfrm>
          <a:prstGeom prst="rect">
            <a:avLst/>
          </a:prstGeom>
        </p:spPr>
      </p:pic>
      <p:pic>
        <p:nvPicPr>
          <p:cNvPr id="7" name="Picture 6" descr="Bar graph comparing 2024 and 2025 results">
            <a:extLst>
              <a:ext uri="{FF2B5EF4-FFF2-40B4-BE49-F238E27FC236}">
                <a16:creationId xmlns:a16="http://schemas.microsoft.com/office/drawing/2014/main" id="{ACF27D46-26E3-DDAC-4526-35EFA643309A}"/>
              </a:ext>
            </a:extLst>
          </p:cNvPr>
          <p:cNvPicPr>
            <a:picLocks noChangeAspect="1"/>
          </p:cNvPicPr>
          <p:nvPr/>
        </p:nvPicPr>
        <p:blipFill>
          <a:blip r:embed="rId4"/>
          <a:stretch>
            <a:fillRect/>
          </a:stretch>
        </p:blipFill>
        <p:spPr>
          <a:xfrm>
            <a:off x="2369948" y="1614716"/>
            <a:ext cx="1623712" cy="4313464"/>
          </a:xfrm>
          <a:prstGeom prst="rect">
            <a:avLst/>
          </a:prstGeom>
        </p:spPr>
      </p:pic>
      <p:cxnSp>
        <p:nvCxnSpPr>
          <p:cNvPr id="9" name="Straight Connector 8">
            <a:extLst>
              <a:ext uri="{FF2B5EF4-FFF2-40B4-BE49-F238E27FC236}">
                <a16:creationId xmlns:a16="http://schemas.microsoft.com/office/drawing/2014/main" id="{17CD726F-523E-4E25-236C-2C48D9110287}"/>
              </a:ext>
              <a:ext uri="{C183D7F6-B498-43B3-948B-1728B52AA6E4}">
                <adec:decorative xmlns:adec="http://schemas.microsoft.com/office/drawing/2017/decorative" val="1"/>
              </a:ext>
            </a:extLst>
          </p:cNvPr>
          <p:cNvCxnSpPr>
            <a:cxnSpLocks/>
          </p:cNvCxnSpPr>
          <p:nvPr/>
        </p:nvCxnSpPr>
        <p:spPr>
          <a:xfrm>
            <a:off x="1185771" y="5080900"/>
            <a:ext cx="2649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510F20F-B79A-B0D7-4F6E-E1AAA5985691}"/>
              </a:ext>
            </a:extLst>
          </p:cNvPr>
          <p:cNvSpPr txBox="1"/>
          <p:nvPr/>
        </p:nvSpPr>
        <p:spPr>
          <a:xfrm>
            <a:off x="6556332" y="4212920"/>
            <a:ext cx="52327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FF8080"/>
                </a:solidFill>
                <a:latin typeface="Arial"/>
                <a:cs typeface="Arial"/>
              </a:rPr>
              <a:t>Academic Growth and Relative Performance data provided for districts are for informational purposes only and are not used in calculating weighted district domain scores.</a:t>
            </a:r>
            <a:endParaRPr lang="en-US" sz="1200" dirty="0"/>
          </a:p>
        </p:txBody>
      </p:sp>
    </p:spTree>
    <p:extLst>
      <p:ext uri="{BB962C8B-B14F-4D97-AF65-F5344CB8AC3E}">
        <p14:creationId xmlns:p14="http://schemas.microsoft.com/office/powerpoint/2010/main" val="230256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a:xfrm>
            <a:off x="1562595" y="2712854"/>
            <a:ext cx="9386446" cy="1440899"/>
          </a:xfrm>
        </p:spPr>
        <p:txBody>
          <a:bodyPr anchor="ctr"/>
          <a:lstStyle/>
          <a:p>
            <a:r>
              <a:rPr lang="en-US"/>
              <a:t>Domain III – Closing the Gaps</a:t>
            </a:r>
          </a:p>
        </p:txBody>
      </p:sp>
    </p:spTree>
    <p:extLst>
      <p:ext uri="{BB962C8B-B14F-4D97-AF65-F5344CB8AC3E}">
        <p14:creationId xmlns:p14="http://schemas.microsoft.com/office/powerpoint/2010/main" val="3593219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6603-B208-7552-1A8D-DF1B4E11C35C}"/>
              </a:ext>
            </a:extLst>
          </p:cNvPr>
          <p:cNvSpPr>
            <a:spLocks noGrp="1"/>
          </p:cNvSpPr>
          <p:nvPr>
            <p:ph type="title"/>
          </p:nvPr>
        </p:nvSpPr>
        <p:spPr>
          <a:xfrm>
            <a:off x="318134" y="27622"/>
            <a:ext cx="11555730" cy="1107996"/>
          </a:xfrm>
        </p:spPr>
        <p:txBody>
          <a:bodyPr wrap="square" lIns="0" tIns="0" rIns="0" bIns="0" anchor="t">
            <a:spAutoFit/>
          </a:bodyPr>
          <a:lstStyle/>
          <a:p>
            <a:pPr algn="l"/>
            <a:r>
              <a:rPr lang="en-US" sz="4000" b="1">
                <a:ea typeface="Calibri Light"/>
              </a:rPr>
              <a:t>Domain 3: Closing the Gaps</a:t>
            </a:r>
            <a:endParaRPr lang="en-US" sz="4000" b="1">
              <a:solidFill>
                <a:srgbClr val="000000"/>
              </a:solidFill>
              <a:ea typeface="Calibri Light"/>
            </a:endParaRPr>
          </a:p>
          <a:p>
            <a:endParaRPr lang="en-US">
              <a:ea typeface="Calibri Light"/>
            </a:endParaRPr>
          </a:p>
        </p:txBody>
      </p:sp>
      <p:pic>
        <p:nvPicPr>
          <p:cNvPr id="4" name="Picture 3" descr="Domain 3 groups that are assessed ">
            <a:extLst>
              <a:ext uri="{FF2B5EF4-FFF2-40B4-BE49-F238E27FC236}">
                <a16:creationId xmlns:a16="http://schemas.microsoft.com/office/drawing/2014/main" id="{BEE038F1-D068-D11B-C8C0-C0942F07B10D}"/>
              </a:ext>
            </a:extLst>
          </p:cNvPr>
          <p:cNvPicPr>
            <a:picLocks noChangeAspect="1"/>
          </p:cNvPicPr>
          <p:nvPr/>
        </p:nvPicPr>
        <p:blipFill>
          <a:blip r:embed="rId3"/>
          <a:srcRect l="497"/>
          <a:stretch>
            <a:fillRect/>
          </a:stretch>
        </p:blipFill>
        <p:spPr>
          <a:xfrm>
            <a:off x="495782" y="1045563"/>
            <a:ext cx="10842456" cy="5200650"/>
          </a:xfrm>
          <a:prstGeom prst="rect">
            <a:avLst/>
          </a:prstGeom>
        </p:spPr>
      </p:pic>
      <p:sp>
        <p:nvSpPr>
          <p:cNvPr id="6" name="TextBox 5">
            <a:extLst>
              <a:ext uri="{FF2B5EF4-FFF2-40B4-BE49-F238E27FC236}">
                <a16:creationId xmlns:a16="http://schemas.microsoft.com/office/drawing/2014/main" id="{3FDD0C0A-906D-3E5F-521D-6AE787E8CCD3}"/>
              </a:ext>
            </a:extLst>
          </p:cNvPr>
          <p:cNvSpPr txBox="1"/>
          <p:nvPr/>
        </p:nvSpPr>
        <p:spPr>
          <a:xfrm>
            <a:off x="8930929" y="6342604"/>
            <a:ext cx="3013444" cy="461665"/>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hlinkClick r:id="rId4">
                  <a:extLst>
                    <a:ext uri="{A12FA001-AC4F-418D-AE19-62706E023703}">
                      <ahyp:hlinkClr xmlns:ahyp="http://schemas.microsoft.com/office/drawing/2018/hyperlinkcolor" val="tx"/>
                    </a:ext>
                  </a:extLst>
                </a:hlinkClick>
              </a:rPr>
              <a:t>Click here for examples of how closing the gaps is calculated</a:t>
            </a:r>
            <a:endParaRPr lang="en-US" sz="1200">
              <a:solidFill>
                <a:schemeClr val="bg1"/>
              </a:solidFill>
            </a:endParaRPr>
          </a:p>
        </p:txBody>
      </p:sp>
      <p:sp>
        <p:nvSpPr>
          <p:cNvPr id="7" name="TextBox 6">
            <a:extLst>
              <a:ext uri="{FF2B5EF4-FFF2-40B4-BE49-F238E27FC236}">
                <a16:creationId xmlns:a16="http://schemas.microsoft.com/office/drawing/2014/main" id="{318AC2F1-9248-51C9-4E61-8C1F8019FB96}"/>
              </a:ext>
              <a:ext uri="{C183D7F6-B498-43B3-948B-1728B52AA6E4}">
                <adec:decorative xmlns:adec="http://schemas.microsoft.com/office/drawing/2017/decorative" val="1"/>
              </a:ext>
            </a:extLst>
          </p:cNvPr>
          <p:cNvSpPr txBox="1"/>
          <p:nvPr/>
        </p:nvSpPr>
        <p:spPr>
          <a:xfrm>
            <a:off x="11109157" y="6156157"/>
            <a:ext cx="380999" cy="13034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38365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192E-28AB-70D7-D1A6-0007BFFF8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9AC91-95E8-C579-0F2B-5BE44003F477}"/>
              </a:ext>
            </a:extLst>
          </p:cNvPr>
          <p:cNvSpPr>
            <a:spLocks noGrp="1"/>
          </p:cNvSpPr>
          <p:nvPr>
            <p:ph type="title"/>
          </p:nvPr>
        </p:nvSpPr>
        <p:spPr>
          <a:xfrm>
            <a:off x="318135" y="164001"/>
            <a:ext cx="11555730" cy="492443"/>
          </a:xfrm>
        </p:spPr>
        <p:txBody>
          <a:bodyPr wrap="square" lIns="0" tIns="0" rIns="0" bIns="0" anchor="t">
            <a:spAutoFit/>
          </a:bodyPr>
          <a:lstStyle/>
          <a:p>
            <a:r>
              <a:rPr lang="en-US" b="1"/>
              <a:t>District Domain 3 Ratings: Comparison of 2024 vs. 2025 Results</a:t>
            </a:r>
            <a:endParaRPr lang="en-US"/>
          </a:p>
        </p:txBody>
      </p:sp>
      <p:sp>
        <p:nvSpPr>
          <p:cNvPr id="13" name="TextBox 11">
            <a:extLst>
              <a:ext uri="{FF2B5EF4-FFF2-40B4-BE49-F238E27FC236}">
                <a16:creationId xmlns:a16="http://schemas.microsoft.com/office/drawing/2014/main" id="{E67A6356-BE9F-C37D-C74E-372B5445AAED}"/>
              </a:ext>
            </a:extLst>
          </p:cNvPr>
          <p:cNvSpPr txBox="1"/>
          <p:nvPr/>
        </p:nvSpPr>
        <p:spPr>
          <a:xfrm>
            <a:off x="3782359" y="1877739"/>
            <a:ext cx="2083635"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33% </a:t>
            </a:r>
            <a:r>
              <a:rPr lang="en-US">
                <a:solidFill>
                  <a:srgbClr val="000000"/>
                </a:solidFill>
                <a:latin typeface="Aptos" panose="02110004020202020204"/>
              </a:rPr>
              <a:t>districts increased in ratings from the prior year.</a:t>
            </a:r>
            <a:endParaRPr lang="en-US"/>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83%</a:t>
            </a:r>
            <a:r>
              <a:rPr lang="en-US">
                <a:solidFill>
                  <a:srgbClr val="000000"/>
                </a:solidFill>
                <a:latin typeface="Aptos" panose="02110004020202020204"/>
              </a:rPr>
              <a:t> of districts stayed in the same score or improved from the prior year.</a:t>
            </a:r>
            <a:endParaRPr lang="en-US"/>
          </a:p>
          <a:p>
            <a:pPr>
              <a:defRPr/>
            </a:pPr>
            <a:endParaRPr lang="en-US">
              <a:solidFill>
                <a:srgbClr val="000000"/>
              </a:solidFill>
              <a:latin typeface="Aptos" panose="02110004020202020204"/>
            </a:endParaRPr>
          </a:p>
        </p:txBody>
      </p:sp>
      <p:graphicFrame>
        <p:nvGraphicFramePr>
          <p:cNvPr id="14" name="Table 13">
            <a:extLst>
              <a:ext uri="{FF2B5EF4-FFF2-40B4-BE49-F238E27FC236}">
                <a16:creationId xmlns:a16="http://schemas.microsoft.com/office/drawing/2014/main" id="{016CA9AC-5D9A-7F19-DCAA-09F756C0948C}"/>
              </a:ext>
            </a:extLst>
          </p:cNvPr>
          <p:cNvGraphicFramePr>
            <a:graphicFrameLocks noGrp="1"/>
          </p:cNvGraphicFramePr>
          <p:nvPr>
            <p:extLst>
              <p:ext uri="{D42A27DB-BD31-4B8C-83A1-F6EECF244321}">
                <p14:modId xmlns:p14="http://schemas.microsoft.com/office/powerpoint/2010/main" val="3223863725"/>
              </p:ext>
            </p:extLst>
          </p:nvPr>
        </p:nvGraphicFramePr>
        <p:xfrm>
          <a:off x="3839228" y="3345648"/>
          <a:ext cx="1721134" cy="1202055"/>
        </p:xfrm>
        <a:graphic>
          <a:graphicData uri="http://schemas.openxmlformats.org/drawingml/2006/table">
            <a:tbl>
              <a:tblPr firstRow="1"/>
              <a:tblGrid>
                <a:gridCol w="347036">
                  <a:extLst>
                    <a:ext uri="{9D8B030D-6E8A-4147-A177-3AD203B41FA5}">
                      <a16:colId xmlns:a16="http://schemas.microsoft.com/office/drawing/2014/main" val="1187988969"/>
                    </a:ext>
                  </a:extLst>
                </a:gridCol>
                <a:gridCol w="374524">
                  <a:extLst>
                    <a:ext uri="{9D8B030D-6E8A-4147-A177-3AD203B41FA5}">
                      <a16:colId xmlns:a16="http://schemas.microsoft.com/office/drawing/2014/main" val="4083291674"/>
                    </a:ext>
                  </a:extLst>
                </a:gridCol>
                <a:gridCol w="499787">
                  <a:extLst>
                    <a:ext uri="{9D8B030D-6E8A-4147-A177-3AD203B41FA5}">
                      <a16:colId xmlns:a16="http://schemas.microsoft.com/office/drawing/2014/main" val="1334121656"/>
                    </a:ext>
                  </a:extLst>
                </a:gridCol>
                <a:gridCol w="499787">
                  <a:extLst>
                    <a:ext uri="{9D8B030D-6E8A-4147-A177-3AD203B41FA5}">
                      <a16:colId xmlns:a16="http://schemas.microsoft.com/office/drawing/2014/main" val="1453530902"/>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lvl="0" algn="ctr">
                        <a:buNone/>
                      </a:pPr>
                      <a:endParaRPr lang="en-US" sz="800" b="1" u="none" strike="noStrike">
                        <a:solidFill>
                          <a:srgbClr val="FFFFFF"/>
                        </a:solidFill>
                        <a:effectLst/>
                      </a:endParaRPr>
                    </a:p>
                  </a:txBody>
                  <a:tcPr marL="9524" marR="9524" marT="9524" marB="0" anchor="ctr">
                    <a:lnL w="3175" cap="flat" cmpd="sng" algn="ctr">
                      <a:solidFill>
                        <a:srgbClr val="000000"/>
                      </a:solidFill>
                      <a:prstDash val="solid"/>
                      <a:round/>
                      <a:headEnd type="none" w="med" len="med"/>
                      <a:tailEnd type="none" w="med" len="med"/>
                    </a:lnL>
                    <a:lnR w="3174">
                      <a:solidFill>
                        <a:srgbClr val="000000"/>
                      </a:solidFill>
                    </a:lnR>
                    <a:lnT w="3174">
                      <a:solidFill>
                        <a:srgbClr val="000000"/>
                      </a:solidFill>
                    </a:lnT>
                    <a:lnB w="3174">
                      <a:solidFill>
                        <a:srgbClr val="000000"/>
                      </a:solidFill>
                    </a:lnB>
                    <a:lnTlToBr w="0">
                      <a:noFill/>
                    </a:lnTlToBr>
                    <a:lnBlToTr w="0">
                      <a:noFill/>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596</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393</a:t>
                      </a:r>
                      <a:endParaRPr lang="en-US" sz="1100" b="0" u="none" strike="noStrike">
                        <a:solidFill>
                          <a:srgbClr val="000000"/>
                        </a:solidFill>
                        <a:effectLs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195</a:t>
                      </a:r>
                      <a:endParaRPr lang="en-US" sz="1100" b="0" u="none" strike="noStrike">
                        <a:solidFill>
                          <a:srgbClr val="000000"/>
                        </a:solidFill>
                        <a:effectLs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100" b="0" i="0" u="none" strike="noStrike">
                        <a:solidFill>
                          <a:srgbClr val="000000"/>
                        </a:solidFill>
                        <a:effectLst/>
                        <a:latin typeface="+mn-lt"/>
                      </a:endParaRPr>
                    </a:p>
                  </a:txBody>
                  <a:tcPr marL="9524" marR="9524" marT="9524" marB="0" anchor="ctr">
                    <a:lnL w="3175" cap="flat" cmpd="sng" algn="ctr">
                      <a:solidFill>
                        <a:srgbClr val="000000"/>
                      </a:solidFill>
                      <a:prstDash val="solid"/>
                      <a:round/>
                      <a:headEnd type="none" w="med" len="med"/>
                      <a:tailEnd type="none" w="med" len="med"/>
                    </a:lnL>
                    <a:lnR w="3174">
                      <a:solidFill>
                        <a:srgbClr val="000000"/>
                      </a:solidFill>
                    </a:lnR>
                    <a:lnT w="3174">
                      <a:solidFill>
                        <a:srgbClr val="000000"/>
                      </a:solidFill>
                    </a:lnT>
                    <a:lnB w="3174">
                      <a:solidFill>
                        <a:srgbClr val="000000"/>
                      </a:solidFill>
                    </a:lnB>
                    <a:lnTlToBr w="0">
                      <a:noFill/>
                    </a:lnTlToBr>
                    <a:lnBlToTr w="0">
                      <a:noFill/>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50%</a:t>
                      </a:r>
                      <a:endParaRPr lang="en-US"/>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33%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16%</a:t>
                      </a:r>
                      <a:endParaRPr lang="en-US" i="0">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100" b="0" i="0" u="none" strike="noStrike">
                        <a:solidFill>
                          <a:srgbClr val="000000"/>
                        </a:solidFill>
                        <a:effectLst/>
                        <a:latin typeface="+mn-lt"/>
                      </a:endParaRPr>
                    </a:p>
                  </a:txBody>
                  <a:tcPr marL="9524" marR="9524" marT="9524" marB="0" anchor="ctr">
                    <a:lnL w="3175" cap="flat" cmpd="sng" algn="ctr">
                      <a:solidFill>
                        <a:srgbClr val="000000"/>
                      </a:solidFill>
                      <a:prstDash val="solid"/>
                      <a:round/>
                      <a:headEnd type="none" w="med" len="med"/>
                      <a:tailEnd type="none" w="med" len="med"/>
                    </a:lnL>
                    <a:lnR w="3174">
                      <a:solidFill>
                        <a:srgbClr val="000000"/>
                      </a:solidFill>
                    </a:lnR>
                    <a:lnT w="3174">
                      <a:solidFill>
                        <a:srgbClr val="000000"/>
                      </a:solidFill>
                    </a:lnT>
                    <a:lnB w="3174">
                      <a:solidFill>
                        <a:srgbClr val="000000"/>
                      </a:solidFill>
                    </a:lnB>
                    <a:lnTlToBr w="0">
                      <a:noFill/>
                    </a:lnTlToBr>
                    <a:lnBlToTr w="0">
                      <a:noFill/>
                    </a:lnBlToTr>
                    <a:noFill/>
                  </a:tcPr>
                </a:tc>
                <a:extLst>
                  <a:ext uri="{0D108BD9-81ED-4DB2-BD59-A6C34878D82A}">
                    <a16:rowId xmlns:a16="http://schemas.microsoft.com/office/drawing/2014/main" val="1568842839"/>
                  </a:ext>
                </a:extLst>
              </a:tr>
            </a:tbl>
          </a:graphicData>
        </a:graphic>
      </p:graphicFrame>
      <p:sp>
        <p:nvSpPr>
          <p:cNvPr id="15" name="TextBox 14">
            <a:extLst>
              <a:ext uri="{FF2B5EF4-FFF2-40B4-BE49-F238E27FC236}">
                <a16:creationId xmlns:a16="http://schemas.microsoft.com/office/drawing/2014/main" id="{1E84290F-FE1A-ED8C-B152-34D4DFA80BC2}"/>
              </a:ext>
            </a:extLst>
          </p:cNvPr>
          <p:cNvSpPr txBox="1"/>
          <p:nvPr/>
        </p:nvSpPr>
        <p:spPr>
          <a:xfrm>
            <a:off x="-30891" y="6534262"/>
            <a:ext cx="9406424" cy="253916"/>
          </a:xfrm>
          <a:prstGeom prst="rect">
            <a:avLst/>
          </a:prstGeom>
          <a:noFill/>
        </p:spPr>
        <p:txBody>
          <a:bodyPr wrap="square" lIns="91440" tIns="45720" rIns="91440" bIns="45720" anchor="t">
            <a:spAutoFit/>
          </a:bodyPr>
          <a:lstStyle/>
          <a:p>
            <a:pPr algn="l">
              <a:defRPr/>
            </a:pPr>
            <a:r>
              <a:rPr lang="en-US" sz="1050" kern="1200">
                <a:solidFill>
                  <a:srgbClr val="000000"/>
                </a:solidFill>
                <a:latin typeface="Aptos" panose="02110004020202020204"/>
                <a:ea typeface="+mn-ea"/>
                <a:cs typeface="+mn-cs"/>
              </a:rPr>
              <a:t>1,208 districts in 2025.  May not equal 100% due to rounding.</a:t>
            </a:r>
            <a:endParaRPr lang="en-US" sz="1050">
              <a:ea typeface="+mn-ea"/>
              <a:cs typeface="+mn-cs"/>
            </a:endParaRPr>
          </a:p>
        </p:txBody>
      </p:sp>
      <p:sp>
        <p:nvSpPr>
          <p:cNvPr id="16" name="TextBox 15">
            <a:extLst>
              <a:ext uri="{FF2B5EF4-FFF2-40B4-BE49-F238E27FC236}">
                <a16:creationId xmlns:a16="http://schemas.microsoft.com/office/drawing/2014/main" id="{89BF9E07-55EB-F087-9D4C-79A1FA3C694E}"/>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Districts: 2024 vs 2025 Ratings</a:t>
            </a:r>
            <a:endParaRPr lang="en-US" sz="2000" b="1" kern="1200">
              <a:solidFill>
                <a:srgbClr val="000000"/>
              </a:solidFill>
              <a:latin typeface="Aptos" panose="02110004020202020204"/>
              <a:ea typeface="+mn-ea"/>
              <a:cs typeface="+mn-cs"/>
            </a:endParaRPr>
          </a:p>
        </p:txBody>
      </p:sp>
      <p:sp>
        <p:nvSpPr>
          <p:cNvPr id="17" name="TextBox 16">
            <a:extLst>
              <a:ext uri="{FF2B5EF4-FFF2-40B4-BE49-F238E27FC236}">
                <a16:creationId xmlns:a16="http://schemas.microsoft.com/office/drawing/2014/main" id="{1B4F5D35-BB41-13D0-2CFF-AF1C4B862420}"/>
              </a:ext>
            </a:extLst>
          </p:cNvPr>
          <p:cNvSpPr txBox="1"/>
          <p:nvPr/>
        </p:nvSpPr>
        <p:spPr>
          <a:xfrm>
            <a:off x="6945498" y="1204216"/>
            <a:ext cx="48427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2024 to 2025 Ratings</a:t>
            </a:r>
            <a:endParaRPr lang="en-US">
              <a:ea typeface="+mn-ea"/>
              <a:cs typeface="+mn-cs"/>
            </a:endParaRPr>
          </a:p>
        </p:txBody>
      </p:sp>
      <p:sp>
        <p:nvSpPr>
          <p:cNvPr id="18" name="Rounded Rectangle 2">
            <a:extLst>
              <a:ext uri="{FF2B5EF4-FFF2-40B4-BE49-F238E27FC236}">
                <a16:creationId xmlns:a16="http://schemas.microsoft.com/office/drawing/2014/main" id="{45703736-C794-92C6-FB29-D736A4CB42E6}"/>
              </a:ext>
            </a:extLst>
          </p:cNvPr>
          <p:cNvSpPr/>
          <p:nvPr/>
        </p:nvSpPr>
        <p:spPr>
          <a:xfrm>
            <a:off x="129074" y="1923691"/>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19" name="Rounded Rectangle 4">
            <a:extLst>
              <a:ext uri="{FF2B5EF4-FFF2-40B4-BE49-F238E27FC236}">
                <a16:creationId xmlns:a16="http://schemas.microsoft.com/office/drawing/2014/main" id="{8C7DD752-E016-4F57-11D6-B0DBE9F8DA71}"/>
              </a:ext>
            </a:extLst>
          </p:cNvPr>
          <p:cNvSpPr/>
          <p:nvPr/>
        </p:nvSpPr>
        <p:spPr>
          <a:xfrm>
            <a:off x="121438" y="2619270"/>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20" name="Rounded Rectangle 6">
            <a:extLst>
              <a:ext uri="{FF2B5EF4-FFF2-40B4-BE49-F238E27FC236}">
                <a16:creationId xmlns:a16="http://schemas.microsoft.com/office/drawing/2014/main" id="{D58551CC-0755-750F-0A4B-986016B36F8F}"/>
              </a:ext>
            </a:extLst>
          </p:cNvPr>
          <p:cNvSpPr/>
          <p:nvPr/>
        </p:nvSpPr>
        <p:spPr>
          <a:xfrm>
            <a:off x="97607" y="3828486"/>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21" name="Rounded Rectangle 8">
            <a:extLst>
              <a:ext uri="{FF2B5EF4-FFF2-40B4-BE49-F238E27FC236}">
                <a16:creationId xmlns:a16="http://schemas.microsoft.com/office/drawing/2014/main" id="{B5507D4D-C30C-3ECF-72E0-D3DA4D99AF0F}"/>
              </a:ext>
            </a:extLst>
          </p:cNvPr>
          <p:cNvSpPr/>
          <p:nvPr/>
        </p:nvSpPr>
        <p:spPr>
          <a:xfrm>
            <a:off x="118030" y="5062015"/>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22" name="Rounded Rectangle 10">
            <a:extLst>
              <a:ext uri="{FF2B5EF4-FFF2-40B4-BE49-F238E27FC236}">
                <a16:creationId xmlns:a16="http://schemas.microsoft.com/office/drawing/2014/main" id="{03357E60-9B44-E9F6-3174-AE414AFE787E}"/>
              </a:ext>
            </a:extLst>
          </p:cNvPr>
          <p:cNvSpPr/>
          <p:nvPr/>
        </p:nvSpPr>
        <p:spPr>
          <a:xfrm>
            <a:off x="129074" y="5581982"/>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sp>
        <p:nvSpPr>
          <p:cNvPr id="24" name="TextBox 23">
            <a:extLst>
              <a:ext uri="{FF2B5EF4-FFF2-40B4-BE49-F238E27FC236}">
                <a16:creationId xmlns:a16="http://schemas.microsoft.com/office/drawing/2014/main" id="{83CA7A31-4DE3-6EC3-48B4-FB480423286E}"/>
              </a:ext>
            </a:extLst>
          </p:cNvPr>
          <p:cNvSpPr txBox="1"/>
          <p:nvPr/>
        </p:nvSpPr>
        <p:spPr>
          <a:xfrm>
            <a:off x="7350370" y="4250936"/>
            <a:ext cx="3312154" cy="138499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Use table above to input your district's ratings in 2024 and 2025.  </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Data can be found on TXschools.gov under the Performance tab on the Closing the Gaps page.</a:t>
            </a:r>
            <a:endParaRPr lang="en-US" sz="1400">
              <a:solidFill>
                <a:srgbClr val="000000"/>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67A6CFE7-E427-443C-F684-8DC533FACBF5}"/>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036B5C3E-636E-5AC8-D46F-8F47726BA86D}"/>
              </a:ext>
            </a:extLst>
          </p:cNvPr>
          <p:cNvGraphicFramePr>
            <a:graphicFrameLocks noGrp="1"/>
          </p:cNvGraphicFramePr>
          <p:nvPr>
            <p:extLst>
              <p:ext uri="{D42A27DB-BD31-4B8C-83A1-F6EECF244321}">
                <p14:modId xmlns:p14="http://schemas.microsoft.com/office/powerpoint/2010/main" val="1074762028"/>
              </p:ext>
            </p:extLst>
          </p:nvPr>
        </p:nvGraphicFramePr>
        <p:xfrm>
          <a:off x="6556742" y="1981200"/>
          <a:ext cx="5254258" cy="1325931"/>
        </p:xfrm>
        <a:graphic>
          <a:graphicData uri="http://schemas.openxmlformats.org/drawingml/2006/table">
            <a:tbl>
              <a:tblPr firstRow="1">
                <a:tableStyleId>{5C22544A-7EE6-4342-B048-85BDC9FD1C3A}</a:tableStyleId>
              </a:tblPr>
              <a:tblGrid>
                <a:gridCol w="3577858">
                  <a:extLst>
                    <a:ext uri="{9D8B030D-6E8A-4147-A177-3AD203B41FA5}">
                      <a16:colId xmlns:a16="http://schemas.microsoft.com/office/drawing/2014/main" val="1794863122"/>
                    </a:ext>
                  </a:extLst>
                </a:gridCol>
                <a:gridCol w="838200">
                  <a:extLst>
                    <a:ext uri="{9D8B030D-6E8A-4147-A177-3AD203B41FA5}">
                      <a16:colId xmlns:a16="http://schemas.microsoft.com/office/drawing/2014/main" val="3396227710"/>
                    </a:ext>
                  </a:extLst>
                </a:gridCol>
                <a:gridCol w="838200">
                  <a:extLst>
                    <a:ext uri="{9D8B030D-6E8A-4147-A177-3AD203B41FA5}">
                      <a16:colId xmlns:a16="http://schemas.microsoft.com/office/drawing/2014/main" val="1766661820"/>
                    </a:ext>
                  </a:extLst>
                </a:gridCol>
              </a:tblGrid>
              <a:tr h="353477">
                <a:tc>
                  <a:txBody>
                    <a:bodyPr/>
                    <a:lstStyle/>
                    <a:p>
                      <a:pPr algn="l" fontAlgn="b"/>
                      <a:endParaRPr lang="en-US" sz="1800" b="0" i="0" u="none" strike="noStrike">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a:solidFill>
                            <a:schemeClr val="tx1"/>
                          </a:solidFill>
                          <a:effectLst/>
                          <a:latin typeface="Aptos"/>
                        </a:rPr>
                        <a:t>2024</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a:solidFill>
                            <a:schemeClr val="tx1"/>
                          </a:solidFill>
                          <a:effectLst/>
                          <a:latin typeface="Aptos"/>
                        </a:rPr>
                        <a:t>2025</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1311923"/>
                  </a:ext>
                </a:extLst>
              </a:tr>
              <a:tr h="486227">
                <a:tc>
                  <a:txBody>
                    <a:bodyPr/>
                    <a:lstStyle/>
                    <a:p>
                      <a:pPr lvl="0" algn="ctr">
                        <a:buNone/>
                      </a:pPr>
                      <a:r>
                        <a:rPr lang="en-US" sz="1800" b="1" i="0" u="none" strike="noStrike">
                          <a:solidFill>
                            <a:srgbClr val="000000"/>
                          </a:solidFill>
                          <a:effectLst/>
                          <a:latin typeface="Aptos"/>
                        </a:rPr>
                        <a:t>Domain 3 Scale Score</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2980868"/>
                  </a:ext>
                </a:extLst>
              </a:tr>
              <a:tr h="486227">
                <a:tc>
                  <a:txBody>
                    <a:bodyPr/>
                    <a:lstStyle/>
                    <a:p>
                      <a:pPr algn="ctr" fontAlgn="b"/>
                      <a:r>
                        <a:rPr lang="en-US" sz="1800" b="1" u="none" strike="noStrike">
                          <a:effectLst/>
                          <a:latin typeface="Aptos"/>
                        </a:rPr>
                        <a:t>Domain 3 Rating</a:t>
                      </a:r>
                      <a:endParaRPr lang="en-US" sz="1800" b="1" u="none" strike="noStrike">
                        <a:solidFill>
                          <a:schemeClr val="accent1"/>
                        </a:solidFill>
                        <a:effectLst/>
                        <a:latin typeface="Apto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9240093"/>
                  </a:ext>
                </a:extLst>
              </a:tr>
            </a:tbl>
          </a:graphicData>
        </a:graphic>
      </p:graphicFrame>
      <p:sp>
        <p:nvSpPr>
          <p:cNvPr id="4" name="Star: 5 Points 3">
            <a:extLst>
              <a:ext uri="{FF2B5EF4-FFF2-40B4-BE49-F238E27FC236}">
                <a16:creationId xmlns:a16="http://schemas.microsoft.com/office/drawing/2014/main" id="{74E71396-8F78-0B56-C68D-7EAAB0051C5A}"/>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r graph comparing 2024 and 2025 results">
            <a:extLst>
              <a:ext uri="{FF2B5EF4-FFF2-40B4-BE49-F238E27FC236}">
                <a16:creationId xmlns:a16="http://schemas.microsoft.com/office/drawing/2014/main" id="{C725FE3B-CE77-38D2-F0AE-A777A00318D2}"/>
              </a:ext>
            </a:extLst>
          </p:cNvPr>
          <p:cNvPicPr>
            <a:picLocks noChangeAspect="1"/>
          </p:cNvPicPr>
          <p:nvPr/>
        </p:nvPicPr>
        <p:blipFill>
          <a:blip r:embed="rId3"/>
          <a:stretch>
            <a:fillRect/>
          </a:stretch>
        </p:blipFill>
        <p:spPr>
          <a:xfrm>
            <a:off x="895800" y="1750784"/>
            <a:ext cx="1687294" cy="4422321"/>
          </a:xfrm>
          <a:prstGeom prst="rect">
            <a:avLst/>
          </a:prstGeom>
        </p:spPr>
      </p:pic>
      <p:pic>
        <p:nvPicPr>
          <p:cNvPr id="7" name="Picture 6" descr="Bar graph comparing 2024 and 2025 results">
            <a:extLst>
              <a:ext uri="{FF2B5EF4-FFF2-40B4-BE49-F238E27FC236}">
                <a16:creationId xmlns:a16="http://schemas.microsoft.com/office/drawing/2014/main" id="{42D407C5-976E-13E1-A047-AE75F91E0FD3}"/>
              </a:ext>
            </a:extLst>
          </p:cNvPr>
          <p:cNvPicPr>
            <a:picLocks noChangeAspect="1"/>
          </p:cNvPicPr>
          <p:nvPr/>
        </p:nvPicPr>
        <p:blipFill>
          <a:blip r:embed="rId4"/>
          <a:stretch>
            <a:fillRect/>
          </a:stretch>
        </p:blipFill>
        <p:spPr>
          <a:xfrm>
            <a:off x="2360835" y="1492247"/>
            <a:ext cx="1637401" cy="4422322"/>
          </a:xfrm>
          <a:prstGeom prst="rect">
            <a:avLst/>
          </a:prstGeom>
        </p:spPr>
      </p:pic>
      <p:cxnSp>
        <p:nvCxnSpPr>
          <p:cNvPr id="9" name="Straight Connector 8">
            <a:extLst>
              <a:ext uri="{FF2B5EF4-FFF2-40B4-BE49-F238E27FC236}">
                <a16:creationId xmlns:a16="http://schemas.microsoft.com/office/drawing/2014/main" id="{8E87AEBA-4D61-4465-F0B6-A74BDFB45A0C}"/>
              </a:ext>
              <a:ext uri="{C183D7F6-B498-43B3-948B-1728B52AA6E4}">
                <adec:decorative xmlns:adec="http://schemas.microsoft.com/office/drawing/2017/decorative" val="1"/>
              </a:ext>
            </a:extLst>
          </p:cNvPr>
          <p:cNvCxnSpPr>
            <a:cxnSpLocks/>
          </p:cNvCxnSpPr>
          <p:nvPr/>
        </p:nvCxnSpPr>
        <p:spPr>
          <a:xfrm>
            <a:off x="1126806" y="4899471"/>
            <a:ext cx="2649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97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364490" y="191388"/>
            <a:ext cx="8562340" cy="629018"/>
          </a:xfrm>
          <a:prstGeom prst="rect">
            <a:avLst/>
          </a:prstGeom>
        </p:spPr>
        <p:txBody>
          <a:bodyPr vert="horz" wrap="square" lIns="0" tIns="13335" rIns="0" bIns="0" rtlCol="0" anchor="t">
            <a:spAutoFit/>
          </a:bodyPr>
          <a:lstStyle/>
          <a:p>
            <a:pPr marL="12700">
              <a:lnSpc>
                <a:spcPct val="100000"/>
              </a:lnSpc>
              <a:spcBef>
                <a:spcPts val="105"/>
              </a:spcBef>
            </a:pPr>
            <a:r>
              <a:rPr sz="4000" b="1"/>
              <a:t>Expectations</a:t>
            </a:r>
            <a:r>
              <a:rPr sz="4000" b="1" spc="-180"/>
              <a:t> </a:t>
            </a:r>
            <a:r>
              <a:rPr sz="4000" b="1" spc="-10"/>
              <a:t>Matter</a:t>
            </a:r>
            <a:endParaRPr lang="en-US" sz="4000" b="1">
              <a:ea typeface="Calibri Light"/>
            </a:endParaRPr>
          </a:p>
        </p:txBody>
      </p:sp>
      <p:sp>
        <p:nvSpPr>
          <p:cNvPr id="4" name="object 4" descr="We believe that all students can learn and achieve at high levels"/>
          <p:cNvSpPr txBox="1"/>
          <p:nvPr/>
        </p:nvSpPr>
        <p:spPr>
          <a:xfrm>
            <a:off x="736917" y="1559813"/>
            <a:ext cx="10654665" cy="518159"/>
          </a:xfrm>
          <a:prstGeom prst="rect">
            <a:avLst/>
          </a:prstGeom>
        </p:spPr>
        <p:txBody>
          <a:bodyPr vert="horz" wrap="square" lIns="0" tIns="16510" rIns="0" bIns="0" rtlCol="0">
            <a:spAutoFit/>
          </a:bodyPr>
          <a:lstStyle/>
          <a:p>
            <a:pPr marL="12700">
              <a:lnSpc>
                <a:spcPct val="100000"/>
              </a:lnSpc>
              <a:spcBef>
                <a:spcPts val="130"/>
              </a:spcBef>
            </a:pPr>
            <a:r>
              <a:rPr sz="3200">
                <a:solidFill>
                  <a:srgbClr val="252525"/>
                </a:solidFill>
                <a:latin typeface="Calibri"/>
                <a:cs typeface="Calibri"/>
              </a:rPr>
              <a:t>We believe</a:t>
            </a:r>
            <a:r>
              <a:rPr sz="3200" spc="-75">
                <a:solidFill>
                  <a:srgbClr val="252525"/>
                </a:solidFill>
                <a:latin typeface="Calibri"/>
                <a:cs typeface="Calibri"/>
              </a:rPr>
              <a:t> </a:t>
            </a:r>
            <a:r>
              <a:rPr sz="3200">
                <a:solidFill>
                  <a:srgbClr val="252525"/>
                </a:solidFill>
                <a:latin typeface="Calibri"/>
                <a:cs typeface="Calibri"/>
              </a:rPr>
              <a:t>that</a:t>
            </a:r>
            <a:r>
              <a:rPr sz="3200" spc="-70">
                <a:solidFill>
                  <a:srgbClr val="252525"/>
                </a:solidFill>
                <a:latin typeface="Calibri"/>
                <a:cs typeface="Calibri"/>
              </a:rPr>
              <a:t> </a:t>
            </a:r>
            <a:r>
              <a:rPr sz="3200">
                <a:solidFill>
                  <a:srgbClr val="252525"/>
                </a:solidFill>
                <a:latin typeface="Calibri"/>
                <a:cs typeface="Calibri"/>
              </a:rPr>
              <a:t>all</a:t>
            </a:r>
            <a:r>
              <a:rPr sz="3200" spc="-25">
                <a:solidFill>
                  <a:srgbClr val="252525"/>
                </a:solidFill>
                <a:latin typeface="Calibri"/>
                <a:cs typeface="Calibri"/>
              </a:rPr>
              <a:t> </a:t>
            </a:r>
            <a:r>
              <a:rPr sz="3200">
                <a:solidFill>
                  <a:srgbClr val="252525"/>
                </a:solidFill>
                <a:latin typeface="Calibri"/>
                <a:cs typeface="Calibri"/>
              </a:rPr>
              <a:t>students</a:t>
            </a:r>
            <a:r>
              <a:rPr sz="3200" spc="-105">
                <a:solidFill>
                  <a:srgbClr val="252525"/>
                </a:solidFill>
                <a:latin typeface="Calibri"/>
                <a:cs typeface="Calibri"/>
              </a:rPr>
              <a:t> </a:t>
            </a:r>
            <a:r>
              <a:rPr sz="3200">
                <a:solidFill>
                  <a:srgbClr val="252525"/>
                </a:solidFill>
                <a:latin typeface="Calibri"/>
                <a:cs typeface="Calibri"/>
              </a:rPr>
              <a:t>can</a:t>
            </a:r>
            <a:r>
              <a:rPr sz="3200" spc="-90">
                <a:solidFill>
                  <a:srgbClr val="252525"/>
                </a:solidFill>
                <a:latin typeface="Calibri"/>
                <a:cs typeface="Calibri"/>
              </a:rPr>
              <a:t> </a:t>
            </a:r>
            <a:r>
              <a:rPr sz="3200">
                <a:solidFill>
                  <a:srgbClr val="252525"/>
                </a:solidFill>
                <a:latin typeface="Calibri"/>
                <a:cs typeface="Calibri"/>
              </a:rPr>
              <a:t>learn</a:t>
            </a:r>
            <a:r>
              <a:rPr sz="3200" spc="-90">
                <a:solidFill>
                  <a:srgbClr val="252525"/>
                </a:solidFill>
                <a:latin typeface="Calibri"/>
                <a:cs typeface="Calibri"/>
              </a:rPr>
              <a:t> </a:t>
            </a:r>
            <a:r>
              <a:rPr sz="3200">
                <a:solidFill>
                  <a:srgbClr val="252525"/>
                </a:solidFill>
                <a:latin typeface="Calibri"/>
                <a:cs typeface="Calibri"/>
              </a:rPr>
              <a:t>and</a:t>
            </a:r>
            <a:r>
              <a:rPr sz="3200" spc="-15">
                <a:solidFill>
                  <a:srgbClr val="252525"/>
                </a:solidFill>
                <a:latin typeface="Calibri"/>
                <a:cs typeface="Calibri"/>
              </a:rPr>
              <a:t> </a:t>
            </a:r>
            <a:r>
              <a:rPr sz="3200">
                <a:solidFill>
                  <a:srgbClr val="252525"/>
                </a:solidFill>
                <a:latin typeface="Calibri"/>
                <a:cs typeface="Calibri"/>
              </a:rPr>
              <a:t>achieve</a:t>
            </a:r>
            <a:r>
              <a:rPr sz="3200" spc="-150">
                <a:solidFill>
                  <a:srgbClr val="252525"/>
                </a:solidFill>
                <a:latin typeface="Calibri"/>
                <a:cs typeface="Calibri"/>
              </a:rPr>
              <a:t> </a:t>
            </a:r>
            <a:r>
              <a:rPr sz="3200">
                <a:solidFill>
                  <a:srgbClr val="252525"/>
                </a:solidFill>
                <a:latin typeface="Calibri"/>
                <a:cs typeface="Calibri"/>
              </a:rPr>
              <a:t>at</a:t>
            </a:r>
            <a:r>
              <a:rPr sz="3200" spc="-70">
                <a:solidFill>
                  <a:srgbClr val="252525"/>
                </a:solidFill>
                <a:latin typeface="Calibri"/>
                <a:cs typeface="Calibri"/>
              </a:rPr>
              <a:t> </a:t>
            </a:r>
            <a:r>
              <a:rPr sz="3200">
                <a:solidFill>
                  <a:srgbClr val="252525"/>
                </a:solidFill>
                <a:latin typeface="Calibri"/>
                <a:cs typeface="Calibri"/>
              </a:rPr>
              <a:t>high</a:t>
            </a:r>
            <a:r>
              <a:rPr sz="3200" spc="-25">
                <a:solidFill>
                  <a:srgbClr val="252525"/>
                </a:solidFill>
                <a:latin typeface="Calibri"/>
                <a:cs typeface="Calibri"/>
              </a:rPr>
              <a:t> </a:t>
            </a:r>
            <a:r>
              <a:rPr sz="3200" spc="-10">
                <a:solidFill>
                  <a:srgbClr val="252525"/>
                </a:solidFill>
                <a:latin typeface="Calibri"/>
                <a:cs typeface="Calibri"/>
              </a:rPr>
              <a:t>levels.</a:t>
            </a:r>
            <a:endParaRPr sz="3200">
              <a:latin typeface="Calibri"/>
              <a:cs typeface="Calibri"/>
            </a:endParaRPr>
          </a:p>
        </p:txBody>
      </p:sp>
      <p:sp>
        <p:nvSpPr>
          <p:cNvPr id="2" name="object 2" descr="Student under CCMR banner with books and toolkit"/>
          <p:cNvSpPr/>
          <p:nvPr/>
        </p:nvSpPr>
        <p:spPr>
          <a:xfrm>
            <a:off x="0" y="2505075"/>
            <a:ext cx="12192000" cy="3028950"/>
          </a:xfrm>
          <a:custGeom>
            <a:avLst/>
            <a:gdLst/>
            <a:ahLst/>
            <a:cxnLst/>
            <a:rect l="l" t="t" r="r" b="b"/>
            <a:pathLst>
              <a:path w="12192000" h="3028950">
                <a:moveTo>
                  <a:pt x="12192000" y="0"/>
                </a:moveTo>
                <a:lnTo>
                  <a:pt x="0" y="0"/>
                </a:lnTo>
                <a:lnTo>
                  <a:pt x="0" y="3028950"/>
                </a:lnTo>
                <a:lnTo>
                  <a:pt x="12192000" y="3028950"/>
                </a:lnTo>
                <a:lnTo>
                  <a:pt x="12192000" y="0"/>
                </a:lnTo>
                <a:close/>
              </a:path>
            </a:pathLst>
          </a:custGeom>
          <a:solidFill>
            <a:srgbClr val="0D6CB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txBox="1"/>
          <p:nvPr/>
        </p:nvSpPr>
        <p:spPr>
          <a:xfrm>
            <a:off x="11797283" y="6658292"/>
            <a:ext cx="77470" cy="152400"/>
          </a:xfrm>
          <a:prstGeom prst="rect">
            <a:avLst/>
          </a:prstGeom>
        </p:spPr>
        <p:txBody>
          <a:bodyPr vert="horz" wrap="square" lIns="0" tIns="0" rIns="0" bIns="0" rtlCol="0">
            <a:spAutoFit/>
          </a:bodyPr>
          <a:lstStyle/>
          <a:p>
            <a:pPr>
              <a:lnSpc>
                <a:spcPts val="1140"/>
              </a:lnSpc>
            </a:pPr>
            <a:r>
              <a:rPr sz="1200" spc="-60">
                <a:solidFill>
                  <a:srgbClr val="888888"/>
                </a:solidFill>
                <a:latin typeface="Calibri"/>
                <a:cs typeface="Calibri"/>
              </a:rPr>
              <a:t>4</a:t>
            </a:r>
            <a:endParaRPr sz="1200">
              <a:latin typeface="Calibri"/>
              <a:cs typeface="Calibri"/>
            </a:endParaRPr>
          </a:p>
        </p:txBody>
      </p:sp>
      <p:grpSp>
        <p:nvGrpSpPr>
          <p:cNvPr id="6" name="object 6">
            <a:extLst>
              <a:ext uri="{C183D7F6-B498-43B3-948B-1728B52AA6E4}">
                <adec:decorative xmlns:adec="http://schemas.microsoft.com/office/drawing/2017/decorative" val="1"/>
              </a:ext>
            </a:extLst>
          </p:cNvPr>
          <p:cNvGrpSpPr/>
          <p:nvPr/>
        </p:nvGrpSpPr>
        <p:grpSpPr>
          <a:xfrm>
            <a:off x="0" y="2352675"/>
            <a:ext cx="12192000" cy="4505325"/>
            <a:chOff x="0" y="2352675"/>
            <a:chExt cx="12192000" cy="4505325"/>
          </a:xfrm>
        </p:grpSpPr>
        <p:pic>
          <p:nvPicPr>
            <p:cNvPr id="7" name="object 7"/>
            <p:cNvPicPr/>
            <p:nvPr/>
          </p:nvPicPr>
          <p:blipFill>
            <a:blip r:embed="rId3" cstate="print"/>
            <a:stretch>
              <a:fillRect/>
            </a:stretch>
          </p:blipFill>
          <p:spPr>
            <a:xfrm>
              <a:off x="0" y="6257923"/>
              <a:ext cx="12191999" cy="600074"/>
            </a:xfrm>
            <a:prstGeom prst="rect">
              <a:avLst/>
            </a:prstGeom>
          </p:spPr>
        </p:pic>
        <p:pic>
          <p:nvPicPr>
            <p:cNvPr id="8" name="object 8"/>
            <p:cNvPicPr/>
            <p:nvPr/>
          </p:nvPicPr>
          <p:blipFill>
            <a:blip r:embed="rId4" cstate="print"/>
            <a:stretch>
              <a:fillRect/>
            </a:stretch>
          </p:blipFill>
          <p:spPr>
            <a:xfrm>
              <a:off x="2009774" y="2352675"/>
              <a:ext cx="7772400" cy="4505322"/>
            </a:xfrm>
            <a:prstGeom prst="rect">
              <a:avLst/>
            </a:prstGeom>
          </p:spPr>
        </p:pic>
      </p:gr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3</a:t>
            </a:fld>
            <a:endParaRPr spc="-25"/>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4CDA7-7AC1-27E1-B3A3-C55C0EAB3DCD}"/>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C6844FCF-F158-2EB2-CF2D-A04F5D5C1576}"/>
              </a:ext>
              <a:ext uri="{C183D7F6-B498-43B3-948B-1728B52AA6E4}">
                <adec:decorative xmlns:adec="http://schemas.microsoft.com/office/drawing/2017/decorative" val="1"/>
              </a:ext>
            </a:extLst>
          </p:cNvPr>
          <p:cNvSpPr/>
          <p:nvPr/>
        </p:nvSpPr>
        <p:spPr>
          <a:xfrm>
            <a:off x="9250123" y="1700898"/>
            <a:ext cx="2505456" cy="3252102"/>
          </a:xfrm>
          <a:prstGeom prst="rect">
            <a:avLst/>
          </a:prstGeom>
          <a:solidFill>
            <a:srgbClr val="DDE0E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3F9ED-0B0B-38B9-AFE0-C7561E2D6347}"/>
              </a:ext>
            </a:extLst>
          </p:cNvPr>
          <p:cNvSpPr>
            <a:spLocks noGrp="1"/>
          </p:cNvSpPr>
          <p:nvPr>
            <p:ph type="title"/>
          </p:nvPr>
        </p:nvSpPr>
        <p:spPr>
          <a:xfrm>
            <a:off x="166716" y="66811"/>
            <a:ext cx="10755063" cy="751350"/>
          </a:xfrm>
        </p:spPr>
        <p:txBody>
          <a:bodyPr wrap="square" lIns="0" tIns="0" rIns="0" bIns="0" anchor="t">
            <a:noAutofit/>
          </a:bodyPr>
          <a:lstStyle/>
          <a:p>
            <a:r>
              <a:rPr lang="en-US" sz="2400" b="1"/>
              <a:t>ES, MS, and HS/K-12 </a:t>
            </a:r>
            <a:r>
              <a:rPr lang="en-US" sz="2400" b="1" u="sng"/>
              <a:t>without</a:t>
            </a:r>
            <a:r>
              <a:rPr lang="en-US" sz="2400" b="1"/>
              <a:t> 4-year Federal Graduation Rate:</a:t>
            </a:r>
            <a:endParaRPr lang="en-US" sz="2400" b="1">
              <a:solidFill>
                <a:srgbClr val="000000"/>
              </a:solidFill>
              <a:ea typeface="Calibri Light"/>
            </a:endParaRPr>
          </a:p>
          <a:p>
            <a:r>
              <a:rPr lang="en-US" sz="1800"/>
              <a:t>The Closing the Gaps domain examines</a:t>
            </a:r>
            <a:r>
              <a:rPr lang="en-US" sz="1800">
                <a:cs typeface="Arial"/>
              </a:rPr>
              <a:t> 4 student groups’ potential gaps to targets set across 4 components</a:t>
            </a:r>
            <a:r>
              <a:rPr lang="en-US" sz="2000">
                <a:cs typeface="Arial"/>
              </a:rPr>
              <a:t>.</a:t>
            </a:r>
            <a:endParaRPr lang="en-US" sz="2000" b="1">
              <a:ea typeface="Calibri Light"/>
              <a:cs typeface="Arial"/>
            </a:endParaRPr>
          </a:p>
        </p:txBody>
      </p:sp>
      <p:sp>
        <p:nvSpPr>
          <p:cNvPr id="6" name="Content Placeholder 5">
            <a:extLst>
              <a:ext uri="{FF2B5EF4-FFF2-40B4-BE49-F238E27FC236}">
                <a16:creationId xmlns:a16="http://schemas.microsoft.com/office/drawing/2014/main" id="{9ADD0A20-5338-930C-9E3F-AEF57AF6C6B0}"/>
              </a:ext>
            </a:extLst>
          </p:cNvPr>
          <p:cNvSpPr>
            <a:spLocks noGrp="1"/>
          </p:cNvSpPr>
          <p:nvPr>
            <p:ph idx="1"/>
          </p:nvPr>
        </p:nvSpPr>
        <p:spPr>
          <a:xfrm>
            <a:off x="9267755" y="5089975"/>
            <a:ext cx="2501656" cy="1607131"/>
          </a:xfrm>
          <a:ln>
            <a:solidFill>
              <a:schemeClr val="tx1"/>
            </a:solidFill>
          </a:ln>
        </p:spPr>
        <p:txBody>
          <a:bodyPr/>
          <a:lstStyle/>
          <a:p>
            <a:pPr marL="0" indent="0">
              <a:spcBef>
                <a:spcPts val="500"/>
              </a:spcBef>
              <a:buClr>
                <a:srgbClr val="F16038"/>
              </a:buClr>
              <a:buNone/>
              <a:defRPr/>
            </a:pPr>
            <a:r>
              <a:rPr kumimoji="0" lang="en-US" sz="1400" b="1" i="0" u="none" strike="noStrike" kern="1200" cap="none" spc="0" normalizeH="0" baseline="0" noProof="0">
                <a:ln>
                  <a:noFill/>
                </a:ln>
                <a:solidFill>
                  <a:schemeClr val="tx1"/>
                </a:solidFill>
                <a:effectLst/>
                <a:uLnTx/>
                <a:uFillTx/>
                <a:latin typeface="+mn-lt"/>
                <a:ea typeface="+mn-ea"/>
                <a:cs typeface="+mn-cs"/>
              </a:rPr>
              <a:t>Closing the Gaps Scoring</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4 - </a:t>
            </a:r>
            <a:r>
              <a:rPr kumimoji="0" lang="en-US" sz="1100" b="1" i="0" u="none" strike="noStrike" kern="1200" cap="none" spc="0" normalizeH="0" baseline="0" noProof="0">
                <a:ln>
                  <a:noFill/>
                </a:ln>
                <a:solidFill>
                  <a:srgbClr val="F16038"/>
                </a:solidFill>
                <a:effectLst/>
                <a:uLnTx/>
                <a:uFillTx/>
                <a:latin typeface="+mn-lt"/>
                <a:ea typeface="Open Sans" panose="020B0606030504020204" pitchFamily="34" charset="0"/>
                <a:cs typeface="Open Sans" panose="020B0606030504020204" pitchFamily="34" charset="0"/>
              </a:rPr>
              <a:t>Met long-term target</a:t>
            </a:r>
            <a:r>
              <a:rPr kumimoji="0" lang="en-US" sz="1100" b="0" i="0" u="none" strike="noStrike" kern="1200" cap="none" spc="0" normalizeH="0" baseline="0" noProof="0">
                <a:ln>
                  <a:noFill/>
                </a:ln>
                <a:solidFill>
                  <a:srgbClr val="0D6CB9"/>
                </a:solidFill>
                <a:effectLst/>
                <a:uLnTx/>
                <a:uFillTx/>
                <a:latin typeface="+mn-lt"/>
                <a:ea typeface="Open Sans" panose="020B0606030504020204" pitchFamily="34" charset="0"/>
                <a:cs typeface="Open Sans" panose="020B0606030504020204" pitchFamily="34" charset="0"/>
              </a:rPr>
              <a: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3 - </a:t>
            </a:r>
            <a:r>
              <a:rPr kumimoji="0" lang="en-US" sz="1100" b="1" i="0" u="none" strike="noStrike" kern="1200" cap="none" spc="0" normalizeH="0" baseline="0" noProof="0">
                <a:ln>
                  <a:noFill/>
                </a:ln>
                <a:solidFill>
                  <a:srgbClr val="F16038"/>
                </a:solidFill>
                <a:effectLst/>
                <a:uLnTx/>
                <a:uFillTx/>
                <a:latin typeface="+mn-lt"/>
                <a:ea typeface="+mn-ea"/>
                <a:cs typeface="+mn-cs"/>
              </a:rPr>
              <a:t>Met interim target</a:t>
            </a:r>
            <a:r>
              <a:rPr kumimoji="0" lang="en-US" sz="1100" b="1" i="0" u="none" strike="noStrike" kern="1200" cap="none" spc="0" normalizeH="0" baseline="0" noProof="0">
                <a:ln>
                  <a:noFill/>
                </a:ln>
                <a:solidFill>
                  <a:srgbClr val="0D6CB9"/>
                </a:solidFill>
                <a:effectLst/>
                <a:uLnTx/>
                <a:uFillTx/>
                <a:latin typeface="+mn-lt"/>
                <a:ea typeface="+mn-ea"/>
                <a:cs typeface="+mn-cs"/>
              </a:rPr>
              <a: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2 – Showed </a:t>
            </a:r>
            <a:r>
              <a:rPr kumimoji="0" lang="en-US" sz="1100" b="1" i="0" u="none" strike="noStrike" kern="1200" cap="none" spc="0" normalizeH="0" baseline="0" noProof="0">
                <a:ln>
                  <a:noFill/>
                </a:ln>
                <a:solidFill>
                  <a:srgbClr val="F16038"/>
                </a:solidFill>
                <a:effectLst/>
                <a:uLnTx/>
                <a:uFillTx/>
                <a:latin typeface="+mn-lt"/>
                <a:ea typeface="+mn-ea"/>
                <a:cs typeface="+mn-cs"/>
              </a:rPr>
              <a:t>expected growth </a:t>
            </a:r>
            <a:r>
              <a:rPr kumimoji="0" lang="en-US" sz="1100" b="0" i="0" u="none" strike="noStrike" kern="1200" cap="none" spc="0" normalizeH="0" baseline="0" noProof="0">
                <a:ln>
                  <a:noFill/>
                </a:ln>
                <a:solidFill>
                  <a:srgbClr val="0D6CB9"/>
                </a:solidFill>
                <a:effectLst/>
                <a:uLnTx/>
                <a:uFillTx/>
                <a:latin typeface="+mn-lt"/>
                <a:ea typeface="+mn-ea"/>
                <a:cs typeface="+mn-cs"/>
              </a:rPr>
              <a:t>toward next interim target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1 – Showed </a:t>
            </a:r>
            <a:r>
              <a:rPr kumimoji="0" lang="en-US" sz="1100" b="1" i="0" u="none" strike="noStrike" kern="1200" cap="none" spc="0" normalizeH="0" baseline="0" noProof="0">
                <a:ln>
                  <a:noFill/>
                </a:ln>
                <a:solidFill>
                  <a:srgbClr val="F16038"/>
                </a:solidFill>
                <a:effectLst/>
                <a:uLnTx/>
                <a:uFillTx/>
                <a:latin typeface="+mn-lt"/>
                <a:ea typeface="+mn-ea"/>
                <a:cs typeface="+mn-cs"/>
              </a:rPr>
              <a:t>minimal growth</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0 - </a:t>
            </a:r>
            <a:r>
              <a:rPr kumimoji="0" lang="en-US" sz="1100" b="1" i="0" u="none" strike="noStrike" kern="1200" cap="none" spc="0" normalizeH="0" baseline="0" noProof="0">
                <a:ln>
                  <a:noFill/>
                </a:ln>
                <a:solidFill>
                  <a:schemeClr val="accent2"/>
                </a:solidFill>
                <a:effectLst/>
                <a:uLnTx/>
                <a:uFillTx/>
                <a:latin typeface="+mn-lt"/>
                <a:ea typeface="+mn-ea"/>
                <a:cs typeface="+mn-cs"/>
              </a:rPr>
              <a:t>D</a:t>
            </a:r>
            <a:r>
              <a:rPr kumimoji="0" lang="en-US" sz="1100" b="1" i="0" u="none" strike="noStrike" kern="1200" cap="none" spc="0" normalizeH="0" baseline="0" noProof="0">
                <a:ln>
                  <a:noFill/>
                </a:ln>
                <a:solidFill>
                  <a:srgbClr val="F16038"/>
                </a:solidFill>
                <a:effectLst/>
                <a:uLnTx/>
                <a:uFillTx/>
                <a:latin typeface="+mn-lt"/>
                <a:ea typeface="+mn-ea"/>
                <a:cs typeface="+mn-cs"/>
              </a:rPr>
              <a:t>id not show minimal growth</a:t>
            </a:r>
            <a:endParaRPr lang="en-US" sz="1200">
              <a:latin typeface="+mn-lt"/>
            </a:endParaRPr>
          </a:p>
        </p:txBody>
      </p:sp>
      <p:pic>
        <p:nvPicPr>
          <p:cNvPr id="7" name="Graphic 6" descr="Badge 4 with solid fill">
            <a:extLst>
              <a:ext uri="{FF2B5EF4-FFF2-40B4-BE49-F238E27FC236}">
                <a16:creationId xmlns:a16="http://schemas.microsoft.com/office/drawing/2014/main" id="{C6B485EA-939B-DA9B-BDEF-6D937CD712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095" y="1584147"/>
            <a:ext cx="775167" cy="775167"/>
          </a:xfrm>
          <a:prstGeom prst="rect">
            <a:avLst/>
          </a:prstGeom>
        </p:spPr>
      </p:pic>
      <p:pic>
        <p:nvPicPr>
          <p:cNvPr id="8" name="Graphic 7" descr="Badge 3 with solid fill">
            <a:extLst>
              <a:ext uri="{FF2B5EF4-FFF2-40B4-BE49-F238E27FC236}">
                <a16:creationId xmlns:a16="http://schemas.microsoft.com/office/drawing/2014/main" id="{80476554-C6A9-E86E-156F-220723D3A8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6722" y="1584147"/>
            <a:ext cx="775167" cy="775167"/>
          </a:xfrm>
          <a:prstGeom prst="rect">
            <a:avLst/>
          </a:prstGeom>
        </p:spPr>
      </p:pic>
      <p:pic>
        <p:nvPicPr>
          <p:cNvPr id="9" name="Graphic 8" descr="Badge with solid fill">
            <a:extLst>
              <a:ext uri="{FF2B5EF4-FFF2-40B4-BE49-F238E27FC236}">
                <a16:creationId xmlns:a16="http://schemas.microsoft.com/office/drawing/2014/main" id="{32436E1D-F2E5-A1C1-C289-4F48F6B723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9613" y="1584147"/>
            <a:ext cx="775167" cy="775167"/>
          </a:xfrm>
          <a:prstGeom prst="rect">
            <a:avLst/>
          </a:prstGeom>
        </p:spPr>
      </p:pic>
      <p:pic>
        <p:nvPicPr>
          <p:cNvPr id="10" name="Graphic 9" descr="Badge 1 with solid fill">
            <a:extLst>
              <a:ext uri="{FF2B5EF4-FFF2-40B4-BE49-F238E27FC236}">
                <a16:creationId xmlns:a16="http://schemas.microsoft.com/office/drawing/2014/main" id="{3382E034-358A-53C0-0C2A-4A4D929A84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16239" y="1584147"/>
            <a:ext cx="775167" cy="775167"/>
          </a:xfrm>
          <a:prstGeom prst="rect">
            <a:avLst/>
          </a:prstGeom>
        </p:spPr>
      </p:pic>
      <p:sp>
        <p:nvSpPr>
          <p:cNvPr id="12" name="TextBox 11">
            <a:extLst>
              <a:ext uri="{FF2B5EF4-FFF2-40B4-BE49-F238E27FC236}">
                <a16:creationId xmlns:a16="http://schemas.microsoft.com/office/drawing/2014/main" id="{9D46F833-402A-8856-5DDC-484159AF6ABB}"/>
              </a:ext>
            </a:extLst>
          </p:cNvPr>
          <p:cNvSpPr txBox="1"/>
          <p:nvPr/>
        </p:nvSpPr>
        <p:spPr>
          <a:xfrm>
            <a:off x="4690859" y="1079856"/>
            <a:ext cx="4017771" cy="461665"/>
          </a:xfrm>
          <a:prstGeom prst="rect">
            <a:avLst/>
          </a:prstGeom>
          <a:noFill/>
        </p:spPr>
        <p:txBody>
          <a:bodyPr wrap="square" lIns="91440" tIns="45720" rIns="91440" bIns="45720" anchor="t">
            <a:spAutoFit/>
          </a:bodyPr>
          <a:lstStyle/>
          <a:p>
            <a:pPr algn="ctr"/>
            <a:r>
              <a:rPr lang="en-US" sz="2400" b="1"/>
              <a:t>Domain 3 Groups</a:t>
            </a:r>
            <a:endParaRPr lang="en-US" sz="2400" b="1">
              <a:solidFill>
                <a:schemeClr val="accent4"/>
              </a:solidFill>
            </a:endParaRPr>
          </a:p>
        </p:txBody>
      </p:sp>
      <p:graphicFrame>
        <p:nvGraphicFramePr>
          <p:cNvPr id="13" name="Table 12">
            <a:extLst>
              <a:ext uri="{FF2B5EF4-FFF2-40B4-BE49-F238E27FC236}">
                <a16:creationId xmlns:a16="http://schemas.microsoft.com/office/drawing/2014/main" id="{E8882329-6144-9749-F5EF-03C24168A6BA}"/>
              </a:ext>
            </a:extLst>
          </p:cNvPr>
          <p:cNvGraphicFramePr>
            <a:graphicFrameLocks noGrp="1"/>
          </p:cNvGraphicFramePr>
          <p:nvPr/>
        </p:nvGraphicFramePr>
        <p:xfrm>
          <a:off x="158150" y="2357886"/>
          <a:ext cx="8633101" cy="3582750"/>
        </p:xfrm>
        <a:graphic>
          <a:graphicData uri="http://schemas.openxmlformats.org/drawingml/2006/table">
            <a:tbl>
              <a:tblPr firstRow="1" bandRow="1">
                <a:tableStyleId>{616DA210-FB5B-4158-B5E0-FEB733F419BA}</a:tableStyleId>
              </a:tblPr>
              <a:tblGrid>
                <a:gridCol w="1685440">
                  <a:extLst>
                    <a:ext uri="{9D8B030D-6E8A-4147-A177-3AD203B41FA5}">
                      <a16:colId xmlns:a16="http://schemas.microsoft.com/office/drawing/2014/main" val="81638693"/>
                    </a:ext>
                  </a:extLst>
                </a:gridCol>
                <a:gridCol w="3310563">
                  <a:extLst>
                    <a:ext uri="{9D8B030D-6E8A-4147-A177-3AD203B41FA5}">
                      <a16:colId xmlns:a16="http://schemas.microsoft.com/office/drawing/2014/main" val="1608676821"/>
                    </a:ext>
                  </a:extLst>
                </a:gridCol>
                <a:gridCol w="699538">
                  <a:extLst>
                    <a:ext uri="{9D8B030D-6E8A-4147-A177-3AD203B41FA5}">
                      <a16:colId xmlns:a16="http://schemas.microsoft.com/office/drawing/2014/main" val="494900262"/>
                    </a:ext>
                  </a:extLst>
                </a:gridCol>
                <a:gridCol w="699538">
                  <a:extLst>
                    <a:ext uri="{9D8B030D-6E8A-4147-A177-3AD203B41FA5}">
                      <a16:colId xmlns:a16="http://schemas.microsoft.com/office/drawing/2014/main" val="88689105"/>
                    </a:ext>
                  </a:extLst>
                </a:gridCol>
                <a:gridCol w="699538">
                  <a:extLst>
                    <a:ext uri="{9D8B030D-6E8A-4147-A177-3AD203B41FA5}">
                      <a16:colId xmlns:a16="http://schemas.microsoft.com/office/drawing/2014/main" val="1568260960"/>
                    </a:ext>
                  </a:extLst>
                </a:gridCol>
                <a:gridCol w="699538">
                  <a:extLst>
                    <a:ext uri="{9D8B030D-6E8A-4147-A177-3AD203B41FA5}">
                      <a16:colId xmlns:a16="http://schemas.microsoft.com/office/drawing/2014/main" val="2629424107"/>
                    </a:ext>
                  </a:extLst>
                </a:gridCol>
                <a:gridCol w="838946">
                  <a:extLst>
                    <a:ext uri="{9D8B030D-6E8A-4147-A177-3AD203B41FA5}">
                      <a16:colId xmlns:a16="http://schemas.microsoft.com/office/drawing/2014/main" val="3471905873"/>
                    </a:ext>
                  </a:extLst>
                </a:gridCol>
              </a:tblGrid>
              <a:tr h="700982">
                <a:tc>
                  <a:txBody>
                    <a:bodyPr/>
                    <a:lstStyle/>
                    <a:p>
                      <a:pPr lvl="0" algn="ctr">
                        <a:lnSpc>
                          <a:spcPct val="100000"/>
                        </a:lnSpc>
                        <a:spcBef>
                          <a:spcPts val="0"/>
                        </a:spcBef>
                        <a:spcAft>
                          <a:spcPts val="0"/>
                        </a:spcAft>
                        <a:buNone/>
                      </a:pPr>
                      <a:r>
                        <a:rPr lang="en-US" sz="2400" b="1" i="0" u="none" strike="noStrike" kern="1200" cap="none" spc="0" normalizeH="0" baseline="0" noProof="0">
                          <a:ln>
                            <a:noFill/>
                          </a:ln>
                          <a:solidFill>
                            <a:srgbClr val="000000"/>
                          </a:solidFill>
                          <a:effectLst/>
                          <a:uLnTx/>
                          <a:uFillTx/>
                          <a:latin typeface="Calibri"/>
                        </a:rPr>
                        <a:t>30%</a:t>
                      </a:r>
                      <a:endParaRPr lang="en-US" sz="2400"/>
                    </a:p>
                    <a:p>
                      <a:pPr marL="0" lvl="0" indent="0" algn="l" defTabSz="914400">
                        <a:lnSpc>
                          <a:spcPct val="90000"/>
                        </a:lnSpc>
                        <a:spcBef>
                          <a:spcPts val="500"/>
                        </a:spcBef>
                        <a:spcAft>
                          <a:spcPts val="0"/>
                        </a:spcAft>
                        <a:buNone/>
                        <a:tabLst/>
                        <a:defRPr/>
                      </a:pPr>
                      <a:endParaRPr kumimoji="0" lang="en-US" sz="1600" b="0" i="0" u="none" strike="noStrike" kern="1200" cap="none" spc="0" normalizeH="0" baseline="0" noProof="0">
                        <a:ln>
                          <a:noFill/>
                        </a:ln>
                        <a:solidFill>
                          <a:srgbClr val="0D6CB9"/>
                        </a:solidFill>
                        <a:effectLst/>
                        <a:uLnTx/>
                        <a:uFillTx/>
                        <a:latin typeface="+mn-lt"/>
                        <a:ea typeface="+mn-ea"/>
                        <a:cs typeface="+mn-cs"/>
                      </a:endParaRPr>
                    </a:p>
                  </a:txBody>
                  <a:tcPr anchor="ctr">
                    <a:lnB w="12700">
                      <a:solidFill>
                        <a:schemeClr val="tx1"/>
                      </a:solidFill>
                    </a:lnB>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Academic Achievement </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STAAR RLA at Meets Grade Level</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STAAR Mathematics at Meets Grade Level</a:t>
                      </a:r>
                    </a:p>
                  </a:txBody>
                  <a:tcPr anchor="ctr">
                    <a:lnB w="12700">
                      <a:solidFill>
                        <a:schemeClr val="tx1"/>
                      </a:solidFill>
                    </a:lnB>
                  </a:tcPr>
                </a:tc>
                <a:tc>
                  <a:txBody>
                    <a:bodyPr/>
                    <a:lstStyle/>
                    <a:p>
                      <a:pPr algn="ctr"/>
                      <a:r>
                        <a:rPr lang="en-US" b="1"/>
                        <a:t>0-8</a:t>
                      </a:r>
                    </a:p>
                    <a:p>
                      <a:pPr lvl="0" algn="ctr">
                        <a:buNone/>
                      </a:pPr>
                      <a:r>
                        <a:rPr lang="en-US" sz="1200" b="0"/>
                        <a:t>4 RLA</a:t>
                      </a:r>
                    </a:p>
                    <a:p>
                      <a:pPr lvl="0" algn="ctr">
                        <a:buNone/>
                      </a:pPr>
                      <a:r>
                        <a:rPr lang="en-US" sz="1200" b="0"/>
                        <a:t>4 Math</a:t>
                      </a:r>
                      <a:endParaRPr lang="en-US" b="0"/>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p>
                    <a:p>
                      <a:pPr lvl="0" algn="ctr">
                        <a:buNone/>
                      </a:pPr>
                      <a:r>
                        <a:rPr lang="en-US" sz="1200" b="0" i="0" u="none" strike="noStrike" noProof="0">
                          <a:solidFill>
                            <a:srgbClr val="000000"/>
                          </a:solidFill>
                          <a:latin typeface="Aptos"/>
                        </a:rPr>
                        <a:t>4 Math</a:t>
                      </a:r>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B w="12700">
                      <a:solidFill>
                        <a:schemeClr val="tx1"/>
                      </a:solidFill>
                    </a:lnB>
                  </a:tcPr>
                </a:tc>
                <a:tc>
                  <a:txBody>
                    <a:bodyPr/>
                    <a:lstStyle/>
                    <a:p>
                      <a:pPr algn="ctr"/>
                      <a:r>
                        <a:rPr lang="en-US" b="1"/>
                        <a:t>0-32</a:t>
                      </a:r>
                      <a:endParaRPr lang="en-US"/>
                    </a:p>
                  </a:txBody>
                  <a:tcPr anchor="ctr">
                    <a:lnB w="12700">
                      <a:solidFill>
                        <a:schemeClr val="tx1"/>
                      </a:solidFill>
                    </a:lnB>
                    <a:solidFill>
                      <a:schemeClr val="accent4">
                        <a:lumMod val="20000"/>
                        <a:lumOff val="80000"/>
                      </a:schemeClr>
                    </a:solidFill>
                  </a:tcPr>
                </a:tc>
                <a:extLst>
                  <a:ext uri="{0D108BD9-81ED-4DB2-BD59-A6C34878D82A}">
                    <a16:rowId xmlns:a16="http://schemas.microsoft.com/office/drawing/2014/main" val="87585659"/>
                  </a:ext>
                </a:extLst>
              </a:tr>
              <a:tr h="700982">
                <a:tc>
                  <a:txBody>
                    <a:bodyPr/>
                    <a:lstStyle/>
                    <a:p>
                      <a:pPr marL="0" lvl="0" indent="0" algn="ctr" defTabSz="914400">
                        <a:lnSpc>
                          <a:spcPct val="90000"/>
                        </a:lnSpc>
                        <a:spcBef>
                          <a:spcPts val="500"/>
                        </a:spcBef>
                        <a:spcAft>
                          <a:spcPts val="0"/>
                        </a:spcAft>
                        <a:buNone/>
                        <a:tabLst/>
                        <a:defRPr/>
                      </a:pPr>
                      <a:r>
                        <a:rPr lang="en-US" sz="2400" b="1" i="0" u="none" strike="noStrike" kern="1200" cap="none" spc="0" normalizeH="0" baseline="0" noProof="0">
                          <a:ln>
                            <a:noFill/>
                          </a:ln>
                          <a:solidFill>
                            <a:srgbClr val="000000"/>
                          </a:solidFill>
                          <a:effectLst/>
                          <a:uLnTx/>
                          <a:uFillTx/>
                          <a:latin typeface="Calibri"/>
                        </a:rPr>
                        <a:t>50%</a:t>
                      </a:r>
                      <a:endParaRPr kumimoji="0" lang="en-US" sz="2400"/>
                    </a:p>
                  </a:txBody>
                  <a:tcPr anchor="ctr">
                    <a:lnT w="12700">
                      <a:solidFill>
                        <a:schemeClr val="tx1"/>
                      </a:solidFill>
                    </a:lnT>
                  </a:tcPr>
                </a:tc>
                <a:tc>
                  <a:txBody>
                    <a:bodyPr/>
                    <a:lstStyle/>
                    <a:p>
                      <a:pPr marL="0" marR="0" lvl="0" indent="0" algn="l" rtl="0" eaLnBrk="1" fontAlgn="auto" latinLnBrk="0" hangingPunct="1">
                        <a:lnSpc>
                          <a:spcPct val="90000"/>
                        </a:lnSpc>
                        <a:spcBef>
                          <a:spcPts val="500"/>
                        </a:spcBef>
                        <a:spcAft>
                          <a:spcPts val="0"/>
                        </a:spcAft>
                        <a:buClr>
                          <a:srgbClr val="F16038"/>
                        </a:buClr>
                        <a:buSzTx/>
                        <a:buFont typeface="+mj-lt"/>
                        <a:buNone/>
                      </a:pPr>
                      <a:r>
                        <a:rPr kumimoji="0" lang="en-US" sz="1400" b="1" i="0" u="none" strike="noStrike" kern="1200" cap="none" spc="0" normalizeH="0" baseline="0" noProof="0">
                          <a:ln>
                            <a:noFill/>
                          </a:ln>
                          <a:solidFill>
                            <a:srgbClr val="0D6CB9"/>
                          </a:solidFill>
                          <a:effectLst/>
                          <a:uLnTx/>
                          <a:uFillTx/>
                          <a:latin typeface="+mn-lt"/>
                          <a:ea typeface="+mn-ea"/>
                          <a:cs typeface="+mn-cs"/>
                        </a:rPr>
                        <a:t>Growth</a:t>
                      </a:r>
                      <a:endParaRPr kumimoji="0" lang="en-US" sz="1200" b="0" i="0" u="none" strike="noStrike" kern="1200" cap="none" spc="0" normalizeH="0" baseline="0" noProof="0">
                        <a:ln>
                          <a:noFill/>
                        </a:ln>
                        <a:solidFill>
                          <a:srgbClr val="0D6CB9"/>
                        </a:solidFill>
                        <a:effectLst/>
                        <a:uLnTx/>
                        <a:uFillTx/>
                        <a:latin typeface="Aptos"/>
                      </a:endParaRP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Growth in STAAR RLA </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Growth in STAAR Mathematics</a:t>
                      </a:r>
                    </a:p>
                  </a:txBody>
                  <a:tcPr anchor="ctr">
                    <a:lnT w="12700">
                      <a:solidFill>
                        <a:schemeClr val="tx1"/>
                      </a:solidFill>
                    </a:lnT>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p>
                    <a:p>
                      <a:pPr lvl="0" algn="ctr">
                        <a:buNone/>
                      </a:pPr>
                      <a:r>
                        <a:rPr lang="en-US" sz="1200" b="0" i="0" u="none" strike="noStrike" noProof="0">
                          <a:solidFill>
                            <a:srgbClr val="000000"/>
                          </a:solidFill>
                          <a:latin typeface="Aptos"/>
                        </a:rPr>
                        <a:t>4 Math</a:t>
                      </a:r>
                    </a:p>
                  </a:txBody>
                  <a:tcPr anchor="ctr">
                    <a:lnT w="12700">
                      <a:solidFill>
                        <a:schemeClr val="tx1"/>
                      </a:solidFill>
                    </a:lnT>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p>
                    <a:p>
                      <a:pPr lvl="0" algn="ctr">
                        <a:buNone/>
                      </a:pPr>
                      <a:r>
                        <a:rPr lang="en-US" sz="1200" b="0" i="0" u="none" strike="noStrike" noProof="0">
                          <a:solidFill>
                            <a:srgbClr val="000000"/>
                          </a:solidFill>
                          <a:latin typeface="Aptos"/>
                        </a:rPr>
                        <a:t>4 Math</a:t>
                      </a:r>
                    </a:p>
                  </a:txBody>
                  <a:tcPr anchor="ctr">
                    <a:lnT w="12700">
                      <a:solidFill>
                        <a:schemeClr val="tx1"/>
                      </a:solidFill>
                    </a:lnT>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T w="12700">
                      <a:solidFill>
                        <a:schemeClr val="tx1"/>
                      </a:solidFill>
                    </a:lnT>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T w="12700">
                      <a:solidFill>
                        <a:schemeClr val="tx1"/>
                      </a:solidFill>
                    </a:lnT>
                  </a:tcPr>
                </a:tc>
                <a:tc>
                  <a:txBody>
                    <a:bodyPr/>
                    <a:lstStyle/>
                    <a:p>
                      <a:pPr algn="ctr"/>
                      <a:r>
                        <a:rPr lang="en-US" b="1"/>
                        <a:t>0-32</a:t>
                      </a:r>
                    </a:p>
                  </a:txBody>
                  <a:tcPr anchor="ctr">
                    <a:lnT w="12700">
                      <a:solidFill>
                        <a:schemeClr val="tx1"/>
                      </a:solidFill>
                    </a:lnT>
                    <a:solidFill>
                      <a:schemeClr val="accent4">
                        <a:lumMod val="20000"/>
                        <a:lumOff val="80000"/>
                      </a:schemeClr>
                    </a:solidFill>
                  </a:tcPr>
                </a:tc>
                <a:extLst>
                  <a:ext uri="{0D108BD9-81ED-4DB2-BD59-A6C34878D82A}">
                    <a16:rowId xmlns:a16="http://schemas.microsoft.com/office/drawing/2014/main" val="852913092"/>
                  </a:ext>
                </a:extLst>
              </a:tr>
              <a:tr h="700982">
                <a:tc>
                  <a:txBody>
                    <a:bodyPr/>
                    <a:lstStyle/>
                    <a:p>
                      <a:pPr marL="0" lvl="0" indent="0" algn="ctr" defTabSz="914400">
                        <a:lnSpc>
                          <a:spcPct val="100000"/>
                        </a:lnSpc>
                        <a:spcBef>
                          <a:spcPts val="500"/>
                        </a:spcBef>
                        <a:spcAft>
                          <a:spcPts val="0"/>
                        </a:spcAft>
                        <a:buNone/>
                        <a:tabLst/>
                        <a:defRPr/>
                      </a:pPr>
                      <a:r>
                        <a:rPr lang="en-US" sz="2400" b="1" i="0" u="none" strike="noStrike" kern="1200" cap="none" spc="0" normalizeH="0" baseline="0" noProof="0">
                          <a:ln>
                            <a:noFill/>
                          </a:ln>
                          <a:solidFill>
                            <a:srgbClr val="000000"/>
                          </a:solidFill>
                          <a:effectLst/>
                          <a:uLnTx/>
                          <a:uFillTx/>
                          <a:latin typeface="Calibri"/>
                        </a:rPr>
                        <a:t>10%</a:t>
                      </a:r>
                      <a:endParaRPr kumimoji="0" lang="en-US" sz="24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Progress to English Language Proficiency</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TELPAS Progress</a:t>
                      </a:r>
                    </a:p>
                  </a:txBody>
                  <a:tcPr anchor="ctr"/>
                </a:tc>
                <a:tc>
                  <a:txBody>
                    <a:bodyPr/>
                    <a:lstStyle/>
                    <a:p>
                      <a:pPr algn="ctr"/>
                      <a:endParaRPr lang="en-US" b="1"/>
                    </a:p>
                  </a:txBody>
                  <a:tcPr anchor="ctr"/>
                </a:tc>
                <a:tc>
                  <a:txBody>
                    <a:bodyPr/>
                    <a:lstStyle/>
                    <a:p>
                      <a:pPr algn="ctr"/>
                      <a:endParaRPr lang="en-US" b="1"/>
                    </a:p>
                  </a:txBody>
                  <a:tcPr anchor="ctr"/>
                </a:tc>
                <a:tc>
                  <a:txBody>
                    <a:bodyPr/>
                    <a:lstStyle/>
                    <a:p>
                      <a:pPr algn="ctr"/>
                      <a:endParaRPr lang="en-US" b="1"/>
                    </a:p>
                  </a:txBody>
                  <a:tcPr anchor="ctr"/>
                </a:tc>
                <a:tc>
                  <a:txBody>
                    <a:bodyPr/>
                    <a:lstStyle/>
                    <a:p>
                      <a:pPr algn="ctr"/>
                      <a:r>
                        <a:rPr lang="en-US" b="1"/>
                        <a:t>0-4</a:t>
                      </a:r>
                      <a:r>
                        <a:rPr lang="en-US" b="0"/>
                        <a:t>*</a:t>
                      </a:r>
                    </a:p>
                    <a:p>
                      <a:pPr algn="ctr"/>
                      <a:r>
                        <a:rPr lang="en-US" sz="900" b="0"/>
                        <a:t>*Only current EB</a:t>
                      </a:r>
                    </a:p>
                  </a:txBody>
                  <a:tcPr anchor="ctr"/>
                </a:tc>
                <a:tc>
                  <a:txBody>
                    <a:bodyPr/>
                    <a:lstStyle/>
                    <a:p>
                      <a:pPr algn="ctr"/>
                      <a:r>
                        <a:rPr lang="en-US" b="1"/>
                        <a:t>0-4</a:t>
                      </a:r>
                    </a:p>
                  </a:txBody>
                  <a:tcPr anchor="ctr">
                    <a:solidFill>
                      <a:schemeClr val="accent4">
                        <a:lumMod val="20000"/>
                        <a:lumOff val="80000"/>
                      </a:schemeClr>
                    </a:solidFill>
                  </a:tcPr>
                </a:tc>
                <a:extLst>
                  <a:ext uri="{0D108BD9-81ED-4DB2-BD59-A6C34878D82A}">
                    <a16:rowId xmlns:a16="http://schemas.microsoft.com/office/drawing/2014/main" val="2798237855"/>
                  </a:ext>
                </a:extLst>
              </a:tr>
              <a:tr h="700982">
                <a:tc>
                  <a:txBody>
                    <a:bodyPr/>
                    <a:lstStyle/>
                    <a:p>
                      <a:pPr marL="0" lvl="0" indent="0" algn="ctr">
                        <a:lnSpc>
                          <a:spcPct val="90000"/>
                        </a:lnSpc>
                        <a:spcBef>
                          <a:spcPts val="500"/>
                        </a:spcBef>
                        <a:spcAft>
                          <a:spcPts val="0"/>
                        </a:spcAft>
                        <a:buNone/>
                      </a:pPr>
                      <a:r>
                        <a:rPr lang="en-US" sz="2400" b="1" i="0" u="none" strike="noStrike" kern="1200" cap="none" spc="0" normalizeH="0" baseline="0" noProof="0">
                          <a:ln>
                            <a:noFill/>
                          </a:ln>
                          <a:solidFill>
                            <a:srgbClr val="000000"/>
                          </a:solidFill>
                          <a:effectLst/>
                          <a:uLnTx/>
                          <a:uFillTx/>
                          <a:latin typeface="Calibri"/>
                        </a:rPr>
                        <a:t>10%</a:t>
                      </a:r>
                      <a:endParaRPr lang="en-US" sz="2400"/>
                    </a:p>
                  </a:txBody>
                  <a:tcPr anchor="ctr">
                    <a:lnB w="12700">
                      <a:solidFill>
                        <a:schemeClr val="tx1"/>
                      </a:solidFill>
                    </a:lnB>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School Quality/Student Success </a:t>
                      </a:r>
                      <a:endParaRPr kumimoji="0" lang="en-US" sz="1400" b="0" i="0" u="none" strike="noStrike" kern="1200" cap="none" spc="0" normalizeH="0" baseline="0" noProof="0">
                        <a:ln>
                          <a:noFill/>
                        </a:ln>
                        <a:solidFill>
                          <a:srgbClr val="0D6CB9"/>
                        </a:solidFill>
                        <a:effectLst/>
                        <a:uLnTx/>
                        <a:uFillTx/>
                        <a:latin typeface="+mn-lt"/>
                        <a:ea typeface="+mn-ea"/>
                        <a:cs typeface="+mn-cs"/>
                      </a:endParaRPr>
                    </a:p>
                    <a:p>
                      <a:pPr marL="0" marR="0" lvl="0" indent="0" algn="l" rtl="0" eaLnBrk="1" fontAlgn="auto" latinLnBrk="0" hangingPunct="1">
                        <a:lnSpc>
                          <a:spcPct val="90000"/>
                        </a:lnSpc>
                        <a:spcBef>
                          <a:spcPts val="500"/>
                        </a:spcBef>
                        <a:spcAft>
                          <a:spcPts val="0"/>
                        </a:spcAft>
                        <a:buClr>
                          <a:srgbClr val="F16038"/>
                        </a:buClr>
                        <a:buSzTx/>
                        <a:buFont typeface="+mj-lt"/>
                        <a:buNone/>
                      </a:pPr>
                      <a:r>
                        <a:rPr kumimoji="0" lang="en-US" sz="1200" b="0" i="0" u="none" strike="noStrike" kern="1200" cap="none" spc="0" normalizeH="0" baseline="0" noProof="0">
                          <a:ln>
                            <a:noFill/>
                          </a:ln>
                          <a:solidFill>
                            <a:srgbClr val="0D6CB9"/>
                          </a:solidFill>
                          <a:effectLst/>
                          <a:uLnTx/>
                          <a:uFillTx/>
                          <a:latin typeface="+mn-lt"/>
                          <a:ea typeface="+mn-ea"/>
                          <a:cs typeface="+mn-cs"/>
                        </a:rPr>
                        <a:t>Average of all STAAR performance scores</a:t>
                      </a:r>
                      <a:r>
                        <a:rPr lang="en-US" sz="1200" b="0" i="0" u="none" strike="noStrike" kern="1200" cap="none" spc="0" normalizeH="0" baseline="0" noProof="0">
                          <a:ln>
                            <a:noFill/>
                          </a:ln>
                          <a:solidFill>
                            <a:srgbClr val="0D6CB9"/>
                          </a:solidFill>
                          <a:effectLst/>
                          <a:uLnTx/>
                          <a:uFillTx/>
                          <a:latin typeface="+mn-lt"/>
                          <a:ea typeface="+mn-ea"/>
                          <a:cs typeface="+mn-cs"/>
                        </a:rPr>
                        <a:t> </a:t>
                      </a:r>
                      <a:r>
                        <a:rPr lang="en-US" sz="1100" b="0" i="0" u="none" strike="noStrike" kern="1200" cap="none" spc="0" normalizeH="0" baseline="0" noProof="0">
                          <a:ln>
                            <a:noFill/>
                          </a:ln>
                          <a:solidFill>
                            <a:srgbClr val="0D6CB9"/>
                          </a:solidFill>
                          <a:effectLst/>
                          <a:uLnTx/>
                          <a:uFillTx/>
                          <a:latin typeface="+mn-lt"/>
                        </a:rPr>
                        <a:t>(ES/MS)</a:t>
                      </a:r>
                      <a:endParaRPr lang="en-US">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0-16</a:t>
                      </a:r>
                    </a:p>
                  </a:txBody>
                  <a:tcPr anchor="ctr">
                    <a:solidFill>
                      <a:schemeClr val="accent4">
                        <a:lumMod val="20000"/>
                        <a:lumOff val="80000"/>
                      </a:schemeClr>
                    </a:solidFill>
                  </a:tcPr>
                </a:tc>
                <a:extLst>
                  <a:ext uri="{0D108BD9-81ED-4DB2-BD59-A6C34878D82A}">
                    <a16:rowId xmlns:a16="http://schemas.microsoft.com/office/drawing/2014/main" val="412940890"/>
                  </a:ext>
                </a:extLst>
              </a:tr>
              <a:tr h="700982">
                <a:tc gridSpan="6">
                  <a:txBody>
                    <a:bodyPr/>
                    <a:lstStyle/>
                    <a:p>
                      <a:pPr marL="0" lvl="0" indent="0" algn="l" defTabSz="914400">
                        <a:lnSpc>
                          <a:spcPct val="90000"/>
                        </a:lnSpc>
                        <a:spcBef>
                          <a:spcPts val="500"/>
                        </a:spcBef>
                        <a:spcAft>
                          <a:spcPts val="0"/>
                        </a:spcAft>
                        <a:buNone/>
                        <a:tabLst/>
                        <a:defRPr/>
                      </a:pPr>
                      <a:endParaRPr kumimoji="0" lang="en-US" sz="1400" b="1" i="0" u="none" strike="noStrike" kern="1200" cap="none" spc="0" normalizeH="0" baseline="0" noProof="0">
                        <a:ln>
                          <a:noFill/>
                        </a:ln>
                        <a:solidFill>
                          <a:srgbClr val="0D6CB9"/>
                        </a:solidFill>
                        <a:effectLst/>
                        <a:uLnTx/>
                        <a:uFillTx/>
                        <a:latin typeface="+mn-lt"/>
                        <a:ea typeface="+mn-ea"/>
                        <a:cs typeface="+mn-cs"/>
                      </a:endParaRPr>
                    </a:p>
                  </a:txBody>
                  <a:tcPr anchor="ctr">
                    <a:lnL w="0">
                      <a:noFill/>
                    </a:lnL>
                    <a:lnR w="12700" cap="flat" cmpd="sng" algn="ctr">
                      <a:solidFill>
                        <a:schemeClr val="tx1"/>
                      </a:solidFill>
                      <a:prstDash val="solid"/>
                      <a:round/>
                      <a:headEnd type="none" w="med" len="med"/>
                      <a:tailEnd type="none" w="med" len="med"/>
                    </a:lnR>
                    <a:lnT w="12700">
                      <a:solidFill>
                        <a:schemeClr val="tx1"/>
                      </a:solidFill>
                    </a:lnT>
                    <a:lnB w="0">
                      <a:noFill/>
                    </a:lnB>
                    <a:lnTlToBr w="0">
                      <a:noFill/>
                    </a:lnTlToBr>
                    <a:lnBlToTr w="0">
                      <a:noFill/>
                    </a:lnBlToTr>
                    <a:noFill/>
                  </a:tcPr>
                </a:tc>
                <a:tc hMerge="1">
                  <a:txBody>
                    <a:bodyPr/>
                    <a:lstStyle/>
                    <a:p>
                      <a:pPr defTabSz="914400">
                        <a:tabLst/>
                        <a:defRPr/>
                      </a:pPr>
                      <a:endParaRPr kumimoji="0"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b="1"/>
                    </a:p>
                  </a:txBody>
                  <a:tcPr anchor="ctr">
                    <a:noFill/>
                  </a:tcPr>
                </a:tc>
                <a:tc hMerge="1">
                  <a:txBody>
                    <a:bodyPr/>
                    <a:lstStyle/>
                    <a:p>
                      <a:pPr algn="ctr"/>
                      <a:endParaRPr lang="en-US" b="1"/>
                    </a:p>
                  </a:txBody>
                  <a:tcPr anchor="ctr">
                    <a:noFill/>
                  </a:tcPr>
                </a:tc>
                <a:tc hMerge="1">
                  <a:txBody>
                    <a:bodyPr/>
                    <a:lstStyle/>
                    <a:p>
                      <a:pPr algn="ctr"/>
                      <a:endParaRPr lang="en-US" b="1"/>
                    </a:p>
                  </a:txBody>
                  <a:tcPr anchor="ctr">
                    <a:noFill/>
                  </a:tcPr>
                </a:tc>
                <a:tc hMerge="1">
                  <a:txBody>
                    <a:bodyPr/>
                    <a:lstStyle/>
                    <a:p>
                      <a:pPr algn="ctr"/>
                      <a:endParaRPr lang="en-US" b="1"/>
                    </a:p>
                  </a:txBody>
                  <a:tcPr anchor="ctr">
                    <a:noFill/>
                  </a:tcPr>
                </a:tc>
                <a:tc>
                  <a:txBody>
                    <a:bodyPr/>
                    <a:lstStyle/>
                    <a:p>
                      <a:pPr algn="ctr"/>
                      <a:r>
                        <a:rPr lang="en-US" b="1"/>
                        <a:t>0-84</a:t>
                      </a:r>
                      <a:endParaRPr lang="en-US" b="0"/>
                    </a:p>
                  </a:txBody>
                  <a:tcPr anchor="ctr">
                    <a:lnL w="12700" cap="flat" cmpd="sng" algn="ctr">
                      <a:solidFill>
                        <a:schemeClr val="tx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2165310060"/>
                  </a:ext>
                </a:extLst>
              </a:tr>
            </a:tbl>
          </a:graphicData>
        </a:graphic>
      </p:graphicFrame>
      <p:sp>
        <p:nvSpPr>
          <p:cNvPr id="14" name="TextBox 13">
            <a:extLst>
              <a:ext uri="{FF2B5EF4-FFF2-40B4-BE49-F238E27FC236}">
                <a16:creationId xmlns:a16="http://schemas.microsoft.com/office/drawing/2014/main" id="{FBBDC326-EFA5-457F-07A0-A1AF9EFA3788}"/>
              </a:ext>
            </a:extLst>
          </p:cNvPr>
          <p:cNvSpPr txBox="1"/>
          <p:nvPr/>
        </p:nvSpPr>
        <p:spPr>
          <a:xfrm>
            <a:off x="7921378" y="1745609"/>
            <a:ext cx="857448" cy="369332"/>
          </a:xfrm>
          <a:prstGeom prst="rect">
            <a:avLst/>
          </a:prstGeom>
          <a:noFill/>
        </p:spPr>
        <p:txBody>
          <a:bodyPr wrap="square">
            <a:spAutoFit/>
          </a:bodyPr>
          <a:lstStyle/>
          <a:p>
            <a:pPr algn="ctr"/>
            <a:r>
              <a:rPr lang="en-US" b="1"/>
              <a:t>Sum</a:t>
            </a:r>
            <a:endParaRPr lang="en-US"/>
          </a:p>
        </p:txBody>
      </p:sp>
      <p:sp>
        <p:nvSpPr>
          <p:cNvPr id="30" name="TextBox 29">
            <a:extLst>
              <a:ext uri="{FF2B5EF4-FFF2-40B4-BE49-F238E27FC236}">
                <a16:creationId xmlns:a16="http://schemas.microsoft.com/office/drawing/2014/main" id="{B777EE56-1F06-12FA-89B6-D79D6DF90208}"/>
              </a:ext>
            </a:extLst>
          </p:cNvPr>
          <p:cNvSpPr txBox="1"/>
          <p:nvPr/>
        </p:nvSpPr>
        <p:spPr>
          <a:xfrm>
            <a:off x="9222867" y="1709134"/>
            <a:ext cx="2591432" cy="784830"/>
          </a:xfrm>
          <a:prstGeom prst="rect">
            <a:avLst/>
          </a:prstGeom>
          <a:noFill/>
        </p:spPr>
        <p:txBody>
          <a:bodyPr wrap="square" lIns="91440" tIns="45720" rIns="91440" bIns="45720" anchor="t">
            <a:spAutoFit/>
          </a:bodyPr>
          <a:lstStyle/>
          <a:p>
            <a:r>
              <a:rPr lang="en-US" sz="1480" b="1"/>
              <a:t>Domain 3 Groups are based on the performance of </a:t>
            </a:r>
            <a:br>
              <a:rPr lang="en-US" sz="1480" b="1"/>
            </a:br>
            <a:r>
              <a:rPr lang="en-US" sz="1480" b="1">
                <a:solidFill>
                  <a:schemeClr val="accent4"/>
                </a:solidFill>
              </a:rPr>
              <a:t>4 Groups</a:t>
            </a:r>
          </a:p>
        </p:txBody>
      </p:sp>
      <p:pic>
        <p:nvPicPr>
          <p:cNvPr id="31" name="Graphic 30" descr="Badge 4 with solid fill">
            <a:extLst>
              <a:ext uri="{FF2B5EF4-FFF2-40B4-BE49-F238E27FC236}">
                <a16:creationId xmlns:a16="http://schemas.microsoft.com/office/drawing/2014/main" id="{14C79ADE-69E3-C694-99D1-54DAAE221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3901" y="4426923"/>
            <a:ext cx="465700" cy="465700"/>
          </a:xfrm>
          <a:prstGeom prst="rect">
            <a:avLst/>
          </a:prstGeom>
        </p:spPr>
      </p:pic>
      <p:pic>
        <p:nvPicPr>
          <p:cNvPr id="32" name="Graphic 31" descr="Badge 3 with solid fill">
            <a:extLst>
              <a:ext uri="{FF2B5EF4-FFF2-40B4-BE49-F238E27FC236}">
                <a16:creationId xmlns:a16="http://schemas.microsoft.com/office/drawing/2014/main" id="{D82B61FA-4678-1DE2-6A34-39AC57BC2C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7647" y="3814183"/>
            <a:ext cx="465700" cy="465700"/>
          </a:xfrm>
          <a:prstGeom prst="rect">
            <a:avLst/>
          </a:prstGeom>
        </p:spPr>
      </p:pic>
      <p:pic>
        <p:nvPicPr>
          <p:cNvPr id="33" name="Graphic 32" descr="Badge with solid fill">
            <a:extLst>
              <a:ext uri="{FF2B5EF4-FFF2-40B4-BE49-F238E27FC236}">
                <a16:creationId xmlns:a16="http://schemas.microsoft.com/office/drawing/2014/main" id="{ABD95022-F319-31D8-85C6-474AD58787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3901" y="3191916"/>
            <a:ext cx="465700" cy="465700"/>
          </a:xfrm>
          <a:prstGeom prst="rect">
            <a:avLst/>
          </a:prstGeom>
        </p:spPr>
      </p:pic>
      <p:pic>
        <p:nvPicPr>
          <p:cNvPr id="34" name="Graphic 33" descr="Badge 1 with solid fill">
            <a:extLst>
              <a:ext uri="{FF2B5EF4-FFF2-40B4-BE49-F238E27FC236}">
                <a16:creationId xmlns:a16="http://schemas.microsoft.com/office/drawing/2014/main" id="{94FD2C0B-6154-00B5-F7B8-4CC1DBB8C6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43238" y="2663485"/>
            <a:ext cx="465700" cy="465700"/>
          </a:xfrm>
          <a:prstGeom prst="rect">
            <a:avLst/>
          </a:prstGeom>
        </p:spPr>
      </p:pic>
      <p:sp>
        <p:nvSpPr>
          <p:cNvPr id="35" name="TextBox 34">
            <a:extLst>
              <a:ext uri="{FF2B5EF4-FFF2-40B4-BE49-F238E27FC236}">
                <a16:creationId xmlns:a16="http://schemas.microsoft.com/office/drawing/2014/main" id="{23C798ED-83AD-F199-9689-ED565BC1E5B7}"/>
              </a:ext>
            </a:extLst>
          </p:cNvPr>
          <p:cNvSpPr txBox="1"/>
          <p:nvPr/>
        </p:nvSpPr>
        <p:spPr>
          <a:xfrm>
            <a:off x="9696961" y="2763619"/>
            <a:ext cx="1230534" cy="276999"/>
          </a:xfrm>
          <a:prstGeom prst="rect">
            <a:avLst/>
          </a:prstGeom>
          <a:noFill/>
        </p:spPr>
        <p:txBody>
          <a:bodyPr wrap="square">
            <a:spAutoFit/>
          </a:bodyPr>
          <a:lstStyle/>
          <a:p>
            <a:r>
              <a:rPr lang="en-US" sz="1200" b="1" i="1">
                <a:solidFill>
                  <a:srgbClr val="347730"/>
                </a:solidFill>
                <a:effectLst/>
                <a:latin typeface="Aptos" panose="020B0004020202020204" pitchFamily="34" charset="0"/>
                <a:ea typeface="Open Sans Condensed" panose="020B0606030504020204" pitchFamily="34" charset="0"/>
                <a:cs typeface="Open Sans Condensed" panose="020B0606030504020204" pitchFamily="34" charset="0"/>
              </a:rPr>
              <a:t>All Students</a:t>
            </a:r>
          </a:p>
        </p:txBody>
      </p:sp>
      <p:sp>
        <p:nvSpPr>
          <p:cNvPr id="36" name="TextBox 35">
            <a:extLst>
              <a:ext uri="{FF2B5EF4-FFF2-40B4-BE49-F238E27FC236}">
                <a16:creationId xmlns:a16="http://schemas.microsoft.com/office/drawing/2014/main" id="{863DC88D-AA82-DF41-B333-B715E3E6383E}"/>
              </a:ext>
            </a:extLst>
          </p:cNvPr>
          <p:cNvSpPr txBox="1"/>
          <p:nvPr/>
        </p:nvSpPr>
        <p:spPr>
          <a:xfrm>
            <a:off x="9667090" y="3113633"/>
            <a:ext cx="1894439" cy="646331"/>
          </a:xfrm>
          <a:prstGeom prst="rect">
            <a:avLst/>
          </a:prstGeom>
          <a:noFill/>
        </p:spPr>
        <p:txBody>
          <a:bodyPr wrap="square">
            <a:spAutoFit/>
          </a:bodyPr>
          <a:lstStyle/>
          <a:p>
            <a:r>
              <a:rPr lang="en-US" sz="1200" b="1" i="1">
                <a:solidFill>
                  <a:srgbClr val="EB492B"/>
                </a:solidFill>
                <a:effectLst/>
                <a:latin typeface="Aptos" panose="020B0004020202020204" pitchFamily="34" charset="0"/>
                <a:ea typeface="Open Sans Condensed" panose="020B0606030504020204" pitchFamily="34" charset="0"/>
                <a:cs typeface="Open Sans Condensed" panose="020B0606030504020204" pitchFamily="34" charset="0"/>
              </a:rPr>
              <a:t>First lowest performing racial/ethnic group from prior year</a:t>
            </a:r>
          </a:p>
        </p:txBody>
      </p:sp>
      <p:sp>
        <p:nvSpPr>
          <p:cNvPr id="37" name="TextBox 36">
            <a:extLst>
              <a:ext uri="{FF2B5EF4-FFF2-40B4-BE49-F238E27FC236}">
                <a16:creationId xmlns:a16="http://schemas.microsoft.com/office/drawing/2014/main" id="{68DE5BC7-604A-3BD9-E439-66A12B871A8E}"/>
              </a:ext>
            </a:extLst>
          </p:cNvPr>
          <p:cNvSpPr txBox="1"/>
          <p:nvPr/>
        </p:nvSpPr>
        <p:spPr>
          <a:xfrm>
            <a:off x="9667090" y="3759964"/>
            <a:ext cx="1894439" cy="646331"/>
          </a:xfrm>
          <a:prstGeom prst="rect">
            <a:avLst/>
          </a:prstGeom>
          <a:noFill/>
        </p:spPr>
        <p:txBody>
          <a:bodyPr wrap="square">
            <a:spAutoFit/>
          </a:bodyPr>
          <a:lstStyle/>
          <a:p>
            <a:r>
              <a:rPr lang="en-US" sz="1200" b="1" i="1">
                <a:solidFill>
                  <a:srgbClr val="EB492B"/>
                </a:solidFill>
                <a:effectLst/>
                <a:latin typeface="Aptos" panose="020B0004020202020204" pitchFamily="34" charset="0"/>
                <a:ea typeface="Open Sans Condensed" panose="020B0606030504020204" pitchFamily="34" charset="0"/>
                <a:cs typeface="Open Sans Condensed" panose="020B0606030504020204" pitchFamily="34" charset="0"/>
              </a:rPr>
              <a:t>Second lowest performing racial/ethnic group from prior year</a:t>
            </a:r>
          </a:p>
        </p:txBody>
      </p:sp>
      <p:sp>
        <p:nvSpPr>
          <p:cNvPr id="38" name="TextBox 37">
            <a:extLst>
              <a:ext uri="{FF2B5EF4-FFF2-40B4-BE49-F238E27FC236}">
                <a16:creationId xmlns:a16="http://schemas.microsoft.com/office/drawing/2014/main" id="{E12969DA-A619-19C5-C490-A536FF73169A}"/>
              </a:ext>
            </a:extLst>
          </p:cNvPr>
          <p:cNvSpPr txBox="1"/>
          <p:nvPr/>
        </p:nvSpPr>
        <p:spPr>
          <a:xfrm>
            <a:off x="9709601" y="4548703"/>
            <a:ext cx="1365025" cy="276999"/>
          </a:xfrm>
          <a:prstGeom prst="rect">
            <a:avLst/>
          </a:prstGeom>
          <a:noFill/>
        </p:spPr>
        <p:txBody>
          <a:bodyPr wrap="square">
            <a:spAutoFit/>
          </a:bodyPr>
          <a:lstStyle/>
          <a:p>
            <a:r>
              <a:rPr lang="en-US" sz="1200" b="1" i="1">
                <a:solidFill>
                  <a:srgbClr val="0D6CB9"/>
                </a:solidFill>
                <a:effectLst/>
                <a:latin typeface="Aptos" panose="020B0004020202020204" pitchFamily="34" charset="0"/>
                <a:ea typeface="Open Sans Condensed" panose="020B0606030504020204" pitchFamily="34" charset="0"/>
                <a:cs typeface="Open Sans Condensed" panose="020B0606030504020204" pitchFamily="34" charset="0"/>
              </a:rPr>
              <a:t>High Focus**</a:t>
            </a:r>
          </a:p>
        </p:txBody>
      </p:sp>
      <p:sp>
        <p:nvSpPr>
          <p:cNvPr id="3" name="TextBox 2">
            <a:extLst>
              <a:ext uri="{FF2B5EF4-FFF2-40B4-BE49-F238E27FC236}">
                <a16:creationId xmlns:a16="http://schemas.microsoft.com/office/drawing/2014/main" id="{B6787FF8-3C98-0A91-8A09-4CB17ECBA404}"/>
              </a:ext>
            </a:extLst>
          </p:cNvPr>
          <p:cNvSpPr txBox="1"/>
          <p:nvPr/>
        </p:nvSpPr>
        <p:spPr>
          <a:xfrm>
            <a:off x="161991" y="1539932"/>
            <a:ext cx="1516111" cy="646331"/>
          </a:xfrm>
          <a:prstGeom prst="rect">
            <a:avLst/>
          </a:prstGeom>
          <a:noFill/>
        </p:spPr>
        <p:txBody>
          <a:bodyPr wrap="square" lIns="91440" tIns="45720" rIns="91440" bIns="45720" anchor="t">
            <a:spAutoFit/>
          </a:bodyPr>
          <a:lstStyle/>
          <a:p>
            <a:pPr algn="ctr"/>
            <a:r>
              <a:rPr lang="en-US" b="1"/>
              <a:t>Component Weight</a:t>
            </a:r>
            <a:endParaRPr lang="en-US">
              <a:ea typeface="Calibri"/>
              <a:cs typeface="Calibri"/>
            </a:endParaRPr>
          </a:p>
        </p:txBody>
      </p:sp>
      <p:sp>
        <p:nvSpPr>
          <p:cNvPr id="5" name="TextBox 4">
            <a:extLst>
              <a:ext uri="{FF2B5EF4-FFF2-40B4-BE49-F238E27FC236}">
                <a16:creationId xmlns:a16="http://schemas.microsoft.com/office/drawing/2014/main" id="{370D1016-4DF4-DC54-345B-5DB10BB6E532}"/>
              </a:ext>
            </a:extLst>
          </p:cNvPr>
          <p:cNvSpPr txBox="1"/>
          <p:nvPr/>
        </p:nvSpPr>
        <p:spPr>
          <a:xfrm>
            <a:off x="38391" y="5476599"/>
            <a:ext cx="6145743" cy="138499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Elem would need 62/84* points to score an A </a:t>
            </a:r>
          </a:p>
          <a:p>
            <a:r>
              <a:rPr lang="en-US">
                <a:ea typeface="Calibri"/>
                <a:cs typeface="Calibri"/>
              </a:rPr>
              <a:t>MS would need 60/84* points to score an A</a:t>
            </a:r>
          </a:p>
          <a:p>
            <a:r>
              <a:rPr lang="en-US">
                <a:ea typeface="Calibri"/>
                <a:cs typeface="Calibri"/>
              </a:rPr>
              <a:t>HS or K12 without Grad Rate need 62/84* points for an A </a:t>
            </a:r>
            <a:endParaRPr lang="en-US"/>
          </a:p>
          <a:p>
            <a:endParaRPr lang="en-US">
              <a:ea typeface="Calibri"/>
              <a:cs typeface="Calibri"/>
            </a:endParaRPr>
          </a:p>
          <a:p>
            <a:r>
              <a:rPr lang="en-US" sz="1200">
                <a:ea typeface="Calibri"/>
                <a:cs typeface="Calibri"/>
              </a:rPr>
              <a:t>*if campus meets minimum size requirements for all components </a:t>
            </a:r>
          </a:p>
        </p:txBody>
      </p:sp>
    </p:spTree>
    <p:extLst>
      <p:ext uri="{BB962C8B-B14F-4D97-AF65-F5344CB8AC3E}">
        <p14:creationId xmlns:p14="http://schemas.microsoft.com/office/powerpoint/2010/main" val="1792979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5762A-10AC-5C6C-7E29-B7750DF21B13}"/>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5F73308B-2C64-A789-1095-F8ADC4419FD2}"/>
              </a:ext>
              <a:ext uri="{C183D7F6-B498-43B3-948B-1728B52AA6E4}">
                <adec:decorative xmlns:adec="http://schemas.microsoft.com/office/drawing/2017/decorative" val="1"/>
              </a:ext>
            </a:extLst>
          </p:cNvPr>
          <p:cNvSpPr/>
          <p:nvPr/>
        </p:nvSpPr>
        <p:spPr>
          <a:xfrm>
            <a:off x="9250123" y="1700898"/>
            <a:ext cx="2505456" cy="3071073"/>
          </a:xfrm>
          <a:prstGeom prst="rect">
            <a:avLst/>
          </a:prstGeom>
          <a:solidFill>
            <a:srgbClr val="DDE0E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sp>
        <p:nvSpPr>
          <p:cNvPr id="2" name="Title 1">
            <a:extLst>
              <a:ext uri="{FF2B5EF4-FFF2-40B4-BE49-F238E27FC236}">
                <a16:creationId xmlns:a16="http://schemas.microsoft.com/office/drawing/2014/main" id="{0789657E-D576-097F-76C5-6ADD7D28799D}"/>
              </a:ext>
            </a:extLst>
          </p:cNvPr>
          <p:cNvSpPr>
            <a:spLocks noGrp="1"/>
          </p:cNvSpPr>
          <p:nvPr>
            <p:ph type="title"/>
          </p:nvPr>
        </p:nvSpPr>
        <p:spPr>
          <a:xfrm>
            <a:off x="285469" y="96499"/>
            <a:ext cx="10250362" cy="751350"/>
          </a:xfrm>
        </p:spPr>
        <p:txBody>
          <a:bodyPr wrap="square" lIns="0" tIns="0" rIns="0" bIns="0" anchor="t">
            <a:noAutofit/>
          </a:bodyPr>
          <a:lstStyle/>
          <a:p>
            <a:r>
              <a:rPr lang="en-US" sz="2000" b="1"/>
              <a:t>High Schools and K-12s </a:t>
            </a:r>
            <a:r>
              <a:rPr lang="en-US" sz="2000" b="1" u="sng"/>
              <a:t>with</a:t>
            </a:r>
            <a:r>
              <a:rPr lang="en-US" sz="2000" b="1"/>
              <a:t> 4-year Federal Graduation Rate: </a:t>
            </a:r>
            <a:br>
              <a:rPr lang="en-US" sz="2000"/>
            </a:br>
            <a:r>
              <a:rPr lang="en-US" sz="1800"/>
              <a:t>The Closing the Gaps domain examines</a:t>
            </a:r>
            <a:r>
              <a:rPr lang="en-US" sz="1800">
                <a:cs typeface="Calibri Light"/>
              </a:rPr>
              <a:t> 4 student groups’ potential gaps to targets set across 4 components</a:t>
            </a:r>
            <a:r>
              <a:rPr lang="en-US" sz="2000">
                <a:cs typeface="Calibri Light"/>
              </a:rPr>
              <a:t>.</a:t>
            </a:r>
            <a:endParaRPr lang="en-US" sz="2000">
              <a:ea typeface="Calibri Light"/>
              <a:cs typeface="Calibri Light"/>
            </a:endParaRPr>
          </a:p>
        </p:txBody>
      </p:sp>
      <p:sp>
        <p:nvSpPr>
          <p:cNvPr id="6" name="Content Placeholder 5">
            <a:extLst>
              <a:ext uri="{FF2B5EF4-FFF2-40B4-BE49-F238E27FC236}">
                <a16:creationId xmlns:a16="http://schemas.microsoft.com/office/drawing/2014/main" id="{CA97C928-5633-F175-B819-2BDBB1D3D250}"/>
              </a:ext>
            </a:extLst>
          </p:cNvPr>
          <p:cNvSpPr>
            <a:spLocks noGrp="1"/>
          </p:cNvSpPr>
          <p:nvPr>
            <p:ph idx="1"/>
          </p:nvPr>
        </p:nvSpPr>
        <p:spPr>
          <a:xfrm>
            <a:off x="9267755" y="5089975"/>
            <a:ext cx="2501656" cy="1607131"/>
          </a:xfrm>
          <a:ln>
            <a:solidFill>
              <a:schemeClr val="tx1"/>
            </a:solidFill>
          </a:ln>
        </p:spPr>
        <p:txBody>
          <a:bodyPr/>
          <a:lstStyle/>
          <a:p>
            <a:pPr marL="0" indent="0">
              <a:spcBef>
                <a:spcPts val="500"/>
              </a:spcBef>
              <a:buClr>
                <a:srgbClr val="F16038"/>
              </a:buClr>
              <a:buNone/>
              <a:defRPr/>
            </a:pPr>
            <a:r>
              <a:rPr kumimoji="0" lang="en-US" sz="1400" b="1" i="0" u="none" strike="noStrike" kern="1200" cap="none" spc="0" normalizeH="0" baseline="0" noProof="0">
                <a:ln>
                  <a:noFill/>
                </a:ln>
                <a:solidFill>
                  <a:schemeClr val="tx1"/>
                </a:solidFill>
                <a:effectLst/>
                <a:uLnTx/>
                <a:uFillTx/>
                <a:latin typeface="+mn-lt"/>
                <a:ea typeface="+mn-ea"/>
                <a:cs typeface="+mn-cs"/>
              </a:rPr>
              <a:t>Closing the Gaps Scoring</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4 - </a:t>
            </a:r>
            <a:r>
              <a:rPr kumimoji="0" lang="en-US" sz="1100" b="1" i="0" u="none" strike="noStrike" kern="1200" cap="none" spc="0" normalizeH="0" baseline="0" noProof="0">
                <a:ln>
                  <a:noFill/>
                </a:ln>
                <a:solidFill>
                  <a:srgbClr val="F16038"/>
                </a:solidFill>
                <a:effectLst/>
                <a:uLnTx/>
                <a:uFillTx/>
                <a:latin typeface="+mn-lt"/>
                <a:ea typeface="Open Sans" panose="020B0606030504020204" pitchFamily="34" charset="0"/>
                <a:cs typeface="Open Sans" panose="020B0606030504020204" pitchFamily="34" charset="0"/>
              </a:rPr>
              <a:t>Met long-term target</a:t>
            </a:r>
            <a:r>
              <a:rPr kumimoji="0" lang="en-US" sz="1100" b="0" i="0" u="none" strike="noStrike" kern="1200" cap="none" spc="0" normalizeH="0" baseline="0" noProof="0">
                <a:ln>
                  <a:noFill/>
                </a:ln>
                <a:solidFill>
                  <a:srgbClr val="0D6CB9"/>
                </a:solidFill>
                <a:effectLst/>
                <a:uLnTx/>
                <a:uFillTx/>
                <a:latin typeface="+mn-lt"/>
                <a:ea typeface="Open Sans" panose="020B0606030504020204" pitchFamily="34" charset="0"/>
                <a:cs typeface="Open Sans" panose="020B0606030504020204" pitchFamily="34" charset="0"/>
              </a:rPr>
              <a: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3 - </a:t>
            </a:r>
            <a:r>
              <a:rPr kumimoji="0" lang="en-US" sz="1100" b="1" i="0" u="none" strike="noStrike" kern="1200" cap="none" spc="0" normalizeH="0" baseline="0" noProof="0">
                <a:ln>
                  <a:noFill/>
                </a:ln>
                <a:solidFill>
                  <a:srgbClr val="F16038"/>
                </a:solidFill>
                <a:effectLst/>
                <a:uLnTx/>
                <a:uFillTx/>
                <a:latin typeface="+mn-lt"/>
                <a:ea typeface="+mn-ea"/>
                <a:cs typeface="+mn-cs"/>
              </a:rPr>
              <a:t>Met interim target</a:t>
            </a:r>
            <a:r>
              <a:rPr kumimoji="0" lang="en-US" sz="1100" b="1" i="0" u="none" strike="noStrike" kern="1200" cap="none" spc="0" normalizeH="0" baseline="0" noProof="0">
                <a:ln>
                  <a:noFill/>
                </a:ln>
                <a:solidFill>
                  <a:srgbClr val="0D6CB9"/>
                </a:solidFill>
                <a:effectLst/>
                <a:uLnTx/>
                <a:uFillTx/>
                <a:latin typeface="+mn-lt"/>
                <a:ea typeface="+mn-ea"/>
                <a:cs typeface="+mn-cs"/>
              </a:rPr>
              <a: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2 – Showed </a:t>
            </a:r>
            <a:r>
              <a:rPr kumimoji="0" lang="en-US" sz="1100" b="1" i="0" u="none" strike="noStrike" kern="1200" cap="none" spc="0" normalizeH="0" baseline="0" noProof="0">
                <a:ln>
                  <a:noFill/>
                </a:ln>
                <a:solidFill>
                  <a:srgbClr val="F16038"/>
                </a:solidFill>
                <a:effectLst/>
                <a:uLnTx/>
                <a:uFillTx/>
                <a:latin typeface="+mn-lt"/>
                <a:ea typeface="+mn-ea"/>
                <a:cs typeface="+mn-cs"/>
              </a:rPr>
              <a:t>expected growth </a:t>
            </a:r>
            <a:r>
              <a:rPr kumimoji="0" lang="en-US" sz="1100" b="0" i="0" u="none" strike="noStrike" kern="1200" cap="none" spc="0" normalizeH="0" baseline="0" noProof="0">
                <a:ln>
                  <a:noFill/>
                </a:ln>
                <a:solidFill>
                  <a:srgbClr val="0D6CB9"/>
                </a:solidFill>
                <a:effectLst/>
                <a:uLnTx/>
                <a:uFillTx/>
                <a:latin typeface="+mn-lt"/>
                <a:ea typeface="+mn-ea"/>
                <a:cs typeface="+mn-cs"/>
              </a:rPr>
              <a:t>toward next interim target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1 – Showed </a:t>
            </a:r>
            <a:r>
              <a:rPr kumimoji="0" lang="en-US" sz="1100" b="1" i="0" u="none" strike="noStrike" kern="1200" cap="none" spc="0" normalizeH="0" baseline="0" noProof="0">
                <a:ln>
                  <a:noFill/>
                </a:ln>
                <a:solidFill>
                  <a:srgbClr val="F16038"/>
                </a:solidFill>
                <a:effectLst/>
                <a:uLnTx/>
                <a:uFillTx/>
                <a:latin typeface="+mn-lt"/>
                <a:ea typeface="+mn-ea"/>
                <a:cs typeface="+mn-cs"/>
              </a:rPr>
              <a:t>minimal growth</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0 - </a:t>
            </a:r>
            <a:r>
              <a:rPr kumimoji="0" lang="en-US" sz="1100" b="1" i="0" u="none" strike="noStrike" kern="1200" cap="none" spc="0" normalizeH="0" baseline="0" noProof="0">
                <a:ln>
                  <a:noFill/>
                </a:ln>
                <a:solidFill>
                  <a:schemeClr val="accent2"/>
                </a:solidFill>
                <a:effectLst/>
                <a:uLnTx/>
                <a:uFillTx/>
                <a:latin typeface="+mn-lt"/>
                <a:ea typeface="+mn-ea"/>
                <a:cs typeface="+mn-cs"/>
              </a:rPr>
              <a:t>D</a:t>
            </a:r>
            <a:r>
              <a:rPr kumimoji="0" lang="en-US" sz="1100" b="1" i="0" u="none" strike="noStrike" kern="1200" cap="none" spc="0" normalizeH="0" baseline="0" noProof="0">
                <a:ln>
                  <a:noFill/>
                </a:ln>
                <a:solidFill>
                  <a:srgbClr val="F16038"/>
                </a:solidFill>
                <a:effectLst/>
                <a:uLnTx/>
                <a:uFillTx/>
                <a:latin typeface="+mn-lt"/>
                <a:ea typeface="+mn-ea"/>
                <a:cs typeface="+mn-cs"/>
              </a:rPr>
              <a:t>id not show minimal growth</a:t>
            </a:r>
            <a:endParaRPr lang="en-US" sz="1200">
              <a:latin typeface="+mn-lt"/>
            </a:endParaRPr>
          </a:p>
        </p:txBody>
      </p:sp>
      <p:pic>
        <p:nvPicPr>
          <p:cNvPr id="7" name="Graphic 6" descr="Badge 4 with solid fill">
            <a:extLst>
              <a:ext uri="{FF2B5EF4-FFF2-40B4-BE49-F238E27FC236}">
                <a16:creationId xmlns:a16="http://schemas.microsoft.com/office/drawing/2014/main" id="{CA9B4605-9B87-BDEB-0DCE-B639AC770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095" y="1584147"/>
            <a:ext cx="775167" cy="775167"/>
          </a:xfrm>
          <a:prstGeom prst="rect">
            <a:avLst/>
          </a:prstGeom>
        </p:spPr>
      </p:pic>
      <p:pic>
        <p:nvPicPr>
          <p:cNvPr id="8" name="Graphic 7" descr="Badge 3 with solid fill">
            <a:extLst>
              <a:ext uri="{FF2B5EF4-FFF2-40B4-BE49-F238E27FC236}">
                <a16:creationId xmlns:a16="http://schemas.microsoft.com/office/drawing/2014/main" id="{C69BFE60-1E30-0E69-1B90-9E7E44E2C2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6722" y="1584147"/>
            <a:ext cx="775167" cy="775167"/>
          </a:xfrm>
          <a:prstGeom prst="rect">
            <a:avLst/>
          </a:prstGeom>
        </p:spPr>
      </p:pic>
      <p:pic>
        <p:nvPicPr>
          <p:cNvPr id="9" name="Graphic 8" descr="Badge with solid fill">
            <a:extLst>
              <a:ext uri="{FF2B5EF4-FFF2-40B4-BE49-F238E27FC236}">
                <a16:creationId xmlns:a16="http://schemas.microsoft.com/office/drawing/2014/main" id="{077DD814-9398-B103-6262-5D93350B23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9613" y="1584147"/>
            <a:ext cx="775167" cy="775167"/>
          </a:xfrm>
          <a:prstGeom prst="rect">
            <a:avLst/>
          </a:prstGeom>
        </p:spPr>
      </p:pic>
      <p:pic>
        <p:nvPicPr>
          <p:cNvPr id="10" name="Graphic 9" descr="Badge 1 with solid fill">
            <a:extLst>
              <a:ext uri="{FF2B5EF4-FFF2-40B4-BE49-F238E27FC236}">
                <a16:creationId xmlns:a16="http://schemas.microsoft.com/office/drawing/2014/main" id="{E6FD180F-6D3B-90F1-0D53-8071A192AA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16239" y="1584147"/>
            <a:ext cx="775167" cy="775167"/>
          </a:xfrm>
          <a:prstGeom prst="rect">
            <a:avLst/>
          </a:prstGeom>
        </p:spPr>
      </p:pic>
      <p:sp>
        <p:nvSpPr>
          <p:cNvPr id="12" name="TextBox 11">
            <a:extLst>
              <a:ext uri="{FF2B5EF4-FFF2-40B4-BE49-F238E27FC236}">
                <a16:creationId xmlns:a16="http://schemas.microsoft.com/office/drawing/2014/main" id="{FBA0FFD7-9F5A-B330-8087-03425C14B503}"/>
              </a:ext>
            </a:extLst>
          </p:cNvPr>
          <p:cNvSpPr txBox="1"/>
          <p:nvPr/>
        </p:nvSpPr>
        <p:spPr>
          <a:xfrm>
            <a:off x="4690859" y="1079856"/>
            <a:ext cx="4017771" cy="461665"/>
          </a:xfrm>
          <a:prstGeom prst="rect">
            <a:avLst/>
          </a:prstGeom>
          <a:noFill/>
        </p:spPr>
        <p:txBody>
          <a:bodyPr wrap="square" lIns="91440" tIns="45720" rIns="91440" bIns="45720" anchor="t">
            <a:spAutoFit/>
          </a:bodyPr>
          <a:lstStyle/>
          <a:p>
            <a:pPr algn="ctr"/>
            <a:r>
              <a:rPr lang="en-US" sz="2400" b="1"/>
              <a:t>Domain 3 Groups</a:t>
            </a:r>
            <a:endParaRPr lang="en-US" sz="2400" b="1">
              <a:solidFill>
                <a:schemeClr val="accent4"/>
              </a:solidFill>
            </a:endParaRPr>
          </a:p>
        </p:txBody>
      </p:sp>
      <p:graphicFrame>
        <p:nvGraphicFramePr>
          <p:cNvPr id="13" name="Table 12">
            <a:extLst>
              <a:ext uri="{FF2B5EF4-FFF2-40B4-BE49-F238E27FC236}">
                <a16:creationId xmlns:a16="http://schemas.microsoft.com/office/drawing/2014/main" id="{6E24D21E-808C-A9C9-012C-9FD99F0E6E99}"/>
              </a:ext>
            </a:extLst>
          </p:cNvPr>
          <p:cNvGraphicFramePr>
            <a:graphicFrameLocks noGrp="1"/>
          </p:cNvGraphicFramePr>
          <p:nvPr/>
        </p:nvGraphicFramePr>
        <p:xfrm>
          <a:off x="158150" y="2357886"/>
          <a:ext cx="8633101" cy="3544084"/>
        </p:xfrm>
        <a:graphic>
          <a:graphicData uri="http://schemas.openxmlformats.org/drawingml/2006/table">
            <a:tbl>
              <a:tblPr firstRow="1" bandRow="1">
                <a:tableStyleId>{616DA210-FB5B-4158-B5E0-FEB733F419BA}</a:tableStyleId>
              </a:tblPr>
              <a:tblGrid>
                <a:gridCol w="1685440">
                  <a:extLst>
                    <a:ext uri="{9D8B030D-6E8A-4147-A177-3AD203B41FA5}">
                      <a16:colId xmlns:a16="http://schemas.microsoft.com/office/drawing/2014/main" val="81638693"/>
                    </a:ext>
                  </a:extLst>
                </a:gridCol>
                <a:gridCol w="3310563">
                  <a:extLst>
                    <a:ext uri="{9D8B030D-6E8A-4147-A177-3AD203B41FA5}">
                      <a16:colId xmlns:a16="http://schemas.microsoft.com/office/drawing/2014/main" val="1608676821"/>
                    </a:ext>
                  </a:extLst>
                </a:gridCol>
                <a:gridCol w="699538">
                  <a:extLst>
                    <a:ext uri="{9D8B030D-6E8A-4147-A177-3AD203B41FA5}">
                      <a16:colId xmlns:a16="http://schemas.microsoft.com/office/drawing/2014/main" val="494900262"/>
                    </a:ext>
                  </a:extLst>
                </a:gridCol>
                <a:gridCol w="699538">
                  <a:extLst>
                    <a:ext uri="{9D8B030D-6E8A-4147-A177-3AD203B41FA5}">
                      <a16:colId xmlns:a16="http://schemas.microsoft.com/office/drawing/2014/main" val="88689105"/>
                    </a:ext>
                  </a:extLst>
                </a:gridCol>
                <a:gridCol w="699538">
                  <a:extLst>
                    <a:ext uri="{9D8B030D-6E8A-4147-A177-3AD203B41FA5}">
                      <a16:colId xmlns:a16="http://schemas.microsoft.com/office/drawing/2014/main" val="1568260960"/>
                    </a:ext>
                  </a:extLst>
                </a:gridCol>
                <a:gridCol w="699538">
                  <a:extLst>
                    <a:ext uri="{9D8B030D-6E8A-4147-A177-3AD203B41FA5}">
                      <a16:colId xmlns:a16="http://schemas.microsoft.com/office/drawing/2014/main" val="2629424107"/>
                    </a:ext>
                  </a:extLst>
                </a:gridCol>
                <a:gridCol w="838946">
                  <a:extLst>
                    <a:ext uri="{9D8B030D-6E8A-4147-A177-3AD203B41FA5}">
                      <a16:colId xmlns:a16="http://schemas.microsoft.com/office/drawing/2014/main" val="3471905873"/>
                    </a:ext>
                  </a:extLst>
                </a:gridCol>
              </a:tblGrid>
              <a:tr h="700982">
                <a:tc>
                  <a:txBody>
                    <a:bodyPr/>
                    <a:lstStyle/>
                    <a:p>
                      <a:pPr lvl="0" algn="ctr">
                        <a:lnSpc>
                          <a:spcPct val="100000"/>
                        </a:lnSpc>
                        <a:spcBef>
                          <a:spcPts val="0"/>
                        </a:spcBef>
                        <a:spcAft>
                          <a:spcPts val="0"/>
                        </a:spcAft>
                        <a:buNone/>
                      </a:pPr>
                      <a:r>
                        <a:rPr lang="en-US" sz="2400" b="1" i="0" u="none" strike="noStrike" kern="1200" cap="none" spc="0" normalizeH="0" baseline="0" noProof="0">
                          <a:ln>
                            <a:noFill/>
                          </a:ln>
                          <a:solidFill>
                            <a:srgbClr val="000000"/>
                          </a:solidFill>
                          <a:effectLst/>
                          <a:uLnTx/>
                          <a:uFillTx/>
                          <a:latin typeface="Calibri"/>
                        </a:rPr>
                        <a:t>50%</a:t>
                      </a:r>
                      <a:endParaRPr lang="en-US" sz="2400"/>
                    </a:p>
                    <a:p>
                      <a:pPr marL="0" lvl="0" indent="0" algn="l" defTabSz="914400">
                        <a:lnSpc>
                          <a:spcPct val="90000"/>
                        </a:lnSpc>
                        <a:spcBef>
                          <a:spcPts val="500"/>
                        </a:spcBef>
                        <a:spcAft>
                          <a:spcPts val="0"/>
                        </a:spcAft>
                        <a:buNone/>
                        <a:tabLst/>
                        <a:defRPr/>
                      </a:pPr>
                      <a:endParaRPr kumimoji="0" lang="en-US" sz="1600" b="0" i="0" u="none" strike="noStrike" kern="1200" cap="none" spc="0" normalizeH="0" baseline="0" noProof="0">
                        <a:ln>
                          <a:noFill/>
                        </a:ln>
                        <a:solidFill>
                          <a:srgbClr val="0D6CB9"/>
                        </a:solidFill>
                        <a:effectLst/>
                        <a:uLnTx/>
                        <a:uFillTx/>
                        <a:latin typeface="+mn-lt"/>
                        <a:ea typeface="+mn-ea"/>
                        <a:cs typeface="+mn-cs"/>
                      </a:endParaRPr>
                    </a:p>
                  </a:txBody>
                  <a:tcPr anchor="ctr">
                    <a:lnB w="12700">
                      <a:solidFill>
                        <a:schemeClr val="tx1"/>
                      </a:solidFill>
                    </a:lnB>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Academic Achievement </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STAAR RLA at Meets Grade Level</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STAAR Mathematics at Meets Grade Level</a:t>
                      </a:r>
                    </a:p>
                  </a:txBody>
                  <a:tcPr anchor="ctr">
                    <a:lnB w="12700">
                      <a:solidFill>
                        <a:schemeClr val="tx1"/>
                      </a:solidFill>
                    </a:lnB>
                  </a:tcPr>
                </a:tc>
                <a:tc>
                  <a:txBody>
                    <a:bodyPr/>
                    <a:lstStyle/>
                    <a:p>
                      <a:pPr algn="ctr"/>
                      <a:r>
                        <a:rPr lang="en-US" b="1"/>
                        <a:t>0-8</a:t>
                      </a:r>
                    </a:p>
                    <a:p>
                      <a:pPr lvl="0" algn="ctr">
                        <a:buNone/>
                      </a:pPr>
                      <a:r>
                        <a:rPr lang="en-US" sz="1200" b="0"/>
                        <a:t>4 RLA</a:t>
                      </a:r>
                    </a:p>
                    <a:p>
                      <a:pPr lvl="0" algn="ctr">
                        <a:buNone/>
                      </a:pPr>
                      <a:r>
                        <a:rPr lang="en-US" sz="1200" b="0"/>
                        <a:t>4 Math</a:t>
                      </a:r>
                      <a:endParaRPr lang="en-US" b="0"/>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p>
                    <a:p>
                      <a:pPr lvl="0" algn="ctr">
                        <a:buNone/>
                      </a:pPr>
                      <a:r>
                        <a:rPr lang="en-US" sz="1200" b="0" i="0" u="none" strike="noStrike" noProof="0">
                          <a:solidFill>
                            <a:srgbClr val="000000"/>
                          </a:solidFill>
                          <a:latin typeface="Aptos"/>
                        </a:rPr>
                        <a:t>4 Math</a:t>
                      </a:r>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B w="12700">
                      <a:solidFill>
                        <a:schemeClr val="tx1"/>
                      </a:solidFill>
                    </a:lnB>
                  </a:tcPr>
                </a:tc>
                <a:tc>
                  <a:txBody>
                    <a:bodyPr/>
                    <a:lstStyle/>
                    <a:p>
                      <a:pPr algn="ctr"/>
                      <a:r>
                        <a:rPr lang="en-US" b="1"/>
                        <a:t>0-32</a:t>
                      </a:r>
                      <a:endParaRPr lang="en-US"/>
                    </a:p>
                  </a:txBody>
                  <a:tcPr anchor="ctr">
                    <a:lnB w="12700">
                      <a:solidFill>
                        <a:schemeClr val="tx1"/>
                      </a:solidFill>
                    </a:lnB>
                    <a:solidFill>
                      <a:schemeClr val="accent4">
                        <a:lumMod val="20000"/>
                        <a:lumOff val="80000"/>
                      </a:schemeClr>
                    </a:solidFill>
                  </a:tcPr>
                </a:tc>
                <a:extLst>
                  <a:ext uri="{0D108BD9-81ED-4DB2-BD59-A6C34878D82A}">
                    <a16:rowId xmlns:a16="http://schemas.microsoft.com/office/drawing/2014/main" val="87585659"/>
                  </a:ext>
                </a:extLst>
              </a:tr>
              <a:tr h="700982">
                <a:tc>
                  <a:txBody>
                    <a:bodyPr/>
                    <a:lstStyle/>
                    <a:p>
                      <a:pPr marL="0" lvl="0" indent="0" algn="ctr" defTabSz="914400">
                        <a:lnSpc>
                          <a:spcPct val="90000"/>
                        </a:lnSpc>
                        <a:spcBef>
                          <a:spcPts val="500"/>
                        </a:spcBef>
                        <a:spcAft>
                          <a:spcPts val="0"/>
                        </a:spcAft>
                        <a:buNone/>
                        <a:tabLst/>
                        <a:defRPr/>
                      </a:pPr>
                      <a:r>
                        <a:rPr lang="en-US" sz="2400" b="1" i="0" u="none" strike="noStrike" kern="1200" cap="none" spc="0" normalizeH="0" baseline="0" noProof="0">
                          <a:ln>
                            <a:noFill/>
                          </a:ln>
                          <a:solidFill>
                            <a:srgbClr val="000000"/>
                          </a:solidFill>
                          <a:effectLst/>
                          <a:uLnTx/>
                          <a:uFillTx/>
                          <a:latin typeface="Calibri"/>
                        </a:rPr>
                        <a:t>10%</a:t>
                      </a:r>
                      <a:endParaRPr kumimoji="0" lang="en-US"/>
                    </a:p>
                  </a:txBody>
                  <a:tcPr anchor="ctr">
                    <a:lnT w="12700">
                      <a:solidFill>
                        <a:schemeClr val="tx1"/>
                      </a:solidFill>
                    </a:lnT>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Graduation Rate</a:t>
                      </a:r>
                      <a:endParaRPr kumimoji="0" lang="en-US" sz="1200" b="0" i="0" u="none" strike="noStrike" kern="1200" cap="none" spc="0" normalizeH="0" baseline="0" noProof="0">
                        <a:ln>
                          <a:noFill/>
                        </a:ln>
                        <a:solidFill>
                          <a:srgbClr val="0D6CB9"/>
                        </a:solidFill>
                        <a:effectLst/>
                        <a:uLnTx/>
                        <a:uFillTx/>
                        <a:latin typeface="+mn-lt"/>
                        <a:ea typeface="+mn-ea"/>
                        <a:cs typeface="+mn-cs"/>
                      </a:endParaRP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4-year Federal Graduation Rate</a:t>
                      </a:r>
                    </a:p>
                  </a:txBody>
                  <a:tcPr anchor="ctr">
                    <a:lnT w="12700">
                      <a:solidFill>
                        <a:schemeClr val="tx1"/>
                      </a:solidFill>
                    </a:lnT>
                  </a:tcPr>
                </a:tc>
                <a:tc>
                  <a:txBody>
                    <a:bodyPr/>
                    <a:lstStyle/>
                    <a:p>
                      <a:pPr algn="ctr"/>
                      <a:r>
                        <a:rPr lang="en-US" b="1"/>
                        <a:t>0-4</a:t>
                      </a:r>
                    </a:p>
                  </a:txBody>
                  <a:tcPr anchor="ctr">
                    <a:lnT w="12700">
                      <a:solidFill>
                        <a:schemeClr val="tx1"/>
                      </a:solidFill>
                    </a:lnT>
                  </a:tcPr>
                </a:tc>
                <a:tc>
                  <a:txBody>
                    <a:bodyPr/>
                    <a:lstStyle/>
                    <a:p>
                      <a:pPr algn="ctr"/>
                      <a:r>
                        <a:rPr lang="en-US" b="1"/>
                        <a:t>0-4</a:t>
                      </a:r>
                    </a:p>
                  </a:txBody>
                  <a:tcPr anchor="ctr">
                    <a:lnT w="12700">
                      <a:solidFill>
                        <a:schemeClr val="tx1"/>
                      </a:solidFill>
                    </a:lnT>
                  </a:tcPr>
                </a:tc>
                <a:tc>
                  <a:txBody>
                    <a:bodyPr/>
                    <a:lstStyle/>
                    <a:p>
                      <a:pPr algn="ctr"/>
                      <a:r>
                        <a:rPr lang="en-US" b="1"/>
                        <a:t>0-4</a:t>
                      </a:r>
                    </a:p>
                  </a:txBody>
                  <a:tcPr anchor="ctr">
                    <a:lnT w="12700">
                      <a:solidFill>
                        <a:schemeClr val="tx1"/>
                      </a:solidFill>
                    </a:lnT>
                  </a:tcPr>
                </a:tc>
                <a:tc>
                  <a:txBody>
                    <a:bodyPr/>
                    <a:lstStyle/>
                    <a:p>
                      <a:pPr algn="ctr"/>
                      <a:r>
                        <a:rPr lang="en-US" b="1"/>
                        <a:t>0-4</a:t>
                      </a:r>
                    </a:p>
                  </a:txBody>
                  <a:tcPr anchor="ctr">
                    <a:lnT w="12700">
                      <a:solidFill>
                        <a:schemeClr val="tx1"/>
                      </a:solidFill>
                    </a:lnT>
                  </a:tcPr>
                </a:tc>
                <a:tc>
                  <a:txBody>
                    <a:bodyPr/>
                    <a:lstStyle/>
                    <a:p>
                      <a:pPr algn="ctr"/>
                      <a:r>
                        <a:rPr lang="en-US" b="1"/>
                        <a:t>0-16</a:t>
                      </a:r>
                    </a:p>
                  </a:txBody>
                  <a:tcPr anchor="ctr">
                    <a:lnT w="12700">
                      <a:solidFill>
                        <a:schemeClr val="tx1"/>
                      </a:solidFill>
                    </a:lnT>
                    <a:solidFill>
                      <a:schemeClr val="accent4">
                        <a:lumMod val="20000"/>
                        <a:lumOff val="80000"/>
                      </a:schemeClr>
                    </a:solidFill>
                  </a:tcPr>
                </a:tc>
                <a:extLst>
                  <a:ext uri="{0D108BD9-81ED-4DB2-BD59-A6C34878D82A}">
                    <a16:rowId xmlns:a16="http://schemas.microsoft.com/office/drawing/2014/main" val="1005784883"/>
                  </a:ext>
                </a:extLst>
              </a:tr>
              <a:tr h="700982">
                <a:tc>
                  <a:txBody>
                    <a:bodyPr/>
                    <a:lstStyle/>
                    <a:p>
                      <a:pPr marL="0" lvl="0" indent="0" algn="ctr" defTabSz="914400">
                        <a:lnSpc>
                          <a:spcPct val="100000"/>
                        </a:lnSpc>
                        <a:spcBef>
                          <a:spcPts val="500"/>
                        </a:spcBef>
                        <a:spcAft>
                          <a:spcPts val="0"/>
                        </a:spcAft>
                        <a:buNone/>
                        <a:tabLst/>
                        <a:defRPr/>
                      </a:pPr>
                      <a:r>
                        <a:rPr lang="en-US" sz="2400" b="1" i="0" u="none" strike="noStrike" kern="1200" cap="none" spc="0" normalizeH="0" baseline="0" noProof="0">
                          <a:ln>
                            <a:noFill/>
                          </a:ln>
                          <a:solidFill>
                            <a:srgbClr val="000000"/>
                          </a:solidFill>
                          <a:effectLst/>
                          <a:uLnTx/>
                          <a:uFillTx/>
                          <a:latin typeface="Calibri"/>
                        </a:rPr>
                        <a:t>10%</a:t>
                      </a:r>
                      <a:endParaRPr kumimoji="0" lang="en-US" sz="24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Progress to English Language Proficiency</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TELPAS Progress</a:t>
                      </a:r>
                    </a:p>
                  </a:txBody>
                  <a:tcPr anchor="ctr"/>
                </a:tc>
                <a:tc>
                  <a:txBody>
                    <a:bodyPr/>
                    <a:lstStyle/>
                    <a:p>
                      <a:pPr algn="ctr"/>
                      <a:endParaRPr lang="en-US" b="1"/>
                    </a:p>
                  </a:txBody>
                  <a:tcPr anchor="ctr"/>
                </a:tc>
                <a:tc>
                  <a:txBody>
                    <a:bodyPr/>
                    <a:lstStyle/>
                    <a:p>
                      <a:pPr algn="ctr"/>
                      <a:endParaRPr lang="en-US" b="1"/>
                    </a:p>
                  </a:txBody>
                  <a:tcPr anchor="ctr"/>
                </a:tc>
                <a:tc>
                  <a:txBody>
                    <a:bodyPr/>
                    <a:lstStyle/>
                    <a:p>
                      <a:pPr algn="ctr"/>
                      <a:endParaRPr lang="en-US" b="1"/>
                    </a:p>
                  </a:txBody>
                  <a:tcPr anchor="ctr"/>
                </a:tc>
                <a:tc>
                  <a:txBody>
                    <a:bodyPr/>
                    <a:lstStyle/>
                    <a:p>
                      <a:pPr algn="ctr"/>
                      <a:r>
                        <a:rPr lang="en-US" b="1"/>
                        <a:t>0-4</a:t>
                      </a:r>
                      <a:r>
                        <a:rPr lang="en-US" b="0"/>
                        <a:t>*</a:t>
                      </a:r>
                    </a:p>
                    <a:p>
                      <a:pPr algn="ctr"/>
                      <a:r>
                        <a:rPr lang="en-US" sz="900" b="0"/>
                        <a:t>*Only current EB</a:t>
                      </a:r>
                    </a:p>
                  </a:txBody>
                  <a:tcPr anchor="ctr"/>
                </a:tc>
                <a:tc>
                  <a:txBody>
                    <a:bodyPr/>
                    <a:lstStyle/>
                    <a:p>
                      <a:pPr algn="ctr"/>
                      <a:r>
                        <a:rPr lang="en-US" b="1"/>
                        <a:t>0-4</a:t>
                      </a:r>
                    </a:p>
                  </a:txBody>
                  <a:tcPr anchor="ctr">
                    <a:solidFill>
                      <a:schemeClr val="accent4">
                        <a:lumMod val="20000"/>
                        <a:lumOff val="80000"/>
                      </a:schemeClr>
                    </a:solidFill>
                  </a:tcPr>
                </a:tc>
                <a:extLst>
                  <a:ext uri="{0D108BD9-81ED-4DB2-BD59-A6C34878D82A}">
                    <a16:rowId xmlns:a16="http://schemas.microsoft.com/office/drawing/2014/main" val="2798237855"/>
                  </a:ext>
                </a:extLst>
              </a:tr>
              <a:tr h="700982">
                <a:tc>
                  <a:txBody>
                    <a:bodyPr/>
                    <a:lstStyle/>
                    <a:p>
                      <a:pPr marL="0" lvl="0" indent="0" algn="ctr">
                        <a:lnSpc>
                          <a:spcPct val="90000"/>
                        </a:lnSpc>
                        <a:spcBef>
                          <a:spcPts val="500"/>
                        </a:spcBef>
                        <a:spcAft>
                          <a:spcPts val="0"/>
                        </a:spcAft>
                        <a:buNone/>
                      </a:pPr>
                      <a:r>
                        <a:rPr lang="en-US" sz="2400" b="1" i="0" u="none" strike="noStrike" kern="1200" cap="none" spc="0" normalizeH="0" baseline="0" noProof="0">
                          <a:ln>
                            <a:noFill/>
                          </a:ln>
                          <a:solidFill>
                            <a:srgbClr val="000000"/>
                          </a:solidFill>
                          <a:effectLst/>
                          <a:uLnTx/>
                          <a:uFillTx/>
                          <a:latin typeface="Calibri"/>
                        </a:rPr>
                        <a:t>30%</a:t>
                      </a:r>
                      <a:endParaRPr lang="en-US" sz="2400"/>
                    </a:p>
                  </a:txBody>
                  <a:tcPr anchor="ctr">
                    <a:lnB w="12700">
                      <a:solidFill>
                        <a:schemeClr val="tx1"/>
                      </a:solidFill>
                    </a:lnB>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School Quality/Student Success </a:t>
                      </a:r>
                      <a:endParaRPr kumimoji="0" lang="en-US" sz="1400" b="0" i="0" u="none" strike="noStrike" kern="1200" cap="none" spc="0" normalizeH="0" baseline="0" noProof="0">
                        <a:ln>
                          <a:noFill/>
                        </a:ln>
                        <a:solidFill>
                          <a:srgbClr val="0D6CB9"/>
                        </a:solidFill>
                        <a:effectLst/>
                        <a:uLnTx/>
                        <a:uFillTx/>
                        <a:latin typeface="+mn-lt"/>
                        <a:ea typeface="+mn-ea"/>
                        <a:cs typeface="+mn-cs"/>
                      </a:endParaRPr>
                    </a:p>
                    <a:p>
                      <a:pPr marL="0" marR="0" lvl="0" indent="0" algn="l">
                        <a:lnSpc>
                          <a:spcPct val="90000"/>
                        </a:lnSpc>
                        <a:spcBef>
                          <a:spcPts val="500"/>
                        </a:spcBef>
                        <a:spcAft>
                          <a:spcPts val="0"/>
                        </a:spcAft>
                        <a:buNone/>
                      </a:pPr>
                      <a:r>
                        <a:rPr lang="en-US" sz="1200" b="0" i="0" u="none" strike="noStrike" kern="1200" cap="none" spc="0" normalizeH="0" baseline="0" noProof="0">
                          <a:ln>
                            <a:noFill/>
                          </a:ln>
                          <a:solidFill>
                            <a:srgbClr val="0D6CB9"/>
                          </a:solidFill>
                          <a:effectLst/>
                          <a:uLnTx/>
                          <a:uFillTx/>
                          <a:latin typeface="+mn-lt"/>
                        </a:rPr>
                        <a:t>CCMR for graduates and students in grade 12 </a:t>
                      </a:r>
                      <a:endParaRPr lang="en-US" sz="1100" b="0" i="0" u="none" strike="noStrike" kern="1200" cap="none" spc="0" normalizeH="0" baseline="0" noProof="0">
                        <a:ln>
                          <a:noFill/>
                        </a:ln>
                        <a:solidFill>
                          <a:srgbClr val="0D6CB9"/>
                        </a:solidFill>
                        <a:effectLst/>
                        <a:uLnTx/>
                        <a:uFillTx/>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0-16</a:t>
                      </a:r>
                    </a:p>
                  </a:txBody>
                  <a:tcPr anchor="ctr">
                    <a:solidFill>
                      <a:schemeClr val="accent4">
                        <a:lumMod val="20000"/>
                        <a:lumOff val="80000"/>
                      </a:schemeClr>
                    </a:solidFill>
                  </a:tcPr>
                </a:tc>
                <a:extLst>
                  <a:ext uri="{0D108BD9-81ED-4DB2-BD59-A6C34878D82A}">
                    <a16:rowId xmlns:a16="http://schemas.microsoft.com/office/drawing/2014/main" val="412940890"/>
                  </a:ext>
                </a:extLst>
              </a:tr>
              <a:tr h="700982">
                <a:tc gridSpan="6">
                  <a:txBody>
                    <a:bodyPr/>
                    <a:lstStyle/>
                    <a:p>
                      <a:pPr marL="0" lvl="0" indent="0" algn="l" defTabSz="914400">
                        <a:lnSpc>
                          <a:spcPct val="90000"/>
                        </a:lnSpc>
                        <a:spcBef>
                          <a:spcPts val="500"/>
                        </a:spcBef>
                        <a:spcAft>
                          <a:spcPts val="0"/>
                        </a:spcAft>
                        <a:buNone/>
                        <a:tabLst/>
                        <a:defRPr/>
                      </a:pPr>
                      <a:endParaRPr kumimoji="0" lang="en-US" sz="1400" b="1" i="0" u="none" strike="noStrike" kern="1200" cap="none" spc="0" normalizeH="0" baseline="0" noProof="0">
                        <a:ln>
                          <a:noFill/>
                        </a:ln>
                        <a:solidFill>
                          <a:srgbClr val="0D6CB9"/>
                        </a:solidFill>
                        <a:effectLst/>
                        <a:uLnTx/>
                        <a:uFillTx/>
                        <a:latin typeface="+mn-lt"/>
                        <a:ea typeface="+mn-ea"/>
                        <a:cs typeface="+mn-cs"/>
                      </a:endParaRPr>
                    </a:p>
                  </a:txBody>
                  <a:tcPr anchor="ctr">
                    <a:lnL w="0">
                      <a:noFill/>
                    </a:lnL>
                    <a:lnR w="12700" cap="flat" cmpd="sng" algn="ctr">
                      <a:solidFill>
                        <a:schemeClr val="tx1"/>
                      </a:solidFill>
                      <a:prstDash val="solid"/>
                      <a:round/>
                      <a:headEnd type="none" w="med" len="med"/>
                      <a:tailEnd type="none" w="med" len="med"/>
                    </a:lnR>
                    <a:lnT w="12700">
                      <a:solidFill>
                        <a:schemeClr val="tx1"/>
                      </a:solidFill>
                    </a:lnT>
                    <a:lnB w="0">
                      <a:noFill/>
                    </a:lnB>
                    <a:lnTlToBr w="0">
                      <a:noFill/>
                    </a:lnTlToBr>
                    <a:lnBlToTr w="0">
                      <a:noFill/>
                    </a:lnBlToTr>
                    <a:noFill/>
                  </a:tcPr>
                </a:tc>
                <a:tc hMerge="1">
                  <a:txBody>
                    <a:bodyPr/>
                    <a:lstStyle/>
                    <a:p>
                      <a:pPr defTabSz="914400">
                        <a:tabLst/>
                        <a:defRPr/>
                      </a:pPr>
                      <a:endParaRPr kumimoji="0"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b="1"/>
                    </a:p>
                  </a:txBody>
                  <a:tcPr anchor="ctr">
                    <a:noFill/>
                  </a:tcPr>
                </a:tc>
                <a:tc hMerge="1">
                  <a:txBody>
                    <a:bodyPr/>
                    <a:lstStyle/>
                    <a:p>
                      <a:pPr algn="ctr"/>
                      <a:endParaRPr lang="en-US" b="1"/>
                    </a:p>
                  </a:txBody>
                  <a:tcPr anchor="ctr">
                    <a:noFill/>
                  </a:tcPr>
                </a:tc>
                <a:tc hMerge="1">
                  <a:txBody>
                    <a:bodyPr/>
                    <a:lstStyle/>
                    <a:p>
                      <a:pPr algn="ctr"/>
                      <a:endParaRPr lang="en-US" b="1"/>
                    </a:p>
                  </a:txBody>
                  <a:tcPr anchor="ctr">
                    <a:noFill/>
                  </a:tcPr>
                </a:tc>
                <a:tc hMerge="1">
                  <a:txBody>
                    <a:bodyPr/>
                    <a:lstStyle/>
                    <a:p>
                      <a:pPr algn="ctr"/>
                      <a:endParaRPr lang="en-US" b="1"/>
                    </a:p>
                  </a:txBody>
                  <a:tcPr anchor="ctr">
                    <a:noFill/>
                  </a:tcPr>
                </a:tc>
                <a:tc>
                  <a:txBody>
                    <a:bodyPr/>
                    <a:lstStyle/>
                    <a:p>
                      <a:pPr algn="ctr"/>
                      <a:r>
                        <a:rPr lang="en-US" b="1"/>
                        <a:t>0-68</a:t>
                      </a:r>
                      <a:endParaRPr lang="en-US" b="0"/>
                    </a:p>
                  </a:txBody>
                  <a:tcPr anchor="ctr">
                    <a:lnL w="12700" cap="flat" cmpd="sng" algn="ctr">
                      <a:solidFill>
                        <a:schemeClr val="tx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2165310060"/>
                  </a:ext>
                </a:extLst>
              </a:tr>
            </a:tbl>
          </a:graphicData>
        </a:graphic>
      </p:graphicFrame>
      <p:sp>
        <p:nvSpPr>
          <p:cNvPr id="14" name="TextBox 13">
            <a:extLst>
              <a:ext uri="{FF2B5EF4-FFF2-40B4-BE49-F238E27FC236}">
                <a16:creationId xmlns:a16="http://schemas.microsoft.com/office/drawing/2014/main" id="{EA8F9D9F-2B93-8579-DCCB-EF98847AC65A}"/>
              </a:ext>
            </a:extLst>
          </p:cNvPr>
          <p:cNvSpPr txBox="1"/>
          <p:nvPr/>
        </p:nvSpPr>
        <p:spPr>
          <a:xfrm>
            <a:off x="7921378" y="1745609"/>
            <a:ext cx="857448" cy="369332"/>
          </a:xfrm>
          <a:prstGeom prst="rect">
            <a:avLst/>
          </a:prstGeom>
          <a:noFill/>
        </p:spPr>
        <p:txBody>
          <a:bodyPr wrap="square">
            <a:spAutoFit/>
          </a:bodyPr>
          <a:lstStyle/>
          <a:p>
            <a:pPr algn="ctr"/>
            <a:r>
              <a:rPr lang="en-US" b="1"/>
              <a:t>Sum</a:t>
            </a:r>
            <a:endParaRPr lang="en-US"/>
          </a:p>
        </p:txBody>
      </p:sp>
      <p:sp>
        <p:nvSpPr>
          <p:cNvPr id="30" name="TextBox 29">
            <a:extLst>
              <a:ext uri="{FF2B5EF4-FFF2-40B4-BE49-F238E27FC236}">
                <a16:creationId xmlns:a16="http://schemas.microsoft.com/office/drawing/2014/main" id="{2BA42104-7C8C-E23C-0C0A-334E41A7231A}"/>
              </a:ext>
            </a:extLst>
          </p:cNvPr>
          <p:cNvSpPr txBox="1"/>
          <p:nvPr/>
        </p:nvSpPr>
        <p:spPr>
          <a:xfrm>
            <a:off x="9222867" y="1709134"/>
            <a:ext cx="2591432" cy="1003352"/>
          </a:xfrm>
          <a:prstGeom prst="rect">
            <a:avLst/>
          </a:prstGeom>
          <a:noFill/>
        </p:spPr>
        <p:txBody>
          <a:bodyPr wrap="square" lIns="91440" tIns="45720" rIns="91440" bIns="45720" anchor="t">
            <a:spAutoFit/>
          </a:bodyPr>
          <a:lstStyle/>
          <a:p>
            <a:r>
              <a:rPr lang="en-US" sz="1480" b="1"/>
              <a:t>Domain 3 Groups are based on the performance of </a:t>
            </a:r>
            <a:br>
              <a:rPr lang="en-US" sz="1480" b="1"/>
            </a:br>
            <a:r>
              <a:rPr lang="en-US" sz="1480" b="1">
                <a:solidFill>
                  <a:schemeClr val="accent4"/>
                </a:solidFill>
              </a:rPr>
              <a:t>4 Groups</a:t>
            </a:r>
          </a:p>
        </p:txBody>
      </p:sp>
      <p:sp>
        <p:nvSpPr>
          <p:cNvPr id="3" name="TextBox 2">
            <a:extLst>
              <a:ext uri="{FF2B5EF4-FFF2-40B4-BE49-F238E27FC236}">
                <a16:creationId xmlns:a16="http://schemas.microsoft.com/office/drawing/2014/main" id="{4A84FD46-2684-2F95-4A1D-D196A0F8C9A6}"/>
              </a:ext>
            </a:extLst>
          </p:cNvPr>
          <p:cNvSpPr txBox="1"/>
          <p:nvPr/>
        </p:nvSpPr>
        <p:spPr>
          <a:xfrm>
            <a:off x="291387" y="1539932"/>
            <a:ext cx="1516111" cy="646331"/>
          </a:xfrm>
          <a:prstGeom prst="rect">
            <a:avLst/>
          </a:prstGeom>
          <a:noFill/>
        </p:spPr>
        <p:txBody>
          <a:bodyPr wrap="square" lIns="91440" tIns="45720" rIns="91440" bIns="45720" anchor="t">
            <a:spAutoFit/>
          </a:bodyPr>
          <a:lstStyle/>
          <a:p>
            <a:pPr algn="ctr"/>
            <a:r>
              <a:rPr lang="en-US" b="1"/>
              <a:t>Component Weight</a:t>
            </a:r>
            <a:endParaRPr lang="en-US">
              <a:ea typeface="Calibri"/>
              <a:cs typeface="Calibri"/>
            </a:endParaRPr>
          </a:p>
        </p:txBody>
      </p:sp>
      <p:sp>
        <p:nvSpPr>
          <p:cNvPr id="5" name="TextBox 4">
            <a:extLst>
              <a:ext uri="{FF2B5EF4-FFF2-40B4-BE49-F238E27FC236}">
                <a16:creationId xmlns:a16="http://schemas.microsoft.com/office/drawing/2014/main" id="{C5BDC51E-14FD-1B35-16A5-42BA91FB9902}"/>
              </a:ext>
            </a:extLst>
          </p:cNvPr>
          <p:cNvSpPr txBox="1"/>
          <p:nvPr/>
        </p:nvSpPr>
        <p:spPr>
          <a:xfrm>
            <a:off x="157740" y="5568406"/>
            <a:ext cx="5328659" cy="1107996"/>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HS and K12 need 50/84* points for an A </a:t>
            </a:r>
            <a:endParaRPr lang="en-US"/>
          </a:p>
          <a:p>
            <a:r>
              <a:rPr lang="en-US">
                <a:ea typeface="Calibri"/>
                <a:cs typeface="Calibri"/>
              </a:rPr>
              <a:t>AECs need 30/68* points for an A </a:t>
            </a:r>
          </a:p>
          <a:p>
            <a:endParaRPr lang="en-US">
              <a:ea typeface="Calibri"/>
              <a:cs typeface="Calibri"/>
            </a:endParaRPr>
          </a:p>
          <a:p>
            <a:r>
              <a:rPr lang="en-US" sz="1200">
                <a:ea typeface="Calibri"/>
                <a:cs typeface="Calibri"/>
              </a:rPr>
              <a:t>*if campus meets minimum size requirements for all components </a:t>
            </a:r>
          </a:p>
        </p:txBody>
      </p:sp>
      <p:pic>
        <p:nvPicPr>
          <p:cNvPr id="4" name="Graphic 3" descr="Badge 4 with solid fill">
            <a:extLst>
              <a:ext uri="{FF2B5EF4-FFF2-40B4-BE49-F238E27FC236}">
                <a16:creationId xmlns:a16="http://schemas.microsoft.com/office/drawing/2014/main" id="{B81AF073-FD0F-9322-08D6-E29ECCDC79BD}"/>
              </a:ext>
            </a:extLst>
          </p:cNvPr>
          <p:cNvPicPr>
            <a:picLocks noChangeAspect="1"/>
          </p:cNvPicPr>
          <p:nvPr/>
        </p:nvPicPr>
        <p:blipFill>
          <a:blip r:embed="rId3">
            <a:extLst>
              <a:ext uri="{96DAC541-7B7A-43D3-8B79-37D633B846F1}">
                <asvg:svgBlip xmlns:asvg="http://schemas.microsoft.com/office/drawing/2016/SVG/main" r:embed="rId11"/>
              </a:ext>
            </a:extLst>
          </a:blip>
          <a:stretch>
            <a:fillRect/>
          </a:stretch>
        </p:blipFill>
        <p:spPr>
          <a:xfrm>
            <a:off x="9243901" y="4426923"/>
            <a:ext cx="465700" cy="465700"/>
          </a:xfrm>
          <a:prstGeom prst="rect">
            <a:avLst/>
          </a:prstGeom>
        </p:spPr>
      </p:pic>
      <p:pic>
        <p:nvPicPr>
          <p:cNvPr id="11" name="Graphic 10" descr="Badge 3 with solid fill">
            <a:extLst>
              <a:ext uri="{FF2B5EF4-FFF2-40B4-BE49-F238E27FC236}">
                <a16:creationId xmlns:a16="http://schemas.microsoft.com/office/drawing/2014/main" id="{24D36902-FCC9-A405-9D56-3CD3DD6851B0}"/>
              </a:ext>
            </a:extLst>
          </p:cNvPr>
          <p:cNvPicPr>
            <a:picLocks noChangeAspect="1"/>
          </p:cNvPicPr>
          <p:nvPr/>
        </p:nvPicPr>
        <p:blipFill>
          <a:blip r:embed="rId5">
            <a:extLst>
              <a:ext uri="{96DAC541-7B7A-43D3-8B79-37D633B846F1}">
                <asvg:svgBlip xmlns:asvg="http://schemas.microsoft.com/office/drawing/2016/SVG/main" r:embed="rId12"/>
              </a:ext>
            </a:extLst>
          </a:blip>
          <a:stretch>
            <a:fillRect/>
          </a:stretch>
        </p:blipFill>
        <p:spPr>
          <a:xfrm>
            <a:off x="9257647" y="3814183"/>
            <a:ext cx="465700" cy="465700"/>
          </a:xfrm>
          <a:prstGeom prst="rect">
            <a:avLst/>
          </a:prstGeom>
        </p:spPr>
      </p:pic>
      <p:pic>
        <p:nvPicPr>
          <p:cNvPr id="15" name="Graphic 14" descr="Badge with solid fill">
            <a:extLst>
              <a:ext uri="{FF2B5EF4-FFF2-40B4-BE49-F238E27FC236}">
                <a16:creationId xmlns:a16="http://schemas.microsoft.com/office/drawing/2014/main" id="{46B83618-5D0F-D434-62C4-2E75E59709CF}"/>
              </a:ext>
            </a:extLst>
          </p:cNvPr>
          <p:cNvPicPr>
            <a:picLocks noChangeAspect="1"/>
          </p:cNvPicPr>
          <p:nvPr/>
        </p:nvPicPr>
        <p:blipFill>
          <a:blip r:embed="rId7">
            <a:extLst>
              <a:ext uri="{96DAC541-7B7A-43D3-8B79-37D633B846F1}">
                <asvg:svgBlip xmlns:asvg="http://schemas.microsoft.com/office/drawing/2016/SVG/main" r:embed="rId13"/>
              </a:ext>
            </a:extLst>
          </a:blip>
          <a:stretch>
            <a:fillRect/>
          </a:stretch>
        </p:blipFill>
        <p:spPr>
          <a:xfrm>
            <a:off x="9243901" y="3191916"/>
            <a:ext cx="465700" cy="465700"/>
          </a:xfrm>
          <a:prstGeom prst="rect">
            <a:avLst/>
          </a:prstGeom>
        </p:spPr>
      </p:pic>
      <p:pic>
        <p:nvPicPr>
          <p:cNvPr id="16" name="Graphic 15" descr="Badge 1 with solid fill">
            <a:extLst>
              <a:ext uri="{FF2B5EF4-FFF2-40B4-BE49-F238E27FC236}">
                <a16:creationId xmlns:a16="http://schemas.microsoft.com/office/drawing/2014/main" id="{C6514E51-1D77-74AA-12EE-83D284AF87CB}"/>
              </a:ext>
            </a:extLst>
          </p:cNvPr>
          <p:cNvPicPr>
            <a:picLocks noChangeAspect="1"/>
          </p:cNvPicPr>
          <p:nvPr/>
        </p:nvPicPr>
        <p:blipFill>
          <a:blip r:embed="rId9">
            <a:extLst>
              <a:ext uri="{96DAC541-7B7A-43D3-8B79-37D633B846F1}">
                <asvg:svgBlip xmlns:asvg="http://schemas.microsoft.com/office/drawing/2016/SVG/main" r:embed="rId14"/>
              </a:ext>
            </a:extLst>
          </a:blip>
          <a:stretch>
            <a:fillRect/>
          </a:stretch>
        </p:blipFill>
        <p:spPr>
          <a:xfrm>
            <a:off x="9243238" y="2663485"/>
            <a:ext cx="465700" cy="465700"/>
          </a:xfrm>
          <a:prstGeom prst="rect">
            <a:avLst/>
          </a:prstGeom>
        </p:spPr>
      </p:pic>
      <p:sp>
        <p:nvSpPr>
          <p:cNvPr id="17" name="TextBox 16">
            <a:extLst>
              <a:ext uri="{FF2B5EF4-FFF2-40B4-BE49-F238E27FC236}">
                <a16:creationId xmlns:a16="http://schemas.microsoft.com/office/drawing/2014/main" id="{DECD6465-C684-B0C9-661B-1B932586D1A0}"/>
              </a:ext>
            </a:extLst>
          </p:cNvPr>
          <p:cNvSpPr txBox="1"/>
          <p:nvPr/>
        </p:nvSpPr>
        <p:spPr>
          <a:xfrm>
            <a:off x="9696961" y="2763619"/>
            <a:ext cx="1230534" cy="276999"/>
          </a:xfrm>
          <a:prstGeom prst="rect">
            <a:avLst/>
          </a:prstGeom>
          <a:noFill/>
        </p:spPr>
        <p:txBody>
          <a:bodyPr wrap="square">
            <a:spAutoFit/>
          </a:bodyPr>
          <a:lstStyle/>
          <a:p>
            <a:r>
              <a:rPr lang="en-US" sz="1200" b="1" i="1">
                <a:solidFill>
                  <a:srgbClr val="347730"/>
                </a:solidFill>
                <a:effectLst/>
                <a:latin typeface="Aptos" panose="020B0004020202020204" pitchFamily="34" charset="0"/>
                <a:ea typeface="Open Sans Condensed" panose="020B0606030504020204" pitchFamily="34" charset="0"/>
                <a:cs typeface="Open Sans Condensed" panose="020B0606030504020204" pitchFamily="34" charset="0"/>
              </a:rPr>
              <a:t>All Students</a:t>
            </a:r>
          </a:p>
        </p:txBody>
      </p:sp>
      <p:sp>
        <p:nvSpPr>
          <p:cNvPr id="18" name="TextBox 17">
            <a:extLst>
              <a:ext uri="{FF2B5EF4-FFF2-40B4-BE49-F238E27FC236}">
                <a16:creationId xmlns:a16="http://schemas.microsoft.com/office/drawing/2014/main" id="{B348EA31-9EED-4B58-4038-27E11A6C87E6}"/>
              </a:ext>
            </a:extLst>
          </p:cNvPr>
          <p:cNvSpPr txBox="1"/>
          <p:nvPr/>
        </p:nvSpPr>
        <p:spPr>
          <a:xfrm>
            <a:off x="9667090" y="3113633"/>
            <a:ext cx="1894439" cy="646331"/>
          </a:xfrm>
          <a:prstGeom prst="rect">
            <a:avLst/>
          </a:prstGeom>
          <a:noFill/>
        </p:spPr>
        <p:txBody>
          <a:bodyPr wrap="square">
            <a:spAutoFit/>
          </a:bodyPr>
          <a:lstStyle/>
          <a:p>
            <a:r>
              <a:rPr lang="en-US" sz="1200" b="1" i="1">
                <a:solidFill>
                  <a:srgbClr val="EB492B"/>
                </a:solidFill>
                <a:effectLst/>
                <a:latin typeface="Aptos" panose="020B0004020202020204" pitchFamily="34" charset="0"/>
                <a:ea typeface="Open Sans Condensed" panose="020B0606030504020204" pitchFamily="34" charset="0"/>
                <a:cs typeface="Open Sans Condensed" panose="020B0606030504020204" pitchFamily="34" charset="0"/>
              </a:rPr>
              <a:t>First lowest performing racial/ethnic group from prior year</a:t>
            </a:r>
          </a:p>
        </p:txBody>
      </p:sp>
      <p:sp>
        <p:nvSpPr>
          <p:cNvPr id="19" name="TextBox 18">
            <a:extLst>
              <a:ext uri="{FF2B5EF4-FFF2-40B4-BE49-F238E27FC236}">
                <a16:creationId xmlns:a16="http://schemas.microsoft.com/office/drawing/2014/main" id="{9EBD8BED-2C12-2E87-9892-AC3453D3413D}"/>
              </a:ext>
            </a:extLst>
          </p:cNvPr>
          <p:cNvSpPr txBox="1"/>
          <p:nvPr/>
        </p:nvSpPr>
        <p:spPr>
          <a:xfrm>
            <a:off x="9667090" y="3759964"/>
            <a:ext cx="1894439" cy="646331"/>
          </a:xfrm>
          <a:prstGeom prst="rect">
            <a:avLst/>
          </a:prstGeom>
          <a:noFill/>
        </p:spPr>
        <p:txBody>
          <a:bodyPr wrap="square">
            <a:spAutoFit/>
          </a:bodyPr>
          <a:lstStyle/>
          <a:p>
            <a:r>
              <a:rPr lang="en-US" sz="1200" b="1" i="1">
                <a:solidFill>
                  <a:srgbClr val="EB492B"/>
                </a:solidFill>
                <a:effectLst/>
                <a:latin typeface="Aptos" panose="020B0004020202020204" pitchFamily="34" charset="0"/>
                <a:ea typeface="Open Sans Condensed" panose="020B0606030504020204" pitchFamily="34" charset="0"/>
                <a:cs typeface="Open Sans Condensed" panose="020B0606030504020204" pitchFamily="34" charset="0"/>
              </a:rPr>
              <a:t>Second lowest performing racial/ethnic group from prior year</a:t>
            </a:r>
          </a:p>
        </p:txBody>
      </p:sp>
      <p:sp>
        <p:nvSpPr>
          <p:cNvPr id="20" name="TextBox 19">
            <a:extLst>
              <a:ext uri="{FF2B5EF4-FFF2-40B4-BE49-F238E27FC236}">
                <a16:creationId xmlns:a16="http://schemas.microsoft.com/office/drawing/2014/main" id="{63C20D15-BD97-7203-4BDA-DE112A40A2CD}"/>
              </a:ext>
            </a:extLst>
          </p:cNvPr>
          <p:cNvSpPr txBox="1"/>
          <p:nvPr/>
        </p:nvSpPr>
        <p:spPr>
          <a:xfrm>
            <a:off x="9709601" y="4548703"/>
            <a:ext cx="1365025" cy="276999"/>
          </a:xfrm>
          <a:prstGeom prst="rect">
            <a:avLst/>
          </a:prstGeom>
          <a:noFill/>
        </p:spPr>
        <p:txBody>
          <a:bodyPr wrap="square">
            <a:spAutoFit/>
          </a:bodyPr>
          <a:lstStyle/>
          <a:p>
            <a:r>
              <a:rPr lang="en-US" sz="1200" b="1" i="1">
                <a:solidFill>
                  <a:srgbClr val="0D6CB9"/>
                </a:solidFill>
                <a:effectLst/>
                <a:latin typeface="Aptos" panose="020B0004020202020204" pitchFamily="34" charset="0"/>
                <a:ea typeface="Open Sans Condensed" panose="020B0606030504020204" pitchFamily="34" charset="0"/>
                <a:cs typeface="Open Sans Condensed" panose="020B0606030504020204" pitchFamily="34" charset="0"/>
              </a:rPr>
              <a:t>High Focus**</a:t>
            </a:r>
          </a:p>
        </p:txBody>
      </p:sp>
    </p:spTree>
    <p:extLst>
      <p:ext uri="{BB962C8B-B14F-4D97-AF65-F5344CB8AC3E}">
        <p14:creationId xmlns:p14="http://schemas.microsoft.com/office/powerpoint/2010/main" val="2997019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8B1E6-597B-2C49-4AD7-3A4C6F88B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B9ED9-0D07-5586-273A-3719F0701979}"/>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Closing the Gaps:  Zoom in on District Results </a:t>
            </a:r>
          </a:p>
        </p:txBody>
      </p:sp>
      <p:sp>
        <p:nvSpPr>
          <p:cNvPr id="12" name="TextBox 11">
            <a:extLst>
              <a:ext uri="{FF2B5EF4-FFF2-40B4-BE49-F238E27FC236}">
                <a16:creationId xmlns:a16="http://schemas.microsoft.com/office/drawing/2014/main" id="{7B844E1D-748C-A7AA-E23F-5914D0084228}"/>
              </a:ext>
            </a:extLst>
          </p:cNvPr>
          <p:cNvSpPr txBox="1"/>
          <p:nvPr/>
        </p:nvSpPr>
        <p:spPr>
          <a:xfrm>
            <a:off x="4084931" y="1024772"/>
            <a:ext cx="4017771" cy="461665"/>
          </a:xfrm>
          <a:prstGeom prst="rect">
            <a:avLst/>
          </a:prstGeom>
          <a:noFill/>
        </p:spPr>
        <p:txBody>
          <a:bodyPr wrap="square" lIns="91440" tIns="45720" rIns="91440" bIns="45720" anchor="t">
            <a:spAutoFit/>
          </a:bodyPr>
          <a:lstStyle/>
          <a:p>
            <a:pPr algn="ctr"/>
            <a:r>
              <a:rPr lang="en-US" sz="2400" b="1"/>
              <a:t>Domain 3 Results </a:t>
            </a:r>
            <a:endParaRPr lang="en-US" sz="2400" b="1">
              <a:solidFill>
                <a:srgbClr val="000000"/>
              </a:solidFill>
            </a:endParaRPr>
          </a:p>
        </p:txBody>
      </p:sp>
      <p:sp>
        <p:nvSpPr>
          <p:cNvPr id="11" name="Star: 5 Points 10">
            <a:extLst>
              <a:ext uri="{FF2B5EF4-FFF2-40B4-BE49-F238E27FC236}">
                <a16:creationId xmlns:a16="http://schemas.microsoft.com/office/drawing/2014/main" id="{DE0E00A1-3FD1-1F45-51C2-7D86CE658690}"/>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E135D9D-31EB-3197-09A8-D99237A69673}"/>
              </a:ext>
            </a:extLst>
          </p:cNvPr>
          <p:cNvSpPr txBox="1"/>
          <p:nvPr/>
        </p:nvSpPr>
        <p:spPr>
          <a:xfrm>
            <a:off x="5364679" y="5541254"/>
            <a:ext cx="5460441" cy="138499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t>Change highlighted text in first column to input your 2 lowest performing Racial/Ethnic Groups</a:t>
            </a:r>
          </a:p>
          <a:p>
            <a:pPr marL="285750" indent="-285750" algn="l">
              <a:buFont typeface="Arial" panose="020B0604020202020204" pitchFamily="34" charset="0"/>
              <a:buChar char="•"/>
            </a:pPr>
            <a:r>
              <a:rPr lang="en-US" sz="1400"/>
              <a:t>Use table above to input your district's proficiency for each subgroup in 2025.  </a:t>
            </a:r>
          </a:p>
          <a:p>
            <a:pPr marL="285750" indent="-285750" algn="l">
              <a:buFont typeface="Arial" panose="020B0604020202020204" pitchFamily="34" charset="0"/>
              <a:buChar char="•"/>
            </a:pPr>
            <a:r>
              <a:rPr lang="en-US" sz="1400"/>
              <a:t>Data can be found on the Closing the Gaps tab of TXschools.gov under the Closing the Gaps Details.  </a:t>
            </a:r>
            <a:endParaRPr lang="en-US" sz="1400">
              <a:solidFill>
                <a:srgbClr val="000000"/>
              </a:solidFill>
            </a:endParaRPr>
          </a:p>
        </p:txBody>
      </p:sp>
      <p:graphicFrame>
        <p:nvGraphicFramePr>
          <p:cNvPr id="4" name="Table 3">
            <a:extLst>
              <a:ext uri="{FF2B5EF4-FFF2-40B4-BE49-F238E27FC236}">
                <a16:creationId xmlns:a16="http://schemas.microsoft.com/office/drawing/2014/main" id="{0E2314A9-D713-AE2D-4203-F6E0A0246BF6}"/>
              </a:ext>
            </a:extLst>
          </p:cNvPr>
          <p:cNvGraphicFramePr>
            <a:graphicFrameLocks noGrp="1"/>
          </p:cNvGraphicFramePr>
          <p:nvPr>
            <p:extLst>
              <p:ext uri="{D42A27DB-BD31-4B8C-83A1-F6EECF244321}">
                <p14:modId xmlns:p14="http://schemas.microsoft.com/office/powerpoint/2010/main" val="3500327848"/>
              </p:ext>
            </p:extLst>
          </p:nvPr>
        </p:nvGraphicFramePr>
        <p:xfrm>
          <a:off x="287126" y="1559231"/>
          <a:ext cx="11433246" cy="3831886"/>
        </p:xfrm>
        <a:graphic>
          <a:graphicData uri="http://schemas.openxmlformats.org/drawingml/2006/table">
            <a:tbl>
              <a:tblPr firstRow="1" firstCol="1" bandRow="1">
                <a:tableStyleId>{5C22544A-7EE6-4342-B048-85BDC9FD1C3A}</a:tableStyleId>
              </a:tblPr>
              <a:tblGrid>
                <a:gridCol w="1298879">
                  <a:extLst>
                    <a:ext uri="{9D8B030D-6E8A-4147-A177-3AD203B41FA5}">
                      <a16:colId xmlns:a16="http://schemas.microsoft.com/office/drawing/2014/main" val="160703780"/>
                    </a:ext>
                  </a:extLst>
                </a:gridCol>
                <a:gridCol w="1065760">
                  <a:extLst>
                    <a:ext uri="{9D8B030D-6E8A-4147-A177-3AD203B41FA5}">
                      <a16:colId xmlns:a16="http://schemas.microsoft.com/office/drawing/2014/main" val="2738740433"/>
                    </a:ext>
                  </a:extLst>
                </a:gridCol>
                <a:gridCol w="1065760">
                  <a:extLst>
                    <a:ext uri="{9D8B030D-6E8A-4147-A177-3AD203B41FA5}">
                      <a16:colId xmlns:a16="http://schemas.microsoft.com/office/drawing/2014/main" val="3415124513"/>
                    </a:ext>
                  </a:extLst>
                </a:gridCol>
                <a:gridCol w="1065760">
                  <a:extLst>
                    <a:ext uri="{9D8B030D-6E8A-4147-A177-3AD203B41FA5}">
                      <a16:colId xmlns:a16="http://schemas.microsoft.com/office/drawing/2014/main" val="1605889311"/>
                    </a:ext>
                  </a:extLst>
                </a:gridCol>
                <a:gridCol w="708379">
                  <a:extLst>
                    <a:ext uri="{9D8B030D-6E8A-4147-A177-3AD203B41FA5}">
                      <a16:colId xmlns:a16="http://schemas.microsoft.com/office/drawing/2014/main" val="477580483"/>
                    </a:ext>
                  </a:extLst>
                </a:gridCol>
                <a:gridCol w="1430387">
                  <a:extLst>
                    <a:ext uri="{9D8B030D-6E8A-4147-A177-3AD203B41FA5}">
                      <a16:colId xmlns:a16="http://schemas.microsoft.com/office/drawing/2014/main" val="256667216"/>
                    </a:ext>
                  </a:extLst>
                </a:gridCol>
                <a:gridCol w="1661971">
                  <a:extLst>
                    <a:ext uri="{9D8B030D-6E8A-4147-A177-3AD203B41FA5}">
                      <a16:colId xmlns:a16="http://schemas.microsoft.com/office/drawing/2014/main" val="3212263091"/>
                    </a:ext>
                  </a:extLst>
                </a:gridCol>
                <a:gridCol w="1498500">
                  <a:extLst>
                    <a:ext uri="{9D8B030D-6E8A-4147-A177-3AD203B41FA5}">
                      <a16:colId xmlns:a16="http://schemas.microsoft.com/office/drawing/2014/main" val="1725884098"/>
                    </a:ext>
                  </a:extLst>
                </a:gridCol>
                <a:gridCol w="1637850">
                  <a:extLst>
                    <a:ext uri="{9D8B030D-6E8A-4147-A177-3AD203B41FA5}">
                      <a16:colId xmlns:a16="http://schemas.microsoft.com/office/drawing/2014/main" val="4273539120"/>
                    </a:ext>
                  </a:extLst>
                </a:gridCol>
              </a:tblGrid>
              <a:tr h="899583">
                <a:tc rowSpan="2">
                  <a:txBody>
                    <a:bodyPr/>
                    <a:lstStyle/>
                    <a:p>
                      <a:pPr>
                        <a:buNone/>
                      </a:pPr>
                      <a:r>
                        <a:rPr lang="en-US" sz="2000">
                          <a:solidFill>
                            <a:schemeClr val="tx1"/>
                          </a:solidFill>
                          <a:effectLst/>
                        </a:rPr>
                        <a:t>Student Group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1">
                        <a:lumMod val="20000"/>
                        <a:lumOff val="80000"/>
                      </a:schemeClr>
                    </a:solidFill>
                  </a:tcPr>
                </a:tc>
                <a:tc gridSpan="2">
                  <a:txBody>
                    <a:bodyPr/>
                    <a:lstStyle/>
                    <a:p>
                      <a:pPr>
                        <a:buNone/>
                      </a:pPr>
                      <a:r>
                        <a:rPr lang="en-US" sz="1600">
                          <a:solidFill>
                            <a:schemeClr val="tx1"/>
                          </a:solidFill>
                          <a:effectLst/>
                        </a:rPr>
                        <a:t>Academic Achievement</a:t>
                      </a:r>
                      <a:br>
                        <a:rPr lang="en-US" sz="1600">
                          <a:solidFill>
                            <a:srgbClr val="000000"/>
                          </a:solidFill>
                          <a:effectLst/>
                        </a:rPr>
                      </a:br>
                      <a:endParaRPr lang="en-US" sz="160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gridSpan="2">
                  <a:txBody>
                    <a:bodyPr/>
                    <a:lstStyle/>
                    <a:p>
                      <a:pPr lvl="0">
                        <a:buNone/>
                      </a:pPr>
                      <a:r>
                        <a:rPr lang="en-US" sz="1600">
                          <a:solidFill>
                            <a:srgbClr val="000000"/>
                          </a:solidFill>
                          <a:effectLst/>
                        </a:rPr>
                        <a:t>Growth Rate</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buNone/>
                      </a:pPr>
                      <a:r>
                        <a:rPr lang="en-US" sz="1600">
                          <a:solidFill>
                            <a:schemeClr val="tx1"/>
                          </a:solidFill>
                          <a:effectLst/>
                        </a:rPr>
                        <a:t>Graduation Rate</a:t>
                      </a:r>
                      <a:br>
                        <a:rPr lang="en-US" sz="1600">
                          <a:solidFill>
                            <a:srgbClr val="000000"/>
                          </a:solidFill>
                          <a:effectLst/>
                        </a:rPr>
                      </a:br>
                      <a:endParaRPr lang="en-US" sz="160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r>
                        <a:rPr lang="en-US" sz="1600">
                          <a:solidFill>
                            <a:schemeClr val="tx1"/>
                          </a:solidFill>
                          <a:effectLst/>
                        </a:rPr>
                        <a:t>Student Success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r>
                        <a:rPr lang="en-US" sz="1600">
                          <a:solidFill>
                            <a:schemeClr val="tx1"/>
                          </a:solidFill>
                          <a:effectLst/>
                        </a:rPr>
                        <a:t>School Quality/</a:t>
                      </a:r>
                    </a:p>
                    <a:p>
                      <a:pPr lvl="0">
                        <a:buNone/>
                      </a:pPr>
                      <a:r>
                        <a:rPr lang="en-US" sz="1600">
                          <a:solidFill>
                            <a:schemeClr val="tx1"/>
                          </a:solidFill>
                          <a:effectLst/>
                        </a:rPr>
                        <a:t>Student Success</a:t>
                      </a:r>
                      <a:br>
                        <a:rPr lang="en-US" sz="1600">
                          <a:solidFill>
                            <a:srgbClr val="000000"/>
                          </a:solidFill>
                          <a:effectLst/>
                        </a:rPr>
                      </a:br>
                      <a:endParaRPr lang="en-US" sz="160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lvl="0">
                        <a:buNone/>
                      </a:pPr>
                      <a:r>
                        <a:rPr lang="en-US" sz="1600">
                          <a:solidFill>
                            <a:srgbClr val="000000"/>
                          </a:solidFill>
                          <a:effectLst/>
                        </a:rPr>
                        <a:t>English Language Proficiency</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extLst>
                  <a:ext uri="{0D108BD9-81ED-4DB2-BD59-A6C34878D82A}">
                    <a16:rowId xmlns:a16="http://schemas.microsoft.com/office/drawing/2014/main" val="536492402"/>
                  </a:ext>
                </a:extLst>
              </a:tr>
              <a:tr h="539750">
                <a:tc vMerge="1">
                  <a:txBody>
                    <a:bodyPr/>
                    <a:lstStyle/>
                    <a:p>
                      <a:endParaRPr lang="en-US"/>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20000"/>
                        <a:lumOff val="80000"/>
                      </a:schemeClr>
                    </a:solidFill>
                  </a:tcPr>
                </a:tc>
                <a:tc>
                  <a:txBody>
                    <a:bodyPr/>
                    <a:lstStyle/>
                    <a:p>
                      <a:pPr lvl="0" algn="ctr">
                        <a:buNone/>
                      </a:pPr>
                      <a:r>
                        <a:rPr lang="en-US" sz="1200" b="1">
                          <a:solidFill>
                            <a:srgbClr val="000000"/>
                          </a:solidFill>
                          <a:effectLst/>
                        </a:rPr>
                        <a:t>Reading/</a:t>
                      </a:r>
                    </a:p>
                    <a:p>
                      <a:pPr lvl="0" algn="ctr">
                        <a:buNone/>
                      </a:pPr>
                      <a:r>
                        <a:rPr lang="en-US" sz="1200" b="1">
                          <a:solidFill>
                            <a:srgbClr val="000000"/>
                          </a:solidFill>
                          <a:effectLst/>
                        </a:rPr>
                        <a:t>Language Arts</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lgn="ctr">
                        <a:buNone/>
                      </a:pPr>
                      <a:r>
                        <a:rPr lang="en-US" sz="1200" b="1">
                          <a:solidFill>
                            <a:srgbClr val="000000"/>
                          </a:solidFill>
                          <a:effectLst/>
                        </a:rPr>
                        <a:t>Math</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lgn="ctr">
                        <a:buNone/>
                      </a:pPr>
                      <a:r>
                        <a:rPr lang="en-US" sz="1200" b="1" i="0" u="none" strike="noStrike" noProof="0">
                          <a:solidFill>
                            <a:srgbClr val="000000"/>
                          </a:solidFill>
                          <a:effectLst/>
                          <a:latin typeface="Calibri"/>
                        </a:rPr>
                        <a:t>Reading/</a:t>
                      </a:r>
                      <a:endParaRPr lang="en-US" sz="1200" b="0" i="0" u="none" strike="noStrike" noProof="0">
                        <a:solidFill>
                          <a:srgbClr val="000000"/>
                        </a:solidFill>
                        <a:effectLst/>
                        <a:latin typeface="Calibri"/>
                      </a:endParaRPr>
                    </a:p>
                    <a:p>
                      <a:pPr lvl="0" algn="ctr">
                        <a:buNone/>
                      </a:pPr>
                      <a:r>
                        <a:rPr lang="en-US" sz="1200" b="1" i="0" u="none" strike="noStrike" noProof="0">
                          <a:solidFill>
                            <a:srgbClr val="000000"/>
                          </a:solidFill>
                          <a:effectLst/>
                          <a:latin typeface="Calibri"/>
                        </a:rPr>
                        <a:t>Language Arts</a:t>
                      </a:r>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buNone/>
                      </a:pPr>
                      <a:r>
                        <a:rPr lang="en-US" sz="1200" b="1" i="0" u="none" strike="noStrike" noProof="0">
                          <a:solidFill>
                            <a:srgbClr val="000000"/>
                          </a:solidFill>
                          <a:effectLst/>
                          <a:latin typeface="Calibri"/>
                        </a:rPr>
                        <a:t>Math</a:t>
                      </a:r>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gridSpan="4">
                  <a:txBody>
                    <a:bodyPr/>
                    <a:lstStyle/>
                    <a:p>
                      <a:pPr lvl="0">
                        <a:buNone/>
                      </a:pPr>
                      <a:endParaRPr lang="en-US" sz="1200">
                        <a:solidFill>
                          <a:srgbClr val="000000"/>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extLst>
                  <a:ext uri="{0D108BD9-81ED-4DB2-BD59-A6C34878D82A}">
                    <a16:rowId xmlns:a16="http://schemas.microsoft.com/office/drawing/2014/main" val="3745405404"/>
                  </a:ext>
                </a:extLst>
              </a:tr>
              <a:tr h="280608">
                <a:tc>
                  <a:txBody>
                    <a:bodyPr/>
                    <a:lstStyle/>
                    <a:p>
                      <a:pPr>
                        <a:buNone/>
                      </a:pPr>
                      <a:r>
                        <a:rPr lang="en-US" sz="1200">
                          <a:solidFill>
                            <a:schemeClr val="tx1"/>
                          </a:solidFill>
                          <a:effectLst/>
                        </a:rPr>
                        <a:t>All Students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tx1"/>
                    </a:solidFill>
                  </a:tcPr>
                </a:tc>
                <a:extLst>
                  <a:ext uri="{0D108BD9-81ED-4DB2-BD59-A6C34878D82A}">
                    <a16:rowId xmlns:a16="http://schemas.microsoft.com/office/drawing/2014/main" val="383008416"/>
                  </a:ext>
                </a:extLst>
              </a:tr>
              <a:tr h="767980">
                <a:tc>
                  <a:txBody>
                    <a:bodyPr/>
                    <a:lstStyle/>
                    <a:p>
                      <a:pPr>
                        <a:buNone/>
                      </a:pPr>
                      <a:r>
                        <a:rPr lang="en-US" sz="1200">
                          <a:solidFill>
                            <a:schemeClr val="tx1"/>
                          </a:solidFill>
                          <a:effectLst/>
                          <a:highlight>
                            <a:srgbClr val="FFFF00"/>
                          </a:highlight>
                        </a:rPr>
                        <a:t>Lowest-Performing Racial/Ethnic Groups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tx1"/>
                    </a:solidFill>
                  </a:tcPr>
                </a:tc>
                <a:extLst>
                  <a:ext uri="{0D108BD9-81ED-4DB2-BD59-A6C34878D82A}">
                    <a16:rowId xmlns:a16="http://schemas.microsoft.com/office/drawing/2014/main" val="2251412688"/>
                  </a:ext>
                </a:extLst>
              </a:tr>
              <a:tr h="959976">
                <a:tc>
                  <a:txBody>
                    <a:bodyPr/>
                    <a:lstStyle/>
                    <a:p>
                      <a:pPr lvl="0">
                        <a:buNone/>
                      </a:pPr>
                      <a:r>
                        <a:rPr lang="en-US" sz="1200">
                          <a:solidFill>
                            <a:schemeClr val="tx1"/>
                          </a:solidFill>
                          <a:effectLst/>
                          <a:highlight>
                            <a:srgbClr val="FFFF00"/>
                          </a:highlight>
                        </a:rPr>
                        <a:t>Second </a:t>
                      </a:r>
                      <a:r>
                        <a:rPr lang="en-US" sz="1200" b="1" i="0" u="none" strike="noStrike" noProof="0">
                          <a:solidFill>
                            <a:schemeClr val="tx1"/>
                          </a:solidFill>
                          <a:effectLst/>
                          <a:highlight>
                            <a:srgbClr val="FFFF00"/>
                          </a:highlight>
                          <a:latin typeface="Calibri"/>
                        </a:rPr>
                        <a:t>Lowest-Performing Racial/Ethnic Groups</a:t>
                      </a:r>
                      <a:endParaRPr lang="en-US" sz="1200">
                        <a:solidFill>
                          <a:schemeClr val="tx1"/>
                        </a:solidFill>
                        <a:effectLst/>
                        <a:highlight>
                          <a:srgbClr val="FFFF00"/>
                        </a:highligh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tx1"/>
                    </a:solidFill>
                  </a:tcPr>
                </a:tc>
                <a:extLst>
                  <a:ext uri="{0D108BD9-81ED-4DB2-BD59-A6C34878D82A}">
                    <a16:rowId xmlns:a16="http://schemas.microsoft.com/office/drawing/2014/main" val="306165840"/>
                  </a:ext>
                </a:extLst>
              </a:tr>
              <a:tr h="383989">
                <a:tc>
                  <a:txBody>
                    <a:bodyPr/>
                    <a:lstStyle/>
                    <a:p>
                      <a:pPr>
                        <a:buNone/>
                      </a:pPr>
                      <a:r>
                        <a:rPr lang="en-US" sz="1200">
                          <a:solidFill>
                            <a:schemeClr val="tx1"/>
                          </a:solidFill>
                          <a:effectLst/>
                        </a:rPr>
                        <a:t>High Focus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extLst>
                  <a:ext uri="{0D108BD9-81ED-4DB2-BD59-A6C34878D82A}">
                    <a16:rowId xmlns:a16="http://schemas.microsoft.com/office/drawing/2014/main" val="1259685835"/>
                  </a:ext>
                </a:extLst>
              </a:tr>
            </a:tbl>
          </a:graphicData>
        </a:graphic>
      </p:graphicFrame>
    </p:spTree>
    <p:extLst>
      <p:ext uri="{BB962C8B-B14F-4D97-AF65-F5344CB8AC3E}">
        <p14:creationId xmlns:p14="http://schemas.microsoft.com/office/powerpoint/2010/main" val="4136376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4F4F2E-DB13-C210-C577-6AB0A3E5612A}"/>
            </a:ext>
          </a:extLst>
        </p:cNvPr>
        <p:cNvGrpSpPr/>
        <p:nvPr/>
      </p:nvGrpSpPr>
      <p:grpSpPr>
        <a:xfrm>
          <a:off x="0" y="0"/>
          <a:ext cx="0" cy="0"/>
          <a:chOff x="0" y="0"/>
          <a:chExt cx="0" cy="0"/>
        </a:xfrm>
      </p:grpSpPr>
      <p:grpSp>
        <p:nvGrpSpPr>
          <p:cNvPr id="2" name="object 2" descr="Local Comparisons and Context">
            <a:extLst>
              <a:ext uri="{FF2B5EF4-FFF2-40B4-BE49-F238E27FC236}">
                <a16:creationId xmlns:a16="http://schemas.microsoft.com/office/drawing/2014/main" id="{591C09C6-25BF-EE70-5219-CBA3EEB36AD1}"/>
              </a:ext>
            </a:extLst>
          </p:cNvPr>
          <p:cNvGrpSpPr/>
          <p:nvPr/>
        </p:nvGrpSpPr>
        <p:grpSpPr>
          <a:xfrm>
            <a:off x="0" y="0"/>
            <a:ext cx="11049000" cy="6858000"/>
            <a:chOff x="0" y="0"/>
            <a:chExt cx="11049000" cy="6858000"/>
          </a:xfrm>
        </p:grpSpPr>
        <p:sp>
          <p:nvSpPr>
            <p:cNvPr id="3" name="object 3">
              <a:extLst>
                <a:ext uri="{FF2B5EF4-FFF2-40B4-BE49-F238E27FC236}">
                  <a16:creationId xmlns:a16="http://schemas.microsoft.com/office/drawing/2014/main" id="{9F619C77-B037-08AE-74E3-1E358BC5D60E}"/>
                </a:ext>
              </a:extLst>
            </p:cNvPr>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a:extLst>
                <a:ext uri="{FF2B5EF4-FFF2-40B4-BE49-F238E27FC236}">
                  <a16:creationId xmlns:a16="http://schemas.microsoft.com/office/drawing/2014/main" id="{704BDCA5-F539-0263-3C86-1D37D744A7C1}"/>
                </a:ext>
              </a:extLst>
            </p:cNvPr>
            <p:cNvPicPr/>
            <p:nvPr/>
          </p:nvPicPr>
          <p:blipFill>
            <a:blip r:embed="rId2" cstate="print"/>
            <a:stretch>
              <a:fillRect/>
            </a:stretch>
          </p:blipFill>
          <p:spPr>
            <a:xfrm>
              <a:off x="1457325" y="295275"/>
              <a:ext cx="1524000" cy="742950"/>
            </a:xfrm>
            <a:prstGeom prst="rect">
              <a:avLst/>
            </a:prstGeom>
          </p:spPr>
        </p:pic>
        <p:sp>
          <p:nvSpPr>
            <p:cNvPr id="5" name="object 5">
              <a:extLst>
                <a:ext uri="{FF2B5EF4-FFF2-40B4-BE49-F238E27FC236}">
                  <a16:creationId xmlns:a16="http://schemas.microsoft.com/office/drawing/2014/main" id="{E093647A-313E-5F05-50A6-B3553B678C2F}"/>
                </a:ext>
              </a:extLst>
            </p:cNvPr>
            <p:cNvSpPr/>
            <p:nvPr/>
          </p:nvSpPr>
          <p:spPr>
            <a:xfrm>
              <a:off x="1457325" y="2638425"/>
              <a:ext cx="9591675" cy="1106138"/>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a:extLst>
              <a:ext uri="{FF2B5EF4-FFF2-40B4-BE49-F238E27FC236}">
                <a16:creationId xmlns:a16="http://schemas.microsoft.com/office/drawing/2014/main" id="{63E9BA0F-3CDA-656F-4608-884F5D0AECC7}"/>
              </a:ext>
            </a:extLst>
          </p:cNvPr>
          <p:cNvSpPr txBox="1">
            <a:spLocks noGrp="1"/>
          </p:cNvSpPr>
          <p:nvPr>
            <p:ph type="title"/>
          </p:nvPr>
        </p:nvSpPr>
        <p:spPr>
          <a:xfrm>
            <a:off x="1457325" y="2638425"/>
            <a:ext cx="9591675" cy="1103507"/>
          </a:xfrm>
          <a:prstGeom prst="rect">
            <a:avLst/>
          </a:prstGeom>
          <a:ln w="38100">
            <a:solidFill>
              <a:srgbClr val="F05F38"/>
            </a:solidFill>
          </a:ln>
        </p:spPr>
        <p:txBody>
          <a:bodyPr vert="horz" wrap="square" lIns="0" tIns="361315" rIns="0" bIns="0" rtlCol="0" anchor="t">
            <a:spAutoFit/>
          </a:bodyPr>
          <a:lstStyle/>
          <a:p>
            <a:pPr marL="197485">
              <a:spcBef>
                <a:spcPts val="2845"/>
              </a:spcBef>
            </a:pPr>
            <a:r>
              <a:rPr lang="en-US" sz="4800" b="1">
                <a:solidFill>
                  <a:srgbClr val="0D6CB8"/>
                </a:solidFill>
                <a:latin typeface="Calibri"/>
                <a:cs typeface="Calibri"/>
              </a:rPr>
              <a:t>Local Comparisons and Context</a:t>
            </a:r>
            <a:endParaRPr lang="en-US"/>
          </a:p>
        </p:txBody>
      </p:sp>
    </p:spTree>
    <p:extLst>
      <p:ext uri="{BB962C8B-B14F-4D97-AF65-F5344CB8AC3E}">
        <p14:creationId xmlns:p14="http://schemas.microsoft.com/office/powerpoint/2010/main" val="4134279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F91E1-CBDA-F3E5-37D3-C253DF0B0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8A33B-2B87-A4ED-B90C-553709FC9F01}"/>
              </a:ext>
            </a:extLst>
          </p:cNvPr>
          <p:cNvSpPr>
            <a:spLocks noGrp="1"/>
          </p:cNvSpPr>
          <p:nvPr>
            <p:ph type="title"/>
          </p:nvPr>
        </p:nvSpPr>
        <p:spPr>
          <a:xfrm>
            <a:off x="318134" y="27622"/>
            <a:ext cx="11555730" cy="553998"/>
          </a:xfrm>
        </p:spPr>
        <p:txBody>
          <a:bodyPr wrap="square" lIns="0" tIns="0" rIns="0" bIns="0" anchor="t">
            <a:spAutoFit/>
          </a:bodyPr>
          <a:lstStyle/>
          <a:p>
            <a:r>
              <a:rPr lang="en-US" sz="3600" b="1">
                <a:ea typeface="Calibri Light"/>
              </a:rPr>
              <a:t>Analytics Tools on TXschools.gov</a:t>
            </a:r>
          </a:p>
        </p:txBody>
      </p:sp>
      <p:pic>
        <p:nvPicPr>
          <p:cNvPr id="8" name="Picture 7" descr="Banner from TXschools.gov&#10;">
            <a:extLst>
              <a:ext uri="{FF2B5EF4-FFF2-40B4-BE49-F238E27FC236}">
                <a16:creationId xmlns:a16="http://schemas.microsoft.com/office/drawing/2014/main" id="{101563EF-997C-D89A-A7CE-AF04B7E4DD3F}"/>
              </a:ext>
            </a:extLst>
          </p:cNvPr>
          <p:cNvPicPr>
            <a:picLocks noChangeAspect="1"/>
          </p:cNvPicPr>
          <p:nvPr/>
        </p:nvPicPr>
        <p:blipFill>
          <a:blip r:embed="rId3"/>
          <a:stretch>
            <a:fillRect/>
          </a:stretch>
        </p:blipFill>
        <p:spPr>
          <a:xfrm>
            <a:off x="0" y="1369814"/>
            <a:ext cx="12192000" cy="984108"/>
          </a:xfrm>
          <a:prstGeom prst="rect">
            <a:avLst/>
          </a:prstGeom>
        </p:spPr>
      </p:pic>
      <p:sp>
        <p:nvSpPr>
          <p:cNvPr id="9" name="TextBox 8">
            <a:extLst>
              <a:ext uri="{FF2B5EF4-FFF2-40B4-BE49-F238E27FC236}">
                <a16:creationId xmlns:a16="http://schemas.microsoft.com/office/drawing/2014/main" id="{5AF0410B-9842-1CEB-8669-158014E422EC}"/>
              </a:ext>
              <a:ext uri="{C183D7F6-B498-43B3-948B-1728B52AA6E4}">
                <adec:decorative xmlns:adec="http://schemas.microsoft.com/office/drawing/2017/decorative" val="1"/>
              </a:ext>
            </a:extLst>
          </p:cNvPr>
          <p:cNvSpPr txBox="1"/>
          <p:nvPr/>
        </p:nvSpPr>
        <p:spPr>
          <a:xfrm>
            <a:off x="9812694" y="1361447"/>
            <a:ext cx="1041918" cy="513183"/>
          </a:xfrm>
          <a:prstGeom prst="rect">
            <a:avLst/>
          </a:prstGeom>
          <a:noFill/>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 name="Picture 9" descr="Snip of 2025 results three different districts">
            <a:extLst>
              <a:ext uri="{FF2B5EF4-FFF2-40B4-BE49-F238E27FC236}">
                <a16:creationId xmlns:a16="http://schemas.microsoft.com/office/drawing/2014/main" id="{FEF10B8C-9658-AD5F-18AF-96E845DF74F6}"/>
              </a:ext>
            </a:extLst>
          </p:cNvPr>
          <p:cNvPicPr>
            <a:picLocks noChangeAspect="1"/>
          </p:cNvPicPr>
          <p:nvPr/>
        </p:nvPicPr>
        <p:blipFill>
          <a:blip r:embed="rId4"/>
          <a:stretch>
            <a:fillRect/>
          </a:stretch>
        </p:blipFill>
        <p:spPr>
          <a:xfrm>
            <a:off x="143773" y="2521845"/>
            <a:ext cx="7821284" cy="4330348"/>
          </a:xfrm>
          <a:prstGeom prst="rect">
            <a:avLst/>
          </a:prstGeom>
        </p:spPr>
      </p:pic>
      <p:sp>
        <p:nvSpPr>
          <p:cNvPr id="11" name="TextBox 10">
            <a:extLst>
              <a:ext uri="{FF2B5EF4-FFF2-40B4-BE49-F238E27FC236}">
                <a16:creationId xmlns:a16="http://schemas.microsoft.com/office/drawing/2014/main" id="{F973B9F3-D315-92FF-C30D-47330E6DCDCC}"/>
              </a:ext>
            </a:extLst>
          </p:cNvPr>
          <p:cNvSpPr txBox="1"/>
          <p:nvPr/>
        </p:nvSpPr>
        <p:spPr>
          <a:xfrm>
            <a:off x="8286478" y="3231397"/>
            <a:ext cx="3063551" cy="92333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ptos"/>
              </a:rPr>
              <a:t>Compare tool provides side by side comparison of school or district reports </a:t>
            </a:r>
          </a:p>
        </p:txBody>
      </p:sp>
      <p:sp>
        <p:nvSpPr>
          <p:cNvPr id="12" name="TextBox 11">
            <a:extLst>
              <a:ext uri="{FF2B5EF4-FFF2-40B4-BE49-F238E27FC236}">
                <a16:creationId xmlns:a16="http://schemas.microsoft.com/office/drawing/2014/main" id="{9BB2CC63-0D97-7344-881E-950E0FE77ABA}"/>
              </a:ext>
              <a:ext uri="{C183D7F6-B498-43B3-948B-1728B52AA6E4}">
                <adec:decorative xmlns:adec="http://schemas.microsoft.com/office/drawing/2017/decorative" val="1"/>
              </a:ext>
            </a:extLst>
          </p:cNvPr>
          <p:cNvSpPr txBox="1"/>
          <p:nvPr/>
        </p:nvSpPr>
        <p:spPr>
          <a:xfrm>
            <a:off x="136731" y="2526012"/>
            <a:ext cx="1372597" cy="556315"/>
          </a:xfrm>
          <a:prstGeom prst="rect">
            <a:avLst/>
          </a:prstGeom>
          <a:noFill/>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139272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C2CE9-020E-7449-7D5F-87F8C98A7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40749-A724-F113-D187-5FBB327C47FC}"/>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District Comparison</a:t>
            </a:r>
            <a:endParaRPr lang="en-US"/>
          </a:p>
        </p:txBody>
      </p:sp>
      <p:sp>
        <p:nvSpPr>
          <p:cNvPr id="5" name="TextBox 4">
            <a:extLst>
              <a:ext uri="{FF2B5EF4-FFF2-40B4-BE49-F238E27FC236}">
                <a16:creationId xmlns:a16="http://schemas.microsoft.com/office/drawing/2014/main" id="{FA5CE6F3-C4B5-B16B-C9B9-F7AA126ABAC7}"/>
              </a:ext>
            </a:extLst>
          </p:cNvPr>
          <p:cNvSpPr txBox="1"/>
          <p:nvPr/>
        </p:nvSpPr>
        <p:spPr>
          <a:xfrm>
            <a:off x="8936179" y="1251276"/>
            <a:ext cx="2745538" cy="1785104"/>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100"/>
              <a:t>Use this space to snip a picture of the compare tool for your district </a:t>
            </a:r>
          </a:p>
          <a:p>
            <a:pPr marL="171450" indent="-171450" algn="l">
              <a:buFont typeface="Arial" panose="020B0604020202020204" pitchFamily="34" charset="0"/>
              <a:buChar char="•"/>
            </a:pPr>
            <a:r>
              <a:rPr lang="en-US" sz="1100">
                <a:solidFill>
                  <a:srgbClr val="000000"/>
                </a:solidFill>
              </a:rPr>
              <a:t>Once you are on the profile page for your district, click "Compare" on the right hand side </a:t>
            </a:r>
          </a:p>
          <a:p>
            <a:pPr marL="171450" indent="-171450" algn="l">
              <a:buFont typeface="Arial" panose="020B0604020202020204" pitchFamily="34" charset="0"/>
              <a:buChar char="•"/>
            </a:pPr>
            <a:r>
              <a:rPr lang="en-US" sz="1100">
                <a:solidFill>
                  <a:srgbClr val="000000"/>
                </a:solidFill>
              </a:rPr>
              <a:t>Use the drop down blue boxes to select three districts </a:t>
            </a:r>
          </a:p>
          <a:p>
            <a:pPr marL="171450" indent="-171450" algn="l">
              <a:buFont typeface="Arial" panose="020B0604020202020204" pitchFamily="34" charset="0"/>
              <a:buChar char="•"/>
            </a:pPr>
            <a:r>
              <a:rPr lang="en-US" sz="1100">
                <a:solidFill>
                  <a:srgbClr val="000000"/>
                </a:solidFill>
              </a:rPr>
              <a:t>You could use comparable districts (such as large urban) or nearby districts </a:t>
            </a:r>
          </a:p>
        </p:txBody>
      </p:sp>
      <p:sp>
        <p:nvSpPr>
          <p:cNvPr id="7" name="Star: 5 Points 6">
            <a:extLst>
              <a:ext uri="{FF2B5EF4-FFF2-40B4-BE49-F238E27FC236}">
                <a16:creationId xmlns:a16="http://schemas.microsoft.com/office/drawing/2014/main" id="{998783FE-7CF7-62CE-B7A5-818247814839}"/>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838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52B24-89AB-456B-0202-0E00183E8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19086-178B-0B31-87A1-2E1D4010424C}"/>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Within District School Comparisons</a:t>
            </a:r>
            <a:endParaRPr lang="en-US"/>
          </a:p>
        </p:txBody>
      </p:sp>
      <p:sp>
        <p:nvSpPr>
          <p:cNvPr id="5" name="TextBox 4">
            <a:extLst>
              <a:ext uri="{FF2B5EF4-FFF2-40B4-BE49-F238E27FC236}">
                <a16:creationId xmlns:a16="http://schemas.microsoft.com/office/drawing/2014/main" id="{5425C203-8968-0A0D-77E6-B873F0A26CE8}"/>
              </a:ext>
            </a:extLst>
          </p:cNvPr>
          <p:cNvSpPr txBox="1"/>
          <p:nvPr/>
        </p:nvSpPr>
        <p:spPr>
          <a:xfrm>
            <a:off x="8936179" y="1251276"/>
            <a:ext cx="2745538" cy="195438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100"/>
              <a:t>Use this space to snip a picture of the compare tool for schools within your district </a:t>
            </a:r>
          </a:p>
          <a:p>
            <a:pPr marL="171450" indent="-171450" algn="l">
              <a:buFont typeface="Arial" panose="020B0604020202020204" pitchFamily="34" charset="0"/>
              <a:buChar char="•"/>
            </a:pPr>
            <a:r>
              <a:rPr lang="en-US" sz="1100">
                <a:solidFill>
                  <a:srgbClr val="000000"/>
                </a:solidFill>
              </a:rPr>
              <a:t>Once you are on the profile page for your one of your schools on TXschools.gov,  click "Compare" on the right hand side </a:t>
            </a:r>
          </a:p>
          <a:p>
            <a:pPr marL="171450" indent="-171450" algn="l">
              <a:buFont typeface="Arial" panose="020B0604020202020204" pitchFamily="34" charset="0"/>
              <a:buChar char="•"/>
            </a:pPr>
            <a:r>
              <a:rPr lang="en-US" sz="1100">
                <a:solidFill>
                  <a:srgbClr val="000000"/>
                </a:solidFill>
              </a:rPr>
              <a:t>Use the drop down blue boxes to select three schools </a:t>
            </a:r>
          </a:p>
          <a:p>
            <a:pPr marL="171450" indent="-171450" algn="l">
              <a:buFont typeface="Arial" panose="020B0604020202020204" pitchFamily="34" charset="0"/>
              <a:buChar char="•"/>
            </a:pPr>
            <a:r>
              <a:rPr lang="en-US" sz="1100">
                <a:solidFill>
                  <a:srgbClr val="000000"/>
                </a:solidFill>
              </a:rPr>
              <a:t>Note- for smaller districts, you can use this tool with &lt;3 schools</a:t>
            </a:r>
          </a:p>
        </p:txBody>
      </p:sp>
      <p:sp>
        <p:nvSpPr>
          <p:cNvPr id="4" name="Star: 5 Points 3">
            <a:extLst>
              <a:ext uri="{FF2B5EF4-FFF2-40B4-BE49-F238E27FC236}">
                <a16:creationId xmlns:a16="http://schemas.microsoft.com/office/drawing/2014/main" id="{5A2F1224-BA9A-4B07-F885-7F01C6A0FEEA}"/>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09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4E3CD-FB86-45E8-11C7-698C7EB5B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5D69F-7774-9986-3D9F-00163BD91939}"/>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Campus Comparison Groups</a:t>
            </a:r>
            <a:endParaRPr lang="en-US"/>
          </a:p>
        </p:txBody>
      </p:sp>
      <p:pic>
        <p:nvPicPr>
          <p:cNvPr id="3" name="Picture 2" descr="A snip of campus comparison groups ">
            <a:extLst>
              <a:ext uri="{FF2B5EF4-FFF2-40B4-BE49-F238E27FC236}">
                <a16:creationId xmlns:a16="http://schemas.microsoft.com/office/drawing/2014/main" id="{D3091CA6-BCCE-5398-EAA7-D3C0E0E43ECF}"/>
              </a:ext>
            </a:extLst>
          </p:cNvPr>
          <p:cNvPicPr>
            <a:picLocks noChangeAspect="1"/>
          </p:cNvPicPr>
          <p:nvPr/>
        </p:nvPicPr>
        <p:blipFill>
          <a:blip r:embed="rId3"/>
          <a:stretch>
            <a:fillRect/>
          </a:stretch>
        </p:blipFill>
        <p:spPr>
          <a:xfrm>
            <a:off x="278736" y="1250830"/>
            <a:ext cx="5265359" cy="3464945"/>
          </a:xfrm>
          <a:prstGeom prst="rect">
            <a:avLst/>
          </a:prstGeom>
        </p:spPr>
      </p:pic>
      <p:pic>
        <p:nvPicPr>
          <p:cNvPr id="6" name="Picture 5" descr="A snip of distinction designations received for a campus ">
            <a:extLst>
              <a:ext uri="{FF2B5EF4-FFF2-40B4-BE49-F238E27FC236}">
                <a16:creationId xmlns:a16="http://schemas.microsoft.com/office/drawing/2014/main" id="{384D7B42-B1B9-A80E-B4DD-9E34C25AD72E}"/>
              </a:ext>
            </a:extLst>
          </p:cNvPr>
          <p:cNvPicPr>
            <a:picLocks noChangeAspect="1"/>
          </p:cNvPicPr>
          <p:nvPr/>
        </p:nvPicPr>
        <p:blipFill>
          <a:blip r:embed="rId4"/>
          <a:stretch>
            <a:fillRect/>
          </a:stretch>
        </p:blipFill>
        <p:spPr>
          <a:xfrm>
            <a:off x="2242868" y="4460976"/>
            <a:ext cx="9848491" cy="2393027"/>
          </a:xfrm>
          <a:prstGeom prst="rect">
            <a:avLst/>
          </a:prstGeom>
        </p:spPr>
      </p:pic>
      <p:sp>
        <p:nvSpPr>
          <p:cNvPr id="8" name="TextBox 7">
            <a:extLst>
              <a:ext uri="{FF2B5EF4-FFF2-40B4-BE49-F238E27FC236}">
                <a16:creationId xmlns:a16="http://schemas.microsoft.com/office/drawing/2014/main" id="{C2FE6712-BC23-72A7-99A2-FABE2F6A7C93}"/>
              </a:ext>
            </a:extLst>
          </p:cNvPr>
          <p:cNvSpPr txBox="1"/>
          <p:nvPr/>
        </p:nvSpPr>
        <p:spPr>
          <a:xfrm>
            <a:off x="5254588" y="1245243"/>
            <a:ext cx="3250456"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ptos"/>
                <a:hlinkClick r:id="rId5"/>
              </a:rPr>
              <a:t>Campus comparison groups</a:t>
            </a:r>
            <a:r>
              <a:rPr lang="en-US" b="1">
                <a:latin typeface="Aptos"/>
              </a:rPr>
              <a:t> are groups of schools across the state with similar demographic profiles  </a:t>
            </a:r>
          </a:p>
        </p:txBody>
      </p:sp>
      <p:sp>
        <p:nvSpPr>
          <p:cNvPr id="9" name="TextBox 8">
            <a:extLst>
              <a:ext uri="{FF2B5EF4-FFF2-40B4-BE49-F238E27FC236}">
                <a16:creationId xmlns:a16="http://schemas.microsoft.com/office/drawing/2014/main" id="{BF0E9759-BD96-DDD9-03CA-52703D20A77C}"/>
              </a:ext>
            </a:extLst>
          </p:cNvPr>
          <p:cNvSpPr txBox="1"/>
          <p:nvPr/>
        </p:nvSpPr>
        <p:spPr>
          <a:xfrm>
            <a:off x="8288210" y="3157431"/>
            <a:ext cx="3250456"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ptos"/>
              </a:rPr>
              <a:t>Schools in the top 25% on certain indicators within their campus comparison groups earn distinctions</a:t>
            </a:r>
          </a:p>
        </p:txBody>
      </p:sp>
    </p:spTree>
    <p:extLst>
      <p:ext uri="{BB962C8B-B14F-4D97-AF65-F5344CB8AC3E}">
        <p14:creationId xmlns:p14="http://schemas.microsoft.com/office/powerpoint/2010/main" val="1092881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3D90-C5FE-86A6-8253-B90721BA7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5A132-D1C3-6378-7C60-B4ADC3FA4A47}"/>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Our Campus Comparison Groups</a:t>
            </a:r>
            <a:endParaRPr lang="en-US"/>
          </a:p>
        </p:txBody>
      </p:sp>
      <p:sp>
        <p:nvSpPr>
          <p:cNvPr id="5" name="TextBox 4">
            <a:extLst>
              <a:ext uri="{FF2B5EF4-FFF2-40B4-BE49-F238E27FC236}">
                <a16:creationId xmlns:a16="http://schemas.microsoft.com/office/drawing/2014/main" id="{59E42731-5B4A-403F-51EE-77A0CA312DD3}"/>
              </a:ext>
            </a:extLst>
          </p:cNvPr>
          <p:cNvSpPr txBox="1"/>
          <p:nvPr/>
        </p:nvSpPr>
        <p:spPr>
          <a:xfrm>
            <a:off x="8936179" y="1251276"/>
            <a:ext cx="2745538" cy="2800767"/>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100"/>
              <a:t>Use this space to snip a picture of the compare tools for schools within comparison groups</a:t>
            </a:r>
            <a:endParaRPr lang="en-US" sz="1100">
              <a:solidFill>
                <a:srgbClr val="000000"/>
              </a:solidFill>
            </a:endParaRPr>
          </a:p>
          <a:p>
            <a:pPr marL="171450" indent="-171450" algn="l">
              <a:buFont typeface="Arial" panose="020B0604020202020204" pitchFamily="34" charset="0"/>
              <a:buChar char="•"/>
            </a:pPr>
            <a:r>
              <a:rPr lang="en-US" sz="1100">
                <a:solidFill>
                  <a:srgbClr val="000000"/>
                </a:solidFill>
                <a:hlinkClick r:id="rId3"/>
              </a:rPr>
              <a:t> Accountability Reports</a:t>
            </a:r>
            <a:r>
              <a:rPr lang="en-US" sz="1100">
                <a:solidFill>
                  <a:srgbClr val="000000"/>
                </a:solidFill>
              </a:rPr>
              <a:t> contains campus comparison groups.  Change "report level" to see comparison groups across your district (recommend to change excel output for district reports)  </a:t>
            </a:r>
          </a:p>
          <a:p>
            <a:pPr marL="171450" indent="-171450" algn="l">
              <a:buFont typeface="Arial" panose="020B0604020202020204" pitchFamily="34" charset="0"/>
              <a:buChar char="•"/>
            </a:pPr>
            <a:r>
              <a:rPr lang="en-US" sz="1100">
                <a:solidFill>
                  <a:srgbClr val="000000"/>
                </a:solidFill>
              </a:rPr>
              <a:t>Once you are on the profile page for your one of your schools on TXschools.gov,  click "Compare" on the right hand side </a:t>
            </a:r>
          </a:p>
          <a:p>
            <a:pPr marL="171450" indent="-171450" algn="l">
              <a:buFont typeface="Arial" panose="020B0604020202020204" pitchFamily="34" charset="0"/>
              <a:buChar char="•"/>
            </a:pPr>
            <a:r>
              <a:rPr lang="en-US" sz="1100">
                <a:solidFill>
                  <a:srgbClr val="000000"/>
                </a:solidFill>
              </a:rPr>
              <a:t>Use the drop down blue boxes to select three schools in your campus comparison group</a:t>
            </a:r>
          </a:p>
        </p:txBody>
      </p:sp>
      <p:sp>
        <p:nvSpPr>
          <p:cNvPr id="4" name="Star: 5 Points 3">
            <a:extLst>
              <a:ext uri="{FF2B5EF4-FFF2-40B4-BE49-F238E27FC236}">
                <a16:creationId xmlns:a16="http://schemas.microsoft.com/office/drawing/2014/main" id="{7E8E4F23-0B94-CF08-393A-35C73C086A06}"/>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632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092B5-0B73-7594-D1F5-1E5B110D0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B68E8-3D44-4450-A2FD-01EBF4C678D2}"/>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Other Analytic Tools</a:t>
            </a:r>
            <a:endParaRPr lang="en-US"/>
          </a:p>
        </p:txBody>
      </p:sp>
      <p:pic>
        <p:nvPicPr>
          <p:cNvPr id="3" name="Picture 2" descr="Snip of menu of analytics tools available ">
            <a:extLst>
              <a:ext uri="{FF2B5EF4-FFF2-40B4-BE49-F238E27FC236}">
                <a16:creationId xmlns:a16="http://schemas.microsoft.com/office/drawing/2014/main" id="{77AE3C7E-F46A-9075-FAFF-8A1D29EF3FC9}"/>
              </a:ext>
            </a:extLst>
          </p:cNvPr>
          <p:cNvPicPr>
            <a:picLocks noChangeAspect="1"/>
          </p:cNvPicPr>
          <p:nvPr/>
        </p:nvPicPr>
        <p:blipFill>
          <a:blip r:embed="rId3"/>
          <a:stretch>
            <a:fillRect/>
          </a:stretch>
        </p:blipFill>
        <p:spPr>
          <a:xfrm>
            <a:off x="928777" y="1263051"/>
            <a:ext cx="9975012" cy="5180163"/>
          </a:xfrm>
          <a:prstGeom prst="rect">
            <a:avLst/>
          </a:prstGeom>
        </p:spPr>
      </p:pic>
    </p:spTree>
    <p:extLst>
      <p:ext uri="{BB962C8B-B14F-4D97-AF65-F5344CB8AC3E}">
        <p14:creationId xmlns:p14="http://schemas.microsoft.com/office/powerpoint/2010/main" val="80345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18134" y="27622"/>
            <a:ext cx="11555730" cy="794384"/>
          </a:xfrm>
          <a:prstGeom prst="rect">
            <a:avLst/>
          </a:prstGeom>
        </p:spPr>
        <p:txBody>
          <a:bodyPr vert="horz" wrap="square" lIns="0" tIns="177101" rIns="0" bIns="0" rtlCol="0" anchor="t">
            <a:spAutoFit/>
          </a:bodyPr>
          <a:lstStyle/>
          <a:p>
            <a:pPr marL="59055">
              <a:lnSpc>
                <a:spcPct val="100000"/>
              </a:lnSpc>
              <a:spcBef>
                <a:spcPts val="105"/>
              </a:spcBef>
            </a:pPr>
            <a:r>
              <a:rPr sz="4000" b="1"/>
              <a:t>Expectations</a:t>
            </a:r>
            <a:r>
              <a:rPr sz="4000" b="1" spc="-110"/>
              <a:t> </a:t>
            </a:r>
            <a:r>
              <a:rPr sz="4000" b="1" spc="-50"/>
              <a:t>Matter,</a:t>
            </a:r>
            <a:r>
              <a:rPr sz="4000" b="1" spc="-275"/>
              <a:t> </a:t>
            </a:r>
            <a:r>
              <a:rPr sz="4000" b="1"/>
              <a:t>At</a:t>
            </a:r>
            <a:r>
              <a:rPr sz="4000" b="1" spc="-35"/>
              <a:t> </a:t>
            </a:r>
            <a:r>
              <a:rPr sz="4000" b="1"/>
              <a:t>All</a:t>
            </a:r>
            <a:r>
              <a:rPr sz="4000" b="1" spc="-85"/>
              <a:t> </a:t>
            </a:r>
            <a:r>
              <a:rPr sz="4000" b="1"/>
              <a:t>Grade</a:t>
            </a:r>
            <a:r>
              <a:rPr sz="4000" b="1" spc="-85"/>
              <a:t> </a:t>
            </a:r>
            <a:r>
              <a:rPr sz="4000" b="1" spc="-10"/>
              <a:t>Levels</a:t>
            </a:r>
            <a:endParaRPr lang="en-US" sz="4000" b="1">
              <a:ea typeface="Calibri Light"/>
            </a:endParaRPr>
          </a:p>
        </p:txBody>
      </p:sp>
      <p:sp>
        <p:nvSpPr>
          <p:cNvPr id="7" name="object 7" descr="The State Board of Education has defined what all students should know and be able to do at each grade level if they are to be well prepared for success in life. These are called the Texas Essential Knowledge and Skills (TEKS)."/>
          <p:cNvSpPr txBox="1"/>
          <p:nvPr/>
        </p:nvSpPr>
        <p:spPr>
          <a:xfrm>
            <a:off x="577850" y="1505585"/>
            <a:ext cx="11008995" cy="1126490"/>
          </a:xfrm>
          <a:prstGeom prst="rect">
            <a:avLst/>
          </a:prstGeom>
        </p:spPr>
        <p:txBody>
          <a:bodyPr vert="horz" wrap="square" lIns="0" tIns="11430" rIns="0" bIns="0" rtlCol="0">
            <a:spAutoFit/>
          </a:bodyPr>
          <a:lstStyle/>
          <a:p>
            <a:pPr marL="12700" marR="5080">
              <a:lnSpc>
                <a:spcPct val="100400"/>
              </a:lnSpc>
              <a:spcBef>
                <a:spcPts val="90"/>
              </a:spcBef>
              <a:tabLst>
                <a:tab pos="8400415" algn="l"/>
              </a:tabLst>
            </a:pPr>
            <a:r>
              <a:rPr sz="2400" b="0">
                <a:solidFill>
                  <a:srgbClr val="252525"/>
                </a:solidFill>
                <a:latin typeface="Calibri Light"/>
                <a:cs typeface="Calibri Light"/>
              </a:rPr>
              <a:t>The</a:t>
            </a:r>
            <a:r>
              <a:rPr sz="2400" b="0" spc="-5">
                <a:solidFill>
                  <a:srgbClr val="252525"/>
                </a:solidFill>
                <a:latin typeface="Calibri Light"/>
                <a:cs typeface="Calibri Light"/>
              </a:rPr>
              <a:t> </a:t>
            </a:r>
            <a:r>
              <a:rPr sz="2400" b="0">
                <a:solidFill>
                  <a:srgbClr val="252525"/>
                </a:solidFill>
                <a:latin typeface="Calibri Light"/>
                <a:cs typeface="Calibri Light"/>
              </a:rPr>
              <a:t>State</a:t>
            </a:r>
            <a:r>
              <a:rPr sz="2400" b="0" spc="-80">
                <a:solidFill>
                  <a:srgbClr val="252525"/>
                </a:solidFill>
                <a:latin typeface="Calibri Light"/>
                <a:cs typeface="Calibri Light"/>
              </a:rPr>
              <a:t> </a:t>
            </a:r>
            <a:r>
              <a:rPr sz="2400" b="0">
                <a:solidFill>
                  <a:srgbClr val="252525"/>
                </a:solidFill>
                <a:latin typeface="Calibri Light"/>
                <a:cs typeface="Calibri Light"/>
              </a:rPr>
              <a:t>Board</a:t>
            </a:r>
            <a:r>
              <a:rPr sz="2400" b="0" spc="-65">
                <a:solidFill>
                  <a:srgbClr val="252525"/>
                </a:solidFill>
                <a:latin typeface="Calibri Light"/>
                <a:cs typeface="Calibri Light"/>
              </a:rPr>
              <a:t> </a:t>
            </a:r>
            <a:r>
              <a:rPr sz="2400" b="0">
                <a:solidFill>
                  <a:srgbClr val="252525"/>
                </a:solidFill>
                <a:latin typeface="Calibri Light"/>
                <a:cs typeface="Calibri Light"/>
              </a:rPr>
              <a:t>of</a:t>
            </a:r>
            <a:r>
              <a:rPr sz="2400" b="0" spc="-60">
                <a:solidFill>
                  <a:srgbClr val="252525"/>
                </a:solidFill>
                <a:latin typeface="Calibri Light"/>
                <a:cs typeface="Calibri Light"/>
              </a:rPr>
              <a:t> </a:t>
            </a:r>
            <a:r>
              <a:rPr sz="2400" b="0">
                <a:solidFill>
                  <a:srgbClr val="252525"/>
                </a:solidFill>
                <a:latin typeface="Calibri Light"/>
                <a:cs typeface="Calibri Light"/>
              </a:rPr>
              <a:t>Education</a:t>
            </a:r>
            <a:r>
              <a:rPr sz="2400" b="0" spc="-215">
                <a:solidFill>
                  <a:srgbClr val="252525"/>
                </a:solidFill>
                <a:latin typeface="Calibri Light"/>
                <a:cs typeface="Calibri Light"/>
              </a:rPr>
              <a:t> </a:t>
            </a:r>
            <a:r>
              <a:rPr sz="2400" b="0">
                <a:solidFill>
                  <a:srgbClr val="252525"/>
                </a:solidFill>
                <a:latin typeface="Calibri Light"/>
                <a:cs typeface="Calibri Light"/>
              </a:rPr>
              <a:t>has</a:t>
            </a:r>
            <a:r>
              <a:rPr sz="2400" b="0" spc="-45">
                <a:solidFill>
                  <a:srgbClr val="252525"/>
                </a:solidFill>
                <a:latin typeface="Calibri Light"/>
                <a:cs typeface="Calibri Light"/>
              </a:rPr>
              <a:t> </a:t>
            </a:r>
            <a:r>
              <a:rPr sz="2400" b="0">
                <a:solidFill>
                  <a:srgbClr val="252525"/>
                </a:solidFill>
                <a:latin typeface="Calibri Light"/>
                <a:cs typeface="Calibri Light"/>
              </a:rPr>
              <a:t>defined</a:t>
            </a:r>
            <a:r>
              <a:rPr sz="2400" b="0" spc="-140">
                <a:solidFill>
                  <a:srgbClr val="252525"/>
                </a:solidFill>
                <a:latin typeface="Calibri Light"/>
                <a:cs typeface="Calibri Light"/>
              </a:rPr>
              <a:t> </a:t>
            </a:r>
            <a:r>
              <a:rPr sz="2400" b="0">
                <a:solidFill>
                  <a:srgbClr val="252525"/>
                </a:solidFill>
                <a:latin typeface="Calibri Light"/>
                <a:cs typeface="Calibri Light"/>
              </a:rPr>
              <a:t>what</a:t>
            </a:r>
            <a:r>
              <a:rPr sz="2400" b="0" spc="-60">
                <a:solidFill>
                  <a:srgbClr val="252525"/>
                </a:solidFill>
                <a:latin typeface="Calibri Light"/>
                <a:cs typeface="Calibri Light"/>
              </a:rPr>
              <a:t> </a:t>
            </a:r>
            <a:r>
              <a:rPr sz="2400" b="0">
                <a:solidFill>
                  <a:srgbClr val="252525"/>
                </a:solidFill>
                <a:latin typeface="Calibri Light"/>
                <a:cs typeface="Calibri Light"/>
              </a:rPr>
              <a:t>all</a:t>
            </a:r>
            <a:r>
              <a:rPr sz="2400" b="0" spc="-20">
                <a:solidFill>
                  <a:srgbClr val="252525"/>
                </a:solidFill>
                <a:latin typeface="Calibri Light"/>
                <a:cs typeface="Calibri Light"/>
              </a:rPr>
              <a:t> </a:t>
            </a:r>
            <a:r>
              <a:rPr sz="2400" b="0">
                <a:solidFill>
                  <a:srgbClr val="252525"/>
                </a:solidFill>
                <a:latin typeface="Calibri Light"/>
                <a:cs typeface="Calibri Light"/>
              </a:rPr>
              <a:t>students</a:t>
            </a:r>
            <a:r>
              <a:rPr sz="2400" b="0" spc="-195">
                <a:solidFill>
                  <a:srgbClr val="252525"/>
                </a:solidFill>
                <a:latin typeface="Calibri Light"/>
                <a:cs typeface="Calibri Light"/>
              </a:rPr>
              <a:t> </a:t>
            </a:r>
            <a:r>
              <a:rPr sz="2400" b="0">
                <a:solidFill>
                  <a:srgbClr val="252525"/>
                </a:solidFill>
                <a:latin typeface="Calibri Light"/>
                <a:cs typeface="Calibri Light"/>
              </a:rPr>
              <a:t>should know</a:t>
            </a:r>
            <a:r>
              <a:rPr sz="2400" b="0" spc="-120">
                <a:solidFill>
                  <a:srgbClr val="252525"/>
                </a:solidFill>
                <a:latin typeface="Calibri Light"/>
                <a:cs typeface="Calibri Light"/>
              </a:rPr>
              <a:t> </a:t>
            </a:r>
            <a:r>
              <a:rPr sz="2400" b="0">
                <a:solidFill>
                  <a:srgbClr val="252525"/>
                </a:solidFill>
                <a:latin typeface="Calibri Light"/>
                <a:cs typeface="Calibri Light"/>
              </a:rPr>
              <a:t>and</a:t>
            </a:r>
            <a:r>
              <a:rPr sz="2400" b="0" spc="10">
                <a:solidFill>
                  <a:srgbClr val="252525"/>
                </a:solidFill>
                <a:latin typeface="Calibri Light"/>
                <a:cs typeface="Calibri Light"/>
              </a:rPr>
              <a:t> </a:t>
            </a:r>
            <a:r>
              <a:rPr sz="2400" b="0">
                <a:solidFill>
                  <a:srgbClr val="252525"/>
                </a:solidFill>
                <a:latin typeface="Calibri Light"/>
                <a:cs typeface="Calibri Light"/>
              </a:rPr>
              <a:t>be</a:t>
            </a:r>
            <a:r>
              <a:rPr sz="2400" b="0" spc="-5">
                <a:solidFill>
                  <a:srgbClr val="252525"/>
                </a:solidFill>
                <a:latin typeface="Calibri Light"/>
                <a:cs typeface="Calibri Light"/>
              </a:rPr>
              <a:t> </a:t>
            </a:r>
            <a:r>
              <a:rPr sz="2400" b="0">
                <a:solidFill>
                  <a:srgbClr val="252525"/>
                </a:solidFill>
                <a:latin typeface="Calibri Light"/>
                <a:cs typeface="Calibri Light"/>
              </a:rPr>
              <a:t>able</a:t>
            </a:r>
            <a:r>
              <a:rPr sz="2400" b="0" spc="-80">
                <a:solidFill>
                  <a:srgbClr val="252525"/>
                </a:solidFill>
                <a:latin typeface="Calibri Light"/>
                <a:cs typeface="Calibri Light"/>
              </a:rPr>
              <a:t> </a:t>
            </a:r>
            <a:r>
              <a:rPr sz="2400" b="0">
                <a:solidFill>
                  <a:srgbClr val="252525"/>
                </a:solidFill>
                <a:latin typeface="Calibri Light"/>
                <a:cs typeface="Calibri Light"/>
              </a:rPr>
              <a:t>to</a:t>
            </a:r>
            <a:r>
              <a:rPr sz="2400" b="0" spc="-70">
                <a:solidFill>
                  <a:srgbClr val="252525"/>
                </a:solidFill>
                <a:latin typeface="Calibri Light"/>
                <a:cs typeface="Calibri Light"/>
              </a:rPr>
              <a:t> </a:t>
            </a:r>
            <a:r>
              <a:rPr sz="2400" b="0" spc="-25">
                <a:solidFill>
                  <a:srgbClr val="252525"/>
                </a:solidFill>
                <a:latin typeface="Calibri Light"/>
                <a:cs typeface="Calibri Light"/>
              </a:rPr>
              <a:t>do </a:t>
            </a:r>
            <a:r>
              <a:rPr sz="2400" b="0">
                <a:solidFill>
                  <a:srgbClr val="252525"/>
                </a:solidFill>
                <a:latin typeface="Calibri Light"/>
                <a:cs typeface="Calibri Light"/>
              </a:rPr>
              <a:t>at</a:t>
            </a:r>
            <a:r>
              <a:rPr sz="2400" b="0" spc="-80">
                <a:solidFill>
                  <a:srgbClr val="252525"/>
                </a:solidFill>
                <a:latin typeface="Calibri Light"/>
                <a:cs typeface="Calibri Light"/>
              </a:rPr>
              <a:t> </a:t>
            </a:r>
            <a:r>
              <a:rPr sz="2400" b="0">
                <a:solidFill>
                  <a:srgbClr val="252525"/>
                </a:solidFill>
                <a:latin typeface="Calibri Light"/>
                <a:cs typeface="Calibri Light"/>
              </a:rPr>
              <a:t>each</a:t>
            </a:r>
            <a:r>
              <a:rPr sz="2400" b="0" spc="-5">
                <a:solidFill>
                  <a:srgbClr val="252525"/>
                </a:solidFill>
                <a:latin typeface="Calibri Light"/>
                <a:cs typeface="Calibri Light"/>
              </a:rPr>
              <a:t> </a:t>
            </a:r>
            <a:r>
              <a:rPr sz="2400" b="0">
                <a:solidFill>
                  <a:srgbClr val="252525"/>
                </a:solidFill>
                <a:latin typeface="Calibri Light"/>
                <a:cs typeface="Calibri Light"/>
              </a:rPr>
              <a:t>grade</a:t>
            </a:r>
            <a:r>
              <a:rPr sz="2400" b="0" spc="-15">
                <a:solidFill>
                  <a:srgbClr val="252525"/>
                </a:solidFill>
                <a:latin typeface="Calibri Light"/>
                <a:cs typeface="Calibri Light"/>
              </a:rPr>
              <a:t> </a:t>
            </a:r>
            <a:r>
              <a:rPr sz="2400" b="0">
                <a:solidFill>
                  <a:srgbClr val="252525"/>
                </a:solidFill>
                <a:latin typeface="Calibri Light"/>
                <a:cs typeface="Calibri Light"/>
              </a:rPr>
              <a:t>level</a:t>
            </a:r>
            <a:r>
              <a:rPr sz="2400" b="0" spc="-100">
                <a:solidFill>
                  <a:srgbClr val="252525"/>
                </a:solidFill>
                <a:latin typeface="Calibri Light"/>
                <a:cs typeface="Calibri Light"/>
              </a:rPr>
              <a:t> </a:t>
            </a:r>
            <a:r>
              <a:rPr sz="2400" b="0">
                <a:solidFill>
                  <a:srgbClr val="252525"/>
                </a:solidFill>
                <a:latin typeface="Calibri Light"/>
                <a:cs typeface="Calibri Light"/>
              </a:rPr>
              <a:t>if they</a:t>
            </a:r>
            <a:r>
              <a:rPr sz="2400" b="0" spc="-110">
                <a:solidFill>
                  <a:srgbClr val="252525"/>
                </a:solidFill>
                <a:latin typeface="Calibri Light"/>
                <a:cs typeface="Calibri Light"/>
              </a:rPr>
              <a:t> </a:t>
            </a:r>
            <a:r>
              <a:rPr sz="2400" b="0">
                <a:solidFill>
                  <a:srgbClr val="252525"/>
                </a:solidFill>
                <a:latin typeface="Calibri Light"/>
                <a:cs typeface="Calibri Light"/>
              </a:rPr>
              <a:t>are</a:t>
            </a:r>
            <a:r>
              <a:rPr sz="2400" b="0" spc="-90">
                <a:solidFill>
                  <a:srgbClr val="252525"/>
                </a:solidFill>
                <a:latin typeface="Calibri Light"/>
                <a:cs typeface="Calibri Light"/>
              </a:rPr>
              <a:t> </a:t>
            </a:r>
            <a:r>
              <a:rPr sz="2400" b="0">
                <a:solidFill>
                  <a:srgbClr val="252525"/>
                </a:solidFill>
                <a:latin typeface="Calibri Light"/>
                <a:cs typeface="Calibri Light"/>
              </a:rPr>
              <a:t>to</a:t>
            </a:r>
            <a:r>
              <a:rPr sz="2400" b="0" spc="-80">
                <a:solidFill>
                  <a:srgbClr val="252525"/>
                </a:solidFill>
                <a:latin typeface="Calibri Light"/>
                <a:cs typeface="Calibri Light"/>
              </a:rPr>
              <a:t> </a:t>
            </a:r>
            <a:r>
              <a:rPr sz="2400" b="0">
                <a:solidFill>
                  <a:srgbClr val="252525"/>
                </a:solidFill>
                <a:latin typeface="Calibri Light"/>
                <a:cs typeface="Calibri Light"/>
              </a:rPr>
              <a:t>be</a:t>
            </a:r>
            <a:r>
              <a:rPr sz="2400" b="0" spc="-15">
                <a:solidFill>
                  <a:srgbClr val="252525"/>
                </a:solidFill>
                <a:latin typeface="Calibri Light"/>
                <a:cs typeface="Calibri Light"/>
              </a:rPr>
              <a:t> </a:t>
            </a:r>
            <a:r>
              <a:rPr sz="2400" b="0">
                <a:solidFill>
                  <a:srgbClr val="252525"/>
                </a:solidFill>
                <a:latin typeface="Calibri Light"/>
                <a:cs typeface="Calibri Light"/>
              </a:rPr>
              <a:t>well</a:t>
            </a:r>
            <a:r>
              <a:rPr sz="2400" b="0" spc="-35">
                <a:solidFill>
                  <a:srgbClr val="252525"/>
                </a:solidFill>
                <a:latin typeface="Calibri Light"/>
                <a:cs typeface="Calibri Light"/>
              </a:rPr>
              <a:t> </a:t>
            </a:r>
            <a:r>
              <a:rPr sz="2400" b="0" spc="-10">
                <a:solidFill>
                  <a:srgbClr val="252525"/>
                </a:solidFill>
                <a:latin typeface="Calibri Light"/>
                <a:cs typeface="Calibri Light"/>
              </a:rPr>
              <a:t>prepared</a:t>
            </a:r>
            <a:r>
              <a:rPr sz="2400" b="0" spc="-145">
                <a:solidFill>
                  <a:srgbClr val="252525"/>
                </a:solidFill>
                <a:latin typeface="Calibri Light"/>
                <a:cs typeface="Calibri Light"/>
              </a:rPr>
              <a:t> </a:t>
            </a:r>
            <a:r>
              <a:rPr sz="2400" b="0">
                <a:solidFill>
                  <a:srgbClr val="252525"/>
                </a:solidFill>
                <a:latin typeface="Calibri Light"/>
                <a:cs typeface="Calibri Light"/>
              </a:rPr>
              <a:t>for</a:t>
            </a:r>
            <a:r>
              <a:rPr sz="2400" b="0" spc="-30">
                <a:solidFill>
                  <a:srgbClr val="252525"/>
                </a:solidFill>
                <a:latin typeface="Calibri Light"/>
                <a:cs typeface="Calibri Light"/>
              </a:rPr>
              <a:t> </a:t>
            </a:r>
            <a:r>
              <a:rPr sz="2400" b="0">
                <a:solidFill>
                  <a:srgbClr val="252525"/>
                </a:solidFill>
                <a:latin typeface="Calibri Light"/>
                <a:cs typeface="Calibri Light"/>
              </a:rPr>
              <a:t>success</a:t>
            </a:r>
            <a:r>
              <a:rPr sz="2400" b="0" spc="-50">
                <a:solidFill>
                  <a:srgbClr val="252525"/>
                </a:solidFill>
                <a:latin typeface="Calibri Light"/>
                <a:cs typeface="Calibri Light"/>
              </a:rPr>
              <a:t> </a:t>
            </a:r>
            <a:r>
              <a:rPr sz="2400" b="0">
                <a:solidFill>
                  <a:srgbClr val="252525"/>
                </a:solidFill>
                <a:latin typeface="Calibri Light"/>
                <a:cs typeface="Calibri Light"/>
              </a:rPr>
              <a:t>in</a:t>
            </a:r>
            <a:r>
              <a:rPr sz="2400" b="0" spc="-85">
                <a:solidFill>
                  <a:srgbClr val="252525"/>
                </a:solidFill>
                <a:latin typeface="Calibri Light"/>
                <a:cs typeface="Calibri Light"/>
              </a:rPr>
              <a:t> </a:t>
            </a:r>
            <a:r>
              <a:rPr sz="2400" b="0" spc="-10">
                <a:solidFill>
                  <a:srgbClr val="252525"/>
                </a:solidFill>
                <a:latin typeface="Calibri Light"/>
                <a:cs typeface="Calibri Light"/>
              </a:rPr>
              <a:t>life.</a:t>
            </a:r>
            <a:r>
              <a:rPr sz="2400" b="0">
                <a:solidFill>
                  <a:srgbClr val="252525"/>
                </a:solidFill>
                <a:latin typeface="Calibri Light"/>
                <a:cs typeface="Calibri Light"/>
              </a:rPr>
              <a:t>	These</a:t>
            </a:r>
            <a:r>
              <a:rPr sz="2400" b="0" spc="-55">
                <a:solidFill>
                  <a:srgbClr val="252525"/>
                </a:solidFill>
                <a:latin typeface="Calibri Light"/>
                <a:cs typeface="Calibri Light"/>
              </a:rPr>
              <a:t> </a:t>
            </a:r>
            <a:r>
              <a:rPr sz="2400" b="0">
                <a:solidFill>
                  <a:srgbClr val="252525"/>
                </a:solidFill>
                <a:latin typeface="Calibri Light"/>
                <a:cs typeface="Calibri Light"/>
              </a:rPr>
              <a:t>are</a:t>
            </a:r>
            <a:r>
              <a:rPr sz="2400" b="0" spc="-55">
                <a:solidFill>
                  <a:srgbClr val="252525"/>
                </a:solidFill>
                <a:latin typeface="Calibri Light"/>
                <a:cs typeface="Calibri Light"/>
              </a:rPr>
              <a:t> </a:t>
            </a:r>
            <a:r>
              <a:rPr sz="2400" b="0">
                <a:solidFill>
                  <a:srgbClr val="252525"/>
                </a:solidFill>
                <a:latin typeface="Calibri Light"/>
                <a:cs typeface="Calibri Light"/>
              </a:rPr>
              <a:t>called</a:t>
            </a:r>
            <a:r>
              <a:rPr sz="2400" b="0" spc="-110">
                <a:solidFill>
                  <a:srgbClr val="252525"/>
                </a:solidFill>
                <a:latin typeface="Calibri Light"/>
                <a:cs typeface="Calibri Light"/>
              </a:rPr>
              <a:t> </a:t>
            </a:r>
            <a:r>
              <a:rPr sz="2400" b="0" spc="-25">
                <a:solidFill>
                  <a:srgbClr val="252525"/>
                </a:solidFill>
                <a:latin typeface="Calibri Light"/>
                <a:cs typeface="Calibri Light"/>
              </a:rPr>
              <a:t>the </a:t>
            </a:r>
            <a:r>
              <a:rPr sz="2400" b="0" spc="-65">
                <a:solidFill>
                  <a:srgbClr val="252525"/>
                </a:solidFill>
                <a:latin typeface="Calibri Light"/>
                <a:cs typeface="Calibri Light"/>
              </a:rPr>
              <a:t>Texas</a:t>
            </a:r>
            <a:r>
              <a:rPr sz="2400" b="0" spc="-40">
                <a:solidFill>
                  <a:srgbClr val="252525"/>
                </a:solidFill>
                <a:latin typeface="Calibri Light"/>
                <a:cs typeface="Calibri Light"/>
              </a:rPr>
              <a:t> </a:t>
            </a:r>
            <a:r>
              <a:rPr sz="2400" b="0">
                <a:solidFill>
                  <a:srgbClr val="252525"/>
                </a:solidFill>
                <a:latin typeface="Calibri Light"/>
                <a:cs typeface="Calibri Light"/>
              </a:rPr>
              <a:t>Essential</a:t>
            </a:r>
            <a:r>
              <a:rPr sz="2400" b="0" spc="-135">
                <a:solidFill>
                  <a:srgbClr val="252525"/>
                </a:solidFill>
                <a:latin typeface="Calibri Light"/>
                <a:cs typeface="Calibri Light"/>
              </a:rPr>
              <a:t> </a:t>
            </a:r>
            <a:r>
              <a:rPr sz="2400" b="0">
                <a:solidFill>
                  <a:srgbClr val="252525"/>
                </a:solidFill>
                <a:latin typeface="Calibri Light"/>
                <a:cs typeface="Calibri Light"/>
              </a:rPr>
              <a:t>Knowledge</a:t>
            </a:r>
            <a:r>
              <a:rPr sz="2400" b="0" spc="-65">
                <a:solidFill>
                  <a:srgbClr val="252525"/>
                </a:solidFill>
                <a:latin typeface="Calibri Light"/>
                <a:cs typeface="Calibri Light"/>
              </a:rPr>
              <a:t> </a:t>
            </a:r>
            <a:r>
              <a:rPr sz="2400" b="0">
                <a:solidFill>
                  <a:srgbClr val="252525"/>
                </a:solidFill>
                <a:latin typeface="Calibri Light"/>
                <a:cs typeface="Calibri Light"/>
              </a:rPr>
              <a:t>and</a:t>
            </a:r>
            <a:r>
              <a:rPr sz="2400" b="0" spc="-114">
                <a:solidFill>
                  <a:srgbClr val="252525"/>
                </a:solidFill>
                <a:latin typeface="Calibri Light"/>
                <a:cs typeface="Calibri Light"/>
              </a:rPr>
              <a:t> </a:t>
            </a:r>
            <a:r>
              <a:rPr sz="2400" b="0">
                <a:solidFill>
                  <a:srgbClr val="252525"/>
                </a:solidFill>
                <a:latin typeface="Calibri Light"/>
                <a:cs typeface="Calibri Light"/>
              </a:rPr>
              <a:t>Skills</a:t>
            </a:r>
            <a:r>
              <a:rPr sz="2400" b="0" spc="-35">
                <a:solidFill>
                  <a:srgbClr val="252525"/>
                </a:solidFill>
                <a:latin typeface="Calibri Light"/>
                <a:cs typeface="Calibri Light"/>
              </a:rPr>
              <a:t> </a:t>
            </a:r>
            <a:r>
              <a:rPr sz="2400" b="0" spc="-10">
                <a:solidFill>
                  <a:srgbClr val="252525"/>
                </a:solidFill>
                <a:latin typeface="Calibri Light"/>
                <a:cs typeface="Calibri Light"/>
              </a:rPr>
              <a:t>(TEKS).</a:t>
            </a:r>
            <a:endParaRPr sz="2400">
              <a:latin typeface="Calibri Light"/>
              <a:cs typeface="Calibri Light"/>
            </a:endParaRPr>
          </a:p>
        </p:txBody>
      </p:sp>
      <p:sp>
        <p:nvSpPr>
          <p:cNvPr id="8" name="object 8" descr="What does this look like in practice?​&#10;&#10;TEKS 3.5A: Represent one- and two- step problems involving addition and subtraction of whole numbers to 1,000 using pictorial models, number lines, and equations."/>
          <p:cNvSpPr txBox="1"/>
          <p:nvPr/>
        </p:nvSpPr>
        <p:spPr>
          <a:xfrm>
            <a:off x="7174483" y="3180338"/>
            <a:ext cx="4560570" cy="2585720"/>
          </a:xfrm>
          <a:prstGeom prst="rect">
            <a:avLst/>
          </a:prstGeom>
        </p:spPr>
        <p:txBody>
          <a:bodyPr vert="horz" wrap="square" lIns="0" tIns="192405" rIns="0" bIns="0" rtlCol="0">
            <a:spAutoFit/>
          </a:bodyPr>
          <a:lstStyle/>
          <a:p>
            <a:pPr marL="12700">
              <a:lnSpc>
                <a:spcPct val="100000"/>
              </a:lnSpc>
              <a:spcBef>
                <a:spcPts val="1515"/>
              </a:spcBef>
            </a:pPr>
            <a:r>
              <a:rPr sz="2400" b="1">
                <a:solidFill>
                  <a:srgbClr val="0D6CB8"/>
                </a:solidFill>
                <a:latin typeface="Calibri"/>
                <a:cs typeface="Calibri"/>
              </a:rPr>
              <a:t>What</a:t>
            </a:r>
            <a:r>
              <a:rPr sz="2400" b="1" spc="-80">
                <a:solidFill>
                  <a:srgbClr val="0D6CB8"/>
                </a:solidFill>
                <a:latin typeface="Calibri"/>
                <a:cs typeface="Calibri"/>
              </a:rPr>
              <a:t> </a:t>
            </a:r>
            <a:r>
              <a:rPr sz="2400" b="1">
                <a:solidFill>
                  <a:srgbClr val="0D6CB8"/>
                </a:solidFill>
                <a:latin typeface="Calibri"/>
                <a:cs typeface="Calibri"/>
              </a:rPr>
              <a:t>does</a:t>
            </a:r>
            <a:r>
              <a:rPr sz="2400" b="1" spc="10">
                <a:solidFill>
                  <a:srgbClr val="0D6CB8"/>
                </a:solidFill>
                <a:latin typeface="Calibri"/>
                <a:cs typeface="Calibri"/>
              </a:rPr>
              <a:t> </a:t>
            </a:r>
            <a:r>
              <a:rPr sz="2400" b="1">
                <a:solidFill>
                  <a:srgbClr val="0D6CB8"/>
                </a:solidFill>
                <a:latin typeface="Calibri"/>
                <a:cs typeface="Calibri"/>
              </a:rPr>
              <a:t>this</a:t>
            </a:r>
            <a:r>
              <a:rPr sz="2400" b="1" spc="-50">
                <a:solidFill>
                  <a:srgbClr val="0D6CB8"/>
                </a:solidFill>
                <a:latin typeface="Calibri"/>
                <a:cs typeface="Calibri"/>
              </a:rPr>
              <a:t> </a:t>
            </a:r>
            <a:r>
              <a:rPr sz="2400" b="1">
                <a:solidFill>
                  <a:srgbClr val="0D6CB8"/>
                </a:solidFill>
                <a:latin typeface="Calibri"/>
                <a:cs typeface="Calibri"/>
              </a:rPr>
              <a:t>look</a:t>
            </a:r>
            <a:r>
              <a:rPr sz="2400" b="1" spc="-90">
                <a:solidFill>
                  <a:srgbClr val="0D6CB8"/>
                </a:solidFill>
                <a:latin typeface="Calibri"/>
                <a:cs typeface="Calibri"/>
              </a:rPr>
              <a:t> </a:t>
            </a:r>
            <a:r>
              <a:rPr sz="2400" b="1">
                <a:solidFill>
                  <a:srgbClr val="0D6CB8"/>
                </a:solidFill>
                <a:latin typeface="Calibri"/>
                <a:cs typeface="Calibri"/>
              </a:rPr>
              <a:t>like</a:t>
            </a:r>
            <a:r>
              <a:rPr sz="2400" b="1" spc="-5">
                <a:solidFill>
                  <a:srgbClr val="0D6CB8"/>
                </a:solidFill>
                <a:latin typeface="Calibri"/>
                <a:cs typeface="Calibri"/>
              </a:rPr>
              <a:t> </a:t>
            </a:r>
            <a:r>
              <a:rPr sz="2400" b="1">
                <a:solidFill>
                  <a:srgbClr val="0D6CB8"/>
                </a:solidFill>
                <a:latin typeface="Calibri"/>
                <a:cs typeface="Calibri"/>
              </a:rPr>
              <a:t>in</a:t>
            </a:r>
            <a:r>
              <a:rPr sz="2400" b="1" spc="-75">
                <a:solidFill>
                  <a:srgbClr val="0D6CB8"/>
                </a:solidFill>
                <a:latin typeface="Calibri"/>
                <a:cs typeface="Calibri"/>
              </a:rPr>
              <a:t> </a:t>
            </a:r>
            <a:r>
              <a:rPr sz="2400" b="1" spc="-10">
                <a:solidFill>
                  <a:srgbClr val="0D6CB8"/>
                </a:solidFill>
                <a:latin typeface="Calibri"/>
                <a:cs typeface="Calibri"/>
              </a:rPr>
              <a:t>practice?</a:t>
            </a:r>
            <a:endParaRPr sz="2400">
              <a:latin typeface="Calibri"/>
              <a:cs typeface="Calibri"/>
            </a:endParaRPr>
          </a:p>
          <a:p>
            <a:pPr marL="12700" marR="43180">
              <a:lnSpc>
                <a:spcPct val="100400"/>
              </a:lnSpc>
              <a:spcBef>
                <a:spcPts val="1405"/>
              </a:spcBef>
            </a:pPr>
            <a:r>
              <a:rPr sz="2400" b="1">
                <a:latin typeface="Calibri"/>
                <a:cs typeface="Calibri"/>
              </a:rPr>
              <a:t>TEKS</a:t>
            </a:r>
            <a:r>
              <a:rPr sz="2400" b="1" spc="-95">
                <a:latin typeface="Calibri"/>
                <a:cs typeface="Calibri"/>
              </a:rPr>
              <a:t> </a:t>
            </a:r>
            <a:r>
              <a:rPr sz="2400" b="1">
                <a:latin typeface="Calibri"/>
                <a:cs typeface="Calibri"/>
              </a:rPr>
              <a:t>3.5A:</a:t>
            </a:r>
            <a:r>
              <a:rPr sz="2400" b="1" spc="5">
                <a:latin typeface="Calibri"/>
                <a:cs typeface="Calibri"/>
              </a:rPr>
              <a:t> </a:t>
            </a:r>
            <a:r>
              <a:rPr sz="2400" b="0" spc="-10">
                <a:latin typeface="Calibri Light"/>
                <a:cs typeface="Calibri Light"/>
              </a:rPr>
              <a:t>Represent</a:t>
            </a:r>
            <a:r>
              <a:rPr sz="2400" b="0" spc="-50">
                <a:latin typeface="Calibri Light"/>
                <a:cs typeface="Calibri Light"/>
              </a:rPr>
              <a:t> </a:t>
            </a:r>
            <a:r>
              <a:rPr sz="2400" b="0">
                <a:latin typeface="Calibri Light"/>
                <a:cs typeface="Calibri Light"/>
              </a:rPr>
              <a:t>one-</a:t>
            </a:r>
            <a:r>
              <a:rPr sz="2400" b="0" spc="-65">
                <a:latin typeface="Calibri Light"/>
                <a:cs typeface="Calibri Light"/>
              </a:rPr>
              <a:t> </a:t>
            </a:r>
            <a:r>
              <a:rPr sz="2400" b="0">
                <a:latin typeface="Calibri Light"/>
                <a:cs typeface="Calibri Light"/>
              </a:rPr>
              <a:t>and</a:t>
            </a:r>
            <a:r>
              <a:rPr sz="2400" b="0" spc="-55">
                <a:latin typeface="Calibri Light"/>
                <a:cs typeface="Calibri Light"/>
              </a:rPr>
              <a:t> </a:t>
            </a:r>
            <a:r>
              <a:rPr sz="2400" b="0" spc="-20">
                <a:latin typeface="Calibri Light"/>
                <a:cs typeface="Calibri Light"/>
              </a:rPr>
              <a:t>two- </a:t>
            </a:r>
            <a:r>
              <a:rPr sz="2400" b="0">
                <a:latin typeface="Calibri Light"/>
                <a:cs typeface="Calibri Light"/>
              </a:rPr>
              <a:t>step</a:t>
            </a:r>
            <a:r>
              <a:rPr sz="2400" b="0" spc="-100">
                <a:latin typeface="Calibri Light"/>
                <a:cs typeface="Calibri Light"/>
              </a:rPr>
              <a:t> </a:t>
            </a:r>
            <a:r>
              <a:rPr sz="2400" b="0">
                <a:latin typeface="Calibri Light"/>
                <a:cs typeface="Calibri Light"/>
              </a:rPr>
              <a:t>problems</a:t>
            </a:r>
            <a:r>
              <a:rPr sz="2400" b="0" spc="-60">
                <a:latin typeface="Calibri Light"/>
                <a:cs typeface="Calibri Light"/>
              </a:rPr>
              <a:t> </a:t>
            </a:r>
            <a:r>
              <a:rPr sz="2400" b="0">
                <a:latin typeface="Calibri Light"/>
                <a:cs typeface="Calibri Light"/>
              </a:rPr>
              <a:t>involving</a:t>
            </a:r>
            <a:r>
              <a:rPr sz="2400" b="0" spc="-105">
                <a:latin typeface="Calibri Light"/>
                <a:cs typeface="Calibri Light"/>
              </a:rPr>
              <a:t> </a:t>
            </a:r>
            <a:r>
              <a:rPr sz="2400" b="0">
                <a:latin typeface="Calibri Light"/>
                <a:cs typeface="Calibri Light"/>
              </a:rPr>
              <a:t>addition</a:t>
            </a:r>
            <a:r>
              <a:rPr sz="2400" b="0" spc="-145">
                <a:latin typeface="Calibri Light"/>
                <a:cs typeface="Calibri Light"/>
              </a:rPr>
              <a:t> </a:t>
            </a:r>
            <a:r>
              <a:rPr sz="2400" b="0" spc="-25">
                <a:latin typeface="Calibri Light"/>
                <a:cs typeface="Calibri Light"/>
              </a:rPr>
              <a:t>and </a:t>
            </a:r>
            <a:r>
              <a:rPr sz="2400" b="0" spc="-10">
                <a:latin typeface="Calibri Light"/>
                <a:cs typeface="Calibri Light"/>
              </a:rPr>
              <a:t>subtraction</a:t>
            </a:r>
            <a:r>
              <a:rPr sz="2400" b="0" spc="-140">
                <a:latin typeface="Calibri Light"/>
                <a:cs typeface="Calibri Light"/>
              </a:rPr>
              <a:t> </a:t>
            </a:r>
            <a:r>
              <a:rPr sz="2400" b="0">
                <a:latin typeface="Calibri Light"/>
                <a:cs typeface="Calibri Light"/>
              </a:rPr>
              <a:t>of</a:t>
            </a:r>
            <a:r>
              <a:rPr sz="2400" b="0" spc="-50">
                <a:latin typeface="Calibri Light"/>
                <a:cs typeface="Calibri Light"/>
              </a:rPr>
              <a:t> </a:t>
            </a:r>
            <a:r>
              <a:rPr sz="2400" b="0">
                <a:latin typeface="Calibri Light"/>
                <a:cs typeface="Calibri Light"/>
              </a:rPr>
              <a:t>whole numbers</a:t>
            </a:r>
            <a:r>
              <a:rPr sz="2400" b="0" spc="-30">
                <a:latin typeface="Calibri Light"/>
                <a:cs typeface="Calibri Light"/>
              </a:rPr>
              <a:t> </a:t>
            </a:r>
            <a:r>
              <a:rPr sz="2400" b="0" spc="-25">
                <a:latin typeface="Calibri Light"/>
                <a:cs typeface="Calibri Light"/>
              </a:rPr>
              <a:t>to </a:t>
            </a:r>
            <a:r>
              <a:rPr sz="2400" b="0">
                <a:latin typeface="Calibri Light"/>
                <a:cs typeface="Calibri Light"/>
              </a:rPr>
              <a:t>1,000</a:t>
            </a:r>
            <a:r>
              <a:rPr sz="2400" b="0" spc="35">
                <a:latin typeface="Calibri Light"/>
                <a:cs typeface="Calibri Light"/>
              </a:rPr>
              <a:t> </a:t>
            </a:r>
            <a:r>
              <a:rPr sz="2400" b="0">
                <a:latin typeface="Calibri Light"/>
                <a:cs typeface="Calibri Light"/>
              </a:rPr>
              <a:t>using</a:t>
            </a:r>
            <a:r>
              <a:rPr sz="2400" b="0" spc="-90">
                <a:latin typeface="Calibri Light"/>
                <a:cs typeface="Calibri Light"/>
              </a:rPr>
              <a:t> </a:t>
            </a:r>
            <a:r>
              <a:rPr sz="2400" b="0">
                <a:latin typeface="Calibri Light"/>
                <a:cs typeface="Calibri Light"/>
              </a:rPr>
              <a:t>pictorial</a:t>
            </a:r>
            <a:r>
              <a:rPr sz="2400" b="0" spc="-100">
                <a:latin typeface="Calibri Light"/>
                <a:cs typeface="Calibri Light"/>
              </a:rPr>
              <a:t> </a:t>
            </a:r>
            <a:r>
              <a:rPr sz="2400" b="0" spc="-10">
                <a:latin typeface="Calibri Light"/>
                <a:cs typeface="Calibri Light"/>
              </a:rPr>
              <a:t>models,</a:t>
            </a:r>
            <a:r>
              <a:rPr sz="2400" b="0" spc="600">
                <a:latin typeface="Calibri Light"/>
                <a:cs typeface="Calibri Light"/>
              </a:rPr>
              <a:t> </a:t>
            </a:r>
            <a:r>
              <a:rPr sz="2400" b="0">
                <a:latin typeface="Calibri Light"/>
                <a:cs typeface="Calibri Light"/>
              </a:rPr>
              <a:t>number</a:t>
            </a:r>
            <a:r>
              <a:rPr sz="2400" b="0" spc="-100">
                <a:latin typeface="Calibri Light"/>
                <a:cs typeface="Calibri Light"/>
              </a:rPr>
              <a:t> </a:t>
            </a:r>
            <a:r>
              <a:rPr sz="2400" b="0">
                <a:latin typeface="Calibri Light"/>
                <a:cs typeface="Calibri Light"/>
              </a:rPr>
              <a:t>lines,</a:t>
            </a:r>
            <a:r>
              <a:rPr sz="2400" b="0" spc="-20">
                <a:latin typeface="Calibri Light"/>
                <a:cs typeface="Calibri Light"/>
              </a:rPr>
              <a:t> </a:t>
            </a:r>
            <a:r>
              <a:rPr sz="2400" b="0">
                <a:latin typeface="Calibri Light"/>
                <a:cs typeface="Calibri Light"/>
              </a:rPr>
              <a:t>and</a:t>
            </a:r>
            <a:r>
              <a:rPr sz="2400" b="0" spc="5">
                <a:latin typeface="Calibri Light"/>
                <a:cs typeface="Calibri Light"/>
              </a:rPr>
              <a:t> </a:t>
            </a:r>
            <a:r>
              <a:rPr sz="2400" b="0" spc="-10">
                <a:latin typeface="Calibri Light"/>
                <a:cs typeface="Calibri Light"/>
              </a:rPr>
              <a:t>equations.</a:t>
            </a:r>
            <a:endParaRPr sz="2400">
              <a:latin typeface="Calibri Light"/>
              <a:cs typeface="Calibri Light"/>
            </a:endParaRPr>
          </a:p>
        </p:txBody>
      </p:sp>
      <p:grpSp>
        <p:nvGrpSpPr>
          <p:cNvPr id="2" name="object 2" descr="Student measuring on track to CCMR&#10;&#10;"/>
          <p:cNvGrpSpPr/>
          <p:nvPr/>
        </p:nvGrpSpPr>
        <p:grpSpPr>
          <a:xfrm>
            <a:off x="0" y="3428998"/>
            <a:ext cx="12182475" cy="3429000"/>
            <a:chOff x="0" y="3428998"/>
            <a:chExt cx="12182475" cy="3429000"/>
          </a:xfrm>
        </p:grpSpPr>
        <p:pic>
          <p:nvPicPr>
            <p:cNvPr id="3" name="object 3"/>
            <p:cNvPicPr/>
            <p:nvPr/>
          </p:nvPicPr>
          <p:blipFill>
            <a:blip r:embed="rId3" cstate="print"/>
            <a:stretch>
              <a:fillRect/>
            </a:stretch>
          </p:blipFill>
          <p:spPr>
            <a:xfrm>
              <a:off x="0" y="6238874"/>
              <a:ext cx="12182474" cy="619125"/>
            </a:xfrm>
            <a:prstGeom prst="rect">
              <a:avLst/>
            </a:prstGeom>
          </p:spPr>
        </p:pic>
        <p:pic>
          <p:nvPicPr>
            <p:cNvPr id="4" name="object 4"/>
            <p:cNvPicPr/>
            <p:nvPr/>
          </p:nvPicPr>
          <p:blipFill>
            <a:blip r:embed="rId4" cstate="print"/>
            <a:stretch>
              <a:fillRect/>
            </a:stretch>
          </p:blipFill>
          <p:spPr>
            <a:xfrm>
              <a:off x="3357602" y="3858270"/>
              <a:ext cx="3490338" cy="508538"/>
            </a:xfrm>
            <a:prstGeom prst="rect">
              <a:avLst/>
            </a:prstGeom>
          </p:spPr>
        </p:pic>
        <p:pic>
          <p:nvPicPr>
            <p:cNvPr id="5" name="object 5"/>
            <p:cNvPicPr/>
            <p:nvPr/>
          </p:nvPicPr>
          <p:blipFill>
            <a:blip r:embed="rId5" cstate="print"/>
            <a:stretch>
              <a:fillRect/>
            </a:stretch>
          </p:blipFill>
          <p:spPr>
            <a:xfrm>
              <a:off x="9525" y="3428998"/>
              <a:ext cx="6924674" cy="3428999"/>
            </a:xfrm>
            <a:prstGeom prst="rect">
              <a:avLst/>
            </a:prstGeom>
          </p:spPr>
        </p:pic>
      </p:grpSp>
      <p:sp>
        <p:nvSpPr>
          <p:cNvPr id="9" name="object 9">
            <a:extLst>
              <a:ext uri="{C183D7F6-B498-43B3-948B-1728B52AA6E4}">
                <adec:decorative xmlns:adec="http://schemas.microsoft.com/office/drawing/2017/decorative" val="1"/>
              </a:ext>
            </a:extLst>
          </p:cNvPr>
          <p:cNvSpPr txBox="1"/>
          <p:nvPr/>
        </p:nvSpPr>
        <p:spPr>
          <a:xfrm>
            <a:off x="47625" y="3590925"/>
            <a:ext cx="2705100" cy="190500"/>
          </a:xfrm>
          <a:prstGeom prst="rect">
            <a:avLst/>
          </a:prstGeom>
          <a:solidFill>
            <a:srgbClr val="FFC000"/>
          </a:solidFill>
        </p:spPr>
        <p:txBody>
          <a:bodyPr vert="horz" wrap="square" lIns="0" tIns="0" rIns="0" bIns="0" rtlCol="0">
            <a:spAutoFit/>
          </a:bodyPr>
          <a:lstStyle/>
          <a:p>
            <a:pPr marL="204470">
              <a:lnSpc>
                <a:spcPts val="1435"/>
              </a:lnSpc>
            </a:pPr>
            <a:r>
              <a:rPr sz="1200">
                <a:latin typeface="Calibri"/>
                <a:cs typeface="Calibri"/>
              </a:rPr>
              <a:t>College,</a:t>
            </a:r>
            <a:r>
              <a:rPr sz="1200" spc="-40">
                <a:latin typeface="Calibri"/>
                <a:cs typeface="Calibri"/>
              </a:rPr>
              <a:t> </a:t>
            </a:r>
            <a:r>
              <a:rPr sz="1200" spc="-20">
                <a:latin typeface="Calibri"/>
                <a:cs typeface="Calibri"/>
              </a:rPr>
              <a:t>Career,</a:t>
            </a:r>
            <a:r>
              <a:rPr sz="1200" spc="-45">
                <a:latin typeface="Calibri"/>
                <a:cs typeface="Calibri"/>
              </a:rPr>
              <a:t> </a:t>
            </a:r>
            <a:r>
              <a:rPr sz="1200">
                <a:latin typeface="Calibri"/>
                <a:cs typeface="Calibri"/>
              </a:rPr>
              <a:t>&amp;</a:t>
            </a:r>
            <a:r>
              <a:rPr sz="1200" spc="-35">
                <a:latin typeface="Calibri"/>
                <a:cs typeface="Calibri"/>
              </a:rPr>
              <a:t> </a:t>
            </a:r>
            <a:r>
              <a:rPr sz="1200">
                <a:latin typeface="Calibri"/>
                <a:cs typeface="Calibri"/>
              </a:rPr>
              <a:t>Military</a:t>
            </a:r>
            <a:r>
              <a:rPr sz="1200" spc="15">
                <a:latin typeface="Calibri"/>
                <a:cs typeface="Calibri"/>
              </a:rPr>
              <a:t> </a:t>
            </a:r>
            <a:r>
              <a:rPr sz="1200" spc="-10">
                <a:latin typeface="Calibri"/>
                <a:cs typeface="Calibri"/>
              </a:rPr>
              <a:t>Readiness</a:t>
            </a:r>
            <a:endParaRPr sz="1200">
              <a:latin typeface="Calibri"/>
              <a:cs typeface="Calibri"/>
            </a:endParaRPr>
          </a:p>
        </p:txBody>
      </p:sp>
      <p:sp>
        <p:nvSpPr>
          <p:cNvPr id="10" name="object 10">
            <a:extLst>
              <a:ext uri="{C183D7F6-B498-43B3-948B-1728B52AA6E4}">
                <adec:decorative xmlns:adec="http://schemas.microsoft.com/office/drawing/2017/decorative" val="1"/>
              </a:ext>
            </a:extLst>
          </p:cNvPr>
          <p:cNvSpPr txBox="1"/>
          <p:nvPr/>
        </p:nvSpPr>
        <p:spPr>
          <a:xfrm>
            <a:off x="5057775" y="3848100"/>
            <a:ext cx="1800225" cy="523875"/>
          </a:xfrm>
          <a:prstGeom prst="rect">
            <a:avLst/>
          </a:prstGeom>
          <a:solidFill>
            <a:srgbClr val="0D6CB8"/>
          </a:solidFill>
        </p:spPr>
        <p:txBody>
          <a:bodyPr vert="horz" wrap="square" lIns="0" tIns="68580" rIns="0" bIns="0" rtlCol="0">
            <a:spAutoFit/>
          </a:bodyPr>
          <a:lstStyle/>
          <a:p>
            <a:pPr marL="248920">
              <a:lnSpc>
                <a:spcPct val="100000"/>
              </a:lnSpc>
              <a:spcBef>
                <a:spcPts val="540"/>
              </a:spcBef>
            </a:pPr>
            <a:r>
              <a:rPr sz="2400" b="1">
                <a:solidFill>
                  <a:srgbClr val="FFFFFF"/>
                </a:solidFill>
                <a:latin typeface="Calibri"/>
                <a:cs typeface="Calibri"/>
              </a:rPr>
              <a:t>ON</a:t>
            </a:r>
            <a:r>
              <a:rPr sz="2400" b="1" spc="-25">
                <a:solidFill>
                  <a:srgbClr val="FFFFFF"/>
                </a:solidFill>
                <a:latin typeface="Calibri"/>
                <a:cs typeface="Calibri"/>
              </a:rPr>
              <a:t> </a:t>
            </a:r>
            <a:r>
              <a:rPr sz="2400" b="1" spc="-10">
                <a:solidFill>
                  <a:srgbClr val="FFFFFF"/>
                </a:solidFill>
                <a:latin typeface="Calibri"/>
                <a:cs typeface="Calibri"/>
              </a:rPr>
              <a:t>TRACK</a:t>
            </a:r>
            <a:endParaRPr sz="2400">
              <a:latin typeface="Calibri"/>
              <a:cs typeface="Calibri"/>
            </a:endParaRPr>
          </a:p>
        </p:txBody>
      </p:sp>
      <p:sp>
        <p:nvSpPr>
          <p:cNvPr id="11" name="object 11">
            <a:extLst>
              <a:ext uri="{C183D7F6-B498-43B3-948B-1728B52AA6E4}">
                <adec:decorative xmlns:adec="http://schemas.microsoft.com/office/drawing/2017/decorative" val="1"/>
              </a:ext>
            </a:extLst>
          </p:cNvPr>
          <p:cNvSpPr/>
          <p:nvPr/>
        </p:nvSpPr>
        <p:spPr>
          <a:xfrm>
            <a:off x="3471926" y="4110101"/>
            <a:ext cx="1589405" cy="0"/>
          </a:xfrm>
          <a:custGeom>
            <a:avLst/>
            <a:gdLst/>
            <a:ahLst/>
            <a:cxnLst/>
            <a:rect l="l" t="t" r="r" b="b"/>
            <a:pathLst>
              <a:path w="1589404">
                <a:moveTo>
                  <a:pt x="1589024" y="0"/>
                </a:moveTo>
                <a:lnTo>
                  <a:pt x="0" y="0"/>
                </a:lnTo>
              </a:path>
            </a:pathLst>
          </a:custGeom>
          <a:ln w="28575">
            <a:solidFill>
              <a:srgbClr val="0D6CB8"/>
            </a:solidFill>
          </a:ln>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4</a:t>
            </a:fld>
            <a:endParaRPr spc="-25"/>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84A19B-15E3-B3BC-DEBF-BB2DD820ACCC}"/>
            </a:ext>
          </a:extLst>
        </p:cNvPr>
        <p:cNvGrpSpPr/>
        <p:nvPr/>
      </p:nvGrpSpPr>
      <p:grpSpPr>
        <a:xfrm>
          <a:off x="0" y="0"/>
          <a:ext cx="0" cy="0"/>
          <a:chOff x="0" y="0"/>
          <a:chExt cx="0" cy="0"/>
        </a:xfrm>
      </p:grpSpPr>
      <p:grpSp>
        <p:nvGrpSpPr>
          <p:cNvPr id="2" name="object 2" descr="Summary, Reflection, and Next Steps">
            <a:extLst>
              <a:ext uri="{FF2B5EF4-FFF2-40B4-BE49-F238E27FC236}">
                <a16:creationId xmlns:a16="http://schemas.microsoft.com/office/drawing/2014/main" id="{559582AB-D0BC-4F71-35B7-590F10FA9A9A}"/>
              </a:ext>
            </a:extLst>
          </p:cNvPr>
          <p:cNvGrpSpPr/>
          <p:nvPr/>
        </p:nvGrpSpPr>
        <p:grpSpPr>
          <a:xfrm>
            <a:off x="0" y="0"/>
            <a:ext cx="11049000" cy="6858000"/>
            <a:chOff x="0" y="0"/>
            <a:chExt cx="11049000" cy="6858000"/>
          </a:xfrm>
        </p:grpSpPr>
        <p:sp>
          <p:nvSpPr>
            <p:cNvPr id="3" name="object 3">
              <a:extLst>
                <a:ext uri="{FF2B5EF4-FFF2-40B4-BE49-F238E27FC236}">
                  <a16:creationId xmlns:a16="http://schemas.microsoft.com/office/drawing/2014/main" id="{E04934B5-9130-000E-DB63-E4AE5154966B}"/>
                </a:ext>
              </a:extLst>
            </p:cNvPr>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a:extLst>
                <a:ext uri="{FF2B5EF4-FFF2-40B4-BE49-F238E27FC236}">
                  <a16:creationId xmlns:a16="http://schemas.microsoft.com/office/drawing/2014/main" id="{E7A1BADD-CC82-B055-EA67-3EA50AB495D2}"/>
                </a:ext>
              </a:extLst>
            </p:cNvPr>
            <p:cNvPicPr/>
            <p:nvPr/>
          </p:nvPicPr>
          <p:blipFill>
            <a:blip r:embed="rId2" cstate="print"/>
            <a:stretch>
              <a:fillRect/>
            </a:stretch>
          </p:blipFill>
          <p:spPr>
            <a:xfrm>
              <a:off x="1457325" y="295275"/>
              <a:ext cx="1524000" cy="742950"/>
            </a:xfrm>
            <a:prstGeom prst="rect">
              <a:avLst/>
            </a:prstGeom>
          </p:spPr>
        </p:pic>
        <p:sp>
          <p:nvSpPr>
            <p:cNvPr id="5" name="object 5">
              <a:extLst>
                <a:ext uri="{FF2B5EF4-FFF2-40B4-BE49-F238E27FC236}">
                  <a16:creationId xmlns:a16="http://schemas.microsoft.com/office/drawing/2014/main" id="{FE2D2535-1320-22CD-9A99-9395959952A3}"/>
                </a:ext>
              </a:extLst>
            </p:cNvPr>
            <p:cNvSpPr/>
            <p:nvPr/>
          </p:nvSpPr>
          <p:spPr>
            <a:xfrm>
              <a:off x="1457325" y="2638425"/>
              <a:ext cx="9591675" cy="1106138"/>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a:extLst>
              <a:ext uri="{FF2B5EF4-FFF2-40B4-BE49-F238E27FC236}">
                <a16:creationId xmlns:a16="http://schemas.microsoft.com/office/drawing/2014/main" id="{7580BD5F-EC36-1A17-81CC-1988D15E9552}"/>
              </a:ext>
            </a:extLst>
          </p:cNvPr>
          <p:cNvSpPr txBox="1">
            <a:spLocks noGrp="1"/>
          </p:cNvSpPr>
          <p:nvPr>
            <p:ph type="title"/>
          </p:nvPr>
        </p:nvSpPr>
        <p:spPr>
          <a:xfrm>
            <a:off x="1457325" y="2638425"/>
            <a:ext cx="9591675" cy="1103507"/>
          </a:xfrm>
          <a:prstGeom prst="rect">
            <a:avLst/>
          </a:prstGeom>
          <a:ln w="38100">
            <a:solidFill>
              <a:srgbClr val="F05F38"/>
            </a:solidFill>
          </a:ln>
        </p:spPr>
        <p:txBody>
          <a:bodyPr vert="horz" wrap="square" lIns="0" tIns="361315" rIns="0" bIns="0" rtlCol="0" anchor="t">
            <a:spAutoFit/>
          </a:bodyPr>
          <a:lstStyle/>
          <a:p>
            <a:pPr marL="197485">
              <a:spcBef>
                <a:spcPts val="2845"/>
              </a:spcBef>
            </a:pPr>
            <a:r>
              <a:rPr lang="en-US" sz="4800" b="1">
                <a:solidFill>
                  <a:srgbClr val="0D6CB8"/>
                </a:solidFill>
                <a:latin typeface="Calibri"/>
                <a:cs typeface="Calibri"/>
              </a:rPr>
              <a:t>Summary, Reflection, and Next Steps</a:t>
            </a:r>
            <a:endParaRPr lang="en-US" b="1">
              <a:ea typeface="Calibri Light"/>
            </a:endParaRPr>
          </a:p>
        </p:txBody>
      </p:sp>
    </p:spTree>
    <p:extLst>
      <p:ext uri="{BB962C8B-B14F-4D97-AF65-F5344CB8AC3E}">
        <p14:creationId xmlns:p14="http://schemas.microsoft.com/office/powerpoint/2010/main" val="3972419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0B77-C667-FF7F-9E48-7340C55EBC79}"/>
              </a:ext>
            </a:extLst>
          </p:cNvPr>
          <p:cNvSpPr>
            <a:spLocks noGrp="1"/>
          </p:cNvSpPr>
          <p:nvPr>
            <p:ph type="title"/>
          </p:nvPr>
        </p:nvSpPr>
        <p:spPr>
          <a:xfrm>
            <a:off x="318134" y="27622"/>
            <a:ext cx="11555730" cy="677108"/>
          </a:xfrm>
        </p:spPr>
        <p:txBody>
          <a:bodyPr wrap="square" lIns="0" tIns="0" rIns="0" bIns="0" anchor="t">
            <a:spAutoFit/>
          </a:bodyPr>
          <a:lstStyle/>
          <a:p>
            <a:r>
              <a:rPr lang="en-US" sz="4400" b="1">
                <a:ea typeface="Calibri Light"/>
              </a:rPr>
              <a:t>Overall Performance Results: 2025 </a:t>
            </a:r>
          </a:p>
        </p:txBody>
      </p:sp>
      <p:pic>
        <p:nvPicPr>
          <p:cNvPr id="4" name="Picture 3" descr="Labels for 3 domains ">
            <a:extLst>
              <a:ext uri="{FF2B5EF4-FFF2-40B4-BE49-F238E27FC236}">
                <a16:creationId xmlns:a16="http://schemas.microsoft.com/office/drawing/2014/main" id="{221B5A1A-4550-D4D3-198E-F8F32BDA8DEB}"/>
              </a:ext>
            </a:extLst>
          </p:cNvPr>
          <p:cNvPicPr>
            <a:picLocks noChangeAspect="1"/>
          </p:cNvPicPr>
          <p:nvPr/>
        </p:nvPicPr>
        <p:blipFill>
          <a:blip r:embed="rId3"/>
          <a:stretch>
            <a:fillRect/>
          </a:stretch>
        </p:blipFill>
        <p:spPr>
          <a:xfrm>
            <a:off x="0" y="1596817"/>
            <a:ext cx="12192000" cy="524558"/>
          </a:xfrm>
          <a:prstGeom prst="rect">
            <a:avLst/>
          </a:prstGeom>
        </p:spPr>
      </p:pic>
      <p:sp>
        <p:nvSpPr>
          <p:cNvPr id="6" name="Star: 5 Points 5">
            <a:extLst>
              <a:ext uri="{FF2B5EF4-FFF2-40B4-BE49-F238E27FC236}">
                <a16:creationId xmlns:a16="http://schemas.microsoft.com/office/drawing/2014/main" id="{8A3531E4-1BF3-EE57-EA87-1D7C47384A99}"/>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5BC1EA-7AEA-0D94-9CB5-709130D3161A}"/>
              </a:ext>
            </a:extLst>
          </p:cNvPr>
          <p:cNvSpPr txBox="1"/>
          <p:nvPr/>
        </p:nvSpPr>
        <p:spPr>
          <a:xfrm>
            <a:off x="-256" y="2119089"/>
            <a:ext cx="3964235" cy="156966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ea typeface="Calibri"/>
                <a:cs typeface="Calibri"/>
              </a:rPr>
              <a:t>____ out of 100</a:t>
            </a:r>
          </a:p>
          <a:p>
            <a:pPr algn="ctr"/>
            <a:endParaRPr lang="en-US" sz="3200" b="1">
              <a:ea typeface="Calibri"/>
              <a:cs typeface="Calibri"/>
            </a:endParaRPr>
          </a:p>
          <a:p>
            <a:pPr algn="ctr"/>
            <a:endParaRPr lang="en-US" sz="3200" b="1">
              <a:ea typeface="Calibri"/>
              <a:cs typeface="Calibri"/>
            </a:endParaRPr>
          </a:p>
        </p:txBody>
      </p:sp>
      <p:sp>
        <p:nvSpPr>
          <p:cNvPr id="9" name="TextBox 8">
            <a:extLst>
              <a:ext uri="{FF2B5EF4-FFF2-40B4-BE49-F238E27FC236}">
                <a16:creationId xmlns:a16="http://schemas.microsoft.com/office/drawing/2014/main" id="{66DD8495-44E2-7BBB-0FBC-7BA99B860CEE}"/>
              </a:ext>
            </a:extLst>
          </p:cNvPr>
          <p:cNvSpPr txBox="1"/>
          <p:nvPr/>
        </p:nvSpPr>
        <p:spPr>
          <a:xfrm>
            <a:off x="4112707" y="2119088"/>
            <a:ext cx="3964235" cy="156966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ea typeface="Calibri"/>
                <a:cs typeface="Calibri"/>
              </a:rPr>
              <a:t>____ out of 100</a:t>
            </a:r>
          </a:p>
          <a:p>
            <a:pPr algn="ctr"/>
            <a:endParaRPr lang="en-US" sz="3200" b="1">
              <a:ea typeface="Calibri"/>
              <a:cs typeface="Calibri"/>
            </a:endParaRPr>
          </a:p>
          <a:p>
            <a:pPr algn="ctr"/>
            <a:endParaRPr lang="en-US" sz="3200" b="1">
              <a:ea typeface="Calibri"/>
              <a:cs typeface="Calibri"/>
            </a:endParaRPr>
          </a:p>
        </p:txBody>
      </p:sp>
      <p:sp>
        <p:nvSpPr>
          <p:cNvPr id="10" name="TextBox 9">
            <a:extLst>
              <a:ext uri="{FF2B5EF4-FFF2-40B4-BE49-F238E27FC236}">
                <a16:creationId xmlns:a16="http://schemas.microsoft.com/office/drawing/2014/main" id="{8C2E83F3-D65E-2619-6E8C-32D6B968EAC7}"/>
              </a:ext>
            </a:extLst>
          </p:cNvPr>
          <p:cNvSpPr txBox="1"/>
          <p:nvPr/>
        </p:nvSpPr>
        <p:spPr>
          <a:xfrm>
            <a:off x="8225672" y="2119089"/>
            <a:ext cx="3964235" cy="156966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ea typeface="Calibri"/>
                <a:cs typeface="Calibri"/>
              </a:rPr>
              <a:t>____ out of 100</a:t>
            </a:r>
          </a:p>
          <a:p>
            <a:pPr algn="ctr"/>
            <a:endParaRPr lang="en-US" sz="3200" b="1">
              <a:ea typeface="Calibri"/>
              <a:cs typeface="Calibri"/>
            </a:endParaRPr>
          </a:p>
          <a:p>
            <a:pPr algn="ctr"/>
            <a:endParaRPr lang="en-US" sz="3200" b="1">
              <a:ea typeface="Calibri"/>
              <a:cs typeface="Calibri"/>
            </a:endParaRPr>
          </a:p>
        </p:txBody>
      </p:sp>
      <p:sp>
        <p:nvSpPr>
          <p:cNvPr id="12" name="object 12">
            <a:extLst>
              <a:ext uri="{FF2B5EF4-FFF2-40B4-BE49-F238E27FC236}">
                <a16:creationId xmlns:a16="http://schemas.microsoft.com/office/drawing/2014/main" id="{BA480965-40BB-A27E-F56E-104F8F22BCC0}"/>
              </a:ext>
            </a:extLst>
          </p:cNvPr>
          <p:cNvSpPr txBox="1"/>
          <p:nvPr/>
        </p:nvSpPr>
        <p:spPr>
          <a:xfrm>
            <a:off x="92037" y="3955400"/>
            <a:ext cx="4600575" cy="533400"/>
          </a:xfrm>
          <a:prstGeom prst="rect">
            <a:avLst/>
          </a:prstGeom>
          <a:solidFill>
            <a:srgbClr val="002069"/>
          </a:solidFill>
        </p:spPr>
        <p:txBody>
          <a:bodyPr vert="horz" wrap="square" lIns="0" tIns="41910" rIns="0" bIns="0" rtlCol="0">
            <a:spAutoFit/>
          </a:bodyPr>
          <a:lstStyle/>
          <a:p>
            <a:pPr marL="100965">
              <a:lnSpc>
                <a:spcPct val="100000"/>
              </a:lnSpc>
              <a:spcBef>
                <a:spcPts val="330"/>
              </a:spcBef>
            </a:pPr>
            <a:r>
              <a:rPr sz="2000" b="1">
                <a:solidFill>
                  <a:srgbClr val="FFFFFF"/>
                </a:solidFill>
                <a:latin typeface="Calibri"/>
                <a:cs typeface="Calibri"/>
              </a:rPr>
              <a:t>Better</a:t>
            </a:r>
            <a:r>
              <a:rPr sz="2000" b="1" spc="25">
                <a:solidFill>
                  <a:srgbClr val="FFFFFF"/>
                </a:solidFill>
                <a:latin typeface="Calibri"/>
                <a:cs typeface="Calibri"/>
              </a:rPr>
              <a:t> </a:t>
            </a:r>
            <a:r>
              <a:rPr sz="2000" b="1">
                <a:solidFill>
                  <a:srgbClr val="FFFFFF"/>
                </a:solidFill>
                <a:latin typeface="Calibri"/>
                <a:cs typeface="Calibri"/>
              </a:rPr>
              <a:t>of</a:t>
            </a:r>
            <a:r>
              <a:rPr sz="2000" b="1" spc="25">
                <a:solidFill>
                  <a:srgbClr val="FFFFFF"/>
                </a:solidFill>
                <a:latin typeface="Calibri"/>
                <a:cs typeface="Calibri"/>
              </a:rPr>
              <a:t> </a:t>
            </a:r>
            <a:r>
              <a:rPr sz="2000" b="1">
                <a:solidFill>
                  <a:srgbClr val="FFFFFF"/>
                </a:solidFill>
                <a:latin typeface="Calibri"/>
                <a:cs typeface="Calibri"/>
              </a:rPr>
              <a:t>Achievement</a:t>
            </a:r>
            <a:r>
              <a:rPr sz="2000" b="1" spc="-125">
                <a:solidFill>
                  <a:srgbClr val="FFFFFF"/>
                </a:solidFill>
                <a:latin typeface="Calibri"/>
                <a:cs typeface="Calibri"/>
              </a:rPr>
              <a:t> </a:t>
            </a:r>
            <a:r>
              <a:rPr sz="2000" b="1">
                <a:solidFill>
                  <a:srgbClr val="FFFFFF"/>
                </a:solidFill>
                <a:latin typeface="Calibri"/>
                <a:cs typeface="Calibri"/>
              </a:rPr>
              <a:t>or</a:t>
            </a:r>
            <a:r>
              <a:rPr sz="2000" b="1" spc="25">
                <a:solidFill>
                  <a:srgbClr val="FFFFFF"/>
                </a:solidFill>
                <a:latin typeface="Calibri"/>
                <a:cs typeface="Calibri"/>
              </a:rPr>
              <a:t> </a:t>
            </a:r>
            <a:r>
              <a:rPr sz="2000" b="1">
                <a:solidFill>
                  <a:srgbClr val="FFFFFF"/>
                </a:solidFill>
                <a:latin typeface="Calibri"/>
                <a:cs typeface="Calibri"/>
              </a:rPr>
              <a:t>Progress:</a:t>
            </a:r>
            <a:r>
              <a:rPr sz="2000" b="1" spc="-75">
                <a:solidFill>
                  <a:srgbClr val="FFFFFF"/>
                </a:solidFill>
                <a:latin typeface="Calibri"/>
                <a:cs typeface="Calibri"/>
              </a:rPr>
              <a:t> </a:t>
            </a:r>
            <a:r>
              <a:rPr sz="2750" b="1" spc="-25">
                <a:solidFill>
                  <a:srgbClr val="FFFFFF"/>
                </a:solidFill>
                <a:latin typeface="Calibri"/>
                <a:cs typeface="Calibri"/>
              </a:rPr>
              <a:t>70%</a:t>
            </a:r>
            <a:endParaRPr sz="2750">
              <a:latin typeface="Calibri"/>
              <a:cs typeface="Calibri"/>
            </a:endParaRPr>
          </a:p>
        </p:txBody>
      </p:sp>
      <p:sp>
        <p:nvSpPr>
          <p:cNvPr id="13" name="TextBox 12">
            <a:extLst>
              <a:ext uri="{FF2B5EF4-FFF2-40B4-BE49-F238E27FC236}">
                <a16:creationId xmlns:a16="http://schemas.microsoft.com/office/drawing/2014/main" id="{F26C5B9F-BE85-9AC1-1618-F699DF245D1F}"/>
              </a:ext>
            </a:extLst>
          </p:cNvPr>
          <p:cNvSpPr txBox="1"/>
          <p:nvPr/>
        </p:nvSpPr>
        <p:spPr>
          <a:xfrm>
            <a:off x="91551" y="4487715"/>
            <a:ext cx="4597704" cy="2062103"/>
          </a:xfrm>
          <a:prstGeom prst="rect">
            <a:avLst/>
          </a:prstGeom>
          <a:ln>
            <a:solidFill>
              <a:srgbClr val="06365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ea typeface="Calibri"/>
                <a:cs typeface="Calibri"/>
              </a:rPr>
              <a:t>Domain ____</a:t>
            </a:r>
          </a:p>
          <a:p>
            <a:pPr algn="ctr"/>
            <a:r>
              <a:rPr lang="en-US" sz="3200" b="1">
                <a:ea typeface="Calibri"/>
                <a:cs typeface="Calibri"/>
              </a:rPr>
              <a:t>____ out of 100</a:t>
            </a:r>
            <a:endParaRPr lang="en-US"/>
          </a:p>
          <a:p>
            <a:pPr algn="ctr"/>
            <a:endParaRPr lang="en-US" sz="3200" b="1">
              <a:ea typeface="Calibri"/>
              <a:cs typeface="Calibri"/>
            </a:endParaRPr>
          </a:p>
          <a:p>
            <a:pPr algn="ctr"/>
            <a:endParaRPr lang="en-US" sz="3200" b="1">
              <a:ea typeface="Calibri"/>
              <a:cs typeface="Calibri"/>
            </a:endParaRPr>
          </a:p>
        </p:txBody>
      </p:sp>
      <p:sp>
        <p:nvSpPr>
          <p:cNvPr id="15" name="object 13">
            <a:extLst>
              <a:ext uri="{FF2B5EF4-FFF2-40B4-BE49-F238E27FC236}">
                <a16:creationId xmlns:a16="http://schemas.microsoft.com/office/drawing/2014/main" id="{BF46748C-BEB6-86CF-17A2-5408C4F25085}"/>
              </a:ext>
            </a:extLst>
          </p:cNvPr>
          <p:cNvSpPr txBox="1"/>
          <p:nvPr/>
        </p:nvSpPr>
        <p:spPr>
          <a:xfrm>
            <a:off x="5024610" y="3955400"/>
            <a:ext cx="2143125" cy="533400"/>
          </a:xfrm>
          <a:prstGeom prst="rect">
            <a:avLst/>
          </a:prstGeom>
          <a:solidFill>
            <a:srgbClr val="B72317"/>
          </a:solidFill>
        </p:spPr>
        <p:txBody>
          <a:bodyPr vert="horz" wrap="square" lIns="0" tIns="41910" rIns="0" bIns="0" rtlCol="0">
            <a:spAutoFit/>
          </a:bodyPr>
          <a:lstStyle/>
          <a:p>
            <a:pPr algn="ctr">
              <a:lnSpc>
                <a:spcPct val="100000"/>
              </a:lnSpc>
              <a:spcBef>
                <a:spcPts val="330"/>
              </a:spcBef>
            </a:pPr>
            <a:r>
              <a:rPr sz="2750" b="1" spc="-25">
                <a:solidFill>
                  <a:srgbClr val="FFFFFF"/>
                </a:solidFill>
                <a:latin typeface="Calibri"/>
                <a:cs typeface="Calibri"/>
              </a:rPr>
              <a:t>30%</a:t>
            </a:r>
            <a:endParaRPr sz="2750">
              <a:latin typeface="Calibri"/>
              <a:cs typeface="Calibri"/>
            </a:endParaRPr>
          </a:p>
        </p:txBody>
      </p:sp>
      <p:sp>
        <p:nvSpPr>
          <p:cNvPr id="18" name="TextBox 17">
            <a:extLst>
              <a:ext uri="{FF2B5EF4-FFF2-40B4-BE49-F238E27FC236}">
                <a16:creationId xmlns:a16="http://schemas.microsoft.com/office/drawing/2014/main" id="{8E680740-2860-2AA9-D960-C4885349145D}"/>
              </a:ext>
            </a:extLst>
          </p:cNvPr>
          <p:cNvSpPr txBox="1"/>
          <p:nvPr/>
        </p:nvSpPr>
        <p:spPr>
          <a:xfrm>
            <a:off x="5021599" y="4487714"/>
            <a:ext cx="2146451" cy="2062103"/>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b="1">
              <a:ea typeface="Calibri"/>
              <a:cs typeface="Calibri"/>
            </a:endParaRPr>
          </a:p>
          <a:p>
            <a:pPr algn="ctr"/>
            <a:r>
              <a:rPr lang="en-US" sz="3200" b="1">
                <a:ea typeface="Calibri"/>
                <a:cs typeface="Calibri"/>
              </a:rPr>
              <a:t>____ out of 100</a:t>
            </a:r>
            <a:endParaRPr lang="en-US"/>
          </a:p>
          <a:p>
            <a:pPr algn="ctr"/>
            <a:endParaRPr lang="en-US" sz="3200" b="1">
              <a:ea typeface="Calibri"/>
              <a:cs typeface="Calibri"/>
            </a:endParaRPr>
          </a:p>
        </p:txBody>
      </p:sp>
      <p:sp>
        <p:nvSpPr>
          <p:cNvPr id="21" name="TextBox 20">
            <a:extLst>
              <a:ext uri="{FF2B5EF4-FFF2-40B4-BE49-F238E27FC236}">
                <a16:creationId xmlns:a16="http://schemas.microsoft.com/office/drawing/2014/main" id="{19B9BA68-AA2D-47C6-8744-3F641A4AF1B3}"/>
              </a:ext>
            </a:extLst>
          </p:cNvPr>
          <p:cNvSpPr txBox="1"/>
          <p:nvPr/>
        </p:nvSpPr>
        <p:spPr>
          <a:xfrm>
            <a:off x="8087915" y="359880"/>
            <a:ext cx="2745538" cy="1446550"/>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100"/>
              <a:t>Use space on this slide to summarize your overall domain scores and grades.  </a:t>
            </a:r>
          </a:p>
          <a:p>
            <a:pPr marL="171450" indent="-171450" algn="l">
              <a:buFont typeface="Arial" panose="020B0604020202020204" pitchFamily="34" charset="0"/>
              <a:buChar char="•"/>
            </a:pPr>
            <a:r>
              <a:rPr lang="en-US" sz="1100"/>
              <a:t>Then, highlight your best of domain 1, 2a, and 2b and overall rating. </a:t>
            </a:r>
          </a:p>
          <a:p>
            <a:pPr marL="171450" indent="-171450" algn="l">
              <a:buFont typeface="Arial" panose="020B0604020202020204" pitchFamily="34" charset="0"/>
              <a:buChar char="•"/>
            </a:pPr>
            <a:r>
              <a:rPr lang="en-US" sz="1100"/>
              <a:t>Data can be found on the Overall Performance Details tab on TXschools.gov</a:t>
            </a:r>
            <a:endParaRPr lang="en-US" sz="1100">
              <a:solidFill>
                <a:srgbClr val="000000"/>
              </a:solidFill>
            </a:endParaRPr>
          </a:p>
        </p:txBody>
      </p:sp>
      <p:sp>
        <p:nvSpPr>
          <p:cNvPr id="22" name="object 13">
            <a:extLst>
              <a:ext uri="{FF2B5EF4-FFF2-40B4-BE49-F238E27FC236}">
                <a16:creationId xmlns:a16="http://schemas.microsoft.com/office/drawing/2014/main" id="{AA9F730F-6338-F177-C308-06BC152A6A06}"/>
              </a:ext>
            </a:extLst>
          </p:cNvPr>
          <p:cNvSpPr txBox="1"/>
          <p:nvPr/>
        </p:nvSpPr>
        <p:spPr>
          <a:xfrm>
            <a:off x="8715260" y="3955399"/>
            <a:ext cx="2905124" cy="534762"/>
          </a:xfrm>
          <a:prstGeom prst="rect">
            <a:avLst/>
          </a:prstGeom>
          <a:solidFill>
            <a:schemeClr val="accent4">
              <a:lumMod val="75000"/>
            </a:schemeClr>
          </a:solidFill>
        </p:spPr>
        <p:txBody>
          <a:bodyPr vert="horz" wrap="square" lIns="0" tIns="41910" rIns="0" bIns="0" rtlCol="0" anchor="t">
            <a:spAutoFit/>
          </a:bodyPr>
          <a:lstStyle/>
          <a:p>
            <a:pPr algn="ctr">
              <a:spcBef>
                <a:spcPts val="330"/>
              </a:spcBef>
            </a:pPr>
            <a:r>
              <a:rPr lang="en-US" sz="3200" b="1" spc="-25">
                <a:solidFill>
                  <a:srgbClr val="FFFFFF"/>
                </a:solidFill>
                <a:latin typeface="Calibri"/>
                <a:cs typeface="Calibri"/>
              </a:rPr>
              <a:t>Overall Rating</a:t>
            </a:r>
            <a:endParaRPr sz="2800">
              <a:latin typeface="Calibri"/>
              <a:cs typeface="Calibri"/>
            </a:endParaRPr>
          </a:p>
        </p:txBody>
      </p:sp>
      <p:sp>
        <p:nvSpPr>
          <p:cNvPr id="23" name="TextBox 22">
            <a:extLst>
              <a:ext uri="{FF2B5EF4-FFF2-40B4-BE49-F238E27FC236}">
                <a16:creationId xmlns:a16="http://schemas.microsoft.com/office/drawing/2014/main" id="{56EF6F4B-CA7B-2F01-78A8-26DDF0387A89}"/>
              </a:ext>
            </a:extLst>
          </p:cNvPr>
          <p:cNvSpPr txBox="1"/>
          <p:nvPr/>
        </p:nvSpPr>
        <p:spPr>
          <a:xfrm>
            <a:off x="8712249" y="4487713"/>
            <a:ext cx="2908450" cy="1569660"/>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b="1">
              <a:ea typeface="Calibri"/>
              <a:cs typeface="Calibri"/>
            </a:endParaRPr>
          </a:p>
          <a:p>
            <a:pPr algn="ctr"/>
            <a:r>
              <a:rPr lang="en-US" sz="3200" b="1">
                <a:ea typeface="Calibri"/>
                <a:cs typeface="Calibri"/>
              </a:rPr>
              <a:t>____ out of 100</a:t>
            </a:r>
            <a:endParaRPr lang="en-US"/>
          </a:p>
          <a:p>
            <a:pPr algn="ctr"/>
            <a:endParaRPr lang="en-US" sz="3200" b="1">
              <a:ea typeface="Calibri"/>
              <a:cs typeface="Calibri"/>
            </a:endParaRPr>
          </a:p>
        </p:txBody>
      </p:sp>
    </p:spTree>
    <p:extLst>
      <p:ext uri="{BB962C8B-B14F-4D97-AF65-F5344CB8AC3E}">
        <p14:creationId xmlns:p14="http://schemas.microsoft.com/office/powerpoint/2010/main" val="4105402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1A42-474A-2EC1-47CB-26E71695842C}"/>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Celebrations! </a:t>
            </a:r>
            <a:endParaRPr lang="en-US" sz="4000">
              <a:ea typeface="Calibri Light"/>
            </a:endParaRPr>
          </a:p>
        </p:txBody>
      </p:sp>
      <p:sp>
        <p:nvSpPr>
          <p:cNvPr id="3" name="Text Placeholder 2">
            <a:extLst>
              <a:ext uri="{FF2B5EF4-FFF2-40B4-BE49-F238E27FC236}">
                <a16:creationId xmlns:a16="http://schemas.microsoft.com/office/drawing/2014/main" id="{822695EB-9984-9117-DE66-ABA1AAA64E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1348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2B0EC-2EB8-F0C4-A52F-920ECC73F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E5D7D-33C4-C7A4-23F5-50D4E0367DD6}"/>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Questions and Clarifiers</a:t>
            </a:r>
            <a:endParaRPr lang="en-US" sz="4000">
              <a:ea typeface="Calibri Light"/>
            </a:endParaRPr>
          </a:p>
        </p:txBody>
      </p:sp>
      <p:sp>
        <p:nvSpPr>
          <p:cNvPr id="3" name="Text Placeholder 2">
            <a:extLst>
              <a:ext uri="{FF2B5EF4-FFF2-40B4-BE49-F238E27FC236}">
                <a16:creationId xmlns:a16="http://schemas.microsoft.com/office/drawing/2014/main" id="{DBBB879D-044C-3CDB-1607-C865BCD7A1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83613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414B5-E93D-F7F4-DA78-B3A7337AD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89E44-64A5-9BB0-64C4-2923EC88C2D0}"/>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Areas of Opportunity</a:t>
            </a:r>
            <a:endParaRPr lang="en-US" sz="4000">
              <a:ea typeface="Calibri Light"/>
            </a:endParaRPr>
          </a:p>
        </p:txBody>
      </p:sp>
      <p:sp>
        <p:nvSpPr>
          <p:cNvPr id="3" name="Text Placeholder 2">
            <a:extLst>
              <a:ext uri="{FF2B5EF4-FFF2-40B4-BE49-F238E27FC236}">
                <a16:creationId xmlns:a16="http://schemas.microsoft.com/office/drawing/2014/main" id="{659C1C06-B1DB-7FDE-07FA-D32E21C9BD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7324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D0359-9BF8-5EDE-5AAF-85549E057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A7F9A-0ED9-1D50-66CA-51530D51CD84}"/>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Next Steps</a:t>
            </a:r>
            <a:endParaRPr lang="en-US" sz="4000">
              <a:ea typeface="Calibri Light"/>
            </a:endParaRPr>
          </a:p>
        </p:txBody>
      </p:sp>
      <p:sp>
        <p:nvSpPr>
          <p:cNvPr id="3" name="Text Placeholder 2">
            <a:extLst>
              <a:ext uri="{FF2B5EF4-FFF2-40B4-BE49-F238E27FC236}">
                <a16:creationId xmlns:a16="http://schemas.microsoft.com/office/drawing/2014/main" id="{F5B60767-5BA5-0758-C99E-625AA329EA6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1621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Thank you"/>
          <p:cNvGrpSpPr/>
          <p:nvPr/>
        </p:nvGrpSpPr>
        <p:grpSpPr>
          <a:xfrm>
            <a:off x="0" y="0"/>
            <a:ext cx="11049000" cy="6858000"/>
            <a:chOff x="0" y="0"/>
            <a:chExt cx="11049000" cy="6858000"/>
          </a:xfrm>
        </p:grpSpPr>
        <p:sp>
          <p:nvSpPr>
            <p:cNvPr id="3" name="object 3"/>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p:cNvPicPr/>
            <p:nvPr/>
          </p:nvPicPr>
          <p:blipFill>
            <a:blip r:embed="rId2" cstate="print"/>
            <a:stretch>
              <a:fillRect/>
            </a:stretch>
          </p:blipFill>
          <p:spPr>
            <a:xfrm>
              <a:off x="1457325" y="295275"/>
              <a:ext cx="1524000" cy="742950"/>
            </a:xfrm>
            <a:prstGeom prst="rect">
              <a:avLst/>
            </a:prstGeom>
          </p:spPr>
        </p:pic>
        <p:sp>
          <p:nvSpPr>
            <p:cNvPr id="5" name="object 5"/>
            <p:cNvSpPr/>
            <p:nvPr/>
          </p:nvSpPr>
          <p:spPr>
            <a:xfrm>
              <a:off x="1457325" y="2638425"/>
              <a:ext cx="9591675" cy="1581150"/>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1457325" y="2638425"/>
            <a:ext cx="9591675" cy="1581150"/>
          </a:xfrm>
          <a:prstGeom prst="rect">
            <a:avLst/>
          </a:prstGeom>
          <a:ln w="38100">
            <a:solidFill>
              <a:srgbClr val="F05F38"/>
            </a:solidFill>
          </a:ln>
        </p:spPr>
        <p:txBody>
          <a:bodyPr vert="horz" wrap="square" lIns="0" tIns="361315" rIns="0" bIns="0" rtlCol="0">
            <a:spAutoFit/>
          </a:bodyPr>
          <a:lstStyle/>
          <a:p>
            <a:pPr marL="197485">
              <a:lnSpc>
                <a:spcPct val="100000"/>
              </a:lnSpc>
              <a:spcBef>
                <a:spcPts val="2845"/>
              </a:spcBef>
            </a:pPr>
            <a:r>
              <a:rPr sz="4800" b="0">
                <a:solidFill>
                  <a:srgbClr val="0D6CB8"/>
                </a:solidFill>
                <a:latin typeface="Calibri"/>
                <a:cs typeface="Calibri"/>
              </a:rPr>
              <a:t>Thank</a:t>
            </a:r>
            <a:r>
              <a:rPr sz="4800" b="0" spc="-90">
                <a:solidFill>
                  <a:srgbClr val="0D6CB8"/>
                </a:solidFill>
                <a:latin typeface="Calibri"/>
                <a:cs typeface="Calibri"/>
              </a:rPr>
              <a:t> </a:t>
            </a:r>
            <a:r>
              <a:rPr sz="4800" b="0" spc="-25">
                <a:solidFill>
                  <a:srgbClr val="0D6CB8"/>
                </a:solidFill>
                <a:latin typeface="Calibri"/>
                <a:cs typeface="Calibri"/>
              </a:rPr>
              <a:t>You</a:t>
            </a:r>
            <a:endParaRPr sz="48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19A38-A8E6-D2B2-FA30-99A5B43A1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01037-355A-6CB0-C881-5838ED4DD2E3}"/>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 Edinburg</a:t>
            </a:r>
            <a:endParaRPr lang="en-US"/>
          </a:p>
        </p:txBody>
      </p:sp>
      <p:sp>
        <p:nvSpPr>
          <p:cNvPr id="15" name="Rounded Rectangle 2">
            <a:extLst>
              <a:ext uri="{FF2B5EF4-FFF2-40B4-BE49-F238E27FC236}">
                <a16:creationId xmlns:a16="http://schemas.microsoft.com/office/drawing/2014/main" id="{C4CED05F-D1CB-C956-2F32-AD3AD906040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4800C8A2-17D5-53DA-BBAD-6EC5C721E266}"/>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3707C20-9DF7-1F5B-9D1B-5D65441F8AEE}"/>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0E4A3A0F-1753-1C48-B5B3-9656E925EC08}"/>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916493B0-8F3C-F389-43DF-56FBCFEACC89}"/>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B4B9F8E5-33AD-BDC5-9D99-2888856FB594}"/>
              </a:ext>
            </a:extLst>
          </p:cNvPr>
          <p:cNvPicPr>
            <a:picLocks noChangeAspect="1"/>
          </p:cNvPicPr>
          <p:nvPr/>
        </p:nvPicPr>
        <p:blipFill>
          <a:blip r:embed="rId2"/>
          <a:stretch>
            <a:fillRect/>
          </a:stretch>
        </p:blipFill>
        <p:spPr>
          <a:xfrm>
            <a:off x="0" y="1035517"/>
            <a:ext cx="10531643" cy="5685323"/>
          </a:xfrm>
          <a:prstGeom prst="rect">
            <a:avLst/>
          </a:prstGeom>
        </p:spPr>
      </p:pic>
    </p:spTree>
    <p:extLst>
      <p:ext uri="{BB962C8B-B14F-4D97-AF65-F5344CB8AC3E}">
        <p14:creationId xmlns:p14="http://schemas.microsoft.com/office/powerpoint/2010/main" val="1942145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6AEEB-5201-A08A-A1AF-B5E949BAB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8DF06-84F1-C1D5-2CCF-CA5353384880}"/>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2: Corpus Christi</a:t>
            </a:r>
            <a:endParaRPr lang="en-US"/>
          </a:p>
        </p:txBody>
      </p:sp>
      <p:sp>
        <p:nvSpPr>
          <p:cNvPr id="15" name="Rounded Rectangle 2">
            <a:extLst>
              <a:ext uri="{FF2B5EF4-FFF2-40B4-BE49-F238E27FC236}">
                <a16:creationId xmlns:a16="http://schemas.microsoft.com/office/drawing/2014/main" id="{BF5BF135-E179-085A-1489-6F66EAB3EDA4}"/>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4D3AB78-A549-7895-424D-8D93B7DC9345}"/>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20BFE208-9FCE-2CCD-366C-03B6E4F30AF9}"/>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8846A5C9-9717-A581-E50B-F43E85E0392E}"/>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1A906CEF-6306-1BE3-80E3-FC8C91AD8DE5}"/>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79F6BA4F-95A3-0B2A-E888-842B834CA1C9}"/>
              </a:ext>
            </a:extLst>
          </p:cNvPr>
          <p:cNvPicPr>
            <a:picLocks noChangeAspect="1"/>
          </p:cNvPicPr>
          <p:nvPr/>
        </p:nvPicPr>
        <p:blipFill>
          <a:blip r:embed="rId2"/>
          <a:stretch>
            <a:fillRect/>
          </a:stretch>
        </p:blipFill>
        <p:spPr>
          <a:xfrm>
            <a:off x="0" y="987391"/>
            <a:ext cx="10619874" cy="5733449"/>
          </a:xfrm>
          <a:prstGeom prst="rect">
            <a:avLst/>
          </a:prstGeom>
        </p:spPr>
      </p:pic>
    </p:spTree>
    <p:extLst>
      <p:ext uri="{BB962C8B-B14F-4D97-AF65-F5344CB8AC3E}">
        <p14:creationId xmlns:p14="http://schemas.microsoft.com/office/powerpoint/2010/main" val="3407513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36BE-306E-D253-9D57-06C87B74B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D4293-9DC8-B3B2-FAF9-9CC24159E685}"/>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3: Victoria</a:t>
            </a:r>
            <a:endParaRPr lang="en-US"/>
          </a:p>
        </p:txBody>
      </p:sp>
      <p:sp>
        <p:nvSpPr>
          <p:cNvPr id="15" name="Rounded Rectangle 2">
            <a:extLst>
              <a:ext uri="{FF2B5EF4-FFF2-40B4-BE49-F238E27FC236}">
                <a16:creationId xmlns:a16="http://schemas.microsoft.com/office/drawing/2014/main" id="{CD94723B-DE0B-74A9-3802-6FD1551C29DB}"/>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A297B2BA-5216-3202-9C56-3090B1F43773}"/>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B766058-8293-10C3-173D-FC7CBADFD3D0}"/>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9BF45FAB-2BCB-8BC2-C1A6-0AC1FCDC0813}"/>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A6B9F252-354C-794D-0A1D-ABB71F818251}"/>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EE24FA46-1802-34A3-5447-6D3470184721}"/>
              </a:ext>
            </a:extLst>
          </p:cNvPr>
          <p:cNvPicPr>
            <a:picLocks noChangeAspect="1"/>
          </p:cNvPicPr>
          <p:nvPr/>
        </p:nvPicPr>
        <p:blipFill>
          <a:blip r:embed="rId2"/>
          <a:stretch>
            <a:fillRect/>
          </a:stretch>
        </p:blipFill>
        <p:spPr>
          <a:xfrm>
            <a:off x="0" y="971349"/>
            <a:ext cx="10643937" cy="5749491"/>
          </a:xfrm>
          <a:prstGeom prst="rect">
            <a:avLst/>
          </a:prstGeom>
        </p:spPr>
      </p:pic>
    </p:spTree>
    <p:extLst>
      <p:ext uri="{BB962C8B-B14F-4D97-AF65-F5344CB8AC3E}">
        <p14:creationId xmlns:p14="http://schemas.microsoft.com/office/powerpoint/2010/main" val="342367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18134" y="27622"/>
            <a:ext cx="11555730" cy="794384"/>
          </a:xfrm>
          <a:prstGeom prst="rect">
            <a:avLst/>
          </a:prstGeom>
        </p:spPr>
        <p:txBody>
          <a:bodyPr vert="horz" wrap="square" lIns="0" tIns="177101" rIns="0" bIns="0" rtlCol="0" anchor="t">
            <a:spAutoFit/>
          </a:bodyPr>
          <a:lstStyle/>
          <a:p>
            <a:pPr marL="59055">
              <a:lnSpc>
                <a:spcPct val="100000"/>
              </a:lnSpc>
              <a:spcBef>
                <a:spcPts val="105"/>
              </a:spcBef>
            </a:pPr>
            <a:r>
              <a:rPr sz="4000" b="1"/>
              <a:t>Monitoring</a:t>
            </a:r>
            <a:r>
              <a:rPr sz="4000" b="1" spc="-145"/>
              <a:t> </a:t>
            </a:r>
            <a:r>
              <a:rPr sz="4000" b="1" spc="-10"/>
              <a:t>Progress</a:t>
            </a:r>
            <a:r>
              <a:rPr sz="4000" b="1" spc="-155"/>
              <a:t> </a:t>
            </a:r>
            <a:r>
              <a:rPr sz="4000" b="1"/>
              <a:t>Helps</a:t>
            </a:r>
            <a:r>
              <a:rPr sz="4000" b="1" spc="-65"/>
              <a:t> </a:t>
            </a:r>
            <a:r>
              <a:rPr sz="4000" b="1"/>
              <a:t>Support</a:t>
            </a:r>
            <a:r>
              <a:rPr sz="4000" b="1" spc="-15"/>
              <a:t> </a:t>
            </a:r>
            <a:r>
              <a:rPr sz="4000" b="1" spc="-10"/>
              <a:t>Students</a:t>
            </a:r>
            <a:endParaRPr lang="en-US" sz="4000" b="1">
              <a:ea typeface="Calibri Light"/>
            </a:endParaRPr>
          </a:p>
        </p:txBody>
      </p:sp>
      <p:sp>
        <p:nvSpPr>
          <p:cNvPr id="2" name="object 2">
            <a:extLst>
              <a:ext uri="{C183D7F6-B498-43B3-948B-1728B52AA6E4}">
                <adec:decorative xmlns:adec="http://schemas.microsoft.com/office/drawing/2017/decorative" val="1"/>
              </a:ext>
            </a:extLst>
          </p:cNvPr>
          <p:cNvSpPr/>
          <p:nvPr/>
        </p:nvSpPr>
        <p:spPr>
          <a:xfrm>
            <a:off x="0" y="2857500"/>
            <a:ext cx="4514850" cy="2066925"/>
          </a:xfrm>
          <a:custGeom>
            <a:avLst/>
            <a:gdLst/>
            <a:ahLst/>
            <a:cxnLst/>
            <a:rect l="l" t="t" r="r" b="b"/>
            <a:pathLst>
              <a:path w="4514850" h="2066925">
                <a:moveTo>
                  <a:pt x="0" y="2066925"/>
                </a:moveTo>
                <a:lnTo>
                  <a:pt x="4514850" y="2066925"/>
                </a:lnTo>
                <a:lnTo>
                  <a:pt x="4514850" y="0"/>
                </a:lnTo>
                <a:lnTo>
                  <a:pt x="0" y="0"/>
                </a:lnTo>
                <a:lnTo>
                  <a:pt x="0" y="2066925"/>
                </a:lnTo>
                <a:close/>
              </a:path>
            </a:pathLst>
          </a:custGeom>
          <a:solidFill>
            <a:srgbClr val="0D6CB8"/>
          </a:solidFill>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0" y="2280522"/>
            <a:ext cx="12192000" cy="4577476"/>
            <a:chOff x="0" y="2280522"/>
            <a:chExt cx="12192000" cy="4577476"/>
          </a:xfrm>
        </p:grpSpPr>
        <p:sp>
          <p:nvSpPr>
            <p:cNvPr id="6" name="object 6" descr="A sample 3rd grade math STAAR question based on TEK and a student with scantron sheets&#10;&#10;"/>
            <p:cNvSpPr/>
            <p:nvPr/>
          </p:nvSpPr>
          <p:spPr>
            <a:xfrm>
              <a:off x="4514850" y="2280522"/>
              <a:ext cx="6943725" cy="3857625"/>
            </a:xfrm>
            <a:custGeom>
              <a:avLst/>
              <a:gdLst/>
              <a:ahLst/>
              <a:cxnLst/>
              <a:rect l="l" t="t" r="r" b="b"/>
              <a:pathLst>
                <a:path w="6943725" h="3857625">
                  <a:moveTo>
                    <a:pt x="6943725" y="0"/>
                  </a:moveTo>
                  <a:lnTo>
                    <a:pt x="0" y="0"/>
                  </a:lnTo>
                  <a:lnTo>
                    <a:pt x="0" y="3857625"/>
                  </a:lnTo>
                  <a:lnTo>
                    <a:pt x="6943725" y="3857625"/>
                  </a:lnTo>
                  <a:lnTo>
                    <a:pt x="6943725" y="0"/>
                  </a:lnTo>
                  <a:close/>
                </a:path>
              </a:pathLst>
            </a:custGeom>
            <a:solidFill>
              <a:srgbClr val="FFFFFF"/>
            </a:solidFill>
          </p:spPr>
          <p:txBody>
            <a:bodyPr wrap="square" lIns="0" tIns="0" rIns="0" bIns="0" rtlCol="0"/>
            <a:lstStyle/>
            <a:p>
              <a:endParaRPr/>
            </a:p>
          </p:txBody>
        </p:sp>
        <p:sp>
          <p:nvSpPr>
            <p:cNvPr id="4" name="object 4"/>
            <p:cNvSpPr/>
            <p:nvPr/>
          </p:nvSpPr>
          <p:spPr>
            <a:xfrm>
              <a:off x="11458575" y="2857500"/>
              <a:ext cx="733425" cy="2066925"/>
            </a:xfrm>
            <a:custGeom>
              <a:avLst/>
              <a:gdLst/>
              <a:ahLst/>
              <a:cxnLst/>
              <a:rect l="l" t="t" r="r" b="b"/>
              <a:pathLst>
                <a:path w="733425" h="2066925">
                  <a:moveTo>
                    <a:pt x="0" y="2066925"/>
                  </a:moveTo>
                  <a:lnTo>
                    <a:pt x="733425" y="2066925"/>
                  </a:lnTo>
                  <a:lnTo>
                    <a:pt x="733425" y="0"/>
                  </a:lnTo>
                  <a:lnTo>
                    <a:pt x="0" y="0"/>
                  </a:lnTo>
                  <a:lnTo>
                    <a:pt x="0" y="2066925"/>
                  </a:lnTo>
                  <a:close/>
                </a:path>
              </a:pathLst>
            </a:custGeom>
            <a:solidFill>
              <a:srgbClr val="0D6CB8"/>
            </a:solidFill>
          </p:spPr>
          <p:txBody>
            <a:bodyPr wrap="square" lIns="0" tIns="0" rIns="0" bIns="0" rtlCol="0"/>
            <a:lstStyle/>
            <a:p>
              <a:endParaRPr/>
            </a:p>
          </p:txBody>
        </p:sp>
        <p:pic>
          <p:nvPicPr>
            <p:cNvPr id="5" name="object 5"/>
            <p:cNvPicPr/>
            <p:nvPr/>
          </p:nvPicPr>
          <p:blipFill>
            <a:blip r:embed="rId3" cstate="print"/>
            <a:stretch>
              <a:fillRect/>
            </a:stretch>
          </p:blipFill>
          <p:spPr>
            <a:xfrm>
              <a:off x="0" y="2819398"/>
              <a:ext cx="5429122" cy="4038600"/>
            </a:xfrm>
            <a:prstGeom prst="rect">
              <a:avLst/>
            </a:prstGeom>
          </p:spPr>
        </p:pic>
        <p:sp>
          <p:nvSpPr>
            <p:cNvPr id="7" name="object 7"/>
            <p:cNvSpPr/>
            <p:nvPr/>
          </p:nvSpPr>
          <p:spPr>
            <a:xfrm>
              <a:off x="4514850" y="2514600"/>
              <a:ext cx="6943725" cy="3857625"/>
            </a:xfrm>
            <a:custGeom>
              <a:avLst/>
              <a:gdLst/>
              <a:ahLst/>
              <a:cxnLst/>
              <a:rect l="l" t="t" r="r" b="b"/>
              <a:pathLst>
                <a:path w="6943725" h="3857625">
                  <a:moveTo>
                    <a:pt x="0" y="3857625"/>
                  </a:moveTo>
                  <a:lnTo>
                    <a:pt x="6943725" y="3857625"/>
                  </a:lnTo>
                  <a:lnTo>
                    <a:pt x="6943725" y="0"/>
                  </a:lnTo>
                  <a:lnTo>
                    <a:pt x="0" y="0"/>
                  </a:lnTo>
                  <a:lnTo>
                    <a:pt x="0" y="3857625"/>
                  </a:lnTo>
                  <a:close/>
                </a:path>
              </a:pathLst>
            </a:custGeom>
            <a:ln w="19050">
              <a:solidFill>
                <a:srgbClr val="0D6CB8"/>
              </a:solidFill>
            </a:ln>
          </p:spPr>
          <p:txBody>
            <a:bodyPr wrap="square" lIns="0" tIns="0" rIns="0" bIns="0" rtlCol="0"/>
            <a:lstStyle/>
            <a:p>
              <a:endParaRPr/>
            </a:p>
          </p:txBody>
        </p:sp>
      </p:grpSp>
      <p:sp>
        <p:nvSpPr>
          <p:cNvPr id="12" name="object 1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5</a:t>
            </a:fld>
            <a:endParaRPr spc="-25"/>
          </a:p>
        </p:txBody>
      </p:sp>
      <p:sp>
        <p:nvSpPr>
          <p:cNvPr id="9" name="object 9">
            <a:extLst>
              <a:ext uri="{C183D7F6-B498-43B3-948B-1728B52AA6E4}">
                <adec:decorative xmlns:adec="http://schemas.microsoft.com/office/drawing/2017/decorative" val="1"/>
              </a:ext>
            </a:extLst>
          </p:cNvPr>
          <p:cNvSpPr txBox="1"/>
          <p:nvPr/>
        </p:nvSpPr>
        <p:spPr>
          <a:xfrm>
            <a:off x="6029071" y="4678362"/>
            <a:ext cx="269240" cy="1456055"/>
          </a:xfrm>
          <a:prstGeom prst="rect">
            <a:avLst/>
          </a:prstGeom>
        </p:spPr>
        <p:txBody>
          <a:bodyPr vert="horz" wrap="square" lIns="0" tIns="69215" rIns="0" bIns="0" rtlCol="0">
            <a:spAutoFit/>
          </a:bodyPr>
          <a:lstStyle/>
          <a:p>
            <a:pPr marL="12700">
              <a:lnSpc>
                <a:spcPct val="100000"/>
              </a:lnSpc>
              <a:spcBef>
                <a:spcPts val="545"/>
              </a:spcBef>
            </a:pPr>
            <a:r>
              <a:rPr sz="2000" spc="-25">
                <a:latin typeface="Calibri"/>
                <a:cs typeface="Calibri"/>
              </a:rPr>
              <a:t>A)</a:t>
            </a:r>
            <a:endParaRPr sz="2000">
              <a:latin typeface="Calibri"/>
              <a:cs typeface="Calibri"/>
            </a:endParaRPr>
          </a:p>
          <a:p>
            <a:pPr marL="12700">
              <a:lnSpc>
                <a:spcPct val="100000"/>
              </a:lnSpc>
              <a:spcBef>
                <a:spcPts val="455"/>
              </a:spcBef>
            </a:pPr>
            <a:r>
              <a:rPr sz="2000" spc="-25">
                <a:latin typeface="Calibri"/>
                <a:cs typeface="Calibri"/>
              </a:rPr>
              <a:t>B)</a:t>
            </a:r>
            <a:endParaRPr sz="2000">
              <a:latin typeface="Calibri"/>
              <a:cs typeface="Calibri"/>
            </a:endParaRPr>
          </a:p>
          <a:p>
            <a:pPr marL="12700">
              <a:lnSpc>
                <a:spcPct val="100000"/>
              </a:lnSpc>
              <a:spcBef>
                <a:spcPts val="380"/>
              </a:spcBef>
            </a:pPr>
            <a:r>
              <a:rPr sz="2000" spc="-25">
                <a:latin typeface="Calibri"/>
                <a:cs typeface="Calibri"/>
              </a:rPr>
              <a:t>C)</a:t>
            </a:r>
            <a:endParaRPr sz="2000">
              <a:latin typeface="Calibri"/>
              <a:cs typeface="Calibri"/>
            </a:endParaRPr>
          </a:p>
          <a:p>
            <a:pPr marL="12700">
              <a:lnSpc>
                <a:spcPct val="100000"/>
              </a:lnSpc>
              <a:spcBef>
                <a:spcPts val="375"/>
              </a:spcBef>
            </a:pPr>
            <a:r>
              <a:rPr sz="2000" spc="-25">
                <a:latin typeface="Calibri"/>
                <a:cs typeface="Calibri"/>
              </a:rPr>
              <a:t>D)</a:t>
            </a:r>
            <a:endParaRPr sz="2000">
              <a:latin typeface="Calibri"/>
              <a:cs typeface="Calibri"/>
            </a:endParaRPr>
          </a:p>
        </p:txBody>
      </p:sp>
      <p:sp>
        <p:nvSpPr>
          <p:cNvPr id="10" name="object 10">
            <a:extLst>
              <a:ext uri="{C183D7F6-B498-43B3-948B-1728B52AA6E4}">
                <adec:decorative xmlns:adec="http://schemas.microsoft.com/office/drawing/2017/decorative" val="1"/>
              </a:ext>
            </a:extLst>
          </p:cNvPr>
          <p:cNvSpPr txBox="1"/>
          <p:nvPr/>
        </p:nvSpPr>
        <p:spPr>
          <a:xfrm>
            <a:off x="6943979" y="4678362"/>
            <a:ext cx="2474595" cy="1456055"/>
          </a:xfrm>
          <a:prstGeom prst="rect">
            <a:avLst/>
          </a:prstGeom>
        </p:spPr>
        <p:txBody>
          <a:bodyPr vert="horz" wrap="square" lIns="0" tIns="69215" rIns="0" bIns="0" rtlCol="0">
            <a:spAutoFit/>
          </a:bodyPr>
          <a:lstStyle/>
          <a:p>
            <a:pPr marL="12700">
              <a:lnSpc>
                <a:spcPct val="100000"/>
              </a:lnSpc>
              <a:spcBef>
                <a:spcPts val="545"/>
              </a:spcBef>
              <a:tabLst>
                <a:tab pos="1909445" algn="l"/>
                <a:tab pos="2461260" algn="l"/>
              </a:tabLst>
            </a:pPr>
            <a:r>
              <a:rPr sz="2000">
                <a:latin typeface="Calibri"/>
                <a:cs typeface="Calibri"/>
              </a:rPr>
              <a:t>736</a:t>
            </a:r>
            <a:r>
              <a:rPr sz="2000" spc="-95">
                <a:latin typeface="Calibri"/>
                <a:cs typeface="Calibri"/>
              </a:rPr>
              <a:t> </a:t>
            </a:r>
            <a:r>
              <a:rPr sz="2000">
                <a:latin typeface="Calibri"/>
                <a:cs typeface="Calibri"/>
              </a:rPr>
              <a:t>-</a:t>
            </a:r>
            <a:r>
              <a:rPr sz="2000" spc="105">
                <a:latin typeface="Calibri"/>
                <a:cs typeface="Calibri"/>
              </a:rPr>
              <a:t> </a:t>
            </a:r>
            <a:r>
              <a:rPr sz="2000">
                <a:latin typeface="Calibri"/>
                <a:cs typeface="Calibri"/>
              </a:rPr>
              <a:t>197</a:t>
            </a:r>
            <a:r>
              <a:rPr sz="2000" spc="-95">
                <a:latin typeface="Calibri"/>
                <a:cs typeface="Calibri"/>
              </a:rPr>
              <a:t> </a:t>
            </a:r>
            <a:r>
              <a:rPr sz="2000">
                <a:latin typeface="Calibri"/>
                <a:cs typeface="Calibri"/>
              </a:rPr>
              <a:t>-</a:t>
            </a:r>
            <a:r>
              <a:rPr sz="2000" spc="20">
                <a:latin typeface="Calibri"/>
                <a:cs typeface="Calibri"/>
              </a:rPr>
              <a:t> </a:t>
            </a:r>
            <a:r>
              <a:rPr sz="2000">
                <a:latin typeface="Calibri"/>
                <a:cs typeface="Calibri"/>
              </a:rPr>
              <a:t>150</a:t>
            </a:r>
            <a:r>
              <a:rPr sz="2000" spc="-15">
                <a:latin typeface="Calibri"/>
                <a:cs typeface="Calibri"/>
              </a:rPr>
              <a:t> </a:t>
            </a:r>
            <a:r>
              <a:rPr sz="2000" spc="-50">
                <a:latin typeface="Calibri"/>
                <a:cs typeface="Calibri"/>
              </a:rPr>
              <a:t>=</a:t>
            </a:r>
            <a:r>
              <a:rPr sz="2000">
                <a:latin typeface="Calibri"/>
                <a:cs typeface="Calibri"/>
              </a:rPr>
              <a:t>	</a:t>
            </a:r>
            <a:r>
              <a:rPr sz="2000" u="sng">
                <a:uFill>
                  <a:solidFill>
                    <a:srgbClr val="000000"/>
                  </a:solidFill>
                </a:uFill>
                <a:latin typeface="Calibri"/>
                <a:cs typeface="Calibri"/>
              </a:rPr>
              <a:t>	</a:t>
            </a:r>
            <a:endParaRPr sz="2000">
              <a:latin typeface="Calibri"/>
              <a:cs typeface="Calibri"/>
            </a:endParaRPr>
          </a:p>
          <a:p>
            <a:pPr marL="12700">
              <a:lnSpc>
                <a:spcPct val="100000"/>
              </a:lnSpc>
              <a:spcBef>
                <a:spcPts val="455"/>
              </a:spcBef>
              <a:tabLst>
                <a:tab pos="2451735" algn="l"/>
              </a:tabLst>
            </a:pPr>
            <a:r>
              <a:rPr sz="2000">
                <a:latin typeface="Calibri"/>
                <a:cs typeface="Calibri"/>
              </a:rPr>
              <a:t>736</a:t>
            </a:r>
            <a:r>
              <a:rPr sz="2000" spc="-35">
                <a:latin typeface="Calibri"/>
                <a:cs typeface="Calibri"/>
              </a:rPr>
              <a:t> </a:t>
            </a:r>
            <a:r>
              <a:rPr sz="2000">
                <a:latin typeface="Calibri"/>
                <a:cs typeface="Calibri"/>
              </a:rPr>
              <a:t>-</a:t>
            </a:r>
            <a:r>
              <a:rPr sz="2000" spc="204">
                <a:latin typeface="Calibri"/>
                <a:cs typeface="Calibri"/>
              </a:rPr>
              <a:t> </a:t>
            </a:r>
            <a:r>
              <a:rPr sz="2000">
                <a:latin typeface="Calibri"/>
                <a:cs typeface="Calibri"/>
              </a:rPr>
              <a:t>197</a:t>
            </a:r>
            <a:r>
              <a:rPr sz="2000" spc="-35">
                <a:latin typeface="Calibri"/>
                <a:cs typeface="Calibri"/>
              </a:rPr>
              <a:t> </a:t>
            </a:r>
            <a:r>
              <a:rPr sz="2000">
                <a:latin typeface="Calibri"/>
                <a:cs typeface="Calibri"/>
              </a:rPr>
              <a:t>+ 150 =</a:t>
            </a:r>
            <a:r>
              <a:rPr sz="2000" spc="409">
                <a:latin typeface="Calibri"/>
                <a:cs typeface="Calibri"/>
              </a:rPr>
              <a:t> </a:t>
            </a:r>
            <a:r>
              <a:rPr sz="2000" u="sng">
                <a:uFill>
                  <a:solidFill>
                    <a:srgbClr val="000000"/>
                  </a:solidFill>
                </a:uFill>
                <a:latin typeface="Calibri"/>
                <a:cs typeface="Calibri"/>
              </a:rPr>
              <a:t>	</a:t>
            </a:r>
            <a:endParaRPr sz="2000">
              <a:latin typeface="Calibri"/>
              <a:cs typeface="Calibri"/>
            </a:endParaRPr>
          </a:p>
          <a:p>
            <a:pPr marL="12700">
              <a:lnSpc>
                <a:spcPct val="100000"/>
              </a:lnSpc>
              <a:spcBef>
                <a:spcPts val="380"/>
              </a:spcBef>
              <a:tabLst>
                <a:tab pos="2441575" algn="l"/>
              </a:tabLst>
            </a:pPr>
            <a:r>
              <a:rPr sz="2000">
                <a:latin typeface="Calibri"/>
                <a:cs typeface="Calibri"/>
              </a:rPr>
              <a:t>736</a:t>
            </a:r>
            <a:r>
              <a:rPr sz="2000" spc="-80">
                <a:latin typeface="Calibri"/>
                <a:cs typeface="Calibri"/>
              </a:rPr>
              <a:t> </a:t>
            </a:r>
            <a:r>
              <a:rPr sz="2000">
                <a:latin typeface="Calibri"/>
                <a:cs typeface="Calibri"/>
              </a:rPr>
              <a:t>+</a:t>
            </a:r>
            <a:r>
              <a:rPr sz="2000" spc="120">
                <a:latin typeface="Calibri"/>
                <a:cs typeface="Calibri"/>
              </a:rPr>
              <a:t> </a:t>
            </a:r>
            <a:r>
              <a:rPr sz="2000">
                <a:latin typeface="Calibri"/>
                <a:cs typeface="Calibri"/>
              </a:rPr>
              <a:t>197</a:t>
            </a:r>
            <a:r>
              <a:rPr sz="2000" spc="-80">
                <a:latin typeface="Calibri"/>
                <a:cs typeface="Calibri"/>
              </a:rPr>
              <a:t> </a:t>
            </a:r>
            <a:r>
              <a:rPr sz="2000">
                <a:latin typeface="Calibri"/>
                <a:cs typeface="Calibri"/>
              </a:rPr>
              <a:t>+</a:t>
            </a:r>
            <a:r>
              <a:rPr sz="2000" spc="120">
                <a:latin typeface="Calibri"/>
                <a:cs typeface="Calibri"/>
              </a:rPr>
              <a:t> </a:t>
            </a:r>
            <a:r>
              <a:rPr sz="2000">
                <a:latin typeface="Calibri"/>
                <a:cs typeface="Calibri"/>
              </a:rPr>
              <a:t>150</a:t>
            </a:r>
            <a:r>
              <a:rPr sz="2000" spc="-80">
                <a:latin typeface="Calibri"/>
                <a:cs typeface="Calibri"/>
              </a:rPr>
              <a:t> </a:t>
            </a:r>
            <a:r>
              <a:rPr sz="2000">
                <a:latin typeface="Calibri"/>
                <a:cs typeface="Calibri"/>
              </a:rPr>
              <a:t>= </a:t>
            </a:r>
            <a:r>
              <a:rPr sz="2000" u="sng">
                <a:uFill>
                  <a:solidFill>
                    <a:srgbClr val="000000"/>
                  </a:solidFill>
                </a:uFill>
                <a:latin typeface="Calibri"/>
                <a:cs typeface="Calibri"/>
              </a:rPr>
              <a:t>	</a:t>
            </a:r>
            <a:endParaRPr sz="2000">
              <a:latin typeface="Calibri"/>
              <a:cs typeface="Calibri"/>
            </a:endParaRPr>
          </a:p>
          <a:p>
            <a:pPr marL="12700">
              <a:lnSpc>
                <a:spcPct val="100000"/>
              </a:lnSpc>
              <a:spcBef>
                <a:spcPts val="375"/>
              </a:spcBef>
              <a:tabLst>
                <a:tab pos="2451735" algn="l"/>
              </a:tabLst>
            </a:pPr>
            <a:r>
              <a:rPr sz="2000">
                <a:latin typeface="Calibri"/>
                <a:cs typeface="Calibri"/>
              </a:rPr>
              <a:t>736</a:t>
            </a:r>
            <a:r>
              <a:rPr sz="2000" spc="-40">
                <a:latin typeface="Calibri"/>
                <a:cs typeface="Calibri"/>
              </a:rPr>
              <a:t> </a:t>
            </a:r>
            <a:r>
              <a:rPr sz="2000">
                <a:latin typeface="Calibri"/>
                <a:cs typeface="Calibri"/>
              </a:rPr>
              <a:t>+</a:t>
            </a:r>
            <a:r>
              <a:rPr sz="2000" spc="185">
                <a:latin typeface="Calibri"/>
                <a:cs typeface="Calibri"/>
              </a:rPr>
              <a:t> </a:t>
            </a:r>
            <a:r>
              <a:rPr sz="2000">
                <a:latin typeface="Calibri"/>
                <a:cs typeface="Calibri"/>
              </a:rPr>
              <a:t>197</a:t>
            </a:r>
            <a:r>
              <a:rPr sz="2000" spc="-15">
                <a:latin typeface="Calibri"/>
                <a:cs typeface="Calibri"/>
              </a:rPr>
              <a:t> </a:t>
            </a:r>
            <a:r>
              <a:rPr sz="2000">
                <a:latin typeface="Calibri"/>
                <a:cs typeface="Calibri"/>
              </a:rPr>
              <a:t>- 150 =</a:t>
            </a:r>
            <a:r>
              <a:rPr sz="2000" spc="415">
                <a:latin typeface="Calibri"/>
                <a:cs typeface="Calibri"/>
              </a:rPr>
              <a:t> </a:t>
            </a:r>
            <a:r>
              <a:rPr sz="2000" u="sng">
                <a:uFill>
                  <a:solidFill>
                    <a:srgbClr val="000000"/>
                  </a:solidFill>
                </a:uFill>
                <a:latin typeface="Calibri"/>
                <a:cs typeface="Calibri"/>
              </a:rPr>
              <a:t>	</a:t>
            </a:r>
            <a:endParaRPr sz="2000">
              <a:latin typeface="Calibri"/>
              <a:cs typeface="Calibri"/>
            </a:endParaRPr>
          </a:p>
        </p:txBody>
      </p:sp>
      <p:sp>
        <p:nvSpPr>
          <p:cNvPr id="13" name="object 11">
            <a:extLst>
              <a:ext uri="{FF2B5EF4-FFF2-40B4-BE49-F238E27FC236}">
                <a16:creationId xmlns:a16="http://schemas.microsoft.com/office/drawing/2014/main" id="{B6E02086-1EF5-EF2B-07DA-A2C8EC6FF101}"/>
              </a:ext>
            </a:extLst>
          </p:cNvPr>
          <p:cNvSpPr txBox="1"/>
          <p:nvPr/>
        </p:nvSpPr>
        <p:spPr>
          <a:xfrm>
            <a:off x="321909" y="1322641"/>
            <a:ext cx="10784876" cy="3084819"/>
          </a:xfrm>
          <a:prstGeom prst="rect">
            <a:avLst/>
          </a:prstGeom>
        </p:spPr>
        <p:txBody>
          <a:bodyPr vert="horz" wrap="square" lIns="0" tIns="50165" rIns="0" bIns="0" rtlCol="0" anchor="t">
            <a:spAutoFit/>
          </a:bodyPr>
          <a:lstStyle>
            <a:defPPr>
              <a:defRPr kern="0"/>
            </a:defPPr>
          </a:lstStyle>
          <a:p>
            <a:pPr marL="25400" marR="23495">
              <a:lnSpc>
                <a:spcPts val="2630"/>
              </a:lnSpc>
              <a:spcBef>
                <a:spcPts val="395"/>
              </a:spcBef>
            </a:pPr>
            <a:r>
              <a:rPr sz="2400" b="1">
                <a:latin typeface="Calibri"/>
                <a:cs typeface="Calibri"/>
              </a:rPr>
              <a:t>TEKS</a:t>
            </a:r>
            <a:r>
              <a:rPr sz="2400" b="1" spc="-100">
                <a:latin typeface="Calibri"/>
                <a:cs typeface="Calibri"/>
              </a:rPr>
              <a:t> </a:t>
            </a:r>
            <a:r>
              <a:rPr sz="2400" b="1">
                <a:latin typeface="Calibri"/>
                <a:cs typeface="Calibri"/>
              </a:rPr>
              <a:t>3.5A:</a:t>
            </a:r>
            <a:r>
              <a:rPr sz="2400" b="1" spc="25">
                <a:latin typeface="Calibri"/>
                <a:cs typeface="Calibri"/>
              </a:rPr>
              <a:t> </a:t>
            </a:r>
            <a:r>
              <a:rPr sz="2400" b="0" spc="-10">
                <a:latin typeface="Calibri Light"/>
                <a:cs typeface="Calibri Light"/>
              </a:rPr>
              <a:t>Represent</a:t>
            </a:r>
            <a:r>
              <a:rPr sz="2400" b="0" spc="-50">
                <a:latin typeface="Calibri Light"/>
                <a:cs typeface="Calibri Light"/>
              </a:rPr>
              <a:t> </a:t>
            </a:r>
            <a:r>
              <a:rPr sz="2400" b="0">
                <a:latin typeface="Calibri Light"/>
                <a:cs typeface="Calibri Light"/>
              </a:rPr>
              <a:t>one-</a:t>
            </a:r>
            <a:r>
              <a:rPr sz="2400" b="0" spc="-70">
                <a:latin typeface="Calibri Light"/>
                <a:cs typeface="Calibri Light"/>
              </a:rPr>
              <a:t> </a:t>
            </a:r>
            <a:r>
              <a:rPr sz="2400" b="0">
                <a:latin typeface="Calibri Light"/>
                <a:cs typeface="Calibri Light"/>
              </a:rPr>
              <a:t>and</a:t>
            </a:r>
            <a:r>
              <a:rPr sz="2400" b="0" spc="-65">
                <a:latin typeface="Calibri Light"/>
                <a:cs typeface="Calibri Light"/>
              </a:rPr>
              <a:t> </a:t>
            </a:r>
            <a:r>
              <a:rPr sz="2400" b="0">
                <a:latin typeface="Calibri Light"/>
                <a:cs typeface="Calibri Light"/>
              </a:rPr>
              <a:t>two-</a:t>
            </a:r>
            <a:r>
              <a:rPr sz="2400" b="0" spc="-10">
                <a:latin typeface="Calibri Light"/>
                <a:cs typeface="Calibri Light"/>
              </a:rPr>
              <a:t>step</a:t>
            </a:r>
            <a:r>
              <a:rPr sz="2400" b="0" spc="-135">
                <a:latin typeface="Calibri Light"/>
                <a:cs typeface="Calibri Light"/>
              </a:rPr>
              <a:t> </a:t>
            </a:r>
            <a:r>
              <a:rPr sz="2400" b="0">
                <a:latin typeface="Calibri Light"/>
                <a:cs typeface="Calibri Light"/>
              </a:rPr>
              <a:t>problems</a:t>
            </a:r>
            <a:r>
              <a:rPr sz="2400" b="0" spc="-40">
                <a:latin typeface="Calibri Light"/>
                <a:cs typeface="Calibri Light"/>
              </a:rPr>
              <a:t> </a:t>
            </a:r>
            <a:r>
              <a:rPr sz="2400" b="0">
                <a:latin typeface="Calibri Light"/>
                <a:cs typeface="Calibri Light"/>
              </a:rPr>
              <a:t>involving</a:t>
            </a:r>
            <a:r>
              <a:rPr sz="2400" b="0" spc="-10">
                <a:latin typeface="Calibri Light"/>
                <a:cs typeface="Calibri Light"/>
              </a:rPr>
              <a:t> </a:t>
            </a:r>
            <a:r>
              <a:rPr sz="2400" b="0">
                <a:latin typeface="Calibri Light"/>
                <a:cs typeface="Calibri Light"/>
              </a:rPr>
              <a:t>addition</a:t>
            </a:r>
            <a:r>
              <a:rPr sz="2400" b="0" spc="-135">
                <a:latin typeface="Calibri Light"/>
                <a:cs typeface="Calibri Light"/>
              </a:rPr>
              <a:t> </a:t>
            </a:r>
            <a:r>
              <a:rPr sz="2400" b="0">
                <a:latin typeface="Calibri Light"/>
                <a:cs typeface="Calibri Light"/>
              </a:rPr>
              <a:t>and</a:t>
            </a:r>
            <a:r>
              <a:rPr sz="2400" b="0" spc="-60">
                <a:latin typeface="Calibri Light"/>
                <a:cs typeface="Calibri Light"/>
              </a:rPr>
              <a:t> </a:t>
            </a:r>
            <a:r>
              <a:rPr sz="2400" b="0" spc="-10">
                <a:latin typeface="Calibri Light"/>
                <a:cs typeface="Calibri Light"/>
              </a:rPr>
              <a:t>subtraction</a:t>
            </a:r>
            <a:r>
              <a:rPr sz="2400" b="0" spc="-140">
                <a:latin typeface="Calibri Light"/>
                <a:cs typeface="Calibri Light"/>
              </a:rPr>
              <a:t> </a:t>
            </a:r>
            <a:r>
              <a:rPr sz="2400" b="0" spc="-25">
                <a:latin typeface="Calibri Light"/>
                <a:cs typeface="Calibri Light"/>
              </a:rPr>
              <a:t>of </a:t>
            </a:r>
            <a:r>
              <a:rPr sz="2400" b="0">
                <a:latin typeface="Calibri Light"/>
                <a:cs typeface="Calibri Light"/>
              </a:rPr>
              <a:t>whole</a:t>
            </a:r>
            <a:r>
              <a:rPr sz="2400" b="0" spc="-30">
                <a:latin typeface="Calibri Light"/>
                <a:cs typeface="Calibri Light"/>
              </a:rPr>
              <a:t> </a:t>
            </a:r>
            <a:r>
              <a:rPr sz="2400" b="0">
                <a:latin typeface="Calibri Light"/>
                <a:cs typeface="Calibri Light"/>
              </a:rPr>
              <a:t>numbers</a:t>
            </a:r>
            <a:r>
              <a:rPr sz="2400" b="0" spc="-55">
                <a:latin typeface="Calibri Light"/>
                <a:cs typeface="Calibri Light"/>
              </a:rPr>
              <a:t> </a:t>
            </a:r>
            <a:r>
              <a:rPr sz="2400" b="0">
                <a:latin typeface="Calibri Light"/>
                <a:cs typeface="Calibri Light"/>
              </a:rPr>
              <a:t>to</a:t>
            </a:r>
            <a:r>
              <a:rPr sz="2400" b="0" spc="-85">
                <a:latin typeface="Calibri Light"/>
                <a:cs typeface="Calibri Light"/>
              </a:rPr>
              <a:t> </a:t>
            </a:r>
            <a:r>
              <a:rPr sz="2400" b="0">
                <a:latin typeface="Calibri Light"/>
                <a:cs typeface="Calibri Light"/>
              </a:rPr>
              <a:t>1,000</a:t>
            </a:r>
            <a:r>
              <a:rPr sz="2400" b="0" spc="-50">
                <a:latin typeface="Calibri Light"/>
                <a:cs typeface="Calibri Light"/>
              </a:rPr>
              <a:t> </a:t>
            </a:r>
            <a:r>
              <a:rPr sz="2400" b="0">
                <a:latin typeface="Calibri Light"/>
                <a:cs typeface="Calibri Light"/>
              </a:rPr>
              <a:t>using</a:t>
            </a:r>
            <a:r>
              <a:rPr sz="2400" b="0" spc="-30">
                <a:latin typeface="Calibri Light"/>
                <a:cs typeface="Calibri Light"/>
              </a:rPr>
              <a:t> </a:t>
            </a:r>
            <a:r>
              <a:rPr sz="2400" b="0">
                <a:latin typeface="Calibri Light"/>
                <a:cs typeface="Calibri Light"/>
              </a:rPr>
              <a:t>pictorial</a:t>
            </a:r>
            <a:r>
              <a:rPr sz="2400" b="0" spc="-114">
                <a:latin typeface="Calibri Light"/>
                <a:cs typeface="Calibri Light"/>
              </a:rPr>
              <a:t> </a:t>
            </a:r>
            <a:r>
              <a:rPr sz="2400" b="0">
                <a:latin typeface="Calibri Light"/>
                <a:cs typeface="Calibri Light"/>
              </a:rPr>
              <a:t>models,</a:t>
            </a:r>
            <a:r>
              <a:rPr sz="2400" b="0" spc="-95">
                <a:latin typeface="Calibri Light"/>
                <a:cs typeface="Calibri Light"/>
              </a:rPr>
              <a:t> </a:t>
            </a:r>
            <a:r>
              <a:rPr sz="2400" b="0">
                <a:latin typeface="Calibri Light"/>
                <a:cs typeface="Calibri Light"/>
              </a:rPr>
              <a:t>number</a:t>
            </a:r>
            <a:r>
              <a:rPr sz="2400" b="0" spc="-35">
                <a:latin typeface="Calibri Light"/>
                <a:cs typeface="Calibri Light"/>
              </a:rPr>
              <a:t> </a:t>
            </a:r>
            <a:r>
              <a:rPr sz="2400" b="0">
                <a:latin typeface="Calibri Light"/>
                <a:cs typeface="Calibri Light"/>
              </a:rPr>
              <a:t>lines,</a:t>
            </a:r>
            <a:r>
              <a:rPr sz="2400" b="0" spc="-20">
                <a:latin typeface="Calibri Light"/>
                <a:cs typeface="Calibri Light"/>
              </a:rPr>
              <a:t> </a:t>
            </a:r>
            <a:r>
              <a:rPr sz="2400" b="0">
                <a:latin typeface="Calibri Light"/>
                <a:cs typeface="Calibri Light"/>
              </a:rPr>
              <a:t>and</a:t>
            </a:r>
            <a:r>
              <a:rPr sz="2400" b="0" spc="-80">
                <a:latin typeface="Calibri Light"/>
                <a:cs typeface="Calibri Light"/>
              </a:rPr>
              <a:t> </a:t>
            </a:r>
            <a:r>
              <a:rPr sz="2400" b="0" spc="-10">
                <a:latin typeface="Calibri Light"/>
                <a:cs typeface="Calibri Light"/>
              </a:rPr>
              <a:t>equations.</a:t>
            </a:r>
            <a:endParaRPr lang="en-US" sz="2400">
              <a:solidFill>
                <a:srgbClr val="000000"/>
              </a:solidFill>
              <a:latin typeface="Calibri Light"/>
              <a:ea typeface="Calibri Light"/>
              <a:cs typeface="Calibri Light"/>
            </a:endParaRPr>
          </a:p>
          <a:p>
            <a:pPr>
              <a:spcBef>
                <a:spcPts val="1430"/>
              </a:spcBef>
            </a:pPr>
            <a:endParaRPr lang="en-US" sz="2400">
              <a:solidFill>
                <a:srgbClr val="000000"/>
              </a:solidFill>
              <a:latin typeface="Calibri Light"/>
              <a:ea typeface="Calibri Light"/>
              <a:cs typeface="Calibri Light"/>
            </a:endParaRPr>
          </a:p>
          <a:p>
            <a:pPr marL="4404360"/>
            <a:r>
              <a:rPr lang="en-US" sz="2400" b="1">
                <a:solidFill>
                  <a:srgbClr val="0D6CB8"/>
                </a:solidFill>
                <a:latin typeface="Calibri"/>
                <a:cs typeface="Calibri"/>
              </a:rPr>
              <a:t>Actual</a:t>
            </a:r>
            <a:r>
              <a:rPr sz="2400" b="1" spc="-50">
                <a:solidFill>
                  <a:srgbClr val="0D6CB8"/>
                </a:solidFill>
                <a:latin typeface="Calibri"/>
                <a:cs typeface="Calibri"/>
              </a:rPr>
              <a:t> </a:t>
            </a:r>
            <a:r>
              <a:rPr sz="2400" b="1">
                <a:solidFill>
                  <a:srgbClr val="0D6CB8"/>
                </a:solidFill>
                <a:latin typeface="Calibri"/>
                <a:cs typeface="Calibri"/>
              </a:rPr>
              <a:t>3</a:t>
            </a:r>
            <a:r>
              <a:rPr sz="2300" b="1" baseline="26881">
                <a:solidFill>
                  <a:srgbClr val="0D6CB8"/>
                </a:solidFill>
                <a:latin typeface="Calibri"/>
                <a:cs typeface="Calibri"/>
              </a:rPr>
              <a:t>rd</a:t>
            </a:r>
            <a:r>
              <a:rPr sz="2300" b="1" spc="172" baseline="26881">
                <a:solidFill>
                  <a:srgbClr val="0D6CB8"/>
                </a:solidFill>
                <a:latin typeface="Calibri"/>
                <a:cs typeface="Calibri"/>
              </a:rPr>
              <a:t> </a:t>
            </a:r>
            <a:r>
              <a:rPr sz="2400" b="1">
                <a:solidFill>
                  <a:srgbClr val="0D6CB8"/>
                </a:solidFill>
                <a:latin typeface="Calibri"/>
                <a:cs typeface="Calibri"/>
              </a:rPr>
              <a:t>Grade</a:t>
            </a:r>
            <a:r>
              <a:rPr sz="2400" b="1" spc="-60">
                <a:solidFill>
                  <a:srgbClr val="0D6CB8"/>
                </a:solidFill>
                <a:latin typeface="Calibri"/>
                <a:cs typeface="Calibri"/>
              </a:rPr>
              <a:t> </a:t>
            </a:r>
            <a:r>
              <a:rPr sz="2400" b="1" spc="-30">
                <a:solidFill>
                  <a:srgbClr val="0D6CB8"/>
                </a:solidFill>
                <a:latin typeface="Calibri"/>
                <a:cs typeface="Calibri"/>
              </a:rPr>
              <a:t>STAAR</a:t>
            </a:r>
            <a:r>
              <a:rPr sz="2400" b="1" spc="-55">
                <a:solidFill>
                  <a:srgbClr val="0D6CB8"/>
                </a:solidFill>
                <a:latin typeface="Calibri"/>
                <a:cs typeface="Calibri"/>
              </a:rPr>
              <a:t> </a:t>
            </a:r>
            <a:r>
              <a:rPr sz="2400" b="1" spc="-10">
                <a:solidFill>
                  <a:srgbClr val="0D6CB8"/>
                </a:solidFill>
                <a:latin typeface="Calibri"/>
                <a:cs typeface="Calibri"/>
              </a:rPr>
              <a:t>Question:</a:t>
            </a:r>
            <a:endParaRPr lang="en-US" sz="2400">
              <a:latin typeface="Calibri"/>
              <a:cs typeface="Calibri"/>
            </a:endParaRPr>
          </a:p>
          <a:p>
            <a:pPr marL="4412615" marR="43180">
              <a:lnSpc>
                <a:spcPct val="100000"/>
              </a:lnSpc>
              <a:spcBef>
                <a:spcPts val="1680"/>
              </a:spcBef>
            </a:pPr>
            <a:r>
              <a:rPr sz="2000">
                <a:latin typeface="Calibri"/>
                <a:cs typeface="Calibri"/>
              </a:rPr>
              <a:t>An</a:t>
            </a:r>
            <a:r>
              <a:rPr sz="2000" spc="-95">
                <a:latin typeface="Calibri"/>
                <a:cs typeface="Calibri"/>
              </a:rPr>
              <a:t> </a:t>
            </a:r>
            <a:r>
              <a:rPr sz="2000">
                <a:latin typeface="Calibri"/>
                <a:cs typeface="Calibri"/>
              </a:rPr>
              <a:t>art</a:t>
            </a:r>
            <a:r>
              <a:rPr sz="2000" spc="65">
                <a:latin typeface="Calibri"/>
                <a:cs typeface="Calibri"/>
              </a:rPr>
              <a:t> </a:t>
            </a:r>
            <a:r>
              <a:rPr sz="2000">
                <a:latin typeface="Calibri"/>
                <a:cs typeface="Calibri"/>
              </a:rPr>
              <a:t>teacher</a:t>
            </a:r>
            <a:r>
              <a:rPr sz="2000" spc="35">
                <a:latin typeface="Calibri"/>
                <a:cs typeface="Calibri"/>
              </a:rPr>
              <a:t> </a:t>
            </a:r>
            <a:r>
              <a:rPr sz="2000">
                <a:latin typeface="Calibri"/>
                <a:cs typeface="Calibri"/>
              </a:rPr>
              <a:t>had</a:t>
            </a:r>
            <a:r>
              <a:rPr sz="2000" spc="-90">
                <a:latin typeface="Calibri"/>
                <a:cs typeface="Calibri"/>
              </a:rPr>
              <a:t> </a:t>
            </a:r>
            <a:r>
              <a:rPr sz="2000">
                <a:latin typeface="Calibri"/>
                <a:cs typeface="Calibri"/>
              </a:rPr>
              <a:t>736</a:t>
            </a:r>
            <a:r>
              <a:rPr sz="2000" spc="-60">
                <a:latin typeface="Calibri"/>
                <a:cs typeface="Calibri"/>
              </a:rPr>
              <a:t> </a:t>
            </a:r>
            <a:r>
              <a:rPr sz="2000" spc="-20">
                <a:latin typeface="Calibri"/>
                <a:cs typeface="Calibri"/>
              </a:rPr>
              <a:t>crayons.</a:t>
            </a:r>
            <a:r>
              <a:rPr sz="2000" spc="-70">
                <a:latin typeface="Calibri"/>
                <a:cs typeface="Calibri"/>
              </a:rPr>
              <a:t> </a:t>
            </a:r>
            <a:r>
              <a:rPr sz="2000">
                <a:latin typeface="Calibri"/>
                <a:cs typeface="Calibri"/>
              </a:rPr>
              <a:t>She</a:t>
            </a:r>
            <a:r>
              <a:rPr sz="2000" spc="35">
                <a:latin typeface="Calibri"/>
                <a:cs typeface="Calibri"/>
              </a:rPr>
              <a:t> </a:t>
            </a:r>
            <a:r>
              <a:rPr sz="2000">
                <a:latin typeface="Calibri"/>
                <a:cs typeface="Calibri"/>
              </a:rPr>
              <a:t>threw</a:t>
            </a:r>
            <a:r>
              <a:rPr sz="2000" spc="-30">
                <a:latin typeface="Calibri"/>
                <a:cs typeface="Calibri"/>
              </a:rPr>
              <a:t> </a:t>
            </a:r>
            <a:r>
              <a:rPr sz="2000">
                <a:latin typeface="Calibri"/>
                <a:cs typeface="Calibri"/>
              </a:rPr>
              <a:t>away</a:t>
            </a:r>
            <a:r>
              <a:rPr sz="2000" spc="-95">
                <a:latin typeface="Calibri"/>
                <a:cs typeface="Calibri"/>
              </a:rPr>
              <a:t> </a:t>
            </a:r>
            <a:r>
              <a:rPr sz="2000">
                <a:latin typeface="Calibri"/>
                <a:cs typeface="Calibri"/>
              </a:rPr>
              <a:t>197</a:t>
            </a:r>
            <a:r>
              <a:rPr sz="2000" spc="-135">
                <a:latin typeface="Calibri"/>
                <a:cs typeface="Calibri"/>
              </a:rPr>
              <a:t> </a:t>
            </a:r>
            <a:r>
              <a:rPr sz="2000" spc="-10">
                <a:latin typeface="Calibri"/>
                <a:cs typeface="Calibri"/>
              </a:rPr>
              <a:t>broken </a:t>
            </a:r>
            <a:r>
              <a:rPr sz="2000" spc="-20">
                <a:latin typeface="Calibri"/>
                <a:cs typeface="Calibri"/>
              </a:rPr>
              <a:t>crayons.</a:t>
            </a:r>
            <a:r>
              <a:rPr sz="2000" spc="-60">
                <a:latin typeface="Calibri"/>
                <a:cs typeface="Calibri"/>
              </a:rPr>
              <a:t> </a:t>
            </a:r>
            <a:r>
              <a:rPr sz="2000">
                <a:latin typeface="Calibri"/>
                <a:cs typeface="Calibri"/>
              </a:rPr>
              <a:t>Then</a:t>
            </a:r>
            <a:r>
              <a:rPr sz="2000" spc="65">
                <a:latin typeface="Calibri"/>
                <a:cs typeface="Calibri"/>
              </a:rPr>
              <a:t> </a:t>
            </a:r>
            <a:r>
              <a:rPr sz="2000">
                <a:latin typeface="Calibri"/>
                <a:cs typeface="Calibri"/>
              </a:rPr>
              <a:t>she</a:t>
            </a:r>
            <a:r>
              <a:rPr sz="2000" spc="-105">
                <a:latin typeface="Calibri"/>
                <a:cs typeface="Calibri"/>
              </a:rPr>
              <a:t> </a:t>
            </a:r>
            <a:r>
              <a:rPr sz="2000">
                <a:latin typeface="Calibri"/>
                <a:cs typeface="Calibri"/>
              </a:rPr>
              <a:t>bought</a:t>
            </a:r>
            <a:r>
              <a:rPr sz="2000" spc="5">
                <a:latin typeface="Calibri"/>
                <a:cs typeface="Calibri"/>
              </a:rPr>
              <a:t> </a:t>
            </a:r>
            <a:r>
              <a:rPr sz="2000">
                <a:latin typeface="Calibri"/>
                <a:cs typeface="Calibri"/>
              </a:rPr>
              <a:t>150</a:t>
            </a:r>
            <a:r>
              <a:rPr sz="2000" spc="-130">
                <a:latin typeface="Calibri"/>
                <a:cs typeface="Calibri"/>
              </a:rPr>
              <a:t> </a:t>
            </a:r>
            <a:r>
              <a:rPr sz="2000">
                <a:latin typeface="Calibri"/>
                <a:cs typeface="Calibri"/>
              </a:rPr>
              <a:t>more</a:t>
            </a:r>
            <a:r>
              <a:rPr sz="2000" spc="-25">
                <a:latin typeface="Calibri"/>
                <a:cs typeface="Calibri"/>
              </a:rPr>
              <a:t> </a:t>
            </a:r>
            <a:r>
              <a:rPr sz="2000" spc="-20">
                <a:latin typeface="Calibri"/>
                <a:cs typeface="Calibri"/>
              </a:rPr>
              <a:t>crayons.</a:t>
            </a:r>
            <a:r>
              <a:rPr sz="2000" spc="-60">
                <a:latin typeface="Calibri"/>
                <a:cs typeface="Calibri"/>
              </a:rPr>
              <a:t> </a:t>
            </a:r>
            <a:r>
              <a:rPr sz="2000">
                <a:latin typeface="Calibri"/>
                <a:cs typeface="Calibri"/>
              </a:rPr>
              <a:t>Which</a:t>
            </a:r>
            <a:r>
              <a:rPr sz="2000" spc="-10">
                <a:latin typeface="Calibri"/>
                <a:cs typeface="Calibri"/>
              </a:rPr>
              <a:t> equation </a:t>
            </a:r>
            <a:r>
              <a:rPr sz="2000">
                <a:latin typeface="Calibri"/>
                <a:cs typeface="Calibri"/>
              </a:rPr>
              <a:t>shows</a:t>
            </a:r>
            <a:r>
              <a:rPr sz="2000" spc="-90">
                <a:latin typeface="Calibri"/>
                <a:cs typeface="Calibri"/>
              </a:rPr>
              <a:t> </a:t>
            </a:r>
            <a:r>
              <a:rPr sz="2000">
                <a:latin typeface="Calibri"/>
                <a:cs typeface="Calibri"/>
              </a:rPr>
              <a:t>how</a:t>
            </a:r>
            <a:r>
              <a:rPr sz="2000" spc="-50">
                <a:latin typeface="Calibri"/>
                <a:cs typeface="Calibri"/>
              </a:rPr>
              <a:t> </a:t>
            </a:r>
            <a:r>
              <a:rPr sz="2000">
                <a:latin typeface="Calibri"/>
                <a:cs typeface="Calibri"/>
              </a:rPr>
              <a:t>to</a:t>
            </a:r>
            <a:r>
              <a:rPr sz="2000" spc="-114">
                <a:latin typeface="Calibri"/>
                <a:cs typeface="Calibri"/>
              </a:rPr>
              <a:t> </a:t>
            </a:r>
            <a:r>
              <a:rPr sz="2000">
                <a:latin typeface="Calibri"/>
                <a:cs typeface="Calibri"/>
              </a:rPr>
              <a:t>find</a:t>
            </a:r>
            <a:r>
              <a:rPr sz="2000" spc="25">
                <a:latin typeface="Calibri"/>
                <a:cs typeface="Calibri"/>
              </a:rPr>
              <a:t> </a:t>
            </a:r>
            <a:r>
              <a:rPr sz="2000">
                <a:latin typeface="Calibri"/>
                <a:cs typeface="Calibri"/>
              </a:rPr>
              <a:t>the</a:t>
            </a:r>
            <a:r>
              <a:rPr sz="2000" spc="-60">
                <a:latin typeface="Calibri"/>
                <a:cs typeface="Calibri"/>
              </a:rPr>
              <a:t> </a:t>
            </a:r>
            <a:r>
              <a:rPr sz="2000">
                <a:latin typeface="Calibri"/>
                <a:cs typeface="Calibri"/>
              </a:rPr>
              <a:t>number</a:t>
            </a:r>
            <a:r>
              <a:rPr sz="2000" spc="-60">
                <a:latin typeface="Calibri"/>
                <a:cs typeface="Calibri"/>
              </a:rPr>
              <a:t> </a:t>
            </a:r>
            <a:r>
              <a:rPr sz="2000">
                <a:latin typeface="Calibri"/>
                <a:cs typeface="Calibri"/>
              </a:rPr>
              <a:t>of</a:t>
            </a:r>
            <a:r>
              <a:rPr sz="2000" spc="-50">
                <a:latin typeface="Calibri"/>
                <a:cs typeface="Calibri"/>
              </a:rPr>
              <a:t> </a:t>
            </a:r>
            <a:r>
              <a:rPr sz="2000" spc="-10">
                <a:latin typeface="Calibri"/>
                <a:cs typeface="Calibri"/>
              </a:rPr>
              <a:t>crayons</a:t>
            </a:r>
            <a:r>
              <a:rPr sz="2000">
                <a:latin typeface="Calibri"/>
                <a:cs typeface="Calibri"/>
              </a:rPr>
              <a:t> the</a:t>
            </a:r>
            <a:r>
              <a:rPr sz="2000" spc="-65">
                <a:latin typeface="Calibri"/>
                <a:cs typeface="Calibri"/>
              </a:rPr>
              <a:t> </a:t>
            </a:r>
            <a:r>
              <a:rPr sz="2000">
                <a:latin typeface="Calibri"/>
                <a:cs typeface="Calibri"/>
              </a:rPr>
              <a:t>art</a:t>
            </a:r>
            <a:r>
              <a:rPr sz="2000" spc="-35">
                <a:latin typeface="Calibri"/>
                <a:cs typeface="Calibri"/>
              </a:rPr>
              <a:t> </a:t>
            </a:r>
            <a:r>
              <a:rPr sz="2000">
                <a:latin typeface="Calibri"/>
                <a:cs typeface="Calibri"/>
              </a:rPr>
              <a:t>teacher</a:t>
            </a:r>
            <a:r>
              <a:rPr sz="2000" spc="5">
                <a:latin typeface="Calibri"/>
                <a:cs typeface="Calibri"/>
              </a:rPr>
              <a:t> </a:t>
            </a:r>
            <a:r>
              <a:rPr sz="2000" spc="-25">
                <a:latin typeface="Calibri"/>
                <a:cs typeface="Calibri"/>
              </a:rPr>
              <a:t>has </a:t>
            </a:r>
            <a:r>
              <a:rPr sz="2000" spc="-20">
                <a:latin typeface="Calibri"/>
                <a:cs typeface="Calibri"/>
              </a:rPr>
              <a:t>now?</a:t>
            </a:r>
            <a:endParaRPr sz="20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CCAAB-F362-4BCA-0417-A3A46EE57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518E7-E228-FE7D-CD3E-D61FA313554A}"/>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4: Houston</a:t>
            </a:r>
            <a:endParaRPr lang="en-US"/>
          </a:p>
        </p:txBody>
      </p:sp>
      <p:sp>
        <p:nvSpPr>
          <p:cNvPr id="15" name="Rounded Rectangle 2">
            <a:extLst>
              <a:ext uri="{FF2B5EF4-FFF2-40B4-BE49-F238E27FC236}">
                <a16:creationId xmlns:a16="http://schemas.microsoft.com/office/drawing/2014/main" id="{D0448E19-0AE5-8F86-C214-FE20F603AD8C}"/>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7C95BB08-2D38-4532-E113-70A20EA35284}"/>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1797877F-C11F-2C73-AF12-C3FC0ACC103E}"/>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636DB344-9736-B5FC-AFF2-1C8CD1486C92}"/>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4B61BB65-B0EF-8683-C922-767CF0FFF393}"/>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3C0C69E2-6D11-91D7-CFAF-A4B290FC222B}"/>
              </a:ext>
            </a:extLst>
          </p:cNvPr>
          <p:cNvPicPr>
            <a:picLocks noChangeAspect="1"/>
          </p:cNvPicPr>
          <p:nvPr/>
        </p:nvPicPr>
        <p:blipFill>
          <a:blip r:embed="rId2"/>
          <a:stretch>
            <a:fillRect/>
          </a:stretch>
        </p:blipFill>
        <p:spPr>
          <a:xfrm>
            <a:off x="0" y="1107707"/>
            <a:ext cx="10395285" cy="5613133"/>
          </a:xfrm>
          <a:prstGeom prst="rect">
            <a:avLst/>
          </a:prstGeom>
        </p:spPr>
      </p:pic>
    </p:spTree>
    <p:extLst>
      <p:ext uri="{BB962C8B-B14F-4D97-AF65-F5344CB8AC3E}">
        <p14:creationId xmlns:p14="http://schemas.microsoft.com/office/powerpoint/2010/main" val="966800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7D365-5225-5081-40F4-AF0E627D7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64816-FDA2-2831-62D0-5102B4E5DD12}"/>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5: Beaumont</a:t>
            </a:r>
            <a:endParaRPr lang="en-US"/>
          </a:p>
        </p:txBody>
      </p:sp>
      <p:sp>
        <p:nvSpPr>
          <p:cNvPr id="15" name="Rounded Rectangle 2">
            <a:extLst>
              <a:ext uri="{FF2B5EF4-FFF2-40B4-BE49-F238E27FC236}">
                <a16:creationId xmlns:a16="http://schemas.microsoft.com/office/drawing/2014/main" id="{AC8B20E7-7555-303D-A619-9AD5AFCA74DC}"/>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B66DDCE-80BB-2E74-F67F-D70BAA28D5FC}"/>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1F5D0CF2-74DD-1E1D-8117-C8A032F2CEBC}"/>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59A9C2D4-63CA-B50A-4E8C-563893B40869}"/>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8B39351-CF1F-B21F-B6C3-E43A5369EB70}"/>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A8A08A3C-DD3D-BA14-E183-F6E9DCC32957}"/>
              </a:ext>
            </a:extLst>
          </p:cNvPr>
          <p:cNvPicPr>
            <a:picLocks noChangeAspect="1"/>
          </p:cNvPicPr>
          <p:nvPr/>
        </p:nvPicPr>
        <p:blipFill>
          <a:blip r:embed="rId2"/>
          <a:stretch>
            <a:fillRect/>
          </a:stretch>
        </p:blipFill>
        <p:spPr>
          <a:xfrm>
            <a:off x="0" y="1003433"/>
            <a:ext cx="10587790" cy="5717407"/>
          </a:xfrm>
          <a:prstGeom prst="rect">
            <a:avLst/>
          </a:prstGeom>
        </p:spPr>
      </p:pic>
    </p:spTree>
    <p:extLst>
      <p:ext uri="{BB962C8B-B14F-4D97-AF65-F5344CB8AC3E}">
        <p14:creationId xmlns:p14="http://schemas.microsoft.com/office/powerpoint/2010/main" val="3555824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C7198-F02D-87EC-D501-3AB4D9652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2589A-23FE-E1BC-F1EE-21A70678748F}"/>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6: </a:t>
            </a:r>
            <a:r>
              <a:rPr lang="en-US" err="1">
                <a:ea typeface="Calibri Light"/>
              </a:rPr>
              <a:t>Hunstville</a:t>
            </a:r>
            <a:endParaRPr lang="en-US" err="1"/>
          </a:p>
        </p:txBody>
      </p:sp>
      <p:sp>
        <p:nvSpPr>
          <p:cNvPr id="15" name="Rounded Rectangle 2">
            <a:extLst>
              <a:ext uri="{FF2B5EF4-FFF2-40B4-BE49-F238E27FC236}">
                <a16:creationId xmlns:a16="http://schemas.microsoft.com/office/drawing/2014/main" id="{466DDD2A-106F-64EB-BCB1-82D1112346B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160C963D-5353-2BF1-C626-B5454CF80DC7}"/>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4F086C27-8D25-5276-231D-C3FC952754E4}"/>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EADB0A28-03F7-024F-CF5C-89D33FAA7E25}"/>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DC7625B3-22BB-4708-20D5-E5DDF98B0726}"/>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A4D46B73-15D9-85DF-C1F9-39CA80F9CD5B}"/>
              </a:ext>
            </a:extLst>
          </p:cNvPr>
          <p:cNvPicPr>
            <a:picLocks noChangeAspect="1"/>
          </p:cNvPicPr>
          <p:nvPr/>
        </p:nvPicPr>
        <p:blipFill>
          <a:blip r:embed="rId2"/>
          <a:stretch>
            <a:fillRect/>
          </a:stretch>
        </p:blipFill>
        <p:spPr>
          <a:xfrm>
            <a:off x="0" y="1059581"/>
            <a:ext cx="10483516" cy="5661259"/>
          </a:xfrm>
          <a:prstGeom prst="rect">
            <a:avLst/>
          </a:prstGeom>
        </p:spPr>
      </p:pic>
    </p:spTree>
    <p:extLst>
      <p:ext uri="{BB962C8B-B14F-4D97-AF65-F5344CB8AC3E}">
        <p14:creationId xmlns:p14="http://schemas.microsoft.com/office/powerpoint/2010/main" val="1898005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3FA3A-1337-199C-4A21-1DF171F76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7EEC6-DF54-9229-B8C4-F7FB7145ACB1}"/>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7: Kilgore</a:t>
            </a:r>
          </a:p>
        </p:txBody>
      </p:sp>
      <p:sp>
        <p:nvSpPr>
          <p:cNvPr id="15" name="Rounded Rectangle 2">
            <a:extLst>
              <a:ext uri="{FF2B5EF4-FFF2-40B4-BE49-F238E27FC236}">
                <a16:creationId xmlns:a16="http://schemas.microsoft.com/office/drawing/2014/main" id="{79379F6A-1011-B29D-CAAD-3EAE980D8728}"/>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C4350735-175F-55A2-DDA1-EA55D6A130DF}"/>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43E083F2-4434-8DD9-3C86-9D6A38404D79}"/>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28BE0498-5A75-EAC9-82A9-8E413C119C3B}"/>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3962E1BC-D280-2A85-69D1-F278809A3E83}"/>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66E07987-7155-FC25-1BC6-E6BFD75369F8}"/>
              </a:ext>
            </a:extLst>
          </p:cNvPr>
          <p:cNvPicPr>
            <a:picLocks noChangeAspect="1"/>
          </p:cNvPicPr>
          <p:nvPr/>
        </p:nvPicPr>
        <p:blipFill>
          <a:blip r:embed="rId2"/>
          <a:stretch>
            <a:fillRect/>
          </a:stretch>
        </p:blipFill>
        <p:spPr>
          <a:xfrm>
            <a:off x="0" y="1003433"/>
            <a:ext cx="10587790" cy="5717407"/>
          </a:xfrm>
          <a:prstGeom prst="rect">
            <a:avLst/>
          </a:prstGeom>
        </p:spPr>
      </p:pic>
    </p:spTree>
    <p:extLst>
      <p:ext uri="{BB962C8B-B14F-4D97-AF65-F5344CB8AC3E}">
        <p14:creationId xmlns:p14="http://schemas.microsoft.com/office/powerpoint/2010/main" val="156128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892D-1EDF-8BA6-352C-E06718866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C435C-2BB7-BCA3-C918-9BB3596DABAE}"/>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8: Mt. Pleasant</a:t>
            </a:r>
          </a:p>
        </p:txBody>
      </p:sp>
      <p:sp>
        <p:nvSpPr>
          <p:cNvPr id="15" name="Rounded Rectangle 2">
            <a:extLst>
              <a:ext uri="{FF2B5EF4-FFF2-40B4-BE49-F238E27FC236}">
                <a16:creationId xmlns:a16="http://schemas.microsoft.com/office/drawing/2014/main" id="{61AD82BF-0225-E35C-4C76-A4F7D74AD4BF}"/>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0EB6F9F1-D9B4-57B7-CCA7-8A33AD04EB1A}"/>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6840BC9A-6FB8-F3D4-7A0C-AF735BAF80F6}"/>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0B48C955-5397-C03A-BBE9-4B722C79C13E}"/>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1E027FFC-07CE-3E2C-6114-F6935D52451B}"/>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5" name="Picture 4" descr="Region's performance over time">
            <a:extLst>
              <a:ext uri="{FF2B5EF4-FFF2-40B4-BE49-F238E27FC236}">
                <a16:creationId xmlns:a16="http://schemas.microsoft.com/office/drawing/2014/main" id="{6CB0B5D0-35FE-927E-69AE-90A92D0AFB25}"/>
              </a:ext>
            </a:extLst>
          </p:cNvPr>
          <p:cNvPicPr>
            <a:picLocks noChangeAspect="1"/>
          </p:cNvPicPr>
          <p:nvPr/>
        </p:nvPicPr>
        <p:blipFill>
          <a:blip r:embed="rId2"/>
          <a:stretch>
            <a:fillRect/>
          </a:stretch>
        </p:blipFill>
        <p:spPr>
          <a:xfrm>
            <a:off x="-192506" y="875096"/>
            <a:ext cx="10940716" cy="5909912"/>
          </a:xfrm>
          <a:prstGeom prst="rect">
            <a:avLst/>
          </a:prstGeom>
        </p:spPr>
      </p:pic>
    </p:spTree>
    <p:extLst>
      <p:ext uri="{BB962C8B-B14F-4D97-AF65-F5344CB8AC3E}">
        <p14:creationId xmlns:p14="http://schemas.microsoft.com/office/powerpoint/2010/main" val="1320091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89C98-8DF3-98BD-3B20-1C31B7BE6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3632F-DAF6-49E9-8EB4-9A1DD3876764}"/>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9: Wichita Falls</a:t>
            </a:r>
          </a:p>
        </p:txBody>
      </p:sp>
      <p:sp>
        <p:nvSpPr>
          <p:cNvPr id="15" name="Rounded Rectangle 2">
            <a:extLst>
              <a:ext uri="{FF2B5EF4-FFF2-40B4-BE49-F238E27FC236}">
                <a16:creationId xmlns:a16="http://schemas.microsoft.com/office/drawing/2014/main" id="{4054C45B-2B7F-D240-A802-398EFD276C5B}"/>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47BD7698-58E3-7908-F511-8887C797440A}"/>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478881F0-C534-4344-81D8-A3068F8EDD68}"/>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087EE0B9-8CCA-95AC-635E-D942C82BCA63}"/>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5F7B0CE1-9077-F52A-13F4-32160D6D5487}"/>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80D7621F-9126-DC5D-C4AE-54CE02E98FDC}"/>
              </a:ext>
            </a:extLst>
          </p:cNvPr>
          <p:cNvPicPr>
            <a:picLocks noChangeAspect="1"/>
          </p:cNvPicPr>
          <p:nvPr/>
        </p:nvPicPr>
        <p:blipFill>
          <a:blip r:embed="rId2"/>
          <a:stretch>
            <a:fillRect/>
          </a:stretch>
        </p:blipFill>
        <p:spPr>
          <a:xfrm>
            <a:off x="0" y="987038"/>
            <a:ext cx="10844464" cy="5573733"/>
          </a:xfrm>
          <a:prstGeom prst="rect">
            <a:avLst/>
          </a:prstGeom>
        </p:spPr>
      </p:pic>
    </p:spTree>
    <p:extLst>
      <p:ext uri="{BB962C8B-B14F-4D97-AF65-F5344CB8AC3E}">
        <p14:creationId xmlns:p14="http://schemas.microsoft.com/office/powerpoint/2010/main" val="2621148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E686-CE25-A8A9-2F4C-E9EEA64C1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7F0D3-6B72-C2A9-EE94-994E23F76B3F}"/>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10: Richardson</a:t>
            </a:r>
          </a:p>
        </p:txBody>
      </p:sp>
      <p:sp>
        <p:nvSpPr>
          <p:cNvPr id="15" name="Rounded Rectangle 2">
            <a:extLst>
              <a:ext uri="{FF2B5EF4-FFF2-40B4-BE49-F238E27FC236}">
                <a16:creationId xmlns:a16="http://schemas.microsoft.com/office/drawing/2014/main" id="{869F560A-3978-82C0-0DE9-01BF41B34F0B}"/>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FF798E33-412D-9AEC-A56F-58087D4C0236}"/>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D599DD12-EA4B-8ABD-89FA-3F0A8F3B58E2}"/>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C4A113BA-C046-450E-E885-09D20492ADFA}"/>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180A130F-D0A2-8D2D-AB2C-D27B76BA1D7C}"/>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7FDB0BA2-8E3E-DE1E-EEAF-5E2370954A12}"/>
              </a:ext>
            </a:extLst>
          </p:cNvPr>
          <p:cNvPicPr>
            <a:picLocks noChangeAspect="1"/>
          </p:cNvPicPr>
          <p:nvPr/>
        </p:nvPicPr>
        <p:blipFill>
          <a:blip r:embed="rId2"/>
          <a:stretch>
            <a:fillRect/>
          </a:stretch>
        </p:blipFill>
        <p:spPr>
          <a:xfrm>
            <a:off x="0" y="1099686"/>
            <a:ext cx="10411327" cy="5621154"/>
          </a:xfrm>
          <a:prstGeom prst="rect">
            <a:avLst/>
          </a:prstGeom>
        </p:spPr>
      </p:pic>
    </p:spTree>
    <p:extLst>
      <p:ext uri="{BB962C8B-B14F-4D97-AF65-F5344CB8AC3E}">
        <p14:creationId xmlns:p14="http://schemas.microsoft.com/office/powerpoint/2010/main" val="559986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6452C-8B81-C4D5-2369-D66DDDB1D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AFAA9-7127-BE0A-91CC-9094009187BA}"/>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11: Fort Worth</a:t>
            </a:r>
          </a:p>
        </p:txBody>
      </p:sp>
      <p:sp>
        <p:nvSpPr>
          <p:cNvPr id="15" name="Rounded Rectangle 2">
            <a:extLst>
              <a:ext uri="{FF2B5EF4-FFF2-40B4-BE49-F238E27FC236}">
                <a16:creationId xmlns:a16="http://schemas.microsoft.com/office/drawing/2014/main" id="{F45CB0E3-03BA-F21A-5300-87974329E3E3}"/>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EDA38B71-0574-471D-E315-A0583BC454E4}"/>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FA710C43-DF31-DA77-3495-3320ACAAB578}"/>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5DCA289B-021C-F134-1862-9900A986511E}"/>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0A125001-BC98-AB54-5998-C72D946308D3}"/>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5888355D-6360-F824-15B4-BCA057D96757}"/>
              </a:ext>
            </a:extLst>
          </p:cNvPr>
          <p:cNvPicPr>
            <a:picLocks noChangeAspect="1"/>
          </p:cNvPicPr>
          <p:nvPr/>
        </p:nvPicPr>
        <p:blipFill>
          <a:blip r:embed="rId2"/>
          <a:stretch>
            <a:fillRect/>
          </a:stretch>
        </p:blipFill>
        <p:spPr>
          <a:xfrm>
            <a:off x="0" y="1043539"/>
            <a:ext cx="10764253" cy="5813659"/>
          </a:xfrm>
          <a:prstGeom prst="rect">
            <a:avLst/>
          </a:prstGeom>
        </p:spPr>
      </p:pic>
    </p:spTree>
    <p:extLst>
      <p:ext uri="{BB962C8B-B14F-4D97-AF65-F5344CB8AC3E}">
        <p14:creationId xmlns:p14="http://schemas.microsoft.com/office/powerpoint/2010/main" val="1408692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97052-261D-0662-3EF1-803F67D0F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3C57A-9041-F364-0DF0-7A1938F76A02}"/>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12: Waco</a:t>
            </a:r>
          </a:p>
        </p:txBody>
      </p:sp>
      <p:sp>
        <p:nvSpPr>
          <p:cNvPr id="15" name="Rounded Rectangle 2">
            <a:extLst>
              <a:ext uri="{FF2B5EF4-FFF2-40B4-BE49-F238E27FC236}">
                <a16:creationId xmlns:a16="http://schemas.microsoft.com/office/drawing/2014/main" id="{59B6024F-13DA-31E4-9280-D3E80B30633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C2519A2-C3CB-9FD8-52AE-B3934E2208F8}"/>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DCB317CF-6E01-4220-C47F-DB1D54E5FB6B}"/>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435C4A63-37F2-95BD-01FA-6FCEA038443B}"/>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8EC8C27-9B2A-2EA0-7BF7-2D15E29BF5DD}"/>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68C2EDD5-3E2F-86E3-EC46-934B492ADC94}"/>
              </a:ext>
            </a:extLst>
          </p:cNvPr>
          <p:cNvPicPr>
            <a:picLocks noChangeAspect="1"/>
          </p:cNvPicPr>
          <p:nvPr/>
        </p:nvPicPr>
        <p:blipFill>
          <a:blip r:embed="rId2"/>
          <a:stretch>
            <a:fillRect/>
          </a:stretch>
        </p:blipFill>
        <p:spPr>
          <a:xfrm>
            <a:off x="0" y="1067602"/>
            <a:ext cx="10467474" cy="5653238"/>
          </a:xfrm>
          <a:prstGeom prst="rect">
            <a:avLst/>
          </a:prstGeom>
        </p:spPr>
      </p:pic>
    </p:spTree>
    <p:extLst>
      <p:ext uri="{BB962C8B-B14F-4D97-AF65-F5344CB8AC3E}">
        <p14:creationId xmlns:p14="http://schemas.microsoft.com/office/powerpoint/2010/main" val="1056930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1F745-C05A-88A0-7CB7-2CC11B426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4CEB7-4A20-1896-D5EE-6630FC384661}"/>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13: Austin</a:t>
            </a:r>
          </a:p>
        </p:txBody>
      </p:sp>
      <p:sp>
        <p:nvSpPr>
          <p:cNvPr id="15" name="Rounded Rectangle 2">
            <a:extLst>
              <a:ext uri="{FF2B5EF4-FFF2-40B4-BE49-F238E27FC236}">
                <a16:creationId xmlns:a16="http://schemas.microsoft.com/office/drawing/2014/main" id="{8A9BDFFE-1AAD-FB62-E68E-53C4413CF62A}"/>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075E0BC-8284-C606-299D-7B02F96110BB}"/>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B4924799-4A06-F6A8-B24F-2250F2CE3C34}"/>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D513B228-31B1-83FF-F34B-0B75C20A521A}"/>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6963DCD-1DE5-D779-F5D5-D531A3BC2E0B}"/>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BD6EAE95-7D03-FFF1-B68D-3551F28A7DB0}"/>
              </a:ext>
            </a:extLst>
          </p:cNvPr>
          <p:cNvPicPr>
            <a:picLocks noChangeAspect="1"/>
          </p:cNvPicPr>
          <p:nvPr/>
        </p:nvPicPr>
        <p:blipFill>
          <a:blip r:embed="rId2"/>
          <a:stretch>
            <a:fillRect/>
          </a:stretch>
        </p:blipFill>
        <p:spPr>
          <a:xfrm>
            <a:off x="0" y="971349"/>
            <a:ext cx="10643937" cy="5749491"/>
          </a:xfrm>
          <a:prstGeom prst="rect">
            <a:avLst/>
          </a:prstGeom>
        </p:spPr>
      </p:pic>
    </p:spTree>
    <p:extLst>
      <p:ext uri="{BB962C8B-B14F-4D97-AF65-F5344CB8AC3E}">
        <p14:creationId xmlns:p14="http://schemas.microsoft.com/office/powerpoint/2010/main" val="335115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Two adults looking at TXschools.gov on their computer"/>
          <p:cNvGrpSpPr/>
          <p:nvPr/>
        </p:nvGrpSpPr>
        <p:grpSpPr>
          <a:xfrm>
            <a:off x="0" y="3181349"/>
            <a:ext cx="12192000" cy="3676650"/>
            <a:chOff x="0" y="3181349"/>
            <a:chExt cx="12192000" cy="3676650"/>
          </a:xfrm>
        </p:grpSpPr>
        <p:sp>
          <p:nvSpPr>
            <p:cNvPr id="3" name="object 3"/>
            <p:cNvSpPr/>
            <p:nvPr/>
          </p:nvSpPr>
          <p:spPr>
            <a:xfrm>
              <a:off x="0" y="3219450"/>
              <a:ext cx="12192000" cy="2800350"/>
            </a:xfrm>
            <a:custGeom>
              <a:avLst/>
              <a:gdLst/>
              <a:ahLst/>
              <a:cxnLst/>
              <a:rect l="l" t="t" r="r" b="b"/>
              <a:pathLst>
                <a:path w="12192000" h="2800350">
                  <a:moveTo>
                    <a:pt x="12192000" y="0"/>
                  </a:moveTo>
                  <a:lnTo>
                    <a:pt x="0" y="0"/>
                  </a:lnTo>
                  <a:lnTo>
                    <a:pt x="0" y="2800350"/>
                  </a:lnTo>
                  <a:lnTo>
                    <a:pt x="12192000" y="2800350"/>
                  </a:lnTo>
                  <a:lnTo>
                    <a:pt x="12192000" y="0"/>
                  </a:lnTo>
                  <a:close/>
                </a:path>
              </a:pathLst>
            </a:custGeom>
            <a:solidFill>
              <a:srgbClr val="0D6CB8"/>
            </a:solidFill>
          </p:spPr>
          <p:txBody>
            <a:bodyPr wrap="square" lIns="0" tIns="0" rIns="0" bIns="0" rtlCol="0"/>
            <a:lstStyle/>
            <a:p>
              <a:endParaRPr/>
            </a:p>
          </p:txBody>
        </p:sp>
        <p:pic>
          <p:nvPicPr>
            <p:cNvPr id="4" name="object 4"/>
            <p:cNvPicPr/>
            <p:nvPr/>
          </p:nvPicPr>
          <p:blipFill>
            <a:blip r:embed="rId3" cstate="print"/>
            <a:stretch>
              <a:fillRect/>
            </a:stretch>
          </p:blipFill>
          <p:spPr>
            <a:xfrm>
              <a:off x="2171700" y="3181349"/>
              <a:ext cx="7848600" cy="3676650"/>
            </a:xfrm>
            <a:prstGeom prst="rect">
              <a:avLst/>
            </a:prstGeom>
          </p:spPr>
        </p:pic>
      </p:grpSp>
      <p:sp>
        <p:nvSpPr>
          <p:cNvPr id="5" name="object 5"/>
          <p:cNvSpPr txBox="1">
            <a:spLocks noGrp="1"/>
          </p:cNvSpPr>
          <p:nvPr>
            <p:ph type="ctrTitle"/>
          </p:nvPr>
        </p:nvSpPr>
        <p:spPr>
          <a:xfrm>
            <a:off x="364490" y="191388"/>
            <a:ext cx="8562340" cy="567463"/>
          </a:xfrm>
          <a:prstGeom prst="rect">
            <a:avLst/>
          </a:prstGeom>
        </p:spPr>
        <p:txBody>
          <a:bodyPr vert="horz" wrap="square" lIns="0" tIns="13335" rIns="0" bIns="0" rtlCol="0" anchor="t">
            <a:spAutoFit/>
          </a:bodyPr>
          <a:lstStyle/>
          <a:p>
            <a:pPr marL="12700">
              <a:lnSpc>
                <a:spcPct val="100000"/>
              </a:lnSpc>
              <a:spcBef>
                <a:spcPts val="105"/>
              </a:spcBef>
            </a:pPr>
            <a:r>
              <a:rPr sz="3600" b="1"/>
              <a:t>Clear</a:t>
            </a:r>
            <a:r>
              <a:rPr sz="3600" b="1" spc="-105"/>
              <a:t> </a:t>
            </a:r>
            <a:r>
              <a:rPr sz="3600" b="1" spc="-10"/>
              <a:t>Performance</a:t>
            </a:r>
            <a:r>
              <a:rPr sz="3600" b="1" spc="-40"/>
              <a:t> </a:t>
            </a:r>
            <a:r>
              <a:rPr sz="3600" b="1" spc="-10"/>
              <a:t>Information</a:t>
            </a:r>
            <a:r>
              <a:rPr sz="3600" b="1" spc="-204"/>
              <a:t> </a:t>
            </a:r>
            <a:r>
              <a:rPr sz="3600" b="1"/>
              <a:t>Helps</a:t>
            </a:r>
            <a:r>
              <a:rPr sz="3600" b="1" spc="-100"/>
              <a:t> </a:t>
            </a:r>
            <a:r>
              <a:rPr sz="3600" b="1" spc="-10"/>
              <a:t>Students</a:t>
            </a:r>
            <a:endParaRPr lang="en-US" sz="3600" b="1">
              <a:ea typeface="Calibri Light"/>
            </a:endParaRPr>
          </a:p>
        </p:txBody>
      </p:sp>
      <p:sp>
        <p:nvSpPr>
          <p:cNvPr id="7" name="object 7"/>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6</a:t>
            </a:fld>
            <a:endParaRPr spc="-25"/>
          </a:p>
        </p:txBody>
      </p:sp>
      <p:sp>
        <p:nvSpPr>
          <p:cNvPr id="6" name="object 6"/>
          <p:cNvSpPr txBox="1"/>
          <p:nvPr/>
        </p:nvSpPr>
        <p:spPr>
          <a:xfrm>
            <a:off x="747394" y="1435735"/>
            <a:ext cx="10700385" cy="1308100"/>
          </a:xfrm>
          <a:prstGeom prst="rect">
            <a:avLst/>
          </a:prstGeom>
        </p:spPr>
        <p:txBody>
          <a:bodyPr vert="horz" wrap="square" lIns="0" tIns="6350" rIns="0" bIns="0" rtlCol="0">
            <a:spAutoFit/>
          </a:bodyPr>
          <a:lstStyle/>
          <a:p>
            <a:pPr marL="12700" marR="5080" algn="ctr">
              <a:lnSpc>
                <a:spcPct val="102400"/>
              </a:lnSpc>
              <a:spcBef>
                <a:spcPts val="50"/>
              </a:spcBef>
            </a:pPr>
            <a:r>
              <a:rPr sz="2750" b="0">
                <a:solidFill>
                  <a:srgbClr val="252525"/>
                </a:solidFill>
                <a:latin typeface="Calibri Light"/>
                <a:cs typeface="Calibri Light"/>
              </a:rPr>
              <a:t>You</a:t>
            </a:r>
            <a:r>
              <a:rPr sz="2750" b="0" spc="45">
                <a:solidFill>
                  <a:srgbClr val="252525"/>
                </a:solidFill>
                <a:latin typeface="Calibri Light"/>
                <a:cs typeface="Calibri Light"/>
              </a:rPr>
              <a:t> </a:t>
            </a:r>
            <a:r>
              <a:rPr sz="2750" b="0">
                <a:solidFill>
                  <a:srgbClr val="252525"/>
                </a:solidFill>
                <a:latin typeface="Calibri Light"/>
                <a:cs typeface="Calibri Light"/>
              </a:rPr>
              <a:t>can’t</a:t>
            </a:r>
            <a:r>
              <a:rPr sz="2750" b="0" spc="-25">
                <a:solidFill>
                  <a:srgbClr val="252525"/>
                </a:solidFill>
                <a:latin typeface="Calibri Light"/>
                <a:cs typeface="Calibri Light"/>
              </a:rPr>
              <a:t> </a:t>
            </a:r>
            <a:r>
              <a:rPr sz="2750" b="0">
                <a:solidFill>
                  <a:srgbClr val="252525"/>
                </a:solidFill>
                <a:latin typeface="Calibri Light"/>
                <a:cs typeface="Calibri Light"/>
              </a:rPr>
              <a:t>improve</a:t>
            </a:r>
            <a:r>
              <a:rPr sz="2750" b="0" spc="110">
                <a:solidFill>
                  <a:srgbClr val="252525"/>
                </a:solidFill>
                <a:latin typeface="Calibri Light"/>
                <a:cs typeface="Calibri Light"/>
              </a:rPr>
              <a:t> </a:t>
            </a:r>
            <a:r>
              <a:rPr sz="2750" b="0">
                <a:solidFill>
                  <a:srgbClr val="252525"/>
                </a:solidFill>
                <a:latin typeface="Calibri Light"/>
                <a:cs typeface="Calibri Light"/>
              </a:rPr>
              <a:t>what</a:t>
            </a:r>
            <a:r>
              <a:rPr sz="2750" b="0" spc="50">
                <a:solidFill>
                  <a:srgbClr val="252525"/>
                </a:solidFill>
                <a:latin typeface="Calibri Light"/>
                <a:cs typeface="Calibri Light"/>
              </a:rPr>
              <a:t> </a:t>
            </a:r>
            <a:r>
              <a:rPr sz="2750" b="0">
                <a:solidFill>
                  <a:srgbClr val="252525"/>
                </a:solidFill>
                <a:latin typeface="Calibri Light"/>
                <a:cs typeface="Calibri Light"/>
              </a:rPr>
              <a:t>you</a:t>
            </a:r>
            <a:r>
              <a:rPr sz="2750" b="0" spc="-30">
                <a:solidFill>
                  <a:srgbClr val="252525"/>
                </a:solidFill>
                <a:latin typeface="Calibri Light"/>
                <a:cs typeface="Calibri Light"/>
              </a:rPr>
              <a:t> </a:t>
            </a:r>
            <a:r>
              <a:rPr sz="2750" b="0">
                <a:solidFill>
                  <a:srgbClr val="252525"/>
                </a:solidFill>
                <a:latin typeface="Calibri Light"/>
                <a:cs typeface="Calibri Light"/>
              </a:rPr>
              <a:t>can’t</a:t>
            </a:r>
            <a:r>
              <a:rPr sz="2750" b="0" spc="-20">
                <a:solidFill>
                  <a:srgbClr val="252525"/>
                </a:solidFill>
                <a:latin typeface="Calibri Light"/>
                <a:cs typeface="Calibri Light"/>
              </a:rPr>
              <a:t> </a:t>
            </a:r>
            <a:r>
              <a:rPr sz="2750" b="0">
                <a:solidFill>
                  <a:srgbClr val="252525"/>
                </a:solidFill>
                <a:latin typeface="Calibri Light"/>
                <a:cs typeface="Calibri Light"/>
              </a:rPr>
              <a:t>see.</a:t>
            </a:r>
            <a:r>
              <a:rPr sz="2750" b="0" spc="55">
                <a:solidFill>
                  <a:srgbClr val="252525"/>
                </a:solidFill>
                <a:latin typeface="Calibri Light"/>
                <a:cs typeface="Calibri Light"/>
              </a:rPr>
              <a:t> </a:t>
            </a:r>
            <a:r>
              <a:rPr sz="2750" b="0" spc="-75">
                <a:solidFill>
                  <a:srgbClr val="252525"/>
                </a:solidFill>
                <a:latin typeface="Calibri Light"/>
                <a:cs typeface="Calibri Light"/>
              </a:rPr>
              <a:t>To</a:t>
            </a:r>
            <a:r>
              <a:rPr sz="2750" b="0" spc="-70">
                <a:solidFill>
                  <a:srgbClr val="252525"/>
                </a:solidFill>
                <a:latin typeface="Calibri Light"/>
                <a:cs typeface="Calibri Light"/>
              </a:rPr>
              <a:t> </a:t>
            </a:r>
            <a:r>
              <a:rPr sz="2750" b="0">
                <a:solidFill>
                  <a:srgbClr val="252525"/>
                </a:solidFill>
                <a:latin typeface="Calibri Light"/>
                <a:cs typeface="Calibri Light"/>
              </a:rPr>
              <a:t>serve</a:t>
            </a:r>
            <a:r>
              <a:rPr sz="2750" b="0" spc="35">
                <a:solidFill>
                  <a:srgbClr val="252525"/>
                </a:solidFill>
                <a:latin typeface="Calibri Light"/>
                <a:cs typeface="Calibri Light"/>
              </a:rPr>
              <a:t> </a:t>
            </a:r>
            <a:r>
              <a:rPr sz="2750" b="0">
                <a:solidFill>
                  <a:srgbClr val="252525"/>
                </a:solidFill>
                <a:latin typeface="Calibri Light"/>
                <a:cs typeface="Calibri Light"/>
              </a:rPr>
              <a:t>all</a:t>
            </a:r>
            <a:r>
              <a:rPr sz="2750" b="0" spc="45">
                <a:solidFill>
                  <a:srgbClr val="252525"/>
                </a:solidFill>
                <a:latin typeface="Calibri Light"/>
                <a:cs typeface="Calibri Light"/>
              </a:rPr>
              <a:t> </a:t>
            </a:r>
            <a:r>
              <a:rPr sz="2750" b="0">
                <a:solidFill>
                  <a:srgbClr val="252525"/>
                </a:solidFill>
                <a:latin typeface="Calibri Light"/>
                <a:cs typeface="Calibri Light"/>
              </a:rPr>
              <a:t>students</a:t>
            </a:r>
            <a:r>
              <a:rPr sz="2750" b="0" spc="105">
                <a:solidFill>
                  <a:srgbClr val="252525"/>
                </a:solidFill>
                <a:latin typeface="Calibri Light"/>
                <a:cs typeface="Calibri Light"/>
              </a:rPr>
              <a:t> </a:t>
            </a:r>
            <a:r>
              <a:rPr sz="2750" b="0">
                <a:solidFill>
                  <a:srgbClr val="252525"/>
                </a:solidFill>
                <a:latin typeface="Calibri Light"/>
                <a:cs typeface="Calibri Light"/>
              </a:rPr>
              <a:t>well,</a:t>
            </a:r>
            <a:r>
              <a:rPr sz="2750" b="0" spc="-20">
                <a:solidFill>
                  <a:srgbClr val="252525"/>
                </a:solidFill>
                <a:latin typeface="Calibri Light"/>
                <a:cs typeface="Calibri Light"/>
              </a:rPr>
              <a:t> </a:t>
            </a:r>
            <a:r>
              <a:rPr sz="2750" b="0" spc="-10">
                <a:solidFill>
                  <a:srgbClr val="252525"/>
                </a:solidFill>
                <a:latin typeface="Calibri Light"/>
                <a:cs typeface="Calibri Light"/>
              </a:rPr>
              <a:t>educators, </a:t>
            </a:r>
            <a:r>
              <a:rPr sz="2750" b="0">
                <a:solidFill>
                  <a:srgbClr val="252525"/>
                </a:solidFill>
                <a:latin typeface="Calibri Light"/>
                <a:cs typeface="Calibri Light"/>
              </a:rPr>
              <a:t>parents,</a:t>
            </a:r>
            <a:r>
              <a:rPr sz="2750" b="0" spc="95">
                <a:solidFill>
                  <a:srgbClr val="252525"/>
                </a:solidFill>
                <a:latin typeface="Calibri Light"/>
                <a:cs typeface="Calibri Light"/>
              </a:rPr>
              <a:t> </a:t>
            </a:r>
            <a:r>
              <a:rPr sz="2750" b="0">
                <a:solidFill>
                  <a:srgbClr val="252525"/>
                </a:solidFill>
                <a:latin typeface="Calibri Light"/>
                <a:cs typeface="Calibri Light"/>
              </a:rPr>
              <a:t>businesses</a:t>
            </a:r>
            <a:r>
              <a:rPr sz="2750" b="0" spc="220">
                <a:solidFill>
                  <a:srgbClr val="252525"/>
                </a:solidFill>
                <a:latin typeface="Calibri Light"/>
                <a:cs typeface="Calibri Light"/>
              </a:rPr>
              <a:t> </a:t>
            </a:r>
            <a:r>
              <a:rPr sz="2750" b="0">
                <a:solidFill>
                  <a:srgbClr val="252525"/>
                </a:solidFill>
                <a:latin typeface="Calibri Light"/>
                <a:cs typeface="Calibri Light"/>
              </a:rPr>
              <a:t>leaders,</a:t>
            </a:r>
            <a:r>
              <a:rPr sz="2750" b="0" spc="95">
                <a:solidFill>
                  <a:srgbClr val="252525"/>
                </a:solidFill>
                <a:latin typeface="Calibri Light"/>
                <a:cs typeface="Calibri Light"/>
              </a:rPr>
              <a:t> </a:t>
            </a:r>
            <a:r>
              <a:rPr sz="2750" b="0">
                <a:solidFill>
                  <a:srgbClr val="252525"/>
                </a:solidFill>
                <a:latin typeface="Calibri Light"/>
                <a:cs typeface="Calibri Light"/>
              </a:rPr>
              <a:t>and</a:t>
            </a:r>
            <a:r>
              <a:rPr sz="2750" b="0" spc="20">
                <a:solidFill>
                  <a:srgbClr val="252525"/>
                </a:solidFill>
                <a:latin typeface="Calibri Light"/>
                <a:cs typeface="Calibri Light"/>
              </a:rPr>
              <a:t> </a:t>
            </a:r>
            <a:r>
              <a:rPr sz="2750" b="0">
                <a:solidFill>
                  <a:srgbClr val="252525"/>
                </a:solidFill>
                <a:latin typeface="Calibri Light"/>
                <a:cs typeface="Calibri Light"/>
              </a:rPr>
              <a:t>community</a:t>
            </a:r>
            <a:r>
              <a:rPr sz="2750" b="0" spc="80">
                <a:solidFill>
                  <a:srgbClr val="252525"/>
                </a:solidFill>
                <a:latin typeface="Calibri Light"/>
                <a:cs typeface="Calibri Light"/>
              </a:rPr>
              <a:t> </a:t>
            </a:r>
            <a:r>
              <a:rPr sz="2750" b="0">
                <a:solidFill>
                  <a:srgbClr val="252525"/>
                </a:solidFill>
                <a:latin typeface="Calibri Light"/>
                <a:cs typeface="Calibri Light"/>
              </a:rPr>
              <a:t>members</a:t>
            </a:r>
            <a:r>
              <a:rPr sz="2750" b="0" spc="80">
                <a:solidFill>
                  <a:srgbClr val="252525"/>
                </a:solidFill>
                <a:latin typeface="Calibri Light"/>
                <a:cs typeface="Calibri Light"/>
              </a:rPr>
              <a:t> </a:t>
            </a:r>
            <a:r>
              <a:rPr sz="2750" b="0">
                <a:solidFill>
                  <a:srgbClr val="252525"/>
                </a:solidFill>
                <a:latin typeface="Calibri Light"/>
                <a:cs typeface="Calibri Light"/>
              </a:rPr>
              <a:t>need</a:t>
            </a:r>
            <a:r>
              <a:rPr sz="2750" b="0" spc="15">
                <a:solidFill>
                  <a:srgbClr val="252525"/>
                </a:solidFill>
                <a:latin typeface="Calibri Light"/>
                <a:cs typeface="Calibri Light"/>
              </a:rPr>
              <a:t> </a:t>
            </a:r>
            <a:r>
              <a:rPr sz="2750" b="0">
                <a:solidFill>
                  <a:srgbClr val="252525"/>
                </a:solidFill>
                <a:latin typeface="Calibri Light"/>
                <a:cs typeface="Calibri Light"/>
              </a:rPr>
              <a:t>easy</a:t>
            </a:r>
            <a:r>
              <a:rPr sz="2750" b="0" spc="80">
                <a:solidFill>
                  <a:srgbClr val="252525"/>
                </a:solidFill>
                <a:latin typeface="Calibri Light"/>
                <a:cs typeface="Calibri Light"/>
              </a:rPr>
              <a:t> </a:t>
            </a:r>
            <a:r>
              <a:rPr sz="2750" b="0">
                <a:solidFill>
                  <a:srgbClr val="252525"/>
                </a:solidFill>
                <a:latin typeface="Calibri Light"/>
                <a:cs typeface="Calibri Light"/>
              </a:rPr>
              <a:t>access</a:t>
            </a:r>
            <a:r>
              <a:rPr sz="2750" b="0" spc="15">
                <a:solidFill>
                  <a:srgbClr val="252525"/>
                </a:solidFill>
                <a:latin typeface="Calibri Light"/>
                <a:cs typeface="Calibri Light"/>
              </a:rPr>
              <a:t> </a:t>
            </a:r>
            <a:r>
              <a:rPr sz="2750" b="0" spc="-25">
                <a:solidFill>
                  <a:srgbClr val="252525"/>
                </a:solidFill>
                <a:latin typeface="Calibri Light"/>
                <a:cs typeface="Calibri Light"/>
              </a:rPr>
              <a:t>to </a:t>
            </a:r>
            <a:r>
              <a:rPr sz="2750" b="0">
                <a:solidFill>
                  <a:srgbClr val="252525"/>
                </a:solidFill>
                <a:latin typeface="Calibri Light"/>
                <a:cs typeface="Calibri Light"/>
              </a:rPr>
              <a:t>information</a:t>
            </a:r>
            <a:r>
              <a:rPr sz="2750" b="0" spc="90">
                <a:solidFill>
                  <a:srgbClr val="252525"/>
                </a:solidFill>
                <a:latin typeface="Calibri Light"/>
                <a:cs typeface="Calibri Light"/>
              </a:rPr>
              <a:t> </a:t>
            </a:r>
            <a:r>
              <a:rPr sz="2750" b="0">
                <a:solidFill>
                  <a:srgbClr val="252525"/>
                </a:solidFill>
                <a:latin typeface="Calibri Light"/>
                <a:cs typeface="Calibri Light"/>
              </a:rPr>
              <a:t>regarding</a:t>
            </a:r>
            <a:r>
              <a:rPr sz="2750" b="0" spc="215">
                <a:solidFill>
                  <a:srgbClr val="252525"/>
                </a:solidFill>
                <a:latin typeface="Calibri Light"/>
                <a:cs typeface="Calibri Light"/>
              </a:rPr>
              <a:t> </a:t>
            </a:r>
            <a:r>
              <a:rPr sz="2750" b="0">
                <a:solidFill>
                  <a:srgbClr val="252525"/>
                </a:solidFill>
                <a:latin typeface="Calibri Light"/>
                <a:cs typeface="Calibri Light"/>
              </a:rPr>
              <a:t>how</a:t>
            </a:r>
            <a:r>
              <a:rPr sz="2750" b="0" spc="-25">
                <a:solidFill>
                  <a:srgbClr val="252525"/>
                </a:solidFill>
                <a:latin typeface="Calibri Light"/>
                <a:cs typeface="Calibri Light"/>
              </a:rPr>
              <a:t> </a:t>
            </a:r>
            <a:r>
              <a:rPr sz="2750" b="0">
                <a:solidFill>
                  <a:srgbClr val="252525"/>
                </a:solidFill>
                <a:latin typeface="Calibri Light"/>
                <a:cs typeface="Calibri Light"/>
              </a:rPr>
              <a:t>schools</a:t>
            </a:r>
            <a:r>
              <a:rPr sz="2750" b="0" spc="85">
                <a:solidFill>
                  <a:srgbClr val="252525"/>
                </a:solidFill>
                <a:latin typeface="Calibri Light"/>
                <a:cs typeface="Calibri Light"/>
              </a:rPr>
              <a:t> </a:t>
            </a:r>
            <a:r>
              <a:rPr sz="2750" b="0">
                <a:solidFill>
                  <a:srgbClr val="252525"/>
                </a:solidFill>
                <a:latin typeface="Calibri Light"/>
                <a:cs typeface="Calibri Light"/>
              </a:rPr>
              <a:t>and</a:t>
            </a:r>
            <a:r>
              <a:rPr sz="2750" b="0" spc="-45">
                <a:solidFill>
                  <a:srgbClr val="252525"/>
                </a:solidFill>
                <a:latin typeface="Calibri Light"/>
                <a:cs typeface="Calibri Light"/>
              </a:rPr>
              <a:t> </a:t>
            </a:r>
            <a:r>
              <a:rPr sz="2750" b="0">
                <a:solidFill>
                  <a:srgbClr val="252525"/>
                </a:solidFill>
                <a:latin typeface="Calibri Light"/>
                <a:cs typeface="Calibri Light"/>
              </a:rPr>
              <a:t>districts</a:t>
            </a:r>
            <a:r>
              <a:rPr sz="2750" b="0" spc="20">
                <a:solidFill>
                  <a:srgbClr val="252525"/>
                </a:solidFill>
                <a:latin typeface="Calibri Light"/>
                <a:cs typeface="Calibri Light"/>
              </a:rPr>
              <a:t> </a:t>
            </a:r>
            <a:r>
              <a:rPr sz="2750" b="0">
                <a:solidFill>
                  <a:srgbClr val="252525"/>
                </a:solidFill>
                <a:latin typeface="Calibri Light"/>
                <a:cs typeface="Calibri Light"/>
              </a:rPr>
              <a:t>are</a:t>
            </a:r>
            <a:r>
              <a:rPr sz="2750" b="0" spc="20">
                <a:solidFill>
                  <a:srgbClr val="252525"/>
                </a:solidFill>
                <a:latin typeface="Calibri Light"/>
                <a:cs typeface="Calibri Light"/>
              </a:rPr>
              <a:t> </a:t>
            </a:r>
            <a:r>
              <a:rPr sz="2750" b="0" spc="-10">
                <a:solidFill>
                  <a:srgbClr val="252525"/>
                </a:solidFill>
                <a:latin typeface="Calibri Light"/>
                <a:cs typeface="Calibri Light"/>
              </a:rPr>
              <a:t>doing.</a:t>
            </a:r>
            <a:endParaRPr sz="2750">
              <a:latin typeface="Calibri Light"/>
              <a:cs typeface="Calibri Ligh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68853-22E2-A49B-E548-51449DC9E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46584-FEF5-8C21-C354-24F2E757C4D2}"/>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14: Abilene</a:t>
            </a:r>
          </a:p>
        </p:txBody>
      </p:sp>
      <p:sp>
        <p:nvSpPr>
          <p:cNvPr id="15" name="Rounded Rectangle 2">
            <a:extLst>
              <a:ext uri="{FF2B5EF4-FFF2-40B4-BE49-F238E27FC236}">
                <a16:creationId xmlns:a16="http://schemas.microsoft.com/office/drawing/2014/main" id="{4D36046D-3C57-7F1F-CEB2-8A0EEC69E0C3}"/>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C568EAF4-B1F8-B8BF-5FFD-C1713AA41C23}"/>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55568AF-D503-B77A-FB8A-76D7FBE78ADA}"/>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E7BC9912-21A0-4753-FC63-7AD8F724BFE8}"/>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89E921D9-160B-644B-D1DE-A5BB2399A557}"/>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F804576B-4505-0C45-9686-F9F549087E8C}"/>
              </a:ext>
            </a:extLst>
          </p:cNvPr>
          <p:cNvPicPr>
            <a:picLocks noChangeAspect="1"/>
          </p:cNvPicPr>
          <p:nvPr/>
        </p:nvPicPr>
        <p:blipFill>
          <a:blip r:embed="rId2"/>
          <a:stretch>
            <a:fillRect/>
          </a:stretch>
        </p:blipFill>
        <p:spPr>
          <a:xfrm>
            <a:off x="0" y="1059581"/>
            <a:ext cx="10483516" cy="5661259"/>
          </a:xfrm>
          <a:prstGeom prst="rect">
            <a:avLst/>
          </a:prstGeom>
        </p:spPr>
      </p:pic>
    </p:spTree>
    <p:extLst>
      <p:ext uri="{BB962C8B-B14F-4D97-AF65-F5344CB8AC3E}">
        <p14:creationId xmlns:p14="http://schemas.microsoft.com/office/powerpoint/2010/main" val="1275045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4A45A-5113-E906-5511-D4F1B1BD9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F16E5-5132-E97E-68F8-8ED0184FA272}"/>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15: San Angelo</a:t>
            </a:r>
          </a:p>
        </p:txBody>
      </p:sp>
      <p:sp>
        <p:nvSpPr>
          <p:cNvPr id="15" name="Rounded Rectangle 2">
            <a:extLst>
              <a:ext uri="{FF2B5EF4-FFF2-40B4-BE49-F238E27FC236}">
                <a16:creationId xmlns:a16="http://schemas.microsoft.com/office/drawing/2014/main" id="{FE56A5CA-5481-6A54-DE58-9F80A7576F56}"/>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EF7AB649-F5D8-C164-30D0-9E2EDF84E6BE}"/>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0D34DA85-4ABD-ECC6-9D64-5AE636B4ED0A}"/>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11CBAD62-DF6B-E5AB-177C-2B1ED5AD8530}"/>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637DB639-7CD8-E34F-5CC0-5BC07D4CD87F}"/>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4466BF98-761C-7D61-5B68-3CAD5BD30614}"/>
              </a:ext>
            </a:extLst>
          </p:cNvPr>
          <p:cNvPicPr>
            <a:picLocks noChangeAspect="1"/>
          </p:cNvPicPr>
          <p:nvPr/>
        </p:nvPicPr>
        <p:blipFill>
          <a:blip r:embed="rId2"/>
          <a:stretch>
            <a:fillRect/>
          </a:stretch>
        </p:blipFill>
        <p:spPr>
          <a:xfrm>
            <a:off x="0" y="931244"/>
            <a:ext cx="10732169" cy="5789596"/>
          </a:xfrm>
          <a:prstGeom prst="rect">
            <a:avLst/>
          </a:prstGeom>
        </p:spPr>
      </p:pic>
    </p:spTree>
    <p:extLst>
      <p:ext uri="{BB962C8B-B14F-4D97-AF65-F5344CB8AC3E}">
        <p14:creationId xmlns:p14="http://schemas.microsoft.com/office/powerpoint/2010/main" val="920305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4752D-4076-386E-C8B8-6B2FFB958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07519-953D-BA7D-45A2-9C17E2286928}"/>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16: Amarillo</a:t>
            </a:r>
          </a:p>
        </p:txBody>
      </p:sp>
      <p:sp>
        <p:nvSpPr>
          <p:cNvPr id="15" name="Rounded Rectangle 2">
            <a:extLst>
              <a:ext uri="{FF2B5EF4-FFF2-40B4-BE49-F238E27FC236}">
                <a16:creationId xmlns:a16="http://schemas.microsoft.com/office/drawing/2014/main" id="{AB7735FA-C339-64B0-7705-41EEEA4005C0}"/>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91D4FC6-29C0-5DF0-1BE7-937AFAC97097}"/>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00030570-424B-BA79-C9E5-B9AF9B670D88}"/>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B50BF700-1736-E06B-7206-36B1A00A36D4}"/>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570CB798-7AA2-114E-9D73-49F4FE763220}"/>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D9889ECB-D277-A076-768B-C3B18740C4AE}"/>
              </a:ext>
            </a:extLst>
          </p:cNvPr>
          <p:cNvPicPr>
            <a:picLocks noChangeAspect="1"/>
          </p:cNvPicPr>
          <p:nvPr/>
        </p:nvPicPr>
        <p:blipFill>
          <a:blip r:embed="rId2"/>
          <a:stretch>
            <a:fillRect/>
          </a:stretch>
        </p:blipFill>
        <p:spPr>
          <a:xfrm>
            <a:off x="0" y="1019475"/>
            <a:ext cx="10563727" cy="5701365"/>
          </a:xfrm>
          <a:prstGeom prst="rect">
            <a:avLst/>
          </a:prstGeom>
        </p:spPr>
      </p:pic>
    </p:spTree>
    <p:extLst>
      <p:ext uri="{BB962C8B-B14F-4D97-AF65-F5344CB8AC3E}">
        <p14:creationId xmlns:p14="http://schemas.microsoft.com/office/powerpoint/2010/main" val="1141515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4090E-C6AB-8801-96C0-3EF32CD92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DF2F2-CE20-63B2-BEE2-1A8CD6E1A395}"/>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17: Lubbock</a:t>
            </a:r>
          </a:p>
        </p:txBody>
      </p:sp>
      <p:sp>
        <p:nvSpPr>
          <p:cNvPr id="15" name="Rounded Rectangle 2">
            <a:extLst>
              <a:ext uri="{FF2B5EF4-FFF2-40B4-BE49-F238E27FC236}">
                <a16:creationId xmlns:a16="http://schemas.microsoft.com/office/drawing/2014/main" id="{4B1C5EC2-32A3-8D70-5E9E-EF72E523CD3F}"/>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03511DE6-32B3-AE18-0958-94DA834E4B5E}"/>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08E5F0CA-C88F-8E07-9889-D7642F9FE6F3}"/>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32B9873F-135E-8D3C-F8A2-C875A83CBAA8}"/>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A758C566-EC2D-06C9-AA5E-995E8E7FE5D0}"/>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612F9B69-7F0C-14F0-9A90-DEC87D5B0281}"/>
              </a:ext>
            </a:extLst>
          </p:cNvPr>
          <p:cNvPicPr>
            <a:picLocks noChangeAspect="1"/>
          </p:cNvPicPr>
          <p:nvPr/>
        </p:nvPicPr>
        <p:blipFill>
          <a:blip r:embed="rId2"/>
          <a:stretch>
            <a:fillRect/>
          </a:stretch>
        </p:blipFill>
        <p:spPr>
          <a:xfrm>
            <a:off x="0" y="995412"/>
            <a:ext cx="10603832" cy="5725428"/>
          </a:xfrm>
          <a:prstGeom prst="rect">
            <a:avLst/>
          </a:prstGeom>
        </p:spPr>
      </p:pic>
    </p:spTree>
    <p:extLst>
      <p:ext uri="{BB962C8B-B14F-4D97-AF65-F5344CB8AC3E}">
        <p14:creationId xmlns:p14="http://schemas.microsoft.com/office/powerpoint/2010/main" val="3486059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0732-BDB5-B4E2-BB4A-A2A62A99E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8090-BE81-9BDD-C835-789EFC355DC3}"/>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18: Midland</a:t>
            </a:r>
          </a:p>
        </p:txBody>
      </p:sp>
      <p:sp>
        <p:nvSpPr>
          <p:cNvPr id="15" name="Rounded Rectangle 2">
            <a:extLst>
              <a:ext uri="{FF2B5EF4-FFF2-40B4-BE49-F238E27FC236}">
                <a16:creationId xmlns:a16="http://schemas.microsoft.com/office/drawing/2014/main" id="{48A3EB32-1615-C6AC-2118-7C14B7615D07}"/>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9FC22FFA-BA13-7854-F796-96651DEE8289}"/>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69AA5E98-B755-A536-AFB2-49ECB0B6DF6A}"/>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FD1575AE-4A78-2D25-3FF0-DD212668DEB9}"/>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E3CC50B-BC15-1DCC-1266-7BB09DCFC1D7}"/>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01B1D081-3825-6078-B1AF-1DFDE22CA9BA}"/>
              </a:ext>
            </a:extLst>
          </p:cNvPr>
          <p:cNvPicPr>
            <a:picLocks noChangeAspect="1"/>
          </p:cNvPicPr>
          <p:nvPr/>
        </p:nvPicPr>
        <p:blipFill>
          <a:blip r:embed="rId2"/>
          <a:stretch>
            <a:fillRect/>
          </a:stretch>
        </p:blipFill>
        <p:spPr>
          <a:xfrm>
            <a:off x="0" y="979370"/>
            <a:ext cx="10635916" cy="5741470"/>
          </a:xfrm>
          <a:prstGeom prst="rect">
            <a:avLst/>
          </a:prstGeom>
        </p:spPr>
      </p:pic>
    </p:spTree>
    <p:extLst>
      <p:ext uri="{BB962C8B-B14F-4D97-AF65-F5344CB8AC3E}">
        <p14:creationId xmlns:p14="http://schemas.microsoft.com/office/powerpoint/2010/main" val="1388417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70318-212B-19A5-2CFE-04CC249CF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3B86B-085C-1F9E-83F9-1028A5B1BB5A}"/>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19: El Paso</a:t>
            </a:r>
          </a:p>
        </p:txBody>
      </p:sp>
      <p:sp>
        <p:nvSpPr>
          <p:cNvPr id="15" name="Rounded Rectangle 2">
            <a:extLst>
              <a:ext uri="{FF2B5EF4-FFF2-40B4-BE49-F238E27FC236}">
                <a16:creationId xmlns:a16="http://schemas.microsoft.com/office/drawing/2014/main" id="{B2EC8D30-81DA-8CE2-6657-86F32676C95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BB4BE3E7-5C26-77EB-BFA1-790BCCD872B2}"/>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E64404D-2259-21B9-94DB-0CE22C922256}"/>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9BCFAD16-779E-212B-CD9F-BB7C6A1F1F13}"/>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C21227EF-71D8-CC13-C854-B7DAB3922F86}"/>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5" name="Picture 4" descr="Region's performance over time">
            <a:extLst>
              <a:ext uri="{FF2B5EF4-FFF2-40B4-BE49-F238E27FC236}">
                <a16:creationId xmlns:a16="http://schemas.microsoft.com/office/drawing/2014/main" id="{B7AFA2FE-433D-CE06-80FB-092C9E3C1725}"/>
              </a:ext>
            </a:extLst>
          </p:cNvPr>
          <p:cNvPicPr>
            <a:picLocks noChangeAspect="1"/>
          </p:cNvPicPr>
          <p:nvPr/>
        </p:nvPicPr>
        <p:blipFill>
          <a:blip r:embed="rId2"/>
          <a:stretch>
            <a:fillRect/>
          </a:stretch>
        </p:blipFill>
        <p:spPr>
          <a:xfrm>
            <a:off x="0" y="1019475"/>
            <a:ext cx="10563727" cy="5701365"/>
          </a:xfrm>
          <a:prstGeom prst="rect">
            <a:avLst/>
          </a:prstGeom>
        </p:spPr>
      </p:pic>
    </p:spTree>
    <p:extLst>
      <p:ext uri="{BB962C8B-B14F-4D97-AF65-F5344CB8AC3E}">
        <p14:creationId xmlns:p14="http://schemas.microsoft.com/office/powerpoint/2010/main" val="3101361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E398-7F73-D995-2C28-D61A632DC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B56E0-F2D1-C2DC-3C14-8EEEDD8AD833}"/>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20: San Antonio</a:t>
            </a:r>
          </a:p>
        </p:txBody>
      </p:sp>
      <p:sp>
        <p:nvSpPr>
          <p:cNvPr id="15" name="Rounded Rectangle 2">
            <a:extLst>
              <a:ext uri="{FF2B5EF4-FFF2-40B4-BE49-F238E27FC236}">
                <a16:creationId xmlns:a16="http://schemas.microsoft.com/office/drawing/2014/main" id="{8808D4F0-D4BE-C493-2A4D-8AC684A9411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37F92CFB-D1B2-1C6E-191D-A2778C8A3671}"/>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0A1F2F9-5D72-3FD9-814B-3DDDE5802331}"/>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DFB5BBE1-0FB3-43A0-5EB4-B510CC5E4520}"/>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81E8E18-D637-8F8F-C8EE-CB5C68BDEC77}"/>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6" name="Picture 5" descr="Region's performance over time">
            <a:extLst>
              <a:ext uri="{FF2B5EF4-FFF2-40B4-BE49-F238E27FC236}">
                <a16:creationId xmlns:a16="http://schemas.microsoft.com/office/drawing/2014/main" id="{F44219D0-BED0-97D7-8BFA-D17AFAE73E32}"/>
              </a:ext>
            </a:extLst>
          </p:cNvPr>
          <p:cNvPicPr>
            <a:picLocks noChangeAspect="1"/>
          </p:cNvPicPr>
          <p:nvPr/>
        </p:nvPicPr>
        <p:blipFill>
          <a:blip r:embed="rId2"/>
          <a:stretch>
            <a:fillRect/>
          </a:stretch>
        </p:blipFill>
        <p:spPr>
          <a:xfrm>
            <a:off x="0" y="1011454"/>
            <a:ext cx="10571748" cy="5709386"/>
          </a:xfrm>
          <a:prstGeom prst="rect">
            <a:avLst/>
          </a:prstGeom>
        </p:spPr>
      </p:pic>
    </p:spTree>
    <p:extLst>
      <p:ext uri="{BB962C8B-B14F-4D97-AF65-F5344CB8AC3E}">
        <p14:creationId xmlns:p14="http://schemas.microsoft.com/office/powerpoint/2010/main" val="250246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2562225"/>
            <a:ext cx="12192000" cy="2867025"/>
          </a:xfrm>
          <a:custGeom>
            <a:avLst/>
            <a:gdLst/>
            <a:ahLst/>
            <a:cxnLst/>
            <a:rect l="l" t="t" r="r" b="b"/>
            <a:pathLst>
              <a:path w="12192000" h="2867025">
                <a:moveTo>
                  <a:pt x="12192000" y="0"/>
                </a:moveTo>
                <a:lnTo>
                  <a:pt x="0" y="0"/>
                </a:lnTo>
                <a:lnTo>
                  <a:pt x="0" y="2867025"/>
                </a:lnTo>
                <a:lnTo>
                  <a:pt x="12192000" y="2867025"/>
                </a:lnTo>
                <a:lnTo>
                  <a:pt x="12192000" y="0"/>
                </a:lnTo>
                <a:close/>
              </a:path>
            </a:pathLst>
          </a:custGeom>
          <a:solidFill>
            <a:srgbClr val="0D6CB8"/>
          </a:solidFill>
        </p:spPr>
        <p:txBody>
          <a:bodyPr wrap="square" lIns="0" tIns="0" rIns="0" bIns="0" rtlCol="0"/>
          <a:lstStyle/>
          <a:p>
            <a:endParaRPr/>
          </a:p>
        </p:txBody>
      </p:sp>
      <p:sp>
        <p:nvSpPr>
          <p:cNvPr id="3" name="object 3"/>
          <p:cNvSpPr txBox="1">
            <a:spLocks noGrp="1"/>
          </p:cNvSpPr>
          <p:nvPr>
            <p:ph type="title"/>
          </p:nvPr>
        </p:nvSpPr>
        <p:spPr>
          <a:xfrm>
            <a:off x="318134" y="27622"/>
            <a:ext cx="11555730" cy="794384"/>
          </a:xfrm>
          <a:prstGeom prst="rect">
            <a:avLst/>
          </a:prstGeom>
        </p:spPr>
        <p:txBody>
          <a:bodyPr vert="horz" wrap="square" lIns="0" tIns="177101" rIns="0" bIns="0" rtlCol="0" anchor="t">
            <a:spAutoFit/>
          </a:bodyPr>
          <a:lstStyle/>
          <a:p>
            <a:pPr marL="59055">
              <a:lnSpc>
                <a:spcPct val="100000"/>
              </a:lnSpc>
              <a:spcBef>
                <a:spcPts val="105"/>
              </a:spcBef>
            </a:pPr>
            <a:r>
              <a:rPr sz="4000" b="1"/>
              <a:t>Students</a:t>
            </a:r>
            <a:r>
              <a:rPr sz="4000" b="1" spc="-120"/>
              <a:t> </a:t>
            </a:r>
            <a:r>
              <a:rPr sz="4000" b="1"/>
              <a:t>Are</a:t>
            </a:r>
            <a:r>
              <a:rPr sz="4000" b="1" spc="-55"/>
              <a:t> </a:t>
            </a:r>
            <a:r>
              <a:rPr sz="4000" b="1"/>
              <a:t>Helped</a:t>
            </a:r>
            <a:r>
              <a:rPr sz="4000" b="1" spc="-60"/>
              <a:t> </a:t>
            </a:r>
            <a:r>
              <a:rPr sz="4000" b="1"/>
              <a:t>In</a:t>
            </a:r>
            <a:r>
              <a:rPr sz="4000" b="1" spc="-65"/>
              <a:t> </a:t>
            </a:r>
            <a:r>
              <a:rPr sz="4000" b="1"/>
              <a:t>School</a:t>
            </a:r>
            <a:r>
              <a:rPr sz="4000" b="1" spc="20"/>
              <a:t> </a:t>
            </a:r>
            <a:r>
              <a:rPr sz="4000" b="1"/>
              <a:t>&amp; In</a:t>
            </a:r>
            <a:r>
              <a:rPr sz="4000" b="1" spc="-65"/>
              <a:t> </a:t>
            </a:r>
            <a:r>
              <a:rPr sz="4000" b="1" spc="-20"/>
              <a:t>Life</a:t>
            </a:r>
            <a:endParaRPr lang="en-US" sz="4000" b="1">
              <a:ea typeface="Calibri Light"/>
            </a:endParaRPr>
          </a:p>
        </p:txBody>
      </p:sp>
      <p:sp>
        <p:nvSpPr>
          <p:cNvPr id="4" name="object 4"/>
          <p:cNvSpPr txBox="1"/>
          <p:nvPr/>
        </p:nvSpPr>
        <p:spPr>
          <a:xfrm>
            <a:off x="801687" y="1247139"/>
            <a:ext cx="10389870" cy="1004569"/>
          </a:xfrm>
          <a:prstGeom prst="rect">
            <a:avLst/>
          </a:prstGeom>
        </p:spPr>
        <p:txBody>
          <a:bodyPr vert="horz" wrap="square" lIns="0" tIns="31115" rIns="0" bIns="0" rtlCol="0">
            <a:spAutoFit/>
          </a:bodyPr>
          <a:lstStyle/>
          <a:p>
            <a:pPr marL="2176145" marR="5080" indent="-2164080">
              <a:lnSpc>
                <a:spcPts val="3829"/>
              </a:lnSpc>
              <a:spcBef>
                <a:spcPts val="245"/>
              </a:spcBef>
            </a:pPr>
            <a:r>
              <a:rPr sz="3200" b="0">
                <a:solidFill>
                  <a:srgbClr val="252525"/>
                </a:solidFill>
                <a:latin typeface="Calibri Light"/>
                <a:cs typeface="Calibri Light"/>
              </a:rPr>
              <a:t>Monitoring</a:t>
            </a:r>
            <a:r>
              <a:rPr sz="3200" b="0" spc="-20">
                <a:solidFill>
                  <a:srgbClr val="252525"/>
                </a:solidFill>
                <a:latin typeface="Calibri Light"/>
                <a:cs typeface="Calibri Light"/>
              </a:rPr>
              <a:t> </a:t>
            </a:r>
            <a:r>
              <a:rPr sz="3200" b="0" spc="-10">
                <a:solidFill>
                  <a:srgbClr val="252525"/>
                </a:solidFill>
                <a:latin typeface="Calibri Light"/>
                <a:cs typeface="Calibri Light"/>
              </a:rPr>
              <a:t>performance</a:t>
            </a:r>
            <a:r>
              <a:rPr sz="3200" b="0" spc="-90">
                <a:solidFill>
                  <a:srgbClr val="252525"/>
                </a:solidFill>
                <a:latin typeface="Calibri Light"/>
                <a:cs typeface="Calibri Light"/>
              </a:rPr>
              <a:t> </a:t>
            </a:r>
            <a:r>
              <a:rPr sz="3200" b="0">
                <a:solidFill>
                  <a:srgbClr val="252525"/>
                </a:solidFill>
                <a:latin typeface="Calibri Light"/>
                <a:cs typeface="Calibri Light"/>
              </a:rPr>
              <a:t>with</a:t>
            </a:r>
            <a:r>
              <a:rPr sz="3200" b="0" spc="-90">
                <a:solidFill>
                  <a:srgbClr val="252525"/>
                </a:solidFill>
                <a:latin typeface="Calibri Light"/>
                <a:cs typeface="Calibri Light"/>
              </a:rPr>
              <a:t> </a:t>
            </a:r>
            <a:r>
              <a:rPr sz="3200" b="0">
                <a:solidFill>
                  <a:srgbClr val="252525"/>
                </a:solidFill>
                <a:latin typeface="Calibri Light"/>
                <a:cs typeface="Calibri Light"/>
              </a:rPr>
              <a:t>school</a:t>
            </a:r>
            <a:r>
              <a:rPr sz="3200" b="0" spc="-40">
                <a:solidFill>
                  <a:srgbClr val="252525"/>
                </a:solidFill>
                <a:latin typeface="Calibri Light"/>
                <a:cs typeface="Calibri Light"/>
              </a:rPr>
              <a:t> </a:t>
            </a:r>
            <a:r>
              <a:rPr sz="3200" b="0" spc="-10">
                <a:solidFill>
                  <a:srgbClr val="252525"/>
                </a:solidFill>
                <a:latin typeface="Calibri Light"/>
                <a:cs typeface="Calibri Light"/>
              </a:rPr>
              <a:t>ratings</a:t>
            </a:r>
            <a:r>
              <a:rPr sz="3200" b="0" spc="-110">
                <a:solidFill>
                  <a:srgbClr val="252525"/>
                </a:solidFill>
                <a:latin typeface="Calibri Light"/>
                <a:cs typeface="Calibri Light"/>
              </a:rPr>
              <a:t> </a:t>
            </a:r>
            <a:r>
              <a:rPr sz="3200" b="0">
                <a:solidFill>
                  <a:srgbClr val="252525"/>
                </a:solidFill>
                <a:latin typeface="Calibri Light"/>
                <a:cs typeface="Calibri Light"/>
              </a:rPr>
              <a:t>has</a:t>
            </a:r>
            <a:r>
              <a:rPr sz="3200" b="0" spc="-50">
                <a:solidFill>
                  <a:srgbClr val="252525"/>
                </a:solidFill>
                <a:latin typeface="Calibri Light"/>
                <a:cs typeface="Calibri Light"/>
              </a:rPr>
              <a:t> </a:t>
            </a:r>
            <a:r>
              <a:rPr sz="3200" b="0">
                <a:solidFill>
                  <a:srgbClr val="252525"/>
                </a:solidFill>
                <a:latin typeface="Calibri Light"/>
                <a:cs typeface="Calibri Light"/>
              </a:rPr>
              <a:t>been</a:t>
            </a:r>
            <a:r>
              <a:rPr sz="3200" b="0" spc="-90">
                <a:solidFill>
                  <a:srgbClr val="252525"/>
                </a:solidFill>
                <a:latin typeface="Calibri Light"/>
                <a:cs typeface="Calibri Light"/>
              </a:rPr>
              <a:t> </a:t>
            </a:r>
            <a:r>
              <a:rPr sz="3200" b="0">
                <a:solidFill>
                  <a:srgbClr val="252525"/>
                </a:solidFill>
                <a:latin typeface="Calibri Light"/>
                <a:cs typeface="Calibri Light"/>
              </a:rPr>
              <a:t>shown</a:t>
            </a:r>
            <a:r>
              <a:rPr sz="3200" b="0" spc="-165">
                <a:solidFill>
                  <a:srgbClr val="252525"/>
                </a:solidFill>
                <a:latin typeface="Calibri Light"/>
                <a:cs typeface="Calibri Light"/>
              </a:rPr>
              <a:t> </a:t>
            </a:r>
            <a:r>
              <a:rPr sz="3200" b="0" spc="-25">
                <a:solidFill>
                  <a:srgbClr val="252525"/>
                </a:solidFill>
                <a:latin typeface="Calibri Light"/>
                <a:cs typeface="Calibri Light"/>
              </a:rPr>
              <a:t>to </a:t>
            </a:r>
            <a:r>
              <a:rPr sz="3200" b="0">
                <a:solidFill>
                  <a:srgbClr val="252525"/>
                </a:solidFill>
                <a:latin typeface="Calibri Light"/>
                <a:cs typeface="Calibri Light"/>
              </a:rPr>
              <a:t>have</a:t>
            </a:r>
            <a:r>
              <a:rPr sz="3200" b="0" spc="-105">
                <a:solidFill>
                  <a:srgbClr val="252525"/>
                </a:solidFill>
                <a:latin typeface="Calibri Light"/>
                <a:cs typeface="Calibri Light"/>
              </a:rPr>
              <a:t> </a:t>
            </a:r>
            <a:r>
              <a:rPr sz="3200" b="0">
                <a:solidFill>
                  <a:srgbClr val="252525"/>
                </a:solidFill>
                <a:latin typeface="Calibri Light"/>
                <a:cs typeface="Calibri Light"/>
              </a:rPr>
              <a:t>long</a:t>
            </a:r>
            <a:r>
              <a:rPr sz="3200" b="0" spc="-20">
                <a:solidFill>
                  <a:srgbClr val="252525"/>
                </a:solidFill>
                <a:latin typeface="Calibri Light"/>
                <a:cs typeface="Calibri Light"/>
              </a:rPr>
              <a:t> </a:t>
            </a:r>
            <a:r>
              <a:rPr sz="3200" b="0">
                <a:solidFill>
                  <a:srgbClr val="252525"/>
                </a:solidFill>
                <a:latin typeface="Calibri Light"/>
                <a:cs typeface="Calibri Light"/>
              </a:rPr>
              <a:t>term</a:t>
            </a:r>
            <a:r>
              <a:rPr sz="3200" b="0" spc="-180">
                <a:solidFill>
                  <a:srgbClr val="252525"/>
                </a:solidFill>
                <a:latin typeface="Calibri Light"/>
                <a:cs typeface="Calibri Light"/>
              </a:rPr>
              <a:t> </a:t>
            </a:r>
            <a:r>
              <a:rPr sz="3200" b="0">
                <a:solidFill>
                  <a:srgbClr val="252525"/>
                </a:solidFill>
                <a:latin typeface="Calibri Light"/>
                <a:cs typeface="Calibri Light"/>
              </a:rPr>
              <a:t>benefits</a:t>
            </a:r>
            <a:r>
              <a:rPr sz="3200" b="0" spc="-50">
                <a:solidFill>
                  <a:srgbClr val="252525"/>
                </a:solidFill>
                <a:latin typeface="Calibri Light"/>
                <a:cs typeface="Calibri Light"/>
              </a:rPr>
              <a:t> </a:t>
            </a:r>
            <a:r>
              <a:rPr sz="3200" b="0">
                <a:solidFill>
                  <a:srgbClr val="252525"/>
                </a:solidFill>
                <a:latin typeface="Calibri Light"/>
                <a:cs typeface="Calibri Light"/>
              </a:rPr>
              <a:t>for</a:t>
            </a:r>
            <a:r>
              <a:rPr sz="3200" b="0" spc="-60">
                <a:solidFill>
                  <a:srgbClr val="252525"/>
                </a:solidFill>
                <a:latin typeface="Calibri Light"/>
                <a:cs typeface="Calibri Light"/>
              </a:rPr>
              <a:t> </a:t>
            </a:r>
            <a:r>
              <a:rPr sz="3200" b="0" spc="-10">
                <a:solidFill>
                  <a:srgbClr val="252525"/>
                </a:solidFill>
                <a:latin typeface="Calibri Light"/>
                <a:cs typeface="Calibri Light"/>
              </a:rPr>
              <a:t>students:</a:t>
            </a:r>
            <a:endParaRPr sz="3200">
              <a:latin typeface="Calibri Light"/>
              <a:cs typeface="Calibri Light"/>
            </a:endParaRPr>
          </a:p>
        </p:txBody>
      </p:sp>
      <p:sp>
        <p:nvSpPr>
          <p:cNvPr id="5" name="object 5"/>
          <p:cNvSpPr txBox="1"/>
          <p:nvPr/>
        </p:nvSpPr>
        <p:spPr>
          <a:xfrm>
            <a:off x="239077" y="6438265"/>
            <a:ext cx="6191885" cy="242570"/>
          </a:xfrm>
          <a:prstGeom prst="rect">
            <a:avLst/>
          </a:prstGeom>
        </p:spPr>
        <p:txBody>
          <a:bodyPr vert="horz" wrap="square" lIns="0" tIns="15875" rIns="0" bIns="0" rtlCol="0">
            <a:spAutoFit/>
          </a:bodyPr>
          <a:lstStyle/>
          <a:p>
            <a:pPr marL="12700">
              <a:lnSpc>
                <a:spcPct val="100000"/>
              </a:lnSpc>
              <a:spcBef>
                <a:spcPts val="125"/>
              </a:spcBef>
            </a:pPr>
            <a:r>
              <a:rPr sz="1400" b="0">
                <a:solidFill>
                  <a:srgbClr val="7E7E7E"/>
                </a:solidFill>
                <a:latin typeface="Calibri Light"/>
                <a:cs typeface="Calibri Light"/>
              </a:rPr>
              <a:t>Source:</a:t>
            </a:r>
            <a:r>
              <a:rPr sz="1400" b="0" spc="335">
                <a:solidFill>
                  <a:srgbClr val="7E7E7E"/>
                </a:solidFill>
                <a:latin typeface="Calibri Light"/>
                <a:cs typeface="Calibri Light"/>
              </a:rPr>
              <a:t> </a:t>
            </a:r>
            <a:r>
              <a:rPr sz="1400" b="0" i="1" spc="-10">
                <a:solidFill>
                  <a:srgbClr val="7E7E7E"/>
                </a:solidFill>
                <a:latin typeface="Calibri Light"/>
                <a:cs typeface="Calibri Light"/>
              </a:rPr>
              <a:t>https://</a:t>
            </a:r>
            <a:r>
              <a:rPr sz="1400" b="0" i="1" spc="-10">
                <a:solidFill>
                  <a:srgbClr val="7E7E7E"/>
                </a:solidFill>
                <a:latin typeface="Calibri Light"/>
                <a:cs typeface="Calibri Light"/>
                <a:hlinkClick r:id="rId3"/>
              </a:rPr>
              <a:t>www.educationnext.org/when-</a:t>
            </a:r>
            <a:r>
              <a:rPr sz="1400" b="0" i="1">
                <a:solidFill>
                  <a:srgbClr val="7E7E7E"/>
                </a:solidFill>
                <a:latin typeface="Calibri Light"/>
                <a:cs typeface="Calibri Light"/>
                <a:hlinkClick r:id="rId3"/>
              </a:rPr>
              <a:t>does-</a:t>
            </a:r>
            <a:r>
              <a:rPr sz="1400" b="0" i="1" spc="-20">
                <a:solidFill>
                  <a:srgbClr val="7E7E7E"/>
                </a:solidFill>
                <a:latin typeface="Calibri Light"/>
                <a:cs typeface="Calibri Light"/>
                <a:hlinkClick r:id="rId3"/>
              </a:rPr>
              <a:t>accountability-</a:t>
            </a:r>
            <a:r>
              <a:rPr sz="1400" b="0" i="1">
                <a:solidFill>
                  <a:srgbClr val="7E7E7E"/>
                </a:solidFill>
                <a:latin typeface="Calibri Light"/>
                <a:cs typeface="Calibri Light"/>
                <a:hlinkClick r:id="rId3"/>
              </a:rPr>
              <a:t>work-</a:t>
            </a:r>
            <a:r>
              <a:rPr sz="1400" b="0" i="1" spc="-25">
                <a:solidFill>
                  <a:srgbClr val="7E7E7E"/>
                </a:solidFill>
                <a:latin typeface="Calibri Light"/>
                <a:cs typeface="Calibri Light"/>
                <a:hlinkClick r:id="rId3"/>
              </a:rPr>
              <a:t>texas-</a:t>
            </a:r>
            <a:r>
              <a:rPr sz="1400" b="0" i="1" spc="-10">
                <a:solidFill>
                  <a:srgbClr val="7E7E7E"/>
                </a:solidFill>
                <a:latin typeface="Calibri Light"/>
                <a:cs typeface="Calibri Light"/>
                <a:hlinkClick r:id="rId3"/>
              </a:rPr>
              <a:t>system/</a:t>
            </a:r>
            <a:endParaRPr sz="1400">
              <a:latin typeface="Calibri Light"/>
              <a:cs typeface="Calibri Light"/>
            </a:endParaRPr>
          </a:p>
        </p:txBody>
      </p:sp>
      <p:sp>
        <p:nvSpPr>
          <p:cNvPr id="6" name="object 6"/>
          <p:cNvSpPr txBox="1"/>
          <p:nvPr/>
        </p:nvSpPr>
        <p:spPr>
          <a:xfrm>
            <a:off x="558165" y="2809303"/>
            <a:ext cx="10485120" cy="2337435"/>
          </a:xfrm>
          <a:prstGeom prst="rect">
            <a:avLst/>
          </a:prstGeom>
        </p:spPr>
        <p:txBody>
          <a:bodyPr vert="horz" wrap="square" lIns="0" tIns="12700" rIns="0" bIns="0" rtlCol="0">
            <a:spAutoFit/>
          </a:bodyPr>
          <a:lstStyle/>
          <a:p>
            <a:pPr marL="12700" marR="5080">
              <a:lnSpc>
                <a:spcPct val="100000"/>
              </a:lnSpc>
              <a:spcBef>
                <a:spcPts val="100"/>
              </a:spcBef>
            </a:pPr>
            <a:r>
              <a:rPr sz="2400">
                <a:solidFill>
                  <a:srgbClr val="FFFFFF"/>
                </a:solidFill>
                <a:latin typeface="Calibri"/>
                <a:cs typeface="Calibri"/>
              </a:rPr>
              <a:t>“Our</a:t>
            </a:r>
            <a:r>
              <a:rPr sz="2400" spc="-85">
                <a:solidFill>
                  <a:srgbClr val="FFFFFF"/>
                </a:solidFill>
                <a:latin typeface="Calibri"/>
                <a:cs typeface="Calibri"/>
              </a:rPr>
              <a:t> </a:t>
            </a:r>
            <a:r>
              <a:rPr sz="2400">
                <a:solidFill>
                  <a:srgbClr val="FFFFFF"/>
                </a:solidFill>
                <a:latin typeface="Calibri"/>
                <a:cs typeface="Calibri"/>
              </a:rPr>
              <a:t>analysis</a:t>
            </a:r>
            <a:r>
              <a:rPr sz="2400" spc="25">
                <a:solidFill>
                  <a:srgbClr val="FFFFFF"/>
                </a:solidFill>
                <a:latin typeface="Calibri"/>
                <a:cs typeface="Calibri"/>
              </a:rPr>
              <a:t> </a:t>
            </a:r>
            <a:r>
              <a:rPr sz="2400">
                <a:solidFill>
                  <a:srgbClr val="FFFFFF"/>
                </a:solidFill>
                <a:latin typeface="Calibri"/>
                <a:cs typeface="Calibri"/>
              </a:rPr>
              <a:t>reveals</a:t>
            </a:r>
            <a:r>
              <a:rPr sz="2400" spc="-45">
                <a:solidFill>
                  <a:srgbClr val="FFFFFF"/>
                </a:solidFill>
                <a:latin typeface="Calibri"/>
                <a:cs typeface="Calibri"/>
              </a:rPr>
              <a:t> </a:t>
            </a:r>
            <a:r>
              <a:rPr sz="2400">
                <a:solidFill>
                  <a:srgbClr val="FFFFFF"/>
                </a:solidFill>
                <a:latin typeface="Calibri"/>
                <a:cs typeface="Calibri"/>
              </a:rPr>
              <a:t>that</a:t>
            </a:r>
            <a:r>
              <a:rPr sz="2400" spc="-125">
                <a:solidFill>
                  <a:srgbClr val="FFFFFF"/>
                </a:solidFill>
                <a:latin typeface="Calibri"/>
                <a:cs typeface="Calibri"/>
              </a:rPr>
              <a:t> </a:t>
            </a:r>
            <a:r>
              <a:rPr sz="2400">
                <a:solidFill>
                  <a:srgbClr val="FFFFFF"/>
                </a:solidFill>
                <a:latin typeface="Calibri"/>
                <a:cs typeface="Calibri"/>
              </a:rPr>
              <a:t>pressure</a:t>
            </a:r>
            <a:r>
              <a:rPr sz="2400" spc="-130">
                <a:solidFill>
                  <a:srgbClr val="FFFFFF"/>
                </a:solidFill>
                <a:latin typeface="Calibri"/>
                <a:cs typeface="Calibri"/>
              </a:rPr>
              <a:t> </a:t>
            </a:r>
            <a:r>
              <a:rPr sz="2400">
                <a:solidFill>
                  <a:srgbClr val="FFFFFF"/>
                </a:solidFill>
                <a:latin typeface="Calibri"/>
                <a:cs typeface="Calibri"/>
              </a:rPr>
              <a:t>on</a:t>
            </a:r>
            <a:r>
              <a:rPr sz="2400" spc="-125">
                <a:solidFill>
                  <a:srgbClr val="FFFFFF"/>
                </a:solidFill>
                <a:latin typeface="Calibri"/>
                <a:cs typeface="Calibri"/>
              </a:rPr>
              <a:t> </a:t>
            </a:r>
            <a:r>
              <a:rPr sz="2400">
                <a:solidFill>
                  <a:srgbClr val="FFFFFF"/>
                </a:solidFill>
                <a:latin typeface="Calibri"/>
                <a:cs typeface="Calibri"/>
              </a:rPr>
              <a:t>schools</a:t>
            </a:r>
            <a:r>
              <a:rPr sz="2400" spc="-110">
                <a:solidFill>
                  <a:srgbClr val="FFFFFF"/>
                </a:solidFill>
                <a:latin typeface="Calibri"/>
                <a:cs typeface="Calibri"/>
              </a:rPr>
              <a:t> </a:t>
            </a:r>
            <a:r>
              <a:rPr sz="2400">
                <a:solidFill>
                  <a:srgbClr val="FFFFFF"/>
                </a:solidFill>
                <a:latin typeface="Calibri"/>
                <a:cs typeface="Calibri"/>
              </a:rPr>
              <a:t>to</a:t>
            </a:r>
            <a:r>
              <a:rPr sz="2400" spc="-130">
                <a:solidFill>
                  <a:srgbClr val="FFFFFF"/>
                </a:solidFill>
                <a:latin typeface="Calibri"/>
                <a:cs typeface="Calibri"/>
              </a:rPr>
              <a:t> </a:t>
            </a:r>
            <a:r>
              <a:rPr sz="2400">
                <a:solidFill>
                  <a:srgbClr val="FFFFFF"/>
                </a:solidFill>
                <a:latin typeface="Calibri"/>
                <a:cs typeface="Calibri"/>
              </a:rPr>
              <a:t>avoid</a:t>
            </a:r>
            <a:r>
              <a:rPr sz="2400" spc="70">
                <a:solidFill>
                  <a:srgbClr val="FFFFFF"/>
                </a:solidFill>
                <a:latin typeface="Calibri"/>
                <a:cs typeface="Calibri"/>
              </a:rPr>
              <a:t> </a:t>
            </a:r>
            <a:r>
              <a:rPr sz="2400">
                <a:solidFill>
                  <a:srgbClr val="FFFFFF"/>
                </a:solidFill>
                <a:latin typeface="Calibri"/>
                <a:cs typeface="Calibri"/>
              </a:rPr>
              <a:t>a</a:t>
            </a:r>
            <a:r>
              <a:rPr sz="2400" spc="-95">
                <a:solidFill>
                  <a:srgbClr val="FFFFFF"/>
                </a:solidFill>
                <a:latin typeface="Calibri"/>
                <a:cs typeface="Calibri"/>
              </a:rPr>
              <a:t> </a:t>
            </a:r>
            <a:r>
              <a:rPr sz="2400">
                <a:solidFill>
                  <a:srgbClr val="FFFFFF"/>
                </a:solidFill>
                <a:latin typeface="Calibri"/>
                <a:cs typeface="Calibri"/>
              </a:rPr>
              <a:t>low</a:t>
            </a:r>
            <a:r>
              <a:rPr sz="2400" spc="-65">
                <a:solidFill>
                  <a:srgbClr val="FFFFFF"/>
                </a:solidFill>
                <a:latin typeface="Calibri"/>
                <a:cs typeface="Calibri"/>
              </a:rPr>
              <a:t> </a:t>
            </a:r>
            <a:r>
              <a:rPr sz="2400">
                <a:solidFill>
                  <a:srgbClr val="FFFFFF"/>
                </a:solidFill>
                <a:latin typeface="Calibri"/>
                <a:cs typeface="Calibri"/>
              </a:rPr>
              <a:t>performance</a:t>
            </a:r>
            <a:r>
              <a:rPr sz="2400" spc="-65">
                <a:solidFill>
                  <a:srgbClr val="FFFFFF"/>
                </a:solidFill>
                <a:latin typeface="Calibri"/>
                <a:cs typeface="Calibri"/>
              </a:rPr>
              <a:t> </a:t>
            </a:r>
            <a:r>
              <a:rPr sz="2400" spc="-10">
                <a:solidFill>
                  <a:srgbClr val="FFFFFF"/>
                </a:solidFill>
                <a:latin typeface="Calibri"/>
                <a:cs typeface="Calibri"/>
              </a:rPr>
              <a:t>rating</a:t>
            </a:r>
            <a:r>
              <a:rPr sz="2400" spc="-80">
                <a:solidFill>
                  <a:srgbClr val="FFFFFF"/>
                </a:solidFill>
                <a:latin typeface="Calibri"/>
                <a:cs typeface="Calibri"/>
              </a:rPr>
              <a:t> </a:t>
            </a:r>
            <a:r>
              <a:rPr sz="2400" spc="-25">
                <a:solidFill>
                  <a:srgbClr val="FFFFFF"/>
                </a:solidFill>
                <a:latin typeface="Calibri"/>
                <a:cs typeface="Calibri"/>
              </a:rPr>
              <a:t>led </a:t>
            </a:r>
            <a:r>
              <a:rPr sz="2400" spc="-10">
                <a:solidFill>
                  <a:srgbClr val="FFFFFF"/>
                </a:solidFill>
                <a:latin typeface="Calibri"/>
                <a:cs typeface="Calibri"/>
              </a:rPr>
              <a:t>low-</a:t>
            </a:r>
            <a:r>
              <a:rPr sz="2400">
                <a:solidFill>
                  <a:srgbClr val="FFFFFF"/>
                </a:solidFill>
                <a:latin typeface="Calibri"/>
                <a:cs typeface="Calibri"/>
              </a:rPr>
              <a:t>scoring</a:t>
            </a:r>
            <a:r>
              <a:rPr sz="2400" spc="-100">
                <a:solidFill>
                  <a:srgbClr val="FFFFFF"/>
                </a:solidFill>
                <a:latin typeface="Calibri"/>
                <a:cs typeface="Calibri"/>
              </a:rPr>
              <a:t> </a:t>
            </a:r>
            <a:r>
              <a:rPr sz="2400">
                <a:solidFill>
                  <a:srgbClr val="FFFFFF"/>
                </a:solidFill>
                <a:latin typeface="Calibri"/>
                <a:cs typeface="Calibri"/>
              </a:rPr>
              <a:t>students</a:t>
            </a:r>
            <a:r>
              <a:rPr sz="2400" spc="-204">
                <a:solidFill>
                  <a:srgbClr val="FFFFFF"/>
                </a:solidFill>
                <a:latin typeface="Calibri"/>
                <a:cs typeface="Calibri"/>
              </a:rPr>
              <a:t> </a:t>
            </a:r>
            <a:r>
              <a:rPr sz="2400">
                <a:solidFill>
                  <a:srgbClr val="FFFFFF"/>
                </a:solidFill>
                <a:latin typeface="Calibri"/>
                <a:cs typeface="Calibri"/>
              </a:rPr>
              <a:t>to</a:t>
            </a:r>
            <a:r>
              <a:rPr sz="2400" spc="-85">
                <a:solidFill>
                  <a:srgbClr val="FFFFFF"/>
                </a:solidFill>
                <a:latin typeface="Calibri"/>
                <a:cs typeface="Calibri"/>
              </a:rPr>
              <a:t> </a:t>
            </a:r>
            <a:r>
              <a:rPr sz="2400">
                <a:solidFill>
                  <a:srgbClr val="FFFFFF"/>
                </a:solidFill>
                <a:latin typeface="Calibri"/>
                <a:cs typeface="Calibri"/>
              </a:rPr>
              <a:t>score</a:t>
            </a:r>
            <a:r>
              <a:rPr sz="2400" spc="-90">
                <a:solidFill>
                  <a:srgbClr val="FFFFFF"/>
                </a:solidFill>
                <a:latin typeface="Calibri"/>
                <a:cs typeface="Calibri"/>
              </a:rPr>
              <a:t> </a:t>
            </a:r>
            <a:r>
              <a:rPr sz="2400" spc="-10">
                <a:solidFill>
                  <a:srgbClr val="FFFFFF"/>
                </a:solidFill>
                <a:latin typeface="Calibri"/>
                <a:cs typeface="Calibri"/>
              </a:rPr>
              <a:t>significantly</a:t>
            </a:r>
            <a:r>
              <a:rPr sz="2400" spc="-60">
                <a:solidFill>
                  <a:srgbClr val="FFFFFF"/>
                </a:solidFill>
                <a:latin typeface="Calibri"/>
                <a:cs typeface="Calibri"/>
              </a:rPr>
              <a:t> </a:t>
            </a:r>
            <a:r>
              <a:rPr sz="2400">
                <a:solidFill>
                  <a:srgbClr val="FFFFFF"/>
                </a:solidFill>
                <a:latin typeface="Calibri"/>
                <a:cs typeface="Calibri"/>
              </a:rPr>
              <a:t>higher</a:t>
            </a:r>
            <a:r>
              <a:rPr sz="2400" spc="-25">
                <a:solidFill>
                  <a:srgbClr val="FFFFFF"/>
                </a:solidFill>
                <a:latin typeface="Calibri"/>
                <a:cs typeface="Calibri"/>
              </a:rPr>
              <a:t> </a:t>
            </a:r>
            <a:r>
              <a:rPr sz="2400">
                <a:solidFill>
                  <a:srgbClr val="FFFFFF"/>
                </a:solidFill>
                <a:latin typeface="Calibri"/>
                <a:cs typeface="Calibri"/>
              </a:rPr>
              <a:t>on</a:t>
            </a:r>
            <a:r>
              <a:rPr sz="2400" spc="-5">
                <a:solidFill>
                  <a:srgbClr val="FFFFFF"/>
                </a:solidFill>
                <a:latin typeface="Calibri"/>
                <a:cs typeface="Calibri"/>
              </a:rPr>
              <a:t> </a:t>
            </a:r>
            <a:r>
              <a:rPr sz="2400">
                <a:solidFill>
                  <a:srgbClr val="FFFFFF"/>
                </a:solidFill>
                <a:latin typeface="Calibri"/>
                <a:cs typeface="Calibri"/>
              </a:rPr>
              <a:t>a</a:t>
            </a:r>
            <a:r>
              <a:rPr sz="2400" spc="30">
                <a:solidFill>
                  <a:srgbClr val="FFFFFF"/>
                </a:solidFill>
                <a:latin typeface="Calibri"/>
                <a:cs typeface="Calibri"/>
              </a:rPr>
              <a:t> </a:t>
            </a:r>
            <a:r>
              <a:rPr sz="2400">
                <a:solidFill>
                  <a:srgbClr val="FFFFFF"/>
                </a:solidFill>
                <a:latin typeface="Calibri"/>
                <a:cs typeface="Calibri"/>
              </a:rPr>
              <a:t>high-</a:t>
            </a:r>
            <a:r>
              <a:rPr sz="2400" spc="-10">
                <a:solidFill>
                  <a:srgbClr val="FFFFFF"/>
                </a:solidFill>
                <a:latin typeface="Calibri"/>
                <a:cs typeface="Calibri"/>
              </a:rPr>
              <a:t>stakes</a:t>
            </a:r>
            <a:r>
              <a:rPr sz="2400" spc="-210">
                <a:solidFill>
                  <a:srgbClr val="FFFFFF"/>
                </a:solidFill>
                <a:latin typeface="Calibri"/>
                <a:cs typeface="Calibri"/>
              </a:rPr>
              <a:t> </a:t>
            </a:r>
            <a:r>
              <a:rPr sz="2400">
                <a:solidFill>
                  <a:srgbClr val="FFFFFF"/>
                </a:solidFill>
                <a:latin typeface="Calibri"/>
                <a:cs typeface="Calibri"/>
              </a:rPr>
              <a:t>math</a:t>
            </a:r>
            <a:r>
              <a:rPr sz="2400" spc="-80">
                <a:solidFill>
                  <a:srgbClr val="FFFFFF"/>
                </a:solidFill>
                <a:latin typeface="Calibri"/>
                <a:cs typeface="Calibri"/>
              </a:rPr>
              <a:t> </a:t>
            </a:r>
            <a:r>
              <a:rPr sz="2400">
                <a:solidFill>
                  <a:srgbClr val="FFFFFF"/>
                </a:solidFill>
                <a:latin typeface="Calibri"/>
                <a:cs typeface="Calibri"/>
              </a:rPr>
              <a:t>exam</a:t>
            </a:r>
            <a:r>
              <a:rPr sz="2400" spc="20">
                <a:solidFill>
                  <a:srgbClr val="FFFFFF"/>
                </a:solidFill>
                <a:latin typeface="Calibri"/>
                <a:cs typeface="Calibri"/>
              </a:rPr>
              <a:t> </a:t>
            </a:r>
            <a:r>
              <a:rPr sz="2400">
                <a:solidFill>
                  <a:srgbClr val="FFFFFF"/>
                </a:solidFill>
                <a:latin typeface="Calibri"/>
                <a:cs typeface="Calibri"/>
              </a:rPr>
              <a:t>in</a:t>
            </a:r>
            <a:r>
              <a:rPr sz="2400" spc="70">
                <a:solidFill>
                  <a:srgbClr val="FFFFFF"/>
                </a:solidFill>
                <a:latin typeface="Calibri"/>
                <a:cs typeface="Calibri"/>
              </a:rPr>
              <a:t> </a:t>
            </a:r>
            <a:r>
              <a:rPr sz="2400" spc="-20">
                <a:solidFill>
                  <a:srgbClr val="FFFFFF"/>
                </a:solidFill>
                <a:latin typeface="Calibri"/>
                <a:cs typeface="Calibri"/>
              </a:rPr>
              <a:t>10th </a:t>
            </a:r>
            <a:r>
              <a:rPr sz="2400">
                <a:solidFill>
                  <a:srgbClr val="FFFFFF"/>
                </a:solidFill>
                <a:latin typeface="Calibri"/>
                <a:cs typeface="Calibri"/>
              </a:rPr>
              <a:t>grade.</a:t>
            </a:r>
            <a:r>
              <a:rPr sz="2400" spc="-15">
                <a:solidFill>
                  <a:srgbClr val="FFFFFF"/>
                </a:solidFill>
                <a:latin typeface="Calibri"/>
                <a:cs typeface="Calibri"/>
              </a:rPr>
              <a:t> </a:t>
            </a:r>
            <a:r>
              <a:rPr sz="2400">
                <a:solidFill>
                  <a:srgbClr val="FFFFFF"/>
                </a:solidFill>
                <a:latin typeface="Calibri"/>
                <a:cs typeface="Calibri"/>
              </a:rPr>
              <a:t>These</a:t>
            </a:r>
            <a:r>
              <a:rPr sz="2400" spc="-110">
                <a:solidFill>
                  <a:srgbClr val="FFFFFF"/>
                </a:solidFill>
                <a:latin typeface="Calibri"/>
                <a:cs typeface="Calibri"/>
              </a:rPr>
              <a:t> </a:t>
            </a:r>
            <a:r>
              <a:rPr sz="2400">
                <a:solidFill>
                  <a:srgbClr val="FFFFFF"/>
                </a:solidFill>
                <a:latin typeface="Calibri"/>
                <a:cs typeface="Calibri"/>
              </a:rPr>
              <a:t>students</a:t>
            </a:r>
            <a:r>
              <a:rPr sz="2400" spc="-215">
                <a:solidFill>
                  <a:srgbClr val="FFFFFF"/>
                </a:solidFill>
                <a:latin typeface="Calibri"/>
                <a:cs typeface="Calibri"/>
              </a:rPr>
              <a:t> </a:t>
            </a:r>
            <a:r>
              <a:rPr sz="2400">
                <a:solidFill>
                  <a:srgbClr val="FFFFFF"/>
                </a:solidFill>
                <a:latin typeface="Calibri"/>
                <a:cs typeface="Calibri"/>
              </a:rPr>
              <a:t>were</a:t>
            </a:r>
            <a:r>
              <a:rPr sz="2400" spc="-40">
                <a:solidFill>
                  <a:srgbClr val="FFFFFF"/>
                </a:solidFill>
                <a:latin typeface="Calibri"/>
                <a:cs typeface="Calibri"/>
              </a:rPr>
              <a:t> </a:t>
            </a:r>
            <a:r>
              <a:rPr sz="2400">
                <a:solidFill>
                  <a:srgbClr val="FFFFFF"/>
                </a:solidFill>
                <a:latin typeface="Calibri"/>
                <a:cs typeface="Calibri"/>
              </a:rPr>
              <a:t>also</a:t>
            </a:r>
            <a:r>
              <a:rPr sz="2400" spc="-40">
                <a:solidFill>
                  <a:srgbClr val="FFFFFF"/>
                </a:solidFill>
                <a:latin typeface="Calibri"/>
                <a:cs typeface="Calibri"/>
              </a:rPr>
              <a:t> </a:t>
            </a:r>
            <a:r>
              <a:rPr sz="2400">
                <a:solidFill>
                  <a:srgbClr val="FFFFFF"/>
                </a:solidFill>
                <a:latin typeface="Calibri"/>
                <a:cs typeface="Calibri"/>
              </a:rPr>
              <a:t>more</a:t>
            </a:r>
            <a:r>
              <a:rPr sz="2400" spc="-110">
                <a:solidFill>
                  <a:srgbClr val="FFFFFF"/>
                </a:solidFill>
                <a:latin typeface="Calibri"/>
                <a:cs typeface="Calibri"/>
              </a:rPr>
              <a:t> </a:t>
            </a:r>
            <a:r>
              <a:rPr sz="2400">
                <a:solidFill>
                  <a:srgbClr val="FFFFFF"/>
                </a:solidFill>
                <a:latin typeface="Calibri"/>
                <a:cs typeface="Calibri"/>
              </a:rPr>
              <a:t>likely</a:t>
            </a:r>
            <a:r>
              <a:rPr sz="2400" spc="-10">
                <a:solidFill>
                  <a:srgbClr val="FFFFFF"/>
                </a:solidFill>
                <a:latin typeface="Calibri"/>
                <a:cs typeface="Calibri"/>
              </a:rPr>
              <a:t> </a:t>
            </a:r>
            <a:r>
              <a:rPr sz="2400">
                <a:solidFill>
                  <a:srgbClr val="FFFFFF"/>
                </a:solidFill>
                <a:latin typeface="Calibri"/>
                <a:cs typeface="Calibri"/>
              </a:rPr>
              <a:t>to</a:t>
            </a:r>
            <a:r>
              <a:rPr sz="2400" spc="-40">
                <a:solidFill>
                  <a:srgbClr val="FFFFFF"/>
                </a:solidFill>
                <a:latin typeface="Calibri"/>
                <a:cs typeface="Calibri"/>
              </a:rPr>
              <a:t> </a:t>
            </a:r>
            <a:r>
              <a:rPr sz="2400">
                <a:solidFill>
                  <a:srgbClr val="FFFFFF"/>
                </a:solidFill>
                <a:latin typeface="Calibri"/>
                <a:cs typeface="Calibri"/>
              </a:rPr>
              <a:t>accumulate</a:t>
            </a:r>
            <a:r>
              <a:rPr sz="2400" spc="-165">
                <a:solidFill>
                  <a:srgbClr val="FFFFFF"/>
                </a:solidFill>
                <a:latin typeface="Calibri"/>
                <a:cs typeface="Calibri"/>
              </a:rPr>
              <a:t> </a:t>
            </a:r>
            <a:r>
              <a:rPr sz="2400">
                <a:solidFill>
                  <a:srgbClr val="FFFFFF"/>
                </a:solidFill>
                <a:latin typeface="Calibri"/>
                <a:cs typeface="Calibri"/>
              </a:rPr>
              <a:t>significantly</a:t>
            </a:r>
            <a:r>
              <a:rPr sz="2400" spc="-85">
                <a:solidFill>
                  <a:srgbClr val="FFFFFF"/>
                </a:solidFill>
                <a:latin typeface="Calibri"/>
                <a:cs typeface="Calibri"/>
              </a:rPr>
              <a:t> </a:t>
            </a:r>
            <a:r>
              <a:rPr sz="2400">
                <a:solidFill>
                  <a:srgbClr val="FFFFFF"/>
                </a:solidFill>
                <a:latin typeface="Calibri"/>
                <a:cs typeface="Calibri"/>
              </a:rPr>
              <a:t>more</a:t>
            </a:r>
            <a:r>
              <a:rPr sz="2400" spc="-110">
                <a:solidFill>
                  <a:srgbClr val="FFFFFF"/>
                </a:solidFill>
                <a:latin typeface="Calibri"/>
                <a:cs typeface="Calibri"/>
              </a:rPr>
              <a:t> </a:t>
            </a:r>
            <a:r>
              <a:rPr sz="2400" spc="-20">
                <a:solidFill>
                  <a:srgbClr val="FFFFFF"/>
                </a:solidFill>
                <a:latin typeface="Calibri"/>
                <a:cs typeface="Calibri"/>
              </a:rPr>
              <a:t>math </a:t>
            </a:r>
            <a:r>
              <a:rPr sz="2400">
                <a:solidFill>
                  <a:srgbClr val="FFFFFF"/>
                </a:solidFill>
                <a:latin typeface="Calibri"/>
                <a:cs typeface="Calibri"/>
              </a:rPr>
              <a:t>credits</a:t>
            </a:r>
            <a:r>
              <a:rPr sz="2400" spc="-85">
                <a:solidFill>
                  <a:srgbClr val="FFFFFF"/>
                </a:solidFill>
                <a:latin typeface="Calibri"/>
                <a:cs typeface="Calibri"/>
              </a:rPr>
              <a:t> </a:t>
            </a:r>
            <a:r>
              <a:rPr sz="2400">
                <a:solidFill>
                  <a:srgbClr val="FFFFFF"/>
                </a:solidFill>
                <a:latin typeface="Calibri"/>
                <a:cs typeface="Calibri"/>
              </a:rPr>
              <a:t>and</a:t>
            </a:r>
            <a:r>
              <a:rPr sz="2400" spc="-30">
                <a:solidFill>
                  <a:srgbClr val="FFFFFF"/>
                </a:solidFill>
                <a:latin typeface="Calibri"/>
                <a:cs typeface="Calibri"/>
              </a:rPr>
              <a:t> </a:t>
            </a:r>
            <a:r>
              <a:rPr sz="2400">
                <a:solidFill>
                  <a:srgbClr val="FFFFFF"/>
                </a:solidFill>
                <a:latin typeface="Calibri"/>
                <a:cs typeface="Calibri"/>
              </a:rPr>
              <a:t>to</a:t>
            </a:r>
            <a:r>
              <a:rPr sz="2400" spc="-100">
                <a:solidFill>
                  <a:srgbClr val="FFFFFF"/>
                </a:solidFill>
                <a:latin typeface="Calibri"/>
                <a:cs typeface="Calibri"/>
              </a:rPr>
              <a:t> </a:t>
            </a:r>
            <a:r>
              <a:rPr sz="2400" spc="-10">
                <a:solidFill>
                  <a:srgbClr val="FFFFFF"/>
                </a:solidFill>
                <a:latin typeface="Calibri"/>
                <a:cs typeface="Calibri"/>
              </a:rPr>
              <a:t>graduate</a:t>
            </a:r>
            <a:r>
              <a:rPr sz="2400" spc="-40">
                <a:solidFill>
                  <a:srgbClr val="FFFFFF"/>
                </a:solidFill>
                <a:latin typeface="Calibri"/>
                <a:cs typeface="Calibri"/>
              </a:rPr>
              <a:t> </a:t>
            </a:r>
            <a:r>
              <a:rPr sz="2400">
                <a:solidFill>
                  <a:srgbClr val="FFFFFF"/>
                </a:solidFill>
                <a:latin typeface="Calibri"/>
                <a:cs typeface="Calibri"/>
              </a:rPr>
              <a:t>from</a:t>
            </a:r>
            <a:r>
              <a:rPr sz="2400" spc="-5">
                <a:solidFill>
                  <a:srgbClr val="FFFFFF"/>
                </a:solidFill>
                <a:latin typeface="Calibri"/>
                <a:cs typeface="Calibri"/>
              </a:rPr>
              <a:t> </a:t>
            </a:r>
            <a:r>
              <a:rPr sz="2400">
                <a:solidFill>
                  <a:srgbClr val="FFFFFF"/>
                </a:solidFill>
                <a:latin typeface="Calibri"/>
                <a:cs typeface="Calibri"/>
              </a:rPr>
              <a:t>high</a:t>
            </a:r>
            <a:r>
              <a:rPr sz="2400" spc="-35">
                <a:solidFill>
                  <a:srgbClr val="FFFFFF"/>
                </a:solidFill>
                <a:latin typeface="Calibri"/>
                <a:cs typeface="Calibri"/>
              </a:rPr>
              <a:t> </a:t>
            </a:r>
            <a:r>
              <a:rPr sz="2400">
                <a:solidFill>
                  <a:srgbClr val="FFFFFF"/>
                </a:solidFill>
                <a:latin typeface="Calibri"/>
                <a:cs typeface="Calibri"/>
              </a:rPr>
              <a:t>school</a:t>
            </a:r>
            <a:r>
              <a:rPr sz="2400" spc="-135">
                <a:solidFill>
                  <a:srgbClr val="FFFFFF"/>
                </a:solidFill>
                <a:latin typeface="Calibri"/>
                <a:cs typeface="Calibri"/>
              </a:rPr>
              <a:t> </a:t>
            </a:r>
            <a:r>
              <a:rPr sz="2400">
                <a:solidFill>
                  <a:srgbClr val="FFFFFF"/>
                </a:solidFill>
                <a:latin typeface="Calibri"/>
                <a:cs typeface="Calibri"/>
              </a:rPr>
              <a:t>on</a:t>
            </a:r>
            <a:r>
              <a:rPr sz="2400" spc="-25">
                <a:solidFill>
                  <a:srgbClr val="FFFFFF"/>
                </a:solidFill>
                <a:latin typeface="Calibri"/>
                <a:cs typeface="Calibri"/>
              </a:rPr>
              <a:t> </a:t>
            </a:r>
            <a:r>
              <a:rPr sz="2400" spc="-10">
                <a:solidFill>
                  <a:srgbClr val="FFFFFF"/>
                </a:solidFill>
                <a:latin typeface="Calibri"/>
                <a:cs typeface="Calibri"/>
              </a:rPr>
              <a:t>time.</a:t>
            </a:r>
            <a:endParaRPr sz="2400">
              <a:latin typeface="Calibri"/>
              <a:cs typeface="Calibri"/>
            </a:endParaRPr>
          </a:p>
          <a:p>
            <a:pPr marL="12700">
              <a:lnSpc>
                <a:spcPct val="100000"/>
              </a:lnSpc>
              <a:spcBef>
                <a:spcPts val="75"/>
              </a:spcBef>
            </a:pPr>
            <a:r>
              <a:rPr sz="2750" b="1">
                <a:solidFill>
                  <a:srgbClr val="FFFFFF"/>
                </a:solidFill>
                <a:latin typeface="Calibri"/>
                <a:cs typeface="Calibri"/>
              </a:rPr>
              <a:t>Later</a:t>
            </a:r>
            <a:r>
              <a:rPr sz="2750" b="1" spc="-25">
                <a:solidFill>
                  <a:srgbClr val="FFFFFF"/>
                </a:solidFill>
                <a:latin typeface="Calibri"/>
                <a:cs typeface="Calibri"/>
              </a:rPr>
              <a:t> </a:t>
            </a:r>
            <a:r>
              <a:rPr sz="2750" b="1">
                <a:solidFill>
                  <a:srgbClr val="FFFFFF"/>
                </a:solidFill>
                <a:latin typeface="Calibri"/>
                <a:cs typeface="Calibri"/>
              </a:rPr>
              <a:t>in</a:t>
            </a:r>
            <a:r>
              <a:rPr sz="2750" b="1" spc="75">
                <a:solidFill>
                  <a:srgbClr val="FFFFFF"/>
                </a:solidFill>
                <a:latin typeface="Calibri"/>
                <a:cs typeface="Calibri"/>
              </a:rPr>
              <a:t> </a:t>
            </a:r>
            <a:r>
              <a:rPr sz="2750" b="1">
                <a:solidFill>
                  <a:srgbClr val="FFFFFF"/>
                </a:solidFill>
                <a:latin typeface="Calibri"/>
                <a:cs typeface="Calibri"/>
              </a:rPr>
              <a:t>life,</a:t>
            </a:r>
            <a:r>
              <a:rPr sz="2750" b="1" spc="30">
                <a:solidFill>
                  <a:srgbClr val="FFFFFF"/>
                </a:solidFill>
                <a:latin typeface="Calibri"/>
                <a:cs typeface="Calibri"/>
              </a:rPr>
              <a:t> </a:t>
            </a:r>
            <a:r>
              <a:rPr sz="2750" b="1">
                <a:solidFill>
                  <a:srgbClr val="FFFFFF"/>
                </a:solidFill>
                <a:latin typeface="Calibri"/>
                <a:cs typeface="Calibri"/>
              </a:rPr>
              <a:t>they</a:t>
            </a:r>
            <a:r>
              <a:rPr sz="2750" b="1" spc="35">
                <a:solidFill>
                  <a:srgbClr val="FFFFFF"/>
                </a:solidFill>
                <a:latin typeface="Calibri"/>
                <a:cs typeface="Calibri"/>
              </a:rPr>
              <a:t> </a:t>
            </a:r>
            <a:r>
              <a:rPr sz="2750" b="1">
                <a:solidFill>
                  <a:srgbClr val="FFFFFF"/>
                </a:solidFill>
                <a:latin typeface="Calibri"/>
                <a:cs typeface="Calibri"/>
              </a:rPr>
              <a:t>were</a:t>
            </a:r>
            <a:r>
              <a:rPr sz="2750" b="1" spc="20">
                <a:solidFill>
                  <a:srgbClr val="FFFFFF"/>
                </a:solidFill>
                <a:latin typeface="Calibri"/>
                <a:cs typeface="Calibri"/>
              </a:rPr>
              <a:t> </a:t>
            </a:r>
            <a:r>
              <a:rPr sz="2750" b="1">
                <a:solidFill>
                  <a:srgbClr val="FFFFFF"/>
                </a:solidFill>
                <a:latin typeface="Calibri"/>
                <a:cs typeface="Calibri"/>
              </a:rPr>
              <a:t>more</a:t>
            </a:r>
            <a:r>
              <a:rPr sz="2750" b="1" spc="25">
                <a:solidFill>
                  <a:srgbClr val="FFFFFF"/>
                </a:solidFill>
                <a:latin typeface="Calibri"/>
                <a:cs typeface="Calibri"/>
              </a:rPr>
              <a:t> </a:t>
            </a:r>
            <a:r>
              <a:rPr sz="2750" b="1">
                <a:solidFill>
                  <a:srgbClr val="FFFFFF"/>
                </a:solidFill>
                <a:latin typeface="Calibri"/>
                <a:cs typeface="Calibri"/>
              </a:rPr>
              <a:t>likely</a:t>
            </a:r>
            <a:r>
              <a:rPr sz="2750" b="1" spc="100">
                <a:solidFill>
                  <a:srgbClr val="FFFFFF"/>
                </a:solidFill>
                <a:latin typeface="Calibri"/>
                <a:cs typeface="Calibri"/>
              </a:rPr>
              <a:t> </a:t>
            </a:r>
            <a:r>
              <a:rPr sz="2750" b="1">
                <a:solidFill>
                  <a:srgbClr val="FFFFFF"/>
                </a:solidFill>
                <a:latin typeface="Calibri"/>
                <a:cs typeface="Calibri"/>
              </a:rPr>
              <a:t>to</a:t>
            </a:r>
            <a:r>
              <a:rPr sz="2750" b="1" spc="10">
                <a:solidFill>
                  <a:srgbClr val="FFFFFF"/>
                </a:solidFill>
                <a:latin typeface="Calibri"/>
                <a:cs typeface="Calibri"/>
              </a:rPr>
              <a:t> </a:t>
            </a:r>
            <a:r>
              <a:rPr sz="2750" b="1">
                <a:solidFill>
                  <a:srgbClr val="FFFFFF"/>
                </a:solidFill>
                <a:latin typeface="Calibri"/>
                <a:cs typeface="Calibri"/>
              </a:rPr>
              <a:t>attend</a:t>
            </a:r>
            <a:r>
              <a:rPr sz="2750" b="1" spc="-75">
                <a:solidFill>
                  <a:srgbClr val="FFFFFF"/>
                </a:solidFill>
                <a:latin typeface="Calibri"/>
                <a:cs typeface="Calibri"/>
              </a:rPr>
              <a:t> </a:t>
            </a:r>
            <a:r>
              <a:rPr sz="2750" b="1">
                <a:solidFill>
                  <a:srgbClr val="FFFFFF"/>
                </a:solidFill>
                <a:latin typeface="Calibri"/>
                <a:cs typeface="Calibri"/>
              </a:rPr>
              <a:t>and</a:t>
            </a:r>
            <a:r>
              <a:rPr sz="2750" b="1" spc="85">
                <a:solidFill>
                  <a:srgbClr val="FFFFFF"/>
                </a:solidFill>
                <a:latin typeface="Calibri"/>
                <a:cs typeface="Calibri"/>
              </a:rPr>
              <a:t> </a:t>
            </a:r>
            <a:r>
              <a:rPr sz="2750" b="1">
                <a:solidFill>
                  <a:srgbClr val="FFFFFF"/>
                </a:solidFill>
                <a:latin typeface="Calibri"/>
                <a:cs typeface="Calibri"/>
              </a:rPr>
              <a:t>graduate</a:t>
            </a:r>
            <a:r>
              <a:rPr sz="2750" b="1" spc="100">
                <a:solidFill>
                  <a:srgbClr val="FFFFFF"/>
                </a:solidFill>
                <a:latin typeface="Calibri"/>
                <a:cs typeface="Calibri"/>
              </a:rPr>
              <a:t> </a:t>
            </a:r>
            <a:r>
              <a:rPr sz="2750" b="1">
                <a:solidFill>
                  <a:srgbClr val="FFFFFF"/>
                </a:solidFill>
                <a:latin typeface="Calibri"/>
                <a:cs typeface="Calibri"/>
              </a:rPr>
              <a:t>from</a:t>
            </a:r>
            <a:r>
              <a:rPr sz="2750" b="1" spc="75">
                <a:solidFill>
                  <a:srgbClr val="FFFFFF"/>
                </a:solidFill>
                <a:latin typeface="Calibri"/>
                <a:cs typeface="Calibri"/>
              </a:rPr>
              <a:t> </a:t>
            </a:r>
            <a:r>
              <a:rPr sz="2750" b="1">
                <a:solidFill>
                  <a:srgbClr val="FFFFFF"/>
                </a:solidFill>
                <a:latin typeface="Calibri"/>
                <a:cs typeface="Calibri"/>
              </a:rPr>
              <a:t>a</a:t>
            </a:r>
            <a:r>
              <a:rPr sz="2750" b="1" spc="55">
                <a:solidFill>
                  <a:srgbClr val="FFFFFF"/>
                </a:solidFill>
                <a:latin typeface="Calibri"/>
                <a:cs typeface="Calibri"/>
              </a:rPr>
              <a:t> </a:t>
            </a:r>
            <a:r>
              <a:rPr sz="2750" b="1" spc="-10">
                <a:solidFill>
                  <a:srgbClr val="FFFFFF"/>
                </a:solidFill>
                <a:latin typeface="Calibri"/>
                <a:cs typeface="Calibri"/>
              </a:rPr>
              <a:t>four-</a:t>
            </a:r>
            <a:endParaRPr sz="2750">
              <a:latin typeface="Calibri"/>
              <a:cs typeface="Calibri"/>
            </a:endParaRPr>
          </a:p>
          <a:p>
            <a:pPr marL="12700">
              <a:lnSpc>
                <a:spcPct val="100000"/>
              </a:lnSpc>
              <a:spcBef>
                <a:spcPts val="5"/>
              </a:spcBef>
            </a:pPr>
            <a:r>
              <a:rPr sz="2750" b="1">
                <a:solidFill>
                  <a:srgbClr val="FFFFFF"/>
                </a:solidFill>
                <a:latin typeface="Calibri"/>
                <a:cs typeface="Calibri"/>
              </a:rPr>
              <a:t>year</a:t>
            </a:r>
            <a:r>
              <a:rPr sz="2750" b="1" spc="10">
                <a:solidFill>
                  <a:srgbClr val="FFFFFF"/>
                </a:solidFill>
                <a:latin typeface="Calibri"/>
                <a:cs typeface="Calibri"/>
              </a:rPr>
              <a:t> </a:t>
            </a:r>
            <a:r>
              <a:rPr sz="2750" b="1">
                <a:solidFill>
                  <a:srgbClr val="FFFFFF"/>
                </a:solidFill>
                <a:latin typeface="Calibri"/>
                <a:cs typeface="Calibri"/>
              </a:rPr>
              <a:t>college,</a:t>
            </a:r>
            <a:r>
              <a:rPr sz="2750" b="1" spc="55">
                <a:solidFill>
                  <a:srgbClr val="FFFFFF"/>
                </a:solidFill>
                <a:latin typeface="Calibri"/>
                <a:cs typeface="Calibri"/>
              </a:rPr>
              <a:t> </a:t>
            </a:r>
            <a:r>
              <a:rPr sz="2750" b="1">
                <a:solidFill>
                  <a:srgbClr val="FFFFFF"/>
                </a:solidFill>
                <a:latin typeface="Calibri"/>
                <a:cs typeface="Calibri"/>
              </a:rPr>
              <a:t>and</a:t>
            </a:r>
            <a:r>
              <a:rPr sz="2750" b="1" spc="105">
                <a:solidFill>
                  <a:srgbClr val="FFFFFF"/>
                </a:solidFill>
                <a:latin typeface="Calibri"/>
                <a:cs typeface="Calibri"/>
              </a:rPr>
              <a:t> </a:t>
            </a:r>
            <a:r>
              <a:rPr sz="2750" b="1">
                <a:solidFill>
                  <a:srgbClr val="FFFFFF"/>
                </a:solidFill>
                <a:latin typeface="Calibri"/>
                <a:cs typeface="Calibri"/>
              </a:rPr>
              <a:t>they</a:t>
            </a:r>
            <a:r>
              <a:rPr sz="2750" b="1" spc="60">
                <a:solidFill>
                  <a:srgbClr val="FFFFFF"/>
                </a:solidFill>
                <a:latin typeface="Calibri"/>
                <a:cs typeface="Calibri"/>
              </a:rPr>
              <a:t> </a:t>
            </a:r>
            <a:r>
              <a:rPr sz="2750" b="1">
                <a:solidFill>
                  <a:srgbClr val="FFFFFF"/>
                </a:solidFill>
                <a:latin typeface="Calibri"/>
                <a:cs typeface="Calibri"/>
              </a:rPr>
              <a:t>had</a:t>
            </a:r>
            <a:r>
              <a:rPr sz="2750" b="1" spc="105">
                <a:solidFill>
                  <a:srgbClr val="FFFFFF"/>
                </a:solidFill>
                <a:latin typeface="Calibri"/>
                <a:cs typeface="Calibri"/>
              </a:rPr>
              <a:t> </a:t>
            </a:r>
            <a:r>
              <a:rPr sz="2750" b="1">
                <a:solidFill>
                  <a:srgbClr val="FFFFFF"/>
                </a:solidFill>
                <a:latin typeface="Calibri"/>
                <a:cs typeface="Calibri"/>
              </a:rPr>
              <a:t>higher</a:t>
            </a:r>
            <a:r>
              <a:rPr sz="2750" b="1" spc="15">
                <a:solidFill>
                  <a:srgbClr val="FFFFFF"/>
                </a:solidFill>
                <a:latin typeface="Calibri"/>
                <a:cs typeface="Calibri"/>
              </a:rPr>
              <a:t> </a:t>
            </a:r>
            <a:r>
              <a:rPr sz="2750" b="1">
                <a:solidFill>
                  <a:srgbClr val="FFFFFF"/>
                </a:solidFill>
                <a:latin typeface="Calibri"/>
                <a:cs typeface="Calibri"/>
              </a:rPr>
              <a:t>earnings</a:t>
            </a:r>
            <a:r>
              <a:rPr sz="2750" b="1" spc="114">
                <a:solidFill>
                  <a:srgbClr val="FFFFFF"/>
                </a:solidFill>
                <a:latin typeface="Calibri"/>
                <a:cs typeface="Calibri"/>
              </a:rPr>
              <a:t> </a:t>
            </a:r>
            <a:r>
              <a:rPr sz="2750" b="1">
                <a:solidFill>
                  <a:srgbClr val="FFFFFF"/>
                </a:solidFill>
                <a:latin typeface="Calibri"/>
                <a:cs typeface="Calibri"/>
              </a:rPr>
              <a:t>at</a:t>
            </a:r>
            <a:r>
              <a:rPr sz="2750" b="1" spc="110">
                <a:solidFill>
                  <a:srgbClr val="FFFFFF"/>
                </a:solidFill>
                <a:latin typeface="Calibri"/>
                <a:cs typeface="Calibri"/>
              </a:rPr>
              <a:t> </a:t>
            </a:r>
            <a:r>
              <a:rPr sz="2750" b="1">
                <a:solidFill>
                  <a:srgbClr val="FFFFFF"/>
                </a:solidFill>
                <a:latin typeface="Calibri"/>
                <a:cs typeface="Calibri"/>
              </a:rPr>
              <a:t>age</a:t>
            </a:r>
            <a:r>
              <a:rPr sz="2750" b="1" spc="45">
                <a:solidFill>
                  <a:srgbClr val="FFFFFF"/>
                </a:solidFill>
                <a:latin typeface="Calibri"/>
                <a:cs typeface="Calibri"/>
              </a:rPr>
              <a:t> </a:t>
            </a:r>
            <a:r>
              <a:rPr sz="2750" b="1" spc="-20">
                <a:solidFill>
                  <a:srgbClr val="FFFFFF"/>
                </a:solidFill>
                <a:latin typeface="Calibri"/>
                <a:cs typeface="Calibri"/>
              </a:rPr>
              <a:t>25.”</a:t>
            </a:r>
            <a:endParaRPr sz="2750">
              <a:latin typeface="Calibri"/>
              <a:cs typeface="Calibri"/>
            </a:endParaRPr>
          </a:p>
        </p:txBody>
      </p:sp>
      <p:pic>
        <p:nvPicPr>
          <p:cNvPr id="7" name="object 7" descr="A black graduation cap with a gold tassel"/>
          <p:cNvPicPr/>
          <p:nvPr/>
        </p:nvPicPr>
        <p:blipFill>
          <a:blip r:embed="rId4" cstate="print"/>
          <a:stretch>
            <a:fillRect/>
          </a:stretch>
        </p:blipFill>
        <p:spPr>
          <a:xfrm>
            <a:off x="8854719" y="4191660"/>
            <a:ext cx="3177006" cy="2666338"/>
          </a:xfrm>
          <a:prstGeom prst="rect">
            <a:avLst/>
          </a:prstGeom>
        </p:spPr>
      </p:pic>
      <p:sp>
        <p:nvSpPr>
          <p:cNvPr id="8" name="object 8"/>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7</a:t>
            </a:fld>
            <a:endParaRPr spc="-2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134" y="27622"/>
            <a:ext cx="11555730" cy="679993"/>
          </a:xfrm>
          <a:prstGeom prst="rect">
            <a:avLst/>
          </a:prstGeom>
        </p:spPr>
        <p:txBody>
          <a:bodyPr vert="horz" wrap="square" lIns="0" tIns="254317" rIns="0" bIns="0" rtlCol="0" anchor="t">
            <a:spAutoFit/>
          </a:bodyPr>
          <a:lstStyle/>
          <a:p>
            <a:pPr marL="59055">
              <a:lnSpc>
                <a:spcPct val="100000"/>
              </a:lnSpc>
              <a:spcBef>
                <a:spcPts val="130"/>
              </a:spcBef>
            </a:pPr>
            <a:r>
              <a:rPr sz="2750" b="1"/>
              <a:t>A–F</a:t>
            </a:r>
            <a:r>
              <a:rPr sz="2750" b="1" spc="-10"/>
              <a:t> </a:t>
            </a:r>
            <a:r>
              <a:rPr sz="2750" b="1"/>
              <a:t>is</a:t>
            </a:r>
            <a:r>
              <a:rPr sz="2750" b="1" spc="-20"/>
              <a:t> </a:t>
            </a:r>
            <a:r>
              <a:rPr sz="2750" b="1"/>
              <a:t>a</a:t>
            </a:r>
            <a:r>
              <a:rPr sz="2750" b="1" spc="-25"/>
              <a:t> </a:t>
            </a:r>
            <a:r>
              <a:rPr sz="2750" b="1"/>
              <a:t>tool</a:t>
            </a:r>
            <a:r>
              <a:rPr sz="2750" b="1" spc="60"/>
              <a:t> </a:t>
            </a:r>
            <a:r>
              <a:rPr sz="2750" b="1"/>
              <a:t>to</a:t>
            </a:r>
            <a:r>
              <a:rPr sz="2750" b="1" spc="-20"/>
              <a:t> </a:t>
            </a:r>
            <a:r>
              <a:rPr sz="2750" b="1"/>
              <a:t>help</a:t>
            </a:r>
            <a:r>
              <a:rPr sz="2750" b="1" spc="60"/>
              <a:t> </a:t>
            </a:r>
            <a:r>
              <a:rPr sz="2750" b="1"/>
              <a:t>us</a:t>
            </a:r>
            <a:r>
              <a:rPr sz="2750" b="1" spc="-20"/>
              <a:t> </a:t>
            </a:r>
            <a:r>
              <a:rPr sz="2750" b="1"/>
              <a:t>meet</a:t>
            </a:r>
            <a:r>
              <a:rPr sz="2750" b="1" spc="65"/>
              <a:t> </a:t>
            </a:r>
            <a:r>
              <a:rPr sz="2750" b="1"/>
              <a:t>continuously</a:t>
            </a:r>
            <a:r>
              <a:rPr sz="2750" b="1" spc="190"/>
              <a:t> </a:t>
            </a:r>
            <a:r>
              <a:rPr sz="2750" b="1"/>
              <a:t>improved</a:t>
            </a:r>
            <a:r>
              <a:rPr sz="2750" b="1" spc="125"/>
              <a:t> </a:t>
            </a:r>
            <a:r>
              <a:rPr sz="2750" b="1"/>
              <a:t>goals</a:t>
            </a:r>
            <a:r>
              <a:rPr sz="2750" b="1" spc="55"/>
              <a:t> </a:t>
            </a:r>
            <a:r>
              <a:rPr sz="2750" b="1"/>
              <a:t>for</a:t>
            </a:r>
            <a:r>
              <a:rPr sz="2750" b="1" spc="20"/>
              <a:t> </a:t>
            </a:r>
            <a:r>
              <a:rPr sz="2750" b="1" spc="-10"/>
              <a:t>children</a:t>
            </a:r>
            <a:endParaRPr lang="en-US" sz="2750" b="1">
              <a:ea typeface="Calibri Light"/>
            </a:endParaRPr>
          </a:p>
        </p:txBody>
      </p:sp>
      <p:sp>
        <p:nvSpPr>
          <p:cNvPr id="5" name="object 5">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8</a:t>
            </a:fld>
            <a:endParaRPr spc="-25"/>
          </a:p>
        </p:txBody>
      </p:sp>
      <p:sp>
        <p:nvSpPr>
          <p:cNvPr id="3" name="object 3"/>
          <p:cNvSpPr txBox="1"/>
          <p:nvPr/>
        </p:nvSpPr>
        <p:spPr>
          <a:xfrm>
            <a:off x="691197" y="1615122"/>
            <a:ext cx="10701655" cy="1860550"/>
          </a:xfrm>
          <a:prstGeom prst="rect">
            <a:avLst/>
          </a:prstGeom>
        </p:spPr>
        <p:txBody>
          <a:bodyPr vert="horz" wrap="square" lIns="0" tIns="15875" rIns="0" bIns="0" rtlCol="0">
            <a:spAutoFit/>
          </a:bodyPr>
          <a:lstStyle/>
          <a:p>
            <a:pPr marL="12700" marR="5080">
              <a:lnSpc>
                <a:spcPct val="100000"/>
              </a:lnSpc>
              <a:spcBef>
                <a:spcPts val="125"/>
              </a:spcBef>
            </a:pPr>
            <a:r>
              <a:rPr sz="2000">
                <a:latin typeface="Courier New"/>
                <a:cs typeface="Courier New"/>
              </a:rPr>
              <a:t>39.053(f)</a:t>
            </a:r>
            <a:r>
              <a:rPr sz="2000" spc="-55">
                <a:latin typeface="Courier New"/>
                <a:cs typeface="Courier New"/>
              </a:rPr>
              <a:t> </a:t>
            </a:r>
            <a:r>
              <a:rPr sz="2000">
                <a:latin typeface="Courier New"/>
                <a:cs typeface="Courier New"/>
              </a:rPr>
              <a:t>…</a:t>
            </a:r>
            <a:r>
              <a:rPr sz="2000" spc="-50">
                <a:latin typeface="Courier New"/>
                <a:cs typeface="Courier New"/>
              </a:rPr>
              <a:t> </a:t>
            </a:r>
            <a:r>
              <a:rPr sz="2000">
                <a:latin typeface="Courier New"/>
                <a:cs typeface="Courier New"/>
              </a:rPr>
              <a:t>In</a:t>
            </a:r>
            <a:r>
              <a:rPr sz="2000" spc="-50">
                <a:latin typeface="Courier New"/>
                <a:cs typeface="Courier New"/>
              </a:rPr>
              <a:t> </a:t>
            </a:r>
            <a:r>
              <a:rPr sz="2000">
                <a:latin typeface="Courier New"/>
                <a:cs typeface="Courier New"/>
              </a:rPr>
              <a:t>consultation</a:t>
            </a:r>
            <a:r>
              <a:rPr sz="2000" spc="-50">
                <a:latin typeface="Courier New"/>
                <a:cs typeface="Courier New"/>
              </a:rPr>
              <a:t> </a:t>
            </a:r>
            <a:r>
              <a:rPr sz="2000">
                <a:latin typeface="Courier New"/>
                <a:cs typeface="Courier New"/>
              </a:rPr>
              <a:t>with</a:t>
            </a:r>
            <a:r>
              <a:rPr sz="2000" spc="-50">
                <a:latin typeface="Courier New"/>
                <a:cs typeface="Courier New"/>
              </a:rPr>
              <a:t> </a:t>
            </a:r>
            <a:r>
              <a:rPr sz="2000">
                <a:latin typeface="Courier New"/>
                <a:cs typeface="Courier New"/>
              </a:rPr>
              <a:t>educators,</a:t>
            </a:r>
            <a:r>
              <a:rPr sz="2000" spc="-50">
                <a:latin typeface="Courier New"/>
                <a:cs typeface="Courier New"/>
              </a:rPr>
              <a:t> </a:t>
            </a:r>
            <a:r>
              <a:rPr sz="2000">
                <a:latin typeface="Courier New"/>
                <a:cs typeface="Courier New"/>
              </a:rPr>
              <a:t>parents,</a:t>
            </a:r>
            <a:r>
              <a:rPr sz="2000" spc="-50">
                <a:latin typeface="Courier New"/>
                <a:cs typeface="Courier New"/>
              </a:rPr>
              <a:t> </a:t>
            </a:r>
            <a:r>
              <a:rPr sz="2000">
                <a:latin typeface="Courier New"/>
                <a:cs typeface="Courier New"/>
              </a:rPr>
              <a:t>and</a:t>
            </a:r>
            <a:r>
              <a:rPr sz="2000" spc="-55">
                <a:latin typeface="Courier New"/>
                <a:cs typeface="Courier New"/>
              </a:rPr>
              <a:t> </a:t>
            </a:r>
            <a:r>
              <a:rPr sz="2000">
                <a:latin typeface="Courier New"/>
                <a:cs typeface="Courier New"/>
              </a:rPr>
              <a:t>business</a:t>
            </a:r>
            <a:r>
              <a:rPr sz="2000" spc="-50">
                <a:latin typeface="Courier New"/>
                <a:cs typeface="Courier New"/>
              </a:rPr>
              <a:t> </a:t>
            </a:r>
            <a:r>
              <a:rPr sz="2000" spc="-25">
                <a:latin typeface="Courier New"/>
                <a:cs typeface="Courier New"/>
              </a:rPr>
              <a:t>and </a:t>
            </a:r>
            <a:r>
              <a:rPr sz="2000">
                <a:latin typeface="Courier New"/>
                <a:cs typeface="Courier New"/>
              </a:rPr>
              <a:t>industry</a:t>
            </a:r>
            <a:r>
              <a:rPr sz="2000" spc="-70">
                <a:latin typeface="Courier New"/>
                <a:cs typeface="Courier New"/>
              </a:rPr>
              <a:t> </a:t>
            </a:r>
            <a:r>
              <a:rPr sz="2000">
                <a:latin typeface="Courier New"/>
                <a:cs typeface="Courier New"/>
              </a:rPr>
              <a:t>representatives,</a:t>
            </a:r>
            <a:r>
              <a:rPr sz="2000" spc="-70">
                <a:latin typeface="Courier New"/>
                <a:cs typeface="Courier New"/>
              </a:rPr>
              <a:t> </a:t>
            </a:r>
            <a:r>
              <a:rPr sz="2000">
                <a:latin typeface="Courier New"/>
                <a:cs typeface="Courier New"/>
              </a:rPr>
              <a:t>as</a:t>
            </a:r>
            <a:r>
              <a:rPr sz="2000" spc="-65">
                <a:latin typeface="Courier New"/>
                <a:cs typeface="Courier New"/>
              </a:rPr>
              <a:t> </a:t>
            </a:r>
            <a:r>
              <a:rPr sz="2000">
                <a:latin typeface="Courier New"/>
                <a:cs typeface="Courier New"/>
              </a:rPr>
              <a:t>necessary,</a:t>
            </a:r>
            <a:r>
              <a:rPr sz="2000" spc="-70">
                <a:latin typeface="Courier New"/>
                <a:cs typeface="Courier New"/>
              </a:rPr>
              <a:t> </a:t>
            </a:r>
            <a:r>
              <a:rPr sz="2000">
                <a:latin typeface="Courier New"/>
                <a:cs typeface="Courier New"/>
              </a:rPr>
              <a:t>the</a:t>
            </a:r>
            <a:r>
              <a:rPr sz="2000" spc="-65">
                <a:latin typeface="Courier New"/>
                <a:cs typeface="Courier New"/>
              </a:rPr>
              <a:t> </a:t>
            </a:r>
            <a:r>
              <a:rPr sz="2000">
                <a:latin typeface="Courier New"/>
                <a:cs typeface="Courier New"/>
              </a:rPr>
              <a:t>commissioner</a:t>
            </a:r>
            <a:r>
              <a:rPr sz="2000" spc="-70">
                <a:latin typeface="Courier New"/>
                <a:cs typeface="Courier New"/>
              </a:rPr>
              <a:t> </a:t>
            </a:r>
            <a:r>
              <a:rPr sz="2000" spc="-10">
                <a:latin typeface="Courier New"/>
                <a:cs typeface="Courier New"/>
              </a:rPr>
              <a:t>shall </a:t>
            </a:r>
            <a:r>
              <a:rPr sz="2000">
                <a:latin typeface="Courier New"/>
                <a:cs typeface="Courier New"/>
              </a:rPr>
              <a:t>establish</a:t>
            </a:r>
            <a:r>
              <a:rPr sz="2000" spc="-55">
                <a:latin typeface="Courier New"/>
                <a:cs typeface="Courier New"/>
              </a:rPr>
              <a:t> </a:t>
            </a:r>
            <a:r>
              <a:rPr sz="2000">
                <a:latin typeface="Courier New"/>
                <a:cs typeface="Courier New"/>
              </a:rPr>
              <a:t>and</a:t>
            </a:r>
            <a:r>
              <a:rPr sz="2000" spc="-55">
                <a:latin typeface="Courier New"/>
                <a:cs typeface="Courier New"/>
              </a:rPr>
              <a:t> </a:t>
            </a:r>
            <a:r>
              <a:rPr sz="2000">
                <a:latin typeface="Courier New"/>
                <a:cs typeface="Courier New"/>
              </a:rPr>
              <a:t>modify</a:t>
            </a:r>
            <a:r>
              <a:rPr sz="2000" spc="-55">
                <a:latin typeface="Courier New"/>
                <a:cs typeface="Courier New"/>
              </a:rPr>
              <a:t> </a:t>
            </a:r>
            <a:r>
              <a:rPr sz="2000">
                <a:latin typeface="Courier New"/>
                <a:cs typeface="Courier New"/>
              </a:rPr>
              <a:t>standards</a:t>
            </a:r>
            <a:r>
              <a:rPr sz="2000" spc="-55">
                <a:latin typeface="Courier New"/>
                <a:cs typeface="Courier New"/>
              </a:rPr>
              <a:t> </a:t>
            </a:r>
            <a:r>
              <a:rPr sz="2000">
                <a:latin typeface="Courier New"/>
                <a:cs typeface="Courier New"/>
              </a:rPr>
              <a:t>to</a:t>
            </a:r>
            <a:r>
              <a:rPr sz="2000" spc="-20">
                <a:latin typeface="Courier New"/>
                <a:cs typeface="Courier New"/>
              </a:rPr>
              <a:t> </a:t>
            </a:r>
            <a:r>
              <a:rPr sz="2000" b="1">
                <a:latin typeface="Courier New"/>
                <a:cs typeface="Courier New"/>
              </a:rPr>
              <a:t>continuously</a:t>
            </a:r>
            <a:r>
              <a:rPr sz="2000" b="1" spc="-55">
                <a:latin typeface="Courier New"/>
                <a:cs typeface="Courier New"/>
              </a:rPr>
              <a:t> </a:t>
            </a:r>
            <a:r>
              <a:rPr sz="2000" b="1">
                <a:latin typeface="Courier New"/>
                <a:cs typeface="Courier New"/>
              </a:rPr>
              <a:t>improve</a:t>
            </a:r>
            <a:r>
              <a:rPr sz="2000" b="1" spc="-55">
                <a:latin typeface="Courier New"/>
                <a:cs typeface="Courier New"/>
              </a:rPr>
              <a:t> </a:t>
            </a:r>
            <a:r>
              <a:rPr sz="2000" b="1" spc="-10">
                <a:latin typeface="Courier New"/>
                <a:cs typeface="Courier New"/>
              </a:rPr>
              <a:t>student </a:t>
            </a:r>
            <a:r>
              <a:rPr sz="2000" b="1">
                <a:latin typeface="Courier New"/>
                <a:cs typeface="Courier New"/>
              </a:rPr>
              <a:t>performance</a:t>
            </a:r>
            <a:r>
              <a:rPr sz="2000" b="1" spc="-20">
                <a:latin typeface="Courier New"/>
                <a:cs typeface="Courier New"/>
              </a:rPr>
              <a:t> </a:t>
            </a:r>
            <a:r>
              <a:rPr sz="2000">
                <a:latin typeface="Courier New"/>
                <a:cs typeface="Courier New"/>
              </a:rPr>
              <a:t>to</a:t>
            </a:r>
            <a:r>
              <a:rPr sz="2000" spc="-25">
                <a:latin typeface="Courier New"/>
                <a:cs typeface="Courier New"/>
              </a:rPr>
              <a:t> </a:t>
            </a:r>
            <a:r>
              <a:rPr sz="2000">
                <a:latin typeface="Courier New"/>
                <a:cs typeface="Courier New"/>
              </a:rPr>
              <a:t>achieve</a:t>
            </a:r>
            <a:r>
              <a:rPr sz="2000" spc="-25">
                <a:latin typeface="Courier New"/>
                <a:cs typeface="Courier New"/>
              </a:rPr>
              <a:t> </a:t>
            </a:r>
            <a:r>
              <a:rPr sz="2000">
                <a:latin typeface="Courier New"/>
                <a:cs typeface="Courier New"/>
              </a:rPr>
              <a:t>the</a:t>
            </a:r>
            <a:r>
              <a:rPr sz="2000" spc="-25">
                <a:latin typeface="Courier New"/>
                <a:cs typeface="Courier New"/>
              </a:rPr>
              <a:t> </a:t>
            </a:r>
            <a:r>
              <a:rPr sz="2000">
                <a:latin typeface="Courier New"/>
                <a:cs typeface="Courier New"/>
              </a:rPr>
              <a:t>goals</a:t>
            </a:r>
            <a:r>
              <a:rPr sz="2000" spc="-25">
                <a:latin typeface="Courier New"/>
                <a:cs typeface="Courier New"/>
              </a:rPr>
              <a:t> </a:t>
            </a:r>
            <a:r>
              <a:rPr sz="2000">
                <a:latin typeface="Courier New"/>
                <a:cs typeface="Courier New"/>
              </a:rPr>
              <a:t>of</a:t>
            </a:r>
            <a:r>
              <a:rPr sz="2000" spc="-60">
                <a:latin typeface="Courier New"/>
                <a:cs typeface="Courier New"/>
              </a:rPr>
              <a:t> </a:t>
            </a:r>
            <a:r>
              <a:rPr sz="2000" b="1">
                <a:latin typeface="Courier New"/>
                <a:cs typeface="Courier New"/>
              </a:rPr>
              <a:t>eliminating</a:t>
            </a:r>
            <a:r>
              <a:rPr sz="2000" b="1" spc="-20">
                <a:latin typeface="Courier New"/>
                <a:cs typeface="Courier New"/>
              </a:rPr>
              <a:t> </a:t>
            </a:r>
            <a:r>
              <a:rPr sz="2000" b="1">
                <a:latin typeface="Courier New"/>
                <a:cs typeface="Courier New"/>
              </a:rPr>
              <a:t>achievement</a:t>
            </a:r>
            <a:r>
              <a:rPr sz="2000" b="1" spc="-25">
                <a:latin typeface="Courier New"/>
                <a:cs typeface="Courier New"/>
              </a:rPr>
              <a:t> </a:t>
            </a:r>
            <a:r>
              <a:rPr sz="2000" b="1">
                <a:latin typeface="Courier New"/>
                <a:cs typeface="Courier New"/>
              </a:rPr>
              <a:t>gaps</a:t>
            </a:r>
            <a:r>
              <a:rPr sz="2000" b="1" spc="-70">
                <a:latin typeface="Courier New"/>
                <a:cs typeface="Courier New"/>
              </a:rPr>
              <a:t> </a:t>
            </a:r>
            <a:r>
              <a:rPr sz="2000" spc="-10">
                <a:latin typeface="Courier New"/>
                <a:cs typeface="Courier New"/>
              </a:rPr>
              <a:t>based </a:t>
            </a:r>
            <a:r>
              <a:rPr sz="2000">
                <a:latin typeface="Courier New"/>
                <a:cs typeface="Courier New"/>
              </a:rPr>
              <a:t>on</a:t>
            </a:r>
            <a:r>
              <a:rPr sz="2000" spc="-45">
                <a:latin typeface="Courier New"/>
                <a:cs typeface="Courier New"/>
              </a:rPr>
              <a:t> </a:t>
            </a:r>
            <a:r>
              <a:rPr sz="2000">
                <a:latin typeface="Courier New"/>
                <a:cs typeface="Courier New"/>
              </a:rPr>
              <a:t>race,</a:t>
            </a:r>
            <a:r>
              <a:rPr sz="2000" spc="-45">
                <a:latin typeface="Courier New"/>
                <a:cs typeface="Courier New"/>
              </a:rPr>
              <a:t> </a:t>
            </a:r>
            <a:r>
              <a:rPr sz="2000">
                <a:latin typeface="Courier New"/>
                <a:cs typeface="Courier New"/>
              </a:rPr>
              <a:t>ethnicity,</a:t>
            </a:r>
            <a:r>
              <a:rPr sz="2000" spc="-40">
                <a:latin typeface="Courier New"/>
                <a:cs typeface="Courier New"/>
              </a:rPr>
              <a:t> </a:t>
            </a:r>
            <a:r>
              <a:rPr sz="2000">
                <a:latin typeface="Courier New"/>
                <a:cs typeface="Courier New"/>
              </a:rPr>
              <a:t>and</a:t>
            </a:r>
            <a:r>
              <a:rPr sz="2000" spc="-45">
                <a:latin typeface="Courier New"/>
                <a:cs typeface="Courier New"/>
              </a:rPr>
              <a:t> </a:t>
            </a:r>
            <a:r>
              <a:rPr sz="2000">
                <a:latin typeface="Courier New"/>
                <a:cs typeface="Courier New"/>
              </a:rPr>
              <a:t>socioeconomic</a:t>
            </a:r>
            <a:r>
              <a:rPr sz="2000" spc="-45">
                <a:latin typeface="Courier New"/>
                <a:cs typeface="Courier New"/>
              </a:rPr>
              <a:t> </a:t>
            </a:r>
            <a:r>
              <a:rPr sz="2000">
                <a:latin typeface="Courier New"/>
                <a:cs typeface="Courier New"/>
              </a:rPr>
              <a:t>status</a:t>
            </a:r>
            <a:r>
              <a:rPr sz="2000" spc="-40">
                <a:latin typeface="Courier New"/>
                <a:cs typeface="Courier New"/>
              </a:rPr>
              <a:t> </a:t>
            </a:r>
            <a:r>
              <a:rPr sz="2000">
                <a:latin typeface="Courier New"/>
                <a:cs typeface="Courier New"/>
              </a:rPr>
              <a:t>and</a:t>
            </a:r>
            <a:r>
              <a:rPr sz="2000" spc="-45">
                <a:latin typeface="Courier New"/>
                <a:cs typeface="Courier New"/>
              </a:rPr>
              <a:t> </a:t>
            </a:r>
            <a:r>
              <a:rPr sz="2000">
                <a:latin typeface="Courier New"/>
                <a:cs typeface="Courier New"/>
              </a:rPr>
              <a:t>to</a:t>
            </a:r>
            <a:r>
              <a:rPr sz="2000" spc="-45">
                <a:latin typeface="Courier New"/>
                <a:cs typeface="Courier New"/>
              </a:rPr>
              <a:t> </a:t>
            </a:r>
            <a:r>
              <a:rPr sz="2000">
                <a:latin typeface="Courier New"/>
                <a:cs typeface="Courier New"/>
              </a:rPr>
              <a:t>ensure</a:t>
            </a:r>
            <a:r>
              <a:rPr sz="2000" spc="-40">
                <a:latin typeface="Courier New"/>
                <a:cs typeface="Courier New"/>
              </a:rPr>
              <a:t> </a:t>
            </a:r>
            <a:r>
              <a:rPr sz="2000">
                <a:latin typeface="Courier New"/>
                <a:cs typeface="Courier New"/>
              </a:rPr>
              <a:t>this</a:t>
            </a:r>
            <a:r>
              <a:rPr sz="2000" spc="-45">
                <a:latin typeface="Courier New"/>
                <a:cs typeface="Courier New"/>
              </a:rPr>
              <a:t> </a:t>
            </a:r>
            <a:r>
              <a:rPr sz="2000" spc="-10">
                <a:latin typeface="Courier New"/>
                <a:cs typeface="Courier New"/>
              </a:rPr>
              <a:t>state </a:t>
            </a:r>
            <a:r>
              <a:rPr sz="2000">
                <a:latin typeface="Courier New"/>
                <a:cs typeface="Courier New"/>
              </a:rPr>
              <a:t>is</a:t>
            </a:r>
            <a:r>
              <a:rPr sz="2000" spc="-50">
                <a:latin typeface="Courier New"/>
                <a:cs typeface="Courier New"/>
              </a:rPr>
              <a:t> </a:t>
            </a:r>
            <a:r>
              <a:rPr sz="2000">
                <a:latin typeface="Courier New"/>
                <a:cs typeface="Courier New"/>
              </a:rPr>
              <a:t>a</a:t>
            </a:r>
            <a:r>
              <a:rPr sz="2000" spc="-45">
                <a:latin typeface="Courier New"/>
                <a:cs typeface="Courier New"/>
              </a:rPr>
              <a:t> </a:t>
            </a:r>
            <a:r>
              <a:rPr sz="2000">
                <a:latin typeface="Courier New"/>
                <a:cs typeface="Courier New"/>
              </a:rPr>
              <a:t>national</a:t>
            </a:r>
            <a:r>
              <a:rPr sz="2000" spc="-45">
                <a:latin typeface="Courier New"/>
                <a:cs typeface="Courier New"/>
              </a:rPr>
              <a:t> </a:t>
            </a:r>
            <a:r>
              <a:rPr sz="2000">
                <a:latin typeface="Courier New"/>
                <a:cs typeface="Courier New"/>
              </a:rPr>
              <a:t>leader</a:t>
            </a:r>
            <a:r>
              <a:rPr sz="2000" spc="-45">
                <a:latin typeface="Courier New"/>
                <a:cs typeface="Courier New"/>
              </a:rPr>
              <a:t> </a:t>
            </a:r>
            <a:r>
              <a:rPr sz="2000">
                <a:latin typeface="Courier New"/>
                <a:cs typeface="Courier New"/>
              </a:rPr>
              <a:t>in</a:t>
            </a:r>
            <a:r>
              <a:rPr sz="2000" spc="-25">
                <a:latin typeface="Courier New"/>
                <a:cs typeface="Courier New"/>
              </a:rPr>
              <a:t> </a:t>
            </a:r>
            <a:r>
              <a:rPr sz="2000" b="1">
                <a:latin typeface="Courier New"/>
                <a:cs typeface="Courier New"/>
              </a:rPr>
              <a:t>preparing</a:t>
            </a:r>
            <a:r>
              <a:rPr sz="2000" b="1" spc="-45">
                <a:latin typeface="Courier New"/>
                <a:cs typeface="Courier New"/>
              </a:rPr>
              <a:t> </a:t>
            </a:r>
            <a:r>
              <a:rPr sz="2000" b="1">
                <a:latin typeface="Courier New"/>
                <a:cs typeface="Courier New"/>
              </a:rPr>
              <a:t>students</a:t>
            </a:r>
            <a:r>
              <a:rPr sz="2000" b="1" spc="-45">
                <a:latin typeface="Courier New"/>
                <a:cs typeface="Courier New"/>
              </a:rPr>
              <a:t> </a:t>
            </a:r>
            <a:r>
              <a:rPr sz="2000" b="1">
                <a:latin typeface="Courier New"/>
                <a:cs typeface="Courier New"/>
              </a:rPr>
              <a:t>for</a:t>
            </a:r>
            <a:r>
              <a:rPr sz="2000" b="1" spc="-45">
                <a:latin typeface="Courier New"/>
                <a:cs typeface="Courier New"/>
              </a:rPr>
              <a:t> </a:t>
            </a:r>
            <a:r>
              <a:rPr sz="2000" b="1">
                <a:latin typeface="Courier New"/>
                <a:cs typeface="Courier New"/>
              </a:rPr>
              <a:t>postsecondary</a:t>
            </a:r>
            <a:r>
              <a:rPr sz="2000" b="1" spc="-50">
                <a:latin typeface="Courier New"/>
                <a:cs typeface="Courier New"/>
              </a:rPr>
              <a:t> </a:t>
            </a:r>
            <a:r>
              <a:rPr sz="2000" b="1" spc="-10">
                <a:latin typeface="Courier New"/>
                <a:cs typeface="Courier New"/>
              </a:rPr>
              <a:t>success</a:t>
            </a:r>
            <a:r>
              <a:rPr sz="2000" spc="-10">
                <a:latin typeface="Courier New"/>
                <a:cs typeface="Courier New"/>
              </a:rPr>
              <a:t>.</a:t>
            </a:r>
            <a:endParaRPr sz="2000">
              <a:latin typeface="Courier New"/>
              <a:cs typeface="Courier New"/>
            </a:endParaRPr>
          </a:p>
        </p:txBody>
      </p:sp>
      <p:sp>
        <p:nvSpPr>
          <p:cNvPr id="4" name="object 4"/>
          <p:cNvSpPr txBox="1"/>
          <p:nvPr/>
        </p:nvSpPr>
        <p:spPr>
          <a:xfrm>
            <a:off x="704850" y="4248150"/>
            <a:ext cx="10610850" cy="2000250"/>
          </a:xfrm>
          <a:prstGeom prst="rect">
            <a:avLst/>
          </a:prstGeom>
          <a:ln w="19050">
            <a:solidFill>
              <a:srgbClr val="F05F38"/>
            </a:solidFill>
          </a:ln>
        </p:spPr>
        <p:txBody>
          <a:bodyPr vert="horz" wrap="square" lIns="0" tIns="214630" rIns="0" bIns="0" rtlCol="0">
            <a:spAutoFit/>
          </a:bodyPr>
          <a:lstStyle/>
          <a:p>
            <a:pPr marL="455295" marR="461645" indent="-12065" algn="ctr">
              <a:lnSpc>
                <a:spcPct val="100000"/>
              </a:lnSpc>
              <a:spcBef>
                <a:spcPts val="1690"/>
              </a:spcBef>
            </a:pPr>
            <a:r>
              <a:rPr sz="3200" spc="-10">
                <a:solidFill>
                  <a:srgbClr val="0D6CB8"/>
                </a:solidFill>
                <a:latin typeface="Calibri"/>
                <a:cs typeface="Calibri"/>
              </a:rPr>
              <a:t>Fostering</a:t>
            </a:r>
            <a:r>
              <a:rPr sz="3200" spc="-150">
                <a:solidFill>
                  <a:srgbClr val="0D6CB8"/>
                </a:solidFill>
                <a:latin typeface="Calibri"/>
                <a:cs typeface="Calibri"/>
              </a:rPr>
              <a:t> </a:t>
            </a:r>
            <a:r>
              <a:rPr sz="3200">
                <a:solidFill>
                  <a:srgbClr val="0D6CB8"/>
                </a:solidFill>
                <a:latin typeface="Calibri"/>
                <a:cs typeface="Calibri"/>
              </a:rPr>
              <a:t>a </a:t>
            </a:r>
            <a:r>
              <a:rPr sz="3200" b="1">
                <a:solidFill>
                  <a:srgbClr val="F05F38"/>
                </a:solidFill>
                <a:latin typeface="Calibri"/>
                <a:cs typeface="Calibri"/>
              </a:rPr>
              <a:t>culture</a:t>
            </a:r>
            <a:r>
              <a:rPr sz="3200" b="1" spc="-100">
                <a:solidFill>
                  <a:srgbClr val="F05F38"/>
                </a:solidFill>
                <a:latin typeface="Calibri"/>
                <a:cs typeface="Calibri"/>
              </a:rPr>
              <a:t> </a:t>
            </a:r>
            <a:r>
              <a:rPr sz="3200" b="1">
                <a:solidFill>
                  <a:srgbClr val="F05F38"/>
                </a:solidFill>
                <a:latin typeface="Calibri"/>
                <a:cs typeface="Calibri"/>
              </a:rPr>
              <a:t>that</a:t>
            </a:r>
            <a:r>
              <a:rPr sz="3200" b="1" spc="-114">
                <a:solidFill>
                  <a:srgbClr val="F05F38"/>
                </a:solidFill>
                <a:latin typeface="Calibri"/>
                <a:cs typeface="Calibri"/>
              </a:rPr>
              <a:t> </a:t>
            </a:r>
            <a:r>
              <a:rPr sz="3200" b="1">
                <a:solidFill>
                  <a:srgbClr val="F05F38"/>
                </a:solidFill>
                <a:latin typeface="Calibri"/>
                <a:cs typeface="Calibri"/>
              </a:rPr>
              <a:t>supports</a:t>
            </a:r>
            <a:r>
              <a:rPr sz="3200" b="1" spc="20">
                <a:solidFill>
                  <a:srgbClr val="F05F38"/>
                </a:solidFill>
                <a:latin typeface="Calibri"/>
                <a:cs typeface="Calibri"/>
              </a:rPr>
              <a:t> </a:t>
            </a:r>
            <a:r>
              <a:rPr sz="3200" b="1">
                <a:solidFill>
                  <a:srgbClr val="F05F38"/>
                </a:solidFill>
                <a:latin typeface="Calibri"/>
                <a:cs typeface="Calibri"/>
              </a:rPr>
              <a:t>growth</a:t>
            </a:r>
            <a:r>
              <a:rPr sz="3200" b="1" spc="-20">
                <a:solidFill>
                  <a:srgbClr val="F05F38"/>
                </a:solidFill>
                <a:latin typeface="Calibri"/>
                <a:cs typeface="Calibri"/>
              </a:rPr>
              <a:t> </a:t>
            </a:r>
            <a:r>
              <a:rPr sz="3200">
                <a:solidFill>
                  <a:srgbClr val="0D6CB8"/>
                </a:solidFill>
                <a:latin typeface="Calibri"/>
                <a:cs typeface="Calibri"/>
              </a:rPr>
              <a:t>and</a:t>
            </a:r>
            <a:r>
              <a:rPr sz="3200" spc="-95">
                <a:solidFill>
                  <a:srgbClr val="0D6CB8"/>
                </a:solidFill>
                <a:latin typeface="Calibri"/>
                <a:cs typeface="Calibri"/>
              </a:rPr>
              <a:t> </a:t>
            </a:r>
            <a:r>
              <a:rPr sz="3200" spc="-10">
                <a:solidFill>
                  <a:srgbClr val="0D6CB8"/>
                </a:solidFill>
                <a:latin typeface="Calibri"/>
                <a:cs typeface="Calibri"/>
              </a:rPr>
              <a:t>continuous improvement</a:t>
            </a:r>
            <a:r>
              <a:rPr sz="3200" spc="-145">
                <a:solidFill>
                  <a:srgbClr val="0D6CB8"/>
                </a:solidFill>
                <a:latin typeface="Calibri"/>
                <a:cs typeface="Calibri"/>
              </a:rPr>
              <a:t> </a:t>
            </a:r>
            <a:r>
              <a:rPr sz="3200">
                <a:solidFill>
                  <a:srgbClr val="0D6CB8"/>
                </a:solidFill>
                <a:latin typeface="Calibri"/>
                <a:cs typeface="Calibri"/>
              </a:rPr>
              <a:t>when</a:t>
            </a:r>
            <a:r>
              <a:rPr sz="3200" spc="-5">
                <a:solidFill>
                  <a:srgbClr val="0D6CB8"/>
                </a:solidFill>
                <a:latin typeface="Calibri"/>
                <a:cs typeface="Calibri"/>
              </a:rPr>
              <a:t> </a:t>
            </a:r>
            <a:r>
              <a:rPr sz="3200">
                <a:solidFill>
                  <a:srgbClr val="0D6CB8"/>
                </a:solidFill>
                <a:latin typeface="Calibri"/>
                <a:cs typeface="Calibri"/>
              </a:rPr>
              <a:t>this</a:t>
            </a:r>
            <a:r>
              <a:rPr sz="3200" spc="-20">
                <a:solidFill>
                  <a:srgbClr val="0D6CB8"/>
                </a:solidFill>
                <a:latin typeface="Calibri"/>
                <a:cs typeface="Calibri"/>
              </a:rPr>
              <a:t> </a:t>
            </a:r>
            <a:r>
              <a:rPr sz="3200">
                <a:solidFill>
                  <a:srgbClr val="0D6CB8"/>
                </a:solidFill>
                <a:latin typeface="Calibri"/>
                <a:cs typeface="Calibri"/>
              </a:rPr>
              <a:t>performance</a:t>
            </a:r>
            <a:r>
              <a:rPr sz="3200" spc="-145">
                <a:solidFill>
                  <a:srgbClr val="0D6CB8"/>
                </a:solidFill>
                <a:latin typeface="Calibri"/>
                <a:cs typeface="Calibri"/>
              </a:rPr>
              <a:t> </a:t>
            </a:r>
            <a:r>
              <a:rPr sz="3200" spc="-10">
                <a:solidFill>
                  <a:srgbClr val="0D6CB8"/>
                </a:solidFill>
                <a:latin typeface="Calibri"/>
                <a:cs typeface="Calibri"/>
              </a:rPr>
              <a:t>information</a:t>
            </a:r>
            <a:r>
              <a:rPr sz="3200" spc="-235">
                <a:solidFill>
                  <a:srgbClr val="0D6CB8"/>
                </a:solidFill>
                <a:latin typeface="Calibri"/>
                <a:cs typeface="Calibri"/>
              </a:rPr>
              <a:t> </a:t>
            </a:r>
            <a:r>
              <a:rPr sz="3200">
                <a:solidFill>
                  <a:srgbClr val="0D6CB8"/>
                </a:solidFill>
                <a:latin typeface="Calibri"/>
                <a:cs typeface="Calibri"/>
              </a:rPr>
              <a:t>is</a:t>
            </a:r>
            <a:r>
              <a:rPr sz="3200" spc="50">
                <a:solidFill>
                  <a:srgbClr val="0D6CB8"/>
                </a:solidFill>
                <a:latin typeface="Calibri"/>
                <a:cs typeface="Calibri"/>
              </a:rPr>
              <a:t> </a:t>
            </a:r>
            <a:r>
              <a:rPr sz="3200" spc="-10">
                <a:solidFill>
                  <a:srgbClr val="0D6CB8"/>
                </a:solidFill>
                <a:latin typeface="Calibri"/>
                <a:cs typeface="Calibri"/>
              </a:rPr>
              <a:t>public </a:t>
            </a:r>
            <a:r>
              <a:rPr sz="3200">
                <a:solidFill>
                  <a:srgbClr val="0D6CB8"/>
                </a:solidFill>
                <a:latin typeface="Calibri"/>
                <a:cs typeface="Calibri"/>
              </a:rPr>
              <a:t>is</a:t>
            </a:r>
            <a:r>
              <a:rPr sz="3200" spc="-15">
                <a:solidFill>
                  <a:srgbClr val="0D6CB8"/>
                </a:solidFill>
                <a:latin typeface="Calibri"/>
                <a:cs typeface="Calibri"/>
              </a:rPr>
              <a:t> </a:t>
            </a:r>
            <a:r>
              <a:rPr sz="3200">
                <a:solidFill>
                  <a:srgbClr val="0D6CB8"/>
                </a:solidFill>
                <a:latin typeface="Calibri"/>
                <a:cs typeface="Calibri"/>
              </a:rPr>
              <a:t>a</a:t>
            </a:r>
            <a:r>
              <a:rPr sz="3200" spc="-5">
                <a:solidFill>
                  <a:srgbClr val="0D6CB8"/>
                </a:solidFill>
                <a:latin typeface="Calibri"/>
                <a:cs typeface="Calibri"/>
              </a:rPr>
              <a:t> </a:t>
            </a:r>
            <a:r>
              <a:rPr sz="3200">
                <a:solidFill>
                  <a:srgbClr val="0D6CB8"/>
                </a:solidFill>
                <a:latin typeface="Calibri"/>
                <a:cs typeface="Calibri"/>
              </a:rPr>
              <a:t>difficult</a:t>
            </a:r>
            <a:r>
              <a:rPr sz="3200" spc="-130">
                <a:solidFill>
                  <a:srgbClr val="0D6CB8"/>
                </a:solidFill>
                <a:latin typeface="Calibri"/>
                <a:cs typeface="Calibri"/>
              </a:rPr>
              <a:t> </a:t>
            </a:r>
            <a:r>
              <a:rPr sz="3200">
                <a:solidFill>
                  <a:srgbClr val="0D6CB8"/>
                </a:solidFill>
                <a:latin typeface="Calibri"/>
                <a:cs typeface="Calibri"/>
              </a:rPr>
              <a:t>but</a:t>
            </a:r>
            <a:r>
              <a:rPr sz="3200" spc="-30">
                <a:solidFill>
                  <a:srgbClr val="0D6CB8"/>
                </a:solidFill>
                <a:latin typeface="Calibri"/>
                <a:cs typeface="Calibri"/>
              </a:rPr>
              <a:t> </a:t>
            </a:r>
            <a:r>
              <a:rPr sz="3200" b="1">
                <a:solidFill>
                  <a:srgbClr val="F05F38"/>
                </a:solidFill>
                <a:latin typeface="Calibri"/>
                <a:cs typeface="Calibri"/>
              </a:rPr>
              <a:t>critical</a:t>
            </a:r>
            <a:r>
              <a:rPr sz="3200" b="1" spc="-75">
                <a:solidFill>
                  <a:srgbClr val="F05F38"/>
                </a:solidFill>
                <a:latin typeface="Calibri"/>
                <a:cs typeface="Calibri"/>
              </a:rPr>
              <a:t> </a:t>
            </a:r>
            <a:r>
              <a:rPr sz="3200" b="1">
                <a:solidFill>
                  <a:srgbClr val="F05F38"/>
                </a:solidFill>
                <a:latin typeface="Calibri"/>
                <a:cs typeface="Calibri"/>
              </a:rPr>
              <a:t>task for</a:t>
            </a:r>
            <a:r>
              <a:rPr sz="3200" b="1" spc="-50">
                <a:solidFill>
                  <a:srgbClr val="F05F38"/>
                </a:solidFill>
                <a:latin typeface="Calibri"/>
                <a:cs typeface="Calibri"/>
              </a:rPr>
              <a:t> </a:t>
            </a:r>
            <a:r>
              <a:rPr sz="3200" b="1">
                <a:solidFill>
                  <a:srgbClr val="F05F38"/>
                </a:solidFill>
                <a:latin typeface="Calibri"/>
                <a:cs typeface="Calibri"/>
              </a:rPr>
              <a:t>education</a:t>
            </a:r>
            <a:r>
              <a:rPr sz="3200" b="1" spc="-190">
                <a:solidFill>
                  <a:srgbClr val="F05F38"/>
                </a:solidFill>
                <a:latin typeface="Calibri"/>
                <a:cs typeface="Calibri"/>
              </a:rPr>
              <a:t> </a:t>
            </a:r>
            <a:r>
              <a:rPr sz="3200" b="1" spc="-10">
                <a:solidFill>
                  <a:srgbClr val="F05F38"/>
                </a:solidFill>
                <a:latin typeface="Calibri"/>
                <a:cs typeface="Calibri"/>
              </a:rPr>
              <a:t>leaders.</a:t>
            </a:r>
            <a:endParaRPr sz="3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318134" y="27622"/>
            <a:ext cx="11555730" cy="762452"/>
          </a:xfrm>
          <a:prstGeom prst="rect">
            <a:avLst/>
          </a:prstGeom>
        </p:spPr>
        <p:txBody>
          <a:bodyPr vert="horz" wrap="square" lIns="0" tIns="153098" rIns="0" bIns="0" rtlCol="0" anchor="t">
            <a:spAutoFit/>
          </a:bodyPr>
          <a:lstStyle/>
          <a:p>
            <a:pPr marL="59055">
              <a:lnSpc>
                <a:spcPct val="100000"/>
              </a:lnSpc>
              <a:spcBef>
                <a:spcPts val="130"/>
              </a:spcBef>
            </a:pPr>
            <a:r>
              <a:rPr sz="3950" b="1"/>
              <a:t>Balancing</a:t>
            </a:r>
            <a:r>
              <a:rPr sz="3950" b="1" spc="25"/>
              <a:t> </a:t>
            </a:r>
            <a:r>
              <a:rPr sz="3950" b="1"/>
              <a:t>multiple</a:t>
            </a:r>
            <a:r>
              <a:rPr sz="3950" b="1" spc="75"/>
              <a:t> </a:t>
            </a:r>
            <a:r>
              <a:rPr sz="3950" b="1" spc="-10"/>
              <a:t>objectives</a:t>
            </a:r>
            <a:endParaRPr lang="en-US" sz="3950" b="1">
              <a:ea typeface="Calibri Light"/>
            </a:endParaRPr>
          </a:p>
        </p:txBody>
      </p:sp>
      <p:grpSp>
        <p:nvGrpSpPr>
          <p:cNvPr id="2" name="object 2" descr="Triangle with state statues outiling requirements for A-F system to be rigorous, fair and transparent "/>
          <p:cNvGrpSpPr/>
          <p:nvPr/>
        </p:nvGrpSpPr>
        <p:grpSpPr>
          <a:xfrm>
            <a:off x="219075" y="1476375"/>
            <a:ext cx="11744325" cy="4400550"/>
            <a:chOff x="219075" y="1476375"/>
            <a:chExt cx="11744325" cy="4400550"/>
          </a:xfrm>
        </p:grpSpPr>
        <p:sp>
          <p:nvSpPr>
            <p:cNvPr id="3" name="object 3"/>
            <p:cNvSpPr/>
            <p:nvPr/>
          </p:nvSpPr>
          <p:spPr>
            <a:xfrm>
              <a:off x="3629025" y="2085975"/>
              <a:ext cx="4743450" cy="3495675"/>
            </a:xfrm>
            <a:custGeom>
              <a:avLst/>
              <a:gdLst/>
              <a:ahLst/>
              <a:cxnLst/>
              <a:rect l="l" t="t" r="r" b="b"/>
              <a:pathLst>
                <a:path w="4743450" h="3495675">
                  <a:moveTo>
                    <a:pt x="2371725" y="0"/>
                  </a:moveTo>
                  <a:lnTo>
                    <a:pt x="0" y="3495675"/>
                  </a:lnTo>
                  <a:lnTo>
                    <a:pt x="4743450" y="3495675"/>
                  </a:lnTo>
                  <a:lnTo>
                    <a:pt x="2371725" y="0"/>
                  </a:lnTo>
                  <a:close/>
                </a:path>
              </a:pathLst>
            </a:custGeom>
            <a:solidFill>
              <a:srgbClr val="FBDFD6"/>
            </a:solidFill>
          </p:spPr>
          <p:txBody>
            <a:bodyPr wrap="square" lIns="0" tIns="0" rIns="0" bIns="0" rtlCol="0"/>
            <a:lstStyle/>
            <a:p>
              <a:endParaRPr/>
            </a:p>
          </p:txBody>
        </p:sp>
        <p:sp>
          <p:nvSpPr>
            <p:cNvPr id="4" name="object 4"/>
            <p:cNvSpPr/>
            <p:nvPr/>
          </p:nvSpPr>
          <p:spPr>
            <a:xfrm>
              <a:off x="3629025" y="2085975"/>
              <a:ext cx="4743450" cy="3495675"/>
            </a:xfrm>
            <a:custGeom>
              <a:avLst/>
              <a:gdLst/>
              <a:ahLst/>
              <a:cxnLst/>
              <a:rect l="l" t="t" r="r" b="b"/>
              <a:pathLst>
                <a:path w="4743450" h="3495675">
                  <a:moveTo>
                    <a:pt x="0" y="3495675"/>
                  </a:moveTo>
                  <a:lnTo>
                    <a:pt x="2371725" y="0"/>
                  </a:lnTo>
                  <a:lnTo>
                    <a:pt x="4743450" y="3495675"/>
                  </a:lnTo>
                  <a:lnTo>
                    <a:pt x="0" y="3495675"/>
                  </a:lnTo>
                  <a:close/>
                </a:path>
              </a:pathLst>
            </a:custGeom>
            <a:ln w="38100">
              <a:solidFill>
                <a:srgbClr val="F05F38"/>
              </a:solidFill>
            </a:ln>
          </p:spPr>
          <p:txBody>
            <a:bodyPr wrap="square" lIns="0" tIns="0" rIns="0" bIns="0" rtlCol="0"/>
            <a:lstStyle/>
            <a:p>
              <a:endParaRPr/>
            </a:p>
          </p:txBody>
        </p:sp>
        <p:sp>
          <p:nvSpPr>
            <p:cNvPr id="5" name="object 5"/>
            <p:cNvSpPr/>
            <p:nvPr/>
          </p:nvSpPr>
          <p:spPr>
            <a:xfrm>
              <a:off x="5953125" y="1724025"/>
              <a:ext cx="4962525" cy="1323975"/>
            </a:xfrm>
            <a:custGeom>
              <a:avLst/>
              <a:gdLst/>
              <a:ahLst/>
              <a:cxnLst/>
              <a:rect l="l" t="t" r="r" b="b"/>
              <a:pathLst>
                <a:path w="4962525" h="1323975">
                  <a:moveTo>
                    <a:pt x="4962525" y="0"/>
                  </a:moveTo>
                  <a:lnTo>
                    <a:pt x="0" y="0"/>
                  </a:lnTo>
                  <a:lnTo>
                    <a:pt x="0" y="1323975"/>
                  </a:lnTo>
                  <a:lnTo>
                    <a:pt x="4962525" y="1323975"/>
                  </a:lnTo>
                  <a:lnTo>
                    <a:pt x="4962525" y="0"/>
                  </a:lnTo>
                  <a:close/>
                </a:path>
              </a:pathLst>
            </a:custGeom>
            <a:solidFill>
              <a:srgbClr val="FFFFFF"/>
            </a:solidFill>
          </p:spPr>
          <p:txBody>
            <a:bodyPr wrap="square" lIns="0" tIns="0" rIns="0" bIns="0" rtlCol="0"/>
            <a:lstStyle/>
            <a:p>
              <a:endParaRPr/>
            </a:p>
          </p:txBody>
        </p:sp>
        <p:sp>
          <p:nvSpPr>
            <p:cNvPr id="6" name="object 6"/>
            <p:cNvSpPr/>
            <p:nvPr/>
          </p:nvSpPr>
          <p:spPr>
            <a:xfrm>
              <a:off x="5953125" y="1724025"/>
              <a:ext cx="4962525" cy="1323975"/>
            </a:xfrm>
            <a:custGeom>
              <a:avLst/>
              <a:gdLst/>
              <a:ahLst/>
              <a:cxnLst/>
              <a:rect l="l" t="t" r="r" b="b"/>
              <a:pathLst>
                <a:path w="4962525" h="1323975">
                  <a:moveTo>
                    <a:pt x="0" y="1323975"/>
                  </a:moveTo>
                  <a:lnTo>
                    <a:pt x="4962525" y="1323975"/>
                  </a:lnTo>
                  <a:lnTo>
                    <a:pt x="4962525" y="0"/>
                  </a:lnTo>
                  <a:lnTo>
                    <a:pt x="0" y="0"/>
                  </a:lnTo>
                  <a:lnTo>
                    <a:pt x="0" y="1323975"/>
                  </a:lnTo>
                  <a:close/>
                </a:path>
              </a:pathLst>
            </a:custGeom>
            <a:ln w="19050">
              <a:solidFill>
                <a:srgbClr val="0D6CB8"/>
              </a:solidFill>
            </a:ln>
          </p:spPr>
          <p:txBody>
            <a:bodyPr wrap="square" lIns="0" tIns="0" rIns="0" bIns="0" rtlCol="0"/>
            <a:lstStyle/>
            <a:p>
              <a:endParaRPr/>
            </a:p>
          </p:txBody>
        </p:sp>
        <p:sp>
          <p:nvSpPr>
            <p:cNvPr id="7" name="object 7"/>
            <p:cNvSpPr/>
            <p:nvPr/>
          </p:nvSpPr>
          <p:spPr>
            <a:xfrm>
              <a:off x="8372475" y="4533900"/>
              <a:ext cx="3581400" cy="1333500"/>
            </a:xfrm>
            <a:custGeom>
              <a:avLst/>
              <a:gdLst/>
              <a:ahLst/>
              <a:cxnLst/>
              <a:rect l="l" t="t" r="r" b="b"/>
              <a:pathLst>
                <a:path w="3581400" h="1333500">
                  <a:moveTo>
                    <a:pt x="3581400" y="0"/>
                  </a:moveTo>
                  <a:lnTo>
                    <a:pt x="0" y="0"/>
                  </a:lnTo>
                  <a:lnTo>
                    <a:pt x="0" y="1333500"/>
                  </a:lnTo>
                  <a:lnTo>
                    <a:pt x="3581400" y="1333500"/>
                  </a:lnTo>
                  <a:lnTo>
                    <a:pt x="3581400" y="0"/>
                  </a:lnTo>
                  <a:close/>
                </a:path>
              </a:pathLst>
            </a:custGeom>
            <a:solidFill>
              <a:srgbClr val="FFFFFF"/>
            </a:solidFill>
          </p:spPr>
          <p:txBody>
            <a:bodyPr wrap="square" lIns="0" tIns="0" rIns="0" bIns="0" rtlCol="0"/>
            <a:lstStyle/>
            <a:p>
              <a:endParaRPr/>
            </a:p>
          </p:txBody>
        </p:sp>
        <p:sp>
          <p:nvSpPr>
            <p:cNvPr id="8" name="object 8"/>
            <p:cNvSpPr/>
            <p:nvPr/>
          </p:nvSpPr>
          <p:spPr>
            <a:xfrm>
              <a:off x="8372475" y="4533900"/>
              <a:ext cx="3581400" cy="1333500"/>
            </a:xfrm>
            <a:custGeom>
              <a:avLst/>
              <a:gdLst/>
              <a:ahLst/>
              <a:cxnLst/>
              <a:rect l="l" t="t" r="r" b="b"/>
              <a:pathLst>
                <a:path w="3581400" h="1333500">
                  <a:moveTo>
                    <a:pt x="0" y="1333500"/>
                  </a:moveTo>
                  <a:lnTo>
                    <a:pt x="3581400" y="1333500"/>
                  </a:lnTo>
                  <a:lnTo>
                    <a:pt x="3581400" y="0"/>
                  </a:lnTo>
                  <a:lnTo>
                    <a:pt x="0" y="0"/>
                  </a:lnTo>
                  <a:lnTo>
                    <a:pt x="0" y="1333500"/>
                  </a:lnTo>
                  <a:close/>
                </a:path>
              </a:pathLst>
            </a:custGeom>
            <a:ln w="19050">
              <a:solidFill>
                <a:srgbClr val="0D6CB8"/>
              </a:solidFill>
            </a:ln>
          </p:spPr>
          <p:txBody>
            <a:bodyPr wrap="square" lIns="0" tIns="0" rIns="0" bIns="0" rtlCol="0"/>
            <a:lstStyle/>
            <a:p>
              <a:endParaRPr/>
            </a:p>
          </p:txBody>
        </p:sp>
        <p:sp>
          <p:nvSpPr>
            <p:cNvPr id="9" name="object 9"/>
            <p:cNvSpPr/>
            <p:nvPr/>
          </p:nvSpPr>
          <p:spPr>
            <a:xfrm>
              <a:off x="228600" y="4533900"/>
              <a:ext cx="3581400" cy="1333500"/>
            </a:xfrm>
            <a:custGeom>
              <a:avLst/>
              <a:gdLst/>
              <a:ahLst/>
              <a:cxnLst/>
              <a:rect l="l" t="t" r="r" b="b"/>
              <a:pathLst>
                <a:path w="3581400" h="1333500">
                  <a:moveTo>
                    <a:pt x="3581400" y="0"/>
                  </a:moveTo>
                  <a:lnTo>
                    <a:pt x="0" y="0"/>
                  </a:lnTo>
                  <a:lnTo>
                    <a:pt x="0" y="1333500"/>
                  </a:lnTo>
                  <a:lnTo>
                    <a:pt x="3581400" y="1333500"/>
                  </a:lnTo>
                  <a:lnTo>
                    <a:pt x="3581400" y="0"/>
                  </a:lnTo>
                  <a:close/>
                </a:path>
              </a:pathLst>
            </a:custGeom>
            <a:solidFill>
              <a:srgbClr val="FFFFFF"/>
            </a:solidFill>
          </p:spPr>
          <p:txBody>
            <a:bodyPr wrap="square" lIns="0" tIns="0" rIns="0" bIns="0" rtlCol="0"/>
            <a:lstStyle/>
            <a:p>
              <a:endParaRPr/>
            </a:p>
          </p:txBody>
        </p:sp>
        <p:sp>
          <p:nvSpPr>
            <p:cNvPr id="10" name="object 10"/>
            <p:cNvSpPr/>
            <p:nvPr/>
          </p:nvSpPr>
          <p:spPr>
            <a:xfrm>
              <a:off x="228600" y="4533900"/>
              <a:ext cx="3581400" cy="1333500"/>
            </a:xfrm>
            <a:custGeom>
              <a:avLst/>
              <a:gdLst/>
              <a:ahLst/>
              <a:cxnLst/>
              <a:rect l="l" t="t" r="r" b="b"/>
              <a:pathLst>
                <a:path w="3581400" h="1333500">
                  <a:moveTo>
                    <a:pt x="0" y="1333500"/>
                  </a:moveTo>
                  <a:lnTo>
                    <a:pt x="3581400" y="1333500"/>
                  </a:lnTo>
                  <a:lnTo>
                    <a:pt x="3581400" y="0"/>
                  </a:lnTo>
                  <a:lnTo>
                    <a:pt x="0" y="0"/>
                  </a:lnTo>
                  <a:lnTo>
                    <a:pt x="0" y="1333500"/>
                  </a:lnTo>
                  <a:close/>
                </a:path>
              </a:pathLst>
            </a:custGeom>
            <a:ln w="19050">
              <a:solidFill>
                <a:srgbClr val="0D6CB8"/>
              </a:solidFill>
            </a:ln>
          </p:spPr>
          <p:txBody>
            <a:bodyPr wrap="square" lIns="0" tIns="0" rIns="0" bIns="0" rtlCol="0"/>
            <a:lstStyle/>
            <a:p>
              <a:endParaRPr/>
            </a:p>
          </p:txBody>
        </p:sp>
        <p:sp>
          <p:nvSpPr>
            <p:cNvPr id="11" name="object 11"/>
            <p:cNvSpPr/>
            <p:nvPr/>
          </p:nvSpPr>
          <p:spPr>
            <a:xfrm>
              <a:off x="4991100" y="1485900"/>
              <a:ext cx="2019300" cy="1885950"/>
            </a:xfrm>
            <a:custGeom>
              <a:avLst/>
              <a:gdLst/>
              <a:ahLst/>
              <a:cxnLst/>
              <a:rect l="l" t="t" r="r" b="b"/>
              <a:pathLst>
                <a:path w="2019300" h="1885950">
                  <a:moveTo>
                    <a:pt x="1009650" y="0"/>
                  </a:moveTo>
                  <a:lnTo>
                    <a:pt x="959254" y="1153"/>
                  </a:lnTo>
                  <a:lnTo>
                    <a:pt x="909499" y="4579"/>
                  </a:lnTo>
                  <a:lnTo>
                    <a:pt x="860441" y="10223"/>
                  </a:lnTo>
                  <a:lnTo>
                    <a:pt x="812139" y="18031"/>
                  </a:lnTo>
                  <a:lnTo>
                    <a:pt x="764651" y="27948"/>
                  </a:lnTo>
                  <a:lnTo>
                    <a:pt x="718034" y="39921"/>
                  </a:lnTo>
                  <a:lnTo>
                    <a:pt x="672346" y="53896"/>
                  </a:lnTo>
                  <a:lnTo>
                    <a:pt x="627644" y="69819"/>
                  </a:lnTo>
                  <a:lnTo>
                    <a:pt x="583988" y="87636"/>
                  </a:lnTo>
                  <a:lnTo>
                    <a:pt x="541434" y="107293"/>
                  </a:lnTo>
                  <a:lnTo>
                    <a:pt x="500041" y="128735"/>
                  </a:lnTo>
                  <a:lnTo>
                    <a:pt x="459866" y="151909"/>
                  </a:lnTo>
                  <a:lnTo>
                    <a:pt x="420966" y="176762"/>
                  </a:lnTo>
                  <a:lnTo>
                    <a:pt x="383401" y="203237"/>
                  </a:lnTo>
                  <a:lnTo>
                    <a:pt x="347228" y="231283"/>
                  </a:lnTo>
                  <a:lnTo>
                    <a:pt x="312504" y="260845"/>
                  </a:lnTo>
                  <a:lnTo>
                    <a:pt x="279287" y="291868"/>
                  </a:lnTo>
                  <a:lnTo>
                    <a:pt x="247635" y="324299"/>
                  </a:lnTo>
                  <a:lnTo>
                    <a:pt x="217607" y="358084"/>
                  </a:lnTo>
                  <a:lnTo>
                    <a:pt x="189259" y="393168"/>
                  </a:lnTo>
                  <a:lnTo>
                    <a:pt x="162650" y="429499"/>
                  </a:lnTo>
                  <a:lnTo>
                    <a:pt x="137837" y="467021"/>
                  </a:lnTo>
                  <a:lnTo>
                    <a:pt x="114878" y="505681"/>
                  </a:lnTo>
                  <a:lnTo>
                    <a:pt x="93832" y="545424"/>
                  </a:lnTo>
                  <a:lnTo>
                    <a:pt x="74756" y="586198"/>
                  </a:lnTo>
                  <a:lnTo>
                    <a:pt x="57707" y="627947"/>
                  </a:lnTo>
                  <a:lnTo>
                    <a:pt x="42744" y="670618"/>
                  </a:lnTo>
                  <a:lnTo>
                    <a:pt x="29924" y="714156"/>
                  </a:lnTo>
                  <a:lnTo>
                    <a:pt x="19305" y="758508"/>
                  </a:lnTo>
                  <a:lnTo>
                    <a:pt x="10946" y="803620"/>
                  </a:lnTo>
                  <a:lnTo>
                    <a:pt x="4903" y="849438"/>
                  </a:lnTo>
                  <a:lnTo>
                    <a:pt x="1235" y="895907"/>
                  </a:lnTo>
                  <a:lnTo>
                    <a:pt x="0" y="942975"/>
                  </a:lnTo>
                  <a:lnTo>
                    <a:pt x="1235" y="990042"/>
                  </a:lnTo>
                  <a:lnTo>
                    <a:pt x="4903" y="1036511"/>
                  </a:lnTo>
                  <a:lnTo>
                    <a:pt x="10946" y="1082329"/>
                  </a:lnTo>
                  <a:lnTo>
                    <a:pt x="19305" y="1127441"/>
                  </a:lnTo>
                  <a:lnTo>
                    <a:pt x="29924" y="1171793"/>
                  </a:lnTo>
                  <a:lnTo>
                    <a:pt x="42744" y="1215331"/>
                  </a:lnTo>
                  <a:lnTo>
                    <a:pt x="57707" y="1258002"/>
                  </a:lnTo>
                  <a:lnTo>
                    <a:pt x="74756" y="1299751"/>
                  </a:lnTo>
                  <a:lnTo>
                    <a:pt x="93832" y="1340525"/>
                  </a:lnTo>
                  <a:lnTo>
                    <a:pt x="114878" y="1380268"/>
                  </a:lnTo>
                  <a:lnTo>
                    <a:pt x="137837" y="1418928"/>
                  </a:lnTo>
                  <a:lnTo>
                    <a:pt x="162650" y="1456450"/>
                  </a:lnTo>
                  <a:lnTo>
                    <a:pt x="189259" y="1492781"/>
                  </a:lnTo>
                  <a:lnTo>
                    <a:pt x="217607" y="1527865"/>
                  </a:lnTo>
                  <a:lnTo>
                    <a:pt x="247635" y="1561650"/>
                  </a:lnTo>
                  <a:lnTo>
                    <a:pt x="279287" y="1594081"/>
                  </a:lnTo>
                  <a:lnTo>
                    <a:pt x="312504" y="1625104"/>
                  </a:lnTo>
                  <a:lnTo>
                    <a:pt x="347228" y="1654666"/>
                  </a:lnTo>
                  <a:lnTo>
                    <a:pt x="383401" y="1682712"/>
                  </a:lnTo>
                  <a:lnTo>
                    <a:pt x="420966" y="1709187"/>
                  </a:lnTo>
                  <a:lnTo>
                    <a:pt x="459866" y="1734040"/>
                  </a:lnTo>
                  <a:lnTo>
                    <a:pt x="500041" y="1757214"/>
                  </a:lnTo>
                  <a:lnTo>
                    <a:pt x="541434" y="1778656"/>
                  </a:lnTo>
                  <a:lnTo>
                    <a:pt x="583988" y="1798313"/>
                  </a:lnTo>
                  <a:lnTo>
                    <a:pt x="627644" y="1816130"/>
                  </a:lnTo>
                  <a:lnTo>
                    <a:pt x="672346" y="1832053"/>
                  </a:lnTo>
                  <a:lnTo>
                    <a:pt x="718034" y="1846028"/>
                  </a:lnTo>
                  <a:lnTo>
                    <a:pt x="764651" y="1858001"/>
                  </a:lnTo>
                  <a:lnTo>
                    <a:pt x="812139" y="1867918"/>
                  </a:lnTo>
                  <a:lnTo>
                    <a:pt x="860441" y="1875726"/>
                  </a:lnTo>
                  <a:lnTo>
                    <a:pt x="909499" y="1881370"/>
                  </a:lnTo>
                  <a:lnTo>
                    <a:pt x="959254" y="1884796"/>
                  </a:lnTo>
                  <a:lnTo>
                    <a:pt x="1009650" y="1885950"/>
                  </a:lnTo>
                  <a:lnTo>
                    <a:pt x="1060045" y="1884796"/>
                  </a:lnTo>
                  <a:lnTo>
                    <a:pt x="1109800" y="1881370"/>
                  </a:lnTo>
                  <a:lnTo>
                    <a:pt x="1158858" y="1875726"/>
                  </a:lnTo>
                  <a:lnTo>
                    <a:pt x="1207160" y="1867918"/>
                  </a:lnTo>
                  <a:lnTo>
                    <a:pt x="1254648" y="1858001"/>
                  </a:lnTo>
                  <a:lnTo>
                    <a:pt x="1301265" y="1846028"/>
                  </a:lnTo>
                  <a:lnTo>
                    <a:pt x="1346953" y="1832053"/>
                  </a:lnTo>
                  <a:lnTo>
                    <a:pt x="1391655" y="1816130"/>
                  </a:lnTo>
                  <a:lnTo>
                    <a:pt x="1435311" y="1798313"/>
                  </a:lnTo>
                  <a:lnTo>
                    <a:pt x="1477865" y="1778656"/>
                  </a:lnTo>
                  <a:lnTo>
                    <a:pt x="1519258" y="1757214"/>
                  </a:lnTo>
                  <a:lnTo>
                    <a:pt x="1559433" y="1734040"/>
                  </a:lnTo>
                  <a:lnTo>
                    <a:pt x="1598333" y="1709187"/>
                  </a:lnTo>
                  <a:lnTo>
                    <a:pt x="1635898" y="1682712"/>
                  </a:lnTo>
                  <a:lnTo>
                    <a:pt x="1672071" y="1654666"/>
                  </a:lnTo>
                  <a:lnTo>
                    <a:pt x="1706795" y="1625104"/>
                  </a:lnTo>
                  <a:lnTo>
                    <a:pt x="1740012" y="1594081"/>
                  </a:lnTo>
                  <a:lnTo>
                    <a:pt x="1771664" y="1561650"/>
                  </a:lnTo>
                  <a:lnTo>
                    <a:pt x="1801692" y="1527865"/>
                  </a:lnTo>
                  <a:lnTo>
                    <a:pt x="1830040" y="1492781"/>
                  </a:lnTo>
                  <a:lnTo>
                    <a:pt x="1856649" y="1456450"/>
                  </a:lnTo>
                  <a:lnTo>
                    <a:pt x="1881462" y="1418928"/>
                  </a:lnTo>
                  <a:lnTo>
                    <a:pt x="1904421" y="1380268"/>
                  </a:lnTo>
                  <a:lnTo>
                    <a:pt x="1925467" y="1340525"/>
                  </a:lnTo>
                  <a:lnTo>
                    <a:pt x="1944543" y="1299751"/>
                  </a:lnTo>
                  <a:lnTo>
                    <a:pt x="1961592" y="1258002"/>
                  </a:lnTo>
                  <a:lnTo>
                    <a:pt x="1976555" y="1215331"/>
                  </a:lnTo>
                  <a:lnTo>
                    <a:pt x="1989375" y="1171793"/>
                  </a:lnTo>
                  <a:lnTo>
                    <a:pt x="1999994" y="1127441"/>
                  </a:lnTo>
                  <a:lnTo>
                    <a:pt x="2008353" y="1082329"/>
                  </a:lnTo>
                  <a:lnTo>
                    <a:pt x="2014396" y="1036511"/>
                  </a:lnTo>
                  <a:lnTo>
                    <a:pt x="2018064" y="990042"/>
                  </a:lnTo>
                  <a:lnTo>
                    <a:pt x="2019300" y="942975"/>
                  </a:lnTo>
                  <a:lnTo>
                    <a:pt x="2018064" y="895907"/>
                  </a:lnTo>
                  <a:lnTo>
                    <a:pt x="2014396" y="849438"/>
                  </a:lnTo>
                  <a:lnTo>
                    <a:pt x="2008353" y="803620"/>
                  </a:lnTo>
                  <a:lnTo>
                    <a:pt x="1999994" y="758508"/>
                  </a:lnTo>
                  <a:lnTo>
                    <a:pt x="1989375" y="714156"/>
                  </a:lnTo>
                  <a:lnTo>
                    <a:pt x="1976555" y="670618"/>
                  </a:lnTo>
                  <a:lnTo>
                    <a:pt x="1961592" y="627947"/>
                  </a:lnTo>
                  <a:lnTo>
                    <a:pt x="1944543" y="586198"/>
                  </a:lnTo>
                  <a:lnTo>
                    <a:pt x="1925467" y="545424"/>
                  </a:lnTo>
                  <a:lnTo>
                    <a:pt x="1904421" y="505681"/>
                  </a:lnTo>
                  <a:lnTo>
                    <a:pt x="1881462" y="467021"/>
                  </a:lnTo>
                  <a:lnTo>
                    <a:pt x="1856649" y="429499"/>
                  </a:lnTo>
                  <a:lnTo>
                    <a:pt x="1830040" y="393168"/>
                  </a:lnTo>
                  <a:lnTo>
                    <a:pt x="1801692" y="358084"/>
                  </a:lnTo>
                  <a:lnTo>
                    <a:pt x="1771664" y="324299"/>
                  </a:lnTo>
                  <a:lnTo>
                    <a:pt x="1740012" y="291868"/>
                  </a:lnTo>
                  <a:lnTo>
                    <a:pt x="1706795" y="260845"/>
                  </a:lnTo>
                  <a:lnTo>
                    <a:pt x="1672071" y="231283"/>
                  </a:lnTo>
                  <a:lnTo>
                    <a:pt x="1635898" y="203237"/>
                  </a:lnTo>
                  <a:lnTo>
                    <a:pt x="1598333" y="176762"/>
                  </a:lnTo>
                  <a:lnTo>
                    <a:pt x="1559433" y="151909"/>
                  </a:lnTo>
                  <a:lnTo>
                    <a:pt x="1519258" y="128735"/>
                  </a:lnTo>
                  <a:lnTo>
                    <a:pt x="1477865" y="107293"/>
                  </a:lnTo>
                  <a:lnTo>
                    <a:pt x="1435311" y="87636"/>
                  </a:lnTo>
                  <a:lnTo>
                    <a:pt x="1391655" y="69819"/>
                  </a:lnTo>
                  <a:lnTo>
                    <a:pt x="1346953" y="53896"/>
                  </a:lnTo>
                  <a:lnTo>
                    <a:pt x="1301265" y="39921"/>
                  </a:lnTo>
                  <a:lnTo>
                    <a:pt x="1254648" y="27948"/>
                  </a:lnTo>
                  <a:lnTo>
                    <a:pt x="1207160" y="18031"/>
                  </a:lnTo>
                  <a:lnTo>
                    <a:pt x="1158858" y="10223"/>
                  </a:lnTo>
                  <a:lnTo>
                    <a:pt x="1109800" y="4579"/>
                  </a:lnTo>
                  <a:lnTo>
                    <a:pt x="1060045" y="1153"/>
                  </a:lnTo>
                  <a:lnTo>
                    <a:pt x="1009650" y="0"/>
                  </a:lnTo>
                  <a:close/>
                </a:path>
              </a:pathLst>
            </a:custGeom>
            <a:solidFill>
              <a:srgbClr val="0D6CB8"/>
            </a:solidFill>
          </p:spPr>
          <p:txBody>
            <a:bodyPr wrap="square" lIns="0" tIns="0" rIns="0" bIns="0" rtlCol="0"/>
            <a:lstStyle/>
            <a:p>
              <a:endParaRPr/>
            </a:p>
          </p:txBody>
        </p:sp>
        <p:sp>
          <p:nvSpPr>
            <p:cNvPr id="12" name="object 12"/>
            <p:cNvSpPr/>
            <p:nvPr/>
          </p:nvSpPr>
          <p:spPr>
            <a:xfrm>
              <a:off x="4991100" y="1485900"/>
              <a:ext cx="2019300" cy="1885950"/>
            </a:xfrm>
            <a:custGeom>
              <a:avLst/>
              <a:gdLst/>
              <a:ahLst/>
              <a:cxnLst/>
              <a:rect l="l" t="t" r="r" b="b"/>
              <a:pathLst>
                <a:path w="2019300" h="1885950">
                  <a:moveTo>
                    <a:pt x="0" y="942975"/>
                  </a:moveTo>
                  <a:lnTo>
                    <a:pt x="1235" y="895907"/>
                  </a:lnTo>
                  <a:lnTo>
                    <a:pt x="4903" y="849438"/>
                  </a:lnTo>
                  <a:lnTo>
                    <a:pt x="10946" y="803620"/>
                  </a:lnTo>
                  <a:lnTo>
                    <a:pt x="19305" y="758508"/>
                  </a:lnTo>
                  <a:lnTo>
                    <a:pt x="29924" y="714156"/>
                  </a:lnTo>
                  <a:lnTo>
                    <a:pt x="42744" y="670618"/>
                  </a:lnTo>
                  <a:lnTo>
                    <a:pt x="57707" y="627947"/>
                  </a:lnTo>
                  <a:lnTo>
                    <a:pt x="74756" y="586198"/>
                  </a:lnTo>
                  <a:lnTo>
                    <a:pt x="93832" y="545424"/>
                  </a:lnTo>
                  <a:lnTo>
                    <a:pt x="114878" y="505681"/>
                  </a:lnTo>
                  <a:lnTo>
                    <a:pt x="137837" y="467021"/>
                  </a:lnTo>
                  <a:lnTo>
                    <a:pt x="162650" y="429499"/>
                  </a:lnTo>
                  <a:lnTo>
                    <a:pt x="189259" y="393168"/>
                  </a:lnTo>
                  <a:lnTo>
                    <a:pt x="217607" y="358084"/>
                  </a:lnTo>
                  <a:lnTo>
                    <a:pt x="247635" y="324299"/>
                  </a:lnTo>
                  <a:lnTo>
                    <a:pt x="279287" y="291868"/>
                  </a:lnTo>
                  <a:lnTo>
                    <a:pt x="312504" y="260845"/>
                  </a:lnTo>
                  <a:lnTo>
                    <a:pt x="347228" y="231283"/>
                  </a:lnTo>
                  <a:lnTo>
                    <a:pt x="383401" y="203237"/>
                  </a:lnTo>
                  <a:lnTo>
                    <a:pt x="420966" y="176762"/>
                  </a:lnTo>
                  <a:lnTo>
                    <a:pt x="459866" y="151909"/>
                  </a:lnTo>
                  <a:lnTo>
                    <a:pt x="500041" y="128735"/>
                  </a:lnTo>
                  <a:lnTo>
                    <a:pt x="541434" y="107293"/>
                  </a:lnTo>
                  <a:lnTo>
                    <a:pt x="583988" y="87636"/>
                  </a:lnTo>
                  <a:lnTo>
                    <a:pt x="627644" y="69819"/>
                  </a:lnTo>
                  <a:lnTo>
                    <a:pt x="672346" y="53896"/>
                  </a:lnTo>
                  <a:lnTo>
                    <a:pt x="718034" y="39921"/>
                  </a:lnTo>
                  <a:lnTo>
                    <a:pt x="764651" y="27948"/>
                  </a:lnTo>
                  <a:lnTo>
                    <a:pt x="812139" y="18031"/>
                  </a:lnTo>
                  <a:lnTo>
                    <a:pt x="860441" y="10223"/>
                  </a:lnTo>
                  <a:lnTo>
                    <a:pt x="909499" y="4579"/>
                  </a:lnTo>
                  <a:lnTo>
                    <a:pt x="959254" y="1153"/>
                  </a:lnTo>
                  <a:lnTo>
                    <a:pt x="1009650" y="0"/>
                  </a:lnTo>
                  <a:lnTo>
                    <a:pt x="1060045" y="1153"/>
                  </a:lnTo>
                  <a:lnTo>
                    <a:pt x="1109800" y="4579"/>
                  </a:lnTo>
                  <a:lnTo>
                    <a:pt x="1158858" y="10223"/>
                  </a:lnTo>
                  <a:lnTo>
                    <a:pt x="1207160" y="18031"/>
                  </a:lnTo>
                  <a:lnTo>
                    <a:pt x="1254648" y="27948"/>
                  </a:lnTo>
                  <a:lnTo>
                    <a:pt x="1301265" y="39921"/>
                  </a:lnTo>
                  <a:lnTo>
                    <a:pt x="1346953" y="53896"/>
                  </a:lnTo>
                  <a:lnTo>
                    <a:pt x="1391655" y="69819"/>
                  </a:lnTo>
                  <a:lnTo>
                    <a:pt x="1435311" y="87636"/>
                  </a:lnTo>
                  <a:lnTo>
                    <a:pt x="1477865" y="107293"/>
                  </a:lnTo>
                  <a:lnTo>
                    <a:pt x="1519258" y="128735"/>
                  </a:lnTo>
                  <a:lnTo>
                    <a:pt x="1559433" y="151909"/>
                  </a:lnTo>
                  <a:lnTo>
                    <a:pt x="1598333" y="176762"/>
                  </a:lnTo>
                  <a:lnTo>
                    <a:pt x="1635898" y="203237"/>
                  </a:lnTo>
                  <a:lnTo>
                    <a:pt x="1672071" y="231283"/>
                  </a:lnTo>
                  <a:lnTo>
                    <a:pt x="1706795" y="260845"/>
                  </a:lnTo>
                  <a:lnTo>
                    <a:pt x="1740012" y="291868"/>
                  </a:lnTo>
                  <a:lnTo>
                    <a:pt x="1771664" y="324299"/>
                  </a:lnTo>
                  <a:lnTo>
                    <a:pt x="1801692" y="358084"/>
                  </a:lnTo>
                  <a:lnTo>
                    <a:pt x="1830040" y="393168"/>
                  </a:lnTo>
                  <a:lnTo>
                    <a:pt x="1856649" y="429499"/>
                  </a:lnTo>
                  <a:lnTo>
                    <a:pt x="1881462" y="467021"/>
                  </a:lnTo>
                  <a:lnTo>
                    <a:pt x="1904421" y="505681"/>
                  </a:lnTo>
                  <a:lnTo>
                    <a:pt x="1925467" y="545424"/>
                  </a:lnTo>
                  <a:lnTo>
                    <a:pt x="1944543" y="586198"/>
                  </a:lnTo>
                  <a:lnTo>
                    <a:pt x="1961592" y="627947"/>
                  </a:lnTo>
                  <a:lnTo>
                    <a:pt x="1976555" y="670618"/>
                  </a:lnTo>
                  <a:lnTo>
                    <a:pt x="1989375" y="714156"/>
                  </a:lnTo>
                  <a:lnTo>
                    <a:pt x="1999994" y="758508"/>
                  </a:lnTo>
                  <a:lnTo>
                    <a:pt x="2008353" y="803620"/>
                  </a:lnTo>
                  <a:lnTo>
                    <a:pt x="2014396" y="849438"/>
                  </a:lnTo>
                  <a:lnTo>
                    <a:pt x="2018064" y="895907"/>
                  </a:lnTo>
                  <a:lnTo>
                    <a:pt x="2019300" y="942975"/>
                  </a:lnTo>
                  <a:lnTo>
                    <a:pt x="2018064" y="990042"/>
                  </a:lnTo>
                  <a:lnTo>
                    <a:pt x="2014396" y="1036511"/>
                  </a:lnTo>
                  <a:lnTo>
                    <a:pt x="2008353" y="1082329"/>
                  </a:lnTo>
                  <a:lnTo>
                    <a:pt x="1999994" y="1127441"/>
                  </a:lnTo>
                  <a:lnTo>
                    <a:pt x="1989375" y="1171793"/>
                  </a:lnTo>
                  <a:lnTo>
                    <a:pt x="1976555" y="1215331"/>
                  </a:lnTo>
                  <a:lnTo>
                    <a:pt x="1961592" y="1258002"/>
                  </a:lnTo>
                  <a:lnTo>
                    <a:pt x="1944543" y="1299751"/>
                  </a:lnTo>
                  <a:lnTo>
                    <a:pt x="1925467" y="1340525"/>
                  </a:lnTo>
                  <a:lnTo>
                    <a:pt x="1904421" y="1380268"/>
                  </a:lnTo>
                  <a:lnTo>
                    <a:pt x="1881462" y="1418928"/>
                  </a:lnTo>
                  <a:lnTo>
                    <a:pt x="1856649" y="1456450"/>
                  </a:lnTo>
                  <a:lnTo>
                    <a:pt x="1830040" y="1492781"/>
                  </a:lnTo>
                  <a:lnTo>
                    <a:pt x="1801692" y="1527865"/>
                  </a:lnTo>
                  <a:lnTo>
                    <a:pt x="1771664" y="1561650"/>
                  </a:lnTo>
                  <a:lnTo>
                    <a:pt x="1740012" y="1594081"/>
                  </a:lnTo>
                  <a:lnTo>
                    <a:pt x="1706795" y="1625104"/>
                  </a:lnTo>
                  <a:lnTo>
                    <a:pt x="1672071" y="1654666"/>
                  </a:lnTo>
                  <a:lnTo>
                    <a:pt x="1635898" y="1682712"/>
                  </a:lnTo>
                  <a:lnTo>
                    <a:pt x="1598333" y="1709187"/>
                  </a:lnTo>
                  <a:lnTo>
                    <a:pt x="1559433" y="1734040"/>
                  </a:lnTo>
                  <a:lnTo>
                    <a:pt x="1519258" y="1757214"/>
                  </a:lnTo>
                  <a:lnTo>
                    <a:pt x="1477865" y="1778656"/>
                  </a:lnTo>
                  <a:lnTo>
                    <a:pt x="1435311" y="1798313"/>
                  </a:lnTo>
                  <a:lnTo>
                    <a:pt x="1391655" y="1816130"/>
                  </a:lnTo>
                  <a:lnTo>
                    <a:pt x="1346953" y="1832053"/>
                  </a:lnTo>
                  <a:lnTo>
                    <a:pt x="1301265" y="1846028"/>
                  </a:lnTo>
                  <a:lnTo>
                    <a:pt x="1254648" y="1858001"/>
                  </a:lnTo>
                  <a:lnTo>
                    <a:pt x="1207160" y="1867918"/>
                  </a:lnTo>
                  <a:lnTo>
                    <a:pt x="1158858" y="1875726"/>
                  </a:lnTo>
                  <a:lnTo>
                    <a:pt x="1109800" y="1881370"/>
                  </a:lnTo>
                  <a:lnTo>
                    <a:pt x="1060045" y="1884796"/>
                  </a:lnTo>
                  <a:lnTo>
                    <a:pt x="1009650" y="1885950"/>
                  </a:lnTo>
                  <a:lnTo>
                    <a:pt x="959254" y="1884796"/>
                  </a:lnTo>
                  <a:lnTo>
                    <a:pt x="909499" y="1881370"/>
                  </a:lnTo>
                  <a:lnTo>
                    <a:pt x="860441" y="1875726"/>
                  </a:lnTo>
                  <a:lnTo>
                    <a:pt x="812139" y="1867918"/>
                  </a:lnTo>
                  <a:lnTo>
                    <a:pt x="764651" y="1858001"/>
                  </a:lnTo>
                  <a:lnTo>
                    <a:pt x="718034" y="1846028"/>
                  </a:lnTo>
                  <a:lnTo>
                    <a:pt x="672346" y="1832053"/>
                  </a:lnTo>
                  <a:lnTo>
                    <a:pt x="627644" y="1816130"/>
                  </a:lnTo>
                  <a:lnTo>
                    <a:pt x="583988" y="1798313"/>
                  </a:lnTo>
                  <a:lnTo>
                    <a:pt x="541434" y="1778656"/>
                  </a:lnTo>
                  <a:lnTo>
                    <a:pt x="500041" y="1757214"/>
                  </a:lnTo>
                  <a:lnTo>
                    <a:pt x="459866" y="1734040"/>
                  </a:lnTo>
                  <a:lnTo>
                    <a:pt x="420966" y="1709187"/>
                  </a:lnTo>
                  <a:lnTo>
                    <a:pt x="383401" y="1682712"/>
                  </a:lnTo>
                  <a:lnTo>
                    <a:pt x="347228" y="1654666"/>
                  </a:lnTo>
                  <a:lnTo>
                    <a:pt x="312504" y="1625104"/>
                  </a:lnTo>
                  <a:lnTo>
                    <a:pt x="279287" y="1594081"/>
                  </a:lnTo>
                  <a:lnTo>
                    <a:pt x="247635" y="1561650"/>
                  </a:lnTo>
                  <a:lnTo>
                    <a:pt x="217607" y="1527865"/>
                  </a:lnTo>
                  <a:lnTo>
                    <a:pt x="189259" y="1492781"/>
                  </a:lnTo>
                  <a:lnTo>
                    <a:pt x="162650" y="1456450"/>
                  </a:lnTo>
                  <a:lnTo>
                    <a:pt x="137837" y="1418928"/>
                  </a:lnTo>
                  <a:lnTo>
                    <a:pt x="114878" y="1380268"/>
                  </a:lnTo>
                  <a:lnTo>
                    <a:pt x="93832" y="1340525"/>
                  </a:lnTo>
                  <a:lnTo>
                    <a:pt x="74756" y="1299751"/>
                  </a:lnTo>
                  <a:lnTo>
                    <a:pt x="57707" y="1258002"/>
                  </a:lnTo>
                  <a:lnTo>
                    <a:pt x="42744" y="1215331"/>
                  </a:lnTo>
                  <a:lnTo>
                    <a:pt x="29924" y="1171793"/>
                  </a:lnTo>
                  <a:lnTo>
                    <a:pt x="19305" y="1127441"/>
                  </a:lnTo>
                  <a:lnTo>
                    <a:pt x="10946" y="1082329"/>
                  </a:lnTo>
                  <a:lnTo>
                    <a:pt x="4903" y="1036511"/>
                  </a:lnTo>
                  <a:lnTo>
                    <a:pt x="1235" y="990042"/>
                  </a:lnTo>
                  <a:lnTo>
                    <a:pt x="0" y="942975"/>
                  </a:lnTo>
                  <a:close/>
                </a:path>
              </a:pathLst>
            </a:custGeom>
            <a:ln w="19050">
              <a:solidFill>
                <a:srgbClr val="FFFFFF"/>
              </a:solidFill>
            </a:ln>
          </p:spPr>
          <p:txBody>
            <a:bodyPr wrap="square" lIns="0" tIns="0" rIns="0" bIns="0" rtlCol="0"/>
            <a:lstStyle/>
            <a:p>
              <a:endParaRPr/>
            </a:p>
          </p:txBody>
        </p:sp>
      </p:grpSp>
      <p:sp>
        <p:nvSpPr>
          <p:cNvPr id="14" name="object 14"/>
          <p:cNvSpPr txBox="1"/>
          <p:nvPr/>
        </p:nvSpPr>
        <p:spPr>
          <a:xfrm>
            <a:off x="5241925" y="1955164"/>
            <a:ext cx="1522730" cy="821690"/>
          </a:xfrm>
          <a:prstGeom prst="rect">
            <a:avLst/>
          </a:prstGeom>
        </p:spPr>
        <p:txBody>
          <a:bodyPr vert="horz" wrap="square" lIns="0" tIns="16510" rIns="0" bIns="0" rtlCol="0">
            <a:spAutoFit/>
          </a:bodyPr>
          <a:lstStyle/>
          <a:p>
            <a:pPr algn="ctr">
              <a:lnSpc>
                <a:spcPct val="100000"/>
              </a:lnSpc>
              <a:spcBef>
                <a:spcPts val="130"/>
              </a:spcBef>
            </a:pPr>
            <a:r>
              <a:rPr sz="2750" b="1" spc="-10">
                <a:solidFill>
                  <a:srgbClr val="FFFFFF"/>
                </a:solidFill>
                <a:latin typeface="Calibri"/>
                <a:cs typeface="Calibri"/>
              </a:rPr>
              <a:t>Rigor</a:t>
            </a:r>
            <a:endParaRPr sz="2750">
              <a:latin typeface="Calibri"/>
              <a:cs typeface="Calibri"/>
            </a:endParaRPr>
          </a:p>
          <a:p>
            <a:pPr algn="ctr">
              <a:lnSpc>
                <a:spcPct val="100000"/>
              </a:lnSpc>
              <a:spcBef>
                <a:spcPts val="55"/>
              </a:spcBef>
            </a:pPr>
            <a:r>
              <a:rPr sz="2400" b="0">
                <a:solidFill>
                  <a:srgbClr val="FFFFFF"/>
                </a:solidFill>
                <a:latin typeface="Calibri Light"/>
                <a:cs typeface="Calibri Light"/>
              </a:rPr>
              <a:t>for</a:t>
            </a:r>
            <a:r>
              <a:rPr sz="2400" b="0" spc="-50">
                <a:solidFill>
                  <a:srgbClr val="FFFFFF"/>
                </a:solidFill>
                <a:latin typeface="Calibri Light"/>
                <a:cs typeface="Calibri Light"/>
              </a:rPr>
              <a:t> </a:t>
            </a:r>
            <a:r>
              <a:rPr sz="2400" b="0" spc="-10">
                <a:solidFill>
                  <a:srgbClr val="FFFFFF"/>
                </a:solidFill>
                <a:latin typeface="Calibri Light"/>
                <a:cs typeface="Calibri Light"/>
              </a:rPr>
              <a:t>students</a:t>
            </a:r>
            <a:endParaRPr sz="2400">
              <a:latin typeface="Calibri Light"/>
              <a:cs typeface="Calibri Light"/>
            </a:endParaRPr>
          </a:p>
        </p:txBody>
      </p:sp>
      <p:grpSp>
        <p:nvGrpSpPr>
          <p:cNvPr id="15" name="object 15">
            <a:extLst>
              <a:ext uri="{C183D7F6-B498-43B3-948B-1728B52AA6E4}">
                <adec:decorative xmlns:adec="http://schemas.microsoft.com/office/drawing/2017/decorative" val="1"/>
              </a:ext>
            </a:extLst>
          </p:cNvPr>
          <p:cNvGrpSpPr/>
          <p:nvPr/>
        </p:nvGrpSpPr>
        <p:grpSpPr>
          <a:xfrm>
            <a:off x="6991350" y="4219575"/>
            <a:ext cx="2057400" cy="1905000"/>
            <a:chOff x="6991350" y="4219575"/>
            <a:chExt cx="2057400" cy="1905000"/>
          </a:xfrm>
        </p:grpSpPr>
        <p:sp>
          <p:nvSpPr>
            <p:cNvPr id="16" name="object 16"/>
            <p:cNvSpPr/>
            <p:nvPr/>
          </p:nvSpPr>
          <p:spPr>
            <a:xfrm>
              <a:off x="7000875" y="4229100"/>
              <a:ext cx="2038350" cy="1885950"/>
            </a:xfrm>
            <a:custGeom>
              <a:avLst/>
              <a:gdLst/>
              <a:ahLst/>
              <a:cxnLst/>
              <a:rect l="l" t="t" r="r" b="b"/>
              <a:pathLst>
                <a:path w="2038350" h="1885950">
                  <a:moveTo>
                    <a:pt x="1019175" y="0"/>
                  </a:moveTo>
                  <a:lnTo>
                    <a:pt x="969795" y="1087"/>
                  </a:lnTo>
                  <a:lnTo>
                    <a:pt x="921023" y="4316"/>
                  </a:lnTo>
                  <a:lnTo>
                    <a:pt x="872910" y="9637"/>
                  </a:lnTo>
                  <a:lnTo>
                    <a:pt x="825510" y="17001"/>
                  </a:lnTo>
                  <a:lnTo>
                    <a:pt x="778878" y="26359"/>
                  </a:lnTo>
                  <a:lnTo>
                    <a:pt x="733065" y="37661"/>
                  </a:lnTo>
                  <a:lnTo>
                    <a:pt x="688125" y="50858"/>
                  </a:lnTo>
                  <a:lnTo>
                    <a:pt x="644112" y="65900"/>
                  </a:lnTo>
                  <a:lnTo>
                    <a:pt x="601080" y="82739"/>
                  </a:lnTo>
                  <a:lnTo>
                    <a:pt x="559081" y="101324"/>
                  </a:lnTo>
                  <a:lnTo>
                    <a:pt x="518169" y="121606"/>
                  </a:lnTo>
                  <a:lnTo>
                    <a:pt x="478397" y="143536"/>
                  </a:lnTo>
                  <a:lnTo>
                    <a:pt x="439819" y="167065"/>
                  </a:lnTo>
                  <a:lnTo>
                    <a:pt x="402488" y="192142"/>
                  </a:lnTo>
                  <a:lnTo>
                    <a:pt x="366458" y="218720"/>
                  </a:lnTo>
                  <a:lnTo>
                    <a:pt x="331782" y="246748"/>
                  </a:lnTo>
                  <a:lnTo>
                    <a:pt x="298513" y="276177"/>
                  </a:lnTo>
                  <a:lnTo>
                    <a:pt x="266705" y="306957"/>
                  </a:lnTo>
                  <a:lnTo>
                    <a:pt x="236411" y="339040"/>
                  </a:lnTo>
                  <a:lnTo>
                    <a:pt x="207684" y="372376"/>
                  </a:lnTo>
                  <a:lnTo>
                    <a:pt x="180578" y="406915"/>
                  </a:lnTo>
                  <a:lnTo>
                    <a:pt x="155147" y="442609"/>
                  </a:lnTo>
                  <a:lnTo>
                    <a:pt x="131443" y="479407"/>
                  </a:lnTo>
                  <a:lnTo>
                    <a:pt x="109521" y="517260"/>
                  </a:lnTo>
                  <a:lnTo>
                    <a:pt x="89432" y="556119"/>
                  </a:lnTo>
                  <a:lnTo>
                    <a:pt x="71232" y="595935"/>
                  </a:lnTo>
                  <a:lnTo>
                    <a:pt x="54973" y="636658"/>
                  </a:lnTo>
                  <a:lnTo>
                    <a:pt x="40708" y="678239"/>
                  </a:lnTo>
                  <a:lnTo>
                    <a:pt x="28492" y="720629"/>
                  </a:lnTo>
                  <a:lnTo>
                    <a:pt x="18377" y="763777"/>
                  </a:lnTo>
                  <a:lnTo>
                    <a:pt x="10417" y="807636"/>
                  </a:lnTo>
                  <a:lnTo>
                    <a:pt x="4665" y="852154"/>
                  </a:lnTo>
                  <a:lnTo>
                    <a:pt x="1175" y="897283"/>
                  </a:lnTo>
                  <a:lnTo>
                    <a:pt x="0" y="942975"/>
                  </a:lnTo>
                  <a:lnTo>
                    <a:pt x="1175" y="988662"/>
                  </a:lnTo>
                  <a:lnTo>
                    <a:pt x="4665" y="1033789"/>
                  </a:lnTo>
                  <a:lnTo>
                    <a:pt x="10417" y="1078305"/>
                  </a:lnTo>
                  <a:lnTo>
                    <a:pt x="18377" y="1122161"/>
                  </a:lnTo>
                  <a:lnTo>
                    <a:pt x="28492" y="1165308"/>
                  </a:lnTo>
                  <a:lnTo>
                    <a:pt x="40708" y="1207696"/>
                  </a:lnTo>
                  <a:lnTo>
                    <a:pt x="54973" y="1249276"/>
                  </a:lnTo>
                  <a:lnTo>
                    <a:pt x="71232" y="1289998"/>
                  </a:lnTo>
                  <a:lnTo>
                    <a:pt x="89432" y="1329813"/>
                  </a:lnTo>
                  <a:lnTo>
                    <a:pt x="109521" y="1368672"/>
                  </a:lnTo>
                  <a:lnTo>
                    <a:pt x="131443" y="1406526"/>
                  </a:lnTo>
                  <a:lnTo>
                    <a:pt x="155147" y="1443324"/>
                  </a:lnTo>
                  <a:lnTo>
                    <a:pt x="180578" y="1479017"/>
                  </a:lnTo>
                  <a:lnTo>
                    <a:pt x="207684" y="1513557"/>
                  </a:lnTo>
                  <a:lnTo>
                    <a:pt x="236411" y="1546893"/>
                  </a:lnTo>
                  <a:lnTo>
                    <a:pt x="266705" y="1578976"/>
                  </a:lnTo>
                  <a:lnTo>
                    <a:pt x="298513" y="1609758"/>
                  </a:lnTo>
                  <a:lnTo>
                    <a:pt x="331782" y="1639188"/>
                  </a:lnTo>
                  <a:lnTo>
                    <a:pt x="366458" y="1667217"/>
                  </a:lnTo>
                  <a:lnTo>
                    <a:pt x="402488" y="1693795"/>
                  </a:lnTo>
                  <a:lnTo>
                    <a:pt x="439819" y="1718874"/>
                  </a:lnTo>
                  <a:lnTo>
                    <a:pt x="478397" y="1742404"/>
                  </a:lnTo>
                  <a:lnTo>
                    <a:pt x="518169" y="1764335"/>
                  </a:lnTo>
                  <a:lnTo>
                    <a:pt x="559081" y="1784618"/>
                  </a:lnTo>
                  <a:lnTo>
                    <a:pt x="601080" y="1803205"/>
                  </a:lnTo>
                  <a:lnTo>
                    <a:pt x="644112" y="1820044"/>
                  </a:lnTo>
                  <a:lnTo>
                    <a:pt x="688125" y="1835087"/>
                  </a:lnTo>
                  <a:lnTo>
                    <a:pt x="733065" y="1848285"/>
                  </a:lnTo>
                  <a:lnTo>
                    <a:pt x="778878" y="1859588"/>
                  </a:lnTo>
                  <a:lnTo>
                    <a:pt x="825510" y="1868946"/>
                  </a:lnTo>
                  <a:lnTo>
                    <a:pt x="872910" y="1876311"/>
                  </a:lnTo>
                  <a:lnTo>
                    <a:pt x="921023" y="1881633"/>
                  </a:lnTo>
                  <a:lnTo>
                    <a:pt x="969795" y="1884862"/>
                  </a:lnTo>
                  <a:lnTo>
                    <a:pt x="1019175" y="1885950"/>
                  </a:lnTo>
                  <a:lnTo>
                    <a:pt x="1068554" y="1884862"/>
                  </a:lnTo>
                  <a:lnTo>
                    <a:pt x="1117326" y="1881633"/>
                  </a:lnTo>
                  <a:lnTo>
                    <a:pt x="1165439" y="1876311"/>
                  </a:lnTo>
                  <a:lnTo>
                    <a:pt x="1212839" y="1868946"/>
                  </a:lnTo>
                  <a:lnTo>
                    <a:pt x="1259471" y="1859588"/>
                  </a:lnTo>
                  <a:lnTo>
                    <a:pt x="1305284" y="1848285"/>
                  </a:lnTo>
                  <a:lnTo>
                    <a:pt x="1350224" y="1835087"/>
                  </a:lnTo>
                  <a:lnTo>
                    <a:pt x="1394237" y="1820044"/>
                  </a:lnTo>
                  <a:lnTo>
                    <a:pt x="1437269" y="1803205"/>
                  </a:lnTo>
                  <a:lnTo>
                    <a:pt x="1479268" y="1784618"/>
                  </a:lnTo>
                  <a:lnTo>
                    <a:pt x="1520180" y="1764335"/>
                  </a:lnTo>
                  <a:lnTo>
                    <a:pt x="1559952" y="1742404"/>
                  </a:lnTo>
                  <a:lnTo>
                    <a:pt x="1598530" y="1718874"/>
                  </a:lnTo>
                  <a:lnTo>
                    <a:pt x="1635861" y="1693795"/>
                  </a:lnTo>
                  <a:lnTo>
                    <a:pt x="1671891" y="1667217"/>
                  </a:lnTo>
                  <a:lnTo>
                    <a:pt x="1706567" y="1639188"/>
                  </a:lnTo>
                  <a:lnTo>
                    <a:pt x="1739836" y="1609758"/>
                  </a:lnTo>
                  <a:lnTo>
                    <a:pt x="1771644" y="1578976"/>
                  </a:lnTo>
                  <a:lnTo>
                    <a:pt x="1801938" y="1546893"/>
                  </a:lnTo>
                  <a:lnTo>
                    <a:pt x="1830665" y="1513557"/>
                  </a:lnTo>
                  <a:lnTo>
                    <a:pt x="1857771" y="1479017"/>
                  </a:lnTo>
                  <a:lnTo>
                    <a:pt x="1883202" y="1443324"/>
                  </a:lnTo>
                  <a:lnTo>
                    <a:pt x="1906906" y="1406526"/>
                  </a:lnTo>
                  <a:lnTo>
                    <a:pt x="1928828" y="1368672"/>
                  </a:lnTo>
                  <a:lnTo>
                    <a:pt x="1948917" y="1329813"/>
                  </a:lnTo>
                  <a:lnTo>
                    <a:pt x="1967117" y="1289998"/>
                  </a:lnTo>
                  <a:lnTo>
                    <a:pt x="1983376" y="1249276"/>
                  </a:lnTo>
                  <a:lnTo>
                    <a:pt x="1997641" y="1207696"/>
                  </a:lnTo>
                  <a:lnTo>
                    <a:pt x="2009857" y="1165308"/>
                  </a:lnTo>
                  <a:lnTo>
                    <a:pt x="2019972" y="1122161"/>
                  </a:lnTo>
                  <a:lnTo>
                    <a:pt x="2027932" y="1078305"/>
                  </a:lnTo>
                  <a:lnTo>
                    <a:pt x="2033684" y="1033789"/>
                  </a:lnTo>
                  <a:lnTo>
                    <a:pt x="2037174" y="988662"/>
                  </a:lnTo>
                  <a:lnTo>
                    <a:pt x="2038350" y="942975"/>
                  </a:lnTo>
                  <a:lnTo>
                    <a:pt x="2037174" y="897283"/>
                  </a:lnTo>
                  <a:lnTo>
                    <a:pt x="2033684" y="852154"/>
                  </a:lnTo>
                  <a:lnTo>
                    <a:pt x="2027932" y="807636"/>
                  </a:lnTo>
                  <a:lnTo>
                    <a:pt x="2019972" y="763777"/>
                  </a:lnTo>
                  <a:lnTo>
                    <a:pt x="2009857" y="720629"/>
                  </a:lnTo>
                  <a:lnTo>
                    <a:pt x="1997641" y="678239"/>
                  </a:lnTo>
                  <a:lnTo>
                    <a:pt x="1983376" y="636658"/>
                  </a:lnTo>
                  <a:lnTo>
                    <a:pt x="1967117" y="595935"/>
                  </a:lnTo>
                  <a:lnTo>
                    <a:pt x="1948917" y="556119"/>
                  </a:lnTo>
                  <a:lnTo>
                    <a:pt x="1928828" y="517260"/>
                  </a:lnTo>
                  <a:lnTo>
                    <a:pt x="1906906" y="479407"/>
                  </a:lnTo>
                  <a:lnTo>
                    <a:pt x="1883202" y="442609"/>
                  </a:lnTo>
                  <a:lnTo>
                    <a:pt x="1857771" y="406915"/>
                  </a:lnTo>
                  <a:lnTo>
                    <a:pt x="1830665" y="372376"/>
                  </a:lnTo>
                  <a:lnTo>
                    <a:pt x="1801938" y="339040"/>
                  </a:lnTo>
                  <a:lnTo>
                    <a:pt x="1771644" y="306957"/>
                  </a:lnTo>
                  <a:lnTo>
                    <a:pt x="1739836" y="276177"/>
                  </a:lnTo>
                  <a:lnTo>
                    <a:pt x="1706567" y="246748"/>
                  </a:lnTo>
                  <a:lnTo>
                    <a:pt x="1671891" y="218720"/>
                  </a:lnTo>
                  <a:lnTo>
                    <a:pt x="1635861" y="192142"/>
                  </a:lnTo>
                  <a:lnTo>
                    <a:pt x="1598530" y="167065"/>
                  </a:lnTo>
                  <a:lnTo>
                    <a:pt x="1559952" y="143536"/>
                  </a:lnTo>
                  <a:lnTo>
                    <a:pt x="1520180" y="121606"/>
                  </a:lnTo>
                  <a:lnTo>
                    <a:pt x="1479268" y="101324"/>
                  </a:lnTo>
                  <a:lnTo>
                    <a:pt x="1437269" y="82739"/>
                  </a:lnTo>
                  <a:lnTo>
                    <a:pt x="1394237" y="65900"/>
                  </a:lnTo>
                  <a:lnTo>
                    <a:pt x="1350224" y="50858"/>
                  </a:lnTo>
                  <a:lnTo>
                    <a:pt x="1305284" y="37661"/>
                  </a:lnTo>
                  <a:lnTo>
                    <a:pt x="1259471" y="26359"/>
                  </a:lnTo>
                  <a:lnTo>
                    <a:pt x="1212839" y="17001"/>
                  </a:lnTo>
                  <a:lnTo>
                    <a:pt x="1165439" y="9637"/>
                  </a:lnTo>
                  <a:lnTo>
                    <a:pt x="1117326" y="4316"/>
                  </a:lnTo>
                  <a:lnTo>
                    <a:pt x="1068554" y="1087"/>
                  </a:lnTo>
                  <a:lnTo>
                    <a:pt x="1019175" y="0"/>
                  </a:lnTo>
                  <a:close/>
                </a:path>
              </a:pathLst>
            </a:custGeom>
            <a:solidFill>
              <a:srgbClr val="0D6CB8"/>
            </a:solidFill>
          </p:spPr>
          <p:txBody>
            <a:bodyPr wrap="square" lIns="0" tIns="0" rIns="0" bIns="0" rtlCol="0"/>
            <a:lstStyle/>
            <a:p>
              <a:endParaRPr/>
            </a:p>
          </p:txBody>
        </p:sp>
        <p:sp>
          <p:nvSpPr>
            <p:cNvPr id="17" name="object 17"/>
            <p:cNvSpPr/>
            <p:nvPr/>
          </p:nvSpPr>
          <p:spPr>
            <a:xfrm>
              <a:off x="7000875" y="4229100"/>
              <a:ext cx="2038350" cy="1885950"/>
            </a:xfrm>
            <a:custGeom>
              <a:avLst/>
              <a:gdLst/>
              <a:ahLst/>
              <a:cxnLst/>
              <a:rect l="l" t="t" r="r" b="b"/>
              <a:pathLst>
                <a:path w="2038350" h="1885950">
                  <a:moveTo>
                    <a:pt x="0" y="942975"/>
                  </a:moveTo>
                  <a:lnTo>
                    <a:pt x="1175" y="897283"/>
                  </a:lnTo>
                  <a:lnTo>
                    <a:pt x="4665" y="852154"/>
                  </a:lnTo>
                  <a:lnTo>
                    <a:pt x="10417" y="807636"/>
                  </a:lnTo>
                  <a:lnTo>
                    <a:pt x="18377" y="763777"/>
                  </a:lnTo>
                  <a:lnTo>
                    <a:pt x="28492" y="720629"/>
                  </a:lnTo>
                  <a:lnTo>
                    <a:pt x="40708" y="678239"/>
                  </a:lnTo>
                  <a:lnTo>
                    <a:pt x="54973" y="636658"/>
                  </a:lnTo>
                  <a:lnTo>
                    <a:pt x="71232" y="595935"/>
                  </a:lnTo>
                  <a:lnTo>
                    <a:pt x="89432" y="556119"/>
                  </a:lnTo>
                  <a:lnTo>
                    <a:pt x="109521" y="517260"/>
                  </a:lnTo>
                  <a:lnTo>
                    <a:pt x="131443" y="479407"/>
                  </a:lnTo>
                  <a:lnTo>
                    <a:pt x="155147" y="442609"/>
                  </a:lnTo>
                  <a:lnTo>
                    <a:pt x="180578" y="406915"/>
                  </a:lnTo>
                  <a:lnTo>
                    <a:pt x="207684" y="372376"/>
                  </a:lnTo>
                  <a:lnTo>
                    <a:pt x="236411" y="339040"/>
                  </a:lnTo>
                  <a:lnTo>
                    <a:pt x="266705" y="306957"/>
                  </a:lnTo>
                  <a:lnTo>
                    <a:pt x="298513" y="276177"/>
                  </a:lnTo>
                  <a:lnTo>
                    <a:pt x="331782" y="246748"/>
                  </a:lnTo>
                  <a:lnTo>
                    <a:pt x="366458" y="218720"/>
                  </a:lnTo>
                  <a:lnTo>
                    <a:pt x="402488" y="192142"/>
                  </a:lnTo>
                  <a:lnTo>
                    <a:pt x="439819" y="167065"/>
                  </a:lnTo>
                  <a:lnTo>
                    <a:pt x="478397" y="143536"/>
                  </a:lnTo>
                  <a:lnTo>
                    <a:pt x="518169" y="121606"/>
                  </a:lnTo>
                  <a:lnTo>
                    <a:pt x="559081" y="101324"/>
                  </a:lnTo>
                  <a:lnTo>
                    <a:pt x="601080" y="82739"/>
                  </a:lnTo>
                  <a:lnTo>
                    <a:pt x="644112" y="65900"/>
                  </a:lnTo>
                  <a:lnTo>
                    <a:pt x="688125" y="50858"/>
                  </a:lnTo>
                  <a:lnTo>
                    <a:pt x="733065" y="37661"/>
                  </a:lnTo>
                  <a:lnTo>
                    <a:pt x="778878" y="26359"/>
                  </a:lnTo>
                  <a:lnTo>
                    <a:pt x="825510" y="17001"/>
                  </a:lnTo>
                  <a:lnTo>
                    <a:pt x="872910" y="9637"/>
                  </a:lnTo>
                  <a:lnTo>
                    <a:pt x="921023" y="4316"/>
                  </a:lnTo>
                  <a:lnTo>
                    <a:pt x="969795" y="1087"/>
                  </a:lnTo>
                  <a:lnTo>
                    <a:pt x="1019175" y="0"/>
                  </a:lnTo>
                  <a:lnTo>
                    <a:pt x="1068554" y="1087"/>
                  </a:lnTo>
                  <a:lnTo>
                    <a:pt x="1117326" y="4316"/>
                  </a:lnTo>
                  <a:lnTo>
                    <a:pt x="1165439" y="9637"/>
                  </a:lnTo>
                  <a:lnTo>
                    <a:pt x="1212839" y="17001"/>
                  </a:lnTo>
                  <a:lnTo>
                    <a:pt x="1259471" y="26359"/>
                  </a:lnTo>
                  <a:lnTo>
                    <a:pt x="1305284" y="37661"/>
                  </a:lnTo>
                  <a:lnTo>
                    <a:pt x="1350224" y="50858"/>
                  </a:lnTo>
                  <a:lnTo>
                    <a:pt x="1394237" y="65900"/>
                  </a:lnTo>
                  <a:lnTo>
                    <a:pt x="1437269" y="82739"/>
                  </a:lnTo>
                  <a:lnTo>
                    <a:pt x="1479268" y="101324"/>
                  </a:lnTo>
                  <a:lnTo>
                    <a:pt x="1520180" y="121606"/>
                  </a:lnTo>
                  <a:lnTo>
                    <a:pt x="1559952" y="143536"/>
                  </a:lnTo>
                  <a:lnTo>
                    <a:pt x="1598530" y="167065"/>
                  </a:lnTo>
                  <a:lnTo>
                    <a:pt x="1635861" y="192142"/>
                  </a:lnTo>
                  <a:lnTo>
                    <a:pt x="1671891" y="218720"/>
                  </a:lnTo>
                  <a:lnTo>
                    <a:pt x="1706567" y="246748"/>
                  </a:lnTo>
                  <a:lnTo>
                    <a:pt x="1739836" y="276177"/>
                  </a:lnTo>
                  <a:lnTo>
                    <a:pt x="1771644" y="306957"/>
                  </a:lnTo>
                  <a:lnTo>
                    <a:pt x="1801938" y="339040"/>
                  </a:lnTo>
                  <a:lnTo>
                    <a:pt x="1830665" y="372376"/>
                  </a:lnTo>
                  <a:lnTo>
                    <a:pt x="1857771" y="406915"/>
                  </a:lnTo>
                  <a:lnTo>
                    <a:pt x="1883202" y="442609"/>
                  </a:lnTo>
                  <a:lnTo>
                    <a:pt x="1906906" y="479407"/>
                  </a:lnTo>
                  <a:lnTo>
                    <a:pt x="1928828" y="517260"/>
                  </a:lnTo>
                  <a:lnTo>
                    <a:pt x="1948917" y="556119"/>
                  </a:lnTo>
                  <a:lnTo>
                    <a:pt x="1967117" y="595935"/>
                  </a:lnTo>
                  <a:lnTo>
                    <a:pt x="1983376" y="636658"/>
                  </a:lnTo>
                  <a:lnTo>
                    <a:pt x="1997641" y="678239"/>
                  </a:lnTo>
                  <a:lnTo>
                    <a:pt x="2009857" y="720629"/>
                  </a:lnTo>
                  <a:lnTo>
                    <a:pt x="2019972" y="763777"/>
                  </a:lnTo>
                  <a:lnTo>
                    <a:pt x="2027932" y="807636"/>
                  </a:lnTo>
                  <a:lnTo>
                    <a:pt x="2033684" y="852154"/>
                  </a:lnTo>
                  <a:lnTo>
                    <a:pt x="2037174" y="897283"/>
                  </a:lnTo>
                  <a:lnTo>
                    <a:pt x="2038350" y="942975"/>
                  </a:lnTo>
                  <a:lnTo>
                    <a:pt x="2037174" y="988662"/>
                  </a:lnTo>
                  <a:lnTo>
                    <a:pt x="2033684" y="1033789"/>
                  </a:lnTo>
                  <a:lnTo>
                    <a:pt x="2027932" y="1078305"/>
                  </a:lnTo>
                  <a:lnTo>
                    <a:pt x="2019972" y="1122161"/>
                  </a:lnTo>
                  <a:lnTo>
                    <a:pt x="2009857" y="1165308"/>
                  </a:lnTo>
                  <a:lnTo>
                    <a:pt x="1997641" y="1207696"/>
                  </a:lnTo>
                  <a:lnTo>
                    <a:pt x="1983376" y="1249276"/>
                  </a:lnTo>
                  <a:lnTo>
                    <a:pt x="1967117" y="1289998"/>
                  </a:lnTo>
                  <a:lnTo>
                    <a:pt x="1948917" y="1329813"/>
                  </a:lnTo>
                  <a:lnTo>
                    <a:pt x="1928828" y="1368672"/>
                  </a:lnTo>
                  <a:lnTo>
                    <a:pt x="1906906" y="1406526"/>
                  </a:lnTo>
                  <a:lnTo>
                    <a:pt x="1883202" y="1443324"/>
                  </a:lnTo>
                  <a:lnTo>
                    <a:pt x="1857771" y="1479017"/>
                  </a:lnTo>
                  <a:lnTo>
                    <a:pt x="1830665" y="1513557"/>
                  </a:lnTo>
                  <a:lnTo>
                    <a:pt x="1801938" y="1546893"/>
                  </a:lnTo>
                  <a:lnTo>
                    <a:pt x="1771644" y="1578976"/>
                  </a:lnTo>
                  <a:lnTo>
                    <a:pt x="1739836" y="1609758"/>
                  </a:lnTo>
                  <a:lnTo>
                    <a:pt x="1706567" y="1639188"/>
                  </a:lnTo>
                  <a:lnTo>
                    <a:pt x="1671891" y="1667217"/>
                  </a:lnTo>
                  <a:lnTo>
                    <a:pt x="1635861" y="1693795"/>
                  </a:lnTo>
                  <a:lnTo>
                    <a:pt x="1598530" y="1718874"/>
                  </a:lnTo>
                  <a:lnTo>
                    <a:pt x="1559952" y="1742404"/>
                  </a:lnTo>
                  <a:lnTo>
                    <a:pt x="1520180" y="1764335"/>
                  </a:lnTo>
                  <a:lnTo>
                    <a:pt x="1479268" y="1784618"/>
                  </a:lnTo>
                  <a:lnTo>
                    <a:pt x="1437269" y="1803205"/>
                  </a:lnTo>
                  <a:lnTo>
                    <a:pt x="1394237" y="1820044"/>
                  </a:lnTo>
                  <a:lnTo>
                    <a:pt x="1350224" y="1835087"/>
                  </a:lnTo>
                  <a:lnTo>
                    <a:pt x="1305284" y="1848285"/>
                  </a:lnTo>
                  <a:lnTo>
                    <a:pt x="1259471" y="1859588"/>
                  </a:lnTo>
                  <a:lnTo>
                    <a:pt x="1212839" y="1868946"/>
                  </a:lnTo>
                  <a:lnTo>
                    <a:pt x="1165439" y="1876311"/>
                  </a:lnTo>
                  <a:lnTo>
                    <a:pt x="1117326" y="1881633"/>
                  </a:lnTo>
                  <a:lnTo>
                    <a:pt x="1068554" y="1884862"/>
                  </a:lnTo>
                  <a:lnTo>
                    <a:pt x="1019175" y="1885950"/>
                  </a:lnTo>
                  <a:lnTo>
                    <a:pt x="969795" y="1884862"/>
                  </a:lnTo>
                  <a:lnTo>
                    <a:pt x="921023" y="1881633"/>
                  </a:lnTo>
                  <a:lnTo>
                    <a:pt x="872910" y="1876311"/>
                  </a:lnTo>
                  <a:lnTo>
                    <a:pt x="825510" y="1868946"/>
                  </a:lnTo>
                  <a:lnTo>
                    <a:pt x="778878" y="1859588"/>
                  </a:lnTo>
                  <a:lnTo>
                    <a:pt x="733065" y="1848285"/>
                  </a:lnTo>
                  <a:lnTo>
                    <a:pt x="688125" y="1835087"/>
                  </a:lnTo>
                  <a:lnTo>
                    <a:pt x="644112" y="1820044"/>
                  </a:lnTo>
                  <a:lnTo>
                    <a:pt x="601080" y="1803205"/>
                  </a:lnTo>
                  <a:lnTo>
                    <a:pt x="559081" y="1784618"/>
                  </a:lnTo>
                  <a:lnTo>
                    <a:pt x="518169" y="1764335"/>
                  </a:lnTo>
                  <a:lnTo>
                    <a:pt x="478397" y="1742404"/>
                  </a:lnTo>
                  <a:lnTo>
                    <a:pt x="439819" y="1718874"/>
                  </a:lnTo>
                  <a:lnTo>
                    <a:pt x="402488" y="1693795"/>
                  </a:lnTo>
                  <a:lnTo>
                    <a:pt x="366458" y="1667217"/>
                  </a:lnTo>
                  <a:lnTo>
                    <a:pt x="331782" y="1639188"/>
                  </a:lnTo>
                  <a:lnTo>
                    <a:pt x="298513" y="1609758"/>
                  </a:lnTo>
                  <a:lnTo>
                    <a:pt x="266705" y="1578976"/>
                  </a:lnTo>
                  <a:lnTo>
                    <a:pt x="236411" y="1546893"/>
                  </a:lnTo>
                  <a:lnTo>
                    <a:pt x="207684" y="1513557"/>
                  </a:lnTo>
                  <a:lnTo>
                    <a:pt x="180578" y="1479017"/>
                  </a:lnTo>
                  <a:lnTo>
                    <a:pt x="155147" y="1443324"/>
                  </a:lnTo>
                  <a:lnTo>
                    <a:pt x="131443" y="1406526"/>
                  </a:lnTo>
                  <a:lnTo>
                    <a:pt x="109521" y="1368672"/>
                  </a:lnTo>
                  <a:lnTo>
                    <a:pt x="89432" y="1329813"/>
                  </a:lnTo>
                  <a:lnTo>
                    <a:pt x="71232" y="1289998"/>
                  </a:lnTo>
                  <a:lnTo>
                    <a:pt x="54973" y="1249276"/>
                  </a:lnTo>
                  <a:lnTo>
                    <a:pt x="40708" y="1207696"/>
                  </a:lnTo>
                  <a:lnTo>
                    <a:pt x="28492" y="1165308"/>
                  </a:lnTo>
                  <a:lnTo>
                    <a:pt x="18377" y="1122161"/>
                  </a:lnTo>
                  <a:lnTo>
                    <a:pt x="10417" y="1078305"/>
                  </a:lnTo>
                  <a:lnTo>
                    <a:pt x="4665" y="1033789"/>
                  </a:lnTo>
                  <a:lnTo>
                    <a:pt x="1175" y="988662"/>
                  </a:lnTo>
                  <a:lnTo>
                    <a:pt x="0" y="942975"/>
                  </a:lnTo>
                  <a:close/>
                </a:path>
              </a:pathLst>
            </a:custGeom>
            <a:ln w="19050">
              <a:solidFill>
                <a:srgbClr val="FFFFFF"/>
              </a:solidFill>
            </a:ln>
          </p:spPr>
          <p:txBody>
            <a:bodyPr wrap="square" lIns="0" tIns="0" rIns="0" bIns="0" rtlCol="0"/>
            <a:lstStyle/>
            <a:p>
              <a:endParaRPr/>
            </a:p>
          </p:txBody>
        </p:sp>
      </p:grpSp>
      <p:sp>
        <p:nvSpPr>
          <p:cNvPr id="18" name="object 18"/>
          <p:cNvSpPr txBox="1"/>
          <p:nvPr/>
        </p:nvSpPr>
        <p:spPr>
          <a:xfrm>
            <a:off x="7200265" y="4757102"/>
            <a:ext cx="1676400" cy="767715"/>
          </a:xfrm>
          <a:prstGeom prst="rect">
            <a:avLst/>
          </a:prstGeom>
        </p:spPr>
        <p:txBody>
          <a:bodyPr vert="horz" wrap="square" lIns="0" tIns="15875" rIns="0" bIns="0" rtlCol="0">
            <a:spAutoFit/>
          </a:bodyPr>
          <a:lstStyle/>
          <a:p>
            <a:pPr marL="12700">
              <a:lnSpc>
                <a:spcPct val="100000"/>
              </a:lnSpc>
              <a:spcBef>
                <a:spcPts val="125"/>
              </a:spcBef>
            </a:pPr>
            <a:r>
              <a:rPr sz="2600" b="1" spc="-20">
                <a:solidFill>
                  <a:srgbClr val="FFFFFF"/>
                </a:solidFill>
                <a:latin typeface="Calibri"/>
                <a:cs typeface="Calibri"/>
              </a:rPr>
              <a:t>Transparent</a:t>
            </a:r>
            <a:endParaRPr sz="2600">
              <a:latin typeface="Calibri"/>
              <a:cs typeface="Calibri"/>
            </a:endParaRPr>
          </a:p>
          <a:p>
            <a:pPr marL="98425">
              <a:lnSpc>
                <a:spcPct val="100000"/>
              </a:lnSpc>
              <a:spcBef>
                <a:spcPts val="110"/>
              </a:spcBef>
            </a:pPr>
            <a:r>
              <a:rPr sz="2150" b="0">
                <a:solidFill>
                  <a:srgbClr val="FFFFFF"/>
                </a:solidFill>
                <a:latin typeface="Calibri Light"/>
                <a:cs typeface="Calibri Light"/>
              </a:rPr>
              <a:t>for</a:t>
            </a:r>
            <a:r>
              <a:rPr sz="2150" b="0" spc="35">
                <a:solidFill>
                  <a:srgbClr val="FFFFFF"/>
                </a:solidFill>
                <a:latin typeface="Calibri Light"/>
                <a:cs typeface="Calibri Light"/>
              </a:rPr>
              <a:t> </a:t>
            </a:r>
            <a:r>
              <a:rPr sz="2150" b="0">
                <a:solidFill>
                  <a:srgbClr val="FFFFFF"/>
                </a:solidFill>
                <a:latin typeface="Calibri Light"/>
                <a:cs typeface="Calibri Light"/>
              </a:rPr>
              <a:t>the</a:t>
            </a:r>
            <a:r>
              <a:rPr sz="2150" b="0" spc="15">
                <a:solidFill>
                  <a:srgbClr val="FFFFFF"/>
                </a:solidFill>
                <a:latin typeface="Calibri Light"/>
                <a:cs typeface="Calibri Light"/>
              </a:rPr>
              <a:t> </a:t>
            </a:r>
            <a:r>
              <a:rPr sz="2150" b="0" spc="-10">
                <a:solidFill>
                  <a:srgbClr val="FFFFFF"/>
                </a:solidFill>
                <a:latin typeface="Calibri Light"/>
                <a:cs typeface="Calibri Light"/>
              </a:rPr>
              <a:t>public</a:t>
            </a:r>
            <a:endParaRPr sz="2150">
              <a:latin typeface="Calibri Light"/>
              <a:cs typeface="Calibri Light"/>
            </a:endParaRPr>
          </a:p>
        </p:txBody>
      </p:sp>
      <p:sp>
        <p:nvSpPr>
          <p:cNvPr id="19" name="object 19"/>
          <p:cNvSpPr txBox="1"/>
          <p:nvPr/>
        </p:nvSpPr>
        <p:spPr>
          <a:xfrm>
            <a:off x="9264015" y="4672965"/>
            <a:ext cx="2244725" cy="1101090"/>
          </a:xfrm>
          <a:prstGeom prst="rect">
            <a:avLst/>
          </a:prstGeom>
        </p:spPr>
        <p:txBody>
          <a:bodyPr vert="horz" wrap="square" lIns="0" tIns="14605" rIns="0" bIns="0" rtlCol="0">
            <a:spAutoFit/>
          </a:bodyPr>
          <a:lstStyle/>
          <a:p>
            <a:pPr marL="12700" marR="5080">
              <a:lnSpc>
                <a:spcPct val="100600"/>
              </a:lnSpc>
              <a:spcBef>
                <a:spcPts val="115"/>
              </a:spcBef>
            </a:pPr>
            <a:r>
              <a:rPr sz="1400">
                <a:solidFill>
                  <a:srgbClr val="252525"/>
                </a:solidFill>
                <a:latin typeface="Courier New"/>
                <a:cs typeface="Courier New"/>
              </a:rPr>
              <a:t>39.309</a:t>
            </a:r>
            <a:r>
              <a:rPr sz="1400" spc="-85">
                <a:solidFill>
                  <a:srgbClr val="252525"/>
                </a:solidFill>
                <a:latin typeface="Courier New"/>
                <a:cs typeface="Courier New"/>
              </a:rPr>
              <a:t> </a:t>
            </a:r>
            <a:r>
              <a:rPr sz="1400">
                <a:solidFill>
                  <a:srgbClr val="252525"/>
                </a:solidFill>
                <a:latin typeface="Courier New"/>
                <a:cs typeface="Courier New"/>
              </a:rPr>
              <a:t>“website</a:t>
            </a:r>
            <a:r>
              <a:rPr sz="1400" spc="-5">
                <a:solidFill>
                  <a:srgbClr val="252525"/>
                </a:solidFill>
                <a:latin typeface="Courier New"/>
                <a:cs typeface="Courier New"/>
              </a:rPr>
              <a:t> </a:t>
            </a:r>
            <a:r>
              <a:rPr sz="1400">
                <a:solidFill>
                  <a:srgbClr val="252525"/>
                </a:solidFill>
                <a:latin typeface="Courier New"/>
                <a:cs typeface="Courier New"/>
              </a:rPr>
              <a:t>…</a:t>
            </a:r>
            <a:r>
              <a:rPr sz="1400" spc="-80">
                <a:solidFill>
                  <a:srgbClr val="252525"/>
                </a:solidFill>
                <a:latin typeface="Courier New"/>
                <a:cs typeface="Courier New"/>
              </a:rPr>
              <a:t> </a:t>
            </a:r>
            <a:r>
              <a:rPr sz="1400" spc="-25">
                <a:solidFill>
                  <a:srgbClr val="252525"/>
                </a:solidFill>
                <a:latin typeface="Courier New"/>
                <a:cs typeface="Courier New"/>
              </a:rPr>
              <a:t>for </a:t>
            </a:r>
            <a:r>
              <a:rPr sz="1400">
                <a:solidFill>
                  <a:srgbClr val="252525"/>
                </a:solidFill>
                <a:latin typeface="Courier New"/>
                <a:cs typeface="Courier New"/>
              </a:rPr>
              <a:t>the</a:t>
            </a:r>
            <a:r>
              <a:rPr sz="1400" spc="-60">
                <a:solidFill>
                  <a:srgbClr val="252525"/>
                </a:solidFill>
                <a:latin typeface="Courier New"/>
                <a:cs typeface="Courier New"/>
              </a:rPr>
              <a:t> </a:t>
            </a:r>
            <a:r>
              <a:rPr sz="1400">
                <a:solidFill>
                  <a:srgbClr val="252525"/>
                </a:solidFill>
                <a:latin typeface="Courier New"/>
                <a:cs typeface="Courier New"/>
              </a:rPr>
              <a:t>public</a:t>
            </a:r>
            <a:r>
              <a:rPr sz="1400" spc="-45">
                <a:solidFill>
                  <a:srgbClr val="252525"/>
                </a:solidFill>
                <a:latin typeface="Courier New"/>
                <a:cs typeface="Courier New"/>
              </a:rPr>
              <a:t> </a:t>
            </a:r>
            <a:r>
              <a:rPr sz="1400">
                <a:latin typeface="Courier New"/>
                <a:cs typeface="Courier New"/>
              </a:rPr>
              <a:t>to</a:t>
            </a:r>
            <a:r>
              <a:rPr sz="1400" spc="-60">
                <a:latin typeface="Courier New"/>
                <a:cs typeface="Courier New"/>
              </a:rPr>
              <a:t> </a:t>
            </a:r>
            <a:r>
              <a:rPr sz="1400" spc="-10">
                <a:latin typeface="Courier New"/>
                <a:cs typeface="Courier New"/>
              </a:rPr>
              <a:t>access </a:t>
            </a:r>
            <a:r>
              <a:rPr sz="1400">
                <a:latin typeface="Courier New"/>
                <a:cs typeface="Courier New"/>
              </a:rPr>
              <a:t>school</a:t>
            </a:r>
            <a:r>
              <a:rPr sz="1400" spc="-105">
                <a:latin typeface="Courier New"/>
                <a:cs typeface="Courier New"/>
              </a:rPr>
              <a:t> </a:t>
            </a:r>
            <a:r>
              <a:rPr sz="1400">
                <a:latin typeface="Courier New"/>
                <a:cs typeface="Courier New"/>
              </a:rPr>
              <a:t>district</a:t>
            </a:r>
            <a:r>
              <a:rPr sz="1400" spc="-35">
                <a:latin typeface="Courier New"/>
                <a:cs typeface="Courier New"/>
              </a:rPr>
              <a:t> </a:t>
            </a:r>
            <a:r>
              <a:rPr sz="1400" spc="-25">
                <a:latin typeface="Courier New"/>
                <a:cs typeface="Courier New"/>
              </a:rPr>
              <a:t>and </a:t>
            </a:r>
            <a:r>
              <a:rPr sz="1400">
                <a:latin typeface="Courier New"/>
                <a:cs typeface="Courier New"/>
              </a:rPr>
              <a:t>campus</a:t>
            </a:r>
            <a:r>
              <a:rPr sz="1400" spc="-125">
                <a:latin typeface="Courier New"/>
                <a:cs typeface="Courier New"/>
              </a:rPr>
              <a:t> </a:t>
            </a:r>
            <a:r>
              <a:rPr sz="1400" spc="-10">
                <a:latin typeface="Courier New"/>
                <a:cs typeface="Courier New"/>
              </a:rPr>
              <a:t>accountability information”</a:t>
            </a:r>
            <a:endParaRPr sz="1400">
              <a:latin typeface="Courier New"/>
              <a:cs typeface="Courier New"/>
            </a:endParaRPr>
          </a:p>
        </p:txBody>
      </p:sp>
      <p:grpSp>
        <p:nvGrpSpPr>
          <p:cNvPr id="20" name="object 20">
            <a:extLst>
              <a:ext uri="{C183D7F6-B498-43B3-948B-1728B52AA6E4}">
                <adec:decorative xmlns:adec="http://schemas.microsoft.com/office/drawing/2017/decorative" val="1"/>
              </a:ext>
            </a:extLst>
          </p:cNvPr>
          <p:cNvGrpSpPr/>
          <p:nvPr/>
        </p:nvGrpSpPr>
        <p:grpSpPr>
          <a:xfrm>
            <a:off x="2914650" y="4295775"/>
            <a:ext cx="1962150" cy="1895475"/>
            <a:chOff x="2914650" y="4295775"/>
            <a:chExt cx="1962150" cy="1895475"/>
          </a:xfrm>
        </p:grpSpPr>
        <p:sp>
          <p:nvSpPr>
            <p:cNvPr id="21" name="object 21"/>
            <p:cNvSpPr/>
            <p:nvPr/>
          </p:nvSpPr>
          <p:spPr>
            <a:xfrm>
              <a:off x="2924175" y="4305300"/>
              <a:ext cx="1943100" cy="1876425"/>
            </a:xfrm>
            <a:custGeom>
              <a:avLst/>
              <a:gdLst/>
              <a:ahLst/>
              <a:cxnLst/>
              <a:rect l="l" t="t" r="r" b="b"/>
              <a:pathLst>
                <a:path w="1943100" h="1876425">
                  <a:moveTo>
                    <a:pt x="971550" y="0"/>
                  </a:moveTo>
                  <a:lnTo>
                    <a:pt x="923059" y="1148"/>
                  </a:lnTo>
                  <a:lnTo>
                    <a:pt x="875184" y="4556"/>
                  </a:lnTo>
                  <a:lnTo>
                    <a:pt x="827980" y="10171"/>
                  </a:lnTo>
                  <a:lnTo>
                    <a:pt x="781503" y="17939"/>
                  </a:lnTo>
                  <a:lnTo>
                    <a:pt x="735809" y="27805"/>
                  </a:lnTo>
                  <a:lnTo>
                    <a:pt x="690952" y="39718"/>
                  </a:lnTo>
                  <a:lnTo>
                    <a:pt x="646989" y="53622"/>
                  </a:lnTo>
                  <a:lnTo>
                    <a:pt x="603976" y="69464"/>
                  </a:lnTo>
                  <a:lnTo>
                    <a:pt x="561967" y="87190"/>
                  </a:lnTo>
                  <a:lnTo>
                    <a:pt x="521020" y="106747"/>
                  </a:lnTo>
                  <a:lnTo>
                    <a:pt x="481188" y="128081"/>
                  </a:lnTo>
                  <a:lnTo>
                    <a:pt x="442529" y="151138"/>
                  </a:lnTo>
                  <a:lnTo>
                    <a:pt x="405098" y="175865"/>
                  </a:lnTo>
                  <a:lnTo>
                    <a:pt x="368949" y="202207"/>
                  </a:lnTo>
                  <a:lnTo>
                    <a:pt x="334140" y="230112"/>
                  </a:lnTo>
                  <a:lnTo>
                    <a:pt x="300726" y="259525"/>
                  </a:lnTo>
                  <a:lnTo>
                    <a:pt x="268762" y="290392"/>
                  </a:lnTo>
                  <a:lnTo>
                    <a:pt x="238303" y="322660"/>
                  </a:lnTo>
                  <a:lnTo>
                    <a:pt x="209407" y="356276"/>
                  </a:lnTo>
                  <a:lnTo>
                    <a:pt x="182128" y="391185"/>
                  </a:lnTo>
                  <a:lnTo>
                    <a:pt x="156522" y="427334"/>
                  </a:lnTo>
                  <a:lnTo>
                    <a:pt x="132644" y="464669"/>
                  </a:lnTo>
                  <a:lnTo>
                    <a:pt x="110551" y="503136"/>
                  </a:lnTo>
                  <a:lnTo>
                    <a:pt x="90297" y="542682"/>
                  </a:lnTo>
                  <a:lnTo>
                    <a:pt x="71940" y="583253"/>
                  </a:lnTo>
                  <a:lnTo>
                    <a:pt x="55533" y="624796"/>
                  </a:lnTo>
                  <a:lnTo>
                    <a:pt x="41134" y="667256"/>
                  </a:lnTo>
                  <a:lnTo>
                    <a:pt x="28797" y="710579"/>
                  </a:lnTo>
                  <a:lnTo>
                    <a:pt x="18578" y="754713"/>
                  </a:lnTo>
                  <a:lnTo>
                    <a:pt x="10534" y="799603"/>
                  </a:lnTo>
                  <a:lnTo>
                    <a:pt x="4718" y="845196"/>
                  </a:lnTo>
                  <a:lnTo>
                    <a:pt x="1189" y="891438"/>
                  </a:lnTo>
                  <a:lnTo>
                    <a:pt x="0" y="938276"/>
                  </a:lnTo>
                  <a:lnTo>
                    <a:pt x="1189" y="985096"/>
                  </a:lnTo>
                  <a:lnTo>
                    <a:pt x="4718" y="1031323"/>
                  </a:lnTo>
                  <a:lnTo>
                    <a:pt x="10534" y="1076902"/>
                  </a:lnTo>
                  <a:lnTo>
                    <a:pt x="18578" y="1121779"/>
                  </a:lnTo>
                  <a:lnTo>
                    <a:pt x="28797" y="1165902"/>
                  </a:lnTo>
                  <a:lnTo>
                    <a:pt x="41134" y="1209215"/>
                  </a:lnTo>
                  <a:lnTo>
                    <a:pt x="55533" y="1251665"/>
                  </a:lnTo>
                  <a:lnTo>
                    <a:pt x="71940" y="1293199"/>
                  </a:lnTo>
                  <a:lnTo>
                    <a:pt x="90297" y="1333763"/>
                  </a:lnTo>
                  <a:lnTo>
                    <a:pt x="110551" y="1373303"/>
                  </a:lnTo>
                  <a:lnTo>
                    <a:pt x="132644" y="1411764"/>
                  </a:lnTo>
                  <a:lnTo>
                    <a:pt x="156522" y="1449095"/>
                  </a:lnTo>
                  <a:lnTo>
                    <a:pt x="182128" y="1485240"/>
                  </a:lnTo>
                  <a:lnTo>
                    <a:pt x="209407" y="1520145"/>
                  </a:lnTo>
                  <a:lnTo>
                    <a:pt x="238303" y="1553758"/>
                  </a:lnTo>
                  <a:lnTo>
                    <a:pt x="268762" y="1586025"/>
                  </a:lnTo>
                  <a:lnTo>
                    <a:pt x="300726" y="1616891"/>
                  </a:lnTo>
                  <a:lnTo>
                    <a:pt x="334140" y="1646303"/>
                  </a:lnTo>
                  <a:lnTo>
                    <a:pt x="368949" y="1674207"/>
                  </a:lnTo>
                  <a:lnTo>
                    <a:pt x="405098" y="1700549"/>
                  </a:lnTo>
                  <a:lnTo>
                    <a:pt x="442529" y="1725276"/>
                  </a:lnTo>
                  <a:lnTo>
                    <a:pt x="481188" y="1748333"/>
                  </a:lnTo>
                  <a:lnTo>
                    <a:pt x="521020" y="1769668"/>
                  </a:lnTo>
                  <a:lnTo>
                    <a:pt x="561967" y="1789226"/>
                  </a:lnTo>
                  <a:lnTo>
                    <a:pt x="603976" y="1806953"/>
                  </a:lnTo>
                  <a:lnTo>
                    <a:pt x="646989" y="1822797"/>
                  </a:lnTo>
                  <a:lnTo>
                    <a:pt x="690952" y="1836702"/>
                  </a:lnTo>
                  <a:lnTo>
                    <a:pt x="735809" y="1848615"/>
                  </a:lnTo>
                  <a:lnTo>
                    <a:pt x="781503" y="1858483"/>
                  </a:lnTo>
                  <a:lnTo>
                    <a:pt x="827980" y="1866252"/>
                  </a:lnTo>
                  <a:lnTo>
                    <a:pt x="875184" y="1871868"/>
                  </a:lnTo>
                  <a:lnTo>
                    <a:pt x="923059" y="1875276"/>
                  </a:lnTo>
                  <a:lnTo>
                    <a:pt x="971550" y="1876425"/>
                  </a:lnTo>
                  <a:lnTo>
                    <a:pt x="1020040" y="1875276"/>
                  </a:lnTo>
                  <a:lnTo>
                    <a:pt x="1067915" y="1871868"/>
                  </a:lnTo>
                  <a:lnTo>
                    <a:pt x="1115119" y="1866252"/>
                  </a:lnTo>
                  <a:lnTo>
                    <a:pt x="1161596" y="1858483"/>
                  </a:lnTo>
                  <a:lnTo>
                    <a:pt x="1207290" y="1848615"/>
                  </a:lnTo>
                  <a:lnTo>
                    <a:pt x="1252147" y="1836702"/>
                  </a:lnTo>
                  <a:lnTo>
                    <a:pt x="1296110" y="1822797"/>
                  </a:lnTo>
                  <a:lnTo>
                    <a:pt x="1339123" y="1806953"/>
                  </a:lnTo>
                  <a:lnTo>
                    <a:pt x="1381132" y="1789226"/>
                  </a:lnTo>
                  <a:lnTo>
                    <a:pt x="1422079" y="1769668"/>
                  </a:lnTo>
                  <a:lnTo>
                    <a:pt x="1461911" y="1748333"/>
                  </a:lnTo>
                  <a:lnTo>
                    <a:pt x="1500570" y="1725276"/>
                  </a:lnTo>
                  <a:lnTo>
                    <a:pt x="1538001" y="1700549"/>
                  </a:lnTo>
                  <a:lnTo>
                    <a:pt x="1574150" y="1674207"/>
                  </a:lnTo>
                  <a:lnTo>
                    <a:pt x="1608959" y="1646303"/>
                  </a:lnTo>
                  <a:lnTo>
                    <a:pt x="1642373" y="1616891"/>
                  </a:lnTo>
                  <a:lnTo>
                    <a:pt x="1674337" y="1586025"/>
                  </a:lnTo>
                  <a:lnTo>
                    <a:pt x="1704796" y="1553758"/>
                  </a:lnTo>
                  <a:lnTo>
                    <a:pt x="1733692" y="1520145"/>
                  </a:lnTo>
                  <a:lnTo>
                    <a:pt x="1760971" y="1485240"/>
                  </a:lnTo>
                  <a:lnTo>
                    <a:pt x="1786577" y="1449095"/>
                  </a:lnTo>
                  <a:lnTo>
                    <a:pt x="1810455" y="1411764"/>
                  </a:lnTo>
                  <a:lnTo>
                    <a:pt x="1832548" y="1373303"/>
                  </a:lnTo>
                  <a:lnTo>
                    <a:pt x="1852802" y="1333763"/>
                  </a:lnTo>
                  <a:lnTo>
                    <a:pt x="1871159" y="1293199"/>
                  </a:lnTo>
                  <a:lnTo>
                    <a:pt x="1887566" y="1251665"/>
                  </a:lnTo>
                  <a:lnTo>
                    <a:pt x="1901965" y="1209215"/>
                  </a:lnTo>
                  <a:lnTo>
                    <a:pt x="1914302" y="1165902"/>
                  </a:lnTo>
                  <a:lnTo>
                    <a:pt x="1924521" y="1121779"/>
                  </a:lnTo>
                  <a:lnTo>
                    <a:pt x="1932565" y="1076902"/>
                  </a:lnTo>
                  <a:lnTo>
                    <a:pt x="1938381" y="1031323"/>
                  </a:lnTo>
                  <a:lnTo>
                    <a:pt x="1941910" y="985096"/>
                  </a:lnTo>
                  <a:lnTo>
                    <a:pt x="1943100" y="938276"/>
                  </a:lnTo>
                  <a:lnTo>
                    <a:pt x="1941910" y="891438"/>
                  </a:lnTo>
                  <a:lnTo>
                    <a:pt x="1938381" y="845196"/>
                  </a:lnTo>
                  <a:lnTo>
                    <a:pt x="1932565" y="799603"/>
                  </a:lnTo>
                  <a:lnTo>
                    <a:pt x="1924521" y="754713"/>
                  </a:lnTo>
                  <a:lnTo>
                    <a:pt x="1914302" y="710579"/>
                  </a:lnTo>
                  <a:lnTo>
                    <a:pt x="1901965" y="667256"/>
                  </a:lnTo>
                  <a:lnTo>
                    <a:pt x="1887566" y="624796"/>
                  </a:lnTo>
                  <a:lnTo>
                    <a:pt x="1871159" y="583253"/>
                  </a:lnTo>
                  <a:lnTo>
                    <a:pt x="1852802" y="542682"/>
                  </a:lnTo>
                  <a:lnTo>
                    <a:pt x="1832548" y="503136"/>
                  </a:lnTo>
                  <a:lnTo>
                    <a:pt x="1810455" y="464669"/>
                  </a:lnTo>
                  <a:lnTo>
                    <a:pt x="1786577" y="427334"/>
                  </a:lnTo>
                  <a:lnTo>
                    <a:pt x="1760971" y="391185"/>
                  </a:lnTo>
                  <a:lnTo>
                    <a:pt x="1733692" y="356276"/>
                  </a:lnTo>
                  <a:lnTo>
                    <a:pt x="1704796" y="322660"/>
                  </a:lnTo>
                  <a:lnTo>
                    <a:pt x="1674337" y="290392"/>
                  </a:lnTo>
                  <a:lnTo>
                    <a:pt x="1642373" y="259525"/>
                  </a:lnTo>
                  <a:lnTo>
                    <a:pt x="1608959" y="230112"/>
                  </a:lnTo>
                  <a:lnTo>
                    <a:pt x="1574150" y="202207"/>
                  </a:lnTo>
                  <a:lnTo>
                    <a:pt x="1538001" y="175865"/>
                  </a:lnTo>
                  <a:lnTo>
                    <a:pt x="1500570" y="151138"/>
                  </a:lnTo>
                  <a:lnTo>
                    <a:pt x="1461911" y="128081"/>
                  </a:lnTo>
                  <a:lnTo>
                    <a:pt x="1422079" y="106747"/>
                  </a:lnTo>
                  <a:lnTo>
                    <a:pt x="1381132" y="87190"/>
                  </a:lnTo>
                  <a:lnTo>
                    <a:pt x="1339123" y="69464"/>
                  </a:lnTo>
                  <a:lnTo>
                    <a:pt x="1296110" y="53622"/>
                  </a:lnTo>
                  <a:lnTo>
                    <a:pt x="1252147" y="39718"/>
                  </a:lnTo>
                  <a:lnTo>
                    <a:pt x="1207290" y="27805"/>
                  </a:lnTo>
                  <a:lnTo>
                    <a:pt x="1161596" y="17939"/>
                  </a:lnTo>
                  <a:lnTo>
                    <a:pt x="1115119" y="10171"/>
                  </a:lnTo>
                  <a:lnTo>
                    <a:pt x="1067915" y="4556"/>
                  </a:lnTo>
                  <a:lnTo>
                    <a:pt x="1020040" y="1148"/>
                  </a:lnTo>
                  <a:lnTo>
                    <a:pt x="971550" y="0"/>
                  </a:lnTo>
                  <a:close/>
                </a:path>
              </a:pathLst>
            </a:custGeom>
            <a:solidFill>
              <a:srgbClr val="0D6CB8"/>
            </a:solidFill>
          </p:spPr>
          <p:txBody>
            <a:bodyPr wrap="square" lIns="0" tIns="0" rIns="0" bIns="0" rtlCol="0"/>
            <a:lstStyle/>
            <a:p>
              <a:endParaRPr/>
            </a:p>
          </p:txBody>
        </p:sp>
        <p:sp>
          <p:nvSpPr>
            <p:cNvPr id="22" name="object 22"/>
            <p:cNvSpPr/>
            <p:nvPr/>
          </p:nvSpPr>
          <p:spPr>
            <a:xfrm>
              <a:off x="2924175" y="4305300"/>
              <a:ext cx="1943100" cy="1876425"/>
            </a:xfrm>
            <a:custGeom>
              <a:avLst/>
              <a:gdLst/>
              <a:ahLst/>
              <a:cxnLst/>
              <a:rect l="l" t="t" r="r" b="b"/>
              <a:pathLst>
                <a:path w="1943100" h="1876425">
                  <a:moveTo>
                    <a:pt x="0" y="938276"/>
                  </a:moveTo>
                  <a:lnTo>
                    <a:pt x="1189" y="891438"/>
                  </a:lnTo>
                  <a:lnTo>
                    <a:pt x="4718" y="845196"/>
                  </a:lnTo>
                  <a:lnTo>
                    <a:pt x="10534" y="799603"/>
                  </a:lnTo>
                  <a:lnTo>
                    <a:pt x="18578" y="754713"/>
                  </a:lnTo>
                  <a:lnTo>
                    <a:pt x="28797" y="710579"/>
                  </a:lnTo>
                  <a:lnTo>
                    <a:pt x="41134" y="667256"/>
                  </a:lnTo>
                  <a:lnTo>
                    <a:pt x="55533" y="624796"/>
                  </a:lnTo>
                  <a:lnTo>
                    <a:pt x="71940" y="583253"/>
                  </a:lnTo>
                  <a:lnTo>
                    <a:pt x="90297" y="542682"/>
                  </a:lnTo>
                  <a:lnTo>
                    <a:pt x="110551" y="503136"/>
                  </a:lnTo>
                  <a:lnTo>
                    <a:pt x="132644" y="464669"/>
                  </a:lnTo>
                  <a:lnTo>
                    <a:pt x="156522" y="427334"/>
                  </a:lnTo>
                  <a:lnTo>
                    <a:pt x="182128" y="391185"/>
                  </a:lnTo>
                  <a:lnTo>
                    <a:pt x="209407" y="356276"/>
                  </a:lnTo>
                  <a:lnTo>
                    <a:pt x="238303" y="322660"/>
                  </a:lnTo>
                  <a:lnTo>
                    <a:pt x="268762" y="290392"/>
                  </a:lnTo>
                  <a:lnTo>
                    <a:pt x="300726" y="259525"/>
                  </a:lnTo>
                  <a:lnTo>
                    <a:pt x="334140" y="230112"/>
                  </a:lnTo>
                  <a:lnTo>
                    <a:pt x="368949" y="202207"/>
                  </a:lnTo>
                  <a:lnTo>
                    <a:pt x="405098" y="175865"/>
                  </a:lnTo>
                  <a:lnTo>
                    <a:pt x="442529" y="151138"/>
                  </a:lnTo>
                  <a:lnTo>
                    <a:pt x="481188" y="128081"/>
                  </a:lnTo>
                  <a:lnTo>
                    <a:pt x="521020" y="106747"/>
                  </a:lnTo>
                  <a:lnTo>
                    <a:pt x="561967" y="87190"/>
                  </a:lnTo>
                  <a:lnTo>
                    <a:pt x="603976" y="69464"/>
                  </a:lnTo>
                  <a:lnTo>
                    <a:pt x="646989" y="53622"/>
                  </a:lnTo>
                  <a:lnTo>
                    <a:pt x="690952" y="39718"/>
                  </a:lnTo>
                  <a:lnTo>
                    <a:pt x="735809" y="27805"/>
                  </a:lnTo>
                  <a:lnTo>
                    <a:pt x="781503" y="17939"/>
                  </a:lnTo>
                  <a:lnTo>
                    <a:pt x="827980" y="10171"/>
                  </a:lnTo>
                  <a:lnTo>
                    <a:pt x="875184" y="4556"/>
                  </a:lnTo>
                  <a:lnTo>
                    <a:pt x="923059" y="1148"/>
                  </a:lnTo>
                  <a:lnTo>
                    <a:pt x="971550" y="0"/>
                  </a:lnTo>
                  <a:lnTo>
                    <a:pt x="1020040" y="1148"/>
                  </a:lnTo>
                  <a:lnTo>
                    <a:pt x="1067915" y="4556"/>
                  </a:lnTo>
                  <a:lnTo>
                    <a:pt x="1115119" y="10171"/>
                  </a:lnTo>
                  <a:lnTo>
                    <a:pt x="1161596" y="17939"/>
                  </a:lnTo>
                  <a:lnTo>
                    <a:pt x="1207290" y="27805"/>
                  </a:lnTo>
                  <a:lnTo>
                    <a:pt x="1252147" y="39718"/>
                  </a:lnTo>
                  <a:lnTo>
                    <a:pt x="1296110" y="53622"/>
                  </a:lnTo>
                  <a:lnTo>
                    <a:pt x="1339123" y="69464"/>
                  </a:lnTo>
                  <a:lnTo>
                    <a:pt x="1381132" y="87190"/>
                  </a:lnTo>
                  <a:lnTo>
                    <a:pt x="1422079" y="106747"/>
                  </a:lnTo>
                  <a:lnTo>
                    <a:pt x="1461911" y="128081"/>
                  </a:lnTo>
                  <a:lnTo>
                    <a:pt x="1500570" y="151138"/>
                  </a:lnTo>
                  <a:lnTo>
                    <a:pt x="1538001" y="175865"/>
                  </a:lnTo>
                  <a:lnTo>
                    <a:pt x="1574150" y="202207"/>
                  </a:lnTo>
                  <a:lnTo>
                    <a:pt x="1608959" y="230112"/>
                  </a:lnTo>
                  <a:lnTo>
                    <a:pt x="1642373" y="259525"/>
                  </a:lnTo>
                  <a:lnTo>
                    <a:pt x="1674337" y="290392"/>
                  </a:lnTo>
                  <a:lnTo>
                    <a:pt x="1704796" y="322660"/>
                  </a:lnTo>
                  <a:lnTo>
                    <a:pt x="1733692" y="356276"/>
                  </a:lnTo>
                  <a:lnTo>
                    <a:pt x="1760971" y="391185"/>
                  </a:lnTo>
                  <a:lnTo>
                    <a:pt x="1786577" y="427334"/>
                  </a:lnTo>
                  <a:lnTo>
                    <a:pt x="1810455" y="464669"/>
                  </a:lnTo>
                  <a:lnTo>
                    <a:pt x="1832548" y="503136"/>
                  </a:lnTo>
                  <a:lnTo>
                    <a:pt x="1852802" y="542682"/>
                  </a:lnTo>
                  <a:lnTo>
                    <a:pt x="1871159" y="583253"/>
                  </a:lnTo>
                  <a:lnTo>
                    <a:pt x="1887566" y="624796"/>
                  </a:lnTo>
                  <a:lnTo>
                    <a:pt x="1901965" y="667256"/>
                  </a:lnTo>
                  <a:lnTo>
                    <a:pt x="1914302" y="710579"/>
                  </a:lnTo>
                  <a:lnTo>
                    <a:pt x="1924521" y="754713"/>
                  </a:lnTo>
                  <a:lnTo>
                    <a:pt x="1932565" y="799603"/>
                  </a:lnTo>
                  <a:lnTo>
                    <a:pt x="1938381" y="845196"/>
                  </a:lnTo>
                  <a:lnTo>
                    <a:pt x="1941910" y="891438"/>
                  </a:lnTo>
                  <a:lnTo>
                    <a:pt x="1943100" y="938276"/>
                  </a:lnTo>
                  <a:lnTo>
                    <a:pt x="1941910" y="985096"/>
                  </a:lnTo>
                  <a:lnTo>
                    <a:pt x="1938381" y="1031323"/>
                  </a:lnTo>
                  <a:lnTo>
                    <a:pt x="1932565" y="1076902"/>
                  </a:lnTo>
                  <a:lnTo>
                    <a:pt x="1924521" y="1121779"/>
                  </a:lnTo>
                  <a:lnTo>
                    <a:pt x="1914302" y="1165902"/>
                  </a:lnTo>
                  <a:lnTo>
                    <a:pt x="1901965" y="1209215"/>
                  </a:lnTo>
                  <a:lnTo>
                    <a:pt x="1887566" y="1251665"/>
                  </a:lnTo>
                  <a:lnTo>
                    <a:pt x="1871159" y="1293199"/>
                  </a:lnTo>
                  <a:lnTo>
                    <a:pt x="1852802" y="1333763"/>
                  </a:lnTo>
                  <a:lnTo>
                    <a:pt x="1832548" y="1373303"/>
                  </a:lnTo>
                  <a:lnTo>
                    <a:pt x="1810455" y="1411764"/>
                  </a:lnTo>
                  <a:lnTo>
                    <a:pt x="1786577" y="1449095"/>
                  </a:lnTo>
                  <a:lnTo>
                    <a:pt x="1760971" y="1485240"/>
                  </a:lnTo>
                  <a:lnTo>
                    <a:pt x="1733692" y="1520145"/>
                  </a:lnTo>
                  <a:lnTo>
                    <a:pt x="1704796" y="1553758"/>
                  </a:lnTo>
                  <a:lnTo>
                    <a:pt x="1674337" y="1586025"/>
                  </a:lnTo>
                  <a:lnTo>
                    <a:pt x="1642373" y="1616891"/>
                  </a:lnTo>
                  <a:lnTo>
                    <a:pt x="1608959" y="1646303"/>
                  </a:lnTo>
                  <a:lnTo>
                    <a:pt x="1574150" y="1674207"/>
                  </a:lnTo>
                  <a:lnTo>
                    <a:pt x="1538001" y="1700549"/>
                  </a:lnTo>
                  <a:lnTo>
                    <a:pt x="1500570" y="1725276"/>
                  </a:lnTo>
                  <a:lnTo>
                    <a:pt x="1461911" y="1748333"/>
                  </a:lnTo>
                  <a:lnTo>
                    <a:pt x="1422079" y="1769668"/>
                  </a:lnTo>
                  <a:lnTo>
                    <a:pt x="1381132" y="1789226"/>
                  </a:lnTo>
                  <a:lnTo>
                    <a:pt x="1339123" y="1806953"/>
                  </a:lnTo>
                  <a:lnTo>
                    <a:pt x="1296110" y="1822797"/>
                  </a:lnTo>
                  <a:lnTo>
                    <a:pt x="1252147" y="1836702"/>
                  </a:lnTo>
                  <a:lnTo>
                    <a:pt x="1207290" y="1848615"/>
                  </a:lnTo>
                  <a:lnTo>
                    <a:pt x="1161596" y="1858483"/>
                  </a:lnTo>
                  <a:lnTo>
                    <a:pt x="1115119" y="1866252"/>
                  </a:lnTo>
                  <a:lnTo>
                    <a:pt x="1067915" y="1871868"/>
                  </a:lnTo>
                  <a:lnTo>
                    <a:pt x="1020040" y="1875276"/>
                  </a:lnTo>
                  <a:lnTo>
                    <a:pt x="971550" y="1876425"/>
                  </a:lnTo>
                  <a:lnTo>
                    <a:pt x="923059" y="1875276"/>
                  </a:lnTo>
                  <a:lnTo>
                    <a:pt x="875184" y="1871868"/>
                  </a:lnTo>
                  <a:lnTo>
                    <a:pt x="827980" y="1866252"/>
                  </a:lnTo>
                  <a:lnTo>
                    <a:pt x="781503" y="1858483"/>
                  </a:lnTo>
                  <a:lnTo>
                    <a:pt x="735809" y="1848615"/>
                  </a:lnTo>
                  <a:lnTo>
                    <a:pt x="690952" y="1836702"/>
                  </a:lnTo>
                  <a:lnTo>
                    <a:pt x="646989" y="1822797"/>
                  </a:lnTo>
                  <a:lnTo>
                    <a:pt x="603976" y="1806953"/>
                  </a:lnTo>
                  <a:lnTo>
                    <a:pt x="561967" y="1789226"/>
                  </a:lnTo>
                  <a:lnTo>
                    <a:pt x="521020" y="1769668"/>
                  </a:lnTo>
                  <a:lnTo>
                    <a:pt x="481188" y="1748333"/>
                  </a:lnTo>
                  <a:lnTo>
                    <a:pt x="442529" y="1725276"/>
                  </a:lnTo>
                  <a:lnTo>
                    <a:pt x="405098" y="1700549"/>
                  </a:lnTo>
                  <a:lnTo>
                    <a:pt x="368949" y="1674207"/>
                  </a:lnTo>
                  <a:lnTo>
                    <a:pt x="334140" y="1646303"/>
                  </a:lnTo>
                  <a:lnTo>
                    <a:pt x="300726" y="1616891"/>
                  </a:lnTo>
                  <a:lnTo>
                    <a:pt x="268762" y="1586025"/>
                  </a:lnTo>
                  <a:lnTo>
                    <a:pt x="238303" y="1553758"/>
                  </a:lnTo>
                  <a:lnTo>
                    <a:pt x="209407" y="1520145"/>
                  </a:lnTo>
                  <a:lnTo>
                    <a:pt x="182128" y="1485240"/>
                  </a:lnTo>
                  <a:lnTo>
                    <a:pt x="156522" y="1449095"/>
                  </a:lnTo>
                  <a:lnTo>
                    <a:pt x="132644" y="1411764"/>
                  </a:lnTo>
                  <a:lnTo>
                    <a:pt x="110551" y="1373303"/>
                  </a:lnTo>
                  <a:lnTo>
                    <a:pt x="90297" y="1333763"/>
                  </a:lnTo>
                  <a:lnTo>
                    <a:pt x="71940" y="1293199"/>
                  </a:lnTo>
                  <a:lnTo>
                    <a:pt x="55533" y="1251665"/>
                  </a:lnTo>
                  <a:lnTo>
                    <a:pt x="41134" y="1209215"/>
                  </a:lnTo>
                  <a:lnTo>
                    <a:pt x="28797" y="1165902"/>
                  </a:lnTo>
                  <a:lnTo>
                    <a:pt x="18578" y="1121779"/>
                  </a:lnTo>
                  <a:lnTo>
                    <a:pt x="10534" y="1076902"/>
                  </a:lnTo>
                  <a:lnTo>
                    <a:pt x="4718" y="1031323"/>
                  </a:lnTo>
                  <a:lnTo>
                    <a:pt x="1189" y="985096"/>
                  </a:lnTo>
                  <a:lnTo>
                    <a:pt x="0" y="938276"/>
                  </a:lnTo>
                  <a:close/>
                </a:path>
              </a:pathLst>
            </a:custGeom>
            <a:ln w="19050">
              <a:solidFill>
                <a:srgbClr val="FFFFFF"/>
              </a:solidFill>
            </a:ln>
          </p:spPr>
          <p:txBody>
            <a:bodyPr wrap="square" lIns="0" tIns="0" rIns="0" bIns="0" rtlCol="0"/>
            <a:lstStyle/>
            <a:p>
              <a:endParaRPr/>
            </a:p>
          </p:txBody>
        </p:sp>
      </p:grpSp>
      <p:sp>
        <p:nvSpPr>
          <p:cNvPr id="23" name="object 23"/>
          <p:cNvSpPr txBox="1"/>
          <p:nvPr/>
        </p:nvSpPr>
        <p:spPr>
          <a:xfrm>
            <a:off x="3224910" y="4769802"/>
            <a:ext cx="1362710" cy="821055"/>
          </a:xfrm>
          <a:prstGeom prst="rect">
            <a:avLst/>
          </a:prstGeom>
        </p:spPr>
        <p:txBody>
          <a:bodyPr vert="horz" wrap="square" lIns="0" tIns="15875" rIns="0" bIns="0" rtlCol="0">
            <a:spAutoFit/>
          </a:bodyPr>
          <a:lstStyle/>
          <a:p>
            <a:pPr algn="ctr">
              <a:lnSpc>
                <a:spcPct val="100000"/>
              </a:lnSpc>
              <a:spcBef>
                <a:spcPts val="125"/>
              </a:spcBef>
            </a:pPr>
            <a:r>
              <a:rPr sz="2750" b="1" spc="-20">
                <a:solidFill>
                  <a:srgbClr val="FFFFFF"/>
                </a:solidFill>
                <a:latin typeface="Calibri"/>
                <a:cs typeface="Calibri"/>
              </a:rPr>
              <a:t>Fair</a:t>
            </a:r>
            <a:endParaRPr sz="2750">
              <a:latin typeface="Calibri"/>
              <a:cs typeface="Calibri"/>
            </a:endParaRPr>
          </a:p>
          <a:p>
            <a:pPr algn="ctr">
              <a:lnSpc>
                <a:spcPct val="100000"/>
              </a:lnSpc>
              <a:spcBef>
                <a:spcPts val="55"/>
              </a:spcBef>
            </a:pPr>
            <a:r>
              <a:rPr sz="2400" b="0">
                <a:solidFill>
                  <a:srgbClr val="FFFFFF"/>
                </a:solidFill>
                <a:latin typeface="Calibri Light"/>
                <a:cs typeface="Calibri Light"/>
              </a:rPr>
              <a:t>for</a:t>
            </a:r>
            <a:r>
              <a:rPr sz="2400" b="0" spc="-50">
                <a:solidFill>
                  <a:srgbClr val="FFFFFF"/>
                </a:solidFill>
                <a:latin typeface="Calibri Light"/>
                <a:cs typeface="Calibri Light"/>
              </a:rPr>
              <a:t> </a:t>
            </a:r>
            <a:r>
              <a:rPr sz="2400" b="0" spc="-10">
                <a:solidFill>
                  <a:srgbClr val="FFFFFF"/>
                </a:solidFill>
                <a:latin typeface="Calibri Light"/>
                <a:cs typeface="Calibri Light"/>
              </a:rPr>
              <a:t>schools</a:t>
            </a:r>
            <a:endParaRPr sz="2400">
              <a:latin typeface="Calibri Light"/>
              <a:cs typeface="Calibri Light"/>
            </a:endParaRPr>
          </a:p>
        </p:txBody>
      </p:sp>
      <p:sp>
        <p:nvSpPr>
          <p:cNvPr id="27" name="object 2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9</a:t>
            </a:fld>
            <a:endParaRPr spc="-25"/>
          </a:p>
        </p:txBody>
      </p:sp>
      <p:sp>
        <p:nvSpPr>
          <p:cNvPr id="24" name="object 24"/>
          <p:cNvSpPr txBox="1"/>
          <p:nvPr/>
        </p:nvSpPr>
        <p:spPr>
          <a:xfrm>
            <a:off x="5371846" y="3712464"/>
            <a:ext cx="1155065" cy="1033144"/>
          </a:xfrm>
          <a:prstGeom prst="rect">
            <a:avLst/>
          </a:prstGeom>
        </p:spPr>
        <p:txBody>
          <a:bodyPr vert="horz" wrap="square" lIns="0" tIns="13970" rIns="0" bIns="0" rtlCol="0">
            <a:spAutoFit/>
          </a:bodyPr>
          <a:lstStyle/>
          <a:p>
            <a:pPr marL="12700">
              <a:lnSpc>
                <a:spcPct val="100000"/>
              </a:lnSpc>
              <a:spcBef>
                <a:spcPts val="110"/>
              </a:spcBef>
            </a:pPr>
            <a:r>
              <a:rPr sz="6600" i="1" spc="-35">
                <a:latin typeface="Calibri"/>
                <a:cs typeface="Calibri"/>
              </a:rPr>
              <a:t>A-</a:t>
            </a:r>
            <a:r>
              <a:rPr sz="6600" i="1" spc="-50">
                <a:latin typeface="Calibri"/>
                <a:cs typeface="Calibri"/>
              </a:rPr>
              <a:t>F</a:t>
            </a:r>
            <a:endParaRPr sz="6600">
              <a:latin typeface="Calibri"/>
              <a:cs typeface="Calibri"/>
            </a:endParaRPr>
          </a:p>
        </p:txBody>
      </p:sp>
      <p:sp>
        <p:nvSpPr>
          <p:cNvPr id="25" name="object 25"/>
          <p:cNvSpPr txBox="1"/>
          <p:nvPr/>
        </p:nvSpPr>
        <p:spPr>
          <a:xfrm>
            <a:off x="409892" y="4672965"/>
            <a:ext cx="2362835" cy="1101090"/>
          </a:xfrm>
          <a:prstGeom prst="rect">
            <a:avLst/>
          </a:prstGeom>
        </p:spPr>
        <p:txBody>
          <a:bodyPr vert="horz" wrap="square" lIns="0" tIns="14605" rIns="0" bIns="0" rtlCol="0">
            <a:spAutoFit/>
          </a:bodyPr>
          <a:lstStyle/>
          <a:p>
            <a:pPr marL="12700" marR="5080">
              <a:lnSpc>
                <a:spcPct val="100600"/>
              </a:lnSpc>
              <a:spcBef>
                <a:spcPts val="115"/>
              </a:spcBef>
            </a:pPr>
            <a:r>
              <a:rPr sz="1400">
                <a:latin typeface="Courier New"/>
                <a:cs typeface="Courier New"/>
              </a:rPr>
              <a:t>39.054(b)</a:t>
            </a:r>
            <a:r>
              <a:rPr sz="1400" spc="-105">
                <a:latin typeface="Courier New"/>
                <a:cs typeface="Courier New"/>
              </a:rPr>
              <a:t> </a:t>
            </a:r>
            <a:r>
              <a:rPr sz="1400" spc="-20">
                <a:latin typeface="Courier New"/>
                <a:cs typeface="Courier New"/>
              </a:rPr>
              <a:t>“the </a:t>
            </a:r>
            <a:r>
              <a:rPr sz="1400" spc="-10">
                <a:latin typeface="Courier New"/>
                <a:cs typeface="Courier New"/>
              </a:rPr>
              <a:t>mathematical </a:t>
            </a:r>
            <a:r>
              <a:rPr sz="1400">
                <a:latin typeface="Courier New"/>
                <a:cs typeface="Courier New"/>
              </a:rPr>
              <a:t>possibility</a:t>
            </a:r>
            <a:r>
              <a:rPr sz="1400" spc="-80">
                <a:latin typeface="Courier New"/>
                <a:cs typeface="Courier New"/>
              </a:rPr>
              <a:t> </a:t>
            </a:r>
            <a:r>
              <a:rPr sz="1400">
                <a:latin typeface="Courier New"/>
                <a:cs typeface="Courier New"/>
              </a:rPr>
              <a:t>that</a:t>
            </a:r>
            <a:r>
              <a:rPr sz="1400" spc="-75">
                <a:latin typeface="Courier New"/>
                <a:cs typeface="Courier New"/>
              </a:rPr>
              <a:t> </a:t>
            </a:r>
            <a:r>
              <a:rPr sz="1400" spc="-25">
                <a:latin typeface="Courier New"/>
                <a:cs typeface="Courier New"/>
              </a:rPr>
              <a:t>all </a:t>
            </a:r>
            <a:r>
              <a:rPr sz="1400">
                <a:latin typeface="Courier New"/>
                <a:cs typeface="Courier New"/>
              </a:rPr>
              <a:t>districts</a:t>
            </a:r>
            <a:r>
              <a:rPr sz="1400" spc="-55">
                <a:latin typeface="Courier New"/>
                <a:cs typeface="Courier New"/>
              </a:rPr>
              <a:t> </a:t>
            </a:r>
            <a:r>
              <a:rPr sz="1400">
                <a:latin typeface="Courier New"/>
                <a:cs typeface="Courier New"/>
              </a:rPr>
              <a:t>and</a:t>
            </a:r>
            <a:r>
              <a:rPr sz="1400" spc="-120">
                <a:latin typeface="Courier New"/>
                <a:cs typeface="Courier New"/>
              </a:rPr>
              <a:t> </a:t>
            </a:r>
            <a:r>
              <a:rPr sz="1400" spc="-10">
                <a:latin typeface="Courier New"/>
                <a:cs typeface="Courier New"/>
              </a:rPr>
              <a:t>campuses </a:t>
            </a:r>
            <a:r>
              <a:rPr sz="1400">
                <a:latin typeface="Courier New"/>
                <a:cs typeface="Courier New"/>
              </a:rPr>
              <a:t>receive</a:t>
            </a:r>
            <a:r>
              <a:rPr sz="1400" spc="-55">
                <a:latin typeface="Courier New"/>
                <a:cs typeface="Courier New"/>
              </a:rPr>
              <a:t> </a:t>
            </a:r>
            <a:r>
              <a:rPr sz="1400">
                <a:latin typeface="Courier New"/>
                <a:cs typeface="Courier New"/>
              </a:rPr>
              <a:t>an</a:t>
            </a:r>
            <a:r>
              <a:rPr sz="1400" spc="-50">
                <a:latin typeface="Courier New"/>
                <a:cs typeface="Courier New"/>
              </a:rPr>
              <a:t> </a:t>
            </a:r>
            <a:r>
              <a:rPr sz="1400">
                <a:latin typeface="Courier New"/>
                <a:cs typeface="Courier New"/>
              </a:rPr>
              <a:t>A</a:t>
            </a:r>
            <a:r>
              <a:rPr sz="1400" spc="-50">
                <a:latin typeface="Courier New"/>
                <a:cs typeface="Courier New"/>
              </a:rPr>
              <a:t> </a:t>
            </a:r>
            <a:r>
              <a:rPr sz="1400" spc="-10">
                <a:latin typeface="Courier New"/>
                <a:cs typeface="Courier New"/>
              </a:rPr>
              <a:t>rating”</a:t>
            </a:r>
            <a:endParaRPr sz="1400">
              <a:latin typeface="Courier New"/>
              <a:cs typeface="Courier New"/>
            </a:endParaRPr>
          </a:p>
        </p:txBody>
      </p:sp>
      <p:sp>
        <p:nvSpPr>
          <p:cNvPr id="26" name="object 26"/>
          <p:cNvSpPr txBox="1"/>
          <p:nvPr/>
        </p:nvSpPr>
        <p:spPr>
          <a:xfrm>
            <a:off x="7233031" y="1828736"/>
            <a:ext cx="3426460" cy="1101725"/>
          </a:xfrm>
          <a:prstGeom prst="rect">
            <a:avLst/>
          </a:prstGeom>
        </p:spPr>
        <p:txBody>
          <a:bodyPr vert="horz" wrap="square" lIns="0" tIns="14604" rIns="0" bIns="0" rtlCol="0">
            <a:spAutoFit/>
          </a:bodyPr>
          <a:lstStyle/>
          <a:p>
            <a:pPr marL="12700" marR="5080">
              <a:lnSpc>
                <a:spcPct val="100600"/>
              </a:lnSpc>
              <a:spcBef>
                <a:spcPts val="114"/>
              </a:spcBef>
            </a:pPr>
            <a:r>
              <a:rPr sz="1400">
                <a:latin typeface="Courier New"/>
                <a:cs typeface="Courier New"/>
              </a:rPr>
              <a:t>39.053(f)</a:t>
            </a:r>
            <a:r>
              <a:rPr sz="1400" spc="-60">
                <a:latin typeface="Courier New"/>
                <a:cs typeface="Courier New"/>
              </a:rPr>
              <a:t> </a:t>
            </a:r>
            <a:r>
              <a:rPr sz="1400" spc="-10">
                <a:latin typeface="Courier New"/>
                <a:cs typeface="Courier New"/>
              </a:rPr>
              <a:t>“eliminating </a:t>
            </a:r>
            <a:r>
              <a:rPr sz="1400">
                <a:latin typeface="Courier New"/>
                <a:cs typeface="Courier New"/>
              </a:rPr>
              <a:t>achievement</a:t>
            </a:r>
            <a:r>
              <a:rPr sz="1400" spc="-50">
                <a:latin typeface="Courier New"/>
                <a:cs typeface="Courier New"/>
              </a:rPr>
              <a:t> </a:t>
            </a:r>
            <a:r>
              <a:rPr sz="1400">
                <a:latin typeface="Courier New"/>
                <a:cs typeface="Courier New"/>
              </a:rPr>
              <a:t>gaps</a:t>
            </a:r>
            <a:r>
              <a:rPr sz="1400" spc="-45">
                <a:latin typeface="Courier New"/>
                <a:cs typeface="Courier New"/>
              </a:rPr>
              <a:t> </a:t>
            </a:r>
            <a:r>
              <a:rPr sz="1400">
                <a:latin typeface="Courier New"/>
                <a:cs typeface="Courier New"/>
              </a:rPr>
              <a:t>...</a:t>
            </a:r>
            <a:r>
              <a:rPr sz="1400" spc="25">
                <a:latin typeface="Courier New"/>
                <a:cs typeface="Courier New"/>
              </a:rPr>
              <a:t> </a:t>
            </a:r>
            <a:r>
              <a:rPr sz="1400">
                <a:latin typeface="Courier New"/>
                <a:cs typeface="Courier New"/>
              </a:rPr>
              <a:t>and</a:t>
            </a:r>
            <a:r>
              <a:rPr sz="1400" spc="-45">
                <a:latin typeface="Courier New"/>
                <a:cs typeface="Courier New"/>
              </a:rPr>
              <a:t> </a:t>
            </a:r>
            <a:r>
              <a:rPr sz="1400" spc="-25">
                <a:latin typeface="Courier New"/>
                <a:cs typeface="Courier New"/>
              </a:rPr>
              <a:t>to </a:t>
            </a:r>
            <a:r>
              <a:rPr sz="1400">
                <a:latin typeface="Courier New"/>
                <a:cs typeface="Courier New"/>
              </a:rPr>
              <a:t>ensure</a:t>
            </a:r>
            <a:r>
              <a:rPr sz="1400" spc="-35">
                <a:latin typeface="Courier New"/>
                <a:cs typeface="Courier New"/>
              </a:rPr>
              <a:t> </a:t>
            </a:r>
            <a:r>
              <a:rPr sz="1400">
                <a:latin typeface="Courier New"/>
                <a:cs typeface="Courier New"/>
              </a:rPr>
              <a:t>this</a:t>
            </a:r>
            <a:r>
              <a:rPr sz="1400" spc="-35">
                <a:latin typeface="Courier New"/>
                <a:cs typeface="Courier New"/>
              </a:rPr>
              <a:t> </a:t>
            </a:r>
            <a:r>
              <a:rPr sz="1400">
                <a:latin typeface="Courier New"/>
                <a:cs typeface="Courier New"/>
              </a:rPr>
              <a:t>state</a:t>
            </a:r>
            <a:r>
              <a:rPr sz="1400" spc="-30">
                <a:latin typeface="Courier New"/>
                <a:cs typeface="Courier New"/>
              </a:rPr>
              <a:t> </a:t>
            </a:r>
            <a:r>
              <a:rPr sz="1400">
                <a:latin typeface="Courier New"/>
                <a:cs typeface="Courier New"/>
              </a:rPr>
              <a:t>is</a:t>
            </a:r>
            <a:r>
              <a:rPr sz="1400" spc="40">
                <a:latin typeface="Courier New"/>
                <a:cs typeface="Courier New"/>
              </a:rPr>
              <a:t> </a:t>
            </a:r>
            <a:r>
              <a:rPr sz="1400">
                <a:latin typeface="Courier New"/>
                <a:cs typeface="Courier New"/>
              </a:rPr>
              <a:t>a</a:t>
            </a:r>
            <a:r>
              <a:rPr sz="1400" spc="-30">
                <a:latin typeface="Courier New"/>
                <a:cs typeface="Courier New"/>
              </a:rPr>
              <a:t> </a:t>
            </a:r>
            <a:r>
              <a:rPr sz="1400" spc="-10">
                <a:latin typeface="Courier New"/>
                <a:cs typeface="Courier New"/>
              </a:rPr>
              <a:t>national </a:t>
            </a:r>
            <a:r>
              <a:rPr sz="1400">
                <a:latin typeface="Courier New"/>
                <a:cs typeface="Courier New"/>
              </a:rPr>
              <a:t>leader</a:t>
            </a:r>
            <a:r>
              <a:rPr sz="1400" spc="-45">
                <a:latin typeface="Courier New"/>
                <a:cs typeface="Courier New"/>
              </a:rPr>
              <a:t> </a:t>
            </a:r>
            <a:r>
              <a:rPr sz="1400">
                <a:latin typeface="Courier New"/>
                <a:cs typeface="Courier New"/>
              </a:rPr>
              <a:t>in</a:t>
            </a:r>
            <a:r>
              <a:rPr sz="1400" spc="35">
                <a:latin typeface="Courier New"/>
                <a:cs typeface="Courier New"/>
              </a:rPr>
              <a:t> </a:t>
            </a:r>
            <a:r>
              <a:rPr sz="1400">
                <a:latin typeface="Courier New"/>
                <a:cs typeface="Courier New"/>
              </a:rPr>
              <a:t>preparing</a:t>
            </a:r>
            <a:r>
              <a:rPr sz="1400" spc="-40">
                <a:latin typeface="Courier New"/>
                <a:cs typeface="Courier New"/>
              </a:rPr>
              <a:t> </a:t>
            </a:r>
            <a:r>
              <a:rPr sz="1400">
                <a:latin typeface="Courier New"/>
                <a:cs typeface="Courier New"/>
              </a:rPr>
              <a:t>students</a:t>
            </a:r>
            <a:r>
              <a:rPr sz="1400" spc="-45">
                <a:latin typeface="Courier New"/>
                <a:cs typeface="Courier New"/>
              </a:rPr>
              <a:t> </a:t>
            </a:r>
            <a:r>
              <a:rPr sz="1400" spc="-25">
                <a:latin typeface="Courier New"/>
                <a:cs typeface="Courier New"/>
              </a:rPr>
              <a:t>for </a:t>
            </a:r>
            <a:r>
              <a:rPr sz="1400">
                <a:latin typeface="Courier New"/>
                <a:cs typeface="Courier New"/>
              </a:rPr>
              <a:t>postsecondary</a:t>
            </a:r>
            <a:r>
              <a:rPr sz="1400" spc="-114">
                <a:latin typeface="Courier New"/>
                <a:cs typeface="Courier New"/>
              </a:rPr>
              <a:t> </a:t>
            </a:r>
            <a:r>
              <a:rPr sz="1400" spc="-10">
                <a:latin typeface="Courier New"/>
                <a:cs typeface="Courier New"/>
              </a:rPr>
              <a:t>success”</a:t>
            </a:r>
            <a:endParaRPr sz="1400">
              <a:latin typeface="Courier New"/>
              <a:cs typeface="Courier New"/>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E7E7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PPT Template  -  Read-Only" id="{E9EBE8E0-E165-421D-91CE-306873046EA2}" vid="{CB98AEC5-B8AB-4554-B3D2-1F70A8697700}"/>
    </a:ext>
  </a:extLst>
</a:theme>
</file>

<file path=ppt/theme/theme3.xml><?xml version="1.0" encoding="utf-8"?>
<a:theme xmlns:a="http://schemas.openxmlformats.org/drawingml/2006/main" name="4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B9BD0C4-3CE6-EA45-8C64-76C786B67CF2}" vid="{D8167D17-B193-324B-9195-9FE9620531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ad25943-72fe-454b-b3d2-3cf9634cc59e" xsi:nil="true"/>
    <TaxCatchAll xmlns="c34b8b11-9d2c-41b7-8fa7-000448388a60" xsi:nil="true"/>
    <lcf76f155ced4ddcb4097134ff3c332f xmlns="2ad25943-72fe-454b-b3d2-3cf9634cc59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8FFA9740F113469B728CFF993204C0" ma:contentTypeVersion="16" ma:contentTypeDescription="Create a new document." ma:contentTypeScope="" ma:versionID="81a5615e9ae9beb141529a287ff4ca59">
  <xsd:schema xmlns:xsd="http://www.w3.org/2001/XMLSchema" xmlns:xs="http://www.w3.org/2001/XMLSchema" xmlns:p="http://schemas.microsoft.com/office/2006/metadata/properties" xmlns:ns2="2ad25943-72fe-454b-b3d2-3cf9634cc59e" xmlns:ns3="c34b8b11-9d2c-41b7-8fa7-000448388a60" targetNamespace="http://schemas.microsoft.com/office/2006/metadata/properties" ma:root="true" ma:fieldsID="ce45e384ff1a1012b79dc0d75c87109c" ns2:_="" ns3:_="">
    <xsd:import namespace="2ad25943-72fe-454b-b3d2-3cf9634cc59e"/>
    <xsd:import namespace="c34b8b11-9d2c-41b7-8fa7-000448388a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_Flow_SignoffStatu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25943-72fe-454b-b3d2-3cf9634cc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Flow_SignoffStatus" ma:index="15" nillable="true" ma:displayName="Sign-off status" ma:internalName="Sign_x002d_off_x0020_status">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b8b11-9d2c-41b7-8fa7-000448388a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de24153-e9e7-42c5-9f46-03df81865121}" ma:internalName="TaxCatchAll" ma:showField="CatchAllData" ma:web="c34b8b11-9d2c-41b7-8fa7-000448388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8A887E-F70E-40BB-9B59-E3F37BEBA0F0}">
  <ds:schemaRefs>
    <ds:schemaRef ds:uri="2ad25943-72fe-454b-b3d2-3cf9634cc59e"/>
    <ds:schemaRef ds:uri="c34b8b11-9d2c-41b7-8fa7-000448388a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54942B-D170-443E-A9DA-544D6D504E2B}">
  <ds:schemaRefs>
    <ds:schemaRef ds:uri="2ad25943-72fe-454b-b3d2-3cf9634cc59e"/>
    <ds:schemaRef ds:uri="c34b8b11-9d2c-41b7-8fa7-000448388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70B6E3-004F-491C-A363-10BE1E16B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5944</Words>
  <Application>Microsoft Office PowerPoint</Application>
  <PresentationFormat>Widescreen</PresentationFormat>
  <Paragraphs>796</Paragraphs>
  <Slides>66</Slides>
  <Notes>34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66</vt:i4>
      </vt:variant>
    </vt:vector>
  </HeadingPairs>
  <TitlesOfParts>
    <vt:vector size="78" baseType="lpstr">
      <vt:lpstr>Aptos</vt:lpstr>
      <vt:lpstr>Aptos Narrow</vt:lpstr>
      <vt:lpstr>Arial</vt:lpstr>
      <vt:lpstr>Calibri</vt:lpstr>
      <vt:lpstr>Calibri Light</vt:lpstr>
      <vt:lpstr>Courier New</vt:lpstr>
      <vt:lpstr>Symbol</vt:lpstr>
      <vt:lpstr>Wingdings</vt:lpstr>
      <vt:lpstr>Office Theme</vt:lpstr>
      <vt:lpstr>2_Office Theme</vt:lpstr>
      <vt:lpstr>4_Office Theme</vt:lpstr>
      <vt:lpstr>think-cell Slide</vt:lpstr>
      <vt:lpstr>Using This Slide Deck</vt:lpstr>
      <vt:lpstr>Purpose of A–F</vt:lpstr>
      <vt:lpstr>Expectations Matter</vt:lpstr>
      <vt:lpstr>Expectations Matter, At All Grade Levels</vt:lpstr>
      <vt:lpstr>Monitoring Progress Helps Support Students</vt:lpstr>
      <vt:lpstr>Clear Performance Information Helps Students</vt:lpstr>
      <vt:lpstr>Students Are Helped In School &amp; In Life</vt:lpstr>
      <vt:lpstr>A–F is a tool to help us meet continuously improved goals for children</vt:lpstr>
      <vt:lpstr>Balancing multiple objectives</vt:lpstr>
      <vt:lpstr>A–F is a tool to help Texas meet continuously improved goals for children</vt:lpstr>
      <vt:lpstr>2025 A-F Ratings and District Results</vt:lpstr>
      <vt:lpstr>Calculating Overall A-F Results</vt:lpstr>
      <vt:lpstr>Overall Campus Ratings Results: 2024 to 2025 Comparison </vt:lpstr>
      <vt:lpstr>Calculating Overall Results for Districts</vt:lpstr>
      <vt:lpstr>Overall District Rating Results: 2017 to 2025  </vt:lpstr>
      <vt:lpstr>Overall Region Rating Results: 2017 to 2025  </vt:lpstr>
      <vt:lpstr>Overall District Rating Results: 2019 to 2025  </vt:lpstr>
      <vt:lpstr>Overall District Rating Results: 2024 to 2025 Comparison </vt:lpstr>
      <vt:lpstr>Domain I: Student Achievement</vt:lpstr>
      <vt:lpstr>Domain 1: Student Achievement</vt:lpstr>
      <vt:lpstr>District Domain I Ratings: Comparison of 2024 vs. 2025 Results</vt:lpstr>
      <vt:lpstr>District Domain I Ratings: Zoom in on STAAR Performance</vt:lpstr>
      <vt:lpstr>Domain II: School Progress</vt:lpstr>
      <vt:lpstr>Domain 2: School Progress Part A and B</vt:lpstr>
      <vt:lpstr>Domain 2: School Progress Part A and B </vt:lpstr>
      <vt:lpstr>District Domain II Ratings: Comparison of 2024 vs. 2025 Results</vt:lpstr>
      <vt:lpstr>Domain III – Closing the Gaps</vt:lpstr>
      <vt:lpstr>Domain 3: Closing the Gaps </vt:lpstr>
      <vt:lpstr>District Domain 3 Ratings: Comparison of 2024 vs. 2025 Results</vt:lpstr>
      <vt:lpstr>ES, MS, and HS/K-12 without 4-year Federal Graduation Rate: The Closing the Gaps domain examines 4 student groups’ potential gaps to targets set across 4 components.</vt:lpstr>
      <vt:lpstr>High Schools and K-12s with 4-year Federal Graduation Rate:  The Closing the Gaps domain examines 4 student groups’ potential gaps to targets set across 4 components.</vt:lpstr>
      <vt:lpstr>Closing the Gaps:  Zoom in on District Results </vt:lpstr>
      <vt:lpstr>Local Comparisons and Context</vt:lpstr>
      <vt:lpstr>Analytics Tools on TXschools.gov</vt:lpstr>
      <vt:lpstr>District Comparison</vt:lpstr>
      <vt:lpstr>Within District School Comparisons</vt:lpstr>
      <vt:lpstr>Campus Comparison Groups</vt:lpstr>
      <vt:lpstr>Our Campus Comparison Groups</vt:lpstr>
      <vt:lpstr>Other Analytic Tools</vt:lpstr>
      <vt:lpstr>Summary, Reflection, and Next Steps</vt:lpstr>
      <vt:lpstr>Overall Performance Results: 2025 </vt:lpstr>
      <vt:lpstr>Celebrations! </vt:lpstr>
      <vt:lpstr>Questions and Clarifiers</vt:lpstr>
      <vt:lpstr>Areas of Opportunity</vt:lpstr>
      <vt:lpstr>Next Steps</vt:lpstr>
      <vt:lpstr>Thank You</vt:lpstr>
      <vt:lpstr>Region 1: Edinburg</vt:lpstr>
      <vt:lpstr>Region 2: Corpus Christi</vt:lpstr>
      <vt:lpstr>Region 3: Victoria</vt:lpstr>
      <vt:lpstr>Region 4: Houston</vt:lpstr>
      <vt:lpstr>Region 5: Beaumont</vt:lpstr>
      <vt:lpstr>Region 6: Hunstville</vt:lpstr>
      <vt:lpstr>Region 7: Kilgore</vt:lpstr>
      <vt:lpstr>Region 8: Mt. Pleasant</vt:lpstr>
      <vt:lpstr>Region 9: Wichita Falls</vt:lpstr>
      <vt:lpstr>Region 10: Richardson</vt:lpstr>
      <vt:lpstr>Region 11: Fort Worth</vt:lpstr>
      <vt:lpstr>Region 12: Waco</vt:lpstr>
      <vt:lpstr>Region 13: Austin</vt:lpstr>
      <vt:lpstr>Region 14: Abilene</vt:lpstr>
      <vt:lpstr>Region 15: San Angelo</vt:lpstr>
      <vt:lpstr>Region 16: Amarillo</vt:lpstr>
      <vt:lpstr>Region 17: Lubbock</vt:lpstr>
      <vt:lpstr>Region 18: Midland</vt:lpstr>
      <vt:lpstr>Region 19: El Paso</vt:lpstr>
      <vt:lpstr>Region 20: San Antonio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Hernandez, Jimmy</dc:creator>
  <cp:lastModifiedBy>Jubert, Katie</cp:lastModifiedBy>
  <cp:revision>6</cp:revision>
  <dcterms:created xsi:type="dcterms:W3CDTF">2025-08-01T21:25:57Z</dcterms:created>
  <dcterms:modified xsi:type="dcterms:W3CDTF">2025-08-15T16:57:46Z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2023-05-31T00:00:00Z</vt:filetime>
  </property>
  <property fmtid="{D5CDD505-2E9C-101B-9397-08002B2CF9AE}" pid="3" name="LastSaved">
    <vt:filetime>2025-08-01T00:00:00Z</vt:filetime>
  </property>
  <property fmtid="{D5CDD505-2E9C-101B-9397-08002B2CF9AE}" pid="4" name="ContentTypeId">
    <vt:lpwstr>0x010100298FFA9740F113469B728CFF993204C0</vt:lpwstr>
  </property>
  <property fmtid="{D5CDD505-2E9C-101B-9397-08002B2CF9AE}" pid="5" name="MediaServiceImageTags">
    <vt:lpwstr/>
  </property>
</Properties>
</file>