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diagrams/data1.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diagrams/data2.xml" ContentType="application/vnd.openxmlformats-officedocument.drawingml.diagramData+xml"/>
  <Override PartName="/ppt/presentation.xml" ContentType="application/vnd.openxmlformats-officedocument.presentationml.presentation.main+xml"/>
  <Override PartName="/ppt/diagrams/data3.xml" ContentType="application/vnd.openxmlformats-officedocument.drawingml.diagramData+xml"/>
  <Override PartName="/ppt/slideLayouts/slideLayout20.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Layouts/slideLayout15.xml" ContentType="application/vnd.openxmlformats-officedocument.presentationml.slideLayout+xml"/>
  <Override PartName="/ppt/slideLayouts/slideLayout21.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22.xml" ContentType="application/vnd.openxmlformats-officedocument.presentationml.slideLayout+xml"/>
  <Override PartName="/ppt/notesSlides/notesSlide7.xml" ContentType="application/vnd.openxmlformats-officedocument.presentationml.notesSlide+xml"/>
  <Override PartName="/ppt/slideLayouts/slideLayout2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Authors.xml" ContentType="application/vnd.openxmlformats-officedocument.presentationml.commentAuthors+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84" r:id="rId2"/>
  </p:sldMasterIdLst>
  <p:notesMasterIdLst>
    <p:notesMasterId r:id="rId24"/>
  </p:notesMasterIdLst>
  <p:sldIdLst>
    <p:sldId id="258" r:id="rId3"/>
    <p:sldId id="2056" r:id="rId4"/>
    <p:sldId id="2057" r:id="rId5"/>
    <p:sldId id="2058" r:id="rId6"/>
    <p:sldId id="2046" r:id="rId7"/>
    <p:sldId id="2054" r:id="rId8"/>
    <p:sldId id="2055" r:id="rId9"/>
    <p:sldId id="2024" r:id="rId10"/>
    <p:sldId id="2051" r:id="rId11"/>
    <p:sldId id="2049" r:id="rId12"/>
    <p:sldId id="2023" r:id="rId13"/>
    <p:sldId id="2039" r:id="rId14"/>
    <p:sldId id="2040" r:id="rId15"/>
    <p:sldId id="270" r:id="rId16"/>
    <p:sldId id="2043" r:id="rId17"/>
    <p:sldId id="2038" r:id="rId18"/>
    <p:sldId id="2042" r:id="rId19"/>
    <p:sldId id="2016" r:id="rId20"/>
    <p:sldId id="2044" r:id="rId21"/>
    <p:sldId id="2041" r:id="rId22"/>
    <p:sldId id="26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72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816"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openxmlformats.org/officeDocument/2006/relationships/customXml" Target="../customXml/item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College, Career, and Military Ready Graduates</c:v>
                </c:pt>
              </c:strCache>
            </c:strRef>
          </c:tx>
          <c:spPr>
            <a:solidFill>
              <a:srgbClr val="1672BE"/>
            </a:solidFill>
            <a:ln>
              <a:noFill/>
            </a:ln>
            <a:effectLst/>
          </c:spPr>
          <c:invertIfNegative val="0"/>
          <c:dPt>
            <c:idx val="2"/>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2-D26A-4126-B08A-95BDE52F7E44}"/>
              </c:ext>
            </c:extLst>
          </c:dPt>
          <c:dPt>
            <c:idx val="7"/>
            <c:invertIfNegative val="0"/>
            <c:bubble3D val="0"/>
            <c:spPr>
              <a:solidFill>
                <a:schemeClr val="accent3"/>
              </a:solidFill>
              <a:ln>
                <a:noFill/>
              </a:ln>
              <a:effectLst/>
            </c:spPr>
            <c:extLst>
              <c:ext xmlns:c16="http://schemas.microsoft.com/office/drawing/2014/chart" uri="{C3380CC4-5D6E-409C-BE32-E72D297353CC}">
                <c16:uniqueId val="{00000001-B4A2-49CB-9BA3-F911A3D1B6FC}"/>
              </c:ext>
            </c:extLst>
          </c:dPt>
          <c:dLbls>
            <c:dLbl>
              <c:idx val="7"/>
              <c:numFmt formatCode="0.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accent3"/>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B4A2-49CB-9BA3-F911A3D1B6FC}"/>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EL (Current)</c:v>
                </c:pt>
                <c:pt idx="1">
                  <c:v>African American</c:v>
                </c:pt>
                <c:pt idx="2">
                  <c:v>Econ Disadv</c:v>
                </c:pt>
                <c:pt idx="3">
                  <c:v>American Indian</c:v>
                </c:pt>
                <c:pt idx="4">
                  <c:v>Pacific Islander</c:v>
                </c:pt>
                <c:pt idx="5">
                  <c:v>Hispanic</c:v>
                </c:pt>
                <c:pt idx="6">
                  <c:v>Special Ed</c:v>
                </c:pt>
                <c:pt idx="7">
                  <c:v>State</c:v>
                </c:pt>
                <c:pt idx="8">
                  <c:v>Two or More Races</c:v>
                </c:pt>
                <c:pt idx="9">
                  <c:v>White</c:v>
                </c:pt>
                <c:pt idx="10">
                  <c:v>Asian</c:v>
                </c:pt>
              </c:strCache>
            </c:strRef>
          </c:cat>
          <c:val>
            <c:numRef>
              <c:f>Sheet1!$B$2:$B$12</c:f>
              <c:numCache>
                <c:formatCode>0%</c:formatCode>
                <c:ptCount val="11"/>
                <c:pt idx="0">
                  <c:v>0.45800000000000002</c:v>
                </c:pt>
                <c:pt idx="1">
                  <c:v>0.51100000000000001</c:v>
                </c:pt>
                <c:pt idx="2">
                  <c:v>0.58099999999999996</c:v>
                </c:pt>
                <c:pt idx="3">
                  <c:v>0.59799999999999998</c:v>
                </c:pt>
                <c:pt idx="4">
                  <c:v>0.60199999999999998</c:v>
                </c:pt>
                <c:pt idx="5">
                  <c:v>0.61799999999999999</c:v>
                </c:pt>
                <c:pt idx="6">
                  <c:v>0.627</c:v>
                </c:pt>
                <c:pt idx="7">
                  <c:v>0.65500000000000003</c:v>
                </c:pt>
                <c:pt idx="8">
                  <c:v>0.68100000000000005</c:v>
                </c:pt>
                <c:pt idx="9">
                  <c:v>0.74</c:v>
                </c:pt>
                <c:pt idx="10">
                  <c:v>0.87</c:v>
                </c:pt>
              </c:numCache>
            </c:numRef>
          </c:val>
          <c:extLst>
            <c:ext xmlns:c16="http://schemas.microsoft.com/office/drawing/2014/chart" uri="{C3380CC4-5D6E-409C-BE32-E72D297353CC}">
              <c16:uniqueId val="{00000002-B4A2-49CB-9BA3-F911A3D1B6FC}"/>
            </c:ext>
          </c:extLst>
        </c:ser>
        <c:dLbls>
          <c:showLegendKey val="0"/>
          <c:showVal val="0"/>
          <c:showCatName val="0"/>
          <c:showSerName val="0"/>
          <c:showPercent val="0"/>
          <c:showBubbleSize val="0"/>
        </c:dLbls>
        <c:gapWidth val="219"/>
        <c:axId val="310819872"/>
        <c:axId val="764637200"/>
      </c:barChart>
      <c:catAx>
        <c:axId val="3108198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764637200"/>
        <c:crosses val="autoZero"/>
        <c:auto val="1"/>
        <c:lblAlgn val="ctr"/>
        <c:lblOffset val="100"/>
        <c:noMultiLvlLbl val="0"/>
      </c:catAx>
      <c:valAx>
        <c:axId val="764637200"/>
        <c:scaling>
          <c:orientation val="minMax"/>
        </c:scaling>
        <c:delete val="1"/>
        <c:axPos val="b"/>
        <c:numFmt formatCode="0%" sourceLinked="1"/>
        <c:majorTickMark val="none"/>
        <c:minorTickMark val="none"/>
        <c:tickLblPos val="nextTo"/>
        <c:crossAx val="31081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0.svg"/><Relationship Id="rId16" Type="http://schemas.openxmlformats.org/officeDocument/2006/relationships/image" Target="../media/image34.svg"/><Relationship Id="rId1" Type="http://schemas.openxmlformats.org/officeDocument/2006/relationships/image" Target="../media/image19.png"/><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 Id="rId14" Type="http://schemas.openxmlformats.org/officeDocument/2006/relationships/image" Target="../media/image3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0.svg"/><Relationship Id="rId16" Type="http://schemas.openxmlformats.org/officeDocument/2006/relationships/image" Target="../media/image34.svg"/><Relationship Id="rId1" Type="http://schemas.openxmlformats.org/officeDocument/2006/relationships/image" Target="../media/image19.png"/><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 Id="rId14" Type="http://schemas.openxmlformats.org/officeDocument/2006/relationships/image" Target="../media/image32.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8ADCA3-5A18-41A4-9BCD-E6DC9E44DC93}" type="doc">
      <dgm:prSet loTypeId="urn:microsoft.com/office/officeart/2018/2/layout/IconCircleList" loCatId="icon" qsTypeId="urn:microsoft.com/office/officeart/2005/8/quickstyle/simple1" qsCatId="simple" csTypeId="urn:microsoft.com/office/officeart/2005/8/colors/accent2_2" csCatId="accent2" phldr="1"/>
      <dgm:spPr/>
      <dgm:t>
        <a:bodyPr/>
        <a:lstStyle/>
        <a:p>
          <a:endParaRPr lang="en-US"/>
        </a:p>
      </dgm:t>
    </dgm:pt>
    <dgm:pt modelId="{999A0021-7E10-4FC4-9784-F4E6FF34F7C2}">
      <dgm:prSet custT="1"/>
      <dgm:spPr/>
      <dgm:t>
        <a:bodyPr/>
        <a:lstStyle/>
        <a:p>
          <a:pPr>
            <a:lnSpc>
              <a:spcPct val="100000"/>
            </a:lnSpc>
          </a:pPr>
          <a:r>
            <a:rPr lang="en-US" sz="1400" b="0" i="0">
              <a:latin typeface="Open Sans" panose="020B0606030504020204" pitchFamily="34" charset="0"/>
              <a:ea typeface="Open Sans" panose="020B0606030504020204" pitchFamily="34" charset="0"/>
              <a:cs typeface="Open Sans" panose="020B0606030504020204" pitchFamily="34" charset="0"/>
            </a:rPr>
            <a:t>Identify and recruit senior graduates who are not college ready</a:t>
          </a:r>
        </a:p>
      </dgm:t>
    </dgm:pt>
    <dgm:pt modelId="{9ACD195C-932E-42C5-9903-FE71EF5F308A}" type="parTrans" cxnId="{59C87CC5-9524-41FD-A710-D44FD2668F80}">
      <dgm:prSet/>
      <dgm:spPr/>
      <dgm:t>
        <a:bodyPr/>
        <a:lstStyle/>
        <a:p>
          <a:endParaRPr lang="en-US"/>
        </a:p>
      </dgm:t>
    </dgm:pt>
    <dgm:pt modelId="{45B12186-9E97-4B41-94CC-08EF6103333D}" type="sibTrans" cxnId="{59C87CC5-9524-41FD-A710-D44FD2668F80}">
      <dgm:prSet/>
      <dgm:spPr/>
      <dgm:t>
        <a:bodyPr/>
        <a:lstStyle/>
        <a:p>
          <a:pPr>
            <a:lnSpc>
              <a:spcPct val="100000"/>
            </a:lnSpc>
          </a:pPr>
          <a:endParaRPr lang="en-US"/>
        </a:p>
      </dgm:t>
    </dgm:pt>
    <dgm:pt modelId="{F57B5E5A-8BA3-4CD7-8BF3-465A3E53FC4B}">
      <dgm:prSet custT="1"/>
      <dgm:spPr/>
      <dgm:t>
        <a:bodyPr/>
        <a:lstStyle/>
        <a:p>
          <a:pPr>
            <a:lnSpc>
              <a:spcPct val="100000"/>
            </a:lnSpc>
          </a:pPr>
          <a:r>
            <a:rPr lang="en-US" sz="1400" b="0" i="0" kern="1200">
              <a:solidFill>
                <a:srgbClr val="003662">
                  <a:hueOff val="0"/>
                  <a:satOff val="0"/>
                  <a:lumOff val="0"/>
                  <a:alphaOff val="0"/>
                </a:srgbClr>
              </a:solidFill>
              <a:latin typeface="Open Sans" panose="020B0606030504020204" pitchFamily="34" charset="0"/>
              <a:ea typeface="Open Sans" panose="020B0606030504020204" pitchFamily="34" charset="0"/>
              <a:cs typeface="Open Sans" panose="020B0606030504020204" pitchFamily="34" charset="0"/>
            </a:rPr>
            <a:t>Monitor student progress</a:t>
          </a:r>
        </a:p>
      </dgm:t>
    </dgm:pt>
    <dgm:pt modelId="{DF252799-30AF-4292-A291-AA7769467EA2}" type="parTrans" cxnId="{3D400A0B-027E-43CF-BBE6-E306EB73DBDF}">
      <dgm:prSet/>
      <dgm:spPr/>
      <dgm:t>
        <a:bodyPr/>
        <a:lstStyle/>
        <a:p>
          <a:endParaRPr lang="en-US"/>
        </a:p>
      </dgm:t>
    </dgm:pt>
    <dgm:pt modelId="{10EBEEAC-30D7-45B0-A41F-5E4816AAE0E9}" type="sibTrans" cxnId="{3D400A0B-027E-43CF-BBE6-E306EB73DBDF}">
      <dgm:prSet/>
      <dgm:spPr/>
      <dgm:t>
        <a:bodyPr/>
        <a:lstStyle/>
        <a:p>
          <a:pPr>
            <a:lnSpc>
              <a:spcPct val="100000"/>
            </a:lnSpc>
          </a:pPr>
          <a:endParaRPr lang="en-US"/>
        </a:p>
      </dgm:t>
    </dgm:pt>
    <dgm:pt modelId="{3CDAF531-920E-4484-844D-F949A08C4503}">
      <dgm:prSet custT="1"/>
      <dgm:spPr/>
      <dgm:t>
        <a:bodyPr/>
        <a:lstStyle/>
        <a:p>
          <a:pPr>
            <a:lnSpc>
              <a:spcPct val="100000"/>
            </a:lnSpc>
          </a:pPr>
          <a:r>
            <a:rPr lang="en-US" sz="1400" b="0" i="0">
              <a:latin typeface="Open Sans" panose="020B0606030504020204" pitchFamily="34" charset="0"/>
              <a:ea typeface="Open Sans" panose="020B0606030504020204" pitchFamily="34" charset="0"/>
              <a:cs typeface="Open Sans" panose="020B0606030504020204" pitchFamily="34" charset="0"/>
            </a:rPr>
            <a:t>Create student rosters mapped to assigned instructors</a:t>
          </a:r>
        </a:p>
      </dgm:t>
    </dgm:pt>
    <dgm:pt modelId="{D481AEC7-17D3-412E-80B3-1BC5DB44554A}" type="parTrans" cxnId="{4169423E-4042-4398-BD48-C8008920D4D6}">
      <dgm:prSet/>
      <dgm:spPr/>
      <dgm:t>
        <a:bodyPr/>
        <a:lstStyle/>
        <a:p>
          <a:endParaRPr lang="en-US"/>
        </a:p>
      </dgm:t>
    </dgm:pt>
    <dgm:pt modelId="{E55FCD2A-A8AD-41E2-8037-42C8E61A30FF}" type="sibTrans" cxnId="{4169423E-4042-4398-BD48-C8008920D4D6}">
      <dgm:prSet/>
      <dgm:spPr/>
      <dgm:t>
        <a:bodyPr/>
        <a:lstStyle/>
        <a:p>
          <a:pPr>
            <a:lnSpc>
              <a:spcPct val="100000"/>
            </a:lnSpc>
          </a:pPr>
          <a:endParaRPr lang="en-US"/>
        </a:p>
      </dgm:t>
    </dgm:pt>
    <dgm:pt modelId="{0349022C-00F7-492E-B29E-DC504F486DA2}">
      <dgm:prSet custT="1"/>
      <dgm:spPr/>
      <dgm:t>
        <a:bodyPr/>
        <a:lstStyle/>
        <a:p>
          <a:pPr>
            <a:lnSpc>
              <a:spcPct val="100000"/>
            </a:lnSpc>
          </a:pPr>
          <a:r>
            <a:rPr lang="en-US" sz="1400">
              <a:latin typeface="Open Sans" panose="020B0606030504020204" pitchFamily="34" charset="0"/>
              <a:ea typeface="Open Sans" panose="020B0606030504020204" pitchFamily="34" charset="0"/>
              <a:cs typeface="Open Sans" panose="020B0606030504020204" pitchFamily="34" charset="0"/>
            </a:rPr>
            <a:t>Assign a point person</a:t>
          </a:r>
        </a:p>
      </dgm:t>
    </dgm:pt>
    <dgm:pt modelId="{2BBD70BA-202C-4E6F-9477-61960FA5DE69}" type="parTrans" cxnId="{1573B4BA-576C-4BB3-92BE-67B613785F01}">
      <dgm:prSet/>
      <dgm:spPr/>
      <dgm:t>
        <a:bodyPr/>
        <a:lstStyle/>
        <a:p>
          <a:endParaRPr lang="en-US"/>
        </a:p>
      </dgm:t>
    </dgm:pt>
    <dgm:pt modelId="{DBA97E0A-51B0-4FAB-9DFA-05553D029D7A}" type="sibTrans" cxnId="{1573B4BA-576C-4BB3-92BE-67B613785F01}">
      <dgm:prSet/>
      <dgm:spPr/>
      <dgm:t>
        <a:bodyPr/>
        <a:lstStyle/>
        <a:p>
          <a:pPr>
            <a:lnSpc>
              <a:spcPct val="100000"/>
            </a:lnSpc>
          </a:pPr>
          <a:endParaRPr lang="en-US"/>
        </a:p>
      </dgm:t>
    </dgm:pt>
    <dgm:pt modelId="{E76C7F56-07FA-4C85-A2B3-449CF0A74045}">
      <dgm:prSet custT="1"/>
      <dgm:spPr/>
      <dgm:t>
        <a:bodyPr/>
        <a:lstStyle/>
        <a:p>
          <a:pPr>
            <a:lnSpc>
              <a:spcPct val="100000"/>
            </a:lnSpc>
          </a:pPr>
          <a:r>
            <a:rPr lang="en-US" sz="1400" b="0" i="0">
              <a:latin typeface="Open Sans" panose="020B0606030504020204" pitchFamily="34" charset="0"/>
              <a:ea typeface="Open Sans" panose="020B0606030504020204" pitchFamily="34" charset="0"/>
              <a:cs typeface="Open Sans" panose="020B0606030504020204" pitchFamily="34" charset="0"/>
            </a:rPr>
            <a:t>Abide by established timeline</a:t>
          </a:r>
        </a:p>
      </dgm:t>
    </dgm:pt>
    <dgm:pt modelId="{4E8526DA-E149-43DE-84CC-8AD8E4E33FED}" type="parTrans" cxnId="{3DB2A3FD-6DFB-4A3E-BE89-63DE340E10E2}">
      <dgm:prSet/>
      <dgm:spPr/>
      <dgm:t>
        <a:bodyPr/>
        <a:lstStyle/>
        <a:p>
          <a:endParaRPr lang="en-US"/>
        </a:p>
      </dgm:t>
    </dgm:pt>
    <dgm:pt modelId="{30BA907B-6943-4012-A618-49E923E0520A}" type="sibTrans" cxnId="{3DB2A3FD-6DFB-4A3E-BE89-63DE340E10E2}">
      <dgm:prSet/>
      <dgm:spPr/>
      <dgm:t>
        <a:bodyPr/>
        <a:lstStyle/>
        <a:p>
          <a:pPr>
            <a:lnSpc>
              <a:spcPct val="100000"/>
            </a:lnSpc>
          </a:pPr>
          <a:endParaRPr lang="en-US"/>
        </a:p>
      </dgm:t>
    </dgm:pt>
    <dgm:pt modelId="{7B5C8CB0-1070-46FF-8598-50B761DBA727}">
      <dgm:prSet custT="1"/>
      <dgm:spPr/>
      <dgm:t>
        <a:bodyPr/>
        <a:lstStyle/>
        <a:p>
          <a:pPr>
            <a:lnSpc>
              <a:spcPct val="100000"/>
            </a:lnSpc>
          </a:pPr>
          <a:r>
            <a:rPr lang="en-US" sz="1400" b="0" i="0">
              <a:latin typeface="Open Sans" panose="020B0606030504020204" pitchFamily="34" charset="0"/>
              <a:ea typeface="Open Sans" panose="020B0606030504020204" pitchFamily="34" charset="0"/>
              <a:cs typeface="Open Sans" panose="020B0606030504020204" pitchFamily="34" charset="0"/>
            </a:rPr>
            <a:t>Create a technology plan </a:t>
          </a:r>
        </a:p>
      </dgm:t>
    </dgm:pt>
    <dgm:pt modelId="{1BF1F283-B1FD-46A3-BC5B-1ED567748A67}" type="parTrans" cxnId="{E567A971-331B-458B-9C63-1EBE040AB19F}">
      <dgm:prSet/>
      <dgm:spPr/>
      <dgm:t>
        <a:bodyPr/>
        <a:lstStyle/>
        <a:p>
          <a:endParaRPr lang="en-US"/>
        </a:p>
      </dgm:t>
    </dgm:pt>
    <dgm:pt modelId="{2357DCAE-5AF8-4A62-9083-3AA853C05400}" type="sibTrans" cxnId="{E567A971-331B-458B-9C63-1EBE040AB19F}">
      <dgm:prSet/>
      <dgm:spPr/>
      <dgm:t>
        <a:bodyPr/>
        <a:lstStyle/>
        <a:p>
          <a:pPr>
            <a:lnSpc>
              <a:spcPct val="100000"/>
            </a:lnSpc>
          </a:pPr>
          <a:endParaRPr lang="en-US"/>
        </a:p>
      </dgm:t>
    </dgm:pt>
    <dgm:pt modelId="{ADE1DC05-92CA-4E24-8B50-FE5D70AC2B73}">
      <dgm:prSet custT="1"/>
      <dgm:spPr/>
      <dgm:t>
        <a:bodyPr/>
        <a:lstStyle/>
        <a:p>
          <a:pPr>
            <a:lnSpc>
              <a:spcPct val="100000"/>
            </a:lnSpc>
          </a:pPr>
          <a:r>
            <a:rPr lang="en-US" sz="1400" b="0">
              <a:latin typeface="Open Sans (Body)"/>
            </a:rPr>
            <a:t>Review the state-wide MOU and establish a partnership between local college and district(s)</a:t>
          </a:r>
          <a:endParaRPr lang="en-US" sz="1400" b="0" i="0">
            <a:latin typeface="Open Sans" panose="020B0606030504020204" pitchFamily="34" charset="0"/>
            <a:ea typeface="Open Sans" panose="020B0606030504020204" pitchFamily="34" charset="0"/>
            <a:cs typeface="Open Sans" panose="020B0606030504020204" pitchFamily="34" charset="0"/>
          </a:endParaRPr>
        </a:p>
      </dgm:t>
    </dgm:pt>
    <dgm:pt modelId="{58522E8F-83A9-4BBE-89A9-3FF35E46A003}" type="parTrans" cxnId="{78DA1650-3969-41BD-91A1-414AF589A639}">
      <dgm:prSet/>
      <dgm:spPr/>
      <dgm:t>
        <a:bodyPr/>
        <a:lstStyle/>
        <a:p>
          <a:endParaRPr lang="en-US"/>
        </a:p>
      </dgm:t>
    </dgm:pt>
    <dgm:pt modelId="{91C06377-1908-49AC-AFC5-75CAC3FCF913}" type="sibTrans" cxnId="{78DA1650-3969-41BD-91A1-414AF589A639}">
      <dgm:prSet/>
      <dgm:spPr/>
      <dgm:t>
        <a:bodyPr/>
        <a:lstStyle/>
        <a:p>
          <a:endParaRPr lang="en-US"/>
        </a:p>
      </dgm:t>
    </dgm:pt>
    <dgm:pt modelId="{E475EFB8-5C53-46BC-BD6A-F1DF7B0EE781}">
      <dgm:prSet custT="1"/>
      <dgm:spPr/>
      <dgm:t>
        <a:bodyPr/>
        <a:lstStyle/>
        <a:p>
          <a:pPr>
            <a:lnSpc>
              <a:spcPct val="100000"/>
            </a:lnSpc>
          </a:pPr>
          <a:r>
            <a:rPr lang="en-US" sz="1400" b="0" i="0">
              <a:latin typeface="Open Sans" panose="020B0606030504020204" pitchFamily="34" charset="0"/>
              <a:ea typeface="Open Sans" panose="020B0606030504020204" pitchFamily="34" charset="0"/>
              <a:cs typeface="Open Sans" panose="020B0606030504020204" pitchFamily="34" charset="0"/>
            </a:rPr>
            <a:t>Create a district implementation plan</a:t>
          </a:r>
        </a:p>
      </dgm:t>
    </dgm:pt>
    <dgm:pt modelId="{5795AFD6-1FD0-45C7-83D5-43DACFE246F8}" type="sibTrans" cxnId="{F531196D-08BB-4EC5-94E7-818F9712D8BA}">
      <dgm:prSet/>
      <dgm:spPr/>
      <dgm:t>
        <a:bodyPr/>
        <a:lstStyle/>
        <a:p>
          <a:pPr>
            <a:lnSpc>
              <a:spcPct val="100000"/>
            </a:lnSpc>
          </a:pPr>
          <a:endParaRPr lang="en-US"/>
        </a:p>
      </dgm:t>
    </dgm:pt>
    <dgm:pt modelId="{3FFCCD68-4947-4C67-B6EB-3D7B46F36393}" type="parTrans" cxnId="{F531196D-08BB-4EC5-94E7-818F9712D8BA}">
      <dgm:prSet/>
      <dgm:spPr/>
      <dgm:t>
        <a:bodyPr/>
        <a:lstStyle/>
        <a:p>
          <a:endParaRPr lang="en-US"/>
        </a:p>
      </dgm:t>
    </dgm:pt>
    <dgm:pt modelId="{926C6813-E7BA-44C9-A51D-BB48F9EA70D2}" type="pres">
      <dgm:prSet presAssocID="{868ADCA3-5A18-41A4-9BCD-E6DC9E44DC93}" presName="root" presStyleCnt="0">
        <dgm:presLayoutVars>
          <dgm:dir/>
          <dgm:resizeHandles val="exact"/>
        </dgm:presLayoutVars>
      </dgm:prSet>
      <dgm:spPr/>
    </dgm:pt>
    <dgm:pt modelId="{F80CFB97-C83D-40EF-BD0D-DC7136C2EA4C}" type="pres">
      <dgm:prSet presAssocID="{868ADCA3-5A18-41A4-9BCD-E6DC9E44DC93}" presName="container" presStyleCnt="0">
        <dgm:presLayoutVars>
          <dgm:dir/>
          <dgm:resizeHandles val="exact"/>
        </dgm:presLayoutVars>
      </dgm:prSet>
      <dgm:spPr/>
    </dgm:pt>
    <dgm:pt modelId="{1C6FA547-C93E-47AA-A8FF-42D58B1D6AE2}" type="pres">
      <dgm:prSet presAssocID="{999A0021-7E10-4FC4-9784-F4E6FF34F7C2}" presName="compNode" presStyleCnt="0"/>
      <dgm:spPr/>
    </dgm:pt>
    <dgm:pt modelId="{3871F6BD-AAF9-429C-A469-28DC6B64DBF8}" type="pres">
      <dgm:prSet presAssocID="{999A0021-7E10-4FC4-9784-F4E6FF34F7C2}" presName="iconBgRect" presStyleLbl="bgShp" presStyleIdx="0" presStyleCnt="8"/>
      <dgm:spPr>
        <a:solidFill>
          <a:schemeClr val="accent4">
            <a:lumMod val="40000"/>
            <a:lumOff val="60000"/>
          </a:schemeClr>
        </a:solidFill>
      </dgm:spPr>
    </dgm:pt>
    <dgm:pt modelId="{9EA36C64-464B-46FD-8F06-B384E35F35CD}" type="pres">
      <dgm:prSet presAssocID="{999A0021-7E10-4FC4-9784-F4E6FF34F7C2}"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aduation Cap"/>
        </a:ext>
      </dgm:extLst>
    </dgm:pt>
    <dgm:pt modelId="{AD107C53-3B99-4560-B6C7-9A6723A004F3}" type="pres">
      <dgm:prSet presAssocID="{999A0021-7E10-4FC4-9784-F4E6FF34F7C2}" presName="spaceRect" presStyleCnt="0"/>
      <dgm:spPr/>
    </dgm:pt>
    <dgm:pt modelId="{153B1353-5E02-4407-8CCA-062F8F534CFA}" type="pres">
      <dgm:prSet presAssocID="{999A0021-7E10-4FC4-9784-F4E6FF34F7C2}" presName="textRect" presStyleLbl="revTx" presStyleIdx="0" presStyleCnt="8" custScaleX="118524" custLinFactX="84306" custLinFactNeighborX="100000" custLinFactNeighborY="7198">
        <dgm:presLayoutVars>
          <dgm:chMax val="1"/>
          <dgm:chPref val="1"/>
        </dgm:presLayoutVars>
      </dgm:prSet>
      <dgm:spPr/>
    </dgm:pt>
    <dgm:pt modelId="{3421FA08-8B22-4F44-9C11-327AABC3EA71}" type="pres">
      <dgm:prSet presAssocID="{45B12186-9E97-4B41-94CC-08EF6103333D}" presName="sibTrans" presStyleLbl="sibTrans2D1" presStyleIdx="0" presStyleCnt="0"/>
      <dgm:spPr/>
    </dgm:pt>
    <dgm:pt modelId="{2F840F95-02B8-42D2-A68E-F7D0EBA9DD60}" type="pres">
      <dgm:prSet presAssocID="{F57B5E5A-8BA3-4CD7-8BF3-465A3E53FC4B}" presName="compNode" presStyleCnt="0"/>
      <dgm:spPr/>
    </dgm:pt>
    <dgm:pt modelId="{9769D64F-9B13-4401-8D8F-042850CBA830}" type="pres">
      <dgm:prSet presAssocID="{F57B5E5A-8BA3-4CD7-8BF3-465A3E53FC4B}" presName="iconBgRect" presStyleLbl="bgShp" presStyleIdx="1" presStyleCnt="8"/>
      <dgm:spPr>
        <a:solidFill>
          <a:schemeClr val="accent4">
            <a:lumMod val="40000"/>
            <a:lumOff val="60000"/>
          </a:schemeClr>
        </a:solidFill>
      </dgm:spPr>
    </dgm:pt>
    <dgm:pt modelId="{3692F128-1930-4689-A6A4-B993D425082A}" type="pres">
      <dgm:prSet presAssocID="{F57B5E5A-8BA3-4CD7-8BF3-465A3E53FC4B}"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B7CF1731-26B7-4050-880C-9C297141DED2}" type="pres">
      <dgm:prSet presAssocID="{F57B5E5A-8BA3-4CD7-8BF3-465A3E53FC4B}" presName="spaceRect" presStyleCnt="0"/>
      <dgm:spPr/>
    </dgm:pt>
    <dgm:pt modelId="{70AD5A71-25BA-4AAA-8138-9C5F6BA8056E}" type="pres">
      <dgm:prSet presAssocID="{F57B5E5A-8BA3-4CD7-8BF3-465A3E53FC4B}" presName="textRect" presStyleLbl="revTx" presStyleIdx="1" presStyleCnt="8" custScaleX="129251" custLinFactY="100000" custLinFactNeighborX="14889" custLinFactNeighborY="171092">
        <dgm:presLayoutVars>
          <dgm:chMax val="1"/>
          <dgm:chPref val="1"/>
        </dgm:presLayoutVars>
      </dgm:prSet>
      <dgm:spPr/>
    </dgm:pt>
    <dgm:pt modelId="{F374B40B-E313-44A0-9963-0C56EE7032DB}" type="pres">
      <dgm:prSet presAssocID="{10EBEEAC-30D7-45B0-A41F-5E4816AAE0E9}" presName="sibTrans" presStyleLbl="sibTrans2D1" presStyleIdx="0" presStyleCnt="0"/>
      <dgm:spPr/>
    </dgm:pt>
    <dgm:pt modelId="{00F9BD7E-E15D-477F-8A2F-75FC2787110E}" type="pres">
      <dgm:prSet presAssocID="{3CDAF531-920E-4484-844D-F949A08C4503}" presName="compNode" presStyleCnt="0"/>
      <dgm:spPr/>
    </dgm:pt>
    <dgm:pt modelId="{A0003C28-551F-4213-92EB-44039AA2E593}" type="pres">
      <dgm:prSet presAssocID="{3CDAF531-920E-4484-844D-F949A08C4503}" presName="iconBgRect" presStyleLbl="bgShp" presStyleIdx="2" presStyleCnt="8"/>
      <dgm:spPr>
        <a:solidFill>
          <a:schemeClr val="accent4">
            <a:lumMod val="40000"/>
            <a:lumOff val="60000"/>
          </a:schemeClr>
        </a:solidFill>
      </dgm:spPr>
    </dgm:pt>
    <dgm:pt modelId="{27BB0632-419B-42EE-81E3-48D9AAF69A41}" type="pres">
      <dgm:prSet presAssocID="{3CDAF531-920E-4484-844D-F949A08C4503}"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list"/>
        </a:ext>
      </dgm:extLst>
    </dgm:pt>
    <dgm:pt modelId="{3067734D-CBC5-4932-905B-593F05A01A23}" type="pres">
      <dgm:prSet presAssocID="{3CDAF531-920E-4484-844D-F949A08C4503}" presName="spaceRect" presStyleCnt="0"/>
      <dgm:spPr/>
    </dgm:pt>
    <dgm:pt modelId="{687BB41E-0FF5-48EB-A22F-35A1792945C9}" type="pres">
      <dgm:prSet presAssocID="{3CDAF531-920E-4484-844D-F949A08C4503}" presName="textRect" presStyleLbl="revTx" presStyleIdx="2" presStyleCnt="8" custScaleX="129251" custLinFactNeighborX="12260">
        <dgm:presLayoutVars>
          <dgm:chMax val="1"/>
          <dgm:chPref val="1"/>
        </dgm:presLayoutVars>
      </dgm:prSet>
      <dgm:spPr/>
    </dgm:pt>
    <dgm:pt modelId="{EFC5C6A0-BC45-401E-AD40-72F0A61F5E0B}" type="pres">
      <dgm:prSet presAssocID="{E55FCD2A-A8AD-41E2-8037-42C8E61A30FF}" presName="sibTrans" presStyleLbl="sibTrans2D1" presStyleIdx="0" presStyleCnt="0"/>
      <dgm:spPr/>
    </dgm:pt>
    <dgm:pt modelId="{15E5C33F-0C86-421A-A272-87861C35A1FC}" type="pres">
      <dgm:prSet presAssocID="{0349022C-00F7-492E-B29E-DC504F486DA2}" presName="compNode" presStyleCnt="0"/>
      <dgm:spPr/>
    </dgm:pt>
    <dgm:pt modelId="{98FD42BC-F671-48D0-99A2-8739BAADB19C}" type="pres">
      <dgm:prSet presAssocID="{0349022C-00F7-492E-B29E-DC504F486DA2}" presName="iconBgRect" presStyleLbl="bgShp" presStyleIdx="3" presStyleCnt="8" custLinFactNeighborY="-44768"/>
      <dgm:spPr>
        <a:solidFill>
          <a:schemeClr val="accent4">
            <a:lumMod val="40000"/>
            <a:lumOff val="60000"/>
          </a:schemeClr>
        </a:solidFill>
      </dgm:spPr>
    </dgm:pt>
    <dgm:pt modelId="{C712102B-F08E-40F6-9A9C-F9AA5CA535AA}" type="pres">
      <dgm:prSet presAssocID="{0349022C-00F7-492E-B29E-DC504F486DA2}" presName="iconRect" presStyleLbl="node1" presStyleIdx="3" presStyleCnt="8" custLinFactNeighborY="-7719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Female Profile"/>
        </a:ext>
      </dgm:extLst>
    </dgm:pt>
    <dgm:pt modelId="{8BD8743E-3F1A-40E8-8057-1E85FE2DCC10}" type="pres">
      <dgm:prSet presAssocID="{0349022C-00F7-492E-B29E-DC504F486DA2}" presName="spaceRect" presStyleCnt="0"/>
      <dgm:spPr/>
    </dgm:pt>
    <dgm:pt modelId="{F0E68811-1D48-4E53-9909-9FAF1F912533}" type="pres">
      <dgm:prSet presAssocID="{0349022C-00F7-492E-B29E-DC504F486DA2}" presName="textRect" presStyleLbl="revTx" presStyleIdx="3" presStyleCnt="8" custScaleX="115530" custLinFactNeighborX="5517" custLinFactNeighborY="-44768">
        <dgm:presLayoutVars>
          <dgm:chMax val="1"/>
          <dgm:chPref val="1"/>
        </dgm:presLayoutVars>
      </dgm:prSet>
      <dgm:spPr/>
    </dgm:pt>
    <dgm:pt modelId="{8D2576BE-094F-4E7A-B5B2-812A651336F3}" type="pres">
      <dgm:prSet presAssocID="{DBA97E0A-51B0-4FAB-9DFA-05553D029D7A}" presName="sibTrans" presStyleLbl="sibTrans2D1" presStyleIdx="0" presStyleCnt="0"/>
      <dgm:spPr/>
    </dgm:pt>
    <dgm:pt modelId="{5C099250-3A89-4F5E-AD84-3BF4FEBAA3A4}" type="pres">
      <dgm:prSet presAssocID="{E76C7F56-07FA-4C85-A2B3-449CF0A74045}" presName="compNode" presStyleCnt="0"/>
      <dgm:spPr/>
    </dgm:pt>
    <dgm:pt modelId="{F6757135-569A-4C7B-9D36-094544908A30}" type="pres">
      <dgm:prSet presAssocID="{E76C7F56-07FA-4C85-A2B3-449CF0A74045}" presName="iconBgRect" presStyleLbl="bgShp" presStyleIdx="4" presStyleCnt="8" custLinFactNeighborY="-44768"/>
      <dgm:spPr>
        <a:solidFill>
          <a:schemeClr val="accent4">
            <a:lumMod val="40000"/>
            <a:lumOff val="60000"/>
          </a:schemeClr>
        </a:solidFill>
      </dgm:spPr>
    </dgm:pt>
    <dgm:pt modelId="{DDF7A1A3-5354-4F80-A7A7-23B5E9592A03}" type="pres">
      <dgm:prSet presAssocID="{E76C7F56-07FA-4C85-A2B3-449CF0A74045}" presName="iconRect" presStyleLbl="node1" presStyleIdx="4" presStyleCnt="8" custLinFactNeighborY="-77194"/>
      <dgm:spPr>
        <a:blipFill>
          <a:blip xmlns:r="http://schemas.openxmlformats.org/officeDocument/2006/relationships"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Group"/>
        </a:ext>
      </dgm:extLst>
    </dgm:pt>
    <dgm:pt modelId="{257616AA-02F9-4DE3-B689-6CCA900C27F6}" type="pres">
      <dgm:prSet presAssocID="{E76C7F56-07FA-4C85-A2B3-449CF0A74045}" presName="spaceRect" presStyleCnt="0"/>
      <dgm:spPr/>
    </dgm:pt>
    <dgm:pt modelId="{D98159C9-54B4-4708-8996-21CC47836266}" type="pres">
      <dgm:prSet presAssocID="{E76C7F56-07FA-4C85-A2B3-449CF0A74045}" presName="textRect" presStyleLbl="revTx" presStyleIdx="4" presStyleCnt="8" custScaleX="129251" custLinFactNeighborX="12260" custLinFactNeighborY="-44768">
        <dgm:presLayoutVars>
          <dgm:chMax val="1"/>
          <dgm:chPref val="1"/>
        </dgm:presLayoutVars>
      </dgm:prSet>
      <dgm:spPr/>
    </dgm:pt>
    <dgm:pt modelId="{4435D2D8-BAD2-4ABE-915C-29CECE1DD9AC}" type="pres">
      <dgm:prSet presAssocID="{30BA907B-6943-4012-A618-49E923E0520A}" presName="sibTrans" presStyleLbl="sibTrans2D1" presStyleIdx="0" presStyleCnt="0"/>
      <dgm:spPr/>
    </dgm:pt>
    <dgm:pt modelId="{F65FE316-222E-4EE9-94CE-D64381008A18}" type="pres">
      <dgm:prSet presAssocID="{7B5C8CB0-1070-46FF-8598-50B761DBA727}" presName="compNode" presStyleCnt="0"/>
      <dgm:spPr/>
    </dgm:pt>
    <dgm:pt modelId="{3CFB118D-98E9-4C29-8018-1F4247F2D587}" type="pres">
      <dgm:prSet presAssocID="{7B5C8CB0-1070-46FF-8598-50B761DBA727}" presName="iconBgRect" presStyleLbl="bgShp" presStyleIdx="5" presStyleCnt="8" custLinFactNeighborY="-44768"/>
      <dgm:spPr>
        <a:solidFill>
          <a:schemeClr val="accent4">
            <a:lumMod val="40000"/>
            <a:lumOff val="60000"/>
          </a:schemeClr>
        </a:solidFill>
      </dgm:spPr>
    </dgm:pt>
    <dgm:pt modelId="{1F25A00E-CBCD-4ED4-9C59-32052AB84D9C}" type="pres">
      <dgm:prSet presAssocID="{7B5C8CB0-1070-46FF-8598-50B761DBA727}" presName="iconRect" presStyleLbl="node1" presStyleIdx="5" presStyleCnt="8" custLinFactNeighborY="-77194"/>
      <dgm:spPr>
        <a:blipFill>
          <a:blip xmlns:r="http://schemas.openxmlformats.org/officeDocument/2006/relationships"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Laptop"/>
        </a:ext>
      </dgm:extLst>
    </dgm:pt>
    <dgm:pt modelId="{B831FA73-3348-4156-B96C-F053E7110C26}" type="pres">
      <dgm:prSet presAssocID="{7B5C8CB0-1070-46FF-8598-50B761DBA727}" presName="spaceRect" presStyleCnt="0"/>
      <dgm:spPr/>
    </dgm:pt>
    <dgm:pt modelId="{2BED7D09-8EDD-41BB-92C6-26F91F42078E}" type="pres">
      <dgm:prSet presAssocID="{7B5C8CB0-1070-46FF-8598-50B761DBA727}" presName="textRect" presStyleLbl="revTx" presStyleIdx="5" presStyleCnt="8" custScaleX="129251" custLinFactNeighborX="12260" custLinFactNeighborY="-44768">
        <dgm:presLayoutVars>
          <dgm:chMax val="1"/>
          <dgm:chPref val="1"/>
        </dgm:presLayoutVars>
      </dgm:prSet>
      <dgm:spPr/>
    </dgm:pt>
    <dgm:pt modelId="{65CD978C-4D09-48E7-AF53-E71BDA7654C6}" type="pres">
      <dgm:prSet presAssocID="{2357DCAE-5AF8-4A62-9083-3AA853C05400}" presName="sibTrans" presStyleLbl="sibTrans2D1" presStyleIdx="0" presStyleCnt="0"/>
      <dgm:spPr/>
    </dgm:pt>
    <dgm:pt modelId="{7F58CEE4-FFD0-4E39-9979-B638985DFAB7}" type="pres">
      <dgm:prSet presAssocID="{E475EFB8-5C53-46BC-BD6A-F1DF7B0EE781}" presName="compNode" presStyleCnt="0"/>
      <dgm:spPr/>
    </dgm:pt>
    <dgm:pt modelId="{434AAF25-54C0-4D58-87DF-26F2EA40C863}" type="pres">
      <dgm:prSet presAssocID="{E475EFB8-5C53-46BC-BD6A-F1DF7B0EE781}" presName="iconBgRect" presStyleLbl="bgShp" presStyleIdx="6" presStyleCnt="8" custLinFactNeighborY="-93865"/>
      <dgm:spPr>
        <a:solidFill>
          <a:schemeClr val="accent4">
            <a:lumMod val="40000"/>
            <a:lumOff val="60000"/>
          </a:schemeClr>
        </a:solidFill>
      </dgm:spPr>
    </dgm:pt>
    <dgm:pt modelId="{7D23B6D2-DB89-4F30-9C3C-217D6190973C}" type="pres">
      <dgm:prSet presAssocID="{E475EFB8-5C53-46BC-BD6A-F1DF7B0EE781}" presName="iconRect" presStyleLbl="node1" presStyleIdx="6" presStyleCnt="8" custLinFactY="-59365" custLinFactNeighborY="-100000"/>
      <dgm:spPr>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a:ln>
          <a:noFill/>
        </a:ln>
      </dgm:spPr>
      <dgm:extLst>
        <a:ext uri="{E40237B7-FDA0-4F09-8148-C483321AD2D9}">
          <dgm14:cNvPr xmlns:dgm14="http://schemas.microsoft.com/office/drawing/2010/diagram" id="0" name="" descr="Ui Ux"/>
        </a:ext>
      </dgm:extLst>
    </dgm:pt>
    <dgm:pt modelId="{6C1C4D57-809B-4128-A8E7-95BBEE8D4860}" type="pres">
      <dgm:prSet presAssocID="{E475EFB8-5C53-46BC-BD6A-F1DF7B0EE781}" presName="spaceRect" presStyleCnt="0"/>
      <dgm:spPr/>
    </dgm:pt>
    <dgm:pt modelId="{1FA2ECDE-5941-4D52-831A-8800D360EAC4}" type="pres">
      <dgm:prSet presAssocID="{E475EFB8-5C53-46BC-BD6A-F1DF7B0EE781}" presName="textRect" presStyleLbl="revTx" presStyleIdx="6" presStyleCnt="8" custScaleX="129251" custLinFactNeighborX="12260" custLinFactNeighborY="-93865">
        <dgm:presLayoutVars>
          <dgm:chMax val="1"/>
          <dgm:chPref val="1"/>
        </dgm:presLayoutVars>
      </dgm:prSet>
      <dgm:spPr/>
    </dgm:pt>
    <dgm:pt modelId="{468EBF7D-9EB3-442C-B0BE-BF022745F412}" type="pres">
      <dgm:prSet presAssocID="{5795AFD6-1FD0-45C7-83D5-43DACFE246F8}" presName="sibTrans" presStyleLbl="sibTrans2D1" presStyleIdx="0" presStyleCnt="0"/>
      <dgm:spPr/>
    </dgm:pt>
    <dgm:pt modelId="{91C1DF93-FA32-4207-B1B9-F818821CECDC}" type="pres">
      <dgm:prSet presAssocID="{ADE1DC05-92CA-4E24-8B50-FE5D70AC2B73}" presName="compNode" presStyleCnt="0"/>
      <dgm:spPr/>
    </dgm:pt>
    <dgm:pt modelId="{04A8D81A-27F7-468F-AC37-669E87797B65}" type="pres">
      <dgm:prSet presAssocID="{ADE1DC05-92CA-4E24-8B50-FE5D70AC2B73}" presName="iconBgRect" presStyleLbl="bgShp" presStyleIdx="7" presStyleCnt="8" custLinFactNeighborX="-14251" custLinFactNeighborY="-79082"/>
      <dgm:spPr>
        <a:solidFill>
          <a:schemeClr val="accent4">
            <a:lumMod val="40000"/>
            <a:lumOff val="60000"/>
          </a:schemeClr>
        </a:solidFill>
      </dgm:spPr>
    </dgm:pt>
    <dgm:pt modelId="{CF6B6F67-0DF7-4B21-9D16-7429F34BFA50}" type="pres">
      <dgm:prSet presAssocID="{ADE1DC05-92CA-4E24-8B50-FE5D70AC2B73}" presName="iconRect" presStyleLbl="node1" presStyleIdx="7" presStyleCnt="8" custLinFactY="-52729" custLinFactNeighborX="-20476" custLinFactNeighborY="-100000"/>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a:blipFill>
        <a:ln>
          <a:noFill/>
        </a:ln>
      </dgm:spPr>
      <dgm:extLst>
        <a:ext uri="{E40237B7-FDA0-4F09-8148-C483321AD2D9}">
          <dgm14:cNvPr xmlns:dgm14="http://schemas.microsoft.com/office/drawing/2010/diagram" id="0" name="" descr="Boardroom"/>
        </a:ext>
      </dgm:extLst>
    </dgm:pt>
    <dgm:pt modelId="{74673353-29F6-4DF8-A145-A06BBA148266}" type="pres">
      <dgm:prSet presAssocID="{ADE1DC05-92CA-4E24-8B50-FE5D70AC2B73}" presName="spaceRect" presStyleCnt="0"/>
      <dgm:spPr/>
    </dgm:pt>
    <dgm:pt modelId="{46A47DE7-1C78-4308-9397-BC4BD6B9A922}" type="pres">
      <dgm:prSet presAssocID="{ADE1DC05-92CA-4E24-8B50-FE5D70AC2B73}" presName="textRect" presStyleLbl="revTx" presStyleIdx="7" presStyleCnt="8" custScaleX="129251" custLinFactX="-73726" custLinFactY="-171653" custLinFactNeighborX="-100000" custLinFactNeighborY="-200000">
        <dgm:presLayoutVars>
          <dgm:chMax val="1"/>
          <dgm:chPref val="1"/>
        </dgm:presLayoutVars>
      </dgm:prSet>
      <dgm:spPr/>
    </dgm:pt>
  </dgm:ptLst>
  <dgm:cxnLst>
    <dgm:cxn modelId="{28F46005-84A4-4696-9493-34E109E520FF}" type="presOf" srcId="{868ADCA3-5A18-41A4-9BCD-E6DC9E44DC93}" destId="{926C6813-E7BA-44C9-A51D-BB48F9EA70D2}" srcOrd="0" destOrd="0" presId="urn:microsoft.com/office/officeart/2018/2/layout/IconCircleList"/>
    <dgm:cxn modelId="{3D400A0B-027E-43CF-BBE6-E306EB73DBDF}" srcId="{868ADCA3-5A18-41A4-9BCD-E6DC9E44DC93}" destId="{F57B5E5A-8BA3-4CD7-8BF3-465A3E53FC4B}" srcOrd="1" destOrd="0" parTransId="{DF252799-30AF-4292-A291-AA7769467EA2}" sibTransId="{10EBEEAC-30D7-45B0-A41F-5E4816AAE0E9}"/>
    <dgm:cxn modelId="{4169423E-4042-4398-BD48-C8008920D4D6}" srcId="{868ADCA3-5A18-41A4-9BCD-E6DC9E44DC93}" destId="{3CDAF531-920E-4484-844D-F949A08C4503}" srcOrd="2" destOrd="0" parTransId="{D481AEC7-17D3-412E-80B3-1BC5DB44554A}" sibTransId="{E55FCD2A-A8AD-41E2-8037-42C8E61A30FF}"/>
    <dgm:cxn modelId="{811FF65C-4D67-40C7-9815-2819E69A0FD8}" type="presOf" srcId="{45B12186-9E97-4B41-94CC-08EF6103333D}" destId="{3421FA08-8B22-4F44-9C11-327AABC3EA71}" srcOrd="0" destOrd="0" presId="urn:microsoft.com/office/officeart/2018/2/layout/IconCircleList"/>
    <dgm:cxn modelId="{88201A66-FF9F-453B-A055-40188C3C5A05}" type="presOf" srcId="{E76C7F56-07FA-4C85-A2B3-449CF0A74045}" destId="{D98159C9-54B4-4708-8996-21CC47836266}" srcOrd="0" destOrd="0" presId="urn:microsoft.com/office/officeart/2018/2/layout/IconCircleList"/>
    <dgm:cxn modelId="{0B045C48-BCF4-43F2-9136-F33833185106}" type="presOf" srcId="{DBA97E0A-51B0-4FAB-9DFA-05553D029D7A}" destId="{8D2576BE-094F-4E7A-B5B2-812A651336F3}" srcOrd="0" destOrd="0" presId="urn:microsoft.com/office/officeart/2018/2/layout/IconCircleList"/>
    <dgm:cxn modelId="{7FBEAB49-2E3A-4EAB-BC89-FD32753DD7A6}" type="presOf" srcId="{E55FCD2A-A8AD-41E2-8037-42C8E61A30FF}" destId="{EFC5C6A0-BC45-401E-AD40-72F0A61F5E0B}" srcOrd="0" destOrd="0" presId="urn:microsoft.com/office/officeart/2018/2/layout/IconCircleList"/>
    <dgm:cxn modelId="{13B60A6A-CCD8-4117-A8CB-A3A999597DB4}" type="presOf" srcId="{3CDAF531-920E-4484-844D-F949A08C4503}" destId="{687BB41E-0FF5-48EB-A22F-35A1792945C9}" srcOrd="0" destOrd="0" presId="urn:microsoft.com/office/officeart/2018/2/layout/IconCircleList"/>
    <dgm:cxn modelId="{0587BB6B-5FBB-471C-8DCE-05C97DAEADB6}" type="presOf" srcId="{2357DCAE-5AF8-4A62-9083-3AA853C05400}" destId="{65CD978C-4D09-48E7-AF53-E71BDA7654C6}" srcOrd="0" destOrd="0" presId="urn:microsoft.com/office/officeart/2018/2/layout/IconCircleList"/>
    <dgm:cxn modelId="{F531196D-08BB-4EC5-94E7-818F9712D8BA}" srcId="{868ADCA3-5A18-41A4-9BCD-E6DC9E44DC93}" destId="{E475EFB8-5C53-46BC-BD6A-F1DF7B0EE781}" srcOrd="6" destOrd="0" parTransId="{3FFCCD68-4947-4C67-B6EB-3D7B46F36393}" sibTransId="{5795AFD6-1FD0-45C7-83D5-43DACFE246F8}"/>
    <dgm:cxn modelId="{78DA1650-3969-41BD-91A1-414AF589A639}" srcId="{868ADCA3-5A18-41A4-9BCD-E6DC9E44DC93}" destId="{ADE1DC05-92CA-4E24-8B50-FE5D70AC2B73}" srcOrd="7" destOrd="0" parTransId="{58522E8F-83A9-4BBE-89A9-3FF35E46A003}" sibTransId="{91C06377-1908-49AC-AFC5-75CAC3FCF913}"/>
    <dgm:cxn modelId="{E567A971-331B-458B-9C63-1EBE040AB19F}" srcId="{868ADCA3-5A18-41A4-9BCD-E6DC9E44DC93}" destId="{7B5C8CB0-1070-46FF-8598-50B761DBA727}" srcOrd="5" destOrd="0" parTransId="{1BF1F283-B1FD-46A3-BC5B-1ED567748A67}" sibTransId="{2357DCAE-5AF8-4A62-9083-3AA853C05400}"/>
    <dgm:cxn modelId="{F0263A91-0EEF-4A30-9F95-B6BDA79ADC80}" type="presOf" srcId="{0349022C-00F7-492E-B29E-DC504F486DA2}" destId="{F0E68811-1D48-4E53-9909-9FAF1F912533}" srcOrd="0" destOrd="0" presId="urn:microsoft.com/office/officeart/2018/2/layout/IconCircleList"/>
    <dgm:cxn modelId="{2A931B95-8547-42F9-BD34-20D09924CFFB}" type="presOf" srcId="{7B5C8CB0-1070-46FF-8598-50B761DBA727}" destId="{2BED7D09-8EDD-41BB-92C6-26F91F42078E}" srcOrd="0" destOrd="0" presId="urn:microsoft.com/office/officeart/2018/2/layout/IconCircleList"/>
    <dgm:cxn modelId="{61E56D96-2BA4-49B7-8A95-7E65F1F74454}" type="presOf" srcId="{999A0021-7E10-4FC4-9784-F4E6FF34F7C2}" destId="{153B1353-5E02-4407-8CCA-062F8F534CFA}" srcOrd="0" destOrd="0" presId="urn:microsoft.com/office/officeart/2018/2/layout/IconCircleList"/>
    <dgm:cxn modelId="{1573B4BA-576C-4BB3-92BE-67B613785F01}" srcId="{868ADCA3-5A18-41A4-9BCD-E6DC9E44DC93}" destId="{0349022C-00F7-492E-B29E-DC504F486DA2}" srcOrd="3" destOrd="0" parTransId="{2BBD70BA-202C-4E6F-9477-61960FA5DE69}" sibTransId="{DBA97E0A-51B0-4FAB-9DFA-05553D029D7A}"/>
    <dgm:cxn modelId="{7D3891BC-F488-48EA-911E-C3309E525015}" type="presOf" srcId="{F57B5E5A-8BA3-4CD7-8BF3-465A3E53FC4B}" destId="{70AD5A71-25BA-4AAA-8138-9C5F6BA8056E}" srcOrd="0" destOrd="0" presId="urn:microsoft.com/office/officeart/2018/2/layout/IconCircleList"/>
    <dgm:cxn modelId="{59C87CC5-9524-41FD-A710-D44FD2668F80}" srcId="{868ADCA3-5A18-41A4-9BCD-E6DC9E44DC93}" destId="{999A0021-7E10-4FC4-9784-F4E6FF34F7C2}" srcOrd="0" destOrd="0" parTransId="{9ACD195C-932E-42C5-9903-FE71EF5F308A}" sibTransId="{45B12186-9E97-4B41-94CC-08EF6103333D}"/>
    <dgm:cxn modelId="{8D7CABDD-DAF5-4F45-AE09-9A01A01D94FC}" type="presOf" srcId="{30BA907B-6943-4012-A618-49E923E0520A}" destId="{4435D2D8-BAD2-4ABE-915C-29CECE1DD9AC}" srcOrd="0" destOrd="0" presId="urn:microsoft.com/office/officeart/2018/2/layout/IconCircleList"/>
    <dgm:cxn modelId="{61CC9BEA-C2E1-467E-953C-56D32D4E4E13}" type="presOf" srcId="{10EBEEAC-30D7-45B0-A41F-5E4816AAE0E9}" destId="{F374B40B-E313-44A0-9963-0C56EE7032DB}" srcOrd="0" destOrd="0" presId="urn:microsoft.com/office/officeart/2018/2/layout/IconCircleList"/>
    <dgm:cxn modelId="{3AEE4BED-49D1-4ECD-B5CA-0CC4FF97A759}" type="presOf" srcId="{5795AFD6-1FD0-45C7-83D5-43DACFE246F8}" destId="{468EBF7D-9EB3-442C-B0BE-BF022745F412}" srcOrd="0" destOrd="0" presId="urn:microsoft.com/office/officeart/2018/2/layout/IconCircleList"/>
    <dgm:cxn modelId="{9F225AF1-1010-46C0-87FA-CEE35E7B2D85}" type="presOf" srcId="{E475EFB8-5C53-46BC-BD6A-F1DF7B0EE781}" destId="{1FA2ECDE-5941-4D52-831A-8800D360EAC4}" srcOrd="0" destOrd="0" presId="urn:microsoft.com/office/officeart/2018/2/layout/IconCircleList"/>
    <dgm:cxn modelId="{33C6D9F4-F95E-4E23-8026-28B9AA97E8F0}" type="presOf" srcId="{ADE1DC05-92CA-4E24-8B50-FE5D70AC2B73}" destId="{46A47DE7-1C78-4308-9397-BC4BD6B9A922}" srcOrd="0" destOrd="0" presId="urn:microsoft.com/office/officeart/2018/2/layout/IconCircleList"/>
    <dgm:cxn modelId="{3DB2A3FD-6DFB-4A3E-BE89-63DE340E10E2}" srcId="{868ADCA3-5A18-41A4-9BCD-E6DC9E44DC93}" destId="{E76C7F56-07FA-4C85-A2B3-449CF0A74045}" srcOrd="4" destOrd="0" parTransId="{4E8526DA-E149-43DE-84CC-8AD8E4E33FED}" sibTransId="{30BA907B-6943-4012-A618-49E923E0520A}"/>
    <dgm:cxn modelId="{338BB6AC-F6A6-4A4A-8120-70ED253FB423}" type="presParOf" srcId="{926C6813-E7BA-44C9-A51D-BB48F9EA70D2}" destId="{F80CFB97-C83D-40EF-BD0D-DC7136C2EA4C}" srcOrd="0" destOrd="0" presId="urn:microsoft.com/office/officeart/2018/2/layout/IconCircleList"/>
    <dgm:cxn modelId="{E5381DD7-06C7-474B-B586-536D99DBC080}" type="presParOf" srcId="{F80CFB97-C83D-40EF-BD0D-DC7136C2EA4C}" destId="{1C6FA547-C93E-47AA-A8FF-42D58B1D6AE2}" srcOrd="0" destOrd="0" presId="urn:microsoft.com/office/officeart/2018/2/layout/IconCircleList"/>
    <dgm:cxn modelId="{A89FE183-8045-420E-A6C5-1BF71C3EA6BB}" type="presParOf" srcId="{1C6FA547-C93E-47AA-A8FF-42D58B1D6AE2}" destId="{3871F6BD-AAF9-429C-A469-28DC6B64DBF8}" srcOrd="0" destOrd="0" presId="urn:microsoft.com/office/officeart/2018/2/layout/IconCircleList"/>
    <dgm:cxn modelId="{5C31C6F9-49AF-4365-B186-3537E333E96C}" type="presParOf" srcId="{1C6FA547-C93E-47AA-A8FF-42D58B1D6AE2}" destId="{9EA36C64-464B-46FD-8F06-B384E35F35CD}" srcOrd="1" destOrd="0" presId="urn:microsoft.com/office/officeart/2018/2/layout/IconCircleList"/>
    <dgm:cxn modelId="{03EF3978-348C-4E81-A783-A1C7113A1755}" type="presParOf" srcId="{1C6FA547-C93E-47AA-A8FF-42D58B1D6AE2}" destId="{AD107C53-3B99-4560-B6C7-9A6723A004F3}" srcOrd="2" destOrd="0" presId="urn:microsoft.com/office/officeart/2018/2/layout/IconCircleList"/>
    <dgm:cxn modelId="{95D76C2F-F83C-4142-A22C-ED7E0664B531}" type="presParOf" srcId="{1C6FA547-C93E-47AA-A8FF-42D58B1D6AE2}" destId="{153B1353-5E02-4407-8CCA-062F8F534CFA}" srcOrd="3" destOrd="0" presId="urn:microsoft.com/office/officeart/2018/2/layout/IconCircleList"/>
    <dgm:cxn modelId="{943DD9B9-9753-4096-B63E-73B149FF863D}" type="presParOf" srcId="{F80CFB97-C83D-40EF-BD0D-DC7136C2EA4C}" destId="{3421FA08-8B22-4F44-9C11-327AABC3EA71}" srcOrd="1" destOrd="0" presId="urn:microsoft.com/office/officeart/2018/2/layout/IconCircleList"/>
    <dgm:cxn modelId="{8CDCADEF-4E11-463A-9A7B-53E5B3549C87}" type="presParOf" srcId="{F80CFB97-C83D-40EF-BD0D-DC7136C2EA4C}" destId="{2F840F95-02B8-42D2-A68E-F7D0EBA9DD60}" srcOrd="2" destOrd="0" presId="urn:microsoft.com/office/officeart/2018/2/layout/IconCircleList"/>
    <dgm:cxn modelId="{00324E1F-D71F-4DC6-A565-0DB5B2A2C762}" type="presParOf" srcId="{2F840F95-02B8-42D2-A68E-F7D0EBA9DD60}" destId="{9769D64F-9B13-4401-8D8F-042850CBA830}" srcOrd="0" destOrd="0" presId="urn:microsoft.com/office/officeart/2018/2/layout/IconCircleList"/>
    <dgm:cxn modelId="{631C20EE-BA66-4DAD-A1FC-04ED4C89555B}" type="presParOf" srcId="{2F840F95-02B8-42D2-A68E-F7D0EBA9DD60}" destId="{3692F128-1930-4689-A6A4-B993D425082A}" srcOrd="1" destOrd="0" presId="urn:microsoft.com/office/officeart/2018/2/layout/IconCircleList"/>
    <dgm:cxn modelId="{4661FB1D-C100-4BAD-8FC2-D44B4CBC08B5}" type="presParOf" srcId="{2F840F95-02B8-42D2-A68E-F7D0EBA9DD60}" destId="{B7CF1731-26B7-4050-880C-9C297141DED2}" srcOrd="2" destOrd="0" presId="urn:microsoft.com/office/officeart/2018/2/layout/IconCircleList"/>
    <dgm:cxn modelId="{B47A4789-CDDC-4CB4-8430-9BC82CFFEFDF}" type="presParOf" srcId="{2F840F95-02B8-42D2-A68E-F7D0EBA9DD60}" destId="{70AD5A71-25BA-4AAA-8138-9C5F6BA8056E}" srcOrd="3" destOrd="0" presId="urn:microsoft.com/office/officeart/2018/2/layout/IconCircleList"/>
    <dgm:cxn modelId="{51E7C48C-B4D1-43C6-A8DB-78907C5BA773}" type="presParOf" srcId="{F80CFB97-C83D-40EF-BD0D-DC7136C2EA4C}" destId="{F374B40B-E313-44A0-9963-0C56EE7032DB}" srcOrd="3" destOrd="0" presId="urn:microsoft.com/office/officeart/2018/2/layout/IconCircleList"/>
    <dgm:cxn modelId="{B704AC8E-275E-4240-860F-C72897588080}" type="presParOf" srcId="{F80CFB97-C83D-40EF-BD0D-DC7136C2EA4C}" destId="{00F9BD7E-E15D-477F-8A2F-75FC2787110E}" srcOrd="4" destOrd="0" presId="urn:microsoft.com/office/officeart/2018/2/layout/IconCircleList"/>
    <dgm:cxn modelId="{92A9B6A3-B0CF-4968-8CAB-0FE8426BC4A2}" type="presParOf" srcId="{00F9BD7E-E15D-477F-8A2F-75FC2787110E}" destId="{A0003C28-551F-4213-92EB-44039AA2E593}" srcOrd="0" destOrd="0" presId="urn:microsoft.com/office/officeart/2018/2/layout/IconCircleList"/>
    <dgm:cxn modelId="{3EF7F18C-7D4A-4149-8A26-39679E42EB62}" type="presParOf" srcId="{00F9BD7E-E15D-477F-8A2F-75FC2787110E}" destId="{27BB0632-419B-42EE-81E3-48D9AAF69A41}" srcOrd="1" destOrd="0" presId="urn:microsoft.com/office/officeart/2018/2/layout/IconCircleList"/>
    <dgm:cxn modelId="{1561B54C-BB46-4F68-9B82-03150621A452}" type="presParOf" srcId="{00F9BD7E-E15D-477F-8A2F-75FC2787110E}" destId="{3067734D-CBC5-4932-905B-593F05A01A23}" srcOrd="2" destOrd="0" presId="urn:microsoft.com/office/officeart/2018/2/layout/IconCircleList"/>
    <dgm:cxn modelId="{2557EF82-3976-4A9D-BA4A-97603C1229BD}" type="presParOf" srcId="{00F9BD7E-E15D-477F-8A2F-75FC2787110E}" destId="{687BB41E-0FF5-48EB-A22F-35A1792945C9}" srcOrd="3" destOrd="0" presId="urn:microsoft.com/office/officeart/2018/2/layout/IconCircleList"/>
    <dgm:cxn modelId="{F95B983C-3BAC-4E4E-A0DA-28149CAAEA08}" type="presParOf" srcId="{F80CFB97-C83D-40EF-BD0D-DC7136C2EA4C}" destId="{EFC5C6A0-BC45-401E-AD40-72F0A61F5E0B}" srcOrd="5" destOrd="0" presId="urn:microsoft.com/office/officeart/2018/2/layout/IconCircleList"/>
    <dgm:cxn modelId="{6315E146-123D-4FB0-B7A5-74F746EB0DA3}" type="presParOf" srcId="{F80CFB97-C83D-40EF-BD0D-DC7136C2EA4C}" destId="{15E5C33F-0C86-421A-A272-87861C35A1FC}" srcOrd="6" destOrd="0" presId="urn:microsoft.com/office/officeart/2018/2/layout/IconCircleList"/>
    <dgm:cxn modelId="{76A50EB6-C51C-475F-8B90-76C7D5560BED}" type="presParOf" srcId="{15E5C33F-0C86-421A-A272-87861C35A1FC}" destId="{98FD42BC-F671-48D0-99A2-8739BAADB19C}" srcOrd="0" destOrd="0" presId="urn:microsoft.com/office/officeart/2018/2/layout/IconCircleList"/>
    <dgm:cxn modelId="{38B03AE1-6AAB-458F-BFEF-B1E8340C9974}" type="presParOf" srcId="{15E5C33F-0C86-421A-A272-87861C35A1FC}" destId="{C712102B-F08E-40F6-9A9C-F9AA5CA535AA}" srcOrd="1" destOrd="0" presId="urn:microsoft.com/office/officeart/2018/2/layout/IconCircleList"/>
    <dgm:cxn modelId="{364260D6-D5B7-4FE2-B667-5A0C0D68EDE2}" type="presParOf" srcId="{15E5C33F-0C86-421A-A272-87861C35A1FC}" destId="{8BD8743E-3F1A-40E8-8057-1E85FE2DCC10}" srcOrd="2" destOrd="0" presId="urn:microsoft.com/office/officeart/2018/2/layout/IconCircleList"/>
    <dgm:cxn modelId="{01AF652F-1161-4E1D-9D1D-E4658E2518DA}" type="presParOf" srcId="{15E5C33F-0C86-421A-A272-87861C35A1FC}" destId="{F0E68811-1D48-4E53-9909-9FAF1F912533}" srcOrd="3" destOrd="0" presId="urn:microsoft.com/office/officeart/2018/2/layout/IconCircleList"/>
    <dgm:cxn modelId="{70088F0E-5F70-409C-87DA-770868904A3C}" type="presParOf" srcId="{F80CFB97-C83D-40EF-BD0D-DC7136C2EA4C}" destId="{8D2576BE-094F-4E7A-B5B2-812A651336F3}" srcOrd="7" destOrd="0" presId="urn:microsoft.com/office/officeart/2018/2/layout/IconCircleList"/>
    <dgm:cxn modelId="{234BA746-7A23-4C15-AB66-2C32528031D4}" type="presParOf" srcId="{F80CFB97-C83D-40EF-BD0D-DC7136C2EA4C}" destId="{5C099250-3A89-4F5E-AD84-3BF4FEBAA3A4}" srcOrd="8" destOrd="0" presId="urn:microsoft.com/office/officeart/2018/2/layout/IconCircleList"/>
    <dgm:cxn modelId="{C9BAF776-F833-4DB2-B072-76C6F5924A94}" type="presParOf" srcId="{5C099250-3A89-4F5E-AD84-3BF4FEBAA3A4}" destId="{F6757135-569A-4C7B-9D36-094544908A30}" srcOrd="0" destOrd="0" presId="urn:microsoft.com/office/officeart/2018/2/layout/IconCircleList"/>
    <dgm:cxn modelId="{8EC93456-7460-4079-AE64-B5249CBAE3FD}" type="presParOf" srcId="{5C099250-3A89-4F5E-AD84-3BF4FEBAA3A4}" destId="{DDF7A1A3-5354-4F80-A7A7-23B5E9592A03}" srcOrd="1" destOrd="0" presId="urn:microsoft.com/office/officeart/2018/2/layout/IconCircleList"/>
    <dgm:cxn modelId="{558A2C5D-41BE-429E-ACB8-1EB09E0C9DDB}" type="presParOf" srcId="{5C099250-3A89-4F5E-AD84-3BF4FEBAA3A4}" destId="{257616AA-02F9-4DE3-B689-6CCA900C27F6}" srcOrd="2" destOrd="0" presId="urn:microsoft.com/office/officeart/2018/2/layout/IconCircleList"/>
    <dgm:cxn modelId="{FFF0D565-0052-476B-84BD-E9FB72BC04DD}" type="presParOf" srcId="{5C099250-3A89-4F5E-AD84-3BF4FEBAA3A4}" destId="{D98159C9-54B4-4708-8996-21CC47836266}" srcOrd="3" destOrd="0" presId="urn:microsoft.com/office/officeart/2018/2/layout/IconCircleList"/>
    <dgm:cxn modelId="{9019739C-11D4-4236-9DC9-B91A1C6B941A}" type="presParOf" srcId="{F80CFB97-C83D-40EF-BD0D-DC7136C2EA4C}" destId="{4435D2D8-BAD2-4ABE-915C-29CECE1DD9AC}" srcOrd="9" destOrd="0" presId="urn:microsoft.com/office/officeart/2018/2/layout/IconCircleList"/>
    <dgm:cxn modelId="{203A3469-99E9-4458-BEBE-9E374CF8D23A}" type="presParOf" srcId="{F80CFB97-C83D-40EF-BD0D-DC7136C2EA4C}" destId="{F65FE316-222E-4EE9-94CE-D64381008A18}" srcOrd="10" destOrd="0" presId="urn:microsoft.com/office/officeart/2018/2/layout/IconCircleList"/>
    <dgm:cxn modelId="{F3C05B06-6DF6-479A-AA89-B421725909DF}" type="presParOf" srcId="{F65FE316-222E-4EE9-94CE-D64381008A18}" destId="{3CFB118D-98E9-4C29-8018-1F4247F2D587}" srcOrd="0" destOrd="0" presId="urn:microsoft.com/office/officeart/2018/2/layout/IconCircleList"/>
    <dgm:cxn modelId="{64C52AD5-A4CA-4193-91BB-51B9E568D87C}" type="presParOf" srcId="{F65FE316-222E-4EE9-94CE-D64381008A18}" destId="{1F25A00E-CBCD-4ED4-9C59-32052AB84D9C}" srcOrd="1" destOrd="0" presId="urn:microsoft.com/office/officeart/2018/2/layout/IconCircleList"/>
    <dgm:cxn modelId="{1C284BC8-1E69-4875-8999-20D8C7E9164C}" type="presParOf" srcId="{F65FE316-222E-4EE9-94CE-D64381008A18}" destId="{B831FA73-3348-4156-B96C-F053E7110C26}" srcOrd="2" destOrd="0" presId="urn:microsoft.com/office/officeart/2018/2/layout/IconCircleList"/>
    <dgm:cxn modelId="{E4EFF079-1C8E-475F-9DCD-0E7300D7A835}" type="presParOf" srcId="{F65FE316-222E-4EE9-94CE-D64381008A18}" destId="{2BED7D09-8EDD-41BB-92C6-26F91F42078E}" srcOrd="3" destOrd="0" presId="urn:microsoft.com/office/officeart/2018/2/layout/IconCircleList"/>
    <dgm:cxn modelId="{DDC59A5F-529B-4A3B-A88F-71F2CD47BD73}" type="presParOf" srcId="{F80CFB97-C83D-40EF-BD0D-DC7136C2EA4C}" destId="{65CD978C-4D09-48E7-AF53-E71BDA7654C6}" srcOrd="11" destOrd="0" presId="urn:microsoft.com/office/officeart/2018/2/layout/IconCircleList"/>
    <dgm:cxn modelId="{DD2E76B8-8C9D-4063-99AB-17730F9A5E37}" type="presParOf" srcId="{F80CFB97-C83D-40EF-BD0D-DC7136C2EA4C}" destId="{7F58CEE4-FFD0-4E39-9979-B638985DFAB7}" srcOrd="12" destOrd="0" presId="urn:microsoft.com/office/officeart/2018/2/layout/IconCircleList"/>
    <dgm:cxn modelId="{4BBE205C-3A2D-4D36-A18B-CFD82F59E36D}" type="presParOf" srcId="{7F58CEE4-FFD0-4E39-9979-B638985DFAB7}" destId="{434AAF25-54C0-4D58-87DF-26F2EA40C863}" srcOrd="0" destOrd="0" presId="urn:microsoft.com/office/officeart/2018/2/layout/IconCircleList"/>
    <dgm:cxn modelId="{1E2D5241-1224-4D4B-B6DF-5A795ED4BFF8}" type="presParOf" srcId="{7F58CEE4-FFD0-4E39-9979-B638985DFAB7}" destId="{7D23B6D2-DB89-4F30-9C3C-217D6190973C}" srcOrd="1" destOrd="0" presId="urn:microsoft.com/office/officeart/2018/2/layout/IconCircleList"/>
    <dgm:cxn modelId="{7E2E6B24-C028-4E4B-922A-1E2DDB51D815}" type="presParOf" srcId="{7F58CEE4-FFD0-4E39-9979-B638985DFAB7}" destId="{6C1C4D57-809B-4128-A8E7-95BBEE8D4860}" srcOrd="2" destOrd="0" presId="urn:microsoft.com/office/officeart/2018/2/layout/IconCircleList"/>
    <dgm:cxn modelId="{3DD83D5C-B3D2-4D11-8629-958EE7F9BB50}" type="presParOf" srcId="{7F58CEE4-FFD0-4E39-9979-B638985DFAB7}" destId="{1FA2ECDE-5941-4D52-831A-8800D360EAC4}" srcOrd="3" destOrd="0" presId="urn:microsoft.com/office/officeart/2018/2/layout/IconCircleList"/>
    <dgm:cxn modelId="{D56FCF47-111B-4E45-A601-A4F929A253D8}" type="presParOf" srcId="{F80CFB97-C83D-40EF-BD0D-DC7136C2EA4C}" destId="{468EBF7D-9EB3-442C-B0BE-BF022745F412}" srcOrd="13" destOrd="0" presId="urn:microsoft.com/office/officeart/2018/2/layout/IconCircleList"/>
    <dgm:cxn modelId="{B02EEFFF-4360-41AC-A64E-EC08FD9B6C24}" type="presParOf" srcId="{F80CFB97-C83D-40EF-BD0D-DC7136C2EA4C}" destId="{91C1DF93-FA32-4207-B1B9-F818821CECDC}" srcOrd="14" destOrd="0" presId="urn:microsoft.com/office/officeart/2018/2/layout/IconCircleList"/>
    <dgm:cxn modelId="{B86F1E43-42B2-45D8-8F1A-52E2251EDCDF}" type="presParOf" srcId="{91C1DF93-FA32-4207-B1B9-F818821CECDC}" destId="{04A8D81A-27F7-468F-AC37-669E87797B65}" srcOrd="0" destOrd="0" presId="urn:microsoft.com/office/officeart/2018/2/layout/IconCircleList"/>
    <dgm:cxn modelId="{67CC45E1-2C17-40B7-885C-866227276A35}" type="presParOf" srcId="{91C1DF93-FA32-4207-B1B9-F818821CECDC}" destId="{CF6B6F67-0DF7-4B21-9D16-7429F34BFA50}" srcOrd="1" destOrd="0" presId="urn:microsoft.com/office/officeart/2018/2/layout/IconCircleList"/>
    <dgm:cxn modelId="{4F5BFB17-245F-4FD8-9B74-9DEBC275A4FC}" type="presParOf" srcId="{91C1DF93-FA32-4207-B1B9-F818821CECDC}" destId="{74673353-29F6-4DF8-A145-A06BBA148266}" srcOrd="2" destOrd="0" presId="urn:microsoft.com/office/officeart/2018/2/layout/IconCircleList"/>
    <dgm:cxn modelId="{0F94A3B2-118F-43AE-8BD0-9B4467AD89F2}" type="presParOf" srcId="{91C1DF93-FA32-4207-B1B9-F818821CECDC}" destId="{46A47DE7-1C78-4308-9397-BC4BD6B9A922}"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364A0B-D086-427A-A049-6B6C82F22C5F}" type="doc">
      <dgm:prSet loTypeId="urn:microsoft.com/office/officeart/2005/8/layout/chevron1" loCatId="process" qsTypeId="urn:microsoft.com/office/officeart/2005/8/quickstyle/simple1" qsCatId="simple" csTypeId="urn:microsoft.com/office/officeart/2005/8/colors/accent1_2" csCatId="accent1" phldr="1"/>
      <dgm:spPr/>
    </dgm:pt>
    <dgm:pt modelId="{518AC007-CFA7-4373-853C-0CCB4F226CF0}">
      <dgm:prSet phldrT="[Text]" custT="1"/>
      <dgm:spPr/>
      <dgm:t>
        <a:bodyPr/>
        <a:lstStyle/>
        <a:p>
          <a:r>
            <a:rPr lang="en-US" sz="1800"/>
            <a:t>Graduating/rising seniors who have not demonstrated a CCMR measure (ACT, SAT,TSIA, College Prep course etc.)</a:t>
          </a:r>
        </a:p>
      </dgm:t>
    </dgm:pt>
    <dgm:pt modelId="{141FDFC4-1B57-4FDA-9F48-2BF4022361FE}" type="parTrans" cxnId="{0D4764A3-F58A-4450-924F-C2DDC03BA4CC}">
      <dgm:prSet/>
      <dgm:spPr/>
      <dgm:t>
        <a:bodyPr/>
        <a:lstStyle/>
        <a:p>
          <a:endParaRPr lang="en-US"/>
        </a:p>
      </dgm:t>
    </dgm:pt>
    <dgm:pt modelId="{B7EDF605-34E8-449D-A07D-0F2A99043C39}" type="sibTrans" cxnId="{0D4764A3-F58A-4450-924F-C2DDC03BA4CC}">
      <dgm:prSet/>
      <dgm:spPr/>
      <dgm:t>
        <a:bodyPr/>
        <a:lstStyle/>
        <a:p>
          <a:endParaRPr lang="en-US"/>
        </a:p>
      </dgm:t>
    </dgm:pt>
    <dgm:pt modelId="{8E6E59A4-73BE-4D82-8BF8-5B9C396AF0B2}">
      <dgm:prSet phldrT="[Text]" custT="1"/>
      <dgm:spPr/>
      <dgm:t>
        <a:bodyPr/>
        <a:lstStyle/>
        <a:p>
          <a:r>
            <a:rPr lang="en-US" sz="1800"/>
            <a:t>Seniors who are taking HB 5 College Prep Courses</a:t>
          </a:r>
        </a:p>
        <a:p>
          <a:endParaRPr lang="en-US" sz="1600"/>
        </a:p>
      </dgm:t>
    </dgm:pt>
    <dgm:pt modelId="{997D3654-33EB-47F0-BDDB-A4D4285B4189}" type="parTrans" cxnId="{C267E8EC-049E-482D-ADFF-7052F12D4289}">
      <dgm:prSet/>
      <dgm:spPr/>
      <dgm:t>
        <a:bodyPr/>
        <a:lstStyle/>
        <a:p>
          <a:endParaRPr lang="en-US"/>
        </a:p>
      </dgm:t>
    </dgm:pt>
    <dgm:pt modelId="{B9460099-33D4-43C1-A96F-8B3E052B62E6}" type="sibTrans" cxnId="{C267E8EC-049E-482D-ADFF-7052F12D4289}">
      <dgm:prSet/>
      <dgm:spPr/>
      <dgm:t>
        <a:bodyPr/>
        <a:lstStyle/>
        <a:p>
          <a:endParaRPr lang="en-US"/>
        </a:p>
      </dgm:t>
    </dgm:pt>
    <dgm:pt modelId="{BD0AD7EC-2F64-409C-9BFA-D72506CEB99C}">
      <dgm:prSet phldrT="[Text]" custT="1"/>
      <dgm:spPr/>
      <dgm:t>
        <a:bodyPr/>
        <a:lstStyle/>
        <a:p>
          <a:r>
            <a:rPr lang="en-US" sz="1800"/>
            <a:t>Graduating/rising seniors who have not demonstrated a CCMR measure (ACT, SAT,TSIA, College Prep course etc.)</a:t>
          </a:r>
        </a:p>
      </dgm:t>
    </dgm:pt>
    <dgm:pt modelId="{23E72EDE-4C0A-4FAA-9D7D-B134EF801EB8}" type="parTrans" cxnId="{A3015835-8E8A-4482-A7EF-41AE3C6BDF0D}">
      <dgm:prSet/>
      <dgm:spPr/>
      <dgm:t>
        <a:bodyPr/>
        <a:lstStyle/>
        <a:p>
          <a:endParaRPr lang="en-US"/>
        </a:p>
      </dgm:t>
    </dgm:pt>
    <dgm:pt modelId="{D2247667-7C96-4B0E-890C-2A74CAC5E90A}" type="sibTrans" cxnId="{A3015835-8E8A-4482-A7EF-41AE3C6BDF0D}">
      <dgm:prSet/>
      <dgm:spPr/>
      <dgm:t>
        <a:bodyPr/>
        <a:lstStyle/>
        <a:p>
          <a:endParaRPr lang="en-US"/>
        </a:p>
      </dgm:t>
    </dgm:pt>
    <dgm:pt modelId="{10D8A59B-A186-4B7A-BBB5-64102CB9CB6B}" type="pres">
      <dgm:prSet presAssocID="{41364A0B-D086-427A-A049-6B6C82F22C5F}" presName="Name0" presStyleCnt="0">
        <dgm:presLayoutVars>
          <dgm:dir/>
          <dgm:animLvl val="lvl"/>
          <dgm:resizeHandles val="exact"/>
        </dgm:presLayoutVars>
      </dgm:prSet>
      <dgm:spPr/>
    </dgm:pt>
    <dgm:pt modelId="{7D151F03-B4E4-4943-8949-1B370EB3D238}" type="pres">
      <dgm:prSet presAssocID="{518AC007-CFA7-4373-853C-0CCB4F226CF0}" presName="parTxOnly" presStyleLbl="node1" presStyleIdx="0" presStyleCnt="3" custScaleY="131968">
        <dgm:presLayoutVars>
          <dgm:chMax val="0"/>
          <dgm:chPref val="0"/>
          <dgm:bulletEnabled val="1"/>
        </dgm:presLayoutVars>
      </dgm:prSet>
      <dgm:spPr/>
    </dgm:pt>
    <dgm:pt modelId="{CD2787E3-4F85-45B5-9BBB-CF70F43D3E7E}" type="pres">
      <dgm:prSet presAssocID="{B7EDF605-34E8-449D-A07D-0F2A99043C39}" presName="parTxOnlySpace" presStyleCnt="0"/>
      <dgm:spPr/>
    </dgm:pt>
    <dgm:pt modelId="{246C95C0-D8B7-43CB-9604-6921C29AD389}" type="pres">
      <dgm:prSet presAssocID="{8E6E59A4-73BE-4D82-8BF8-5B9C396AF0B2}" presName="parTxOnly" presStyleLbl="node1" presStyleIdx="1" presStyleCnt="3" custScaleY="134445" custLinFactNeighborX="6728" custLinFactNeighborY="-75">
        <dgm:presLayoutVars>
          <dgm:chMax val="0"/>
          <dgm:chPref val="0"/>
          <dgm:bulletEnabled val="1"/>
        </dgm:presLayoutVars>
      </dgm:prSet>
      <dgm:spPr/>
    </dgm:pt>
    <dgm:pt modelId="{F1D064F9-4F4E-479A-BCBF-E87FC7183EFF}" type="pres">
      <dgm:prSet presAssocID="{B9460099-33D4-43C1-A96F-8B3E052B62E6}" presName="parTxOnlySpace" presStyleCnt="0"/>
      <dgm:spPr/>
    </dgm:pt>
    <dgm:pt modelId="{7C0A53FC-2617-482F-8749-57421CF07EBD}" type="pres">
      <dgm:prSet presAssocID="{BD0AD7EC-2F64-409C-9BFA-D72506CEB99C}" presName="parTxOnly" presStyleLbl="node1" presStyleIdx="2" presStyleCnt="3" custScaleY="131607">
        <dgm:presLayoutVars>
          <dgm:chMax val="0"/>
          <dgm:chPref val="0"/>
          <dgm:bulletEnabled val="1"/>
        </dgm:presLayoutVars>
      </dgm:prSet>
      <dgm:spPr/>
    </dgm:pt>
  </dgm:ptLst>
  <dgm:cxnLst>
    <dgm:cxn modelId="{C128922D-3AEE-4390-8037-2D65A38B6316}" type="presOf" srcId="{BD0AD7EC-2F64-409C-9BFA-D72506CEB99C}" destId="{7C0A53FC-2617-482F-8749-57421CF07EBD}" srcOrd="0" destOrd="0" presId="urn:microsoft.com/office/officeart/2005/8/layout/chevron1"/>
    <dgm:cxn modelId="{A3015835-8E8A-4482-A7EF-41AE3C6BDF0D}" srcId="{41364A0B-D086-427A-A049-6B6C82F22C5F}" destId="{BD0AD7EC-2F64-409C-9BFA-D72506CEB99C}" srcOrd="2" destOrd="0" parTransId="{23E72EDE-4C0A-4FAA-9D7D-B134EF801EB8}" sibTransId="{D2247667-7C96-4B0E-890C-2A74CAC5E90A}"/>
    <dgm:cxn modelId="{70AEA351-3CE8-4A39-AD9B-970325FD7F15}" type="presOf" srcId="{41364A0B-D086-427A-A049-6B6C82F22C5F}" destId="{10D8A59B-A186-4B7A-BBB5-64102CB9CB6B}" srcOrd="0" destOrd="0" presId="urn:microsoft.com/office/officeart/2005/8/layout/chevron1"/>
    <dgm:cxn modelId="{0D4764A3-F58A-4450-924F-C2DDC03BA4CC}" srcId="{41364A0B-D086-427A-A049-6B6C82F22C5F}" destId="{518AC007-CFA7-4373-853C-0CCB4F226CF0}" srcOrd="0" destOrd="0" parTransId="{141FDFC4-1B57-4FDA-9F48-2BF4022361FE}" sibTransId="{B7EDF605-34E8-449D-A07D-0F2A99043C39}"/>
    <dgm:cxn modelId="{0DB4EBC5-E05E-4560-B4DE-1D547C357F96}" type="presOf" srcId="{8E6E59A4-73BE-4D82-8BF8-5B9C396AF0B2}" destId="{246C95C0-D8B7-43CB-9604-6921C29AD389}" srcOrd="0" destOrd="0" presId="urn:microsoft.com/office/officeart/2005/8/layout/chevron1"/>
    <dgm:cxn modelId="{6446ECE2-22FD-4D7E-9333-0938B1F1C94F}" type="presOf" srcId="{518AC007-CFA7-4373-853C-0CCB4F226CF0}" destId="{7D151F03-B4E4-4943-8949-1B370EB3D238}" srcOrd="0" destOrd="0" presId="urn:microsoft.com/office/officeart/2005/8/layout/chevron1"/>
    <dgm:cxn modelId="{C267E8EC-049E-482D-ADFF-7052F12D4289}" srcId="{41364A0B-D086-427A-A049-6B6C82F22C5F}" destId="{8E6E59A4-73BE-4D82-8BF8-5B9C396AF0B2}" srcOrd="1" destOrd="0" parTransId="{997D3654-33EB-47F0-BDDB-A4D4285B4189}" sibTransId="{B9460099-33D4-43C1-A96F-8B3E052B62E6}"/>
    <dgm:cxn modelId="{9E1ECFC5-7D94-4C44-86E0-CA059E1471E8}" type="presParOf" srcId="{10D8A59B-A186-4B7A-BBB5-64102CB9CB6B}" destId="{7D151F03-B4E4-4943-8949-1B370EB3D238}" srcOrd="0" destOrd="0" presId="urn:microsoft.com/office/officeart/2005/8/layout/chevron1"/>
    <dgm:cxn modelId="{67593219-8F73-4BAE-B8D9-BFC63D169E79}" type="presParOf" srcId="{10D8A59B-A186-4B7A-BBB5-64102CB9CB6B}" destId="{CD2787E3-4F85-45B5-9BBB-CF70F43D3E7E}" srcOrd="1" destOrd="0" presId="urn:microsoft.com/office/officeart/2005/8/layout/chevron1"/>
    <dgm:cxn modelId="{E716634C-B6CA-4117-8B40-6863A36A73F6}" type="presParOf" srcId="{10D8A59B-A186-4B7A-BBB5-64102CB9CB6B}" destId="{246C95C0-D8B7-43CB-9604-6921C29AD389}" srcOrd="2" destOrd="0" presId="urn:microsoft.com/office/officeart/2005/8/layout/chevron1"/>
    <dgm:cxn modelId="{834F9466-4825-4F77-A117-323D4C580125}" type="presParOf" srcId="{10D8A59B-A186-4B7A-BBB5-64102CB9CB6B}" destId="{F1D064F9-4F4E-479A-BCBF-E87FC7183EFF}" srcOrd="3" destOrd="0" presId="urn:microsoft.com/office/officeart/2005/8/layout/chevron1"/>
    <dgm:cxn modelId="{94C3C03D-0280-4C18-9DE1-C4CD38E70BA7}" type="presParOf" srcId="{10D8A59B-A186-4B7A-BBB5-64102CB9CB6B}" destId="{7C0A53FC-2617-482F-8749-57421CF07EBD}"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A66B84-0B28-471E-BCC2-B3C58844A8B5}"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en-US"/>
        </a:p>
      </dgm:t>
    </dgm:pt>
    <dgm:pt modelId="{E4B5AC09-2763-4B84-9C9A-3993AED81655}">
      <dgm:prSet custT="1"/>
      <dgm:spPr/>
      <dgm:t>
        <a:bodyPr/>
        <a:lstStyle/>
        <a:p>
          <a:r>
            <a:rPr lang="en-US" sz="2400"/>
            <a:t>Encourage your IHE partner to consider amending your current shared MOU to incorporate the requirements of the Texas College Bridge program. </a:t>
          </a:r>
        </a:p>
      </dgm:t>
    </dgm:pt>
    <dgm:pt modelId="{8F71B7EA-18F5-40E3-A26B-2BFAD6C79F70}" type="parTrans" cxnId="{A2DB7BF4-1699-4989-BE75-18D6CAAC1A59}">
      <dgm:prSet/>
      <dgm:spPr/>
      <dgm:t>
        <a:bodyPr/>
        <a:lstStyle/>
        <a:p>
          <a:endParaRPr lang="en-US"/>
        </a:p>
      </dgm:t>
    </dgm:pt>
    <dgm:pt modelId="{92F2BD1E-3997-45CC-A34B-14CAF5DE0CE4}" type="sibTrans" cxnId="{A2DB7BF4-1699-4989-BE75-18D6CAAC1A59}">
      <dgm:prSet/>
      <dgm:spPr/>
      <dgm:t>
        <a:bodyPr/>
        <a:lstStyle/>
        <a:p>
          <a:endParaRPr lang="en-US"/>
        </a:p>
      </dgm:t>
    </dgm:pt>
    <dgm:pt modelId="{8682A4D3-811B-4105-944A-A64D6233D8E2}">
      <dgm:prSet custT="1"/>
      <dgm:spPr/>
      <dgm:t>
        <a:bodyPr/>
        <a:lstStyle/>
        <a:p>
          <a:r>
            <a:rPr lang="en-US" sz="2400"/>
            <a:t>Higher ed partners are welcome to participate in the statewide MOU or have their faculty review the NROC / </a:t>
          </a:r>
          <a:r>
            <a:rPr lang="en-US" sz="2400" err="1"/>
            <a:t>EdReady</a:t>
          </a:r>
          <a:r>
            <a:rPr lang="en-US" sz="2400"/>
            <a:t> courses.</a:t>
          </a:r>
        </a:p>
      </dgm:t>
    </dgm:pt>
    <dgm:pt modelId="{D20B8F46-56C9-49F5-9A6C-75550C72D143}" type="parTrans" cxnId="{E7AD5660-9D08-4717-B3AD-0E8C24E58F85}">
      <dgm:prSet/>
      <dgm:spPr/>
      <dgm:t>
        <a:bodyPr/>
        <a:lstStyle/>
        <a:p>
          <a:endParaRPr lang="en-US"/>
        </a:p>
      </dgm:t>
    </dgm:pt>
    <dgm:pt modelId="{428324B8-B90D-483D-865E-97482107733C}" type="sibTrans" cxnId="{E7AD5660-9D08-4717-B3AD-0E8C24E58F85}">
      <dgm:prSet/>
      <dgm:spPr/>
      <dgm:t>
        <a:bodyPr/>
        <a:lstStyle/>
        <a:p>
          <a:endParaRPr lang="en-US"/>
        </a:p>
      </dgm:t>
    </dgm:pt>
    <dgm:pt modelId="{19143179-D60A-4EA2-AEBB-AB7DAC0D6AEE}" type="pres">
      <dgm:prSet presAssocID="{C1A66B84-0B28-471E-BCC2-B3C58844A8B5}" presName="linearFlow" presStyleCnt="0">
        <dgm:presLayoutVars>
          <dgm:resizeHandles val="exact"/>
        </dgm:presLayoutVars>
      </dgm:prSet>
      <dgm:spPr/>
    </dgm:pt>
    <dgm:pt modelId="{CC63CFAA-3FE1-4D10-99D8-1D49ABF223A1}" type="pres">
      <dgm:prSet presAssocID="{E4B5AC09-2763-4B84-9C9A-3993AED81655}" presName="node" presStyleLbl="node1" presStyleIdx="0" presStyleCnt="2" custScaleX="312862" custScaleY="96081">
        <dgm:presLayoutVars>
          <dgm:bulletEnabled val="1"/>
        </dgm:presLayoutVars>
      </dgm:prSet>
      <dgm:spPr/>
    </dgm:pt>
    <dgm:pt modelId="{1F83AD48-29A0-4F9A-B030-BF7DBEDCB776}" type="pres">
      <dgm:prSet presAssocID="{92F2BD1E-3997-45CC-A34B-14CAF5DE0CE4}" presName="sibTrans" presStyleLbl="sibTrans2D1" presStyleIdx="0" presStyleCnt="1"/>
      <dgm:spPr/>
    </dgm:pt>
    <dgm:pt modelId="{884D40B6-4F77-413C-B6C4-496DCC40839F}" type="pres">
      <dgm:prSet presAssocID="{92F2BD1E-3997-45CC-A34B-14CAF5DE0CE4}" presName="connectorText" presStyleLbl="sibTrans2D1" presStyleIdx="0" presStyleCnt="1"/>
      <dgm:spPr/>
    </dgm:pt>
    <dgm:pt modelId="{0D85E6F9-B862-4493-A0EF-C3FD4535725A}" type="pres">
      <dgm:prSet presAssocID="{8682A4D3-811B-4105-944A-A64D6233D8E2}" presName="node" presStyleLbl="node1" presStyleIdx="1" presStyleCnt="2" custScaleX="317507">
        <dgm:presLayoutVars>
          <dgm:bulletEnabled val="1"/>
        </dgm:presLayoutVars>
      </dgm:prSet>
      <dgm:spPr/>
    </dgm:pt>
  </dgm:ptLst>
  <dgm:cxnLst>
    <dgm:cxn modelId="{9274371E-B2BA-417C-B4C1-056361E64233}" type="presOf" srcId="{E4B5AC09-2763-4B84-9C9A-3993AED81655}" destId="{CC63CFAA-3FE1-4D10-99D8-1D49ABF223A1}" srcOrd="0" destOrd="0" presId="urn:microsoft.com/office/officeart/2005/8/layout/process2"/>
    <dgm:cxn modelId="{DBA97722-32C2-4EDB-8164-64F3CC3EA2F6}" type="presOf" srcId="{8682A4D3-811B-4105-944A-A64D6233D8E2}" destId="{0D85E6F9-B862-4493-A0EF-C3FD4535725A}" srcOrd="0" destOrd="0" presId="urn:microsoft.com/office/officeart/2005/8/layout/process2"/>
    <dgm:cxn modelId="{74AE073E-ACFE-4CF0-965F-2FB82CD66E78}" type="presOf" srcId="{92F2BD1E-3997-45CC-A34B-14CAF5DE0CE4}" destId="{884D40B6-4F77-413C-B6C4-496DCC40839F}" srcOrd="1" destOrd="0" presId="urn:microsoft.com/office/officeart/2005/8/layout/process2"/>
    <dgm:cxn modelId="{E7AD5660-9D08-4717-B3AD-0E8C24E58F85}" srcId="{C1A66B84-0B28-471E-BCC2-B3C58844A8B5}" destId="{8682A4D3-811B-4105-944A-A64D6233D8E2}" srcOrd="1" destOrd="0" parTransId="{D20B8F46-56C9-49F5-9A6C-75550C72D143}" sibTransId="{428324B8-B90D-483D-865E-97482107733C}"/>
    <dgm:cxn modelId="{66D9939C-3ACC-4C9A-BC4B-C8781E7E431A}" type="presOf" srcId="{92F2BD1E-3997-45CC-A34B-14CAF5DE0CE4}" destId="{1F83AD48-29A0-4F9A-B030-BF7DBEDCB776}" srcOrd="0" destOrd="0" presId="urn:microsoft.com/office/officeart/2005/8/layout/process2"/>
    <dgm:cxn modelId="{B3CB3BEB-71C4-4491-953C-9414D9770F7A}" type="presOf" srcId="{C1A66B84-0B28-471E-BCC2-B3C58844A8B5}" destId="{19143179-D60A-4EA2-AEBB-AB7DAC0D6AEE}" srcOrd="0" destOrd="0" presId="urn:microsoft.com/office/officeart/2005/8/layout/process2"/>
    <dgm:cxn modelId="{A2DB7BF4-1699-4989-BE75-18D6CAAC1A59}" srcId="{C1A66B84-0B28-471E-BCC2-B3C58844A8B5}" destId="{E4B5AC09-2763-4B84-9C9A-3993AED81655}" srcOrd="0" destOrd="0" parTransId="{8F71B7EA-18F5-40E3-A26B-2BFAD6C79F70}" sibTransId="{92F2BD1E-3997-45CC-A34B-14CAF5DE0CE4}"/>
    <dgm:cxn modelId="{5CB64EA4-D704-4EF6-8C4A-A5AFEAE2197C}" type="presParOf" srcId="{19143179-D60A-4EA2-AEBB-AB7DAC0D6AEE}" destId="{CC63CFAA-3FE1-4D10-99D8-1D49ABF223A1}" srcOrd="0" destOrd="0" presId="urn:microsoft.com/office/officeart/2005/8/layout/process2"/>
    <dgm:cxn modelId="{5466187C-5EC3-4DF5-A18A-3B7B6C982527}" type="presParOf" srcId="{19143179-D60A-4EA2-AEBB-AB7DAC0D6AEE}" destId="{1F83AD48-29A0-4F9A-B030-BF7DBEDCB776}" srcOrd="1" destOrd="0" presId="urn:microsoft.com/office/officeart/2005/8/layout/process2"/>
    <dgm:cxn modelId="{D8426116-1E88-4066-BA57-2D6ACC70E022}" type="presParOf" srcId="{1F83AD48-29A0-4F9A-B030-BF7DBEDCB776}" destId="{884D40B6-4F77-413C-B6C4-496DCC40839F}" srcOrd="0" destOrd="0" presId="urn:microsoft.com/office/officeart/2005/8/layout/process2"/>
    <dgm:cxn modelId="{B343DAB2-2999-484F-BFBE-AB6FCFB787F1}" type="presParOf" srcId="{19143179-D60A-4EA2-AEBB-AB7DAC0D6AEE}" destId="{0D85E6F9-B862-4493-A0EF-C3FD4535725A}" srcOrd="2"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71F6BD-AAF9-429C-A469-28DC6B64DBF8}">
      <dsp:nvSpPr>
        <dsp:cNvPr id="0" name=""/>
        <dsp:cNvSpPr/>
      </dsp:nvSpPr>
      <dsp:spPr>
        <a:xfrm>
          <a:off x="532236" y="73190"/>
          <a:ext cx="855477" cy="855477"/>
        </a:xfrm>
        <a:prstGeom prst="ellipse">
          <a:avLst/>
        </a:prstGeom>
        <a:solidFill>
          <a:schemeClr val="accent4">
            <a:lumMod val="40000"/>
            <a:lumOff val="60000"/>
          </a:schemeClr>
        </a:solidFill>
        <a:ln>
          <a:noFill/>
        </a:ln>
        <a:effectLst/>
      </dsp:spPr>
      <dsp:style>
        <a:lnRef idx="0">
          <a:scrgbClr r="0" g="0" b="0"/>
        </a:lnRef>
        <a:fillRef idx="1">
          <a:scrgbClr r="0" g="0" b="0"/>
        </a:fillRef>
        <a:effectRef idx="0">
          <a:scrgbClr r="0" g="0" b="0"/>
        </a:effectRef>
        <a:fontRef idx="minor"/>
      </dsp:style>
    </dsp:sp>
    <dsp:sp modelId="{9EA36C64-464B-46FD-8F06-B384E35F35CD}">
      <dsp:nvSpPr>
        <dsp:cNvPr id="0" name=""/>
        <dsp:cNvSpPr/>
      </dsp:nvSpPr>
      <dsp:spPr>
        <a:xfrm>
          <a:off x="711886" y="252840"/>
          <a:ext cx="496177" cy="496177"/>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53B1353-5E02-4407-8CCA-062F8F534CFA}">
      <dsp:nvSpPr>
        <dsp:cNvPr id="0" name=""/>
        <dsp:cNvSpPr/>
      </dsp:nvSpPr>
      <dsp:spPr>
        <a:xfrm>
          <a:off x="5100763" y="134767"/>
          <a:ext cx="2390016" cy="855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b="0" i="0" kern="1200">
              <a:latin typeface="Open Sans" panose="020B0606030504020204" pitchFamily="34" charset="0"/>
              <a:ea typeface="Open Sans" panose="020B0606030504020204" pitchFamily="34" charset="0"/>
              <a:cs typeface="Open Sans" panose="020B0606030504020204" pitchFamily="34" charset="0"/>
            </a:rPr>
            <a:t>Identify and recruit senior graduates who are not college ready</a:t>
          </a:r>
        </a:p>
      </dsp:txBody>
      <dsp:txXfrm>
        <a:off x="5100763" y="134767"/>
        <a:ext cx="2390016" cy="855477"/>
      </dsp:txXfrm>
    </dsp:sp>
    <dsp:sp modelId="{9769D64F-9B13-4401-8D8F-042850CBA830}">
      <dsp:nvSpPr>
        <dsp:cNvPr id="0" name=""/>
        <dsp:cNvSpPr/>
      </dsp:nvSpPr>
      <dsp:spPr>
        <a:xfrm>
          <a:off x="4125637" y="73190"/>
          <a:ext cx="855477" cy="855477"/>
        </a:xfrm>
        <a:prstGeom prst="ellipse">
          <a:avLst/>
        </a:prstGeom>
        <a:solidFill>
          <a:schemeClr val="accent4">
            <a:lumMod val="40000"/>
            <a:lumOff val="60000"/>
          </a:schemeClr>
        </a:solidFill>
        <a:ln>
          <a:noFill/>
        </a:ln>
        <a:effectLst/>
      </dsp:spPr>
      <dsp:style>
        <a:lnRef idx="0">
          <a:scrgbClr r="0" g="0" b="0"/>
        </a:lnRef>
        <a:fillRef idx="1">
          <a:scrgbClr r="0" g="0" b="0"/>
        </a:fillRef>
        <a:effectRef idx="0">
          <a:scrgbClr r="0" g="0" b="0"/>
        </a:effectRef>
        <a:fontRef idx="minor"/>
      </dsp:style>
    </dsp:sp>
    <dsp:sp modelId="{3692F128-1930-4689-A6A4-B993D425082A}">
      <dsp:nvSpPr>
        <dsp:cNvPr id="0" name=""/>
        <dsp:cNvSpPr/>
      </dsp:nvSpPr>
      <dsp:spPr>
        <a:xfrm>
          <a:off x="4305288" y="252840"/>
          <a:ext cx="496177" cy="496177"/>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0AD5A71-25BA-4AAA-8138-9C5F6BA8056E}">
      <dsp:nvSpPr>
        <dsp:cNvPr id="0" name=""/>
        <dsp:cNvSpPr/>
      </dsp:nvSpPr>
      <dsp:spPr>
        <a:xfrm>
          <a:off x="5169745" y="2392322"/>
          <a:ext cx="2606324" cy="855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b="0" i="0" kern="1200">
              <a:solidFill>
                <a:srgbClr val="003662">
                  <a:hueOff val="0"/>
                  <a:satOff val="0"/>
                  <a:lumOff val="0"/>
                  <a:alphaOff val="0"/>
                </a:srgbClr>
              </a:solidFill>
              <a:latin typeface="Open Sans" panose="020B0606030504020204" pitchFamily="34" charset="0"/>
              <a:ea typeface="Open Sans" panose="020B0606030504020204" pitchFamily="34" charset="0"/>
              <a:cs typeface="Open Sans" panose="020B0606030504020204" pitchFamily="34" charset="0"/>
            </a:rPr>
            <a:t>Monitor student progress</a:t>
          </a:r>
        </a:p>
      </dsp:txBody>
      <dsp:txXfrm>
        <a:off x="5169745" y="2392322"/>
        <a:ext cx="2606324" cy="855477"/>
      </dsp:txXfrm>
    </dsp:sp>
    <dsp:sp modelId="{A0003C28-551F-4213-92EB-44039AA2E593}">
      <dsp:nvSpPr>
        <dsp:cNvPr id="0" name=""/>
        <dsp:cNvSpPr/>
      </dsp:nvSpPr>
      <dsp:spPr>
        <a:xfrm>
          <a:off x="7827193" y="73190"/>
          <a:ext cx="855477" cy="855477"/>
        </a:xfrm>
        <a:prstGeom prst="ellipse">
          <a:avLst/>
        </a:prstGeom>
        <a:solidFill>
          <a:schemeClr val="accent4">
            <a:lumMod val="40000"/>
            <a:lumOff val="60000"/>
          </a:schemeClr>
        </a:solidFill>
        <a:ln>
          <a:noFill/>
        </a:ln>
        <a:effectLst/>
      </dsp:spPr>
      <dsp:style>
        <a:lnRef idx="0">
          <a:scrgbClr r="0" g="0" b="0"/>
        </a:lnRef>
        <a:fillRef idx="1">
          <a:scrgbClr r="0" g="0" b="0"/>
        </a:fillRef>
        <a:effectRef idx="0">
          <a:scrgbClr r="0" g="0" b="0"/>
        </a:effectRef>
        <a:fontRef idx="minor"/>
      </dsp:style>
    </dsp:sp>
    <dsp:sp modelId="{27BB0632-419B-42EE-81E3-48D9AAF69A41}">
      <dsp:nvSpPr>
        <dsp:cNvPr id="0" name=""/>
        <dsp:cNvSpPr/>
      </dsp:nvSpPr>
      <dsp:spPr>
        <a:xfrm>
          <a:off x="8006843" y="252840"/>
          <a:ext cx="496177" cy="496177"/>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87BB41E-0FF5-48EB-A22F-35A1792945C9}">
      <dsp:nvSpPr>
        <dsp:cNvPr id="0" name=""/>
        <dsp:cNvSpPr/>
      </dsp:nvSpPr>
      <dsp:spPr>
        <a:xfrm>
          <a:off x="8818287" y="73190"/>
          <a:ext cx="2606324" cy="855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b="0" i="0" kern="1200">
              <a:latin typeface="Open Sans" panose="020B0606030504020204" pitchFamily="34" charset="0"/>
              <a:ea typeface="Open Sans" panose="020B0606030504020204" pitchFamily="34" charset="0"/>
              <a:cs typeface="Open Sans" panose="020B0606030504020204" pitchFamily="34" charset="0"/>
            </a:rPr>
            <a:t>Create student rosters mapped to assigned instructors</a:t>
          </a:r>
        </a:p>
      </dsp:txBody>
      <dsp:txXfrm>
        <a:off x="8818287" y="73190"/>
        <a:ext cx="2606324" cy="855477"/>
      </dsp:txXfrm>
    </dsp:sp>
    <dsp:sp modelId="{98FD42BC-F671-48D0-99A2-8739BAADB19C}">
      <dsp:nvSpPr>
        <dsp:cNvPr id="0" name=""/>
        <dsp:cNvSpPr/>
      </dsp:nvSpPr>
      <dsp:spPr>
        <a:xfrm>
          <a:off x="532236" y="1244442"/>
          <a:ext cx="855477" cy="855477"/>
        </a:xfrm>
        <a:prstGeom prst="ellipse">
          <a:avLst/>
        </a:prstGeom>
        <a:solidFill>
          <a:schemeClr val="accent4">
            <a:lumMod val="40000"/>
            <a:lumOff val="60000"/>
          </a:schemeClr>
        </a:solidFill>
        <a:ln>
          <a:noFill/>
        </a:ln>
        <a:effectLst/>
      </dsp:spPr>
      <dsp:style>
        <a:lnRef idx="0">
          <a:scrgbClr r="0" g="0" b="0"/>
        </a:lnRef>
        <a:fillRef idx="1">
          <a:scrgbClr r="0" g="0" b="0"/>
        </a:fillRef>
        <a:effectRef idx="0">
          <a:scrgbClr r="0" g="0" b="0"/>
        </a:effectRef>
        <a:fontRef idx="minor"/>
      </dsp:style>
    </dsp:sp>
    <dsp:sp modelId="{C712102B-F08E-40F6-9A9C-F9AA5CA535AA}">
      <dsp:nvSpPr>
        <dsp:cNvPr id="0" name=""/>
        <dsp:cNvSpPr/>
      </dsp:nvSpPr>
      <dsp:spPr>
        <a:xfrm>
          <a:off x="711886" y="1424054"/>
          <a:ext cx="496177" cy="496177"/>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0E68811-1D48-4E53-9909-9FAF1F912533}">
      <dsp:nvSpPr>
        <dsp:cNvPr id="0" name=""/>
        <dsp:cNvSpPr/>
      </dsp:nvSpPr>
      <dsp:spPr>
        <a:xfrm>
          <a:off x="1525700" y="1244442"/>
          <a:ext cx="2329643" cy="855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latin typeface="Open Sans" panose="020B0606030504020204" pitchFamily="34" charset="0"/>
              <a:ea typeface="Open Sans" panose="020B0606030504020204" pitchFamily="34" charset="0"/>
              <a:cs typeface="Open Sans" panose="020B0606030504020204" pitchFamily="34" charset="0"/>
            </a:rPr>
            <a:t>Assign a point person</a:t>
          </a:r>
        </a:p>
      </dsp:txBody>
      <dsp:txXfrm>
        <a:off x="1525700" y="1244442"/>
        <a:ext cx="2329643" cy="855477"/>
      </dsp:txXfrm>
    </dsp:sp>
    <dsp:sp modelId="{F6757135-569A-4C7B-9D36-094544908A30}">
      <dsp:nvSpPr>
        <dsp:cNvPr id="0" name=""/>
        <dsp:cNvSpPr/>
      </dsp:nvSpPr>
      <dsp:spPr>
        <a:xfrm>
          <a:off x="4095451" y="1244442"/>
          <a:ext cx="855477" cy="855477"/>
        </a:xfrm>
        <a:prstGeom prst="ellipse">
          <a:avLst/>
        </a:prstGeom>
        <a:solidFill>
          <a:schemeClr val="accent4">
            <a:lumMod val="40000"/>
            <a:lumOff val="60000"/>
          </a:schemeClr>
        </a:solidFill>
        <a:ln>
          <a:noFill/>
        </a:ln>
        <a:effectLst/>
      </dsp:spPr>
      <dsp:style>
        <a:lnRef idx="0">
          <a:scrgbClr r="0" g="0" b="0"/>
        </a:lnRef>
        <a:fillRef idx="1">
          <a:scrgbClr r="0" g="0" b="0"/>
        </a:fillRef>
        <a:effectRef idx="0">
          <a:scrgbClr r="0" g="0" b="0"/>
        </a:effectRef>
        <a:fontRef idx="minor"/>
      </dsp:style>
    </dsp:sp>
    <dsp:sp modelId="{DDF7A1A3-5354-4F80-A7A7-23B5E9592A03}">
      <dsp:nvSpPr>
        <dsp:cNvPr id="0" name=""/>
        <dsp:cNvSpPr/>
      </dsp:nvSpPr>
      <dsp:spPr>
        <a:xfrm>
          <a:off x="4275101" y="1424054"/>
          <a:ext cx="496177" cy="496177"/>
        </a:xfrm>
        <a:prstGeom prst="rect">
          <a:avLst/>
        </a:prstGeom>
        <a:blipFill>
          <a:blip xmlns:r="http://schemas.openxmlformats.org/officeDocument/2006/relationships"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98159C9-54B4-4708-8996-21CC47836266}">
      <dsp:nvSpPr>
        <dsp:cNvPr id="0" name=""/>
        <dsp:cNvSpPr/>
      </dsp:nvSpPr>
      <dsp:spPr>
        <a:xfrm>
          <a:off x="5086545" y="1244442"/>
          <a:ext cx="2606324" cy="855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b="0" i="0" kern="1200">
              <a:latin typeface="Open Sans" panose="020B0606030504020204" pitchFamily="34" charset="0"/>
              <a:ea typeface="Open Sans" panose="020B0606030504020204" pitchFamily="34" charset="0"/>
              <a:cs typeface="Open Sans" panose="020B0606030504020204" pitchFamily="34" charset="0"/>
            </a:rPr>
            <a:t>Abide by established timeline</a:t>
          </a:r>
        </a:p>
      </dsp:txBody>
      <dsp:txXfrm>
        <a:off x="5086545" y="1244442"/>
        <a:ext cx="2606324" cy="855477"/>
      </dsp:txXfrm>
    </dsp:sp>
    <dsp:sp modelId="{3CFB118D-98E9-4C29-8018-1F4247F2D587}">
      <dsp:nvSpPr>
        <dsp:cNvPr id="0" name=""/>
        <dsp:cNvSpPr/>
      </dsp:nvSpPr>
      <dsp:spPr>
        <a:xfrm>
          <a:off x="7797006" y="1244442"/>
          <a:ext cx="855477" cy="855477"/>
        </a:xfrm>
        <a:prstGeom prst="ellipse">
          <a:avLst/>
        </a:prstGeom>
        <a:solidFill>
          <a:schemeClr val="accent4">
            <a:lumMod val="40000"/>
            <a:lumOff val="60000"/>
          </a:schemeClr>
        </a:solidFill>
        <a:ln>
          <a:noFill/>
        </a:ln>
        <a:effectLst/>
      </dsp:spPr>
      <dsp:style>
        <a:lnRef idx="0">
          <a:scrgbClr r="0" g="0" b="0"/>
        </a:lnRef>
        <a:fillRef idx="1">
          <a:scrgbClr r="0" g="0" b="0"/>
        </a:fillRef>
        <a:effectRef idx="0">
          <a:scrgbClr r="0" g="0" b="0"/>
        </a:effectRef>
        <a:fontRef idx="minor"/>
      </dsp:style>
    </dsp:sp>
    <dsp:sp modelId="{1F25A00E-CBCD-4ED4-9C59-32052AB84D9C}">
      <dsp:nvSpPr>
        <dsp:cNvPr id="0" name=""/>
        <dsp:cNvSpPr/>
      </dsp:nvSpPr>
      <dsp:spPr>
        <a:xfrm>
          <a:off x="7976656" y="1424054"/>
          <a:ext cx="496177" cy="496177"/>
        </a:xfrm>
        <a:prstGeom prst="rect">
          <a:avLst/>
        </a:prstGeom>
        <a:blipFill>
          <a:blip xmlns:r="http://schemas.openxmlformats.org/officeDocument/2006/relationships"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BED7D09-8EDD-41BB-92C6-26F91F42078E}">
      <dsp:nvSpPr>
        <dsp:cNvPr id="0" name=""/>
        <dsp:cNvSpPr/>
      </dsp:nvSpPr>
      <dsp:spPr>
        <a:xfrm>
          <a:off x="8788100" y="1244442"/>
          <a:ext cx="2606324" cy="855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b="0" i="0" kern="1200">
              <a:latin typeface="Open Sans" panose="020B0606030504020204" pitchFamily="34" charset="0"/>
              <a:ea typeface="Open Sans" panose="020B0606030504020204" pitchFamily="34" charset="0"/>
              <a:cs typeface="Open Sans" panose="020B0606030504020204" pitchFamily="34" charset="0"/>
            </a:rPr>
            <a:t>Create a technology plan </a:t>
          </a:r>
        </a:p>
      </dsp:txBody>
      <dsp:txXfrm>
        <a:off x="8788100" y="1244442"/>
        <a:ext cx="2606324" cy="855477"/>
      </dsp:txXfrm>
    </dsp:sp>
    <dsp:sp modelId="{434AAF25-54C0-4D58-87DF-26F2EA40C863}">
      <dsp:nvSpPr>
        <dsp:cNvPr id="0" name=""/>
        <dsp:cNvSpPr/>
      </dsp:nvSpPr>
      <dsp:spPr>
        <a:xfrm>
          <a:off x="532236" y="2378661"/>
          <a:ext cx="855477" cy="855477"/>
        </a:xfrm>
        <a:prstGeom prst="ellipse">
          <a:avLst/>
        </a:prstGeom>
        <a:solidFill>
          <a:schemeClr val="accent4">
            <a:lumMod val="40000"/>
            <a:lumOff val="60000"/>
          </a:schemeClr>
        </a:solidFill>
        <a:ln>
          <a:noFill/>
        </a:ln>
        <a:effectLst/>
      </dsp:spPr>
      <dsp:style>
        <a:lnRef idx="0">
          <a:scrgbClr r="0" g="0" b="0"/>
        </a:lnRef>
        <a:fillRef idx="1">
          <a:scrgbClr r="0" g="0" b="0"/>
        </a:fillRef>
        <a:effectRef idx="0">
          <a:scrgbClr r="0" g="0" b="0"/>
        </a:effectRef>
        <a:fontRef idx="minor"/>
      </dsp:style>
    </dsp:sp>
    <dsp:sp modelId="{7D23B6D2-DB89-4F30-9C3C-217D6190973C}">
      <dsp:nvSpPr>
        <dsp:cNvPr id="0" name=""/>
        <dsp:cNvSpPr/>
      </dsp:nvSpPr>
      <dsp:spPr>
        <a:xfrm>
          <a:off x="711886" y="2570573"/>
          <a:ext cx="496177" cy="496177"/>
        </a:xfrm>
        <a:prstGeom prst="rect">
          <a:avLst/>
        </a:prstGeom>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FA2ECDE-5941-4D52-831A-8800D360EAC4}">
      <dsp:nvSpPr>
        <dsp:cNvPr id="0" name=""/>
        <dsp:cNvSpPr/>
      </dsp:nvSpPr>
      <dsp:spPr>
        <a:xfrm>
          <a:off x="1523331" y="2378661"/>
          <a:ext cx="2606324" cy="855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b="0" i="0" kern="1200">
              <a:latin typeface="Open Sans" panose="020B0606030504020204" pitchFamily="34" charset="0"/>
              <a:ea typeface="Open Sans" panose="020B0606030504020204" pitchFamily="34" charset="0"/>
              <a:cs typeface="Open Sans" panose="020B0606030504020204" pitchFamily="34" charset="0"/>
            </a:rPr>
            <a:t>Create a district implementation plan</a:t>
          </a:r>
        </a:p>
      </dsp:txBody>
      <dsp:txXfrm>
        <a:off x="1523331" y="2378661"/>
        <a:ext cx="2606324" cy="855477"/>
      </dsp:txXfrm>
    </dsp:sp>
    <dsp:sp modelId="{04A8D81A-27F7-468F-AC37-669E87797B65}">
      <dsp:nvSpPr>
        <dsp:cNvPr id="0" name=""/>
        <dsp:cNvSpPr/>
      </dsp:nvSpPr>
      <dsp:spPr>
        <a:xfrm>
          <a:off x="4111877" y="2505127"/>
          <a:ext cx="855477" cy="855477"/>
        </a:xfrm>
        <a:prstGeom prst="ellipse">
          <a:avLst/>
        </a:prstGeom>
        <a:solidFill>
          <a:schemeClr val="accent4">
            <a:lumMod val="40000"/>
            <a:lumOff val="60000"/>
          </a:schemeClr>
        </a:solidFill>
        <a:ln>
          <a:noFill/>
        </a:ln>
        <a:effectLst/>
      </dsp:spPr>
      <dsp:style>
        <a:lnRef idx="0">
          <a:scrgbClr r="0" g="0" b="0"/>
        </a:lnRef>
        <a:fillRef idx="1">
          <a:scrgbClr r="0" g="0" b="0"/>
        </a:fillRef>
        <a:effectRef idx="0">
          <a:scrgbClr r="0" g="0" b="0"/>
        </a:effectRef>
        <a:fontRef idx="minor"/>
      </dsp:style>
    </dsp:sp>
    <dsp:sp modelId="{CF6B6F67-0DF7-4B21-9D16-7429F34BFA50}">
      <dsp:nvSpPr>
        <dsp:cNvPr id="0" name=""/>
        <dsp:cNvSpPr/>
      </dsp:nvSpPr>
      <dsp:spPr>
        <a:xfrm>
          <a:off x="4311844" y="2603499"/>
          <a:ext cx="496177" cy="496177"/>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6A47DE7-1C78-4308-9397-BC4BD6B9A922}">
      <dsp:nvSpPr>
        <dsp:cNvPr id="0" name=""/>
        <dsp:cNvSpPr/>
      </dsp:nvSpPr>
      <dsp:spPr>
        <a:xfrm>
          <a:off x="1474509" y="2247"/>
          <a:ext cx="2606324" cy="855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b="0" kern="1200">
              <a:latin typeface="Open Sans (Body)"/>
            </a:rPr>
            <a:t>Review the state-wide MOU and establish a partnership between local college and district(s)</a:t>
          </a:r>
          <a:endParaRPr lang="en-US" sz="1400" b="0" i="0" kern="1200">
            <a:latin typeface="Open Sans" panose="020B0606030504020204" pitchFamily="34" charset="0"/>
            <a:ea typeface="Open Sans" panose="020B0606030504020204" pitchFamily="34" charset="0"/>
            <a:cs typeface="Open Sans" panose="020B0606030504020204" pitchFamily="34" charset="0"/>
          </a:endParaRPr>
        </a:p>
      </dsp:txBody>
      <dsp:txXfrm>
        <a:off x="1474509" y="2247"/>
        <a:ext cx="2606324" cy="8554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151F03-B4E4-4943-8949-1B370EB3D238}">
      <dsp:nvSpPr>
        <dsp:cNvPr id="0" name=""/>
        <dsp:cNvSpPr/>
      </dsp:nvSpPr>
      <dsp:spPr>
        <a:xfrm>
          <a:off x="3226" y="120292"/>
          <a:ext cx="3931052" cy="207509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a:t>Graduating/rising seniors who have not demonstrated a CCMR measure (ACT, SAT,TSIA, College Prep course etc.)</a:t>
          </a:r>
        </a:p>
      </dsp:txBody>
      <dsp:txXfrm>
        <a:off x="1040772" y="120292"/>
        <a:ext cx="1855960" cy="2075092"/>
      </dsp:txXfrm>
    </dsp:sp>
    <dsp:sp modelId="{246C95C0-D8B7-43CB-9604-6921C29AD389}">
      <dsp:nvSpPr>
        <dsp:cNvPr id="0" name=""/>
        <dsp:cNvSpPr/>
      </dsp:nvSpPr>
      <dsp:spPr>
        <a:xfrm>
          <a:off x="3567621" y="99638"/>
          <a:ext cx="3931052" cy="2114041"/>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a:t>Seniors who are taking HB 5 College Prep Courses</a:t>
          </a:r>
        </a:p>
        <a:p>
          <a:pPr marL="0" lvl="0" indent="0" algn="ctr" defTabSz="800100">
            <a:lnSpc>
              <a:spcPct val="90000"/>
            </a:lnSpc>
            <a:spcBef>
              <a:spcPct val="0"/>
            </a:spcBef>
            <a:spcAft>
              <a:spcPct val="35000"/>
            </a:spcAft>
            <a:buNone/>
          </a:pPr>
          <a:endParaRPr lang="en-US" sz="1600" kern="1200"/>
        </a:p>
      </dsp:txBody>
      <dsp:txXfrm>
        <a:off x="4624642" y="99638"/>
        <a:ext cx="1817011" cy="2114041"/>
      </dsp:txXfrm>
    </dsp:sp>
    <dsp:sp modelId="{7C0A53FC-2617-482F-8749-57421CF07EBD}">
      <dsp:nvSpPr>
        <dsp:cNvPr id="0" name=""/>
        <dsp:cNvSpPr/>
      </dsp:nvSpPr>
      <dsp:spPr>
        <a:xfrm>
          <a:off x="7079120" y="123130"/>
          <a:ext cx="3931052" cy="206941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a:t>Graduating/rising seniors who have not demonstrated a CCMR measure (ACT, SAT,TSIA, College Prep course etc.)</a:t>
          </a:r>
        </a:p>
      </dsp:txBody>
      <dsp:txXfrm>
        <a:off x="8113828" y="123130"/>
        <a:ext cx="1861636" cy="20694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63CFAA-3FE1-4D10-99D8-1D49ABF223A1}">
      <dsp:nvSpPr>
        <dsp:cNvPr id="0" name=""/>
        <dsp:cNvSpPr/>
      </dsp:nvSpPr>
      <dsp:spPr>
        <a:xfrm>
          <a:off x="80542" y="1533"/>
          <a:ext cx="10849856" cy="9401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Encourage your IHE partner to consider amending your current shared MOU to incorporate the requirements of the Texas College Bridge program. </a:t>
          </a:r>
        </a:p>
      </dsp:txBody>
      <dsp:txXfrm>
        <a:off x="108079" y="29070"/>
        <a:ext cx="10794782" cy="885103"/>
      </dsp:txXfrm>
    </dsp:sp>
    <dsp:sp modelId="{1F83AD48-29A0-4F9A-B030-BF7DBEDCB776}">
      <dsp:nvSpPr>
        <dsp:cNvPr id="0" name=""/>
        <dsp:cNvSpPr/>
      </dsp:nvSpPr>
      <dsp:spPr>
        <a:xfrm rot="5400000">
          <a:off x="5321997" y="966174"/>
          <a:ext cx="366947" cy="4403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rot="-5400000">
        <a:off x="5373370" y="1002868"/>
        <a:ext cx="264202" cy="256863"/>
      </dsp:txXfrm>
    </dsp:sp>
    <dsp:sp modelId="{0D85E6F9-B862-4493-A0EF-C3FD4535725A}">
      <dsp:nvSpPr>
        <dsp:cNvPr id="0" name=""/>
        <dsp:cNvSpPr/>
      </dsp:nvSpPr>
      <dsp:spPr>
        <a:xfrm>
          <a:off x="0" y="1430973"/>
          <a:ext cx="11010942" cy="9785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Higher ed partners are welcome to participate in the statewide MOU or have their faculty review the NROC / </a:t>
          </a:r>
          <a:r>
            <a:rPr lang="en-US" sz="2400" kern="1200" err="1"/>
            <a:t>EdReady</a:t>
          </a:r>
          <a:r>
            <a:rPr lang="en-US" sz="2400" kern="1200"/>
            <a:t> courses.</a:t>
          </a:r>
        </a:p>
      </dsp:txBody>
      <dsp:txXfrm>
        <a:off x="28660" y="1459633"/>
        <a:ext cx="10953622" cy="921205"/>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35596F-B3A3-40F9-9859-C533441A6EF4}" type="datetimeFigureOut">
              <a:rPr lang="en-US" smtClean="0"/>
              <a:t>6/4/2020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39C011-2710-483D-8351-F42ACA70CDC7}" type="slidenum">
              <a:rPr lang="en-US" smtClean="0"/>
              <a:t>‹#›</a:t>
            </a:fld>
            <a:endParaRPr lang="en-US"/>
          </a:p>
        </p:txBody>
      </p:sp>
    </p:spTree>
    <p:extLst>
      <p:ext uri="{BB962C8B-B14F-4D97-AF65-F5344CB8AC3E}">
        <p14:creationId xmlns:p14="http://schemas.microsoft.com/office/powerpoint/2010/main" val="2907062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39C011-2710-483D-8351-F42ACA70CDC7}" type="slidenum">
              <a:rPr lang="en-US" smtClean="0"/>
              <a:t>2</a:t>
            </a:fld>
            <a:endParaRPr lang="en-US"/>
          </a:p>
        </p:txBody>
      </p:sp>
    </p:spTree>
    <p:extLst>
      <p:ext uri="{BB962C8B-B14F-4D97-AF65-F5344CB8AC3E}">
        <p14:creationId xmlns:p14="http://schemas.microsoft.com/office/powerpoint/2010/main" val="1929278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39C011-2710-483D-8351-F42ACA70CDC7}" type="slidenum">
              <a:rPr lang="en-US" smtClean="0"/>
              <a:t>4</a:t>
            </a:fld>
            <a:endParaRPr lang="en-US"/>
          </a:p>
        </p:txBody>
      </p:sp>
    </p:spTree>
    <p:extLst>
      <p:ext uri="{BB962C8B-B14F-4D97-AF65-F5344CB8AC3E}">
        <p14:creationId xmlns:p14="http://schemas.microsoft.com/office/powerpoint/2010/main" val="760357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39C011-2710-483D-8351-F42ACA70CDC7}" type="slidenum">
              <a:rPr lang="en-US" smtClean="0"/>
              <a:t>6</a:t>
            </a:fld>
            <a:endParaRPr lang="en-US"/>
          </a:p>
        </p:txBody>
      </p:sp>
    </p:spTree>
    <p:extLst>
      <p:ext uri="{BB962C8B-B14F-4D97-AF65-F5344CB8AC3E}">
        <p14:creationId xmlns:p14="http://schemas.microsoft.com/office/powerpoint/2010/main" val="2516302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39C011-2710-483D-8351-F42ACA70CDC7}" type="slidenum">
              <a:rPr lang="en-US" smtClean="0"/>
              <a:t>7</a:t>
            </a:fld>
            <a:endParaRPr lang="en-US"/>
          </a:p>
        </p:txBody>
      </p:sp>
    </p:spTree>
    <p:extLst>
      <p:ext uri="{BB962C8B-B14F-4D97-AF65-F5344CB8AC3E}">
        <p14:creationId xmlns:p14="http://schemas.microsoft.com/office/powerpoint/2010/main" val="732521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39C011-2710-483D-8351-F42ACA70CDC7}" type="slidenum">
              <a:rPr lang="en-US" smtClean="0"/>
              <a:t>8</a:t>
            </a:fld>
            <a:endParaRPr lang="en-US"/>
          </a:p>
        </p:txBody>
      </p:sp>
    </p:spTree>
    <p:extLst>
      <p:ext uri="{BB962C8B-B14F-4D97-AF65-F5344CB8AC3E}">
        <p14:creationId xmlns:p14="http://schemas.microsoft.com/office/powerpoint/2010/main" val="3735600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39C011-2710-483D-8351-F42ACA70CDC7}" type="slidenum">
              <a:rPr lang="en-US" smtClean="0"/>
              <a:t>10</a:t>
            </a:fld>
            <a:endParaRPr lang="en-US"/>
          </a:p>
        </p:txBody>
      </p:sp>
    </p:spTree>
    <p:extLst>
      <p:ext uri="{BB962C8B-B14F-4D97-AF65-F5344CB8AC3E}">
        <p14:creationId xmlns:p14="http://schemas.microsoft.com/office/powerpoint/2010/main" val="223411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39C011-2710-483D-8351-F42ACA70CDC7}" type="slidenum">
              <a:rPr lang="en-US" smtClean="0"/>
              <a:t>20</a:t>
            </a:fld>
            <a:endParaRPr lang="en-US"/>
          </a:p>
        </p:txBody>
      </p:sp>
    </p:spTree>
    <p:extLst>
      <p:ext uri="{BB962C8B-B14F-4D97-AF65-F5344CB8AC3E}">
        <p14:creationId xmlns:p14="http://schemas.microsoft.com/office/powerpoint/2010/main" val="31864905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524000" y="3743596"/>
            <a:ext cx="9144000" cy="851564"/>
          </a:xfrm>
          <a:solidFill>
            <a:schemeClr val="bg1">
              <a:lumMod val="95000"/>
            </a:schemeClr>
          </a:solidFill>
        </p:spPr>
        <p:txBody>
          <a:bodyPr anchor="t"/>
          <a:lstStyle>
            <a:lvl1pPr marL="0" indent="0" algn="ctr">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May 12, 2020</a:t>
            </a:r>
          </a:p>
        </p:txBody>
      </p:sp>
      <p:sp>
        <p:nvSpPr>
          <p:cNvPr id="4" name="Date Placeholder 3"/>
          <p:cNvSpPr>
            <a:spLocks noGrp="1"/>
          </p:cNvSpPr>
          <p:nvPr>
            <p:ph type="dt" sz="half" idx="10"/>
          </p:nvPr>
        </p:nvSpPr>
        <p:spPr/>
        <p:txBody>
          <a:bodyPr/>
          <a:lstStyle/>
          <a:p>
            <a:fld id="{D957AE6E-8C98-4164-87BD-E54F22AEFC9C}" type="datetime1">
              <a:rPr lang="en-US" smtClean="0"/>
              <a:t>6/4/2020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Tree>
    <p:extLst>
      <p:ext uri="{BB962C8B-B14F-4D97-AF65-F5344CB8AC3E}">
        <p14:creationId xmlns:p14="http://schemas.microsoft.com/office/powerpoint/2010/main" val="4156354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ject - text on 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42DF664-5670-40EF-B7C2-80D38C8F3D2F}" type="datetime1">
              <a:rPr lang="en-US" smtClean="0"/>
              <a:t>6/4/2020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8" name="Content Placeholder 7"/>
          <p:cNvSpPr>
            <a:spLocks noGrp="1"/>
          </p:cNvSpPr>
          <p:nvPr>
            <p:ph sz="quarter" idx="13"/>
          </p:nvPr>
        </p:nvSpPr>
        <p:spPr>
          <a:xfrm>
            <a:off x="6096000" y="1620838"/>
            <a:ext cx="5534025" cy="4603750"/>
          </a:xfrm>
        </p:spPr>
        <p:txBody>
          <a:bodyPr/>
          <a:lstStyle>
            <a:lvl1pPr marL="0" indent="0">
              <a:buNone/>
              <a:defRPr>
                <a:latin typeface="Open Sans" panose="020B0606030504020204"/>
              </a:defRPr>
            </a:lvl1pPr>
          </a:lstStyle>
          <a:p>
            <a:pPr lvl="0"/>
            <a:endParaRPr lang="en-US"/>
          </a:p>
        </p:txBody>
      </p:sp>
      <p:sp>
        <p:nvSpPr>
          <p:cNvPr id="11" name="Text Placeholder 10"/>
          <p:cNvSpPr>
            <a:spLocks noGrp="1"/>
          </p:cNvSpPr>
          <p:nvPr>
            <p:ph type="body" sz="quarter" idx="14"/>
          </p:nvPr>
        </p:nvSpPr>
        <p:spPr>
          <a:xfrm>
            <a:off x="518193" y="1876926"/>
            <a:ext cx="5101055" cy="4074694"/>
          </a:xfrm>
        </p:spPr>
        <p:txBody>
          <a:bodyPr anchor="ctr"/>
          <a:lstStyle>
            <a:lvl1pPr marL="0" indent="0">
              <a:buNone/>
              <a:defRPr>
                <a:solidFill>
                  <a:schemeClr val="bg1"/>
                </a:solidFill>
                <a:latin typeface="Open Sans" panose="020B0606030504020204"/>
              </a:defRPr>
            </a:lvl1pPr>
          </a:lstStyle>
          <a:p>
            <a:pPr lvl="0"/>
            <a:endParaRPr lang="en-US"/>
          </a:p>
        </p:txBody>
      </p:sp>
    </p:spTree>
    <p:extLst>
      <p:ext uri="{BB962C8B-B14F-4D97-AF65-F5344CB8AC3E}">
        <p14:creationId xmlns:p14="http://schemas.microsoft.com/office/powerpoint/2010/main" val="4134033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with Text Wide">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7C77715E-A812-4800-BF93-C4EBEFF9B187}" type="datetime1">
              <a:rPr lang="en-US" smtClean="0"/>
              <a:t>6/4/2020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10" name="Picture Placeholder 6"/>
          <p:cNvSpPr>
            <a:spLocks noGrp="1"/>
          </p:cNvSpPr>
          <p:nvPr>
            <p:ph type="pic" sz="quarter" idx="13"/>
          </p:nvPr>
        </p:nvSpPr>
        <p:spPr>
          <a:xfrm>
            <a:off x="401639" y="1645920"/>
            <a:ext cx="11379991" cy="3648710"/>
          </a:xfrm>
        </p:spPr>
        <p:txBody>
          <a:bodyPr/>
          <a:lstStyle>
            <a:lvl1pPr marL="0" indent="0">
              <a:buFontTx/>
              <a:buNone/>
              <a:defRPr>
                <a:latin typeface="Open Sans (Headings)"/>
              </a:defRPr>
            </a:lvl1pPr>
          </a:lstStyle>
          <a:p>
            <a:endParaRPr lang="en-US"/>
          </a:p>
        </p:txBody>
      </p:sp>
      <p:sp>
        <p:nvSpPr>
          <p:cNvPr id="11" name="Text Placeholder 11"/>
          <p:cNvSpPr>
            <a:spLocks noGrp="1"/>
          </p:cNvSpPr>
          <p:nvPr>
            <p:ph type="body" sz="quarter" idx="14"/>
          </p:nvPr>
        </p:nvSpPr>
        <p:spPr>
          <a:xfrm>
            <a:off x="401638" y="5657088"/>
            <a:ext cx="11379200" cy="543686"/>
          </a:xfrm>
          <a:gradFill>
            <a:gsLst>
              <a:gs pos="26000">
                <a:srgbClr val="203864"/>
              </a:gs>
              <a:gs pos="50000">
                <a:srgbClr val="2F5CAC"/>
              </a:gs>
              <a:gs pos="100000">
                <a:srgbClr val="4472C4"/>
              </a:gs>
            </a:gsLst>
            <a:lin ang="3000000" scaled="0"/>
          </a:gradFill>
        </p:spPr>
        <p:txBody>
          <a:bodyPr/>
          <a:lstStyle>
            <a:lvl1pPr marL="365760" indent="0" algn="ctr">
              <a:lnSpc>
                <a:spcPct val="120000"/>
              </a:lnSpc>
              <a:buNone/>
              <a:defRPr sz="2400">
                <a:solidFill>
                  <a:schemeClr val="bg1"/>
                </a:solidFill>
                <a:latin typeface="Open Sans (Headings)"/>
              </a:defRPr>
            </a:lvl1pPr>
          </a:lstStyle>
          <a:p>
            <a:pPr lvl="0"/>
            <a:endParaRPr lang="en-US"/>
          </a:p>
        </p:txBody>
      </p:sp>
    </p:spTree>
    <p:extLst>
      <p:ext uri="{BB962C8B-B14F-4D97-AF65-F5344CB8AC3E}">
        <p14:creationId xmlns:p14="http://schemas.microsoft.com/office/powerpoint/2010/main" val="3531338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meline 1">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CC22C0E2-A7F7-4425-B822-CC5FEDF6D9F2}" type="datetime1">
              <a:rPr lang="en-US" smtClean="0"/>
              <a:t>6/4/2020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cxnSp>
        <p:nvCxnSpPr>
          <p:cNvPr id="10" name="Straight Connector 9"/>
          <p:cNvCxnSpPr/>
          <p:nvPr userDrawn="1"/>
        </p:nvCxnSpPr>
        <p:spPr>
          <a:xfrm>
            <a:off x="7725145" y="3631342"/>
            <a:ext cx="12700" cy="513897"/>
          </a:xfrm>
          <a:prstGeom prst="line">
            <a:avLst/>
          </a:prstGeom>
          <a:ln w="53975"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495912" y="3639580"/>
            <a:ext cx="12700" cy="513897"/>
          </a:xfrm>
          <a:prstGeom prst="line">
            <a:avLst/>
          </a:prstGeom>
          <a:ln w="53975" cap="rnd">
            <a:solidFill>
              <a:srgbClr val="EA0C0C"/>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20" idx="4"/>
          </p:cNvCxnSpPr>
          <p:nvPr userDrawn="1"/>
        </p:nvCxnSpPr>
        <p:spPr>
          <a:xfrm>
            <a:off x="6110254" y="3256246"/>
            <a:ext cx="12700" cy="513897"/>
          </a:xfrm>
          <a:prstGeom prst="line">
            <a:avLst/>
          </a:prstGeom>
          <a:ln w="53975" cap="rnd">
            <a:solidFill>
              <a:srgbClr val="69447B"/>
            </a:solidFill>
            <a:prstDash val="sysDot"/>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3738697" y="3553467"/>
            <a:ext cx="1530393" cy="293653"/>
          </a:xfrm>
          <a:prstGeom prst="rect">
            <a:avLst/>
          </a:prstGeom>
          <a:solidFill>
            <a:srgbClr val="DA3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352764" y="3553467"/>
            <a:ext cx="1530393" cy="293653"/>
          </a:xfrm>
          <a:prstGeom prst="rect">
            <a:avLst/>
          </a:prstGeom>
          <a:solidFill>
            <a:srgbClr val="694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6967303" y="3553467"/>
            <a:ext cx="1530393" cy="293653"/>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8573098" y="3553467"/>
            <a:ext cx="1530393" cy="293653"/>
          </a:xfrm>
          <a:prstGeom prst="rect">
            <a:avLst/>
          </a:prstGeom>
          <a:solidFill>
            <a:srgbClr val="3C6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2124157" y="3553467"/>
            <a:ext cx="1530393" cy="293653"/>
          </a:xfrm>
          <a:prstGeom prst="rect">
            <a:avLst/>
          </a:prstGeom>
          <a:solidFill>
            <a:srgbClr val="A83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userDrawn="1"/>
        </p:nvSpPr>
        <p:spPr>
          <a:xfrm>
            <a:off x="6049541" y="362331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endCxn id="22" idx="4"/>
          </p:cNvCxnSpPr>
          <p:nvPr userDrawn="1"/>
        </p:nvCxnSpPr>
        <p:spPr>
          <a:xfrm>
            <a:off x="9332363" y="3259815"/>
            <a:ext cx="12700" cy="513897"/>
          </a:xfrm>
          <a:prstGeom prst="line">
            <a:avLst/>
          </a:prstGeom>
          <a:ln w="53975" cap="rnd">
            <a:solidFill>
              <a:srgbClr val="4472C4"/>
            </a:solidFill>
            <a:prstDash val="sysDot"/>
          </a:ln>
        </p:spPr>
        <p:style>
          <a:lnRef idx="1">
            <a:schemeClr val="accent1"/>
          </a:lnRef>
          <a:fillRef idx="0">
            <a:schemeClr val="accent1"/>
          </a:fillRef>
          <a:effectRef idx="0">
            <a:schemeClr val="accent1"/>
          </a:effectRef>
          <a:fontRef idx="minor">
            <a:schemeClr val="tx1"/>
          </a:fontRef>
        </p:style>
      </p:cxnSp>
      <p:sp>
        <p:nvSpPr>
          <p:cNvPr id="22" name="Oval 21"/>
          <p:cNvSpPr/>
          <p:nvPr userDrawn="1"/>
        </p:nvSpPr>
        <p:spPr>
          <a:xfrm>
            <a:off x="9271650" y="3626886"/>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endCxn id="24" idx="4"/>
          </p:cNvCxnSpPr>
          <p:nvPr userDrawn="1"/>
        </p:nvCxnSpPr>
        <p:spPr>
          <a:xfrm>
            <a:off x="2889534" y="3266406"/>
            <a:ext cx="12700" cy="513897"/>
          </a:xfrm>
          <a:prstGeom prst="line">
            <a:avLst/>
          </a:prstGeom>
          <a:ln w="53975" cap="rnd">
            <a:solidFill>
              <a:srgbClr val="A8301C"/>
            </a:solidFill>
            <a:prstDash val="sysDot"/>
          </a:ln>
        </p:spPr>
        <p:style>
          <a:lnRef idx="1">
            <a:schemeClr val="accent1"/>
          </a:lnRef>
          <a:fillRef idx="0">
            <a:schemeClr val="accent1"/>
          </a:fillRef>
          <a:effectRef idx="0">
            <a:schemeClr val="accent1"/>
          </a:effectRef>
          <a:fontRef idx="minor">
            <a:schemeClr val="tx1"/>
          </a:fontRef>
        </p:style>
      </p:cxnSp>
      <p:sp>
        <p:nvSpPr>
          <p:cNvPr id="24" name="Oval 23"/>
          <p:cNvSpPr/>
          <p:nvPr userDrawn="1"/>
        </p:nvSpPr>
        <p:spPr>
          <a:xfrm>
            <a:off x="2828821" y="363347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userDrawn="1"/>
        </p:nvSpPr>
        <p:spPr>
          <a:xfrm>
            <a:off x="4423941" y="364363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userDrawn="1"/>
        </p:nvSpPr>
        <p:spPr>
          <a:xfrm>
            <a:off x="7664981" y="361315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8"/>
          </p:nvPr>
        </p:nvSpPr>
        <p:spPr>
          <a:xfrm>
            <a:off x="2116158" y="2535256"/>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2" name="Text Placeholder 3"/>
          <p:cNvSpPr>
            <a:spLocks noGrp="1"/>
          </p:cNvSpPr>
          <p:nvPr>
            <p:ph type="body" sz="quarter" idx="19"/>
          </p:nvPr>
        </p:nvSpPr>
        <p:spPr>
          <a:xfrm>
            <a:off x="3754727" y="4166491"/>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3" name="Text Placeholder 3"/>
          <p:cNvSpPr>
            <a:spLocks noGrp="1"/>
          </p:cNvSpPr>
          <p:nvPr>
            <p:ph type="body" sz="quarter" idx="20"/>
          </p:nvPr>
        </p:nvSpPr>
        <p:spPr>
          <a:xfrm>
            <a:off x="5338818" y="2535257"/>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4" name="Text Placeholder 3"/>
          <p:cNvSpPr>
            <a:spLocks noGrp="1"/>
          </p:cNvSpPr>
          <p:nvPr>
            <p:ph type="body" sz="quarter" idx="21"/>
          </p:nvPr>
        </p:nvSpPr>
        <p:spPr>
          <a:xfrm>
            <a:off x="7054625" y="4166491"/>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5" name="Text Placeholder 3"/>
          <p:cNvSpPr>
            <a:spLocks noGrp="1"/>
          </p:cNvSpPr>
          <p:nvPr>
            <p:ph type="body" sz="quarter" idx="22"/>
          </p:nvPr>
        </p:nvSpPr>
        <p:spPr>
          <a:xfrm>
            <a:off x="8581531" y="2535257"/>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5" name="Text Placeholder 4"/>
          <p:cNvSpPr>
            <a:spLocks noGrp="1"/>
          </p:cNvSpPr>
          <p:nvPr>
            <p:ph type="body" sz="quarter" idx="23" hasCustomPrompt="1"/>
          </p:nvPr>
        </p:nvSpPr>
        <p:spPr>
          <a:xfrm>
            <a:off x="2124157" y="5303521"/>
            <a:ext cx="7979333" cy="595024"/>
          </a:xfrm>
        </p:spPr>
        <p:txBody>
          <a:bodyPr anchor="ctr"/>
          <a:lstStyle>
            <a:lvl1pPr marL="0" indent="0" algn="ctr">
              <a:buNone/>
              <a:defRPr sz="2400" baseline="0">
                <a:latin typeface="Open Sans (Body)"/>
              </a:defRPr>
            </a:lvl1pPr>
          </a:lstStyle>
          <a:p>
            <a:pPr lvl="0"/>
            <a:r>
              <a:rPr lang="en-US"/>
              <a:t>Contact Communications for custom timelines</a:t>
            </a:r>
          </a:p>
        </p:txBody>
      </p:sp>
    </p:spTree>
    <p:extLst>
      <p:ext uri="{BB962C8B-B14F-4D97-AF65-F5344CB8AC3E}">
        <p14:creationId xmlns:p14="http://schemas.microsoft.com/office/powerpoint/2010/main" val="27131679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meline 2">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A22DC5F9-D77C-45C1-AB86-346E2E886B8F}" type="datetime1">
              <a:rPr lang="en-US" smtClean="0"/>
              <a:t>6/4/2020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27" name="Text Placeholder 8"/>
          <p:cNvSpPr>
            <a:spLocks noGrp="1"/>
          </p:cNvSpPr>
          <p:nvPr>
            <p:ph type="body" sz="quarter" idx="13" hasCustomPrompt="1"/>
          </p:nvPr>
        </p:nvSpPr>
        <p:spPr>
          <a:xfrm>
            <a:off x="660416"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28" name="Text Placeholder 8"/>
          <p:cNvSpPr>
            <a:spLocks noGrp="1"/>
          </p:cNvSpPr>
          <p:nvPr>
            <p:ph type="body" sz="quarter" idx="14" hasCustomPrompt="1"/>
          </p:nvPr>
        </p:nvSpPr>
        <p:spPr>
          <a:xfrm>
            <a:off x="8446127"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29" name="TextBox 28"/>
          <p:cNvSpPr txBox="1"/>
          <p:nvPr userDrawn="1"/>
        </p:nvSpPr>
        <p:spPr>
          <a:xfrm>
            <a:off x="791680" y="2937882"/>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30" name="Oval 29" title="Milestone Number"/>
          <p:cNvSpPr/>
          <p:nvPr userDrawn="1"/>
        </p:nvSpPr>
        <p:spPr>
          <a:xfrm>
            <a:off x="1148144" y="4457098"/>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01</a:t>
            </a:r>
          </a:p>
        </p:txBody>
      </p:sp>
      <p:pic>
        <p:nvPicPr>
          <p:cNvPr id="31" name="Graphic 30" title="callout"/>
          <p:cNvPicPr>
            <a:picLocks noChangeAspect="1"/>
          </p:cNvPicPr>
          <p:nvPr userDrawn="1"/>
        </p:nvPicPr>
        <p:blipFill>
          <a:blip/>
          <a:stretch>
            <a:fillRect/>
          </a:stretch>
        </p:blipFill>
        <p:spPr>
          <a:xfrm rot="16200000">
            <a:off x="933310" y="3915499"/>
            <a:ext cx="581025" cy="295275"/>
          </a:xfrm>
          <a:prstGeom prst="rect">
            <a:avLst/>
          </a:prstGeom>
        </p:spPr>
      </p:pic>
      <p:sp>
        <p:nvSpPr>
          <p:cNvPr id="36" name="Oval 35" title="Milestone Number"/>
          <p:cNvSpPr/>
          <p:nvPr userDrawn="1"/>
        </p:nvSpPr>
        <p:spPr>
          <a:xfrm>
            <a:off x="1223822" y="2133143"/>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02</a:t>
            </a:r>
          </a:p>
        </p:txBody>
      </p:sp>
      <p:pic>
        <p:nvPicPr>
          <p:cNvPr id="37" name="Graphic 36"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282716" y="2801036"/>
            <a:ext cx="581025" cy="295275"/>
          </a:xfrm>
          <a:prstGeom prst="rect">
            <a:avLst/>
          </a:prstGeom>
        </p:spPr>
      </p:pic>
      <p:sp>
        <p:nvSpPr>
          <p:cNvPr id="38" name="TextBox 37"/>
          <p:cNvSpPr txBox="1"/>
          <p:nvPr userDrawn="1"/>
        </p:nvSpPr>
        <p:spPr>
          <a:xfrm>
            <a:off x="3382576" y="2940070"/>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39" name="Oval 38" title="Milestone Number"/>
          <p:cNvSpPr/>
          <p:nvPr userDrawn="1"/>
        </p:nvSpPr>
        <p:spPr>
          <a:xfrm>
            <a:off x="3763749" y="4434293"/>
            <a:ext cx="407673" cy="407673"/>
          </a:xfrm>
          <a:prstGeom prst="ellipse">
            <a:avLst/>
          </a:prstGeom>
          <a:solidFill>
            <a:srgbClr val="548235"/>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03</a:t>
            </a:r>
          </a:p>
        </p:txBody>
      </p:sp>
      <p:pic>
        <p:nvPicPr>
          <p:cNvPr id="40" name="Graphic 39"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3508784" y="3926541"/>
            <a:ext cx="581025" cy="295275"/>
          </a:xfrm>
          <a:prstGeom prst="rect">
            <a:avLst/>
          </a:prstGeom>
        </p:spPr>
      </p:pic>
      <p:sp>
        <p:nvSpPr>
          <p:cNvPr id="41" name="TextBox 40"/>
          <p:cNvSpPr txBox="1"/>
          <p:nvPr userDrawn="1"/>
        </p:nvSpPr>
        <p:spPr>
          <a:xfrm>
            <a:off x="5963110" y="2930904"/>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42" name="Oval 41" title="Milestone Number"/>
          <p:cNvSpPr/>
          <p:nvPr userDrawn="1"/>
        </p:nvSpPr>
        <p:spPr>
          <a:xfrm>
            <a:off x="6352338" y="4434293"/>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04</a:t>
            </a:r>
          </a:p>
        </p:txBody>
      </p:sp>
      <p:pic>
        <p:nvPicPr>
          <p:cNvPr id="43" name="Graphic 42"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112304" y="3936872"/>
            <a:ext cx="581025" cy="295275"/>
          </a:xfrm>
          <a:prstGeom prst="rect">
            <a:avLst/>
          </a:prstGeom>
        </p:spPr>
      </p:pic>
      <p:sp>
        <p:nvSpPr>
          <p:cNvPr id="44" name="Oval 43" title="Milestone Number"/>
          <p:cNvSpPr/>
          <p:nvPr userDrawn="1"/>
        </p:nvSpPr>
        <p:spPr>
          <a:xfrm>
            <a:off x="6427901" y="2129570"/>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05</a:t>
            </a:r>
          </a:p>
        </p:txBody>
      </p:sp>
      <p:pic>
        <p:nvPicPr>
          <p:cNvPr id="45" name="Graphic 44"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466252" y="2801036"/>
            <a:ext cx="581025" cy="295275"/>
          </a:xfrm>
          <a:prstGeom prst="rect">
            <a:avLst/>
          </a:prstGeom>
        </p:spPr>
      </p:pic>
      <p:sp>
        <p:nvSpPr>
          <p:cNvPr id="46" name="TextBox 45"/>
          <p:cNvSpPr txBox="1"/>
          <p:nvPr userDrawn="1"/>
        </p:nvSpPr>
        <p:spPr>
          <a:xfrm>
            <a:off x="8552678" y="2930904"/>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47" name="Oval 46" title="Milestone Number"/>
          <p:cNvSpPr/>
          <p:nvPr userDrawn="1"/>
        </p:nvSpPr>
        <p:spPr>
          <a:xfrm>
            <a:off x="8917851" y="4434292"/>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06</a:t>
            </a:r>
          </a:p>
        </p:txBody>
      </p:sp>
      <p:pic>
        <p:nvPicPr>
          <p:cNvPr id="48" name="Graphic 47"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8683538" y="3936872"/>
            <a:ext cx="581025" cy="295275"/>
          </a:xfrm>
          <a:prstGeom prst="rect">
            <a:avLst/>
          </a:prstGeom>
        </p:spPr>
      </p:pic>
      <p:sp>
        <p:nvSpPr>
          <p:cNvPr id="49" name="Oval 48" title="Milestone Number"/>
          <p:cNvSpPr/>
          <p:nvPr userDrawn="1"/>
        </p:nvSpPr>
        <p:spPr>
          <a:xfrm>
            <a:off x="8954928" y="2126446"/>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07</a:t>
            </a:r>
          </a:p>
        </p:txBody>
      </p:sp>
      <p:pic>
        <p:nvPicPr>
          <p:cNvPr id="50" name="Graphic 49"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056844" y="2801036"/>
            <a:ext cx="581025" cy="295275"/>
          </a:xfrm>
          <a:prstGeom prst="rect">
            <a:avLst/>
          </a:prstGeom>
        </p:spPr>
      </p:pic>
      <p:grpSp>
        <p:nvGrpSpPr>
          <p:cNvPr id="51" name="Group 50" title="Today Flag Icon"/>
          <p:cNvGrpSpPr/>
          <p:nvPr userDrawn="1"/>
        </p:nvGrpSpPr>
        <p:grpSpPr>
          <a:xfrm>
            <a:off x="10298196" y="2129570"/>
            <a:ext cx="407673" cy="407673"/>
            <a:chOff x="10636741" y="2652807"/>
            <a:chExt cx="296963" cy="296963"/>
          </a:xfrm>
        </p:grpSpPr>
        <p:sp>
          <p:nvSpPr>
            <p:cNvPr id="52" name="Oval 51"/>
            <p:cNvSpPr/>
            <p:nvPr/>
          </p:nvSpPr>
          <p:spPr>
            <a:xfrm>
              <a:off x="10636741" y="2652807"/>
              <a:ext cx="296963" cy="296963"/>
            </a:xfrm>
            <a:prstGeom prst="ellipse">
              <a:avLst/>
            </a:prstGeom>
            <a:solidFill>
              <a:schemeClr val="tx1">
                <a:lumMod val="75000"/>
                <a:lumOff val="25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ZA" sz="600">
                <a:solidFill>
                  <a:schemeClr val="tx1">
                    <a:lumMod val="50000"/>
                    <a:lumOff val="50000"/>
                  </a:schemeClr>
                </a:solidFill>
              </a:endParaRPr>
            </a:p>
          </p:txBody>
        </p:sp>
        <p:pic>
          <p:nvPicPr>
            <p:cNvPr id="53" name="Graphic 52" title="Flag Icon"/>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10816" y="2716810"/>
              <a:ext cx="149367" cy="168956"/>
            </a:xfrm>
            <a:prstGeom prst="rect">
              <a:avLst/>
            </a:prstGeom>
          </p:spPr>
        </p:pic>
      </p:grpSp>
      <p:pic>
        <p:nvPicPr>
          <p:cNvPr id="54" name="Graphic 53"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0359158" y="2801036"/>
            <a:ext cx="581025" cy="295275"/>
          </a:xfrm>
          <a:prstGeom prst="rect">
            <a:avLst/>
          </a:prstGeom>
        </p:spPr>
      </p:pic>
      <p:grpSp>
        <p:nvGrpSpPr>
          <p:cNvPr id="55" name="Group 54" title="Year 4"/>
          <p:cNvGrpSpPr/>
          <p:nvPr userDrawn="1"/>
        </p:nvGrpSpPr>
        <p:grpSpPr>
          <a:xfrm>
            <a:off x="8481353" y="3119046"/>
            <a:ext cx="3133180" cy="562188"/>
            <a:chOff x="8481353" y="3119046"/>
            <a:chExt cx="3133180" cy="562188"/>
          </a:xfrm>
        </p:grpSpPr>
        <p:cxnSp>
          <p:nvCxnSpPr>
            <p:cNvPr id="56" name="Straight Connector 55" title="Q lines"/>
            <p:cNvCxnSpPr>
              <a:cxnSpLocks/>
            </p:cNvCxnSpPr>
            <p:nvPr/>
          </p:nvCxnSpPr>
          <p:spPr>
            <a:xfrm>
              <a:off x="1078575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7" name="Straight Connector 56" title="Q lines"/>
            <p:cNvCxnSpPr>
              <a:cxnSpLocks/>
            </p:cNvCxnSpPr>
            <p:nvPr/>
          </p:nvCxnSpPr>
          <p:spPr>
            <a:xfrm>
              <a:off x="9481202"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58" name="Arrow: Right 132" title="Year Arrow"/>
            <p:cNvSpPr/>
            <p:nvPr/>
          </p:nvSpPr>
          <p:spPr>
            <a:xfrm>
              <a:off x="8481353" y="3325978"/>
              <a:ext cx="3133180" cy="355256"/>
            </a:xfrm>
            <a:prstGeom prst="rightArrow">
              <a:avLst>
                <a:gd name="adj1" fmla="val 100000"/>
                <a:gd name="adj2" fmla="val 50000"/>
              </a:avLst>
            </a:prstGeom>
            <a:gradFill flip="none" rotWithShape="1">
              <a:gsLst>
                <a:gs pos="0">
                  <a:schemeClr val="accent1">
                    <a:lumMod val="20000"/>
                    <a:lumOff val="80000"/>
                  </a:schemeClr>
                </a:gs>
                <a:gs pos="100000">
                  <a:srgbClr val="2F5CA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59" name="Oval 58" title="Quarter Background Cirlce"/>
            <p:cNvSpPr/>
            <p:nvPr/>
          </p:nvSpPr>
          <p:spPr>
            <a:xfrm>
              <a:off x="1068250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title="Quarter Background Cirlce"/>
            <p:cNvSpPr/>
            <p:nvPr/>
          </p:nvSpPr>
          <p:spPr>
            <a:xfrm>
              <a:off x="1003192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title="Quarter Background Cirlce"/>
            <p:cNvSpPr/>
            <p:nvPr/>
          </p:nvSpPr>
          <p:spPr>
            <a:xfrm>
              <a:off x="938467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title="Quarter Background Cirlce"/>
            <p:cNvSpPr/>
            <p:nvPr/>
          </p:nvSpPr>
          <p:spPr>
            <a:xfrm>
              <a:off x="873163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title="Q lines"/>
            <p:cNvCxnSpPr>
              <a:cxnSpLocks/>
            </p:cNvCxnSpPr>
            <p:nvPr/>
          </p:nvCxnSpPr>
          <p:spPr>
            <a:xfrm>
              <a:off x="8836180"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4" name="Straight Connector 63" title="Q lines"/>
            <p:cNvCxnSpPr>
              <a:cxnSpLocks/>
            </p:cNvCxnSpPr>
            <p:nvPr/>
          </p:nvCxnSpPr>
          <p:spPr>
            <a:xfrm>
              <a:off x="10130964"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65" name="TextBox 64" title="Quarter Number"/>
            <p:cNvSpPr txBox="1"/>
            <p:nvPr/>
          </p:nvSpPr>
          <p:spPr>
            <a:xfrm>
              <a:off x="869683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66" name="TextBox 65" title="Quarter Number"/>
            <p:cNvSpPr txBox="1"/>
            <p:nvPr/>
          </p:nvSpPr>
          <p:spPr>
            <a:xfrm>
              <a:off x="934434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67" name="TextBox 66" title="Quarter Number"/>
            <p:cNvSpPr txBox="1"/>
            <p:nvPr/>
          </p:nvSpPr>
          <p:spPr>
            <a:xfrm>
              <a:off x="999186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68" name="TextBox 67" title="Quarter Number"/>
            <p:cNvSpPr txBox="1"/>
            <p:nvPr/>
          </p:nvSpPr>
          <p:spPr>
            <a:xfrm>
              <a:off x="10639376"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grpSp>
        <p:nvGrpSpPr>
          <p:cNvPr id="69" name="Group 68" title="Year 3"/>
          <p:cNvGrpSpPr/>
          <p:nvPr userDrawn="1"/>
        </p:nvGrpSpPr>
        <p:grpSpPr>
          <a:xfrm>
            <a:off x="5886628" y="3119046"/>
            <a:ext cx="2784204" cy="562188"/>
            <a:chOff x="5886628" y="3119046"/>
            <a:chExt cx="2784204" cy="562188"/>
          </a:xfrm>
        </p:grpSpPr>
        <p:cxnSp>
          <p:nvCxnSpPr>
            <p:cNvPr id="70" name="Straight Connector 69" title="Q lines"/>
            <p:cNvCxnSpPr>
              <a:cxnSpLocks/>
            </p:cNvCxnSpPr>
            <p:nvPr/>
          </p:nvCxnSpPr>
          <p:spPr>
            <a:xfrm>
              <a:off x="6890490"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1" name="Arrow: Right 184" title="Year Arrow"/>
            <p:cNvSpPr/>
            <p:nvPr/>
          </p:nvSpPr>
          <p:spPr>
            <a:xfrm>
              <a:off x="5886628" y="3325978"/>
              <a:ext cx="2784204" cy="355256"/>
            </a:xfrm>
            <a:prstGeom prst="rightArrow">
              <a:avLst>
                <a:gd name="adj1" fmla="val 100000"/>
                <a:gd name="adj2" fmla="val 50000"/>
              </a:avLst>
            </a:prstGeom>
            <a:gradFill flip="none" rotWithShape="1">
              <a:gsLst>
                <a:gs pos="0">
                  <a:schemeClr val="accent3">
                    <a:lumMod val="20000"/>
                    <a:lumOff val="80000"/>
                  </a:schemeClr>
                </a:gs>
                <a:gs pos="100000">
                  <a:srgbClr val="69447B"/>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72" name="Oval 71" title="Quarter Background Cirlce"/>
            <p:cNvSpPr/>
            <p:nvPr/>
          </p:nvSpPr>
          <p:spPr>
            <a:xfrm>
              <a:off x="809593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title="Quarter Background Cirlce"/>
            <p:cNvSpPr/>
            <p:nvPr/>
          </p:nvSpPr>
          <p:spPr>
            <a:xfrm>
              <a:off x="7443121"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title="Quarter Background Cirlce"/>
            <p:cNvSpPr/>
            <p:nvPr/>
          </p:nvSpPr>
          <p:spPr>
            <a:xfrm>
              <a:off x="679184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title="Quarter Background Cirlce"/>
            <p:cNvSpPr/>
            <p:nvPr/>
          </p:nvSpPr>
          <p:spPr>
            <a:xfrm>
              <a:off x="6140756"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title="Q lines"/>
            <p:cNvCxnSpPr>
              <a:cxnSpLocks/>
            </p:cNvCxnSpPr>
            <p:nvPr/>
          </p:nvCxnSpPr>
          <p:spPr>
            <a:xfrm>
              <a:off x="6246612"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7" name="Straight Connector 76" title="Q lines"/>
            <p:cNvCxnSpPr>
              <a:cxnSpLocks/>
            </p:cNvCxnSpPr>
            <p:nvPr/>
          </p:nvCxnSpPr>
          <p:spPr>
            <a:xfrm>
              <a:off x="7541396"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8" name="Straight Connector 77" title="Q lines"/>
            <p:cNvCxnSpPr>
              <a:cxnSpLocks/>
            </p:cNvCxnSpPr>
            <p:nvPr/>
          </p:nvCxnSpPr>
          <p:spPr>
            <a:xfrm>
              <a:off x="8188788"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9" name="TextBox 78" title="Quarter Number"/>
            <p:cNvSpPr txBox="1"/>
            <p:nvPr/>
          </p:nvSpPr>
          <p:spPr>
            <a:xfrm>
              <a:off x="610677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80" name="TextBox 79" title="Quarter Number"/>
            <p:cNvSpPr txBox="1"/>
            <p:nvPr/>
          </p:nvSpPr>
          <p:spPr>
            <a:xfrm>
              <a:off x="675428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81" name="TextBox 80" title="Quarter Number"/>
            <p:cNvSpPr txBox="1"/>
            <p:nvPr/>
          </p:nvSpPr>
          <p:spPr>
            <a:xfrm>
              <a:off x="740180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82" name="TextBox 81" title="Quarter Number"/>
            <p:cNvSpPr txBox="1"/>
            <p:nvPr/>
          </p:nvSpPr>
          <p:spPr>
            <a:xfrm>
              <a:off x="804931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grpSp>
        <p:nvGrpSpPr>
          <p:cNvPr id="83" name="Group 82" title="Year 2"/>
          <p:cNvGrpSpPr/>
          <p:nvPr userDrawn="1"/>
        </p:nvGrpSpPr>
        <p:grpSpPr>
          <a:xfrm>
            <a:off x="3309141" y="3119046"/>
            <a:ext cx="2759196" cy="561751"/>
            <a:chOff x="3309141" y="3119046"/>
            <a:chExt cx="2759196" cy="561751"/>
          </a:xfrm>
        </p:grpSpPr>
        <p:sp>
          <p:nvSpPr>
            <p:cNvPr id="84" name="Arrow: Right 130" title="Year Arrow"/>
            <p:cNvSpPr/>
            <p:nvPr/>
          </p:nvSpPr>
          <p:spPr>
            <a:xfrm>
              <a:off x="3309141" y="3325541"/>
              <a:ext cx="2759196" cy="355256"/>
            </a:xfrm>
            <a:prstGeom prst="rightArrow">
              <a:avLst>
                <a:gd name="adj1" fmla="val 100000"/>
                <a:gd name="adj2" fmla="val 50000"/>
              </a:avLst>
            </a:prstGeom>
            <a:gradFill flip="none" rotWithShape="1">
              <a:gsLst>
                <a:gs pos="0">
                  <a:schemeClr val="accent6">
                    <a:lumMod val="20000"/>
                    <a:lumOff val="80000"/>
                  </a:schemeClr>
                </a:gs>
                <a:gs pos="100000">
                  <a:srgbClr val="54823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85" name="Oval 84" title="Quarter Background Cirlce"/>
            <p:cNvSpPr/>
            <p:nvPr/>
          </p:nvSpPr>
          <p:spPr>
            <a:xfrm>
              <a:off x="549490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title="Quarter Background Cirlce"/>
            <p:cNvSpPr/>
            <p:nvPr/>
          </p:nvSpPr>
          <p:spPr>
            <a:xfrm>
              <a:off x="484587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title="Quarter Background Cirlce"/>
            <p:cNvSpPr/>
            <p:nvPr/>
          </p:nvSpPr>
          <p:spPr>
            <a:xfrm>
              <a:off x="420935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title="Quarter Background Cirlce"/>
            <p:cNvSpPr/>
            <p:nvPr/>
          </p:nvSpPr>
          <p:spPr>
            <a:xfrm>
              <a:off x="355216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Straight Connector 88" title="Q lines"/>
            <p:cNvCxnSpPr>
              <a:cxnSpLocks/>
            </p:cNvCxnSpPr>
            <p:nvPr/>
          </p:nvCxnSpPr>
          <p:spPr>
            <a:xfrm>
              <a:off x="3657043"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0" name="Straight Connector 89" title="Q lines"/>
            <p:cNvCxnSpPr>
              <a:cxnSpLocks/>
            </p:cNvCxnSpPr>
            <p:nvPr/>
          </p:nvCxnSpPr>
          <p:spPr>
            <a:xfrm>
              <a:off x="4304435"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1" name="Straight Connector 90" title="Q lines"/>
            <p:cNvCxnSpPr>
              <a:cxnSpLocks/>
            </p:cNvCxnSpPr>
            <p:nvPr/>
          </p:nvCxnSpPr>
          <p:spPr>
            <a:xfrm>
              <a:off x="495182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2" name="Straight Connector 91" title="Q lines"/>
            <p:cNvCxnSpPr>
              <a:cxnSpLocks/>
            </p:cNvCxnSpPr>
            <p:nvPr/>
          </p:nvCxnSpPr>
          <p:spPr>
            <a:xfrm>
              <a:off x="559921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3" name="TextBox 92" title="Quarter Number"/>
            <p:cNvSpPr txBox="1"/>
            <p:nvPr/>
          </p:nvSpPr>
          <p:spPr>
            <a:xfrm>
              <a:off x="351671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94" name="TextBox 93" title="Quarter Number"/>
            <p:cNvSpPr txBox="1"/>
            <p:nvPr/>
          </p:nvSpPr>
          <p:spPr>
            <a:xfrm>
              <a:off x="416422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95" name="TextBox 94" title="Quarter Number"/>
            <p:cNvSpPr txBox="1"/>
            <p:nvPr/>
          </p:nvSpPr>
          <p:spPr>
            <a:xfrm>
              <a:off x="481174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96" name="TextBox 95" title="Quarter Number"/>
            <p:cNvSpPr txBox="1"/>
            <p:nvPr/>
          </p:nvSpPr>
          <p:spPr>
            <a:xfrm>
              <a:off x="545925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grpSp>
        <p:nvGrpSpPr>
          <p:cNvPr id="97" name="Group 96" title="Year 1"/>
          <p:cNvGrpSpPr/>
          <p:nvPr userDrawn="1"/>
        </p:nvGrpSpPr>
        <p:grpSpPr>
          <a:xfrm>
            <a:off x="791681" y="3119046"/>
            <a:ext cx="2695434" cy="561751"/>
            <a:chOff x="791681" y="3119046"/>
            <a:chExt cx="2695434" cy="561751"/>
          </a:xfrm>
        </p:grpSpPr>
        <p:cxnSp>
          <p:nvCxnSpPr>
            <p:cNvPr id="98" name="Straight Connector 97" title="Q lines"/>
            <p:cNvCxnSpPr>
              <a:cxnSpLocks/>
            </p:cNvCxnSpPr>
            <p:nvPr/>
          </p:nvCxnSpPr>
          <p:spPr>
            <a:xfrm>
              <a:off x="170330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9" name="Arrow: Right 129" title="Year Arrow"/>
            <p:cNvSpPr/>
            <p:nvPr/>
          </p:nvSpPr>
          <p:spPr>
            <a:xfrm>
              <a:off x="791681" y="3325541"/>
              <a:ext cx="2695434" cy="355256"/>
            </a:xfrm>
            <a:prstGeom prst="rightArrow">
              <a:avLst>
                <a:gd name="adj1" fmla="val 100000"/>
                <a:gd name="adj2" fmla="val 50000"/>
              </a:avLst>
            </a:prstGeom>
            <a:gradFill flip="none" rotWithShape="1">
              <a:gsLst>
                <a:gs pos="0">
                  <a:schemeClr val="accent2">
                    <a:lumMod val="20000"/>
                    <a:lumOff val="80000"/>
                  </a:schemeClr>
                </a:gs>
                <a:gs pos="100000">
                  <a:srgbClr val="EA0C0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100" name="Oval 99" title="Quarter Background Cirlce"/>
            <p:cNvSpPr/>
            <p:nvPr/>
          </p:nvSpPr>
          <p:spPr>
            <a:xfrm>
              <a:off x="291363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title="Quarter Background Cirlce"/>
            <p:cNvSpPr/>
            <p:nvPr/>
          </p:nvSpPr>
          <p:spPr>
            <a:xfrm>
              <a:off x="2256010"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title="Quarter Background Cirlce"/>
            <p:cNvSpPr/>
            <p:nvPr/>
          </p:nvSpPr>
          <p:spPr>
            <a:xfrm>
              <a:off x="161174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title="Quarter Background Cirlce"/>
            <p:cNvSpPr/>
            <p:nvPr/>
          </p:nvSpPr>
          <p:spPr>
            <a:xfrm>
              <a:off x="96578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 name="Straight Connector 103" title="Q lines"/>
            <p:cNvCxnSpPr>
              <a:cxnSpLocks/>
            </p:cNvCxnSpPr>
            <p:nvPr/>
          </p:nvCxnSpPr>
          <p:spPr>
            <a:xfrm>
              <a:off x="1067475"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5" name="Straight Connector 104" title="Q lines"/>
            <p:cNvCxnSpPr>
              <a:cxnSpLocks/>
            </p:cNvCxnSpPr>
            <p:nvPr/>
          </p:nvCxnSpPr>
          <p:spPr>
            <a:xfrm>
              <a:off x="236225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6" name="Straight Connector 105" title="Q lines"/>
            <p:cNvCxnSpPr>
              <a:cxnSpLocks/>
            </p:cNvCxnSpPr>
            <p:nvPr/>
          </p:nvCxnSpPr>
          <p:spPr>
            <a:xfrm>
              <a:off x="3009651"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07" name="TextBox 106" title="Quarter Number"/>
            <p:cNvSpPr txBox="1"/>
            <p:nvPr/>
          </p:nvSpPr>
          <p:spPr>
            <a:xfrm>
              <a:off x="92665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108" name="TextBox 107" title="Quarter Number"/>
            <p:cNvSpPr txBox="1"/>
            <p:nvPr/>
          </p:nvSpPr>
          <p:spPr>
            <a:xfrm>
              <a:off x="157416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109" name="TextBox 108" title="Quarter Number"/>
            <p:cNvSpPr txBox="1"/>
            <p:nvPr/>
          </p:nvSpPr>
          <p:spPr>
            <a:xfrm>
              <a:off x="222168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110" name="TextBox 109" title="Quarter Number"/>
            <p:cNvSpPr txBox="1"/>
            <p:nvPr/>
          </p:nvSpPr>
          <p:spPr>
            <a:xfrm>
              <a:off x="286919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sp>
        <p:nvSpPr>
          <p:cNvPr id="111" name="Text Placeholder 8"/>
          <p:cNvSpPr>
            <a:spLocks noGrp="1"/>
          </p:cNvSpPr>
          <p:nvPr>
            <p:ph type="body" sz="quarter" idx="15" hasCustomPrompt="1"/>
          </p:nvPr>
        </p:nvSpPr>
        <p:spPr>
          <a:xfrm>
            <a:off x="5874314"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2" name="Text Placeholder 8"/>
          <p:cNvSpPr>
            <a:spLocks noGrp="1"/>
          </p:cNvSpPr>
          <p:nvPr>
            <p:ph type="body" sz="quarter" idx="16" hasCustomPrompt="1"/>
          </p:nvPr>
        </p:nvSpPr>
        <p:spPr>
          <a:xfrm>
            <a:off x="9760199"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3" name="Text Placeholder 8"/>
          <p:cNvSpPr>
            <a:spLocks noGrp="1"/>
          </p:cNvSpPr>
          <p:nvPr>
            <p:ph type="body" sz="quarter" idx="17" hasCustomPrompt="1"/>
          </p:nvPr>
        </p:nvSpPr>
        <p:spPr>
          <a:xfrm>
            <a:off x="594428"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4" name="Text Placeholder 8"/>
          <p:cNvSpPr>
            <a:spLocks noGrp="1"/>
          </p:cNvSpPr>
          <p:nvPr>
            <p:ph type="body" sz="quarter" idx="23" hasCustomPrompt="1"/>
          </p:nvPr>
        </p:nvSpPr>
        <p:spPr>
          <a:xfrm>
            <a:off x="3196226"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5" name="Text Placeholder 8"/>
          <p:cNvSpPr>
            <a:spLocks noGrp="1"/>
          </p:cNvSpPr>
          <p:nvPr>
            <p:ph type="body" sz="quarter" idx="24" hasCustomPrompt="1"/>
          </p:nvPr>
        </p:nvSpPr>
        <p:spPr>
          <a:xfrm>
            <a:off x="5807451"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6" name="Text Placeholder 8"/>
          <p:cNvSpPr>
            <a:spLocks noGrp="1"/>
          </p:cNvSpPr>
          <p:nvPr>
            <p:ph type="body" sz="quarter" idx="25" hasCustomPrompt="1"/>
          </p:nvPr>
        </p:nvSpPr>
        <p:spPr>
          <a:xfrm>
            <a:off x="8362114"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7" name="Text Placeholder 4"/>
          <p:cNvSpPr>
            <a:spLocks noGrp="1"/>
          </p:cNvSpPr>
          <p:nvPr>
            <p:ph type="body" sz="quarter" idx="26" hasCustomPrompt="1"/>
          </p:nvPr>
        </p:nvSpPr>
        <p:spPr>
          <a:xfrm>
            <a:off x="594428" y="5724950"/>
            <a:ext cx="10898877" cy="595024"/>
          </a:xfrm>
        </p:spPr>
        <p:txBody>
          <a:bodyPr anchor="ctr"/>
          <a:lstStyle>
            <a:lvl1pPr marL="0" indent="0" algn="ctr">
              <a:buNone/>
              <a:defRPr sz="2400" baseline="0">
                <a:latin typeface="Open Sans (Body)"/>
              </a:defRPr>
            </a:lvl1pPr>
          </a:lstStyle>
          <a:p>
            <a:pPr lvl="0"/>
            <a:r>
              <a:rPr lang="en-US"/>
              <a:t>Contact Communications for custom timelines</a:t>
            </a:r>
          </a:p>
        </p:txBody>
      </p:sp>
    </p:spTree>
    <p:extLst>
      <p:ext uri="{BB962C8B-B14F-4D97-AF65-F5344CB8AC3E}">
        <p14:creationId xmlns:p14="http://schemas.microsoft.com/office/powerpoint/2010/main" val="8781239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EAD580-F9DE-4776-B204-F93A0A138A8B}" type="datetime1">
              <a:rPr lang="en-US" smtClean="0"/>
              <a:t>6/4/2020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88AB57-2DBE-44A3-AE96-942C49E954BF}" type="slidenum">
              <a:rPr lang="en-US" smtClean="0"/>
              <a:t>‹#›</a:t>
            </a:fld>
            <a:endParaRPr lang="en-US"/>
          </a:p>
        </p:txBody>
      </p:sp>
    </p:spTree>
    <p:extLst>
      <p:ext uri="{BB962C8B-B14F-4D97-AF65-F5344CB8AC3E}">
        <p14:creationId xmlns:p14="http://schemas.microsoft.com/office/powerpoint/2010/main" val="4058638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858439"/>
            <a:ext cx="9144000" cy="1455651"/>
          </a:xfrm>
          <a:solidFill>
            <a:schemeClr val="bg1">
              <a:lumMod val="95000"/>
            </a:schemeClr>
          </a:solidFill>
        </p:spPr>
        <p:txBody>
          <a:bodyPr anchor="ctr">
            <a:normAutofit/>
          </a:bodyPr>
          <a:lstStyle>
            <a:lvl1pPr algn="ctr">
              <a:defRPr sz="5600" b="1">
                <a:solidFill>
                  <a:srgbClr val="3C6EBE"/>
                </a:solidFill>
                <a:latin typeface="+mn-lt"/>
              </a:defRPr>
            </a:lvl1pPr>
          </a:lstStyle>
          <a:p>
            <a:r>
              <a:rPr lang="en-US"/>
              <a:t>Edit Master title</a:t>
            </a:r>
          </a:p>
        </p:txBody>
      </p:sp>
      <p:sp>
        <p:nvSpPr>
          <p:cNvPr id="3" name="Subtitle 2"/>
          <p:cNvSpPr>
            <a:spLocks noGrp="1"/>
          </p:cNvSpPr>
          <p:nvPr>
            <p:ph type="subTitle" idx="1" hasCustomPrompt="1"/>
          </p:nvPr>
        </p:nvSpPr>
        <p:spPr>
          <a:xfrm>
            <a:off x="1524000" y="4315096"/>
            <a:ext cx="9144000" cy="851564"/>
          </a:xfrm>
          <a:solidFill>
            <a:schemeClr val="bg1">
              <a:lumMod val="95000"/>
            </a:schemeClr>
          </a:solidFill>
        </p:spPr>
        <p:txBody>
          <a:bodyPr anchor="t"/>
          <a:lstStyle>
            <a:lvl1pPr marL="0" indent="0" algn="ctr">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MASTER SUBTITLE</a:t>
            </a:r>
          </a:p>
        </p:txBody>
      </p:sp>
      <p:sp>
        <p:nvSpPr>
          <p:cNvPr id="4" name="Date Placeholder 3"/>
          <p:cNvSpPr>
            <a:spLocks noGrp="1"/>
          </p:cNvSpPr>
          <p:nvPr>
            <p:ph type="dt" sz="half" idx="10"/>
          </p:nvPr>
        </p:nvSpPr>
        <p:spPr/>
        <p:txBody>
          <a:bodyPr/>
          <a:lstStyle/>
          <a:p>
            <a:fld id="{D957AE6E-8C98-4164-87BD-E54F22AEFC9C}" type="datetime1">
              <a:rPr lang="en-US" smtClean="0"/>
              <a:t>6/4/2020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Picture Placeholder 10"/>
          <p:cNvSpPr>
            <a:spLocks noGrp="1"/>
          </p:cNvSpPr>
          <p:nvPr>
            <p:ph type="pic" sz="quarter" idx="13"/>
          </p:nvPr>
        </p:nvSpPr>
        <p:spPr>
          <a:xfrm>
            <a:off x="0" y="1268412"/>
            <a:ext cx="12192000" cy="5589588"/>
          </a:xfrm>
        </p:spPr>
        <p:txBody>
          <a:bodyPr/>
          <a:lstStyle/>
          <a:p>
            <a:endParaRPr lang="en-US"/>
          </a:p>
        </p:txBody>
      </p:sp>
    </p:spTree>
    <p:extLst>
      <p:ext uri="{BB962C8B-B14F-4D97-AF65-F5344CB8AC3E}">
        <p14:creationId xmlns:p14="http://schemas.microsoft.com/office/powerpoint/2010/main" val="35811511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ntent Multi-Columns">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8790167" cy="710206"/>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7595F4F2-557B-47D6-9CDD-755A8855659B}" type="datetime1">
              <a:rPr lang="en-US" smtClean="0"/>
              <a:t>6/4/2020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6" name="Content Placeholder 3"/>
          <p:cNvSpPr>
            <a:spLocks noGrp="1"/>
          </p:cNvSpPr>
          <p:nvPr>
            <p:ph sz="half" idx="2"/>
          </p:nvPr>
        </p:nvSpPr>
        <p:spPr>
          <a:xfrm>
            <a:off x="423862" y="1687515"/>
            <a:ext cx="3429000"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a:p>
        </p:txBody>
      </p:sp>
      <p:sp>
        <p:nvSpPr>
          <p:cNvPr id="7" name="Content Placeholder 5"/>
          <p:cNvSpPr>
            <a:spLocks noGrp="1"/>
          </p:cNvSpPr>
          <p:nvPr>
            <p:ph sz="quarter" idx="4"/>
          </p:nvPr>
        </p:nvSpPr>
        <p:spPr>
          <a:xfrm>
            <a:off x="4094218" y="1687514"/>
            <a:ext cx="3429000"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8" name="Content Placeholder 5"/>
          <p:cNvSpPr>
            <a:spLocks noGrp="1"/>
          </p:cNvSpPr>
          <p:nvPr>
            <p:ph sz="quarter" idx="13"/>
          </p:nvPr>
        </p:nvSpPr>
        <p:spPr>
          <a:xfrm>
            <a:off x="7760524" y="1687514"/>
            <a:ext cx="3429000"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0" name="Content Placeholder 5"/>
          <p:cNvSpPr>
            <a:spLocks noGrp="1"/>
          </p:cNvSpPr>
          <p:nvPr>
            <p:ph sz="quarter" idx="14"/>
          </p:nvPr>
        </p:nvSpPr>
        <p:spPr>
          <a:xfrm>
            <a:off x="423862" y="4108326"/>
            <a:ext cx="3429000"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1" name="Content Placeholder 5"/>
          <p:cNvSpPr>
            <a:spLocks noGrp="1"/>
          </p:cNvSpPr>
          <p:nvPr>
            <p:ph sz="quarter" idx="15"/>
          </p:nvPr>
        </p:nvSpPr>
        <p:spPr>
          <a:xfrm>
            <a:off x="4094218" y="4108325"/>
            <a:ext cx="3429000"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2" name="Content Placeholder 5"/>
          <p:cNvSpPr>
            <a:spLocks noGrp="1"/>
          </p:cNvSpPr>
          <p:nvPr>
            <p:ph sz="quarter" idx="16"/>
          </p:nvPr>
        </p:nvSpPr>
        <p:spPr>
          <a:xfrm>
            <a:off x="7760524" y="4108325"/>
            <a:ext cx="3429000"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3" name="Picture Placeholder 8">
            <a:extLst>
              <a:ext uri="{FF2B5EF4-FFF2-40B4-BE49-F238E27FC236}">
                <a16:creationId xmlns:a16="http://schemas.microsoft.com/office/drawing/2014/main" id="{BE0BB3F8-302E-3249-B420-412CDC7D5CDF}"/>
              </a:ext>
            </a:extLst>
          </p:cNvPr>
          <p:cNvSpPr>
            <a:spLocks noGrp="1"/>
          </p:cNvSpPr>
          <p:nvPr>
            <p:ph type="pic" sz="quarter" idx="17" hasCustomPrompt="1"/>
          </p:nvPr>
        </p:nvSpPr>
        <p:spPr>
          <a:xfrm>
            <a:off x="10704513" y="85725"/>
            <a:ext cx="1377950" cy="1096963"/>
          </a:xfrm>
        </p:spPr>
        <p:txBody>
          <a:bodyPr/>
          <a:lstStyle/>
          <a:p>
            <a:r>
              <a:rPr lang="en-US"/>
              <a:t>Logo</a:t>
            </a:r>
          </a:p>
        </p:txBody>
      </p:sp>
    </p:spTree>
    <p:extLst>
      <p:ext uri="{BB962C8B-B14F-4D97-AF65-F5344CB8AC3E}">
        <p14:creationId xmlns:p14="http://schemas.microsoft.com/office/powerpoint/2010/main" val="33035808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Orange/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28602" y="1975259"/>
            <a:ext cx="9534796" cy="3566160"/>
          </a:xfrm>
          <a:prstGeom prst="rect">
            <a:avLst/>
          </a:prstGeom>
        </p:spPr>
        <p:txBody>
          <a:bodyPr anchor="ctr">
            <a:normAutofit/>
          </a:bodyPr>
          <a:lstStyle>
            <a:lvl1pPr algn="ctr">
              <a:defRPr sz="6500">
                <a:solidFill>
                  <a:schemeClr val="bg1"/>
                </a:solidFill>
                <a:latin typeface="Open Sans (Headings)"/>
              </a:defRPr>
            </a:lvl1pPr>
          </a:lstStyle>
          <a:p>
            <a:r>
              <a:rPr lang="en-US"/>
              <a:t>Click to edit Section title</a:t>
            </a:r>
          </a:p>
        </p:txBody>
      </p:sp>
      <p:sp>
        <p:nvSpPr>
          <p:cNvPr id="4" name="Date Placeholder 3"/>
          <p:cNvSpPr>
            <a:spLocks noGrp="1"/>
          </p:cNvSpPr>
          <p:nvPr>
            <p:ph type="dt" sz="half" idx="10"/>
          </p:nvPr>
        </p:nvSpPr>
        <p:spPr>
          <a:xfrm>
            <a:off x="838200" y="6497053"/>
            <a:ext cx="2743200" cy="224422"/>
          </a:xfrm>
        </p:spPr>
        <p:txBody>
          <a:bodyPr/>
          <a:lstStyle>
            <a:lvl1pPr>
              <a:defRPr>
                <a:solidFill>
                  <a:schemeClr val="bg1"/>
                </a:solidFill>
              </a:defRPr>
            </a:lvl1pPr>
          </a:lstStyle>
          <a:p>
            <a:fld id="{261D47DF-865E-42EC-80EC-108F60589132}" type="datetimeFigureOut">
              <a:rPr lang="en-US" smtClean="0"/>
              <a:pPr/>
              <a:t>6/4/2020</a:t>
            </a:fld>
            <a:endParaRPr lang="en-US"/>
          </a:p>
        </p:txBody>
      </p:sp>
      <p:sp>
        <p:nvSpPr>
          <p:cNvPr id="5" name="Footer Placeholder 4"/>
          <p:cNvSpPr>
            <a:spLocks noGrp="1"/>
          </p:cNvSpPr>
          <p:nvPr>
            <p:ph type="ftr" sz="quarter" idx="11"/>
          </p:nvPr>
        </p:nvSpPr>
        <p:spPr>
          <a:xfrm>
            <a:off x="4038600" y="6497053"/>
            <a:ext cx="4114800" cy="224422"/>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610600" y="6497053"/>
            <a:ext cx="2743200" cy="224422"/>
          </a:xfrm>
        </p:spPr>
        <p:txBody>
          <a:bodyPr/>
          <a:lstStyle>
            <a:lvl1pPr>
              <a:defRPr>
                <a:solidFill>
                  <a:schemeClr val="bg1"/>
                </a:solidFill>
              </a:defRPr>
            </a:lvl1pPr>
          </a:lstStyle>
          <a:p>
            <a:fld id="{0088AB57-2DBE-44A3-AE96-942C49E954BF}" type="slidenum">
              <a:rPr lang="en-US" smtClean="0"/>
              <a:pPr/>
              <a:t>‹#›</a:t>
            </a:fld>
            <a:endParaRPr lang="en-US"/>
          </a:p>
        </p:txBody>
      </p:sp>
    </p:spTree>
    <p:extLst>
      <p:ext uri="{BB962C8B-B14F-4D97-AF65-F5344CB8AC3E}">
        <p14:creationId xmlns:p14="http://schemas.microsoft.com/office/powerpoint/2010/main" val="32925095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5C05D33-2F5D-482A-8D2C-D96EBC369FAA}" type="datetime1">
              <a:rPr lang="en-US" smtClean="0">
                <a:solidFill>
                  <a:schemeClr val="accent1">
                    <a:lumMod val="60000"/>
                    <a:lumOff val="40000"/>
                  </a:schemeClr>
                </a:solidFill>
              </a:rPr>
              <a:pPr/>
              <a:t>6/4/2020</a:t>
            </a:fld>
            <a:endParaRPr lang="en-US">
              <a:solidFill>
                <a:schemeClr val="accent1">
                  <a:lumMod val="60000"/>
                  <a:lumOff val="40000"/>
                </a:schemeClr>
              </a:solidFill>
            </a:endParaRPr>
          </a:p>
        </p:txBody>
      </p:sp>
      <p:sp>
        <p:nvSpPr>
          <p:cNvPr id="4" name="Footer Placeholder 3"/>
          <p:cNvSpPr>
            <a:spLocks noGrp="1"/>
          </p:cNvSpPr>
          <p:nvPr>
            <p:ph type="ftr" sz="quarter" idx="11"/>
          </p:nvPr>
        </p:nvSpPr>
        <p:spPr/>
        <p:txBody>
          <a:bodyPr/>
          <a:lstStyle/>
          <a:p>
            <a:r>
              <a:rPr lang="en-US">
                <a:solidFill>
                  <a:schemeClr val="accent1">
                    <a:lumMod val="60000"/>
                    <a:lumOff val="40000"/>
                  </a:schemeClr>
                </a:solidFill>
              </a:rPr>
              <a:t>Footer</a:t>
            </a:r>
          </a:p>
        </p:txBody>
      </p:sp>
    </p:spTree>
    <p:extLst>
      <p:ext uri="{BB962C8B-B14F-4D97-AF65-F5344CB8AC3E}">
        <p14:creationId xmlns:p14="http://schemas.microsoft.com/office/powerpoint/2010/main" val="38406942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C8B01-2475-4F24-9C38-219F590FDC1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DFC761-05DF-4A34-BC96-62DA7F708C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B663451-4878-47AF-9DAB-FE1822C1594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F0F27D-776D-4C98-BBE0-9A91733BBC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B7BADE8-9DB4-41AE-B719-5676F55C3D5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60404F-0B7F-4985-967D-31C10C30EBAB}"/>
              </a:ext>
            </a:extLst>
          </p:cNvPr>
          <p:cNvSpPr>
            <a:spLocks noGrp="1"/>
          </p:cNvSpPr>
          <p:nvPr>
            <p:ph type="dt" sz="half" idx="10"/>
          </p:nvPr>
        </p:nvSpPr>
        <p:spPr/>
        <p:txBody>
          <a:bodyPr/>
          <a:lstStyle/>
          <a:p>
            <a:fld id="{F7B90A53-48FF-490C-8898-72206D9CF0F8}" type="datetimeFigureOut">
              <a:rPr lang="en-US" smtClean="0"/>
              <a:t>6/4/2020</a:t>
            </a:fld>
            <a:endParaRPr lang="en-US"/>
          </a:p>
        </p:txBody>
      </p:sp>
      <p:sp>
        <p:nvSpPr>
          <p:cNvPr id="8" name="Footer Placeholder 7">
            <a:extLst>
              <a:ext uri="{FF2B5EF4-FFF2-40B4-BE49-F238E27FC236}">
                <a16:creationId xmlns:a16="http://schemas.microsoft.com/office/drawing/2014/main" id="{AED0ABDF-DB62-4205-82FF-70D7DDD11CE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4C2BFBE-C63D-47FF-8E09-CCD8546E9216}"/>
              </a:ext>
            </a:extLst>
          </p:cNvPr>
          <p:cNvSpPr>
            <a:spLocks noGrp="1"/>
          </p:cNvSpPr>
          <p:nvPr>
            <p:ph type="sldNum" sz="quarter" idx="12"/>
          </p:nvPr>
        </p:nvSpPr>
        <p:spPr/>
        <p:txBody>
          <a:bodyPr/>
          <a:lstStyle/>
          <a:p>
            <a:fld id="{1E50C1F7-C88D-4EDA-AC72-C04F22413417}" type="slidenum">
              <a:rPr lang="en-US" smtClean="0"/>
              <a:t>‹#›</a:t>
            </a:fld>
            <a:endParaRPr lang="en-US"/>
          </a:p>
        </p:txBody>
      </p:sp>
    </p:spTree>
    <p:extLst>
      <p:ext uri="{BB962C8B-B14F-4D97-AF65-F5344CB8AC3E}">
        <p14:creationId xmlns:p14="http://schemas.microsoft.com/office/powerpoint/2010/main" val="261465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Alternat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460701"/>
            <a:ext cx="9997440" cy="3566160"/>
          </a:xfrm>
        </p:spPr>
        <p:txBody>
          <a:bodyPr anchor="ctr">
            <a:normAutofit/>
          </a:bodyPr>
          <a:lstStyle>
            <a:lvl1pPr algn="ctr">
              <a:defRPr sz="6600" b="1">
                <a:solidFill>
                  <a:srgbClr val="3C6EBE"/>
                </a:solidFill>
                <a:latin typeface="Open Sans Semibold" panose="020B0606030504020204"/>
              </a:defRPr>
            </a:lvl1pPr>
          </a:lstStyle>
          <a:p>
            <a:r>
              <a:rPr lang="en-US"/>
              <a:t>Click to edit Master title</a:t>
            </a:r>
          </a:p>
        </p:txBody>
      </p:sp>
      <p:sp>
        <p:nvSpPr>
          <p:cNvPr id="3" name="Subtitle 2"/>
          <p:cNvSpPr>
            <a:spLocks noGrp="1"/>
          </p:cNvSpPr>
          <p:nvPr>
            <p:ph type="subTitle" idx="1" hasCustomPrompt="1"/>
          </p:nvPr>
        </p:nvSpPr>
        <p:spPr>
          <a:xfrm>
            <a:off x="1097280" y="5026861"/>
            <a:ext cx="9997440" cy="1273508"/>
          </a:xfrm>
        </p:spPr>
        <p:txBody>
          <a:bodyPr anchor="ctr"/>
          <a:lstStyle>
            <a:lvl1pPr marL="0" indent="0" algn="ctr">
              <a:buNone/>
              <a:defRPr sz="2400" b="1" spc="200" baseline="0">
                <a:solidFill>
                  <a:srgbClr val="44546A"/>
                </a:solidFill>
                <a:latin typeface="Open Sans (Heading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6D8F86B-02CB-4045-BDB1-2B031E2F7395}" type="datetime1">
              <a:rPr lang="en-US" smtClean="0"/>
              <a:t>6/4/2020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Tree>
    <p:extLst>
      <p:ext uri="{BB962C8B-B14F-4D97-AF65-F5344CB8AC3E}">
        <p14:creationId xmlns:p14="http://schemas.microsoft.com/office/powerpoint/2010/main" val="41608645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Content Bloc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1D598F-BD5A-4CCC-8902-3524A15422EA}" type="datetime1">
              <a:rPr lang="en-US" smtClean="0"/>
              <a:t>6/4/2020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pPr/>
              <a:t>‹#›</a:t>
            </a:fld>
            <a:endParaRPr lang="en-US"/>
          </a:p>
        </p:txBody>
      </p:sp>
    </p:spTree>
    <p:extLst>
      <p:ext uri="{BB962C8B-B14F-4D97-AF65-F5344CB8AC3E}">
        <p14:creationId xmlns:p14="http://schemas.microsoft.com/office/powerpoint/2010/main" val="21954548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12112F0-B0D6-544B-A9ED-D87576CF9D89}"/>
              </a:ext>
            </a:extLst>
          </p:cNvPr>
          <p:cNvSpPr/>
          <p:nvPr userDrawn="1"/>
        </p:nvSpPr>
        <p:spPr>
          <a:xfrm>
            <a:off x="1" y="0"/>
            <a:ext cx="12192000" cy="4176584"/>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2" name="Picture 11">
            <a:extLst>
              <a:ext uri="{FF2B5EF4-FFF2-40B4-BE49-F238E27FC236}">
                <a16:creationId xmlns:a16="http://schemas.microsoft.com/office/drawing/2014/main" id="{3056ED18-9549-854B-86E4-E56B9C516552}"/>
              </a:ext>
            </a:extLst>
          </p:cNvPr>
          <p:cNvPicPr>
            <a:picLocks noChangeAspect="1"/>
          </p:cNvPicPr>
          <p:nvPr userDrawn="1"/>
        </p:nvPicPr>
        <p:blipFill>
          <a:blip r:embed="rId2"/>
          <a:stretch>
            <a:fillRect/>
          </a:stretch>
        </p:blipFill>
        <p:spPr>
          <a:xfrm>
            <a:off x="-139153" y="1346888"/>
            <a:ext cx="12554280" cy="3694670"/>
          </a:xfrm>
          <a:prstGeom prst="rect">
            <a:avLst/>
          </a:prstGeom>
        </p:spPr>
      </p:pic>
      <p:sp>
        <p:nvSpPr>
          <p:cNvPr id="13" name="Rectangle 12">
            <a:extLst>
              <a:ext uri="{FF2B5EF4-FFF2-40B4-BE49-F238E27FC236}">
                <a16:creationId xmlns:a16="http://schemas.microsoft.com/office/drawing/2014/main" id="{B9159C88-7091-B24F-A4D3-BCC00219879A}"/>
              </a:ext>
            </a:extLst>
          </p:cNvPr>
          <p:cNvSpPr/>
          <p:nvPr userDrawn="1"/>
        </p:nvSpPr>
        <p:spPr>
          <a:xfrm>
            <a:off x="1" y="3212756"/>
            <a:ext cx="12192000" cy="2920314"/>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556200" y="4646141"/>
            <a:ext cx="11025097" cy="732171"/>
          </a:xfrm>
        </p:spPr>
        <p:txBody>
          <a:bodyPr anchor="ctr" anchorCtr="0">
            <a:normAutofit/>
          </a:bodyPr>
          <a:lstStyle>
            <a:lvl1pPr indent="0" algn="ctr">
              <a:lnSpc>
                <a:spcPct val="90000"/>
              </a:lnSpc>
              <a:defRPr sz="3200">
                <a:solidFill>
                  <a:schemeClr val="accent2"/>
                </a:solidFill>
              </a:defRPr>
            </a:lvl1pPr>
          </a:lstStyle>
          <a:p>
            <a:r>
              <a:rPr lang="en-US"/>
              <a:t>Click to edit Master title style</a:t>
            </a:r>
          </a:p>
        </p:txBody>
      </p:sp>
      <p:sp>
        <p:nvSpPr>
          <p:cNvPr id="3" name="Subtitle 2"/>
          <p:cNvSpPr>
            <a:spLocks noGrp="1"/>
          </p:cNvSpPr>
          <p:nvPr>
            <p:ph type="subTitle" idx="1"/>
          </p:nvPr>
        </p:nvSpPr>
        <p:spPr>
          <a:xfrm>
            <a:off x="2418939" y="5450712"/>
            <a:ext cx="6896281" cy="431104"/>
          </a:xfrm>
        </p:spPr>
        <p:txBody>
          <a:bodyPr>
            <a:normAutofit/>
          </a:bodyPr>
          <a:lstStyle>
            <a:lvl1pPr marL="0" indent="0" algn="ctr">
              <a:lnSpc>
                <a:spcPct val="90000"/>
              </a:lnSpc>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5" name="Picture 4">
            <a:extLst>
              <a:ext uri="{FF2B5EF4-FFF2-40B4-BE49-F238E27FC236}">
                <a16:creationId xmlns:a16="http://schemas.microsoft.com/office/drawing/2014/main" id="{9F7F88B5-494B-2946-8646-503B3FA4D1AC}"/>
              </a:ext>
            </a:extLst>
          </p:cNvPr>
          <p:cNvPicPr>
            <a:picLocks noChangeAspect="1"/>
          </p:cNvPicPr>
          <p:nvPr userDrawn="1"/>
        </p:nvPicPr>
        <p:blipFill>
          <a:blip r:embed="rId3"/>
          <a:stretch>
            <a:fillRect/>
          </a:stretch>
        </p:blipFill>
        <p:spPr>
          <a:xfrm>
            <a:off x="3381432" y="2842055"/>
            <a:ext cx="5023731" cy="1729946"/>
          </a:xfrm>
          <a:prstGeom prst="rect">
            <a:avLst/>
          </a:prstGeom>
        </p:spPr>
      </p:pic>
    </p:spTree>
    <p:extLst>
      <p:ext uri="{BB962C8B-B14F-4D97-AF65-F5344CB8AC3E}">
        <p14:creationId xmlns:p14="http://schemas.microsoft.com/office/powerpoint/2010/main" val="3670075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6257" y="1"/>
            <a:ext cx="11230999" cy="1099751"/>
          </a:xfrm>
        </p:spPr>
        <p:txBody>
          <a:bodyPr>
            <a:normAutofit/>
          </a:bodyPr>
          <a:lstStyle>
            <a:lvl1pPr>
              <a:defRPr sz="3200"/>
            </a:lvl1pPr>
          </a:lstStyle>
          <a:p>
            <a:r>
              <a:rPr lang="en-US"/>
              <a:t>Click to edit Master title style</a:t>
            </a:r>
          </a:p>
        </p:txBody>
      </p:sp>
      <p:sp>
        <p:nvSpPr>
          <p:cNvPr id="3" name="Content Placeholder 2"/>
          <p:cNvSpPr>
            <a:spLocks noGrp="1"/>
          </p:cNvSpPr>
          <p:nvPr>
            <p:ph idx="1"/>
          </p:nvPr>
        </p:nvSpPr>
        <p:spPr>
          <a:xfrm>
            <a:off x="309000" y="1445742"/>
            <a:ext cx="11383537" cy="4680423"/>
          </a:xfrm>
        </p:spPr>
        <p:txBody>
          <a:bodyPr/>
          <a:lstStyle>
            <a:lvl1pPr>
              <a:defRPr sz="2400"/>
            </a:lvl1pPr>
            <a:lvl2pPr>
              <a:defRPr sz="2100"/>
            </a:lvl2pPr>
            <a:lvl3pPr>
              <a:defRPr sz="1800"/>
            </a:lvl3pPr>
            <a:lvl4pPr>
              <a:defRPr sz="16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B655F654-1885-944D-970A-0D1E16B7127A}" type="slidenum">
              <a:t>‹#›</a:t>
            </a:fld>
            <a:endParaRPr lang="en-US"/>
          </a:p>
        </p:txBody>
      </p:sp>
      <p:cxnSp>
        <p:nvCxnSpPr>
          <p:cNvPr id="7" name="Straight Connector 6"/>
          <p:cNvCxnSpPr>
            <a:cxnSpLocks/>
          </p:cNvCxnSpPr>
          <p:nvPr userDrawn="1"/>
        </p:nvCxnSpPr>
        <p:spPr>
          <a:xfrm>
            <a:off x="494399" y="1219735"/>
            <a:ext cx="3881033" cy="0"/>
          </a:xfrm>
          <a:prstGeom prst="line">
            <a:avLst/>
          </a:prstGeom>
          <a:ln w="57150" cap="rnd">
            <a:solidFill>
              <a:schemeClr val="accent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92596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E5D0B07-B8A1-6946-B863-9544CA540DEF}"/>
              </a:ext>
            </a:extLst>
          </p:cNvPr>
          <p:cNvSpPr/>
          <p:nvPr userDrawn="1"/>
        </p:nvSpPr>
        <p:spPr>
          <a:xfrm>
            <a:off x="1" y="0"/>
            <a:ext cx="12192000" cy="4176584"/>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3" name="Picture 2">
            <a:extLst>
              <a:ext uri="{FF2B5EF4-FFF2-40B4-BE49-F238E27FC236}">
                <a16:creationId xmlns:a16="http://schemas.microsoft.com/office/drawing/2014/main" id="{FCFA8E27-D8BA-DB44-946E-E7D627ED92E2}"/>
              </a:ext>
            </a:extLst>
          </p:cNvPr>
          <p:cNvPicPr>
            <a:picLocks noChangeAspect="1"/>
          </p:cNvPicPr>
          <p:nvPr userDrawn="1"/>
        </p:nvPicPr>
        <p:blipFill>
          <a:blip r:embed="rId2"/>
          <a:stretch>
            <a:fillRect/>
          </a:stretch>
        </p:blipFill>
        <p:spPr>
          <a:xfrm>
            <a:off x="-139153" y="1594022"/>
            <a:ext cx="12554280" cy="3694670"/>
          </a:xfrm>
          <a:prstGeom prst="rect">
            <a:avLst/>
          </a:prstGeom>
        </p:spPr>
      </p:pic>
      <p:sp>
        <p:nvSpPr>
          <p:cNvPr id="7" name="Rectangle 6">
            <a:extLst>
              <a:ext uri="{FF2B5EF4-FFF2-40B4-BE49-F238E27FC236}">
                <a16:creationId xmlns:a16="http://schemas.microsoft.com/office/drawing/2014/main" id="{7D78E9FD-3F2A-CB47-AB0B-053EF4605353}"/>
              </a:ext>
            </a:extLst>
          </p:cNvPr>
          <p:cNvSpPr/>
          <p:nvPr userDrawn="1"/>
        </p:nvSpPr>
        <p:spPr>
          <a:xfrm>
            <a:off x="1" y="3237470"/>
            <a:ext cx="12192000" cy="292031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9140759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86258" y="1"/>
            <a:ext cx="11181559" cy="1087395"/>
          </a:xfrm>
        </p:spPr>
        <p:txBody>
          <a:bodyPr>
            <a:normAutofit/>
          </a:bodyPr>
          <a:lstStyle>
            <a:lvl1pPr>
              <a:defRPr sz="3200"/>
            </a:lvl1pPr>
          </a:lstStyle>
          <a:p>
            <a:r>
              <a:rPr lang="en-US"/>
              <a:t>Click to edit Master title style</a:t>
            </a:r>
          </a:p>
        </p:txBody>
      </p:sp>
      <p:sp>
        <p:nvSpPr>
          <p:cNvPr id="5" name="Slide Number Placeholder 4"/>
          <p:cNvSpPr>
            <a:spLocks noGrp="1"/>
          </p:cNvSpPr>
          <p:nvPr>
            <p:ph type="sldNum" sz="quarter" idx="12"/>
          </p:nvPr>
        </p:nvSpPr>
        <p:spPr/>
        <p:txBody>
          <a:bodyPr/>
          <a:lstStyle/>
          <a:p>
            <a:fld id="{B655F654-1885-944D-970A-0D1E16B7127A}" type="slidenum">
              <a:t>‹#›</a:t>
            </a:fld>
            <a:endParaRPr lang="en-US"/>
          </a:p>
        </p:txBody>
      </p:sp>
      <p:cxnSp>
        <p:nvCxnSpPr>
          <p:cNvPr id="8" name="Straight Connector 7">
            <a:extLst>
              <a:ext uri="{FF2B5EF4-FFF2-40B4-BE49-F238E27FC236}">
                <a16:creationId xmlns:a16="http://schemas.microsoft.com/office/drawing/2014/main" id="{DFE49602-1EB2-7546-A459-28F49372526B}"/>
              </a:ext>
            </a:extLst>
          </p:cNvPr>
          <p:cNvCxnSpPr>
            <a:cxnSpLocks/>
          </p:cNvCxnSpPr>
          <p:nvPr userDrawn="1"/>
        </p:nvCxnSpPr>
        <p:spPr>
          <a:xfrm>
            <a:off x="494399" y="1219735"/>
            <a:ext cx="3881033" cy="0"/>
          </a:xfrm>
          <a:prstGeom prst="line">
            <a:avLst/>
          </a:prstGeom>
          <a:ln w="57150" cap="rnd">
            <a:solidFill>
              <a:schemeClr val="accent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86960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B655F654-1885-944D-970A-0D1E16B7127A}" type="slidenum">
              <a:t>‹#›</a:t>
            </a:fld>
            <a:endParaRPr lang="en-US"/>
          </a:p>
        </p:txBody>
      </p:sp>
    </p:spTree>
    <p:extLst>
      <p:ext uri="{BB962C8B-B14F-4D97-AF65-F5344CB8AC3E}">
        <p14:creationId xmlns:p14="http://schemas.microsoft.com/office/powerpoint/2010/main" val="22716369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lt Title">
    <p:spTree>
      <p:nvGrpSpPr>
        <p:cNvPr id="1" name=""/>
        <p:cNvGrpSpPr/>
        <p:nvPr/>
      </p:nvGrpSpPr>
      <p:grpSpPr>
        <a:xfrm>
          <a:off x="0" y="0"/>
          <a:ext cx="0" cy="0"/>
          <a:chOff x="0" y="0"/>
          <a:chExt cx="0" cy="0"/>
        </a:xfrm>
      </p:grpSpPr>
      <p:sp>
        <p:nvSpPr>
          <p:cNvPr id="9" name="Rectangle 8"/>
          <p:cNvSpPr/>
          <p:nvPr userDrawn="1"/>
        </p:nvSpPr>
        <p:spPr>
          <a:xfrm>
            <a:off x="1" y="5938064"/>
            <a:ext cx="12192000" cy="9199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7641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10009367" cy="710206"/>
          </a:xfrm>
        </p:spPr>
        <p:txBody>
          <a:bodyPr/>
          <a:lstStyle/>
          <a:p>
            <a:r>
              <a:rPr lang="en-US"/>
              <a:t>Click to edit Master title style</a:t>
            </a:r>
          </a:p>
        </p:txBody>
      </p:sp>
      <p:sp>
        <p:nvSpPr>
          <p:cNvPr id="5" name="Date Placeholder 4"/>
          <p:cNvSpPr>
            <a:spLocks noGrp="1"/>
          </p:cNvSpPr>
          <p:nvPr>
            <p:ph type="dt" sz="half" idx="10"/>
          </p:nvPr>
        </p:nvSpPr>
        <p:spPr/>
        <p:txBody>
          <a:bodyPr/>
          <a:lstStyle/>
          <a:p>
            <a:fld id="{E81B60EA-8DA5-45F4-9750-DC84A0A8E9DC}" type="datetime1">
              <a:rPr lang="en-US" smtClean="0"/>
              <a:t>6/4/2020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88AB57-2DBE-44A3-AE96-942C49E954BF}" type="slidenum">
              <a:rPr lang="en-US" smtClean="0"/>
              <a:t>‹#›</a:t>
            </a:fld>
            <a:endParaRPr lang="en-US"/>
          </a:p>
        </p:txBody>
      </p:sp>
      <p:sp>
        <p:nvSpPr>
          <p:cNvPr id="8" name="Content Placeholder 2"/>
          <p:cNvSpPr>
            <a:spLocks noGrp="1"/>
          </p:cNvSpPr>
          <p:nvPr>
            <p:ph sz="half" idx="13"/>
          </p:nvPr>
        </p:nvSpPr>
        <p:spPr>
          <a:xfrm>
            <a:off x="1037902" y="1881359"/>
            <a:ext cx="4937761" cy="4023359"/>
          </a:xfrm>
        </p:spPr>
        <p:txBody>
          <a:bodyPr/>
          <a:lstStyle>
            <a:lvl1pPr marL="457200" indent="-457200">
              <a:buFont typeface="Arial" panose="020B0604020202020204" pitchFamily="34" charset="0"/>
              <a:buChar char="•"/>
              <a:defRPr b="1" i="1">
                <a:solidFill>
                  <a:srgbClr val="DA3E26"/>
                </a:solidFill>
                <a:latin typeface="Open Sans (Headings)"/>
              </a:defRPr>
            </a:lvl1pPr>
            <a:lvl2pPr>
              <a:defRPr>
                <a:latin typeface="Open Sans (Headings)"/>
              </a:defRPr>
            </a:lvl2pPr>
            <a:lvl3pPr>
              <a:defRPr>
                <a:latin typeface="Open Sans (Headings)"/>
              </a:defRPr>
            </a:lvl3pPr>
            <a:lvl4pPr>
              <a:defRPr baseline="0">
                <a:latin typeface="Open Sans (Headings)"/>
              </a:defRPr>
            </a:lvl4pPr>
            <a:lvl5pPr>
              <a:defRPr>
                <a:latin typeface="Open Sans (Heading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p:cNvSpPr>
            <a:spLocks noGrp="1"/>
          </p:cNvSpPr>
          <p:nvPr>
            <p:ph sz="half" idx="14"/>
          </p:nvPr>
        </p:nvSpPr>
        <p:spPr>
          <a:xfrm>
            <a:off x="6216337" y="1881359"/>
            <a:ext cx="4937760" cy="4023359"/>
          </a:xfrm>
        </p:spPr>
        <p:txBody>
          <a:bodyPr/>
          <a:lstStyle>
            <a:lvl1pPr marL="457200" indent="-457200">
              <a:buFont typeface="Arial" panose="020B0604020202020204" pitchFamily="34" charset="0"/>
              <a:buChar char="•"/>
              <a:defRPr b="1" i="1">
                <a:solidFill>
                  <a:srgbClr val="DA3E26"/>
                </a:solidFill>
                <a:latin typeface="Open Sans (Headings)"/>
              </a:defRPr>
            </a:lvl1pPr>
            <a:lvl2pPr>
              <a:defRPr>
                <a:latin typeface="Open Sans (Headings)"/>
              </a:defRPr>
            </a:lvl2pPr>
            <a:lvl3pPr>
              <a:defRPr>
                <a:latin typeface="Open Sans (Headings)"/>
              </a:defRPr>
            </a:lvl3pPr>
            <a:lvl4pPr>
              <a:defRPr>
                <a:latin typeface="Open Sans (Headings)"/>
              </a:defRPr>
            </a:lvl4pPr>
            <a:lvl5pPr>
              <a:defRPr>
                <a:latin typeface="Open Sans (Heading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6570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222B297E-D315-480E-80F0-FD977F37182A}" type="datetime1">
              <a:rPr lang="en-US" smtClean="0"/>
              <a:t>6/4/2020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7" name="Content Placeholder 2"/>
          <p:cNvSpPr>
            <a:spLocks noGrp="1"/>
          </p:cNvSpPr>
          <p:nvPr>
            <p:ph idx="13"/>
          </p:nvPr>
        </p:nvSpPr>
        <p:spPr>
          <a:xfrm>
            <a:off x="838199" y="1825625"/>
            <a:ext cx="10515599" cy="4302459"/>
          </a:xfrm>
        </p:spPr>
        <p:txBody>
          <a:bodyPr/>
          <a:lstStyle>
            <a:lvl1pPr>
              <a:defRPr b="1">
                <a:latin typeface="Open Sans Semibold"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7814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 List 2-Column">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A5462507-EBE2-4A8F-92C3-DA0DB49B8B6A}" type="datetime1">
              <a:rPr lang="en-US" smtClean="0"/>
              <a:t>6/4/2020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14" name="Content Placeholder 3"/>
          <p:cNvSpPr>
            <a:spLocks noGrp="1"/>
          </p:cNvSpPr>
          <p:nvPr>
            <p:ph sz="half" idx="2"/>
          </p:nvPr>
        </p:nvSpPr>
        <p:spPr>
          <a:xfrm>
            <a:off x="978527" y="1845733"/>
            <a:ext cx="4937760" cy="4023359"/>
          </a:xfrm>
        </p:spPr>
        <p:txBody>
          <a:bodyPr/>
          <a:lstStyle>
            <a:lvl1pPr marL="0" indent="0">
              <a:buNone/>
              <a:defRPr b="1">
                <a:latin typeface="Open Sans Semibold"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5"/>
          <p:cNvSpPr>
            <a:spLocks noGrp="1"/>
          </p:cNvSpPr>
          <p:nvPr>
            <p:ph sz="quarter" idx="4"/>
          </p:nvPr>
        </p:nvSpPr>
        <p:spPr>
          <a:xfrm>
            <a:off x="6275713" y="1845733"/>
            <a:ext cx="4937760" cy="4023359"/>
          </a:xfrm>
        </p:spPr>
        <p:txBody>
          <a:bodyPr/>
          <a:lstStyle>
            <a:lvl1pPr marL="0" indent="0">
              <a:buNone/>
              <a:defRPr b="1">
                <a:latin typeface="Open Sans Semibold"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8173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Bloc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1D598F-BD5A-4CCC-8902-3524A15422EA}" type="datetime1">
              <a:rPr lang="en-US" smtClean="0"/>
              <a:t>6/4/2020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pPr/>
              <a:t>‹#›</a:t>
            </a:fld>
            <a:endParaRPr lang="en-US"/>
          </a:p>
        </p:txBody>
      </p:sp>
      <p:sp>
        <p:nvSpPr>
          <p:cNvPr id="7" name="Content Placeholder 6"/>
          <p:cNvSpPr>
            <a:spLocks noGrp="1"/>
          </p:cNvSpPr>
          <p:nvPr>
            <p:ph sz="quarter" idx="13"/>
          </p:nvPr>
        </p:nvSpPr>
        <p:spPr>
          <a:xfrm>
            <a:off x="423863" y="1687515"/>
            <a:ext cx="11344274" cy="4181578"/>
          </a:xfrm>
        </p:spPr>
        <p:txBody>
          <a:bodyPr/>
          <a:lstStyle>
            <a:lvl1pPr marL="0" indent="0">
              <a:buNone/>
              <a:defRPr>
                <a:latin typeface="Open Sans" panose="020B0606030504020204"/>
              </a:defRPr>
            </a:lvl1pPr>
          </a:lstStyle>
          <a:p>
            <a:pPr lvl="0"/>
            <a:endParaRPr lang="en-US"/>
          </a:p>
        </p:txBody>
      </p:sp>
    </p:spTree>
    <p:extLst>
      <p:ext uri="{BB962C8B-B14F-4D97-AF65-F5344CB8AC3E}">
        <p14:creationId xmlns:p14="http://schemas.microsoft.com/office/powerpoint/2010/main" val="1643229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2-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61D123-4E3C-4836-AB30-72F836E91E0A}" type="datetime1">
              <a:rPr lang="en-US" smtClean="0"/>
              <a:t>6/4/2020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6" name="Content Placeholder 3"/>
          <p:cNvSpPr>
            <a:spLocks noGrp="1"/>
          </p:cNvSpPr>
          <p:nvPr>
            <p:ph sz="half" idx="2"/>
          </p:nvPr>
        </p:nvSpPr>
        <p:spPr>
          <a:xfrm>
            <a:off x="423863" y="1687515"/>
            <a:ext cx="5492424" cy="4181578"/>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a:p>
        </p:txBody>
      </p:sp>
      <p:sp>
        <p:nvSpPr>
          <p:cNvPr id="7" name="Content Placeholder 5"/>
          <p:cNvSpPr>
            <a:spLocks noGrp="1"/>
          </p:cNvSpPr>
          <p:nvPr>
            <p:ph sz="quarter" idx="4"/>
          </p:nvPr>
        </p:nvSpPr>
        <p:spPr>
          <a:xfrm>
            <a:off x="6275713" y="1687515"/>
            <a:ext cx="5492424" cy="4181578"/>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Tree>
    <p:extLst>
      <p:ext uri="{BB962C8B-B14F-4D97-AF65-F5344CB8AC3E}">
        <p14:creationId xmlns:p14="http://schemas.microsoft.com/office/powerpoint/2010/main" val="1867484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Multi-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5F4F2-557B-47D6-9CDD-755A8855659B}" type="datetime1">
              <a:rPr lang="en-US" smtClean="0"/>
              <a:t>6/4/2020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6" name="Content Placeholder 3"/>
          <p:cNvSpPr>
            <a:spLocks noGrp="1"/>
          </p:cNvSpPr>
          <p:nvPr>
            <p:ph sz="half" idx="2"/>
          </p:nvPr>
        </p:nvSpPr>
        <p:spPr>
          <a:xfrm>
            <a:off x="423862" y="1687515"/>
            <a:ext cx="3429000"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a:p>
        </p:txBody>
      </p:sp>
      <p:sp>
        <p:nvSpPr>
          <p:cNvPr id="7" name="Content Placeholder 5"/>
          <p:cNvSpPr>
            <a:spLocks noGrp="1"/>
          </p:cNvSpPr>
          <p:nvPr>
            <p:ph sz="quarter" idx="4"/>
          </p:nvPr>
        </p:nvSpPr>
        <p:spPr>
          <a:xfrm>
            <a:off x="4094218" y="1687514"/>
            <a:ext cx="3429000"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8" name="Content Placeholder 5"/>
          <p:cNvSpPr>
            <a:spLocks noGrp="1"/>
          </p:cNvSpPr>
          <p:nvPr>
            <p:ph sz="quarter" idx="13"/>
          </p:nvPr>
        </p:nvSpPr>
        <p:spPr>
          <a:xfrm>
            <a:off x="7760524" y="1687514"/>
            <a:ext cx="3429000"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0" name="Content Placeholder 5"/>
          <p:cNvSpPr>
            <a:spLocks noGrp="1"/>
          </p:cNvSpPr>
          <p:nvPr>
            <p:ph sz="quarter" idx="14"/>
          </p:nvPr>
        </p:nvSpPr>
        <p:spPr>
          <a:xfrm>
            <a:off x="423862" y="4108326"/>
            <a:ext cx="3429000"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1" name="Content Placeholder 5"/>
          <p:cNvSpPr>
            <a:spLocks noGrp="1"/>
          </p:cNvSpPr>
          <p:nvPr>
            <p:ph sz="quarter" idx="15"/>
          </p:nvPr>
        </p:nvSpPr>
        <p:spPr>
          <a:xfrm>
            <a:off x="4094218" y="4108325"/>
            <a:ext cx="3429000"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2" name="Content Placeholder 5"/>
          <p:cNvSpPr>
            <a:spLocks noGrp="1"/>
          </p:cNvSpPr>
          <p:nvPr>
            <p:ph sz="quarter" idx="16"/>
          </p:nvPr>
        </p:nvSpPr>
        <p:spPr>
          <a:xfrm>
            <a:off x="7760524" y="4108325"/>
            <a:ext cx="3429000" cy="2113877"/>
          </a:xfrm>
        </p:spPr>
        <p:txBody>
          <a:bodyPr/>
          <a:lstStyle>
            <a:lvl1pPr marL="0" indent="0">
              <a:buNone/>
              <a:defRPr b="0">
                <a:latin typeface="Open Sans" panose="020B0606030504020204"/>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Tree>
    <p:extLst>
      <p:ext uri="{BB962C8B-B14F-4D97-AF65-F5344CB8AC3E}">
        <p14:creationId xmlns:p14="http://schemas.microsoft.com/office/powerpoint/2010/main" val="2201304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2FE83C-1CEF-4DF5-B0BB-EA69CBDD49A7}" type="datetime1">
              <a:rPr lang="en-US" smtClean="0"/>
              <a:t>6/4/2020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11" name="Content Placeholder 10"/>
          <p:cNvSpPr>
            <a:spLocks noGrp="1"/>
          </p:cNvSpPr>
          <p:nvPr>
            <p:ph sz="quarter" idx="14"/>
          </p:nvPr>
        </p:nvSpPr>
        <p:spPr>
          <a:xfrm>
            <a:off x="385763" y="1563757"/>
            <a:ext cx="5534025" cy="4644538"/>
          </a:xfrm>
        </p:spPr>
        <p:txBody>
          <a:bodyPr/>
          <a:lstStyle>
            <a:lvl1pPr marL="0" indent="0">
              <a:buNone/>
              <a:defRPr>
                <a:latin typeface="Open Sans" panose="020B0606030504020204"/>
              </a:defRPr>
            </a:lvl1pPr>
          </a:lstStyle>
          <a:p>
            <a:pPr lvl="0"/>
            <a:endParaRPr lang="en-US"/>
          </a:p>
        </p:txBody>
      </p:sp>
      <p:sp>
        <p:nvSpPr>
          <p:cNvPr id="12" name="Text Placeholder 10"/>
          <p:cNvSpPr>
            <a:spLocks noGrp="1"/>
          </p:cNvSpPr>
          <p:nvPr>
            <p:ph type="body" sz="quarter" idx="15"/>
          </p:nvPr>
        </p:nvSpPr>
        <p:spPr>
          <a:xfrm>
            <a:off x="6566064" y="1876926"/>
            <a:ext cx="5101055" cy="4074694"/>
          </a:xfrm>
        </p:spPr>
        <p:txBody>
          <a:bodyPr/>
          <a:lstStyle>
            <a:lvl1pPr marL="0" indent="0">
              <a:buNone/>
              <a:defRPr>
                <a:solidFill>
                  <a:schemeClr val="bg1"/>
                </a:solidFill>
                <a:latin typeface="Open Sans" panose="020B0606030504020204"/>
              </a:defRPr>
            </a:lvl1pPr>
          </a:lstStyle>
          <a:p>
            <a:pPr lvl="0"/>
            <a:endParaRPr lang="en-US"/>
          </a:p>
        </p:txBody>
      </p:sp>
    </p:spTree>
    <p:extLst>
      <p:ext uri="{BB962C8B-B14F-4D97-AF65-F5344CB8AC3E}">
        <p14:creationId xmlns:p14="http://schemas.microsoft.com/office/powerpoint/2010/main" val="4289736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23.xml"/><Relationship Id="rId7"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9"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55912" y="243951"/>
            <a:ext cx="9597887" cy="71020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529137"/>
            <a:ext cx="2743200" cy="192338"/>
          </a:xfrm>
          <a:prstGeom prst="rect">
            <a:avLst/>
          </a:prstGeom>
        </p:spPr>
        <p:txBody>
          <a:bodyPr vert="horz" lIns="91440" tIns="45720" rIns="91440" bIns="45720" rtlCol="0" anchor="ctr"/>
          <a:lstStyle>
            <a:lvl1pPr algn="l">
              <a:defRPr sz="1200">
                <a:solidFill>
                  <a:schemeClr val="bg1"/>
                </a:solidFill>
              </a:defRPr>
            </a:lvl1pPr>
          </a:lstStyle>
          <a:p>
            <a:fld id="{66E9693A-2850-41E7-8AC6-CBA3C4B46337}" type="datetime1">
              <a:rPr lang="en-US" smtClean="0"/>
              <a:t>6/4/2020</a:t>
            </a:fld>
            <a:endParaRPr lang="en-US"/>
          </a:p>
        </p:txBody>
      </p:sp>
      <p:sp>
        <p:nvSpPr>
          <p:cNvPr id="5" name="Footer Placeholder 4"/>
          <p:cNvSpPr>
            <a:spLocks noGrp="1"/>
          </p:cNvSpPr>
          <p:nvPr>
            <p:ph type="ftr" sz="quarter" idx="3"/>
          </p:nvPr>
        </p:nvSpPr>
        <p:spPr>
          <a:xfrm>
            <a:off x="4038600" y="6529137"/>
            <a:ext cx="4114800" cy="192338"/>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8610600" y="6529137"/>
            <a:ext cx="2743200" cy="192338"/>
          </a:xfrm>
          <a:prstGeom prst="rect">
            <a:avLst/>
          </a:prstGeom>
        </p:spPr>
        <p:txBody>
          <a:bodyPr vert="horz" lIns="91440" tIns="45720" rIns="91440" bIns="45720" rtlCol="0" anchor="ctr"/>
          <a:lstStyle>
            <a:lvl1pPr algn="r">
              <a:defRPr sz="1200">
                <a:solidFill>
                  <a:schemeClr val="bg1"/>
                </a:solidFill>
              </a:defRPr>
            </a:lvl1pPr>
          </a:lstStyle>
          <a:p>
            <a:fld id="{0088AB57-2DBE-44A3-AE96-942C49E954BF}" type="slidenum">
              <a:rPr lang="en-US" smtClean="0"/>
              <a:pPr/>
              <a:t>‹#›</a:t>
            </a:fld>
            <a:endParaRPr lang="en-US"/>
          </a:p>
        </p:txBody>
      </p:sp>
    </p:spTree>
    <p:extLst>
      <p:ext uri="{BB962C8B-B14F-4D97-AF65-F5344CB8AC3E}">
        <p14:creationId xmlns:p14="http://schemas.microsoft.com/office/powerpoint/2010/main" val="39899231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6" r:id="rId15"/>
    <p:sldLayoutId id="2147483678" r:id="rId16"/>
    <p:sldLayoutId id="2147483679" r:id="rId17"/>
    <p:sldLayoutId id="2147483680" r:id="rId18"/>
    <p:sldLayoutId id="2147483681" r:id="rId19"/>
    <p:sldLayoutId id="2147483683" r:id="rId20"/>
  </p:sldLayoutIdLst>
  <p:hf hdr="0" ftr="0" dt="0"/>
  <p:txStyles>
    <p:titleStyle>
      <a:lvl1pPr algn="l" defTabSz="914400" rtl="0" eaLnBrk="1" latinLnBrk="0" hangingPunct="1">
        <a:lnSpc>
          <a:spcPct val="90000"/>
        </a:lnSpc>
        <a:spcBef>
          <a:spcPct val="0"/>
        </a:spcBef>
        <a:buNone/>
        <a:defRPr sz="3600" b="1" kern="1200">
          <a:solidFill>
            <a:srgbClr val="3C6EBE"/>
          </a:solidFill>
          <a:latin typeface="Open Sans Semibold"/>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EC8C1A4-7BA9-2C4E-958C-89D76C249F39}"/>
              </a:ext>
            </a:extLst>
          </p:cNvPr>
          <p:cNvSpPr/>
          <p:nvPr userDrawn="1"/>
        </p:nvSpPr>
        <p:spPr>
          <a:xfrm>
            <a:off x="1" y="6141308"/>
            <a:ext cx="12192000" cy="716692"/>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486258" y="1"/>
            <a:ext cx="11292799" cy="1270039"/>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p:cNvSpPr>
            <a:spLocks noGrp="1"/>
          </p:cNvSpPr>
          <p:nvPr>
            <p:ph type="body" idx="1"/>
          </p:nvPr>
        </p:nvSpPr>
        <p:spPr>
          <a:xfrm>
            <a:off x="486258" y="1665349"/>
            <a:ext cx="11292798" cy="44608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5711852" y="6240163"/>
            <a:ext cx="768294" cy="617838"/>
          </a:xfrm>
          <a:prstGeom prst="rect">
            <a:avLst/>
          </a:prstGeom>
        </p:spPr>
        <p:txBody>
          <a:bodyPr vert="horz" lIns="91440" tIns="45720" rIns="91440" bIns="45720" rtlCol="0" anchor="ctr"/>
          <a:lstStyle>
            <a:lvl1pPr algn="ctr">
              <a:defRPr sz="14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B655F654-1885-944D-970A-0D1E16B7127A}" type="slidenum">
              <a:rPr lang="uk-UA" smtClean="0"/>
              <a:pPr/>
              <a:t>‹#›</a:t>
            </a:fld>
            <a:endParaRPr lang="uk-UA"/>
          </a:p>
        </p:txBody>
      </p:sp>
      <p:pic>
        <p:nvPicPr>
          <p:cNvPr id="5" name="Picture 4">
            <a:extLst>
              <a:ext uri="{FF2B5EF4-FFF2-40B4-BE49-F238E27FC236}">
                <a16:creationId xmlns:a16="http://schemas.microsoft.com/office/drawing/2014/main" id="{4ED6711A-D8E0-9347-81F0-3113DA6F645E}"/>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10860770" y="6256714"/>
            <a:ext cx="881207" cy="437786"/>
          </a:xfrm>
          <a:prstGeom prst="rect">
            <a:avLst/>
          </a:prstGeom>
        </p:spPr>
      </p:pic>
      <p:pic>
        <p:nvPicPr>
          <p:cNvPr id="13" name="Picture 12">
            <a:extLst>
              <a:ext uri="{FF2B5EF4-FFF2-40B4-BE49-F238E27FC236}">
                <a16:creationId xmlns:a16="http://schemas.microsoft.com/office/drawing/2014/main" id="{1493CF33-FC7F-C745-8C66-1301DBF78B88}"/>
              </a:ext>
            </a:extLst>
          </p:cNvPr>
          <p:cNvPicPr>
            <a:picLocks noChangeAspect="1"/>
          </p:cNvPicPr>
          <p:nvPr userDrawn="1"/>
        </p:nvPicPr>
        <p:blipFill>
          <a:blip r:embed="rId9"/>
          <a:stretch>
            <a:fillRect/>
          </a:stretch>
        </p:blipFill>
        <p:spPr>
          <a:xfrm>
            <a:off x="376078" y="6227805"/>
            <a:ext cx="2760801" cy="469214"/>
          </a:xfrm>
          <a:prstGeom prst="rect">
            <a:avLst/>
          </a:prstGeom>
        </p:spPr>
      </p:pic>
    </p:spTree>
    <p:extLst>
      <p:ext uri="{BB962C8B-B14F-4D97-AF65-F5344CB8AC3E}">
        <p14:creationId xmlns:p14="http://schemas.microsoft.com/office/powerpoint/2010/main" val="97466095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Lst>
  <p:txStyles>
    <p:titleStyle>
      <a:lvl1pPr algn="l" defTabSz="457200" rtl="0" eaLnBrk="1" latinLnBrk="0" hangingPunct="1">
        <a:lnSpc>
          <a:spcPct val="90000"/>
        </a:lnSpc>
        <a:spcBef>
          <a:spcPct val="0"/>
        </a:spcBef>
        <a:buNone/>
        <a:defRPr sz="3200" kern="1200">
          <a:solidFill>
            <a:schemeClr val="accent2"/>
          </a:solidFill>
          <a:latin typeface="Open Sans"/>
          <a:ea typeface="+mj-ea"/>
          <a:cs typeface="Open Sans"/>
        </a:defRPr>
      </a:lvl1pPr>
    </p:titleStyle>
    <p:bodyStyle>
      <a:lvl1pPr marL="292608" indent="-182880" algn="l" defTabSz="457200" rtl="0" eaLnBrk="1" latinLnBrk="0" hangingPunct="1">
        <a:spcBef>
          <a:spcPts val="900"/>
        </a:spcBef>
        <a:buFont typeface="Arial"/>
        <a:buChar char="•"/>
        <a:defRPr sz="2800" kern="1200">
          <a:solidFill>
            <a:schemeClr val="tx2"/>
          </a:solidFill>
          <a:latin typeface="Open Sans"/>
          <a:ea typeface="+mn-ea"/>
          <a:cs typeface="Open Sans"/>
        </a:defRPr>
      </a:lvl1pPr>
      <a:lvl2pPr marL="742950" indent="-182880" algn="l" defTabSz="457200" rtl="0" eaLnBrk="1" latinLnBrk="0" hangingPunct="1">
        <a:spcBef>
          <a:spcPts val="1176"/>
        </a:spcBef>
        <a:buFont typeface="Arial"/>
        <a:buChar char="–"/>
        <a:defRPr sz="2400" kern="1200">
          <a:solidFill>
            <a:schemeClr val="tx2"/>
          </a:solidFill>
          <a:latin typeface="Open Sans"/>
          <a:ea typeface="+mn-ea"/>
          <a:cs typeface="Open Sans"/>
        </a:defRPr>
      </a:lvl2pPr>
      <a:lvl3pPr marL="1143000" indent="-182880" algn="l" defTabSz="457200" rtl="0" eaLnBrk="1" latinLnBrk="0" hangingPunct="1">
        <a:spcBef>
          <a:spcPts val="700"/>
        </a:spcBef>
        <a:buSzPct val="80000"/>
        <a:buFont typeface="Lucida Grande"/>
        <a:buChar char="&gt;"/>
        <a:defRPr sz="2000" kern="1200">
          <a:solidFill>
            <a:schemeClr val="tx2"/>
          </a:solidFill>
          <a:latin typeface="Open Sans"/>
          <a:ea typeface="+mn-ea"/>
          <a:cs typeface="Open Sans"/>
        </a:defRPr>
      </a:lvl3pPr>
      <a:lvl4pPr marL="1600200" indent="-182880" algn="l" defTabSz="457200" rtl="0" eaLnBrk="1" latinLnBrk="0" hangingPunct="1">
        <a:spcBef>
          <a:spcPts val="560"/>
        </a:spcBef>
        <a:buFont typeface="Arial"/>
        <a:buChar char="•"/>
        <a:defRPr sz="1800" kern="1200">
          <a:solidFill>
            <a:schemeClr val="tx2"/>
          </a:solidFill>
          <a:latin typeface="Open Sans"/>
          <a:ea typeface="+mn-ea"/>
          <a:cs typeface="Open Sans"/>
        </a:defRPr>
      </a:lvl4pPr>
      <a:lvl5pPr marL="2057400" indent="-182880" algn="l" defTabSz="457200" rtl="0" eaLnBrk="1" latinLnBrk="0" hangingPunct="1">
        <a:spcBef>
          <a:spcPts val="500"/>
        </a:spcBef>
        <a:buFont typeface="Lucida Grande"/>
        <a:buChar char="—"/>
        <a:defRPr sz="1600" kern="1200">
          <a:solidFill>
            <a:schemeClr val="tx2"/>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hyperlink" Target="http://www.thecb.state.tx.us/misc/coronavirus-update-for-higher-education/frequently-asked-questions/#collapseThirteen13" TargetMode="External"/><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8" Type="http://schemas.openxmlformats.org/officeDocument/2006/relationships/hyperlink" Target="https://commons.wikimedia.org/wiki/File:Arch_bridge_icon.svg" TargetMode="External"/><Relationship Id="rId3" Type="http://schemas.openxmlformats.org/officeDocument/2006/relationships/diagramLayout" Target="../diagrams/layout2.xml"/><Relationship Id="rId7" Type="http://schemas.openxmlformats.org/officeDocument/2006/relationships/image" Target="../media/image35.png"/><Relationship Id="rId2" Type="http://schemas.openxmlformats.org/officeDocument/2006/relationships/diagramData" Target="../diagrams/data2.xml"/><Relationship Id="rId1" Type="http://schemas.openxmlformats.org/officeDocument/2006/relationships/slideLayout" Target="../slideLayouts/slideLayout2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hyperlink" Target="https://nroc.org/what-we-offer/edready/" TargetMode="External"/><Relationship Id="rId2" Type="http://schemas.openxmlformats.org/officeDocument/2006/relationships/image" Target="../media/image36.pn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edready.org/home" TargetMode="External"/><Relationship Id="rId1" Type="http://schemas.openxmlformats.org/officeDocument/2006/relationships/slideLayout" Target="../slideLayouts/slideLayout22.xml"/><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hyperlink" Target="http://www.texascollegebridge.org/" TargetMode="External"/><Relationship Id="rId2" Type="http://schemas.openxmlformats.org/officeDocument/2006/relationships/image" Target="../media/image39.jpeg"/><Relationship Id="rId1" Type="http://schemas.openxmlformats.org/officeDocument/2006/relationships/slideLayout" Target="../slideLayouts/slideLayout2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hyperlink" Target="https://texascollegebridge.org/" TargetMode="External"/><Relationship Id="rId1" Type="http://schemas.openxmlformats.org/officeDocument/2006/relationships/slideLayout" Target="../slideLayouts/slideLayout2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8" Type="http://schemas.openxmlformats.org/officeDocument/2006/relationships/image" Target="../media/image47.svg"/><Relationship Id="rId13" Type="http://schemas.openxmlformats.org/officeDocument/2006/relationships/image" Target="../media/image52.png"/><Relationship Id="rId3" Type="http://schemas.openxmlformats.org/officeDocument/2006/relationships/hyperlink" Target="https://nroc.org/what-we-offer/edready/" TargetMode="External"/><Relationship Id="rId7" Type="http://schemas.openxmlformats.org/officeDocument/2006/relationships/image" Target="../media/image46.png"/><Relationship Id="rId12" Type="http://schemas.openxmlformats.org/officeDocument/2006/relationships/image" Target="../media/image51.svg"/><Relationship Id="rId2" Type="http://schemas.openxmlformats.org/officeDocument/2006/relationships/hyperlink" Target="http://www.texascollegebridge.org/" TargetMode="External"/><Relationship Id="rId16" Type="http://schemas.openxmlformats.org/officeDocument/2006/relationships/image" Target="../media/image55.svg"/><Relationship Id="rId1" Type="http://schemas.openxmlformats.org/officeDocument/2006/relationships/slideLayout" Target="../slideLayouts/slideLayout22.xml"/><Relationship Id="rId6" Type="http://schemas.openxmlformats.org/officeDocument/2006/relationships/image" Target="../media/image45.svg"/><Relationship Id="rId11" Type="http://schemas.openxmlformats.org/officeDocument/2006/relationships/image" Target="../media/image50.png"/><Relationship Id="rId5" Type="http://schemas.openxmlformats.org/officeDocument/2006/relationships/image" Target="../media/image44.png"/><Relationship Id="rId15" Type="http://schemas.openxmlformats.org/officeDocument/2006/relationships/image" Target="../media/image54.png"/><Relationship Id="rId10" Type="http://schemas.openxmlformats.org/officeDocument/2006/relationships/image" Target="../media/image49.svg"/><Relationship Id="rId4" Type="http://schemas.openxmlformats.org/officeDocument/2006/relationships/hyperlink" Target="https://attendee.gotowebinar.com/register/5223782349941550605" TargetMode="External"/><Relationship Id="rId9" Type="http://schemas.openxmlformats.org/officeDocument/2006/relationships/image" Target="../media/image48.png"/><Relationship Id="rId14" Type="http://schemas.openxmlformats.org/officeDocument/2006/relationships/image" Target="../media/image53.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hyperlink" Target="http://www.texascollegebridge.org/" TargetMode="External"/><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hyperlink" Target="mailto:TexasCollegeBridge@tea.texas.gov" TargetMode="Externa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t>Preparing Texas High School Students For College Success</a:t>
            </a:r>
          </a:p>
        </p:txBody>
      </p:sp>
      <p:sp>
        <p:nvSpPr>
          <p:cNvPr id="3" name="Subtitle 2"/>
          <p:cNvSpPr>
            <a:spLocks noGrp="1"/>
          </p:cNvSpPr>
          <p:nvPr>
            <p:ph type="subTitle" idx="1"/>
          </p:nvPr>
        </p:nvSpPr>
        <p:spPr/>
        <p:txBody>
          <a:bodyPr/>
          <a:lstStyle/>
          <a:p>
            <a:r>
              <a:rPr lang="en-US"/>
              <a:t>June 4, 2020</a:t>
            </a:r>
          </a:p>
        </p:txBody>
      </p:sp>
      <p:pic>
        <p:nvPicPr>
          <p:cNvPr id="8" name="Picture 7">
            <a:extLst>
              <a:ext uri="{FF2B5EF4-FFF2-40B4-BE49-F238E27FC236}">
                <a16:creationId xmlns:a16="http://schemas.microsoft.com/office/drawing/2014/main" id="{692AD92A-97C5-B443-B3EF-A5C44E92194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71147" y="518298"/>
            <a:ext cx="2855097" cy="2855097"/>
          </a:xfrm>
          <a:prstGeom prst="ellipse">
            <a:avLst/>
          </a:prstGeom>
        </p:spPr>
      </p:pic>
      <p:pic>
        <p:nvPicPr>
          <p:cNvPr id="9" name="Picture 8">
            <a:extLst>
              <a:ext uri="{FF2B5EF4-FFF2-40B4-BE49-F238E27FC236}">
                <a16:creationId xmlns:a16="http://schemas.microsoft.com/office/drawing/2014/main" id="{88E285CC-3966-934E-BEFD-B62A7673F1DF}"/>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8229601" y="518298"/>
            <a:ext cx="2855097" cy="2855097"/>
          </a:xfrm>
          <a:prstGeom prst="ellipse">
            <a:avLst/>
          </a:prstGeom>
        </p:spPr>
      </p:pic>
    </p:spTree>
    <p:extLst>
      <p:ext uri="{BB962C8B-B14F-4D97-AF65-F5344CB8AC3E}">
        <p14:creationId xmlns:p14="http://schemas.microsoft.com/office/powerpoint/2010/main" val="288378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5203C-47CD-4635-8F64-CAEBCAB7BC00}"/>
              </a:ext>
            </a:extLst>
          </p:cNvPr>
          <p:cNvSpPr>
            <a:spLocks noGrp="1"/>
          </p:cNvSpPr>
          <p:nvPr>
            <p:ph type="title"/>
          </p:nvPr>
        </p:nvSpPr>
        <p:spPr/>
        <p:txBody>
          <a:bodyPr>
            <a:normAutofit/>
          </a:bodyPr>
          <a:lstStyle/>
          <a:p>
            <a:r>
              <a:rPr lang="en-US"/>
              <a:t>Texas Success Initiative (TSI) Assessment and 2020-21 enrollment</a:t>
            </a:r>
          </a:p>
        </p:txBody>
      </p:sp>
      <p:sp>
        <p:nvSpPr>
          <p:cNvPr id="3" name="Content Placeholder 2">
            <a:extLst>
              <a:ext uri="{FF2B5EF4-FFF2-40B4-BE49-F238E27FC236}">
                <a16:creationId xmlns:a16="http://schemas.microsoft.com/office/drawing/2014/main" id="{6A9A2073-BF23-4030-83C7-67C79EA48633}"/>
              </a:ext>
            </a:extLst>
          </p:cNvPr>
          <p:cNvSpPr>
            <a:spLocks noGrp="1"/>
          </p:cNvSpPr>
          <p:nvPr>
            <p:ph idx="1"/>
          </p:nvPr>
        </p:nvSpPr>
        <p:spPr>
          <a:xfrm>
            <a:off x="309000" y="1271588"/>
            <a:ext cx="11383537" cy="4854577"/>
          </a:xfrm>
        </p:spPr>
        <p:txBody>
          <a:bodyPr>
            <a:normAutofit fontScale="62500" lnSpcReduction="20000"/>
          </a:bodyPr>
          <a:lstStyle/>
          <a:p>
            <a:pPr marL="109728" indent="0">
              <a:buNone/>
            </a:pPr>
            <a:r>
              <a:rPr lang="en-US" sz="4300" b="1">
                <a:hlinkClick r:id="rId3"/>
              </a:rPr>
              <a:t>What options can we provide to non-exempt students who are enrolling at higher education institutions? </a:t>
            </a:r>
            <a:endParaRPr lang="en-US" sz="4300" b="1"/>
          </a:p>
          <a:p>
            <a:r>
              <a:rPr lang="en-US" sz="4300">
                <a:solidFill>
                  <a:schemeClr val="accent1"/>
                </a:solidFill>
              </a:rPr>
              <a:t>For non-exempt students enrolling at higher education institutions in summer 2020, institutions may use either of the following options, depending on other indicators of students’ level of preparation, such as HS GPA, HS course-taking, and non-cognitive factors:</a:t>
            </a:r>
          </a:p>
          <a:p>
            <a:pPr lvl="1"/>
            <a:r>
              <a:rPr lang="en-US" sz="4000">
                <a:solidFill>
                  <a:schemeClr val="accent1"/>
                </a:solidFill>
              </a:rPr>
              <a:t>Enroll the student in the college-level course as part of a corequisite model, </a:t>
            </a:r>
          </a:p>
          <a:p>
            <a:pPr lvl="1"/>
            <a:r>
              <a:rPr lang="en-US" sz="4000">
                <a:solidFill>
                  <a:schemeClr val="accent1"/>
                </a:solidFill>
              </a:rPr>
              <a:t>Utilize the “exceptional circumstances” provision, to permit a student to enroll in freshman-level academic coursework without assessment but shall require the student to be assessed not later than the end of the first semester of enrollment in entry-level freshman coursework.</a:t>
            </a:r>
          </a:p>
        </p:txBody>
      </p:sp>
    </p:spTree>
    <p:extLst>
      <p:ext uri="{BB962C8B-B14F-4D97-AF65-F5344CB8AC3E}">
        <p14:creationId xmlns:p14="http://schemas.microsoft.com/office/powerpoint/2010/main" val="2475954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038" y="0"/>
            <a:ext cx="11499923" cy="1099751"/>
          </a:xfrm>
        </p:spPr>
        <p:txBody>
          <a:bodyPr/>
          <a:lstStyle/>
          <a:p>
            <a:pPr marL="160020"/>
            <a:r>
              <a:rPr lang="en-US"/>
              <a:t>Districts and colleges who want to participate in the Texas College Bridge are responsible for the following:</a:t>
            </a:r>
          </a:p>
        </p:txBody>
      </p:sp>
      <p:sp>
        <p:nvSpPr>
          <p:cNvPr id="3" name="Content Placeholder 2"/>
          <p:cNvSpPr>
            <a:spLocks noGrp="1"/>
          </p:cNvSpPr>
          <p:nvPr>
            <p:ph idx="1"/>
          </p:nvPr>
        </p:nvSpPr>
        <p:spPr>
          <a:xfrm>
            <a:off x="335220" y="1445742"/>
            <a:ext cx="11751276" cy="877329"/>
          </a:xfrm>
        </p:spPr>
        <p:txBody>
          <a:bodyPr>
            <a:normAutofit/>
          </a:bodyPr>
          <a:lstStyle/>
          <a:p>
            <a:pPr marL="160020" indent="0">
              <a:buNone/>
            </a:pPr>
            <a:r>
              <a:rPr lang="en-US" sz="2100" b="1">
                <a:solidFill>
                  <a:schemeClr val="accent1"/>
                </a:solidFill>
              </a:rPr>
              <a:t>TEA is covering the costs of the online college prep courses and teacher training. </a:t>
            </a:r>
            <a:endParaRPr lang="en-US" b="1">
              <a:solidFill>
                <a:schemeClr val="accent1"/>
              </a:solidFill>
            </a:endParaRPr>
          </a:p>
          <a:p>
            <a:pPr marL="160020" indent="0">
              <a:buNone/>
            </a:pPr>
            <a:endParaRPr lang="en-US" b="1">
              <a:solidFill>
                <a:schemeClr val="accent1"/>
              </a:solidFill>
            </a:endParaRPr>
          </a:p>
          <a:p>
            <a:pPr marL="160020" indent="0">
              <a:buNone/>
            </a:pPr>
            <a:endParaRPr lang="en-US" b="1">
              <a:solidFill>
                <a:schemeClr val="accent1"/>
              </a:solidFill>
            </a:endParaRPr>
          </a:p>
          <a:p>
            <a:pPr marL="160020" indent="0">
              <a:buNone/>
            </a:pPr>
            <a:endParaRPr lang="en-US" b="1">
              <a:solidFill>
                <a:schemeClr val="accent1"/>
              </a:solidFill>
            </a:endParaRPr>
          </a:p>
          <a:p>
            <a:pPr marL="160020" indent="0">
              <a:buNone/>
            </a:pPr>
            <a:endParaRPr lang="en-US" b="1">
              <a:solidFill>
                <a:schemeClr val="accent1"/>
              </a:solidFill>
            </a:endParaRPr>
          </a:p>
        </p:txBody>
      </p:sp>
      <p:graphicFrame>
        <p:nvGraphicFramePr>
          <p:cNvPr id="4" name="Content Placeholder 4">
            <a:extLst>
              <a:ext uri="{FF2B5EF4-FFF2-40B4-BE49-F238E27FC236}">
                <a16:creationId xmlns:a16="http://schemas.microsoft.com/office/drawing/2014/main" id="{EEC4C43B-09F6-47E3-AB98-32BA10ECD1DD}"/>
              </a:ext>
            </a:extLst>
          </p:cNvPr>
          <p:cNvGraphicFramePr>
            <a:graphicFrameLocks/>
          </p:cNvGraphicFramePr>
          <p:nvPr>
            <p:extLst>
              <p:ext uri="{D42A27DB-BD31-4B8C-83A1-F6EECF244321}">
                <p14:modId xmlns:p14="http://schemas.microsoft.com/office/powerpoint/2010/main" val="3668180670"/>
              </p:ext>
            </p:extLst>
          </p:nvPr>
        </p:nvGraphicFramePr>
        <p:xfrm>
          <a:off x="-84909" y="2438757"/>
          <a:ext cx="11709628" cy="4110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8966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720" y="1"/>
            <a:ext cx="11499923" cy="1099751"/>
          </a:xfrm>
        </p:spPr>
        <p:txBody>
          <a:bodyPr/>
          <a:lstStyle/>
          <a:p>
            <a:r>
              <a:rPr lang="en-US"/>
              <a:t>Texas College Bridge provides simultaneous supports</a:t>
            </a:r>
          </a:p>
        </p:txBody>
      </p:sp>
      <p:grpSp>
        <p:nvGrpSpPr>
          <p:cNvPr id="22" name="Group 21">
            <a:extLst>
              <a:ext uri="{FF2B5EF4-FFF2-40B4-BE49-F238E27FC236}">
                <a16:creationId xmlns:a16="http://schemas.microsoft.com/office/drawing/2014/main" id="{E579737E-1AC3-4144-A70D-34CDDDC30FE5}"/>
              </a:ext>
            </a:extLst>
          </p:cNvPr>
          <p:cNvGrpSpPr/>
          <p:nvPr/>
        </p:nvGrpSpPr>
        <p:grpSpPr>
          <a:xfrm>
            <a:off x="3161252" y="2078911"/>
            <a:ext cx="2934748" cy="1020417"/>
            <a:chOff x="3608621" y="1347997"/>
            <a:chExt cx="2934748" cy="894740"/>
          </a:xfrm>
        </p:grpSpPr>
        <p:sp>
          <p:nvSpPr>
            <p:cNvPr id="23" name="Rectangle 22">
              <a:extLst>
                <a:ext uri="{FF2B5EF4-FFF2-40B4-BE49-F238E27FC236}">
                  <a16:creationId xmlns:a16="http://schemas.microsoft.com/office/drawing/2014/main" id="{4F94CB31-8975-45E1-BE33-E47F0728340B}"/>
                </a:ext>
              </a:extLst>
            </p:cNvPr>
            <p:cNvSpPr/>
            <p:nvPr/>
          </p:nvSpPr>
          <p:spPr>
            <a:xfrm>
              <a:off x="3608621" y="1347997"/>
              <a:ext cx="2934748" cy="894740"/>
            </a:xfrm>
            <a:prstGeom prst="rect">
              <a:avLst/>
            </a:prstGeom>
            <a:solidFill>
              <a:srgbClr val="C0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24" name="TextBox 23">
              <a:extLst>
                <a:ext uri="{FF2B5EF4-FFF2-40B4-BE49-F238E27FC236}">
                  <a16:creationId xmlns:a16="http://schemas.microsoft.com/office/drawing/2014/main" id="{11DDF82F-83B5-4857-80A1-2E47C3495388}"/>
                </a:ext>
              </a:extLst>
            </p:cNvPr>
            <p:cNvSpPr txBox="1"/>
            <p:nvPr/>
          </p:nvSpPr>
          <p:spPr>
            <a:xfrm>
              <a:off x="3608621" y="1347997"/>
              <a:ext cx="2934748" cy="8947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kern="1200">
                  <a:latin typeface="Open Sans" panose="020B0606030504020204" pitchFamily="34" charset="0"/>
                  <a:ea typeface="Open Sans" panose="020B0606030504020204" pitchFamily="34" charset="0"/>
                  <a:cs typeface="Open Sans" panose="020B0606030504020204" pitchFamily="34" charset="0"/>
                </a:rPr>
                <a:t>Online College Readiness Curriculum</a:t>
              </a:r>
            </a:p>
          </p:txBody>
        </p:sp>
      </p:grpSp>
      <p:grpSp>
        <p:nvGrpSpPr>
          <p:cNvPr id="25" name="Group 24">
            <a:extLst>
              <a:ext uri="{FF2B5EF4-FFF2-40B4-BE49-F238E27FC236}">
                <a16:creationId xmlns:a16="http://schemas.microsoft.com/office/drawing/2014/main" id="{B94EEACC-1D4A-489C-88C6-CE1C0CDB9468}"/>
              </a:ext>
            </a:extLst>
          </p:cNvPr>
          <p:cNvGrpSpPr/>
          <p:nvPr/>
        </p:nvGrpSpPr>
        <p:grpSpPr>
          <a:xfrm>
            <a:off x="7008001" y="2063914"/>
            <a:ext cx="3305807" cy="1035414"/>
            <a:chOff x="7130319" y="1347997"/>
            <a:chExt cx="2934748" cy="894740"/>
          </a:xfrm>
        </p:grpSpPr>
        <p:sp>
          <p:nvSpPr>
            <p:cNvPr id="26" name="Rectangle 25">
              <a:extLst>
                <a:ext uri="{FF2B5EF4-FFF2-40B4-BE49-F238E27FC236}">
                  <a16:creationId xmlns:a16="http://schemas.microsoft.com/office/drawing/2014/main" id="{D911B911-21C3-4503-9286-498B46B6B21E}"/>
                </a:ext>
              </a:extLst>
            </p:cNvPr>
            <p:cNvSpPr/>
            <p:nvPr/>
          </p:nvSpPr>
          <p:spPr>
            <a:xfrm>
              <a:off x="7130319" y="1347997"/>
              <a:ext cx="2934748" cy="894740"/>
            </a:xfrm>
            <a:prstGeom prst="rect">
              <a:avLst/>
            </a:prstGeom>
            <a:solidFill>
              <a:srgbClr val="C00000"/>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27" name="TextBox 26">
              <a:extLst>
                <a:ext uri="{FF2B5EF4-FFF2-40B4-BE49-F238E27FC236}">
                  <a16:creationId xmlns:a16="http://schemas.microsoft.com/office/drawing/2014/main" id="{9744A627-C756-471F-8FAA-806DED239174}"/>
                </a:ext>
              </a:extLst>
            </p:cNvPr>
            <p:cNvSpPr txBox="1"/>
            <p:nvPr/>
          </p:nvSpPr>
          <p:spPr>
            <a:xfrm>
              <a:off x="7130319" y="1347997"/>
              <a:ext cx="2934748" cy="8947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kern="1200">
                  <a:latin typeface="Open Sans" panose="020B0606030504020204" pitchFamily="34" charset="0"/>
                  <a:ea typeface="Open Sans" panose="020B0606030504020204" pitchFamily="34" charset="0"/>
                  <a:cs typeface="Open Sans" panose="020B0606030504020204" pitchFamily="34" charset="0"/>
                </a:rPr>
                <a:t>Competency based, aligned to ACT, SAT, and TSI college ready benchmarks</a:t>
              </a:r>
            </a:p>
          </p:txBody>
        </p:sp>
      </p:grpSp>
      <p:grpSp>
        <p:nvGrpSpPr>
          <p:cNvPr id="28" name="Group 27">
            <a:extLst>
              <a:ext uri="{FF2B5EF4-FFF2-40B4-BE49-F238E27FC236}">
                <a16:creationId xmlns:a16="http://schemas.microsoft.com/office/drawing/2014/main" id="{FED87DC8-6234-4643-B462-854EC61753F2}"/>
              </a:ext>
            </a:extLst>
          </p:cNvPr>
          <p:cNvGrpSpPr/>
          <p:nvPr/>
        </p:nvGrpSpPr>
        <p:grpSpPr>
          <a:xfrm>
            <a:off x="3161252" y="3612487"/>
            <a:ext cx="2934748" cy="1134151"/>
            <a:chOff x="3608621" y="2466422"/>
            <a:chExt cx="2934748" cy="894740"/>
          </a:xfrm>
        </p:grpSpPr>
        <p:sp>
          <p:nvSpPr>
            <p:cNvPr id="29" name="Rectangle 28">
              <a:extLst>
                <a:ext uri="{FF2B5EF4-FFF2-40B4-BE49-F238E27FC236}">
                  <a16:creationId xmlns:a16="http://schemas.microsoft.com/office/drawing/2014/main" id="{216F08D2-7DA8-44EE-86AB-22AD1FE69920}"/>
                </a:ext>
              </a:extLst>
            </p:cNvPr>
            <p:cNvSpPr/>
            <p:nvPr/>
          </p:nvSpPr>
          <p:spPr>
            <a:xfrm>
              <a:off x="3608621" y="2466422"/>
              <a:ext cx="2934748" cy="894740"/>
            </a:xfrm>
            <a:prstGeom prst="rect">
              <a:avLst/>
            </a:prstGeom>
            <a:solidFill>
              <a:srgbClr val="00206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30" name="TextBox 29">
              <a:extLst>
                <a:ext uri="{FF2B5EF4-FFF2-40B4-BE49-F238E27FC236}">
                  <a16:creationId xmlns:a16="http://schemas.microsoft.com/office/drawing/2014/main" id="{5B26B997-EDFC-4315-892C-132FD0578DCA}"/>
                </a:ext>
              </a:extLst>
            </p:cNvPr>
            <p:cNvSpPr txBox="1"/>
            <p:nvPr/>
          </p:nvSpPr>
          <p:spPr>
            <a:xfrm>
              <a:off x="3608621" y="2466422"/>
              <a:ext cx="2934748" cy="8947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kern="1200">
                  <a:latin typeface="Open Sans" panose="020B0606030504020204" pitchFamily="34" charset="0"/>
                  <a:ea typeface="Open Sans" panose="020B0606030504020204" pitchFamily="34" charset="0"/>
                  <a:cs typeface="Open Sans" panose="020B0606030504020204" pitchFamily="34" charset="0"/>
                </a:rPr>
                <a:t>Online student advising and supports</a:t>
              </a:r>
            </a:p>
          </p:txBody>
        </p:sp>
      </p:grpSp>
      <p:grpSp>
        <p:nvGrpSpPr>
          <p:cNvPr id="31" name="Group 30">
            <a:extLst>
              <a:ext uri="{FF2B5EF4-FFF2-40B4-BE49-F238E27FC236}">
                <a16:creationId xmlns:a16="http://schemas.microsoft.com/office/drawing/2014/main" id="{C4FB4D12-7C65-4544-A4E0-9AE156A6E4BE}"/>
              </a:ext>
            </a:extLst>
          </p:cNvPr>
          <p:cNvGrpSpPr/>
          <p:nvPr/>
        </p:nvGrpSpPr>
        <p:grpSpPr>
          <a:xfrm>
            <a:off x="7040521" y="3592100"/>
            <a:ext cx="3305806" cy="1154538"/>
            <a:chOff x="7130319" y="2466422"/>
            <a:chExt cx="2934748" cy="894740"/>
          </a:xfrm>
        </p:grpSpPr>
        <p:sp>
          <p:nvSpPr>
            <p:cNvPr id="32" name="Rectangle 31">
              <a:extLst>
                <a:ext uri="{FF2B5EF4-FFF2-40B4-BE49-F238E27FC236}">
                  <a16:creationId xmlns:a16="http://schemas.microsoft.com/office/drawing/2014/main" id="{032F659A-0962-4573-B68C-DA537B036FAD}"/>
                </a:ext>
              </a:extLst>
            </p:cNvPr>
            <p:cNvSpPr/>
            <p:nvPr/>
          </p:nvSpPr>
          <p:spPr>
            <a:xfrm>
              <a:off x="7130319" y="2466422"/>
              <a:ext cx="2934748" cy="894740"/>
            </a:xfrm>
            <a:prstGeom prst="rect">
              <a:avLst/>
            </a:prstGeom>
            <a:solidFill>
              <a:srgbClr val="002060"/>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33" name="TextBox 32">
              <a:extLst>
                <a:ext uri="{FF2B5EF4-FFF2-40B4-BE49-F238E27FC236}">
                  <a16:creationId xmlns:a16="http://schemas.microsoft.com/office/drawing/2014/main" id="{8AC84798-27B2-4F6C-99A0-E34CD4517A01}"/>
                </a:ext>
              </a:extLst>
            </p:cNvPr>
            <p:cNvSpPr txBox="1"/>
            <p:nvPr/>
          </p:nvSpPr>
          <p:spPr>
            <a:xfrm>
              <a:off x="7130319" y="2466422"/>
              <a:ext cx="2934748" cy="8947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kern="1200">
                  <a:latin typeface="Open Sans" panose="020B0606030504020204" pitchFamily="34" charset="0"/>
                  <a:ea typeface="Open Sans" panose="020B0606030504020204" pitchFamily="34" charset="0"/>
                  <a:cs typeface="Open Sans" panose="020B0606030504020204" pitchFamily="34" charset="0"/>
                </a:rPr>
                <a:t>Student resources and advisor training </a:t>
              </a:r>
            </a:p>
          </p:txBody>
        </p:sp>
      </p:grpSp>
      <p:sp>
        <p:nvSpPr>
          <p:cNvPr id="3" name="Arrow: Right 2">
            <a:extLst>
              <a:ext uri="{FF2B5EF4-FFF2-40B4-BE49-F238E27FC236}">
                <a16:creationId xmlns:a16="http://schemas.microsoft.com/office/drawing/2014/main" id="{AE74B1AD-857A-42F6-91B5-56C5D4570BDE}"/>
              </a:ext>
            </a:extLst>
          </p:cNvPr>
          <p:cNvSpPr/>
          <p:nvPr/>
        </p:nvSpPr>
        <p:spPr>
          <a:xfrm>
            <a:off x="6232139" y="2347995"/>
            <a:ext cx="675861" cy="490331"/>
          </a:xfrm>
          <a:prstGeom prst="rightArrow">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4" name="Arrow: Right 33">
            <a:extLst>
              <a:ext uri="{FF2B5EF4-FFF2-40B4-BE49-F238E27FC236}">
                <a16:creationId xmlns:a16="http://schemas.microsoft.com/office/drawing/2014/main" id="{172560BD-04A2-4D26-A5B2-DC62CEFF6611}"/>
              </a:ext>
            </a:extLst>
          </p:cNvPr>
          <p:cNvSpPr/>
          <p:nvPr/>
        </p:nvSpPr>
        <p:spPr>
          <a:xfrm>
            <a:off x="6230330" y="3924203"/>
            <a:ext cx="675861" cy="490331"/>
          </a:xfrm>
          <a:prstGeom prst="rightArrow">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Left Brace 3">
            <a:extLst>
              <a:ext uri="{FF2B5EF4-FFF2-40B4-BE49-F238E27FC236}">
                <a16:creationId xmlns:a16="http://schemas.microsoft.com/office/drawing/2014/main" id="{423F5F39-CD26-4E91-96DA-D49C45CD7482}"/>
              </a:ext>
            </a:extLst>
          </p:cNvPr>
          <p:cNvSpPr/>
          <p:nvPr/>
        </p:nvSpPr>
        <p:spPr>
          <a:xfrm>
            <a:off x="2455271" y="2255230"/>
            <a:ext cx="569842" cy="2159304"/>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01F25D36-6B61-44B3-A711-DE8E0BB04035}"/>
              </a:ext>
            </a:extLst>
          </p:cNvPr>
          <p:cNvSpPr txBox="1"/>
          <p:nvPr/>
        </p:nvSpPr>
        <p:spPr>
          <a:xfrm>
            <a:off x="88053" y="2904601"/>
            <a:ext cx="2130990" cy="707886"/>
          </a:xfrm>
          <a:prstGeom prst="rect">
            <a:avLst/>
          </a:prstGeom>
          <a:noFill/>
        </p:spPr>
        <p:txBody>
          <a:bodyPr wrap="square" rtlCol="0">
            <a:spAutoFit/>
          </a:bodyPr>
          <a:lstStyle/>
          <a:p>
            <a:pPr marL="0" marR="0" indent="0" algn="ctr" defTabSz="457200" rtl="0" eaLnBrk="1" fontAlgn="auto" latinLnBrk="0" hangingPunct="1">
              <a:lnSpc>
                <a:spcPct val="100000"/>
              </a:lnSpc>
              <a:spcBef>
                <a:spcPts val="0"/>
              </a:spcBef>
              <a:spcAft>
                <a:spcPts val="0"/>
              </a:spcAft>
              <a:buClrTx/>
              <a:buSzTx/>
              <a:buFontTx/>
              <a:buNone/>
              <a:tabLst/>
            </a:pPr>
            <a:r>
              <a:rPr lang="en-US" sz="2000" b="1">
                <a:latin typeface="Open Sans"/>
                <a:cs typeface="Open Sans"/>
              </a:rPr>
              <a:t>Simultaneous Supports</a:t>
            </a:r>
          </a:p>
        </p:txBody>
      </p:sp>
      <p:sp>
        <p:nvSpPr>
          <p:cNvPr id="7" name="TextBox 6">
            <a:extLst>
              <a:ext uri="{FF2B5EF4-FFF2-40B4-BE49-F238E27FC236}">
                <a16:creationId xmlns:a16="http://schemas.microsoft.com/office/drawing/2014/main" id="{8A0A6148-33AE-4634-8C5B-6F621933D303}"/>
              </a:ext>
            </a:extLst>
          </p:cNvPr>
          <p:cNvSpPr txBox="1"/>
          <p:nvPr/>
        </p:nvSpPr>
        <p:spPr>
          <a:xfrm>
            <a:off x="5534590" y="1530831"/>
            <a:ext cx="2067339" cy="369332"/>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pPr>
            <a:r>
              <a:rPr lang="en-US" sz="1800">
                <a:latin typeface="Open Sans"/>
                <a:cs typeface="Open Sans"/>
              </a:rPr>
              <a:t>Online Curriculum</a:t>
            </a:r>
          </a:p>
        </p:txBody>
      </p:sp>
      <p:sp>
        <p:nvSpPr>
          <p:cNvPr id="8" name="TextBox 7">
            <a:extLst>
              <a:ext uri="{FF2B5EF4-FFF2-40B4-BE49-F238E27FC236}">
                <a16:creationId xmlns:a16="http://schemas.microsoft.com/office/drawing/2014/main" id="{12A21236-76AF-4ED2-AB25-C65B018EEF90}"/>
              </a:ext>
            </a:extLst>
          </p:cNvPr>
          <p:cNvSpPr txBox="1"/>
          <p:nvPr/>
        </p:nvSpPr>
        <p:spPr>
          <a:xfrm>
            <a:off x="5534590" y="4890465"/>
            <a:ext cx="2286000" cy="369332"/>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pPr>
            <a:r>
              <a:rPr lang="en-US">
                <a:latin typeface="Open Sans"/>
                <a:cs typeface="Open Sans"/>
              </a:rPr>
              <a:t>Advising Supports</a:t>
            </a:r>
            <a:endParaRPr lang="en-US" sz="1800">
              <a:latin typeface="Open Sans"/>
              <a:cs typeface="Open Sans"/>
            </a:endParaRPr>
          </a:p>
        </p:txBody>
      </p:sp>
    </p:spTree>
    <p:extLst>
      <p:ext uri="{BB962C8B-B14F-4D97-AF65-F5344CB8AC3E}">
        <p14:creationId xmlns:p14="http://schemas.microsoft.com/office/powerpoint/2010/main" val="948135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720" y="1"/>
            <a:ext cx="11499923" cy="1099751"/>
          </a:xfrm>
        </p:spPr>
        <p:txBody>
          <a:bodyPr/>
          <a:lstStyle/>
          <a:p>
            <a:r>
              <a:rPr lang="en-US"/>
              <a:t>Texas College Bridge – Summer 2020 to Summer 2021</a:t>
            </a:r>
          </a:p>
        </p:txBody>
      </p:sp>
      <p:graphicFrame>
        <p:nvGraphicFramePr>
          <p:cNvPr id="11" name="Diagram 10">
            <a:extLst>
              <a:ext uri="{FF2B5EF4-FFF2-40B4-BE49-F238E27FC236}">
                <a16:creationId xmlns:a16="http://schemas.microsoft.com/office/drawing/2014/main" id="{47146503-CE69-417B-AACC-AD573922C805}"/>
              </a:ext>
            </a:extLst>
          </p:cNvPr>
          <p:cNvGraphicFramePr/>
          <p:nvPr>
            <p:extLst>
              <p:ext uri="{D42A27DB-BD31-4B8C-83A1-F6EECF244321}">
                <p14:modId xmlns:p14="http://schemas.microsoft.com/office/powerpoint/2010/main" val="3761368881"/>
              </p:ext>
            </p:extLst>
          </p:nvPr>
        </p:nvGraphicFramePr>
        <p:xfrm>
          <a:off x="487720" y="2802935"/>
          <a:ext cx="11013400" cy="23156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Box 11">
            <a:extLst>
              <a:ext uri="{FF2B5EF4-FFF2-40B4-BE49-F238E27FC236}">
                <a16:creationId xmlns:a16="http://schemas.microsoft.com/office/drawing/2014/main" id="{B7553DEC-B69A-4DFF-BBE2-F8AB3680D897}"/>
              </a:ext>
            </a:extLst>
          </p:cNvPr>
          <p:cNvSpPr txBox="1"/>
          <p:nvPr/>
        </p:nvSpPr>
        <p:spPr>
          <a:xfrm>
            <a:off x="1309560" y="2270496"/>
            <a:ext cx="1626681" cy="646331"/>
          </a:xfrm>
          <a:prstGeom prst="rect">
            <a:avLst/>
          </a:prstGeom>
          <a:noFill/>
        </p:spPr>
        <p:txBody>
          <a:bodyPr wrap="square" rtlCol="0">
            <a:spAutoFit/>
          </a:bodyPr>
          <a:lstStyle/>
          <a:p>
            <a:pPr algn="ctr"/>
            <a:r>
              <a:rPr lang="en-US"/>
              <a:t>Summer 2020</a:t>
            </a:r>
            <a:br>
              <a:rPr lang="en-US"/>
            </a:br>
            <a:r>
              <a:rPr lang="en-US"/>
              <a:t>Phase 1</a:t>
            </a:r>
          </a:p>
        </p:txBody>
      </p:sp>
      <p:sp>
        <p:nvSpPr>
          <p:cNvPr id="13" name="TextBox 12">
            <a:extLst>
              <a:ext uri="{FF2B5EF4-FFF2-40B4-BE49-F238E27FC236}">
                <a16:creationId xmlns:a16="http://schemas.microsoft.com/office/drawing/2014/main" id="{AE4A9C34-C64A-4B48-9752-624845814390}"/>
              </a:ext>
            </a:extLst>
          </p:cNvPr>
          <p:cNvSpPr txBox="1"/>
          <p:nvPr/>
        </p:nvSpPr>
        <p:spPr>
          <a:xfrm>
            <a:off x="4031250" y="2225071"/>
            <a:ext cx="3169919" cy="646331"/>
          </a:xfrm>
          <a:prstGeom prst="rect">
            <a:avLst/>
          </a:prstGeom>
          <a:noFill/>
        </p:spPr>
        <p:txBody>
          <a:bodyPr wrap="square" rtlCol="0">
            <a:spAutoFit/>
          </a:bodyPr>
          <a:lstStyle/>
          <a:p>
            <a:pPr algn="ctr"/>
            <a:r>
              <a:rPr lang="en-US"/>
              <a:t>Fall and Spring 2020-2021</a:t>
            </a:r>
          </a:p>
          <a:p>
            <a:pPr algn="ctr"/>
            <a:r>
              <a:rPr lang="en-US"/>
              <a:t>Phase 2</a:t>
            </a:r>
          </a:p>
        </p:txBody>
      </p:sp>
      <p:sp>
        <p:nvSpPr>
          <p:cNvPr id="14" name="TextBox 13">
            <a:extLst>
              <a:ext uri="{FF2B5EF4-FFF2-40B4-BE49-F238E27FC236}">
                <a16:creationId xmlns:a16="http://schemas.microsoft.com/office/drawing/2014/main" id="{2FCC645D-CFC7-4599-842B-F77125738FB9}"/>
              </a:ext>
            </a:extLst>
          </p:cNvPr>
          <p:cNvSpPr txBox="1"/>
          <p:nvPr/>
        </p:nvSpPr>
        <p:spPr>
          <a:xfrm>
            <a:off x="8296178" y="2222644"/>
            <a:ext cx="1626681" cy="646331"/>
          </a:xfrm>
          <a:prstGeom prst="rect">
            <a:avLst/>
          </a:prstGeom>
          <a:noFill/>
        </p:spPr>
        <p:txBody>
          <a:bodyPr wrap="square" rtlCol="0">
            <a:spAutoFit/>
          </a:bodyPr>
          <a:lstStyle/>
          <a:p>
            <a:pPr algn="ctr"/>
            <a:r>
              <a:rPr lang="en-US"/>
              <a:t>Summer 2021</a:t>
            </a:r>
          </a:p>
          <a:p>
            <a:pPr algn="ctr"/>
            <a:r>
              <a:rPr lang="en-US"/>
              <a:t>Phase 3</a:t>
            </a:r>
          </a:p>
        </p:txBody>
      </p:sp>
      <p:pic>
        <p:nvPicPr>
          <p:cNvPr id="18" name="Picture 17" descr="A close up of a logo&#10;&#10;Description automatically generated">
            <a:extLst>
              <a:ext uri="{FF2B5EF4-FFF2-40B4-BE49-F238E27FC236}">
                <a16:creationId xmlns:a16="http://schemas.microsoft.com/office/drawing/2014/main" id="{D75B1A62-AAFE-40F7-9229-935D32AAB782}"/>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677919" y="1192901"/>
            <a:ext cx="3846033" cy="1355336"/>
          </a:xfrm>
          <a:prstGeom prst="rect">
            <a:avLst/>
          </a:prstGeom>
        </p:spPr>
      </p:pic>
    </p:spTree>
    <p:extLst>
      <p:ext uri="{BB962C8B-B14F-4D97-AF65-F5344CB8AC3E}">
        <p14:creationId xmlns:p14="http://schemas.microsoft.com/office/powerpoint/2010/main" val="3366579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720" y="1"/>
            <a:ext cx="11499923" cy="1099751"/>
          </a:xfrm>
        </p:spPr>
        <p:txBody>
          <a:bodyPr>
            <a:normAutofit/>
          </a:bodyPr>
          <a:lstStyle/>
          <a:p>
            <a:r>
              <a:rPr lang="en-US" sz="2800"/>
              <a:t>Texas College Bridge - Online personalized English and math course </a:t>
            </a:r>
          </a:p>
        </p:txBody>
      </p:sp>
      <p:sp>
        <p:nvSpPr>
          <p:cNvPr id="6" name="Content Placeholder 11">
            <a:extLst>
              <a:ext uri="{FF2B5EF4-FFF2-40B4-BE49-F238E27FC236}">
                <a16:creationId xmlns:a16="http://schemas.microsoft.com/office/drawing/2014/main" id="{58B0A920-D99B-8E4B-BF3D-BD131FC935B1}"/>
              </a:ext>
            </a:extLst>
          </p:cNvPr>
          <p:cNvSpPr txBox="1">
            <a:spLocks/>
          </p:cNvSpPr>
          <p:nvPr/>
        </p:nvSpPr>
        <p:spPr>
          <a:xfrm>
            <a:off x="320743" y="1362056"/>
            <a:ext cx="11281677" cy="4438025"/>
          </a:xfrm>
          <a:prstGeom prst="rect">
            <a:avLst/>
          </a:prstGeom>
        </p:spPr>
        <p:txBody>
          <a:bodyPr vert="horz" wrap="square" lIns="91440" tIns="45720" rIns="91440" bIns="45720" rtlCol="0" anchor="t">
            <a:normAutofit/>
          </a:bodyPr>
          <a:lstStyle>
            <a:lvl1pPr marL="292608" indent="-182880" algn="l" defTabSz="457200" rtl="0" eaLnBrk="1" latinLnBrk="0" hangingPunct="1">
              <a:spcBef>
                <a:spcPts val="900"/>
              </a:spcBef>
              <a:buFont typeface="Arial"/>
              <a:buChar char="•"/>
              <a:defRPr sz="2400" kern="1200">
                <a:solidFill>
                  <a:schemeClr val="tx2"/>
                </a:solidFill>
                <a:latin typeface="Open Sans"/>
                <a:ea typeface="+mn-ea"/>
                <a:cs typeface="Open Sans"/>
              </a:defRPr>
            </a:lvl1pPr>
            <a:lvl2pPr marL="742950" indent="-182880" algn="l" defTabSz="457200" rtl="0" eaLnBrk="1" latinLnBrk="0" hangingPunct="1">
              <a:spcBef>
                <a:spcPts val="1176"/>
              </a:spcBef>
              <a:buFont typeface="Arial"/>
              <a:buChar char="–"/>
              <a:defRPr sz="2100" kern="1200">
                <a:solidFill>
                  <a:schemeClr val="tx2"/>
                </a:solidFill>
                <a:latin typeface="Open Sans"/>
                <a:ea typeface="+mn-ea"/>
                <a:cs typeface="Open Sans"/>
              </a:defRPr>
            </a:lvl2pPr>
            <a:lvl3pPr marL="1143000" indent="-182880" algn="l" defTabSz="457200" rtl="0" eaLnBrk="1" latinLnBrk="0" hangingPunct="1">
              <a:spcBef>
                <a:spcPts val="700"/>
              </a:spcBef>
              <a:buSzPct val="80000"/>
              <a:buFont typeface="Lucida Grande"/>
              <a:buChar char="&gt;"/>
              <a:defRPr sz="1800" kern="1200">
                <a:solidFill>
                  <a:schemeClr val="tx2"/>
                </a:solidFill>
                <a:latin typeface="Open Sans"/>
                <a:ea typeface="+mn-ea"/>
                <a:cs typeface="Open Sans"/>
              </a:defRPr>
            </a:lvl3pPr>
            <a:lvl4pPr marL="1600200" indent="-182880" algn="l" defTabSz="457200" rtl="0" eaLnBrk="1" latinLnBrk="0" hangingPunct="1">
              <a:spcBef>
                <a:spcPts val="560"/>
              </a:spcBef>
              <a:buFont typeface="Arial"/>
              <a:buChar char="•"/>
              <a:defRPr sz="1600" kern="1200">
                <a:solidFill>
                  <a:schemeClr val="tx2"/>
                </a:solidFill>
                <a:latin typeface="Open Sans"/>
                <a:ea typeface="+mn-ea"/>
                <a:cs typeface="Open Sans"/>
              </a:defRPr>
            </a:lvl4pPr>
            <a:lvl5pPr marL="2057400" indent="-182880" algn="l" defTabSz="457200" rtl="0" eaLnBrk="1" latinLnBrk="0" hangingPunct="1">
              <a:spcBef>
                <a:spcPts val="500"/>
              </a:spcBef>
              <a:buFont typeface="Lucida Grande"/>
              <a:buChar char="—"/>
              <a:defRPr sz="1200" kern="1200">
                <a:solidFill>
                  <a:schemeClr val="tx2"/>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pPr>
            <a:endParaRPr lang="en-US" sz="2000">
              <a:solidFill>
                <a:srgbClr val="002060"/>
              </a:solidFill>
            </a:endParaRPr>
          </a:p>
        </p:txBody>
      </p:sp>
      <p:sp>
        <p:nvSpPr>
          <p:cNvPr id="4" name="Content Placeholder 11">
            <a:extLst>
              <a:ext uri="{FF2B5EF4-FFF2-40B4-BE49-F238E27FC236}">
                <a16:creationId xmlns:a16="http://schemas.microsoft.com/office/drawing/2014/main" id="{3E03AC03-122E-4E07-A17E-7120F736E90A}"/>
              </a:ext>
            </a:extLst>
          </p:cNvPr>
          <p:cNvSpPr txBox="1">
            <a:spLocks/>
          </p:cNvSpPr>
          <p:nvPr/>
        </p:nvSpPr>
        <p:spPr>
          <a:xfrm>
            <a:off x="6439619" y="1386306"/>
            <a:ext cx="4734527" cy="4438024"/>
          </a:xfrm>
          <a:prstGeom prst="rect">
            <a:avLst/>
          </a:prstGeom>
        </p:spPr>
        <p:txBody>
          <a:bodyPr vert="horz" wrap="square" lIns="91440" tIns="45720" rIns="91440" bIns="45720" rtlCol="0" anchor="t">
            <a:normAutofit/>
          </a:bodyPr>
          <a:lstStyle>
            <a:lvl1pPr marL="292608" indent="-182880" algn="l" defTabSz="457200" rtl="0" eaLnBrk="1" latinLnBrk="0" hangingPunct="1">
              <a:spcBef>
                <a:spcPts val="900"/>
              </a:spcBef>
              <a:buFont typeface="Arial"/>
              <a:buChar char="•"/>
              <a:defRPr sz="2400" kern="1200">
                <a:solidFill>
                  <a:schemeClr val="tx2"/>
                </a:solidFill>
                <a:latin typeface="Open Sans"/>
                <a:ea typeface="+mn-ea"/>
                <a:cs typeface="Open Sans"/>
              </a:defRPr>
            </a:lvl1pPr>
            <a:lvl2pPr marL="742950" indent="-182880" algn="l" defTabSz="457200" rtl="0" eaLnBrk="1" latinLnBrk="0" hangingPunct="1">
              <a:spcBef>
                <a:spcPts val="1176"/>
              </a:spcBef>
              <a:buFont typeface="Arial"/>
              <a:buChar char="–"/>
              <a:defRPr sz="2100" kern="1200">
                <a:solidFill>
                  <a:schemeClr val="tx2"/>
                </a:solidFill>
                <a:latin typeface="Open Sans"/>
                <a:ea typeface="+mn-ea"/>
                <a:cs typeface="Open Sans"/>
              </a:defRPr>
            </a:lvl2pPr>
            <a:lvl3pPr marL="1143000" indent="-182880" algn="l" defTabSz="457200" rtl="0" eaLnBrk="1" latinLnBrk="0" hangingPunct="1">
              <a:spcBef>
                <a:spcPts val="700"/>
              </a:spcBef>
              <a:buSzPct val="80000"/>
              <a:buFont typeface="Lucida Grande"/>
              <a:buChar char="&gt;"/>
              <a:defRPr sz="1800" kern="1200">
                <a:solidFill>
                  <a:schemeClr val="tx2"/>
                </a:solidFill>
                <a:latin typeface="Open Sans"/>
                <a:ea typeface="+mn-ea"/>
                <a:cs typeface="Open Sans"/>
              </a:defRPr>
            </a:lvl3pPr>
            <a:lvl4pPr marL="1600200" indent="-182880" algn="l" defTabSz="457200" rtl="0" eaLnBrk="1" latinLnBrk="0" hangingPunct="1">
              <a:spcBef>
                <a:spcPts val="560"/>
              </a:spcBef>
              <a:buFont typeface="Arial"/>
              <a:buChar char="•"/>
              <a:defRPr sz="1600" kern="1200">
                <a:solidFill>
                  <a:schemeClr val="tx2"/>
                </a:solidFill>
                <a:latin typeface="Open Sans"/>
                <a:ea typeface="+mn-ea"/>
                <a:cs typeface="Open Sans"/>
              </a:defRPr>
            </a:lvl4pPr>
            <a:lvl5pPr marL="2057400" indent="-182880" algn="l" defTabSz="457200" rtl="0" eaLnBrk="1" latinLnBrk="0" hangingPunct="1">
              <a:spcBef>
                <a:spcPts val="500"/>
              </a:spcBef>
              <a:buFont typeface="Lucida Grande"/>
              <a:buChar char="—"/>
              <a:defRPr sz="1200" kern="1200">
                <a:solidFill>
                  <a:schemeClr val="tx2"/>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09220" indent="0" algn="ctr">
              <a:spcBef>
                <a:spcPts val="600"/>
              </a:spcBef>
              <a:buNone/>
            </a:pPr>
            <a:r>
              <a:rPr lang="en-US">
                <a:solidFill>
                  <a:srgbClr val="FF0000"/>
                </a:solidFill>
              </a:rPr>
              <a:t>Network, Resources, Open, College &amp; Career Partnership (NROC)</a:t>
            </a:r>
            <a:r>
              <a:rPr lang="en-US"/>
              <a:t> </a:t>
            </a:r>
            <a:endParaRPr lang="en-US">
              <a:solidFill>
                <a:schemeClr val="accent3"/>
              </a:solidFill>
            </a:endParaRPr>
          </a:p>
          <a:p>
            <a:pPr marL="292100">
              <a:spcBef>
                <a:spcPts val="600"/>
              </a:spcBef>
            </a:pPr>
            <a:r>
              <a:rPr lang="en-US" sz="2000">
                <a:solidFill>
                  <a:srgbClr val="002060"/>
                </a:solidFill>
              </a:rPr>
              <a:t>NROC’s has been producing results for over a decade and is particularly effective with low-income students</a:t>
            </a:r>
          </a:p>
          <a:p>
            <a:pPr marL="292100">
              <a:spcBef>
                <a:spcPts val="600"/>
              </a:spcBef>
            </a:pPr>
            <a:r>
              <a:rPr lang="en-US" sz="2000">
                <a:solidFill>
                  <a:srgbClr val="002060"/>
                </a:solidFill>
              </a:rPr>
              <a:t>Courses in both English and math (math in Spanish)</a:t>
            </a:r>
          </a:p>
          <a:p>
            <a:pPr marL="292100">
              <a:spcBef>
                <a:spcPts val="600"/>
              </a:spcBef>
            </a:pPr>
            <a:r>
              <a:rPr lang="en-US" sz="2000">
                <a:solidFill>
                  <a:srgbClr val="002060"/>
                </a:solidFill>
              </a:rPr>
              <a:t>Offers the ability to demonstrate empirical equivalencies to Texas TSI benchmarks (SAT/ACT/TSIA)</a:t>
            </a:r>
          </a:p>
          <a:p>
            <a:pPr marL="292100">
              <a:spcBef>
                <a:spcPts val="600"/>
              </a:spcBef>
            </a:pPr>
            <a:endParaRPr lang="en-US" sz="2000">
              <a:solidFill>
                <a:srgbClr val="002060"/>
              </a:solidFill>
            </a:endParaRPr>
          </a:p>
        </p:txBody>
      </p:sp>
      <p:pic>
        <p:nvPicPr>
          <p:cNvPr id="5" name="Picture 4">
            <a:extLst>
              <a:ext uri="{FF2B5EF4-FFF2-40B4-BE49-F238E27FC236}">
                <a16:creationId xmlns:a16="http://schemas.microsoft.com/office/drawing/2014/main" id="{2C9C1F44-00F0-4247-9C75-11E731E7AD6D}"/>
              </a:ext>
            </a:extLst>
          </p:cNvPr>
          <p:cNvPicPr>
            <a:picLocks noChangeAspect="1"/>
          </p:cNvPicPr>
          <p:nvPr/>
        </p:nvPicPr>
        <p:blipFill>
          <a:blip r:embed="rId2"/>
          <a:stretch>
            <a:fillRect/>
          </a:stretch>
        </p:blipFill>
        <p:spPr>
          <a:xfrm>
            <a:off x="522681" y="1386306"/>
            <a:ext cx="5715000" cy="2857500"/>
          </a:xfrm>
          <a:prstGeom prst="rect">
            <a:avLst/>
          </a:prstGeom>
        </p:spPr>
      </p:pic>
      <p:sp>
        <p:nvSpPr>
          <p:cNvPr id="7" name="Rectangle 6">
            <a:extLst>
              <a:ext uri="{FF2B5EF4-FFF2-40B4-BE49-F238E27FC236}">
                <a16:creationId xmlns:a16="http://schemas.microsoft.com/office/drawing/2014/main" id="{E81909B7-B9CD-4325-BFFA-E3B94E425F87}"/>
              </a:ext>
            </a:extLst>
          </p:cNvPr>
          <p:cNvSpPr/>
          <p:nvPr/>
        </p:nvSpPr>
        <p:spPr>
          <a:xfrm>
            <a:off x="1017854" y="4203272"/>
            <a:ext cx="4143122" cy="369332"/>
          </a:xfrm>
          <a:prstGeom prst="rect">
            <a:avLst/>
          </a:prstGeom>
        </p:spPr>
        <p:txBody>
          <a:bodyPr wrap="none">
            <a:spAutoFit/>
          </a:bodyPr>
          <a:lstStyle/>
          <a:p>
            <a:r>
              <a:rPr lang="en-US">
                <a:hlinkClick r:id="rId3"/>
              </a:rPr>
              <a:t>https://nroc.org/what-we-offer/edready/</a:t>
            </a:r>
            <a:endParaRPr lang="en-US"/>
          </a:p>
        </p:txBody>
      </p:sp>
      <p:sp>
        <p:nvSpPr>
          <p:cNvPr id="3" name="TextBox 2">
            <a:extLst>
              <a:ext uri="{FF2B5EF4-FFF2-40B4-BE49-F238E27FC236}">
                <a16:creationId xmlns:a16="http://schemas.microsoft.com/office/drawing/2014/main" id="{ECBDEAD1-E652-4765-935D-429B71546C12}"/>
              </a:ext>
            </a:extLst>
          </p:cNvPr>
          <p:cNvSpPr txBox="1"/>
          <p:nvPr/>
        </p:nvSpPr>
        <p:spPr>
          <a:xfrm>
            <a:off x="529231" y="5539302"/>
            <a:ext cx="1107141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457200"/>
            <a:r>
              <a:rPr lang="en-US" sz="1400" i="1">
                <a:latin typeface="Open Sans"/>
              </a:rPr>
              <a:t>There are other options LEA-IHE's can use besides NROC.  But given time constraints of the COVID crisis, this is the only option TEA was able setup for statewide support at this time.</a:t>
            </a:r>
          </a:p>
        </p:txBody>
      </p:sp>
    </p:spTree>
    <p:extLst>
      <p:ext uri="{BB962C8B-B14F-4D97-AF65-F5344CB8AC3E}">
        <p14:creationId xmlns:p14="http://schemas.microsoft.com/office/powerpoint/2010/main" val="3844890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720" y="1"/>
            <a:ext cx="11499923" cy="1099751"/>
          </a:xfrm>
        </p:spPr>
        <p:txBody>
          <a:bodyPr>
            <a:normAutofit/>
          </a:bodyPr>
          <a:lstStyle/>
          <a:p>
            <a:r>
              <a:rPr lang="en-US" sz="2800"/>
              <a:t>Texas College Bridge - Online personalized English and math course </a:t>
            </a:r>
          </a:p>
        </p:txBody>
      </p:sp>
      <p:sp>
        <p:nvSpPr>
          <p:cNvPr id="6" name="Content Placeholder 11">
            <a:extLst>
              <a:ext uri="{FF2B5EF4-FFF2-40B4-BE49-F238E27FC236}">
                <a16:creationId xmlns:a16="http://schemas.microsoft.com/office/drawing/2014/main" id="{58B0A920-D99B-8E4B-BF3D-BD131FC935B1}"/>
              </a:ext>
            </a:extLst>
          </p:cNvPr>
          <p:cNvSpPr txBox="1">
            <a:spLocks/>
          </p:cNvSpPr>
          <p:nvPr/>
        </p:nvSpPr>
        <p:spPr>
          <a:xfrm>
            <a:off x="320743" y="1362056"/>
            <a:ext cx="11281677" cy="4438025"/>
          </a:xfrm>
          <a:prstGeom prst="rect">
            <a:avLst/>
          </a:prstGeom>
        </p:spPr>
        <p:txBody>
          <a:bodyPr vert="horz" wrap="square" lIns="91440" tIns="45720" rIns="91440" bIns="45720" rtlCol="0" anchor="t">
            <a:normAutofit/>
          </a:bodyPr>
          <a:lstStyle>
            <a:lvl1pPr marL="292608" indent="-182880" algn="l" defTabSz="457200" rtl="0" eaLnBrk="1" latinLnBrk="0" hangingPunct="1">
              <a:spcBef>
                <a:spcPts val="900"/>
              </a:spcBef>
              <a:buFont typeface="Arial"/>
              <a:buChar char="•"/>
              <a:defRPr sz="2400" kern="1200">
                <a:solidFill>
                  <a:schemeClr val="tx2"/>
                </a:solidFill>
                <a:latin typeface="Open Sans"/>
                <a:ea typeface="+mn-ea"/>
                <a:cs typeface="Open Sans"/>
              </a:defRPr>
            </a:lvl1pPr>
            <a:lvl2pPr marL="742950" indent="-182880" algn="l" defTabSz="457200" rtl="0" eaLnBrk="1" latinLnBrk="0" hangingPunct="1">
              <a:spcBef>
                <a:spcPts val="1176"/>
              </a:spcBef>
              <a:buFont typeface="Arial"/>
              <a:buChar char="–"/>
              <a:defRPr sz="2100" kern="1200">
                <a:solidFill>
                  <a:schemeClr val="tx2"/>
                </a:solidFill>
                <a:latin typeface="Open Sans"/>
                <a:ea typeface="+mn-ea"/>
                <a:cs typeface="Open Sans"/>
              </a:defRPr>
            </a:lvl2pPr>
            <a:lvl3pPr marL="1143000" indent="-182880" algn="l" defTabSz="457200" rtl="0" eaLnBrk="1" latinLnBrk="0" hangingPunct="1">
              <a:spcBef>
                <a:spcPts val="700"/>
              </a:spcBef>
              <a:buSzPct val="80000"/>
              <a:buFont typeface="Lucida Grande"/>
              <a:buChar char="&gt;"/>
              <a:defRPr sz="1800" kern="1200">
                <a:solidFill>
                  <a:schemeClr val="tx2"/>
                </a:solidFill>
                <a:latin typeface="Open Sans"/>
                <a:ea typeface="+mn-ea"/>
                <a:cs typeface="Open Sans"/>
              </a:defRPr>
            </a:lvl3pPr>
            <a:lvl4pPr marL="1600200" indent="-182880" algn="l" defTabSz="457200" rtl="0" eaLnBrk="1" latinLnBrk="0" hangingPunct="1">
              <a:spcBef>
                <a:spcPts val="560"/>
              </a:spcBef>
              <a:buFont typeface="Arial"/>
              <a:buChar char="•"/>
              <a:defRPr sz="1600" kern="1200">
                <a:solidFill>
                  <a:schemeClr val="tx2"/>
                </a:solidFill>
                <a:latin typeface="Open Sans"/>
                <a:ea typeface="+mn-ea"/>
                <a:cs typeface="Open Sans"/>
              </a:defRPr>
            </a:lvl4pPr>
            <a:lvl5pPr marL="2057400" indent="-182880" algn="l" defTabSz="457200" rtl="0" eaLnBrk="1" latinLnBrk="0" hangingPunct="1">
              <a:spcBef>
                <a:spcPts val="500"/>
              </a:spcBef>
              <a:buFont typeface="Lucida Grande"/>
              <a:buChar char="—"/>
              <a:defRPr sz="1200" kern="1200">
                <a:solidFill>
                  <a:schemeClr val="tx2"/>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pPr>
            <a:endParaRPr lang="en-US" sz="2000">
              <a:solidFill>
                <a:srgbClr val="002060"/>
              </a:solidFill>
            </a:endParaRPr>
          </a:p>
        </p:txBody>
      </p:sp>
      <p:sp>
        <p:nvSpPr>
          <p:cNvPr id="4" name="Content Placeholder 11">
            <a:extLst>
              <a:ext uri="{FF2B5EF4-FFF2-40B4-BE49-F238E27FC236}">
                <a16:creationId xmlns:a16="http://schemas.microsoft.com/office/drawing/2014/main" id="{3E03AC03-122E-4E07-A17E-7120F736E90A}"/>
              </a:ext>
            </a:extLst>
          </p:cNvPr>
          <p:cNvSpPr txBox="1">
            <a:spLocks/>
          </p:cNvSpPr>
          <p:nvPr/>
        </p:nvSpPr>
        <p:spPr>
          <a:xfrm>
            <a:off x="4532930" y="1677021"/>
            <a:ext cx="7454713" cy="3388496"/>
          </a:xfrm>
          <a:prstGeom prst="rect">
            <a:avLst/>
          </a:prstGeom>
        </p:spPr>
        <p:txBody>
          <a:bodyPr vert="horz" wrap="square" lIns="91440" tIns="45720" rIns="91440" bIns="45720" rtlCol="0" anchor="t">
            <a:normAutofit/>
          </a:bodyPr>
          <a:lstStyle>
            <a:lvl1pPr marL="292608" indent="-182880" algn="l" defTabSz="457200" rtl="0" eaLnBrk="1" latinLnBrk="0" hangingPunct="1">
              <a:spcBef>
                <a:spcPts val="900"/>
              </a:spcBef>
              <a:buFont typeface="Arial"/>
              <a:buChar char="•"/>
              <a:defRPr sz="2400" kern="1200">
                <a:solidFill>
                  <a:schemeClr val="tx2"/>
                </a:solidFill>
                <a:latin typeface="Open Sans"/>
                <a:ea typeface="+mn-ea"/>
                <a:cs typeface="Open Sans"/>
              </a:defRPr>
            </a:lvl1pPr>
            <a:lvl2pPr marL="742950" indent="-182880" algn="l" defTabSz="457200" rtl="0" eaLnBrk="1" latinLnBrk="0" hangingPunct="1">
              <a:spcBef>
                <a:spcPts val="1176"/>
              </a:spcBef>
              <a:buFont typeface="Arial"/>
              <a:buChar char="–"/>
              <a:defRPr sz="2100" kern="1200">
                <a:solidFill>
                  <a:schemeClr val="tx2"/>
                </a:solidFill>
                <a:latin typeface="Open Sans"/>
                <a:ea typeface="+mn-ea"/>
                <a:cs typeface="Open Sans"/>
              </a:defRPr>
            </a:lvl2pPr>
            <a:lvl3pPr marL="1143000" indent="-182880" algn="l" defTabSz="457200" rtl="0" eaLnBrk="1" latinLnBrk="0" hangingPunct="1">
              <a:spcBef>
                <a:spcPts val="700"/>
              </a:spcBef>
              <a:buSzPct val="80000"/>
              <a:buFont typeface="Lucida Grande"/>
              <a:buChar char="&gt;"/>
              <a:defRPr sz="1800" kern="1200">
                <a:solidFill>
                  <a:schemeClr val="tx2"/>
                </a:solidFill>
                <a:latin typeface="Open Sans"/>
                <a:ea typeface="+mn-ea"/>
                <a:cs typeface="Open Sans"/>
              </a:defRPr>
            </a:lvl3pPr>
            <a:lvl4pPr marL="1600200" indent="-182880" algn="l" defTabSz="457200" rtl="0" eaLnBrk="1" latinLnBrk="0" hangingPunct="1">
              <a:spcBef>
                <a:spcPts val="560"/>
              </a:spcBef>
              <a:buFont typeface="Arial"/>
              <a:buChar char="•"/>
              <a:defRPr sz="1600" kern="1200">
                <a:solidFill>
                  <a:schemeClr val="tx2"/>
                </a:solidFill>
                <a:latin typeface="Open Sans"/>
                <a:ea typeface="+mn-ea"/>
                <a:cs typeface="Open Sans"/>
              </a:defRPr>
            </a:lvl4pPr>
            <a:lvl5pPr marL="2057400" indent="-182880" algn="l" defTabSz="457200" rtl="0" eaLnBrk="1" latinLnBrk="0" hangingPunct="1">
              <a:spcBef>
                <a:spcPts val="500"/>
              </a:spcBef>
              <a:buFont typeface="Lucida Grande"/>
              <a:buChar char="—"/>
              <a:defRPr sz="1200" kern="1200">
                <a:solidFill>
                  <a:schemeClr val="tx2"/>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pPr>
            <a:r>
              <a:rPr lang="en-US" sz="2000">
                <a:solidFill>
                  <a:srgbClr val="002060"/>
                </a:solidFill>
              </a:rPr>
              <a:t>Includes customized teacher training for Texas</a:t>
            </a:r>
          </a:p>
          <a:p>
            <a:pPr>
              <a:spcBef>
                <a:spcPts val="600"/>
              </a:spcBef>
            </a:pPr>
            <a:r>
              <a:rPr lang="en-US" sz="2000">
                <a:solidFill>
                  <a:srgbClr val="002060"/>
                </a:solidFill>
              </a:rPr>
              <a:t>Mapping of math performance to high-demand industry certificates</a:t>
            </a:r>
          </a:p>
          <a:p>
            <a:pPr>
              <a:spcBef>
                <a:spcPts val="600"/>
              </a:spcBef>
            </a:pPr>
            <a:r>
              <a:rPr lang="en-US" sz="2000">
                <a:solidFill>
                  <a:srgbClr val="002060"/>
                </a:solidFill>
              </a:rPr>
              <a:t>Personalized plans for students that focus their efforts on the skills they need to develop</a:t>
            </a:r>
          </a:p>
          <a:p>
            <a:pPr>
              <a:spcBef>
                <a:spcPts val="600"/>
              </a:spcBef>
            </a:pPr>
            <a:r>
              <a:rPr lang="en-US" sz="2000">
                <a:solidFill>
                  <a:srgbClr val="002060"/>
                </a:solidFill>
              </a:rPr>
              <a:t>Students demonstrate mastery of identified content skills before earning a TSI exemption</a:t>
            </a:r>
          </a:p>
          <a:p>
            <a:pPr>
              <a:spcBef>
                <a:spcPts val="600"/>
              </a:spcBef>
            </a:pPr>
            <a:r>
              <a:rPr lang="en-US" sz="2000">
                <a:solidFill>
                  <a:srgbClr val="002060"/>
                </a:solidFill>
              </a:rPr>
              <a:t>Dashboards track student progress and can be monitored by instructors, administrators, and district leaders</a:t>
            </a:r>
          </a:p>
          <a:p>
            <a:pPr>
              <a:spcBef>
                <a:spcPts val="600"/>
              </a:spcBef>
            </a:pPr>
            <a:endParaRPr lang="en-US" sz="2000">
              <a:solidFill>
                <a:srgbClr val="002060"/>
              </a:solidFill>
            </a:endParaRPr>
          </a:p>
        </p:txBody>
      </p:sp>
      <p:sp>
        <p:nvSpPr>
          <p:cNvPr id="7" name="Rectangle 6">
            <a:extLst>
              <a:ext uri="{FF2B5EF4-FFF2-40B4-BE49-F238E27FC236}">
                <a16:creationId xmlns:a16="http://schemas.microsoft.com/office/drawing/2014/main" id="{E81909B7-B9CD-4325-BFFA-E3B94E425F87}"/>
              </a:ext>
            </a:extLst>
          </p:cNvPr>
          <p:cNvSpPr/>
          <p:nvPr/>
        </p:nvSpPr>
        <p:spPr>
          <a:xfrm>
            <a:off x="1195079" y="4696184"/>
            <a:ext cx="2732351" cy="369332"/>
          </a:xfrm>
          <a:prstGeom prst="rect">
            <a:avLst/>
          </a:prstGeom>
        </p:spPr>
        <p:txBody>
          <a:bodyPr wrap="none">
            <a:spAutoFit/>
          </a:bodyPr>
          <a:lstStyle/>
          <a:p>
            <a:r>
              <a:rPr lang="en-US">
                <a:hlinkClick r:id="rId2"/>
              </a:rPr>
              <a:t>https://edready.org/home</a:t>
            </a:r>
            <a:endParaRPr lang="en-US"/>
          </a:p>
        </p:txBody>
      </p:sp>
      <p:pic>
        <p:nvPicPr>
          <p:cNvPr id="3" name="Picture 2">
            <a:extLst>
              <a:ext uri="{FF2B5EF4-FFF2-40B4-BE49-F238E27FC236}">
                <a16:creationId xmlns:a16="http://schemas.microsoft.com/office/drawing/2014/main" id="{1E460668-CD90-42FD-BF07-2D750C10409D}"/>
              </a:ext>
            </a:extLst>
          </p:cNvPr>
          <p:cNvPicPr>
            <a:picLocks noChangeAspect="1"/>
          </p:cNvPicPr>
          <p:nvPr/>
        </p:nvPicPr>
        <p:blipFill>
          <a:blip r:embed="rId3"/>
          <a:stretch>
            <a:fillRect/>
          </a:stretch>
        </p:blipFill>
        <p:spPr>
          <a:xfrm>
            <a:off x="589580" y="1677021"/>
            <a:ext cx="3943350" cy="1476375"/>
          </a:xfrm>
          <a:prstGeom prst="rect">
            <a:avLst/>
          </a:prstGeom>
        </p:spPr>
      </p:pic>
      <p:pic>
        <p:nvPicPr>
          <p:cNvPr id="8" name="Picture 7">
            <a:extLst>
              <a:ext uri="{FF2B5EF4-FFF2-40B4-BE49-F238E27FC236}">
                <a16:creationId xmlns:a16="http://schemas.microsoft.com/office/drawing/2014/main" id="{02C99B0A-EA5E-49DF-BFCD-3F696CF68240}"/>
              </a:ext>
            </a:extLst>
          </p:cNvPr>
          <p:cNvPicPr>
            <a:picLocks noChangeAspect="1"/>
          </p:cNvPicPr>
          <p:nvPr/>
        </p:nvPicPr>
        <p:blipFill>
          <a:blip r:embed="rId4"/>
          <a:stretch>
            <a:fillRect/>
          </a:stretch>
        </p:blipFill>
        <p:spPr>
          <a:xfrm>
            <a:off x="932480" y="3124559"/>
            <a:ext cx="3600450" cy="1571625"/>
          </a:xfrm>
          <a:prstGeom prst="rect">
            <a:avLst/>
          </a:prstGeom>
        </p:spPr>
      </p:pic>
    </p:spTree>
    <p:extLst>
      <p:ext uri="{BB962C8B-B14F-4D97-AF65-F5344CB8AC3E}">
        <p14:creationId xmlns:p14="http://schemas.microsoft.com/office/powerpoint/2010/main" val="2830911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D285D-BA95-4F8E-91FA-51C1514B4FDD}"/>
              </a:ext>
            </a:extLst>
          </p:cNvPr>
          <p:cNvSpPr>
            <a:spLocks noGrp="1"/>
          </p:cNvSpPr>
          <p:nvPr>
            <p:ph type="title"/>
          </p:nvPr>
        </p:nvSpPr>
        <p:spPr/>
        <p:txBody>
          <a:bodyPr/>
          <a:lstStyle/>
          <a:p>
            <a:r>
              <a:rPr lang="en-US"/>
              <a:t>Higher Education partners </a:t>
            </a:r>
            <a:br>
              <a:rPr lang="en-US"/>
            </a:br>
            <a:r>
              <a:rPr lang="en-US" sz="2400"/>
              <a:t>as of June 1, 2020</a:t>
            </a:r>
            <a:endParaRPr lang="en-US"/>
          </a:p>
        </p:txBody>
      </p:sp>
      <p:sp>
        <p:nvSpPr>
          <p:cNvPr id="3" name="Content Placeholder 2">
            <a:extLst>
              <a:ext uri="{FF2B5EF4-FFF2-40B4-BE49-F238E27FC236}">
                <a16:creationId xmlns:a16="http://schemas.microsoft.com/office/drawing/2014/main" id="{AEBA9ACC-7B80-41ED-AE05-52EB70E51435}"/>
              </a:ext>
            </a:extLst>
          </p:cNvPr>
          <p:cNvSpPr>
            <a:spLocks noGrp="1"/>
          </p:cNvSpPr>
          <p:nvPr>
            <p:ph idx="1"/>
          </p:nvPr>
        </p:nvSpPr>
        <p:spPr>
          <a:xfrm>
            <a:off x="309001" y="1445742"/>
            <a:ext cx="5633094" cy="4680423"/>
          </a:xfrm>
        </p:spPr>
        <p:txBody>
          <a:bodyPr>
            <a:normAutofit/>
          </a:bodyPr>
          <a:lstStyle/>
          <a:p>
            <a:r>
              <a:rPr lang="en-US"/>
              <a:t>Dallas County Community College District</a:t>
            </a:r>
          </a:p>
          <a:p>
            <a:r>
              <a:rPr lang="en-US"/>
              <a:t>University of North Texas</a:t>
            </a:r>
          </a:p>
          <a:p>
            <a:r>
              <a:rPr lang="en-US"/>
              <a:t>University of North Texas at Dallas</a:t>
            </a:r>
          </a:p>
          <a:p>
            <a:r>
              <a:rPr lang="en-US"/>
              <a:t>Texas A&amp;M University at Commerce</a:t>
            </a:r>
          </a:p>
          <a:p>
            <a:r>
              <a:rPr lang="en-US"/>
              <a:t>Texas Woman’s University</a:t>
            </a:r>
          </a:p>
          <a:p>
            <a:pPr marL="109728" indent="0">
              <a:buNone/>
            </a:pPr>
            <a:endParaRPr lang="en-US"/>
          </a:p>
          <a:p>
            <a:pPr marL="109728" indent="0">
              <a:buNone/>
            </a:pPr>
            <a:r>
              <a:rPr lang="en-US" sz="2000"/>
              <a:t>Other higher ed partners are welcome to participate in the statewide MOU or have their faculty review the NROC / </a:t>
            </a:r>
            <a:r>
              <a:rPr lang="en-US" sz="2000" err="1"/>
              <a:t>EdReady</a:t>
            </a:r>
            <a:r>
              <a:rPr lang="en-US" sz="2000"/>
              <a:t> courses. Contact </a:t>
            </a:r>
            <a:r>
              <a:rPr lang="en-US" sz="2000" b="1">
                <a:solidFill>
                  <a:srgbClr val="C00000"/>
                </a:solidFill>
              </a:rPr>
              <a:t>TexasCollegeBridge@tea.texas.gov</a:t>
            </a:r>
          </a:p>
          <a:p>
            <a:pPr marL="109728" indent="0">
              <a:buNone/>
            </a:pPr>
            <a:endParaRPr lang="en-US"/>
          </a:p>
        </p:txBody>
      </p:sp>
      <p:pic>
        <p:nvPicPr>
          <p:cNvPr id="1026" name="Picture 2" descr="Dcccd">
            <a:extLst>
              <a:ext uri="{FF2B5EF4-FFF2-40B4-BE49-F238E27FC236}">
                <a16:creationId xmlns:a16="http://schemas.microsoft.com/office/drawing/2014/main" id="{6AC35ED6-BECF-4E42-8C7B-15ABEC62B3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5010" y="914565"/>
            <a:ext cx="5114290" cy="7787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t Dallas Logo">
            <a:extLst>
              <a:ext uri="{FF2B5EF4-FFF2-40B4-BE49-F238E27FC236}">
                <a16:creationId xmlns:a16="http://schemas.microsoft.com/office/drawing/2014/main" id="{ACC8263B-5E4D-4FFE-BD24-96F89D78FD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4547" y="1932608"/>
            <a:ext cx="3294958" cy="63960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amu Commerce">
            <a:extLst>
              <a:ext uri="{FF2B5EF4-FFF2-40B4-BE49-F238E27FC236}">
                <a16:creationId xmlns:a16="http://schemas.microsoft.com/office/drawing/2014/main" id="{6D8E5336-6D01-4A32-82D4-3A40F9D02C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8125" y="2531146"/>
            <a:ext cx="3227704" cy="71969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wu Transp">
            <a:extLst>
              <a:ext uri="{FF2B5EF4-FFF2-40B4-BE49-F238E27FC236}">
                <a16:creationId xmlns:a16="http://schemas.microsoft.com/office/drawing/2014/main" id="{EF9AA599-224F-4AF1-9923-837488A499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40792" y="3604784"/>
            <a:ext cx="1956465" cy="868997"/>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14" descr="UNT | University of North Texas">
            <a:extLst>
              <a:ext uri="{FF2B5EF4-FFF2-40B4-BE49-F238E27FC236}">
                <a16:creationId xmlns:a16="http://schemas.microsoft.com/office/drawing/2014/main" id="{309A1E08-716E-4211-917A-3438FB2EDA61}"/>
              </a:ext>
            </a:extLst>
          </p:cNvPr>
          <p:cNvSpPr>
            <a:spLocks noChangeAspect="1" noChangeArrowheads="1"/>
          </p:cNvSpPr>
          <p:nvPr/>
        </p:nvSpPr>
        <p:spPr bwMode="auto">
          <a:xfrm>
            <a:off x="4723035" y="3276600"/>
            <a:ext cx="1525367" cy="152536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57520D15-49C7-4791-9630-2B71750E76B8}"/>
              </a:ext>
            </a:extLst>
          </p:cNvPr>
          <p:cNvPicPr>
            <a:picLocks noChangeAspect="1"/>
          </p:cNvPicPr>
          <p:nvPr/>
        </p:nvPicPr>
        <p:blipFill>
          <a:blip r:embed="rId6"/>
          <a:stretch>
            <a:fillRect/>
          </a:stretch>
        </p:blipFill>
        <p:spPr>
          <a:xfrm>
            <a:off x="10321957" y="1892949"/>
            <a:ext cx="1257300" cy="1428750"/>
          </a:xfrm>
          <a:prstGeom prst="rect">
            <a:avLst/>
          </a:prstGeom>
        </p:spPr>
      </p:pic>
      <p:sp>
        <p:nvSpPr>
          <p:cNvPr id="4" name="Rectangle 3">
            <a:extLst>
              <a:ext uri="{FF2B5EF4-FFF2-40B4-BE49-F238E27FC236}">
                <a16:creationId xmlns:a16="http://schemas.microsoft.com/office/drawing/2014/main" id="{56D386FA-7D88-4038-AF27-F7BDE2FF4B45}"/>
              </a:ext>
            </a:extLst>
          </p:cNvPr>
          <p:cNvSpPr/>
          <p:nvPr/>
        </p:nvSpPr>
        <p:spPr>
          <a:xfrm>
            <a:off x="6591865" y="5457399"/>
            <a:ext cx="5565626" cy="400110"/>
          </a:xfrm>
          <a:prstGeom prst="rect">
            <a:avLst/>
          </a:prstGeom>
        </p:spPr>
        <p:txBody>
          <a:bodyPr wrap="none">
            <a:spAutoFit/>
          </a:bodyPr>
          <a:lstStyle/>
          <a:p>
            <a:r>
              <a:rPr lang="en-US" sz="2000">
                <a:solidFill>
                  <a:schemeClr val="tx2"/>
                </a:solidFill>
                <a:latin typeface="Open Sans"/>
              </a:rPr>
              <a:t>MOU available at:  </a:t>
            </a:r>
            <a:r>
              <a:rPr lang="en-US" sz="2000">
                <a:latin typeface="Open Sans" panose="020B0606030504020204"/>
                <a:hlinkClick r:id="rId7"/>
              </a:rPr>
              <a:t>www.texascollegebridge.org</a:t>
            </a:r>
            <a:r>
              <a:rPr lang="en-US" sz="2000">
                <a:latin typeface="Open Sans" panose="020B0606030504020204"/>
              </a:rPr>
              <a:t> </a:t>
            </a:r>
          </a:p>
        </p:txBody>
      </p:sp>
    </p:spTree>
    <p:extLst>
      <p:ext uri="{BB962C8B-B14F-4D97-AF65-F5344CB8AC3E}">
        <p14:creationId xmlns:p14="http://schemas.microsoft.com/office/powerpoint/2010/main" val="2303748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96B8B-65A7-4B28-B69D-AB2FCBB255FE}"/>
              </a:ext>
            </a:extLst>
          </p:cNvPr>
          <p:cNvSpPr>
            <a:spLocks noGrp="1"/>
          </p:cNvSpPr>
          <p:nvPr>
            <p:ph type="title"/>
          </p:nvPr>
        </p:nvSpPr>
        <p:spPr/>
        <p:txBody>
          <a:bodyPr/>
          <a:lstStyle/>
          <a:p>
            <a:r>
              <a:rPr lang="en-US"/>
              <a:t>Higher Education MOU options</a:t>
            </a:r>
          </a:p>
        </p:txBody>
      </p:sp>
      <p:sp>
        <p:nvSpPr>
          <p:cNvPr id="3" name="Content Placeholder 2">
            <a:extLst>
              <a:ext uri="{FF2B5EF4-FFF2-40B4-BE49-F238E27FC236}">
                <a16:creationId xmlns:a16="http://schemas.microsoft.com/office/drawing/2014/main" id="{5E24496A-E224-4483-9FF5-A962AABE9AF0}"/>
              </a:ext>
            </a:extLst>
          </p:cNvPr>
          <p:cNvSpPr>
            <a:spLocks noGrp="1"/>
          </p:cNvSpPr>
          <p:nvPr>
            <p:ph idx="1"/>
          </p:nvPr>
        </p:nvSpPr>
        <p:spPr>
          <a:xfrm>
            <a:off x="251288" y="3940301"/>
            <a:ext cx="11846546" cy="3710927"/>
          </a:xfrm>
        </p:spPr>
        <p:txBody>
          <a:bodyPr vert="horz" lIns="91440" tIns="45720" rIns="91440" bIns="45720" rtlCol="0" anchor="t">
            <a:normAutofit/>
          </a:bodyPr>
          <a:lstStyle/>
          <a:p>
            <a:pPr marL="292100"/>
            <a:r>
              <a:rPr lang="en-US" sz="2000">
                <a:solidFill>
                  <a:schemeClr val="tx1"/>
                </a:solidFill>
              </a:rPr>
              <a:t>Higher education institutions can access the Texas College Bridge college prep course MOU and faculty curriculum review process on the Texas College Bridge website at </a:t>
            </a:r>
            <a:r>
              <a:rPr lang="en-US" sz="2000" u="sng">
                <a:hlinkClick r:id="rId2"/>
              </a:rPr>
              <a:t>https://texascollegebridge.org</a:t>
            </a:r>
            <a:r>
              <a:rPr lang="en-US" sz="2000"/>
              <a:t> .</a:t>
            </a:r>
            <a:endParaRPr lang="en-US"/>
          </a:p>
          <a:p>
            <a:pPr marL="292100"/>
            <a:r>
              <a:rPr lang="en-US" sz="2000">
                <a:solidFill>
                  <a:schemeClr val="tx1"/>
                </a:solidFill>
              </a:rPr>
              <a:t>Students who complete the Texas College Bridge course will also demonstrate a multiple measure for immediate college entrance.</a:t>
            </a:r>
          </a:p>
          <a:p>
            <a:pPr marL="292100"/>
            <a:r>
              <a:rPr lang="en-US" sz="2000" i="1">
                <a:solidFill>
                  <a:schemeClr val="tx1"/>
                </a:solidFill>
              </a:rPr>
              <a:t>Note:  IHE's may prefer other curricula or technologies. Ultimately, IHEs decide who is college-ready.</a:t>
            </a:r>
          </a:p>
        </p:txBody>
      </p:sp>
      <p:graphicFrame>
        <p:nvGraphicFramePr>
          <p:cNvPr id="5" name="Diagram 4">
            <a:extLst>
              <a:ext uri="{FF2B5EF4-FFF2-40B4-BE49-F238E27FC236}">
                <a16:creationId xmlns:a16="http://schemas.microsoft.com/office/drawing/2014/main" id="{E5C2FE9C-07DD-4590-BC05-7B2584DA715D}"/>
              </a:ext>
            </a:extLst>
          </p:cNvPr>
          <p:cNvGraphicFramePr/>
          <p:nvPr>
            <p:extLst>
              <p:ext uri="{D42A27DB-BD31-4B8C-83A1-F6EECF244321}">
                <p14:modId xmlns:p14="http://schemas.microsoft.com/office/powerpoint/2010/main" val="4060329613"/>
              </p:ext>
            </p:extLst>
          </p:nvPr>
        </p:nvGraphicFramePr>
        <p:xfrm>
          <a:off x="486257" y="1323475"/>
          <a:ext cx="11010942" cy="24110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45148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720" y="1"/>
            <a:ext cx="11499923" cy="1099751"/>
          </a:xfrm>
        </p:spPr>
        <p:txBody>
          <a:bodyPr/>
          <a:lstStyle/>
          <a:p>
            <a:r>
              <a:rPr lang="en-US"/>
              <a:t>Advising resources are forthcoming </a:t>
            </a:r>
          </a:p>
        </p:txBody>
      </p:sp>
      <p:sp>
        <p:nvSpPr>
          <p:cNvPr id="10" name="Content Placeholder 5">
            <a:extLst>
              <a:ext uri="{FF2B5EF4-FFF2-40B4-BE49-F238E27FC236}">
                <a16:creationId xmlns:a16="http://schemas.microsoft.com/office/drawing/2014/main" id="{12900138-D448-438D-B330-BAC997963E28}"/>
              </a:ext>
            </a:extLst>
          </p:cNvPr>
          <p:cNvSpPr txBox="1">
            <a:spLocks/>
          </p:cNvSpPr>
          <p:nvPr/>
        </p:nvSpPr>
        <p:spPr>
          <a:xfrm>
            <a:off x="198906" y="2287068"/>
            <a:ext cx="5717382" cy="362136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tx1"/>
                </a:solidFill>
                <a:latin typeface="Open Sans Semibold" panose="020B0606030504020204"/>
                <a:ea typeface="+mn-ea"/>
                <a:cs typeface="+mn-cs"/>
              </a:defRPr>
            </a:lvl1pPr>
            <a:lvl2pPr marL="685800" indent="-228600" algn="l" defTabSz="914400" rtl="0" eaLnBrk="1" latinLnBrk="0" hangingPunct="1">
              <a:lnSpc>
                <a:spcPct val="90000"/>
              </a:lnSpc>
              <a:spcBef>
                <a:spcPts val="500"/>
              </a:spcBef>
              <a:buClr>
                <a:srgbClr val="DA3E26"/>
              </a:buClr>
              <a:buFont typeface="Wingdings" panose="05000000000000000000" pitchFamily="2" charset="2"/>
              <a:buChar char="§"/>
              <a:defRPr sz="2400" kern="1200">
                <a:solidFill>
                  <a:schemeClr val="tx1"/>
                </a:solidFill>
                <a:latin typeface="Open Sans (Headings)"/>
                <a:ea typeface="+mn-ea"/>
                <a:cs typeface="+mn-cs"/>
              </a:defRPr>
            </a:lvl2pPr>
            <a:lvl3pPr marL="1143000" indent="-228600" algn="l" defTabSz="914400" rtl="0" eaLnBrk="1" latinLnBrk="0" hangingPunct="1">
              <a:lnSpc>
                <a:spcPct val="90000"/>
              </a:lnSpc>
              <a:spcBef>
                <a:spcPts val="500"/>
              </a:spcBef>
              <a:buClr>
                <a:srgbClr val="4472C4"/>
              </a:buClr>
              <a:buFont typeface="Arial" panose="020B0604020202020204" pitchFamily="34" charset="0"/>
              <a:buChar char="•"/>
              <a:defRPr sz="2000" kern="1200">
                <a:solidFill>
                  <a:schemeClr val="tx1"/>
                </a:solidFill>
                <a:latin typeface="Open Sans Light" panose="020B0306030504020204"/>
                <a:ea typeface="+mn-ea"/>
                <a:cs typeface="+mn-cs"/>
              </a:defRPr>
            </a:lvl3pPr>
            <a:lvl4pPr marL="1600200" indent="-228600" algn="l" defTabSz="914400" rtl="0" eaLnBrk="1" latinLnBrk="0" hangingPunct="1">
              <a:lnSpc>
                <a:spcPct val="90000"/>
              </a:lnSpc>
              <a:spcBef>
                <a:spcPts val="500"/>
              </a:spcBef>
              <a:buClr>
                <a:srgbClr val="4472C4"/>
              </a:buClr>
              <a:buFontTx/>
              <a:buChar char="◦"/>
              <a:defRPr sz="1800" kern="1200">
                <a:solidFill>
                  <a:schemeClr val="tx1"/>
                </a:solidFill>
                <a:latin typeface="Open Sans Light" panose="020B0306030504020204"/>
                <a:ea typeface="+mn-ea"/>
                <a:cs typeface="+mn-cs"/>
              </a:defRPr>
            </a:lvl4pPr>
            <a:lvl5pPr marL="2057400" indent="-228600" algn="l" defTabSz="914400" rtl="0" eaLnBrk="1" latinLnBrk="0" hangingPunct="1">
              <a:lnSpc>
                <a:spcPct val="90000"/>
              </a:lnSpc>
              <a:spcBef>
                <a:spcPts val="500"/>
              </a:spcBef>
              <a:buClr>
                <a:srgbClr val="DA3E26"/>
              </a:buClr>
              <a:buFont typeface="Arial" panose="020B0604020202020204" pitchFamily="34" charset="0"/>
              <a:buChar char="•"/>
              <a:defRPr sz="1800" kern="1200">
                <a:solidFill>
                  <a:schemeClr val="tx1"/>
                </a:solidFill>
                <a:latin typeface="Open Sans Light" panose="020B03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a:ln>
                  <a:noFill/>
                </a:ln>
                <a:solidFill>
                  <a:srgbClr val="4472C4"/>
                </a:solidFill>
                <a:effectLst/>
                <a:uLnTx/>
                <a:uFillTx/>
                <a:latin typeface="Open Sans Semibold" panose="020B0606030504020204"/>
                <a:ea typeface="+mn-ea"/>
                <a:cs typeface="+mn-cs"/>
              </a:rPr>
              <a:t>For Students*</a:t>
            </a:r>
          </a:p>
          <a:p>
            <a:pPr marL="457200" marR="0" lvl="0" indent="-457200" algn="l" defTabSz="914400" rtl="0" eaLnBrk="1" fontAlgn="auto" latinLnBrk="0" hangingPunct="1">
              <a:lnSpc>
                <a:spcPct val="90000"/>
              </a:lnSpc>
              <a:spcBef>
                <a:spcPts val="1000"/>
              </a:spcBef>
              <a:spcAft>
                <a:spcPts val="0"/>
              </a:spcAft>
              <a:buClr>
                <a:srgbClr val="C00000"/>
              </a:buClr>
              <a:buSzTx/>
              <a:buFont typeface="Wingdings" panose="05000000000000000000" pitchFamily="2" charset="2"/>
              <a:buChar char="§"/>
              <a:tabLst/>
              <a:defRPr/>
            </a:pPr>
            <a:r>
              <a:rPr kumimoji="0" lang="en-US" sz="22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Clear, engaging communications that educate students about the following:</a:t>
            </a:r>
          </a:p>
          <a:p>
            <a:pPr marL="1143000" lvl="1" indent="-457200">
              <a:spcBef>
                <a:spcPts val="1000"/>
              </a:spcBef>
              <a:buClr>
                <a:srgbClr val="C00000"/>
              </a:buClr>
              <a:defRPr/>
            </a:pPr>
            <a:r>
              <a:rPr lang="en-US" sz="1800">
                <a:latin typeface="Open Sans" panose="020B0606030504020204" pitchFamily="34" charset="0"/>
                <a:ea typeface="Open Sans" panose="020B0606030504020204" pitchFamily="34" charset="0"/>
                <a:cs typeface="Open Sans" panose="020B0606030504020204" pitchFamily="34" charset="0"/>
              </a:rPr>
              <a:t>Career Exploration</a:t>
            </a:r>
          </a:p>
          <a:p>
            <a:pPr marL="1143000" lvl="1" indent="-457200">
              <a:spcBef>
                <a:spcPts val="1000"/>
              </a:spcBef>
              <a:buClr>
                <a:srgbClr val="C00000"/>
              </a:buClr>
              <a:defRPr/>
            </a:pPr>
            <a:r>
              <a:rPr lang="en-US" sz="1800">
                <a:latin typeface="Open Sans" panose="020B0606030504020204" pitchFamily="34" charset="0"/>
                <a:ea typeface="Open Sans" panose="020B0606030504020204" pitchFamily="34" charset="0"/>
                <a:cs typeface="Open Sans" panose="020B0606030504020204" pitchFamily="34" charset="0"/>
              </a:rPr>
              <a:t>Aligned P</a:t>
            </a:r>
            <a:r>
              <a:rPr lang="en-US" sz="1800" b="0">
                <a:latin typeface="Open Sans" panose="020B0606030504020204" pitchFamily="34" charset="0"/>
                <a:ea typeface="Open Sans" panose="020B0606030504020204" pitchFamily="34" charset="0"/>
                <a:cs typeface="Open Sans" panose="020B0606030504020204" pitchFamily="34" charset="0"/>
              </a:rPr>
              <a:t>rograms of </a:t>
            </a:r>
            <a:r>
              <a:rPr lang="en-US" sz="1800">
                <a:latin typeface="Open Sans" panose="020B0606030504020204" pitchFamily="34" charset="0"/>
                <a:ea typeface="Open Sans" panose="020B0606030504020204" pitchFamily="34" charset="0"/>
                <a:cs typeface="Open Sans" panose="020B0606030504020204" pitchFamily="34" charset="0"/>
              </a:rPr>
              <a:t>Study</a:t>
            </a:r>
          </a:p>
          <a:p>
            <a:pPr marL="1143000" lvl="1" indent="-457200">
              <a:spcBef>
                <a:spcPts val="1000"/>
              </a:spcBef>
              <a:buClr>
                <a:srgbClr val="C00000"/>
              </a:buClr>
              <a:defRPr/>
            </a:pPr>
            <a:r>
              <a:rPr lang="en-US" sz="1800">
                <a:latin typeface="Open Sans" panose="020B0606030504020204" pitchFamily="34" charset="0"/>
                <a:ea typeface="Open Sans" panose="020B0606030504020204" pitchFamily="34" charset="0"/>
                <a:cs typeface="Open Sans" panose="020B0606030504020204" pitchFamily="34" charset="0"/>
              </a:rPr>
              <a:t>Steps to enrollment and financing</a:t>
            </a:r>
          </a:p>
          <a:p>
            <a:pPr marL="1143000" lvl="1" indent="-457200">
              <a:spcBef>
                <a:spcPts val="1000"/>
              </a:spcBef>
              <a:buClr>
                <a:srgbClr val="C00000"/>
              </a:buClr>
              <a:defRPr/>
            </a:pPr>
            <a:r>
              <a:rPr lang="en-US" sz="1800">
                <a:latin typeface="Open Sans" panose="020B0606030504020204" pitchFamily="34" charset="0"/>
                <a:ea typeface="Open Sans" panose="020B0606030504020204" pitchFamily="34" charset="0"/>
                <a:cs typeface="Open Sans" panose="020B0606030504020204" pitchFamily="34" charset="0"/>
              </a:rPr>
              <a:t>Connecting to campus resources</a:t>
            </a:r>
            <a:endParaRPr lang="en-US" sz="1800" b="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l" defTabSz="914400" rtl="0" eaLnBrk="1" fontAlgn="auto" latinLnBrk="0" hangingPunct="1">
              <a:lnSpc>
                <a:spcPct val="90000"/>
              </a:lnSpc>
              <a:spcBef>
                <a:spcPts val="1000"/>
              </a:spcBef>
              <a:spcAft>
                <a:spcPts val="0"/>
              </a:spcAft>
              <a:buClr>
                <a:srgbClr val="C00000"/>
              </a:buClr>
              <a:buSzTx/>
              <a:buFont typeface="Wingdings" panose="05000000000000000000" pitchFamily="2" charset="2"/>
              <a:buChar char="§"/>
              <a:tabLst/>
              <a:defRPr/>
            </a:pPr>
            <a:r>
              <a:rPr lang="en-US" sz="2200" b="0">
                <a:latin typeface="Open Sans" panose="020B0606030504020204" pitchFamily="34" charset="0"/>
                <a:ea typeface="Open Sans" panose="020B0606030504020204" pitchFamily="34" charset="0"/>
                <a:cs typeface="Open Sans" panose="020B0606030504020204" pitchFamily="34" charset="0"/>
              </a:rPr>
              <a:t>Milestone tracking</a:t>
            </a:r>
          </a:p>
          <a:p>
            <a:pPr marL="457200" marR="0" lvl="0" indent="-457200" algn="l" defTabSz="914400" rtl="0" eaLnBrk="1" fontAlgn="auto" latinLnBrk="0" hangingPunct="1">
              <a:lnSpc>
                <a:spcPct val="90000"/>
              </a:lnSpc>
              <a:spcBef>
                <a:spcPts val="1000"/>
              </a:spcBef>
              <a:spcAft>
                <a:spcPts val="0"/>
              </a:spcAft>
              <a:buClr>
                <a:srgbClr val="C00000"/>
              </a:buClr>
              <a:buSzTx/>
              <a:buFont typeface="Wingdings" panose="05000000000000000000" pitchFamily="2" charset="2"/>
              <a:buChar char="§"/>
              <a:tabLst/>
              <a:defRPr/>
            </a:pPr>
            <a:endParaRPr kumimoji="0" lang="en-US" sz="2200" b="0" i="0" u="none" strike="noStrike" kern="1200" cap="none" spc="0" normalizeH="0" baseline="0" noProof="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1143000" marR="0" lvl="1" indent="-457200" algn="l" defTabSz="914400" rtl="0" eaLnBrk="1" fontAlgn="auto" latinLnBrk="0" hangingPunct="1">
              <a:lnSpc>
                <a:spcPct val="90000"/>
              </a:lnSpc>
              <a:spcBef>
                <a:spcPts val="500"/>
              </a:spcBef>
              <a:spcAft>
                <a:spcPts val="0"/>
              </a:spcAft>
              <a:buClr>
                <a:srgbClr val="DA3E26"/>
              </a:buClr>
              <a:buSzTx/>
              <a:buFont typeface="Arial" panose="020B0604020202020204" pitchFamily="34" charset="0"/>
              <a:buChar char="•"/>
              <a:tabLst/>
              <a:defRPr/>
            </a:pPr>
            <a:endParaRPr kumimoji="0" lang="en-US" sz="2000" b="0" i="0" u="none" strike="noStrike" kern="1200" cap="none" spc="0" normalizeH="0" baseline="0" noProof="0">
              <a:ln>
                <a:noFill/>
              </a:ln>
              <a:solidFill>
                <a:sysClr val="windowText" lastClr="000000"/>
              </a:solidFill>
              <a:effectLst/>
              <a:uLnTx/>
              <a:uFillTx/>
              <a:latin typeface="Open Sans (Headings)"/>
              <a:ea typeface="+mn-ea"/>
              <a:cs typeface="+mn-cs"/>
            </a:endParaRPr>
          </a:p>
        </p:txBody>
      </p:sp>
      <p:sp>
        <p:nvSpPr>
          <p:cNvPr id="11" name="Content Placeholder 4">
            <a:extLst>
              <a:ext uri="{FF2B5EF4-FFF2-40B4-BE49-F238E27FC236}">
                <a16:creationId xmlns:a16="http://schemas.microsoft.com/office/drawing/2014/main" id="{D883BD99-2FAC-4430-A5ED-8BF07D6DD022}"/>
              </a:ext>
            </a:extLst>
          </p:cNvPr>
          <p:cNvSpPr txBox="1">
            <a:spLocks/>
          </p:cNvSpPr>
          <p:nvPr/>
        </p:nvSpPr>
        <p:spPr>
          <a:xfrm>
            <a:off x="6275713" y="2287067"/>
            <a:ext cx="5255026" cy="402335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tx1"/>
                </a:solidFill>
                <a:latin typeface="Open Sans Semibold" panose="020B0606030504020204"/>
                <a:ea typeface="+mn-ea"/>
                <a:cs typeface="+mn-cs"/>
              </a:defRPr>
            </a:lvl1pPr>
            <a:lvl2pPr marL="685800" indent="-228600" algn="l" defTabSz="914400" rtl="0" eaLnBrk="1" latinLnBrk="0" hangingPunct="1">
              <a:lnSpc>
                <a:spcPct val="90000"/>
              </a:lnSpc>
              <a:spcBef>
                <a:spcPts val="500"/>
              </a:spcBef>
              <a:buClr>
                <a:srgbClr val="DA3E26"/>
              </a:buClr>
              <a:buFont typeface="Wingdings" panose="05000000000000000000" pitchFamily="2" charset="2"/>
              <a:buChar char="§"/>
              <a:defRPr sz="2400" kern="1200">
                <a:solidFill>
                  <a:schemeClr val="tx1"/>
                </a:solidFill>
                <a:latin typeface="Open Sans (Headings)"/>
                <a:ea typeface="+mn-ea"/>
                <a:cs typeface="+mn-cs"/>
              </a:defRPr>
            </a:lvl2pPr>
            <a:lvl3pPr marL="1143000" indent="-228600" algn="l" defTabSz="914400" rtl="0" eaLnBrk="1" latinLnBrk="0" hangingPunct="1">
              <a:lnSpc>
                <a:spcPct val="90000"/>
              </a:lnSpc>
              <a:spcBef>
                <a:spcPts val="500"/>
              </a:spcBef>
              <a:buClr>
                <a:srgbClr val="4472C4"/>
              </a:buClr>
              <a:buFont typeface="Arial" panose="020B0604020202020204" pitchFamily="34" charset="0"/>
              <a:buChar char="•"/>
              <a:defRPr sz="2000" kern="1200">
                <a:solidFill>
                  <a:schemeClr val="tx1"/>
                </a:solidFill>
                <a:latin typeface="Open Sans Light" panose="020B0306030504020204"/>
                <a:ea typeface="+mn-ea"/>
                <a:cs typeface="+mn-cs"/>
              </a:defRPr>
            </a:lvl3pPr>
            <a:lvl4pPr marL="1600200" indent="-228600" algn="l" defTabSz="914400" rtl="0" eaLnBrk="1" latinLnBrk="0" hangingPunct="1">
              <a:lnSpc>
                <a:spcPct val="90000"/>
              </a:lnSpc>
              <a:spcBef>
                <a:spcPts val="500"/>
              </a:spcBef>
              <a:buClr>
                <a:srgbClr val="4472C4"/>
              </a:buClr>
              <a:buFontTx/>
              <a:buChar char="◦"/>
              <a:defRPr sz="1800" kern="1200">
                <a:solidFill>
                  <a:schemeClr val="tx1"/>
                </a:solidFill>
                <a:latin typeface="Open Sans Light" panose="020B0306030504020204"/>
                <a:ea typeface="+mn-ea"/>
                <a:cs typeface="+mn-cs"/>
              </a:defRPr>
            </a:lvl4pPr>
            <a:lvl5pPr marL="2057400" indent="-228600" algn="l" defTabSz="914400" rtl="0" eaLnBrk="1" latinLnBrk="0" hangingPunct="1">
              <a:lnSpc>
                <a:spcPct val="90000"/>
              </a:lnSpc>
              <a:spcBef>
                <a:spcPts val="500"/>
              </a:spcBef>
              <a:buClr>
                <a:srgbClr val="DA3E26"/>
              </a:buClr>
              <a:buFont typeface="Arial" panose="020B0604020202020204" pitchFamily="34" charset="0"/>
              <a:buChar char="•"/>
              <a:defRPr sz="1800" b="0" kern="1200">
                <a:solidFill>
                  <a:schemeClr val="tx1"/>
                </a:solidFill>
                <a:latin typeface="Open Sans Light" panose="020B03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600" b="1" i="0" u="none" strike="noStrike" kern="1200" cap="none" spc="0" normalizeH="0" baseline="0" noProof="0">
                <a:ln>
                  <a:noFill/>
                </a:ln>
                <a:solidFill>
                  <a:srgbClr val="4472C4"/>
                </a:solidFill>
                <a:effectLst/>
                <a:uLnTx/>
                <a:uFillTx/>
                <a:latin typeface="Open Sans Semibold" panose="020B0606030504020204"/>
                <a:ea typeface="+mn-ea"/>
                <a:cs typeface="+mn-cs"/>
              </a:rPr>
              <a:t>For Advisors*</a:t>
            </a:r>
          </a:p>
          <a:p>
            <a:pPr marL="342900" marR="0" lvl="0" indent="-342900" algn="l" defTabSz="914400" rtl="0" eaLnBrk="1" fontAlgn="auto" latinLnBrk="0" hangingPunct="1">
              <a:lnSpc>
                <a:spcPct val="90000"/>
              </a:lnSpc>
              <a:spcBef>
                <a:spcPts val="1000"/>
              </a:spcBef>
              <a:spcAft>
                <a:spcPts val="0"/>
              </a:spcAft>
              <a:buClr>
                <a:srgbClr val="C00000"/>
              </a:buClr>
              <a:buSzTx/>
              <a:buFont typeface="Wingdings" panose="05000000000000000000" pitchFamily="2" charset="2"/>
              <a:buChar char="§"/>
              <a:tabLst/>
              <a:defRPr/>
            </a:pPr>
            <a:r>
              <a:rPr kumimoji="0" lang="en-US" sz="22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Advisor-f</a:t>
            </a:r>
            <a:r>
              <a:rPr lang="en-US" sz="2200" b="0">
                <a:latin typeface="Open Sans" panose="020B0606030504020204" pitchFamily="34" charset="0"/>
                <a:ea typeface="Open Sans" panose="020B0606030504020204" pitchFamily="34" charset="0"/>
                <a:cs typeface="Open Sans" panose="020B0606030504020204" pitchFamily="34" charset="0"/>
              </a:rPr>
              <a:t>acing learning experience</a:t>
            </a:r>
          </a:p>
          <a:p>
            <a:pPr marL="1028700" lvl="1" indent="-342900">
              <a:spcBef>
                <a:spcPts val="1000"/>
              </a:spcBef>
              <a:buClr>
                <a:srgbClr val="C00000"/>
              </a:buClr>
              <a:defRPr/>
            </a:pPr>
            <a:r>
              <a:rPr lang="en-US" sz="1800">
                <a:latin typeface="Open Sans" panose="020B0606030504020204" pitchFamily="34" charset="0"/>
                <a:ea typeface="Open Sans" panose="020B0606030504020204" pitchFamily="34" charset="0"/>
                <a:cs typeface="Open Sans" panose="020B0606030504020204" pitchFamily="34" charset="0"/>
              </a:rPr>
              <a:t>Texas OnCourse Counselor Academy modules</a:t>
            </a:r>
          </a:p>
          <a:p>
            <a:pPr marL="1028700" lvl="1" indent="-342900">
              <a:spcBef>
                <a:spcPts val="1000"/>
              </a:spcBef>
              <a:buClr>
                <a:srgbClr val="C00000"/>
              </a:buClr>
              <a:defRPr/>
            </a:pPr>
            <a:r>
              <a:rPr lang="en-US" sz="1800" b="0">
                <a:latin typeface="Open Sans" panose="020B0606030504020204" pitchFamily="34" charset="0"/>
                <a:ea typeface="Open Sans" panose="020B0606030504020204" pitchFamily="34" charset="0"/>
                <a:cs typeface="Open Sans" panose="020B0606030504020204" pitchFamily="34" charset="0"/>
              </a:rPr>
              <a:t>Freely available to any d</a:t>
            </a:r>
            <a:r>
              <a:rPr lang="en-US" sz="1800">
                <a:latin typeface="Open Sans" panose="020B0606030504020204" pitchFamily="34" charset="0"/>
                <a:ea typeface="Open Sans" panose="020B0606030504020204" pitchFamily="34" charset="0"/>
                <a:cs typeface="Open Sans" panose="020B0606030504020204" pitchFamily="34" charset="0"/>
              </a:rPr>
              <a:t>istrict staff engaged in supporting students through transition</a:t>
            </a:r>
            <a:endParaRPr lang="en-US" sz="1800" b="0">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l" defTabSz="914400" rtl="0" eaLnBrk="1" fontAlgn="auto" latinLnBrk="0" hangingPunct="1">
              <a:lnSpc>
                <a:spcPct val="90000"/>
              </a:lnSpc>
              <a:spcBef>
                <a:spcPts val="1000"/>
              </a:spcBef>
              <a:spcAft>
                <a:spcPts val="0"/>
              </a:spcAft>
              <a:buClr>
                <a:srgbClr val="C00000"/>
              </a:buClr>
              <a:buSzTx/>
              <a:buFont typeface="Wingdings" panose="05000000000000000000" pitchFamily="2" charset="2"/>
              <a:buChar char="§"/>
              <a:tabLst/>
              <a:defRPr/>
            </a:pPr>
            <a:r>
              <a:rPr kumimoji="0" lang="en-US" sz="22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Access to student</a:t>
            </a:r>
            <a:r>
              <a:rPr lang="en-US" sz="2200" b="0">
                <a:latin typeface="Open Sans" panose="020B0606030504020204" pitchFamily="34" charset="0"/>
                <a:ea typeface="Open Sans" panose="020B0606030504020204" pitchFamily="34" charset="0"/>
                <a:cs typeface="Open Sans" panose="020B0606030504020204" pitchFamily="34" charset="0"/>
              </a:rPr>
              <a:t>-facing transition support content </a:t>
            </a:r>
          </a:p>
          <a:p>
            <a:pPr marL="342900" marR="0" lvl="0" indent="-342900" algn="l" defTabSz="914400" rtl="0" eaLnBrk="1" fontAlgn="auto" latinLnBrk="0" hangingPunct="1">
              <a:lnSpc>
                <a:spcPct val="90000"/>
              </a:lnSpc>
              <a:spcBef>
                <a:spcPts val="1000"/>
              </a:spcBef>
              <a:spcAft>
                <a:spcPts val="0"/>
              </a:spcAft>
              <a:buClr>
                <a:srgbClr val="C00000"/>
              </a:buClr>
              <a:buSzTx/>
              <a:buFont typeface="Wingdings" panose="05000000000000000000" pitchFamily="2" charset="2"/>
              <a:buChar char="§"/>
              <a:tabLst/>
              <a:defRPr/>
            </a:pPr>
            <a:r>
              <a:rPr kumimoji="0" lang="en-US" sz="22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rPr>
              <a:t>Ability to </a:t>
            </a:r>
            <a:r>
              <a:rPr lang="en-US" sz="2200" b="0">
                <a:latin typeface="Open Sans" panose="020B0606030504020204" pitchFamily="34" charset="0"/>
                <a:ea typeface="Open Sans" panose="020B0606030504020204" pitchFamily="34" charset="0"/>
                <a:cs typeface="Open Sans" panose="020B0606030504020204" pitchFamily="34" charset="0"/>
              </a:rPr>
              <a:t>track student progress through course</a:t>
            </a:r>
            <a:endParaRPr kumimoji="0" lang="en-US" sz="2200" b="0" i="0" u="none" strike="noStrike" kern="1200" cap="none" spc="0" normalizeH="0" baseline="0" noProof="0">
              <a:ln>
                <a:noFill/>
              </a:ln>
              <a:effectLst/>
              <a:uLnTx/>
              <a:uFillTx/>
              <a:latin typeface="Open Sans" panose="020B0606030504020204" pitchFamily="34" charset="0"/>
              <a:ea typeface="Open Sans" panose="020B0606030504020204" pitchFamily="34" charset="0"/>
              <a:cs typeface="Open Sans" panose="020B0606030504020204" pitchFamily="34" charset="0"/>
            </a:endParaRPr>
          </a:p>
          <a:p>
            <a:pPr marL="1143000" marR="0" lvl="1" indent="-457200" algn="l" defTabSz="914400" rtl="0" eaLnBrk="1" fontAlgn="auto" latinLnBrk="0" hangingPunct="1">
              <a:lnSpc>
                <a:spcPct val="90000"/>
              </a:lnSpc>
              <a:spcBef>
                <a:spcPts val="500"/>
              </a:spcBef>
              <a:spcAft>
                <a:spcPts val="0"/>
              </a:spcAft>
              <a:buClr>
                <a:srgbClr val="ED7D31"/>
              </a:buClr>
              <a:buSzTx/>
              <a:buFont typeface="Wingdings" panose="05000000000000000000" pitchFamily="2" charset="2"/>
              <a:buChar char="v"/>
              <a:tabLst/>
              <a:defRPr/>
            </a:pPr>
            <a:endParaRPr kumimoji="0" lang="en-US" sz="2000" b="0" i="0" u="none" strike="noStrike" kern="1200" cap="none" spc="0" normalizeH="0" baseline="0" noProof="0">
              <a:ln>
                <a:noFill/>
              </a:ln>
              <a:solidFill>
                <a:sysClr val="windowText" lastClr="000000"/>
              </a:solidFill>
              <a:effectLst/>
              <a:uLnTx/>
              <a:uFillTx/>
              <a:latin typeface="Open Sans (Headings)"/>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sysClr val="windowText" lastClr="000000"/>
              </a:solidFill>
              <a:effectLst/>
              <a:uLnTx/>
              <a:uFillTx/>
              <a:latin typeface="Open Sans Semibold" panose="020B0606030504020204"/>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sysClr val="windowText" lastClr="000000"/>
              </a:solidFill>
              <a:effectLst/>
              <a:uLnTx/>
              <a:uFillTx/>
              <a:latin typeface="Open Sans Semibold" panose="020B0606030504020204"/>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sysClr val="windowText" lastClr="000000"/>
              </a:solidFill>
              <a:effectLst/>
              <a:uLnTx/>
              <a:uFillTx/>
              <a:latin typeface="Open Sans Semibold" panose="020B0606030504020204"/>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sysClr val="windowText" lastClr="000000"/>
              </a:solidFill>
              <a:effectLst/>
              <a:uLnTx/>
              <a:uFillTx/>
              <a:latin typeface="Open Sans Semibold" panose="020B0606030504020204"/>
              <a:ea typeface="+mn-ea"/>
              <a:cs typeface="+mn-cs"/>
            </a:endParaRPr>
          </a:p>
        </p:txBody>
      </p:sp>
      <p:sp>
        <p:nvSpPr>
          <p:cNvPr id="12" name="Rectangle 11">
            <a:extLst>
              <a:ext uri="{FF2B5EF4-FFF2-40B4-BE49-F238E27FC236}">
                <a16:creationId xmlns:a16="http://schemas.microsoft.com/office/drawing/2014/main" id="{D616A2A9-CBED-4505-8932-065CADBAA06D}"/>
              </a:ext>
            </a:extLst>
          </p:cNvPr>
          <p:cNvSpPr/>
          <p:nvPr/>
        </p:nvSpPr>
        <p:spPr>
          <a:xfrm>
            <a:off x="198906" y="1179071"/>
            <a:ext cx="11788737" cy="769441"/>
          </a:xfrm>
          <a:prstGeom prst="rect">
            <a:avLst/>
          </a:prstGeom>
        </p:spPr>
        <p:txBody>
          <a:bodyPr wrap="square">
            <a:spAutoFit/>
          </a:bodyPr>
          <a:lstStyle/>
          <a:p>
            <a:pPr algn="ctr"/>
            <a:r>
              <a:rPr lang="en-US" sz="2200" i="1">
                <a:solidFill>
                  <a:srgbClr val="002060"/>
                </a:solidFill>
                <a:latin typeface="Calibri" panose="020F0502020204030204"/>
              </a:rPr>
              <a:t>The program will provide advising resources to students and staff to help them navigate the path to enrollment while students complete their College Prep coursework.</a:t>
            </a:r>
          </a:p>
        </p:txBody>
      </p:sp>
      <p:sp>
        <p:nvSpPr>
          <p:cNvPr id="3" name="Rectangle 2">
            <a:extLst>
              <a:ext uri="{FF2B5EF4-FFF2-40B4-BE49-F238E27FC236}">
                <a16:creationId xmlns:a16="http://schemas.microsoft.com/office/drawing/2014/main" id="{C7D4DBC6-534B-4EC4-BB8E-CEA0553A277B}"/>
              </a:ext>
            </a:extLst>
          </p:cNvPr>
          <p:cNvSpPr/>
          <p:nvPr/>
        </p:nvSpPr>
        <p:spPr>
          <a:xfrm>
            <a:off x="0" y="5908432"/>
            <a:ext cx="3295859" cy="313932"/>
          </a:xfrm>
          <a:prstGeom prst="rect">
            <a:avLst/>
          </a:prstGeom>
        </p:spPr>
        <p:txBody>
          <a:bodyPr wrap="square">
            <a:spAutoFit/>
          </a:bodyPr>
          <a:lstStyle/>
          <a:p>
            <a:pPr lvl="0">
              <a:lnSpc>
                <a:spcPct val="90000"/>
              </a:lnSpc>
              <a:spcBef>
                <a:spcPts val="1000"/>
              </a:spcBef>
              <a:buClr>
                <a:srgbClr val="C00000"/>
              </a:buClr>
              <a:defRPr/>
            </a:pPr>
            <a:r>
              <a:rPr lang="en-US" sz="1600">
                <a:solidFill>
                  <a:srgbClr val="0070C0"/>
                </a:solidFill>
                <a:latin typeface="Open Sans" panose="020B0606030504020204" pitchFamily="34" charset="0"/>
                <a:ea typeface="Open Sans" panose="020B0606030504020204" pitchFamily="34" charset="0"/>
                <a:cs typeface="Open Sans" panose="020B0606030504020204" pitchFamily="34" charset="0"/>
              </a:rPr>
              <a:t>*2020-2021 school year </a:t>
            </a:r>
          </a:p>
        </p:txBody>
      </p:sp>
    </p:spTree>
    <p:extLst>
      <p:ext uri="{BB962C8B-B14F-4D97-AF65-F5344CB8AC3E}">
        <p14:creationId xmlns:p14="http://schemas.microsoft.com/office/powerpoint/2010/main" val="368666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720" y="1"/>
            <a:ext cx="11499923" cy="1099751"/>
          </a:xfrm>
        </p:spPr>
        <p:txBody>
          <a:bodyPr/>
          <a:lstStyle/>
          <a:p>
            <a:r>
              <a:rPr lang="en-US"/>
              <a:t>District registrations steps</a:t>
            </a:r>
          </a:p>
        </p:txBody>
      </p:sp>
      <p:sp>
        <p:nvSpPr>
          <p:cNvPr id="14" name="Content Placeholder 7">
            <a:extLst>
              <a:ext uri="{FF2B5EF4-FFF2-40B4-BE49-F238E27FC236}">
                <a16:creationId xmlns:a16="http://schemas.microsoft.com/office/drawing/2014/main" id="{705D1152-301E-400C-B94F-0E0BB25997C0}"/>
              </a:ext>
            </a:extLst>
          </p:cNvPr>
          <p:cNvSpPr txBox="1">
            <a:spLocks/>
          </p:cNvSpPr>
          <p:nvPr/>
        </p:nvSpPr>
        <p:spPr>
          <a:xfrm>
            <a:off x="1354835" y="1428750"/>
            <a:ext cx="10591801" cy="4857332"/>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Open Sans Semibold" panose="020B0606030504020204"/>
                <a:ea typeface="+mn-ea"/>
                <a:cs typeface="+mn-cs"/>
              </a:defRPr>
            </a:lvl1pPr>
            <a:lvl2pPr marL="685800" indent="-228600" algn="l" defTabSz="914400" rtl="0" eaLnBrk="1" latinLnBrk="0" hangingPunct="1">
              <a:lnSpc>
                <a:spcPct val="90000"/>
              </a:lnSpc>
              <a:spcBef>
                <a:spcPts val="500"/>
              </a:spcBef>
              <a:buClr>
                <a:srgbClr val="DA3E26"/>
              </a:buClr>
              <a:buFont typeface="Wingdings" panose="05000000000000000000" pitchFamily="2" charset="2"/>
              <a:buChar char="§"/>
              <a:defRPr sz="2400" kern="1200">
                <a:solidFill>
                  <a:schemeClr val="tx1"/>
                </a:solidFill>
                <a:latin typeface="Open Sans (Headings)"/>
                <a:ea typeface="+mn-ea"/>
                <a:cs typeface="+mn-cs"/>
              </a:defRPr>
            </a:lvl2pPr>
            <a:lvl3pPr marL="1143000" indent="-228600" algn="l" defTabSz="914400" rtl="0" eaLnBrk="1" latinLnBrk="0" hangingPunct="1">
              <a:lnSpc>
                <a:spcPct val="90000"/>
              </a:lnSpc>
              <a:spcBef>
                <a:spcPts val="500"/>
              </a:spcBef>
              <a:buClr>
                <a:srgbClr val="4472C4"/>
              </a:buClr>
              <a:buFont typeface="Arial" panose="020B0604020202020204" pitchFamily="34" charset="0"/>
              <a:buChar char="•"/>
              <a:defRPr sz="2000" kern="1200">
                <a:solidFill>
                  <a:schemeClr val="tx1"/>
                </a:solidFill>
                <a:latin typeface="Open Sans Light" panose="020B0306030504020204"/>
                <a:ea typeface="+mn-ea"/>
                <a:cs typeface="+mn-cs"/>
              </a:defRPr>
            </a:lvl3pPr>
            <a:lvl4pPr marL="1600200" indent="-228600" algn="l" defTabSz="914400" rtl="0" eaLnBrk="1" latinLnBrk="0" hangingPunct="1">
              <a:lnSpc>
                <a:spcPct val="90000"/>
              </a:lnSpc>
              <a:spcBef>
                <a:spcPts val="500"/>
              </a:spcBef>
              <a:buClr>
                <a:srgbClr val="4472C4"/>
              </a:buClr>
              <a:buFontTx/>
              <a:buChar char="◦"/>
              <a:defRPr sz="1800" kern="1200">
                <a:solidFill>
                  <a:schemeClr val="tx1"/>
                </a:solidFill>
                <a:latin typeface="Open Sans Light" panose="020B0306030504020204"/>
                <a:ea typeface="+mn-ea"/>
                <a:cs typeface="+mn-cs"/>
              </a:defRPr>
            </a:lvl4pPr>
            <a:lvl5pPr marL="2057400" indent="-228600" algn="l" defTabSz="914400" rtl="0" eaLnBrk="1" latinLnBrk="0" hangingPunct="1">
              <a:lnSpc>
                <a:spcPct val="90000"/>
              </a:lnSpc>
              <a:spcBef>
                <a:spcPts val="500"/>
              </a:spcBef>
              <a:buClr>
                <a:srgbClr val="DA3E26"/>
              </a:buClr>
              <a:buFont typeface="Arial" panose="020B0604020202020204" pitchFamily="34" charset="0"/>
              <a:buChar char="•"/>
              <a:defRPr sz="1800" kern="1200">
                <a:solidFill>
                  <a:schemeClr val="tx1"/>
                </a:solidFill>
                <a:latin typeface="Open Sans Light" panose="020B03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Clr>
                <a:srgbClr val="C00000"/>
              </a:buClr>
              <a:buNone/>
            </a:pPr>
            <a:r>
              <a:rPr lang="en-US" b="0">
                <a:latin typeface="Open Sans (Body)"/>
              </a:rPr>
              <a:t>Visit </a:t>
            </a:r>
            <a:r>
              <a:rPr lang="en-US" b="0">
                <a:latin typeface="Open Sans (Body)"/>
                <a:hlinkClick r:id="rId2"/>
              </a:rPr>
              <a:t>www.texascollegebridge.org</a:t>
            </a:r>
            <a:r>
              <a:rPr lang="en-US" b="0">
                <a:latin typeface="Open Sans (Body)"/>
              </a:rPr>
              <a:t> for detailed information &amp; </a:t>
            </a:r>
            <a:r>
              <a:rPr lang="en-US"/>
              <a:t>Complete the Texas College Bridge participant application.</a:t>
            </a:r>
            <a:endParaRPr lang="en-US" b="0">
              <a:latin typeface="Open Sans (Body)"/>
            </a:endParaRPr>
          </a:p>
          <a:p>
            <a:pPr marL="0" indent="0">
              <a:buClr>
                <a:srgbClr val="C00000"/>
              </a:buClr>
              <a:buNone/>
            </a:pPr>
            <a:endParaRPr lang="en-US" b="0">
              <a:latin typeface="Open Sans (Body)"/>
            </a:endParaRPr>
          </a:p>
          <a:p>
            <a:pPr marL="0" indent="0">
              <a:buClr>
                <a:srgbClr val="C00000"/>
              </a:buClr>
              <a:buNone/>
            </a:pPr>
            <a:r>
              <a:rPr lang="en-US" b="0">
                <a:latin typeface="Open Sans (Body)"/>
              </a:rPr>
              <a:t>Identify and reach out to your students to participate</a:t>
            </a:r>
          </a:p>
          <a:p>
            <a:pPr marL="0" indent="0">
              <a:buClr>
                <a:srgbClr val="C00000"/>
              </a:buClr>
              <a:buNone/>
            </a:pPr>
            <a:endParaRPr lang="en-US" b="0">
              <a:latin typeface="Open Sans (Body)"/>
            </a:endParaRPr>
          </a:p>
          <a:p>
            <a:pPr marL="0" indent="0">
              <a:buClr>
                <a:srgbClr val="C00000"/>
              </a:buClr>
              <a:buNone/>
            </a:pPr>
            <a:r>
              <a:rPr lang="en-US" b="0">
                <a:latin typeface="Open Sans (Body)"/>
              </a:rPr>
              <a:t>Submit rosters for NROC course enrollment</a:t>
            </a:r>
          </a:p>
          <a:p>
            <a:pPr marL="0" indent="0">
              <a:buClr>
                <a:srgbClr val="C00000"/>
              </a:buClr>
              <a:buNone/>
            </a:pPr>
            <a:endParaRPr lang="en-US" b="0">
              <a:latin typeface="Open Sans (Body)"/>
            </a:endParaRPr>
          </a:p>
          <a:p>
            <a:pPr marL="0" indent="0">
              <a:buClr>
                <a:srgbClr val="C00000"/>
              </a:buClr>
              <a:buNone/>
            </a:pPr>
            <a:r>
              <a:rPr lang="en-US">
                <a:latin typeface="Open Sans (Body)"/>
              </a:rPr>
              <a:t>Review information on </a:t>
            </a:r>
            <a:r>
              <a:rPr lang="en-US">
                <a:latin typeface="Open Sans (Body)"/>
                <a:hlinkClick r:id="rId3"/>
              </a:rPr>
              <a:t>NROC</a:t>
            </a:r>
            <a:r>
              <a:rPr lang="en-US">
                <a:latin typeface="Open Sans (Body)"/>
              </a:rPr>
              <a:t> with your IHE to determine if you will use MOU provided through the grant or amend your current MOU for HB 5 college prep courses</a:t>
            </a:r>
          </a:p>
          <a:p>
            <a:pPr marL="0" indent="0">
              <a:buClr>
                <a:srgbClr val="C00000"/>
              </a:buClr>
              <a:buNone/>
            </a:pPr>
            <a:endParaRPr lang="en-US" b="0">
              <a:latin typeface="Open Sans (Body)"/>
            </a:endParaRPr>
          </a:p>
          <a:p>
            <a:pPr marL="0" indent="0">
              <a:buClr>
                <a:srgbClr val="C00000"/>
              </a:buClr>
              <a:buNone/>
            </a:pPr>
            <a:r>
              <a:rPr lang="en-US" b="0">
                <a:latin typeface="Open Sans (Body)"/>
              </a:rPr>
              <a:t>Students begin NROC courses</a:t>
            </a:r>
          </a:p>
          <a:p>
            <a:pPr marL="0" indent="0">
              <a:buClr>
                <a:srgbClr val="C00000"/>
              </a:buClr>
              <a:buNone/>
            </a:pPr>
            <a:endParaRPr lang="en-US" b="0">
              <a:latin typeface="Open Sans (Body)"/>
            </a:endParaRPr>
          </a:p>
          <a:p>
            <a:pPr marL="0" indent="0">
              <a:buClr>
                <a:srgbClr val="C00000"/>
              </a:buClr>
              <a:buNone/>
            </a:pPr>
            <a:r>
              <a:rPr lang="en-US" b="0">
                <a:latin typeface="Open Sans (Body)"/>
              </a:rPr>
              <a:t>Sign up </a:t>
            </a:r>
            <a:r>
              <a:rPr lang="en-US" b="0">
                <a:latin typeface="Open Sans (Body)"/>
                <a:hlinkClick r:id="rId4"/>
              </a:rPr>
              <a:t>for Texas College Bridge Webinar</a:t>
            </a:r>
            <a:r>
              <a:rPr lang="en-US" b="0">
                <a:latin typeface="Open Sans (Body)"/>
              </a:rPr>
              <a:t> on June 8</a:t>
            </a:r>
            <a:r>
              <a:rPr lang="en-US" b="0" baseline="30000">
                <a:latin typeface="Open Sans (Body)"/>
              </a:rPr>
              <a:t>th</a:t>
            </a:r>
            <a:r>
              <a:rPr lang="en-US" b="0">
                <a:latin typeface="Open Sans (Body)"/>
              </a:rPr>
              <a:t> 2-3:30pm </a:t>
            </a:r>
            <a:br>
              <a:rPr lang="en-US" b="0">
                <a:latin typeface="Open Sans (Body)"/>
              </a:rPr>
            </a:br>
            <a:endParaRPr lang="en-US" b="0">
              <a:latin typeface="Open Sans (Body)"/>
            </a:endParaRPr>
          </a:p>
        </p:txBody>
      </p:sp>
      <p:pic>
        <p:nvPicPr>
          <p:cNvPr id="15" name="Graphic 14" descr="Address Book">
            <a:extLst>
              <a:ext uri="{FF2B5EF4-FFF2-40B4-BE49-F238E27FC236}">
                <a16:creationId xmlns:a16="http://schemas.microsoft.com/office/drawing/2014/main" id="{9D2DBCDA-DB80-40BC-B4AD-1D6A010956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0956" y="2144076"/>
            <a:ext cx="693378" cy="693378"/>
          </a:xfrm>
          <a:prstGeom prst="rect">
            <a:avLst/>
          </a:prstGeom>
        </p:spPr>
      </p:pic>
      <p:pic>
        <p:nvPicPr>
          <p:cNvPr id="16" name="Graphic 15" descr="Blueprint">
            <a:extLst>
              <a:ext uri="{FF2B5EF4-FFF2-40B4-BE49-F238E27FC236}">
                <a16:creationId xmlns:a16="http://schemas.microsoft.com/office/drawing/2014/main" id="{65DD9080-0D3A-438F-911C-80F8A6F54A5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70955" y="3714797"/>
            <a:ext cx="780247" cy="780247"/>
          </a:xfrm>
          <a:prstGeom prst="rect">
            <a:avLst/>
          </a:prstGeom>
        </p:spPr>
      </p:pic>
      <p:pic>
        <p:nvPicPr>
          <p:cNvPr id="18" name="Graphic 17" descr="Classroom">
            <a:extLst>
              <a:ext uri="{FF2B5EF4-FFF2-40B4-BE49-F238E27FC236}">
                <a16:creationId xmlns:a16="http://schemas.microsoft.com/office/drawing/2014/main" id="{16D1C285-D75D-475C-BD70-13E4DBF5214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87720" y="4537089"/>
            <a:ext cx="780247" cy="780247"/>
          </a:xfrm>
          <a:prstGeom prst="rect">
            <a:avLst/>
          </a:prstGeom>
        </p:spPr>
      </p:pic>
      <p:pic>
        <p:nvPicPr>
          <p:cNvPr id="19" name="Graphic 18" descr="Share">
            <a:extLst>
              <a:ext uri="{FF2B5EF4-FFF2-40B4-BE49-F238E27FC236}">
                <a16:creationId xmlns:a16="http://schemas.microsoft.com/office/drawing/2014/main" id="{2B126117-07D9-4EBA-B279-0A55BEFA411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37386" y="1229676"/>
            <a:ext cx="813816" cy="813816"/>
          </a:xfrm>
          <a:prstGeom prst="rect">
            <a:avLst/>
          </a:prstGeom>
        </p:spPr>
      </p:pic>
      <p:pic>
        <p:nvPicPr>
          <p:cNvPr id="20" name="Graphic 19" descr="Connections">
            <a:extLst>
              <a:ext uri="{FF2B5EF4-FFF2-40B4-BE49-F238E27FC236}">
                <a16:creationId xmlns:a16="http://schemas.microsoft.com/office/drawing/2014/main" id="{812A7B9E-EAD3-4B88-9951-E416F5D5969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54151" y="2904165"/>
            <a:ext cx="813816" cy="813816"/>
          </a:xfrm>
          <a:prstGeom prst="rect">
            <a:avLst/>
          </a:prstGeom>
        </p:spPr>
      </p:pic>
      <p:pic>
        <p:nvPicPr>
          <p:cNvPr id="4" name="Graphic 3" descr="Presentation with media">
            <a:extLst>
              <a:ext uri="{FF2B5EF4-FFF2-40B4-BE49-F238E27FC236}">
                <a16:creationId xmlns:a16="http://schemas.microsoft.com/office/drawing/2014/main" id="{15FD6BA6-815D-4DE2-9DD9-0BC4BDD9A37F}"/>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40435" y="5270257"/>
            <a:ext cx="914400" cy="914400"/>
          </a:xfrm>
          <a:prstGeom prst="rect">
            <a:avLst/>
          </a:prstGeom>
        </p:spPr>
      </p:pic>
    </p:spTree>
    <p:extLst>
      <p:ext uri="{BB962C8B-B14F-4D97-AF65-F5344CB8AC3E}">
        <p14:creationId xmlns:p14="http://schemas.microsoft.com/office/powerpoint/2010/main" val="3436370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490" y="0"/>
            <a:ext cx="11499923" cy="1099751"/>
          </a:xfrm>
        </p:spPr>
        <p:txBody>
          <a:bodyPr/>
          <a:lstStyle/>
          <a:p>
            <a:pPr lvl="0"/>
            <a:r>
              <a:rPr lang="en-US"/>
              <a:t>Many Texas students graduate not ready for college </a:t>
            </a:r>
          </a:p>
        </p:txBody>
      </p:sp>
      <p:sp>
        <p:nvSpPr>
          <p:cNvPr id="4" name="Rectangle 3">
            <a:extLst>
              <a:ext uri="{FF2B5EF4-FFF2-40B4-BE49-F238E27FC236}">
                <a16:creationId xmlns:a16="http://schemas.microsoft.com/office/drawing/2014/main" id="{6DE142E9-E4D8-48B1-B96B-AB56D29A09BC}"/>
              </a:ext>
            </a:extLst>
          </p:cNvPr>
          <p:cNvSpPr/>
          <p:nvPr/>
        </p:nvSpPr>
        <p:spPr>
          <a:xfrm>
            <a:off x="1252273" y="2203985"/>
            <a:ext cx="9687455" cy="2062103"/>
          </a:xfrm>
          <a:prstGeom prst="rect">
            <a:avLst/>
          </a:prstGeom>
          <a:solidFill>
            <a:schemeClr val="accent2"/>
          </a:solidFill>
        </p:spPr>
        <p:txBody>
          <a:bodyPr wrap="square" anchor="ctr">
            <a:spAutoFit/>
          </a:bodyPr>
          <a:lstStyle/>
          <a:p>
            <a:pPr lvl="0" algn="ctr">
              <a:defRPr/>
            </a:pPr>
            <a:endParaRPr lang="en-US" sz="3200">
              <a:solidFill>
                <a:schemeClr val="bg1"/>
              </a:solidFill>
              <a:latin typeface="Open Sans"/>
            </a:endParaRPr>
          </a:p>
          <a:p>
            <a:pPr lvl="0" algn="ctr">
              <a:defRPr/>
            </a:pPr>
            <a:r>
              <a:rPr lang="en-US" sz="3200">
                <a:solidFill>
                  <a:schemeClr val="bg1"/>
                </a:solidFill>
                <a:latin typeface="Open Sans"/>
              </a:rPr>
              <a:t>In 2018, </a:t>
            </a:r>
            <a:r>
              <a:rPr lang="en-US" sz="3200" b="1">
                <a:solidFill>
                  <a:schemeClr val="bg1"/>
                </a:solidFill>
                <a:latin typeface="Open Sans"/>
              </a:rPr>
              <a:t>121,000</a:t>
            </a:r>
            <a:r>
              <a:rPr lang="en-US" sz="3200">
                <a:solidFill>
                  <a:schemeClr val="bg1"/>
                </a:solidFill>
                <a:latin typeface="Open Sans"/>
              </a:rPr>
              <a:t> students graduated </a:t>
            </a:r>
            <a:r>
              <a:rPr lang="en-US" sz="3200" b="1">
                <a:solidFill>
                  <a:schemeClr val="bg1"/>
                </a:solidFill>
                <a:latin typeface="Open Sans"/>
              </a:rPr>
              <a:t>without</a:t>
            </a:r>
            <a:r>
              <a:rPr lang="en-US" sz="3200">
                <a:solidFill>
                  <a:schemeClr val="bg1"/>
                </a:solidFill>
                <a:latin typeface="Open Sans"/>
              </a:rPr>
              <a:t> demonstrating college, career, or military readiness. </a:t>
            </a:r>
          </a:p>
          <a:p>
            <a:pPr lvl="0">
              <a:defRPr/>
            </a:pPr>
            <a:endParaRPr lang="en-US" sz="3200">
              <a:solidFill>
                <a:schemeClr val="bg1"/>
              </a:solidFill>
              <a:latin typeface="Open Sans"/>
            </a:endParaRPr>
          </a:p>
        </p:txBody>
      </p:sp>
    </p:spTree>
    <p:extLst>
      <p:ext uri="{BB962C8B-B14F-4D97-AF65-F5344CB8AC3E}">
        <p14:creationId xmlns:p14="http://schemas.microsoft.com/office/powerpoint/2010/main" val="8516324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1B61F-4BD7-4070-82D9-E854356C001A}"/>
              </a:ext>
            </a:extLst>
          </p:cNvPr>
          <p:cNvSpPr>
            <a:spLocks noGrp="1"/>
          </p:cNvSpPr>
          <p:nvPr>
            <p:ph type="title"/>
          </p:nvPr>
        </p:nvSpPr>
        <p:spPr/>
        <p:txBody>
          <a:bodyPr/>
          <a:lstStyle/>
          <a:p>
            <a:r>
              <a:rPr lang="en-US"/>
              <a:t>2020 Summer Texas College Bridge timeline</a:t>
            </a:r>
          </a:p>
        </p:txBody>
      </p:sp>
      <p:graphicFrame>
        <p:nvGraphicFramePr>
          <p:cNvPr id="7" name="Table 7">
            <a:extLst>
              <a:ext uri="{FF2B5EF4-FFF2-40B4-BE49-F238E27FC236}">
                <a16:creationId xmlns:a16="http://schemas.microsoft.com/office/drawing/2014/main" id="{B85147AD-B60B-4E0B-9484-29303CFE21B1}"/>
              </a:ext>
            </a:extLst>
          </p:cNvPr>
          <p:cNvGraphicFramePr>
            <a:graphicFrameLocks noGrp="1"/>
          </p:cNvGraphicFramePr>
          <p:nvPr>
            <p:ph idx="1"/>
            <p:extLst>
              <p:ext uri="{D42A27DB-BD31-4B8C-83A1-F6EECF244321}">
                <p14:modId xmlns:p14="http://schemas.microsoft.com/office/powerpoint/2010/main" val="3264539746"/>
              </p:ext>
            </p:extLst>
          </p:nvPr>
        </p:nvGraphicFramePr>
        <p:xfrm>
          <a:off x="309563" y="1296785"/>
          <a:ext cx="11382374" cy="4599506"/>
        </p:xfrm>
        <a:graphic>
          <a:graphicData uri="http://schemas.openxmlformats.org/drawingml/2006/table">
            <a:tbl>
              <a:tblPr firstRow="1" bandRow="1">
                <a:tableStyleId>{5C22544A-7EE6-4342-B048-85BDC9FD1C3A}</a:tableStyleId>
              </a:tblPr>
              <a:tblGrid>
                <a:gridCol w="2284008">
                  <a:extLst>
                    <a:ext uri="{9D8B030D-6E8A-4147-A177-3AD203B41FA5}">
                      <a16:colId xmlns:a16="http://schemas.microsoft.com/office/drawing/2014/main" val="3425804381"/>
                    </a:ext>
                  </a:extLst>
                </a:gridCol>
                <a:gridCol w="9098366">
                  <a:extLst>
                    <a:ext uri="{9D8B030D-6E8A-4147-A177-3AD203B41FA5}">
                      <a16:colId xmlns:a16="http://schemas.microsoft.com/office/drawing/2014/main" val="792329087"/>
                    </a:ext>
                  </a:extLst>
                </a:gridCol>
              </a:tblGrid>
              <a:tr h="409545">
                <a:tc>
                  <a:txBody>
                    <a:bodyPr/>
                    <a:lstStyle/>
                    <a:p>
                      <a:r>
                        <a:rPr lang="en-US" sz="2000"/>
                        <a:t>Timeline</a:t>
                      </a:r>
                    </a:p>
                  </a:txBody>
                  <a:tcPr/>
                </a:tc>
                <a:tc>
                  <a:txBody>
                    <a:bodyPr/>
                    <a:lstStyle/>
                    <a:p>
                      <a:r>
                        <a:rPr lang="en-US" sz="2000"/>
                        <a:t>Required Action</a:t>
                      </a:r>
                    </a:p>
                  </a:txBody>
                  <a:tcPr/>
                </a:tc>
                <a:extLst>
                  <a:ext uri="{0D108BD9-81ED-4DB2-BD59-A6C34878D82A}">
                    <a16:rowId xmlns:a16="http://schemas.microsoft.com/office/drawing/2014/main" val="659130422"/>
                  </a:ext>
                </a:extLst>
              </a:tr>
              <a:tr h="409545">
                <a:tc>
                  <a:txBody>
                    <a:bodyPr/>
                    <a:lstStyle/>
                    <a:p>
                      <a:r>
                        <a:rPr lang="en-US" sz="2000"/>
                        <a:t>June 4</a:t>
                      </a:r>
                    </a:p>
                  </a:txBody>
                  <a:tcPr/>
                </a:tc>
                <a:tc>
                  <a:txBody>
                    <a:bodyPr/>
                    <a:lstStyle/>
                    <a:p>
                      <a:r>
                        <a:rPr lang="en-US"/>
                        <a:t>Districts can access the Texas College Bridge tool kit at </a:t>
                      </a:r>
                      <a:r>
                        <a:rPr lang="en-US">
                          <a:hlinkClick r:id="rId3"/>
                        </a:rPr>
                        <a:t>www.texascollegebridge.org</a:t>
                      </a:r>
                      <a:r>
                        <a:rPr lang="en-US"/>
                        <a:t> </a:t>
                      </a:r>
                    </a:p>
                  </a:txBody>
                  <a:tcPr/>
                </a:tc>
                <a:extLst>
                  <a:ext uri="{0D108BD9-81ED-4DB2-BD59-A6C34878D82A}">
                    <a16:rowId xmlns:a16="http://schemas.microsoft.com/office/drawing/2014/main" val="257436226"/>
                  </a:ext>
                </a:extLst>
              </a:tr>
              <a:tr h="661573">
                <a:tc>
                  <a:txBody>
                    <a:bodyPr/>
                    <a:lstStyle/>
                    <a:p>
                      <a:r>
                        <a:rPr lang="en-US" sz="2000"/>
                        <a:t>June 10</a:t>
                      </a:r>
                    </a:p>
                  </a:txBody>
                  <a:tcPr/>
                </a:tc>
                <a:tc>
                  <a:txBody>
                    <a:bodyPr/>
                    <a:lstStyle/>
                    <a:p>
                      <a:r>
                        <a:rPr lang="en-US"/>
                        <a:t>Districts complete the participant application on the website, Districts assign a district point person. Districts </a:t>
                      </a:r>
                      <a:r>
                        <a:rPr lang="en-US" b="1"/>
                        <a:t>approve the Texas College Bridge data sharing agreement</a:t>
                      </a:r>
                    </a:p>
                  </a:txBody>
                  <a:tcPr/>
                </a:tc>
                <a:extLst>
                  <a:ext uri="{0D108BD9-81ED-4DB2-BD59-A6C34878D82A}">
                    <a16:rowId xmlns:a16="http://schemas.microsoft.com/office/drawing/2014/main" val="2357328414"/>
                  </a:ext>
                </a:extLst>
              </a:tr>
              <a:tr h="409545">
                <a:tc>
                  <a:txBody>
                    <a:bodyPr/>
                    <a:lstStyle/>
                    <a:p>
                      <a:r>
                        <a:rPr lang="en-US" sz="2000"/>
                        <a:t>June 23</a:t>
                      </a:r>
                    </a:p>
                  </a:txBody>
                  <a:tcPr/>
                </a:tc>
                <a:tc>
                  <a:txBody>
                    <a:bodyPr/>
                    <a:lstStyle/>
                    <a:p>
                      <a:r>
                        <a:rPr lang="en-US"/>
                        <a:t>Deadline to recruit teachers and eligible students</a:t>
                      </a:r>
                    </a:p>
                  </a:txBody>
                  <a:tcPr/>
                </a:tc>
                <a:extLst>
                  <a:ext uri="{0D108BD9-81ED-4DB2-BD59-A6C34878D82A}">
                    <a16:rowId xmlns:a16="http://schemas.microsoft.com/office/drawing/2014/main" val="3636951077"/>
                  </a:ext>
                </a:extLst>
              </a:tr>
              <a:tr h="409545">
                <a:tc>
                  <a:txBody>
                    <a:bodyPr/>
                    <a:lstStyle/>
                    <a:p>
                      <a:r>
                        <a:rPr lang="en-US" sz="2000"/>
                        <a:t>June 24</a:t>
                      </a:r>
                    </a:p>
                  </a:txBody>
                  <a:tcPr/>
                </a:tc>
                <a:tc>
                  <a:txBody>
                    <a:bodyPr/>
                    <a:lstStyle/>
                    <a:p>
                      <a:r>
                        <a:rPr lang="en-US"/>
                        <a:t>Submit student rosters</a:t>
                      </a:r>
                    </a:p>
                  </a:txBody>
                  <a:tcPr/>
                </a:tc>
                <a:extLst>
                  <a:ext uri="{0D108BD9-81ED-4DB2-BD59-A6C34878D82A}">
                    <a16:rowId xmlns:a16="http://schemas.microsoft.com/office/drawing/2014/main" val="4040266861"/>
                  </a:ext>
                </a:extLst>
              </a:tr>
              <a:tr h="661573">
                <a:tc>
                  <a:txBody>
                    <a:bodyPr/>
                    <a:lstStyle/>
                    <a:p>
                      <a:r>
                        <a:rPr lang="en-US" sz="2000"/>
                        <a:t>June 26</a:t>
                      </a:r>
                    </a:p>
                  </a:txBody>
                  <a:tcPr/>
                </a:tc>
                <a:tc>
                  <a:txBody>
                    <a:bodyPr/>
                    <a:lstStyle/>
                    <a:p>
                      <a:r>
                        <a:rPr lang="en-US"/>
                        <a:t>Deadline for teachers to register for NROC/</a:t>
                      </a:r>
                      <a:r>
                        <a:rPr lang="en-US" err="1"/>
                        <a:t>EdReady</a:t>
                      </a:r>
                      <a:r>
                        <a:rPr lang="en-US"/>
                        <a:t> training sessions posted on website</a:t>
                      </a:r>
                    </a:p>
                  </a:txBody>
                  <a:tcPr/>
                </a:tc>
                <a:extLst>
                  <a:ext uri="{0D108BD9-81ED-4DB2-BD59-A6C34878D82A}">
                    <a16:rowId xmlns:a16="http://schemas.microsoft.com/office/drawing/2014/main" val="2115034002"/>
                  </a:ext>
                </a:extLst>
              </a:tr>
              <a:tr h="409545">
                <a:tc>
                  <a:txBody>
                    <a:bodyPr/>
                    <a:lstStyle/>
                    <a:p>
                      <a:r>
                        <a:rPr lang="en-US" sz="2000"/>
                        <a:t>July 1 or 2</a:t>
                      </a:r>
                    </a:p>
                  </a:txBody>
                  <a:tcPr/>
                </a:tc>
                <a:tc>
                  <a:txBody>
                    <a:bodyPr/>
                    <a:lstStyle/>
                    <a:p>
                      <a:r>
                        <a:rPr lang="en-US"/>
                        <a:t>Teachers attend NROC/</a:t>
                      </a:r>
                      <a:r>
                        <a:rPr lang="en-US" err="1"/>
                        <a:t>EdReady</a:t>
                      </a:r>
                      <a:r>
                        <a:rPr lang="en-US"/>
                        <a:t> training session</a:t>
                      </a:r>
                    </a:p>
                  </a:txBody>
                  <a:tcPr/>
                </a:tc>
                <a:extLst>
                  <a:ext uri="{0D108BD9-81ED-4DB2-BD59-A6C34878D82A}">
                    <a16:rowId xmlns:a16="http://schemas.microsoft.com/office/drawing/2014/main" val="3172180526"/>
                  </a:ext>
                </a:extLst>
              </a:tr>
              <a:tr h="409545">
                <a:tc>
                  <a:txBody>
                    <a:bodyPr/>
                    <a:lstStyle/>
                    <a:p>
                      <a:r>
                        <a:rPr lang="en-US" sz="2000"/>
                        <a:t>July 6</a:t>
                      </a:r>
                    </a:p>
                  </a:txBody>
                  <a:tcPr/>
                </a:tc>
                <a:tc>
                  <a:txBody>
                    <a:bodyPr/>
                    <a:lstStyle/>
                    <a:p>
                      <a:r>
                        <a:rPr lang="en-US"/>
                        <a:t>Students start the Texas College Bridge College Prep courses</a:t>
                      </a:r>
                    </a:p>
                  </a:txBody>
                  <a:tcPr/>
                </a:tc>
                <a:extLst>
                  <a:ext uri="{0D108BD9-81ED-4DB2-BD59-A6C34878D82A}">
                    <a16:rowId xmlns:a16="http://schemas.microsoft.com/office/drawing/2014/main" val="2091146132"/>
                  </a:ext>
                </a:extLst>
              </a:tr>
              <a:tr h="409545">
                <a:tc>
                  <a:txBody>
                    <a:bodyPr/>
                    <a:lstStyle/>
                    <a:p>
                      <a:r>
                        <a:rPr lang="en-US" sz="2000"/>
                        <a:t>July 8 or 9</a:t>
                      </a:r>
                    </a:p>
                  </a:txBody>
                  <a:tcPr/>
                </a:tc>
                <a:tc>
                  <a:txBody>
                    <a:bodyPr/>
                    <a:lstStyle/>
                    <a:p>
                      <a:r>
                        <a:rPr lang="en-US"/>
                        <a:t>Teachers, district and campus leaders attend dashboard and student data training</a:t>
                      </a:r>
                    </a:p>
                  </a:txBody>
                  <a:tcPr/>
                </a:tc>
                <a:extLst>
                  <a:ext uri="{0D108BD9-81ED-4DB2-BD59-A6C34878D82A}">
                    <a16:rowId xmlns:a16="http://schemas.microsoft.com/office/drawing/2014/main" val="2591882003"/>
                  </a:ext>
                </a:extLst>
              </a:tr>
              <a:tr h="409545">
                <a:tc>
                  <a:txBody>
                    <a:bodyPr/>
                    <a:lstStyle/>
                    <a:p>
                      <a:r>
                        <a:rPr lang="en-US" sz="2000"/>
                        <a:t>July 31 – Aug 14</a:t>
                      </a:r>
                    </a:p>
                  </a:txBody>
                  <a:tcPr/>
                </a:tc>
                <a:tc>
                  <a:txBody>
                    <a:bodyPr/>
                    <a:lstStyle/>
                    <a:p>
                      <a:r>
                        <a:rPr lang="en-US" dirty="0"/>
                        <a:t>Recommended program end data (focus on student enrollment in college)</a:t>
                      </a:r>
                    </a:p>
                  </a:txBody>
                  <a:tcPr/>
                </a:tc>
                <a:extLst>
                  <a:ext uri="{0D108BD9-81ED-4DB2-BD59-A6C34878D82A}">
                    <a16:rowId xmlns:a16="http://schemas.microsoft.com/office/drawing/2014/main" val="1066290501"/>
                  </a:ext>
                </a:extLst>
              </a:tr>
            </a:tbl>
          </a:graphicData>
        </a:graphic>
      </p:graphicFrame>
    </p:spTree>
    <p:extLst>
      <p:ext uri="{BB962C8B-B14F-4D97-AF65-F5344CB8AC3E}">
        <p14:creationId xmlns:p14="http://schemas.microsoft.com/office/powerpoint/2010/main" val="24717991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4745" y="4005174"/>
            <a:ext cx="7602714" cy="1599873"/>
          </a:xfrm>
        </p:spPr>
        <p:txBody>
          <a:bodyPr>
            <a:normAutofit fontScale="90000"/>
          </a:bodyPr>
          <a:lstStyle/>
          <a:p>
            <a:r>
              <a:rPr lang="en-US">
                <a:solidFill>
                  <a:srgbClr val="002060"/>
                </a:solidFill>
              </a:rPr>
              <a:t>For additional information, </a:t>
            </a:r>
            <a:br>
              <a:rPr lang="en-US">
                <a:solidFill>
                  <a:srgbClr val="002060"/>
                </a:solidFill>
              </a:rPr>
            </a:br>
            <a:r>
              <a:rPr lang="en-US">
                <a:solidFill>
                  <a:srgbClr val="002060"/>
                </a:solidFill>
              </a:rPr>
              <a:t>visit </a:t>
            </a:r>
            <a:r>
              <a:rPr lang="en-US" sz="4000">
                <a:solidFill>
                  <a:srgbClr val="C00000"/>
                </a:solidFill>
              </a:rPr>
              <a:t>www.texascollegebridge.org </a:t>
            </a:r>
            <a:br>
              <a:rPr lang="en-US">
                <a:solidFill>
                  <a:srgbClr val="002060"/>
                </a:solidFill>
              </a:rPr>
            </a:br>
            <a:br>
              <a:rPr lang="en-US">
                <a:solidFill>
                  <a:srgbClr val="002060"/>
                </a:solidFill>
              </a:rPr>
            </a:br>
            <a:r>
              <a:rPr lang="en-US">
                <a:solidFill>
                  <a:srgbClr val="002060"/>
                </a:solidFill>
              </a:rPr>
              <a:t>or email </a:t>
            </a:r>
            <a:r>
              <a:rPr lang="en-US" sz="4000">
                <a:solidFill>
                  <a:srgbClr val="002060"/>
                </a:solidFill>
                <a:hlinkClick r:id="rId2"/>
              </a:rPr>
              <a:t>TexasCollegeBridge@tea.texas.gov</a:t>
            </a:r>
            <a:r>
              <a:rPr lang="en-US" sz="4000">
                <a:solidFill>
                  <a:srgbClr val="002060"/>
                </a:solidFill>
              </a:rPr>
              <a:t> </a:t>
            </a:r>
            <a:endParaRPr lang="en-US">
              <a:solidFill>
                <a:srgbClr val="002060"/>
              </a:solidFill>
            </a:endParaRPr>
          </a:p>
        </p:txBody>
      </p:sp>
    </p:spTree>
    <p:extLst>
      <p:ext uri="{BB962C8B-B14F-4D97-AF65-F5344CB8AC3E}">
        <p14:creationId xmlns:p14="http://schemas.microsoft.com/office/powerpoint/2010/main" val="784238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E5E6A-11AA-4D08-9B26-62110907939C}"/>
              </a:ext>
            </a:extLst>
          </p:cNvPr>
          <p:cNvSpPr>
            <a:spLocks noGrp="1"/>
          </p:cNvSpPr>
          <p:nvPr>
            <p:ph type="title"/>
          </p:nvPr>
        </p:nvSpPr>
        <p:spPr/>
        <p:txBody>
          <a:bodyPr/>
          <a:lstStyle/>
          <a:p>
            <a:r>
              <a:rPr lang="en-US"/>
              <a:t>College, Career, and Military Ready Graduates, 2017-18</a:t>
            </a:r>
          </a:p>
        </p:txBody>
      </p:sp>
      <p:graphicFrame>
        <p:nvGraphicFramePr>
          <p:cNvPr id="3" name="Content Placeholder 5">
            <a:extLst>
              <a:ext uri="{FF2B5EF4-FFF2-40B4-BE49-F238E27FC236}">
                <a16:creationId xmlns:a16="http://schemas.microsoft.com/office/drawing/2014/main" id="{D6F673E3-24DF-4D54-8354-F5910657766F}"/>
              </a:ext>
            </a:extLst>
          </p:cNvPr>
          <p:cNvGraphicFramePr>
            <a:graphicFrameLocks/>
          </p:cNvGraphicFramePr>
          <p:nvPr/>
        </p:nvGraphicFramePr>
        <p:xfrm>
          <a:off x="1149927" y="1371600"/>
          <a:ext cx="10637260" cy="47026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87994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490" y="0"/>
            <a:ext cx="11499923" cy="1099751"/>
          </a:xfrm>
        </p:spPr>
        <p:txBody>
          <a:bodyPr/>
          <a:lstStyle/>
          <a:p>
            <a:pPr lvl="0"/>
            <a:r>
              <a:rPr lang="en-US"/>
              <a:t>COVID-19 has negatively impacted graduating and rising seniors</a:t>
            </a:r>
          </a:p>
        </p:txBody>
      </p:sp>
      <p:sp>
        <p:nvSpPr>
          <p:cNvPr id="35" name="Content Placeholder 3">
            <a:extLst>
              <a:ext uri="{FF2B5EF4-FFF2-40B4-BE49-F238E27FC236}">
                <a16:creationId xmlns:a16="http://schemas.microsoft.com/office/drawing/2014/main" id="{DA6DD6AA-22F9-412E-A73F-1472F11EE054}"/>
              </a:ext>
            </a:extLst>
          </p:cNvPr>
          <p:cNvSpPr txBox="1">
            <a:spLocks/>
          </p:cNvSpPr>
          <p:nvPr/>
        </p:nvSpPr>
        <p:spPr>
          <a:xfrm>
            <a:off x="5469510" y="1247375"/>
            <a:ext cx="5222533" cy="3852261"/>
          </a:xfrm>
          <a:prstGeom prst="rect">
            <a:avLst/>
          </a:prstGeom>
        </p:spPr>
        <p:txBody>
          <a:bodyPr anchor="t"/>
          <a:lstStyle>
            <a:lvl1pPr marL="292608" indent="-182880" algn="l" defTabSz="457200" rtl="0" eaLnBrk="1" latinLnBrk="0" hangingPunct="1">
              <a:spcBef>
                <a:spcPts val="900"/>
              </a:spcBef>
              <a:buFont typeface="Arial"/>
              <a:buChar char="•"/>
              <a:defRPr sz="2800" kern="1200">
                <a:solidFill>
                  <a:schemeClr val="tx2"/>
                </a:solidFill>
                <a:latin typeface="Open Sans"/>
                <a:ea typeface="+mn-ea"/>
                <a:cs typeface="Open Sans"/>
              </a:defRPr>
            </a:lvl1pPr>
            <a:lvl2pPr marL="742950" indent="-182880" algn="l" defTabSz="457200" rtl="0" eaLnBrk="1" latinLnBrk="0" hangingPunct="1">
              <a:spcBef>
                <a:spcPts val="1176"/>
              </a:spcBef>
              <a:buFont typeface="Arial"/>
              <a:buChar char="–"/>
              <a:defRPr sz="2400" kern="1200">
                <a:solidFill>
                  <a:schemeClr val="tx2"/>
                </a:solidFill>
                <a:latin typeface="Open Sans"/>
                <a:ea typeface="+mn-ea"/>
                <a:cs typeface="Open Sans"/>
              </a:defRPr>
            </a:lvl2pPr>
            <a:lvl3pPr marL="1143000" indent="-182880" algn="l" defTabSz="457200" rtl="0" eaLnBrk="1" latinLnBrk="0" hangingPunct="1">
              <a:spcBef>
                <a:spcPts val="700"/>
              </a:spcBef>
              <a:buSzPct val="80000"/>
              <a:buFont typeface="Lucida Grande"/>
              <a:buChar char="&gt;"/>
              <a:defRPr sz="2000" kern="1200">
                <a:solidFill>
                  <a:schemeClr val="tx2"/>
                </a:solidFill>
                <a:latin typeface="Open Sans"/>
                <a:ea typeface="+mn-ea"/>
                <a:cs typeface="Open Sans"/>
              </a:defRPr>
            </a:lvl3pPr>
            <a:lvl4pPr marL="1600200" indent="-182880" algn="l" defTabSz="457200" rtl="0" eaLnBrk="1" latinLnBrk="0" hangingPunct="1">
              <a:spcBef>
                <a:spcPts val="560"/>
              </a:spcBef>
              <a:buFont typeface="Arial"/>
              <a:buChar char="•"/>
              <a:defRPr sz="1800" kern="1200">
                <a:solidFill>
                  <a:schemeClr val="tx2"/>
                </a:solidFill>
                <a:latin typeface="Open Sans"/>
                <a:ea typeface="+mn-ea"/>
                <a:cs typeface="Open Sans"/>
              </a:defRPr>
            </a:lvl4pPr>
            <a:lvl5pPr marL="2057400" indent="-182880" algn="l" defTabSz="457200" rtl="0" eaLnBrk="1" latinLnBrk="0" hangingPunct="1">
              <a:spcBef>
                <a:spcPts val="500"/>
              </a:spcBef>
              <a:buFont typeface="Lucida Grande"/>
              <a:buChar char="—"/>
              <a:defRPr sz="1600" kern="1200">
                <a:solidFill>
                  <a:schemeClr val="tx2"/>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92100">
              <a:spcBef>
                <a:spcPts val="1176"/>
              </a:spcBef>
              <a:buClr>
                <a:srgbClr val="C00000"/>
              </a:buClr>
              <a:defRPr/>
            </a:pPr>
            <a:r>
              <a:rPr kumimoji="0" lang="en-US" b="0" i="0" u="none" strike="noStrike" kern="1200" cap="none" spc="0" normalizeH="0" baseline="0" noProof="0">
                <a:ln>
                  <a:noFill/>
                </a:ln>
                <a:solidFill>
                  <a:schemeClr val="tx1"/>
                </a:solidFill>
                <a:effectLst/>
                <a:uLnTx/>
                <a:uFillTx/>
                <a:latin typeface="Open Sans"/>
                <a:ea typeface="+mn-ea"/>
              </a:rPr>
              <a:t>ACT, SAT, and TSIA were not available for students to test</a:t>
            </a:r>
            <a:endParaRPr lang="en-US">
              <a:ea typeface="+mn-ea"/>
            </a:endParaRPr>
          </a:p>
          <a:p>
            <a:pPr marL="292100">
              <a:spcBef>
                <a:spcPts val="1176"/>
              </a:spcBef>
              <a:buClr>
                <a:srgbClr val="C00000"/>
              </a:buClr>
              <a:defRPr/>
            </a:pPr>
            <a:r>
              <a:rPr kumimoji="0" lang="en-US" b="0" i="0" u="none" strike="noStrike" kern="1200" cap="none" spc="0" normalizeH="0" baseline="0" noProof="0">
                <a:ln>
                  <a:noFill/>
                </a:ln>
                <a:solidFill>
                  <a:schemeClr val="tx1"/>
                </a:solidFill>
                <a:effectLst/>
                <a:uLnTx/>
                <a:uFillTx/>
                <a:latin typeface="Open Sans"/>
                <a:ea typeface="+mn-ea"/>
              </a:rPr>
              <a:t>Students may not have finished college prep courses</a:t>
            </a:r>
            <a:r>
              <a:rPr lang="en-US">
                <a:solidFill>
                  <a:schemeClr val="tx1"/>
                </a:solidFill>
              </a:rPr>
              <a:t> given limited ability to deliver remote instruction</a:t>
            </a:r>
            <a:endParaRPr lang="en-US" b="0" i="0" u="none" strike="noStrike" kern="1200" cap="none" spc="0" normalizeH="0" baseline="0" noProof="0">
              <a:ln>
                <a:noFill/>
              </a:ln>
              <a:solidFill>
                <a:schemeClr val="tx1"/>
              </a:solidFill>
              <a:effectLst/>
              <a:uLnTx/>
              <a:uFillTx/>
              <a:latin typeface="Open Sans"/>
            </a:endParaRPr>
          </a:p>
          <a:p>
            <a:pPr marL="292100">
              <a:spcBef>
                <a:spcPts val="1176"/>
              </a:spcBef>
              <a:buClr>
                <a:srgbClr val="C00000"/>
              </a:buClr>
              <a:defRPr/>
            </a:pPr>
            <a:r>
              <a:rPr kumimoji="0" lang="en-US" b="0" i="0" u="none" strike="noStrike" kern="1200" cap="none" spc="0" normalizeH="0" baseline="0" noProof="0">
                <a:ln>
                  <a:noFill/>
                </a:ln>
                <a:solidFill>
                  <a:schemeClr val="tx1"/>
                </a:solidFill>
                <a:effectLst/>
                <a:uLnTx/>
                <a:uFillTx/>
                <a:latin typeface="Open Sans"/>
                <a:ea typeface="+mn-ea"/>
              </a:rPr>
              <a:t>Changing college requirements</a:t>
            </a:r>
            <a:endParaRPr lang="en-US" b="0" i="0" u="none" strike="noStrike" kern="1200" cap="none" spc="0" normalizeH="0" baseline="0" noProof="0">
              <a:ln>
                <a:noFill/>
              </a:ln>
              <a:solidFill>
                <a:schemeClr val="tx1"/>
              </a:solidFill>
              <a:effectLst/>
              <a:uLnTx/>
              <a:uFillTx/>
              <a:latin typeface="Open Sans"/>
            </a:endParaRPr>
          </a:p>
        </p:txBody>
      </p:sp>
      <p:sp>
        <p:nvSpPr>
          <p:cNvPr id="3" name="TextBox 2">
            <a:extLst>
              <a:ext uri="{FF2B5EF4-FFF2-40B4-BE49-F238E27FC236}">
                <a16:creationId xmlns:a16="http://schemas.microsoft.com/office/drawing/2014/main" id="{F5531B7B-F0ED-4077-B150-EFED4C99103E}"/>
              </a:ext>
            </a:extLst>
          </p:cNvPr>
          <p:cNvSpPr txBox="1"/>
          <p:nvPr/>
        </p:nvSpPr>
        <p:spPr>
          <a:xfrm>
            <a:off x="602018" y="1997839"/>
            <a:ext cx="3172003" cy="2862322"/>
          </a:xfrm>
          <a:prstGeom prst="rect">
            <a:avLst/>
          </a:prstGeom>
          <a:noFill/>
        </p:spPr>
        <p:txBody>
          <a:bodyPr wrap="square" rtlCol="0">
            <a:spAutoFit/>
          </a:bodyPr>
          <a:lstStyle/>
          <a:p>
            <a:pPr marL="109728" marR="0" defTabSz="457200" fontAlgn="auto">
              <a:lnSpc>
                <a:spcPct val="100000"/>
              </a:lnSpc>
              <a:spcBef>
                <a:spcPts val="1176"/>
              </a:spcBef>
              <a:spcAft>
                <a:spcPts val="0"/>
              </a:spcAft>
              <a:buClr>
                <a:srgbClr val="C00000"/>
              </a:buClr>
              <a:buSzTx/>
              <a:tabLst/>
              <a:defRPr/>
            </a:pPr>
            <a:r>
              <a:rPr lang="en-US" sz="3600">
                <a:latin typeface="Open Sans"/>
              </a:rPr>
              <a:t>Factors affecting college readiness in 2020</a:t>
            </a:r>
          </a:p>
        </p:txBody>
      </p:sp>
      <p:sp>
        <p:nvSpPr>
          <p:cNvPr id="6" name="Arrow: Right 5">
            <a:extLst>
              <a:ext uri="{FF2B5EF4-FFF2-40B4-BE49-F238E27FC236}">
                <a16:creationId xmlns:a16="http://schemas.microsoft.com/office/drawing/2014/main" id="{F3589C74-EA5F-4599-9C28-F63E256D9EBD}"/>
              </a:ext>
            </a:extLst>
          </p:cNvPr>
          <p:cNvSpPr/>
          <p:nvPr/>
        </p:nvSpPr>
        <p:spPr>
          <a:xfrm>
            <a:off x="3981900" y="2867298"/>
            <a:ext cx="1436914" cy="914400"/>
          </a:xfrm>
          <a:prstGeom prst="rightArrow">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0017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5203C-47CD-4635-8F64-CAEBCAB7BC00}"/>
              </a:ext>
            </a:extLst>
          </p:cNvPr>
          <p:cNvSpPr>
            <a:spLocks noGrp="1"/>
          </p:cNvSpPr>
          <p:nvPr>
            <p:ph type="title"/>
          </p:nvPr>
        </p:nvSpPr>
        <p:spPr/>
        <p:txBody>
          <a:bodyPr/>
          <a:lstStyle/>
          <a:p>
            <a:r>
              <a:rPr lang="en-US"/>
              <a:t>College ready testing alone will not produce the results the students need to demonstrate readiness post-COVID-19</a:t>
            </a:r>
          </a:p>
        </p:txBody>
      </p:sp>
      <p:sp>
        <p:nvSpPr>
          <p:cNvPr id="3" name="Content Placeholder 2">
            <a:extLst>
              <a:ext uri="{FF2B5EF4-FFF2-40B4-BE49-F238E27FC236}">
                <a16:creationId xmlns:a16="http://schemas.microsoft.com/office/drawing/2014/main" id="{6A9A2073-BF23-4030-83C7-67C79EA48633}"/>
              </a:ext>
            </a:extLst>
          </p:cNvPr>
          <p:cNvSpPr>
            <a:spLocks noGrp="1"/>
          </p:cNvSpPr>
          <p:nvPr>
            <p:ph idx="1"/>
          </p:nvPr>
        </p:nvSpPr>
        <p:spPr>
          <a:xfrm>
            <a:off x="309000" y="1618221"/>
            <a:ext cx="11383537" cy="4123581"/>
          </a:xfrm>
        </p:spPr>
        <p:txBody>
          <a:bodyPr vert="horz" lIns="91440" tIns="45720" rIns="91440" bIns="45720" rtlCol="0" anchor="t">
            <a:normAutofit/>
          </a:bodyPr>
          <a:lstStyle/>
          <a:p>
            <a:pPr marL="292100">
              <a:spcBef>
                <a:spcPts val="1176"/>
              </a:spcBef>
              <a:buClr>
                <a:srgbClr val="C00000"/>
              </a:buClr>
              <a:defRPr/>
            </a:pPr>
            <a:r>
              <a:rPr lang="en-US" sz="2800">
                <a:solidFill>
                  <a:schemeClr val="tx1"/>
                </a:solidFill>
              </a:rPr>
              <a:t>The alternative must embed personalized math and English learning to help students quickly close learning gaps to demonstrate college readiness.</a:t>
            </a:r>
            <a:endParaRPr lang="en-US"/>
          </a:p>
          <a:p>
            <a:pPr marL="292100">
              <a:spcBef>
                <a:spcPts val="1176"/>
              </a:spcBef>
              <a:buClr>
                <a:srgbClr val="C00000"/>
              </a:buClr>
              <a:defRPr/>
            </a:pPr>
            <a:endParaRPr lang="en-US" sz="2800">
              <a:solidFill>
                <a:schemeClr val="tx1"/>
              </a:solidFill>
            </a:endParaRPr>
          </a:p>
          <a:p>
            <a:pPr marL="292100">
              <a:spcBef>
                <a:spcPts val="1176"/>
              </a:spcBef>
              <a:buClr>
                <a:srgbClr val="C00000"/>
              </a:buClr>
              <a:defRPr/>
            </a:pPr>
            <a:r>
              <a:rPr lang="en-US" sz="2800">
                <a:solidFill>
                  <a:schemeClr val="tx1"/>
                </a:solidFill>
                <a:sym typeface="Calibri"/>
              </a:rPr>
              <a:t>Students need the opportunity to complete an </a:t>
            </a:r>
            <a:r>
              <a:rPr lang="en-US" sz="2800" b="1">
                <a:solidFill>
                  <a:schemeClr val="tx1"/>
                </a:solidFill>
                <a:sym typeface="Calibri"/>
              </a:rPr>
              <a:t>online </a:t>
            </a:r>
            <a:r>
              <a:rPr lang="en-US" sz="2800">
                <a:solidFill>
                  <a:schemeClr val="tx1"/>
                </a:solidFill>
                <a:sym typeface="Calibri"/>
              </a:rPr>
              <a:t>course to support college readiness in English and Mathematics, either alongside concurrent college enrollment or resulting in seamless</a:t>
            </a:r>
            <a:r>
              <a:rPr lang="en-US" sz="2800">
                <a:solidFill>
                  <a:schemeClr val="tx1"/>
                </a:solidFill>
              </a:rPr>
              <a:t> enrollment in college.</a:t>
            </a:r>
          </a:p>
        </p:txBody>
      </p:sp>
    </p:spTree>
    <p:extLst>
      <p:ext uri="{BB962C8B-B14F-4D97-AF65-F5344CB8AC3E}">
        <p14:creationId xmlns:p14="http://schemas.microsoft.com/office/powerpoint/2010/main" val="1716381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5203C-47CD-4635-8F64-CAEBCAB7BC00}"/>
              </a:ext>
            </a:extLst>
          </p:cNvPr>
          <p:cNvSpPr>
            <a:spLocks noGrp="1"/>
          </p:cNvSpPr>
          <p:nvPr>
            <p:ph type="title"/>
          </p:nvPr>
        </p:nvSpPr>
        <p:spPr/>
        <p:txBody>
          <a:bodyPr/>
          <a:lstStyle/>
          <a:p>
            <a:r>
              <a:rPr lang="en-US"/>
              <a:t>The College Prep Math/English Course </a:t>
            </a:r>
          </a:p>
        </p:txBody>
      </p:sp>
      <p:sp>
        <p:nvSpPr>
          <p:cNvPr id="3" name="Content Placeholder 2">
            <a:extLst>
              <a:ext uri="{FF2B5EF4-FFF2-40B4-BE49-F238E27FC236}">
                <a16:creationId xmlns:a16="http://schemas.microsoft.com/office/drawing/2014/main" id="{6A9A2073-BF23-4030-83C7-67C79EA48633}"/>
              </a:ext>
            </a:extLst>
          </p:cNvPr>
          <p:cNvSpPr>
            <a:spLocks noGrp="1"/>
          </p:cNvSpPr>
          <p:nvPr>
            <p:ph idx="1"/>
          </p:nvPr>
        </p:nvSpPr>
        <p:spPr/>
        <p:txBody>
          <a:bodyPr vert="horz" lIns="91440" tIns="45720" rIns="91440" bIns="45720" rtlCol="0" anchor="t">
            <a:normAutofit lnSpcReduction="10000"/>
          </a:bodyPr>
          <a:lstStyle/>
          <a:p>
            <a:pPr marL="292100">
              <a:spcBef>
                <a:spcPts val="1176"/>
              </a:spcBef>
              <a:buClr>
                <a:srgbClr val="C00000"/>
              </a:buClr>
              <a:defRPr/>
            </a:pPr>
            <a:r>
              <a:rPr lang="en-US" sz="2800">
                <a:solidFill>
                  <a:schemeClr val="tx1"/>
                </a:solidFill>
              </a:rPr>
              <a:t>Supported by HB5 and HB22 , the College Prep English and Math course is a full credit course designed for students in Grade 12 whose performance on an end-of course assessment instrument or coursework, a college entrance examination, or a Texas Success Initiative assessment instrument, indicate the student is not ready to perform entry-level college coursework.</a:t>
            </a:r>
            <a:endParaRPr lang="en-US">
              <a:solidFill>
                <a:schemeClr val="tx1"/>
              </a:solidFill>
            </a:endParaRPr>
          </a:p>
          <a:p>
            <a:pPr marL="292100">
              <a:spcBef>
                <a:spcPts val="1176"/>
              </a:spcBef>
              <a:buClr>
                <a:srgbClr val="C00000"/>
              </a:buClr>
              <a:defRPr/>
            </a:pPr>
            <a:endParaRPr lang="en-US" sz="2800">
              <a:solidFill>
                <a:schemeClr val="tx1"/>
              </a:solidFill>
            </a:endParaRPr>
          </a:p>
          <a:p>
            <a:pPr marL="292100">
              <a:spcBef>
                <a:spcPts val="1176"/>
              </a:spcBef>
              <a:buClr>
                <a:srgbClr val="C00000"/>
              </a:buClr>
              <a:defRPr/>
            </a:pPr>
            <a:r>
              <a:rPr lang="en-US" sz="2800" b="1">
                <a:solidFill>
                  <a:schemeClr val="tx1"/>
                </a:solidFill>
              </a:rPr>
              <a:t>The course is not widely available at present.</a:t>
            </a:r>
          </a:p>
          <a:p>
            <a:pPr marL="292100">
              <a:spcBef>
                <a:spcPts val="1176"/>
              </a:spcBef>
              <a:buClr>
                <a:srgbClr val="C00000"/>
              </a:buClr>
              <a:defRPr/>
            </a:pPr>
            <a:r>
              <a:rPr lang="en-US" sz="2800" b="1">
                <a:solidFill>
                  <a:schemeClr val="tx1"/>
                </a:solidFill>
              </a:rPr>
              <a:t>And during COVID, the lack of distance learning has prevented this course completion for many.</a:t>
            </a:r>
            <a:endParaRPr lang="en-US">
              <a:solidFill>
                <a:schemeClr val="tx1"/>
              </a:solidFill>
            </a:endParaRPr>
          </a:p>
        </p:txBody>
      </p:sp>
    </p:spTree>
    <p:extLst>
      <p:ext uri="{BB962C8B-B14F-4D97-AF65-F5344CB8AC3E}">
        <p14:creationId xmlns:p14="http://schemas.microsoft.com/office/powerpoint/2010/main" val="4211815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5203C-47CD-4635-8F64-CAEBCAB7BC00}"/>
              </a:ext>
            </a:extLst>
          </p:cNvPr>
          <p:cNvSpPr>
            <a:spLocks noGrp="1"/>
          </p:cNvSpPr>
          <p:nvPr>
            <p:ph type="title"/>
          </p:nvPr>
        </p:nvSpPr>
        <p:spPr>
          <a:xfrm>
            <a:off x="486258" y="1"/>
            <a:ext cx="5700501" cy="1099751"/>
          </a:xfrm>
        </p:spPr>
        <p:txBody>
          <a:bodyPr>
            <a:noAutofit/>
          </a:bodyPr>
          <a:lstStyle/>
          <a:p>
            <a:r>
              <a:rPr lang="en-US" sz="2400"/>
              <a:t>Districts currently offer HB5 College Prep courses in a number of ways</a:t>
            </a:r>
          </a:p>
        </p:txBody>
      </p:sp>
      <p:sp>
        <p:nvSpPr>
          <p:cNvPr id="3" name="Content Placeholder 2">
            <a:extLst>
              <a:ext uri="{FF2B5EF4-FFF2-40B4-BE49-F238E27FC236}">
                <a16:creationId xmlns:a16="http://schemas.microsoft.com/office/drawing/2014/main" id="{6A9A2073-BF23-4030-83C7-67C79EA48633}"/>
              </a:ext>
            </a:extLst>
          </p:cNvPr>
          <p:cNvSpPr>
            <a:spLocks noGrp="1"/>
          </p:cNvSpPr>
          <p:nvPr>
            <p:ph idx="1"/>
          </p:nvPr>
        </p:nvSpPr>
        <p:spPr>
          <a:xfrm>
            <a:off x="309001" y="1445742"/>
            <a:ext cx="5877758" cy="4680423"/>
          </a:xfrm>
        </p:spPr>
        <p:txBody>
          <a:bodyPr>
            <a:normAutofit/>
          </a:bodyPr>
          <a:lstStyle/>
          <a:p>
            <a:pPr>
              <a:spcBef>
                <a:spcPts val="1176"/>
              </a:spcBef>
              <a:buClr>
                <a:srgbClr val="C00000"/>
              </a:buClr>
              <a:defRPr/>
            </a:pPr>
            <a:r>
              <a:rPr lang="en-US" sz="2800">
                <a:solidFill>
                  <a:schemeClr val="tx1"/>
                </a:solidFill>
              </a:rPr>
              <a:t>LEA-IHE locally developed courses</a:t>
            </a:r>
          </a:p>
          <a:p>
            <a:pPr>
              <a:spcBef>
                <a:spcPts val="1176"/>
              </a:spcBef>
              <a:buClr>
                <a:srgbClr val="C00000"/>
              </a:buClr>
              <a:defRPr/>
            </a:pPr>
            <a:r>
              <a:rPr lang="en-US" sz="2800">
                <a:solidFill>
                  <a:schemeClr val="tx1"/>
                </a:solidFill>
              </a:rPr>
              <a:t>LEA-IHE locally approved pre-existing curriculum offered:</a:t>
            </a:r>
          </a:p>
          <a:p>
            <a:pPr lvl="1">
              <a:buClr>
                <a:srgbClr val="C00000"/>
              </a:buClr>
              <a:defRPr/>
            </a:pPr>
            <a:r>
              <a:rPr lang="en-US" sz="2500">
                <a:solidFill>
                  <a:schemeClr val="tx1"/>
                </a:solidFill>
              </a:rPr>
              <a:t> on high school campus</a:t>
            </a:r>
          </a:p>
          <a:p>
            <a:pPr lvl="1">
              <a:buClr>
                <a:srgbClr val="C00000"/>
              </a:buClr>
              <a:defRPr/>
            </a:pPr>
            <a:r>
              <a:rPr lang="en-US" sz="2500">
                <a:solidFill>
                  <a:schemeClr val="tx1"/>
                </a:solidFill>
              </a:rPr>
              <a:t> online </a:t>
            </a:r>
            <a:endParaRPr lang="en-US" sz="2800">
              <a:solidFill>
                <a:schemeClr val="tx1"/>
              </a:solidFill>
            </a:endParaRPr>
          </a:p>
          <a:p>
            <a:pPr lvl="1">
              <a:buClr>
                <a:srgbClr val="C00000"/>
              </a:buClr>
              <a:defRPr/>
            </a:pPr>
            <a:r>
              <a:rPr lang="en-US" sz="2500">
                <a:solidFill>
                  <a:schemeClr val="tx1"/>
                </a:solidFill>
              </a:rPr>
              <a:t> via distance learning</a:t>
            </a:r>
          </a:p>
          <a:p>
            <a:endParaRPr lang="en-US"/>
          </a:p>
          <a:p>
            <a:endParaRPr lang="en-US"/>
          </a:p>
        </p:txBody>
      </p:sp>
      <p:pic>
        <p:nvPicPr>
          <p:cNvPr id="4" name="Picture 4" descr="A person sitting at a table&#10;&#10;Description generated with very high confidence">
            <a:extLst>
              <a:ext uri="{FF2B5EF4-FFF2-40B4-BE49-F238E27FC236}">
                <a16:creationId xmlns:a16="http://schemas.microsoft.com/office/drawing/2014/main" id="{C9A621B6-7064-4951-942E-058CFB3A5C29}"/>
              </a:ext>
            </a:extLst>
          </p:cNvPr>
          <p:cNvPicPr>
            <a:picLocks noChangeAspect="1"/>
          </p:cNvPicPr>
          <p:nvPr/>
        </p:nvPicPr>
        <p:blipFill>
          <a:blip r:embed="rId3"/>
          <a:stretch>
            <a:fillRect/>
          </a:stretch>
        </p:blipFill>
        <p:spPr>
          <a:xfrm>
            <a:off x="6809118" y="4603"/>
            <a:ext cx="5388633" cy="6086793"/>
          </a:xfrm>
          <a:prstGeom prst="rect">
            <a:avLst/>
          </a:prstGeom>
        </p:spPr>
      </p:pic>
    </p:spTree>
    <p:extLst>
      <p:ext uri="{BB962C8B-B14F-4D97-AF65-F5344CB8AC3E}">
        <p14:creationId xmlns:p14="http://schemas.microsoft.com/office/powerpoint/2010/main" val="2894379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043" y="-1"/>
            <a:ext cx="10722045" cy="1099751"/>
          </a:xfrm>
        </p:spPr>
        <p:txBody>
          <a:bodyPr/>
          <a:lstStyle/>
          <a:p>
            <a:pPr lvl="0"/>
            <a:r>
              <a:rPr lang="en-US"/>
              <a:t>Texas College Bridge offers an alternative to support students and achieve district CCMR</a:t>
            </a:r>
          </a:p>
        </p:txBody>
      </p:sp>
      <p:sp>
        <p:nvSpPr>
          <p:cNvPr id="3" name="Content Placeholder 2"/>
          <p:cNvSpPr>
            <a:spLocks noGrp="1"/>
          </p:cNvSpPr>
          <p:nvPr>
            <p:ph idx="1"/>
          </p:nvPr>
        </p:nvSpPr>
        <p:spPr>
          <a:xfrm>
            <a:off x="265043" y="1343664"/>
            <a:ext cx="5830957" cy="4683210"/>
          </a:xfrm>
        </p:spPr>
        <p:txBody>
          <a:bodyPr vert="horz" lIns="91440" tIns="45720" rIns="91440" bIns="45720" rtlCol="0" anchor="t">
            <a:normAutofit/>
          </a:bodyPr>
          <a:lstStyle/>
          <a:p>
            <a:pPr marL="109220" indent="0" algn="ctr">
              <a:buNone/>
            </a:pPr>
            <a:r>
              <a:rPr lang="en-US" sz="2800"/>
              <a:t>Students</a:t>
            </a:r>
            <a:endParaRPr lang="en-US"/>
          </a:p>
          <a:p>
            <a:pPr marL="109220" indent="0" algn="ctr">
              <a:spcBef>
                <a:spcPts val="0"/>
              </a:spcBef>
              <a:buNone/>
            </a:pPr>
            <a:endParaRPr lang="en-US" sz="2800"/>
          </a:p>
          <a:p>
            <a:pPr marL="292100"/>
            <a:r>
              <a:rPr lang="en-US" sz="2800">
                <a:solidFill>
                  <a:schemeClr val="tx1"/>
                </a:solidFill>
              </a:rPr>
              <a:t>Self-paced, competency-based, on-line course, with evidence of validity </a:t>
            </a:r>
          </a:p>
          <a:p>
            <a:pPr marL="292100"/>
            <a:r>
              <a:rPr lang="en-US" sz="2800">
                <a:solidFill>
                  <a:schemeClr val="tx1"/>
                </a:solidFill>
              </a:rPr>
              <a:t>Provides personalized math and/or English learning </a:t>
            </a:r>
          </a:p>
          <a:p>
            <a:pPr marL="292100"/>
            <a:r>
              <a:rPr lang="en-US" sz="2800">
                <a:solidFill>
                  <a:schemeClr val="tx1"/>
                </a:solidFill>
              </a:rPr>
              <a:t>Free for students </a:t>
            </a:r>
          </a:p>
          <a:p>
            <a:pPr marL="292100"/>
            <a:r>
              <a:rPr lang="en-US" sz="2800">
                <a:solidFill>
                  <a:schemeClr val="tx1"/>
                </a:solidFill>
              </a:rPr>
              <a:t>Applicable beyond 2020</a:t>
            </a:r>
          </a:p>
          <a:p>
            <a:pPr marL="292100"/>
            <a:endParaRPr lang="en-US" sz="2800"/>
          </a:p>
          <a:p>
            <a:pPr marL="292100"/>
            <a:endParaRPr lang="en-US" sz="2800"/>
          </a:p>
          <a:p>
            <a:pPr marL="1417320" lvl="3" indent="0">
              <a:buNone/>
            </a:pPr>
            <a:endParaRPr lang="en-US"/>
          </a:p>
        </p:txBody>
      </p:sp>
      <p:sp>
        <p:nvSpPr>
          <p:cNvPr id="6" name="Content Placeholder 2">
            <a:extLst>
              <a:ext uri="{FF2B5EF4-FFF2-40B4-BE49-F238E27FC236}">
                <a16:creationId xmlns:a16="http://schemas.microsoft.com/office/drawing/2014/main" id="{B1295128-A3A2-481B-BCAD-6CF69762733C}"/>
              </a:ext>
            </a:extLst>
          </p:cNvPr>
          <p:cNvSpPr txBox="1">
            <a:spLocks/>
          </p:cNvSpPr>
          <p:nvPr/>
        </p:nvSpPr>
        <p:spPr>
          <a:xfrm>
            <a:off x="6303327" y="1318054"/>
            <a:ext cx="5220859" cy="4683210"/>
          </a:xfrm>
          <a:prstGeom prst="rect">
            <a:avLst/>
          </a:prstGeom>
          <a:solidFill>
            <a:schemeClr val="accent1"/>
          </a:solidFill>
        </p:spPr>
        <p:txBody>
          <a:bodyPr vert="horz" lIns="91440" tIns="45720" rIns="91440" bIns="45720" rtlCol="0" anchor="t">
            <a:normAutofit fontScale="77500" lnSpcReduction="20000"/>
          </a:bodyPr>
          <a:lstStyle>
            <a:lvl1pPr marL="292608" indent="-182880" algn="l" defTabSz="457200" rtl="0" eaLnBrk="1" latinLnBrk="0" hangingPunct="1">
              <a:spcBef>
                <a:spcPts val="900"/>
              </a:spcBef>
              <a:buFont typeface="Arial"/>
              <a:buChar char="•"/>
              <a:defRPr sz="2400" kern="1200">
                <a:solidFill>
                  <a:schemeClr val="tx2"/>
                </a:solidFill>
                <a:latin typeface="Open Sans"/>
                <a:ea typeface="+mn-ea"/>
                <a:cs typeface="Open Sans"/>
              </a:defRPr>
            </a:lvl1pPr>
            <a:lvl2pPr marL="742950" indent="-182880" algn="l" defTabSz="457200" rtl="0" eaLnBrk="1" latinLnBrk="0" hangingPunct="1">
              <a:spcBef>
                <a:spcPts val="1176"/>
              </a:spcBef>
              <a:buFont typeface="Arial"/>
              <a:buChar char="–"/>
              <a:defRPr sz="2100" kern="1200">
                <a:solidFill>
                  <a:schemeClr val="tx2"/>
                </a:solidFill>
                <a:latin typeface="Open Sans"/>
                <a:ea typeface="+mn-ea"/>
                <a:cs typeface="Open Sans"/>
              </a:defRPr>
            </a:lvl2pPr>
            <a:lvl3pPr marL="1143000" indent="-182880" algn="l" defTabSz="457200" rtl="0" eaLnBrk="1" latinLnBrk="0" hangingPunct="1">
              <a:spcBef>
                <a:spcPts val="700"/>
              </a:spcBef>
              <a:buSzPct val="80000"/>
              <a:buFont typeface="Lucida Grande"/>
              <a:buChar char="&gt;"/>
              <a:defRPr sz="1800" kern="1200">
                <a:solidFill>
                  <a:schemeClr val="tx2"/>
                </a:solidFill>
                <a:latin typeface="Open Sans"/>
                <a:ea typeface="+mn-ea"/>
                <a:cs typeface="Open Sans"/>
              </a:defRPr>
            </a:lvl3pPr>
            <a:lvl4pPr marL="1600200" indent="-182880" algn="l" defTabSz="457200" rtl="0" eaLnBrk="1" latinLnBrk="0" hangingPunct="1">
              <a:spcBef>
                <a:spcPts val="560"/>
              </a:spcBef>
              <a:buFont typeface="Arial"/>
              <a:buChar char="•"/>
              <a:defRPr sz="1600" kern="1200">
                <a:solidFill>
                  <a:schemeClr val="tx2"/>
                </a:solidFill>
                <a:latin typeface="Open Sans"/>
                <a:ea typeface="+mn-ea"/>
                <a:cs typeface="Open Sans"/>
              </a:defRPr>
            </a:lvl4pPr>
            <a:lvl5pPr marL="2057400" indent="-182880" algn="l" defTabSz="457200" rtl="0" eaLnBrk="1" latinLnBrk="0" hangingPunct="1">
              <a:spcBef>
                <a:spcPts val="500"/>
              </a:spcBef>
              <a:buFont typeface="Lucida Grande"/>
              <a:buChar char="—"/>
              <a:defRPr sz="1200" kern="1200">
                <a:solidFill>
                  <a:schemeClr val="tx2"/>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09220" indent="0" algn="ctr">
              <a:buNone/>
            </a:pPr>
            <a:r>
              <a:rPr lang="en-US" sz="2800">
                <a:solidFill>
                  <a:schemeClr val="bg1"/>
                </a:solidFill>
              </a:rPr>
              <a:t>Districts</a:t>
            </a:r>
            <a:endParaRPr lang="en-US">
              <a:solidFill>
                <a:schemeClr val="bg1"/>
              </a:solidFill>
            </a:endParaRPr>
          </a:p>
          <a:p>
            <a:pPr marL="109220" indent="0" algn="ctr">
              <a:buNone/>
            </a:pPr>
            <a:endParaRPr lang="en-US" sz="2800">
              <a:solidFill>
                <a:schemeClr val="bg1"/>
              </a:solidFill>
            </a:endParaRPr>
          </a:p>
          <a:p>
            <a:pPr marL="292100"/>
            <a:r>
              <a:rPr lang="en-US" sz="2800">
                <a:solidFill>
                  <a:schemeClr val="bg1"/>
                </a:solidFill>
              </a:rPr>
              <a:t>Demonstrates college readiness </a:t>
            </a:r>
            <a:r>
              <a:rPr lang="en-US" sz="2800" b="1" u="sng">
                <a:solidFill>
                  <a:schemeClr val="bg1"/>
                </a:solidFill>
              </a:rPr>
              <a:t>if ISDs and IHEs sign MOUs</a:t>
            </a:r>
            <a:r>
              <a:rPr lang="en-US" sz="2800" b="1">
                <a:solidFill>
                  <a:schemeClr val="bg1"/>
                </a:solidFill>
              </a:rPr>
              <a:t> </a:t>
            </a:r>
            <a:r>
              <a:rPr lang="en-US" sz="2800">
                <a:solidFill>
                  <a:schemeClr val="bg1"/>
                </a:solidFill>
              </a:rPr>
              <a:t>approve the vetted HB5 course</a:t>
            </a:r>
          </a:p>
          <a:p>
            <a:pPr marL="292100"/>
            <a:endParaRPr lang="en-US" sz="1500">
              <a:solidFill>
                <a:schemeClr val="bg1"/>
              </a:solidFill>
            </a:endParaRPr>
          </a:p>
          <a:p>
            <a:pPr marL="292100"/>
            <a:r>
              <a:rPr lang="en-US" sz="2800" b="1">
                <a:solidFill>
                  <a:schemeClr val="bg1"/>
                </a:solidFill>
              </a:rPr>
              <a:t>Free</a:t>
            </a:r>
            <a:r>
              <a:rPr lang="en-US" sz="2800">
                <a:solidFill>
                  <a:schemeClr val="bg1"/>
                </a:solidFill>
              </a:rPr>
              <a:t> for districts (TEA has procured license to cover entire state)</a:t>
            </a:r>
          </a:p>
          <a:p>
            <a:pPr marL="109220" indent="0">
              <a:buNone/>
            </a:pPr>
            <a:endParaRPr lang="en-US" sz="1500">
              <a:solidFill>
                <a:schemeClr val="bg1"/>
              </a:solidFill>
            </a:endParaRPr>
          </a:p>
          <a:p>
            <a:pPr marL="292100"/>
            <a:r>
              <a:rPr lang="en-US" sz="2800" b="1">
                <a:solidFill>
                  <a:schemeClr val="bg1"/>
                </a:solidFill>
              </a:rPr>
              <a:t>Improves district A-F accountability ratings for 2020-2021 (and beyond)</a:t>
            </a:r>
          </a:p>
          <a:p>
            <a:pPr lvl="1"/>
            <a:r>
              <a:rPr lang="en-US" sz="2500">
                <a:solidFill>
                  <a:schemeClr val="bg1"/>
                </a:solidFill>
              </a:rPr>
              <a:t>TEA is working to allow data reporting for this year's graduates who demonstrate college readiness through this college prep class through 8/31 </a:t>
            </a:r>
          </a:p>
          <a:p>
            <a:pPr marL="292100"/>
            <a:endParaRPr lang="en-US" sz="2800" b="1">
              <a:solidFill>
                <a:srgbClr val="FFFFFF"/>
              </a:solidFill>
            </a:endParaRPr>
          </a:p>
        </p:txBody>
      </p:sp>
    </p:spTree>
    <p:extLst>
      <p:ext uri="{BB962C8B-B14F-4D97-AF65-F5344CB8AC3E}">
        <p14:creationId xmlns:p14="http://schemas.microsoft.com/office/powerpoint/2010/main" val="3305257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B7D09C-8DDB-486B-8861-64B4A8C0C39A}"/>
              </a:ext>
            </a:extLst>
          </p:cNvPr>
          <p:cNvSpPr>
            <a:spLocks noGrp="1"/>
          </p:cNvSpPr>
          <p:nvPr>
            <p:ph type="title"/>
          </p:nvPr>
        </p:nvSpPr>
        <p:spPr/>
        <p:txBody>
          <a:bodyPr>
            <a:normAutofit/>
          </a:bodyPr>
          <a:lstStyle/>
          <a:p>
            <a:r>
              <a:rPr lang="en-US"/>
              <a:t>Direct enrollment and corequisite opportunity</a:t>
            </a:r>
          </a:p>
        </p:txBody>
      </p:sp>
      <p:sp>
        <p:nvSpPr>
          <p:cNvPr id="4" name="Content Placeholder 3">
            <a:extLst>
              <a:ext uri="{FF2B5EF4-FFF2-40B4-BE49-F238E27FC236}">
                <a16:creationId xmlns:a16="http://schemas.microsoft.com/office/drawing/2014/main" id="{F07186E4-BB19-462C-9F2E-0054361167E0}"/>
              </a:ext>
            </a:extLst>
          </p:cNvPr>
          <p:cNvSpPr>
            <a:spLocks noGrp="1"/>
          </p:cNvSpPr>
          <p:nvPr>
            <p:ph idx="1"/>
          </p:nvPr>
        </p:nvSpPr>
        <p:spPr>
          <a:xfrm>
            <a:off x="600075" y="1502892"/>
            <a:ext cx="5596537" cy="4680423"/>
          </a:xfrm>
        </p:spPr>
        <p:txBody>
          <a:bodyPr vert="horz" lIns="91440" tIns="45720" rIns="91440" bIns="45720" rtlCol="0" anchor="t">
            <a:normAutofit/>
          </a:bodyPr>
          <a:lstStyle/>
          <a:p>
            <a:pPr marL="292100"/>
            <a:r>
              <a:rPr lang="en-US" sz="2000">
                <a:solidFill>
                  <a:schemeClr val="accent1"/>
                </a:solidFill>
              </a:rPr>
              <a:t>It is possible to improve direct college enrollment &amp; increase credit-bearing course attainment as IHE-LEA partnerships are expanded with College Bridge.</a:t>
            </a:r>
          </a:p>
          <a:p>
            <a:pPr marL="292100"/>
            <a:r>
              <a:rPr lang="en-US" sz="2000">
                <a:solidFill>
                  <a:schemeClr val="accent1"/>
                </a:solidFill>
              </a:rPr>
              <a:t>Co-requisite course completion: students complete college prep course AND complete credit bearing 1st level college math &amp; English courses</a:t>
            </a:r>
          </a:p>
          <a:p>
            <a:pPr lvl="1"/>
            <a:r>
              <a:rPr lang="en-US" sz="2000">
                <a:solidFill>
                  <a:schemeClr val="accent1"/>
                </a:solidFill>
              </a:rPr>
              <a:t>Either this year's students who have already graduated</a:t>
            </a:r>
          </a:p>
          <a:p>
            <a:pPr lvl="1"/>
            <a:r>
              <a:rPr lang="en-US" sz="2000">
                <a:solidFill>
                  <a:schemeClr val="accent1"/>
                </a:solidFill>
              </a:rPr>
              <a:t>Next year (and beyond) seniors start accessing dual credit</a:t>
            </a:r>
          </a:p>
        </p:txBody>
      </p:sp>
      <p:pic>
        <p:nvPicPr>
          <p:cNvPr id="2" name="Picture 4" descr="A young boy wearing glasses and smiling at the camera&#10;&#10;Description generated with high confidence">
            <a:extLst>
              <a:ext uri="{FF2B5EF4-FFF2-40B4-BE49-F238E27FC236}">
                <a16:creationId xmlns:a16="http://schemas.microsoft.com/office/drawing/2014/main" id="{6105CE57-0FDA-4C60-AD8D-9AF2D5C72921}"/>
              </a:ext>
            </a:extLst>
          </p:cNvPr>
          <p:cNvPicPr>
            <a:picLocks noChangeAspect="1"/>
          </p:cNvPicPr>
          <p:nvPr/>
        </p:nvPicPr>
        <p:blipFill>
          <a:blip r:embed="rId2"/>
          <a:stretch>
            <a:fillRect/>
          </a:stretch>
        </p:blipFill>
        <p:spPr>
          <a:xfrm>
            <a:off x="6902930" y="1197404"/>
            <a:ext cx="4152180" cy="4805014"/>
          </a:xfrm>
          <a:prstGeom prst="rect">
            <a:avLst/>
          </a:prstGeom>
        </p:spPr>
      </p:pic>
    </p:spTree>
    <p:extLst>
      <p:ext uri="{BB962C8B-B14F-4D97-AF65-F5344CB8AC3E}">
        <p14:creationId xmlns:p14="http://schemas.microsoft.com/office/powerpoint/2010/main" val="359503651"/>
      </p:ext>
    </p:extLst>
  </p:cSld>
  <p:clrMapOvr>
    <a:masterClrMapping/>
  </p:clrMapOvr>
</p:sld>
</file>

<file path=ppt/theme/theme1.xml><?xml version="1.0" encoding="utf-8"?>
<a:theme xmlns:a="http://schemas.openxmlformats.org/drawingml/2006/main" name="9_TEA Main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_Presentation_Template_Resdesign_v11  -  Read-Only" id="{73C4F89E-D514-47C4-9510-3BB266A3AD21}" vid="{999A5AD6-4B87-4867-92CC-42ACA8611CA0}"/>
    </a:ext>
  </a:extLst>
</a:theme>
</file>

<file path=ppt/theme/theme2.xml><?xml version="1.0" encoding="utf-8"?>
<a:theme xmlns:a="http://schemas.openxmlformats.org/drawingml/2006/main" name="Office Theme">
  <a:themeElements>
    <a:clrScheme name="TEA-Bridge">
      <a:dk1>
        <a:srgbClr val="003662"/>
      </a:dk1>
      <a:lt1>
        <a:srgbClr val="FFFFFF"/>
      </a:lt1>
      <a:dk2>
        <a:srgbClr val="5E5E5E"/>
      </a:dk2>
      <a:lt2>
        <a:srgbClr val="D5D5D5"/>
      </a:lt2>
      <a:accent1>
        <a:srgbClr val="003662"/>
      </a:accent1>
      <a:accent2>
        <a:srgbClr val="196CB6"/>
      </a:accent2>
      <a:accent3>
        <a:srgbClr val="D51C28"/>
      </a:accent3>
      <a:accent4>
        <a:srgbClr val="70C8E6"/>
      </a:accent4>
      <a:accent5>
        <a:srgbClr val="92C83E"/>
      </a:accent5>
      <a:accent6>
        <a:srgbClr val="FC9324"/>
      </a:accent6>
      <a:hlink>
        <a:srgbClr val="D41C28"/>
      </a:hlink>
      <a:folHlink>
        <a:srgbClr val="196CB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lumMod val="60000"/>
            <a:lumOff val="40000"/>
          </a:schemeClr>
        </a:solidFill>
        <a:ln>
          <a:noFill/>
        </a:ln>
      </a:spPr>
      <a:bodyPr rtlCol="0" anchor="ctr"/>
      <a:lstStyle>
        <a:defPPr algn="ctr">
          <a:defRPr dirty="0"/>
        </a:defPPr>
      </a:lstStyle>
      <a:style>
        <a:lnRef idx="0">
          <a:scrgbClr r="0" g="0" b="0"/>
        </a:lnRef>
        <a:fillRef idx="0">
          <a:scrgbClr r="0" g="0" b="0"/>
        </a:fillRef>
        <a:effectRef idx="0">
          <a:scrgbClr r="0" g="0" b="0"/>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0" marR="0" indent="0" algn="l" defTabSz="457200" rtl="0" eaLnBrk="1" fontAlgn="auto" latinLnBrk="0" hangingPunct="1">
          <a:lnSpc>
            <a:spcPct val="100000"/>
          </a:lnSpc>
          <a:spcBef>
            <a:spcPts val="0"/>
          </a:spcBef>
          <a:spcAft>
            <a:spcPts val="0"/>
          </a:spcAft>
          <a:buClrTx/>
          <a:buSzTx/>
          <a:buFontTx/>
          <a:buNone/>
          <a:tabLst/>
          <a:defRPr sz="1800">
            <a:latin typeface="Open Sans"/>
            <a:cs typeface="Open Sans"/>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4C23C536B32354BB71109D857818EC5" ma:contentTypeVersion="11" ma:contentTypeDescription="Create a new document." ma:contentTypeScope="" ma:versionID="958e8c11f69708f772aeffb58e04ac7a">
  <xsd:schema xmlns:xsd="http://www.w3.org/2001/XMLSchema" xmlns:xs="http://www.w3.org/2001/XMLSchema" xmlns:p="http://schemas.microsoft.com/office/2006/metadata/properties" xmlns:ns2="c03bb380-b0a6-427e-a4eb-02bb52b8b792" xmlns:ns3="914cbcb2-5bcb-4425-a58f-6719fa6b7e3e" targetNamespace="http://schemas.microsoft.com/office/2006/metadata/properties" ma:root="true" ma:fieldsID="b3ea300c39614162711007d7a2d43b16" ns2:_="" ns3:_="">
    <xsd:import namespace="c03bb380-b0a6-427e-a4eb-02bb52b8b792"/>
    <xsd:import namespace="914cbcb2-5bcb-4425-a58f-6719fa6b7e3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3bb380-b0a6-427e-a4eb-02bb52b8b7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14cbcb2-5bcb-4425-a58f-6719fa6b7e3e" elementFormDefault="qualified">
    <xsd:import namespace="http://schemas.microsoft.com/office/2006/documentManagement/types"/>
    <xsd:import namespace="http://schemas.microsoft.com/office/infopath/2007/PartnerControls"/>
    <xsd:element name="SharedWithUsers" ma:index="12"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FDDBCF8-905E-4CB9-881D-1F292A5A0A19}"/>
</file>

<file path=customXml/itemProps2.xml><?xml version="1.0" encoding="utf-8"?>
<ds:datastoreItem xmlns:ds="http://schemas.openxmlformats.org/officeDocument/2006/customXml" ds:itemID="{A58D508E-A8AC-402C-8119-AD3D4B189C80}"/>
</file>

<file path=customXml/itemProps3.xml><?xml version="1.0" encoding="utf-8"?>
<ds:datastoreItem xmlns:ds="http://schemas.openxmlformats.org/officeDocument/2006/customXml" ds:itemID="{6A9B348F-A681-496E-B12D-F78E2BE34183}"/>
</file>

<file path=docProps/app.xml><?xml version="1.0" encoding="utf-8"?>
<Properties xmlns="http://schemas.openxmlformats.org/officeDocument/2006/extended-properties" xmlns:vt="http://schemas.openxmlformats.org/officeDocument/2006/docPropsVTypes">
  <TotalTime>0</TotalTime>
  <Words>1342</Words>
  <Application>Microsoft Office PowerPoint</Application>
  <PresentationFormat>Widescreen</PresentationFormat>
  <Paragraphs>171</Paragraphs>
  <Slides>21</Slides>
  <Notes>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21</vt:i4>
      </vt:variant>
    </vt:vector>
  </HeadingPairs>
  <TitlesOfParts>
    <vt:vector size="32" baseType="lpstr">
      <vt:lpstr>Arial</vt:lpstr>
      <vt:lpstr>Calibri</vt:lpstr>
      <vt:lpstr>Lucida Grande</vt:lpstr>
      <vt:lpstr>Open Sans</vt:lpstr>
      <vt:lpstr>Open Sans (Body)</vt:lpstr>
      <vt:lpstr>Open Sans (Headings)</vt:lpstr>
      <vt:lpstr>Open Sans Light</vt:lpstr>
      <vt:lpstr>Open Sans Semibold</vt:lpstr>
      <vt:lpstr>Wingdings</vt:lpstr>
      <vt:lpstr>9_TEA Main Slide</vt:lpstr>
      <vt:lpstr>Office Theme</vt:lpstr>
      <vt:lpstr>Preparing Texas High School Students For College Success</vt:lpstr>
      <vt:lpstr>Many Texas students graduate not ready for college </vt:lpstr>
      <vt:lpstr>College, Career, and Military Ready Graduates, 2017-18</vt:lpstr>
      <vt:lpstr>COVID-19 has negatively impacted graduating and rising seniors</vt:lpstr>
      <vt:lpstr>College ready testing alone will not produce the results the students need to demonstrate readiness post-COVID-19</vt:lpstr>
      <vt:lpstr>The College Prep Math/English Course </vt:lpstr>
      <vt:lpstr>Districts currently offer HB5 College Prep courses in a number of ways</vt:lpstr>
      <vt:lpstr>Texas College Bridge offers an alternative to support students and achieve district CCMR</vt:lpstr>
      <vt:lpstr>Direct enrollment and corequisite opportunity</vt:lpstr>
      <vt:lpstr>Texas Success Initiative (TSI) Assessment and 2020-21 enrollment</vt:lpstr>
      <vt:lpstr>Districts and colleges who want to participate in the Texas College Bridge are responsible for the following:</vt:lpstr>
      <vt:lpstr>Texas College Bridge provides simultaneous supports</vt:lpstr>
      <vt:lpstr>Texas College Bridge – Summer 2020 to Summer 2021</vt:lpstr>
      <vt:lpstr>Texas College Bridge - Online personalized English and math course </vt:lpstr>
      <vt:lpstr>Texas College Bridge - Online personalized English and math course </vt:lpstr>
      <vt:lpstr>Higher Education partners  as of June 1, 2020</vt:lpstr>
      <vt:lpstr>Higher Education MOU options</vt:lpstr>
      <vt:lpstr>Advising resources are forthcoming </vt:lpstr>
      <vt:lpstr>District registrations steps</vt:lpstr>
      <vt:lpstr>2020 Summer Texas College Bridge timeline</vt:lpstr>
      <vt:lpstr>For additional information,  visit www.texascollegebridge.org   or email TexasCollegeBridge@tea.texas.gov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2020-06-04T19:49:24Z</dcterms:created>
  <dcterms:modified xsi:type="dcterms:W3CDTF">2020-06-04T19:49:30Z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0x01010074C23C536B32354BB71109D857818EC5</vt:lpwstr>
  </property>
</Properties>
</file>