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756" r:id="rId7"/>
    <p:sldMasterId id="2147483678" r:id="rId8"/>
    <p:sldMasterId id="2147483771" r:id="rId9"/>
    <p:sldMasterId id="2147483786" r:id="rId10"/>
    <p:sldMasterId id="2147483800" r:id="rId11"/>
  </p:sldMasterIdLst>
  <p:notesMasterIdLst>
    <p:notesMasterId r:id="rId34"/>
  </p:notesMasterIdLst>
  <p:sldIdLst>
    <p:sldId id="308" r:id="rId12"/>
    <p:sldId id="289" r:id="rId13"/>
    <p:sldId id="309" r:id="rId14"/>
    <p:sldId id="327" r:id="rId15"/>
    <p:sldId id="293" r:id="rId16"/>
    <p:sldId id="295" r:id="rId17"/>
    <p:sldId id="296" r:id="rId18"/>
    <p:sldId id="321" r:id="rId19"/>
    <p:sldId id="314" r:id="rId20"/>
    <p:sldId id="322" r:id="rId21"/>
    <p:sldId id="312" r:id="rId22"/>
    <p:sldId id="325" r:id="rId23"/>
    <p:sldId id="313" r:id="rId24"/>
    <p:sldId id="324" r:id="rId25"/>
    <p:sldId id="315" r:id="rId26"/>
    <p:sldId id="303" r:id="rId27"/>
    <p:sldId id="311" r:id="rId28"/>
    <p:sldId id="326" r:id="rId29"/>
    <p:sldId id="310" r:id="rId30"/>
    <p:sldId id="304" r:id="rId31"/>
    <p:sldId id="305" r:id="rId32"/>
    <p:sldId id="306" r:id="rId33"/>
  </p:sldIdLst>
  <p:sldSz cx="12192000" cy="6858000"/>
  <p:notesSz cx="7010400" cy="9236075"/>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umeyer, Lois" initials="NL" lastIdx="1" clrIdx="0">
    <p:extLst>
      <p:ext uri="{19B8F6BF-5375-455C-9EA6-DF929625EA0E}">
        <p15:presenceInfo xmlns:p15="http://schemas.microsoft.com/office/powerpoint/2012/main" userId="S::Lois.Neumeyer@tea.texas.gov::42eeb8a1-fe1e-47ab-9c42-3597be87e866" providerId="AD"/>
      </p:ext>
    </p:extLst>
  </p:cmAuthor>
  <p:cmAuthor id="2" name="Cavazos, Esmeralda" initials="CE" lastIdx="1" clrIdx="1">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CAC"/>
    <a:srgbClr val="EA0C0C"/>
    <a:srgbClr val="4472C4"/>
    <a:srgbClr val="69447B"/>
    <a:srgbClr val="A8301C"/>
    <a:srgbClr val="44546A"/>
    <a:srgbClr val="3C6EBE"/>
    <a:srgbClr val="548235"/>
    <a:srgbClr val="DA3E26"/>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16DB7E-68D2-4C61-B678-E2B9AD15D2FA}" v="3" dt="2023-11-13T00:59:02.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371" autoAdjust="0"/>
    <p:restoredTop sz="76737" autoAdjust="0"/>
  </p:normalViewPr>
  <p:slideViewPr>
    <p:cSldViewPr snapToGrid="0">
      <p:cViewPr varScale="1">
        <p:scale>
          <a:sx n="66" d="100"/>
          <a:sy n="66" d="100"/>
        </p:scale>
        <p:origin x="394" y="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70" d="100"/>
          <a:sy n="70" d="100"/>
        </p:scale>
        <p:origin x="2508"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7"/>
          </a:xfrm>
          <a:prstGeom prst="rect">
            <a:avLst/>
          </a:prstGeom>
        </p:spPr>
        <p:txBody>
          <a:bodyPr vert="horz" lIns="90377" tIns="45188" rIns="90377" bIns="45188" rtlCol="0"/>
          <a:lstStyle>
            <a:lvl1pPr algn="l">
              <a:defRPr sz="1200"/>
            </a:lvl1pPr>
          </a:lstStyle>
          <a:p>
            <a:endParaRPr lang="en-US"/>
          </a:p>
        </p:txBody>
      </p:sp>
      <p:sp>
        <p:nvSpPr>
          <p:cNvPr id="3" name="Date Placeholder 2"/>
          <p:cNvSpPr>
            <a:spLocks noGrp="1"/>
          </p:cNvSpPr>
          <p:nvPr>
            <p:ph type="dt" idx="1"/>
          </p:nvPr>
        </p:nvSpPr>
        <p:spPr>
          <a:xfrm>
            <a:off x="3970942" y="1"/>
            <a:ext cx="3037840" cy="463407"/>
          </a:xfrm>
          <a:prstGeom prst="rect">
            <a:avLst/>
          </a:prstGeom>
        </p:spPr>
        <p:txBody>
          <a:bodyPr vert="horz" lIns="90377" tIns="45188" rIns="90377" bIns="45188" rtlCol="0"/>
          <a:lstStyle>
            <a:lvl1pPr algn="r">
              <a:defRPr sz="1200"/>
            </a:lvl1pPr>
          </a:lstStyle>
          <a:p>
            <a:fld id="{45B9141D-177B-4807-A9D2-94CF7C562477}" type="datetimeFigureOut">
              <a:rPr lang="en-US" smtClean="0"/>
              <a:t>11/14/2023</a:t>
            </a:fld>
            <a:endParaRPr lang="en-US"/>
          </a:p>
        </p:txBody>
      </p:sp>
      <p:sp>
        <p:nvSpPr>
          <p:cNvPr id="4" name="Slide Image Placeholder 3"/>
          <p:cNvSpPr>
            <a:spLocks noGrp="1" noRot="1" noChangeAspect="1"/>
          </p:cNvSpPr>
          <p:nvPr>
            <p:ph type="sldImg" idx="2"/>
          </p:nvPr>
        </p:nvSpPr>
        <p:spPr>
          <a:xfrm>
            <a:off x="738188" y="1154113"/>
            <a:ext cx="5534025" cy="3113087"/>
          </a:xfrm>
          <a:prstGeom prst="rect">
            <a:avLst/>
          </a:prstGeom>
          <a:noFill/>
          <a:ln w="12700">
            <a:solidFill>
              <a:prstClr val="black"/>
            </a:solidFill>
          </a:ln>
        </p:spPr>
        <p:txBody>
          <a:bodyPr vert="horz" lIns="90377" tIns="45188" rIns="90377" bIns="45188" rtlCol="0" anchor="ctr"/>
          <a:lstStyle/>
          <a:p>
            <a:endParaRPr lang="en-US"/>
          </a:p>
        </p:txBody>
      </p:sp>
      <p:sp>
        <p:nvSpPr>
          <p:cNvPr id="5" name="Notes Placeholder 4"/>
          <p:cNvSpPr>
            <a:spLocks noGrp="1"/>
          </p:cNvSpPr>
          <p:nvPr>
            <p:ph type="body" sz="quarter" idx="3"/>
          </p:nvPr>
        </p:nvSpPr>
        <p:spPr>
          <a:xfrm>
            <a:off x="701040" y="4444868"/>
            <a:ext cx="5608320" cy="3636705"/>
          </a:xfrm>
          <a:prstGeom prst="rect">
            <a:avLst/>
          </a:prstGeom>
        </p:spPr>
        <p:txBody>
          <a:bodyPr vert="horz" lIns="90377" tIns="45188" rIns="90377" bIns="451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0377" tIns="45188" rIns="90377" bIns="45188" rtlCol="0" anchor="b"/>
          <a:lstStyle>
            <a:lvl1pPr algn="l">
              <a:defRPr sz="1200"/>
            </a:lvl1pPr>
          </a:lstStyle>
          <a:p>
            <a:endParaRPr lang="en-US"/>
          </a:p>
        </p:txBody>
      </p:sp>
      <p:sp>
        <p:nvSpPr>
          <p:cNvPr id="7" name="Slide Number Placeholder 6"/>
          <p:cNvSpPr>
            <a:spLocks noGrp="1"/>
          </p:cNvSpPr>
          <p:nvPr>
            <p:ph type="sldNum" sz="quarter" idx="5"/>
          </p:nvPr>
        </p:nvSpPr>
        <p:spPr>
          <a:xfrm>
            <a:off x="3970942" y="8772669"/>
            <a:ext cx="3037840" cy="463406"/>
          </a:xfrm>
          <a:prstGeom prst="rect">
            <a:avLst/>
          </a:prstGeom>
        </p:spPr>
        <p:txBody>
          <a:bodyPr vert="horz" lIns="90377" tIns="45188" rIns="90377" bIns="45188" rtlCol="0" anchor="b"/>
          <a:lstStyle>
            <a:lvl1pPr algn="r">
              <a:defRPr sz="1200"/>
            </a:lvl1pPr>
          </a:lstStyle>
          <a:p>
            <a:fld id="{41C19E84-432F-4B13-8A59-CF116900378E}" type="slidenum">
              <a:rPr lang="en-US" smtClean="0"/>
              <a:t>‹#›</a:t>
            </a:fld>
            <a:endParaRPr lang="en-US"/>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a:t>
            </a:fld>
            <a:endParaRPr lang="en-US"/>
          </a:p>
        </p:txBody>
      </p:sp>
    </p:spTree>
    <p:extLst>
      <p:ext uri="{BB962C8B-B14F-4D97-AF65-F5344CB8AC3E}">
        <p14:creationId xmlns:p14="http://schemas.microsoft.com/office/powerpoint/2010/main" val="1215086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11</a:t>
            </a:fld>
            <a:endParaRPr lang="en-US"/>
          </a:p>
        </p:txBody>
      </p:sp>
    </p:spTree>
    <p:extLst>
      <p:ext uri="{BB962C8B-B14F-4D97-AF65-F5344CB8AC3E}">
        <p14:creationId xmlns:p14="http://schemas.microsoft.com/office/powerpoint/2010/main" val="1080490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12</a:t>
            </a:fld>
            <a:endParaRPr lang="en-US"/>
          </a:p>
        </p:txBody>
      </p:sp>
    </p:spTree>
    <p:extLst>
      <p:ext uri="{BB962C8B-B14F-4D97-AF65-F5344CB8AC3E}">
        <p14:creationId xmlns:p14="http://schemas.microsoft.com/office/powerpoint/2010/main" val="1998910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13</a:t>
            </a:fld>
            <a:endParaRPr lang="en-US"/>
          </a:p>
        </p:txBody>
      </p:sp>
    </p:spTree>
    <p:extLst>
      <p:ext uri="{BB962C8B-B14F-4D97-AF65-F5344CB8AC3E}">
        <p14:creationId xmlns:p14="http://schemas.microsoft.com/office/powerpoint/2010/main" val="70236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14</a:t>
            </a:fld>
            <a:endParaRPr lang="en-US"/>
          </a:p>
        </p:txBody>
      </p:sp>
    </p:spTree>
    <p:extLst>
      <p:ext uri="{BB962C8B-B14F-4D97-AF65-F5344CB8AC3E}">
        <p14:creationId xmlns:p14="http://schemas.microsoft.com/office/powerpoint/2010/main" val="1221739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15</a:t>
            </a:fld>
            <a:endParaRPr lang="en-US"/>
          </a:p>
        </p:txBody>
      </p:sp>
    </p:spTree>
    <p:extLst>
      <p:ext uri="{BB962C8B-B14F-4D97-AF65-F5344CB8AC3E}">
        <p14:creationId xmlns:p14="http://schemas.microsoft.com/office/powerpoint/2010/main" val="2969161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16</a:t>
            </a:fld>
            <a:endParaRPr lang="en-US"/>
          </a:p>
        </p:txBody>
      </p:sp>
    </p:spTree>
    <p:extLst>
      <p:ext uri="{BB962C8B-B14F-4D97-AF65-F5344CB8AC3E}">
        <p14:creationId xmlns:p14="http://schemas.microsoft.com/office/powerpoint/2010/main" val="2520323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17</a:t>
            </a:fld>
            <a:endParaRPr lang="en-US"/>
          </a:p>
        </p:txBody>
      </p:sp>
    </p:spTree>
    <p:extLst>
      <p:ext uri="{BB962C8B-B14F-4D97-AF65-F5344CB8AC3E}">
        <p14:creationId xmlns:p14="http://schemas.microsoft.com/office/powerpoint/2010/main" val="3118155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18</a:t>
            </a:fld>
            <a:endParaRPr lang="en-US"/>
          </a:p>
        </p:txBody>
      </p:sp>
    </p:spTree>
    <p:extLst>
      <p:ext uri="{BB962C8B-B14F-4D97-AF65-F5344CB8AC3E}">
        <p14:creationId xmlns:p14="http://schemas.microsoft.com/office/powerpoint/2010/main" val="4227701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19</a:t>
            </a:fld>
            <a:endParaRPr lang="en-US"/>
          </a:p>
        </p:txBody>
      </p:sp>
    </p:spTree>
    <p:extLst>
      <p:ext uri="{BB962C8B-B14F-4D97-AF65-F5344CB8AC3E}">
        <p14:creationId xmlns:p14="http://schemas.microsoft.com/office/powerpoint/2010/main" val="1948260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20</a:t>
            </a:fld>
            <a:endParaRPr lang="en-US"/>
          </a:p>
        </p:txBody>
      </p:sp>
    </p:spTree>
    <p:extLst>
      <p:ext uri="{BB962C8B-B14F-4D97-AF65-F5344CB8AC3E}">
        <p14:creationId xmlns:p14="http://schemas.microsoft.com/office/powerpoint/2010/main" val="1339049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a:t>
            </a:fld>
            <a:endParaRPr lang="en-US"/>
          </a:p>
        </p:txBody>
      </p:sp>
    </p:spTree>
    <p:extLst>
      <p:ext uri="{BB962C8B-B14F-4D97-AF65-F5344CB8AC3E}">
        <p14:creationId xmlns:p14="http://schemas.microsoft.com/office/powerpoint/2010/main" val="3797428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21</a:t>
            </a:fld>
            <a:endParaRPr lang="en-US"/>
          </a:p>
        </p:txBody>
      </p:sp>
    </p:spTree>
    <p:extLst>
      <p:ext uri="{BB962C8B-B14F-4D97-AF65-F5344CB8AC3E}">
        <p14:creationId xmlns:p14="http://schemas.microsoft.com/office/powerpoint/2010/main" val="1840380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22</a:t>
            </a:fld>
            <a:endParaRPr lang="en-US"/>
          </a:p>
        </p:txBody>
      </p:sp>
    </p:spTree>
    <p:extLst>
      <p:ext uri="{BB962C8B-B14F-4D97-AF65-F5344CB8AC3E}">
        <p14:creationId xmlns:p14="http://schemas.microsoft.com/office/powerpoint/2010/main" val="1020544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3</a:t>
            </a:fld>
            <a:endParaRPr lang="en-US"/>
          </a:p>
        </p:txBody>
      </p:sp>
    </p:spTree>
    <p:extLst>
      <p:ext uri="{BB962C8B-B14F-4D97-AF65-F5344CB8AC3E}">
        <p14:creationId xmlns:p14="http://schemas.microsoft.com/office/powerpoint/2010/main" val="269023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41C19E84-432F-4B13-8A59-CF116900378E}" type="slidenum">
              <a:rPr lang="en-US" smtClean="0"/>
              <a:t>5</a:t>
            </a:fld>
            <a:endParaRPr lang="en-US"/>
          </a:p>
        </p:txBody>
      </p:sp>
    </p:spTree>
    <p:extLst>
      <p:ext uri="{BB962C8B-B14F-4D97-AF65-F5344CB8AC3E}">
        <p14:creationId xmlns:p14="http://schemas.microsoft.com/office/powerpoint/2010/main" val="600877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6</a:t>
            </a:fld>
            <a:endParaRPr lang="en-US"/>
          </a:p>
        </p:txBody>
      </p:sp>
    </p:spTree>
    <p:extLst>
      <p:ext uri="{BB962C8B-B14F-4D97-AF65-F5344CB8AC3E}">
        <p14:creationId xmlns:p14="http://schemas.microsoft.com/office/powerpoint/2010/main" val="1855962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7</a:t>
            </a:fld>
            <a:endParaRPr lang="en-US"/>
          </a:p>
        </p:txBody>
      </p:sp>
    </p:spTree>
    <p:extLst>
      <p:ext uri="{BB962C8B-B14F-4D97-AF65-F5344CB8AC3E}">
        <p14:creationId xmlns:p14="http://schemas.microsoft.com/office/powerpoint/2010/main" val="504460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41C19E84-432F-4B13-8A59-CF116900378E}" type="slidenum">
              <a:rPr lang="en-US" smtClean="0"/>
              <a:t>8</a:t>
            </a:fld>
            <a:endParaRPr lang="en-US"/>
          </a:p>
        </p:txBody>
      </p:sp>
    </p:spTree>
    <p:extLst>
      <p:ext uri="{BB962C8B-B14F-4D97-AF65-F5344CB8AC3E}">
        <p14:creationId xmlns:p14="http://schemas.microsoft.com/office/powerpoint/2010/main" val="383926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9</a:t>
            </a:fld>
            <a:endParaRPr lang="en-US"/>
          </a:p>
        </p:txBody>
      </p:sp>
    </p:spTree>
    <p:extLst>
      <p:ext uri="{BB962C8B-B14F-4D97-AF65-F5344CB8AC3E}">
        <p14:creationId xmlns:p14="http://schemas.microsoft.com/office/powerpoint/2010/main" val="205287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10</a:t>
            </a:fld>
            <a:endParaRPr lang="en-US"/>
          </a:p>
        </p:txBody>
      </p:sp>
    </p:spTree>
    <p:extLst>
      <p:ext uri="{BB962C8B-B14F-4D97-AF65-F5344CB8AC3E}">
        <p14:creationId xmlns:p14="http://schemas.microsoft.com/office/powerpoint/2010/main" val="2303901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a:t>Texas Education Agency   2023-2024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95574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Texas Education Agency   2023-2024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Texas Education Agency   2023-2024 School Year                                     </a:t>
            </a:r>
            <a:endParaRPr lang="en-US" dirty="0"/>
          </a:p>
        </p:txBody>
      </p:sp>
      <p:sp>
        <p:nvSpPr>
          <p:cNvPr id="5" name="Slide Number Placeholder 4"/>
          <p:cNvSpPr>
            <a:spLocks noGrp="1"/>
          </p:cNvSpPr>
          <p:nvPr>
            <p:ph type="sldNum" sz="quarter" idx="12"/>
          </p:nvPr>
        </p:nvSpPr>
        <p:spPr/>
        <p:txBody>
          <a:bodyPr/>
          <a:lstStyle/>
          <a:p>
            <a:r>
              <a:rPr lang="en-US" dirty="0"/>
              <a:t>2018-2019 School Year</a:t>
            </a: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Texas Education Agency   2023-2024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970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Texas Education Agency   2023-2024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2023-2024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Texas Education Agency   2023-2024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CB2A0F-81DB-4F46-BB69-1AD48A2E849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F62410B-83A5-40E5-80BA-E4FF277E18A1}"/>
              </a:ext>
            </a:extLst>
          </p:cNvPr>
          <p:cNvSpPr>
            <a:spLocks noGrp="1"/>
          </p:cNvSpPr>
          <p:nvPr>
            <p:ph type="ftr" sz="quarter" idx="11"/>
          </p:nvPr>
        </p:nvSpPr>
        <p:spPr/>
        <p:txBody>
          <a:bodyPr/>
          <a:lstStyle/>
          <a:p>
            <a:r>
              <a:rPr lang="en-US"/>
              <a:t>Texas Education Agency   2023-2024 School Year                                     </a:t>
            </a:r>
          </a:p>
        </p:txBody>
      </p:sp>
      <p:sp>
        <p:nvSpPr>
          <p:cNvPr id="4" name="Slide Number Placeholder 3">
            <a:extLst>
              <a:ext uri="{FF2B5EF4-FFF2-40B4-BE49-F238E27FC236}">
                <a16:creationId xmlns:a16="http://schemas.microsoft.com/office/drawing/2014/main" id="{9DDAFEBD-0A69-4776-9536-F4720559C012}"/>
              </a:ext>
            </a:extLst>
          </p:cNvPr>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2639144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10196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65882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solidFill>
                <a:prstClr val="white"/>
              </a:solidFill>
            </a:endParaRPr>
          </a:p>
        </p:txBody>
      </p:sp>
      <p:sp>
        <p:nvSpPr>
          <p:cNvPr id="6" name="Footer Placeholder 5"/>
          <p:cNvSpPr>
            <a:spLocks noGrp="1"/>
          </p:cNvSpPr>
          <p:nvPr>
            <p:ph type="ftr" sz="quarter" idx="11"/>
          </p:nvPr>
        </p:nvSpPr>
        <p:spPr/>
        <p:txBody>
          <a:bodyPr/>
          <a:lstStyle/>
          <a:p>
            <a:r>
              <a:rPr lang="en-US">
                <a:solidFill>
                  <a:prstClr val="white"/>
                </a:solidFill>
              </a:rPr>
              <a:t>Texas Education Agency   2023-2024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8716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1010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4994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2926792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197893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173891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42266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003788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2503310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320891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r>
              <a:rPr lang="en-US">
                <a:solidFill>
                  <a:prstClr val="white"/>
                </a:solidFill>
              </a:rPr>
              <a:t>Texas Education Agency   2023-2024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86253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3188153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42829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98609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solidFill>
                <a:prstClr val="white"/>
              </a:solidFill>
            </a:endParaRPr>
          </a:p>
        </p:txBody>
      </p:sp>
      <p:sp>
        <p:nvSpPr>
          <p:cNvPr id="6" name="Footer Placeholder 5"/>
          <p:cNvSpPr>
            <a:spLocks noGrp="1"/>
          </p:cNvSpPr>
          <p:nvPr>
            <p:ph type="ftr" sz="quarter" idx="11"/>
          </p:nvPr>
        </p:nvSpPr>
        <p:spPr/>
        <p:txBody>
          <a:bodyPr/>
          <a:lstStyle/>
          <a:p>
            <a:r>
              <a:rPr lang="en-US">
                <a:solidFill>
                  <a:prstClr val="white"/>
                </a:solidFill>
              </a:rPr>
              <a:t>Texas Education Agency   2023-2024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710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2588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9218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49837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Texas Education Agency   2023-2024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93878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8397576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1505153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829850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3819010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p:cNvPicPr>
            <a:picLocks noChangeAspect="1"/>
          </p:cNvPicPr>
          <p:nvPr userDrawn="1"/>
        </p:nvPicPr>
        <p:blipFill>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p:cNvPicPr>
            <a:picLocks noChangeAspect="1"/>
          </p:cNvPicPr>
          <p:nvPr userDrawn="1"/>
        </p:nvPicPr>
        <p:blipFill>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p:cNvPicPr>
            <a:picLocks noChangeAspect="1"/>
          </p:cNvPicPr>
          <p:nvPr userDrawn="1"/>
        </p:nvPicPr>
        <p:blipFill>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p:cNvPicPr>
            <a:picLocks noChangeAspect="1"/>
          </p:cNvPicPr>
          <p:nvPr userDrawn="1"/>
        </p:nvPicPr>
        <p:blipFill>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p:cNvPicPr>
            <a:picLocks noChangeAspect="1"/>
          </p:cNvPicPr>
          <p:nvPr userDrawn="1"/>
        </p:nvPicPr>
        <p:blipFill>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p:cNvPicPr>
            <a:picLocks noChangeAspect="1"/>
          </p:cNvPicPr>
          <p:nvPr userDrawn="1"/>
        </p:nvPicPr>
        <p:blipFill>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p:cNvPicPr>
            <a:picLocks noChangeAspect="1"/>
          </p:cNvPicPr>
          <p:nvPr userDrawn="1"/>
        </p:nvPicPr>
        <p:blipFill>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1183705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r>
              <a:rPr lang="en-US">
                <a:solidFill>
                  <a:prstClr val="white"/>
                </a:solidFill>
              </a:rPr>
              <a:t>Texas Education Agency   2023-2024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99292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26333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372633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solidFill>
                <a:prstClr val="white"/>
              </a:solidFill>
            </a:endParaRPr>
          </a:p>
        </p:txBody>
      </p:sp>
      <p:sp>
        <p:nvSpPr>
          <p:cNvPr id="6" name="Footer Placeholder 5"/>
          <p:cNvSpPr>
            <a:spLocks noGrp="1"/>
          </p:cNvSpPr>
          <p:nvPr>
            <p:ph type="ftr" sz="quarter" idx="11"/>
          </p:nvPr>
        </p:nvSpPr>
        <p:spPr/>
        <p:txBody>
          <a:bodyPr/>
          <a:lstStyle/>
          <a:p>
            <a:r>
              <a:rPr lang="en-US">
                <a:solidFill>
                  <a:prstClr val="white"/>
                </a:solidFill>
              </a:rPr>
              <a:t>Texas Education Agency   2023-2024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171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2023-2024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17674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58739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17855701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637748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7273525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7" name="Text Placeholder 6">
            <a:extLst>
              <a:ext uri="{FF2B5EF4-FFF2-40B4-BE49-F238E27FC236}">
                <a16:creationId xmlns:a16="http://schemas.microsoft.com/office/drawing/2014/main" id="{08EDC0F0-4E88-9441-A46B-ECDA34F710A0}"/>
              </a:ext>
            </a:extLst>
          </p:cNvPr>
          <p:cNvSpPr>
            <a:spLocks noGrp="1"/>
          </p:cNvSpPr>
          <p:nvPr>
            <p:ph type="body" sz="quarter" idx="15"/>
          </p:nvPr>
        </p:nvSpPr>
        <p:spPr>
          <a:xfrm>
            <a:off x="1271337" y="6119644"/>
            <a:ext cx="9172575" cy="273050"/>
          </a:xfrm>
        </p:spPr>
        <p:txBody>
          <a:bodyPr/>
          <a:lstStyle/>
          <a:p>
            <a:pPr lvl="0"/>
            <a:endParaRPr lang="en-US" dirty="0"/>
          </a:p>
        </p:txBody>
      </p:sp>
    </p:spTree>
    <p:extLst>
      <p:ext uri="{BB962C8B-B14F-4D97-AF65-F5344CB8AC3E}">
        <p14:creationId xmlns:p14="http://schemas.microsoft.com/office/powerpoint/2010/main" val="3261175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326464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25346046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2023-2024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p:cNvPicPr>
            <a:picLocks noChangeAspect="1"/>
          </p:cNvPicPr>
          <p:nvPr userDrawn="1"/>
        </p:nvPicPr>
        <p:blipFill>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p:cNvPicPr>
            <a:picLocks noChangeAspect="1"/>
          </p:cNvPicPr>
          <p:nvPr userDrawn="1"/>
        </p:nvPicPr>
        <p:blipFill>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p:cNvPicPr>
            <a:picLocks noChangeAspect="1"/>
          </p:cNvPicPr>
          <p:nvPr userDrawn="1"/>
        </p:nvPicPr>
        <p:blipFill>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p:cNvPicPr>
            <a:picLocks noChangeAspect="1"/>
          </p:cNvPicPr>
          <p:nvPr userDrawn="1"/>
        </p:nvPicPr>
        <p:blipFill>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p:cNvPicPr>
            <a:picLocks noChangeAspect="1"/>
          </p:cNvPicPr>
          <p:nvPr userDrawn="1"/>
        </p:nvPicPr>
        <p:blipFill>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p:cNvPicPr>
            <a:picLocks noChangeAspect="1"/>
          </p:cNvPicPr>
          <p:nvPr userDrawn="1"/>
        </p:nvPicPr>
        <p:blipFill>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p:cNvPicPr>
            <a:picLocks noChangeAspect="1"/>
          </p:cNvPicPr>
          <p:nvPr userDrawn="1"/>
        </p:nvPicPr>
        <p:blipFill>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1595957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r>
              <a:rPr lang="en-US">
                <a:solidFill>
                  <a:prstClr val="white"/>
                </a:solidFill>
              </a:rPr>
              <a:t>Texas Education Agency   2023-2024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68742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Texas Education Agency   2023-2024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30730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2023-2024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3.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image" Target="../media/image1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4.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6.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4.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8.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2023-2024 School Year                                     </a:t>
            </a:r>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 id="2147483815"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2023-2024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2023-2024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2023-2024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Texas Education Agency   2023-2024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4915653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Texas Education Agency   2023-2024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069925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Texas Education Agency   2023-2024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2105535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4.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20.xml"/><Relationship Id="rId5" Type="http://schemas.openxmlformats.org/officeDocument/2006/relationships/hyperlink" Target="http://fr.wikipedia.org/wiki/Fichier:Blue_check_PD.svg"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21.xml"/><Relationship Id="rId5" Type="http://schemas.openxmlformats.org/officeDocument/2006/relationships/hyperlink" Target="mailto:TexasTestingSupport@cambiumassessment.com" TargetMode="External"/><Relationship Id="rId4" Type="http://schemas.openxmlformats.org/officeDocument/2006/relationships/hyperlink" Target="https://teastudentassessments.zendesk.com/hc/en-us/categories/360002017872-Student-Assessment"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5.xml"/><Relationship Id="rId1" Type="http://schemas.openxmlformats.org/officeDocument/2006/relationships/tags" Target="../tags/tag4.xml"/><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title="TELPAS Alternate Accessibility"/>
          <p:cNvSpPr>
            <a:spLocks noGrp="1"/>
          </p:cNvSpPr>
          <p:nvPr>
            <p:ph type="ctrTitle"/>
          </p:nvPr>
        </p:nvSpPr>
        <p:spPr>
          <a:xfrm>
            <a:off x="2036688" y="4976055"/>
            <a:ext cx="7535595" cy="1691571"/>
          </a:xfrm>
        </p:spPr>
        <p:txBody>
          <a:bodyPr>
            <a:normAutofit fontScale="90000"/>
          </a:bodyPr>
          <a:lstStyle/>
          <a:p>
            <a:r>
              <a:rPr lang="en-US" dirty="0">
                <a:latin typeface="Open Sans (Headings)"/>
              </a:rPr>
              <a:t>TELPAS Alternate</a:t>
            </a:r>
            <a:br>
              <a:rPr lang="en-US" dirty="0">
                <a:latin typeface="Open Sans (Headings)"/>
              </a:rPr>
            </a:br>
            <a:r>
              <a:rPr lang="en-US" dirty="0">
                <a:latin typeface="Open Sans (Headings)"/>
              </a:rPr>
              <a:t>Accessibility</a:t>
            </a:r>
          </a:p>
        </p:txBody>
      </p:sp>
      <p:pic>
        <p:nvPicPr>
          <p:cNvPr id="3" name="Picture 2" descr="Logo for the Texas Education Agency"/>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1093032225"/>
      </p:ext>
    </p:extLst>
  </p:cSld>
  <p:clrMapOvr>
    <a:masterClrMapping/>
  </p:clrMapOvr>
  <mc:AlternateContent xmlns:mc="http://schemas.openxmlformats.org/markup-compatibility/2006" xmlns:p14="http://schemas.microsoft.com/office/powerpoint/2010/main">
    <mc:Choice Requires="p14">
      <p:transition spd="med" p14:dur="700" advClick="0" advTm="13736">
        <p:fade/>
      </p:transition>
    </mc:Choice>
    <mc:Fallback xmlns="">
      <p:transition spd="med" advClick="0" advTm="13736">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79C9-1B72-4EB3-A1E7-EDD1BD744EB2}"/>
              </a:ext>
            </a:extLst>
          </p:cNvPr>
          <p:cNvSpPr>
            <a:spLocks noGrp="1"/>
          </p:cNvSpPr>
          <p:nvPr>
            <p:ph type="title"/>
          </p:nvPr>
        </p:nvSpPr>
        <p:spPr>
          <a:xfrm>
            <a:off x="1764632" y="224589"/>
            <a:ext cx="9574714" cy="879934"/>
          </a:xfrm>
        </p:spPr>
        <p:txBody>
          <a:bodyPr>
            <a:normAutofit fontScale="90000"/>
          </a:bodyPr>
          <a:lstStyle/>
          <a:p>
            <a:r>
              <a:rPr lang="en-US" dirty="0">
                <a:solidFill>
                  <a:srgbClr val="2F5CAC"/>
                </a:solidFill>
              </a:rPr>
              <a:t>When responding to SPEAKING stimulus, it is allowable for the student to… </a:t>
            </a:r>
          </a:p>
        </p:txBody>
      </p:sp>
      <p:sp>
        <p:nvSpPr>
          <p:cNvPr id="4" name="Content Placeholder 3">
            <a:extLst>
              <a:ext uri="{FF2B5EF4-FFF2-40B4-BE49-F238E27FC236}">
                <a16:creationId xmlns:a16="http://schemas.microsoft.com/office/drawing/2014/main" id="{D2CC9A12-BB88-4529-B2DA-31DA82D0BD6D}"/>
              </a:ext>
            </a:extLst>
          </p:cNvPr>
          <p:cNvSpPr>
            <a:spLocks noGrp="1"/>
          </p:cNvSpPr>
          <p:nvPr>
            <p:ph sz="half" idx="2"/>
          </p:nvPr>
        </p:nvSpPr>
        <p:spPr>
          <a:xfrm>
            <a:off x="915153" y="1653021"/>
            <a:ext cx="4507873" cy="4376483"/>
          </a:xfrm>
        </p:spPr>
        <p:txBody>
          <a:bodyPr>
            <a:normAutofit/>
          </a:bodyPr>
          <a:lstStyle/>
          <a:p>
            <a:pPr marL="457200" indent="-457200">
              <a:buClr>
                <a:schemeClr val="accent2"/>
              </a:buClr>
              <a:buFont typeface="Wingdings" panose="05000000000000000000" pitchFamily="2" charset="2"/>
              <a:buChar char="§"/>
            </a:pPr>
            <a:r>
              <a:rPr lang="en-US" sz="2400" dirty="0"/>
              <a:t>verbalize (i.e., speak) </a:t>
            </a:r>
          </a:p>
          <a:p>
            <a:pPr marL="457200" indent="-457200">
              <a:buClr>
                <a:schemeClr val="accent2"/>
              </a:buClr>
              <a:buFont typeface="Wingdings" panose="05000000000000000000" pitchFamily="2" charset="2"/>
              <a:buChar char="§"/>
            </a:pPr>
            <a:r>
              <a:rPr lang="en-US" sz="2400" dirty="0"/>
              <a:t>form responses with the assistance of a communication device with preprogrammed familiar vocabulary or programmed student vocabulary</a:t>
            </a:r>
          </a:p>
          <a:p>
            <a:pPr marL="457200" indent="-457200">
              <a:buClr>
                <a:schemeClr val="accent2"/>
              </a:buClr>
              <a:buFont typeface="Wingdings" panose="05000000000000000000" pitchFamily="2" charset="2"/>
              <a:buChar char="§"/>
            </a:pPr>
            <a:r>
              <a:rPr lang="en-US" sz="2400" dirty="0"/>
              <a:t>sign responses</a:t>
            </a:r>
          </a:p>
        </p:txBody>
      </p:sp>
      <p:pic>
        <p:nvPicPr>
          <p:cNvPr id="6" name="Picture 5" descr="A student sitting at a table using a communication device&#10;&#10;" title="Photograph">
            <a:extLst>
              <a:ext uri="{FF2B5EF4-FFF2-40B4-BE49-F238E27FC236}">
                <a16:creationId xmlns:a16="http://schemas.microsoft.com/office/drawing/2014/main" id="{622E6061-301F-4971-887E-BFE81C9CF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16" r="5099"/>
          <a:stretch/>
        </p:blipFill>
        <p:spPr>
          <a:xfrm>
            <a:off x="5486400" y="1848436"/>
            <a:ext cx="6482281" cy="3985655"/>
          </a:xfrm>
          <a:prstGeom prst="rect">
            <a:avLst/>
          </a:prstGeom>
        </p:spPr>
      </p:pic>
      <p:sp>
        <p:nvSpPr>
          <p:cNvPr id="3" name="Footer Placeholder 2">
            <a:extLst>
              <a:ext uri="{FF2B5EF4-FFF2-40B4-BE49-F238E27FC236}">
                <a16:creationId xmlns:a16="http://schemas.microsoft.com/office/drawing/2014/main" id="{6E5F9ABC-0FBD-4401-8B99-CE9C512F77F5}"/>
              </a:ext>
            </a:extLst>
          </p:cNvPr>
          <p:cNvSpPr>
            <a:spLocks noGrp="1"/>
          </p:cNvSpPr>
          <p:nvPr>
            <p:ph type="ftr" sz="quarter" idx="11"/>
          </p:nvPr>
        </p:nvSpPr>
        <p:spPr/>
        <p:txBody>
          <a:bodyPr/>
          <a:lstStyle/>
          <a:p>
            <a:r>
              <a:rPr lang="en-US"/>
              <a:t>Texas Education Agency   2023-2024 School Year                                     </a:t>
            </a:r>
            <a:endParaRPr lang="en-US" dirty="0"/>
          </a:p>
        </p:txBody>
      </p:sp>
      <p:sp>
        <p:nvSpPr>
          <p:cNvPr id="5" name="Slide Number Placeholder 4">
            <a:extLst>
              <a:ext uri="{FF2B5EF4-FFF2-40B4-BE49-F238E27FC236}">
                <a16:creationId xmlns:a16="http://schemas.microsoft.com/office/drawing/2014/main" id="{6A1C7CD1-AD2A-4774-B38B-6225A0BB67AD}"/>
              </a:ext>
            </a:extLst>
          </p:cNvPr>
          <p:cNvSpPr>
            <a:spLocks noGrp="1"/>
          </p:cNvSpPr>
          <p:nvPr>
            <p:ph type="sldNum" sz="quarter" idx="12"/>
          </p:nvPr>
        </p:nvSpPr>
        <p:spPr/>
        <p:txBody>
          <a:bodyPr/>
          <a:lstStyle/>
          <a:p>
            <a:fld id="{0088AB57-2DBE-44A3-AE96-942C49E954BF}" type="slidenum">
              <a:rPr lang="en-US" smtClean="0"/>
              <a:t>10</a:t>
            </a:fld>
            <a:endParaRPr lang="en-US" dirty="0"/>
          </a:p>
        </p:txBody>
      </p:sp>
    </p:spTree>
    <p:custDataLst>
      <p:tags r:id="rId1"/>
    </p:custDataLst>
    <p:extLst>
      <p:ext uri="{BB962C8B-B14F-4D97-AF65-F5344CB8AC3E}">
        <p14:creationId xmlns:p14="http://schemas.microsoft.com/office/powerpoint/2010/main" val="592473412"/>
      </p:ext>
    </p:extLst>
  </p:cSld>
  <p:clrMapOvr>
    <a:masterClrMapping/>
  </p:clrMapOvr>
  <mc:AlternateContent xmlns:mc="http://schemas.openxmlformats.org/markup-compatibility/2006" xmlns:p14="http://schemas.microsoft.com/office/powerpoint/2010/main">
    <mc:Choice Requires="p14">
      <p:transition spd="med" p14:dur="700" advClick="0" advTm="21612">
        <p:fade/>
      </p:transition>
    </mc:Choice>
    <mc:Fallback xmlns="">
      <p:transition spd="med" advClick="0" advTm="21612">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Speaking Response Modes Example</a:t>
            </a:r>
          </a:p>
        </p:txBody>
      </p:sp>
      <p:sp>
        <p:nvSpPr>
          <p:cNvPr id="5" name="Content Placeholder 4"/>
          <p:cNvSpPr>
            <a:spLocks noGrp="1"/>
          </p:cNvSpPr>
          <p:nvPr>
            <p:ph idx="13"/>
          </p:nvPr>
        </p:nvSpPr>
        <p:spPr>
          <a:xfrm>
            <a:off x="838200" y="1708394"/>
            <a:ext cx="10515599" cy="4302459"/>
          </a:xfrm>
        </p:spPr>
        <p:txBody>
          <a:bodyPr/>
          <a:lstStyle/>
          <a:p>
            <a:pPr>
              <a:lnSpc>
                <a:spcPts val="3200"/>
              </a:lnSpc>
              <a:spcAft>
                <a:spcPts val="800"/>
              </a:spcAft>
              <a:buClr>
                <a:schemeClr val="accent2"/>
              </a:buClr>
              <a:buFont typeface="Wingdings" panose="05000000000000000000" pitchFamily="2" charset="2"/>
              <a:buChar char="§"/>
            </a:pPr>
            <a:r>
              <a:rPr lang="en-US" sz="2400" dirty="0"/>
              <a:t>A science teacher is conducting a lesson about planets. Mrs. Dean reviews important vocabulary using picture/word cards. She asks students to tell two things that describe planets.</a:t>
            </a:r>
          </a:p>
          <a:p>
            <a:pPr marL="225425" lvl="1" indent="23177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One student responds by using sign language.</a:t>
            </a:r>
          </a:p>
          <a:p>
            <a:pPr marL="225425" lvl="1" indent="23177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Two students respond by using communication devices.</a:t>
            </a:r>
          </a:p>
          <a:p>
            <a:pPr marL="225425" lvl="1" indent="23177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Two students verbalize their response in English.</a:t>
            </a:r>
          </a:p>
        </p:txBody>
      </p:sp>
      <p:sp>
        <p:nvSpPr>
          <p:cNvPr id="3" name="Footer Placeholder 2"/>
          <p:cNvSpPr>
            <a:spLocks noGrp="1"/>
          </p:cNvSpPr>
          <p:nvPr>
            <p:ph type="ftr" sz="quarter" idx="11"/>
          </p:nvPr>
        </p:nvSpPr>
        <p:spPr/>
        <p:txBody>
          <a:bodyPr/>
          <a:lstStyle/>
          <a:p>
            <a:r>
              <a:rPr lang="en-US"/>
              <a:t>Texas Education Agency   2023-2024 School Year                                     </a:t>
            </a:r>
            <a:endParaRPr lang="en-US" dirty="0">
              <a:solidFill>
                <a:prstClr val="white"/>
              </a:solidFill>
            </a:endParaRPr>
          </a:p>
        </p:txBody>
      </p:sp>
      <p:sp>
        <p:nvSpPr>
          <p:cNvPr id="4" name="Slide Number Placeholder 3">
            <a:extLst>
              <a:ext uri="{FF2B5EF4-FFF2-40B4-BE49-F238E27FC236}">
                <a16:creationId xmlns:a16="http://schemas.microsoft.com/office/drawing/2014/main" id="{F355F892-9596-4522-ACC8-13BEFCC0DE36}"/>
              </a:ext>
            </a:extLst>
          </p:cNvPr>
          <p:cNvSpPr>
            <a:spLocks noGrp="1"/>
          </p:cNvSpPr>
          <p:nvPr>
            <p:ph type="sldNum" sz="quarter" idx="12"/>
          </p:nvPr>
        </p:nvSpPr>
        <p:spPr/>
        <p:txBody>
          <a:bodyPr/>
          <a:lstStyle/>
          <a:p>
            <a:fld id="{0088AB57-2DBE-44A3-AE96-942C49E954BF}" type="slidenum">
              <a:rPr lang="en-US" smtClean="0">
                <a:solidFill>
                  <a:prstClr val="white"/>
                </a:solidFill>
              </a:rPr>
              <a:pPr/>
              <a:t>11</a:t>
            </a:fld>
            <a:endParaRPr lang="en-US">
              <a:solidFill>
                <a:prstClr val="white"/>
              </a:solidFill>
            </a:endParaRPr>
          </a:p>
        </p:txBody>
      </p:sp>
    </p:spTree>
    <p:custDataLst>
      <p:tags r:id="rId1"/>
    </p:custDataLst>
    <p:extLst>
      <p:ext uri="{BB962C8B-B14F-4D97-AF65-F5344CB8AC3E}">
        <p14:creationId xmlns:p14="http://schemas.microsoft.com/office/powerpoint/2010/main" val="816094777"/>
      </p:ext>
    </p:extLst>
  </p:cSld>
  <p:clrMapOvr>
    <a:masterClrMapping/>
  </p:clrMapOvr>
  <mc:AlternateContent xmlns:mc="http://schemas.openxmlformats.org/markup-compatibility/2006" xmlns:p14="http://schemas.microsoft.com/office/powerpoint/2010/main">
    <mc:Choice Requires="p14">
      <p:transition spd="med" p14:dur="640" advClick="0" advTm="33205">
        <p:fade/>
      </p:transition>
    </mc:Choice>
    <mc:Fallback xmlns="">
      <p:transition spd="med" advClick="0" advTm="33205">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1E8D-40C7-4AA4-851B-E40E875CD326}"/>
              </a:ext>
            </a:extLst>
          </p:cNvPr>
          <p:cNvSpPr>
            <a:spLocks noGrp="1"/>
          </p:cNvSpPr>
          <p:nvPr>
            <p:ph type="title"/>
          </p:nvPr>
        </p:nvSpPr>
        <p:spPr>
          <a:xfrm>
            <a:off x="1764632" y="264345"/>
            <a:ext cx="9574714" cy="737937"/>
          </a:xfrm>
        </p:spPr>
        <p:txBody>
          <a:bodyPr>
            <a:normAutofit fontScale="90000"/>
          </a:bodyPr>
          <a:lstStyle/>
          <a:p>
            <a:r>
              <a:rPr lang="en-US" dirty="0">
                <a:solidFill>
                  <a:srgbClr val="2F5CAC"/>
                </a:solidFill>
              </a:rPr>
              <a:t>When responding to READING stimulus, it is allowable for the student to… </a:t>
            </a:r>
          </a:p>
        </p:txBody>
      </p:sp>
      <p:sp>
        <p:nvSpPr>
          <p:cNvPr id="4" name="Content Placeholder 3">
            <a:extLst>
              <a:ext uri="{FF2B5EF4-FFF2-40B4-BE49-F238E27FC236}">
                <a16:creationId xmlns:a16="http://schemas.microsoft.com/office/drawing/2014/main" id="{CB37D149-201F-441E-8EF8-BBF7844100A4}"/>
              </a:ext>
            </a:extLst>
          </p:cNvPr>
          <p:cNvSpPr>
            <a:spLocks noGrp="1"/>
          </p:cNvSpPr>
          <p:nvPr>
            <p:ph sz="half" idx="2"/>
          </p:nvPr>
        </p:nvSpPr>
        <p:spPr>
          <a:xfrm>
            <a:off x="371062" y="1410395"/>
            <a:ext cx="11436625" cy="4878437"/>
          </a:xfrm>
        </p:spPr>
        <p:txBody>
          <a:bodyPr numCol="2" spcCol="1508760">
            <a:noAutofit/>
          </a:bodyPr>
          <a:lstStyle/>
          <a:p>
            <a:pPr marL="457200" indent="-457200">
              <a:buClr>
                <a:schemeClr val="accent2"/>
              </a:buClr>
              <a:buFont typeface="Wingdings" panose="05000000000000000000" pitchFamily="2" charset="2"/>
              <a:buChar char="§"/>
            </a:pPr>
            <a:r>
              <a:rPr lang="en-US" sz="2000" dirty="0"/>
              <a:t>read </a:t>
            </a:r>
          </a:p>
          <a:p>
            <a:pPr marL="457200" indent="-457200">
              <a:buClr>
                <a:schemeClr val="accent2"/>
              </a:buClr>
              <a:buFont typeface="Wingdings" panose="05000000000000000000" pitchFamily="2" charset="2"/>
              <a:buChar char="§"/>
            </a:pPr>
            <a:r>
              <a:rPr lang="en-US" sz="2000" dirty="0"/>
              <a:t>alert to</a:t>
            </a:r>
          </a:p>
          <a:p>
            <a:pPr marL="457200" indent="-457200">
              <a:buClr>
                <a:schemeClr val="accent2"/>
              </a:buClr>
              <a:buFont typeface="Wingdings" panose="05000000000000000000" pitchFamily="2" charset="2"/>
              <a:buChar char="§"/>
            </a:pPr>
            <a:r>
              <a:rPr lang="en-US" sz="2000" dirty="0"/>
              <a:t>gaze at</a:t>
            </a:r>
          </a:p>
          <a:p>
            <a:pPr marL="457200" indent="-457200">
              <a:buClr>
                <a:schemeClr val="accent2"/>
              </a:buClr>
              <a:buFont typeface="Wingdings" panose="05000000000000000000" pitchFamily="2" charset="2"/>
              <a:buChar char="§"/>
            </a:pPr>
            <a:r>
              <a:rPr lang="en-US" sz="2000" dirty="0"/>
              <a:t>point to</a:t>
            </a:r>
          </a:p>
          <a:p>
            <a:pPr marL="457200" indent="-457200">
              <a:buClr>
                <a:schemeClr val="accent2"/>
              </a:buClr>
              <a:buFont typeface="Wingdings" panose="05000000000000000000" pitchFamily="2" charset="2"/>
              <a:buChar char="§"/>
            </a:pPr>
            <a:r>
              <a:rPr lang="en-US" sz="2000" dirty="0"/>
              <a:t>reach for </a:t>
            </a:r>
          </a:p>
          <a:p>
            <a:pPr marL="457200" indent="-457200">
              <a:buClr>
                <a:schemeClr val="accent2"/>
              </a:buClr>
              <a:buFont typeface="Wingdings" panose="05000000000000000000" pitchFamily="2" charset="2"/>
              <a:buChar char="§"/>
            </a:pPr>
            <a:r>
              <a:rPr lang="en-US" sz="2000" dirty="0"/>
              <a:t>touch or </a:t>
            </a:r>
            <a:br>
              <a:rPr lang="en-US" sz="2000" dirty="0"/>
            </a:br>
            <a:r>
              <a:rPr lang="en-US" sz="2000" dirty="0"/>
              <a:t>pick up</a:t>
            </a:r>
          </a:p>
          <a:p>
            <a:pPr marL="457200" indent="-457200">
              <a:buClr>
                <a:schemeClr val="accent2"/>
              </a:buClr>
              <a:buFont typeface="Wingdings" panose="05000000000000000000" pitchFamily="2" charset="2"/>
              <a:buChar char="§"/>
            </a:pPr>
            <a:r>
              <a:rPr lang="en-US" sz="2000" dirty="0"/>
              <a:t>draw</a:t>
            </a:r>
          </a:p>
          <a:p>
            <a:pPr marL="457200" indent="-457200">
              <a:buClr>
                <a:schemeClr val="accent2"/>
              </a:buClr>
              <a:buFont typeface="Wingdings" panose="05000000000000000000" pitchFamily="2" charset="2"/>
              <a:buChar char="§"/>
            </a:pPr>
            <a:r>
              <a:rPr lang="en-US" sz="2000" dirty="0"/>
              <a:t>circle </a:t>
            </a:r>
          </a:p>
          <a:p>
            <a:pPr marL="457200" indent="-457200">
              <a:buClr>
                <a:schemeClr val="accent2"/>
              </a:buClr>
              <a:buFont typeface="Wingdings" panose="05000000000000000000" pitchFamily="2" charset="2"/>
              <a:buChar char="§"/>
            </a:pPr>
            <a:r>
              <a:rPr lang="en-US" sz="2000" dirty="0"/>
              <a:t>nod</a:t>
            </a:r>
          </a:p>
          <a:p>
            <a:pPr marL="457200" indent="-457200">
              <a:buClr>
                <a:schemeClr val="accent2"/>
              </a:buClr>
              <a:buFont typeface="Wingdings" panose="05000000000000000000" pitchFamily="2" charset="2"/>
              <a:buChar char="§"/>
            </a:pPr>
            <a:r>
              <a:rPr lang="en-US" sz="2000" dirty="0"/>
              <a:t>gesture toward </a:t>
            </a:r>
            <a:br>
              <a:rPr lang="en-US" sz="2000" dirty="0"/>
            </a:br>
            <a:r>
              <a:rPr lang="en-US" sz="2000" dirty="0"/>
              <a:t>the targeted </a:t>
            </a:r>
            <a:br>
              <a:rPr lang="en-US" sz="2000" dirty="0"/>
            </a:br>
            <a:r>
              <a:rPr lang="en-US" sz="2000" dirty="0"/>
              <a:t>stimulus</a:t>
            </a:r>
          </a:p>
          <a:p>
            <a:pPr marL="457200" indent="-457200">
              <a:buFont typeface="Arial" panose="020B0604020202020204" pitchFamily="34" charset="0"/>
              <a:buChar char="•"/>
            </a:pPr>
            <a:endParaRPr lang="en-US" sz="2000" dirty="0"/>
          </a:p>
          <a:p>
            <a:pPr marL="457200" indent="-457200">
              <a:buClr>
                <a:schemeClr val="accent2"/>
              </a:buClr>
              <a:buFont typeface="Wingdings" panose="05000000000000000000" pitchFamily="2" charset="2"/>
              <a:buChar char="§"/>
            </a:pPr>
            <a:r>
              <a:rPr lang="en-US" sz="2000" dirty="0"/>
              <a:t>verbalize or sign by responding to letters, words, or numbers to form a response when a wide range of manipulatives are available</a:t>
            </a:r>
          </a:p>
          <a:p>
            <a:pPr marL="457200" indent="-457200">
              <a:buClr>
                <a:schemeClr val="accent2"/>
              </a:buClr>
              <a:buFont typeface="Wingdings" panose="05000000000000000000" pitchFamily="2" charset="2"/>
              <a:buChar char="§"/>
            </a:pPr>
            <a:r>
              <a:rPr lang="en-US" sz="2000" dirty="0"/>
              <a:t>arrange letters, words, or numbers to form responses when a wide range of manipulatives are available</a:t>
            </a:r>
          </a:p>
          <a:p>
            <a:pPr marL="457200" indent="-457200">
              <a:buClr>
                <a:schemeClr val="accent2"/>
              </a:buClr>
              <a:buFont typeface="Wingdings" panose="05000000000000000000" pitchFamily="2" charset="2"/>
              <a:buChar char="§"/>
            </a:pPr>
            <a:r>
              <a:rPr lang="en-US" sz="2000" dirty="0"/>
              <a:t>form responses with the assistance of a communication device with preprogrammed familiar vocabulary or programmed student vocabulary</a:t>
            </a:r>
          </a:p>
          <a:p>
            <a:pPr marL="457200" indent="-457200">
              <a:buClr>
                <a:schemeClr val="accent2"/>
              </a:buClr>
              <a:buFont typeface="Wingdings" panose="05000000000000000000" pitchFamily="2" charset="2"/>
              <a:buChar char="§"/>
            </a:pPr>
            <a:r>
              <a:rPr lang="en-US" sz="2000" dirty="0"/>
              <a:t>indicate yes or no when presented with three or more choices and being asked, “Is this the ___?”</a:t>
            </a:r>
          </a:p>
          <a:p>
            <a:pPr marL="457200" indent="-457200">
              <a:buFont typeface="Arial" panose="020B0604020202020204" pitchFamily="34" charset="0"/>
              <a:buChar char="•"/>
            </a:pPr>
            <a:endParaRPr lang="en-US" sz="2000" dirty="0"/>
          </a:p>
        </p:txBody>
      </p:sp>
      <p:pic>
        <p:nvPicPr>
          <p:cNvPr id="7" name="Picture 6" descr="A student sitting in front of an open binder, pointing to vocabulary pictures" title="Photograph">
            <a:extLst>
              <a:ext uri="{FF2B5EF4-FFF2-40B4-BE49-F238E27FC236}">
                <a16:creationId xmlns:a16="http://schemas.microsoft.com/office/drawing/2014/main" id="{282BFCB5-F520-4DAC-8CF9-D454611422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10495"/>
          <a:stretch/>
        </p:blipFill>
        <p:spPr>
          <a:xfrm rot="5400000">
            <a:off x="2334338" y="2275264"/>
            <a:ext cx="4951594" cy="3286359"/>
          </a:xfrm>
          <a:prstGeom prst="rect">
            <a:avLst/>
          </a:prstGeom>
        </p:spPr>
      </p:pic>
      <p:sp>
        <p:nvSpPr>
          <p:cNvPr id="3" name="Footer Placeholder 2">
            <a:extLst>
              <a:ext uri="{FF2B5EF4-FFF2-40B4-BE49-F238E27FC236}">
                <a16:creationId xmlns:a16="http://schemas.microsoft.com/office/drawing/2014/main" id="{783515BC-9C32-4554-8FF8-FB1582EF9733}"/>
              </a:ext>
            </a:extLst>
          </p:cNvPr>
          <p:cNvSpPr>
            <a:spLocks noGrp="1"/>
          </p:cNvSpPr>
          <p:nvPr>
            <p:ph type="ftr" sz="quarter" idx="11"/>
          </p:nvPr>
        </p:nvSpPr>
        <p:spPr/>
        <p:txBody>
          <a:bodyPr/>
          <a:lstStyle/>
          <a:p>
            <a:r>
              <a:rPr lang="en-US"/>
              <a:t>Texas Education Agency   2023-2024 School Year                                     </a:t>
            </a:r>
            <a:endParaRPr lang="en-US" dirty="0"/>
          </a:p>
        </p:txBody>
      </p:sp>
      <p:sp>
        <p:nvSpPr>
          <p:cNvPr id="5" name="Slide Number Placeholder 4">
            <a:extLst>
              <a:ext uri="{FF2B5EF4-FFF2-40B4-BE49-F238E27FC236}">
                <a16:creationId xmlns:a16="http://schemas.microsoft.com/office/drawing/2014/main" id="{5C0D78B6-2814-41A6-9CDD-29A2B2F0C4B9}"/>
              </a:ext>
            </a:extLst>
          </p:cNvPr>
          <p:cNvSpPr>
            <a:spLocks noGrp="1"/>
          </p:cNvSpPr>
          <p:nvPr>
            <p:ph type="sldNum" sz="quarter" idx="12"/>
          </p:nvPr>
        </p:nvSpPr>
        <p:spPr/>
        <p:txBody>
          <a:bodyPr/>
          <a:lstStyle/>
          <a:p>
            <a:fld id="{0088AB57-2DBE-44A3-AE96-942C49E954BF}" type="slidenum">
              <a:rPr lang="en-US" smtClean="0"/>
              <a:t>12</a:t>
            </a:fld>
            <a:endParaRPr lang="en-US"/>
          </a:p>
        </p:txBody>
      </p:sp>
    </p:spTree>
    <p:custDataLst>
      <p:tags r:id="rId1"/>
    </p:custDataLst>
    <p:extLst>
      <p:ext uri="{BB962C8B-B14F-4D97-AF65-F5344CB8AC3E}">
        <p14:creationId xmlns:p14="http://schemas.microsoft.com/office/powerpoint/2010/main" val="1363764792"/>
      </p:ext>
    </p:extLst>
  </p:cSld>
  <p:clrMapOvr>
    <a:masterClrMapping/>
  </p:clrMapOvr>
  <mc:AlternateContent xmlns:mc="http://schemas.openxmlformats.org/markup-compatibility/2006" xmlns:p14="http://schemas.microsoft.com/office/powerpoint/2010/main">
    <mc:Choice Requires="p14">
      <p:transition spd="med" p14:dur="700" advClick="0" advTm="29303">
        <p:fade/>
      </p:transition>
    </mc:Choice>
    <mc:Fallback xmlns="">
      <p:transition spd="med" advClick="0" advTm="29303">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Reading Response Modes Example</a:t>
            </a:r>
          </a:p>
        </p:txBody>
      </p:sp>
      <p:sp>
        <p:nvSpPr>
          <p:cNvPr id="4" name="Content Placeholder 3"/>
          <p:cNvSpPr>
            <a:spLocks noGrp="1"/>
          </p:cNvSpPr>
          <p:nvPr>
            <p:ph idx="13"/>
          </p:nvPr>
        </p:nvSpPr>
        <p:spPr>
          <a:xfrm>
            <a:off x="838200" y="1590417"/>
            <a:ext cx="10651435" cy="4746382"/>
          </a:xfrm>
        </p:spPr>
        <p:txBody>
          <a:bodyPr>
            <a:normAutofit/>
          </a:bodyPr>
          <a:lstStyle/>
          <a:p>
            <a:pPr>
              <a:lnSpc>
                <a:spcPts val="3200"/>
              </a:lnSpc>
              <a:spcAft>
                <a:spcPts val="600"/>
              </a:spcAft>
              <a:buClr>
                <a:schemeClr val="accent2"/>
              </a:buClr>
              <a:buFont typeface="Wingdings" panose="05000000000000000000" pitchFamily="2" charset="2"/>
              <a:buChar char="§"/>
            </a:pPr>
            <a:r>
              <a:rPr lang="en-US" sz="2400" dirty="0"/>
              <a:t>Students in Mr. Jay’s class are reading an adapted story about a girl who wants to grow up to be a soccer player. One student with a visual impairment is reading his story with texture-supported text. When everyone is finished reading, the teacher asks the class to determine the problem in the story.</a:t>
            </a:r>
          </a:p>
          <a:p>
            <a:pPr marL="517525" lvl="1" indent="-292100">
              <a:lnSpc>
                <a:spcPct val="120000"/>
              </a:lnSpc>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One student responds by verbally identifying the problem. </a:t>
            </a:r>
          </a:p>
          <a:p>
            <a:pPr marL="517525" lvl="1" indent="-292100">
              <a:lnSpc>
                <a:spcPct val="120000"/>
              </a:lnSpc>
              <a:spcAft>
                <a:spcPts val="6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Two students use word or picture cards to identify the problem.</a:t>
            </a:r>
          </a:p>
          <a:p>
            <a:pPr marL="517525" lvl="1" indent="-292100">
              <a:lnSpc>
                <a:spcPct val="120000"/>
              </a:lnSpc>
              <a:spcAft>
                <a:spcPts val="6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Another student points to pictures in the story she was reading to identify the problem. </a:t>
            </a:r>
          </a:p>
          <a:p>
            <a:pPr marL="517525" lvl="1" indent="-292100">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One student gazes at a picture card of the problem.</a:t>
            </a:r>
          </a:p>
        </p:txBody>
      </p:sp>
      <p:sp>
        <p:nvSpPr>
          <p:cNvPr id="5" name="Footer Placeholder 4"/>
          <p:cNvSpPr>
            <a:spLocks noGrp="1"/>
          </p:cNvSpPr>
          <p:nvPr>
            <p:ph type="ftr" sz="quarter" idx="11"/>
          </p:nvPr>
        </p:nvSpPr>
        <p:spPr/>
        <p:txBody>
          <a:bodyPr/>
          <a:lstStyle/>
          <a:p>
            <a:r>
              <a:rPr lang="en-US"/>
              <a:t>Texas Education Agency   2023-2024 School Year                                     </a:t>
            </a:r>
            <a:endParaRPr lang="en-US" dirty="0"/>
          </a:p>
        </p:txBody>
      </p:sp>
      <p:sp>
        <p:nvSpPr>
          <p:cNvPr id="3" name="Slide Number Placeholder 2">
            <a:extLst>
              <a:ext uri="{FF2B5EF4-FFF2-40B4-BE49-F238E27FC236}">
                <a16:creationId xmlns:a16="http://schemas.microsoft.com/office/drawing/2014/main" id="{05DBDE9A-B6EA-4DED-8A93-4F842F8DED88}"/>
              </a:ext>
            </a:extLst>
          </p:cNvPr>
          <p:cNvSpPr>
            <a:spLocks noGrp="1"/>
          </p:cNvSpPr>
          <p:nvPr>
            <p:ph type="sldNum" sz="quarter" idx="12"/>
          </p:nvPr>
        </p:nvSpPr>
        <p:spPr/>
        <p:txBody>
          <a:bodyPr/>
          <a:lstStyle/>
          <a:p>
            <a:fld id="{0088AB57-2DBE-44A3-AE96-942C49E954BF}" type="slidenum">
              <a:rPr lang="en-US" smtClean="0"/>
              <a:t>13</a:t>
            </a:fld>
            <a:endParaRPr lang="en-US" dirty="0"/>
          </a:p>
        </p:txBody>
      </p:sp>
    </p:spTree>
    <p:custDataLst>
      <p:tags r:id="rId1"/>
    </p:custDataLst>
    <p:extLst>
      <p:ext uri="{BB962C8B-B14F-4D97-AF65-F5344CB8AC3E}">
        <p14:creationId xmlns:p14="http://schemas.microsoft.com/office/powerpoint/2010/main" val="1650803955"/>
      </p:ext>
    </p:extLst>
  </p:cSld>
  <p:clrMapOvr>
    <a:masterClrMapping/>
  </p:clrMapOvr>
  <mc:AlternateContent xmlns:mc="http://schemas.openxmlformats.org/markup-compatibility/2006" xmlns:p14="http://schemas.microsoft.com/office/powerpoint/2010/main">
    <mc:Choice Requires="p14">
      <p:transition spd="med" p14:dur="700" advClick="0" advTm="46931">
        <p:fade/>
      </p:transition>
    </mc:Choice>
    <mc:Fallback xmlns="">
      <p:transition spd="med" advClick="0" advTm="4693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79C9-1B72-4EB3-A1E7-EDD1BD744EB2}"/>
              </a:ext>
            </a:extLst>
          </p:cNvPr>
          <p:cNvSpPr>
            <a:spLocks noGrp="1"/>
          </p:cNvSpPr>
          <p:nvPr>
            <p:ph type="title"/>
          </p:nvPr>
        </p:nvSpPr>
        <p:spPr>
          <a:xfrm>
            <a:off x="1764632" y="224589"/>
            <a:ext cx="9574714" cy="879934"/>
          </a:xfrm>
        </p:spPr>
        <p:txBody>
          <a:bodyPr>
            <a:normAutofit fontScale="90000"/>
          </a:bodyPr>
          <a:lstStyle/>
          <a:p>
            <a:r>
              <a:rPr lang="en-US" dirty="0">
                <a:solidFill>
                  <a:srgbClr val="2F5CAC"/>
                </a:solidFill>
              </a:rPr>
              <a:t>When responding to WRITING stimulus, it is allowable for the student to… </a:t>
            </a:r>
          </a:p>
        </p:txBody>
      </p:sp>
      <p:sp>
        <p:nvSpPr>
          <p:cNvPr id="4" name="Content Placeholder 3">
            <a:extLst>
              <a:ext uri="{FF2B5EF4-FFF2-40B4-BE49-F238E27FC236}">
                <a16:creationId xmlns:a16="http://schemas.microsoft.com/office/drawing/2014/main" id="{D2CC9A12-BB88-4529-B2DA-31DA82D0BD6D}"/>
              </a:ext>
            </a:extLst>
          </p:cNvPr>
          <p:cNvSpPr>
            <a:spLocks noGrp="1"/>
          </p:cNvSpPr>
          <p:nvPr>
            <p:ph sz="half" idx="2"/>
          </p:nvPr>
        </p:nvSpPr>
        <p:spPr>
          <a:xfrm>
            <a:off x="470780" y="1426615"/>
            <a:ext cx="5216788" cy="5102522"/>
          </a:xfrm>
        </p:spPr>
        <p:txBody>
          <a:bodyPr>
            <a:normAutofit fontScale="70000" lnSpcReduction="20000"/>
          </a:bodyPr>
          <a:lstStyle/>
          <a:p>
            <a:pPr marL="457200" indent="-457200">
              <a:buClr>
                <a:schemeClr val="accent2"/>
              </a:buClr>
              <a:buFont typeface="Wingdings" panose="05000000000000000000" pitchFamily="2" charset="2"/>
              <a:buChar char="§"/>
            </a:pPr>
            <a:r>
              <a:rPr lang="en-US" dirty="0"/>
              <a:t>write</a:t>
            </a:r>
          </a:p>
          <a:p>
            <a:pPr marL="457200" indent="-457200">
              <a:buClr>
                <a:schemeClr val="accent2"/>
              </a:buClr>
              <a:buFont typeface="Wingdings" panose="05000000000000000000" pitchFamily="2" charset="2"/>
              <a:buChar char="§"/>
            </a:pPr>
            <a:r>
              <a:rPr lang="en-US" dirty="0"/>
              <a:t>alert to</a:t>
            </a:r>
          </a:p>
          <a:p>
            <a:pPr marL="457200" indent="-457200">
              <a:buClr>
                <a:schemeClr val="accent2"/>
              </a:buClr>
              <a:buFont typeface="Wingdings" panose="05000000000000000000" pitchFamily="2" charset="2"/>
              <a:buChar char="§"/>
            </a:pPr>
            <a:r>
              <a:rPr lang="en-US" dirty="0"/>
              <a:t>gaze at</a:t>
            </a:r>
          </a:p>
          <a:p>
            <a:pPr marL="457200" indent="-457200">
              <a:buClr>
                <a:schemeClr val="accent2"/>
              </a:buClr>
              <a:buFont typeface="Wingdings" panose="05000000000000000000" pitchFamily="2" charset="2"/>
              <a:buChar char="§"/>
            </a:pPr>
            <a:r>
              <a:rPr lang="en-US" dirty="0"/>
              <a:t>point to</a:t>
            </a:r>
          </a:p>
          <a:p>
            <a:pPr marL="457200" indent="-457200">
              <a:buClr>
                <a:schemeClr val="accent2"/>
              </a:buClr>
              <a:buFont typeface="Wingdings" panose="05000000000000000000" pitchFamily="2" charset="2"/>
              <a:buChar char="§"/>
            </a:pPr>
            <a:r>
              <a:rPr lang="en-US" dirty="0"/>
              <a:t>reach for</a:t>
            </a:r>
          </a:p>
          <a:p>
            <a:pPr marL="457200" indent="-457200">
              <a:buClr>
                <a:schemeClr val="accent2"/>
              </a:buClr>
              <a:buFont typeface="Wingdings" panose="05000000000000000000" pitchFamily="2" charset="2"/>
              <a:buChar char="§"/>
            </a:pPr>
            <a:r>
              <a:rPr lang="en-US" dirty="0"/>
              <a:t>touch or pick up</a:t>
            </a:r>
          </a:p>
          <a:p>
            <a:pPr marL="457200" indent="-457200">
              <a:buClr>
                <a:schemeClr val="accent2"/>
              </a:buClr>
              <a:buFont typeface="Wingdings" panose="05000000000000000000" pitchFamily="2" charset="2"/>
              <a:buChar char="§"/>
            </a:pPr>
            <a:r>
              <a:rPr lang="en-US" dirty="0"/>
              <a:t>draw</a:t>
            </a:r>
          </a:p>
          <a:p>
            <a:pPr marL="457200" indent="-457200">
              <a:buClr>
                <a:schemeClr val="accent2"/>
              </a:buClr>
              <a:buFont typeface="Wingdings" panose="05000000000000000000" pitchFamily="2" charset="2"/>
              <a:buChar char="§"/>
            </a:pPr>
            <a:r>
              <a:rPr lang="en-US" dirty="0"/>
              <a:t>circle</a:t>
            </a:r>
          </a:p>
          <a:p>
            <a:pPr marL="457200" indent="-457200">
              <a:buClr>
                <a:schemeClr val="accent2"/>
              </a:buClr>
              <a:buFont typeface="Wingdings" panose="05000000000000000000" pitchFamily="2" charset="2"/>
              <a:buChar char="§"/>
            </a:pPr>
            <a:r>
              <a:rPr lang="en-US" dirty="0"/>
              <a:t>nod</a:t>
            </a:r>
          </a:p>
          <a:p>
            <a:pPr marL="457200" indent="-457200">
              <a:buClr>
                <a:schemeClr val="accent2"/>
              </a:buClr>
              <a:buFont typeface="Wingdings" panose="05000000000000000000" pitchFamily="2" charset="2"/>
              <a:buChar char="§"/>
            </a:pPr>
            <a:r>
              <a:rPr lang="en-US" dirty="0"/>
              <a:t>gesture toward the targeted stimulus</a:t>
            </a:r>
          </a:p>
          <a:p>
            <a:pPr marL="457200" indent="-457200">
              <a:lnSpc>
                <a:spcPct val="120000"/>
              </a:lnSpc>
              <a:spcBef>
                <a:spcPts val="400"/>
              </a:spcBef>
              <a:buClr>
                <a:schemeClr val="accent2"/>
              </a:buClr>
              <a:buFont typeface="Wingdings" panose="05000000000000000000" pitchFamily="2" charset="2"/>
              <a:buChar char="§"/>
            </a:pPr>
            <a:r>
              <a:rPr lang="en-US" dirty="0"/>
              <a:t>use adaptive writing equipment (typing, keyboarding)</a:t>
            </a:r>
          </a:p>
          <a:p>
            <a:pPr marL="457200" indent="-457200">
              <a:lnSpc>
                <a:spcPct val="120000"/>
              </a:lnSpc>
              <a:spcBef>
                <a:spcPts val="400"/>
              </a:spcBef>
              <a:buClr>
                <a:schemeClr val="accent2"/>
              </a:buClr>
              <a:buFont typeface="Wingdings" panose="05000000000000000000" pitchFamily="2" charset="2"/>
              <a:buChar char="§"/>
            </a:pPr>
            <a:r>
              <a:rPr lang="en-US" dirty="0"/>
              <a:t>arrange letters, words, or numbers to form a response when a wide range of manipulatives are available</a:t>
            </a:r>
          </a:p>
        </p:txBody>
      </p:sp>
      <p:pic>
        <p:nvPicPr>
          <p:cNvPr id="7" name="Picture 6" descr="A student standing at a white board, holding a marker and writing, with a teacher standing next to the student." title="Photograph">
            <a:extLst>
              <a:ext uri="{FF2B5EF4-FFF2-40B4-BE49-F238E27FC236}">
                <a16:creationId xmlns:a16="http://schemas.microsoft.com/office/drawing/2014/main" id="{0100955A-2A6D-4320-9686-99FCDE810C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5584" y="1602463"/>
            <a:ext cx="6184932" cy="4125650"/>
          </a:xfrm>
          <a:prstGeom prst="rect">
            <a:avLst/>
          </a:prstGeom>
        </p:spPr>
      </p:pic>
      <p:sp>
        <p:nvSpPr>
          <p:cNvPr id="3" name="Footer Placeholder 2">
            <a:extLst>
              <a:ext uri="{FF2B5EF4-FFF2-40B4-BE49-F238E27FC236}">
                <a16:creationId xmlns:a16="http://schemas.microsoft.com/office/drawing/2014/main" id="{6E5F9ABC-0FBD-4401-8B99-CE9C512F77F5}"/>
              </a:ext>
            </a:extLst>
          </p:cNvPr>
          <p:cNvSpPr>
            <a:spLocks noGrp="1"/>
          </p:cNvSpPr>
          <p:nvPr>
            <p:ph type="ftr" sz="quarter" idx="11"/>
          </p:nvPr>
        </p:nvSpPr>
        <p:spPr/>
        <p:txBody>
          <a:bodyPr/>
          <a:lstStyle/>
          <a:p>
            <a:r>
              <a:rPr lang="en-US"/>
              <a:t>Texas Education Agency   2023-2024 School Year                                     </a:t>
            </a:r>
            <a:endParaRPr lang="en-US" dirty="0"/>
          </a:p>
        </p:txBody>
      </p:sp>
      <p:sp>
        <p:nvSpPr>
          <p:cNvPr id="5" name="Slide Number Placeholder 4">
            <a:extLst>
              <a:ext uri="{FF2B5EF4-FFF2-40B4-BE49-F238E27FC236}">
                <a16:creationId xmlns:a16="http://schemas.microsoft.com/office/drawing/2014/main" id="{CFAF724F-671B-4E02-BD64-063EFBAAF0A8}"/>
              </a:ext>
            </a:extLst>
          </p:cNvPr>
          <p:cNvSpPr>
            <a:spLocks noGrp="1"/>
          </p:cNvSpPr>
          <p:nvPr>
            <p:ph type="sldNum" sz="quarter" idx="12"/>
          </p:nvPr>
        </p:nvSpPr>
        <p:spPr/>
        <p:txBody>
          <a:bodyPr/>
          <a:lstStyle/>
          <a:p>
            <a:fld id="{0088AB57-2DBE-44A3-AE96-942C49E954BF}" type="slidenum">
              <a:rPr lang="en-US" smtClean="0"/>
              <a:t>14</a:t>
            </a:fld>
            <a:endParaRPr lang="en-US"/>
          </a:p>
        </p:txBody>
      </p:sp>
    </p:spTree>
    <p:custDataLst>
      <p:tags r:id="rId1"/>
    </p:custDataLst>
    <p:extLst>
      <p:ext uri="{BB962C8B-B14F-4D97-AF65-F5344CB8AC3E}">
        <p14:creationId xmlns:p14="http://schemas.microsoft.com/office/powerpoint/2010/main" val="3733524690"/>
      </p:ext>
    </p:extLst>
  </p:cSld>
  <p:clrMapOvr>
    <a:masterClrMapping/>
  </p:clrMapOvr>
  <mc:AlternateContent xmlns:mc="http://schemas.openxmlformats.org/markup-compatibility/2006" xmlns:p14="http://schemas.microsoft.com/office/powerpoint/2010/main">
    <mc:Choice Requires="p14">
      <p:transition spd="med" p14:dur="700" advClick="0" advTm="25322">
        <p:fade/>
      </p:transition>
    </mc:Choice>
    <mc:Fallback xmlns="">
      <p:transition spd="med" advClick="0" advTm="2532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Writing Response Modes Example</a:t>
            </a:r>
          </a:p>
        </p:txBody>
      </p:sp>
      <p:sp>
        <p:nvSpPr>
          <p:cNvPr id="4" name="Content Placeholder 3"/>
          <p:cNvSpPr>
            <a:spLocks noGrp="1"/>
          </p:cNvSpPr>
          <p:nvPr>
            <p:ph idx="13"/>
          </p:nvPr>
        </p:nvSpPr>
        <p:spPr>
          <a:xfrm>
            <a:off x="838200" y="1708394"/>
            <a:ext cx="10515599" cy="4302459"/>
          </a:xfrm>
        </p:spPr>
        <p:txBody>
          <a:bodyPr>
            <a:normAutofit/>
          </a:bodyPr>
          <a:lstStyle/>
          <a:p>
            <a:pPr>
              <a:spcAft>
                <a:spcPts val="800"/>
              </a:spcAft>
              <a:buClr>
                <a:schemeClr val="accent2"/>
              </a:buClr>
              <a:buFont typeface="Wingdings" panose="05000000000000000000" pitchFamily="2" charset="2"/>
              <a:buChar char="§"/>
            </a:pPr>
            <a:r>
              <a:rPr lang="en-US" sz="2400" dirty="0"/>
              <a:t>Ms. McDermott is teaching her students to write more descriptively. She models writing a description of an object and the class creates a word bank of descriptive language they can use in their writing. Then the teacher asks the students to describe a new object.</a:t>
            </a:r>
          </a:p>
          <a:p>
            <a:pPr marL="517525" lvl="1" indent="-292100">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Two students use a keyboard to type a description at the computer.</a:t>
            </a:r>
          </a:p>
          <a:p>
            <a:pPr marL="517525" lvl="1" indent="-292100">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One student writes in a notebook with a pencil.</a:t>
            </a:r>
          </a:p>
          <a:p>
            <a:pPr marL="517525" lvl="1" indent="-292100">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One student chooses some word/picture cards to describe the object.</a:t>
            </a:r>
          </a:p>
          <a:p>
            <a:pPr marL="517525" lvl="1" indent="-292100">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One student points to the best of two examples of a description.</a:t>
            </a:r>
          </a:p>
        </p:txBody>
      </p:sp>
      <p:sp>
        <p:nvSpPr>
          <p:cNvPr id="5" name="Footer Placeholder 4"/>
          <p:cNvSpPr>
            <a:spLocks noGrp="1"/>
          </p:cNvSpPr>
          <p:nvPr>
            <p:ph type="ftr" sz="quarter" idx="11"/>
          </p:nvPr>
        </p:nvSpPr>
        <p:spPr/>
        <p:txBody>
          <a:bodyPr/>
          <a:lstStyle/>
          <a:p>
            <a:r>
              <a:rPr lang="en-US"/>
              <a:t>Texas Education Agency   2023-2024 School Year                                     </a:t>
            </a:r>
            <a:endParaRPr lang="en-US" dirty="0"/>
          </a:p>
        </p:txBody>
      </p:sp>
      <p:sp>
        <p:nvSpPr>
          <p:cNvPr id="3" name="Slide Number Placeholder 2">
            <a:extLst>
              <a:ext uri="{FF2B5EF4-FFF2-40B4-BE49-F238E27FC236}">
                <a16:creationId xmlns:a16="http://schemas.microsoft.com/office/drawing/2014/main" id="{BD223CB6-A3BE-40BE-9AAB-3D200AC06228}"/>
              </a:ext>
            </a:extLst>
          </p:cNvPr>
          <p:cNvSpPr>
            <a:spLocks noGrp="1"/>
          </p:cNvSpPr>
          <p:nvPr>
            <p:ph type="sldNum" sz="quarter" idx="12"/>
          </p:nvPr>
        </p:nvSpPr>
        <p:spPr/>
        <p:txBody>
          <a:bodyPr/>
          <a:lstStyle/>
          <a:p>
            <a:fld id="{0088AB57-2DBE-44A3-AE96-942C49E954BF}" type="slidenum">
              <a:rPr lang="en-US" smtClean="0"/>
              <a:t>15</a:t>
            </a:fld>
            <a:endParaRPr lang="en-US"/>
          </a:p>
        </p:txBody>
      </p:sp>
    </p:spTree>
    <p:custDataLst>
      <p:tags r:id="rId1"/>
    </p:custDataLst>
    <p:extLst>
      <p:ext uri="{BB962C8B-B14F-4D97-AF65-F5344CB8AC3E}">
        <p14:creationId xmlns:p14="http://schemas.microsoft.com/office/powerpoint/2010/main" val="241694947"/>
      </p:ext>
    </p:extLst>
  </p:cSld>
  <p:clrMapOvr>
    <a:masterClrMapping/>
  </p:clrMapOvr>
  <mc:AlternateContent xmlns:mc="http://schemas.openxmlformats.org/markup-compatibility/2006" xmlns:p14="http://schemas.microsoft.com/office/powerpoint/2010/main">
    <mc:Choice Requires="p14">
      <p:transition spd="med" p14:dur="700" advClick="0" advTm="43147">
        <p:fade/>
      </p:transition>
    </mc:Choice>
    <mc:Fallback xmlns="">
      <p:transition spd="med" advClick="0" advTm="43147">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152" y="411218"/>
            <a:ext cx="9597887" cy="710206"/>
          </a:xfrm>
        </p:spPr>
        <p:txBody>
          <a:bodyPr>
            <a:normAutofit fontScale="90000"/>
          </a:bodyPr>
          <a:lstStyle/>
          <a:p>
            <a:r>
              <a:rPr lang="en-US" dirty="0">
                <a:solidFill>
                  <a:srgbClr val="2F5CAC"/>
                </a:solidFill>
              </a:rPr>
              <a:t>Augmentative and Alternative Communication</a:t>
            </a:r>
            <a:endParaRPr lang="en-US" sz="2700" dirty="0">
              <a:solidFill>
                <a:srgbClr val="2F5CAC"/>
              </a:solidFill>
            </a:endParaRPr>
          </a:p>
        </p:txBody>
      </p:sp>
      <p:sp>
        <p:nvSpPr>
          <p:cNvPr id="3" name="Content Placeholder 2"/>
          <p:cNvSpPr>
            <a:spLocks noGrp="1"/>
          </p:cNvSpPr>
          <p:nvPr>
            <p:ph idx="13"/>
          </p:nvPr>
        </p:nvSpPr>
        <p:spPr>
          <a:xfrm>
            <a:off x="687987" y="1361210"/>
            <a:ext cx="10831052" cy="5071863"/>
          </a:xfrm>
        </p:spPr>
        <p:txBody>
          <a:bodyPr>
            <a:normAutofit lnSpcReduction="10000"/>
          </a:bodyPr>
          <a:lstStyle/>
          <a:p>
            <a:pPr>
              <a:lnSpc>
                <a:spcPts val="3200"/>
              </a:lnSpc>
              <a:spcBef>
                <a:spcPts val="0"/>
              </a:spcBef>
              <a:spcAft>
                <a:spcPts val="900"/>
              </a:spcAft>
              <a:buClr>
                <a:schemeClr val="accent2"/>
              </a:buClr>
              <a:buFont typeface="Wingdings" panose="05000000000000000000" pitchFamily="2" charset="2"/>
              <a:buChar char="§"/>
            </a:pPr>
            <a:r>
              <a:rPr lang="en-US" sz="2400" dirty="0"/>
              <a:t>Augmentative and Alternative Communication:  </a:t>
            </a:r>
            <a:r>
              <a:rPr lang="en-US" sz="2400" b="0" dirty="0"/>
              <a:t>a means other than traditional spoken or written communication by which a student can share a message with others. </a:t>
            </a:r>
            <a:endParaRPr lang="en-US" sz="2400" dirty="0"/>
          </a:p>
          <a:p>
            <a:pPr>
              <a:lnSpc>
                <a:spcPct val="120000"/>
              </a:lnSpc>
              <a:spcBef>
                <a:spcPts val="0"/>
              </a:spcBef>
              <a:buClr>
                <a:schemeClr val="accent2"/>
              </a:buClr>
              <a:buFont typeface="Wingdings" panose="05000000000000000000" pitchFamily="2" charset="2"/>
              <a:buChar char="§"/>
            </a:pPr>
            <a:r>
              <a:rPr lang="en-US" sz="2400" dirty="0"/>
              <a:t>Allowable examples include but are not limited to:</a:t>
            </a:r>
          </a:p>
          <a:p>
            <a:pPr marL="517525" lvl="1" indent="-292100">
              <a:lnSpc>
                <a:spcPct val="120000"/>
              </a:lnSpc>
              <a:spcBef>
                <a:spcPts val="0"/>
              </a:spcBef>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gestures	</a:t>
            </a:r>
          </a:p>
          <a:p>
            <a:pPr marL="517525" lvl="1" indent="-292100">
              <a:lnSpc>
                <a:spcPct val="120000"/>
              </a:lnSpc>
              <a:spcBef>
                <a:spcPts val="0"/>
              </a:spcBef>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facial expressions</a:t>
            </a:r>
          </a:p>
          <a:p>
            <a:pPr marL="517525" lvl="1" indent="-292100">
              <a:lnSpc>
                <a:spcPct val="120000"/>
              </a:lnSpc>
              <a:spcBef>
                <a:spcPts val="0"/>
              </a:spcBef>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picture cards</a:t>
            </a:r>
          </a:p>
          <a:p>
            <a:pPr marL="517525" lvl="1" indent="-292100">
              <a:lnSpc>
                <a:spcPct val="120000"/>
              </a:lnSpc>
              <a:spcBef>
                <a:spcPts val="0"/>
              </a:spcBef>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picture boards</a:t>
            </a:r>
          </a:p>
          <a:p>
            <a:pPr marL="517525" lvl="1" indent="-292100">
              <a:lnSpc>
                <a:spcPct val="120000"/>
              </a:lnSpc>
              <a:spcBef>
                <a:spcPts val="0"/>
              </a:spcBef>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sign language</a:t>
            </a:r>
          </a:p>
          <a:p>
            <a:pPr marL="517525" lvl="1" indent="-292100">
              <a:lnSpc>
                <a:spcPct val="120000"/>
              </a:lnSpc>
              <a:spcBef>
                <a:spcPts val="0"/>
              </a:spcBef>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speech generating devices</a:t>
            </a:r>
          </a:p>
          <a:p>
            <a:pPr marL="517525" lvl="1" indent="-292100">
              <a:lnSpc>
                <a:spcPct val="120000"/>
              </a:lnSpc>
              <a:spcBef>
                <a:spcPts val="0"/>
              </a:spcBef>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switch-based output devices</a:t>
            </a:r>
          </a:p>
          <a:p>
            <a:pPr marL="517525" lvl="1" indent="-292100">
              <a:lnSpc>
                <a:spcPct val="120000"/>
              </a:lnSpc>
              <a:spcBef>
                <a:spcPts val="0"/>
              </a:spcBef>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real objects</a:t>
            </a:r>
          </a:p>
        </p:txBody>
      </p:sp>
      <p:sp>
        <p:nvSpPr>
          <p:cNvPr id="4" name="Footer Placeholder 3">
            <a:extLst>
              <a:ext uri="{FF2B5EF4-FFF2-40B4-BE49-F238E27FC236}">
                <a16:creationId xmlns:a16="http://schemas.microsoft.com/office/drawing/2014/main" id="{EF210C22-B626-447E-A8D0-43F998CE9D38}"/>
              </a:ext>
            </a:extLst>
          </p:cNvPr>
          <p:cNvSpPr>
            <a:spLocks noGrp="1"/>
          </p:cNvSpPr>
          <p:nvPr>
            <p:ph type="ftr" sz="quarter" idx="11"/>
          </p:nvPr>
        </p:nvSpPr>
        <p:spPr/>
        <p:txBody>
          <a:bodyPr/>
          <a:lstStyle/>
          <a:p>
            <a:r>
              <a:rPr lang="en-US"/>
              <a:t>Texas Education Agency   2023-2024 School Year                                     </a:t>
            </a:r>
            <a:endParaRPr lang="en-US" dirty="0"/>
          </a:p>
        </p:txBody>
      </p:sp>
      <p:sp>
        <p:nvSpPr>
          <p:cNvPr id="5" name="Slide Number Placeholder 4">
            <a:extLst>
              <a:ext uri="{FF2B5EF4-FFF2-40B4-BE49-F238E27FC236}">
                <a16:creationId xmlns:a16="http://schemas.microsoft.com/office/drawing/2014/main" id="{96126360-18CC-4EE5-835D-1E36CD64AAF1}"/>
              </a:ext>
            </a:extLst>
          </p:cNvPr>
          <p:cNvSpPr>
            <a:spLocks noGrp="1"/>
          </p:cNvSpPr>
          <p:nvPr>
            <p:ph type="sldNum" sz="quarter" idx="12"/>
          </p:nvPr>
        </p:nvSpPr>
        <p:spPr/>
        <p:txBody>
          <a:bodyPr/>
          <a:lstStyle/>
          <a:p>
            <a:fld id="{0088AB57-2DBE-44A3-AE96-942C49E954BF}" type="slidenum">
              <a:rPr lang="en-US" smtClean="0"/>
              <a:t>16</a:t>
            </a:fld>
            <a:endParaRPr lang="en-US"/>
          </a:p>
        </p:txBody>
      </p:sp>
    </p:spTree>
    <p:custDataLst>
      <p:tags r:id="rId1"/>
    </p:custDataLst>
    <p:extLst>
      <p:ext uri="{BB962C8B-B14F-4D97-AF65-F5344CB8AC3E}">
        <p14:creationId xmlns:p14="http://schemas.microsoft.com/office/powerpoint/2010/main" val="685465519"/>
      </p:ext>
    </p:extLst>
  </p:cSld>
  <p:clrMapOvr>
    <a:masterClrMapping/>
  </p:clrMapOvr>
  <mc:AlternateContent xmlns:mc="http://schemas.openxmlformats.org/markup-compatibility/2006" xmlns:p14="http://schemas.microsoft.com/office/powerpoint/2010/main">
    <mc:Choice Requires="p14">
      <p:transition spd="med" p14:dur="700" advClick="0" advTm="34197">
        <p:fade/>
      </p:transition>
    </mc:Choice>
    <mc:Fallback xmlns="">
      <p:transition spd="med" advClick="0" advTm="34197">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936333" cy="710206"/>
          </a:xfrm>
        </p:spPr>
        <p:txBody>
          <a:bodyPr/>
          <a:lstStyle/>
          <a:p>
            <a:r>
              <a:rPr lang="en-US" dirty="0">
                <a:solidFill>
                  <a:srgbClr val="2F5CAC"/>
                </a:solidFill>
              </a:rPr>
              <a:t>Prompting Versus Leading </a:t>
            </a:r>
          </a:p>
        </p:txBody>
      </p:sp>
      <p:sp>
        <p:nvSpPr>
          <p:cNvPr id="3" name="Content Placeholder 2"/>
          <p:cNvSpPr>
            <a:spLocks noGrp="1"/>
          </p:cNvSpPr>
          <p:nvPr>
            <p:ph sz="quarter" idx="13"/>
          </p:nvPr>
        </p:nvSpPr>
        <p:spPr>
          <a:xfrm>
            <a:off x="361376" y="1371979"/>
            <a:ext cx="10667999" cy="4366212"/>
          </a:xfrm>
        </p:spPr>
        <p:txBody>
          <a:bodyPr>
            <a:noAutofit/>
          </a:bodyPr>
          <a:lstStyle/>
          <a:p>
            <a:pPr marL="292100" indent="-292100">
              <a:lnSpc>
                <a:spcPts val="2200"/>
              </a:lnSpc>
              <a:spcBef>
                <a:spcPts val="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292100" indent="-292100">
              <a:lnSpc>
                <a:spcPts val="2200"/>
              </a:lnSpc>
              <a:spcBef>
                <a:spcPts val="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Leading is asking the student to respond in a specific way or with a specific answer. Leading is NOT allowed.</a:t>
            </a:r>
          </a:p>
          <a:p>
            <a:pPr marL="292100" indent="-292100">
              <a:lnSpc>
                <a:spcPts val="2200"/>
              </a:lnSpc>
              <a:spcBef>
                <a:spcPts val="0"/>
              </a:spcBef>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allowed for rating the Observable Behaviors on the TELPAS Alternate assessment.</a:t>
            </a:r>
          </a:p>
          <a:p>
            <a:pPr marL="517525" lvl="1" indent="-225425">
              <a:lnSpc>
                <a:spcPts val="2200"/>
              </a:lnSpc>
              <a:spcBef>
                <a:spcPts val="600"/>
              </a:spcBef>
              <a:spcAft>
                <a:spcPts val="600"/>
              </a:spcAft>
              <a:buClr>
                <a:srgbClr val="0070C0"/>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The purpose of TELPAS Alternate is to accurately measure a student’s ability to understand and use English to engage in social and academic learning environments. </a:t>
            </a:r>
          </a:p>
          <a:p>
            <a:pPr marL="517525" lvl="1" indent="-225425">
              <a:lnSpc>
                <a:spcPts val="2200"/>
              </a:lnSpc>
              <a:spcBef>
                <a:spcPts val="600"/>
              </a:spcBef>
              <a:spcAft>
                <a:spcPts val="600"/>
              </a:spcAft>
              <a:buClr>
                <a:srgbClr val="0070C0"/>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a:t>Texas Education Agency   2023-2024 School Year                                     </a:t>
            </a:r>
            <a:endParaRPr lang="en-US" dirty="0">
              <a:solidFill>
                <a:prstClr val="white"/>
              </a:solidFill>
            </a:endParaRPr>
          </a:p>
        </p:txBody>
      </p:sp>
      <p:sp>
        <p:nvSpPr>
          <p:cNvPr id="5" name="Slide Number Placeholder 4">
            <a:extLst>
              <a:ext uri="{FF2B5EF4-FFF2-40B4-BE49-F238E27FC236}">
                <a16:creationId xmlns:a16="http://schemas.microsoft.com/office/drawing/2014/main" id="{F78F6833-ECC7-44C6-A632-1FB9F52DB772}"/>
              </a:ext>
            </a:extLst>
          </p:cNvPr>
          <p:cNvSpPr>
            <a:spLocks noGrp="1"/>
          </p:cNvSpPr>
          <p:nvPr>
            <p:ph type="sldNum" sz="quarter" idx="12"/>
          </p:nvPr>
        </p:nvSpPr>
        <p:spPr/>
        <p:txBody>
          <a:bodyPr/>
          <a:lstStyle/>
          <a:p>
            <a:fld id="{0088AB57-2DBE-44A3-AE96-942C49E954BF}" type="slidenum">
              <a:rPr lang="en-US" smtClean="0">
                <a:solidFill>
                  <a:prstClr val="white"/>
                </a:solidFill>
              </a:rPr>
              <a:pPr/>
              <a:t>17</a:t>
            </a:fld>
            <a:endParaRPr lang="en-US" dirty="0">
              <a:solidFill>
                <a:prstClr val="white"/>
              </a:solidFill>
            </a:endParaRPr>
          </a:p>
        </p:txBody>
      </p:sp>
    </p:spTree>
    <p:custDataLst>
      <p:tags r:id="rId1"/>
    </p:custDataLst>
    <p:extLst>
      <p:ext uri="{BB962C8B-B14F-4D97-AF65-F5344CB8AC3E}">
        <p14:creationId xmlns:p14="http://schemas.microsoft.com/office/powerpoint/2010/main" val="2785244669"/>
      </p:ext>
    </p:extLst>
  </p:cSld>
  <p:clrMapOvr>
    <a:masterClrMapping/>
  </p:clrMapOvr>
  <mc:AlternateContent xmlns:mc="http://schemas.openxmlformats.org/markup-compatibility/2006" xmlns:p14="http://schemas.microsoft.com/office/powerpoint/2010/main">
    <mc:Choice Requires="p14">
      <p:transition spd="med" p14:dur="700" advClick="0" advTm="49940">
        <p:fade/>
      </p:transition>
    </mc:Choice>
    <mc:Fallback xmlns="">
      <p:transition spd="med" advClick="0" advTm="4994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42266-106A-4EC0-82EB-BC8D9A5A4255}"/>
              </a:ext>
            </a:extLst>
          </p:cNvPr>
          <p:cNvSpPr>
            <a:spLocks noGrp="1"/>
          </p:cNvSpPr>
          <p:nvPr>
            <p:ph type="title"/>
          </p:nvPr>
        </p:nvSpPr>
        <p:spPr/>
        <p:txBody>
          <a:bodyPr/>
          <a:lstStyle/>
          <a:p>
            <a:r>
              <a:rPr lang="en-US" dirty="0">
                <a:solidFill>
                  <a:srgbClr val="2F5CAC"/>
                </a:solidFill>
              </a:rPr>
              <a:t>Examples of Allowable Prompting</a:t>
            </a:r>
          </a:p>
        </p:txBody>
      </p:sp>
      <p:sp>
        <p:nvSpPr>
          <p:cNvPr id="4" name="Content Placeholder 3">
            <a:extLst>
              <a:ext uri="{FF2B5EF4-FFF2-40B4-BE49-F238E27FC236}">
                <a16:creationId xmlns:a16="http://schemas.microsoft.com/office/drawing/2014/main" id="{E0681322-BDB8-40BE-B55C-17B79772DE9A}"/>
              </a:ext>
            </a:extLst>
          </p:cNvPr>
          <p:cNvSpPr>
            <a:spLocks noGrp="1"/>
          </p:cNvSpPr>
          <p:nvPr>
            <p:ph sz="quarter" idx="13"/>
          </p:nvPr>
        </p:nvSpPr>
        <p:spPr>
          <a:xfrm>
            <a:off x="423863" y="1647458"/>
            <a:ext cx="11344274" cy="4748603"/>
          </a:xfrm>
        </p:spPr>
        <p:txBody>
          <a:bodyPr>
            <a:normAutofit fontScale="92500" lnSpcReduction="20000"/>
          </a:bodyPr>
          <a:lstStyle/>
          <a:p>
            <a:pPr marL="457200" lvl="0" indent="-457200">
              <a:lnSpc>
                <a:spcPct val="80000"/>
              </a:lnSpc>
              <a:buClr>
                <a:schemeClr val="accent2"/>
              </a:buClr>
              <a:buFont typeface="Wingdings" panose="05000000000000000000" pitchFamily="2" charset="2"/>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Questions such as “What do you think comes next?”</a:t>
            </a:r>
          </a:p>
          <a:p>
            <a:pPr marL="457200" lvl="0" indent="-457200">
              <a:lnSpc>
                <a:spcPct val="80000"/>
              </a:lnSpc>
              <a:buClr>
                <a:schemeClr val="accent2"/>
              </a:buClr>
              <a:buFont typeface="Wingdings" panose="05000000000000000000" pitchFamily="2" charset="2"/>
              <a:buChar char="§"/>
            </a:pPr>
            <a:endParaRPr lang="en-US" sz="2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lvl="0" indent="-457200">
              <a:lnSpc>
                <a:spcPct val="80000"/>
              </a:lnSpc>
              <a:buClr>
                <a:schemeClr val="accent2"/>
              </a:buClr>
              <a:buFont typeface="Wingdings" panose="05000000000000000000" pitchFamily="2" charset="2"/>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Reminders such as “Keep on working until you have finished.” </a:t>
            </a:r>
          </a:p>
          <a:p>
            <a:pPr marL="457200" lvl="0" indent="-457200">
              <a:lnSpc>
                <a:spcPct val="80000"/>
              </a:lnSpc>
              <a:buClr>
                <a:schemeClr val="accent2"/>
              </a:buClr>
              <a:buFont typeface="Wingdings" panose="05000000000000000000" pitchFamily="2" charset="2"/>
              <a:buChar char="§"/>
            </a:pPr>
            <a:endParaRPr lang="en-US" sz="2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lvl="0" indent="-457200">
              <a:lnSpc>
                <a:spcPct val="80000"/>
              </a:lnSpc>
              <a:spcAft>
                <a:spcPts val="300"/>
              </a:spcAft>
              <a:buClr>
                <a:schemeClr val="accent2"/>
              </a:buClr>
              <a:buFont typeface="Wingdings" panose="05000000000000000000" pitchFamily="2" charset="2"/>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Indicating such as</a:t>
            </a:r>
          </a:p>
          <a:p>
            <a:pPr marL="795338" lvl="1" indent="-331788">
              <a:lnSpc>
                <a:spcPct val="110000"/>
              </a:lnSpc>
              <a:spcBef>
                <a:spcPts val="300"/>
              </a:spcBef>
              <a:buClr>
                <a:srgbClr val="0070C0"/>
              </a:buCl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pointing to an object when a student loses eye contact to bring him or her back on task </a:t>
            </a:r>
          </a:p>
          <a:p>
            <a:pPr marL="795338" lvl="1" indent="-331788">
              <a:lnSpc>
                <a:spcPct val="110000"/>
              </a:lnSpc>
              <a:spcBef>
                <a:spcPts val="300"/>
              </a:spcBef>
              <a:buClr>
                <a:srgbClr val="0070C0"/>
              </a:buCl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pointing to a place in the text when the student becomes distracted to continue focus on the task </a:t>
            </a:r>
          </a:p>
          <a:p>
            <a:pPr marL="1143000" lvl="1" indent="-457200">
              <a:lnSpc>
                <a:spcPct val="80000"/>
              </a:lnSpc>
            </a:pPr>
            <a:endParaRPr lang="en-US" sz="22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lvl="0" indent="-457200">
              <a:lnSpc>
                <a:spcPct val="80000"/>
              </a:lnSpc>
              <a:spcAft>
                <a:spcPts val="300"/>
              </a:spcAft>
              <a:buClr>
                <a:schemeClr val="accent2"/>
              </a:buClr>
              <a:buFont typeface="Wingdings" panose="05000000000000000000" pitchFamily="2" charset="2"/>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Proximity control such as </a:t>
            </a:r>
          </a:p>
          <a:p>
            <a:pPr marL="795338" lvl="1" indent="-331788">
              <a:lnSpc>
                <a:spcPct val="110000"/>
              </a:lnSpc>
              <a:spcBef>
                <a:spcPts val="300"/>
              </a:spcBef>
              <a:buClr>
                <a:srgbClr val="0070C0"/>
              </a:buCl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touching a student’s arm to remind him or her to activate a switch</a:t>
            </a:r>
          </a:p>
          <a:p>
            <a:pPr marL="795338" lvl="1" indent="-331788">
              <a:lnSpc>
                <a:spcPct val="110000"/>
              </a:lnSpc>
              <a:spcBef>
                <a:spcPts val="300"/>
              </a:spcBef>
              <a:buClr>
                <a:srgbClr val="0070C0"/>
              </a:buCl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touching a student’s shoulder to continue eye contact with the teacher or object to be viewed  </a:t>
            </a:r>
          </a:p>
          <a:p>
            <a:endParaRPr lang="en-US" dirty="0"/>
          </a:p>
        </p:txBody>
      </p:sp>
      <p:sp>
        <p:nvSpPr>
          <p:cNvPr id="3" name="Footer Placeholder 2">
            <a:extLst>
              <a:ext uri="{FF2B5EF4-FFF2-40B4-BE49-F238E27FC236}">
                <a16:creationId xmlns:a16="http://schemas.microsoft.com/office/drawing/2014/main" id="{817D143A-F88E-4F4A-A6D0-17BEEDE20158}"/>
              </a:ext>
            </a:extLst>
          </p:cNvPr>
          <p:cNvSpPr>
            <a:spLocks noGrp="1"/>
          </p:cNvSpPr>
          <p:nvPr>
            <p:ph type="ftr" sz="quarter" idx="11"/>
          </p:nvPr>
        </p:nvSpPr>
        <p:spPr/>
        <p:txBody>
          <a:bodyPr/>
          <a:lstStyle/>
          <a:p>
            <a:r>
              <a:rPr lang="en-US"/>
              <a:t>Texas Education Agency   2023-2024 School Year                                     </a:t>
            </a:r>
            <a:endParaRPr lang="en-US" dirty="0">
              <a:solidFill>
                <a:prstClr val="white"/>
              </a:solidFill>
            </a:endParaRPr>
          </a:p>
        </p:txBody>
      </p:sp>
      <p:sp>
        <p:nvSpPr>
          <p:cNvPr id="5" name="Slide Number Placeholder 4">
            <a:extLst>
              <a:ext uri="{FF2B5EF4-FFF2-40B4-BE49-F238E27FC236}">
                <a16:creationId xmlns:a16="http://schemas.microsoft.com/office/drawing/2014/main" id="{49B5A5BD-E33D-4E2C-A833-777D5D25AABD}"/>
              </a:ext>
            </a:extLst>
          </p:cNvPr>
          <p:cNvSpPr>
            <a:spLocks noGrp="1"/>
          </p:cNvSpPr>
          <p:nvPr>
            <p:ph type="sldNum" sz="quarter" idx="12"/>
          </p:nvPr>
        </p:nvSpPr>
        <p:spPr/>
        <p:txBody>
          <a:bodyPr/>
          <a:lstStyle/>
          <a:p>
            <a:fld id="{0088AB57-2DBE-44A3-AE96-942C49E954BF}" type="slidenum">
              <a:rPr lang="en-US" smtClean="0">
                <a:solidFill>
                  <a:prstClr val="white"/>
                </a:solidFill>
              </a:rPr>
              <a:pPr/>
              <a:t>18</a:t>
            </a:fld>
            <a:endParaRPr lang="en-US">
              <a:solidFill>
                <a:prstClr val="white"/>
              </a:solidFill>
            </a:endParaRPr>
          </a:p>
        </p:txBody>
      </p:sp>
    </p:spTree>
    <p:custDataLst>
      <p:tags r:id="rId1"/>
    </p:custDataLst>
    <p:extLst>
      <p:ext uri="{BB962C8B-B14F-4D97-AF65-F5344CB8AC3E}">
        <p14:creationId xmlns:p14="http://schemas.microsoft.com/office/powerpoint/2010/main" val="769102699"/>
      </p:ext>
    </p:extLst>
  </p:cSld>
  <p:clrMapOvr>
    <a:masterClrMapping/>
  </p:clrMapOvr>
  <mc:AlternateContent xmlns:mc="http://schemas.openxmlformats.org/markup-compatibility/2006" xmlns:p14="http://schemas.microsoft.com/office/powerpoint/2010/main">
    <mc:Choice Requires="p14">
      <p:transition spd="med" p14:dur="700" advClick="0" advTm="44811">
        <p:fade/>
      </p:transition>
    </mc:Choice>
    <mc:Fallback xmlns="">
      <p:transition spd="med" advClick="0" advTm="44811">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Examples of Non-Allowable Leading</a:t>
            </a:r>
          </a:p>
        </p:txBody>
      </p:sp>
      <p:sp>
        <p:nvSpPr>
          <p:cNvPr id="4" name="Content Placeholder 3"/>
          <p:cNvSpPr>
            <a:spLocks noGrp="1"/>
          </p:cNvSpPr>
          <p:nvPr>
            <p:ph idx="13"/>
          </p:nvPr>
        </p:nvSpPr>
        <p:spPr>
          <a:xfrm>
            <a:off x="838199" y="1566251"/>
            <a:ext cx="10515599" cy="4744014"/>
          </a:xfrm>
        </p:spPr>
        <p:txBody>
          <a:bodyPr>
            <a:normAutofit fontScale="77500" lnSpcReduction="20000"/>
          </a:bodyPr>
          <a:lstStyle/>
          <a:p>
            <a:pPr>
              <a:lnSpc>
                <a:spcPct val="120000"/>
              </a:lnSpc>
              <a:spcBef>
                <a:spcPts val="400"/>
              </a:spcBef>
              <a:spcAft>
                <a:spcPts val="600"/>
              </a:spcAft>
              <a:buClr>
                <a:schemeClr val="accent2"/>
              </a:buClr>
              <a:buFont typeface="Wingdings" panose="05000000000000000000" pitchFamily="2" charset="2"/>
              <a:buChar char="§"/>
            </a:pPr>
            <a:r>
              <a:rPr lang="en-US" dirty="0"/>
              <a:t>The teacher or student uses the student’s native language. </a:t>
            </a:r>
          </a:p>
          <a:p>
            <a:pPr>
              <a:lnSpc>
                <a:spcPct val="120000"/>
              </a:lnSpc>
              <a:spcBef>
                <a:spcPts val="400"/>
              </a:spcBef>
              <a:spcAft>
                <a:spcPts val="600"/>
              </a:spcAft>
              <a:buClr>
                <a:schemeClr val="accent2"/>
              </a:buClr>
              <a:buFont typeface="Wingdings" panose="05000000000000000000" pitchFamily="2" charset="2"/>
              <a:buChar char="§"/>
            </a:pPr>
            <a:r>
              <a:rPr lang="en-US" dirty="0"/>
              <a:t>Exact directions such as, “Look at each word in the sentence. Find the name of the person. Mark the first letter in each name. Replace the letter with a capital letter</a:t>
            </a:r>
            <a:r>
              <a:rPr lang="en-US"/>
              <a:t>.” </a:t>
            </a:r>
            <a:endParaRPr lang="en-US" dirty="0"/>
          </a:p>
          <a:p>
            <a:pPr>
              <a:lnSpc>
                <a:spcPct val="120000"/>
              </a:lnSpc>
              <a:spcBef>
                <a:spcPts val="400"/>
              </a:spcBef>
              <a:buClr>
                <a:schemeClr val="accent2"/>
              </a:buClr>
              <a:buFont typeface="Wingdings" panose="05000000000000000000" pitchFamily="2" charset="2"/>
              <a:buChar char="§"/>
            </a:pPr>
            <a:r>
              <a:rPr lang="en-US" dirty="0"/>
              <a:t>Due to limitations in mobility, some students may need assistance with physical access to a task as part of the supports. In these instances, the physical assistance can only help the student access the stimuli. The assistance cannot result in the teacher performing the task. </a:t>
            </a:r>
          </a:p>
          <a:p>
            <a:pPr marL="463550" lvl="1" indent="-238125">
              <a:lnSpc>
                <a:spcPct val="120000"/>
              </a:lnSpc>
              <a:spcBef>
                <a:spcPts val="400"/>
              </a:spcBef>
              <a:buClr>
                <a:srgbClr val="0070C0"/>
              </a:buClr>
              <a:buFont typeface="Arial" panose="020B0604020202020204" pitchFamily="34" charset="0"/>
              <a:buChar char="•"/>
            </a:pP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The teacher provides a hand-to-hand manipulation of the student to actually control motor movements, thus performing the task for the student. </a:t>
            </a:r>
          </a:p>
          <a:p>
            <a:pPr marL="463550" lvl="1" indent="-238125">
              <a:lnSpc>
                <a:spcPct val="120000"/>
              </a:lnSpc>
              <a:spcBef>
                <a:spcPts val="400"/>
              </a:spcBef>
              <a:buClr>
                <a:srgbClr val="0070C0"/>
              </a:buClr>
              <a:buFont typeface="Arial" panose="020B0604020202020204" pitchFamily="34" charset="0"/>
              <a:buChar char="•"/>
            </a:pP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Placing the student’s hand on a pre-programmed switch. </a:t>
            </a:r>
          </a:p>
          <a:p>
            <a:pPr marL="463550" lvl="1" indent="-238125">
              <a:lnSpc>
                <a:spcPct val="120000"/>
              </a:lnSpc>
              <a:spcBef>
                <a:spcPts val="400"/>
              </a:spcBef>
              <a:buClr>
                <a:srgbClr val="0070C0"/>
              </a:buClr>
              <a:buFont typeface="Arial" panose="020B0604020202020204" pitchFamily="34" charset="0"/>
              <a:buChar char="•"/>
            </a:pP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Pointing to the character in the story before the student can identify the character in the story. </a:t>
            </a:r>
          </a:p>
        </p:txBody>
      </p:sp>
      <p:sp>
        <p:nvSpPr>
          <p:cNvPr id="5" name="Footer Placeholder 4"/>
          <p:cNvSpPr>
            <a:spLocks noGrp="1"/>
          </p:cNvSpPr>
          <p:nvPr>
            <p:ph type="ftr" sz="quarter" idx="11"/>
          </p:nvPr>
        </p:nvSpPr>
        <p:spPr/>
        <p:txBody>
          <a:bodyPr/>
          <a:lstStyle/>
          <a:p>
            <a:r>
              <a:rPr lang="en-US"/>
              <a:t>Texas Education Agency   2023-2024 School Year                                     </a:t>
            </a:r>
            <a:endParaRPr lang="en-US" dirty="0"/>
          </a:p>
        </p:txBody>
      </p:sp>
      <p:sp>
        <p:nvSpPr>
          <p:cNvPr id="3" name="Slide Number Placeholder 2">
            <a:extLst>
              <a:ext uri="{FF2B5EF4-FFF2-40B4-BE49-F238E27FC236}">
                <a16:creationId xmlns:a16="http://schemas.microsoft.com/office/drawing/2014/main" id="{5F304A0D-18A3-42A5-8DEB-CB24D77078FC}"/>
              </a:ext>
            </a:extLst>
          </p:cNvPr>
          <p:cNvSpPr>
            <a:spLocks noGrp="1"/>
          </p:cNvSpPr>
          <p:nvPr>
            <p:ph type="sldNum" sz="quarter" idx="12"/>
          </p:nvPr>
        </p:nvSpPr>
        <p:spPr/>
        <p:txBody>
          <a:bodyPr/>
          <a:lstStyle/>
          <a:p>
            <a:fld id="{0088AB57-2DBE-44A3-AE96-942C49E954BF}" type="slidenum">
              <a:rPr lang="en-US" smtClean="0"/>
              <a:t>19</a:t>
            </a:fld>
            <a:endParaRPr lang="en-US"/>
          </a:p>
        </p:txBody>
      </p:sp>
    </p:spTree>
    <p:custDataLst>
      <p:tags r:id="rId1"/>
    </p:custDataLst>
    <p:extLst>
      <p:ext uri="{BB962C8B-B14F-4D97-AF65-F5344CB8AC3E}">
        <p14:creationId xmlns:p14="http://schemas.microsoft.com/office/powerpoint/2010/main" val="3934619754"/>
      </p:ext>
    </p:extLst>
  </p:cSld>
  <p:clrMapOvr>
    <a:masterClrMapping/>
  </p:clrMapOvr>
  <mc:AlternateContent xmlns:mc="http://schemas.openxmlformats.org/markup-compatibility/2006" xmlns:p14="http://schemas.microsoft.com/office/powerpoint/2010/main">
    <mc:Choice Requires="p14">
      <p:transition spd="med" p14:dur="700" advClick="0" advTm="61906">
        <p:fade/>
      </p:transition>
    </mc:Choice>
    <mc:Fallback xmlns="">
      <p:transition spd="med" advClick="0" advTm="61906">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Purpose of this TELPAS Alternate Training</a:t>
            </a:r>
          </a:p>
        </p:txBody>
      </p:sp>
      <p:sp>
        <p:nvSpPr>
          <p:cNvPr id="3" name="Content Placeholder 2"/>
          <p:cNvSpPr>
            <a:spLocks noGrp="1"/>
          </p:cNvSpPr>
          <p:nvPr>
            <p:ph sz="quarter" idx="13"/>
          </p:nvPr>
        </p:nvSpPr>
        <p:spPr>
          <a:xfrm>
            <a:off x="702643" y="1502699"/>
            <a:ext cx="10537786" cy="4745701"/>
          </a:xfrm>
        </p:spPr>
        <p:txBody>
          <a:bodyPr>
            <a:normAutofit fontScale="92500" lnSpcReduction="10000"/>
          </a:bodyPr>
          <a:lstStyle/>
          <a:p>
            <a:pPr marL="457200" indent="-457200">
              <a:buClr>
                <a:schemeClr val="accent2"/>
              </a:buClr>
              <a:buFont typeface="Wingdings" panose="05000000000000000000" pitchFamily="2" charset="2"/>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Intended for assessment staff who either provide training for or administer TELPAS Alternate</a:t>
            </a:r>
          </a:p>
          <a:p>
            <a:pPr marL="862013" lvl="1" indent="-398463">
              <a:buClr>
                <a:schemeClr val="accent5"/>
              </a:buClr>
            </a:pP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Can be used by others as needed to clarify how emergent bilingual (EB) students with the most significant cognitive disabilities can access all four language domains of TELPAS Alternate</a:t>
            </a:r>
          </a:p>
          <a:p>
            <a:pPr lvl="1" indent="0">
              <a:buClr>
                <a:schemeClr val="accent2"/>
              </a:buClr>
              <a:buNone/>
            </a:pP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Clr>
                <a:schemeClr val="accent2"/>
              </a:buClr>
              <a:buFont typeface="Wingdings" panose="05000000000000000000" pitchFamily="2" charset="2"/>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Describe how TELPAS Alternate was designed to be inclusive of a variety of communication modes in English when assessing students with significant cognitive disabilities </a:t>
            </a:r>
          </a:p>
          <a:p>
            <a:pPr marL="457200" indent="-457200">
              <a:buFont typeface="Arial" panose="020B0604020202020204" pitchFamily="34" charset="0"/>
              <a:buChar char="•"/>
            </a:pPr>
            <a:endParaRPr lang="en-US" sz="2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Clr>
                <a:schemeClr val="accent2"/>
              </a:buClr>
              <a:buFont typeface="Wingdings" panose="05000000000000000000" pitchFamily="2" charset="2"/>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Explain accessibility policy for TELPAS Alternate in the domains of listening, speaking, reading, and writing </a:t>
            </a:r>
          </a:p>
          <a:p>
            <a:pPr marL="457200" indent="-457200">
              <a:buFont typeface="Wingdings" panose="05000000000000000000" pitchFamily="2" charset="2"/>
              <a:buChar char="q"/>
            </a:pPr>
            <a:endParaRPr lang="en-US" sz="2400" b="1" dirty="0">
              <a:latin typeface="Open Sans Semibold" panose="020B0606030504020204"/>
            </a:endParaRPr>
          </a:p>
        </p:txBody>
      </p:sp>
      <p:sp>
        <p:nvSpPr>
          <p:cNvPr id="4" name="Footer Placeholder 3"/>
          <p:cNvSpPr>
            <a:spLocks noGrp="1"/>
          </p:cNvSpPr>
          <p:nvPr>
            <p:ph type="ftr" sz="quarter" idx="11"/>
          </p:nvPr>
        </p:nvSpPr>
        <p:spPr/>
        <p:txBody>
          <a:bodyPr/>
          <a:lstStyle/>
          <a:p>
            <a:r>
              <a:rPr lang="en-US"/>
              <a:t>Texas Education Agency   2023-2024 School Year                                     </a:t>
            </a:r>
            <a:endParaRPr lang="en-US" dirty="0"/>
          </a:p>
        </p:txBody>
      </p:sp>
      <p:sp>
        <p:nvSpPr>
          <p:cNvPr id="6" name="Slide Number Placeholder 5">
            <a:extLst>
              <a:ext uri="{FF2B5EF4-FFF2-40B4-BE49-F238E27FC236}">
                <a16:creationId xmlns:a16="http://schemas.microsoft.com/office/drawing/2014/main" id="{C1B10060-C8CF-4E73-AE31-D1B356B1299D}"/>
              </a:ext>
            </a:extLst>
          </p:cNvPr>
          <p:cNvSpPr>
            <a:spLocks noGrp="1"/>
          </p:cNvSpPr>
          <p:nvPr>
            <p:ph type="sldNum" sz="quarter" idx="12"/>
          </p:nvPr>
        </p:nvSpPr>
        <p:spPr>
          <a:xfrm>
            <a:off x="8610600" y="6529137"/>
            <a:ext cx="2743200" cy="192338"/>
          </a:xfrm>
        </p:spPr>
        <p:txBody>
          <a:bodyPr/>
          <a:lstStyle/>
          <a:p>
            <a:fld id="{0088AB57-2DBE-44A3-AE96-942C49E954BF}" type="slidenum">
              <a:rPr lang="en-US" smtClean="0">
                <a:solidFill>
                  <a:prstClr val="white"/>
                </a:solidFill>
              </a:rPr>
              <a:pPr/>
              <a:t>2</a:t>
            </a:fld>
            <a:endParaRPr lang="en-US" dirty="0">
              <a:solidFill>
                <a:prstClr val="white"/>
              </a:solidFill>
            </a:endParaRPr>
          </a:p>
        </p:txBody>
      </p:sp>
    </p:spTree>
    <p:custDataLst>
      <p:tags r:id="rId1"/>
    </p:custDataLst>
    <p:extLst>
      <p:ext uri="{BB962C8B-B14F-4D97-AF65-F5344CB8AC3E}">
        <p14:creationId xmlns:p14="http://schemas.microsoft.com/office/powerpoint/2010/main" val="1385004694"/>
      </p:ext>
    </p:extLst>
  </p:cSld>
  <p:clrMapOvr>
    <a:masterClrMapping/>
  </p:clrMapOvr>
  <mc:AlternateContent xmlns:mc="http://schemas.openxmlformats.org/markup-compatibility/2006" xmlns:p14="http://schemas.microsoft.com/office/powerpoint/2010/main">
    <mc:Choice Requires="p14">
      <p:transition spd="med" p14:dur="700" advClick="0" advTm="41932">
        <p:fade/>
      </p:transition>
    </mc:Choice>
    <mc:Fallback xmlns="">
      <p:transition spd="med" advClick="0" advTm="41932">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32" y="288384"/>
            <a:ext cx="9574714" cy="737937"/>
          </a:xfrm>
        </p:spPr>
        <p:txBody>
          <a:bodyPr>
            <a:normAutofit fontScale="90000"/>
          </a:bodyPr>
          <a:lstStyle/>
          <a:p>
            <a:r>
              <a:rPr lang="en-US" dirty="0">
                <a:solidFill>
                  <a:srgbClr val="2F5CAC"/>
                </a:solidFill>
              </a:rPr>
              <a:t>Available TELPAS Alternate Training PowerPoints  </a:t>
            </a:r>
          </a:p>
        </p:txBody>
      </p:sp>
      <p:sp>
        <p:nvSpPr>
          <p:cNvPr id="3" name="Content Placeholder 2"/>
          <p:cNvSpPr>
            <a:spLocks noGrp="1"/>
          </p:cNvSpPr>
          <p:nvPr>
            <p:ph sz="half" idx="2"/>
          </p:nvPr>
        </p:nvSpPr>
        <p:spPr>
          <a:xfrm>
            <a:off x="978526" y="1845733"/>
            <a:ext cx="9968874" cy="4023359"/>
          </a:xfrm>
        </p:spPr>
        <p:txBody>
          <a:bodyPr numCol="2">
            <a:normAutofit/>
          </a:bodyPr>
          <a:lstStyle/>
          <a:p>
            <a:pPr marL="342900" indent="-342900">
              <a:buFont typeface="Wingdings" panose="05000000000000000000" pitchFamily="2" charset="2"/>
              <a:buChar char="q"/>
            </a:pPr>
            <a:r>
              <a:rPr lang="en-US" dirty="0"/>
              <a:t>Introduction to TELPAS Alternate</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Student Eligibility </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Speaking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Listening Domain</a:t>
            </a:r>
          </a:p>
          <a:p>
            <a:pPr marL="342900" indent="-342900">
              <a:buFont typeface="Wingdings" panose="05000000000000000000" pitchFamily="2" charset="2"/>
              <a:buChar char="q"/>
            </a:pPr>
            <a:r>
              <a:rPr lang="en-US" dirty="0"/>
              <a:t>Reading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Writing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Accessibility</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Test Administration </a:t>
            </a:r>
          </a:p>
          <a:p>
            <a:pPr marL="342900" indent="-342900">
              <a:buFont typeface="Wingdings" panose="05000000000000000000" pitchFamily="2" charset="2"/>
              <a:buChar char="q"/>
            </a:pPr>
            <a:endParaRPr lang="en-US" dirty="0"/>
          </a:p>
        </p:txBody>
      </p:sp>
      <p:pic>
        <p:nvPicPr>
          <p:cNvPr id="8" name="Picture 7" descr="A checkmark symbol appears in the box next to &quot;Accessibility&quot;&#10;&#10;Description generated with high confidence" title="Symbol">
            <a:extLst>
              <a:ext uri="{FF2B5EF4-FFF2-40B4-BE49-F238E27FC236}">
                <a16:creationId xmlns:a16="http://schemas.microsoft.com/office/drawing/2014/main" id="{70445796-8A11-4305-ACF7-B1493FBCD4C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21174" y="3365500"/>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a:t>Texas Education Agency   2023-2024 School Year                                     </a:t>
            </a:r>
            <a:endParaRPr lang="en-US" dirty="0"/>
          </a:p>
        </p:txBody>
      </p:sp>
      <p:sp>
        <p:nvSpPr>
          <p:cNvPr id="5" name="Slide Number Placeholder 4">
            <a:extLst>
              <a:ext uri="{FF2B5EF4-FFF2-40B4-BE49-F238E27FC236}">
                <a16:creationId xmlns:a16="http://schemas.microsoft.com/office/drawing/2014/main" id="{A2FF9A89-8D7C-4773-AA3D-ABDBF09B2085}"/>
              </a:ext>
            </a:extLst>
          </p:cNvPr>
          <p:cNvSpPr>
            <a:spLocks noGrp="1"/>
          </p:cNvSpPr>
          <p:nvPr>
            <p:ph type="sldNum" sz="quarter" idx="12"/>
          </p:nvPr>
        </p:nvSpPr>
        <p:spPr/>
        <p:txBody>
          <a:bodyPr/>
          <a:lstStyle/>
          <a:p>
            <a:r>
              <a:rPr lang="en-US" dirty="0"/>
              <a:t>20</a:t>
            </a:r>
          </a:p>
        </p:txBody>
      </p:sp>
    </p:spTree>
    <p:custDataLst>
      <p:tags r:id="rId1"/>
    </p:custDataLst>
    <p:extLst>
      <p:ext uri="{BB962C8B-B14F-4D97-AF65-F5344CB8AC3E}">
        <p14:creationId xmlns:p14="http://schemas.microsoft.com/office/powerpoint/2010/main" val="2124784223"/>
      </p:ext>
    </p:extLst>
  </p:cSld>
  <p:clrMapOvr>
    <a:masterClrMapping/>
  </p:clrMapOvr>
  <mc:AlternateContent xmlns:mc="http://schemas.openxmlformats.org/markup-compatibility/2006" xmlns:p14="http://schemas.microsoft.com/office/powerpoint/2010/main">
    <mc:Choice Requires="p14">
      <p:transition spd="med" p14:dur="700" advClick="0" advTm="14834">
        <p:fade/>
      </p:transition>
    </mc:Choice>
    <mc:Fallback xmlns="">
      <p:transition spd="med" advClick="0" advTm="14834">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a:xfrm>
            <a:off x="423863" y="1584297"/>
            <a:ext cx="11344274" cy="4314700"/>
          </a:xfrm>
        </p:spPr>
        <p:txBody>
          <a:bodyPr>
            <a:normAutofit lnSpcReduction="10000"/>
          </a:bodyPr>
          <a:lstStyle/>
          <a:p>
            <a:pPr algn="ct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TEA’s Student Assessment Division </a:t>
            </a:r>
          </a:p>
          <a:p>
            <a:pPr algn="ctr"/>
            <a:r>
              <a:rPr lang="en-US" dirty="0">
                <a:latin typeface="Open Sans SemiBold" panose="020B0706030804020204" pitchFamily="34" charset="0"/>
                <a:ea typeface="Open Sans SemiBold" panose="020B0706030804020204" pitchFamily="34" charset="0"/>
                <a:cs typeface="Open Sans SemiBold" panose="020B0706030804020204" pitchFamily="34" charset="0"/>
              </a:rPr>
              <a:t>512-463-9536</a:t>
            </a:r>
          </a:p>
          <a:p>
            <a:pPr algn="ctr"/>
            <a:endParaRPr lang="en-US" u="sng"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hlinkClick r:id="rId4"/>
              </a:rPr>
              <a:t>Helpdesk.tea.texas.gov</a:t>
            </a:r>
            <a:endParaRPr kumimoji="0" lang="en-US" sz="28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en-US" u="sng"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Texas Testing Support</a:t>
            </a:r>
          </a:p>
          <a:p>
            <a:pPr algn="ctr"/>
            <a:r>
              <a:rPr lang="en-US" dirty="0">
                <a:effectLst/>
                <a:latin typeface="Open Sans SemiBold" panose="020B0706030804020204" pitchFamily="34" charset="0"/>
                <a:ea typeface="Open Sans SemiBold" panose="020B0706030804020204" pitchFamily="34" charset="0"/>
                <a:cs typeface="Open Sans SemiBold" panose="020B0706030804020204" pitchFamily="34" charset="0"/>
              </a:rPr>
              <a:t>833-601-8821</a:t>
            </a:r>
          </a:p>
          <a:p>
            <a:pPr algn="ctr"/>
            <a:r>
              <a:rPr lang="en-US" sz="2800" b="1" u="sng" dirty="0">
                <a:solidFill>
                  <a:srgbClr val="0563C1"/>
                </a:solidFill>
                <a:effectLst/>
                <a:latin typeface="Open Sans SemiBold" panose="020B0706030804020204" pitchFamily="34" charset="0"/>
                <a:ea typeface="Open Sans SemiBold" panose="020B0706030804020204" pitchFamily="34" charset="0"/>
                <a:cs typeface="Open Sans SemiBold" panose="020B0706030804020204" pitchFamily="34" charset="0"/>
                <a:hlinkClick r:id="rId5"/>
              </a:rPr>
              <a:t>TexasTestingSupport@cambiumassessment.com</a:t>
            </a:r>
            <a:endParaRPr lang="en-US" u="sng"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a:t>Texas Education Agency   2023-2024 School Year                                     </a:t>
            </a:r>
            <a:endParaRPr lang="en-US" dirty="0"/>
          </a:p>
        </p:txBody>
      </p:sp>
      <p:sp>
        <p:nvSpPr>
          <p:cNvPr id="4" name="Slide Number Placeholder 3">
            <a:extLst>
              <a:ext uri="{FF2B5EF4-FFF2-40B4-BE49-F238E27FC236}">
                <a16:creationId xmlns:a16="http://schemas.microsoft.com/office/drawing/2014/main" id="{92B76697-2F24-4778-911D-B43BB60B30DD}"/>
              </a:ext>
            </a:extLst>
          </p:cNvPr>
          <p:cNvSpPr>
            <a:spLocks noGrp="1"/>
          </p:cNvSpPr>
          <p:nvPr>
            <p:ph type="sldNum" sz="quarter" idx="12"/>
          </p:nvPr>
        </p:nvSpPr>
        <p:spPr/>
        <p:txBody>
          <a:bodyPr/>
          <a:lstStyle/>
          <a:p>
            <a:r>
              <a:rPr lang="en-US" dirty="0"/>
              <a:t>21</a:t>
            </a:r>
          </a:p>
        </p:txBody>
      </p:sp>
    </p:spTree>
    <p:custDataLst>
      <p:tags r:id="rId1"/>
    </p:custDataLst>
    <p:extLst>
      <p:ext uri="{BB962C8B-B14F-4D97-AF65-F5344CB8AC3E}">
        <p14:creationId xmlns:p14="http://schemas.microsoft.com/office/powerpoint/2010/main" val="1828719845"/>
      </p:ext>
    </p:extLst>
  </p:cSld>
  <p:clrMapOvr>
    <a:masterClrMapping/>
  </p:clrMapOvr>
  <mc:AlternateContent xmlns:mc="http://schemas.openxmlformats.org/markup-compatibility/2006" xmlns:p14="http://schemas.microsoft.com/office/powerpoint/2010/main">
    <mc:Choice Requires="p14">
      <p:transition spd="med" p14:dur="700" advClick="0" advTm="22596">
        <p:fade/>
      </p:transition>
    </mc:Choice>
    <mc:Fallback xmlns="">
      <p:transition spd="med" advClick="0" advTm="22596">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Disclaimer </a:t>
            </a:r>
          </a:p>
        </p:txBody>
      </p:sp>
      <p:sp>
        <p:nvSpPr>
          <p:cNvPr id="3" name="Content Placeholder 2"/>
          <p:cNvSpPr>
            <a:spLocks noGrp="1"/>
          </p:cNvSpPr>
          <p:nvPr>
            <p:ph sz="quarter" idx="13"/>
          </p:nvPr>
        </p:nvSpPr>
        <p:spPr>
          <a:xfrm>
            <a:off x="959223" y="1687515"/>
            <a:ext cx="10246659" cy="4181578"/>
          </a:xfrm>
        </p:spPr>
        <p:txBody>
          <a:bodyPr>
            <a:normAutofit lnSpcReduction="10000"/>
          </a:bodyPr>
          <a:lstStyle/>
          <a:p>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These slides have been prepared by the Student Assessment Division of the Texas Education Agency. You are encouraged to use them for local training.</a:t>
            </a:r>
          </a:p>
          <a:p>
            <a:endPar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If any of the slides are changed for local use, please hide or remove any TEA logos, headers, or footers. (You may need to edit the Master slide.) In addition, you must remove the photographs. Only TEA has parental permission to use these photographs for training purposes.</a:t>
            </a:r>
          </a:p>
          <a:p>
            <a:endPar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a:t>Texas Education Agency   2023-2024 School Year                                     </a:t>
            </a:r>
            <a:endParaRPr lang="en-US" dirty="0"/>
          </a:p>
        </p:txBody>
      </p:sp>
      <p:sp>
        <p:nvSpPr>
          <p:cNvPr id="5" name="Slide Number Placeholder 4">
            <a:extLst>
              <a:ext uri="{FF2B5EF4-FFF2-40B4-BE49-F238E27FC236}">
                <a16:creationId xmlns:a16="http://schemas.microsoft.com/office/drawing/2014/main" id="{9B422853-4E50-49FA-A485-869FFA6D822B}"/>
              </a:ext>
            </a:extLst>
          </p:cNvPr>
          <p:cNvSpPr>
            <a:spLocks noGrp="1"/>
          </p:cNvSpPr>
          <p:nvPr>
            <p:ph type="sldNum" sz="quarter" idx="12"/>
          </p:nvPr>
        </p:nvSpPr>
        <p:spPr/>
        <p:txBody>
          <a:bodyPr/>
          <a:lstStyle/>
          <a:p>
            <a:r>
              <a:rPr lang="en-US" dirty="0"/>
              <a:t>22</a:t>
            </a:r>
          </a:p>
        </p:txBody>
      </p:sp>
    </p:spTree>
    <p:custDataLst>
      <p:tags r:id="rId1"/>
    </p:custDataLst>
    <p:extLst>
      <p:ext uri="{BB962C8B-B14F-4D97-AF65-F5344CB8AC3E}">
        <p14:creationId xmlns:p14="http://schemas.microsoft.com/office/powerpoint/2010/main" val="2430184902"/>
      </p:ext>
    </p:extLst>
  </p:cSld>
  <p:clrMapOvr>
    <a:masterClrMapping/>
  </p:clrMapOvr>
  <mc:AlternateContent xmlns:mc="http://schemas.openxmlformats.org/markup-compatibility/2006" xmlns:p14="http://schemas.microsoft.com/office/powerpoint/2010/main">
    <mc:Choice Requires="p14">
      <p:transition spd="med" p14:dur="700" advClick="0" advTm="32313">
        <p:fade/>
      </p:transition>
    </mc:Choice>
    <mc:Fallback xmlns="">
      <p:transition spd="med" advClick="0" advTm="3231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Who takes TELPAS Alternate?</a:t>
            </a:r>
          </a:p>
        </p:txBody>
      </p:sp>
      <p:sp>
        <p:nvSpPr>
          <p:cNvPr id="4" name="Text Placeholder 3"/>
          <p:cNvSpPr>
            <a:spLocks noGrp="1"/>
          </p:cNvSpPr>
          <p:nvPr>
            <p:ph type="body" sz="quarter" idx="14"/>
          </p:nvPr>
        </p:nvSpPr>
        <p:spPr>
          <a:xfrm>
            <a:off x="518193" y="1710854"/>
            <a:ext cx="5153737" cy="4074694"/>
          </a:xfrm>
        </p:spPr>
        <p:txBody>
          <a:bodyPr anchor="ctr">
            <a:noAutofit/>
          </a:bodyPr>
          <a:lstStyle/>
          <a:p>
            <a:pPr>
              <a:lnSpc>
                <a:spcPts val="2400"/>
              </a:lnSpc>
            </a:pPr>
            <a:r>
              <a:rPr lang="en-US" sz="1850" b="1" dirty="0"/>
              <a:t>Students taking TELPAS Alternate are EB students in grades 2-12 who have the most significant cognitive disabilities and who are in the process of acquiring English proficiency in listening, speaking, reading, and writing.</a:t>
            </a:r>
          </a:p>
          <a:p>
            <a:pPr>
              <a:lnSpc>
                <a:spcPts val="2400"/>
              </a:lnSpc>
            </a:pPr>
            <a:endParaRPr lang="en-US" sz="1850" b="1" dirty="0"/>
          </a:p>
          <a:p>
            <a:pPr>
              <a:lnSpc>
                <a:spcPts val="2400"/>
              </a:lnSpc>
            </a:pPr>
            <a:r>
              <a:rPr lang="en-US" sz="1850" b="1" dirty="0"/>
              <a:t>EB students, whose parents have declined bilingual or English as a Second Language (ESL) program services, are also required to be assessed with either TELPAS or TELPAS Alternate. </a:t>
            </a:r>
          </a:p>
        </p:txBody>
      </p:sp>
      <p:pic>
        <p:nvPicPr>
          <p:cNvPr id="14" name="Picture 13" descr="Two students and a teacher sitting at a table working&#10;&#10;Description generated with very high confidence" title="photograph">
            <a:extLst>
              <a:ext uri="{FF2B5EF4-FFF2-40B4-BE49-F238E27FC236}">
                <a16:creationId xmlns:a16="http://schemas.microsoft.com/office/drawing/2014/main" id="{237D874D-8323-4169-876B-1BC8F4703D61}"/>
              </a:ext>
            </a:extLst>
          </p:cNvPr>
          <p:cNvPicPr>
            <a:picLocks noChangeAspect="1"/>
          </p:cNvPicPr>
          <p:nvPr/>
        </p:nvPicPr>
        <p:blipFill rotWithShape="1">
          <a:blip r:embed="rId4">
            <a:extLst>
              <a:ext uri="{28A0092B-C50C-407E-A947-70E740481C1C}">
                <a14:useLocalDpi xmlns:a14="http://schemas.microsoft.com/office/drawing/2010/main" val="0"/>
              </a:ext>
            </a:extLst>
          </a:blip>
          <a:srcRect l="1830" t="3275" r="12734" b="29726"/>
          <a:stretch/>
        </p:blipFill>
        <p:spPr>
          <a:xfrm>
            <a:off x="6748377" y="1451991"/>
            <a:ext cx="5295285" cy="4592420"/>
          </a:xfrm>
          <a:prstGeom prst="rect">
            <a:avLst/>
          </a:prstGeom>
        </p:spPr>
      </p:pic>
      <p:sp>
        <p:nvSpPr>
          <p:cNvPr id="5" name="Footer Placeholder 4">
            <a:extLst>
              <a:ext uri="{FF2B5EF4-FFF2-40B4-BE49-F238E27FC236}">
                <a16:creationId xmlns:a16="http://schemas.microsoft.com/office/drawing/2014/main" id="{5494B955-A7FF-4EA8-AD0C-3D456EBDDA69}"/>
              </a:ext>
            </a:extLst>
          </p:cNvPr>
          <p:cNvSpPr>
            <a:spLocks noGrp="1"/>
          </p:cNvSpPr>
          <p:nvPr>
            <p:ph type="ftr" sz="quarter" idx="11"/>
          </p:nvPr>
        </p:nvSpPr>
        <p:spPr/>
        <p:txBody>
          <a:bodyPr/>
          <a:lstStyle/>
          <a:p>
            <a:r>
              <a:rPr lang="en-US"/>
              <a:t>Texas Education Agency   2023-2024 School Year                                     </a:t>
            </a:r>
            <a:endParaRPr lang="en-US" dirty="0">
              <a:solidFill>
                <a:prstClr val="white"/>
              </a:solidFill>
            </a:endParaRPr>
          </a:p>
        </p:txBody>
      </p:sp>
      <p:sp>
        <p:nvSpPr>
          <p:cNvPr id="3" name="Slide Number Placeholder 3">
            <a:extLst>
              <a:ext uri="{FF2B5EF4-FFF2-40B4-BE49-F238E27FC236}">
                <a16:creationId xmlns:a16="http://schemas.microsoft.com/office/drawing/2014/main" id="{F3870845-9B1C-7DD1-05AA-72A472DA535E}"/>
              </a:ext>
            </a:extLst>
          </p:cNvPr>
          <p:cNvSpPr>
            <a:spLocks noGrp="1"/>
          </p:cNvSpPr>
          <p:nvPr>
            <p:ph type="sldNum" sz="quarter" idx="12"/>
          </p:nvPr>
        </p:nvSpPr>
        <p:spPr>
          <a:xfrm>
            <a:off x="8610600" y="6529137"/>
            <a:ext cx="2743200" cy="192338"/>
          </a:xfrm>
        </p:spPr>
        <p:txBody>
          <a:bodyPr/>
          <a:lstStyle/>
          <a:p>
            <a:fld id="{0088AB57-2DBE-44A3-AE96-942C49E954BF}" type="slidenum">
              <a:rPr lang="en-US" smtClean="0">
                <a:solidFill>
                  <a:prstClr val="white"/>
                </a:solidFill>
              </a:rPr>
              <a:pPr/>
              <a:t>3</a:t>
            </a:fld>
            <a:endParaRPr lang="en-US">
              <a:solidFill>
                <a:prstClr val="white"/>
              </a:solidFill>
            </a:endParaRPr>
          </a:p>
        </p:txBody>
      </p:sp>
    </p:spTree>
    <p:custDataLst>
      <p:tags r:id="rId1"/>
    </p:custDataLst>
    <p:extLst>
      <p:ext uri="{BB962C8B-B14F-4D97-AF65-F5344CB8AC3E}">
        <p14:creationId xmlns:p14="http://schemas.microsoft.com/office/powerpoint/2010/main" val="1908915595"/>
      </p:ext>
    </p:extLst>
  </p:cSld>
  <p:clrMapOvr>
    <a:masterClrMapping/>
  </p:clrMapOvr>
  <mc:AlternateContent xmlns:mc="http://schemas.openxmlformats.org/markup-compatibility/2006" xmlns:p14="http://schemas.microsoft.com/office/powerpoint/2010/main">
    <mc:Choice Requires="p14">
      <p:transition spd="med" p14:dur="532" advClick="0" advTm="45349">
        <p:fade/>
      </p:transition>
    </mc:Choice>
    <mc:Fallback xmlns="">
      <p:transition spd="med" advClick="0" advTm="4534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A787-38B8-5132-275D-320A35E58F75}"/>
              </a:ext>
            </a:extLst>
          </p:cNvPr>
          <p:cNvSpPr>
            <a:spLocks noGrp="1"/>
          </p:cNvSpPr>
          <p:nvPr>
            <p:ph type="title"/>
          </p:nvPr>
        </p:nvSpPr>
        <p:spPr/>
        <p:txBody>
          <a:bodyPr>
            <a:normAutofit fontScale="90000"/>
          </a:bodyPr>
          <a:lstStyle/>
          <a:p>
            <a:r>
              <a:rPr lang="en-US" dirty="0"/>
              <a:t>TEA Definition of Student with a Most Significant Cognitive Disability</a:t>
            </a:r>
          </a:p>
        </p:txBody>
      </p:sp>
      <p:sp>
        <p:nvSpPr>
          <p:cNvPr id="3" name="Footer Placeholder 2">
            <a:extLst>
              <a:ext uri="{FF2B5EF4-FFF2-40B4-BE49-F238E27FC236}">
                <a16:creationId xmlns:a16="http://schemas.microsoft.com/office/drawing/2014/main" id="{8026D735-6AA7-BC3B-6317-DE6796AD6E72}"/>
              </a:ext>
            </a:extLst>
          </p:cNvPr>
          <p:cNvSpPr>
            <a:spLocks noGrp="1"/>
          </p:cNvSpPr>
          <p:nvPr>
            <p:ph type="ftr" sz="quarter" idx="11"/>
          </p:nvPr>
        </p:nvSpPr>
        <p:spPr/>
        <p:txBody>
          <a:bodyPr/>
          <a:lstStyle/>
          <a:p>
            <a:r>
              <a:rPr lang="en-US">
                <a:solidFill>
                  <a:prstClr val="white"/>
                </a:solidFill>
              </a:rPr>
              <a:t>Texas Education Agency   2023-2024 School Year                                     </a:t>
            </a:r>
          </a:p>
        </p:txBody>
      </p:sp>
      <p:sp>
        <p:nvSpPr>
          <p:cNvPr id="4" name="Slide Number Placeholder 3">
            <a:extLst>
              <a:ext uri="{FF2B5EF4-FFF2-40B4-BE49-F238E27FC236}">
                <a16:creationId xmlns:a16="http://schemas.microsoft.com/office/drawing/2014/main" id="{4F11B147-28CA-51AA-B3F2-E93DFFA6C7C6}"/>
              </a:ext>
            </a:extLst>
          </p:cNvPr>
          <p:cNvSpPr>
            <a:spLocks noGrp="1"/>
          </p:cNvSpPr>
          <p:nvPr>
            <p:ph type="sldNum" sz="quarter" idx="12"/>
          </p:nvPr>
        </p:nvSpPr>
        <p:spPr/>
        <p:txBody>
          <a:bodyPr/>
          <a:lstStyle/>
          <a:p>
            <a:fld id="{0088AB57-2DBE-44A3-AE96-942C49E954BF}" type="slidenum">
              <a:rPr lang="en-US" smtClean="0">
                <a:solidFill>
                  <a:prstClr val="white"/>
                </a:solidFill>
              </a:rPr>
              <a:pPr/>
              <a:t>4</a:t>
            </a:fld>
            <a:endParaRPr lang="en-US">
              <a:solidFill>
                <a:prstClr val="white"/>
              </a:solidFill>
            </a:endParaRPr>
          </a:p>
        </p:txBody>
      </p:sp>
      <p:sp>
        <p:nvSpPr>
          <p:cNvPr id="6" name="Text Placeholder 5">
            <a:extLst>
              <a:ext uri="{FF2B5EF4-FFF2-40B4-BE49-F238E27FC236}">
                <a16:creationId xmlns:a16="http://schemas.microsoft.com/office/drawing/2014/main" id="{97A74D5C-452C-7FA4-3C11-09BFDED988B3}"/>
              </a:ext>
            </a:extLst>
          </p:cNvPr>
          <p:cNvSpPr>
            <a:spLocks noGrp="1"/>
          </p:cNvSpPr>
          <p:nvPr>
            <p:ph sz="quarter" idx="13"/>
          </p:nvPr>
        </p:nvSpPr>
        <p:spPr/>
        <p:txBody>
          <a:bodyPr>
            <a:noAutofit/>
          </a:bodyPr>
          <a:lstStyle/>
          <a:p>
            <a:pPr>
              <a:lnSpc>
                <a:spcPct val="120000"/>
              </a:lnSpc>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 student with the most significant cognitive disability: </a:t>
            </a:r>
          </a:p>
          <a:p>
            <a:pPr marL="457200" indent="-457200">
              <a:lnSpc>
                <a:spcPct val="120000"/>
              </a:lnSpc>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Exhibits significant intellectual and adaptive behavior deficits in their ability to plan, comprehend, and reason, and who also indicates adaptive behavior deficits that limit his or her ability to apply social and practical skills (e.g., personal care, social problem-solving skills, dressing, eating, using money) across all life domains. </a:t>
            </a:r>
          </a:p>
          <a:p>
            <a:pPr marL="457200" indent="-457200">
              <a:lnSpc>
                <a:spcPct val="120000"/>
              </a:lnSpc>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Requires extensive, direct, individualized instruction and needs substantial supports that are neither temporary nor specific to a particular content area.</a:t>
            </a:r>
          </a:p>
        </p:txBody>
      </p:sp>
    </p:spTree>
    <p:extLst>
      <p:ext uri="{BB962C8B-B14F-4D97-AF65-F5344CB8AC3E}">
        <p14:creationId xmlns:p14="http://schemas.microsoft.com/office/powerpoint/2010/main" val="3561714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Language Domain Definitions</a:t>
            </a:r>
          </a:p>
        </p:txBody>
      </p:sp>
      <p:sp>
        <p:nvSpPr>
          <p:cNvPr id="4" name="Content Placeholder 3"/>
          <p:cNvSpPr>
            <a:spLocks noGrp="1"/>
          </p:cNvSpPr>
          <p:nvPr>
            <p:ph sz="half" idx="2"/>
          </p:nvPr>
        </p:nvSpPr>
        <p:spPr>
          <a:xfrm>
            <a:off x="294772" y="1687515"/>
            <a:ext cx="2978515" cy="4181578"/>
          </a:xfrm>
        </p:spPr>
        <p:txBody>
          <a:bodyPr>
            <a:noAutofit/>
          </a:bodyPr>
          <a:lstStyle/>
          <a:p>
            <a:pPr>
              <a:lnSpc>
                <a:spcPts val="3100"/>
              </a:lnSpc>
            </a:pPr>
            <a:r>
              <a:rPr lang="en-US" sz="2200" b="1" dirty="0">
                <a:latin typeface="Open Sans Semibold" panose="020B0706030804020204" pitchFamily="34" charset="0"/>
                <a:ea typeface="Open Sans Semibold" panose="020B0706030804020204" pitchFamily="34" charset="0"/>
                <a:cs typeface="Open Sans Semibold" panose="020B0706030804020204" pitchFamily="34" charset="0"/>
              </a:rPr>
              <a:t>The definitions of the language domains as used on TELPAS have been revised to allow for alternate forms of communication on TELPAS Alternate.</a:t>
            </a:r>
          </a:p>
        </p:txBody>
      </p:sp>
      <p:graphicFrame>
        <p:nvGraphicFramePr>
          <p:cNvPr id="6" name="Content Placeholder 5" descr="Table&#10;3 column headers: Domain, TELPAS Definition, &#10;TELPAS Alternate Definition&#10;3 row headers: Listening, Speaking,&#10; Reading, Writing"/>
          <p:cNvGraphicFramePr>
            <a:graphicFrameLocks noGrp="1"/>
          </p:cNvGraphicFramePr>
          <p:nvPr>
            <p:ph sz="quarter" idx="4"/>
            <p:extLst>
              <p:ext uri="{D42A27DB-BD31-4B8C-83A1-F6EECF244321}">
                <p14:modId xmlns:p14="http://schemas.microsoft.com/office/powerpoint/2010/main" val="2943526141"/>
              </p:ext>
            </p:extLst>
          </p:nvPr>
        </p:nvGraphicFramePr>
        <p:xfrm>
          <a:off x="3273287" y="1297655"/>
          <a:ext cx="8504671" cy="4740448"/>
        </p:xfrm>
        <a:graphic>
          <a:graphicData uri="http://schemas.openxmlformats.org/drawingml/2006/table">
            <a:tbl>
              <a:tblPr firstRow="1" bandRow="1">
                <a:tableStyleId>{5C22544A-7EE6-4342-B048-85BDC9FD1C3A}</a:tableStyleId>
              </a:tblPr>
              <a:tblGrid>
                <a:gridCol w="1344756">
                  <a:extLst>
                    <a:ext uri="{9D8B030D-6E8A-4147-A177-3AD203B41FA5}">
                      <a16:colId xmlns:a16="http://schemas.microsoft.com/office/drawing/2014/main" val="20000"/>
                    </a:ext>
                  </a:extLst>
                </a:gridCol>
                <a:gridCol w="3409479">
                  <a:extLst>
                    <a:ext uri="{9D8B030D-6E8A-4147-A177-3AD203B41FA5}">
                      <a16:colId xmlns:a16="http://schemas.microsoft.com/office/drawing/2014/main" val="20001"/>
                    </a:ext>
                  </a:extLst>
                </a:gridCol>
                <a:gridCol w="3750436">
                  <a:extLst>
                    <a:ext uri="{9D8B030D-6E8A-4147-A177-3AD203B41FA5}">
                      <a16:colId xmlns:a16="http://schemas.microsoft.com/office/drawing/2014/main" val="20002"/>
                    </a:ext>
                  </a:extLst>
                </a:gridCol>
              </a:tblGrid>
              <a:tr h="771701">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Domain</a:t>
                      </a:r>
                    </a:p>
                  </a:txBody>
                  <a:tcPr>
                    <a:solidFill>
                      <a:srgbClr val="2F5CAC"/>
                    </a:solidFill>
                  </a:tcPr>
                </a:tc>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TELPAS Definition</a:t>
                      </a:r>
                    </a:p>
                  </a:txBody>
                  <a:tcPr>
                    <a:solidFill>
                      <a:srgbClr val="2F5CAC"/>
                    </a:solidFill>
                  </a:tcPr>
                </a:tc>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TELPAS Alternate Definition</a:t>
                      </a:r>
                    </a:p>
                  </a:txBody>
                  <a:tcPr>
                    <a:solidFill>
                      <a:srgbClr val="2F5CAC"/>
                    </a:solidFill>
                  </a:tcPr>
                </a:tc>
                <a:extLst>
                  <a:ext uri="{0D108BD9-81ED-4DB2-BD59-A6C34878D82A}">
                    <a16:rowId xmlns:a16="http://schemas.microsoft.com/office/drawing/2014/main" val="10000"/>
                  </a:ext>
                </a:extLst>
              </a:tr>
              <a:tr h="1212672">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Listening</a:t>
                      </a:r>
                    </a:p>
                  </a:txBody>
                  <a:tcPr/>
                </a:tc>
                <a:tc>
                  <a:txBody>
                    <a:bodyPr/>
                    <a:lstStyle/>
                    <a:p>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The ability to understand spoken language, comprehend and extract</a:t>
                      </a:r>
                      <a:r>
                        <a:rPr lang="en-US" sz="1400" baseline="0" dirty="0">
                          <a:latin typeface="Open Sans SemiBold" panose="020B0706030804020204" pitchFamily="34" charset="0"/>
                          <a:ea typeface="Open Sans SemiBold" panose="020B0706030804020204" pitchFamily="34" charset="0"/>
                          <a:cs typeface="Open Sans SemiBold" panose="020B0706030804020204" pitchFamily="34" charset="0"/>
                        </a:rPr>
                        <a:t> information, and follow social and instructional discourse through which information is provided.</a:t>
                      </a:r>
                      <a:endParaRPr lang="en-US" sz="14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The ability to </a:t>
                      </a:r>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understand spoken</a:t>
                      </a:r>
                      <a:r>
                        <a:rPr lang="en-US" sz="1400" b="1" baseline="0" dirty="0">
                          <a:latin typeface="Open Sans SemiBold" panose="020B0706030804020204" pitchFamily="34" charset="0"/>
                          <a:ea typeface="Open Sans SemiBold" panose="020B0706030804020204" pitchFamily="34" charset="0"/>
                          <a:cs typeface="Open Sans SemiBold" panose="020B0706030804020204" pitchFamily="34" charset="0"/>
                        </a:rPr>
                        <a:t> or signed language</a:t>
                      </a:r>
                      <a:r>
                        <a:rPr lang="en-US" sz="1400" baseline="0" dirty="0">
                          <a:latin typeface="Open Sans SemiBold" panose="020B0706030804020204" pitchFamily="34" charset="0"/>
                          <a:ea typeface="Open Sans SemiBold" panose="020B0706030804020204" pitchFamily="34" charset="0"/>
                          <a:cs typeface="Open Sans SemiBold" panose="020B0706030804020204" pitchFamily="34" charset="0"/>
                        </a:rPr>
                        <a:t>, comprehend and extract information, and follow social and instructional discourse through which information is provided.</a:t>
                      </a:r>
                      <a:endParaRPr lang="en-US" sz="14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10001"/>
                  </a:ext>
                </a:extLst>
              </a:tr>
              <a:tr h="992187">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Speaking</a:t>
                      </a:r>
                    </a:p>
                  </a:txBody>
                  <a:tcPr/>
                </a:tc>
                <a:tc>
                  <a:txBody>
                    <a:bodyPr/>
                    <a:lstStyle/>
                    <a:p>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The ability to use spoken language appropriately and effectively in learning activities and social interactions.</a:t>
                      </a:r>
                    </a:p>
                  </a:txBody>
                  <a:tcPr/>
                </a:tc>
                <a:tc>
                  <a:txBody>
                    <a:bodyPr/>
                    <a:lstStyle/>
                    <a:p>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The ability to </a:t>
                      </a:r>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use spoken language or alternative</a:t>
                      </a:r>
                      <a:r>
                        <a:rPr lang="en-US" sz="1400" b="1" baseline="0" dirty="0">
                          <a:latin typeface="Open Sans SemiBold" panose="020B0706030804020204" pitchFamily="34" charset="0"/>
                          <a:ea typeface="Open Sans SemiBold" panose="020B0706030804020204" pitchFamily="34" charset="0"/>
                          <a:cs typeface="Open Sans SemiBold" panose="020B0706030804020204" pitchFamily="34" charset="0"/>
                        </a:rPr>
                        <a:t> communication</a:t>
                      </a:r>
                      <a:r>
                        <a:rPr lang="en-US" sz="1400" baseline="0" dirty="0">
                          <a:latin typeface="Open Sans SemiBold" panose="020B0706030804020204" pitchFamily="34" charset="0"/>
                          <a:ea typeface="Open Sans SemiBold" panose="020B0706030804020204" pitchFamily="34" charset="0"/>
                          <a:cs typeface="Open Sans SemiBold" panose="020B0706030804020204" pitchFamily="34" charset="0"/>
                        </a:rPr>
                        <a:t> appropriately and effectively in learning activities and social interactions.</a:t>
                      </a:r>
                      <a:endParaRPr lang="en-US" sz="14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10002"/>
                  </a:ext>
                </a:extLst>
              </a:tr>
              <a:tr h="771701">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Reading</a:t>
                      </a:r>
                    </a:p>
                  </a:txBody>
                  <a:tcPr/>
                </a:tc>
                <a:tc>
                  <a:txBody>
                    <a:bodyPr/>
                    <a:lstStyle/>
                    <a:p>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The ability to comprehend</a:t>
                      </a:r>
                      <a:r>
                        <a:rPr lang="en-US" sz="1400" baseline="0" dirty="0">
                          <a:latin typeface="Open Sans SemiBold" panose="020B0706030804020204" pitchFamily="34" charset="0"/>
                          <a:ea typeface="Open Sans SemiBold" panose="020B0706030804020204" pitchFamily="34" charset="0"/>
                          <a:cs typeface="Open Sans SemiBold" panose="020B0706030804020204" pitchFamily="34" charset="0"/>
                        </a:rPr>
                        <a:t> and interpret written text at the grade-appropriate level.</a:t>
                      </a:r>
                      <a:endParaRPr lang="en-US" sz="14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The ability to </a:t>
                      </a:r>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comprehend and interpret written text, including braille</a:t>
                      </a:r>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 at a modified level.</a:t>
                      </a:r>
                    </a:p>
                  </a:txBody>
                  <a:tcPr/>
                </a:tc>
                <a:extLst>
                  <a:ext uri="{0D108BD9-81ED-4DB2-BD59-A6C34878D82A}">
                    <a16:rowId xmlns:a16="http://schemas.microsoft.com/office/drawing/2014/main" val="10003"/>
                  </a:ext>
                </a:extLst>
              </a:tr>
              <a:tr h="992187">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Writing</a:t>
                      </a:r>
                    </a:p>
                  </a:txBody>
                  <a:tcPr/>
                </a:tc>
                <a:tc>
                  <a:txBody>
                    <a:bodyPr/>
                    <a:lstStyle/>
                    <a:p>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The ability to produce written text with content and format to fulfill</a:t>
                      </a:r>
                      <a:r>
                        <a:rPr lang="en-US" sz="1400" baseline="0" dirty="0">
                          <a:latin typeface="Open Sans SemiBold" panose="020B0706030804020204" pitchFamily="34" charset="0"/>
                          <a:ea typeface="Open Sans SemiBold" panose="020B0706030804020204" pitchFamily="34" charset="0"/>
                          <a:cs typeface="Open Sans SemiBold" panose="020B0706030804020204" pitchFamily="34" charset="0"/>
                        </a:rPr>
                        <a:t> grade-appropriate classroom assignments.</a:t>
                      </a:r>
                      <a:endParaRPr lang="en-US" sz="14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The ability to </a:t>
                      </a:r>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produce written text or alternative communication </a:t>
                      </a:r>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with content and format to fulfill  classroom and community-based assignments.</a:t>
                      </a:r>
                    </a:p>
                  </a:txBody>
                  <a:tcPr/>
                </a:tc>
                <a:extLst>
                  <a:ext uri="{0D108BD9-81ED-4DB2-BD59-A6C34878D82A}">
                    <a16:rowId xmlns:a16="http://schemas.microsoft.com/office/drawing/2014/main" val="10004"/>
                  </a:ext>
                </a:extLst>
              </a:tr>
            </a:tbl>
          </a:graphicData>
        </a:graphic>
      </p:graphicFrame>
      <p:sp>
        <p:nvSpPr>
          <p:cNvPr id="5" name="Footer Placeholder 4"/>
          <p:cNvSpPr>
            <a:spLocks noGrp="1"/>
          </p:cNvSpPr>
          <p:nvPr>
            <p:ph type="ftr" sz="quarter" idx="11"/>
          </p:nvPr>
        </p:nvSpPr>
        <p:spPr/>
        <p:txBody>
          <a:bodyPr/>
          <a:lstStyle/>
          <a:p>
            <a:r>
              <a:rPr lang="en-US"/>
              <a:t>Texas Education Agency   2023-2024 School Year                                     </a:t>
            </a:r>
            <a:endParaRPr lang="en-US" dirty="0"/>
          </a:p>
        </p:txBody>
      </p:sp>
      <p:sp>
        <p:nvSpPr>
          <p:cNvPr id="3" name="Slide Number Placeholder 2">
            <a:extLst>
              <a:ext uri="{FF2B5EF4-FFF2-40B4-BE49-F238E27FC236}">
                <a16:creationId xmlns:a16="http://schemas.microsoft.com/office/drawing/2014/main" id="{0FC0C505-3B76-4C88-85EF-4D18C8CE0078}"/>
              </a:ext>
            </a:extLst>
          </p:cNvPr>
          <p:cNvSpPr>
            <a:spLocks noGrp="1"/>
          </p:cNvSpPr>
          <p:nvPr>
            <p:ph type="sldNum" sz="quarter" idx="12"/>
          </p:nvPr>
        </p:nvSpPr>
        <p:spPr/>
        <p:txBody>
          <a:bodyPr/>
          <a:lstStyle/>
          <a:p>
            <a:fld id="{0088AB57-2DBE-44A3-AE96-942C49E954BF}" type="slidenum">
              <a:rPr lang="en-US" smtClean="0"/>
              <a:t>5</a:t>
            </a:fld>
            <a:endParaRPr lang="en-US"/>
          </a:p>
        </p:txBody>
      </p:sp>
    </p:spTree>
    <p:custDataLst>
      <p:tags r:id="rId1"/>
    </p:custDataLst>
    <p:extLst>
      <p:ext uri="{BB962C8B-B14F-4D97-AF65-F5344CB8AC3E}">
        <p14:creationId xmlns:p14="http://schemas.microsoft.com/office/powerpoint/2010/main" val="2341598662"/>
      </p:ext>
    </p:extLst>
  </p:cSld>
  <p:clrMapOvr>
    <a:masterClrMapping/>
  </p:clrMapOvr>
  <mc:AlternateContent xmlns:mc="http://schemas.openxmlformats.org/markup-compatibility/2006" xmlns:p14="http://schemas.microsoft.com/office/powerpoint/2010/main">
    <mc:Choice Requires="p14">
      <p:transition spd="med" p14:dur="700" advClick="0" advTm="26803">
        <p:fade/>
      </p:transition>
    </mc:Choice>
    <mc:Fallback xmlns="">
      <p:transition spd="med" advClick="0" advTm="26803">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Accommodations</a:t>
            </a:r>
          </a:p>
        </p:txBody>
      </p:sp>
      <p:sp>
        <p:nvSpPr>
          <p:cNvPr id="4" name="Content Placeholder 3"/>
          <p:cNvSpPr>
            <a:spLocks noGrp="1"/>
          </p:cNvSpPr>
          <p:nvPr>
            <p:ph idx="13"/>
          </p:nvPr>
        </p:nvSpPr>
        <p:spPr>
          <a:xfrm>
            <a:off x="838199" y="1448553"/>
            <a:ext cx="10134601" cy="3852318"/>
          </a:xfrm>
        </p:spPr>
        <p:txBody>
          <a:bodyPr>
            <a:normAutofit/>
          </a:bodyPr>
          <a:lstStyle/>
          <a:p>
            <a:pPr>
              <a:lnSpc>
                <a:spcPts val="3360"/>
              </a:lnSpc>
              <a:spcBef>
                <a:spcPts val="600"/>
              </a:spcBef>
              <a:spcAft>
                <a:spcPts val="600"/>
              </a:spcAft>
              <a:buClr>
                <a:schemeClr val="accent2"/>
              </a:buClr>
              <a:buFont typeface="Wingdings" panose="05000000000000000000" pitchFamily="2" charset="2"/>
              <a:buChar char="§"/>
            </a:pPr>
            <a:r>
              <a:rPr lang="en-US" sz="2400" dirty="0"/>
              <a:t>Test administrators will consider student performance described in the observable behaviors during regular classroom instruction and while students are completing instructional activities. </a:t>
            </a:r>
          </a:p>
          <a:p>
            <a:pPr>
              <a:lnSpc>
                <a:spcPts val="3360"/>
              </a:lnSpc>
              <a:spcBef>
                <a:spcPts val="600"/>
              </a:spcBef>
              <a:spcAft>
                <a:spcPts val="600"/>
              </a:spcAft>
              <a:buClr>
                <a:schemeClr val="accent2"/>
              </a:buClr>
              <a:buFont typeface="Wingdings" panose="05000000000000000000" pitchFamily="2" charset="2"/>
              <a:buChar char="§"/>
            </a:pPr>
            <a:r>
              <a:rPr lang="en-US" sz="2400" dirty="0"/>
              <a:t>Students will have access to the instructional accommodations indicated in their individualized education program (IEP). </a:t>
            </a:r>
          </a:p>
          <a:p>
            <a:pPr>
              <a:lnSpc>
                <a:spcPts val="3360"/>
              </a:lnSpc>
              <a:spcBef>
                <a:spcPts val="600"/>
              </a:spcBef>
              <a:spcAft>
                <a:spcPts val="600"/>
              </a:spcAft>
              <a:buClr>
                <a:schemeClr val="accent2"/>
              </a:buClr>
              <a:buFont typeface="Wingdings" panose="05000000000000000000" pitchFamily="2" charset="2"/>
              <a:buChar char="§"/>
            </a:pPr>
            <a:r>
              <a:rPr lang="en-US" sz="2400" dirty="0"/>
              <a:t>Teacher determination of English proficiency will reflect student performance in English using the same accommodations used in daily instruction.</a:t>
            </a:r>
          </a:p>
        </p:txBody>
      </p:sp>
      <p:sp>
        <p:nvSpPr>
          <p:cNvPr id="5" name="Footer Placeholder 4"/>
          <p:cNvSpPr>
            <a:spLocks noGrp="1"/>
          </p:cNvSpPr>
          <p:nvPr>
            <p:ph type="ftr" sz="quarter" idx="11"/>
          </p:nvPr>
        </p:nvSpPr>
        <p:spPr/>
        <p:txBody>
          <a:bodyPr/>
          <a:lstStyle/>
          <a:p>
            <a:r>
              <a:rPr lang="en-US"/>
              <a:t>Texas Education Agency   2023-2024 School Year                                     </a:t>
            </a:r>
            <a:endParaRPr lang="en-US" dirty="0"/>
          </a:p>
        </p:txBody>
      </p:sp>
      <p:sp>
        <p:nvSpPr>
          <p:cNvPr id="3" name="Slide Number Placeholder 2">
            <a:extLst>
              <a:ext uri="{FF2B5EF4-FFF2-40B4-BE49-F238E27FC236}">
                <a16:creationId xmlns:a16="http://schemas.microsoft.com/office/drawing/2014/main" id="{4E6F8B72-325E-4FA1-9E35-32D56F8693C2}"/>
              </a:ext>
            </a:extLst>
          </p:cNvPr>
          <p:cNvSpPr>
            <a:spLocks noGrp="1"/>
          </p:cNvSpPr>
          <p:nvPr>
            <p:ph type="sldNum" sz="quarter" idx="12"/>
          </p:nvPr>
        </p:nvSpPr>
        <p:spPr/>
        <p:txBody>
          <a:bodyPr/>
          <a:lstStyle/>
          <a:p>
            <a:fld id="{0088AB57-2DBE-44A3-AE96-942C49E954BF}" type="slidenum">
              <a:rPr lang="en-US" smtClean="0"/>
              <a:t>6</a:t>
            </a:fld>
            <a:endParaRPr lang="en-US"/>
          </a:p>
        </p:txBody>
      </p:sp>
    </p:spTree>
    <p:custDataLst>
      <p:tags r:id="rId1"/>
    </p:custDataLst>
    <p:extLst>
      <p:ext uri="{BB962C8B-B14F-4D97-AF65-F5344CB8AC3E}">
        <p14:creationId xmlns:p14="http://schemas.microsoft.com/office/powerpoint/2010/main" val="1819714871"/>
      </p:ext>
    </p:extLst>
  </p:cSld>
  <p:clrMapOvr>
    <a:masterClrMapping/>
  </p:clrMapOvr>
  <mc:AlternateContent xmlns:mc="http://schemas.openxmlformats.org/markup-compatibility/2006" xmlns:p14="http://schemas.microsoft.com/office/powerpoint/2010/main">
    <mc:Choice Requires="p14">
      <p:transition spd="med" p14:dur="700" advClick="0" advTm="32750">
        <p:fade/>
      </p:transition>
    </mc:Choice>
    <mc:Fallback xmlns="">
      <p:transition spd="med" advClick="0" advTm="3275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Response Modes	</a:t>
            </a:r>
          </a:p>
        </p:txBody>
      </p:sp>
      <p:sp>
        <p:nvSpPr>
          <p:cNvPr id="4" name="Content Placeholder 3"/>
          <p:cNvSpPr>
            <a:spLocks noGrp="1"/>
          </p:cNvSpPr>
          <p:nvPr>
            <p:ph sz="half" idx="2"/>
          </p:nvPr>
        </p:nvSpPr>
        <p:spPr>
          <a:xfrm>
            <a:off x="364680" y="1289646"/>
            <a:ext cx="6234419" cy="5291027"/>
          </a:xfrm>
        </p:spPr>
        <p:txBody>
          <a:bodyPr>
            <a:normAutofit fontScale="47500" lnSpcReduction="20000"/>
          </a:bodyPr>
          <a:lstStyle/>
          <a:p>
            <a:pPr marL="571500" indent="-571500">
              <a:lnSpc>
                <a:spcPct val="120000"/>
              </a:lnSpc>
              <a:spcBef>
                <a:spcPts val="400"/>
              </a:spcBef>
              <a:buClr>
                <a:schemeClr val="accent2"/>
              </a:buClr>
              <a:buFont typeface="Wingdings" panose="05000000000000000000" pitchFamily="2" charset="2"/>
              <a:buChar char="§"/>
            </a:pPr>
            <a:r>
              <a:rPr lang="en-US" sz="4200" dirty="0"/>
              <a:t>Some EB students may use sign language, braille, or another method of communication instead of traditional English in one or more domains. </a:t>
            </a:r>
          </a:p>
          <a:p>
            <a:pPr marL="571500" indent="-571500">
              <a:lnSpc>
                <a:spcPct val="120000"/>
              </a:lnSpc>
              <a:spcBef>
                <a:spcPts val="400"/>
              </a:spcBef>
              <a:buClr>
                <a:schemeClr val="accent2"/>
              </a:buClr>
              <a:buFont typeface="Wingdings" panose="05000000000000000000" pitchFamily="2" charset="2"/>
              <a:buChar char="§"/>
            </a:pPr>
            <a:endParaRPr lang="en-US" sz="4200" dirty="0"/>
          </a:p>
          <a:p>
            <a:pPr marL="571500" indent="-571500">
              <a:lnSpc>
                <a:spcPct val="120000"/>
              </a:lnSpc>
              <a:spcBef>
                <a:spcPts val="400"/>
              </a:spcBef>
              <a:buClr>
                <a:schemeClr val="accent2"/>
              </a:buClr>
              <a:buFont typeface="Wingdings" panose="05000000000000000000" pitchFamily="2" charset="2"/>
              <a:buChar char="§"/>
            </a:pPr>
            <a:r>
              <a:rPr lang="en-US" sz="4200" dirty="0"/>
              <a:t>Test administrators should allow students to use one or more alternate response modes listed on the following slides if the students regularly use the response mode(s) during instruction and in accordance with the IEP. </a:t>
            </a:r>
          </a:p>
          <a:p>
            <a:pPr marL="571500" indent="-571500">
              <a:lnSpc>
                <a:spcPct val="120000"/>
              </a:lnSpc>
              <a:spcBef>
                <a:spcPts val="400"/>
              </a:spcBef>
              <a:buClr>
                <a:schemeClr val="accent2"/>
              </a:buClr>
              <a:buFont typeface="Wingdings" panose="05000000000000000000" pitchFamily="2" charset="2"/>
              <a:buChar char="§"/>
            </a:pPr>
            <a:endParaRPr lang="en-US" sz="4200" dirty="0"/>
          </a:p>
          <a:p>
            <a:pPr marL="571500" indent="-571500">
              <a:lnSpc>
                <a:spcPct val="120000"/>
              </a:lnSpc>
              <a:spcBef>
                <a:spcPts val="400"/>
              </a:spcBef>
              <a:buClr>
                <a:schemeClr val="accent2"/>
              </a:buClr>
              <a:buFont typeface="Wingdings" panose="05000000000000000000" pitchFamily="2" charset="2"/>
              <a:buChar char="§"/>
            </a:pPr>
            <a:r>
              <a:rPr lang="en-US" sz="4200" dirty="0"/>
              <a:t>Alternate response modes are only intended for students who cannot listen, speak, read, or write in a traditional way. They are intended to address the communication needs of students based on their disability. </a:t>
            </a:r>
          </a:p>
          <a:p>
            <a:pPr marL="1143000" lvl="1" indent="-457200">
              <a:buFont typeface="Arial" panose="020B0604020202020204" pitchFamily="34" charset="0"/>
              <a:buChar char="•"/>
            </a:pPr>
            <a:endParaRPr lang="en-US" dirty="0"/>
          </a:p>
        </p:txBody>
      </p:sp>
      <p:pic>
        <p:nvPicPr>
          <p:cNvPr id="9" name="Picture 8" descr="A child sitting at a table, next to a teacher, working with a communication board&#10;&#10;Description generated with very high confidence" title="photograph">
            <a:extLst>
              <a:ext uri="{FF2B5EF4-FFF2-40B4-BE49-F238E27FC236}">
                <a16:creationId xmlns:a16="http://schemas.microsoft.com/office/drawing/2014/main" id="{5E377103-279C-4824-BCAE-825D72F82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9406"/>
          <a:stretch/>
        </p:blipFill>
        <p:spPr>
          <a:xfrm rot="5400000">
            <a:off x="6918510" y="1436405"/>
            <a:ext cx="4771567" cy="4759656"/>
          </a:xfrm>
          <a:prstGeom prst="rect">
            <a:avLst/>
          </a:prstGeom>
        </p:spPr>
      </p:pic>
      <p:sp>
        <p:nvSpPr>
          <p:cNvPr id="5" name="Footer Placeholder 4"/>
          <p:cNvSpPr>
            <a:spLocks noGrp="1"/>
          </p:cNvSpPr>
          <p:nvPr>
            <p:ph type="ftr" sz="quarter" idx="11"/>
          </p:nvPr>
        </p:nvSpPr>
        <p:spPr/>
        <p:txBody>
          <a:bodyPr/>
          <a:lstStyle/>
          <a:p>
            <a:r>
              <a:rPr lang="en-US"/>
              <a:t>Texas Education Agency   2023-2024 School Year                                     </a:t>
            </a:r>
            <a:endParaRPr lang="en-US" dirty="0"/>
          </a:p>
        </p:txBody>
      </p:sp>
      <p:sp>
        <p:nvSpPr>
          <p:cNvPr id="3" name="Slide Number Placeholder 2">
            <a:extLst>
              <a:ext uri="{FF2B5EF4-FFF2-40B4-BE49-F238E27FC236}">
                <a16:creationId xmlns:a16="http://schemas.microsoft.com/office/drawing/2014/main" id="{0F9EB9F8-07D0-40AE-9504-10CA07F193F6}"/>
              </a:ext>
            </a:extLst>
          </p:cNvPr>
          <p:cNvSpPr>
            <a:spLocks noGrp="1"/>
          </p:cNvSpPr>
          <p:nvPr>
            <p:ph type="sldNum" sz="quarter" idx="12"/>
          </p:nvPr>
        </p:nvSpPr>
        <p:spPr/>
        <p:txBody>
          <a:bodyPr/>
          <a:lstStyle/>
          <a:p>
            <a:fld id="{0088AB57-2DBE-44A3-AE96-942C49E954BF}" type="slidenum">
              <a:rPr lang="en-US" smtClean="0"/>
              <a:t>7</a:t>
            </a:fld>
            <a:endParaRPr lang="en-US"/>
          </a:p>
        </p:txBody>
      </p:sp>
    </p:spTree>
    <p:custDataLst>
      <p:tags r:id="rId1"/>
    </p:custDataLst>
    <p:extLst>
      <p:ext uri="{BB962C8B-B14F-4D97-AF65-F5344CB8AC3E}">
        <p14:creationId xmlns:p14="http://schemas.microsoft.com/office/powerpoint/2010/main" val="651508469"/>
      </p:ext>
    </p:extLst>
  </p:cSld>
  <p:clrMapOvr>
    <a:masterClrMapping/>
  </p:clrMapOvr>
  <mc:AlternateContent xmlns:mc="http://schemas.openxmlformats.org/markup-compatibility/2006" xmlns:p14="http://schemas.microsoft.com/office/powerpoint/2010/main">
    <mc:Choice Requires="p14">
      <p:transition spd="med" p14:dur="700" advClick="0" advTm="44107">
        <p:fade/>
      </p:transition>
    </mc:Choice>
    <mc:Fallback xmlns="">
      <p:transition spd="med" advClick="0" advTm="4410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79C9-1B72-4EB3-A1E7-EDD1BD744EB2}"/>
              </a:ext>
            </a:extLst>
          </p:cNvPr>
          <p:cNvSpPr>
            <a:spLocks noGrp="1"/>
          </p:cNvSpPr>
          <p:nvPr>
            <p:ph type="title"/>
          </p:nvPr>
        </p:nvSpPr>
        <p:spPr>
          <a:xfrm>
            <a:off x="1764632" y="224589"/>
            <a:ext cx="9574714" cy="879934"/>
          </a:xfrm>
        </p:spPr>
        <p:txBody>
          <a:bodyPr>
            <a:normAutofit fontScale="90000"/>
          </a:bodyPr>
          <a:lstStyle/>
          <a:p>
            <a:r>
              <a:rPr lang="en-US" dirty="0">
                <a:solidFill>
                  <a:srgbClr val="2F5CAC"/>
                </a:solidFill>
              </a:rPr>
              <a:t>When responding to LISTENING stimulus, it is allowable for the student to… </a:t>
            </a:r>
          </a:p>
        </p:txBody>
      </p:sp>
      <p:sp>
        <p:nvSpPr>
          <p:cNvPr id="4" name="Content Placeholder 3">
            <a:extLst>
              <a:ext uri="{FF2B5EF4-FFF2-40B4-BE49-F238E27FC236}">
                <a16:creationId xmlns:a16="http://schemas.microsoft.com/office/drawing/2014/main" id="{D2CC9A12-BB88-4529-B2DA-31DA82D0BD6D}"/>
              </a:ext>
            </a:extLst>
          </p:cNvPr>
          <p:cNvSpPr>
            <a:spLocks noGrp="1"/>
          </p:cNvSpPr>
          <p:nvPr>
            <p:ph sz="half" idx="2"/>
          </p:nvPr>
        </p:nvSpPr>
        <p:spPr>
          <a:xfrm>
            <a:off x="978527" y="1457608"/>
            <a:ext cx="4507873" cy="4870763"/>
          </a:xfrm>
        </p:spPr>
        <p:txBody>
          <a:bodyPr>
            <a:normAutofit/>
          </a:bodyPr>
          <a:lstStyle/>
          <a:p>
            <a:pPr marL="457200" indent="-457200">
              <a:buClr>
                <a:schemeClr val="accent2"/>
              </a:buClr>
              <a:buFont typeface="Wingdings" panose="05000000000000000000" pitchFamily="2" charset="2"/>
              <a:buChar char="§"/>
            </a:pPr>
            <a:r>
              <a:rPr lang="en-US" sz="2400" dirty="0"/>
              <a:t>alert to </a:t>
            </a:r>
          </a:p>
          <a:p>
            <a:pPr marL="457200" indent="-457200">
              <a:buClr>
                <a:schemeClr val="accent2"/>
              </a:buClr>
              <a:buFont typeface="Wingdings" panose="05000000000000000000" pitchFamily="2" charset="2"/>
              <a:buChar char="§"/>
            </a:pPr>
            <a:r>
              <a:rPr lang="en-US" sz="2400" dirty="0"/>
              <a:t>gaze at </a:t>
            </a:r>
          </a:p>
          <a:p>
            <a:pPr marL="457200" indent="-457200">
              <a:buClr>
                <a:schemeClr val="accent2"/>
              </a:buClr>
              <a:buFont typeface="Wingdings" panose="05000000000000000000" pitchFamily="2" charset="2"/>
              <a:buChar char="§"/>
            </a:pPr>
            <a:r>
              <a:rPr lang="en-US" sz="2400" dirty="0"/>
              <a:t>point to</a:t>
            </a:r>
          </a:p>
          <a:p>
            <a:pPr marL="457200" indent="-457200">
              <a:buClr>
                <a:schemeClr val="accent2"/>
              </a:buClr>
              <a:buFont typeface="Wingdings" panose="05000000000000000000" pitchFamily="2" charset="2"/>
              <a:buChar char="§"/>
            </a:pPr>
            <a:r>
              <a:rPr lang="en-US" sz="2400" dirty="0"/>
              <a:t>reach for</a:t>
            </a:r>
          </a:p>
          <a:p>
            <a:pPr marL="457200" indent="-457200">
              <a:buClr>
                <a:schemeClr val="accent2"/>
              </a:buClr>
              <a:buFont typeface="Wingdings" panose="05000000000000000000" pitchFamily="2" charset="2"/>
              <a:buChar char="§"/>
            </a:pPr>
            <a:r>
              <a:rPr lang="en-US" sz="2400" dirty="0"/>
              <a:t>touch or pick up</a:t>
            </a:r>
          </a:p>
          <a:p>
            <a:pPr marL="457200" indent="-457200">
              <a:buClr>
                <a:schemeClr val="accent2"/>
              </a:buClr>
              <a:buFont typeface="Wingdings" panose="05000000000000000000" pitchFamily="2" charset="2"/>
              <a:buChar char="§"/>
            </a:pPr>
            <a:r>
              <a:rPr lang="en-US" sz="2400" dirty="0"/>
              <a:t>draw</a:t>
            </a:r>
          </a:p>
          <a:p>
            <a:pPr marL="457200" indent="-457200">
              <a:buClr>
                <a:schemeClr val="accent2"/>
              </a:buClr>
              <a:buFont typeface="Wingdings" panose="05000000000000000000" pitchFamily="2" charset="2"/>
              <a:buChar char="§"/>
            </a:pPr>
            <a:r>
              <a:rPr lang="en-US" sz="2400" dirty="0"/>
              <a:t>circle</a:t>
            </a:r>
          </a:p>
          <a:p>
            <a:pPr marL="457200" indent="-457200">
              <a:buClr>
                <a:schemeClr val="accent2"/>
              </a:buClr>
              <a:buFont typeface="Wingdings" panose="05000000000000000000" pitchFamily="2" charset="2"/>
              <a:buChar char="§"/>
            </a:pPr>
            <a:r>
              <a:rPr lang="en-US" sz="2400" dirty="0"/>
              <a:t>nod</a:t>
            </a:r>
          </a:p>
          <a:p>
            <a:pPr marL="457200" indent="-457200">
              <a:lnSpc>
                <a:spcPts val="3200"/>
              </a:lnSpc>
              <a:buClr>
                <a:schemeClr val="accent2"/>
              </a:buClr>
              <a:buFont typeface="Wingdings" panose="05000000000000000000" pitchFamily="2" charset="2"/>
              <a:buChar char="§"/>
            </a:pPr>
            <a:r>
              <a:rPr lang="en-US" sz="2400" dirty="0"/>
              <a:t>gesture toward the targeted stimulus</a:t>
            </a:r>
          </a:p>
        </p:txBody>
      </p:sp>
      <p:pic>
        <p:nvPicPr>
          <p:cNvPr id="9" name="Picture 8" descr="A student sitting at a table and working with a teacher. The student is identifying denominations of paper money.&#10;" title="Photograph">
            <a:extLst>
              <a:ext uri="{FF2B5EF4-FFF2-40B4-BE49-F238E27FC236}">
                <a16:creationId xmlns:a16="http://schemas.microsoft.com/office/drawing/2014/main" id="{FD004DA6-A097-43E4-BDC0-C173149C29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8997" y="1631886"/>
            <a:ext cx="6475519" cy="4522206"/>
          </a:xfrm>
          <a:prstGeom prst="rect">
            <a:avLst/>
          </a:prstGeom>
        </p:spPr>
      </p:pic>
      <p:sp>
        <p:nvSpPr>
          <p:cNvPr id="3" name="Footer Placeholder 2">
            <a:extLst>
              <a:ext uri="{FF2B5EF4-FFF2-40B4-BE49-F238E27FC236}">
                <a16:creationId xmlns:a16="http://schemas.microsoft.com/office/drawing/2014/main" id="{6E5F9ABC-0FBD-4401-8B99-CE9C512F77F5}"/>
              </a:ext>
            </a:extLst>
          </p:cNvPr>
          <p:cNvSpPr>
            <a:spLocks noGrp="1"/>
          </p:cNvSpPr>
          <p:nvPr>
            <p:ph type="ftr" sz="quarter" idx="11"/>
          </p:nvPr>
        </p:nvSpPr>
        <p:spPr/>
        <p:txBody>
          <a:bodyPr/>
          <a:lstStyle/>
          <a:p>
            <a:r>
              <a:rPr lang="en-US"/>
              <a:t>Texas Education Agency   2023-2024 School Year                                     </a:t>
            </a:r>
            <a:endParaRPr lang="en-US" dirty="0"/>
          </a:p>
        </p:txBody>
      </p:sp>
      <p:sp>
        <p:nvSpPr>
          <p:cNvPr id="5" name="Slide Number Placeholder 4">
            <a:extLst>
              <a:ext uri="{FF2B5EF4-FFF2-40B4-BE49-F238E27FC236}">
                <a16:creationId xmlns:a16="http://schemas.microsoft.com/office/drawing/2014/main" id="{8119E1D5-A451-485E-872F-389B0E236DC0}"/>
              </a:ext>
            </a:extLst>
          </p:cNvPr>
          <p:cNvSpPr>
            <a:spLocks noGrp="1"/>
          </p:cNvSpPr>
          <p:nvPr>
            <p:ph type="sldNum" sz="quarter" idx="12"/>
          </p:nvPr>
        </p:nvSpPr>
        <p:spPr/>
        <p:txBody>
          <a:bodyPr/>
          <a:lstStyle/>
          <a:p>
            <a:fld id="{0088AB57-2DBE-44A3-AE96-942C49E954BF}" type="slidenum">
              <a:rPr lang="en-US" smtClean="0"/>
              <a:t>8</a:t>
            </a:fld>
            <a:endParaRPr lang="en-US"/>
          </a:p>
        </p:txBody>
      </p:sp>
    </p:spTree>
    <p:custDataLst>
      <p:tags r:id="rId1"/>
    </p:custDataLst>
    <p:extLst>
      <p:ext uri="{BB962C8B-B14F-4D97-AF65-F5344CB8AC3E}">
        <p14:creationId xmlns:p14="http://schemas.microsoft.com/office/powerpoint/2010/main" val="2798463270"/>
      </p:ext>
    </p:extLst>
  </p:cSld>
  <p:clrMapOvr>
    <a:masterClrMapping/>
  </p:clrMapOvr>
  <mc:AlternateContent xmlns:mc="http://schemas.openxmlformats.org/markup-compatibility/2006" xmlns:p14="http://schemas.microsoft.com/office/powerpoint/2010/main">
    <mc:Choice Requires="p14">
      <p:transition spd="med" p14:dur="700" advClick="0" advTm="20592">
        <p:fade/>
      </p:transition>
    </mc:Choice>
    <mc:Fallback xmlns="">
      <p:transition spd="med" advClick="0" advTm="2059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Listening Response Modes Example</a:t>
            </a:r>
          </a:p>
        </p:txBody>
      </p:sp>
      <p:sp>
        <p:nvSpPr>
          <p:cNvPr id="4" name="Content Placeholder 3"/>
          <p:cNvSpPr>
            <a:spLocks noGrp="1"/>
          </p:cNvSpPr>
          <p:nvPr>
            <p:ph idx="13"/>
          </p:nvPr>
        </p:nvSpPr>
        <p:spPr>
          <a:xfrm>
            <a:off x="838200" y="1673225"/>
            <a:ext cx="10515599" cy="4302459"/>
          </a:xfrm>
        </p:spPr>
        <p:txBody>
          <a:bodyPr/>
          <a:lstStyle/>
          <a:p>
            <a:pPr>
              <a:lnSpc>
                <a:spcPts val="3200"/>
              </a:lnSpc>
              <a:spcAft>
                <a:spcPts val="600"/>
              </a:spcAft>
              <a:buClr>
                <a:schemeClr val="accent2"/>
              </a:buClr>
              <a:buFont typeface="Wingdings" panose="05000000000000000000" pitchFamily="2" charset="2"/>
              <a:buChar char="§"/>
            </a:pPr>
            <a:r>
              <a:rPr lang="en-US" sz="2400" dirty="0"/>
              <a:t>At the beginning of a unit on personal finance, students watch a short video explaining how people make deposits to their bank accounts. After the video, Mr. </a:t>
            </a:r>
            <a:r>
              <a:rPr lang="en-US" sz="2400" dirty="0" err="1"/>
              <a:t>Forsh</a:t>
            </a:r>
            <a:r>
              <a:rPr lang="en-US" sz="2400" dirty="0"/>
              <a:t> asks the students to tell what happened in the video.</a:t>
            </a:r>
          </a:p>
          <a:p>
            <a:pPr marL="463550" lvl="1">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One student gazes at a picture of a customer walking into a bank.</a:t>
            </a:r>
          </a:p>
          <a:p>
            <a:pPr marL="463550" lvl="1">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Two students draw a picture showing what happened at the beginning and the end of the video.</a:t>
            </a:r>
          </a:p>
          <a:p>
            <a:pPr marL="463550" lvl="1">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One student picks up two picture cards in order to show what happened first and next in the video.</a:t>
            </a:r>
          </a:p>
        </p:txBody>
      </p:sp>
      <p:sp>
        <p:nvSpPr>
          <p:cNvPr id="5" name="Footer Placeholder 4"/>
          <p:cNvSpPr>
            <a:spLocks noGrp="1"/>
          </p:cNvSpPr>
          <p:nvPr>
            <p:ph type="ftr" sz="quarter" idx="11"/>
          </p:nvPr>
        </p:nvSpPr>
        <p:spPr>
          <a:xfrm>
            <a:off x="4038599" y="6552165"/>
            <a:ext cx="4114800" cy="192338"/>
          </a:xfrm>
        </p:spPr>
        <p:txBody>
          <a:bodyPr/>
          <a:lstStyle/>
          <a:p>
            <a:r>
              <a:rPr lang="en-US"/>
              <a:t>Texas Education Agency   2023-2024 School Year                                     </a:t>
            </a:r>
            <a:endParaRPr lang="en-US" dirty="0"/>
          </a:p>
        </p:txBody>
      </p:sp>
      <p:sp>
        <p:nvSpPr>
          <p:cNvPr id="3" name="Slide Number Placeholder 2">
            <a:extLst>
              <a:ext uri="{FF2B5EF4-FFF2-40B4-BE49-F238E27FC236}">
                <a16:creationId xmlns:a16="http://schemas.microsoft.com/office/drawing/2014/main" id="{535989E5-5663-4383-B04D-F702CE7F417D}"/>
              </a:ext>
            </a:extLst>
          </p:cNvPr>
          <p:cNvSpPr>
            <a:spLocks noGrp="1"/>
          </p:cNvSpPr>
          <p:nvPr>
            <p:ph type="sldNum" sz="quarter" idx="12"/>
          </p:nvPr>
        </p:nvSpPr>
        <p:spPr/>
        <p:txBody>
          <a:bodyPr/>
          <a:lstStyle/>
          <a:p>
            <a:fld id="{0088AB57-2DBE-44A3-AE96-942C49E954BF}" type="slidenum">
              <a:rPr lang="en-US" smtClean="0"/>
              <a:t>9</a:t>
            </a:fld>
            <a:endParaRPr lang="en-US"/>
          </a:p>
        </p:txBody>
      </p:sp>
    </p:spTree>
    <p:custDataLst>
      <p:tags r:id="rId1"/>
    </p:custDataLst>
    <p:extLst>
      <p:ext uri="{BB962C8B-B14F-4D97-AF65-F5344CB8AC3E}">
        <p14:creationId xmlns:p14="http://schemas.microsoft.com/office/powerpoint/2010/main" val="2342245580"/>
      </p:ext>
    </p:extLst>
  </p:cSld>
  <p:clrMapOvr>
    <a:masterClrMapping/>
  </p:clrMapOvr>
  <mc:AlternateContent xmlns:mc="http://schemas.openxmlformats.org/markup-compatibility/2006" xmlns:p14="http://schemas.microsoft.com/office/powerpoint/2010/main">
    <mc:Choice Requires="p14">
      <p:transition spd="med" p14:dur="640" advClick="0" advTm="43193">
        <p:fade/>
      </p:transition>
    </mc:Choice>
    <mc:Fallback xmlns="">
      <p:transition spd="med" advClick="0" advTm="43193">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RESENTATION_COURSE_TITLE" val="2022-telpasalternateaccessibility_final script"/>
  <p:tag name="ISPRING_CURRENT_PLAYER_ID" val="universal"/>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8VEF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DxUQV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A8VEF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A8VEFTfPCGHnQDAACnDAAAIQAAAHVuaXZlcnNhbC9mbGFzaF9za2luX3NldHRpbmdzLnhtbJVX227iMBB971dE7HvZUnZppRCJ20rVdlu0IN4NGcDCsSPbocvf7zh2EgeSQosq4Zlz7Lkcj9tQHSgPjiAVFXzY6XWiuyAIN5mUwPUSkpQRDQEnCQw7y9nrfLQIRkyD5GjudC1YMCEXoDXlO2UshS2g8bCzzrQW/H4juMYd77mQCWGd6Nuv/Cfs5shrLIEB3srZkg1Ux/zoPY2nN1HcGf3xYDp5biNsRJISfnoVO3G/JpvDToqMxya0R/Npo+1PKUhG+eFqRIwq/aIhqcU0e5j1Zr3bKKkEpcCE9Dwd9UY/r7IYWQMrsx/0n/qjGznVUZ835ox2pIrqnDboDR4H/TZaSnZQL/JkNn2YPrbjOe5e78qncVmChn/6auZ4DU4gv7S5SLP0KxpJpdiZgp5xBuZzlcMEifH6IWH6bD5XCSYhc9BVQSpGY2yDkLGV4nfzaQO31dJ99YdEaO62FGxumnA2PYxC1gwiLTMIu8XK+tRefLxnGi8TRFvCFAJ8UwWaY4Zzkqlim7qtwv2FD8pjD+QMFWIlWJbAxMbrAev2Cj+ZjPO54kFLkxefhOMFzjNWyDes6gXSM1bIhWnWO2enC/i5x3IKOYyJ6+XnxUcvcILLolzFqvCak17NJVfe0c5QYBIRQ5SrakkTME0Lu7nNhtS9iCnk5Eh3ROMD9cfg1qc8GRV2zxxOaM2yCjXVDJrUthGZVBgMulcuWyesBo+l2HdDjfQrbHWBrhurppjHwi+HWdZ17jY4Np1R1s2uA41PybCTEHkAuRSCqU7geHj98BD7KF8yzLDGpxTkC98Kj5Of3UbiQoO6FSzsFbwVTrQmm32CMbWlUJbUdra5gaE7tqmzPEvWIGcoCAqFIus2i9vT3Z7hr15R+IC4TmhxWqbe43ac0FLwnsEpAIjc7Iv+24X1JBnTlMERipniGfKE2zILFcq/KV8jLye/Sm9f0KObQJVO/AlbdzQQVhhVM8N6rs92TdYqz6s2UIrRXoVcG/bFkDRS9U+3Biek2s7obyogtqpWTZJpsdBEFsWs1i55coQRp0k+gNChS8k0eSyHCZG6suTOIuALexWCebPKzcoMGzxtFDNmo14TJfecz9gl3s6I0cT8jeaP2Nx+5z0Cv+G0FkTGbyWk9io0uC0b08RnM5/YOOuTVIddz2T7U3YCv+M/KNF/UEsDBBQAAgAIADxUQVOx5bAvegQAAGUWAAAmAAAAdW5pdmVyc2FsL2h0bWxfcHVibGlzaGluZ19zZXR0aW5ncy54bWzdWFtP20gUfudXjLzqY2Mu5VLkBNHEiKghSWPTFq1WaGJP4lnGM65nHJo+7a/ZH9Zfsmc8wRAIYYJIK/YBgY/P+c79gr2j7ylDE5JLKnjd2aptOojwSMSUj+vOeXjy9sBBUmEeYyY4qTtcOOioseFlxZBRmQREKWCVCGC4PMxU3UmUyg5d9/r6ukZlluu3ghUK8GUtEqmb5UQSrkjuZgxP4ZeaZkQ6MwQLAPhJBZ+JNTY2EPIM0pmIC0YQjcFyTrVTmJ2qlDmu4Rri6Gqci4LHTcFEjvLxsO780fRbW62dGx6D1KIp4ToksgFETVaHOI6pNgKzgP4gKCF0nIC1++8cdE1jldSdnc1tDQPs7kOYEty4jjVMU0AMuJrhp0ThGCtsHo1CRb4reUMwpHjKcUqjEN4g7X/daYWXQafd8i+7vdAPLk/Ds46xYQWh0P8ariAUtsOOvwq/LXyzd9Y/7l5cfvE/BO3QTsXpRd8fdNrdj5dhr9cJ2/1bKcjCXBA9dz7KHmRDFHlEqiB7KinSIceUQV3fC70kCjqD4XxMQnFCIfMjzCRx0N8ZGX8qMKNqCg20CQ10RUh2LDMSqYFOdd1ReUGcWzgDCIZB/qs62n1f1dH+wZzrrtF+69ZCKz1oiwzzaUeMxS82fWt3r7J9e29vufGLzPSwUjhKoFnAn9I2z71LumGjemzgSNEJdCK55+WoYCwoskzkqqGtLlXfJVYmPALjjQSfy7p+RkPB4ipgJB2SuItTqL3+CXfQCAqSQex6GeEowBzGGFUQz6iSkMVQKqrK8XUy4z7OKWYIRhTMWYLOggfxjRKcy7kKrFKph0fU+LMrFJF/mega0qOsAaOgRfeBFf8XUbAYTUWBGL0COYGgTYoU/koIujvA0CgXaUllWCokSzUTSq5JfGSj6AJUpAVI6opgRBkN3wr6Aw3JSOSAS/AEpj/QqTT4tZWAMyzlLSi+sfGNGUvtbsv/+kY7iOMJ5tGK4FCfJM3UWvDxFHGhbuQgHBEuJCmTEtO4fGfjW+35aahaBPL8QtmYw5c0LRh+SfgqIHeg15jy9WhZJfFPWmCtNsGTstF185bQ0OIUUmIw4UUEg5Dy2Ui1AIwwR4KzKcIRbFepx8aEikICxQwIAy2fb6GRhzItn8Zw7IHGPCa5FeTm1vbOu929/YP3hzX35z//vl0qNLs7+gxrdebwaD56DNlJ3TuJnhBachg9IbnkPHogeyLyVJd4/MDcxWeihXi7G/qD42bY/twOLxYAlHF/uO08V6/exZu4PEjuLeLh79vEgX88aJ6igR+cd8Lg0Kb6ugIaXUUJ1O9I/zNiI9M7DyGLvhW8TpYNY3/gf7YChLRZNaqd2m7PyuGPNlwDc5r075wlVibAqhmb0QnLhtGUQtm+isFh1YnPmjmvo/sX3uF0afubgbGm7ic4j5K1Vc4rnsi/Lyf/40gvrH65aPuhgKRUC/2iNfhiQZ+PWuCftT/0Oq21ho/axe9V1OzLhs88VZ/P5r6Xee7Cr5kbQJ//NNzY+A9QSwMEFAACAAgAPFRBU04kzkyxAQAAZwYAAB8AAAB1bml2ZXJzYWwvaHRtbF9za2luX3NldHRpbmdzLmpzjZTBT8IwFMbv/hVkXg2RgU68IcPEhIOJ3IyHbjzHQtfXtGWKhv/ddSB026uyXtjHb9/re1u/74tedQVp0Lvvfde/6/vn5n2tgdWM2sBVU+cevbB6oHm+hEVeAM8FBC2k/H30KO9OBGUciNo02b5YW+34BWj/eWdcu7gkLBShaUIrCe2D0D4J7avR2KGpfUPOlJONMSj6KQoDwvQFqoLVTHD5WF9ufy0YS1D/oO8shYbpTXj3EHvJk+PoIYqnY5dLsZBMbOeYYT9h6TpTuBHLQ/2hXS692kpQ1fte+8ryXJsnA0W78GwwC2ehn5QKtIZD3XE8CSe3JMxZAtxtKBrdjSZ/oA3j7kBbdJnr3PzSURgNo5FLS5ZBZ0rTWTyIh01MVF6daXaK7zkDn8bXjORsC+ocK5QbecYLlAozO5EuGtlFohzZMhfZnovHdpGc3ay19X0bdWD0E1TL41dxbZfLdIbROGbYOmYr4oAWvmw5IxgMebh1q+qceNKbaO3cQgKUFFiSezHtoLH3r1XXTK1BLRB5FZ29gBnD0lVRxUm1+Tc3FjhVK6VE7kvOGtzv6mL3A1BLAwQUAAIACAA8VEFT1cIavGsAAABvAAAAHAAAAHVuaXZlcnNhbC9sb2NhbF9zZXR0aW5ncy54bWwNyrEKwkAMgOG9TxGya+3m0GvpoFMRoecDhDaUQi6RuyD69t728/P14zcJfDiXwzRgd74gsK62HboHfMX76YpQnHQjMeWAagjj0PRiK8nC7hUWeAv9OEdONZwflKqMt/k5LTCJc9Z6sR2aP1BLAwQUAAIACAA8VEFTW3NV8wEvAACQVwAAFwAAAHVuaXZlcnNhbC91bml2ZXJzYWwucG5n7XwJWFNXtzbWVvt9xWLrFAiQWmtrK4IRBWRI2tI6VFu0tgLKYDmFKAQwRUIgJNHagmIGa1uRMkRFRasQY2SQQGKVnKMyRJySECBtThUxCTFCBnKSnD/YKrT3H557n/vf5/+/q8+DnOyz91prv2vtd6199gl7132ycto/ff7p4eExbfWqDz718HgB8PCYnP7iFHfL/X3xX7t/Tcr5dOX7HnVdvoPuD8+T3vv4PQ8PIe8lxxcvuD//Y/uq+BwPj9nzx34mrf70jYceHrHzV3/w3me0JEOfgaffxhiwOvJee4O4c/6jGXGvEye9Gn9uhegfJR61tXE7z9375bVXsNsufh3mySUv3H0nVBzxfR/lCndRxvmOtu9S8dw8oYj0uyd9ckdAz64upjqnsrVL9nmo5sHPrkRNnWJNgW5HrPPn5mb5qejhMs0pV1CWx9i/pjAgYOz3xajF4HNjF72T/zMbwraxGQOVeVn9TMRQ3thfoLuHaFDJsYVBrsA90hlaY9EZqaNd+sMbqw+8sfqd+I0FbOfVGOZXw7txji3hV1Y1D7l72CJeh3+QNo3Ja6AGAWdEX8w3LHRxr/yha1ZfOyYCm/zGqaDLmJfcnz87fxWDVFkl2SRYeOBBCJ3bCALBbKH7zrsfgnGr52RYfLM5UBoGmOThsbMkxA+A2udHOR53uFi/BPyoWfHvuO75kv3jMaHn48mu+w6/8carqX8KZgsPHFzwp0XuTuc/8Abj3NeHXwfOHJt/7U/TvYH5i9YX4We7r09ewSzctnfJuKFrfviCPRY077j1bTr6L6DigTYKdYRmE0ZPxWgK71/GXciX0zV5m1ucl14K+oSnyD043vP1VpddFyqPHP623Mr6dTdvqjIef6srS6Bb+NSW26qCkfvdhib7rQ0xMcWKRNn2CDExMXbcvqHe0wIJdbhMzhz6Nf6suMCiCooxxio+f2ro6e/TSb8wRwAc/+UzZVozQMJFT7z7WZDU8cgQf1a03hwoU9WLeDW6t8e1/6INUAqIVo46OI4U/WB5ya48izA3ahy2HtVLQS204asxjILwqioxrVWlAq6bJ4CxN4nlNKtxJ3OvirbkzRK8F0Ff28wdB65vdvR9RuUL4tM2m8HUlnEFXOArWI+dTEHjzIvbn+IuaMIs5+ffe6kx6JXF2JWNJ6cJTOH1cC7OqYSyp6ox2+D5M1NO+hHfur3oqeWt51J+Z4u2AEpfqAtZQBiSiLYDWzN5ZmVwLjx/VlXBg0G1GmRgt2WMuyNptUnuIg6r5JlfzSYXdtiUJowdCo4IKbpNXVvhDI+4p9TC4CosCWU6L2TTru6WjRuI206ZTWbv31z5Ajb6vgR3rV5X/I2Z1JD0YOpeGbBvl1J3o27DU8gRj30UfBGoejF/MCWSs2v4ECW4SKtitAHZUFt8rQgI/FFxvK/uaZhads2ESezy0vDvR9bht4C05XSyuASKFAto+bvCTudp8NbEwkS17kYaMcYv9qmSzS2YKTzne7EDgVOuYXaqtxd8JPano4+mbG7tuCTR5hiTJ8fmBT1Fa1FcxSIf0tYs9yyQLxIG7AMIvrmL8Inn2WKuqtnlmdTX+tSchnWUN9McG0ZVi2mDKb6c9SOvwgD7JxFPlZQXQrhXBzQEdnn6E3GVG8dNORY2wyyZetVGM00+37Og4BTVeVZoU46JppV968rpHhyPpw+b5aVv7NklZHXeWTOH5OjyX1nYZTiEqSZB5MSKU72swPAJlrxrxX8APvQWRNMH3cFVn0Hm4tbd4e4VRLPbKCCZfXhhy473WJa6oQmmHF7DFQ44vkjIezuJnquAy/00JYrvORAu+itfrCAzQsxfk8snTSeOPI1Q5XMGO8lRM3t3KptfavsioWY2L9USV73Bn1TYqT3T4469gJ41rR2X/xltiR5fN4tuJKKrmb2ELl/Od19R0YUzBZ9H0PV4XzmXeBwTA7u6zJ9OFfGO3Bynln0zSbQu8GK07FcM+gPz+NhiIZ3rIhSHfZ9HdVwoUVzNDMqdvvuhMCj3OroTP9Efq/CYrim/xONfBcv4m52L68TndWtvL+q6z+F5R1vq5kYWDakMOzY9JQzykRRHOefr2rDTwV2BlX0NH+FflxMamwqpDsb5jBd531GpLZ+M08+izyqOL8e+AK9VlpB+6eoxX76mZatUJuv6lm9+0eNlRkhPm+jpMz+6vNHjPeafajdz+OKkE6+t6FGZwmvHjY0TuzuQCMiFQdMsxJ6jOcTkmpZ4iuCgvjrBqD6uMmmCrFmoN3qB7ma/kRx2A215kSrDTDgmsL4zHi0vbDbwTclHw16iWpaD8SK3GJX++NyUw5V+p2+OL86XGnRT86OO7Xr47ZykCre+y9fSoOSfE0mD4Jo5HVzFhOh7Yd+u7QqvRz1at9SfZzHj4h3761SAUuvZVzzBsPO2XYmi7x7OrRSO6kXJVUyudfTyNWrlt77zDG40JnZMJJEJx3AB9boctlvl0cTd2ysqIyOSakqfcs7swCRibshMUFfbxRXcqVNwOEO6jls0v34TQDz2C/34eBxekukOcqO/GBmj2oLCH7W52XCO2vyTsJvBEY4RIeuBewTuh4ZPxz39W8p53+JLG2W432cJ5D7Rj/TD3mIBnmoRGoeXZQhOjXuFJgbbabU3VabT5genBX2u60IG6Rdun6L9+TagnOF4J1mdPg6STG1u/tlUcE4Exy5g2j5v8fxFP9/j5VnRZPYxERKVJ2buVDIqf6Rnjo/wOvwO8cpCf7kwKHrx7HnklsiLDInj/YpJEfSAWcnPHX3/qcX6yQtcZSh5acJvU/Nl28sY3l9LbF/EmzadEyGSHXhXl/9NfdyE0LdMOm90d1zzXEdWzlUtAO4suNY+/QPKieyKH5vN3ifxz/N4iwLL/U6Lx/Em7E+7/MVMQWd4hOtVWft0fXj5yCFtw8LW85f05H4aWwTkWschn/ppxd7wl4u7j7P2x1a0+pCEQwV9PdEylcikbAzbnZdsoqXxQgkKlamZPmEKb4OXEwXtBUN8lyapaItC1VRcAnkL5iFuZD82sr7VZoTQ9aed684XfzaeEXb2mF+dNGCvMePXgYxK++Um7dSSTPPlpnOy9ogOQvGPU39/MAHOk5h/kian7HjQ7tHWPr1tcf6D9um+9i8SYCd0HUvqBctElHzPi5tbvnkv8p4pZ28a9CBywuAztGl3VHsORc1bxuUFx5OsuWspUwyS0pVX+lnYbTATWMBB+pc9rKpWrVncpqBSz3RNSFwXe8xyHc/7VbijR+z2+xEcOMuKI7VUFaDi5rZVEREzwkBYJQyPmYDGwqLrlA/InUnGpVxpu9vasz6TdXWTzvehdcHUIFXYDX+kQCCWFFGIIji3agL0cZ77RXg8eJXaMVZg1JTO3eNO1yO4vI3sw5QGsmcZpXzRCpWQ5mmK0+JlA4u550WlC/ZwRwtzCyYoD5hyXXWIptDqVWHtZt+gydOtr/CCp3RjeIBHlLV9ToUYkJ+5vW0COOc3JFO3BEy5gVkDhFUyKnLmBL1ynf8xdp7hAqFUHEJvCU+eIH1RUYfqMI1czMQoZsvKTpk+neRUnRdBzL32Utr11HFqx201LfFQsSw40uEhd3Y9fSfp0WtJ78/1R+e7L6b8qoLujE7ovB2q8qPrveCf49ADU2tcHkIMNTY82nZkvE4hPEzZWTGNbSimJOquYILyt3d4Td/X7vi1DhlPQK1f95QdWd+SmdCbiExKWURq60/+Vy7MjdeH5azhe8F8Z28nQnz4S7m1xcpoZIwVvf7IdLq7JtZEmm/dvKkbcheayawhbGM2JMDZH670R5PajO3uELO1mcYK4RkQm4deNxcXmG8rslDPNkVaS10fKZnl1AmkTMSUpmA92sCXMMhOk9d4VrO0pXzD6V4ESjBXj2JIkMk4t9GMwSYPu2DicMccfy/ReixJjfD8o5oZRCa/J5VRXEf8rLAFsxMmUDlCOJWBbwL5p1W5JmWDY5Nm5XiI/UO2ePblTRUvLBdLZpHCwQWKEiuiU2+ZAye3+AFJvXm3ArHFv1DLMQxEPQKd56mLtC4YdMoQkxI+dLKSoppyl0peSFgRcSIoS5z9Ghua1ehH/CTDYT/fA0ftQGxKEaQuUVsnb+2FJJDYaG8SNEnQTdbSD/FTIICH7GlH1NBd/C1LqVk2MFthtRJnRxv01t+OjHutah27Qty1hSw7ORvexP5qvWcuBfyS2CBbhyltBLRr1WFvDokTZ0MjJDWI4C2y+B8oDEePdOn7bKaheQHXgMtowZlxof6k3sASxIgDxAHMzNL6HievtFFLMePeIjQy17J1aoADa+E2tQEwiBnsqxSHhLJkqAbtaQP6Qvv9mwn+GZFVFmZLFJIz3TqD1ygN8B+QCD73Zd2Xf+Y7g/cFtS96PIKijoRM76rLkJ2945XXHdbPAVLYdbDqO0o5sw2bPQMCU8VdNzgUfF22EWJwqpM9DxqGvadeDQuuxy1FtCHiKWATz0Q1jcoO+2RDA9N5p9EEhMe4bzE12eUZGwsN2iYL0xcHpBVyYIPFJVRAAEenFa402eyQpkQOOIa7CZoFWaH+M4wrTaP1sNbgcsEELdxoxW2a4PVOsEGIuZkSqQvK2J3A6qAxevNYqjAat3EvCM2YnNQb6/kTvsXSuBeAoNsapu97sCFkP5fDq80uXFtryd1GarAAQOEZanl0I0/XszgiI+QemAkzIZ5K4l9cx+t5zbfU6HMxL8oiod7JQnrATC0TCd4PE+zIXp0W3/BXW2SqA8Wu1fnYaUi71slciy2ubyKsuOA6h4Ht7WlAAtElE1AsX0ZKwhbuiNy9lOuHi2UhC7Jwl5OxqJ1yLruQzIAZDVpXD8SDlNx9ojg1xNG93MfUQNxdwXVYXF5vA+tq8YKhGkZFtMLtdAupg2so0AMm+k1CsSozjeWvxVuMxGPjmWFGiTBoyoXEeakzScu5l5NQub6aEhdBZfsRs3pJnvTMSIP8Sw6iJ37SG4uNRtrtcxcXdVtiHFZOFwzo9qlljJFSGcyFbkxRhInOR1WdTPT3a2YU6l3D6fXBKSRpKCW/8BNnKoVoyCHuYMzkvV2kpPXCxuwMR8HQO9xt1VlijctukkdHlDcR7839cXwlxHm6A4rckDLTF6qnSXGD4BeZvpqjYRJpQNZNr6LMwxnRaS196PCo7ZAT2ov44IbD/EGGTBkZ0TAGkgkDrl/qn8cqxCbAwAhvefgOpOnjwiSnGSlSLsjS8O6bMjxVBgDXTAAVVEYhR9vMfDeLkyzfGhk4FDx0etqAyaW31qGtXCCP0YqbUFHtlb02B0jx3MpwvjhHAW2ZM3mTI7xq0BuyGnERIJiKDwfvOg/PkUH3iWm+alZFk+M6Rh24T20t5dQj/hlWTdfzXCSd1zit0mAPIwTy5NWtfclSncWU4avhV/YQXHHohXqNyM0cRpP1S4U58/AQdAPzEUypt26mqE06b6hBPr+Eh2fqbQwyjm4xl8CQOnKCOyNmwwlsXq3JjjFRE/M+wt+RCfA3ZAwLvOV01AlVLhRSJaOX9gxovPbhI8GzSj7eRwG9uJxZm9bISwnzkxMIJ6gssYTgZtR6l/wS7QT5tLP/QzgXP8XYPHHdL9qIBYLiPb82UUDTcIUsnu/0bq3FADy/94BDvvKNjJOysnqv0TPKCSPuzIeUYdjgriLOeyMJJNnQz84ZqC2s1kZyUBp0eluibDqyXz47UzaQf5VS+O34jFI6XaP2C+ko2yUBOy2mTYrtRaeppf9iD7n+FypCvAHNcL+1LyQpcPC3Rt0of3zAv+954w525TL/haeyRAO0jMiQcaN3CNPkpjs08p8Wbv0ev/EA+MRE6xJQYr6z+abpwwNHbRGv/zlqRxCgjzC2BPtteePtEum8CZ2LcKgNCiU6fvOqiWYf0wW4PtkjxZ57cj8EfK5i3xMgXvoBeDKT5+4+xfPd5U8QDFjH/U/vepSOBTT5A5XljRomcq+2sb951GWVBg1e2yd9SWv8xiae2z4+wxjmo+/LcY5fp958b8WN3Dms0DbNK95P5HgDldMWbks25X3wJ273k0Clyvb6asZ/XZQdPQ4p5yTRTPeica4rnfR+RAK1opNxLaP2HA1N21RTVWC3NJcmM/MLRkVy5qjF6WKCIAAi6RwFZOhJNRA2GZqpZEcP14DNfisReCI1FVLGJjMMprjRbh7DQY3jJKtTKYwIixIf0m80vlXUR1WNlYaWQ1S0hi2ksNxVWEGhXoJvYPS6gDWKhCeBpMI3TDvBd9yq4Te1TKugMMQBUzqZI75BOHlkZvXWBE2yv+yuCOnJZdAj8W2ggD+qH/DHibPZmdAqu/oJQGu4QoHUZYe7zxEnh5QEx6hzKQkJDZcwSEdwMq0wkd4Bxg3aJnQuXtFOTcQuj8UAsCJsYUh/ltUt0aA2C49lvPMUQkMgD0QIOxhEEIwXG+7+U2tnAORC/R2aRbCD8wT1g74Aguu/nVRyeBn9H7tDmrmT08UOCaikoTo5A7Y4vRi2eXRISWUdcDX86bXuAwB5JpDGPgh7PUwXdPooGtu1h5rO4BIR0WfJtN9kUOnKUl+g2nIZ6hnYwv7x5ScUtonK5kyqn1aKTwe396zoOomL47Nc5bwgHnw05BvwNbUme0cHBos73Rd7q+tSpsKIBZDuemKDtEVqpDkMDTfqD04QlNJCJjU2aJ0hWZb64DQkZX9lq38G9kPgRT8B1lh9m3DP5iKzOT1eww94mbg8ckvthCn7A9W0C7sw+M3u3Ne0ICmmgUilso8te/LgZxHRTSjcf+WThv/rKjalsBkwJzRL4jRka1oeXVsYGtQ6cuDY1E8ja+ALfnKTKkf69DSqDYM8ag/SEPZLR8ulF9yrkfnG4K6Z8kFaFpRTaOk1PnULHgS9d4jmrrxxeUEVLBpgJo9bMaj1HpuCh3sGQ3Mfz2yne2JRXz62ZrHbncWPjfRw22jd/3jURfegdzVIvzWLqWtk6u7N4NvaYOZgKXPwnpWFWmsg+ZLHajGAfKPnhjLKRz9fz5MifeV8p4rfOlrGHy3bRkSHicTWvkOP5f06iS1MRnoUVZhi5t1Y5l3LWolKWBrQNdtxmei4PJj7qUybPxPIiBRo8+8QBSnHOCJAnVMn7Qt4bO27Jrzlx9ikC367U553ioiICEIrCqj64/tEU0mlaz7PQI8ACmUPr96UUOF38w/DZuIAIKAk+FOS4kOKJcn3po+A90poIG/u29zMoODr/Vzh23XGZObhPhJbgveAUk0Z7E8phb2xYikVeyqFaM0h5iE4b3twCtTDmr58B/XM41kctmGw87Z5rhCDRzHpwBsc045IelDdviNv1+1D9sBMcyzLbGnGbAISSlhFfvXqejf9NEk4500ZvYSxHjqt0yI8ViLLSdOw9Fv9ciqeCFW7ynawDzuv+8i29Hh9YKK6qSZsXkh/9rws9in8gnpFIQe/rN8oz+Ig7l0SFczwPOtUYknXQASmfHqc6x1fDXCDn8y6GvOZGtMjTSJH7F425QYmFnaGHAN3qtGztWFvZmlAlStAtbEXosUvLDrZJGnFWfM69syvTYj0sg/IztD8ZXhxFXbRY9AvTsYAmw0dtzHco7SIKd0LVqiY63ymnrB8NVVcx0s5lC54JWI2ZCV1gFDE0k9Wn57D4sJyKorzsWuX35iiTpRzDv7peY5wPft9/LWhiOBldfsmnZKeIYpyqYyZ1qik2bIXb3tdWN/SRWYdrPusPqQBzDmGes00yBkJc2QUmHXx/p/T8gcAzwfyFW4Y3GVjI/yIepAslvipVxyjJrJPUMbOVtxcdeZO08ee9fBdioN2b0uvRh93apMpci/adH2FgmHAfsl5HOLfuovPDQLc1ykBBvTUDs9jlHzfOYp64bKS7gWB+5LhR2EnOPUUsUu5MeHOUFDWHPQbOrWwN8a30Rjw3qlNhuL++h4+YvPyMizHGHzGRS4AFWGTcxXxJw3NLs+eBeDRphZcNu/tIZIG+r6ulvayeTe5JYqe9McqLOEJDzQIpp0TFymvPF7k7iyww+s/skL9/4j1AHd95iaRRq8vQ7Srfk6MbISXE+hD1qeEjgE0NJhTns3QbW4kyVcXxMlyIv5CEVv3usu9/+/pdmsZ3kJ3c1Ynv+VRUBYT5bfQhtUaR3Go1FQunX9qi8nBGaBE8uH8KLpEfm2cNgkFI2BnrNRVHipnmlnfjewsGciNlJLkyJOD+e5XAf1L6Mjxwf3zTjFNjqooI/S02GALu0p+9M/6N62iSW4i3mZpwY2fl8xPbFENMwOeEPsIBtG4rPwbk7MtSF2xQp9PfJrAmWzGcGeo+V26a3SgRmosoHVWWYHx6Ye0Y+hRz5qeNf3rNOk2gUoBw8lqHa3Mdg2NNAtZtqnolwWjF0qgV3gkat/88gnLC4zLvHMK0IcydSzxaDtrtK96aheqQ12ictSaTCw42hTJjEp1sHlEcWGsCd8D6TVVs9JKjRmFkU4GW1FpX66pn7AQv2TfTqtcAoL7bWjraGs5C+W7en0j3hnyeS0mas3Sol9Vd8UPpiqjSVeLVHcRH1wMeoGr+IOsG4A/hrpg1Mnvc/3kPSvPD0vqaPhiaT/3yMiPLNMDeFJw3T5rNRUhol26UPS3lcTmVnnTx2LBHX2IKQMLwHYXFdWjtgEej9cYLa6LqrqjZ/eq4G3uMj+5RePOSIhARkRhYn4hKhJ0X/jpbygkJgVTfWdZ63VK1yOauBW3exv7B8qUrBacDKEktPhBZuvN8HshTjW+AdzvMzkngcAV4v8JXewZyrBQECTDbO2W+smElHJaxFAwYYV7GLD87trfgL+rYbiHHQAF61lTtol5NHFlLla22Kdxm7FRawujtkT+oaIILKt1CucyOaItEO9mna48qsrV5DIs4Gbyc9gCcV1EnmjAGTf+gkznJkOH0nSIeiKjIqon6fXXuHsBBLa/3HeCJW6NfFecObOHYrg71W4H1BT4roEANlaHhWS55Roj0oPU24fSxvnZnTbK6+0YdUk7gOEcWdLPBUiQ2dD8MUr1FMK6riJqrz5ALXSjasVL/Mx8UtOt9lfZfw/ACoBc8a1P0IzruJs+vMpEgv+MeanYd2DFWDxUgOZumxzZjGTNsOJKrdkQwAV6DHDz9X6erqfsZwpLJNpI4tVIede7rnPs8uCk1+d2/Z6pqG8P6p5A60vAdNGQO9C8jzvDlmPnb4aFonYI0BowgZudGWJQTVHRNurq1G13DUo3bEk1DX7EqrexUANvFgcnWEaoookT5wAZYkYLDmpzgmr8Q4tVoxnq/ftEAoEz6cvo/bwJLxMFAHrz0mdNz5r+OzUdxAHm7citIJfXTU1eVEvaX+u5sXrv5qSVnzq1o1ETB2GAZFtN0McrfVeb9w1YJxZl7j37yP1pJOgjr7O0JGiYPqG2cxeRK9AHYlbusMPo+mXH9e8+E9AI0HCBpZD/5CRjU5q7yO/7zymf1/CEUitdWjO1X29NVMQ/KX9H8ZbOUM2tyYbRAT7fJdGFj5ee9fFgnPkvWJ2xTyD4g/iNjL/k59OSCdSayv48eQJtLwF/DpqQOr2B26UTCI4tfPBM7X9AbW4noK9eyctKYpjrB3NFSyCp41H7zfbYicpTISXmjbH3NUNjoswjmWNPVbPHXgMdFDLwnzSoP6DgRPCQyHIoTdH5gEfcoR47rP+bCHe1wrwn4tMLD25t8dut1ys3suuN6MWp2Um032TqV4ZHB6T5iE6vRPSBgP6I6M8dbsbj1GVf8gLk+ROlo5jg+G4wdz37vJyA3FWnnMwshfYg5gEJhZ7vKcm8yGlXm9aLI0uCs4AFBgHPqjYbXJvE/nTPWsMhKuoc8FFYSVYQzoIgtRMTQagCut7o/3kiEgp8SBEUTQJBjLf7v+nhSXOq760kWkxqZK8wuD8LJnmWUu5ltuDq1y+bMrZrnxs6JJbWST9u8ZPlmphilNpHZnMgFU7hn9fSxzVqsvjJrHvZRBBUvFWkpiaLeBc++mu+JFf85n05hc0W6ZCUs2xT8Ip2TLya1lN0k5oQQXfXcoD6bi0mGxKRYULPFh/eWyu6qYnEn8AFPtGD+mZJ2Jug0vTIZXMZbMrMh5n1+AYGJ01RO7HSCc9lc77DgzeYq6JONCV6lmbq2WNlSvLmzMWVnIOiSfW47XCzC2+GjOKsM5V+2MlZ9PhdYxJdcGMPwIO1upmQxQzVfTZRZiqbI9oEnNTLl3TObMwGUj2/d5adYVDWRuxumHX5Pu1Oesvz77LS9HW/5DrinLnidCC94js1TiP1iyajduF6Isjl5d2dEJ8bqezMaDKbj1/aoH2E+Yg0OTPBH0ijE7nbgpZNz7YKlmOh+kkhXYf95GEcLdy4fhmXg6STBOC7PrwaP2x2Y/cORxxFI8KHDImiiqioYbiCIzQJkdJP9ujsogK42TIKOc3J+25fm7BgVPiQKZ2YuVBPWbVIke+XPWP3VuIq8Kw6WeNVir/S0A4ztY+aJEQJUb2sa53BGNE/JN/EaUTUHNL5FbCzUbHbYMxo0TQJqA7aCbKvmuX/b5xLvLjGS/BfsbzvLAeVpKrRS52nBZKQ1iEVSVqo1ofXxv7VZc4OEtHahsiJaGe5IpnlNKnH3o6BdWxh/d9w6drJQKcSbG1XekDl/VM1VRK/DLiZxvIF4HOYjOqQX9MrJyp/G9A/PvrZnZ4wezIZG0u0C3maQueF7F4Jer+7+q2xE4uxAyJYGNIfcqXu84lW3U39ZwrboMkG9DbqLZ7Q1HMuqOWhFtZpndTKOwsmoNM3gMEqZGUiU8ZMEugDKN6ZeM+KUSfXmCdOooYrNNkFBieFzcHdv12ng5S2ZUk/HU78Wy+2cIzIcNLed1s0bu2Xxdq7U7XnbF8kOzHuhdAbUrevH93lFb6BKvzrhM/4Zz1LHv/N1bprno1ejaVJBdvsSJ1uwqO1hYMF/y2/JPNMxTMVz1Q8U/FMxTMVz1Q8U/FMxTMVz1Q8U/FMxTMVz1T8P6xihUM2f+xvmBz4rDZUUzjclwvT3BpIXmNvgvHHzo4sYw/ibdv+fY3GmUQaAoXKGTpNb+GDCyzGcHcyMtQ51QWhpFEtBYQ5kB8P5+Hx60+M4RhXnwFdWUIY6ZBWuNAFfkOnklGdWvBbsBQJDWWZQF6/88E9GRrDsHwbikOrOggHv6oXpBYmxvRNck+zK+kOFrUQD6K4BzSHKd9tQUI1ZjoJTV6dZ7xLRH8TJ9+FZXsypkvJJnNUakAo+FE4Pd6UjKSxhJ8vJLiN35kxg9TW5SIe6NrAZsbznZWhJ6zHh2cnDwS4sRKVmte5MvreRif/ww1xJes51mgSEpstRW4TuvSEHWXn/rBAHyT62Y17AjZo/fbRc0GfLxZ7JZ74Y/wypP1M+kVql3O3R4xzLsMf+n5jvq/HxbttaIjclbd5oL1MqDuYOobeuTRW2efTlOBx1vQtvVY88Zgcpt14hzfZoykA0N8NBus2H3S7WNX+kzN147ItWKtptwdvdFxiqjcQxMdT+yaYlHhp7GTH5Qpy3ejMkwzbxaW+Fi/XL4Le/jprbbaT32gdtrr6WXnqbNRibKFPG7AYslmISRHONLCCXN1EO8Rjeblqkp31lfIyBuRHx1Wr+PuaDAqJhUiUSF3yD32xjdsUsoFlOfebbBhTGExJvjZfLiHLoLC2/7Xx9Tn71utg1MzKGc5Dh1j1OS9iZVuxjd6yK7N3kx3+MkbrQKtxzbQW3yCmVJvhlzxga4bWeaecJ0tL13vWi3Z9paFA/dBWhduUzN6VYmnYm4QVeyC/6MwEf35MYa/bUhlD5oScIL50CZ2QdDQ6rfHCB8UdWTl7Xy7ru/fqJA/1EjCJAOib3ZDNr2w9o0pO+zyiEdNwSSJ6dSVlihZPak0b+h6WGePZvFYvRyX6yHIB7+ofmbyNfTDzTG9er0RnUZkHXs9S8x5R1vpieaH+eUEEgYW0ZEWvbXgMimXcvfJODF3yWJ/fgQudiUk3PDyUB/GWR96AYlE7ZuGgPrXTteR0z/Evi26GOPxeJQVZ5vkO4LF+aqNGb8V3rXvZRO9e0cuADOIsfiIrEFRbeMFMg5m/2bMBf94/vK4skfqJaABWklgDnPJS1FHcqLlSFe7wWyLunB/+JbV8zY4rwsYLuoz25zzU4QMYNY9rsugPZXRg6AWlruAfn0Zc3/FuoaKyek3ZtO3BlIYU5C0T0qbiwaryCoi8Qw91mqyUkGNDEUNK5L4ByaE8wKh96b36czk/ReE2xzjtyRqHDEsssF6RmnsbXZ0jyugxC45Qow4yrHlX9CGl9/cDWTkPjB/iPM7W5nCEcsnDe2IrLWd4dyOr8DEpjDTFaxzfs/Iizn9owv0K09knpTyb5KzfjHpAS/S0QjLESam1YSgJdJbFbguSWJxqnfaDnaZm8UxrGV7ME99iMSB5LSMRPkRVSQRfFPb1IDBDhhiabTm3+/s/Z6kT3Z505Kdr5Sp904b2JY8ZQCTtGLpxX6nr6j7eMaWpzMUvNr5KWsqFvQeCsX4IJcfBaOHhqRr+vmICCIYWZDvUqG1ofWhjNhSaCZcdMk2LT5hTakSObHDHlei05eP7dWpDc+QY8BtRzo6ZaPERlLjO1JmOEF+ptbAi7cjel715/L43JXhu9q8kyB87BgdbaHK+GxSRBloDgk2tKxBXoP9AoHM/ZrJhbSG7ScJgLWfGeGuClomMlUM36uTZpSpG73EXDA1okhWSOoNuhp/dB1REsK23JQ0Up0QjOCE1SLTyDcY6DcsyHtx523bocwfuf5o2ufekc0sNQ+t5lca5voHJD/uEXQXHQ1BLGjl7bE2tzLkvl50SeI+5eCNARj8GCqPDIt4sEb1VgF/RJXkv4stIZqyJk4omDyC6HsSgiHfPfoYBeZPgivnoFrGu38b5ascVWiGr3OYT6kRXh8/32LJ5AAMgrKszNeWdXFUsQnhLAu35rRY3GT4XdgJn7cE7rW9kvpvZyIFmNm6rN3qp9yuHGmfB5D1qcym/mqGBOjuG4EAOTor2N//h4iNuFxsVRQpqsiGEko/0n++rI2Y0S6UWE/cUWoVWSFfGj2WgoAxLqSrRx4/et7z5BwBUhhw13ChSNvE3Ei9RCPhPGgSZ7AOGju6mgKJuS+Te0pe3Tk5lnzDRZ1r8Go3NZdGsQK2dGZnFWvF+Qn+Rhlbo1HWBAKf9kgT+aRGotHRux0jX+6uPo2/maCgfs/RKAkxxCkTu9X4CLWgLbTJ1foWcaGYE96D875oC6njJ0ayGVbr9Jhu1nDp7NXpIC1eEX3GvzGvcFCDzm5dqXCt7LIyPUedmpP8E5xtTWDl17a3z8uqoKqpYSJ1CjrzjehRiqTfmdsUjDu6ysaAnMJF6lJGerHDpcu9nYOpFn8MSbYaPtEgV3y1mGpfI4EzcPLZGx9/0lHippSugpDxu4HzwfPTlbeyvMn3L9763naxZBQ1qrXOnXLP5QALn8OtFXSoFMdAoX9yXm6DM67t/nb9venS6WBryYjGtl4Iaml3yLS2aKUoGtIwidTL4av2oUuKdhaYyqGuXur4/bpuySIIvd948Fw3CiGWbQs6szHUzQeZn05zxUtMoFNpoWpauzbiuCXF5yfQZNHfALHXxv6cFmExHVaor0PMe5NOcQzW3eOTfbiHp834jszNJPV1TWl3nTB1KG2FJf5aZV8vIvl102UU/xdDQqzaNY+KYaqeuyEB4ZkNGGBawMqZVu+iW60wBmCbNq7mlicHg5G//fWG8qAQlA7Ce3SVxka9P18TJufvG/FgfI2ZadGeiLX1pvps2O0NPmDiP9IeE7mRSNmue/lQ02W2nLnD3RhTHzptGgW6BlzBmrYHZQkbxNF9tgVN6LD1aexL1P+UUjVpa0xAvR96or+U2iwAd6oMS03FEyRTnVU/8lkZBhu9NLvFeBkZm3dmaqJlhkeaJdMH1k8L0SD+qHE/n4qXhluac58mAZpjiKMo+w4hWsS6HRQSOkc4dgsGucsefKq/cVf67xIXtBVCv23NFal+1vuP3RHfKC7fQi+OdGbtA1tKuQq/rodiFsMuOLtawpDd1xcqTjGRMdGLvidvEBlpEmw1rbEQvsvaWLtiz0QdArICS7I4zpAOQFK13uEaolau6CSsOJbLIJhMs/3AGy5UGpV77G6++cpbDkI+9TdFgz36epFjpZoqbPTWJRCT3jtus8yz7LDsrfI5mP4gY0HXfmNhcU/m9sTu+Gxz8MlX7bH34huc8lBs9U0Uoh9CQU3FKCf5iIxydxoLbX2DvTsJ6wgjXpaTmEwO70klm0Nmwy/hq0Prp9XJjnAhpWmOAG/ENxOr6yrcjHscBgmyFilXWQtjYd6peI9peJzok+huyP4x9jSY2VB5l7e2cI7XJ3ipp14b/GiYaAJAiYWXt9pMWjkqCTt7ujuVaBgjbk0nuVPcxOi2rkGtizkzmU0NWoR8zC3N8FI3fFVAPQnNhE3SLVd3ndc6U0UL0x7mdUII6q5zZI0LZThXYMV2zu4OrVoTN7vppWoGBflG/3x0BK4/0QbQiw3KdNCYC1BOGbuh1akkMGe0mIsvIyY0hJQ3rmRanbbmbgw5dCruoOf60ytQHcritQ75+C4vuYBKJ6Khc4zDhUNNY4Vf5VsHg8dIs5mgpa9SCqQ7wDaETGrK5lyXZ16pduQKLc8PxsbC+zZqHsY/zuobckE1baSjvDqF1dUi+I3wZ6VLaNWJapIlJTxDBk3Zm9uWyOXYjdEmvv8LoBC8JVYcVLPSmxMtXGpsBGou1SE1S4ctO88AZBhP6yR30PzEY0CutqN3X7tOggy2ZMw3GbHei1WGwUnlrjivp36QsTHar+Y7hus9uHYGSgE2FM7c0qobxD9BtLtu0xIWSVzI0I2aNZ9fYCkiUhf5ggLvqNLn5O8Y85LqLeb8wupfVZbLYOl11pQVh7k6AbqqqXx/3R1aqtjSfnuua90hibAfTgN+Ude8JWrMyC7NnB8l3bF2lzyDlgJmQrktlc6rmjoWUWCJxWslOBUmjOMvqu9Pk1Lt6jB+KHYEA2bH8QcxHYVbvjr+nnnAwVvLoR3Xp3LA72Q4wu7dwcE1ycz5iaDw+VcVjLiVuDgYshWwwOAouP2sDz96W5Ge97JzzyO0NVSyWQFIYxNIn1ev32ywfO/RhY7b7ADC92kU8YbR7XVIo7wDku/bvX9HKY9N+J07cdRS3rZneVlYXL7Xtk9KGa1j2mptz1xS82HfbTdgl6FGJjj8Qilf6D7Ne/6NOfVI6AmrzgX+IALeDKzPYt4fYf9mgGPaHzQtJmkediQa8Kdm1t4f43aCzG+fs7oyV2m8P7pkf9c1QuqVQvw+1+8lrXWv3TTdCrLeN6D9uSf6mpGdZW5HK5HGxgS0slWPEWU+hi7/98ujvbxHzh++Vx3BrRYrTg8kL327LJJj2xqxdGTA4d0csnHP/04mFrrvMfPF/Wl3PjSE6R8TZTpII2btC+vAl6WI/4bHi64mVSC4/7f+wSYlmC2+0iH1Y/9TN7zHfdNL/N/ssvyX0sq9pfu0mJqjgmJe8UHC/7/Z85jvpyb1WW4Eo+H838tGPgsJU++QWuwhKI+XLvB7ab5RKlj62cvlYZd18BX1lD8JGCAch07HP/ad6bF9eatMURJX9XU5PhqCv0DXMZ1lbYVmmtsG9ET6N/3ObcxxSNvYXZIRLVn06k7Xyy8RH/LP9JFO+77yi26VJBYN91pf3ATHe29072KHLjJZPHPWljG0neK6evBpr9dhO+MwIBumKMK6dilldojXuOVP8iNgLuaaX0ZwKmkFJtO0m0qwHLmAa4EMqXcdzHh5ntDKFhOhEV4XH1HgypzxCBpV+h0v9gcs8lgMux7keFt+cu+JG7mzWW22aaTVNI160C7xzxA/eBG/TnMr7EZrRLnGpi2S466ktiA7w8DjbXMN0Cmr+sqWP+gbltxao/A4v38Z+IaxxjXNnKXI/0C2DeUgxRt7lNXymfa/2nMrL7jYortur3yUU4eUJFa/Qr01Xf+ZCVafzSv0uPn5C4rHd648vuXlY/zMbKKGhKPF925WRVYGH0sdaVn/4yQd172/5+n8AUEsDBBQAAgAIADxUQVMM4l9nTwAAAGwAAAAbAAAAdW5pdmVyc2FsL3VuaXZlcnNhbC5wbmcueG1ss7GvyM1RKEstKs7Mz7NVMtQzULK34+WyKShKLctMLVeosFUysjTQM4AAJYVKoBojBLc8M6UkAyhkYG6OEMxIzUzPKLFVsjCwgAvqAw0FAFBLAQIAABQAAgAIAHBIFk82YVgCRwMAAOEJAAAUAAAAAAAAAAEAAAAAAAAAAAB1bml2ZXJzYWwvcGxheWVyLnhtbFBLAQIAABQAAgAIADxUQVOQSSYlKAUAAPYTAAAdAAAAAAAAAAEAAAAAAHkDAAB1bml2ZXJzYWwvY29tbW9uX21lc3NhZ2VzLmxuZ1BLAQIAABQAAgAIADxUQVNzanLmpQAAAIIBAAAuAAAAAAAAAAEAAAAAANwIAAB1bml2ZXJzYWwvcGxheWJhY2tfYW5kX25hdmlnYXRpb25fc2V0dGluZ3MueG1sUEsBAgAAFAACAAgAPFRBU3na1VmABAAA2xYAACcAAAAAAAAAAQAAAAAAzQkAAHVuaXZlcnNhbC9mbGFzaF9wdWJsaXNoaW5nX3NldHRpbmdzLnhtbFBLAQIAABQAAgAIADxUQVN88IYedAMAAKcMAAAhAAAAAAAAAAEAAAAAAJIOAAB1bml2ZXJzYWwvZmxhc2hfc2tpbl9zZXR0aW5ncy54bWxQSwECAAAUAAIACAA8VEFTseWwL3oEAABlFgAAJgAAAAAAAAABAAAAAABFEgAAdW5pdmVyc2FsL2h0bWxfcHVibGlzaGluZ19zZXR0aW5ncy54bWxQSwECAAAUAAIACAA8VEFTTiTOTLEBAABnBgAAHwAAAAAAAAABAAAAAAADFwAAdW5pdmVyc2FsL2h0bWxfc2tpbl9zZXR0aW5ncy5qc1BLAQIAABQAAgAIADxUQVPVwhq8awAAAG8AAAAcAAAAAAAAAAEAAAAAAPEYAAB1bml2ZXJzYWwvbG9jYWxfc2V0dGluZ3MueG1sUEsBAgAAFAACAAgAPFRBU1tzVfMBLwAAkFcAABcAAAAAAAAAAAAAAAAAlhkAAHVuaXZlcnNhbC91bml2ZXJzYWwucG5nUEsBAgAAFAACAAgAPFRBUwziX2dPAAAAbAAAABsAAAAAAAAAAQAAAAAAzEgAAHVuaXZlcnNhbC91bml2ZXJzYWwucG5nLnhtbFBLBQYAAAAACgAKAAYDAABUSQAAAAA="/>
  <p:tag name="ISPRING_FIRST_PUBLISH" val="1"/>
  <p:tag name="ISPRING_UUID" val="{A34C8655-0C32-4003-B84A-1457A3A0FE3A}"/>
  <p:tag name="ISPRING_RESOURCE_FOLDER" val="C:\Users\marimi\Desktop\Texas\2021-2022 Texas\TELPAS Alternate 2022\TELPAS Alt Accessibility\2022-telpasalternateaccessibility_final script\"/>
  <p:tag name="ISPRING_PRESENTATION_PATH" val="C:\Users\marimi\Desktop\Texas\2021-2022 Texas\TELPAS Alternate 2022\TELPAS Alt Accessibility\2022-telpasalternateaccessibility_final script.pptx"/>
  <p:tag name="ISPRING_PROJECT_VERSION" val="9.3"/>
  <p:tag name="ISPRING_PROJECT_FOLDER_UPDATED" val="1"/>
  <p:tag name="ISPRING_SCREEN_RECS_UPDATED" val="C:\Users\marimi\Desktop\Texas\2021-2022 Texas\TELPAS Alternate 2022\TELPAS Alt Accessibility\2022-telpasalternateaccessibility_final script\"/>
  <p:tag name="FLASHSPRING_ZOOM_TAG" val="79"/>
  <p:tag name="ISPRING_PRESENTATION_INFO_2" val="&lt;?xml version=&quot;1.0&quot; encoding=&quot;UTF-8&quot; standalone=&quot;no&quot; ?&gt;&#10;&lt;presentation2&gt;&#10;&#10;  &lt;slides&gt;&#10;    &lt;slide id=&quot;{E221975B-125E-459A-BCD1-5981B9440BC5}&quot; pptId=&quot;308&quot;/&gt;&#10;    &lt;slide id=&quot;{8CB20DDD-70A3-4074-88A4-9F8EF86E6D06}&quot; pptId=&quot;289&quot;/&gt;&#10;    &lt;slide id=&quot;{AEA9C360-C307-43DC-B664-E525316CB577}&quot; pptId=&quot;309&quot;/&gt;&#10;    &lt;slide id=&quot;{452E1F82-79E8-4173-832C-B93F78AE80AC}&quot; pptId=&quot;293&quot;/&gt;&#10;    &lt;slide id=&quot;{D92E6BCA-85ED-4F67-964F-320D49E773F4}&quot; pptId=&quot;295&quot;/&gt;&#10;    &lt;slide id=&quot;{7116A2BD-2B34-4B21-8589-4AF9D7EC7A3B}&quot; pptId=&quot;296&quot;/&gt;&#10;    &lt;slide id=&quot;{8B7719F5-C5BE-4948-880E-27177CDB3A1C}&quot; pptId=&quot;321&quot;/&gt;&#10;    &lt;slide id=&quot;{6E4610B5-2DDD-4A33-8AC6-007563F11826}&quot; pptId=&quot;314&quot;/&gt;&#10;    &lt;slide id=&quot;{11352514-E448-475F-B688-74DE5DDBB82B}&quot; pptId=&quot;322&quot;/&gt;&#10;    &lt;slide id=&quot;{83EB5B93-9343-4AE5-8B95-2A900D5A15B9}&quot; pptId=&quot;312&quot;/&gt;&#10;    &lt;slide id=&quot;{C7881F38-653D-42AC-8FB1-1F17B11E71B6}&quot; pptId=&quot;325&quot;/&gt;&#10;    &lt;slide id=&quot;{CBB47C02-B2CD-4F91-ACE4-FDE59E56EAF7}&quot; pptId=&quot;313&quot;/&gt;&#10;    &lt;slide id=&quot;{6D7994DC-B715-4710-BEE1-B7BCE4165045}&quot; pptId=&quot;324&quot;/&gt;&#10;    &lt;slide id=&quot;{51B45569-28BA-4C14-B86C-4CA115BA5466}&quot; pptId=&quot;315&quot;/&gt;&#10;    &lt;slide id=&quot;{55401AFD-C6CA-45D8-8E4C-B6FB8794D85A}&quot; pptId=&quot;303&quot;/&gt;&#10;    &lt;slide id=&quot;{B6EA86DE-F9AC-42FB-8FE8-83EA5C86C5D6}&quot; pptId=&quot;311&quot;/&gt;&#10;    &lt;slide id=&quot;{2A867162-839B-44C0-A07B-6C5C2D85016B}&quot; pptId=&quot;326&quot;/&gt;&#10;    &lt;slide id=&quot;{A4047F86-BA0F-4779-83DE-2AFE119A8EE0}&quot; pptId=&quot;310&quot;/&gt;&#10;    &lt;slide id=&quot;{560C93F4-3000-41B2-ACD3-9AB9F4DE5B96}&quot; pptId=&quot;304&quot;/&gt;&#10;    &lt;slide id=&quot;{A3B20FA2-A759-43BC-BA73-A83D47E97F46}&quot; pptId=&quot;305&quot;/&gt;&#10;    &lt;slide id=&quot;{472C0D37-1F13-490F-AEC7-2B3C4FD26900}&quot; pptId=&quot;306&quot;/&gt;&#10;  &lt;/slides&gt;&#10;&#10;  &lt;narration&gt;&#10;    &lt;audioTracks&gt;&#10;      &lt;audioTrack muted=&quot;false&quot; name=&quot;Audio 1&quot; resource=&quot;7e544d1d&quot; slideId=&quot;{E221975B-125E-459A-BCD1-5981B9440BC5}&quot; startTime=&quot;0&quot; volume=&quot;1&quot;&gt;&#10;        &lt;audio channels=&quot;1&quot; format=&quot;s16&quot; sampleRate=&quot;44100&quot;/&gt;&#10;      &lt;/audioTrack&gt;&#10;      &lt;audioTrack muted=&quot;false&quot; name=&quot;Audio 2&quot; resource=&quot;4139b96e&quot; slideId=&quot;{8CB20DDD-70A3-4074-88A4-9F8EF86E6D06}&quot; startTime=&quot;0&quot; stepIndex=&quot;0&quot; volume=&quot;1&quot;&gt;&#10;        &lt;audio channels=&quot;1&quot; format=&quot;s16&quot; sampleRate=&quot;44100&quot;/&gt;&#10;      &lt;/audioTrack&gt;&#10;      &lt;audioTrack muted=&quot;false&quot; name=&quot;Audio 3&quot; resource=&quot;9463a753&quot; slideId=&quot;{452E1F82-79E8-4173-832C-B93F78AE80AC}&quot; startTime=&quot;0&quot; stepIndex=&quot;0&quot; volume=&quot;1&quot;&gt;&#10;        &lt;audio channels=&quot;1&quot; format=&quot;s16&quot; sampleRate=&quot;44100&quot;/&gt;&#10;      &lt;/audioTrack&gt;&#10;      &lt;audioTrack muted=&quot;false&quot; name=&quot;Audio 4&quot; resource=&quot;2e98b851&quot; slideId=&quot;{D92E6BCA-85ED-4F67-964F-320D49E773F4}&quot; startTime=&quot;0&quot; stepIndex=&quot;0&quot; volume=&quot;1&quot;&gt;&#10;        &lt;audio channels=&quot;1&quot; format=&quot;s16&quot; sampleRate=&quot;44100&quot;/&gt;&#10;      &lt;/audioTrack&gt;&#10;      &lt;audioTrack muted=&quot;false&quot; name=&quot;Audio 5&quot; resource=&quot;b1a762cc&quot; slideId=&quot;{7116A2BD-2B34-4B21-8589-4AF9D7EC7A3B}&quot; startTime=&quot;0&quot; stepIndex=&quot;0&quot; volume=&quot;1&quot;&gt;&#10;        &lt;audio channels=&quot;1&quot; format=&quot;s16&quot; sampleRate=&quot;44100&quot;/&gt;&#10;      &lt;/audioTrack&gt;&#10;      &lt;audioTrack muted=&quot;false&quot; name=&quot;Audio 6&quot; resource=&quot;7ed5c241&quot; slideId=&quot;{8B7719F5-C5BE-4948-880E-27177CDB3A1C}&quot; startTime=&quot;0&quot; stepIndex=&quot;0&quot; volume=&quot;1&quot;&gt;&#10;        &lt;audio channels=&quot;1&quot; format=&quot;s16&quot; sampleRate=&quot;44100&quot;/&gt;&#10;      &lt;/audioTrack&gt;&#10;      &lt;audioTrack muted=&quot;false&quot; name=&quot;Audio 7&quot; resource=&quot;16f4ae06&quot; slideId=&quot;{6E4610B5-2DDD-4A33-8AC6-007563F11826}&quot; startTime=&quot;0&quot; stepIndex=&quot;0&quot; volume=&quot;1&quot;&gt;&#10;        &lt;audio channels=&quot;1&quot; format=&quot;s16&quot; sampleRate=&quot;44100&quot;/&gt;&#10;      &lt;/audioTrack&gt;&#10;      &lt;audioTrack muted=&quot;false&quot; name=&quot;Audio 8&quot; resource=&quot;12e2a395&quot; slideId=&quot;{11352514-E448-475F-B688-74DE5DDBB82B}&quot; startTime=&quot;0&quot; stepIndex=&quot;0&quot; volume=&quot;1&quot;&gt;&#10;        &lt;audio channels=&quot;1&quot; format=&quot;s16&quot; sampleRate=&quot;44100&quot;/&gt;&#10;      &lt;/audioTrack&gt;&#10;      &lt;audioTrack muted=&quot;false&quot; name=&quot;Audio 9&quot; resource=&quot;ab59e53f&quot; slideId=&quot;{83EB5B93-9343-4AE5-8B95-2A900D5A15B9}&quot; startTime=&quot;0&quot; stepIndex=&quot;0&quot; volume=&quot;1&quot;&gt;&#10;        &lt;audio channels=&quot;1&quot; format=&quot;s16&quot; sampleRate=&quot;44100&quot;/&gt;&#10;      &lt;/audioTrack&gt;&#10;      &lt;audioTrack muted=&quot;false&quot; name=&quot;Audio 10&quot; resource=&quot;2f4a0bfd&quot; slideId=&quot;{C7881F38-653D-42AC-8FB1-1F17B11E71B6}&quot; startTime=&quot;0&quot; stepIndex=&quot;0&quot; volume=&quot;1&quot;&gt;&#10;        &lt;audio channels=&quot;1&quot; format=&quot;s16&quot; sampleRate=&quot;44100&quot;/&gt;&#10;      &lt;/audioTrack&gt;&#10;      &lt;audioTrack muted=&quot;false&quot; name=&quot;Audio 11&quot; resource=&quot;14acb643&quot; slideId=&quot;{CBB47C02-B2CD-4F91-ACE4-FDE59E56EAF7}&quot; startTime=&quot;0&quot; stepIndex=&quot;0&quot; volume=&quot;1&quot;&gt;&#10;        &lt;audio channels=&quot;1&quot; format=&quot;s16&quot; sampleRate=&quot;44100&quot;/&gt;&#10;      &lt;/audioTrack&gt;&#10;      &lt;audioTrack muted=&quot;false&quot; name=&quot;Audio 12&quot; resource=&quot;db2c099d&quot; slideId=&quot;{6D7994DC-B715-4710-BEE1-B7BCE4165045}&quot; startTime=&quot;0&quot; stepIndex=&quot;0&quot; volume=&quot;1&quot;&gt;&#10;        &lt;audio channels=&quot;1&quot; format=&quot;s16&quot; sampleRate=&quot;44100&quot;/&gt;&#10;      &lt;/audioTrack&gt;&#10;      &lt;audioTrack muted=&quot;false&quot; name=&quot;Audio 13&quot; resource=&quot;57a0ab4b&quot; slideId=&quot;{51B45569-28BA-4C14-B86C-4CA115BA5466}&quot; startTime=&quot;0&quot; stepIndex=&quot;0&quot; volume=&quot;1&quot;&gt;&#10;        &lt;audio channels=&quot;1&quot; format=&quot;s16&quot; sampleRate=&quot;44100&quot;/&gt;&#10;      &lt;/audioTrack&gt;&#10;      &lt;audioTrack muted=&quot;false&quot; name=&quot;Audio 14&quot; resource=&quot;b3c23fd2&quot; slideId=&quot;{55401AFD-C6CA-45D8-8E4C-B6FB8794D85A}&quot; startTime=&quot;0&quot; stepIndex=&quot;0&quot; volume=&quot;1&quot;&gt;&#10;        &lt;audio channels=&quot;1&quot; format=&quot;s16&quot; sampleRate=&quot;44100&quot;/&gt;&#10;      &lt;/audioTrack&gt;&#10;      &lt;audioTrack muted=&quot;false&quot; name=&quot;Audio 15&quot; resource=&quot;199378d9&quot; slideId=&quot;{B6EA86DE-F9AC-42FB-8FE8-83EA5C86C5D6}&quot; startTime=&quot;0&quot; stepIndex=&quot;0&quot; volume=&quot;1&quot;&gt;&#10;        &lt;audio channels=&quot;1&quot; format=&quot;s16&quot; sampleRate=&quot;44100&quot;/&gt;&#10;      &lt;/audioTrack&gt;&#10;      &lt;audioTrack muted=&quot;false&quot; name=&quot;Audio 16&quot; resource=&quot;032f32da&quot; slideId=&quot;{2A867162-839B-44C0-A07B-6C5C2D85016B}&quot; startTime=&quot;0&quot; stepIndex=&quot;0&quot; volume=&quot;1&quot;&gt;&#10;        &lt;audio channels=&quot;1&quot; format=&quot;s16&quot; sampleRate=&quot;44100&quot;/&gt;&#10;      &lt;/audioTrack&gt;&#10;      &lt;audioTrack muted=&quot;false&quot; name=&quot;Audio 17&quot; resource=&quot;ea0f7ea2&quot; slideId=&quot;{A4047F86-BA0F-4779-83DE-2AFE119A8EE0}&quot; startTime=&quot;0&quot; stepIndex=&quot;0&quot; volume=&quot;1&quot;&gt;&#10;        &lt;audio channels=&quot;1&quot; format=&quot;s16&quot; sampleRate=&quot;44100&quot;/&gt;&#10;      &lt;/audioTrack&gt;&#10;      &lt;audioTrack muted=&quot;false&quot; name=&quot;Audio 18&quot; resource=&quot;df90353b&quot; slideId=&quot;{560C93F4-3000-41B2-ACD3-9AB9F4DE5B96}&quot; startTime=&quot;0&quot; stepIndex=&quot;0&quot; volume=&quot;1&quot;&gt;&#10;        &lt;audio channels=&quot;1&quot; format=&quot;s16&quot; sampleRate=&quot;44100&quot;/&gt;&#10;      &lt;/audioTrack&gt;&#10;      &lt;audioTrack muted=&quot;false&quot; name=&quot;Who Takes TELPAS Alternate&quot; resource=&quot;666941da&quot; slideId=&quot;{AEA9C360-C307-43DC-B664-E525316CB577}&quot; startTime=&quot;0&quot; stepIndex=&quot;0&quot; volume=&quot;1&quot;&gt;&#10;        &lt;audio channels=&quot;1&quot; format=&quot;fltp&quot; sampleRate=&quot;44100&quot;/&gt;&#10;      &lt;/audioTrack&gt;&#10;      &lt;audioTrack muted=&quot;false&quot; name=&quot;Contact Info&quot; resource=&quot;f26f2fc1&quot; slideId=&quot;{A3B20FA2-A759-43BC-BA73-A83D47E97F46}&quot; startTime=&quot;0&quot; stepIndex=&quot;0&quot; volume=&quot;1&quot;&gt;&#10;        &lt;audio channels=&quot;1&quot; format=&quot;fltp&quot; sampleRate=&quot;44100&quot;/&gt;&#10;      &lt;/audioTrack&gt;&#10;      &lt;audioTrack muted=&quot;false&quot; name=&quot;Disclaimer&quot; resource=&quot;e064014a&quot; slideId=&quot;{472C0D37-1F13-490F-AEC7-2B3C4FD26900}&quot; startTime=&quot;0&quot; stepIndex=&quot;0&quot; volume=&quot;1&quot;&gt;&#10;        &lt;audio channels=&quot;1&quot; format=&quot;fltp&quot; sampleRate=&quot;44100&quot;/&gt;&#10;      &lt;/audioTrack&gt;&#10;    &lt;/audioTracks&gt;&#10;    &lt;videoTracks/&gt;&#10;  &lt;/narration&gt;&#10;&#10;&lt;/presentation2&gt;&#10;"/>
  <p:tag name="ISPRING_LMS_API_VERSION" val="SCORM 1.2"/>
  <p:tag name="ISPRING_ULTRA_SCORM_COURCE_TITLE" val="TELPAS Alternate Accessibility"/>
  <p:tag name="ISPRING_ULTRA_SCORM_COURSE_ID" val="09F0D94A-6805-47A4-BA0A-CF8B5DCEC0E7"/>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B\uFFFD{B6CB6038-87F8-490D-B70F-A1CF71EFFC2D}&quot;,&quot;C:\\Users\\marimi\\Desktop\\Texas\\2021-2022 Texas\\TELPAS Alternate 2022\\TELPAS Alt Zipped Packag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PRESENTATION_TITLE" val="TELPAS Alternate Accessibility"/>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11352514-E448-475F-B688-74DE5DDBB82B}"/>
  <p:tag name="GENSWF_ADVANCE_TIME" val="21.612"/>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83EB5B93-9343-4AE5-8B95-2A900D5A15B9}"/>
  <p:tag name="GENSWF_ADVANCE_TIME" val="33.205"/>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C7881F38-653D-42AC-8FB1-1F17B11E71B6}"/>
  <p:tag name="GENSWF_ADVANCE_TIME" val="29.303"/>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CBB47C02-B2CD-4F91-ACE4-FDE59E56EAF7}"/>
  <p:tag name="GENSWF_ADVANCE_TIME" val="46.931"/>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6D7994DC-B715-4710-BEE1-B7BCE4165045}"/>
  <p:tag name="GENSWF_ADVANCE_TIME" val="25.322"/>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51B45569-28BA-4C14-B86C-4CA115BA5466}"/>
  <p:tag name="GENSWF_ADVANCE_TIME" val="43.147"/>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55401AFD-C6CA-45D8-8E4C-B6FB8794D85A}"/>
  <p:tag name="GENSWF_ADVANCE_TIME" val="34.197"/>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B6EA86DE-F9AC-42FB-8FE8-83EA5C86C5D6}"/>
  <p:tag name="GENSWF_ADVANCE_TIME" val="49.940"/>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2A867162-839B-44C0-A07B-6C5C2D85016B}"/>
  <p:tag name="GENSWF_ADVANCE_TIME" val="44.811"/>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A4047F86-BA0F-4779-83DE-2AFE119A8EE0}"/>
  <p:tag name="GENSWF_ADVANCE_TIME" val="61.906"/>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1&lt;/action&gt;&lt;/prevAction&gt;&lt;lock&gt;0&lt;/lock&gt;&lt;/BranchingProperties&gt;&#10;"/>
  <p:tag name="ISPRING_CUSTOM_TIMING_USED" val="1"/>
  <p:tag name="GENSWF_ADVANCE_TIME" val="13.736"/>
  <p:tag name="ISPRING_SLIDE_ID_2" val="{E221975B-125E-459A-BCD1-5981B9440BC5}"/>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560C93F4-3000-41B2-ACD3-9AB9F4DE5B96}"/>
  <p:tag name="GENSWF_ADVANCE_TIME" val="14.834"/>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A3B20FA2-A759-43BC-BA73-A83D47E97F46}"/>
  <p:tag name="GENSWF_ADVANCE_TIME" val="22.596"/>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472C0D37-1F13-490F-AEC7-2B3C4FD26900}"/>
  <p:tag name="GENSWF_ADVANCE_TIME" val="32.313"/>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8CB20DDD-70A3-4074-88A4-9F8EF86E6D06}"/>
  <p:tag name="GENSWF_ADVANCE_TIME" val="41.932"/>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AEA9C360-C307-43DC-B664-E525316CB577}"/>
  <p:tag name="GENSWF_ADVANCE_TIME" val="45.349"/>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452E1F82-79E8-4173-832C-B93F78AE80AC}"/>
  <p:tag name="GENSWF_ADVANCE_TIME" val="26.803"/>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D92E6BCA-85ED-4F67-964F-320D49E773F4}"/>
  <p:tag name="GENSWF_ADVANCE_TIME" val="32.750"/>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7116A2BD-2B34-4B21-8589-4AF9D7EC7A3B}"/>
  <p:tag name="GENSWF_ADVANCE_TIME" val="44.107"/>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8B7719F5-C5BE-4948-880E-27177CDB3A1C}"/>
  <p:tag name="GENSWF_ADVANCE_TIME" val="20.592"/>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6E4610B5-2DDD-4A33-8AC6-007563F11826}"/>
  <p:tag name="GENSWF_ADVANCE_TIME" val="43.193"/>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0E053204-6959-408E-8E8D-C974B8FC5C82}"/>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66AFD5E5-C371-4FCE-BE0D-F86983AC265B}"/>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D439BD35-7F0B-4391-B012-4D82869D8008}"/>
    </a:ext>
  </a:extLst>
</a:theme>
</file>

<file path=ppt/theme/theme6.xml><?xml version="1.0" encoding="utf-8"?>
<a:theme xmlns:a="http://schemas.openxmlformats.org/drawingml/2006/main" name="2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A2E95A3-4D49-41C5-929E-DD1A0A0C675E}">
  <ds:schemaRefs>
    <ds:schemaRef ds:uri="http://schemas.microsoft.com/sharepoint/v3/contenttype/forms"/>
  </ds:schemaRefs>
</ds:datastoreItem>
</file>

<file path=customXml/itemProps2.xml><?xml version="1.0" encoding="utf-8"?>
<ds:datastoreItem xmlns:ds="http://schemas.openxmlformats.org/officeDocument/2006/customXml" ds:itemID="{9DEDBAE1-CBED-4E64-9FC1-E127823567DB}">
  <ds:schemaRefs>
    <ds:schemaRef ds:uri="53af226d-ba0a-4b77-ace2-7e16defb8490"/>
    <ds:schemaRef ds:uri="ae29a606-394f-4645-b323-fcb10b24d1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E7899C-1B41-465C-A977-B18EB87C9EB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3315</TotalTime>
  <Words>2001</Words>
  <Application>Microsoft Office PowerPoint</Application>
  <PresentationFormat>Widescreen</PresentationFormat>
  <Paragraphs>238</Paragraphs>
  <Slides>22</Slides>
  <Notes>21</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22</vt:i4>
      </vt:variant>
    </vt:vector>
  </HeadingPairs>
  <TitlesOfParts>
    <vt:vector size="42" baseType="lpstr">
      <vt:lpstr>Arial</vt:lpstr>
      <vt:lpstr>Calibri</vt:lpstr>
      <vt:lpstr>Calibri (Body)</vt:lpstr>
      <vt:lpstr>Corbel</vt:lpstr>
      <vt:lpstr>Open Sans</vt:lpstr>
      <vt:lpstr>Open Sans (Body)</vt:lpstr>
      <vt:lpstr>Open Sans (Headings)</vt:lpstr>
      <vt:lpstr>Open Sans Extrabold</vt:lpstr>
      <vt:lpstr>Open Sans Light</vt:lpstr>
      <vt:lpstr>Open Sans Semibold</vt:lpstr>
      <vt:lpstr>Open Sans Semibold</vt:lpstr>
      <vt:lpstr>Wingdings</vt:lpstr>
      <vt:lpstr>Main Title Slides</vt:lpstr>
      <vt:lpstr>Section Title Slides</vt:lpstr>
      <vt:lpstr>TEA Main Slide</vt:lpstr>
      <vt:lpstr>1_TEA Main Slide</vt:lpstr>
      <vt:lpstr>TEA Opener - Blank</vt:lpstr>
      <vt:lpstr>2_TEA Main Slide</vt:lpstr>
      <vt:lpstr>3_TEA Main Slide</vt:lpstr>
      <vt:lpstr>4_TEA Main Slide</vt:lpstr>
      <vt:lpstr>TELPAS Alternate Accessibility</vt:lpstr>
      <vt:lpstr>Purpose of this TELPAS Alternate Training</vt:lpstr>
      <vt:lpstr>Who takes TELPAS Alternate?</vt:lpstr>
      <vt:lpstr>TEA Definition of Student with a Most Significant Cognitive Disability</vt:lpstr>
      <vt:lpstr>Language Domain Definitions</vt:lpstr>
      <vt:lpstr>Accommodations</vt:lpstr>
      <vt:lpstr>Response Modes </vt:lpstr>
      <vt:lpstr>When responding to LISTENING stimulus, it is allowable for the student to… </vt:lpstr>
      <vt:lpstr>Listening Response Modes Example</vt:lpstr>
      <vt:lpstr>When responding to SPEAKING stimulus, it is allowable for the student to… </vt:lpstr>
      <vt:lpstr>Speaking Response Modes Example</vt:lpstr>
      <vt:lpstr>When responding to READING stimulus, it is allowable for the student to… </vt:lpstr>
      <vt:lpstr>Reading Response Modes Example</vt:lpstr>
      <vt:lpstr>When responding to WRITING stimulus, it is allowable for the student to… </vt:lpstr>
      <vt:lpstr>Writing Response Modes Example</vt:lpstr>
      <vt:lpstr>Augmentative and Alternative Communication</vt:lpstr>
      <vt:lpstr>Prompting Versus Leading </vt:lpstr>
      <vt:lpstr>Examples of Allowable Prompting</vt:lpstr>
      <vt:lpstr>Examples of Non-Allowable Leading</vt:lpstr>
      <vt:lpstr>Available TELPAS Alternate Training PowerPoints  </vt:lpstr>
      <vt:lpstr>Contact Information </vt:lpstr>
      <vt:lpstr>Disclaimer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Accessibility</dc:title>
  <dc:creator>Roeters-Solano, Heather L</dc:creator>
  <cp:lastModifiedBy>Smith, Melissa</cp:lastModifiedBy>
  <cp:revision>151</cp:revision>
  <cp:lastPrinted>2018-12-07T20:00:14Z</cp:lastPrinted>
  <dcterms:created xsi:type="dcterms:W3CDTF">2018-11-06T15:18:05Z</dcterms:created>
  <dcterms:modified xsi:type="dcterms:W3CDTF">2023-11-14T18:43:45Z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