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678" r:id="rId7"/>
    <p:sldMasterId id="2147483744" r:id="rId8"/>
    <p:sldMasterId id="2147483759" r:id="rId9"/>
  </p:sldMasterIdLst>
  <p:notesMasterIdLst>
    <p:notesMasterId r:id="rId32"/>
  </p:notesMasterIdLst>
  <p:sldIdLst>
    <p:sldId id="300" r:id="rId10"/>
    <p:sldId id="258" r:id="rId11"/>
    <p:sldId id="267" r:id="rId12"/>
    <p:sldId id="301" r:id="rId13"/>
    <p:sldId id="271" r:id="rId14"/>
    <p:sldId id="302" r:id="rId15"/>
    <p:sldId id="288" r:id="rId16"/>
    <p:sldId id="304" r:id="rId17"/>
    <p:sldId id="305" r:id="rId18"/>
    <p:sldId id="292" r:id="rId19"/>
    <p:sldId id="306" r:id="rId20"/>
    <p:sldId id="294" r:id="rId21"/>
    <p:sldId id="307" r:id="rId22"/>
    <p:sldId id="295" r:id="rId23"/>
    <p:sldId id="296" r:id="rId24"/>
    <p:sldId id="297" r:id="rId25"/>
    <p:sldId id="298" r:id="rId26"/>
    <p:sldId id="308" r:id="rId27"/>
    <p:sldId id="299" r:id="rId28"/>
    <p:sldId id="289" r:id="rId29"/>
    <p:sldId id="303" r:id="rId30"/>
    <p:sldId id="291" r:id="rId31"/>
  </p:sldIdLst>
  <p:sldSz cx="12192000" cy="6858000"/>
  <p:notesSz cx="7023100" cy="93091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eumeyer, Lois" initials="NL" lastIdx="2" clrIdx="0">
    <p:extLst>
      <p:ext uri="{19B8F6BF-5375-455C-9EA6-DF929625EA0E}">
        <p15:presenceInfo xmlns:p15="http://schemas.microsoft.com/office/powerpoint/2012/main" userId="S-1-5-21-424224527-328161685-9522986-20631" providerId="AD"/>
      </p:ext>
    </p:extLst>
  </p:cmAuthor>
  <p:cmAuthor id="2" name="Neumeyer, Lois" initials="NL [2]" lastIdx="2" clrIdx="1">
    <p:extLst>
      <p:ext uri="{19B8F6BF-5375-455C-9EA6-DF929625EA0E}">
        <p15:presenceInfo xmlns:p15="http://schemas.microsoft.com/office/powerpoint/2012/main" userId="S::Lois.Neumeyer@tea.texas.gov::42eeb8a1-fe1e-47ab-9c42-3597be87e866" providerId="AD"/>
      </p:ext>
    </p:extLst>
  </p:cmAuthor>
  <p:cmAuthor id="3" name="Cavazos, Esmeralda" initials="CE" lastIdx="2" clrIdx="2">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AC"/>
    <a:srgbClr val="DA3E26"/>
    <a:srgbClr val="203864"/>
    <a:srgbClr val="4472C4"/>
    <a:srgbClr val="3C6EBE"/>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71390" autoAdjust="0"/>
  </p:normalViewPr>
  <p:slideViewPr>
    <p:cSldViewPr snapToGrid="0">
      <p:cViewPr varScale="1">
        <p:scale>
          <a:sx n="61" d="100"/>
          <a:sy n="61" d="100"/>
        </p:scale>
        <p:origin x="739" y="34"/>
      </p:cViewPr>
      <p:guideLst/>
    </p:cSldViewPr>
  </p:slideViewPr>
  <p:outlineViewPr>
    <p:cViewPr>
      <p:scale>
        <a:sx n="33" d="100"/>
        <a:sy n="33" d="100"/>
      </p:scale>
      <p:origin x="0" y="-169812"/>
    </p:cViewPr>
    <p:sldLst>
      <p:sld r:id="rId1" collapse="1"/>
    </p:sldLst>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0" d="100"/>
          <a:sy n="80" d="100"/>
        </p:scale>
        <p:origin x="204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E4E8AEC-DDDE-49E0-B8B1-BDE8B364A8B2}" type="datetimeFigureOut">
              <a:rPr lang="en-US" smtClean="0"/>
              <a:t>11/14/2023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795929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11</a:t>
            </a:fld>
            <a:endParaRPr lang="en-US"/>
          </a:p>
        </p:txBody>
      </p:sp>
    </p:spTree>
    <p:extLst>
      <p:ext uri="{BB962C8B-B14F-4D97-AF65-F5344CB8AC3E}">
        <p14:creationId xmlns:p14="http://schemas.microsoft.com/office/powerpoint/2010/main" val="287531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12</a:t>
            </a:fld>
            <a:endParaRPr lang="en-US"/>
          </a:p>
        </p:txBody>
      </p:sp>
    </p:spTree>
    <p:extLst>
      <p:ext uri="{BB962C8B-B14F-4D97-AF65-F5344CB8AC3E}">
        <p14:creationId xmlns:p14="http://schemas.microsoft.com/office/powerpoint/2010/main" val="3297034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14</a:t>
            </a:fld>
            <a:endParaRPr lang="en-US"/>
          </a:p>
        </p:txBody>
      </p:sp>
    </p:spTree>
    <p:extLst>
      <p:ext uri="{BB962C8B-B14F-4D97-AF65-F5344CB8AC3E}">
        <p14:creationId xmlns:p14="http://schemas.microsoft.com/office/powerpoint/2010/main" val="2124459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15</a:t>
            </a:fld>
            <a:endParaRPr lang="en-US"/>
          </a:p>
        </p:txBody>
      </p:sp>
    </p:spTree>
    <p:extLst>
      <p:ext uri="{BB962C8B-B14F-4D97-AF65-F5344CB8AC3E}">
        <p14:creationId xmlns:p14="http://schemas.microsoft.com/office/powerpoint/2010/main" val="125398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16</a:t>
            </a:fld>
            <a:endParaRPr lang="en-US"/>
          </a:p>
        </p:txBody>
      </p:sp>
    </p:spTree>
    <p:extLst>
      <p:ext uri="{BB962C8B-B14F-4D97-AF65-F5344CB8AC3E}">
        <p14:creationId xmlns:p14="http://schemas.microsoft.com/office/powerpoint/2010/main" val="1259043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17</a:t>
            </a:fld>
            <a:endParaRPr lang="en-US"/>
          </a:p>
        </p:txBody>
      </p:sp>
    </p:spTree>
    <p:extLst>
      <p:ext uri="{BB962C8B-B14F-4D97-AF65-F5344CB8AC3E}">
        <p14:creationId xmlns:p14="http://schemas.microsoft.com/office/powerpoint/2010/main" val="3502918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18</a:t>
            </a:fld>
            <a:endParaRPr lang="en-US"/>
          </a:p>
        </p:txBody>
      </p:sp>
    </p:spTree>
    <p:extLst>
      <p:ext uri="{BB962C8B-B14F-4D97-AF65-F5344CB8AC3E}">
        <p14:creationId xmlns:p14="http://schemas.microsoft.com/office/powerpoint/2010/main" val="267360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19</a:t>
            </a:fld>
            <a:endParaRPr lang="en-US"/>
          </a:p>
        </p:txBody>
      </p:sp>
    </p:spTree>
    <p:extLst>
      <p:ext uri="{BB962C8B-B14F-4D97-AF65-F5344CB8AC3E}">
        <p14:creationId xmlns:p14="http://schemas.microsoft.com/office/powerpoint/2010/main" val="687473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4214651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1096196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219930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D91-2730-46C4-A242-8C7B8F89F705}" type="slidenum">
              <a:rPr lang="en-US" smtClean="0"/>
              <a:t>3</a:t>
            </a:fld>
            <a:endParaRPr lang="en-US"/>
          </a:p>
        </p:txBody>
      </p:sp>
    </p:spTree>
    <p:extLst>
      <p:ext uri="{BB962C8B-B14F-4D97-AF65-F5344CB8AC3E}">
        <p14:creationId xmlns:p14="http://schemas.microsoft.com/office/powerpoint/2010/main" val="1881710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3930070"/>
          </a:xfrm>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2869615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427878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2780469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1434536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420147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10</a:t>
            </a:fld>
            <a:endParaRPr lang="en-US"/>
          </a:p>
        </p:txBody>
      </p:sp>
    </p:spTree>
    <p:extLst>
      <p:ext uri="{BB962C8B-B14F-4D97-AF65-F5344CB8AC3E}">
        <p14:creationId xmlns:p14="http://schemas.microsoft.com/office/powerpoint/2010/main" val="401014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8745725-0EE7-4755-B2B7-0007FBC467C4}"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DE310C01-BA74-40C6-B36D-365C31E4D754}"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1C298CE-57A7-4A25-861F-70B10F3853E4}"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3FB17184-955A-4227-B2A5-83E184DDAC81}"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Education Agency            2018-2019 School Year</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1642299-FAAD-4EAB-8E5C-A943C09B9DF6}"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EF1AD7D-3F22-4727-8C70-D0DFFA9988E6}"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9C654-7250-4FC9-AC62-9A71E35A8333}"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A37081-B473-4E34-AB02-C4451FC271E0}"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8C2940-7D5B-4B4F-8F9F-47134C6066DC}"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A95471-3A26-4866-8BE0-42F965261F46}"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F8B2FE0-0A92-4A78-95CF-1EC0864762B7}"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C6680235-CF02-42CC-994A-AAE08072D1F6}"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C08870B-A20E-4DC2-89B7-AAF3C1CC6780}"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A5E2A22-CE36-4E32-B382-6292FBEA95F6}"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E5469-97A2-4EEA-9EE6-C60ADF7C2234}" type="datetime1">
              <a:rPr lang="en-US" smtClean="0"/>
              <a:t>11/14/2023</a:t>
            </a:fld>
            <a:endParaRPr lang="en-US"/>
          </a:p>
        </p:txBody>
      </p:sp>
      <p:sp>
        <p:nvSpPr>
          <p:cNvPr id="3" name="Footer Placeholder 2"/>
          <p:cNvSpPr>
            <a:spLocks noGrp="1"/>
          </p:cNvSpPr>
          <p:nvPr>
            <p:ph type="ftr" sz="quarter" idx="11"/>
          </p:nvPr>
        </p:nvSpPr>
        <p:spPr/>
        <p:txBody>
          <a:bodyPr/>
          <a:lstStyle/>
          <a:p>
            <a:r>
              <a:rPr lang="en-US"/>
              <a:t>Texas Education Agency            2018-2019 School Year</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F42DF762-6B3A-4A3F-9EDE-ACE0D42F059C}"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696963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6DB8D5D-09FD-4063-9F20-3AE593EE1AD7}"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076872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71A5B29-43D9-4C96-BCA6-1CB37C49F20F}"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985934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72F7514B-84E9-4F7D-BCC7-2346463FD5D7}"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Education Agency            2018-2019 School Year</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4071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669FCB68-5AA8-4282-81BE-45A897AC0491}" type="datetime1">
              <a:rPr lang="en-US" smtClean="0"/>
              <a:t>11/14/2023</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ECCDBD8D-20A6-473D-81FE-B5D69480587C}"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4645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07B118D-72C9-4ACF-88B3-E3309A23B4E5}"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0660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49CB43-4F76-4760-97EF-3DA90C37A3DF}"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298011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20B050-0B9B-4058-B689-0FF963368FCD}"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960264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236CB1-82CC-4E89-8CBD-C49A134F13C5}"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1485168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0D97F4-E09D-43F2-BF1A-7FE656D03011}"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2471910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FFA2440-9688-44D0-BE0C-5F81F2E7429B}"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011453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B3765953-7360-46B8-A18C-BFE852BB097E}"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4102030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AA6258-B479-4028-AB20-13E5451D1B19}"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4263092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26682-BB04-4376-8916-C5E896865FA2}" type="datetime1">
              <a:rPr lang="en-US" smtClean="0"/>
              <a:t>11/14/2023</a:t>
            </a:fld>
            <a:endParaRPr lang="en-US"/>
          </a:p>
        </p:txBody>
      </p:sp>
      <p:sp>
        <p:nvSpPr>
          <p:cNvPr id="3" name="Footer Placeholder 2"/>
          <p:cNvSpPr>
            <a:spLocks noGrp="1"/>
          </p:cNvSpPr>
          <p:nvPr>
            <p:ph type="ftr" sz="quarter" idx="11"/>
          </p:nvPr>
        </p:nvSpPr>
        <p:spPr/>
        <p:txBody>
          <a:bodyPr/>
          <a:lstStyle/>
          <a:p>
            <a:r>
              <a:rPr lang="en-US"/>
              <a:t>Texas Education Agency            2018-2019 School Year</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44152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F33FC-D464-4241-BCF2-DBDA02419AD6}"/>
              </a:ext>
            </a:extLst>
          </p:cNvPr>
          <p:cNvSpPr>
            <a:spLocks noGrp="1"/>
          </p:cNvSpPr>
          <p:nvPr>
            <p:ph type="dt" sz="half" idx="10"/>
          </p:nvPr>
        </p:nvSpPr>
        <p:spPr/>
        <p:txBody>
          <a:bodyPr/>
          <a:lstStyle/>
          <a:p>
            <a:fld id="{A8DD8C6F-7CF3-4832-9444-5AD4262F480C}" type="datetime1">
              <a:rPr lang="en-US" smtClean="0"/>
              <a:t>11/14/2023</a:t>
            </a:fld>
            <a:endParaRPr lang="en-US"/>
          </a:p>
        </p:txBody>
      </p:sp>
      <p:sp>
        <p:nvSpPr>
          <p:cNvPr id="3" name="Footer Placeholder 2">
            <a:extLst>
              <a:ext uri="{FF2B5EF4-FFF2-40B4-BE49-F238E27FC236}">
                <a16:creationId xmlns:a16="http://schemas.microsoft.com/office/drawing/2014/main" id="{B18171EE-0D41-4D3F-92B6-132252D06446}"/>
              </a:ext>
            </a:extLst>
          </p:cNvPr>
          <p:cNvSpPr>
            <a:spLocks noGrp="1"/>
          </p:cNvSpPr>
          <p:nvPr>
            <p:ph type="ftr" sz="quarter" idx="11"/>
          </p:nvPr>
        </p:nvSpPr>
        <p:spPr/>
        <p:txBody>
          <a:bodyPr/>
          <a:lstStyle/>
          <a:p>
            <a:r>
              <a:rPr lang="en-US"/>
              <a:t>Texas Education Agency            2018-2019 School Year</a:t>
            </a:r>
          </a:p>
        </p:txBody>
      </p:sp>
      <p:sp>
        <p:nvSpPr>
          <p:cNvPr id="4" name="Slide Number Placeholder 3">
            <a:extLst>
              <a:ext uri="{FF2B5EF4-FFF2-40B4-BE49-F238E27FC236}">
                <a16:creationId xmlns:a16="http://schemas.microsoft.com/office/drawing/2014/main" id="{B1C15698-6391-40A3-972F-5567079BFD48}"/>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1007654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121560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11/14/2023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CDA45124-2682-4143-9C41-E2607581843B}"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8E784B39-1C31-474E-984B-2C38B4B0915E}"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Education Agency            2018-2019 School Year</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0FF9F83-4B5B-46C2-9F0F-D6CE69F0B7C8}"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2DC9644-20DD-458F-A792-FF41255CD68E}"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Education Agency            2018-2019 School Year</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EDD7BA86-17F0-4EF2-9630-9C8617710B84}" type="datetime1">
              <a:rPr lang="en-US" smtClean="0"/>
              <a:t>11/14/2023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4.png"/><Relationship Id="rId2" Type="http://schemas.openxmlformats.org/officeDocument/2006/relationships/slideLayout" Target="../slideLayouts/slideLayout11.xml"/><Relationship Id="rId16"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1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5.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8DD8C6F-7CF3-4832-9444-5AD4262F480C}" type="datetime1">
              <a:rPr lang="en-US" smtClean="0"/>
              <a:t>11/14/2023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 id="2147483761"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88D89534-1CF8-4DF7-B3EE-2AC99118BD76}" type="datetime1">
              <a:rPr lang="en-US" smtClean="0"/>
              <a:t>11/14/2023</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CD26D259-D799-43AD-BB42-0718343B133D}" type="datetime1">
              <a:rPr lang="en-US" smtClean="0"/>
              <a:t>11/14/2023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10" r:id="rId1"/>
    <p:sldLayoutId id="2147483740" r:id="rId2"/>
    <p:sldLayoutId id="2147483713" r:id="rId3"/>
    <p:sldLayoutId id="2147483711" r:id="rId4"/>
    <p:sldLayoutId id="2147483714" r:id="rId5"/>
    <p:sldLayoutId id="2147483739" r:id="rId6"/>
    <p:sldLayoutId id="2147483715" r:id="rId7"/>
    <p:sldLayoutId id="2147483734" r:id="rId8"/>
    <p:sldLayoutId id="2147483735" r:id="rId9"/>
    <p:sldLayoutId id="2147483736" r:id="rId10"/>
    <p:sldLayoutId id="2147483737" r:id="rId11"/>
    <p:sldLayoutId id="2147483738" r:id="rId12"/>
    <p:sldLayoutId id="2147483716" r:id="rId13"/>
    <p:sldLayoutId id="2147483741" r:id="rId14"/>
    <p:sldLayoutId id="2147483743" r:id="rId15"/>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3BB093F-F690-4936-BB33-4446F2212D5F}" type="datetime1">
              <a:rPr lang="en-US" smtClean="0"/>
              <a:t>11/14/2023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0929520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11/14/2023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60" r:id="rId1"/>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0.xm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1.xml"/><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2.xml"/><Relationship Id="rId5" Type="http://schemas.openxmlformats.org/officeDocument/2006/relationships/image" Target="../media/image2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3.xml"/><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1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5.xml"/><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9.png"/><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image" Target="../media/image28.png"/><Relationship Id="rId5" Type="http://schemas.openxmlformats.org/officeDocument/2006/relationships/hyperlink" Target="https://www.tea.texas.gov/sites/default/files/2020_STAAR_Alt_2_TELPAS_Alt_Med_Exception_FORWEB.pdf" TargetMode="External"/><Relationship Id="rId4" Type="http://schemas.openxmlformats.org/officeDocument/2006/relationships/hyperlink" Target="https://tea.texas.gov/Student_Testing_and_Accountability/Testing/Texas_English_Language_Proficiency_Assessment_System_(TELPAS)/TELPAS_Alternate/#Alt"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7.xml"/><Relationship Id="rId5" Type="http://schemas.openxmlformats.org/officeDocument/2006/relationships/hyperlink" Target="http://fr.wikipedia.org/wiki/Fichier:Blue_check_PD.svg"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1.xml"/><Relationship Id="rId1" Type="http://schemas.openxmlformats.org/officeDocument/2006/relationships/tags" Target="../tags/tag18.xml"/><Relationship Id="rId5" Type="http://schemas.openxmlformats.org/officeDocument/2006/relationships/hyperlink" Target="mailto:TexasTestingSupport@cambiumassessment.com" TargetMode="External"/><Relationship Id="rId4" Type="http://schemas.openxmlformats.org/officeDocument/2006/relationships/hyperlink" Target="https://teastudentassessments.zendesk.com/hc/en-us/categories/360002017872-Student-Assessment"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5.xml"/><Relationship Id="rId4" Type="http://schemas.openxmlformats.org/officeDocument/2006/relationships/hyperlink" Target="https://tea.texas.gov/Student_Testing_and_Accountability/Testing/Texas_English_Language_Proficiency_Assessment_System_(TELPAS)/TELPAS_Alternate/#Alt"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s://tea.texas.gov/Student_Testing_and_Accountability/Testing/Texas_English_Language_Proficiency_Assessment_System_(TELPAS)/TELPAS_Alternate/#Alt" TargetMode="External"/><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7.xml"/><Relationship Id="rId5" Type="http://schemas.openxmlformats.org/officeDocument/2006/relationships/hyperlink" Target="http://tea.texas.gov/Student_Testing_and_Accountability/Testing/Texas_English_Language_Proficiency_Assessment_System_(TELPAS)/TELPAS_Alternate" TargetMode="Externa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8.xml"/><Relationship Id="rId5" Type="http://schemas.openxmlformats.org/officeDocument/2006/relationships/image" Target="../media/image22.jpeg"/><Relationship Id="rId4" Type="http://schemas.openxmlformats.org/officeDocument/2006/relationships/hyperlink" Target="https://tea.texas.gov/student-assessment/testing/student-assessment-overview/assessments-for-special-population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hyperlink" Target="https://texreg.sos.state.tx.us/public/readtac$ext.TacPage?sl=R&amp;app=9&amp;p_dir=&amp;p_rloc=&amp;p_tloc=&amp;p_ploc=&amp;pg=1&amp;p_tac=&amp;ti=19&amp;pt=2&amp;ch=89&amp;rl=1055" TargetMode="Externa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title="TELPAS Alternate Student Eligibility"/>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Student Eligibility</a:t>
            </a:r>
          </a:p>
        </p:txBody>
      </p:sp>
      <p:pic>
        <p:nvPicPr>
          <p:cNvPr id="3" name="Picture 2" descr="Texas Education Agency" title="TEA logo"/>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851218772"/>
      </p:ext>
    </p:extLst>
  </p:cSld>
  <p:clrMapOvr>
    <a:masterClrMapping/>
  </p:clrMapOvr>
  <mc:AlternateContent xmlns:mc="http://schemas.openxmlformats.org/markup-compatibility/2006" xmlns:p14="http://schemas.microsoft.com/office/powerpoint/2010/main">
    <mc:Choice Requires="p14">
      <p:transition spd="med" p14:dur="700" advClick="0" advTm="15757">
        <p:fade/>
      </p:transition>
    </mc:Choice>
    <mc:Fallback xmlns="">
      <p:transition spd="med" advClick="0" advTm="15757">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2A6A71-73DF-42DB-A84E-ECA3AAFDF178}"/>
              </a:ext>
            </a:extLst>
          </p:cNvPr>
          <p:cNvSpPr>
            <a:spLocks noGrp="1"/>
          </p:cNvSpPr>
          <p:nvPr>
            <p:ph type="title"/>
          </p:nvPr>
        </p:nvSpPr>
        <p:spPr>
          <a:xfrm>
            <a:off x="1903693" y="313908"/>
            <a:ext cx="9450107" cy="710206"/>
          </a:xfrm>
        </p:spPr>
        <p:txBody>
          <a:bodyPr>
            <a:normAutofit fontScale="90000"/>
          </a:bodyPr>
          <a:lstStyle/>
          <a:p>
            <a:r>
              <a:rPr lang="en-US" dirty="0"/>
              <a:t>STEP I: Determine if the Student Meets the Participation Requirements – Question 1</a:t>
            </a:r>
          </a:p>
        </p:txBody>
      </p:sp>
      <p:graphicFrame>
        <p:nvGraphicFramePr>
          <p:cNvPr id="6" name="Table 5" descr="Question 1&#10;&#10;Is the student identified in PEIMS as an EB/EL? Yes or No">
            <a:extLst>
              <a:ext uri="{FF2B5EF4-FFF2-40B4-BE49-F238E27FC236}">
                <a16:creationId xmlns:a16="http://schemas.microsoft.com/office/drawing/2014/main" id="{EA2595C7-4AC7-44AB-A347-4597E751ABB2}"/>
              </a:ext>
            </a:extLst>
          </p:cNvPr>
          <p:cNvGraphicFramePr>
            <a:graphicFrameLocks noGrp="1"/>
          </p:cNvGraphicFramePr>
          <p:nvPr>
            <p:extLst>
              <p:ext uri="{D42A27DB-BD31-4B8C-83A1-F6EECF244321}">
                <p14:modId xmlns:p14="http://schemas.microsoft.com/office/powerpoint/2010/main" val="4278536151"/>
              </p:ext>
            </p:extLst>
          </p:nvPr>
        </p:nvGraphicFramePr>
        <p:xfrm>
          <a:off x="475129" y="1552657"/>
          <a:ext cx="11038542" cy="1001857"/>
        </p:xfrm>
        <a:graphic>
          <a:graphicData uri="http://schemas.openxmlformats.org/drawingml/2006/table">
            <a:tbl>
              <a:tblPr firstRow="1" bandRow="1">
                <a:tableStyleId>{5C22544A-7EE6-4342-B048-85BDC9FD1C3A}</a:tableStyleId>
              </a:tblPr>
              <a:tblGrid>
                <a:gridCol w="8828528">
                  <a:extLst>
                    <a:ext uri="{9D8B030D-6E8A-4147-A177-3AD203B41FA5}">
                      <a16:colId xmlns:a16="http://schemas.microsoft.com/office/drawing/2014/main" val="2941744942"/>
                    </a:ext>
                  </a:extLst>
                </a:gridCol>
                <a:gridCol w="2210014">
                  <a:extLst>
                    <a:ext uri="{9D8B030D-6E8A-4147-A177-3AD203B41FA5}">
                      <a16:colId xmlns:a16="http://schemas.microsoft.com/office/drawing/2014/main" val="3161444020"/>
                    </a:ext>
                  </a:extLst>
                </a:gridCol>
              </a:tblGrid>
              <a:tr h="1001857">
                <a:tc>
                  <a:txBody>
                    <a:bodyPr/>
                    <a:lstStyle/>
                    <a:p>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1. Is the student identified in PEIMS as EB/EL? </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val="865779044"/>
                  </a:ext>
                </a:extLst>
              </a:tr>
            </a:tbl>
          </a:graphicData>
        </a:graphic>
      </p:graphicFrame>
      <p:sp>
        <p:nvSpPr>
          <p:cNvPr id="7" name="Content Placeholder 5">
            <a:extLst>
              <a:ext uri="{FF2B5EF4-FFF2-40B4-BE49-F238E27FC236}">
                <a16:creationId xmlns:a16="http://schemas.microsoft.com/office/drawing/2014/main" id="{1B831801-2E49-43FD-8382-C52E958B8E88}"/>
              </a:ext>
            </a:extLst>
          </p:cNvPr>
          <p:cNvSpPr>
            <a:spLocks noGrp="1"/>
          </p:cNvSpPr>
          <p:nvPr>
            <p:ph sz="quarter" idx="13"/>
          </p:nvPr>
        </p:nvSpPr>
        <p:spPr>
          <a:xfrm>
            <a:off x="475129" y="2929097"/>
            <a:ext cx="11368528" cy="3094332"/>
          </a:xfrm>
        </p:spPr>
        <p:txBody>
          <a:bodyPr>
            <a:noAutofit/>
          </a:bodyPr>
          <a:lstStyle/>
          <a:p>
            <a:pPr marL="457200" indent="-457200">
              <a:buClr>
                <a:schemeClr val="accent2"/>
              </a:buClr>
              <a:buFont typeface="Wingdings" panose="05000000000000000000" pitchFamily="2" charset="2"/>
              <a:buChar char="§"/>
            </a:pPr>
            <a:r>
              <a:rPr lang="en-US" sz="2400" b="1" dirty="0">
                <a:latin typeface="Open Sans Semibold" panose="020B0606030504020204"/>
              </a:rPr>
              <a:t>Only students who have been identified in the Public Education Information Management System EB/EL are required to take an English language proficiency assessment (i.e., TELPAS or TELPAS Alternate). </a:t>
            </a:r>
          </a:p>
          <a:p>
            <a:pPr marL="457200" indent="-457200">
              <a:buClr>
                <a:schemeClr val="accent2"/>
              </a:buClr>
              <a:buFont typeface="Wingdings" panose="05000000000000000000" pitchFamily="2" charset="2"/>
              <a:buChar char="§"/>
            </a:pPr>
            <a:r>
              <a:rPr lang="en-US" sz="2400" b="1" dirty="0">
                <a:latin typeface="Open Sans Semibold" panose="020B0606030504020204"/>
              </a:rPr>
              <a:t>This includes students whose parents have declined bilingual or English as a Second Language (ESL) program services.  </a:t>
            </a:r>
            <a:r>
              <a:rPr lang="en-US" sz="2400" b="0" i="0" u="none" strike="noStrike" baseline="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en-US" sz="24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buClr>
                <a:schemeClr val="accent2"/>
              </a:buClr>
            </a:pPr>
            <a:r>
              <a:rPr lang="en-US" sz="2400" b="0" i="1" u="none" strike="noStrike" baseline="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rPr>
              <a:t>If No is marked, </a:t>
            </a:r>
            <a:r>
              <a:rPr lang="en-US" sz="2400" i="1"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rPr>
              <a:t>the ARD committee should </a:t>
            </a:r>
            <a:r>
              <a:rPr lang="en-US" sz="2400" b="0" i="1" u="none" strike="noStrike" baseline="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rPr>
              <a:t>stop here. The student does not meet the participation requirements for TELPAS Alternate. </a:t>
            </a:r>
            <a:endParaRPr lang="en-US" sz="24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9" name="Picture 8">
            <a:extLst>
              <a:ext uri="{FF2B5EF4-FFF2-40B4-BE49-F238E27FC236}">
                <a16:creationId xmlns:a16="http://schemas.microsoft.com/office/drawing/2014/main" id="{566200D7-6CAF-6F7D-C8EE-2D5B20B9CB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65508" y="5222354"/>
            <a:ext cx="375783" cy="375783"/>
          </a:xfrm>
          <a:prstGeom prst="rect">
            <a:avLst/>
          </a:prstGeom>
        </p:spPr>
      </p:pic>
      <p:pic>
        <p:nvPicPr>
          <p:cNvPr id="2" name="Graphic 1">
            <a:extLst>
              <a:ext uri="{FF2B5EF4-FFF2-40B4-BE49-F238E27FC236}">
                <a16:creationId xmlns:a16="http://schemas.microsoft.com/office/drawing/2014/main" id="{9BDA4BB8-BDF2-4415-A6DB-01A3B207CBC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66728">
            <a:off x="473092" y="5598041"/>
            <a:ext cx="675223" cy="675223"/>
          </a:xfrm>
          <a:prstGeom prst="rect">
            <a:avLst/>
          </a:prstGeom>
        </p:spPr>
      </p:pic>
      <p:sp>
        <p:nvSpPr>
          <p:cNvPr id="5" name="TextBox 4" descr="&#10;Reminder: Questions 2-5 only need to be answered for EB students in grade 2. &#10;">
            <a:extLst>
              <a:ext uri="{FF2B5EF4-FFF2-40B4-BE49-F238E27FC236}">
                <a16:creationId xmlns:a16="http://schemas.microsoft.com/office/drawing/2014/main" id="{3FCF8FE6-2301-8664-5BF5-B21D69F10903}"/>
              </a:ext>
            </a:extLst>
          </p:cNvPr>
          <p:cNvSpPr txBox="1"/>
          <p:nvPr/>
        </p:nvSpPr>
        <p:spPr>
          <a:xfrm>
            <a:off x="1273064" y="5836148"/>
            <a:ext cx="9415351" cy="369332"/>
          </a:xfrm>
          <a:prstGeom prst="rect">
            <a:avLst/>
          </a:prstGeom>
          <a:solidFill>
            <a:schemeClr val="accent6">
              <a:lumMod val="20000"/>
              <a:lumOff val="80000"/>
            </a:schemeClr>
          </a:solid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Note: Question 1 requires a response for EB students in grades 2-12. </a:t>
            </a:r>
          </a:p>
        </p:txBody>
      </p:sp>
      <p:sp>
        <p:nvSpPr>
          <p:cNvPr id="3" name="Footer Placeholder 2">
            <a:extLst>
              <a:ext uri="{FF2B5EF4-FFF2-40B4-BE49-F238E27FC236}">
                <a16:creationId xmlns:a16="http://schemas.microsoft.com/office/drawing/2014/main" id="{45CC4984-6B9D-420E-A3CF-2664F121892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57A600AB-BD79-4715-93EE-44E6AE9AEFC7}"/>
              </a:ext>
            </a:extLst>
          </p:cNvPr>
          <p:cNvSpPr>
            <a:spLocks noGrp="1"/>
          </p:cNvSpPr>
          <p:nvPr>
            <p:ph type="sldNum" sz="quarter" idx="12"/>
          </p:nvPr>
        </p:nvSpPr>
        <p:spPr/>
        <p:txBody>
          <a:bodyPr/>
          <a:lstStyle/>
          <a:p>
            <a:fld id="{0088AB57-2DBE-44A3-AE96-942C49E954BF}" type="slidenum">
              <a:rPr lang="en-US" smtClean="0"/>
              <a:pPr/>
              <a:t>10</a:t>
            </a:fld>
            <a:endParaRPr lang="en-US"/>
          </a:p>
        </p:txBody>
      </p:sp>
    </p:spTree>
    <p:custDataLst>
      <p:tags r:id="rId1"/>
    </p:custDataLst>
    <p:extLst>
      <p:ext uri="{BB962C8B-B14F-4D97-AF65-F5344CB8AC3E}">
        <p14:creationId xmlns:p14="http://schemas.microsoft.com/office/powerpoint/2010/main" val="1806825197"/>
      </p:ext>
    </p:extLst>
  </p:cSld>
  <p:clrMapOvr>
    <a:masterClrMapping/>
  </p:clrMapOvr>
  <mc:AlternateContent xmlns:mc="http://schemas.openxmlformats.org/markup-compatibility/2006" xmlns:p14="http://schemas.microsoft.com/office/powerpoint/2010/main">
    <mc:Choice Requires="p14">
      <p:transition spd="slow" p14:dur="1666" advClick="0" advTm="32903">
        <p:fade/>
      </p:transition>
    </mc:Choice>
    <mc:Fallback xmlns="">
      <p:transition spd="slow" advClick="0" advTm="32903">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0BF7-E0FE-105A-00AE-859B3E9A6A4A}"/>
              </a:ext>
            </a:extLst>
          </p:cNvPr>
          <p:cNvSpPr>
            <a:spLocks noGrp="1"/>
          </p:cNvSpPr>
          <p:nvPr>
            <p:ph type="title"/>
          </p:nvPr>
        </p:nvSpPr>
        <p:spPr/>
        <p:txBody>
          <a:bodyPr>
            <a:normAutofit fontScale="90000"/>
          </a:bodyPr>
          <a:lstStyle/>
          <a:p>
            <a:r>
              <a:rPr lang="en-US" dirty="0"/>
              <a:t>Specific Instructions Based on Student’s Enrolled Grade</a:t>
            </a:r>
          </a:p>
        </p:txBody>
      </p:sp>
      <p:sp>
        <p:nvSpPr>
          <p:cNvPr id="3" name="Footer Placeholder 2">
            <a:extLst>
              <a:ext uri="{FF2B5EF4-FFF2-40B4-BE49-F238E27FC236}">
                <a16:creationId xmlns:a16="http://schemas.microsoft.com/office/drawing/2014/main" id="{DBF549FF-A75D-751C-A55B-831F707629AC}"/>
              </a:ext>
            </a:extLst>
          </p:cNvPr>
          <p:cNvSpPr>
            <a:spLocks noGrp="1"/>
          </p:cNvSpPr>
          <p:nvPr>
            <p:ph type="ftr" sz="quarter" idx="11"/>
          </p:nvPr>
        </p:nvSpPr>
        <p:spPr/>
        <p:txBody>
          <a:bodyPr/>
          <a:lstStyle/>
          <a:p>
            <a:r>
              <a:rPr lang="en-US" dirty="0"/>
              <a:t>Student Assessment Division </a:t>
            </a:r>
          </a:p>
        </p:txBody>
      </p:sp>
      <p:sp>
        <p:nvSpPr>
          <p:cNvPr id="4" name="Slide Number Placeholder 3">
            <a:extLst>
              <a:ext uri="{FF2B5EF4-FFF2-40B4-BE49-F238E27FC236}">
                <a16:creationId xmlns:a16="http://schemas.microsoft.com/office/drawing/2014/main" id="{23A1CBA6-BEF6-54EA-AC0C-D65801A89D4F}"/>
              </a:ext>
            </a:extLst>
          </p:cNvPr>
          <p:cNvSpPr>
            <a:spLocks noGrp="1"/>
          </p:cNvSpPr>
          <p:nvPr>
            <p:ph type="sldNum" sz="quarter" idx="12"/>
          </p:nvPr>
        </p:nvSpPr>
        <p:spPr/>
        <p:txBody>
          <a:bodyPr/>
          <a:lstStyle/>
          <a:p>
            <a:fld id="{0088AB57-2DBE-44A3-AE96-942C49E954BF}" type="slidenum">
              <a:rPr lang="en-US" smtClean="0"/>
              <a:pPr/>
              <a:t>11</a:t>
            </a:fld>
            <a:endParaRPr lang="en-US"/>
          </a:p>
        </p:txBody>
      </p:sp>
      <p:graphicFrame>
        <p:nvGraphicFramePr>
          <p:cNvPr id="6" name="Table 6" descr="It is a table with two columns and two rows. The first row has grade 2 in the first column and the explanation of what to do for grade 2 students in the second column. The second row has grades 3-12 and the explanation of what to do in the second column. ">
            <a:extLst>
              <a:ext uri="{FF2B5EF4-FFF2-40B4-BE49-F238E27FC236}">
                <a16:creationId xmlns:a16="http://schemas.microsoft.com/office/drawing/2014/main" id="{C7DF7EB4-237E-C5D7-296D-79DB8D788031}"/>
              </a:ext>
            </a:extLst>
          </p:cNvPr>
          <p:cNvGraphicFramePr>
            <a:graphicFrameLocks noGrp="1"/>
          </p:cNvGraphicFramePr>
          <p:nvPr>
            <p:ph sz="quarter" idx="13"/>
            <p:extLst>
              <p:ext uri="{D42A27DB-BD31-4B8C-83A1-F6EECF244321}">
                <p14:modId xmlns:p14="http://schemas.microsoft.com/office/powerpoint/2010/main" val="3658512986"/>
              </p:ext>
            </p:extLst>
          </p:nvPr>
        </p:nvGraphicFramePr>
        <p:xfrm>
          <a:off x="516731" y="2369684"/>
          <a:ext cx="11158537" cy="3535680"/>
        </p:xfrm>
        <a:graphic>
          <a:graphicData uri="http://schemas.openxmlformats.org/drawingml/2006/table">
            <a:tbl>
              <a:tblPr firstRow="1" bandRow="1">
                <a:tableStyleId>{5C22544A-7EE6-4342-B048-85BDC9FD1C3A}</a:tableStyleId>
              </a:tblPr>
              <a:tblGrid>
                <a:gridCol w="2082248">
                  <a:extLst>
                    <a:ext uri="{9D8B030D-6E8A-4147-A177-3AD203B41FA5}">
                      <a16:colId xmlns:a16="http://schemas.microsoft.com/office/drawing/2014/main" val="4003416370"/>
                    </a:ext>
                  </a:extLst>
                </a:gridCol>
                <a:gridCol w="9076289">
                  <a:extLst>
                    <a:ext uri="{9D8B030D-6E8A-4147-A177-3AD203B41FA5}">
                      <a16:colId xmlns:a16="http://schemas.microsoft.com/office/drawing/2014/main" val="45952765"/>
                    </a:ext>
                  </a:extLst>
                </a:gridCol>
              </a:tblGrid>
              <a:tr h="370840">
                <a:tc>
                  <a:txBody>
                    <a:bodyPr/>
                    <a:lstStyle/>
                    <a:p>
                      <a:r>
                        <a:rPr lang="en-US" sz="2000" b="1" i="0" u="none" strike="noStrike" kern="1200" baseline="0" dirty="0">
                          <a:solidFill>
                            <a:schemeClr val="lt1"/>
                          </a:solidFill>
                          <a:latin typeface="Open Sans SemiBold" panose="020B0706030804020204" pitchFamily="34" charset="0"/>
                          <a:ea typeface="Open Sans SemiBold" panose="020B0706030804020204" pitchFamily="34" charset="0"/>
                          <a:cs typeface="Open Sans SemiBold" panose="020B0706030804020204" pitchFamily="34" charset="0"/>
                        </a:rPr>
                        <a:t>Grade 2 </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solidFill>
                      <a:schemeClr val="accent1">
                        <a:lumMod val="50000"/>
                      </a:schemeClr>
                    </a:solidFill>
                  </a:tcPr>
                </a:tc>
                <a:tc>
                  <a:txBody>
                    <a:bodyPr/>
                    <a:lstStyle/>
                    <a:p>
                      <a:r>
                        <a:rPr lang="en-US" sz="2000" b="0" i="1" u="none" strike="noStrike" kern="1200" baseline="0" dirty="0">
                          <a:solidFill>
                            <a:schemeClr val="lt1"/>
                          </a:solidFill>
                          <a:latin typeface="Open Sans SemiBold" panose="020B0706030804020204" pitchFamily="34" charset="0"/>
                          <a:ea typeface="Open Sans SemiBold" panose="020B0706030804020204" pitchFamily="34" charset="0"/>
                          <a:cs typeface="Open Sans SemiBold" panose="020B0706030804020204" pitchFamily="34" charset="0"/>
                        </a:rPr>
                        <a:t>For EB students in grade 2, review questions 2–5 and mark Yes or No. If Yes is marked, provide a justification containing evidence that the student meets the criterion. If No is marked for any question below, stop. The student does not meet the participation requirements for TELPAS Alternate and must take TELPAS. </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solidFill>
                      <a:schemeClr val="accent1">
                        <a:lumMod val="50000"/>
                      </a:schemeClr>
                    </a:solidFill>
                  </a:tcPr>
                </a:tc>
                <a:extLst>
                  <a:ext uri="{0D108BD9-81ED-4DB2-BD59-A6C34878D82A}">
                    <a16:rowId xmlns:a16="http://schemas.microsoft.com/office/drawing/2014/main" val="2349958835"/>
                  </a:ext>
                </a:extLst>
              </a:tr>
              <a:tr h="370840">
                <a:tc>
                  <a:txBody>
                    <a:bodyPr/>
                    <a:lstStyle/>
                    <a:p>
                      <a:r>
                        <a:rPr lang="en-US" sz="2000" b="1" i="0" u="none" strike="noStrike" kern="1200" baseline="0" dirty="0">
                          <a:solidFill>
                            <a:schemeClr val="lt1"/>
                          </a:solidFill>
                          <a:latin typeface="Open Sans SemiBold" panose="020B0706030804020204" pitchFamily="34" charset="0"/>
                          <a:ea typeface="Open Sans SemiBold" panose="020B0706030804020204" pitchFamily="34" charset="0"/>
                          <a:cs typeface="Open Sans SemiBold" panose="020B0706030804020204" pitchFamily="34" charset="0"/>
                        </a:rPr>
                        <a:t>Grades 3–12 </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1" u="none" strike="noStrike" kern="1200" baseline="0" dirty="0">
                          <a:solidFill>
                            <a:schemeClr val="lt1"/>
                          </a:solidFill>
                          <a:latin typeface="Open Sans SemiBold" panose="020B0706030804020204" pitchFamily="34" charset="0"/>
                          <a:ea typeface="Open Sans SemiBold" panose="020B0706030804020204" pitchFamily="34" charset="0"/>
                          <a:cs typeface="Open Sans SemiBold" panose="020B0706030804020204" pitchFamily="34" charset="0"/>
                        </a:rPr>
                        <a:t>For EB students in grades 3–12, if the ARD committee has followed the state guidelines and determined that the student will participate in the STAAR Alternate 2, the EB student must also take TELPAS Alternate. The STAAR Alternate 2 participation requirements satisfy the remaining participation requirements for these students; therefore, questions 2–5 do not need to be answered. </a:t>
                      </a:r>
                      <a:endParaRPr lang="en-US" sz="2000" b="0" i="0" u="none" strike="noStrike" kern="1200" baseline="0" dirty="0">
                        <a:solidFill>
                          <a:schemeClr val="lt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solidFill>
                      <a:schemeClr val="accent1">
                        <a:lumMod val="75000"/>
                      </a:schemeClr>
                    </a:solidFill>
                  </a:tcPr>
                </a:tc>
                <a:extLst>
                  <a:ext uri="{0D108BD9-81ED-4DB2-BD59-A6C34878D82A}">
                    <a16:rowId xmlns:a16="http://schemas.microsoft.com/office/drawing/2014/main" val="1205669071"/>
                  </a:ext>
                </a:extLst>
              </a:tr>
            </a:tbl>
          </a:graphicData>
        </a:graphic>
      </p:graphicFrame>
      <p:sp>
        <p:nvSpPr>
          <p:cNvPr id="7" name="TextBox 6" descr="If the student is identified as an EB student, there are specific instructions based on the student’s enrolled grade. &#10;">
            <a:extLst>
              <a:ext uri="{FF2B5EF4-FFF2-40B4-BE49-F238E27FC236}">
                <a16:creationId xmlns:a16="http://schemas.microsoft.com/office/drawing/2014/main" id="{D6C25177-E791-DCD9-526C-79D36F6B074B}"/>
              </a:ext>
            </a:extLst>
          </p:cNvPr>
          <p:cNvSpPr txBox="1"/>
          <p:nvPr/>
        </p:nvSpPr>
        <p:spPr>
          <a:xfrm>
            <a:off x="516731" y="1378857"/>
            <a:ext cx="11036640" cy="830997"/>
          </a:xfrm>
          <a:prstGeom prst="rect">
            <a:avLst/>
          </a:prstGeom>
          <a:noFill/>
        </p:spPr>
        <p:txBody>
          <a:bodyPr wrap="square" rtlCol="0">
            <a:spAutoFit/>
          </a:bodyPr>
          <a:lstStyle/>
          <a:p>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If the student is identified as an EB student, there are specific instructions based on the student’s enrolled grade. </a:t>
            </a:r>
          </a:p>
        </p:txBody>
      </p:sp>
    </p:spTree>
    <p:extLst>
      <p:ext uri="{BB962C8B-B14F-4D97-AF65-F5344CB8AC3E}">
        <p14:creationId xmlns:p14="http://schemas.microsoft.com/office/powerpoint/2010/main" val="3298373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Question 2&#10;&#10;Does the student have the most significant cognitive disability? Yes or No">
            <a:extLst>
              <a:ext uri="{FF2B5EF4-FFF2-40B4-BE49-F238E27FC236}">
                <a16:creationId xmlns:a16="http://schemas.microsoft.com/office/drawing/2014/main" id="{F12A6A71-73DF-42DB-A84E-ECA3AAFDF178}"/>
              </a:ext>
            </a:extLst>
          </p:cNvPr>
          <p:cNvSpPr>
            <a:spLocks noGrp="1"/>
          </p:cNvSpPr>
          <p:nvPr>
            <p:ph type="title"/>
          </p:nvPr>
        </p:nvSpPr>
        <p:spPr>
          <a:xfrm>
            <a:off x="1903693" y="313908"/>
            <a:ext cx="8949033" cy="710206"/>
          </a:xfrm>
        </p:spPr>
        <p:txBody>
          <a:bodyPr>
            <a:normAutofit fontScale="90000"/>
          </a:bodyPr>
          <a:lstStyle/>
          <a:p>
            <a:r>
              <a:rPr lang="en-US" dirty="0"/>
              <a:t>STEP I: Determine if the Student Meets the Participation Requirements – Question 2</a:t>
            </a:r>
          </a:p>
        </p:txBody>
      </p:sp>
      <p:graphicFrame>
        <p:nvGraphicFramePr>
          <p:cNvPr id="6" name="Table 5" descr="Question 2&#10;&#10;Does the student have the most significant cognitive disability?&#10; Yes or No">
            <a:extLst>
              <a:ext uri="{FF2B5EF4-FFF2-40B4-BE49-F238E27FC236}">
                <a16:creationId xmlns:a16="http://schemas.microsoft.com/office/drawing/2014/main" id="{EA2595C7-4AC7-44AB-A347-4597E751ABB2}"/>
              </a:ext>
            </a:extLst>
          </p:cNvPr>
          <p:cNvGraphicFramePr>
            <a:graphicFrameLocks noGrp="1"/>
          </p:cNvGraphicFramePr>
          <p:nvPr>
            <p:extLst>
              <p:ext uri="{D42A27DB-BD31-4B8C-83A1-F6EECF244321}">
                <p14:modId xmlns:p14="http://schemas.microsoft.com/office/powerpoint/2010/main" val="3754933256"/>
              </p:ext>
            </p:extLst>
          </p:nvPr>
        </p:nvGraphicFramePr>
        <p:xfrm>
          <a:off x="576729" y="1721224"/>
          <a:ext cx="11038542" cy="968188"/>
        </p:xfrm>
        <a:graphic>
          <a:graphicData uri="http://schemas.openxmlformats.org/drawingml/2006/table">
            <a:tbl>
              <a:tblPr firstRow="1" bandRow="1">
                <a:tableStyleId>{5C22544A-7EE6-4342-B048-85BDC9FD1C3A}</a:tableStyleId>
              </a:tblPr>
              <a:tblGrid>
                <a:gridCol w="9060757">
                  <a:extLst>
                    <a:ext uri="{9D8B030D-6E8A-4147-A177-3AD203B41FA5}">
                      <a16:colId xmlns:a16="http://schemas.microsoft.com/office/drawing/2014/main" val="2941744942"/>
                    </a:ext>
                  </a:extLst>
                </a:gridCol>
                <a:gridCol w="1977785">
                  <a:extLst>
                    <a:ext uri="{9D8B030D-6E8A-4147-A177-3AD203B41FA5}">
                      <a16:colId xmlns:a16="http://schemas.microsoft.com/office/drawing/2014/main" val="3161444020"/>
                    </a:ext>
                  </a:extLst>
                </a:gridCol>
              </a:tblGrid>
              <a:tr h="968188">
                <a:tc>
                  <a:txBody>
                    <a:bodyPr/>
                    <a:lstStyle/>
                    <a:p>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2. Does the student have the most significant cognitive disability? </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algn="ct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val="865779044"/>
                  </a:ext>
                </a:extLst>
              </a:tr>
            </a:tbl>
          </a:graphicData>
        </a:graphic>
      </p:graphicFrame>
      <p:sp>
        <p:nvSpPr>
          <p:cNvPr id="7" name="Content Placeholder 5" descr="If the student is identified as an EB student, there are specific instructions based on the student’s enrolled grade. &#10;">
            <a:extLst>
              <a:ext uri="{FF2B5EF4-FFF2-40B4-BE49-F238E27FC236}">
                <a16:creationId xmlns:a16="http://schemas.microsoft.com/office/drawing/2014/main" id="{9572228B-A6D6-4AAE-9B67-7C4A0C290AFB}"/>
              </a:ext>
            </a:extLst>
          </p:cNvPr>
          <p:cNvSpPr>
            <a:spLocks noGrp="1"/>
          </p:cNvSpPr>
          <p:nvPr>
            <p:ph sz="quarter" idx="13"/>
          </p:nvPr>
        </p:nvSpPr>
        <p:spPr>
          <a:xfrm>
            <a:off x="477050" y="2792990"/>
            <a:ext cx="10876750" cy="3056267"/>
          </a:xfrm>
        </p:spPr>
        <p:txBody>
          <a:bodyPr>
            <a:noAutofit/>
          </a:bodyPr>
          <a:lstStyle/>
          <a:p>
            <a:pPr marL="342900" indent="-342900">
              <a:buClr>
                <a:schemeClr val="accent2"/>
              </a:buClr>
              <a:buFont typeface="Wingdings" panose="05000000000000000000" pitchFamily="2" charset="2"/>
              <a:buChar char="§"/>
            </a:pPr>
            <a:r>
              <a:rPr lang="en-US" sz="22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 determination of the most significant cognitive disability is made by the ARD committee and must be based on the student’s most recent full and individual evaluation (FIE). Results from the FIE must indicate a deficit in the student’s ability to plan, comprehend, and reason. </a:t>
            </a:r>
          </a:p>
          <a:p>
            <a:pPr marL="285750" indent="-285750">
              <a:buClr>
                <a:schemeClr val="accent2"/>
              </a:buClr>
              <a:buFont typeface="Wingdings" panose="05000000000000000000" pitchFamily="2" charset="2"/>
              <a:buChar char="§"/>
            </a:pPr>
            <a:r>
              <a:rPr lang="en-US" sz="22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FIE results must also indicate adaptive behavior deficits that limit a student’s ability to apply social and practical skills such as personal care, social problem-solving skills, dressing, eating, using money, and other functional skills across all life domains. </a:t>
            </a:r>
            <a:endParaRPr lang="en-US" sz="22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Graphic 4">
            <a:extLst>
              <a:ext uri="{FF2B5EF4-FFF2-40B4-BE49-F238E27FC236}">
                <a16:creationId xmlns:a16="http://schemas.microsoft.com/office/drawing/2014/main" id="{DE57ED7A-1154-F6CA-F6D3-07E5114DAA5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66728">
            <a:off x="569041" y="5511645"/>
            <a:ext cx="675223" cy="675223"/>
          </a:xfrm>
          <a:prstGeom prst="rect">
            <a:avLst/>
          </a:prstGeom>
        </p:spPr>
      </p:pic>
      <p:sp>
        <p:nvSpPr>
          <p:cNvPr id="2" name="TextBox 1" descr="&#10;Reminder: Questions 2-5 only need to be answered for EB students in grade 2. &#10;">
            <a:extLst>
              <a:ext uri="{FF2B5EF4-FFF2-40B4-BE49-F238E27FC236}">
                <a16:creationId xmlns:a16="http://schemas.microsoft.com/office/drawing/2014/main" id="{9A98A3B0-F92E-FC53-164B-9AEB2DA33354}"/>
              </a:ext>
            </a:extLst>
          </p:cNvPr>
          <p:cNvSpPr txBox="1"/>
          <p:nvPr/>
        </p:nvSpPr>
        <p:spPr>
          <a:xfrm>
            <a:off x="1369013" y="5749752"/>
            <a:ext cx="9415351" cy="382661"/>
          </a:xfrm>
          <a:prstGeom prst="rect">
            <a:avLst/>
          </a:prstGeom>
          <a:solidFill>
            <a:schemeClr val="accent2">
              <a:lumMod val="20000"/>
              <a:lumOff val="80000"/>
            </a:schemeClr>
          </a:solid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Reminder: Questions 2-5 only need to be answered for EB students in grade 2. </a:t>
            </a:r>
          </a:p>
        </p:txBody>
      </p:sp>
      <p:sp>
        <p:nvSpPr>
          <p:cNvPr id="3" name="Footer Placeholder 2">
            <a:extLst>
              <a:ext uri="{FF2B5EF4-FFF2-40B4-BE49-F238E27FC236}">
                <a16:creationId xmlns:a16="http://schemas.microsoft.com/office/drawing/2014/main" id="{45CC4984-6B9D-420E-A3CF-2664F121892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57A600AB-BD79-4715-93EE-44E6AE9AEFC7}"/>
              </a:ext>
            </a:extLst>
          </p:cNvPr>
          <p:cNvSpPr>
            <a:spLocks noGrp="1"/>
          </p:cNvSpPr>
          <p:nvPr>
            <p:ph type="sldNum" sz="quarter" idx="12"/>
          </p:nvPr>
        </p:nvSpPr>
        <p:spPr/>
        <p:txBody>
          <a:bodyPr/>
          <a:lstStyle/>
          <a:p>
            <a:fld id="{0088AB57-2DBE-44A3-AE96-942C49E954BF}" type="slidenum">
              <a:rPr lang="en-US" smtClean="0"/>
              <a:pPr/>
              <a:t>12</a:t>
            </a:fld>
            <a:endParaRPr lang="en-US"/>
          </a:p>
        </p:txBody>
      </p:sp>
    </p:spTree>
    <p:custDataLst>
      <p:tags r:id="rId1"/>
    </p:custDataLst>
    <p:extLst>
      <p:ext uri="{BB962C8B-B14F-4D97-AF65-F5344CB8AC3E}">
        <p14:creationId xmlns:p14="http://schemas.microsoft.com/office/powerpoint/2010/main" val="1081436743"/>
      </p:ext>
    </p:extLst>
  </p:cSld>
  <p:clrMapOvr>
    <a:masterClrMapping/>
  </p:clrMapOvr>
  <mc:AlternateContent xmlns:mc="http://schemas.openxmlformats.org/markup-compatibility/2006" xmlns:p14="http://schemas.microsoft.com/office/powerpoint/2010/main">
    <mc:Choice Requires="p14">
      <p:transition spd="slow" p14:dur="1666" advClick="0" advTm="36845">
        <p:fade/>
      </p:transition>
    </mc:Choice>
    <mc:Fallback xmlns="">
      <p:transition spd="slow" advClick="0" advTm="36845">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9B050-F936-EB32-BF96-1B1609F7DCF8}"/>
              </a:ext>
            </a:extLst>
          </p:cNvPr>
          <p:cNvSpPr>
            <a:spLocks noGrp="1"/>
          </p:cNvSpPr>
          <p:nvPr>
            <p:ph type="title"/>
          </p:nvPr>
        </p:nvSpPr>
        <p:spPr>
          <a:xfrm>
            <a:off x="1755912" y="243951"/>
            <a:ext cx="10012225" cy="710206"/>
          </a:xfrm>
        </p:spPr>
        <p:txBody>
          <a:bodyPr>
            <a:noAutofit/>
          </a:bodyPr>
          <a:lstStyle/>
          <a:p>
            <a:r>
              <a:rPr lang="en-US" sz="2800" dirty="0"/>
              <a:t>STEP I: Determine if the Student Meets the Participation Requirements – Question 2 (continued)</a:t>
            </a:r>
          </a:p>
        </p:txBody>
      </p:sp>
      <p:sp>
        <p:nvSpPr>
          <p:cNvPr id="5" name="Content Placeholder 4">
            <a:extLst>
              <a:ext uri="{FF2B5EF4-FFF2-40B4-BE49-F238E27FC236}">
                <a16:creationId xmlns:a16="http://schemas.microsoft.com/office/drawing/2014/main" id="{9A819FAE-6AE5-B84A-8C95-E774EDCD71CC}"/>
              </a:ext>
            </a:extLst>
          </p:cNvPr>
          <p:cNvSpPr>
            <a:spLocks noGrp="1"/>
          </p:cNvSpPr>
          <p:nvPr>
            <p:ph sz="quarter" idx="13"/>
          </p:nvPr>
        </p:nvSpPr>
        <p:spPr>
          <a:xfrm>
            <a:off x="423863" y="1687515"/>
            <a:ext cx="11344274" cy="2474843"/>
          </a:xfrm>
        </p:spPr>
        <p:txBody>
          <a:bodyPr>
            <a:normAutofit/>
          </a:bodyPr>
          <a:lstStyle/>
          <a:p>
            <a:pPr marL="285750" marR="1750" indent="-285750">
              <a:buClr>
                <a:schemeClr val="accent2"/>
              </a:buClr>
              <a:buFont typeface="Wingdings" panose="05000000000000000000" pitchFamily="2" charset="2"/>
              <a:buChar char="§"/>
            </a:pPr>
            <a:r>
              <a:rPr lang="en-US" sz="20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 student does not meet the eligibility criteria as a student with the most significant cognitive disability per 34 Code of Federal Regulations (CFR) §300.8(c) if the student meets eligibility criteria for special education and related services due to: </a:t>
            </a:r>
            <a:endParaRPr lang="en-US" sz="2000" b="0" i="0"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465138" lvl="1" indent="-174625">
              <a:buClr>
                <a:srgbClr val="0070C0"/>
              </a:buClr>
            </a:pPr>
            <a:r>
              <a:rPr lang="en-US" sz="20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 specific learning disability (SLD), or </a:t>
            </a:r>
            <a:endParaRPr lang="en-US" sz="2000" b="0" i="0"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465138" lvl="1" indent="-174625">
              <a:buClr>
                <a:srgbClr val="0070C0"/>
              </a:buClr>
            </a:pPr>
            <a:r>
              <a:rPr lang="en-US" sz="20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 speech impairment (SI) that is the ONLY disability designation. </a:t>
            </a:r>
          </a:p>
          <a:p>
            <a:pPr marL="290513" indent="-290513">
              <a:buClr>
                <a:schemeClr val="accent2"/>
              </a:buClr>
              <a:buFont typeface="Wingdings" panose="05000000000000000000" pitchFamily="2" charset="2"/>
              <a:buChar char="§"/>
            </a:pPr>
            <a:r>
              <a:rPr lang="en-US" sz="22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The ARD committee must enter a justification, which must include data from the EB student’s FIE as evidenced by intellectual and adaptive evaluation information. </a:t>
            </a:r>
            <a:endParaRPr lang="en-US" sz="2200" b="0" i="0"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dirty="0"/>
          </a:p>
        </p:txBody>
      </p:sp>
      <p:pic>
        <p:nvPicPr>
          <p:cNvPr id="6" name="Picture 5" descr="image of the justification box after responding question 2">
            <a:extLst>
              <a:ext uri="{FF2B5EF4-FFF2-40B4-BE49-F238E27FC236}">
                <a16:creationId xmlns:a16="http://schemas.microsoft.com/office/drawing/2014/main" id="{4D082666-4708-C73B-B9B3-EED1E53DABCD}"/>
              </a:ext>
            </a:extLst>
          </p:cNvPr>
          <p:cNvPicPr>
            <a:picLocks noChangeAspect="1"/>
          </p:cNvPicPr>
          <p:nvPr/>
        </p:nvPicPr>
        <p:blipFill rotWithShape="1">
          <a:blip r:embed="rId2"/>
          <a:srcRect l="21642" t="40472" r="36211" b="46176"/>
          <a:stretch/>
        </p:blipFill>
        <p:spPr bwMode="auto">
          <a:xfrm>
            <a:off x="941274" y="3962446"/>
            <a:ext cx="9843090" cy="1608102"/>
          </a:xfrm>
          <a:prstGeom prst="rect">
            <a:avLst/>
          </a:prstGeom>
          <a:ln>
            <a:noFill/>
          </a:ln>
          <a:extLst>
            <a:ext uri="{53640926-AAD7-44D8-BBD7-CCE9431645EC}">
              <a14:shadowObscured xmlns:a14="http://schemas.microsoft.com/office/drawing/2010/main"/>
            </a:ext>
          </a:extLst>
        </p:spPr>
      </p:pic>
      <p:pic>
        <p:nvPicPr>
          <p:cNvPr id="8" name="Graphic 7" descr="Postit Notes with solid fill">
            <a:extLst>
              <a:ext uri="{FF2B5EF4-FFF2-40B4-BE49-F238E27FC236}">
                <a16:creationId xmlns:a16="http://schemas.microsoft.com/office/drawing/2014/main" id="{6112F1F9-57B1-250B-46FE-61FA7EFB41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66728">
            <a:off x="569041" y="5511645"/>
            <a:ext cx="675223" cy="675223"/>
          </a:xfrm>
          <a:prstGeom prst="rect">
            <a:avLst/>
          </a:prstGeom>
        </p:spPr>
      </p:pic>
      <p:sp>
        <p:nvSpPr>
          <p:cNvPr id="7" name="TextBox 6">
            <a:extLst>
              <a:ext uri="{FF2B5EF4-FFF2-40B4-BE49-F238E27FC236}">
                <a16:creationId xmlns:a16="http://schemas.microsoft.com/office/drawing/2014/main" id="{8E5841BF-94F4-293C-51BF-96920BE71EA8}"/>
              </a:ext>
            </a:extLst>
          </p:cNvPr>
          <p:cNvSpPr txBox="1"/>
          <p:nvPr/>
        </p:nvSpPr>
        <p:spPr>
          <a:xfrm>
            <a:off x="1369013" y="5749752"/>
            <a:ext cx="9415351" cy="382661"/>
          </a:xfrm>
          <a:prstGeom prst="rect">
            <a:avLst/>
          </a:prstGeom>
          <a:solidFill>
            <a:schemeClr val="accent2">
              <a:lumMod val="20000"/>
              <a:lumOff val="80000"/>
            </a:schemeClr>
          </a:solid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Reminder: Questions 2-5 only need to be answered for EB students in grade 2. </a:t>
            </a:r>
          </a:p>
        </p:txBody>
      </p:sp>
      <p:sp>
        <p:nvSpPr>
          <p:cNvPr id="3" name="Footer Placeholder 2">
            <a:extLst>
              <a:ext uri="{FF2B5EF4-FFF2-40B4-BE49-F238E27FC236}">
                <a16:creationId xmlns:a16="http://schemas.microsoft.com/office/drawing/2014/main" id="{25198A2E-FAF8-4E5C-D59A-395C988F4151}"/>
              </a:ext>
            </a:extLst>
          </p:cNvPr>
          <p:cNvSpPr>
            <a:spLocks noGrp="1"/>
          </p:cNvSpPr>
          <p:nvPr>
            <p:ph type="ftr" sz="quarter" idx="11"/>
          </p:nvPr>
        </p:nvSpPr>
        <p:spPr/>
        <p:txBody>
          <a:bodyPr/>
          <a:lstStyle/>
          <a:p>
            <a:r>
              <a:rPr lang="en-US" dirty="0"/>
              <a:t>Student Assessment Division </a:t>
            </a:r>
          </a:p>
        </p:txBody>
      </p:sp>
      <p:sp>
        <p:nvSpPr>
          <p:cNvPr id="4" name="Slide Number Placeholder 3">
            <a:extLst>
              <a:ext uri="{FF2B5EF4-FFF2-40B4-BE49-F238E27FC236}">
                <a16:creationId xmlns:a16="http://schemas.microsoft.com/office/drawing/2014/main" id="{E5B90630-72DA-ECAC-E960-A760470ADD73}"/>
              </a:ext>
            </a:extLst>
          </p:cNvPr>
          <p:cNvSpPr>
            <a:spLocks noGrp="1"/>
          </p:cNvSpPr>
          <p:nvPr>
            <p:ph type="sldNum" sz="quarter" idx="12"/>
          </p:nvPr>
        </p:nvSpPr>
        <p:spPr/>
        <p:txBody>
          <a:bodyPr/>
          <a:lstStyle/>
          <a:p>
            <a:fld id="{0088AB57-2DBE-44A3-AE96-942C49E954BF}" type="slidenum">
              <a:rPr lang="en-US" smtClean="0"/>
              <a:pPr/>
              <a:t>13</a:t>
            </a:fld>
            <a:endParaRPr lang="en-US"/>
          </a:p>
        </p:txBody>
      </p:sp>
    </p:spTree>
    <p:extLst>
      <p:ext uri="{BB962C8B-B14F-4D97-AF65-F5344CB8AC3E}">
        <p14:creationId xmlns:p14="http://schemas.microsoft.com/office/powerpoint/2010/main" val="511692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2A6A71-73DF-42DB-A84E-ECA3AAFDF178}"/>
              </a:ext>
            </a:extLst>
          </p:cNvPr>
          <p:cNvSpPr>
            <a:spLocks noGrp="1"/>
          </p:cNvSpPr>
          <p:nvPr>
            <p:ph type="title"/>
          </p:nvPr>
        </p:nvSpPr>
        <p:spPr>
          <a:xfrm>
            <a:off x="1817631" y="369304"/>
            <a:ext cx="9416426" cy="710206"/>
          </a:xfrm>
        </p:spPr>
        <p:txBody>
          <a:bodyPr>
            <a:normAutofit fontScale="90000"/>
          </a:bodyPr>
          <a:lstStyle/>
          <a:p>
            <a:r>
              <a:rPr lang="en-US" sz="3600" dirty="0"/>
              <a:t>STEP I: Determine if the Student Meets the Participation Requirements – Question 3</a:t>
            </a:r>
            <a:endParaRPr lang="en-US" dirty="0"/>
          </a:p>
        </p:txBody>
      </p:sp>
      <p:graphicFrame>
        <p:nvGraphicFramePr>
          <p:cNvPr id="6" name="Table 5" descr="Question 3&#10;&#10;Does the student require ongoing, individualized, specialized supports to access the grade-level curriculum and environment? Yes or No">
            <a:extLst>
              <a:ext uri="{FF2B5EF4-FFF2-40B4-BE49-F238E27FC236}">
                <a16:creationId xmlns:a16="http://schemas.microsoft.com/office/drawing/2014/main" id="{EA2595C7-4AC7-44AB-A347-4597E751ABB2}"/>
              </a:ext>
            </a:extLst>
          </p:cNvPr>
          <p:cNvGraphicFramePr>
            <a:graphicFrameLocks noGrp="1"/>
          </p:cNvGraphicFramePr>
          <p:nvPr>
            <p:extLst>
              <p:ext uri="{D42A27DB-BD31-4B8C-83A1-F6EECF244321}">
                <p14:modId xmlns:p14="http://schemas.microsoft.com/office/powerpoint/2010/main" val="3839340429"/>
              </p:ext>
            </p:extLst>
          </p:nvPr>
        </p:nvGraphicFramePr>
        <p:xfrm>
          <a:off x="576729" y="1376935"/>
          <a:ext cx="11038542" cy="1177579"/>
        </p:xfrm>
        <a:graphic>
          <a:graphicData uri="http://schemas.openxmlformats.org/drawingml/2006/table">
            <a:tbl>
              <a:tblPr firstRow="1" bandRow="1">
                <a:tableStyleId>{5C22544A-7EE6-4342-B048-85BDC9FD1C3A}</a:tableStyleId>
              </a:tblPr>
              <a:tblGrid>
                <a:gridCol w="8671860">
                  <a:extLst>
                    <a:ext uri="{9D8B030D-6E8A-4147-A177-3AD203B41FA5}">
                      <a16:colId xmlns:a16="http://schemas.microsoft.com/office/drawing/2014/main" val="2941744942"/>
                    </a:ext>
                  </a:extLst>
                </a:gridCol>
                <a:gridCol w="2366682">
                  <a:extLst>
                    <a:ext uri="{9D8B030D-6E8A-4147-A177-3AD203B41FA5}">
                      <a16:colId xmlns:a16="http://schemas.microsoft.com/office/drawing/2014/main" val="3161444020"/>
                    </a:ext>
                  </a:extLst>
                </a:gridCol>
              </a:tblGrid>
              <a:tr h="1177579">
                <a:tc>
                  <a:txBody>
                    <a:bodyPr/>
                    <a:lstStyle/>
                    <a:p>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3. </a:t>
                      </a:r>
                      <a:r>
                        <a:rPr lang="en-US" sz="2200" b="1" i="0" u="none" strike="noStrike" kern="1200" baseline="0" dirty="0">
                          <a:solidFill>
                            <a:schemeClr val="lt1"/>
                          </a:solidFill>
                          <a:latin typeface="Open Sans SemiBold" panose="020B0706030804020204" pitchFamily="34" charset="0"/>
                          <a:ea typeface="Open Sans SemiBold" panose="020B0706030804020204" pitchFamily="34" charset="0"/>
                          <a:cs typeface="Open Sans SemiBold" panose="020B0706030804020204" pitchFamily="34" charset="0"/>
                        </a:rPr>
                        <a:t>Does the student require ongoing, individualized, specialized supports to access the enrolled grade-level curriculum and environment? </a:t>
                      </a:r>
                      <a:endParaRPr lang="en-US" sz="22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algn="ct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val="865779044"/>
                  </a:ext>
                </a:extLst>
              </a:tr>
            </a:tbl>
          </a:graphicData>
        </a:graphic>
      </p:graphicFrame>
      <p:sp>
        <p:nvSpPr>
          <p:cNvPr id="7" name="Content Placeholder 5">
            <a:extLst>
              <a:ext uri="{FF2B5EF4-FFF2-40B4-BE49-F238E27FC236}">
                <a16:creationId xmlns:a16="http://schemas.microsoft.com/office/drawing/2014/main" id="{9572228B-A6D6-4AAE-9B67-7C4A0C290AFB}"/>
              </a:ext>
            </a:extLst>
          </p:cNvPr>
          <p:cNvSpPr>
            <a:spLocks noGrp="1"/>
          </p:cNvSpPr>
          <p:nvPr>
            <p:ph sz="quarter" idx="13"/>
          </p:nvPr>
        </p:nvSpPr>
        <p:spPr>
          <a:xfrm>
            <a:off x="477710" y="2673645"/>
            <a:ext cx="11137561" cy="3161098"/>
          </a:xfrm>
        </p:spPr>
        <p:txBody>
          <a:bodyPr>
            <a:noAutofit/>
          </a:bodyPr>
          <a:lstStyle/>
          <a:p>
            <a:pPr marL="285750" marR="1750" indent="-285750">
              <a:buClr>
                <a:schemeClr val="accent2"/>
              </a:buClr>
              <a:buFont typeface="Wingdings" panose="05000000000000000000" pitchFamily="2" charset="2"/>
              <a:buChar char="§"/>
            </a:pPr>
            <a:r>
              <a:rPr lang="en-US" sz="18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Federal regulations mandate that all students have access to grade-level curriculum. A student with the most significant cognitive disability requires extensive, repeated, specialized supports and materials beyond the support typical peers require. The student uses substantially modified materials to access information in alternate ways to acquire, maintain, generalize, demonstrate, and transfer skills across all settings.  </a:t>
            </a:r>
            <a:r>
              <a:rPr lang="en-US" sz="1800" b="1" i="1" u="sng"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AND </a:t>
            </a:r>
            <a:endParaRPr lang="en-US" sz="1800" b="1" i="0" u="sng"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a:buClr>
                <a:schemeClr val="accent2"/>
              </a:buClr>
              <a:buFont typeface="Wingdings" panose="05000000000000000000" pitchFamily="2" charset="2"/>
              <a:buChar char="§"/>
            </a:pPr>
            <a:r>
              <a:rPr lang="en-US" sz="18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 student with the most significant cognitive disability demonstrates adaptive behaviors that are significantly impaired. This most likely will impact the student’s ability to live independently and will require the student to have specialized supports to function safely in daily life across all life domains, not just the school environment. </a:t>
            </a:r>
          </a:p>
          <a:p>
            <a:pPr marL="285750" indent="-285750">
              <a:buClr>
                <a:schemeClr val="accent2"/>
              </a:buClr>
              <a:buFont typeface="Wingdings" panose="05000000000000000000" pitchFamily="2" charset="2"/>
              <a:buChar char="§"/>
            </a:pPr>
            <a:r>
              <a:rPr lang="en-US" sz="1800" i="1"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The ARD committee must enter </a:t>
            </a:r>
            <a:r>
              <a:rPr lang="en-US" sz="18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 justification, which must include data from the EB student’s IEP, progress monitoring, or FIE</a:t>
            </a:r>
            <a:r>
              <a:rPr lang="en-US" sz="1800" b="0" i="1" u="none" strike="noStrike" baseline="0" dirty="0">
                <a:solidFill>
                  <a:srgbClr val="221F1F"/>
                </a:solidFill>
                <a:latin typeface="Calibri" panose="020F0502020204030204" pitchFamily="34" charset="0"/>
              </a:rPr>
              <a:t>. </a:t>
            </a:r>
            <a:endParaRPr lang="en-US" sz="18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9" name="Graphic 8" descr="Postit Notes with solid fill">
            <a:extLst>
              <a:ext uri="{FF2B5EF4-FFF2-40B4-BE49-F238E27FC236}">
                <a16:creationId xmlns:a16="http://schemas.microsoft.com/office/drawing/2014/main" id="{7ECB84AB-D569-373D-70B7-7FEE19AF52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66728">
            <a:off x="588352" y="5715767"/>
            <a:ext cx="675223" cy="675223"/>
          </a:xfrm>
          <a:prstGeom prst="rect">
            <a:avLst/>
          </a:prstGeom>
        </p:spPr>
      </p:pic>
      <p:sp>
        <p:nvSpPr>
          <p:cNvPr id="5" name="TextBox 4">
            <a:extLst>
              <a:ext uri="{FF2B5EF4-FFF2-40B4-BE49-F238E27FC236}">
                <a16:creationId xmlns:a16="http://schemas.microsoft.com/office/drawing/2014/main" id="{653CCB07-7991-DE56-29AC-C17C600D1C81}"/>
              </a:ext>
            </a:extLst>
          </p:cNvPr>
          <p:cNvSpPr txBox="1"/>
          <p:nvPr/>
        </p:nvSpPr>
        <p:spPr>
          <a:xfrm>
            <a:off x="1388324" y="5953874"/>
            <a:ext cx="9415351" cy="382661"/>
          </a:xfrm>
          <a:prstGeom prst="rect">
            <a:avLst/>
          </a:prstGeom>
          <a:solidFill>
            <a:schemeClr val="accent2">
              <a:lumMod val="20000"/>
              <a:lumOff val="80000"/>
            </a:schemeClr>
          </a:solid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Reminder: Questions 2-5 only need to be answered for EB students in grade 2. </a:t>
            </a:r>
          </a:p>
        </p:txBody>
      </p:sp>
      <p:sp>
        <p:nvSpPr>
          <p:cNvPr id="3" name="Footer Placeholder 2">
            <a:extLst>
              <a:ext uri="{FF2B5EF4-FFF2-40B4-BE49-F238E27FC236}">
                <a16:creationId xmlns:a16="http://schemas.microsoft.com/office/drawing/2014/main" id="{45CC4984-6B9D-420E-A3CF-2664F121892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57A600AB-BD79-4715-93EE-44E6AE9AEFC7}"/>
              </a:ext>
            </a:extLst>
          </p:cNvPr>
          <p:cNvSpPr>
            <a:spLocks noGrp="1"/>
          </p:cNvSpPr>
          <p:nvPr>
            <p:ph type="sldNum" sz="quarter" idx="12"/>
          </p:nvPr>
        </p:nvSpPr>
        <p:spPr/>
        <p:txBody>
          <a:bodyPr/>
          <a:lstStyle/>
          <a:p>
            <a:fld id="{0088AB57-2DBE-44A3-AE96-942C49E954BF}" type="slidenum">
              <a:rPr lang="en-US" smtClean="0"/>
              <a:pPr/>
              <a:t>14</a:t>
            </a:fld>
            <a:endParaRPr lang="en-US"/>
          </a:p>
        </p:txBody>
      </p:sp>
    </p:spTree>
    <p:custDataLst>
      <p:tags r:id="rId1"/>
    </p:custDataLst>
    <p:extLst>
      <p:ext uri="{BB962C8B-B14F-4D97-AF65-F5344CB8AC3E}">
        <p14:creationId xmlns:p14="http://schemas.microsoft.com/office/powerpoint/2010/main" val="1712017751"/>
      </p:ext>
    </p:extLst>
  </p:cSld>
  <p:clrMapOvr>
    <a:masterClrMapping/>
  </p:clrMapOvr>
  <mc:AlternateContent xmlns:mc="http://schemas.openxmlformats.org/markup-compatibility/2006" xmlns:p14="http://schemas.microsoft.com/office/powerpoint/2010/main">
    <mc:Choice Requires="p14">
      <p:transition spd="slow" p14:dur="1114" advClick="0" advTm="63986">
        <p:fade/>
      </p:transition>
    </mc:Choice>
    <mc:Fallback xmlns="">
      <p:transition spd="slow" advClick="0" advTm="6398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2A6A71-73DF-42DB-A84E-ECA3AAFDF178}"/>
              </a:ext>
            </a:extLst>
          </p:cNvPr>
          <p:cNvSpPr>
            <a:spLocks noGrp="1"/>
          </p:cNvSpPr>
          <p:nvPr>
            <p:ph type="title"/>
          </p:nvPr>
        </p:nvSpPr>
        <p:spPr>
          <a:xfrm>
            <a:off x="1903693" y="313908"/>
            <a:ext cx="8949033" cy="710206"/>
          </a:xfrm>
        </p:spPr>
        <p:txBody>
          <a:bodyPr>
            <a:normAutofit fontScale="90000"/>
          </a:bodyPr>
          <a:lstStyle/>
          <a:p>
            <a:r>
              <a:rPr lang="en-US" sz="3600" dirty="0"/>
              <a:t>STEP I: Determine if the Student Meets the Participation Requirements – Question 4</a:t>
            </a:r>
            <a:endParaRPr lang="en-US" dirty="0"/>
          </a:p>
        </p:txBody>
      </p:sp>
      <p:graphicFrame>
        <p:nvGraphicFramePr>
          <p:cNvPr id="6" name="Table 5" descr="Does the student require intensive, individualized instruction in all instructional settings? Yes or No" title="Question 4">
            <a:extLst>
              <a:ext uri="{FF2B5EF4-FFF2-40B4-BE49-F238E27FC236}">
                <a16:creationId xmlns:a16="http://schemas.microsoft.com/office/drawing/2014/main" id="{EA2595C7-4AC7-44AB-A347-4597E751ABB2}"/>
              </a:ext>
            </a:extLst>
          </p:cNvPr>
          <p:cNvGraphicFramePr>
            <a:graphicFrameLocks noGrp="1"/>
          </p:cNvGraphicFramePr>
          <p:nvPr>
            <p:extLst>
              <p:ext uri="{D42A27DB-BD31-4B8C-83A1-F6EECF244321}">
                <p14:modId xmlns:p14="http://schemas.microsoft.com/office/powerpoint/2010/main" val="639870305"/>
              </p:ext>
            </p:extLst>
          </p:nvPr>
        </p:nvGraphicFramePr>
        <p:xfrm>
          <a:off x="576729" y="1527586"/>
          <a:ext cx="11038542" cy="822960"/>
        </p:xfrm>
        <a:graphic>
          <a:graphicData uri="http://schemas.openxmlformats.org/drawingml/2006/table">
            <a:tbl>
              <a:tblPr firstRow="1" bandRow="1">
                <a:tableStyleId>{5C22544A-7EE6-4342-B048-85BDC9FD1C3A}</a:tableStyleId>
              </a:tblPr>
              <a:tblGrid>
                <a:gridCol w="8671860">
                  <a:extLst>
                    <a:ext uri="{9D8B030D-6E8A-4147-A177-3AD203B41FA5}">
                      <a16:colId xmlns:a16="http://schemas.microsoft.com/office/drawing/2014/main" val="2941744942"/>
                    </a:ext>
                  </a:extLst>
                </a:gridCol>
                <a:gridCol w="2366682">
                  <a:extLst>
                    <a:ext uri="{9D8B030D-6E8A-4147-A177-3AD203B41FA5}">
                      <a16:colId xmlns:a16="http://schemas.microsoft.com/office/drawing/2014/main" val="3161444020"/>
                    </a:ext>
                  </a:extLst>
                </a:gridCol>
              </a:tblGrid>
              <a:tr h="767230">
                <a:tc>
                  <a:txBody>
                    <a:bodyPr/>
                    <a:lstStyle/>
                    <a:p>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4</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400" b="1" i="0" u="none" strike="noStrike" kern="1200" baseline="0" dirty="0">
                          <a:solidFill>
                            <a:schemeClr val="lt1"/>
                          </a:solidFill>
                          <a:latin typeface="Open Sans SemiBold" panose="020B0706030804020204" pitchFamily="34" charset="0"/>
                          <a:ea typeface="Open Sans SemiBold" panose="020B0706030804020204" pitchFamily="34" charset="0"/>
                          <a:cs typeface="Open Sans SemiBold" panose="020B0706030804020204" pitchFamily="34" charset="0"/>
                        </a:rPr>
                        <a:t>Does the student require extensive, direct, individualized instruction in all instructional settings? </a:t>
                      </a: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algn="ct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val="865779044"/>
                  </a:ext>
                </a:extLst>
              </a:tr>
            </a:tbl>
          </a:graphicData>
        </a:graphic>
      </p:graphicFrame>
      <p:sp>
        <p:nvSpPr>
          <p:cNvPr id="7" name="Content Placeholder 5" descr="In order to answer yes to question 4, the student must be receiving individualized instruction in every academic class. This instruction is neither temporary nor limited to specific content areas. Intensive, individualized instruction may be provided by alternative or non-traditional methods and may include the following:" title="notes for question 4">
            <a:extLst>
              <a:ext uri="{FF2B5EF4-FFF2-40B4-BE49-F238E27FC236}">
                <a16:creationId xmlns:a16="http://schemas.microsoft.com/office/drawing/2014/main" id="{9572228B-A6D6-4AAE-9B67-7C4A0C290AFB}"/>
              </a:ext>
            </a:extLst>
          </p:cNvPr>
          <p:cNvSpPr>
            <a:spLocks noGrp="1"/>
          </p:cNvSpPr>
          <p:nvPr>
            <p:ph sz="quarter" idx="13"/>
          </p:nvPr>
        </p:nvSpPr>
        <p:spPr>
          <a:xfrm>
            <a:off x="576729" y="2584419"/>
            <a:ext cx="11034913" cy="2745995"/>
          </a:xfrm>
        </p:spPr>
        <p:txBody>
          <a:bodyPr>
            <a:noAutofit/>
          </a:bodyPr>
          <a:lstStyle/>
          <a:p>
            <a:pPr marL="285750" marR="2700" indent="-285750">
              <a:buClr>
                <a:schemeClr val="accent2"/>
              </a:buClr>
              <a:buFont typeface="Wingdings" panose="05000000000000000000" pitchFamily="2" charset="2"/>
              <a:buChar char="§"/>
            </a:pPr>
            <a:r>
              <a:rPr lang="en-US" sz="18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 student with the most significant cognitive disability requires a highly specialized, individualized curriculum linked to functional and academic IEP goals and objectives. </a:t>
            </a:r>
            <a:r>
              <a:rPr lang="en-US" sz="1800" b="1"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AND </a:t>
            </a:r>
            <a:endParaRPr lang="en-US" sz="1800" b="0" i="0"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a:buClr>
                <a:schemeClr val="accent2"/>
              </a:buClr>
              <a:buFont typeface="Wingdings" panose="05000000000000000000" pitchFamily="2" charset="2"/>
              <a:buChar char="§"/>
            </a:pPr>
            <a:r>
              <a:rPr lang="en-US" sz="18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 student with the most significant cognitive disability requires classroom assessments administered in alternate or non-traditional methods to demonstrate acquisition, maintenance, and generalization of discrete skills across academic settings. </a:t>
            </a:r>
            <a:r>
              <a:rPr lang="en-US" sz="1800" b="1"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AND </a:t>
            </a:r>
            <a:endParaRPr lang="en-US" sz="1800" b="0" i="0"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a:buClr>
                <a:schemeClr val="accent2"/>
              </a:buClr>
              <a:buFont typeface="Wingdings" panose="05000000000000000000" pitchFamily="2" charset="2"/>
              <a:buChar char="§"/>
            </a:pPr>
            <a:r>
              <a:rPr lang="en-US" sz="18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 student with the most significant cognitive disability requires individualized instruction that is neither temporary nor limited to specific content areas. </a:t>
            </a:r>
          </a:p>
          <a:p>
            <a:pPr marL="285750" indent="-285750">
              <a:buClr>
                <a:schemeClr val="accent2"/>
              </a:buClr>
              <a:buFont typeface="Wingdings" panose="05000000000000000000" pitchFamily="2" charset="2"/>
              <a:buChar char="§"/>
            </a:pPr>
            <a:r>
              <a:rPr lang="en-US" sz="1800" i="1"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The ARD committee must enter a </a:t>
            </a:r>
            <a:r>
              <a:rPr lang="en-US" sz="18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justification, which must include data from the EB student’s IEP, progress monitoring, or FIE. </a:t>
            </a:r>
            <a:endParaRPr lang="en-US" sz="22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9" name="Graphic 8" descr="Postit Notes with solid fill">
            <a:extLst>
              <a:ext uri="{FF2B5EF4-FFF2-40B4-BE49-F238E27FC236}">
                <a16:creationId xmlns:a16="http://schemas.microsoft.com/office/drawing/2014/main" id="{086294E2-3BE5-0C0D-B102-0C5FDFB8B5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66728">
            <a:off x="701478" y="5455163"/>
            <a:ext cx="675223" cy="675223"/>
          </a:xfrm>
          <a:prstGeom prst="rect">
            <a:avLst/>
          </a:prstGeom>
        </p:spPr>
      </p:pic>
      <p:sp>
        <p:nvSpPr>
          <p:cNvPr id="5" name="TextBox 4">
            <a:extLst>
              <a:ext uri="{FF2B5EF4-FFF2-40B4-BE49-F238E27FC236}">
                <a16:creationId xmlns:a16="http://schemas.microsoft.com/office/drawing/2014/main" id="{040AB5F1-36A5-4855-0A5C-8FB13FF7A0F3}"/>
              </a:ext>
            </a:extLst>
          </p:cNvPr>
          <p:cNvSpPr txBox="1"/>
          <p:nvPr/>
        </p:nvSpPr>
        <p:spPr>
          <a:xfrm>
            <a:off x="1501450" y="5693270"/>
            <a:ext cx="9415351" cy="382661"/>
          </a:xfrm>
          <a:prstGeom prst="rect">
            <a:avLst/>
          </a:prstGeom>
          <a:solidFill>
            <a:schemeClr val="accent2">
              <a:lumMod val="20000"/>
              <a:lumOff val="80000"/>
            </a:schemeClr>
          </a:solid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Reminder: Questions 2-5 only need to be answered for EB students in grade 2. </a:t>
            </a:r>
          </a:p>
        </p:txBody>
      </p:sp>
      <p:sp>
        <p:nvSpPr>
          <p:cNvPr id="3" name="Footer Placeholder 2">
            <a:extLst>
              <a:ext uri="{FF2B5EF4-FFF2-40B4-BE49-F238E27FC236}">
                <a16:creationId xmlns:a16="http://schemas.microsoft.com/office/drawing/2014/main" id="{45CC4984-6B9D-420E-A3CF-2664F121892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57A600AB-BD79-4715-93EE-44E6AE9AEFC7}"/>
              </a:ext>
            </a:extLst>
          </p:cNvPr>
          <p:cNvSpPr>
            <a:spLocks noGrp="1"/>
          </p:cNvSpPr>
          <p:nvPr>
            <p:ph type="sldNum" sz="quarter" idx="12"/>
          </p:nvPr>
        </p:nvSpPr>
        <p:spPr/>
        <p:txBody>
          <a:bodyPr/>
          <a:lstStyle/>
          <a:p>
            <a:fld id="{0088AB57-2DBE-44A3-AE96-942C49E954BF}" type="slidenum">
              <a:rPr lang="en-US" smtClean="0"/>
              <a:pPr/>
              <a:t>15</a:t>
            </a:fld>
            <a:endParaRPr lang="en-US"/>
          </a:p>
        </p:txBody>
      </p:sp>
    </p:spTree>
    <p:custDataLst>
      <p:tags r:id="rId1"/>
    </p:custDataLst>
    <p:extLst>
      <p:ext uri="{BB962C8B-B14F-4D97-AF65-F5344CB8AC3E}">
        <p14:creationId xmlns:p14="http://schemas.microsoft.com/office/powerpoint/2010/main" val="1328119108"/>
      </p:ext>
    </p:extLst>
  </p:cSld>
  <p:clrMapOvr>
    <a:masterClrMapping/>
  </p:clrMapOvr>
  <mc:AlternateContent xmlns:mc="http://schemas.openxmlformats.org/markup-compatibility/2006" xmlns:p14="http://schemas.microsoft.com/office/powerpoint/2010/main">
    <mc:Choice Requires="p14">
      <p:transition spd="slow" p14:dur="1588" advClick="0" advTm="40053">
        <p:fade/>
      </p:transition>
    </mc:Choice>
    <mc:Fallback xmlns="">
      <p:transition spd="slow" advClick="0" advTm="40053">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2A6A71-73DF-42DB-A84E-ECA3AAFDF178}"/>
              </a:ext>
            </a:extLst>
          </p:cNvPr>
          <p:cNvSpPr>
            <a:spLocks noGrp="1"/>
          </p:cNvSpPr>
          <p:nvPr>
            <p:ph type="title"/>
          </p:nvPr>
        </p:nvSpPr>
        <p:spPr>
          <a:xfrm>
            <a:off x="1903693" y="313908"/>
            <a:ext cx="8949033" cy="710206"/>
          </a:xfrm>
        </p:spPr>
        <p:txBody>
          <a:bodyPr>
            <a:normAutofit fontScale="90000"/>
          </a:bodyPr>
          <a:lstStyle/>
          <a:p>
            <a:r>
              <a:rPr lang="en-US" sz="3600" dirty="0"/>
              <a:t>STEP I: Determine if the Student Meets the Participation Requirements – Question 5</a:t>
            </a:r>
            <a:endParaRPr lang="en-US" dirty="0"/>
          </a:p>
        </p:txBody>
      </p:sp>
      <p:graphicFrame>
        <p:nvGraphicFramePr>
          <p:cNvPr id="6" name="Table 5" descr="Does the student access and participate in the grade-level TEKS through prerequisite skills? Yes or No" title="Question 5">
            <a:extLst>
              <a:ext uri="{FF2B5EF4-FFF2-40B4-BE49-F238E27FC236}">
                <a16:creationId xmlns:a16="http://schemas.microsoft.com/office/drawing/2014/main" id="{EA2595C7-4AC7-44AB-A347-4597E751ABB2}"/>
              </a:ext>
            </a:extLst>
          </p:cNvPr>
          <p:cNvGraphicFramePr>
            <a:graphicFrameLocks noGrp="1"/>
          </p:cNvGraphicFramePr>
          <p:nvPr>
            <p:extLst>
              <p:ext uri="{D42A27DB-BD31-4B8C-83A1-F6EECF244321}">
                <p14:modId xmlns:p14="http://schemas.microsoft.com/office/powerpoint/2010/main" val="4074117790"/>
              </p:ext>
            </p:extLst>
          </p:nvPr>
        </p:nvGraphicFramePr>
        <p:xfrm>
          <a:off x="576729" y="1360843"/>
          <a:ext cx="11038542" cy="1188720"/>
        </p:xfrm>
        <a:graphic>
          <a:graphicData uri="http://schemas.openxmlformats.org/drawingml/2006/table">
            <a:tbl>
              <a:tblPr firstRow="1" bandRow="1">
                <a:tableStyleId>{5C22544A-7EE6-4342-B048-85BDC9FD1C3A}</a:tableStyleId>
              </a:tblPr>
              <a:tblGrid>
                <a:gridCol w="8671860">
                  <a:extLst>
                    <a:ext uri="{9D8B030D-6E8A-4147-A177-3AD203B41FA5}">
                      <a16:colId xmlns:a16="http://schemas.microsoft.com/office/drawing/2014/main" val="2941744942"/>
                    </a:ext>
                  </a:extLst>
                </a:gridCol>
                <a:gridCol w="2366682">
                  <a:extLst>
                    <a:ext uri="{9D8B030D-6E8A-4147-A177-3AD203B41FA5}">
                      <a16:colId xmlns:a16="http://schemas.microsoft.com/office/drawing/2014/main" val="3161444020"/>
                    </a:ext>
                  </a:extLst>
                </a:gridCol>
              </a:tblGrid>
              <a:tr h="1140310">
                <a:tc>
                  <a:txBody>
                    <a:bodyPr/>
                    <a:lstStyle/>
                    <a:p>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5. </a:t>
                      </a:r>
                      <a:r>
                        <a:rPr lang="en-US" sz="2400" b="1" i="0" u="none" strike="noStrike" kern="1200" baseline="0" dirty="0">
                          <a:solidFill>
                            <a:schemeClr val="lt1"/>
                          </a:solidFill>
                          <a:latin typeface="Open Sans SemiBold" panose="020B0706030804020204" pitchFamily="34" charset="0"/>
                          <a:ea typeface="Open Sans SemiBold" panose="020B0706030804020204" pitchFamily="34" charset="0"/>
                          <a:cs typeface="Open Sans SemiBold" panose="020B0706030804020204" pitchFamily="34" charset="0"/>
                        </a:rPr>
                        <a:t>Does the student access and participate in the grade-level Texas Essential Knowledge and Skills (TEKS) through prerequisite skills? </a:t>
                      </a: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algn="ct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val="865779044"/>
                  </a:ext>
                </a:extLst>
              </a:tr>
            </a:tbl>
          </a:graphicData>
        </a:graphic>
      </p:graphicFrame>
      <p:sp>
        <p:nvSpPr>
          <p:cNvPr id="7" name="Content Placeholder 5">
            <a:extLst>
              <a:ext uri="{FF2B5EF4-FFF2-40B4-BE49-F238E27FC236}">
                <a16:creationId xmlns:a16="http://schemas.microsoft.com/office/drawing/2014/main" id="{9572228B-A6D6-4AAE-9B67-7C4A0C290AFB}"/>
              </a:ext>
            </a:extLst>
          </p:cNvPr>
          <p:cNvSpPr>
            <a:spLocks noGrp="1"/>
          </p:cNvSpPr>
          <p:nvPr>
            <p:ph sz="quarter" idx="13"/>
          </p:nvPr>
        </p:nvSpPr>
        <p:spPr>
          <a:xfrm>
            <a:off x="576729" y="2915323"/>
            <a:ext cx="11038542" cy="2237248"/>
          </a:xfrm>
        </p:spPr>
        <p:txBody>
          <a:bodyPr>
            <a:noAutofit/>
          </a:bodyPr>
          <a:lstStyle/>
          <a:p>
            <a:pPr marL="342900" indent="-342900">
              <a:buClr>
                <a:schemeClr val="accent2"/>
              </a:buClr>
              <a:buFont typeface="Wingdings" panose="05000000000000000000" pitchFamily="2" charset="2"/>
              <a:buChar char="§"/>
            </a:pPr>
            <a:r>
              <a:rPr lang="en-US" sz="20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A student with the most significant cognitive disability requires a highly specialized educational program with intensive supports and modifications to the curriculum to access the TEKS through prerequisite skills that are significantly below grade-level instruction in all content areas. For example, an elementary student may be 3–4 levels below grade level, while a student in high school may be 7–9 levels below. </a:t>
            </a:r>
          </a:p>
          <a:p>
            <a:pPr marL="342900" indent="-342900">
              <a:buClr>
                <a:schemeClr val="accent2"/>
              </a:buClr>
              <a:buFont typeface="Wingdings" panose="05000000000000000000" pitchFamily="2" charset="2"/>
              <a:buChar char="§"/>
            </a:pPr>
            <a:r>
              <a:rPr lang="en-US" sz="2000" b="0" i="1" u="none" strike="noStrike" baseline="0" dirty="0">
                <a:solidFill>
                  <a:srgbClr val="221F1F"/>
                </a:solidFill>
                <a:latin typeface="Open Sans SemiBold" panose="020B0706030804020204" pitchFamily="34" charset="0"/>
                <a:ea typeface="Open Sans SemiBold" panose="020B0706030804020204" pitchFamily="34" charset="0"/>
                <a:cs typeface="Open Sans SemiBold" panose="020B0706030804020204" pitchFamily="34" charset="0"/>
              </a:rPr>
              <a:t>The ARD committee must enter a  justification, which must include data from the EB student’s IEP, progress monitoring, or FIE. </a:t>
            </a:r>
          </a:p>
          <a:p>
            <a:pPr marL="342900" indent="-342900">
              <a:buClr>
                <a:schemeClr val="accent2"/>
              </a:buClr>
              <a:buFont typeface="Wingdings" panose="05000000000000000000" pitchFamily="2" charset="2"/>
              <a:buChar cha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9" name="Graphic 8" descr="Postit Notes with solid fill">
            <a:extLst>
              <a:ext uri="{FF2B5EF4-FFF2-40B4-BE49-F238E27FC236}">
                <a16:creationId xmlns:a16="http://schemas.microsoft.com/office/drawing/2014/main" id="{B50A0F29-FF5E-EEC4-3CB3-5B29A1CF92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66728">
            <a:off x="701478" y="5455163"/>
            <a:ext cx="675223" cy="675223"/>
          </a:xfrm>
          <a:prstGeom prst="rect">
            <a:avLst/>
          </a:prstGeom>
        </p:spPr>
      </p:pic>
      <p:sp>
        <p:nvSpPr>
          <p:cNvPr id="2" name="TextBox 1">
            <a:extLst>
              <a:ext uri="{FF2B5EF4-FFF2-40B4-BE49-F238E27FC236}">
                <a16:creationId xmlns:a16="http://schemas.microsoft.com/office/drawing/2014/main" id="{51860880-2AAE-DB70-3DFB-E7D4B3CA1E1C}"/>
              </a:ext>
            </a:extLst>
          </p:cNvPr>
          <p:cNvSpPr txBox="1"/>
          <p:nvPr/>
        </p:nvSpPr>
        <p:spPr>
          <a:xfrm>
            <a:off x="1501450" y="5693270"/>
            <a:ext cx="9415351" cy="382661"/>
          </a:xfrm>
          <a:prstGeom prst="rect">
            <a:avLst/>
          </a:prstGeom>
          <a:solidFill>
            <a:schemeClr val="accent2">
              <a:lumMod val="20000"/>
              <a:lumOff val="80000"/>
            </a:schemeClr>
          </a:solid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Reminder: Questions 2-5 only need to be answered for EB students in grade 2. </a:t>
            </a:r>
          </a:p>
        </p:txBody>
      </p:sp>
      <p:sp>
        <p:nvSpPr>
          <p:cNvPr id="3" name="Footer Placeholder 2">
            <a:extLst>
              <a:ext uri="{FF2B5EF4-FFF2-40B4-BE49-F238E27FC236}">
                <a16:creationId xmlns:a16="http://schemas.microsoft.com/office/drawing/2014/main" id="{45CC4984-6B9D-420E-A3CF-2664F121892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57A600AB-BD79-4715-93EE-44E6AE9AEFC7}"/>
              </a:ext>
            </a:extLst>
          </p:cNvPr>
          <p:cNvSpPr>
            <a:spLocks noGrp="1"/>
          </p:cNvSpPr>
          <p:nvPr>
            <p:ph type="sldNum" sz="quarter" idx="12"/>
          </p:nvPr>
        </p:nvSpPr>
        <p:spPr/>
        <p:txBody>
          <a:bodyPr/>
          <a:lstStyle/>
          <a:p>
            <a:fld id="{0088AB57-2DBE-44A3-AE96-942C49E954BF}" type="slidenum">
              <a:rPr lang="en-US" smtClean="0"/>
              <a:pPr/>
              <a:t>16</a:t>
            </a:fld>
            <a:endParaRPr lang="en-US"/>
          </a:p>
        </p:txBody>
      </p:sp>
    </p:spTree>
    <p:custDataLst>
      <p:tags r:id="rId1"/>
    </p:custDataLst>
    <p:extLst>
      <p:ext uri="{BB962C8B-B14F-4D97-AF65-F5344CB8AC3E}">
        <p14:creationId xmlns:p14="http://schemas.microsoft.com/office/powerpoint/2010/main" val="877345927"/>
      </p:ext>
    </p:extLst>
  </p:cSld>
  <p:clrMapOvr>
    <a:masterClrMapping/>
  </p:clrMapOvr>
  <mc:AlternateContent xmlns:mc="http://schemas.openxmlformats.org/markup-compatibility/2006" xmlns:p14="http://schemas.microsoft.com/office/powerpoint/2010/main">
    <mc:Choice Requires="p14">
      <p:transition spd="slow" p14:dur="1292" advClick="0" advTm="59465">
        <p:fade/>
      </p:transition>
    </mc:Choice>
    <mc:Fallback xmlns="">
      <p:transition spd="slow" advClick="0" advTm="59465">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2A6A71-73DF-42DB-A84E-ECA3AAFDF178}"/>
              </a:ext>
            </a:extLst>
          </p:cNvPr>
          <p:cNvSpPr>
            <a:spLocks noGrp="1"/>
          </p:cNvSpPr>
          <p:nvPr>
            <p:ph type="title"/>
          </p:nvPr>
        </p:nvSpPr>
        <p:spPr>
          <a:xfrm>
            <a:off x="1903693" y="313908"/>
            <a:ext cx="9577107" cy="710206"/>
          </a:xfrm>
        </p:spPr>
        <p:txBody>
          <a:bodyPr>
            <a:normAutofit fontScale="90000"/>
          </a:bodyPr>
          <a:lstStyle/>
          <a:p>
            <a:r>
              <a:rPr lang="en-US" sz="3600" dirty="0"/>
              <a:t>STEP II: Provide Assurances and Confirmation TELPAS Alternate Participation – Assurances</a:t>
            </a:r>
            <a:endParaRPr lang="en-US" dirty="0"/>
          </a:p>
        </p:txBody>
      </p:sp>
      <p:sp>
        <p:nvSpPr>
          <p:cNvPr id="7" name="Content Placeholder 5">
            <a:extLst>
              <a:ext uri="{FF2B5EF4-FFF2-40B4-BE49-F238E27FC236}">
                <a16:creationId xmlns:a16="http://schemas.microsoft.com/office/drawing/2014/main" id="{9572228B-A6D6-4AAE-9B67-7C4A0C290AFB}"/>
              </a:ext>
            </a:extLst>
          </p:cNvPr>
          <p:cNvSpPr>
            <a:spLocks noGrp="1"/>
          </p:cNvSpPr>
          <p:nvPr>
            <p:ph sz="quarter" idx="13"/>
          </p:nvPr>
        </p:nvSpPr>
        <p:spPr>
          <a:xfrm>
            <a:off x="315258" y="1585511"/>
            <a:ext cx="11470342" cy="837233"/>
          </a:xfrm>
        </p:spPr>
        <p:txBody>
          <a:bodyPr>
            <a:noAutofit/>
          </a:bodyPr>
          <a:lstStyle/>
          <a:p>
            <a:pPr>
              <a:lnSpc>
                <a:spcPct val="100000"/>
              </a:lnSpc>
            </a:pPr>
            <a:r>
              <a:rPr lang="en-US" sz="2000" b="0" u="none" strike="noStrike" baseline="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rPr>
              <a:t>All assurances must be reviewed and marked for the student to participate in TELPAS Alternate.</a:t>
            </a:r>
            <a:r>
              <a:rPr lang="en-US" sz="20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rPr>
              <a:t> For the last assurance, the ARD committee must enter a rationale.</a:t>
            </a: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 name="Picture 1" descr="A screenshot of the assurances in the TELPAS Alternate participation requirements. An accessible version of the TELPAS Alternate participation requirements can be found on the TELPAS Alternate Resources webpage.">
            <a:extLst>
              <a:ext uri="{FF2B5EF4-FFF2-40B4-BE49-F238E27FC236}">
                <a16:creationId xmlns:a16="http://schemas.microsoft.com/office/drawing/2014/main" id="{737BC38C-754B-3F86-83E8-D130EC630D77}"/>
              </a:ext>
            </a:extLst>
          </p:cNvPr>
          <p:cNvPicPr>
            <a:picLocks noChangeAspect="1"/>
          </p:cNvPicPr>
          <p:nvPr/>
        </p:nvPicPr>
        <p:blipFill rotWithShape="1">
          <a:blip r:embed="rId4"/>
          <a:srcRect l="11827" t="27803" r="28266" b="9808"/>
          <a:stretch/>
        </p:blipFill>
        <p:spPr bwMode="auto">
          <a:xfrm>
            <a:off x="1903693" y="2422744"/>
            <a:ext cx="5934022" cy="3475717"/>
          </a:xfrm>
          <a:prstGeom prst="rect">
            <a:avLst/>
          </a:prstGeom>
          <a:ln>
            <a:solidFill>
              <a:schemeClr val="accent1"/>
            </a:solidFill>
          </a:ln>
          <a:extLst>
            <a:ext uri="{53640926-AAD7-44D8-BBD7-CCE9431645EC}">
              <a14:shadowObscured xmlns:a14="http://schemas.microsoft.com/office/drawing/2010/main"/>
            </a:ext>
          </a:extLst>
        </p:spPr>
      </p:pic>
      <p:sp>
        <p:nvSpPr>
          <p:cNvPr id="3" name="Footer Placeholder 2">
            <a:extLst>
              <a:ext uri="{FF2B5EF4-FFF2-40B4-BE49-F238E27FC236}">
                <a16:creationId xmlns:a16="http://schemas.microsoft.com/office/drawing/2014/main" id="{45CC4984-6B9D-420E-A3CF-2664F121892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57A600AB-BD79-4715-93EE-44E6AE9AEFC7}"/>
              </a:ext>
            </a:extLst>
          </p:cNvPr>
          <p:cNvSpPr>
            <a:spLocks noGrp="1"/>
          </p:cNvSpPr>
          <p:nvPr>
            <p:ph type="sldNum" sz="quarter" idx="12"/>
          </p:nvPr>
        </p:nvSpPr>
        <p:spPr/>
        <p:txBody>
          <a:bodyPr/>
          <a:lstStyle/>
          <a:p>
            <a:fld id="{0088AB57-2DBE-44A3-AE96-942C49E954BF}" type="slidenum">
              <a:rPr lang="en-US" smtClean="0"/>
              <a:pPr/>
              <a:t>17</a:t>
            </a:fld>
            <a:endParaRPr lang="en-US"/>
          </a:p>
        </p:txBody>
      </p:sp>
    </p:spTree>
    <p:custDataLst>
      <p:tags r:id="rId1"/>
    </p:custDataLst>
    <p:extLst>
      <p:ext uri="{BB962C8B-B14F-4D97-AF65-F5344CB8AC3E}">
        <p14:creationId xmlns:p14="http://schemas.microsoft.com/office/powerpoint/2010/main" val="859978180"/>
      </p:ext>
    </p:extLst>
  </p:cSld>
  <p:clrMapOvr>
    <a:masterClrMapping/>
  </p:clrMapOvr>
  <mc:AlternateContent xmlns:mc="http://schemas.openxmlformats.org/markup-compatibility/2006" xmlns:p14="http://schemas.microsoft.com/office/powerpoint/2010/main">
    <mc:Choice Requires="p14">
      <p:transition spd="med" p14:dur="700" advClick="0" advTm="29956">
        <p:fade/>
      </p:transition>
    </mc:Choice>
    <mc:Fallback xmlns="">
      <p:transition spd="med" advClick="0" advTm="29956">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2A6A71-73DF-42DB-A84E-ECA3AAFDF178}"/>
              </a:ext>
            </a:extLst>
          </p:cNvPr>
          <p:cNvSpPr>
            <a:spLocks noGrp="1"/>
          </p:cNvSpPr>
          <p:nvPr>
            <p:ph type="title"/>
          </p:nvPr>
        </p:nvSpPr>
        <p:spPr>
          <a:xfrm>
            <a:off x="1903693" y="313908"/>
            <a:ext cx="9450107" cy="710206"/>
          </a:xfrm>
        </p:spPr>
        <p:txBody>
          <a:bodyPr>
            <a:normAutofit fontScale="90000"/>
          </a:bodyPr>
          <a:lstStyle/>
          <a:p>
            <a:r>
              <a:rPr lang="en-US" sz="3600" dirty="0"/>
              <a:t>STEP II: Provide Assurances and Confirmation TELPAS Alternate Participation – Question 6</a:t>
            </a:r>
            <a:endParaRPr lang="en-US" dirty="0"/>
          </a:p>
        </p:txBody>
      </p:sp>
      <p:graphicFrame>
        <p:nvGraphicFramePr>
          <p:cNvPr id="6" name="Table 5" descr="Is the assessment determinination based on the student's significant cognitive disability and English learner status and NOT on extenuating factors? Yes or No" title="Question 6">
            <a:extLst>
              <a:ext uri="{FF2B5EF4-FFF2-40B4-BE49-F238E27FC236}">
                <a16:creationId xmlns:a16="http://schemas.microsoft.com/office/drawing/2014/main" id="{EA2595C7-4AC7-44AB-A347-4597E751ABB2}"/>
              </a:ext>
            </a:extLst>
          </p:cNvPr>
          <p:cNvGraphicFramePr>
            <a:graphicFrameLocks noGrp="1"/>
          </p:cNvGraphicFramePr>
          <p:nvPr>
            <p:extLst>
              <p:ext uri="{D42A27DB-BD31-4B8C-83A1-F6EECF244321}">
                <p14:modId xmlns:p14="http://schemas.microsoft.com/office/powerpoint/2010/main" val="1512252174"/>
              </p:ext>
            </p:extLst>
          </p:nvPr>
        </p:nvGraphicFramePr>
        <p:xfrm>
          <a:off x="576729" y="1527586"/>
          <a:ext cx="11038542" cy="1070471"/>
        </p:xfrm>
        <a:graphic>
          <a:graphicData uri="http://schemas.openxmlformats.org/drawingml/2006/table">
            <a:tbl>
              <a:tblPr firstRow="1" bandRow="1">
                <a:tableStyleId>{5C22544A-7EE6-4342-B048-85BDC9FD1C3A}</a:tableStyleId>
              </a:tblPr>
              <a:tblGrid>
                <a:gridCol w="8671860">
                  <a:extLst>
                    <a:ext uri="{9D8B030D-6E8A-4147-A177-3AD203B41FA5}">
                      <a16:colId xmlns:a16="http://schemas.microsoft.com/office/drawing/2014/main" val="2941744942"/>
                    </a:ext>
                  </a:extLst>
                </a:gridCol>
                <a:gridCol w="2366682">
                  <a:extLst>
                    <a:ext uri="{9D8B030D-6E8A-4147-A177-3AD203B41FA5}">
                      <a16:colId xmlns:a16="http://schemas.microsoft.com/office/drawing/2014/main" val="3161444020"/>
                    </a:ext>
                  </a:extLst>
                </a:gridCol>
              </a:tblGrid>
              <a:tr h="1070471">
                <a:tc>
                  <a:txBody>
                    <a:bodyPr/>
                    <a:lstStyle/>
                    <a:p>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6. </a:t>
                      </a:r>
                      <a:r>
                        <a:rPr lang="en-US" sz="2400" b="1" i="0" u="none" strike="noStrike" kern="1200" baseline="0" dirty="0">
                          <a:solidFill>
                            <a:schemeClr val="lt1"/>
                          </a:solidFill>
                          <a:latin typeface="Open Sans SemiBold" panose="020B0706030804020204" pitchFamily="34" charset="0"/>
                          <a:ea typeface="Open Sans SemiBold" panose="020B0706030804020204" pitchFamily="34" charset="0"/>
                          <a:cs typeface="Open Sans SemiBold" panose="020B0706030804020204" pitchFamily="34" charset="0"/>
                        </a:rPr>
                        <a:t>Are the answers to questions 2–5 “Yes,” and have all assurances been marked? </a:t>
                      </a: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algn="ct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Yes or No</a:t>
                      </a:r>
                    </a:p>
                  </a:txBody>
                  <a:tc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val="865779044"/>
                  </a:ext>
                </a:extLst>
              </a:tr>
            </a:tbl>
          </a:graphicData>
        </a:graphic>
      </p:graphicFrame>
      <p:sp>
        <p:nvSpPr>
          <p:cNvPr id="5" name="Content Placeholder 4">
            <a:extLst>
              <a:ext uri="{FF2B5EF4-FFF2-40B4-BE49-F238E27FC236}">
                <a16:creationId xmlns:a16="http://schemas.microsoft.com/office/drawing/2014/main" id="{02F0948B-70F6-77D0-0D16-66B77A939D3B}"/>
              </a:ext>
            </a:extLst>
          </p:cNvPr>
          <p:cNvSpPr>
            <a:spLocks noGrp="1"/>
          </p:cNvSpPr>
          <p:nvPr>
            <p:ph sz="quarter" idx="13"/>
          </p:nvPr>
        </p:nvSpPr>
        <p:spPr>
          <a:xfrm>
            <a:off x="423863" y="2775881"/>
            <a:ext cx="11344274" cy="2119086"/>
          </a:xfrm>
        </p:spPr>
        <p:txBody>
          <a:bodyPr/>
          <a:lstStyle/>
          <a:p>
            <a:pPr algn="l"/>
            <a:endParaRPr lang="en-US" sz="1800" b="0" i="0" u="none" strike="noStrike" baseline="0" dirty="0">
              <a:solidFill>
                <a:srgbClr val="000000"/>
              </a:solidFill>
              <a:latin typeface="Calibri" panose="020F0502020204030204" pitchFamily="34" charset="0"/>
            </a:endParaRPr>
          </a:p>
          <a:p>
            <a:pPr marL="342900" indent="-342900">
              <a:buClr>
                <a:schemeClr val="accent2"/>
              </a:buClr>
              <a:buFont typeface="Wingdings" panose="05000000000000000000" pitchFamily="2" charset="2"/>
              <a:buChar char="§"/>
            </a:pPr>
            <a:r>
              <a:rPr lang="en-US" sz="2400" b="0" i="0" u="none" strike="noStrike" baseline="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rPr>
              <a:t>If the response is “Yes”, then the student meets the participation requirements for TELPAS Alternate and must be rated in all four domains. </a:t>
            </a:r>
          </a:p>
          <a:p>
            <a:pPr marL="342900" indent="-342900">
              <a:buClr>
                <a:schemeClr val="accent2"/>
              </a:buClr>
              <a:buFont typeface="Wingdings" panose="05000000000000000000" pitchFamily="2" charset="2"/>
              <a:buChar char="§"/>
            </a:pPr>
            <a:r>
              <a:rPr lang="en-US" sz="2400" b="0" i="0" u="none" strike="noStrike" baseline="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rPr>
              <a:t>If the response is “No”, then the student does not meet the participation requirements for TELPAS Alternate and must take TELPAS. </a:t>
            </a:r>
          </a:p>
          <a:p>
            <a:endParaRPr lang="en-US" dirty="0"/>
          </a:p>
        </p:txBody>
      </p:sp>
      <p:pic>
        <p:nvPicPr>
          <p:cNvPr id="7" name="Graphic 6">
            <a:extLst>
              <a:ext uri="{FF2B5EF4-FFF2-40B4-BE49-F238E27FC236}">
                <a16:creationId xmlns:a16="http://schemas.microsoft.com/office/drawing/2014/main" id="{F8468021-C02C-F1BF-3C09-04E1233B052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66728">
            <a:off x="599877" y="5598041"/>
            <a:ext cx="675223" cy="675223"/>
          </a:xfrm>
          <a:prstGeom prst="rect">
            <a:avLst/>
          </a:prstGeom>
        </p:spPr>
      </p:pic>
      <p:sp>
        <p:nvSpPr>
          <p:cNvPr id="2" name="TextBox 1" descr="&#10;Reminder: Questions 2-5 only need to be answered for EB students in grade 2. &#10;">
            <a:extLst>
              <a:ext uri="{FF2B5EF4-FFF2-40B4-BE49-F238E27FC236}">
                <a16:creationId xmlns:a16="http://schemas.microsoft.com/office/drawing/2014/main" id="{636E1485-974D-645E-EC98-38EC3DACC8EB}"/>
              </a:ext>
            </a:extLst>
          </p:cNvPr>
          <p:cNvSpPr txBox="1"/>
          <p:nvPr/>
        </p:nvSpPr>
        <p:spPr>
          <a:xfrm>
            <a:off x="1273064" y="5823284"/>
            <a:ext cx="8977841" cy="382196"/>
          </a:xfrm>
          <a:prstGeom prst="rect">
            <a:avLst/>
          </a:prstGeom>
          <a:solidFill>
            <a:schemeClr val="accent6">
              <a:lumMod val="20000"/>
              <a:lumOff val="80000"/>
            </a:schemeClr>
          </a:solid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Note: Question 6 requires a response for EB students in grades 2-12. </a:t>
            </a:r>
          </a:p>
        </p:txBody>
      </p:sp>
      <p:sp>
        <p:nvSpPr>
          <p:cNvPr id="3" name="Footer Placeholder 2">
            <a:extLst>
              <a:ext uri="{FF2B5EF4-FFF2-40B4-BE49-F238E27FC236}">
                <a16:creationId xmlns:a16="http://schemas.microsoft.com/office/drawing/2014/main" id="{45CC4984-6B9D-420E-A3CF-2664F121892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57A600AB-BD79-4715-93EE-44E6AE9AEFC7}"/>
              </a:ext>
            </a:extLst>
          </p:cNvPr>
          <p:cNvSpPr>
            <a:spLocks noGrp="1"/>
          </p:cNvSpPr>
          <p:nvPr>
            <p:ph type="sldNum" sz="quarter" idx="12"/>
          </p:nvPr>
        </p:nvSpPr>
        <p:spPr/>
        <p:txBody>
          <a:bodyPr/>
          <a:lstStyle/>
          <a:p>
            <a:fld id="{0088AB57-2DBE-44A3-AE96-942C49E954BF}" type="slidenum">
              <a:rPr lang="en-US" smtClean="0"/>
              <a:pPr/>
              <a:t>18</a:t>
            </a:fld>
            <a:endParaRPr lang="en-US"/>
          </a:p>
        </p:txBody>
      </p:sp>
    </p:spTree>
    <p:custDataLst>
      <p:tags r:id="rId1"/>
    </p:custDataLst>
    <p:extLst>
      <p:ext uri="{BB962C8B-B14F-4D97-AF65-F5344CB8AC3E}">
        <p14:creationId xmlns:p14="http://schemas.microsoft.com/office/powerpoint/2010/main" val="2272633568"/>
      </p:ext>
    </p:extLst>
  </p:cSld>
  <p:clrMapOvr>
    <a:masterClrMapping/>
  </p:clrMapOvr>
  <mc:AlternateContent xmlns:mc="http://schemas.openxmlformats.org/markup-compatibility/2006" xmlns:p14="http://schemas.microsoft.com/office/powerpoint/2010/main">
    <mc:Choice Requires="p14">
      <p:transition spd="med" p14:dur="700" advClick="0" advTm="29956">
        <p:fade/>
      </p:transition>
    </mc:Choice>
    <mc:Fallback xmlns="">
      <p:transition spd="med" advClick="0" advTm="29956">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3A2D-A83A-414F-B698-3079ABC10DB4}"/>
              </a:ext>
            </a:extLst>
          </p:cNvPr>
          <p:cNvSpPr>
            <a:spLocks noGrp="1"/>
          </p:cNvSpPr>
          <p:nvPr>
            <p:ph type="title"/>
          </p:nvPr>
        </p:nvSpPr>
        <p:spPr>
          <a:xfrm>
            <a:off x="1755912" y="243950"/>
            <a:ext cx="9597887" cy="864413"/>
          </a:xfrm>
        </p:spPr>
        <p:txBody>
          <a:bodyPr>
            <a:normAutofit fontScale="90000"/>
          </a:bodyPr>
          <a:lstStyle/>
          <a:p>
            <a:r>
              <a:rPr lang="en-US" dirty="0"/>
              <a:t>No Authentic Academic Response (NAAR) and Medical Exception  </a:t>
            </a:r>
          </a:p>
        </p:txBody>
      </p:sp>
      <p:sp>
        <p:nvSpPr>
          <p:cNvPr id="5" name="Content Placeholder 4">
            <a:extLst>
              <a:ext uri="{FF2B5EF4-FFF2-40B4-BE49-F238E27FC236}">
                <a16:creationId xmlns:a16="http://schemas.microsoft.com/office/drawing/2014/main" id="{67B01F7C-B946-4510-B9A0-1DC958B99601}"/>
              </a:ext>
            </a:extLst>
          </p:cNvPr>
          <p:cNvSpPr>
            <a:spLocks noGrp="1"/>
          </p:cNvSpPr>
          <p:nvPr>
            <p:ph sz="quarter" idx="13"/>
          </p:nvPr>
        </p:nvSpPr>
        <p:spPr>
          <a:xfrm>
            <a:off x="423863" y="1687515"/>
            <a:ext cx="6891337" cy="4181578"/>
          </a:xfrm>
        </p:spPr>
        <p:txBody>
          <a:bodyPr>
            <a:normAutofit lnSpcReduction="10000"/>
          </a:bodyPr>
          <a:lstStyle/>
          <a:p>
            <a:pPr marL="457200" indent="-457200">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If the ARD committee determines that the student met eligibility criteria for TELPAS Alternate and also qualifies for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No Authentic Academic Response</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 or a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Medical Exception</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 the student will not be required to participate in the administration of TELPAS Alternate. </a:t>
            </a:r>
          </a:p>
          <a:p>
            <a:pPr marL="457200" indent="-457200">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decision must be made prior to trying to administer TELPAS Alternate. </a:t>
            </a:r>
          </a:p>
          <a:p>
            <a:pPr marL="457200" indent="-457200">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score codes of “N” for NAAR or “M” for Medical Exception will be recorded for the student and must be submitted in TIDE during the testing window. </a:t>
            </a:r>
          </a:p>
          <a:p>
            <a:endParaRPr lang="en-US"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 name="Picture 6" descr="A screenshot of the medical exception form for TELPAS Alternate">
            <a:extLst>
              <a:ext uri="{FF2B5EF4-FFF2-40B4-BE49-F238E27FC236}">
                <a16:creationId xmlns:a16="http://schemas.microsoft.com/office/drawing/2014/main" id="{9DBCFD42-E623-056B-5FFA-CCD655E1D1EE}"/>
              </a:ext>
            </a:extLst>
          </p:cNvPr>
          <p:cNvPicPr>
            <a:picLocks noChangeAspect="1"/>
          </p:cNvPicPr>
          <p:nvPr/>
        </p:nvPicPr>
        <p:blipFill rotWithShape="1">
          <a:blip r:embed="rId6"/>
          <a:srcRect l="25434" t="17179" r="41240" b="5733"/>
          <a:stretch/>
        </p:blipFill>
        <p:spPr bwMode="auto">
          <a:xfrm>
            <a:off x="7620635" y="2008112"/>
            <a:ext cx="2783124" cy="3621275"/>
          </a:xfrm>
          <a:prstGeom prst="rect">
            <a:avLst/>
          </a:prstGeom>
          <a:ln>
            <a:solidFill>
              <a:schemeClr val="accent1"/>
            </a:solidFill>
          </a:ln>
          <a:extLst>
            <a:ext uri="{53640926-AAD7-44D8-BBD7-CCE9431645EC}">
              <a14:shadowObscured xmlns:a14="http://schemas.microsoft.com/office/drawing/2010/main"/>
            </a:ext>
          </a:extLst>
        </p:spPr>
      </p:pic>
      <p:pic>
        <p:nvPicPr>
          <p:cNvPr id="6" name="Picture 5" descr="A screenshot of the no authentic academic response form for TELPAS Alternate ">
            <a:extLst>
              <a:ext uri="{FF2B5EF4-FFF2-40B4-BE49-F238E27FC236}">
                <a16:creationId xmlns:a16="http://schemas.microsoft.com/office/drawing/2014/main" id="{F9BD4290-B389-EAA6-88BE-7BE70448668C}"/>
              </a:ext>
            </a:extLst>
          </p:cNvPr>
          <p:cNvPicPr>
            <a:picLocks noChangeAspect="1"/>
          </p:cNvPicPr>
          <p:nvPr/>
        </p:nvPicPr>
        <p:blipFill rotWithShape="1">
          <a:blip r:embed="rId7"/>
          <a:srcRect l="26199" t="17405" r="41238" b="6184"/>
          <a:stretch/>
        </p:blipFill>
        <p:spPr bwMode="auto">
          <a:xfrm>
            <a:off x="8891723" y="2457987"/>
            <a:ext cx="2743199" cy="3621275"/>
          </a:xfrm>
          <a:prstGeom prst="rect">
            <a:avLst/>
          </a:prstGeom>
          <a:ln>
            <a:solidFill>
              <a:schemeClr val="accent1"/>
            </a:solidFill>
          </a:ln>
          <a:extLst>
            <a:ext uri="{53640926-AAD7-44D8-BBD7-CCE9431645EC}">
              <a14:shadowObscured xmlns:a14="http://schemas.microsoft.com/office/drawing/2010/main"/>
            </a:ext>
          </a:extLst>
        </p:spPr>
      </p:pic>
      <p:sp>
        <p:nvSpPr>
          <p:cNvPr id="3" name="Footer Placeholder 2">
            <a:extLst>
              <a:ext uri="{FF2B5EF4-FFF2-40B4-BE49-F238E27FC236}">
                <a16:creationId xmlns:a16="http://schemas.microsoft.com/office/drawing/2014/main" id="{498CF3E3-5465-497A-BC3D-305AD6A834E4}"/>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75C141B-C325-46B2-94A7-FE330EB8882A}"/>
              </a:ext>
            </a:extLst>
          </p:cNvPr>
          <p:cNvSpPr>
            <a:spLocks noGrp="1"/>
          </p:cNvSpPr>
          <p:nvPr>
            <p:ph type="sldNum" sz="quarter" idx="12"/>
          </p:nvPr>
        </p:nvSpPr>
        <p:spPr/>
        <p:txBody>
          <a:bodyPr/>
          <a:lstStyle/>
          <a:p>
            <a:fld id="{0088AB57-2DBE-44A3-AE96-942C49E954BF}" type="slidenum">
              <a:rPr lang="en-US" smtClean="0"/>
              <a:pPr/>
              <a:t>19</a:t>
            </a:fld>
            <a:endParaRPr lang="en-US"/>
          </a:p>
        </p:txBody>
      </p:sp>
    </p:spTree>
    <p:custDataLst>
      <p:tags r:id="rId1"/>
    </p:custDataLst>
    <p:extLst>
      <p:ext uri="{BB962C8B-B14F-4D97-AF65-F5344CB8AC3E}">
        <p14:creationId xmlns:p14="http://schemas.microsoft.com/office/powerpoint/2010/main" val="3898336048"/>
      </p:ext>
    </p:extLst>
  </p:cSld>
  <p:clrMapOvr>
    <a:masterClrMapping/>
  </p:clrMapOvr>
  <mc:AlternateContent xmlns:mc="http://schemas.openxmlformats.org/markup-compatibility/2006" xmlns:p14="http://schemas.microsoft.com/office/powerpoint/2010/main">
    <mc:Choice Requires="p14">
      <p:transition spd="slow" p14:dur="2180" advClick="0" advTm="33852">
        <p:fade/>
      </p:transition>
    </mc:Choice>
    <mc:Fallback xmlns="">
      <p:transition spd="slow" advClick="0" advTm="3385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this TELPAS Alternate Training</a:t>
            </a:r>
          </a:p>
        </p:txBody>
      </p:sp>
      <p:sp>
        <p:nvSpPr>
          <p:cNvPr id="3" name="Content Placeholder 2" descr="Intended for members of ARD and LPAC committees who make decisions about student eligibility for state assessments&#10;Can be used by others as needed to clarify different aspects of this testing program &#10;&#10;Describes the specialized population of emergent bilingual (EB) students in grades 2-12 who will be assessed with TELPAS Alternate&#10;&#10;Explains the eligibility criteria for student participation in TELPAS Alternate&#10;"/>
          <p:cNvSpPr>
            <a:spLocks noGrp="1"/>
          </p:cNvSpPr>
          <p:nvPr>
            <p:ph sz="quarter" idx="13"/>
          </p:nvPr>
        </p:nvSpPr>
        <p:spPr>
          <a:xfrm>
            <a:off x="272420" y="1403075"/>
            <a:ext cx="5823580" cy="5034621"/>
          </a:xfrm>
        </p:spPr>
        <p:txBody>
          <a:bodyPr>
            <a:normAutofit/>
          </a:bodyPr>
          <a:lstStyle/>
          <a:p>
            <a:pPr marL="457200" indent="-457200">
              <a:lnSpc>
                <a:spcPct val="100000"/>
              </a:lnSpc>
              <a:buClr>
                <a:schemeClr val="accent2"/>
              </a:buClr>
              <a:buFont typeface="Wingdings" panose="05000000000000000000" pitchFamily="2" charset="2"/>
              <a:buChar cha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Intended for members of ARD and LPAC committees who make decisions about student eligibility for state assessments</a:t>
            </a:r>
          </a:p>
          <a:p>
            <a:pPr marL="739775" lvl="1" indent="-274638">
              <a:lnSpc>
                <a:spcPct val="100000"/>
              </a:lnSpc>
              <a:buClr>
                <a:srgbClr val="0070C0"/>
              </a:buCl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Can be used by others as needed to clarify different aspects of this testing program </a:t>
            </a:r>
          </a:p>
          <a:p>
            <a:pPr marL="457200" indent="-457200">
              <a:lnSpc>
                <a:spcPts val="2000"/>
              </a:lnSpc>
              <a:buClr>
                <a:schemeClr val="accent2"/>
              </a:buClr>
              <a:buFont typeface="Wingdings" panose="05000000000000000000" pitchFamily="2" charset="2"/>
              <a:buChar cha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lnSpc>
                <a:spcPct val="100000"/>
              </a:lnSpc>
              <a:buClr>
                <a:schemeClr val="accent2"/>
              </a:buClr>
              <a:buFont typeface="Wingdings" panose="05000000000000000000" pitchFamily="2" charset="2"/>
              <a:buChar cha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Describes the specialized population of emergent bilingual (EB) students in grades 2-12 who will be assessed with TELPAS Alternate</a:t>
            </a:r>
          </a:p>
          <a:p>
            <a:pPr marL="457200" indent="-457200">
              <a:lnSpc>
                <a:spcPts val="2000"/>
              </a:lnSpc>
              <a:buClr>
                <a:schemeClr val="accent2"/>
              </a:buClr>
              <a:buFont typeface="Wingdings" panose="05000000000000000000" pitchFamily="2" charset="2"/>
              <a:buChar cha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lnSpc>
                <a:spcPct val="100000"/>
              </a:lnSpc>
              <a:buClr>
                <a:schemeClr val="accent2"/>
              </a:buClr>
              <a:buFont typeface="Wingdings" panose="05000000000000000000" pitchFamily="2" charset="2"/>
              <a:buChar cha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Explains the eligibility criteria for student participation in TELPAS Alternate</a:t>
            </a:r>
          </a:p>
          <a:p>
            <a:pPr marL="457200" indent="-457200">
              <a:buFont typeface="Wingdings" panose="05000000000000000000" pitchFamily="2" charset="2"/>
              <a:buChar char="q"/>
            </a:pPr>
            <a:endParaRPr lang="en-US" b="1" dirty="0"/>
          </a:p>
          <a:p>
            <a:pPr marL="457200" indent="-457200">
              <a:buFont typeface="Wingdings" panose="05000000000000000000" pitchFamily="2" charset="2"/>
              <a:buChar char="q"/>
            </a:pPr>
            <a:endParaRPr lang="en-US" sz="2400" b="1" dirty="0"/>
          </a:p>
        </p:txBody>
      </p:sp>
      <p:pic>
        <p:nvPicPr>
          <p:cNvPr id="7" name="Picture 6" descr="A group of people sitting at a table with a computer&#10;&#10;Description generated with high confidence" title="Photograph of teacher and students">
            <a:extLst>
              <a:ext uri="{FF2B5EF4-FFF2-40B4-BE49-F238E27FC236}">
                <a16:creationId xmlns:a16="http://schemas.microsoft.com/office/drawing/2014/main" id="{AB276A43-FD00-4690-A891-212947BC22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36" t="14419" r="18446" b="15765"/>
          <a:stretch/>
        </p:blipFill>
        <p:spPr>
          <a:xfrm>
            <a:off x="6226965" y="1629591"/>
            <a:ext cx="5424533" cy="3900352"/>
          </a:xfrm>
          <a:prstGeom prst="rect">
            <a:avLst/>
          </a:prstGeom>
        </p:spPr>
      </p:pic>
      <p:sp>
        <p:nvSpPr>
          <p:cNvPr id="4" name="Footer Placeholder 3">
            <a:extLst>
              <a:ext uri="{FF2B5EF4-FFF2-40B4-BE49-F238E27FC236}">
                <a16:creationId xmlns:a16="http://schemas.microsoft.com/office/drawing/2014/main" id="{0487B6D6-AC40-456B-A22A-1512B04F46D8}"/>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4F905EB4-EC58-439E-8404-3501D83B08A2}"/>
              </a:ext>
            </a:extLst>
          </p:cNvPr>
          <p:cNvSpPr>
            <a:spLocks noGrp="1"/>
          </p:cNvSpPr>
          <p:nvPr>
            <p:ph type="sldNum" sz="quarter" idx="12"/>
          </p:nvPr>
        </p:nvSpPr>
        <p:spPr/>
        <p:txBody>
          <a:bodyPr/>
          <a:lstStyle/>
          <a:p>
            <a:fld id="{0088AB57-2DBE-44A3-AE96-942C49E954BF}" type="slidenum">
              <a:rPr lang="en-US" smtClean="0"/>
              <a:pPr/>
              <a:t>2</a:t>
            </a:fld>
            <a:endParaRPr lang="en-US"/>
          </a:p>
        </p:txBody>
      </p:sp>
    </p:spTree>
    <p:custDataLst>
      <p:tags r:id="rId1"/>
    </p:custDataLst>
    <p:extLst>
      <p:ext uri="{BB962C8B-B14F-4D97-AF65-F5344CB8AC3E}">
        <p14:creationId xmlns:p14="http://schemas.microsoft.com/office/powerpoint/2010/main" val="4220885333"/>
      </p:ext>
    </p:extLst>
  </p:cSld>
  <p:clrMapOvr>
    <a:masterClrMapping/>
  </p:clrMapOvr>
  <mc:AlternateContent xmlns:mc="http://schemas.openxmlformats.org/markup-compatibility/2006" xmlns:p14="http://schemas.microsoft.com/office/powerpoint/2010/main">
    <mc:Choice Requires="p14">
      <p:transition spd="med" p14:dur="700" advClick="0" advTm="33908">
        <p:fade/>
      </p:transition>
    </mc:Choice>
    <mc:Fallback xmlns="">
      <p:transition spd="med" advClick="0" advTm="3390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6772-032D-4AA6-9F45-ACBA4478257E}"/>
              </a:ext>
            </a:extLst>
          </p:cNvPr>
          <p:cNvSpPr>
            <a:spLocks noGrp="1"/>
          </p:cNvSpPr>
          <p:nvPr>
            <p:ph type="title"/>
          </p:nvPr>
        </p:nvSpPr>
        <p:spPr/>
        <p:txBody>
          <a:bodyPr>
            <a:normAutofit fontScale="90000"/>
          </a:bodyPr>
          <a:lstStyle/>
          <a:p>
            <a:r>
              <a:rPr lang="en-US" dirty="0"/>
              <a:t>Available TELPAS Alternate Training PowerPoints </a:t>
            </a:r>
          </a:p>
        </p:txBody>
      </p:sp>
      <p:sp>
        <p:nvSpPr>
          <p:cNvPr id="5" name="Content Placeholder 4">
            <a:extLst>
              <a:ext uri="{FF2B5EF4-FFF2-40B4-BE49-F238E27FC236}">
                <a16:creationId xmlns:a16="http://schemas.microsoft.com/office/drawing/2014/main" id="{6C65428D-03C7-4F27-86D5-66E74E9CA60E}"/>
              </a:ext>
            </a:extLst>
          </p:cNvPr>
          <p:cNvSpPr>
            <a:spLocks noGrp="1"/>
          </p:cNvSpPr>
          <p:nvPr>
            <p:ph sz="half" idx="2"/>
          </p:nvPr>
        </p:nvSpPr>
        <p:spPr/>
        <p:txBody>
          <a:bodyPr/>
          <a:lstStyle/>
          <a:p>
            <a:pPr marL="342900" indent="-342900">
              <a:buFont typeface="Wingdings" panose="05000000000000000000" pitchFamily="2" charset="2"/>
              <a:buChar char="q"/>
            </a:pPr>
            <a:r>
              <a:rPr lang="en-US" b="0" dirty="0">
                <a:latin typeface="Open Sans SemiBold" panose="020B0706030804020204" pitchFamily="34" charset="0"/>
                <a:ea typeface="Open Sans SemiBold" panose="020B0706030804020204" pitchFamily="34" charset="0"/>
                <a:cs typeface="Open Sans SemiBold" panose="020B0706030804020204" pitchFamily="34" charset="0"/>
              </a:rPr>
              <a:t>Introduction to TELPAS Alternate</a:t>
            </a:r>
          </a:p>
          <a:p>
            <a:pPr marL="342900" indent="-342900">
              <a:buFont typeface="Wingdings" panose="05000000000000000000" pitchFamily="2" charset="2"/>
              <a:buChar char="q"/>
            </a:pPr>
            <a:endParaRPr lang="en-US"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b="0" dirty="0">
                <a:latin typeface="Open Sans SemiBold" panose="020B0706030804020204" pitchFamily="34" charset="0"/>
                <a:ea typeface="Open Sans SemiBold" panose="020B0706030804020204" pitchFamily="34" charset="0"/>
                <a:cs typeface="Open Sans SemiBold" panose="020B0706030804020204" pitchFamily="34" charset="0"/>
              </a:rPr>
              <a:t>Student Eligibility </a:t>
            </a:r>
          </a:p>
          <a:p>
            <a:pPr marL="342900" indent="-342900">
              <a:buFont typeface="Wingdings" panose="05000000000000000000" pitchFamily="2" charset="2"/>
              <a:buChar char="q"/>
            </a:pPr>
            <a:endParaRPr lang="en-US"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b="0" dirty="0">
                <a:latin typeface="Open Sans SemiBold" panose="020B0706030804020204" pitchFamily="34" charset="0"/>
                <a:ea typeface="Open Sans SemiBold" panose="020B0706030804020204" pitchFamily="34" charset="0"/>
                <a:cs typeface="Open Sans SemiBold" panose="020B0706030804020204" pitchFamily="34" charset="0"/>
              </a:rPr>
              <a:t>Speaking Domain</a:t>
            </a:r>
          </a:p>
          <a:p>
            <a:pPr marL="342900" indent="-342900">
              <a:buFont typeface="Wingdings" panose="05000000000000000000" pitchFamily="2" charset="2"/>
              <a:buChar char="q"/>
            </a:pPr>
            <a:endParaRPr lang="en-US"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b="0" dirty="0">
                <a:latin typeface="Open Sans SemiBold" panose="020B0706030804020204" pitchFamily="34" charset="0"/>
                <a:ea typeface="Open Sans SemiBold" panose="020B0706030804020204" pitchFamily="34" charset="0"/>
                <a:cs typeface="Open Sans SemiBold" panose="020B0706030804020204" pitchFamily="34" charset="0"/>
              </a:rPr>
              <a:t>Listening Domain</a:t>
            </a:r>
          </a:p>
          <a:p>
            <a:endParaRPr lang="en-US" b="0" dirty="0">
              <a:latin typeface="Open Sans" panose="020B0606030504020204"/>
            </a:endParaRPr>
          </a:p>
        </p:txBody>
      </p:sp>
      <p:pic>
        <p:nvPicPr>
          <p:cNvPr id="7" name="Picture 6" descr="Check mark icon&#10;&#10;Check mark indicating that the student eligibility training is complete.&#10;&#10;Description generated with high confidence" title="Check mark">
            <a:extLst>
              <a:ext uri="{FF2B5EF4-FFF2-40B4-BE49-F238E27FC236}">
                <a16:creationId xmlns:a16="http://schemas.microsoft.com/office/drawing/2014/main" id="{7347D365-7AD2-492D-856A-D3DB6C365D3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8619" y="2833552"/>
            <a:ext cx="844923" cy="844923"/>
          </a:xfrm>
          <a:prstGeom prst="rect">
            <a:avLst/>
          </a:prstGeom>
        </p:spPr>
      </p:pic>
      <p:sp>
        <p:nvSpPr>
          <p:cNvPr id="6" name="Content Placeholder 5">
            <a:extLst>
              <a:ext uri="{FF2B5EF4-FFF2-40B4-BE49-F238E27FC236}">
                <a16:creationId xmlns:a16="http://schemas.microsoft.com/office/drawing/2014/main" id="{E66AD024-F1E5-49B2-B762-A8F7821EAA44}"/>
              </a:ext>
            </a:extLst>
          </p:cNvPr>
          <p:cNvSpPr>
            <a:spLocks noGrp="1"/>
          </p:cNvSpPr>
          <p:nvPr>
            <p:ph sz="quarter" idx="4"/>
          </p:nvPr>
        </p:nvSpPr>
        <p:spPr/>
        <p:txBody>
          <a:bodyPr/>
          <a:lstStyle/>
          <a:p>
            <a:pPr marL="342900" indent="-342900">
              <a:buFont typeface="Wingdings" panose="05000000000000000000" pitchFamily="2" charset="2"/>
              <a:buChar char="q"/>
            </a:pPr>
            <a:r>
              <a:rPr lang="en-US" b="0" dirty="0">
                <a:latin typeface="Open Sans SemiBold" panose="020B0706030804020204" pitchFamily="34" charset="0"/>
                <a:ea typeface="Open Sans SemiBold" panose="020B0706030804020204" pitchFamily="34" charset="0"/>
                <a:cs typeface="Open Sans SemiBold" panose="020B0706030804020204" pitchFamily="34" charset="0"/>
              </a:rPr>
              <a:t>Reading Domain</a:t>
            </a:r>
          </a:p>
          <a:p>
            <a:pPr marL="342900" indent="-342900">
              <a:buFont typeface="Wingdings" panose="05000000000000000000" pitchFamily="2" charset="2"/>
              <a:buChar char="q"/>
            </a:pPr>
            <a:endParaRPr lang="en-US"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b="0" dirty="0">
                <a:latin typeface="Open Sans SemiBold" panose="020B0706030804020204" pitchFamily="34" charset="0"/>
                <a:ea typeface="Open Sans SemiBold" panose="020B0706030804020204" pitchFamily="34" charset="0"/>
                <a:cs typeface="Open Sans SemiBold" panose="020B0706030804020204" pitchFamily="34" charset="0"/>
              </a:rPr>
              <a:t>Writing Domain</a:t>
            </a:r>
          </a:p>
          <a:p>
            <a:pPr marL="342900" indent="-342900">
              <a:buFont typeface="Wingdings" panose="05000000000000000000" pitchFamily="2" charset="2"/>
              <a:buChar char="q"/>
            </a:pPr>
            <a:endParaRPr lang="en-US"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b="0" dirty="0">
                <a:latin typeface="Open Sans SemiBold" panose="020B0706030804020204" pitchFamily="34" charset="0"/>
                <a:ea typeface="Open Sans SemiBold" panose="020B0706030804020204" pitchFamily="34" charset="0"/>
                <a:cs typeface="Open Sans SemiBold" panose="020B0706030804020204" pitchFamily="34" charset="0"/>
              </a:rPr>
              <a:t>Accessibility</a:t>
            </a:r>
          </a:p>
          <a:p>
            <a:pPr marL="342900" indent="-342900">
              <a:buFont typeface="Wingdings" panose="05000000000000000000" pitchFamily="2" charset="2"/>
              <a:buChar char="q"/>
            </a:pPr>
            <a:endParaRPr lang="en-US"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b="0" dirty="0">
                <a:latin typeface="Open Sans SemiBold" panose="020B0706030804020204" pitchFamily="34" charset="0"/>
                <a:ea typeface="Open Sans SemiBold" panose="020B0706030804020204" pitchFamily="34" charset="0"/>
                <a:cs typeface="Open Sans SemiBold" panose="020B0706030804020204" pitchFamily="34" charset="0"/>
              </a:rPr>
              <a:t>Test Administration </a:t>
            </a:r>
          </a:p>
          <a:p>
            <a:endParaRPr lang="en-US" b="0" dirty="0">
              <a:latin typeface="Open Sans" panose="020B0606030504020204"/>
            </a:endParaRPr>
          </a:p>
        </p:txBody>
      </p:sp>
      <p:sp>
        <p:nvSpPr>
          <p:cNvPr id="3" name="Footer Placeholder 2">
            <a:extLst>
              <a:ext uri="{FF2B5EF4-FFF2-40B4-BE49-F238E27FC236}">
                <a16:creationId xmlns:a16="http://schemas.microsoft.com/office/drawing/2014/main" id="{403DCE61-190E-42BD-8AE3-F80B85C2A09D}"/>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CC71C79C-C00F-46B1-BADF-8EC98F6DFE23}"/>
              </a:ext>
            </a:extLst>
          </p:cNvPr>
          <p:cNvSpPr>
            <a:spLocks noGrp="1"/>
          </p:cNvSpPr>
          <p:nvPr>
            <p:ph type="sldNum" sz="quarter" idx="12"/>
          </p:nvPr>
        </p:nvSpPr>
        <p:spPr/>
        <p:txBody>
          <a:bodyPr/>
          <a:lstStyle/>
          <a:p>
            <a:fld id="{0088AB57-2DBE-44A3-AE96-942C49E954BF}" type="slidenum">
              <a:rPr lang="en-US" smtClean="0">
                <a:solidFill>
                  <a:prstClr val="white"/>
                </a:solidFill>
              </a:rPr>
              <a:pPr/>
              <a:t>20</a:t>
            </a:fld>
            <a:endParaRPr lang="en-US">
              <a:solidFill>
                <a:prstClr val="white"/>
              </a:solidFill>
            </a:endParaRPr>
          </a:p>
        </p:txBody>
      </p:sp>
    </p:spTree>
    <p:custDataLst>
      <p:tags r:id="rId1"/>
    </p:custDataLst>
    <p:extLst>
      <p:ext uri="{BB962C8B-B14F-4D97-AF65-F5344CB8AC3E}">
        <p14:creationId xmlns:p14="http://schemas.microsoft.com/office/powerpoint/2010/main" val="4265411119"/>
      </p:ext>
    </p:extLst>
  </p:cSld>
  <p:clrMapOvr>
    <a:masterClrMapping/>
  </p:clrMapOvr>
  <mc:AlternateContent xmlns:mc="http://schemas.openxmlformats.org/markup-compatibility/2006" xmlns:p14="http://schemas.microsoft.com/office/powerpoint/2010/main">
    <mc:Choice Requires="p14">
      <p:transition spd="slow" p14:dur="1440" advClick="0" advTm="13307">
        <p:fade/>
      </p:transition>
    </mc:Choice>
    <mc:Fallback xmlns="">
      <p:transition spd="slow" advClick="0" advTm="13307">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fontScale="92500" lnSpcReduction="10000"/>
          </a:bodyPr>
          <a:lstStyle/>
          <a:p>
            <a:pPr algn="ct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TEA’s Student Assessment Division </a:t>
            </a:r>
          </a:p>
          <a:p>
            <a:pPr algn="ctr"/>
            <a:r>
              <a:rPr lang="en-US" dirty="0">
                <a:latin typeface="Open Sans SemiBold" panose="020B0706030804020204" pitchFamily="34" charset="0"/>
                <a:ea typeface="Open Sans SemiBold" panose="020B0706030804020204" pitchFamily="34" charset="0"/>
                <a:cs typeface="Open Sans SemiBold" panose="020B0706030804020204" pitchFamily="34" charset="0"/>
              </a:rPr>
              <a:t>512-463-9536</a:t>
            </a:r>
          </a:p>
          <a:p>
            <a:pPr algn="ct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hlinkClick r:id="rId4"/>
              </a:rPr>
              <a:t>Helpdesk.tea.texas.gov</a:t>
            </a:r>
            <a:endParaRPr kumimoji="0" lang="en-US" sz="30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u="sng"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Texas Testing Support</a:t>
            </a:r>
          </a:p>
          <a:p>
            <a:pPr algn="ctr"/>
            <a:r>
              <a:rPr lang="en-US" dirty="0">
                <a:effectLst/>
                <a:latin typeface="Open Sans SemiBold" panose="020B0706030804020204" pitchFamily="34" charset="0"/>
                <a:ea typeface="Open Sans SemiBold" panose="020B0706030804020204" pitchFamily="34" charset="0"/>
                <a:cs typeface="Open Sans SemiBold" panose="020B0706030804020204" pitchFamily="34" charset="0"/>
              </a:rPr>
              <a:t>833-601-8821</a:t>
            </a:r>
          </a:p>
          <a:p>
            <a:pPr algn="ctr"/>
            <a:r>
              <a:rPr lang="en-US" sz="2800" b="1" u="sng" dirty="0">
                <a:solidFill>
                  <a:srgbClr val="0563C1"/>
                </a:solidFill>
                <a:effectLst/>
                <a:latin typeface="Open Sans SemiBold" panose="020B0706030804020204" pitchFamily="34" charset="0"/>
                <a:ea typeface="Open Sans SemiBold" panose="020B0706030804020204" pitchFamily="34" charset="0"/>
                <a:cs typeface="Open Sans SemiBold" panose="020B0706030804020204" pitchFamily="34" charset="0"/>
                <a:hlinkClick r:id="rId5"/>
              </a:rPr>
              <a:t>TexasTestingSupport@cambiumassessment.com</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21</a:t>
            </a:fld>
            <a:endParaRPr lang="en-US" dirty="0"/>
          </a:p>
        </p:txBody>
      </p:sp>
    </p:spTree>
    <p:custDataLst>
      <p:tags r:id="rId1"/>
    </p:custDataLst>
    <p:extLst>
      <p:ext uri="{BB962C8B-B14F-4D97-AF65-F5344CB8AC3E}">
        <p14:creationId xmlns:p14="http://schemas.microsoft.com/office/powerpoint/2010/main" val="3444066202"/>
      </p:ext>
    </p:extLst>
  </p:cSld>
  <p:clrMapOvr>
    <a:masterClrMapping/>
  </p:clrMapOvr>
  <mc:AlternateContent xmlns:mc="http://schemas.openxmlformats.org/markup-compatibility/2006" xmlns:p14="http://schemas.microsoft.com/office/powerpoint/2010/main">
    <mc:Choice Requires="p14">
      <p:transition spd="slow" p14:dur="2032" advClick="0" advTm="22596">
        <p:fade/>
      </p:transition>
    </mc:Choice>
    <mc:Fallback xmlns="">
      <p:transition spd="slow" advClick="0" advTm="22596">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26D9-45EE-481D-9CB1-7FDFF75C391C}"/>
              </a:ext>
            </a:extLst>
          </p:cNvPr>
          <p:cNvSpPr>
            <a:spLocks noGrp="1"/>
          </p:cNvSpPr>
          <p:nvPr>
            <p:ph type="title"/>
          </p:nvPr>
        </p:nvSpPr>
        <p:spPr/>
        <p:txBody>
          <a:bodyPr/>
          <a:lstStyle/>
          <a:p>
            <a:r>
              <a:rPr lang="en-US" dirty="0"/>
              <a:t>Disclaimer</a:t>
            </a:r>
          </a:p>
        </p:txBody>
      </p:sp>
      <p:sp>
        <p:nvSpPr>
          <p:cNvPr id="5" name="Content Placeholder 4">
            <a:extLst>
              <a:ext uri="{FF2B5EF4-FFF2-40B4-BE49-F238E27FC236}">
                <a16:creationId xmlns:a16="http://schemas.microsoft.com/office/drawing/2014/main" id="{58F39EDD-4341-48D5-B296-F9FAD8E469D3}"/>
              </a:ext>
            </a:extLst>
          </p:cNvPr>
          <p:cNvSpPr>
            <a:spLocks noGrp="1"/>
          </p:cNvSpPr>
          <p:nvPr>
            <p:ph sz="quarter" idx="13"/>
          </p:nvPr>
        </p:nvSpPr>
        <p:spPr>
          <a:xfrm>
            <a:off x="423863" y="1455286"/>
            <a:ext cx="11344274" cy="4181578"/>
          </a:xfrm>
        </p:spPr>
        <p:txBody>
          <a:bodyPr>
            <a:normAutofit fontScale="85000" lnSpcReduction="20000"/>
          </a:bodyPr>
          <a:lstStyle/>
          <a:p>
            <a:pPr>
              <a:lnSpc>
                <a:spcPct val="110000"/>
              </a:lnSpc>
            </a:pPr>
            <a:r>
              <a:rPr lang="en-US"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pPr>
              <a:lnSpc>
                <a:spcPct val="110000"/>
              </a:lnSpc>
            </a:pPr>
            <a:endParaRPr lang="en-US"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pPr>
            <a:r>
              <a:rPr lang="en-US"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10000"/>
              </a:lnSpc>
            </a:pPr>
            <a:endParaRPr lang="en-US"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pPr>
            <a:r>
              <a:rPr lang="en-US"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a:p>
            <a:endParaRPr lang="en-US" dirty="0"/>
          </a:p>
        </p:txBody>
      </p:sp>
      <p:sp>
        <p:nvSpPr>
          <p:cNvPr id="3" name="Footer Placeholder 2">
            <a:extLst>
              <a:ext uri="{FF2B5EF4-FFF2-40B4-BE49-F238E27FC236}">
                <a16:creationId xmlns:a16="http://schemas.microsoft.com/office/drawing/2014/main" id="{3CE80459-AC16-4AA2-8B6A-491D7F008D99}"/>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D78EA923-3853-4718-A8DB-748177056B39}"/>
              </a:ext>
            </a:extLst>
          </p:cNvPr>
          <p:cNvSpPr>
            <a:spLocks noGrp="1"/>
          </p:cNvSpPr>
          <p:nvPr>
            <p:ph type="sldNum" sz="quarter" idx="12"/>
          </p:nvPr>
        </p:nvSpPr>
        <p:spPr/>
        <p:txBody>
          <a:bodyPr/>
          <a:lstStyle/>
          <a:p>
            <a:fld id="{0088AB57-2DBE-44A3-AE96-942C49E954BF}" type="slidenum">
              <a:rPr lang="en-US" smtClean="0">
                <a:solidFill>
                  <a:prstClr val="white"/>
                </a:solidFill>
              </a:rPr>
              <a:pPr/>
              <a:t>22</a:t>
            </a:fld>
            <a:endParaRPr lang="en-US">
              <a:solidFill>
                <a:prstClr val="white"/>
              </a:solidFill>
            </a:endParaRPr>
          </a:p>
        </p:txBody>
      </p:sp>
    </p:spTree>
    <p:custDataLst>
      <p:tags r:id="rId1"/>
    </p:custDataLst>
    <p:extLst>
      <p:ext uri="{BB962C8B-B14F-4D97-AF65-F5344CB8AC3E}">
        <p14:creationId xmlns:p14="http://schemas.microsoft.com/office/powerpoint/2010/main" val="1112416633"/>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32801"/>
            <a:ext cx="9268521" cy="710206"/>
          </a:xfrm>
        </p:spPr>
        <p:txBody>
          <a:bodyPr/>
          <a:lstStyle/>
          <a:p>
            <a:r>
              <a:rPr lang="en-US" dirty="0"/>
              <a:t>TELPAS Alternate</a:t>
            </a:r>
          </a:p>
        </p:txBody>
      </p:sp>
      <p:sp>
        <p:nvSpPr>
          <p:cNvPr id="3" name="Content Placeholder 2"/>
          <p:cNvSpPr>
            <a:spLocks noGrp="1"/>
          </p:cNvSpPr>
          <p:nvPr>
            <p:ph sz="quarter" idx="13"/>
          </p:nvPr>
        </p:nvSpPr>
        <p:spPr>
          <a:xfrm>
            <a:off x="423863" y="1687515"/>
            <a:ext cx="11344274" cy="4593212"/>
          </a:xfrm>
        </p:spPr>
        <p:txBody>
          <a:bodyPr>
            <a:normAutofit fontScale="85000" lnSpcReduction="10000"/>
          </a:bodyPr>
          <a:lstStyle/>
          <a:p>
            <a:pPr marL="457200" indent="-457200">
              <a:lnSpc>
                <a:spcPct val="110000"/>
              </a:lnSpc>
              <a:buClr>
                <a:schemeClr val="accent2"/>
              </a:buClr>
              <a:buFont typeface="Wingdings" panose="05000000000000000000" pitchFamily="2" charset="2"/>
              <a:buChar char="§"/>
              <a:defRP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The Every Student Succeeds Act (ESSA) requires each state to administer an alternate English language proficiency (ELP) assessment for EB students with the most significant cognitive disabilities who cannot participate in the general ELP assessment, even with allowable accommodations.</a:t>
            </a:r>
          </a:p>
          <a:p>
            <a:pPr marL="457200" indent="-457200">
              <a:lnSpc>
                <a:spcPct val="110000"/>
              </a:lnSpc>
              <a:buClr>
                <a:schemeClr val="accent2"/>
              </a:buClr>
              <a:buFont typeface="Wingdings" panose="05000000000000000000" pitchFamily="2" charset="2"/>
              <a:buChar char="§"/>
              <a:defRPr/>
            </a:pPr>
            <a:endParaRPr lang="en-US"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lnSpc>
                <a:spcPct val="110000"/>
              </a:lnSpc>
              <a:buClr>
                <a:schemeClr val="accent2"/>
              </a:buClr>
              <a:buFont typeface="Wingdings" panose="05000000000000000000" pitchFamily="2" charset="2"/>
              <a:buChar char="§"/>
              <a:defRP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The Texas Education Agency (TEA) worked with stakeholders to develop the TELPAS Alternate to evaluate grades 2-12 students receiving special education services identified in the Public Education Information Management System (PEIMS) as an EB student and also identified with a most significant cognitive disability. </a:t>
            </a:r>
          </a:p>
          <a:p>
            <a:endParaRPr lang="en-US" dirty="0"/>
          </a:p>
        </p:txBody>
      </p:sp>
      <p:sp>
        <p:nvSpPr>
          <p:cNvPr id="4" name="Footer Placeholder 3">
            <a:extLst>
              <a:ext uri="{FF2B5EF4-FFF2-40B4-BE49-F238E27FC236}">
                <a16:creationId xmlns:a16="http://schemas.microsoft.com/office/drawing/2014/main" id="{DAFD6421-3963-4FA5-A6CF-B709FEC2DCC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1BB10EA-B134-4D2E-AA79-835B71015B70}"/>
              </a:ext>
            </a:extLst>
          </p:cNvPr>
          <p:cNvSpPr>
            <a:spLocks noGrp="1"/>
          </p:cNvSpPr>
          <p:nvPr>
            <p:ph type="sldNum" sz="quarter" idx="12"/>
          </p:nvPr>
        </p:nvSpPr>
        <p:spPr/>
        <p:txBody>
          <a:bodyPr/>
          <a:lstStyle/>
          <a:p>
            <a:fld id="{0088AB57-2DBE-44A3-AE96-942C49E954BF}" type="slidenum">
              <a:rPr lang="en-US" smtClean="0"/>
              <a:pPr/>
              <a:t>3</a:t>
            </a:fld>
            <a:endParaRPr lang="en-US"/>
          </a:p>
        </p:txBody>
      </p:sp>
    </p:spTree>
    <p:custDataLst>
      <p:tags r:id="rId1"/>
    </p:custDataLst>
    <p:extLst>
      <p:ext uri="{BB962C8B-B14F-4D97-AF65-F5344CB8AC3E}">
        <p14:creationId xmlns:p14="http://schemas.microsoft.com/office/powerpoint/2010/main" val="3033889356"/>
      </p:ext>
    </p:extLst>
  </p:cSld>
  <p:clrMapOvr>
    <a:masterClrMapping/>
  </p:clrMapOvr>
  <mc:AlternateContent xmlns:mc="http://schemas.openxmlformats.org/markup-compatibility/2006" xmlns:p14="http://schemas.microsoft.com/office/powerpoint/2010/main">
    <mc:Choice Requires="p14">
      <p:transition spd="slow" p14:dur="1547" advClick="0" advTm="47073">
        <p:fade/>
      </p:transition>
    </mc:Choice>
    <mc:Fallback xmlns="">
      <p:transition spd="slow" advClick="0" advTm="4707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98209"/>
            <a:ext cx="9597887" cy="710206"/>
          </a:xfrm>
        </p:spPr>
        <p:txBody>
          <a:bodyPr>
            <a:normAutofit fontScale="90000"/>
          </a:bodyPr>
          <a:lstStyle/>
          <a:p>
            <a:r>
              <a:rPr lang="en-US" dirty="0"/>
              <a:t>Who will be assessed with TELPAS Alternate?</a:t>
            </a:r>
            <a:br>
              <a:rPr lang="en-US" dirty="0"/>
            </a:br>
            <a:endParaRPr lang="en-US" dirty="0"/>
          </a:p>
        </p:txBody>
      </p:sp>
      <p:graphicFrame>
        <p:nvGraphicFramePr>
          <p:cNvPr id="6" name="Content Placeholder 5" descr="Participation requirements are available on TEA’s TELPAS Alternate Resources webpage. &#10;ARD committees, in conjunction with the LPAC, are required to determine and document student eligibility for TELPAS Alternate. If the student is LEP and is eligible for STAAR Alternate 2, he or she will take TELPAS Alternate.&#10;" title="Grades 3-12"/>
          <p:cNvGraphicFramePr>
            <a:graphicFrameLocks noGrp="1"/>
          </p:cNvGraphicFramePr>
          <p:nvPr>
            <p:ph sz="quarter" idx="13"/>
            <p:extLst>
              <p:ext uri="{D42A27DB-BD31-4B8C-83A1-F6EECF244321}">
                <p14:modId xmlns:p14="http://schemas.microsoft.com/office/powerpoint/2010/main" val="2609307383"/>
              </p:ext>
            </p:extLst>
          </p:nvPr>
        </p:nvGraphicFramePr>
        <p:xfrm>
          <a:off x="544951" y="1233147"/>
          <a:ext cx="10808849" cy="5187808"/>
        </p:xfrm>
        <a:graphic>
          <a:graphicData uri="http://schemas.openxmlformats.org/drawingml/2006/table">
            <a:tbl>
              <a:tblPr firstRow="1" bandRow="1">
                <a:tableStyleId>{5C22544A-7EE6-4342-B048-85BDC9FD1C3A}</a:tableStyleId>
              </a:tblPr>
              <a:tblGrid>
                <a:gridCol w="1984918">
                  <a:extLst>
                    <a:ext uri="{9D8B030D-6E8A-4147-A177-3AD203B41FA5}">
                      <a16:colId xmlns:a16="http://schemas.microsoft.com/office/drawing/2014/main" val="20000"/>
                    </a:ext>
                  </a:extLst>
                </a:gridCol>
                <a:gridCol w="8823931">
                  <a:extLst>
                    <a:ext uri="{9D8B030D-6E8A-4147-A177-3AD203B41FA5}">
                      <a16:colId xmlns:a16="http://schemas.microsoft.com/office/drawing/2014/main" val="20001"/>
                    </a:ext>
                  </a:extLst>
                </a:gridCol>
              </a:tblGrid>
              <a:tr h="1377808">
                <a:tc>
                  <a:txBody>
                    <a:bodyPr/>
                    <a:lstStyle/>
                    <a:p>
                      <a:pPr algn="ctr"/>
                      <a:r>
                        <a:rPr lang="en-US" sz="2000" b="1"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Grades</a:t>
                      </a:r>
                      <a:r>
                        <a:rPr lang="en-US" sz="2000" b="1" kern="1200" baseline="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000" b="1"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K–1</a:t>
                      </a:r>
                    </a:p>
                  </a:txBody>
                  <a:tcPr anchor="ctr">
                    <a:solidFill>
                      <a:schemeClr val="accent1">
                        <a:lumMod val="20000"/>
                        <a:lumOff val="80000"/>
                      </a:schemeClr>
                    </a:solidFill>
                  </a:tcPr>
                </a:tc>
                <a:tc>
                  <a:txBody>
                    <a:bodyPr/>
                    <a:lstStyle/>
                    <a:p>
                      <a:pPr marL="342900" lvl="0" indent="-342900">
                        <a:buClr>
                          <a:schemeClr val="accent2"/>
                        </a:buClr>
                        <a:buFont typeface="Wingdings" panose="05000000000000000000" pitchFamily="2" charset="2"/>
                        <a:buChar char="§"/>
                      </a:pPr>
                      <a:r>
                        <a:rPr lang="en-US" sz="20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No TELPAS Alternate for K-1.</a:t>
                      </a:r>
                    </a:p>
                    <a:p>
                      <a:pPr marL="342900" lvl="0" indent="-342900">
                        <a:buClr>
                          <a:schemeClr val="accent2"/>
                        </a:buClr>
                        <a:buFont typeface="Wingdings" panose="05000000000000000000" pitchFamily="2" charset="2"/>
                        <a:buChar char="§"/>
                      </a:pPr>
                      <a:r>
                        <a:rPr lang="en-US" sz="20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All EB students, including students receiving special education services, will take TELPAS K-1 holistically rated assessment for all four language domains.</a:t>
                      </a:r>
                    </a:p>
                  </a:txBody>
                  <a:tcPr>
                    <a:solidFill>
                      <a:schemeClr val="accent1">
                        <a:lumMod val="20000"/>
                        <a:lumOff val="80000"/>
                      </a:schemeClr>
                    </a:solidFill>
                  </a:tcPr>
                </a:tc>
                <a:extLst>
                  <a:ext uri="{0D108BD9-81ED-4DB2-BD59-A6C34878D82A}">
                    <a16:rowId xmlns:a16="http://schemas.microsoft.com/office/drawing/2014/main" val="10000"/>
                  </a:ext>
                </a:extLst>
              </a:tr>
              <a:tr h="1377808">
                <a:tc>
                  <a:txBody>
                    <a:bodyPr/>
                    <a:lstStyle/>
                    <a:p>
                      <a:pPr marL="0" algn="ctr" defTabSz="914400" rtl="0" eaLnBrk="1" latinLnBrk="0" hangingPunct="1"/>
                      <a:r>
                        <a:rPr lang="en-US" sz="2000" b="1"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Grade 2</a:t>
                      </a:r>
                    </a:p>
                  </a:txBody>
                  <a:tcPr anchor="ctr">
                    <a:solidFill>
                      <a:schemeClr val="accent1">
                        <a:lumMod val="20000"/>
                        <a:lumOff val="80000"/>
                      </a:schemeClr>
                    </a:solidFill>
                  </a:tcPr>
                </a:tc>
                <a:tc>
                  <a:txBody>
                    <a:bodyPr/>
                    <a:lstStyle/>
                    <a:p>
                      <a:pPr marL="342900" lvl="0" indent="-342900" algn="l" defTabSz="914400" rtl="0" eaLnBrk="1" latinLnBrk="0" hangingPunct="1">
                        <a:lnSpc>
                          <a:spcPct val="100000"/>
                        </a:lnSpc>
                        <a:buClr>
                          <a:schemeClr val="accent2"/>
                        </a:buClr>
                        <a:buFont typeface="Wingdings" panose="05000000000000000000" pitchFamily="2" charset="2"/>
                        <a:buChar char="§"/>
                      </a:pPr>
                      <a:r>
                        <a:rPr lang="en-US" sz="20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Participation requirements are available on TEA’s </a:t>
                      </a:r>
                      <a:r>
                        <a:rPr lang="en-US" sz="20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hlinkClick r:id="rId4"/>
                        </a:rPr>
                        <a:t>TELPAS</a:t>
                      </a:r>
                      <a:r>
                        <a:rPr lang="en-US" sz="20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hlinkClick r:id="rId4"/>
                        </a:rPr>
                        <a:t> Alternate </a:t>
                      </a:r>
                      <a:r>
                        <a:rPr lang="en-US" sz="2000" b="1" kern="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hlinkClick r:id="rId4"/>
                        </a:rPr>
                        <a:t>Resources</a:t>
                      </a:r>
                      <a:r>
                        <a:rPr lang="en-US" sz="2000" b="1" u="none" kern="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hlinkClick r:id="rId4"/>
                        </a:rPr>
                        <a:t> </a:t>
                      </a:r>
                      <a:r>
                        <a:rPr lang="en-US" sz="2000" b="1"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webpage. </a:t>
                      </a:r>
                    </a:p>
                    <a:p>
                      <a:pPr marL="342900" lvl="0" indent="-342900" algn="l" defTabSz="914400" rtl="0" eaLnBrk="1" latinLnBrk="0" hangingPunct="1">
                        <a:lnSpc>
                          <a:spcPct val="100000"/>
                        </a:lnSpc>
                        <a:buClr>
                          <a:schemeClr val="accent2"/>
                        </a:buClr>
                        <a:buFont typeface="Wingdings" panose="05000000000000000000" pitchFamily="2" charset="2"/>
                        <a:buChar char="§"/>
                      </a:pPr>
                      <a:r>
                        <a:rPr lang="en-US" sz="2000" b="1"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ARD committees, in conjunction with the LPAC, are required to review the participation requirements and determine and document student eligibility for TELPAS Alternate. </a:t>
                      </a:r>
                    </a:p>
                  </a:txBody>
                  <a:tcPr>
                    <a:solidFill>
                      <a:schemeClr val="accent1">
                        <a:lumMod val="20000"/>
                        <a:lumOff val="80000"/>
                      </a:schemeClr>
                    </a:solidFill>
                  </a:tcPr>
                </a:tc>
                <a:extLst>
                  <a:ext uri="{0D108BD9-81ED-4DB2-BD59-A6C34878D82A}">
                    <a16:rowId xmlns:a16="http://schemas.microsoft.com/office/drawing/2014/main" val="10001"/>
                  </a:ext>
                </a:extLst>
              </a:tr>
              <a:tr h="1377808">
                <a:tc>
                  <a:txBody>
                    <a:bodyPr/>
                    <a:lstStyle/>
                    <a:p>
                      <a:pPr algn="ctr"/>
                      <a:r>
                        <a:rPr lang="en-US" sz="2000" b="1"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Grades 3–12</a:t>
                      </a:r>
                    </a:p>
                  </a:txBody>
                  <a:tcPr anchor="ctr">
                    <a:solidFill>
                      <a:schemeClr val="accent1">
                        <a:lumMod val="20000"/>
                        <a:lumOff val="80000"/>
                      </a:schemeClr>
                    </a:solidFill>
                  </a:tcPr>
                </a:tc>
                <a:tc>
                  <a:txBody>
                    <a:bodyPr/>
                    <a:lstStyle/>
                    <a:p>
                      <a:pPr marL="342900" indent="-342900">
                        <a:lnSpc>
                          <a:spcPct val="100000"/>
                        </a:lnSpc>
                        <a:buClr>
                          <a:schemeClr val="accent2"/>
                        </a:buClr>
                        <a:buFont typeface="Wingdings" panose="05000000000000000000" pitchFamily="2" charset="2"/>
                        <a:buChar char="§"/>
                      </a:pPr>
                      <a:r>
                        <a:rPr lang="en-US" sz="2000" b="1"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Participation requirements are available on TEA’s </a:t>
                      </a:r>
                      <a:r>
                        <a:rPr lang="en-US" sz="2000" b="1" kern="1200" dirty="0">
                          <a:solidFill>
                            <a:schemeClr val="tx1">
                              <a:lumMod val="95000"/>
                              <a:lumOff val="5000"/>
                            </a:schemeClr>
                          </a:solidFill>
                          <a:latin typeface="Open Sans Semibold" panose="020B0706030804020204" pitchFamily="34" charset="0"/>
                          <a:ea typeface="Open Sans Semibold" panose="020B0706030804020204" pitchFamily="34" charset="0"/>
                          <a:cs typeface="Open Sans Semibold" panose="020B0706030804020204" pitchFamily="34" charset="0"/>
                          <a:hlinkClick r:id="rId4"/>
                        </a:rPr>
                        <a:t>TELPAS</a:t>
                      </a:r>
                      <a:r>
                        <a:rPr lang="en-US" sz="2000" b="1"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hlinkClick r:id="rId4"/>
                        </a:rPr>
                        <a:t> Alternate Resources </a:t>
                      </a:r>
                      <a:r>
                        <a:rPr lang="en-US" sz="2000" b="1"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webpage. </a:t>
                      </a:r>
                    </a:p>
                    <a:p>
                      <a:pPr marL="342900" indent="-342900">
                        <a:lnSpc>
                          <a:spcPct val="100000"/>
                        </a:lnSpc>
                        <a:buClr>
                          <a:schemeClr val="accent2"/>
                        </a:buClr>
                        <a:buFont typeface="Wingdings" panose="05000000000000000000" pitchFamily="2" charset="2"/>
                        <a:buChar char="§"/>
                      </a:pPr>
                      <a:r>
                        <a:rPr lang="en-US" sz="2000" b="1"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ARD committees, in conjunction with the LPAC, are required to determine and document student eligibility for TELPAS Alternate. If the student is EB/EL and is eligible for STAAR Alternate 2, he or she will take TELPAS Alternate.</a:t>
                      </a:r>
                    </a:p>
                    <a:p>
                      <a:endParaRPr lang="en-US"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3" name="Footer Placeholder 2"/>
          <p:cNvSpPr>
            <a:spLocks noGrp="1"/>
          </p:cNvSpPr>
          <p:nvPr>
            <p:ph type="ftr" sz="quarter" idx="11"/>
          </p:nvPr>
        </p:nvSpPr>
        <p:spPr/>
        <p:txBody>
          <a:bodyPr/>
          <a:lstStyle/>
          <a:p>
            <a:r>
              <a:rPr lang="en-US" dirty="0"/>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pPr/>
              <a:t>4</a:t>
            </a:fld>
            <a:endParaRPr lang="en-US"/>
          </a:p>
        </p:txBody>
      </p:sp>
    </p:spTree>
    <p:custDataLst>
      <p:tags r:id="rId1"/>
    </p:custDataLst>
    <p:extLst>
      <p:ext uri="{BB962C8B-B14F-4D97-AF65-F5344CB8AC3E}">
        <p14:creationId xmlns:p14="http://schemas.microsoft.com/office/powerpoint/2010/main" val="1688414235"/>
      </p:ext>
    </p:extLst>
  </p:cSld>
  <p:clrMapOvr>
    <a:masterClrMapping/>
  </p:clrMapOvr>
  <mc:AlternateContent xmlns:mc="http://schemas.openxmlformats.org/markup-compatibility/2006" xmlns:p14="http://schemas.microsoft.com/office/powerpoint/2010/main">
    <mc:Choice Requires="p14">
      <p:transition spd="slow" p14:dur="1212" advClick="0" advTm="69532">
        <p:fade/>
      </p:transition>
    </mc:Choice>
    <mc:Fallback xmlns="">
      <p:transition spd="slow" advClick="0" advTm="6953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3177-56B4-4A17-950E-EBFD3F7B1662}"/>
              </a:ext>
              <a:ext uri="{C183D7F6-B498-43B3-948B-1728B52AA6E4}">
                <adec:decorative xmlns:adec="http://schemas.microsoft.com/office/drawing/2017/decorative" val="0"/>
              </a:ext>
            </a:extLst>
          </p:cNvPr>
          <p:cNvSpPr>
            <a:spLocks noGrp="1"/>
          </p:cNvSpPr>
          <p:nvPr>
            <p:ph type="title"/>
          </p:nvPr>
        </p:nvSpPr>
        <p:spPr>
          <a:xfrm>
            <a:off x="1903693" y="255977"/>
            <a:ext cx="8949033" cy="710206"/>
          </a:xfrm>
        </p:spPr>
        <p:txBody>
          <a:bodyPr>
            <a:normAutofit fontScale="90000"/>
          </a:bodyPr>
          <a:lstStyle/>
          <a:p>
            <a:r>
              <a:rPr lang="en-US" dirty="0"/>
              <a:t>TELPAS Alternate Participation Requirements</a:t>
            </a:r>
          </a:p>
        </p:txBody>
      </p:sp>
      <p:pic>
        <p:nvPicPr>
          <p:cNvPr id="5" name="Picture 4" descr="a screenshot of the first page of the TELPAS Alternate participation requirements">
            <a:extLst>
              <a:ext uri="{FF2B5EF4-FFF2-40B4-BE49-F238E27FC236}">
                <a16:creationId xmlns:a16="http://schemas.microsoft.com/office/drawing/2014/main" id="{40DDFE69-0CEE-8946-4CEB-60BE62D2BE09}"/>
              </a:ext>
            </a:extLst>
          </p:cNvPr>
          <p:cNvPicPr>
            <a:picLocks noChangeAspect="1"/>
          </p:cNvPicPr>
          <p:nvPr/>
        </p:nvPicPr>
        <p:blipFill rotWithShape="1">
          <a:blip r:embed="rId4"/>
          <a:srcRect l="25564" t="17630" r="41862" b="6183"/>
          <a:stretch/>
        </p:blipFill>
        <p:spPr bwMode="auto">
          <a:xfrm>
            <a:off x="1783228" y="1886857"/>
            <a:ext cx="3080637" cy="4053576"/>
          </a:xfrm>
          <a:prstGeom prst="rect">
            <a:avLst/>
          </a:prstGeom>
          <a:ln>
            <a:solidFill>
              <a:schemeClr val="accent1"/>
            </a:solidFill>
          </a:ln>
          <a:extLst>
            <a:ext uri="{53640926-AAD7-44D8-BBD7-CCE9431645EC}">
              <a14:shadowObscured xmlns:a14="http://schemas.microsoft.com/office/drawing/2010/main"/>
            </a:ext>
          </a:extLst>
        </p:spPr>
      </p:pic>
      <p:pic>
        <p:nvPicPr>
          <p:cNvPr id="7" name="Picture 6" descr="a screenshot of the second page of the TELPAS Alternate participation requirements">
            <a:extLst>
              <a:ext uri="{FF2B5EF4-FFF2-40B4-BE49-F238E27FC236}">
                <a16:creationId xmlns:a16="http://schemas.microsoft.com/office/drawing/2014/main" id="{9E8C6FE2-8B6F-0618-B8D1-75F5055E3E39}"/>
              </a:ext>
            </a:extLst>
          </p:cNvPr>
          <p:cNvPicPr>
            <a:picLocks noChangeAspect="1"/>
          </p:cNvPicPr>
          <p:nvPr/>
        </p:nvPicPr>
        <p:blipFill rotWithShape="1">
          <a:blip r:embed="rId5"/>
          <a:srcRect l="26966" t="18083" r="41361" b="6178"/>
          <a:stretch/>
        </p:blipFill>
        <p:spPr bwMode="auto">
          <a:xfrm>
            <a:off x="963649" y="1886855"/>
            <a:ext cx="3013991" cy="4053578"/>
          </a:xfrm>
          <a:prstGeom prst="rect">
            <a:avLst/>
          </a:prstGeom>
          <a:ln>
            <a:solidFill>
              <a:schemeClr val="accent1"/>
            </a:solidFill>
          </a:ln>
          <a:extLst>
            <a:ext uri="{53640926-AAD7-44D8-BBD7-CCE9431645EC}">
              <a14:shadowObscured xmlns:a14="http://schemas.microsoft.com/office/drawing/2010/main"/>
            </a:ext>
          </a:extLst>
        </p:spPr>
      </p:pic>
      <p:pic>
        <p:nvPicPr>
          <p:cNvPr id="10" name="Picture 9" descr="screenshot of the 3rd page of the TELPAS Alternate participation requirements">
            <a:extLst>
              <a:ext uri="{FF2B5EF4-FFF2-40B4-BE49-F238E27FC236}">
                <a16:creationId xmlns:a16="http://schemas.microsoft.com/office/drawing/2014/main" id="{931AD053-7092-6648-BAD3-EB5D20C5A569}"/>
              </a:ext>
            </a:extLst>
          </p:cNvPr>
          <p:cNvPicPr>
            <a:picLocks noChangeAspect="1"/>
          </p:cNvPicPr>
          <p:nvPr/>
        </p:nvPicPr>
        <p:blipFill rotWithShape="1">
          <a:blip r:embed="rId6"/>
          <a:srcRect l="26321" t="18308" r="41258" b="5951"/>
          <a:stretch/>
        </p:blipFill>
        <p:spPr bwMode="auto">
          <a:xfrm>
            <a:off x="361482" y="1886855"/>
            <a:ext cx="3084421" cy="4053578"/>
          </a:xfrm>
          <a:prstGeom prst="rect">
            <a:avLst/>
          </a:prstGeom>
          <a:ln>
            <a:solidFill>
              <a:schemeClr val="accent1"/>
            </a:solidFill>
          </a:ln>
          <a:extLst>
            <a:ext uri="{53640926-AAD7-44D8-BBD7-CCE9431645EC}">
              <a14:shadowObscured xmlns:a14="http://schemas.microsoft.com/office/drawing/2010/main"/>
            </a:ext>
          </a:extLst>
        </p:spPr>
      </p:pic>
      <p:sp>
        <p:nvSpPr>
          <p:cNvPr id="6" name="Content Placeholder 5">
            <a:extLst>
              <a:ext uri="{FF2B5EF4-FFF2-40B4-BE49-F238E27FC236}">
                <a16:creationId xmlns:a16="http://schemas.microsoft.com/office/drawing/2014/main" id="{EFD00D05-0A1B-4772-8B0A-208CF31057FF}"/>
              </a:ext>
              <a:ext uri="{C183D7F6-B498-43B3-948B-1728B52AA6E4}">
                <adec:decorative xmlns:adec="http://schemas.microsoft.com/office/drawing/2017/decorative" val="0"/>
              </a:ext>
            </a:extLst>
          </p:cNvPr>
          <p:cNvSpPr>
            <a:spLocks noGrp="1"/>
          </p:cNvSpPr>
          <p:nvPr>
            <p:ph sz="quarter" idx="13"/>
          </p:nvPr>
        </p:nvSpPr>
        <p:spPr>
          <a:xfrm>
            <a:off x="5050971" y="1315342"/>
            <a:ext cx="6964885" cy="5052004"/>
          </a:xfrm>
        </p:spPr>
        <p:txBody>
          <a:bodyPr>
            <a:noAutofit/>
          </a:bodyPr>
          <a:lstStyle/>
          <a:p>
            <a:pPr marL="457200" indent="-457200">
              <a:spcBef>
                <a:spcPts val="5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Participation requirements (in English and Spanish) for grades 2–12 are available on TEA’s </a:t>
            </a:r>
            <a:r>
              <a:rPr lang="en-US" sz="2400" b="1" dirty="0">
                <a:solidFill>
                  <a:schemeClr val="tx1">
                    <a:lumMod val="95000"/>
                    <a:lumOff val="5000"/>
                  </a:schemeClr>
                </a:solidFill>
                <a:latin typeface="Open Sans Semibold" panose="020B0706030804020204" pitchFamily="34" charset="0"/>
                <a:ea typeface="Open Sans Semibold" panose="020B0706030804020204" pitchFamily="34" charset="0"/>
                <a:cs typeface="Open Sans Semibold" panose="020B0706030804020204" pitchFamily="34" charset="0"/>
                <a:hlinkClick r:id="rId7"/>
              </a:rPr>
              <a:t>TELPAS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7"/>
              </a:rPr>
              <a:t>Alternate Resources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webpage and have been created to determine an EB student’s eligibility for TELPAS Alternate. </a:t>
            </a:r>
          </a:p>
          <a:p>
            <a:pPr marL="457200" indent="-457200">
              <a:spcBef>
                <a:spcPts val="5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Participation requirements are intended to guide the ARD committee, in conjunction with the LPAC, when determining the appropriate English language proficiency assessment to administer to EB students.</a:t>
            </a:r>
          </a:p>
          <a:p>
            <a:pPr marL="457200" indent="-457200">
              <a:spcBef>
                <a:spcPts val="500"/>
              </a:spcBef>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Documentation of eligibility is different for students in grade 2 compared to students in grades 3–12.</a:t>
            </a:r>
          </a:p>
          <a:p>
            <a:pPr>
              <a:buClr>
                <a:srgbClr val="2F5CAC"/>
              </a:buClr>
            </a:pPr>
            <a:endParaRPr lang="en-US" sz="2200" b="1" dirty="0"/>
          </a:p>
        </p:txBody>
      </p:sp>
      <p:sp>
        <p:nvSpPr>
          <p:cNvPr id="4" name="Footer Placeholder 3">
            <a:extLst>
              <a:ext uri="{FF2B5EF4-FFF2-40B4-BE49-F238E27FC236}">
                <a16:creationId xmlns:a16="http://schemas.microsoft.com/office/drawing/2014/main" id="{E60F4F18-2F6C-42FB-ADE8-99A02A636D0A}"/>
              </a:ext>
            </a:extLst>
          </p:cNvPr>
          <p:cNvSpPr>
            <a:spLocks noGrp="1"/>
          </p:cNvSpPr>
          <p:nvPr>
            <p:ph type="ftr" sz="quarter" idx="11"/>
          </p:nvPr>
        </p:nvSpPr>
        <p:spPr>
          <a:xfrm>
            <a:off x="3977640" y="6529137"/>
            <a:ext cx="4114800" cy="192338"/>
          </a:xfrm>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B6870333-3938-496A-83C5-412C41B67FB0}"/>
              </a:ext>
            </a:extLst>
          </p:cNvPr>
          <p:cNvSpPr>
            <a:spLocks noGrp="1"/>
          </p:cNvSpPr>
          <p:nvPr>
            <p:ph type="sldNum" sz="quarter" idx="12"/>
          </p:nvPr>
        </p:nvSpPr>
        <p:spPr/>
        <p:txBody>
          <a:bodyPr/>
          <a:lstStyle/>
          <a:p>
            <a:fld id="{0088AB57-2DBE-44A3-AE96-942C49E954BF}" type="slidenum">
              <a:rPr lang="en-US" smtClean="0"/>
              <a:t>5</a:t>
            </a:fld>
            <a:endParaRPr lang="en-US" dirty="0"/>
          </a:p>
        </p:txBody>
      </p:sp>
    </p:spTree>
    <p:custDataLst>
      <p:tags r:id="rId1"/>
    </p:custDataLst>
    <p:extLst>
      <p:ext uri="{BB962C8B-B14F-4D97-AF65-F5344CB8AC3E}">
        <p14:creationId xmlns:p14="http://schemas.microsoft.com/office/powerpoint/2010/main" val="4166725155"/>
      </p:ext>
    </p:extLst>
  </p:cSld>
  <p:clrMapOvr>
    <a:masterClrMapping/>
  </p:clrMapOvr>
  <mc:AlternateContent xmlns:mc="http://schemas.openxmlformats.org/markup-compatibility/2006" xmlns:p14="http://schemas.microsoft.com/office/powerpoint/2010/main">
    <mc:Choice Requires="p14">
      <p:transition spd="slow" p14:dur="1212" advClick="0" advTm="50243">
        <p:fade/>
      </p:transition>
    </mc:Choice>
    <mc:Fallback xmlns="">
      <p:transition spd="slow" advClick="0" advTm="50243">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BD1E60-9528-4D67-900D-909867FD4F43}"/>
              </a:ext>
            </a:extLst>
          </p:cNvPr>
          <p:cNvSpPr>
            <a:spLocks noGrp="1"/>
          </p:cNvSpPr>
          <p:nvPr>
            <p:ph type="title"/>
          </p:nvPr>
        </p:nvSpPr>
        <p:spPr>
          <a:xfrm>
            <a:off x="1903693" y="255977"/>
            <a:ext cx="8949033" cy="710206"/>
          </a:xfrm>
        </p:spPr>
        <p:txBody>
          <a:bodyPr>
            <a:normAutofit fontScale="90000"/>
          </a:bodyPr>
          <a:lstStyle/>
          <a:p>
            <a:r>
              <a:rPr lang="en-US" dirty="0"/>
              <a:t>TELPAS Alternate Participation Requirements: Grades 3-12</a:t>
            </a:r>
          </a:p>
        </p:txBody>
      </p:sp>
      <p:pic>
        <p:nvPicPr>
          <p:cNvPr id="11" name="Picture 10" descr="student at desk" title="Photograph of boy">
            <a:extLst>
              <a:ext uri="{FF2B5EF4-FFF2-40B4-BE49-F238E27FC236}">
                <a16:creationId xmlns:a16="http://schemas.microsoft.com/office/drawing/2014/main" id="{EBA6669E-8CBD-438B-A03B-00E96EEC3E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8" r="11215"/>
          <a:stretch/>
        </p:blipFill>
        <p:spPr>
          <a:xfrm rot="5400000">
            <a:off x="-505988" y="2175033"/>
            <a:ext cx="5002547" cy="3384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a:extLst>
              <a:ext uri="{FF2B5EF4-FFF2-40B4-BE49-F238E27FC236}">
                <a16:creationId xmlns:a16="http://schemas.microsoft.com/office/drawing/2014/main" id="{EFD00D05-0A1B-4772-8B0A-208CF31057FF}"/>
              </a:ext>
            </a:extLst>
          </p:cNvPr>
          <p:cNvSpPr>
            <a:spLocks noGrp="1"/>
          </p:cNvSpPr>
          <p:nvPr>
            <p:ph sz="quarter" idx="13"/>
          </p:nvPr>
        </p:nvSpPr>
        <p:spPr>
          <a:xfrm>
            <a:off x="3791806" y="1521853"/>
            <a:ext cx="8097250" cy="5080170"/>
          </a:xfrm>
          <a:noFill/>
        </p:spPr>
        <p:txBody>
          <a:bodyPr>
            <a:noAutofit/>
          </a:bodyPr>
          <a:lstStyle/>
          <a:p>
            <a:pPr marL="457200" indent="-457200">
              <a:spcAft>
                <a:spcPts val="600"/>
              </a:spcAft>
              <a:buClr>
                <a:schemeClr val="accent2"/>
              </a:buClr>
              <a:buFont typeface="Wingdings" panose="05000000000000000000" pitchFamily="2" charset="2"/>
              <a:buChar cha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For grades 3–12, a student must be an EB student and be eligible for STAAR Alternate 2 to take TELPAS Alternate. </a:t>
            </a:r>
          </a:p>
          <a:p>
            <a:pPr marL="739775" lvl="2" indent="-282575" fontAlgn="base">
              <a:lnSpc>
                <a:spcPct val="130000"/>
              </a:lnSpc>
              <a:spcBef>
                <a:spcPts val="0"/>
              </a:spcBef>
              <a:spcAft>
                <a:spcPct val="0"/>
              </a:spcAft>
              <a:buClr>
                <a:srgbClr val="0070C0"/>
              </a:buClr>
              <a:defRP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Once the ARD committee has determined the EB student is eligible for STAAR Alternate 2, the LPAC will answer question 1: “Is the student identified in PEIMS as EB/EL?”, initial the assurances in Step II, and answer "Yes" in question 6.</a:t>
            </a:r>
          </a:p>
          <a:p>
            <a:pPr marL="739775" lvl="2" indent="-282575" fontAlgn="base">
              <a:lnSpc>
                <a:spcPct val="130000"/>
              </a:lnSpc>
              <a:spcBef>
                <a:spcPts val="0"/>
              </a:spcBef>
              <a:spcAft>
                <a:spcPct val="0"/>
              </a:spcAft>
              <a:buClr>
                <a:srgbClr val="0070C0"/>
              </a:buClr>
              <a:defRP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For an EB student in high school who has completed testing requirements, documentation that the student was previously assessed with STAAR Alternate 2 and completion of the </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TELPAS Alternate Participation Requirements</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 answering  Question 1, initial the assurances in Step II, and answer "Yes" in question 6.</a:t>
            </a:r>
          </a:p>
          <a:p>
            <a:pPr marL="457200" indent="-457200">
              <a:buClr>
                <a:schemeClr val="accent2"/>
              </a:buClr>
              <a:buFont typeface="Wingdings" panose="05000000000000000000" pitchFamily="2" charset="2"/>
              <a:buChar cha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The LPAC should document the assessments that the student will take in the permanent record file. </a:t>
            </a:r>
          </a:p>
          <a:p>
            <a:pPr marL="1143000" lvl="1" indent="-457200">
              <a:buClr>
                <a:schemeClr val="accent2"/>
              </a:buClr>
              <a:buFont typeface="Wingdings" panose="05000000000000000000" pitchFamily="2" charset="2"/>
              <a:buChar char="§"/>
            </a:pPr>
            <a:endParaRPr lang="en-US" sz="1800" dirty="0">
              <a:latin typeface="Open Sans" panose="020B0606030504020204"/>
            </a:endParaRPr>
          </a:p>
          <a:p>
            <a:pPr marL="1143000" lvl="1" indent="-457200">
              <a:buClr>
                <a:schemeClr val="accent2"/>
              </a:buClr>
              <a:buFont typeface="Wingdings" panose="05000000000000000000" pitchFamily="2" charset="2"/>
              <a:buChar char="§"/>
            </a:pPr>
            <a:endParaRPr lang="en-US" sz="1800" dirty="0">
              <a:latin typeface="Open Sans" panose="020B0606030504020204"/>
            </a:endParaRPr>
          </a:p>
          <a:p>
            <a:pPr marL="1143000" lvl="1" indent="-457200">
              <a:buFont typeface="Wingdings" panose="05000000000000000000" pitchFamily="2" charset="2"/>
              <a:buChar char="§"/>
            </a:pPr>
            <a:endParaRPr lang="en-US" sz="1800" dirty="0">
              <a:latin typeface="Open Sans" panose="020B0606030504020204"/>
            </a:endParaRPr>
          </a:p>
        </p:txBody>
      </p:sp>
      <p:sp>
        <p:nvSpPr>
          <p:cNvPr id="4" name="Footer Placeholder 3">
            <a:extLst>
              <a:ext uri="{FF2B5EF4-FFF2-40B4-BE49-F238E27FC236}">
                <a16:creationId xmlns:a16="http://schemas.microsoft.com/office/drawing/2014/main" id="{E60F4F18-2F6C-42FB-ADE8-99A02A636D0A}"/>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B6870333-3938-496A-83C5-412C41B67FB0}"/>
              </a:ext>
            </a:extLst>
          </p:cNvPr>
          <p:cNvSpPr>
            <a:spLocks noGrp="1"/>
          </p:cNvSpPr>
          <p:nvPr>
            <p:ph type="sldNum" sz="quarter" idx="12"/>
          </p:nvPr>
        </p:nvSpPr>
        <p:spPr/>
        <p:txBody>
          <a:bodyPr/>
          <a:lstStyle/>
          <a:p>
            <a:fld id="{0088AB57-2DBE-44A3-AE96-942C49E954BF}" type="slidenum">
              <a:rPr lang="en-US" smtClean="0"/>
              <a:t>6</a:t>
            </a:fld>
            <a:endParaRPr lang="en-US"/>
          </a:p>
        </p:txBody>
      </p:sp>
    </p:spTree>
    <p:custDataLst>
      <p:tags r:id="rId1"/>
    </p:custDataLst>
    <p:extLst>
      <p:ext uri="{BB962C8B-B14F-4D97-AF65-F5344CB8AC3E}">
        <p14:creationId xmlns:p14="http://schemas.microsoft.com/office/powerpoint/2010/main" val="2267132346"/>
      </p:ext>
    </p:extLst>
  </p:cSld>
  <p:clrMapOvr>
    <a:masterClrMapping/>
  </p:clrMapOvr>
  <mc:AlternateContent xmlns:mc="http://schemas.openxmlformats.org/markup-compatibility/2006" xmlns:p14="http://schemas.microsoft.com/office/powerpoint/2010/main">
    <mc:Choice Requires="p14">
      <p:transition spd="slow" p14:dur="1724" advClick="0" advTm="46140">
        <p:fade/>
      </p:transition>
    </mc:Choice>
    <mc:Fallback xmlns="">
      <p:transition spd="slow" advClick="0" advTm="4614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3177-56B4-4A17-950E-EBFD3F7B1662}"/>
              </a:ext>
            </a:extLst>
          </p:cNvPr>
          <p:cNvSpPr>
            <a:spLocks noGrp="1"/>
          </p:cNvSpPr>
          <p:nvPr>
            <p:ph type="title"/>
          </p:nvPr>
        </p:nvSpPr>
        <p:spPr>
          <a:xfrm>
            <a:off x="1903693" y="255977"/>
            <a:ext cx="8949033" cy="710206"/>
          </a:xfrm>
        </p:spPr>
        <p:txBody>
          <a:bodyPr>
            <a:normAutofit fontScale="90000"/>
          </a:bodyPr>
          <a:lstStyle/>
          <a:p>
            <a:r>
              <a:rPr lang="en-US" dirty="0"/>
              <a:t>TELPAS Alternate Participation Requirements: Grade 2</a:t>
            </a:r>
          </a:p>
        </p:txBody>
      </p:sp>
      <p:sp>
        <p:nvSpPr>
          <p:cNvPr id="6" name="Content Placeholder 5">
            <a:extLst>
              <a:ext uri="{FF2B5EF4-FFF2-40B4-BE49-F238E27FC236}">
                <a16:creationId xmlns:a16="http://schemas.microsoft.com/office/drawing/2014/main" id="{EFD00D05-0A1B-4772-8B0A-208CF31057FF}"/>
              </a:ext>
            </a:extLst>
          </p:cNvPr>
          <p:cNvSpPr>
            <a:spLocks noGrp="1"/>
          </p:cNvSpPr>
          <p:nvPr>
            <p:ph sz="quarter" idx="13"/>
          </p:nvPr>
        </p:nvSpPr>
        <p:spPr>
          <a:xfrm>
            <a:off x="129309" y="1299743"/>
            <a:ext cx="11693236" cy="5129376"/>
          </a:xfrm>
          <a:noFill/>
        </p:spPr>
        <p:txBody>
          <a:bodyPr>
            <a:noAutofit/>
          </a:bodyPr>
          <a:lstStyle/>
          <a:p>
            <a:pPr marL="457200" indent="-457200">
              <a:buClr>
                <a:schemeClr val="accent2"/>
              </a:buClr>
              <a:buFont typeface="Wingdings" panose="05000000000000000000" pitchFamily="2" charset="2"/>
              <a:buChar char="§"/>
            </a:pPr>
            <a:r>
              <a:rPr lang="en-US" sz="2200" b="1" dirty="0">
                <a:latin typeface="Open Sans Semibold" panose="020B0706030804020204" pitchFamily="34" charset="0"/>
                <a:ea typeface="Open Sans Semibold" panose="020B0706030804020204" pitchFamily="34" charset="0"/>
                <a:cs typeface="Open Sans Semibold" panose="020B0706030804020204" pitchFamily="34" charset="0"/>
              </a:rPr>
              <a:t>For grade 2, the TELPAS Alternate Participation Requirements must be reviewed by the ARD committee in conjunction with the LPAC.  </a:t>
            </a:r>
          </a:p>
          <a:p>
            <a:pPr marL="682625" lvl="1" indent="-217488">
              <a:buClr>
                <a:srgbClr val="0070C0"/>
              </a:buCl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Once a determination has been made, the decision must be documented.</a:t>
            </a:r>
          </a:p>
          <a:p>
            <a:pPr marL="682625" lvl="2" indent="-217488">
              <a:buClr>
                <a:schemeClr val="accent5"/>
              </a:buCl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The assessment decision and participation requirements should be documented in the IEP.</a:t>
            </a:r>
          </a:p>
          <a:p>
            <a:pPr marL="682625" lvl="2" indent="-217488">
              <a:buClr>
                <a:schemeClr val="accent5"/>
              </a:buCl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The assessment decision should be documented in the student’s permanent record file using TEA’s </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LPAC Documentation Forms</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 or a district-created form that captures the same information. </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Clr>
                <a:schemeClr val="accent2"/>
              </a:buClr>
              <a:buFont typeface="Wingdings" panose="05000000000000000000" pitchFamily="2" charset="2"/>
              <a:buChar cha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The student must meet all the eligibility criteria </a:t>
            </a:r>
          </a:p>
          <a:p>
            <a:pPr marL="465138" lvl="2" indent="0">
              <a:buClr>
                <a:schemeClr val="accent2"/>
              </a:buClr>
              <a:buNone/>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to be eligible to participate in TELPAS Alternate. </a:t>
            </a:r>
          </a:p>
          <a:p>
            <a:pPr marL="739775" lvl="2" indent="-274638">
              <a:buClr>
                <a:srgbClr val="0070C0"/>
              </a:buCl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All YES answers require justification based on </a:t>
            </a:r>
          </a:p>
          <a:p>
            <a:pPr marL="739775" lvl="2" indent="-274638">
              <a:buClr>
                <a:srgbClr val="0070C0"/>
              </a:buClr>
              <a:buNone/>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    evaluation information.</a:t>
            </a:r>
          </a:p>
          <a:p>
            <a:pPr marL="739775" lvl="2" indent="-274638">
              <a:buClr>
                <a:srgbClr val="0070C0"/>
              </a:buCl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If the answer to any question is NO, the </a:t>
            </a:r>
          </a:p>
          <a:p>
            <a:pPr marL="465137" lvl="2" indent="0">
              <a:buClr>
                <a:srgbClr val="0070C0"/>
              </a:buClr>
              <a:buNone/>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    student will take TELPAS.  </a:t>
            </a:r>
          </a:p>
          <a:p>
            <a:pPr marL="457200" indent="-457200">
              <a:buClr>
                <a:schemeClr val="accent2"/>
              </a:buClr>
              <a:buFont typeface="Wingdings" panose="05000000000000000000" pitchFamily="2" charset="2"/>
              <a:buChar cha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The next several slides take you through the full participation requirements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a:t>
            </a:r>
            <a:endParaRPr lang="en-US" sz="2000" dirty="0">
              <a:latin typeface="Open Sans" panose="020B0606030504020204"/>
            </a:endParaRPr>
          </a:p>
          <a:p>
            <a:pPr marL="1143000" lvl="1" indent="-457200">
              <a:buClr>
                <a:schemeClr val="accent5"/>
              </a:buClr>
              <a:buFont typeface="Wingdings" panose="05000000000000000000" pitchFamily="2" charset="2"/>
              <a:buChar char="§"/>
            </a:pPr>
            <a:endParaRPr lang="en-US" sz="2200" dirty="0">
              <a:solidFill>
                <a:srgbClr val="FFC000"/>
              </a:solidFill>
              <a:latin typeface="Open Sans" panose="020B0606030504020204"/>
            </a:endParaRPr>
          </a:p>
          <a:p>
            <a:pPr lvl="1" indent="0">
              <a:buNone/>
            </a:pPr>
            <a:endParaRPr lang="en-US" dirty="0">
              <a:latin typeface="Open Sans" panose="020B0606030504020204"/>
            </a:endParaRPr>
          </a:p>
          <a:p>
            <a:pPr marL="1143000" lvl="1" indent="-457200">
              <a:buFont typeface="Wingdings" panose="05000000000000000000" pitchFamily="2" charset="2"/>
              <a:buChar char="§"/>
            </a:pPr>
            <a:endParaRPr lang="en-US" dirty="0">
              <a:latin typeface="Open Sans" panose="020B0606030504020204"/>
            </a:endParaRPr>
          </a:p>
        </p:txBody>
      </p:sp>
      <p:pic>
        <p:nvPicPr>
          <p:cNvPr id="7" name="Picture 6" descr="A picture containing person, table, boy, child&#10;&#10;Description generated with very high confidence" title="Photograph of 2 children">
            <a:extLst>
              <a:ext uri="{FF2B5EF4-FFF2-40B4-BE49-F238E27FC236}">
                <a16:creationId xmlns:a16="http://schemas.microsoft.com/office/drawing/2014/main" id="{4B2CD487-D424-4054-9BD7-C138F8A896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40" t="7215" r="4897" b="3733"/>
          <a:stretch/>
        </p:blipFill>
        <p:spPr>
          <a:xfrm>
            <a:off x="8189640" y="3297839"/>
            <a:ext cx="3164160" cy="2018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ooter Placeholder 3">
            <a:extLst>
              <a:ext uri="{FF2B5EF4-FFF2-40B4-BE49-F238E27FC236}">
                <a16:creationId xmlns:a16="http://schemas.microsoft.com/office/drawing/2014/main" id="{E60F4F18-2F6C-42FB-ADE8-99A02A636D0A}"/>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B6870333-3938-496A-83C5-412C41B67FB0}"/>
              </a:ext>
            </a:extLst>
          </p:cNvPr>
          <p:cNvSpPr>
            <a:spLocks noGrp="1"/>
          </p:cNvSpPr>
          <p:nvPr>
            <p:ph type="sldNum" sz="quarter" idx="12"/>
          </p:nvPr>
        </p:nvSpPr>
        <p:spPr/>
        <p:txBody>
          <a:bodyPr/>
          <a:lstStyle/>
          <a:p>
            <a:fld id="{0088AB57-2DBE-44A3-AE96-942C49E954BF}" type="slidenum">
              <a:rPr lang="en-US" smtClean="0"/>
              <a:t>7</a:t>
            </a:fld>
            <a:endParaRPr lang="en-US"/>
          </a:p>
        </p:txBody>
      </p:sp>
    </p:spTree>
    <p:custDataLst>
      <p:tags r:id="rId1"/>
    </p:custDataLst>
    <p:extLst>
      <p:ext uri="{BB962C8B-B14F-4D97-AF65-F5344CB8AC3E}">
        <p14:creationId xmlns:p14="http://schemas.microsoft.com/office/powerpoint/2010/main" val="2207897155"/>
      </p:ext>
    </p:extLst>
  </p:cSld>
  <p:clrMapOvr>
    <a:masterClrMapping/>
  </p:clrMapOvr>
  <mc:AlternateContent xmlns:mc="http://schemas.openxmlformats.org/markup-compatibility/2006" xmlns:p14="http://schemas.microsoft.com/office/powerpoint/2010/main">
    <mc:Choice Requires="p14">
      <p:transition spd="slow" p14:dur="1390" advClick="0" advTm="62166">
        <p:fade/>
      </p:transition>
    </mc:Choice>
    <mc:Fallback xmlns="">
      <p:transition spd="slow" advClick="0" advTm="6216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EE6A-D5D6-9CAF-3F25-2CE3404A0267}"/>
              </a:ext>
            </a:extLst>
          </p:cNvPr>
          <p:cNvSpPr>
            <a:spLocks noGrp="1"/>
          </p:cNvSpPr>
          <p:nvPr>
            <p:ph type="title"/>
          </p:nvPr>
        </p:nvSpPr>
        <p:spPr/>
        <p:txBody>
          <a:bodyPr/>
          <a:lstStyle/>
          <a:p>
            <a:r>
              <a:rPr lang="en-US" dirty="0"/>
              <a:t>Background and Instructions</a:t>
            </a:r>
          </a:p>
        </p:txBody>
      </p:sp>
      <p:sp>
        <p:nvSpPr>
          <p:cNvPr id="3" name="Footer Placeholder 2">
            <a:extLst>
              <a:ext uri="{FF2B5EF4-FFF2-40B4-BE49-F238E27FC236}">
                <a16:creationId xmlns:a16="http://schemas.microsoft.com/office/drawing/2014/main" id="{AC536D3E-0AD7-716C-FCED-1269497D6C1F}"/>
              </a:ext>
            </a:extLst>
          </p:cNvPr>
          <p:cNvSpPr>
            <a:spLocks noGrp="1"/>
          </p:cNvSpPr>
          <p:nvPr>
            <p:ph type="ftr" sz="quarter" idx="11"/>
          </p:nvPr>
        </p:nvSpPr>
        <p:spPr/>
        <p:txBody>
          <a:bodyPr/>
          <a:lstStyle/>
          <a:p>
            <a:r>
              <a:rPr lang="en-US" dirty="0"/>
              <a:t>Student Assessment Division </a:t>
            </a:r>
          </a:p>
        </p:txBody>
      </p:sp>
      <p:sp>
        <p:nvSpPr>
          <p:cNvPr id="4" name="Slide Number Placeholder 3">
            <a:extLst>
              <a:ext uri="{FF2B5EF4-FFF2-40B4-BE49-F238E27FC236}">
                <a16:creationId xmlns:a16="http://schemas.microsoft.com/office/drawing/2014/main" id="{F655368C-86B6-6ACB-E0CA-E7BDA02053B9}"/>
              </a:ext>
            </a:extLst>
          </p:cNvPr>
          <p:cNvSpPr>
            <a:spLocks noGrp="1"/>
          </p:cNvSpPr>
          <p:nvPr>
            <p:ph type="sldNum" sz="quarter" idx="12"/>
          </p:nvPr>
        </p:nvSpPr>
        <p:spPr/>
        <p:txBody>
          <a:bodyPr/>
          <a:lstStyle/>
          <a:p>
            <a:fld id="{0088AB57-2DBE-44A3-AE96-942C49E954BF}" type="slidenum">
              <a:rPr lang="en-US" smtClean="0"/>
              <a:pPr/>
              <a:t>8</a:t>
            </a:fld>
            <a:endParaRPr lang="en-US"/>
          </a:p>
        </p:txBody>
      </p:sp>
      <p:sp>
        <p:nvSpPr>
          <p:cNvPr id="5" name="Content Placeholder 4">
            <a:extLst>
              <a:ext uri="{FF2B5EF4-FFF2-40B4-BE49-F238E27FC236}">
                <a16:creationId xmlns:a16="http://schemas.microsoft.com/office/drawing/2014/main" id="{8DCB7B83-F030-9B64-DA25-EEE4A78C2E6E}"/>
              </a:ext>
            </a:extLst>
          </p:cNvPr>
          <p:cNvSpPr>
            <a:spLocks noGrp="1"/>
          </p:cNvSpPr>
          <p:nvPr>
            <p:ph sz="quarter" idx="13"/>
          </p:nvPr>
        </p:nvSpPr>
        <p:spPr>
          <a:xfrm>
            <a:off x="423863" y="1687515"/>
            <a:ext cx="11158537" cy="4466542"/>
          </a:xfrm>
        </p:spPr>
        <p:txBody>
          <a:bodyPr>
            <a:normAutofit/>
          </a:bodyPr>
          <a:lstStyle/>
          <a:p>
            <a:pPr marL="342900" indent="-342900">
              <a:buClr>
                <a:schemeClr val="accent2"/>
              </a:buClr>
              <a:buFont typeface="Wingdings" panose="05000000000000000000" pitchFamily="2" charset="2"/>
              <a:buChar char="§"/>
            </a:pPr>
            <a:r>
              <a:rPr lang="en-US" sz="2200"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Prior to reviewing the participation requirements </a:t>
            </a: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for the TELPAS Alternate, the ARD committee, in conjunction with the LPAC, must understand all assessment options, including the characteristics of each assessment. TELPAS Alternate is a statewide assessment that may only be considered for EB students with the most significant cognitive disabilities. </a:t>
            </a:r>
          </a:p>
          <a:p>
            <a:pPr marL="342900" indent="-342900">
              <a:buClr>
                <a:schemeClr val="accent2"/>
              </a:buClr>
              <a:buFont typeface="Wingdings" panose="05000000000000000000" pitchFamily="2" charset="2"/>
              <a:buChar char="§"/>
            </a:pPr>
            <a:r>
              <a:rPr lang="en-US" sz="2200" b="1" i="0" u="none" strike="noStrike" baseline="0"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A student with the most significant cognitive disability </a:t>
            </a:r>
            <a:r>
              <a:rPr lang="en-US" sz="2200" b="0" i="0" u="none" strike="noStrike" baseline="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rPr>
              <a:t>is a student who exhibits significant intellectual and adaptive behavior deficits in their ability to plan, comprehend, and reason, and who also indicates adaptive behavior deficits that limit his or her ability to apply social and practical skills (e.g., personal care, social problem-solving skills, dressing, eating, using money) across all life domains. The student requires extensive, direct, individualized instruction and needs substantial supports that are neither temporary nor specific to a particular content area. </a:t>
            </a:r>
            <a:endParaRPr lang="en-US" sz="2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4075610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D62B7-6A0A-5F97-3621-FBE2F238D795}"/>
              </a:ext>
            </a:extLst>
          </p:cNvPr>
          <p:cNvSpPr>
            <a:spLocks noGrp="1"/>
          </p:cNvSpPr>
          <p:nvPr>
            <p:ph type="title"/>
          </p:nvPr>
        </p:nvSpPr>
        <p:spPr/>
        <p:txBody>
          <a:bodyPr>
            <a:normAutofit fontScale="90000"/>
          </a:bodyPr>
          <a:lstStyle/>
          <a:p>
            <a:r>
              <a:rPr lang="en-US" dirty="0"/>
              <a:t>Background and Instructions (continued)</a:t>
            </a:r>
          </a:p>
        </p:txBody>
      </p:sp>
      <p:sp>
        <p:nvSpPr>
          <p:cNvPr id="3" name="Footer Placeholder 2">
            <a:extLst>
              <a:ext uri="{FF2B5EF4-FFF2-40B4-BE49-F238E27FC236}">
                <a16:creationId xmlns:a16="http://schemas.microsoft.com/office/drawing/2014/main" id="{20637392-72FD-8D32-3757-DE3806E7EFD3}"/>
              </a:ext>
            </a:extLst>
          </p:cNvPr>
          <p:cNvSpPr>
            <a:spLocks noGrp="1"/>
          </p:cNvSpPr>
          <p:nvPr>
            <p:ph type="ftr" sz="quarter" idx="11"/>
          </p:nvPr>
        </p:nvSpPr>
        <p:spPr/>
        <p:txBody>
          <a:bodyPr/>
          <a:lstStyle/>
          <a:p>
            <a:r>
              <a:rPr lang="en-US" dirty="0"/>
              <a:t>Student Assessment Division </a:t>
            </a:r>
          </a:p>
        </p:txBody>
      </p:sp>
      <p:sp>
        <p:nvSpPr>
          <p:cNvPr id="4" name="Slide Number Placeholder 3">
            <a:extLst>
              <a:ext uri="{FF2B5EF4-FFF2-40B4-BE49-F238E27FC236}">
                <a16:creationId xmlns:a16="http://schemas.microsoft.com/office/drawing/2014/main" id="{79902FFE-C420-CC89-4B1A-02304C26B366}"/>
              </a:ext>
            </a:extLst>
          </p:cNvPr>
          <p:cNvSpPr>
            <a:spLocks noGrp="1"/>
          </p:cNvSpPr>
          <p:nvPr>
            <p:ph type="sldNum" sz="quarter" idx="12"/>
          </p:nvPr>
        </p:nvSpPr>
        <p:spPr/>
        <p:txBody>
          <a:bodyPr/>
          <a:lstStyle/>
          <a:p>
            <a:fld id="{0088AB57-2DBE-44A3-AE96-942C49E954BF}" type="slidenum">
              <a:rPr lang="en-US" smtClean="0"/>
              <a:pPr/>
              <a:t>9</a:t>
            </a:fld>
            <a:endParaRPr lang="en-US"/>
          </a:p>
        </p:txBody>
      </p:sp>
      <p:sp>
        <p:nvSpPr>
          <p:cNvPr id="5" name="Content Placeholder 4">
            <a:extLst>
              <a:ext uri="{FF2B5EF4-FFF2-40B4-BE49-F238E27FC236}">
                <a16:creationId xmlns:a16="http://schemas.microsoft.com/office/drawing/2014/main" id="{0D42288A-6370-2F0B-01A8-E39F0E5739BA}"/>
              </a:ext>
            </a:extLst>
          </p:cNvPr>
          <p:cNvSpPr>
            <a:spLocks noGrp="1"/>
          </p:cNvSpPr>
          <p:nvPr>
            <p:ph sz="quarter" idx="13"/>
          </p:nvPr>
        </p:nvSpPr>
        <p:spPr/>
        <p:txBody>
          <a:bodyPr>
            <a:normAutofit/>
          </a:bodyPr>
          <a:lstStyle/>
          <a:p>
            <a:pPr marL="457200" indent="-457200">
              <a:buClr>
                <a:schemeClr val="accent2"/>
              </a:buClr>
              <a:buFont typeface="Wingdings" panose="05000000000000000000" pitchFamily="2" charset="2"/>
              <a:buChar cha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If TELPAS Alternate is being considered, the ARD committee, in conjunction with the LPAC, must review these participation requirements against the supporting documentation within the individualized education program (IEP), such as in the present levels of academic achievement and functional performance (PLAAFP), to determine eligibility. </a:t>
            </a:r>
          </a:p>
          <a:p>
            <a:pPr marL="457200" indent="-457200">
              <a:buClr>
                <a:schemeClr val="accent2"/>
              </a:buClr>
              <a:buFont typeface="Wingdings" panose="05000000000000000000" pitchFamily="2" charset="2"/>
              <a:buChar cha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If it is determined that the student meets the participation requirements for TELPAS Alternate, this form and supporting IEP documentation may serve as the required IEP statement under </a:t>
            </a: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hlinkClick r:id="rId2"/>
              </a:rPr>
              <a:t>19 Texas Administrative Code (TAC) 89.1055(b)</a:t>
            </a: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 and must be available for review during cyclical and targeted monitoring.</a:t>
            </a:r>
          </a:p>
          <a:p>
            <a:pPr marL="457200" indent="-457200">
              <a:buClr>
                <a:schemeClr val="accent2"/>
              </a:buClr>
              <a:buFont typeface="Wingdings" panose="05000000000000000000" pitchFamily="2" charset="2"/>
              <a:buChar cha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TELPAS Alternate is only available for students in grades 2-12. </a:t>
            </a:r>
          </a:p>
          <a:p>
            <a:pPr>
              <a:buClr>
                <a:schemeClr val="accent2"/>
              </a:buClr>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5127338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_telpasalternatestudenteligibility_final script"/>
  <p:tag name="ISPRING_CURRENT_PLAYER_ID" val="universal"/>
  <p:tag name="ISPRING_UUID" val="{24A2A4CB-9652-4FA8-B145-CF25A66036E3}"/>
  <p:tag name="ISPRING_RESOURCE_FOLDER" val="C:\Users\marimi\Desktop\Texas\2021-2022 Texas\TELPAS Alternate 2022\TELPAS Alt Student Eligibility\2022_telpasalternatestudenteligibility_final script\"/>
  <p:tag name="ISPRING_PRESENTATION_PATH" val="C:\Users\marimi\Desktop\Texas\2021-2022 Texas\TELPAS Alternate 2022\TELPAS Alt Student Eligibility\2022_telpasalternatestudenteligibility_final script.pptx"/>
  <p:tag name="ISPRING_PROJECT_VERSION" val="9.3"/>
  <p:tag name="ISPRING_PROJECT_FOLDER_UPDATED" val="1"/>
  <p:tag name="ISPRING_SCREEN_RECS_UPDATED" val="C:\Users\marimi\Desktop\Texas\2021-2022 Texas\TELPAS Alternate 2022\TELPAS Alt Student Eligibility\2022_telpasalternatestudenteligibility_final script\"/>
  <p:tag name="ISPRING_FIRST_PUBLISH" val="1"/>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pUEF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GlQQ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BpUEF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BpUEFTEUk/r24DAACdDAAAIQAAAHVuaXZlcnNhbC9mbGFzaF9za2luX3NldHRpbmdzLnhtbJVX227iMBB971cg9r1saXdppRSJW6Vq2bbasrw7yQAWjh3ZDl3+fsexkziQNLSoEp45x57L8bgN1J7y3gGkooI/9of98VWvF0SZlMD1CpKUEQ29kCh4jh/7T3+Xy/7AQgQT8h20pnyrjKWw9SgCw0xrwa8jwTXuc82FTAjrj7895T/BIEd2sQSGdSlnQyKojvkxvJ/OL6K4M+6mo/nsoY0QiSQl/LgUW3Edkmi/lSLjsQnt1nzaaLtjCpJRvu+MiFGlnzUktZgWN4vhYngZJZWgFJiQHuaT4eRnJ4uREFiZ/eju/m5yIac66vPGnNAOVFGd00bD0e3oro2Wki3UizxbzG/mt+14jrvXu/JpXJag4Z/uzBzFfwT5pc1FmqVf0UgqxdYU9IQzMp9ODhMkxuuHhPmD+XQSTELmoE5BKkZjbIOQsZXid/NpA7fV0n31h0Rg7rYU7M004WR6GIWEDMZaZhAMipX1qZ34eM00XiYYbwhTCPBNFegNM3wjmSq2qdsq3B/4oDz2QM5QIdaCZQnMbLwesG6v8LPZNJ8rHrQ0efFJOJzhPGOFfMGqniE9Y4V8N8165ex4Bj/1WE4hhylxvfy8+OgFTnBZlKtYFV5z0tJccuUd7QwFJhExjHNVrWgCpmnBILfZkAZnMQWcHOiWaHyWfhtceMyTUcHgxOGE1iyrQFPNoEltkcikwmDQvXbZOmE1eCzFvhtqopew0QW6bqyaYh4LvxxmWde52+DQdEZZN7vuaXxKHvsJkXuQKyGY6vccD68fHmIf5XOGGdb4lIJ85hvhcfKz20hcaFCXgoW9gpfCidYk2iUYU1sKZUltZ5sbGLhjmzrLsyQEuUBBUCgUWbdZ3I5udwx/9ZrCB8R1QovTMvUOt+OEloL3DE4BQGS0K/pvF9aTZExTBgcoZopnyBNuyyxQKP+mfI28nPwqvX1Bj24CVTrxJ2zd0UBYY1TNDOvpnu2ahCrPqzZQitFehVwb9sWQNFL1T7cGJ6TazuhvKiC2qlZNkmnxroksilmtXfLkABNOk3wAoUOXkmnyWA4TInVlyZ1FwGf2KgTzZpWblRk2eNooZsyOh02U3HM6Y1d4O8eMJuZvNH/E5vYr7xH4BcdQEBm/lJDaq9DgtmxME5/NfGLjrE9SHQw8k+1P2Qn8jv+WjP8DUEsDBBQAAgAIAGlQQVOx5bAvegQAAGUWAAAmAAAAdW5pdmVyc2FsL2h0bWxfcHVibGlzaGluZ19zZXR0aW5ncy54bWzdWFtP20gUfudXjLzqY2Mu5VLkBNHEiKghSWPTFq1WaGJP4lnGM65nHJo+7a/ZH9Zfsmc8wRAIYYJIK/YBgY/P+c79gr2j7ylDE5JLKnjd2aptOojwSMSUj+vOeXjy9sBBUmEeYyY4qTtcOOioseFlxZBRmQREKWCVCGC4PMxU3UmUyg5d9/r6ukZlluu3ghUK8GUtEqmb5UQSrkjuZgxP4ZeaZkQ6MwQLAPhJBZ+JNTY2EPIM0pmIC0YQjcFyTrVTmJ2qlDmu4Rri6Gqci4LHTcFEjvLxsO780fRbW62dGx6D1KIp4ToksgFETVaHOI6pNgKzgP4gKCF0nIC1++8cdE1jldSdnc1tDQPs7kOYEty4jjVMU0AMuJrhp0ThGCtsHo1CRb4reUMwpHjKcUqjEN4g7X/daYWXQafd8i+7vdAPLk/Ds46xYQWh0P8ariAUtsOOvwq/LXyzd9Y/7l5cfvE/BO3QTsXpRd8fdNrdj5dhr9cJ2/1bKcjCXBA9dz7KHmRDFHlEqiB7KinSIceUQV3fC70kCjqD4XxMQnFCIfMjzCRx0N8ZGX8qMKNqCg20CQ10RUh2LDMSqYFOdd1ReUGcWzgDCIZB/qs62n1f1dH+wZzrrtF+69ZCKz1oiwzzaUeMxS82fWt3r7J9e29vufGLzPSwUjhKoFnAn9I2z71LumGjemzgSNEJdCK55+WoYCwoskzkqqGtLlXfJVYmPALjjQSfy7p+RkPB4ipgJB2SuItTqL3+CXfQCAqSQex6GeEowBzGGFUQz6iSkMVQKqrK8XUy4z7OKWYIRhTMWYLOggfxjRKcy7kKrFKph0fU+LMrFJF/mega0qOsAaOgRfeBFf8XUbAYTUWBGL0COYGgTYoU/koIujvA0CgXaUllWCokSzUTSq5JfGSj6AJUpAVI6opgRBkN3wr6Aw3JSOSAS/AEpj/QqTT4tZWAMyzlLSi+sfGNGUvtbsv/+kY7iOMJ5tGK4FCfJM3UWvDxFHGhbuQgHBEuJCmTEtO4fGfjW+35aahaBPL8QtmYw5c0LRh+SfgqIHeg15jy9WhZJfFPWmCtNsGTstF185bQ0OIUUmIw4UUEg5Dy2Ui1AIwwR4KzKcIRbFepx8aEikICxQwIAy2fb6GRhzItn8Zw7IHGPCa5FeTm1vbOu929/YP3hzX35z//vl0qNLs7+gxrdebwaD56DNlJ3TuJnhBachg9IbnkPHogeyLyVJd4/MDcxWeihXi7G/qD42bY/twOLxYAlHF/uO08V6/exZu4PEjuLeLh79vEgX88aJ6igR+cd8Lg0Kb6ugIaXUUJ1O9I/zNiI9M7DyGLvhW8TpYNY3/gf7YChLRZNaqd2m7PyuGPNlwDc5r075wlVibAqhmb0QnLhtGUQtm+isFh1YnPmjmvo/sX3uF0afubgbGm7ic4j5K1Vc4rnsi/Lyf/40gvrH65aPuhgKRUC/2iNfhiQZ+PWuCftT/0Oq21ho/axe9V1OzLhs88VZ/P5r6Xee7Cr5kbQJ//NNzY+A9QSwMEFAACAAgAaVBBU04kzkyxAQAAZwYAAB8AAAB1bml2ZXJzYWwvaHRtbF9za2luX3NldHRpbmdzLmpzjZTBT8IwFMbv/hVkXg2RgU68IcPEhIOJ3IyHbjzHQtfXtGWKhv/ddSB026uyXtjHb9/re1u/74tedQVp0Lvvfde/6/vn5n2tgdWM2sBVU+cevbB6oHm+hEVeAM8FBC2k/H30KO9OBGUciNo02b5YW+34BWj/eWdcu7gkLBShaUIrCe2D0D4J7avR2KGpfUPOlJONMSj6KQoDwvQFqoLVTHD5WF9ufy0YS1D/oO8shYbpTXj3EHvJk+PoIYqnY5dLsZBMbOeYYT9h6TpTuBHLQ/2hXS692kpQ1fte+8ryXJsnA0W78GwwC2ehn5QKtIZD3XE8CSe3JMxZAtxtKBrdjSZ/oA3j7kBbdJnr3PzSURgNo5FLS5ZBZ0rTWTyIh01MVF6daXaK7zkDn8bXjORsC+ocK5QbecYLlAozO5EuGtlFohzZMhfZnovHdpGc3ay19X0bdWD0E1TL41dxbZfLdIbROGbYOmYr4oAWvmw5IxgMebh1q+qceNKbaO3cQgKUFFiSezHtoLH3r1XXTK1BLRB5FZ29gBnD0lVRxUm1+Tc3FjhVK6VE7kvOGtzv6mL3A1BLAwQUAAIACABpUEFTlBOzImkAAABuAAAAHAAAAHVuaXZlcnNhbC9sb2NhbF9zZXR0aW5ncy54bWwNzDEOgzAMQNGdU1jeKe3WgcDGVpbSA1jERZEcG5GA4PZk+8PTb/szChy8pWDq8PV4IrDO5oMuDn/TUL8RUib1JKbsUA2h76pWbCb5cs4FJliFLt4mjiUyjxSLHHYRqOFTXv/AHpuuugFQSwMEFAACAAgAalBBU1tzVfMBLwAAkFcAABcAAAB1bml2ZXJzYWwvdW5pdmVyc2FsLnBuZ+18CVhTV7c21lb7fcVi6xQIkFprayuCEQVkSNrSOlRbtLYCymA5hSgEMEVCICTR2oJiBmtbkTJERUWrEGNkkEBilZyjMkSckhAgbU4VMQkxQgZykpw/2Cq09x+ee5/73+f/v6vPg5zss/daa79r7XetffYJe9d9snLaP33+6eHhMW31qg8+9fB4AfDwmJz+4hR3y/198V+7f03K+XTl+x51Xb6D7g/Pk977+D0PDyHvJccXL7g//2P7qvgcD4/Z88d+Jq3+9I2HHh6x81d/8N5ntCRDn4Gn38YYsDryXnuDuHP+oxlxrxMnvRp/boXoHyUetbVxO8/d++W1V7DbLn4d5sklL9x9J1Qc8X0f5Qp3Ucb5jrbvUvHcPKGI9LsnfXJHQM+uLqY6p7K1S/Z5qObBz65ETZ1iTYFuR6zz5+Zm+ano4TLNKVdQlsfYv6YwIGDs98WoxeBzYxe9k/8zG8K2sRkDlXlZ/UzEUN7YX6C7h2hQybGFQa7APdIZWmPRGamjXfrDG6sPvLH6nfiNBWzn1RjmV8O7cY4t4VdWNQ+5e9giXod/kDaNyWugBgFnRF/MNyx0ca/8oWtWXzsmApv8xqmgy5iX3J8/O38Vg1RZJdkkWHjgQQid2wgCwWyh+867H4Jxq+dkWHyzOVAaBpjk4bGzJMQPgNrnRzked7hYvwT8qFnx77ju+ZL94zGh5+PJrvsOv/HGq6l/CmYLDxxc8KdF7k7nP/AG49zXh18Hzhybf+1P072B+YvWF+Fnu69PXsEs3LZ3ybiha374gj0WNO+49W06+i+g4oE2CnWEZhNGT8VoCu9fxl3Il9M1eZtbnJdeCvqEp8g9ON7z9VaXXRcqjxz+ttzK+nU3b6oyHn+rK0ugW/jUltuqgpH73YYm+60NMTHFikTZ9ggxMTF23L6h3tMCCXW4TM4c+jX+rLjAogqKMcYqPn9q6Onv00m/MEcAHP/lM2VaM0DCRU+8+1mQ1PHIEH9WtN4cKFPVi3g1urfHtf+iDVAKiFaOOjiOFP1gecmuPIswN2octh7VS0EttOGrMYyC8KoqMa1VpQKumyeAsTeJ5TSrcSdzr4q25M0SvBdBX9vMHQeub3b0fUblC+LTNpvB1JZxBVzgK1iPnUxB48yL25/iLmjCLOfn33upMeiVxdiVjSenCUzh9XAuzqmEsqeqMdvg+TNTTvoR37q96KnlredSfmeLtgBKX6gLWUAYkoi2A1szeWZlcC48f1ZVwYNBtRpkYLdljLsjabVJ7iIOq+SZX80mF3bYlCaMHQqOCCm6TV1b4QyPuKfUwuAqLAllOi9k067ulo0biNtOmU1m799c+QI2+r4Ed61eV/yNmdSQ9GDqXhmwb5dSd6Nuw1PIEY99FHwRqHoxfzAlkrNr+BAluEirYrQB2VBbfK0ICPxRcbyv7mmYWnbNhEns8tLw70fW4beAtOV0srgEihQLaPm7wk7nafDWxMJEte5GGjHGL/apks0tmCk853uxA4FTrmF2qrcXfCT2p6OPpmxu7bgk0eYYkyfH5gU9RWtRXMUiH9LWLPcskC8SBuwDCL65i/CJ59lirqrZ5ZnU1/rUnIZ1lDfTHBtGVYtpgym+nPUjr8IA+ycRT5WUF0K4Vwc0BHZ5+hNxlRvHTTkWNsMsmXrVRjNNPt+zoOAU1XlWaFOOiaaVfevK6R4cj6cPm+Wlb+zZJWR13lkzh+To8l9Z2GU4hKkmQeTEilO9rMDwCZa8a8V/AD70FkTTB93BVZ9B5uLW3eHuFUSz2yggmX14YcuO91iWuqEJphxewxUOOL5IyHs7iZ6rgMv9NCWK7zkQLvorX6wgM0LMX5PLJ00njjyNUOVzBjvJUTN7dyqbX2r7IqFmNi/VEle9wZ9U2Kk90+OOvYCeNa0dl/8ZbYkeXzeLbiSiq5m9hC5fzndfUdGFMwWfR9D1eF85l3gcEwO7usyfThXxjtwcp5Z9M0m0LvBitOxXDPoD8/jYYiGd6yIUh32fR3VcKFFczQzKnb77oTAo9zq6Ez/RH6vwmK4pv8TjXwXL+Judi+vE53Vrby/qus/heUdb6uZGFg2pDDs2PSUM8pEURznn69qw08FdgZV9DR/hX5cTGpsKqQ7G+YwXed9RqS2fjNPPos8qji/HvgCvVZaQfunqMV++pmWrVCbr+pZvftHjZUZIT5vo6TM/urzR4z3mn2o3c/jipBOvrehRmcJrx42NE7s7kAjIhUHTLMSeoznE5JqWeIrgoL46wag+rjJpgqxZqDd6ge5mv5EcdgNteZEqw0w4JrC+Mx4tL2w28E3JR8NeolqWg/EitxiV/vjclMOVfqdvji/Olxp0U/Ojju16+O2cpAq3vsvX0qDknxNJg+CaOR1cxYToe2Hfru0Kr0c9WrfUn2cx4+Id++tUgFLr2Vc8wbDztl2Jou8ezq0UjupFyVVMrnX08jVq5be+8wxuNCZ2TCSRCcdwAfW6HLZb5dHE3dsrKiMjkmpKn3LO7MAkYm7ITFBX28UV3KlTcDhDuo5bNL9+E0A89gv9+HgcXpLpDnKjvxgZo9qCwh+1udlwjtr8k7CbwRGOESHrgXsE7oeGT8c9/VvKed/iSxtluN9nCeQ+0Y/0w95iAZ5qERqHl2UITo17hSYG22m1N1Wm0+YHpwV9rutCBukXbp+i/fk2oJzheCdZnT4Okkxtbv7ZVHBOBMcuYNo+b/H8RT/f4+VZ0WT2MRESlSdm7lQyKn+kZ46P8Dr8DvHKQn+5MCh68ex55JbIiwyJ4/2KSRH0gFnJzx19/6nF+skLXGUoeWnCb1PzZdvLGN5fS2xfxJs2nRMhkh14V5f/TX3chNC3TDpvdHdc81xHVs5VLQDuLLjWPv0Dyonsih+bzd4n8c/zeIsCy/1Oi8fxJuxPu/zFTEFneITrVVn7dH14+cghbcPC1vOX9OR+GlsE5FrHIZ/6acXe8JeLu4+z9sdWtPqQhEMFfT3RMpXIpGwM252XbKKl8UIJCpWpmT5hCm+DlxMF7QVDfJcmqWiLQtVUXAJ5C+YhbmQ/NrK+1WaE0PWnnevOF382nhF29phfnTRgrzHj14GMSvvlJu3Ukkzz5aZzsvaIDkLxj1N/fzABzpOYf5Imp+x40O7R1j69bXH+g/bpvvYvEmAndB1L6gXLRJR8z4ubW755L/KeKWdvGvQgcsLgM7Rpd1R7DkXNW8blBceTrLlrKVMMktKVV/pZ2G0wE1jAQfqXPayqVq1Z3KagUs90TUhcF3vMch3P+1W4o0fs9vsRHDjLiiO1VBWg4ua2VRERM8JAWCUMj5mAxsKi65QPyJ1JxqVcabvb2rM+k3V1k873oXXB1CBV2A1/pEAglhRRiCI4t2oC9HGe+0V4PHiV2jFWYNSUzt3jTtcjuLyN7MOUBrJnGaV80QqVkOZpitPiZQOLuedFpQv2cEcLcwsmKA+Ycl11iKbQ6lVh7WbfoMnTra/wgqd0Y3iAR5S1fU6FGJCfub1tAjjnNyRTtwRMuYFZA4RVMipy5gS9cp3/MXae4QKhVBxCbwlPniB9UVGH6jCNXMzEKGbLyk6ZPp3kVJ0XQcy99lLa9dRxasdtNS3xULEsONLhIXd2PX0n6dFrSe/P9Ufnuy+m/KqC7oxO6LwdqvKj673gn+PQA1NrXB5CDDU2PNp2ZLxOITxM2VkxjW0opiTqrmCC8rd3eE3f1+74tQ4ZT0CtX/eUHVnfkpnQm4hMSllEautP/lcuzI3Xh+Ws4XvBfGdvJ0J8+Eu5tcXKaGSMFb3+yHS6uybWRJpv3bypG3IXmsmsIWxjNiTA2R+u9EeT2ozt7hCztZnGCuEZEJuHXjcXF5hvK7JQzzZFWktdHymZ5dQJpEzElKZgPdrAlzDITpPXeFaztKV8w+leBEowV49iSJDJOLfRjMEmD7tg4nDHHH8v0XosSY3w/KOaGUQmvyeVUVxH/KywBbMTJlA5QjiVgW8C+adVuSZlg2OTZuV4iP1Dtnj25U0VLywXS2aRwsEFihIrolNvmQMnt/gBSb15twKxxb9QyzEMRD0Cneepi7QuGHTKEJMSPnSykqKacpdKXkhYEXEiKEuc/RobmtXoR/wkw2E/3wNH7UBsShGkLlFbJ2/thSSQ2GhvEjRJ0E3W0g/xUyCAh+xpR9TQXfwtS6lZNjBbYbUSZ0cb9Nbfjox7rWodu0LctYUsOzkb3sT+ar1nLgX8ktggW4cpbQS0a9Vhbw6JE2dDIyQ1iOAtsvgfKAxHj3Tp+2ymoXkB14DLaMGZcaH+pN7AEsSIA8QBzMzS+h4nr7RRSzHj3iI0MteydWqAA2vhNrUBMIgZ7KsUh4SyZKgG7WkD+kL7/ZsJ/hmRVRZmSxSSM906g9coDfAfkAg+92Xdl3/mO4P3BbUvejyCoo6ETO+qy5CdveOV1x3WzwFS2HWw6jtKObMNmz0DAlPFXTc4FHxdthFicKqTPQ8ahr2nXg0LrsctRbQh4ilgE89ENY3KDvtkQwPTeafRBITHuG8xNdnlGRsLDdomC9MXB6QVcmCDxSVUQABHpxWuNNnskKZEDjiGuwmaBVmh/jOMK02j9bDW4HLBBC3caMVtmuD1TrBBiLmZEqkLytidwOqgMXrzWKowGrdxLwjNmJzUG+v5E77F0rgXgKDbGqbve7AhZD+Xw6vNLlxba8ndRmqwAEDhGWp5dCNP17M4IiPkHpgJMyGeSuJfXMfrec231OhzMS/KIqHeyUJ6wEwtEwneDxPsyF6dFt/wV1tkqgPFrtX52GlIu9bJXIstrm8irLjgOoeB7e1pQALRJRNQLF9GSsIW7ojcvZTrh4tlIQuycJeTsaidci67kMyAGQ1aVw/Eg5TcfaI4NcTRvdzH1EDcXcF1WFxebwPravGCoRpGRbTC7XQLqYNrKNADJvpNQrEqM43lr8VbjMRj45lhRokwaMqFxHmpM0nLuZeTULm+mhIXQWX7EbN6SZ70zEiD/EsOoid+0huLjUba7XMXF3VbYhxWThcM6PapZYyRUhnMhW5MUYSJzkdVnUz092tmFOpdw+n1wSkkaSglv/ATZyqFaMgh7mDM5L1dpKT1wsbsDEfB0DvcbdVZYo3LbpJHR5Q3Ee/N/XF8JcR5ugOK3JAy0xeqp0lxg+AXmb6ao2ESaUDWTa+izMMZ0WktfejwqO2QE9qL+OCGw/xBhkwZGdEwBpIJA65f6p/HKsQmwMAIb3n4DqTp48IkpxkpUi7I0vDumzI8VQYA10wAFVRGIUfbzHw3i5Ms3xoZOBQ8dHragMmlt9ahrVwgj9GKm1BR7ZW9NgdI8dzKcL44RwFtmTN5kyO8atAbshpxESCYig8H7zoPz5FB94lpvmpWRZPjOkYduE9tLeXUI/4ZVk3X81wkndc4rdJgDyME8uTVrX3JUp3FlOGr4Vf2EFxx6IV6jcjNHEaT9UuFOfPwEHQD8xFMqbdupqhNOm+oQT6/hIdn6m0MMo5uMZfAkDpygjsjZsMJbF6tyY4xURPzPsLfkQnwN2QMC7zldNQJVS4UUiWjl/YMaLz24SPBs0o+3kcBvbicWZvWyEsJ85MTCCeoLLGE4GbUepf8Eu0E+bSz/0M4Fz/F2Dxx3S/aiAWC4j2/NlFA03CFLJ7v9G6txQA8v/eAQ77yjYyTsrJ6r9Ezygkj7syHlGHY4K4iznsjCSTZ0M/OGagtrNZGclAadHpbomw6sl8+O1M2kH+VUvjt+IxSOl2j9gvpKNslATstpk2K7UWnqaX/Yg+5/hcqQrwBzXC/tS8kKXDwt0bdKH98wL/veeMOduUy/4WnskQDtIzIkHGjdwjT5KY7NPKfFm79Hr/xAPjEROsSUGK+s/mm6cMDR20Rr/85akcQoI8wtgT7bXnj7RLpvAmdi3CoDQolOn7zqolmH9MFuD7ZI8Wee3I/BHyuYt8TIF76AXgyk+fuPsXz3eVPEAxYx/1P73qUjgU0+QOV5Y0aJnKvtrG/edRllQYNXtsnfUlr/MYmnts+PsMY5qPvy3GOX6fefG/Fjdw5rNA2zSveT+R4A5XTFm5LNuV98Cdu95NApcr2+mrGf12UHT0OKeck0Uz3onGuK530fkQCtaKTcS2j9hwNTdtUU1VgtzSXJjPzC0ZFcuaoxeligiAAIukcBWToSTUQNhmaqWRHD9eAzX4rEXgiNRVSxiYzDKa40W4ew0GN4ySrUymMCIsSH9JvNL5V1EdVjZWGlkNUtIYtpLDcVVhBoV6Cb2D0uoA1ioQngaTCN0w7wXfcquE3tUyroDDEAVM6mSO+QTh5ZGb11gRNsr/srgjpyWXQI/FtoIA/qh/wx4mz2ZnQKrv6CUBruEKB1GWHu88RJ4eUBMeocykJCQ2XMEhHcDKtMJHeAcYN2iZ0Ll7RTk3ELo/FALAibGFIf5bVLdGgNguPZbzzFEJDIA9ECDsYRBCMFxvu/lNrZwDkQv0dmkWwg/ME9YO+AILrv51UcngZ/R+7Q5q5k9PFDgmopKE6OQO2OL0Ytnl0SEllHXA1/Om17gMAeSaQxj4Iez1MF3T6KBrbtYeazuASEdFnybTfZFDpylJfoNpyGeoZ2ML+8eUnFLaJyuZMqp9Wik8Ht/es6DqJi+OzXOW8IB58NOQb8DW1JntHBwaLO90Xe6vrUqbCiAWQ7npig7RFaqQ5DA036g9OEJTSQiY1NmidIVmW+uA0JGV/Zat/BvZD4EU/AdZYfZtwz+Yiszk9XsMPeJm4PHJL7YQp+wPVtAu7MPjN7tzXtCAppoFIpbKPLXvy4GcR0U0o3H/lk4b/6yo2pbAZMCc0S+I0ZGtaHl1bGBrUOnLg2NRPI2vgC35ykypH+vQ0qg2DPGoP0hD2S0fLpRfcq5H5xuCumfJBWhaUU2jpNT51Cx4EvXeI5q68cXlBFSwaYCaPWzGo9R6bgod7BkNzH89sp3tiUV8+tmax253Fj430cNto3f941EX3oHc1SL81i6lrZOruzeDb2mDmYClz8J6VhVprIPmSx2oxgHyj54Yyykc/X8+TIn3lfKeK3zpaxh8t20ZEh4nE1r5Dj+X9OoktTEZ6FFWYYubdWOZdy1qJSlga0DXbcZnouDyY+6lMmz8TyIgUaPPvEAUpxzgiQJ1TJ+0LeGztuya85cfYpAt+u1Oed4qIiAhCKwqo+uP7RFNJpWs+z0CPAAplD6/elFDhd/MPw2biACCgJPhTkuJDiiXJ96aPgPdKaCBv7tvczKDg6/1c4dt1xmTm4T4SW4L3gFJNGexPKYW9sWIpFXsqhWjNIeYhOG97cArUw5q+fAf1zONZHLZhsPO2ea4Qg0cx6cAbHNOOSHpQ3b4jb9ftQ/bATHMsy2xpxmwCEkpYRX716no3/TRJOOdNGb2EsR46rdMiPFYiy0nTsPRb/XIqnghVu8p2sA87r/vItvR4fWCiuqkmbF5If/a8LPYp/IJ6RSEHv6zfKM/iIO5dEhXM8DzrVGJJ10AEpnx6nOsdXw1wg5/MuhrzmRrTI00iR+xeNuUGJhZ2hhwDd6rRs7Vhb2ZpQJUrQLWxF6LFLyw62SRpxVnzOvbMr02I9LIPyM7Q/GV4cRV20WPQL07GAJsNHbcx3KO0iCndC1aomOt8pp6wfDVVXMdLOZQueCViNmQldYBQxNJPVp+ew+LCciqK87Frl9+Yok6Ucw7+6XmOcD37ffy1oYjgZXX7Jp2SniGKcqmMmdaopNmyF297XVjf0kVmHaz7rD6kAcw5hnrNNMgZCXNkFJh18f6f0/IHAM8H8hVuGNxlYyP8iHqQLJb4qVccoyayT1DGzlbcXHXmTtPHnvXwXYqDdm9Lr0Yfd2qTKXIv2nR9hYJhwH7JeRzi37qLzw0C3NcpAQb01A7PY5R83zmKeuGyku4FgfuS4UdhJzj1FLFLuTHhzlBQ1hz0Gzq1sDfGt9EY8N6pTYbi/voePmLz8jIsxxh8xkUuABVhk3MV8ScNzS7PngXg0aYWXDbv7SGSBvq+rpb2snk3uSWKnvTHKizhCQ80CKadExcprzxe5O4ssMPrP7JC/f+I9QB3feYmkUavL0O0q35OjGyElxPoQ9anhI4BNDSYU57N0G1uJMlXF8TJciL+QhFb97rLvf/v6XZrGd5Cd3NWJ7/lUVAWE+W30IbVGkdxqNRULp1/aovJwRmgRPLh/Ci6RH5tnDYJBSNgZ6zUVR4qZ5pZ343sLBnIjZSS5MiTg/nuVwH9S+jI8cH9804xTY6qKCP0tNhgC7tKfvTP+jetokluIt5macGNn5fMT2xRDTMDnhD7CAbRuKz8G5OzLUhdsUKfT3yawJlsxnBnqPldumt0oEZqLKB1VlmB8emHtGPoUc+anjX96zTpNoFKAcPJah2tzHYNjTQLWbap6JcFoxdKoFd4JGrf/PIJywuMy7xzCtCHMnUs8Wg7a7SvemoXqkNdonLUmkwsONoUyYxKdbB5RHFhrAnfA+k1VbPSSo0ZhZFOBltRaV+uqZ+wEL9k306rXAKC+21o62hrOQvlu3p9I94Z8nktJmrN0qJfVXfFD6Yqo0lXi1R3ER9cDHqBq/iDrBuAP4a6YNTJ73P95D0rzw9L6mj4Ymk/98jIjyzTA3hScN0+azUVIaJdulD0t5XE5lZ508diwR19iCkDC8B2FxXVo7YBHo/XGC2ui6q6o2f3quBt7jI/uUXjzkiIQEZEYWJ+ISoSdF/46W8oJCYFU31nWet1StcjmrgVt3sb+wfKlKwWnAyhJLT4QWbrzfB7IU41vgHc7zM5J4HAFeL/CV3sGcqwUBAkw2ztlvrJhJRyWsRQMGGFexiw/O7a34C/q2G4hx0ABetZU7aJeTRxZS5WttincZuxUWsLo7ZE/qGiCCyrdQrnMjmiLRDvZp2uPKrK1eQyLOBm8nPYAnFdRJ5owBk3/oJM5yZDh9J0iHoioyKqJ+n117h7AQS2v9x3giVujXxXnDmzh2K4O9VuB9QU+K6BADZWh4VkueUaI9KD1NuH0sb52Z02yuvtGHVJO4DhHFnSzwVIkNnQ/DFK9RTCuq4iaq8+QC10o2rFS/zMfFLTrfZX2X8PwAqAXPGtT9CM67ibPrzKRIL/jHmp2HdgxVg8VIDmbpsc2YxkzbDiSq3ZEMAFegxw8/V+nq6n7GcKSyTaSOLVSHnXu65z7PLgpNfndv2eqahvD+qeQOtLwHTRkDvQvI87w5Zj52+GhaJ2CNAaMIGbnRliUE1R0Tbq6tRtdw1KN2xJNQ1+xKq3sVADbxYHJ1hGqKKJE+cAGWJGCw5qc4Jq/EOLVaMZ6v37RAKBM+nL6P28CS8TBQB689JnTc+a/js1HcQB5u3IrSCX101NXlRL2l/rubF67+aklZ86taNREwdhgGRbTdDHK31Xm/cNWCcWZe49+8j9aSToI6+ztCRomD6htnMXkSvQB2JW7rDD6Pplx/XvPhPQCNBwgaWQ/+QkY1Oau8jv+88pn9fwhFIrXVoztV9vTVTEPyl/R/GWzlDNrcmG0QE+3yXRhY+XnvXxYJz5L1idsU8g+IP4jYy/5OfTkgnUmsr+PHkCbS8Bfw6akDq9gdulEwiOLXzwTO1/QG1uJ6CvXsnLSmKY6wdzRUsgqeNR+8322InKUyEl5o2x9zVDY6LMI5ljT1Wzx14DHRQy8J80qD+g4ETwkMhyKE3R+YBH3KEeO6z/mwh3tcK8J+LTCw9ubfHbrdcrN7LrjejFqdlJtN9k6leGRwek+YhOr0T0gYD+iOjPHW7G49RlX/IC5PkTpaOY4PhuMHc9+7ycgNxVp5zMLIX2IOYBCYWe7ynJvMhpV5vWiyNLgrOABQYBz6o2G1ybxP50z1rDISrqHPBRWElWEM6CILUTE0GoArre6P95IhIKfEgRFE0CQYy3+7/p4Ulzqu+tJFpMamSvMLg/CyZ5llLuZbbg6tcvmzK2a58bOiSW1kk/bvGT5ZqYYpTaR2ZzIBVO4Z/X0sc1arL4yax72UQQVLxVpKYmi3gXPvprviRX/OZ9OYXNFumQlLNsU/CKdky8mtZTdJOaEEF313KA+m4tJhsSkWFCzxYf3lsruqmJxJ/ABT7Rg/pmSdiboNL0yGVzGWzKzIeZ9fgGBidNUTux0gnPZXO+w4M3mKuiTjQlepZm6tljZUry5szFlZyDokn1uO1wswtvhozirDOVftjJWfT4XWMSXXBjD8CDtbqZkMUM1X02UWYqmyPaBJzUy5d0zmzMBlI9v3eWnWFQ1kbsbph1+T7tTnrL8++y0vR1v+Q64py54nQgveI7NU4j9Ysmo3bheiLI5eXdnRCfG6nszGgym49f2qB9hPmINDkzwR9IoxO524KWTc+2CpZjofpJIV2H/eRhHC3cuH4Zl4OkkwTguz68Gj9sdmP3DkccRSPChwyJooqoqGG4giM0CZHST/bo7KICuNkyCjnNyftuX5uwYFT4kCmdmLlQT1m1SJHvlz1j91biKvCsOlnjVYq/0tAOM7WPmiRECVG9rGudwRjRPyTfxGlE1BzS+RWws1Gx22DMaNE0CagO2gmyr5rl/2+cS7y4xkvwX7G87ywHlaSq0UudpwWSkNYhFUlaqNaH18b+1WXODhLR2obIiWhnuSKZ5TSpx96OgXVsYf3fcOnayUCnEmxtV3pA5f1TNVUSvwy4mcbyBeBzmIzqkF/TKycqfxvQPz762Z2eMHsyGRtLtAt5mkLnhexeCXq/u/qtsROLsQMiWBjSH3Kl7vOJVt1N/WcK26DJBvQ26i2e0NRzLqjloRbWaZ3UyjsLJqDTN4DBKmRlIlPGTBLoAyjemXjPilEn15gnTqKGKzTZBQYnhc3B3b9dp4OUtmVJPx1O/FsvtnCMyHDS3ndbNG7tl8Xau1O152xfJDsx7oXQG1K3rx/d5RW+gSr864TP+Gc9Sx7/zdW6a56NXo2lSQXb7EidbsKjtYWDBf8tvyTzTMUzFc9UPFPxTMUzFc9UPFPxTMUzFc9UPFPxTMUzFc9U/D+sYoVDNn/sb5gc+Kw2VFM43JcL09waSF5jb4Lxx86OLGMP4m3b/n2NxplEGgKFyhk6TW/hgwssxnB3MjLUOdUFoaRRLQWEOZAfD+fh8etPjOEYV58BXVlCGOmQVrjQBX5Dp5JRnVrwW7AUCQ1lmUBev/PBPRkaw7B8G4pDqzoIB7+qF6QWJsb0TXJPsyvpDha1EA+iuAc0hynfbUFCNWY6CU1enWe8S0R/EyffhWV7MqZLySZzVGpAKPhROD3elIyksYSfLyS4jd+ZMYPU1uUiHujawGbG852VoSesx4dnJw8EuLESlZrXuTL63kYn/8MNcSXrOdZoEhKbLUVuE7r0hB1l5/6wQB8k+tmNewI2aP320XNBny8WeyWe+GP8MqT9TPpFapdzt0eMcy7DH/p+Y76vx8W7bWiI3JW3eaC9TKg7mDqG3rk0Vtnn05Tgcdb0Lb1WPPGYHKbdeIc32aMpANDfDQbrNh90u1jV/pMzdeOyLVirabcHb3RcYqo3EMTHU/smmJR4aexkx+UKct3ozJMM28WlvhYv1y+C3v46a222k99oHba6+ll56mzUYmyhTxuwGLJZiEkRzjSwglzdRDvEY3m5apKd9ZXyMgbkR8dVq/j7mgwKiYVIlEhd8g99sY3bFLKBZTn3m2wYUxhMSb42Xy4hy6Cwtv+18fU5+9brYNTMyhnOQ4dY9TkvYmVbsY3esiuzd5Md/jJG60Crcc20Ft8gplSb4Zc8YGuG1nmnnCdLS9d71ot2faWhQP3QVoXblMzelWJp2JuEFXsgv+jMBH9+TGGv21IZQ+aEnCC+dAmdkHQ0Oq3xwgfFHVk5e18u67v36iQP9RIwiQDom92Qza9sPaNKTvs8ohHTcEkienUlZYoWT2pNG/oelhnj2bxWL0cl+shyAe/qH5m8jX0w80xvXq9EZ1GZB17PUvMeUdb6Ynmh/nlBBIGFtGRFr214DIpl3L3yTgxd8lif34ELnYlJNzw8lAfxlkfegGJRO2bhoD6107XkdM/xL4tuhjj8XiUFWeb5DuCxfmqjRm/Fd6172UTvXtHLgAziLH4iKxBUW3jBTIOZv9mzAX/eP7yuLJH6iWgAVpJYA5zyUtRR3Ki5UhXu8Fsi7pwf/iW1fM2OK8LGC7qM9uc81OEDGDWPa7LoD2V0YOgFpa7gH59GXN/xbqGisnpN2bTtwZSGFOQtE9Km4sGq8gqIvEMPdZqslJBjQxFDSuS+AcmhPMCofem9+nM5P0XhNsc47ckahwxLLLBekZp7G12dI8roMQuOUKMOMqx5V/Qhpff3A1k5D4wf4jzO1uZwhHLJw3tiKy1neHcjq/AxKYw0xWsc37PyIs5/aML9CtPZJ6U8m+Ss34x6QEv0tEIyxEmptWEoCXSWxW4Lklicap32g52mZvFMaxlezBPfYjEgeS0jET5EVUkEXxT29SAwQ4YYmm05t/v7P2epE92edOSna+UqfdOG9iWPGUAk7Ri6cV+p6+o+3jGlqczFLza+SlrKhb0HgrF+CCXHwWjh4aka/r5iAgiGFmQ71KhtaH1oYzYUmgmXHTJNi0+YU2pEjmxwx5XotOXj+3VqQ3PkGPAbUc6OmWjxEZS4ztSZjhBfqbWwIu3I3pe9efy+NyV4bvavJMgfOwYHW2hyvhsUkQZaA4JNrSsQV6D/QKBzP2ayYW0hu0nCYC1nxnhrgpaJjJVDN+rk2aUqRu9xFwwNaJIVkjqDboaf3QdURLCttyUNFKdEIzghNUi08g3GOg3LMh7cedt26HMH7n+aNrn3pHNLDUPreZXGub6ByQ/7hF0Fx0NQSxo5e2xNrcy5L5edEniPuXgjQEY/BgqjwyLeLBG9VYBf0SV5L+LLSGasiZOKJg8guh7EoIh3z36GAXmT4Ir56Baxrt/G+WrHFVohq9zmE+pEV4fP99iyeQADIKyrMzXlnVxVLEJ4SwLt+a0WNxk+F3YCZ+3BO61vZL6b2ciBZjZuqzd6qfcrhxpnweQ9anMpv5qhgTo7huBADk6K9jf/4eIjbhcbFUUKarIhhJKP9J/vqyNmNEulFhP3FFqFVkhXxo9loKAMS6kq0ceP3re8+QcAVIYcNdwoUjbxNxIvUQj4TxoEmewDho7upoCibkvk3tKXt05OZZ8w0Wda/BqNzWXRrECtnRmZxVrxfkJ/kYZW6NR1gQCn/ZIE/mkRqLR0bsdI1/urj6Nv5mgoH7P0SgJMcQpE7vV+Ai1oC20ydX6FnGhmBPeg/O+aAup4ydGshlW6/SYbtZw6ezV6SAtXhF9xr8xr3BQg85uXalwreyyMj1HnZqT/BOcbU1g5de2t8/LqqCqqWEidQo6843oUYqk35nbFIw7usrGgJzCRepSRnqxw6XLvZ2DqRZ/DEm2Gj7RIFd8tZhqXyOBM3Dy2Rsff9JR4qaUroKQ8buB88Hz05W3srzJ9y/e+t52sWQUNaq1zp1yz+UAC5/DrRV0qBTHQKF/cl5ugzOu7f52/b3p0ulga8mIxrZeCGppd8i0tmilKBrSMInUy+Gr9qFLinYWmMqhrl7q+P26bskiCL3fePBcNwohlm0LOrMx1M0HmZ9Oc8VLTKBTaaFqWrs24rglxecn0GTR3wCx18b+nBZhMR1WqK9DzHuTTnEM1t3jk324h6fN+I7MzST1dU1pd50wdShthSX+WmVfLyL5ddNlFP8XQ0Ks2jWPimGqnrshAeGZDRhgWsDKmVbvolutMAZgmzau5pYnB4ORv/31hvKgEJQOwnt0lcZGvT9fEybn7xvxYHyNmWnRnoi19ab6bNjtDT5g4j/SHhO5kUjZrnv5UNNltpy5w90YUx86bRoFugZcwZq2B2UJG8TRfbYFTeiw9WnsS9T/lFI1aWtMQL0feqK/lNosAHeqDEtNxRMkU51VP/JZGQYbvTS7xXgZGZt3ZmqiZYZHmiXTB9ZPC9Eg/qhxP5+Kl4ZbmnOfJgGaY4ijKPsOIVrEuh0UEjpHOHYLBrnLHnyqv3FX+u8SF7QVQr9tzRWpftb7j90R3ygu30IvjnRm7QNbSrkKv66HYhbDLji7WsKQ3dcXKk4xkTHRi74nbxAZaRJsNa2xEL7L2li7Ys9EHQKyAkuyOM6QDkBStd7hGqJWrugkrDiWyyCYTLP9wBsuVBqVe+xuvvnKWw5CPvU3RYM9+nqRY6WaKmz01iUQk947brPMs+yw7K3yOZj+IGNB135jYXFP5vbE7vhsc/DJV+2x9+IbnPJQbPVNFKIfQkFNxSgn+YiMcncaC219g707CesII16Wk5hMDu9JJZtDZsMv4atD66fVyY5wIaVpjgBvxDcTq+sq3Ix7HAYJshYpV1kLY2HeqXiPaXic6JPobsj+MfY0mNlQeZe3tnCO1yd4qadeG/xomGgCQImFl7faTFo5Kgk7e7o7lWgYI25NJ7lT3MTotq5BrYs5M5lNDVqEfMwtzfBSN3xVQD0JzYRN0i1Xd53XOlNFC9Me5nVCCOquc2SNC2U4V2DFds7uDq1aEze76aVqBgX5Rv98dASuP9EG0IsNynTQmAtQThm7odWpJDBntJiLLyMmNISUN65kWp225m4MOXQq7qDn+tMrUB3K4rUO+fguL7mASieioXOMw4VDTWOFX+VbB4PHSLOZoKWvUgqkO8A2hExqyuZcl2deqXbkCi3PD8bGwvs2ah7GP87qG3JBNW2ko7w6hdXVIviN8GelS2jViWqSJSU8QwZN2Zvblsjl2I3RJr7/C6AQvCVWHFSz0psTLVxqbARqLtUhNUuHLTvPAGQYT+skd9D8xGNArrajd1+7ToIMtmTMNxmx3otVhsFJ5a44r6d+kLEx2q/mO4brPbh2BkoBNhTO3NKqG8Q/QbS7btMSFklcyNCNmjWfX2ApIlIX+YIC76jS5+TvGPOS6i3m/MLqX1WWy2DpddaUFYe5OgG6qql8f90dWqrY0n57rmvdIYmwH04DflHXvCVqzMguzZwfJd2xdpc8g5YCZkK5LZXOq5o6FlFgicVrJTgVJozjL6rvT5NS7eowfih2BANmx/EHMR2FW746/p55wMFby6Ed16dywO9kOMLu3cHBNcnM+Ymg8PlXFYy4lbg4GLIVsMDgKLj9rA8/eluRnveyc88jtDVUslkBSGMTSJ9Xr99ssHzv0YWO2+wAwvdpFPGG0e11SKO8A5Lv271/RymPTfidO3HUUt62Z3lZWFy+17ZPShmtY9pqbc9cUvNh3203YJehRiY4/EIpX+g+zXv+jTn1SOgJq84F/iAC3gysz2LeH2H/ZoBj2h80LSZpHnYkGvCnZtbeH+N2gsxvn7O6MldpvD+6ZH/XNULqlUL8PtfvJa11r9003Qqy3jeg/bkn+pqRnWVuRyuRxsYEtLJVjxFlPoYu//fLo728R84fvlcdwa0WK04PJC99uyySY9sasXRkwOHdHLJxz/9OJha67zHzxf1pdz40hOkfE2U6SCNm7QvrwJeliP+Gx4uuJlUguP+3/sEmJZgtvtIh9WP/Uze8x33TS/zf7LL8l9LKvaX7tJiao4JiXvFBwv+/2fOY76cm9VluBKPh/N/LRj4LCVPvkFrsISiPly7we2m+USpY+tnL5WGXdfAV9ZQ/CRggHIdOxz/2nemxfXmrTFESV/V1OT4agr9A1zGdZW2FZprbBvRE+jf9zm3McUjb2F2SES1Z9OpO18svER/yz/SRTvu+8otulSQWDfdaX9wEx3tvdO9ihy4yWTxz1pYxtJ3iunrwaa/XYTvjMCAbpijCunYpZXaI17jlT/IjYC7mml9GcCppBSbTtJtKsBy5gGuBDKl3Hcx4eZ7QyhYToRFeFx9R4Mqc8QgaVfodL/YHLPJYDLse5HhbfnLviRu5s1lttmmk1TSNetAu8c8QP3gRv05zK+xGa0S5xqYtkuOupLYgO8PA421zDdApq/rKlj/oG5bcWqPwOL9/GfiGscY1zZylyP9Atg3lIMUbe5TV8pn2v9pzKy+42KK7bq98lFOHlCRWv0K9NV3/mQlWn80r9Lj5+QuKx3euPL7l5WP8zGyihoSjxfduVkVWBh9LHWlZ/+MkHde9v+fp/AFBLAwQUAAIACABqUEFTDOJfZ08AAABsAAAAGwAAAHVuaXZlcnNhbC91bml2ZXJzYWwucG5nLnhtbLOxr8jNUShLLSrOzM+zVTLUM1Cyt+PlsikoSi3LTC1XqLBVMrI00DOAACWFSqAaIwS3PDOlJAMoZGBujhDMSM1MzyixVbIwsIAL6gMNBQBQSwECAAAUAAIACABwSBZPNmFYAkcDAADhCQAAFAAAAAAAAAABAAAAAAAAAAAAdW5pdmVyc2FsL3BsYXllci54bWxQSwECAAAUAAIACABpUEFTkEkmJSgFAAD2EwAAHQAAAAAAAAABAAAAAAB5AwAAdW5pdmVyc2FsL2NvbW1vbl9tZXNzYWdlcy5sbmdQSwECAAAUAAIACABpUEFTc2py5qUAAACCAQAALgAAAAAAAAABAAAAAADcCAAAdW5pdmVyc2FsL3BsYXliYWNrX2FuZF9uYXZpZ2F0aW9uX3NldHRpbmdzLnhtbFBLAQIAABQAAgAIAGlQQVN52tVZgAQAANsWAAAnAAAAAAAAAAEAAAAAAM0JAAB1bml2ZXJzYWwvZmxhc2hfcHVibGlzaGluZ19zZXR0aW5ncy54bWxQSwECAAAUAAIACABpUEFTEUk/r24DAACdDAAAIQAAAAAAAAABAAAAAACSDgAAdW5pdmVyc2FsL2ZsYXNoX3NraW5fc2V0dGluZ3MueG1sUEsBAgAAFAACAAgAaVBBU7HlsC96BAAAZRYAACYAAAAAAAAAAQAAAAAAPxIAAHVuaXZlcnNhbC9odG1sX3B1Ymxpc2hpbmdfc2V0dGluZ3MueG1sUEsBAgAAFAACAAgAaVBBU04kzkyxAQAAZwYAAB8AAAAAAAAAAQAAAAAA/RYAAHVuaXZlcnNhbC9odG1sX3NraW5fc2V0dGluZ3MuanNQSwECAAAUAAIACABpUEFTlBOzImkAAABuAAAAHAAAAAAAAAABAAAAAADrGAAAdW5pdmVyc2FsL2xvY2FsX3NldHRpbmdzLnhtbFBLAQIAABQAAgAIAGpQQVNbc1XzAS8AAJBXAAAXAAAAAAAAAAAAAAAAAI4ZAAB1bml2ZXJzYWwvdW5pdmVyc2FsLnBuZ1BLAQIAABQAAgAIAGpQQVMM4l9nTwAAAGwAAAAbAAAAAAAAAAEAAAAAAMRIAAB1bml2ZXJzYWwvdW5pdmVyc2FsLnBuZy54bWxQSwUGAAAAAAoACgAGAwAATEkAAAAA"/>
  <p:tag name="ISPRING_LMS_API_VERSION" val="SCORM 1.2"/>
  <p:tag name="ISPRING_ULTRA_SCORM_COURSE_ID" val="C14F9996-3EB6-42CA-A1D0-2DD41818D58D"/>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PASSING_SCORE" val="0.000000"/>
  <p:tag name="FLASHSPRING_ZOOM_TAG" val="56"/>
  <p:tag name="ISPRING_PRESENTATION_INFO_2" val="&lt;?xml version=&quot;1.0&quot; encoding=&quot;UTF-8&quot; standalone=&quot;no&quot; ?&gt;&#10;&lt;presentation2&gt;&#10;&#10;  &lt;slides&gt;&#10;    &lt;slide id=&quot;{B8B16756-1B1C-470F-B4D8-086E858FB1EC}&quot; pptId=&quot;300&quot;/&gt;&#10;    &lt;slide id=&quot;{9767DFD2-38A3-45B0-9EA2-19E43B1F61ED}&quot; pptId=&quot;258&quot;/&gt;&#10;    &lt;slide id=&quot;{97C13218-6E25-4A50-8F44-1463DD8692F4}&quot; pptId=&quot;267&quot;/&gt;&#10;    &lt;slide id=&quot;{238AE51B-3FB2-4748-8ED8-F3F8F1BC9708}&quot; pptId=&quot;301&quot;/&gt;&#10;    &lt;slide id=&quot;{676D3BB0-DB57-456C-90DD-297CA611331E}&quot; pptId=&quot;271&quot;/&gt;&#10;    &lt;slide id=&quot;{F764EA7C-3CD5-417B-9625-D6CEFF5BBA23}&quot; pptId=&quot;302&quot;/&gt;&#10;    &lt;slide id=&quot;{450B5E09-9D99-41CD-BB98-BE6159EC8CDA}&quot; pptId=&quot;288&quot;/&gt;&#10;    &lt;slide id=&quot;{02DEB887-3D20-4E2B-B183-59DC11FCA33E}&quot; pptId=&quot;292&quot;/&gt;&#10;    &lt;slide id=&quot;{47B5E2D0-AB6E-4B9F-BF07-1C421083E425}&quot; pptId=&quot;294&quot;/&gt;&#10;    &lt;slide id=&quot;{A262553B-4C2C-4845-A831-13864D3B3DB4}&quot; pptId=&quot;295&quot;/&gt;&#10;    &lt;slide id=&quot;{496D0001-4A52-47C7-899F-D0D7CFCC3A39}&quot; pptId=&quot;296&quot;/&gt;&#10;    &lt;slide id=&quot;{D041F69A-4C45-4805-8C8B-54B6F2D8429F}&quot; pptId=&quot;297&quot;/&gt;&#10;    &lt;slide id=&quot;{76E51D88-9F5A-4F4F-8A47-465E337C3E40}&quot; pptId=&quot;298&quot;/&gt;&#10;    &lt;slide id=&quot;{D21CC410-4014-4CEC-BEF5-9F92B422BB6C}&quot; pptId=&quot;282&quot;/&gt;&#10;    &lt;slide id=&quot;{D67F93A6-6221-4929-AE76-3AE0FEEE8922}&quot; pptId=&quot;299&quot;/&gt;&#10;    &lt;slide id=&quot;{C39BC2D3-70F7-41C4-AC39-E9B1E9D02615}&quot; pptId=&quot;289&quot;/&gt;&#10;    &lt;slide id=&quot;{19456C38-C707-4076-8E52-0ED469FF8E28}&quot; pptId=&quot;303&quot;/&gt;&#10;    &lt;slide id=&quot;{F7F04BAD-C879-4F3E-A7A3-8FC6BF0ED69F}&quot; pptId=&quot;291&quot;/&gt;&#10;  &lt;/slides&gt;&#10;&#10;  &lt;narration&gt;&#10;    &lt;audioTracks&gt;&#10;      &lt;audioTrack muted=&quot;false&quot; name=&quot;Audio 1&quot; resource=&quot;53443dde&quot; slideId=&quot;{B8B16756-1B1C-470F-B4D8-086E858FB1EC}&quot; startTime=&quot;0&quot; volume=&quot;1&quot;&gt;&#10;        &lt;audio channels=&quot;1&quot; format=&quot;s16&quot; sampleRate=&quot;44100&quot;/&gt;&#10;      &lt;/audioTrack&gt;&#10;      &lt;audioTrack muted=&quot;false&quot; name=&quot;Audio 2&quot; resource=&quot;ccfc1ea8&quot; slideId=&quot;{9767DFD2-38A3-45B0-9EA2-19E43B1F61ED}&quot; startTime=&quot;0&quot; stepIndex=&quot;0&quot; volume=&quot;1&quot;&gt;&#10;        &lt;audio channels=&quot;1&quot; format=&quot;s16&quot; sampleRate=&quot;44100&quot;/&gt;&#10;      &lt;/audioTrack&gt;&#10;      &lt;audioTrack muted=&quot;false&quot; name=&quot;Audio 3&quot; resource=&quot;db91f8b6&quot; slideId=&quot;{238AE51B-3FB2-4748-8ED8-F3F8F1BC9708}&quot; startTime=&quot;0&quot; stepIndex=&quot;0&quot; volume=&quot;1&quot;&gt;&#10;        &lt;audio channels=&quot;1&quot; format=&quot;s16&quot; sampleRate=&quot;44100&quot;/&gt;&#10;      &lt;/audioTrack&gt;&#10;      &lt;audioTrack muted=&quot;false&quot; name=&quot;Audio 4&quot; resource=&quot;f71b569a&quot; slideId=&quot;{676D3BB0-DB57-456C-90DD-297CA611331E}&quot; startTime=&quot;0&quot; stepIndex=&quot;0&quot; volume=&quot;1&quot;&gt;&#10;        &lt;audio channels=&quot;1&quot; format=&quot;s16&quot; sampleRate=&quot;44100&quot;/&gt;&#10;      &lt;/audioTrack&gt;&#10;      &lt;audioTrack muted=&quot;false&quot; name=&quot;Audio 5&quot; resource=&quot;1b50840d&quot; slideId=&quot;{F764EA7C-3CD5-417B-9625-D6CEFF5BBA23}&quot; startTime=&quot;0&quot; stepIndex=&quot;0&quot; volume=&quot;1&quot;&gt;&#10;        &lt;audio channels=&quot;1&quot; format=&quot;s16&quot; sampleRate=&quot;44100&quot;/&gt;&#10;      &lt;/audioTrack&gt;&#10;      &lt;audioTrack muted=&quot;false&quot; name=&quot;Audio 6&quot; resource=&quot;a02abee1&quot; slideId=&quot;{450B5E09-9D99-41CD-BB98-BE6159EC8CDA}&quot; startTime=&quot;0&quot; stepIndex=&quot;0&quot; volume=&quot;1&quot;&gt;&#10;        &lt;audio channels=&quot;1&quot; format=&quot;s16&quot; sampleRate=&quot;44100&quot;/&gt;&#10;      &lt;/audioTrack&gt;&#10;      &lt;audioTrack muted=&quot;false&quot; name=&quot;Audio 7&quot; resource=&quot;6920f2f1&quot; slideId=&quot;{02DEB887-3D20-4E2B-B183-59DC11FCA33E}&quot; startTime=&quot;0&quot; stepIndex=&quot;0&quot; volume=&quot;1&quot;&gt;&#10;        &lt;audio channels=&quot;1&quot; format=&quot;s16&quot; sampleRate=&quot;44100&quot;/&gt;&#10;      &lt;/audioTrack&gt;&#10;      &lt;audioTrack muted=&quot;false&quot; name=&quot;Audio 8&quot; resource=&quot;8db90dfc&quot; slideId=&quot;{47B5E2D0-AB6E-4B9F-BF07-1C421083E425}&quot; startTime=&quot;0&quot; stepIndex=&quot;0&quot; volume=&quot;1&quot;&gt;&#10;        &lt;audio channels=&quot;1&quot; format=&quot;s16&quot; sampleRate=&quot;44100&quot;/&gt;&#10;      &lt;/audioTrack&gt;&#10;      &lt;audioTrack muted=&quot;false&quot; name=&quot;Audio 9&quot; resource=&quot;588ce8b2&quot; slideId=&quot;{A262553B-4C2C-4845-A831-13864D3B3DB4}&quot; startTime=&quot;0&quot; stepIndex=&quot;0&quot; volume=&quot;1&quot;&gt;&#10;        &lt;audio channels=&quot;1&quot; format=&quot;s16&quot; sampleRate=&quot;44100&quot;/&gt;&#10;      &lt;/audioTrack&gt;&#10;      &lt;audioTrack muted=&quot;false&quot; name=&quot;Audio 10&quot; resource=&quot;15406f1e&quot; slideId=&quot;{496D0001-4A52-47C7-899F-D0D7CFCC3A39}&quot; startTime=&quot;0&quot; stepIndex=&quot;0&quot; volume=&quot;1&quot;&gt;&#10;        &lt;audio channels=&quot;1&quot; format=&quot;s16&quot; sampleRate=&quot;44100&quot;/&gt;&#10;      &lt;/audioTrack&gt;&#10;      &lt;audioTrack muted=&quot;false&quot; name=&quot;Audio 11&quot; resource=&quot;d461db35&quot; slideId=&quot;{D041F69A-4C45-4805-8C8B-54B6F2D8429F}&quot; startTime=&quot;0&quot; stepIndex=&quot;0&quot; volume=&quot;1&quot;&gt;&#10;        &lt;audio channels=&quot;1&quot; format=&quot;s16&quot; sampleRate=&quot;44100&quot;/&gt;&#10;      &lt;/audioTrack&gt;&#10;      &lt;audioTrack muted=&quot;false&quot; name=&quot;Audio 12&quot; resource=&quot;ebd2dd42&quot; slideId=&quot;{76E51D88-9F5A-4F4F-8A47-465E337C3E40}&quot; startTime=&quot;0&quot; stepIndex=&quot;0&quot; volume=&quot;1&quot;&gt;&#10;        &lt;audio channels=&quot;1&quot; format=&quot;s16&quot; sampleRate=&quot;44100&quot;/&gt;&#10;      &lt;/audioTrack&gt;&#10;      &lt;audioTrack muted=&quot;false&quot; name=&quot;Audio 14&quot; resource=&quot;de160088&quot; slideId=&quot;{D67F93A6-6221-4929-AE76-3AE0FEEE8922}&quot; startTime=&quot;0&quot; stepIndex=&quot;0&quot; volume=&quot;1&quot;&gt;&#10;        &lt;audio channels=&quot;1&quot; format=&quot;s16&quot; sampleRate=&quot;44100&quot;/&gt;&#10;      &lt;/audioTrack&gt;&#10;      &lt;audioTrack muted=&quot;false&quot; name=&quot;Audio 15&quot; resource=&quot;940568da&quot; slideId=&quot;{C39BC2D3-70F7-41C4-AC39-E9B1E9D02615}&quot; startTime=&quot;1&quot; stepIndex=&quot;0&quot; volume=&quot;1&quot;&gt;&#10;        &lt;audio channels=&quot;1&quot; format=&quot;s16&quot; sampleRate=&quot;44100&quot;/&gt;&#10;      &lt;/audioTrack&gt;&#10;      &lt;audioTrack muted=&quot;false&quot; name=&quot;TELPAS Alternate_ESSA&quot; resource=&quot;4c0b81bb&quot; slideId=&quot;{97C13218-6E25-4A50-8F44-1463DD8692F4}&quot; startTime=&quot;0&quot; stepIndex=&quot;0&quot; volume=&quot;1&quot;&gt;&#10;        &lt;audio channels=&quot;1&quot; format=&quot;fltp&quot; sampleRate=&quot;44100&quot;/&gt;&#10;      &lt;/audioTrack&gt;&#10;      &lt;audioTrack muted=&quot;false&quot; name=&quot;Contact Info&quot; resource=&quot;768fb606&quot; slideId=&quot;{19456C38-C707-4076-8E52-0ED469FF8E28}&quot; startTime=&quot;0&quot; stepIndex=&quot;0&quot; volume=&quot;1&quot;&gt;&#10;        &lt;audio channels=&quot;1&quot; format=&quot;fltp&quot; sampleRate=&quot;44100&quot;/&gt;&#10;      &lt;/audioTrack&gt;&#10;      &lt;audioTrack muted=&quot;false&quot; name=&quot;Disclaimer&quot; resource=&quot;8d5b632b&quot; slideId=&quot;{F7F04BAD-C879-4F3E-A7A3-8FC6BF0ED69F}&quot; startTime=&quot;0&quot; stepIndex=&quot;0&quot; volume=&quot;1&quot;&gt;&#10;        &lt;audio channels=&quot;1&quot; format=&quot;fltp&quot; sampleRate=&quot;44100&quot;/&gt;&#10;      &lt;/audioTrack&gt;&#10;      &lt;audioTrack muted=&quot;false&quot; name=&quot;TELPAS Alt Student Eligibility_Slide 14_2&quot; resource=&quot;92ed1e8b&quot; slideId=&quot;{D21CC410-4014-4CEC-BEF5-9F92B422BB6C}&quot; startTime=&quot;0&quot; stepIndex=&quot;0&quot; volume=&quot;1&quot;&gt;&#10;        &lt;audio channels=&quot;2&quot; format=&quot;fltp&quot; sampleRate=&quot;44100&quot;/&gt;&#10;      &lt;/audioTrack&gt;&#10;    &lt;/audioTracks&gt;&#10;    &lt;videoTracks/&gt;&#10;  &lt;/narration&gt;&#10;&#10;&lt;/presentation2&gt;&#10;"/>
  <p:tag name="ISPRING_ULTRA_SCORM_COURCE_TITLE" val="TELPAS Alternate Student Eligibility"/>
  <p:tag name="ISPRING_SCORM_ENDPOINT" val="&lt;endpoint&gt;&lt;enable&gt;0&lt;/enable&gt;&lt;lrs&gt;http://&lt;/lrs&gt;&lt;auth&gt;0&lt;/auth&gt;&lt;login&gt;&lt;/login&gt;&lt;password&gt;&lt;/password&gt;&lt;key&gt;&lt;/key&gt;&lt;name&gt;&lt;/name&gt;&lt;email&gt;&lt;/email&gt;&lt;/endpoint&gt;&#10;"/>
  <p:tag name="ISPRING_OUTPUT_FOLDER" val="[[&quot;\uFFFD\uFFFDB\uFFFD{B6CB6038-87F8-490D-B70F-A1CF71EFFC2D}&quot;,&quot;C:\\Users\\marimi\\Desktop\\Texas\\2021-2022 Texas\\TELPAS Alternate 2022\\TELPAS Alt Zipped Packages&quot;]]"/>
  <p:tag name="ISPRING_SCORM_RATE_QUIZZES" val="0"/>
  <p:tag name="ISPRING_PRESENTATION_TITLE" val="TELPAS Alternate Student Eligibility"/>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6.845"/>
  <p:tag name="ISPRING_SLIDE_ID_2" val="{47B5E2D0-AB6E-4B9F-BF07-1C421083E425}"/>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63.986"/>
  <p:tag name="ISPRING_SLIDE_ID_2" val="{A262553B-4C2C-4845-A831-13864D3B3DB4}"/>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0.053"/>
  <p:tag name="ISPRING_SLIDE_ID_2" val="{496D0001-4A52-47C7-899F-D0D7CFCC3A39}"/>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9.465"/>
  <p:tag name="ISPRING_SLIDE_ID_2" val="{D041F69A-4C45-4805-8C8B-54B6F2D8429F}"/>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956"/>
  <p:tag name="ISPRING_SLIDE_ID_2" val="{76E51D88-9F5A-4F4F-8A47-465E337C3E40}"/>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956"/>
  <p:tag name="ISPRING_SLIDE_ID_2" val="{76E51D88-9F5A-4F4F-8A47-465E337C3E40}"/>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3.852"/>
  <p:tag name="ISPRING_SLIDE_ID_2" val="{D67F93A6-6221-4929-AE76-3AE0FEEE8922}"/>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3.307"/>
  <p:tag name="ISPRING_SLIDE_ID_2" val="{C39BC2D3-70F7-41C4-AC39-E9B1E9D02615}"/>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596"/>
  <p:tag name="ISPRING_SLIDE_ID_2" val="{19456C38-C707-4076-8E52-0ED469FF8E28}"/>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313"/>
  <p:tag name="ISPRING_SLIDE_ID_2" val="{F7F04BAD-C879-4F3E-A7A3-8FC6BF0ED69F}"/>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5.757"/>
  <p:tag name="ISPRING_SLIDE_ID_2" val="{B8B16756-1B1C-470F-B4D8-086E858FB1EC}"/>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3.908"/>
  <p:tag name="ISPRING_SLIDE_ID_2" val="{9767DFD2-38A3-45B0-9EA2-19E43B1F61ED}"/>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7.073"/>
  <p:tag name="ISPRING_SLIDE_ID_2" val="{97C13218-6E25-4A50-8F44-1463DD8692F4}"/>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69.532"/>
  <p:tag name="ISPRING_SLIDE_ID_2" val="{238AE51B-3FB2-4748-8ED8-F3F8F1BC9708}"/>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0.243"/>
  <p:tag name="ISPRING_SLIDE_ID_2" val="{676D3BB0-DB57-456C-90DD-297CA611331E}"/>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6.140"/>
  <p:tag name="ISPRING_SLIDE_ID_2" val="{F764EA7C-3CD5-417B-9625-D6CEFF5BBA23}"/>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62.166"/>
  <p:tag name="ISPRING_SLIDE_ID_2" val="{450B5E09-9D99-41CD-BB98-BE6159EC8CDA}"/>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903"/>
  <p:tag name="ISPRING_SLIDE_ID_2" val="{02DEB887-3D20-4E2B-B183-59DC11FCA33E}"/>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Custom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8DA840-D564-453B-9CEA-C56B86E61A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9a606-394f-4645-b323-fcb10b24d1aa"/>
    <ds:schemaRef ds:uri="53af226d-ba0a-4b77-ace2-7e16defb8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AC10C6-26DD-4660-A0A0-F83A18A2720D}">
  <ds:schemaRefs>
    <ds:schemaRef ds:uri="http://schemas.microsoft.com/sharepoint/v3/contenttype/forms"/>
  </ds:schemaRefs>
</ds:datastoreItem>
</file>

<file path=customXml/itemProps3.xml><?xml version="1.0" encoding="utf-8"?>
<ds:datastoreItem xmlns:ds="http://schemas.openxmlformats.org/officeDocument/2006/customXml" ds:itemID="{DE069532-2B46-41FC-8976-DB2A7927FD5E}">
  <ds:schemaRefs>
    <ds:schemaRef ds:uri="http://schemas.openxmlformats.org/package/2006/metadata/core-properties"/>
    <ds:schemaRef ds:uri="53af226d-ba0a-4b77-ace2-7e16defb8490"/>
    <ds:schemaRef ds:uri="http://purl.org/dc/terms/"/>
    <ds:schemaRef ds:uri="http://schemas.microsoft.com/office/infopath/2007/PartnerControls"/>
    <ds:schemaRef ds:uri="http://schemas.microsoft.com/office/2006/documentManagement/types"/>
    <ds:schemaRef ds:uri="ae29a606-394f-4645-b323-fcb10b24d1aa"/>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18733</TotalTime>
  <Words>2492</Words>
  <Application>Microsoft Office PowerPoint</Application>
  <PresentationFormat>Widescreen</PresentationFormat>
  <Paragraphs>206</Paragraphs>
  <Slides>22</Slides>
  <Notes>20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22</vt:i4>
      </vt:variant>
    </vt:vector>
  </HeadingPairs>
  <TitlesOfParts>
    <vt:vector size="38" baseType="lpstr">
      <vt:lpstr>Arial</vt:lpstr>
      <vt:lpstr>Calibri</vt:lpstr>
      <vt:lpstr>Calibri (Body)</vt:lpstr>
      <vt:lpstr>Corbel</vt:lpstr>
      <vt:lpstr>Open Sans</vt:lpstr>
      <vt:lpstr>Open Sans (Headings)</vt:lpstr>
      <vt:lpstr>Open Sans Light</vt:lpstr>
      <vt:lpstr>Open Sans SemiBold</vt:lpstr>
      <vt:lpstr>Open Sans SemiBold</vt:lpstr>
      <vt:lpstr>Wingdings</vt:lpstr>
      <vt:lpstr>Main Title Slides</vt:lpstr>
      <vt:lpstr>Section Titles</vt:lpstr>
      <vt:lpstr>TEA Main Slide</vt:lpstr>
      <vt:lpstr>TEA Opener - Blank</vt:lpstr>
      <vt:lpstr>1_TEA Main Slide</vt:lpstr>
      <vt:lpstr>TEA Main Slide</vt:lpstr>
      <vt:lpstr>TELPAS Alternate Student Eligibility</vt:lpstr>
      <vt:lpstr>Purpose of this TELPAS Alternate Training</vt:lpstr>
      <vt:lpstr>TELPAS Alternate</vt:lpstr>
      <vt:lpstr>Who will be assessed with TELPAS Alternate? </vt:lpstr>
      <vt:lpstr>TELPAS Alternate Participation Requirements</vt:lpstr>
      <vt:lpstr>TELPAS Alternate Participation Requirements: Grades 3-12</vt:lpstr>
      <vt:lpstr>TELPAS Alternate Participation Requirements: Grade 2</vt:lpstr>
      <vt:lpstr>Background and Instructions</vt:lpstr>
      <vt:lpstr>Background and Instructions (continued)</vt:lpstr>
      <vt:lpstr>STEP I: Determine if the Student Meets the Participation Requirements – Question 1</vt:lpstr>
      <vt:lpstr>Specific Instructions Based on Student’s Enrolled Grade</vt:lpstr>
      <vt:lpstr>STEP I: Determine if the Student Meets the Participation Requirements – Question 2</vt:lpstr>
      <vt:lpstr>STEP I: Determine if the Student Meets the Participation Requirements – Question 2 (continued)</vt:lpstr>
      <vt:lpstr>STEP I: Determine if the Student Meets the Participation Requirements – Question 3</vt:lpstr>
      <vt:lpstr>STEP I: Determine if the Student Meets the Participation Requirements – Question 4</vt:lpstr>
      <vt:lpstr>STEP I: Determine if the Student Meets the Participation Requirements – Question 5</vt:lpstr>
      <vt:lpstr>STEP II: Provide Assurances and Confirmation TELPAS Alternate Participation – Assurances</vt:lpstr>
      <vt:lpstr>STEP II: Provide Assurances and Confirmation TELPAS Alternate Participation – Question 6</vt:lpstr>
      <vt:lpstr>No Authentic Academic Response (NAAR) and Medical Exception  </vt:lpstr>
      <vt:lpstr>Available TELPAS Alternate Training PowerPoints </vt:lpstr>
      <vt:lpstr>Contact Information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Student Eligibility</dc:title>
  <dc:creator>Ponti, Tony</dc:creator>
  <cp:lastModifiedBy>Smith, Melissa</cp:lastModifiedBy>
  <cp:revision>294</cp:revision>
  <cp:lastPrinted>2018-11-29T17:16:46Z</cp:lastPrinted>
  <dcterms:created xsi:type="dcterms:W3CDTF">2018-06-13T19:57:15Z</dcterms:created>
  <dcterms:modified xsi:type="dcterms:W3CDTF">2023-11-14T18:47:51Z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