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heme/themeOverride1.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heme/themeOverride2.xml" ContentType="application/vnd.openxmlformats-officedocument.themeOverr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heme/themeOverride3.xml" ContentType="application/vnd.openxmlformats-officedocument.themeOverr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4"/>
  </p:sldMasterIdLst>
  <p:notesMasterIdLst>
    <p:notesMasterId r:id="rId47"/>
  </p:notesMasterIdLst>
  <p:handoutMasterIdLst>
    <p:handoutMasterId r:id="rId48"/>
  </p:handoutMasterIdLst>
  <p:sldIdLst>
    <p:sldId id="261" r:id="rId5"/>
    <p:sldId id="335" r:id="rId6"/>
    <p:sldId id="262" r:id="rId7"/>
    <p:sldId id="336" r:id="rId8"/>
    <p:sldId id="302" r:id="rId9"/>
    <p:sldId id="285" r:id="rId10"/>
    <p:sldId id="334" r:id="rId11"/>
    <p:sldId id="286" r:id="rId12"/>
    <p:sldId id="284" r:id="rId13"/>
    <p:sldId id="263" r:id="rId14"/>
    <p:sldId id="294" r:id="rId15"/>
    <p:sldId id="330" r:id="rId16"/>
    <p:sldId id="337" r:id="rId17"/>
    <p:sldId id="312" r:id="rId18"/>
    <p:sldId id="314" r:id="rId19"/>
    <p:sldId id="313" r:id="rId20"/>
    <p:sldId id="320" r:id="rId21"/>
    <p:sldId id="340" r:id="rId22"/>
    <p:sldId id="338" r:id="rId23"/>
    <p:sldId id="317" r:id="rId24"/>
    <p:sldId id="321" r:id="rId25"/>
    <p:sldId id="322" r:id="rId26"/>
    <p:sldId id="271" r:id="rId27"/>
    <p:sldId id="272" r:id="rId28"/>
    <p:sldId id="332" r:id="rId29"/>
    <p:sldId id="274" r:id="rId30"/>
    <p:sldId id="275" r:id="rId31"/>
    <p:sldId id="325" r:id="rId32"/>
    <p:sldId id="326" r:id="rId33"/>
    <p:sldId id="328" r:id="rId34"/>
    <p:sldId id="276" r:id="rId35"/>
    <p:sldId id="287" r:id="rId36"/>
    <p:sldId id="289" r:id="rId37"/>
    <p:sldId id="341" r:id="rId38"/>
    <p:sldId id="307" r:id="rId39"/>
    <p:sldId id="304" r:id="rId40"/>
    <p:sldId id="301" r:id="rId41"/>
    <p:sldId id="298" r:id="rId42"/>
    <p:sldId id="303" r:id="rId43"/>
    <p:sldId id="297" r:id="rId44"/>
    <p:sldId id="260" r:id="rId45"/>
    <p:sldId id="291" r:id="rId46"/>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1A81CD7-5AFE-46A5-B4B9-908B798D5E8E}">
          <p14:sldIdLst>
            <p14:sldId id="261"/>
            <p14:sldId id="335"/>
            <p14:sldId id="262"/>
            <p14:sldId id="336"/>
            <p14:sldId id="302"/>
            <p14:sldId id="285"/>
            <p14:sldId id="334"/>
            <p14:sldId id="286"/>
            <p14:sldId id="284"/>
            <p14:sldId id="263"/>
            <p14:sldId id="294"/>
            <p14:sldId id="330"/>
            <p14:sldId id="337"/>
            <p14:sldId id="312"/>
            <p14:sldId id="314"/>
            <p14:sldId id="313"/>
            <p14:sldId id="320"/>
            <p14:sldId id="340"/>
            <p14:sldId id="338"/>
            <p14:sldId id="317"/>
            <p14:sldId id="321"/>
            <p14:sldId id="322"/>
            <p14:sldId id="271"/>
            <p14:sldId id="272"/>
            <p14:sldId id="332"/>
            <p14:sldId id="274"/>
            <p14:sldId id="275"/>
            <p14:sldId id="325"/>
            <p14:sldId id="326"/>
            <p14:sldId id="328"/>
            <p14:sldId id="276"/>
            <p14:sldId id="287"/>
            <p14:sldId id="289"/>
            <p14:sldId id="341"/>
            <p14:sldId id="307"/>
            <p14:sldId id="304"/>
            <p14:sldId id="301"/>
            <p14:sldId id="298"/>
            <p14:sldId id="303"/>
            <p14:sldId id="297"/>
            <p14:sldId id="260"/>
            <p14:sldId id="291"/>
          </p14:sldIdLst>
        </p14:section>
        <p14:section name="Default Section" id="{BB3195B5-724D-4AA2-BFE4-88787947B97F}">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6CB9"/>
    <a:srgbClr val="F16038"/>
    <a:srgbClr val="D93C10"/>
    <a:srgbClr val="E7AE6F"/>
    <a:srgbClr val="0A518B"/>
    <a:srgbClr val="DD8C33"/>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10D246-9250-43DE-8FFB-B06F65D735B5}" v="2" dt="2022-10-20T19:27:00.8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2059" autoAdjust="0"/>
    <p:restoredTop sz="58435" autoAdjust="0"/>
  </p:normalViewPr>
  <p:slideViewPr>
    <p:cSldViewPr snapToGrid="0">
      <p:cViewPr varScale="1">
        <p:scale>
          <a:sx n="39" d="100"/>
          <a:sy n="39" d="100"/>
        </p:scale>
        <p:origin x="672" y="28"/>
      </p:cViewPr>
      <p:guideLst/>
    </p:cSldViewPr>
  </p:slideViewPr>
  <p:outlineViewPr>
    <p:cViewPr>
      <p:scale>
        <a:sx n="33" d="100"/>
        <a:sy n="33" d="100"/>
      </p:scale>
      <p:origin x="0" y="-13112"/>
    </p:cViewPr>
  </p:outlineViewPr>
  <p:notesTextViewPr>
    <p:cViewPr>
      <p:scale>
        <a:sx n="3" d="2"/>
        <a:sy n="3" d="2"/>
      </p:scale>
      <p:origin x="0" y="0"/>
    </p:cViewPr>
  </p:notesTextViewPr>
  <p:sorterViewPr>
    <p:cViewPr>
      <p:scale>
        <a:sx n="100" d="100"/>
        <a:sy n="100" d="100"/>
      </p:scale>
      <p:origin x="0" y="-8468"/>
    </p:cViewPr>
  </p:sorterViewPr>
  <p:notesViewPr>
    <p:cSldViewPr snapToGrid="0">
      <p:cViewPr varScale="1">
        <p:scale>
          <a:sx n="49" d="100"/>
          <a:sy n="49" d="100"/>
        </p:scale>
        <p:origin x="2700" y="5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DBE298-3F68-418F-868E-2E3E71124934}"/>
              </a:ext>
            </a:extLst>
          </p:cNvPr>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a:extLst>
              <a:ext uri="{FF2B5EF4-FFF2-40B4-BE49-F238E27FC236}">
                <a16:creationId xmlns:a16="http://schemas.microsoft.com/office/drawing/2014/main" id="{AB209D3F-3637-40D3-9E3E-F9F0009D23D7}"/>
              </a:ext>
            </a:extLst>
          </p:cNvPr>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96300E74-79A6-45BD-9C25-FBC171214AD9}" type="datetimeFigureOut">
              <a:rPr lang="en-US" smtClean="0"/>
              <a:t>10/26/2022</a:t>
            </a:fld>
            <a:endParaRPr lang="en-US" dirty="0"/>
          </a:p>
        </p:txBody>
      </p:sp>
      <p:sp>
        <p:nvSpPr>
          <p:cNvPr id="4" name="Footer Placeholder 3">
            <a:extLst>
              <a:ext uri="{FF2B5EF4-FFF2-40B4-BE49-F238E27FC236}">
                <a16:creationId xmlns:a16="http://schemas.microsoft.com/office/drawing/2014/main" id="{FEB18BEB-03F1-484C-9902-D107BA1DB854}"/>
              </a:ext>
            </a:extLst>
          </p:cNvPr>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584F944-2894-491C-96C6-9F22DF098532}"/>
              </a:ext>
            </a:extLst>
          </p:cNvPr>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A136CD4A-04DE-4814-BDF4-234C48CA5BE5}" type="slidenum">
              <a:rPr lang="en-US" smtClean="0"/>
              <a:t>‹#›</a:t>
            </a:fld>
            <a:endParaRPr lang="en-US" dirty="0"/>
          </a:p>
        </p:txBody>
      </p:sp>
    </p:spTree>
    <p:extLst>
      <p:ext uri="{BB962C8B-B14F-4D97-AF65-F5344CB8AC3E}">
        <p14:creationId xmlns:p14="http://schemas.microsoft.com/office/powerpoint/2010/main" val="22999869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3F0D5E38-04D7-4CC0-AF82-3E5D8CB519DD}" type="datetimeFigureOut">
              <a:rPr lang="en-US" smtClean="0"/>
              <a:t>10/26/2022</a:t>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9E4D9ABE-7AB9-4D3A-BEA5-45E799BD6C0E}" type="slidenum">
              <a:rPr lang="en-US" smtClean="0"/>
              <a:t>‹#›</a:t>
            </a:fld>
            <a:endParaRPr lang="en-US" dirty="0"/>
          </a:p>
        </p:txBody>
      </p:sp>
    </p:spTree>
    <p:extLst>
      <p:ext uri="{BB962C8B-B14F-4D97-AF65-F5344CB8AC3E}">
        <p14:creationId xmlns:p14="http://schemas.microsoft.com/office/powerpoint/2010/main" val="2592176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tealprod.tea.state.tx.us/TSP/TEASecurePortal/Access/LogonServlet"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mailto:compliance@tea.texas.gov"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pryor.tea.state.tx.us/"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80097">
              <a:defRPr/>
            </a:pPr>
            <a:fld id="{73491C48-03B7-4D66-ABBE-80998F631FA3}" type="slidenum">
              <a:rPr lang="en-US">
                <a:solidFill>
                  <a:prstClr val="black"/>
                </a:solidFill>
                <a:latin typeface="Calibri" panose="020F0502020204030204"/>
              </a:rPr>
              <a:pPr defTabSz="480097">
                <a:defRPr/>
              </a:pPr>
              <a:t>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4243451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district-submitted ICRP ACW will provide approximately 10% of the data required in a completed ICRP. TEA will obtain the remaining data needed for the ICRP from a district’s certified Public Education Information Management System (PEIMS) data. TEA will populate an ICRP for each district that submits an ICRP ACW by merging PEIMS data with data submitted by the district in the ICRP ACW. TEA will then provide the complete ICRPs to districts for review and certification.</a:t>
            </a:r>
          </a:p>
          <a:p>
            <a:r>
              <a:rPr lang="en-US" dirty="0"/>
              <a:t> </a:t>
            </a:r>
          </a:p>
          <a:p>
            <a:r>
              <a:rPr lang="en-US" dirty="0"/>
              <a:t>Remember: TEA is requesting this additional data via the ACW because that data is required for the indirect cost rate calculation and cannot be obtained through the PEIMS system. Most of the expenditure data submitted in the ICRP ACW are for costs that are considered excluded costs for the indirect cost rate calculation.  Leaving these costs in the calculation causes the resulting rates to be much lower than it should be.  These costs distort the expenditure base.</a:t>
            </a:r>
          </a:p>
          <a:p>
            <a:endParaRPr lang="en-US" dirty="0"/>
          </a:p>
          <a:p>
            <a:r>
              <a:rPr lang="en-US" dirty="0"/>
              <a:t>Districts should maintain a copy of all financial records used to complete the ICRP ACW.</a:t>
            </a:r>
          </a:p>
          <a:p>
            <a:endParaRPr lang="en-US" dirty="0"/>
          </a:p>
        </p:txBody>
      </p:sp>
      <p:sp>
        <p:nvSpPr>
          <p:cNvPr id="4" name="Slide Number Placeholder 3"/>
          <p:cNvSpPr>
            <a:spLocks noGrp="1"/>
          </p:cNvSpPr>
          <p:nvPr>
            <p:ph type="sldNum" sz="quarter" idx="10"/>
          </p:nvPr>
        </p:nvSpPr>
        <p:spPr/>
        <p:txBody>
          <a:bodyPr/>
          <a:lstStyle/>
          <a:p>
            <a:fld id="{4B949663-E0CD-4AE8-A186-055D636A41B5}" type="slidenum">
              <a:rPr lang="en-US" smtClean="0"/>
              <a:t>10</a:t>
            </a:fld>
            <a:endParaRPr lang="en-US" dirty="0"/>
          </a:p>
        </p:txBody>
      </p:sp>
    </p:spTree>
    <p:extLst>
      <p:ext uri="{BB962C8B-B14F-4D97-AF65-F5344CB8AC3E}">
        <p14:creationId xmlns:p14="http://schemas.microsoft.com/office/powerpoint/2010/main" val="42947164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Indirect Cost Rates Timeline</a:t>
            </a:r>
          </a:p>
          <a:p>
            <a:endParaRPr lang="en-US" u="sng" dirty="0"/>
          </a:p>
          <a:p>
            <a:r>
              <a:rPr lang="en-US" u="none" dirty="0"/>
              <a:t>The ACW will be available to districts by </a:t>
            </a:r>
            <a:r>
              <a:rPr lang="en-US" dirty="0"/>
              <a:t>November 3</a:t>
            </a:r>
            <a:r>
              <a:rPr lang="en-US" u="none" dirty="0"/>
              <a:t>, 2022, through the Indirect Cost Rates website and GFFC Reports and Data Collections. The due date is January 19, 2023.</a:t>
            </a:r>
          </a:p>
          <a:p>
            <a:endParaRPr lang="en-US" dirty="0"/>
          </a:p>
          <a:p>
            <a:r>
              <a:rPr lang="en-US" dirty="0"/>
              <a:t>TEA will post the complete ICRPs by April 20, 2023, in GFFC Reports and Data Collections.  Districts will be required to review and certify acceptance of the resulting indirect cost rates by May 19, 2023.</a:t>
            </a:r>
          </a:p>
          <a:p>
            <a:endParaRPr lang="en-US" dirty="0"/>
          </a:p>
          <a:p>
            <a:r>
              <a:rPr lang="en-US" dirty="0"/>
              <a:t>TEA will post official rates by July 1, 2023.</a:t>
            </a:r>
          </a:p>
          <a:p>
            <a:endParaRPr lang="en-US" u="none" dirty="0"/>
          </a:p>
        </p:txBody>
      </p:sp>
      <p:sp>
        <p:nvSpPr>
          <p:cNvPr id="4" name="Slide Number Placeholder 3"/>
          <p:cNvSpPr>
            <a:spLocks noGrp="1"/>
          </p:cNvSpPr>
          <p:nvPr>
            <p:ph type="sldNum" sz="quarter" idx="5"/>
          </p:nvPr>
        </p:nvSpPr>
        <p:spPr/>
        <p:txBody>
          <a:bodyPr/>
          <a:lstStyle/>
          <a:p>
            <a:fld id="{4B949663-E0CD-4AE8-A186-055D636A41B5}" type="slidenum">
              <a:rPr lang="en-US" smtClean="0"/>
              <a:t>11</a:t>
            </a:fld>
            <a:endParaRPr lang="en-US" dirty="0"/>
          </a:p>
        </p:txBody>
      </p:sp>
    </p:spTree>
    <p:extLst>
      <p:ext uri="{BB962C8B-B14F-4D97-AF65-F5344CB8AC3E}">
        <p14:creationId xmlns:p14="http://schemas.microsoft.com/office/powerpoint/2010/main" val="41787100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Tab 1: LEA Information and Certification of Additional Costs. </a:t>
            </a:r>
          </a:p>
          <a:p>
            <a:r>
              <a:rPr lang="en-US" dirty="0"/>
              <a:t>Enter the following information for the ISD to certify that all submitted data is true and accurate. </a:t>
            </a:r>
          </a:p>
          <a:p>
            <a:endParaRPr lang="en-US" dirty="0"/>
          </a:p>
          <a:p>
            <a:r>
              <a:rPr lang="en-US" dirty="0"/>
              <a:t>• Name of LEA –Select ISD name in the pulldown field</a:t>
            </a:r>
          </a:p>
          <a:p>
            <a:r>
              <a:rPr lang="en-US" dirty="0"/>
              <a:t>• Once an LEA name is selected- County-District Number (CDN) – will populate</a:t>
            </a:r>
          </a:p>
          <a:p>
            <a:r>
              <a:rPr lang="en-US" dirty="0"/>
              <a:t>*** The Name of LEA and CDN number will also populate to the header of each worksheet.</a:t>
            </a:r>
          </a:p>
          <a:p>
            <a:r>
              <a:rPr lang="en-US" dirty="0"/>
              <a:t>• Name of Primary Contact (person completing the worksheet). If we have questions regarding the data submitted in the ACW, this will be the person we will contact. </a:t>
            </a:r>
          </a:p>
          <a:p>
            <a:r>
              <a:rPr lang="en-US" dirty="0"/>
              <a:t>• Title</a:t>
            </a:r>
          </a:p>
          <a:p>
            <a:r>
              <a:rPr lang="en-US" dirty="0"/>
              <a:t>• Phone Number</a:t>
            </a:r>
          </a:p>
          <a:p>
            <a:r>
              <a:rPr lang="en-US" dirty="0"/>
              <a:t>• Email</a:t>
            </a:r>
          </a:p>
          <a:p>
            <a:r>
              <a:rPr lang="en-US" dirty="0"/>
              <a:t>• Date of completion/submission</a:t>
            </a:r>
          </a:p>
        </p:txBody>
      </p:sp>
      <p:sp>
        <p:nvSpPr>
          <p:cNvPr id="4" name="Slide Number Placeholder 3"/>
          <p:cNvSpPr>
            <a:spLocks noGrp="1"/>
          </p:cNvSpPr>
          <p:nvPr>
            <p:ph type="sldNum" sz="quarter" idx="5"/>
          </p:nvPr>
        </p:nvSpPr>
        <p:spPr/>
        <p:txBody>
          <a:bodyPr/>
          <a:lstStyle/>
          <a:p>
            <a:fld id="{9E4D9ABE-7AB9-4D3A-BEA5-45E799BD6C0E}" type="slidenum">
              <a:rPr lang="en-US" smtClean="0"/>
              <a:t>12</a:t>
            </a:fld>
            <a:endParaRPr lang="en-US" dirty="0"/>
          </a:p>
        </p:txBody>
      </p:sp>
    </p:spTree>
    <p:extLst>
      <p:ext uri="{BB962C8B-B14F-4D97-AF65-F5344CB8AC3E}">
        <p14:creationId xmlns:p14="http://schemas.microsoft.com/office/powerpoint/2010/main" val="15171750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Checklist tab was added to assist LEA's answer and clarify some of the questions that might come up when completing the workbook. </a:t>
            </a:r>
          </a:p>
          <a:p>
            <a:endParaRPr lang="en-US" dirty="0"/>
          </a:p>
          <a:p>
            <a:r>
              <a:rPr lang="en-US" dirty="0"/>
              <a:t>And, our hope is, LEAs will use this tab to review their data entry before submitting their ICRP ACW . It highlights all the tabs and sections of the ACW that need to be completed by LEAs before they submit their workbook to TEA.</a:t>
            </a:r>
          </a:p>
          <a:p>
            <a:endParaRPr lang="en-US" dirty="0"/>
          </a:p>
        </p:txBody>
      </p:sp>
      <p:sp>
        <p:nvSpPr>
          <p:cNvPr id="4" name="Slide Number Placeholder 3"/>
          <p:cNvSpPr>
            <a:spLocks noGrp="1"/>
          </p:cNvSpPr>
          <p:nvPr>
            <p:ph type="sldNum" sz="quarter" idx="5"/>
          </p:nvPr>
        </p:nvSpPr>
        <p:spPr/>
        <p:txBody>
          <a:bodyPr/>
          <a:lstStyle/>
          <a:p>
            <a:fld id="{9E4D9ABE-7AB9-4D3A-BEA5-45E799BD6C0E}" type="slidenum">
              <a:rPr lang="en-US" smtClean="0"/>
              <a:t>13</a:t>
            </a:fld>
            <a:endParaRPr lang="en-US" dirty="0"/>
          </a:p>
        </p:txBody>
      </p:sp>
    </p:spTree>
    <p:extLst>
      <p:ext uri="{BB962C8B-B14F-4D97-AF65-F5344CB8AC3E}">
        <p14:creationId xmlns:p14="http://schemas.microsoft.com/office/powerpoint/2010/main" val="3711872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Organizational Chart Sample tab contains an example of the kind of organizational (org) chart that districts must submit for fiscal year 2021. </a:t>
            </a:r>
          </a:p>
          <a:p>
            <a:endParaRPr lang="en-US" dirty="0"/>
          </a:p>
          <a:p>
            <a:endParaRPr lang="en-US" dirty="0"/>
          </a:p>
        </p:txBody>
      </p:sp>
      <p:sp>
        <p:nvSpPr>
          <p:cNvPr id="4" name="Slide Number Placeholder 3"/>
          <p:cNvSpPr>
            <a:spLocks noGrp="1"/>
          </p:cNvSpPr>
          <p:nvPr>
            <p:ph type="sldNum" sz="quarter" idx="5"/>
          </p:nvPr>
        </p:nvSpPr>
        <p:spPr/>
        <p:txBody>
          <a:bodyPr/>
          <a:lstStyle/>
          <a:p>
            <a:fld id="{41C19E84-432F-4B13-8A59-CF116900378E}" type="slidenum">
              <a:rPr lang="en-US" smtClean="0"/>
              <a:t>14</a:t>
            </a:fld>
            <a:endParaRPr lang="en-US" dirty="0"/>
          </a:p>
        </p:txBody>
      </p:sp>
    </p:spTree>
    <p:extLst>
      <p:ext uri="{BB962C8B-B14F-4D97-AF65-F5344CB8AC3E}">
        <p14:creationId xmlns:p14="http://schemas.microsoft.com/office/powerpoint/2010/main" val="32063747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Organizational Chart Worksheet</a:t>
            </a:r>
          </a:p>
          <a:p>
            <a:r>
              <a:rPr lang="en-US" dirty="0"/>
              <a:t> </a:t>
            </a:r>
            <a:endParaRPr lang="en-US" sz="1600" dirty="0"/>
          </a:p>
          <a:p>
            <a:r>
              <a:rPr lang="en-US" dirty="0"/>
              <a:t>The process for submitting the Org Chart is the same as last year. Districts can insert their org chart into this worksheet and how to insert the org chart is found within the highlighted section in the tab.  </a:t>
            </a:r>
          </a:p>
          <a:p>
            <a:endParaRPr lang="en-US" dirty="0"/>
          </a:p>
          <a:p>
            <a:r>
              <a:rPr lang="en-US" dirty="0"/>
              <a:t>Districts will not submit a separate document in GFFC reports and Data Collections. </a:t>
            </a:r>
          </a:p>
          <a:p>
            <a:endParaRPr lang="en-US" dirty="0"/>
          </a:p>
          <a:p>
            <a:r>
              <a:rPr lang="en-US" dirty="0"/>
              <a:t>The org chart must support the Chief Executive Officer Information on the Additional Costs FY 22 tab. Therefore, this year LEAs need to submit FY 2022 (school year 2021-2022) org chart in this tab. </a:t>
            </a:r>
          </a:p>
          <a:p>
            <a:endParaRPr lang="en-US" dirty="0"/>
          </a:p>
        </p:txBody>
      </p:sp>
      <p:sp>
        <p:nvSpPr>
          <p:cNvPr id="4" name="Slide Number Placeholder 3"/>
          <p:cNvSpPr>
            <a:spLocks noGrp="1"/>
          </p:cNvSpPr>
          <p:nvPr>
            <p:ph type="sldNum" sz="quarter" idx="5"/>
          </p:nvPr>
        </p:nvSpPr>
        <p:spPr/>
        <p:txBody>
          <a:bodyPr/>
          <a:lstStyle/>
          <a:p>
            <a:fld id="{41C19E84-432F-4B13-8A59-CF116900378E}" type="slidenum">
              <a:rPr lang="en-US" smtClean="0"/>
              <a:t>15</a:t>
            </a:fld>
            <a:endParaRPr lang="en-US" dirty="0"/>
          </a:p>
        </p:txBody>
      </p:sp>
    </p:spTree>
    <p:extLst>
      <p:ext uri="{BB962C8B-B14F-4D97-AF65-F5344CB8AC3E}">
        <p14:creationId xmlns:p14="http://schemas.microsoft.com/office/powerpoint/2010/main" val="7058825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0193">
              <a:defRPr/>
            </a:pPr>
            <a:r>
              <a:rPr lang="en-US" dirty="0"/>
              <a:t>The 2018–2019 SY was the first year TEA implemented the required 3 years of financial data to calculate the one-year rates. If you district requested rate since the new process has been implemented, you would have seen 3 Additional Costs Worksheets, one for each fiscal year required to be included in the ICRP during your ICRP review process.  </a:t>
            </a:r>
          </a:p>
          <a:p>
            <a:endParaRPr lang="en-US" dirty="0"/>
          </a:p>
          <a:p>
            <a:r>
              <a:rPr lang="en-US" dirty="0"/>
              <a:t>If your district received indirect cost rates for 22–23 SY and is requesting again for 23–24 SY, you will only have to submit 1 Additional Costs Worksheet for FY 22 (21–22 SY data) because we have retained the data you already submitted for the previous 2 years (19–20 and 20-21). </a:t>
            </a:r>
          </a:p>
          <a:p>
            <a:endParaRPr lang="en-US" dirty="0"/>
          </a:p>
          <a:p>
            <a:r>
              <a:rPr lang="en-US" dirty="0"/>
              <a:t>If your district did not receive rates for 22–23 SY, then you will have to submit 3 years worth of additional costs data (FY 20, 21, &amp; 22) or for whichever years TEA does not  have data for your district. If that is the case, you will need to reach out to us so that we can provide you with the 3-year workbook.</a:t>
            </a:r>
          </a:p>
          <a:p>
            <a:pPr defTabSz="942289">
              <a:defRPr/>
            </a:pPr>
            <a:endParaRPr lang="en-US" dirty="0"/>
          </a:p>
          <a:p>
            <a:pPr defTabSz="942289">
              <a:defRPr/>
            </a:pPr>
            <a:r>
              <a:rPr lang="en-US" dirty="0"/>
              <a:t>Please note: the fiscal year noted in the heading of the worksheet matches the data you will enter. </a:t>
            </a:r>
          </a:p>
          <a:p>
            <a:endParaRPr lang="en-US" dirty="0"/>
          </a:p>
          <a:p>
            <a:r>
              <a:rPr lang="en-US" dirty="0"/>
              <a:t> </a:t>
            </a:r>
          </a:p>
          <a:p>
            <a:endParaRPr lang="en-US" dirty="0"/>
          </a:p>
          <a:p>
            <a:endParaRPr lang="en-US" dirty="0"/>
          </a:p>
        </p:txBody>
      </p:sp>
      <p:sp>
        <p:nvSpPr>
          <p:cNvPr id="4" name="Slide Number Placeholder 3"/>
          <p:cNvSpPr>
            <a:spLocks noGrp="1"/>
          </p:cNvSpPr>
          <p:nvPr>
            <p:ph type="sldNum" sz="quarter" idx="5"/>
          </p:nvPr>
        </p:nvSpPr>
        <p:spPr/>
        <p:txBody>
          <a:bodyPr/>
          <a:lstStyle/>
          <a:p>
            <a:fld id="{41C19E84-432F-4B13-8A59-CF116900378E}" type="slidenum">
              <a:rPr lang="en-US" smtClean="0"/>
              <a:t>16</a:t>
            </a:fld>
            <a:endParaRPr lang="en-US" dirty="0"/>
          </a:p>
        </p:txBody>
      </p:sp>
    </p:spTree>
    <p:extLst>
      <p:ext uri="{BB962C8B-B14F-4D97-AF65-F5344CB8AC3E}">
        <p14:creationId xmlns:p14="http://schemas.microsoft.com/office/powerpoint/2010/main" val="22837181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Like I mentioned in the previous slide, first year is the only year districts are required to submit three years’ worth of data. </a:t>
            </a:r>
          </a:p>
          <a:p>
            <a:endParaRPr lang="en-US" dirty="0"/>
          </a:p>
          <a:p>
            <a:r>
              <a:rPr lang="en-US" dirty="0"/>
              <a:t>In subsequent years, the district will be required to provide data only for the year(s) not previously submitted</a:t>
            </a:r>
          </a:p>
          <a:p>
            <a:endParaRPr lang="en-US" dirty="0"/>
          </a:p>
          <a:p>
            <a:r>
              <a:rPr lang="en-US" dirty="0"/>
              <a:t>Districts should run accounting system queries to retrieve most of the requested information.  </a:t>
            </a:r>
          </a:p>
        </p:txBody>
      </p:sp>
      <p:sp>
        <p:nvSpPr>
          <p:cNvPr id="4" name="Slide Number Placeholder 3"/>
          <p:cNvSpPr>
            <a:spLocks noGrp="1"/>
          </p:cNvSpPr>
          <p:nvPr>
            <p:ph type="sldNum" sz="quarter" idx="5"/>
          </p:nvPr>
        </p:nvSpPr>
        <p:spPr/>
        <p:txBody>
          <a:bodyPr/>
          <a:lstStyle/>
          <a:p>
            <a:fld id="{41C19E84-432F-4B13-8A59-CF116900378E}" type="slidenum">
              <a:rPr lang="en-US" smtClean="0"/>
              <a:t>17</a:t>
            </a:fld>
            <a:endParaRPr lang="en-US" dirty="0"/>
          </a:p>
        </p:txBody>
      </p:sp>
    </p:spTree>
    <p:extLst>
      <p:ext uri="{BB962C8B-B14F-4D97-AF65-F5344CB8AC3E}">
        <p14:creationId xmlns:p14="http://schemas.microsoft.com/office/powerpoint/2010/main" val="22288463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staff member familiar with accounting system queries should complete the workbook. No cost analysis or classification of costs is required by the district.  </a:t>
            </a:r>
          </a:p>
          <a:p>
            <a:endParaRPr lang="en-US" dirty="0"/>
          </a:p>
          <a:p>
            <a:r>
              <a:rPr lang="en-US" dirty="0"/>
              <a:t>Leaving a section blank or incomplete could result in the delay of the district receiving indirect cost rates due to incomplete information. If there are no costs to report in a section, indicate $0.00 as the expenditure amount.</a:t>
            </a:r>
          </a:p>
          <a:p>
            <a:endParaRPr lang="en-US" dirty="0"/>
          </a:p>
          <a:p>
            <a:r>
              <a:rPr lang="en-US" dirty="0"/>
              <a:t>The next few slides will provide examples of types of queries to run.</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9E4D9ABE-7AB9-4D3A-BEA5-45E799BD6C0E}" type="slidenum">
              <a:rPr lang="en-US" smtClean="0"/>
              <a:t>18</a:t>
            </a:fld>
            <a:endParaRPr lang="en-US" dirty="0"/>
          </a:p>
        </p:txBody>
      </p:sp>
    </p:spTree>
    <p:extLst>
      <p:ext uri="{BB962C8B-B14F-4D97-AF65-F5344CB8AC3E}">
        <p14:creationId xmlns:p14="http://schemas.microsoft.com/office/powerpoint/2010/main" val="3305095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u="sng" dirty="0"/>
              <a:t>Function 41 - General Governance and Direct Costs</a:t>
            </a:r>
          </a:p>
          <a:p>
            <a:r>
              <a:rPr lang="en-US" dirty="0"/>
              <a:t> </a:t>
            </a:r>
          </a:p>
          <a:p>
            <a:pPr lvl="0"/>
            <a:r>
              <a:rPr lang="en-US" dirty="0"/>
              <a:t>In this section, enter the expenditures for Org codes 702, 703, and 720 – by fund, function and object code as requested here in the worksheet.</a:t>
            </a:r>
          </a:p>
          <a:p>
            <a:pPr lvl="0"/>
            <a:r>
              <a:rPr lang="en-US" dirty="0"/>
              <a:t>  </a:t>
            </a:r>
          </a:p>
          <a:p>
            <a:r>
              <a:rPr lang="en-US" dirty="0"/>
              <a:t>Except for excluded costs and Org 720 direct costs, expenditures within Function 41 are treated as indirect costs for the indirect cost rate calculation.  When calculating indirect cost rates, expenditures within Function 41 are treated as follows:</a:t>
            </a:r>
          </a:p>
          <a:p>
            <a:r>
              <a:rPr lang="en-US" dirty="0"/>
              <a:t> </a:t>
            </a:r>
          </a:p>
          <a:p>
            <a:pPr lvl="0"/>
            <a:r>
              <a:rPr lang="en-US" dirty="0"/>
              <a:t>Org 702 School Board – Excluded</a:t>
            </a:r>
          </a:p>
          <a:p>
            <a:pPr lvl="0"/>
            <a:r>
              <a:rPr lang="en-US" dirty="0"/>
              <a:t>Org 703 Tax Office – Excluded</a:t>
            </a:r>
          </a:p>
          <a:p>
            <a:pPr lvl="0"/>
            <a:r>
              <a:rPr lang="en-US" dirty="0"/>
              <a:t>Org 720 Direct Costs – Direct Costs</a:t>
            </a:r>
          </a:p>
          <a:p>
            <a:pPr lvl="0"/>
            <a:endParaRPr lang="en-US" dirty="0"/>
          </a:p>
          <a:p>
            <a:pPr lvl="0"/>
            <a:r>
              <a:rPr lang="en-US" dirty="0"/>
              <a:t>Two examples of simple queries in this section:</a:t>
            </a:r>
          </a:p>
          <a:p>
            <a:pPr lvl="0"/>
            <a:endParaRPr lang="en-US" dirty="0"/>
          </a:p>
          <a:p>
            <a:pPr marL="244609" indent="-244609">
              <a:buFont typeface="+mj-lt"/>
              <a:buAutoNum type="arabicPeriod"/>
            </a:pPr>
            <a:r>
              <a:rPr lang="en-US" dirty="0"/>
              <a:t>Line item 1, Fund 100, Function 41, Object 6100, for 702 School Board:</a:t>
            </a:r>
          </a:p>
          <a:p>
            <a:pPr lvl="1"/>
            <a:endParaRPr lang="en-US" dirty="0"/>
          </a:p>
          <a:p>
            <a:pPr lvl="2"/>
            <a:r>
              <a:rPr lang="en-US" dirty="0"/>
              <a:t>Two queries are needed.  Query expenditures for:</a:t>
            </a:r>
          </a:p>
          <a:p>
            <a:pPr lvl="2"/>
            <a:endParaRPr lang="en-US" dirty="0"/>
          </a:p>
          <a:p>
            <a:pPr lvl="2"/>
            <a:r>
              <a:rPr lang="en-US" dirty="0"/>
              <a:t>Fund 1XX, Function 41, Object 61XX, Org 702</a:t>
            </a:r>
          </a:p>
          <a:p>
            <a:pPr lvl="2"/>
            <a:r>
              <a:rPr lang="en-US" dirty="0"/>
              <a:t>Fund 1XX, Function 41, Object 6144, Org 702</a:t>
            </a:r>
          </a:p>
          <a:p>
            <a:pPr lvl="1"/>
            <a:endParaRPr lang="en-US" dirty="0"/>
          </a:p>
          <a:p>
            <a:pPr lvl="1"/>
            <a:r>
              <a:rPr lang="en-US" dirty="0"/>
              <a:t>From the resulting amounts, deduct the Object 6144 total from the Object 61XX total, and report the amount in corresponding line-item cell.</a:t>
            </a:r>
          </a:p>
          <a:p>
            <a:pPr lvl="1"/>
            <a:endParaRPr lang="en-US" dirty="0"/>
          </a:p>
          <a:p>
            <a:pPr marL="244609" indent="-244609">
              <a:buFont typeface="+mj-lt"/>
              <a:buAutoNum type="arabicPeriod"/>
            </a:pPr>
            <a:r>
              <a:rPr lang="en-US" dirty="0"/>
              <a:t>Line item 2, Fund 100, Function 41, Object 6200, for 703 Tax Office:</a:t>
            </a:r>
          </a:p>
          <a:p>
            <a:pPr marL="244609" indent="-244609">
              <a:buFont typeface="+mj-lt"/>
              <a:buAutoNum type="arabicPeriod"/>
            </a:pPr>
            <a:endParaRPr lang="en-US" dirty="0"/>
          </a:p>
          <a:p>
            <a:pPr marL="978437" lvl="2" defTabSz="978437"/>
            <a:r>
              <a:rPr lang="en-US" dirty="0"/>
              <a:t>One query is needed.  Query expenditures for:</a:t>
            </a:r>
          </a:p>
          <a:p>
            <a:pPr marL="978437" lvl="2" defTabSz="978437"/>
            <a:endParaRPr lang="en-US" dirty="0"/>
          </a:p>
          <a:p>
            <a:pPr marL="978437" lvl="2" defTabSz="978437"/>
            <a:r>
              <a:rPr lang="en-US" dirty="0"/>
              <a:t>Fund 1XX, Function 41, Object 62XX, for Org 703</a:t>
            </a:r>
          </a:p>
          <a:p>
            <a:pPr lvl="0"/>
            <a:endParaRPr lang="en-US" dirty="0"/>
          </a:p>
          <a:p>
            <a:pPr lvl="1"/>
            <a:r>
              <a:rPr lang="en-US" dirty="0"/>
              <a:t>Report the amount in corresponding line-item cell.</a:t>
            </a:r>
          </a:p>
          <a:p>
            <a:pPr lvl="0"/>
            <a:endParaRPr lang="en-US" dirty="0"/>
          </a:p>
          <a:p>
            <a:endParaRPr lang="en-US" dirty="0"/>
          </a:p>
          <a:p>
            <a:pPr lvl="0"/>
            <a:endParaRPr lang="en-US" dirty="0"/>
          </a:p>
          <a:p>
            <a:r>
              <a:rPr lang="en-US" dirty="0"/>
              <a:t> </a:t>
            </a:r>
          </a:p>
          <a:p>
            <a:endParaRPr lang="en-US" dirty="0"/>
          </a:p>
        </p:txBody>
      </p:sp>
      <p:sp>
        <p:nvSpPr>
          <p:cNvPr id="4" name="Slide Number Placeholder 3"/>
          <p:cNvSpPr>
            <a:spLocks noGrp="1"/>
          </p:cNvSpPr>
          <p:nvPr>
            <p:ph type="sldNum" sz="quarter" idx="5"/>
          </p:nvPr>
        </p:nvSpPr>
        <p:spPr/>
        <p:txBody>
          <a:bodyPr/>
          <a:lstStyle/>
          <a:p>
            <a:fld id="{41C19E84-432F-4B13-8A59-CF116900378E}" type="slidenum">
              <a:rPr lang="en-US" smtClean="0"/>
              <a:t>19</a:t>
            </a:fld>
            <a:endParaRPr lang="en-US" dirty="0"/>
          </a:p>
        </p:txBody>
      </p:sp>
    </p:spTree>
    <p:extLst>
      <p:ext uri="{BB962C8B-B14F-4D97-AF65-F5344CB8AC3E}">
        <p14:creationId xmlns:p14="http://schemas.microsoft.com/office/powerpoint/2010/main" val="4054112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4D9ABE-7AB9-4D3A-BEA5-45E799BD6C0E}" type="slidenum">
              <a:rPr lang="en-US" smtClean="0"/>
              <a:t>2</a:t>
            </a:fld>
            <a:endParaRPr lang="en-US" dirty="0"/>
          </a:p>
        </p:txBody>
      </p:sp>
    </p:spTree>
    <p:extLst>
      <p:ext uri="{BB962C8B-B14F-4D97-AF65-F5344CB8AC3E}">
        <p14:creationId xmlns:p14="http://schemas.microsoft.com/office/powerpoint/2010/main" val="11181842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u="sng" dirty="0"/>
              <a:t>TRS On-Behalf Payments AND/OR Medicare Part D Payments</a:t>
            </a:r>
          </a:p>
          <a:p>
            <a:r>
              <a:rPr lang="en-US" dirty="0"/>
              <a:t> </a:t>
            </a:r>
          </a:p>
          <a:p>
            <a:r>
              <a:rPr lang="en-US" dirty="0"/>
              <a:t>Enter the expenditures for all TRS On-Behalf Payments and/or Medicare Part D Payments made during the applicable fiscal year by the appropriate fund, function, and object (6144) code as requested in the worksheet.  </a:t>
            </a:r>
          </a:p>
          <a:p>
            <a:endParaRPr lang="en-US" dirty="0"/>
          </a:p>
          <a:p>
            <a:r>
              <a:rPr lang="en-US" dirty="0"/>
              <a:t>These payments are considered excluded in the indirect cost rate calculation.  </a:t>
            </a:r>
          </a:p>
          <a:p>
            <a:pPr lvl="0"/>
            <a:endParaRPr lang="en-US" dirty="0"/>
          </a:p>
          <a:p>
            <a:pPr lvl="0"/>
            <a:r>
              <a:rPr lang="en-US" dirty="0"/>
              <a:t>An example query:</a:t>
            </a:r>
          </a:p>
          <a:p>
            <a:pPr lvl="0"/>
            <a:endParaRPr lang="en-US" dirty="0"/>
          </a:p>
          <a:p>
            <a:r>
              <a:rPr lang="en-US" dirty="0"/>
              <a:t>Line item 1, Fund 100, Object 6144, for Function 1X:</a:t>
            </a:r>
          </a:p>
          <a:p>
            <a:pPr marL="240048" indent="-240048">
              <a:buFont typeface="+mj-lt"/>
              <a:buAutoNum type="arabicPeriod"/>
            </a:pPr>
            <a:endParaRPr lang="en-US" dirty="0"/>
          </a:p>
          <a:p>
            <a:pPr marL="960193" lvl="2" defTabSz="960193"/>
            <a:r>
              <a:rPr lang="en-US" dirty="0"/>
              <a:t>One query is needed.  Query expenditures for:</a:t>
            </a:r>
          </a:p>
          <a:p>
            <a:pPr marL="960193" lvl="2" defTabSz="960193"/>
            <a:endParaRPr lang="en-US" dirty="0"/>
          </a:p>
          <a:p>
            <a:pPr marL="960193" lvl="2" defTabSz="960193"/>
            <a:r>
              <a:rPr lang="en-US" dirty="0"/>
              <a:t>Fund 1XX, Function 1X, Object 6144 </a:t>
            </a:r>
          </a:p>
          <a:p>
            <a:pPr lvl="0"/>
            <a:endParaRPr lang="en-US" dirty="0"/>
          </a:p>
          <a:p>
            <a:pPr lvl="1"/>
            <a:r>
              <a:rPr lang="en-US" dirty="0"/>
              <a:t>Report the amount in corresponding line-item cell.</a:t>
            </a:r>
          </a:p>
          <a:p>
            <a:pPr lvl="0"/>
            <a:endParaRPr lang="en-US" dirty="0"/>
          </a:p>
          <a:p>
            <a:r>
              <a:rPr lang="en-US" dirty="0"/>
              <a:t> </a:t>
            </a:r>
          </a:p>
          <a:p>
            <a:endParaRPr lang="en-US" dirty="0"/>
          </a:p>
        </p:txBody>
      </p:sp>
      <p:sp>
        <p:nvSpPr>
          <p:cNvPr id="4" name="Slide Number Placeholder 3"/>
          <p:cNvSpPr>
            <a:spLocks noGrp="1"/>
          </p:cNvSpPr>
          <p:nvPr>
            <p:ph type="sldNum" sz="quarter" idx="5"/>
          </p:nvPr>
        </p:nvSpPr>
        <p:spPr/>
        <p:txBody>
          <a:bodyPr/>
          <a:lstStyle/>
          <a:p>
            <a:fld id="{41C19E84-432F-4B13-8A59-CF116900378E}" type="slidenum">
              <a:rPr lang="en-US" smtClean="0"/>
              <a:t>20</a:t>
            </a:fld>
            <a:endParaRPr lang="en-US" dirty="0"/>
          </a:p>
        </p:txBody>
      </p:sp>
    </p:spTree>
    <p:extLst>
      <p:ext uri="{BB962C8B-B14F-4D97-AF65-F5344CB8AC3E}">
        <p14:creationId xmlns:p14="http://schemas.microsoft.com/office/powerpoint/2010/main" val="3531412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23221" y="4518203"/>
            <a:ext cx="5477662" cy="4240086"/>
          </a:xfrm>
        </p:spPr>
        <p:txBody>
          <a:bodyPr/>
          <a:lstStyle/>
          <a:p>
            <a:r>
              <a:rPr lang="en-US" b="1" i="1" u="sng" dirty="0"/>
              <a:t>Food and Milk Costs of Food Service Program</a:t>
            </a:r>
          </a:p>
          <a:p>
            <a:r>
              <a:rPr lang="en-US" dirty="0"/>
              <a:t> </a:t>
            </a:r>
          </a:p>
          <a:p>
            <a:pPr defTabSz="942289">
              <a:defRPr/>
            </a:pPr>
            <a:r>
              <a:rPr lang="en-US" dirty="0"/>
              <a:t>Enter all Food and Milk expenditures in a Food Service Program made during the applicable fiscal year by the appropriate fund, function, and object (6341) code as requested in the worksheet.</a:t>
            </a:r>
          </a:p>
          <a:p>
            <a:pPr defTabSz="942289">
              <a:defRPr/>
            </a:pPr>
            <a:r>
              <a:rPr lang="en-US" dirty="0"/>
              <a:t>*New* -  We added back in the Food Service Enterprise Fund line. If the district has food and milk costs coded to fund 700, you will enter that amount under Food Service Enterprise Fund.</a:t>
            </a:r>
          </a:p>
          <a:p>
            <a:endParaRPr lang="en-US" dirty="0"/>
          </a:p>
          <a:p>
            <a:pPr lvl="0"/>
            <a:r>
              <a:rPr lang="en-US" dirty="0"/>
              <a:t>An example query:</a:t>
            </a:r>
          </a:p>
          <a:p>
            <a:pPr lvl="0"/>
            <a:endParaRPr lang="en-US" dirty="0"/>
          </a:p>
          <a:p>
            <a:r>
              <a:rPr lang="en-US" dirty="0"/>
              <a:t>Line item 1, Fund 100, Object 6341, for Function 3X:</a:t>
            </a:r>
          </a:p>
          <a:p>
            <a:pPr marL="240048" indent="-240048">
              <a:buFont typeface="+mj-lt"/>
              <a:buAutoNum type="arabicPeriod"/>
            </a:pPr>
            <a:endParaRPr lang="en-US" dirty="0"/>
          </a:p>
          <a:p>
            <a:pPr marL="960193" lvl="2" defTabSz="960193"/>
            <a:r>
              <a:rPr lang="en-US" dirty="0"/>
              <a:t>One query is needed.  Query expenditures for:</a:t>
            </a:r>
          </a:p>
          <a:p>
            <a:pPr marL="960193" lvl="2" defTabSz="960193"/>
            <a:endParaRPr lang="en-US" dirty="0"/>
          </a:p>
          <a:p>
            <a:pPr marL="960193" lvl="2" defTabSz="960193"/>
            <a:r>
              <a:rPr lang="en-US" dirty="0"/>
              <a:t>Fund 1XX, Function 3X, Object 6341 </a:t>
            </a:r>
          </a:p>
          <a:p>
            <a:pPr lvl="0"/>
            <a:endParaRPr lang="en-US" dirty="0"/>
          </a:p>
          <a:p>
            <a:pPr lvl="1"/>
            <a:r>
              <a:rPr lang="en-US" dirty="0"/>
              <a:t>Report the amount in corresponding line-item cell.</a:t>
            </a:r>
          </a:p>
          <a:p>
            <a:endParaRPr lang="en-US" dirty="0"/>
          </a:p>
          <a:p>
            <a:r>
              <a:rPr lang="en-US" dirty="0"/>
              <a:t>Expenditures for food and milk in a food service program are considered excluded costs.</a:t>
            </a:r>
          </a:p>
          <a:p>
            <a:endParaRPr lang="en-US" dirty="0"/>
          </a:p>
          <a:p>
            <a:endParaRPr lang="en-US" dirty="0"/>
          </a:p>
        </p:txBody>
      </p:sp>
      <p:sp>
        <p:nvSpPr>
          <p:cNvPr id="4" name="Slide Number Placeholder 3"/>
          <p:cNvSpPr>
            <a:spLocks noGrp="1"/>
          </p:cNvSpPr>
          <p:nvPr>
            <p:ph type="sldNum" sz="quarter" idx="5"/>
          </p:nvPr>
        </p:nvSpPr>
        <p:spPr/>
        <p:txBody>
          <a:bodyPr/>
          <a:lstStyle/>
          <a:p>
            <a:fld id="{41C19E84-432F-4B13-8A59-CF116900378E}" type="slidenum">
              <a:rPr lang="en-US" smtClean="0"/>
              <a:t>21</a:t>
            </a:fld>
            <a:endParaRPr lang="en-US" dirty="0"/>
          </a:p>
        </p:txBody>
      </p:sp>
    </p:spTree>
    <p:extLst>
      <p:ext uri="{BB962C8B-B14F-4D97-AF65-F5344CB8AC3E}">
        <p14:creationId xmlns:p14="http://schemas.microsoft.com/office/powerpoint/2010/main" val="36481332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u="sng" dirty="0"/>
              <a:t>Depreciation Expense Amounts</a:t>
            </a:r>
          </a:p>
          <a:p>
            <a:r>
              <a:rPr lang="en-US" dirty="0"/>
              <a:t> </a:t>
            </a:r>
          </a:p>
          <a:p>
            <a:pPr lvl="0"/>
            <a:r>
              <a:rPr lang="en-US" dirty="0"/>
              <a:t>Enter the total depreciation expenses charged to governmental activities for buildings/improvements and furniture/equipment/vehicles.  </a:t>
            </a:r>
          </a:p>
          <a:p>
            <a:pPr lvl="0"/>
            <a:endParaRPr lang="en-US" dirty="0"/>
          </a:p>
          <a:p>
            <a:pPr lvl="0"/>
            <a:r>
              <a:rPr lang="en-US" dirty="0"/>
              <a:t>Depreciation expense is a critical expense to report and is required.  Under- or over-reporting the depreciation amounts can distort the indirect cost rates considerably.</a:t>
            </a:r>
          </a:p>
          <a:p>
            <a:pPr lvl="0"/>
            <a:endParaRPr lang="en-US" dirty="0"/>
          </a:p>
          <a:p>
            <a:r>
              <a:rPr lang="en-US" dirty="0"/>
              <a:t>The district must enter the depreciation amounts for:</a:t>
            </a:r>
          </a:p>
          <a:p>
            <a:endParaRPr lang="en-US" dirty="0"/>
          </a:p>
          <a:p>
            <a:r>
              <a:rPr lang="en-US" dirty="0"/>
              <a:t>The </a:t>
            </a:r>
            <a:r>
              <a:rPr lang="en-US" b="1" dirty="0"/>
              <a:t>Total Costs </a:t>
            </a:r>
            <a:r>
              <a:rPr lang="en-US" dirty="0"/>
              <a:t>for both buildings/improvements and furniture/equipment/vehicles and it cannot exceed the net depreciation amounts listed for the assets as reported in the </a:t>
            </a:r>
            <a:r>
              <a:rPr lang="en-US" i="1" dirty="0"/>
              <a:t>Notes to the Financial Statements</a:t>
            </a:r>
            <a:r>
              <a:rPr lang="en-US" dirty="0"/>
              <a:t> section. </a:t>
            </a:r>
          </a:p>
          <a:p>
            <a:endParaRPr lang="en-US" dirty="0"/>
          </a:p>
          <a:p>
            <a:pPr defTabSz="960193">
              <a:defRPr/>
            </a:pPr>
            <a:r>
              <a:rPr lang="en-US" dirty="0"/>
              <a:t>The information needed to complete the Depreciation Expense Amounts section can be found in the </a:t>
            </a:r>
            <a:r>
              <a:rPr lang="en-US" i="1" dirty="0"/>
              <a:t>Notes to the Financial Statements</a:t>
            </a:r>
            <a:r>
              <a:rPr lang="en-US" dirty="0"/>
              <a:t> section of your district’s AFR, under “Capital Assets” or “Capital Asset Activity.” </a:t>
            </a:r>
          </a:p>
          <a:p>
            <a:endParaRPr lang="en-US" dirty="0"/>
          </a:p>
          <a:p>
            <a:r>
              <a:rPr lang="en-US" dirty="0"/>
              <a:t>Here is an example of the Capital Asset Activity from a sample district and how the costs are broken down and reported.  </a:t>
            </a:r>
          </a:p>
          <a:p>
            <a:endParaRPr lang="en-US" dirty="0"/>
          </a:p>
          <a:p>
            <a:r>
              <a:rPr lang="en-US" dirty="0"/>
              <a:t>Determine the “increases” for buildings and improvements (and capital leases if applicable and itemized)</a:t>
            </a:r>
          </a:p>
          <a:p>
            <a:r>
              <a:rPr lang="en-US" dirty="0"/>
              <a:t>Determine the ”increases” for furniture, equipment, and vehicles</a:t>
            </a:r>
          </a:p>
          <a:p>
            <a:endParaRPr lang="en-US" dirty="0"/>
          </a:p>
          <a:p>
            <a:r>
              <a:rPr lang="en-US" dirty="0"/>
              <a:t>Ensure the total increases are equal to amount of depreciation charged to governmental activities.  Review the expenses charged to governmental activities and note any charged to federal funds. Remove any federal funds and then report the rest in this section.</a:t>
            </a:r>
          </a:p>
          <a:p>
            <a:endParaRPr lang="en-US" dirty="0"/>
          </a:p>
        </p:txBody>
      </p:sp>
      <p:sp>
        <p:nvSpPr>
          <p:cNvPr id="4" name="Slide Number Placeholder 3"/>
          <p:cNvSpPr>
            <a:spLocks noGrp="1"/>
          </p:cNvSpPr>
          <p:nvPr>
            <p:ph type="sldNum" sz="quarter" idx="5"/>
          </p:nvPr>
        </p:nvSpPr>
        <p:spPr/>
        <p:txBody>
          <a:bodyPr/>
          <a:lstStyle/>
          <a:p>
            <a:fld id="{41C19E84-432F-4B13-8A59-CF116900378E}" type="slidenum">
              <a:rPr lang="en-US" smtClean="0"/>
              <a:t>22</a:t>
            </a:fld>
            <a:endParaRPr lang="en-US" dirty="0"/>
          </a:p>
        </p:txBody>
      </p:sp>
    </p:spTree>
    <p:extLst>
      <p:ext uri="{BB962C8B-B14F-4D97-AF65-F5344CB8AC3E}">
        <p14:creationId xmlns:p14="http://schemas.microsoft.com/office/powerpoint/2010/main" val="38285241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u="sng" dirty="0"/>
              <a:t>Payments to Fiscal Agent/Member Districts of Shared Services Arrangements (SSAs) (report only federal funds)</a:t>
            </a:r>
          </a:p>
          <a:p>
            <a:r>
              <a:rPr lang="en-US" dirty="0"/>
              <a:t> </a:t>
            </a:r>
          </a:p>
          <a:p>
            <a:pPr lvl="0"/>
            <a:r>
              <a:rPr lang="en-US" dirty="0"/>
              <a:t>Answer “yes” or “no” to the question “Did the LEA make payments to a fiscal agent and/or member district of an SSA funded with federal grant funds from FN 93?” </a:t>
            </a:r>
          </a:p>
          <a:p>
            <a:pPr lvl="0"/>
            <a:r>
              <a:rPr lang="en-US" dirty="0"/>
              <a:t>Please note the question is asking about payments from federal grant funds.  Many districts are participating in non-federally funded SSAs.</a:t>
            </a:r>
          </a:p>
          <a:p>
            <a:endParaRPr lang="en-US" dirty="0"/>
          </a:p>
          <a:p>
            <a:r>
              <a:rPr lang="en-US" dirty="0"/>
              <a:t>If your answer is “No”, proceed to the next section as no further data entry is required.</a:t>
            </a:r>
          </a:p>
          <a:p>
            <a:r>
              <a:rPr lang="en-US" dirty="0"/>
              <a:t>If your answer is “Yes”, complete the section by providing the requested details on any payments made to fiscal agents and/or member districts of an SSA, for federally-funded SSAs.</a:t>
            </a:r>
          </a:p>
          <a:p>
            <a:pPr lvl="0"/>
            <a:endParaRPr lang="en-US" dirty="0"/>
          </a:p>
          <a:p>
            <a:pPr lvl="0"/>
            <a:r>
              <a:rPr lang="en-US" dirty="0"/>
              <a:t>The best query to gather this data is a query of payment history for Function 93, Object 649X.  This report will provide the SSA payments by fund.  Itemize the payments in the worksheet based on funding source.</a:t>
            </a:r>
          </a:p>
          <a:p>
            <a:pPr lvl="0"/>
            <a:endParaRPr lang="en-US" dirty="0"/>
          </a:p>
          <a:p>
            <a:pPr lvl="0"/>
            <a:r>
              <a:rPr lang="en-US" dirty="0"/>
              <a:t>It is important to include the CFDA # as this number confirms that the payment was made with federal funds.  If there is no CFDA #, then the payment was not likely made from federal funds and should not be reported here.</a:t>
            </a:r>
          </a:p>
          <a:p>
            <a:pPr lvl="0"/>
            <a:endParaRPr lang="en-US" dirty="0"/>
          </a:p>
          <a:p>
            <a:r>
              <a:rPr lang="en-US" dirty="0"/>
              <a:t>These payments are considered excluded costs in the indirect cost rate calculation, except for the first $25,000 of each payment (which is counted as direct costs). Although you will input the total amount of the SSA payments, the final ICRP will calculate as direct costs only the first $25,000 of each of the payments – the remainder of each payment will be considered excluded. </a:t>
            </a:r>
          </a:p>
          <a:p>
            <a:endParaRPr lang="en-US" dirty="0"/>
          </a:p>
        </p:txBody>
      </p:sp>
      <p:sp>
        <p:nvSpPr>
          <p:cNvPr id="4" name="Slide Number Placeholder 3"/>
          <p:cNvSpPr>
            <a:spLocks noGrp="1"/>
          </p:cNvSpPr>
          <p:nvPr>
            <p:ph type="sldNum" sz="quarter" idx="10"/>
          </p:nvPr>
        </p:nvSpPr>
        <p:spPr/>
        <p:txBody>
          <a:bodyPr/>
          <a:lstStyle/>
          <a:p>
            <a:fld id="{4B949663-E0CD-4AE8-A186-055D636A41B5}" type="slidenum">
              <a:rPr lang="en-US" smtClean="0"/>
              <a:t>23</a:t>
            </a:fld>
            <a:endParaRPr lang="en-US" dirty="0"/>
          </a:p>
        </p:txBody>
      </p:sp>
    </p:spTree>
    <p:extLst>
      <p:ext uri="{BB962C8B-B14F-4D97-AF65-F5344CB8AC3E}">
        <p14:creationId xmlns:p14="http://schemas.microsoft.com/office/powerpoint/2010/main" val="6726991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u="sng" dirty="0"/>
              <a:t>Federal Subrecipient Items - Federal Subgrants and Federal Grant Pass-Through Funds (report only federal funds)</a:t>
            </a:r>
          </a:p>
          <a:p>
            <a:endParaRPr lang="en-US" b="1" i="1" u="sng" dirty="0"/>
          </a:p>
          <a:p>
            <a:r>
              <a:rPr lang="en-US" dirty="0"/>
              <a:t>A subrecipient item is the disbursement of federal grant funds by the district to another entity to carry out a portion (or all) of a federal grant program. A subrecipient “payee” is the entity to which you distribute funds in a subgrant. </a:t>
            </a:r>
          </a:p>
          <a:p>
            <a:endParaRPr lang="en-US" dirty="0"/>
          </a:p>
          <a:p>
            <a:r>
              <a:rPr lang="en-US" sz="1800" dirty="0">
                <a:effectLst/>
                <a:latin typeface="Calibri" panose="020F0502020204030204" pitchFamily="34" charset="0"/>
                <a:ea typeface="Calibri" panose="020F0502020204030204" pitchFamily="34" charset="0"/>
              </a:rPr>
              <a:t>The Federal Subrecipient section is used if your district issued a subgrant for food service program and/or other pass-through funds (funds given to other entities that are not fiscal agents or member districts of SSAs). </a:t>
            </a:r>
            <a:endParaRPr lang="en-US" dirty="0"/>
          </a:p>
          <a:p>
            <a:r>
              <a:rPr lang="en-US" dirty="0"/>
              <a:t>Highlight: For the purpose of the ICRP ACW, we have separated Payments to FA/SSAs from other Federal Subrecipient Items to define costs.</a:t>
            </a:r>
          </a:p>
          <a:p>
            <a:endParaRPr lang="en-US" b="1" i="1" dirty="0"/>
          </a:p>
          <a:p>
            <a:r>
              <a:rPr lang="en-US" dirty="0"/>
              <a:t>Answer “yes” or “no” to the question “Did the school district distribute federal grant funds as a subgrant or as federal grant pass-through funds?” </a:t>
            </a:r>
          </a:p>
          <a:p>
            <a:pPr lvl="0"/>
            <a:r>
              <a:rPr lang="en-US" dirty="0"/>
              <a:t>If your answer is “No”, proceed to the next section as no further data entry is required. Most districts will answer “No” to this question.</a:t>
            </a:r>
          </a:p>
          <a:p>
            <a:pPr lvl="0"/>
            <a:r>
              <a:rPr lang="en-US" dirty="0"/>
              <a:t>If the answer is “Yes”, complete the section by providing the requested details on the subrecipient items.</a:t>
            </a:r>
          </a:p>
          <a:p>
            <a:pPr lvl="0"/>
            <a:endParaRPr lang="en-US" b="1" dirty="0"/>
          </a:p>
          <a:p>
            <a:pPr lvl="0"/>
            <a:r>
              <a:rPr lang="en-US" dirty="0"/>
              <a:t>Enter all Federal Subgrants and/or Other Federal Grant Pass-Through Funds by selecting the fund, function, and object codes under which the payment was made, and then enter the Payee name, a description of the subrecipient item, the CFDA #, the begin and end dates, and then finally the amount.  </a:t>
            </a:r>
          </a:p>
          <a:p>
            <a:pPr lvl="0"/>
            <a:endParaRPr lang="en-US" dirty="0"/>
          </a:p>
          <a:p>
            <a:pPr defTabSz="960193"/>
            <a:r>
              <a:rPr lang="en-US" dirty="0"/>
              <a:t>Here again, it is important to include the CFDA # as this number confirms that the payment was made with federal funds.  If there is no CFDA #, then the payment was not likely made from federal funds and should not be reported here.</a:t>
            </a:r>
          </a:p>
          <a:p>
            <a:pPr lvl="0"/>
            <a:endParaRPr lang="en-US" dirty="0"/>
          </a:p>
          <a:p>
            <a:r>
              <a:rPr lang="en-US" dirty="0"/>
              <a:t>For the purpose of the ICRP, TEA is only concerned with </a:t>
            </a:r>
            <a:r>
              <a:rPr lang="en-US" i="1" dirty="0"/>
              <a:t>major</a:t>
            </a:r>
            <a:r>
              <a:rPr lang="en-US" dirty="0"/>
              <a:t> subgrants and has adopted the accepted definition that a major subgrant is one that exceeds $25,000 in expenditures per year. For this reason, do not include subgrants or subcontracts that are less than $25,000, and do not include the first $25,000 of payments in subgrants or subcontracts that are greater than $25,000.</a:t>
            </a:r>
          </a:p>
          <a:p>
            <a:pPr lvl="1"/>
            <a:endParaRPr lang="en-US" dirty="0"/>
          </a:p>
          <a:p>
            <a:r>
              <a:rPr lang="en-US" dirty="0"/>
              <a:t>Note: Districts will not have subgrants or grant pass-through funds on educational grants; however, districts may have subgrants or grant pass-through funds on non-educational grants awarded by another agency. TEA is not expecting to see items entered in this section, unless a district has issued a subgrant for their food service program.</a:t>
            </a:r>
          </a:p>
          <a:p>
            <a:endParaRPr lang="en-US" dirty="0"/>
          </a:p>
          <a:p>
            <a:pPr defTabSz="960193">
              <a:defRPr/>
            </a:pPr>
            <a:r>
              <a:rPr lang="en-US" dirty="0"/>
              <a:t>Federal Subrecipient Items are considered excluded costs in the indirect cost rate calculation except for the first $25,000 of each payment for a </a:t>
            </a:r>
            <a:r>
              <a:rPr lang="en-US" i="1" dirty="0"/>
              <a:t>major</a:t>
            </a:r>
            <a:r>
              <a:rPr lang="en-US" dirty="0"/>
              <a:t> subgrant (&gt;$25,000). The first $25,000 of a </a:t>
            </a:r>
            <a:r>
              <a:rPr lang="en-US" i="1" dirty="0"/>
              <a:t>major</a:t>
            </a:r>
            <a:r>
              <a:rPr lang="en-US" dirty="0"/>
              <a:t> subgrant will be considered as direct costs in the calculation because these funds still have direct/administrative costs associated with them. </a:t>
            </a:r>
          </a:p>
          <a:p>
            <a:pPr defTabSz="960193">
              <a:defRPr/>
            </a:pPr>
            <a:endParaRPr lang="en-US" dirty="0"/>
          </a:p>
          <a:p>
            <a:pPr defTabSz="960193">
              <a:defRPr/>
            </a:pPr>
            <a:r>
              <a:rPr lang="en-US" dirty="0"/>
              <a:t>USDE and TEA have agreed (through the Delegation Agreement) to capture these direct costs by counting the first $25,000 of each payment &gt;$25,000 (reported in the workbook as $1 or more) as direct costs in the indirect cost rate calculation. </a:t>
            </a:r>
          </a:p>
          <a:p>
            <a:pPr defTabSz="960193">
              <a:defRPr/>
            </a:pPr>
            <a:r>
              <a:rPr lang="en-US" dirty="0"/>
              <a:t>Note:</a:t>
            </a:r>
          </a:p>
          <a:p>
            <a:r>
              <a:rPr lang="en-US" dirty="0"/>
              <a:t>Subgrant item- is when a distribution is made as a result of a federal award to a school district, then to another entity (the subrecipient) to carry-out part of a federal program. </a:t>
            </a:r>
          </a:p>
          <a:p>
            <a:r>
              <a:rPr lang="en-US" dirty="0"/>
              <a:t>Pass-through funds- is when the funds are transferred to other entities. </a:t>
            </a:r>
          </a:p>
          <a:p>
            <a:r>
              <a:rPr lang="en-US" dirty="0"/>
              <a:t>An examples is payment to fiscal agent or member districts of an SSA which was described in previous slide. </a:t>
            </a:r>
          </a:p>
          <a:p>
            <a:pPr defTabSz="960193">
              <a:defRPr/>
            </a:pPr>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4B949663-E0CD-4AE8-A186-055D636A41B5}" type="slidenum">
              <a:rPr lang="en-US" smtClean="0"/>
              <a:t>24</a:t>
            </a:fld>
            <a:endParaRPr lang="en-US" dirty="0"/>
          </a:p>
        </p:txBody>
      </p:sp>
    </p:spTree>
    <p:extLst>
      <p:ext uri="{BB962C8B-B14F-4D97-AF65-F5344CB8AC3E}">
        <p14:creationId xmlns:p14="http://schemas.microsoft.com/office/powerpoint/2010/main" val="1771680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Contingencies – these are funds set-aside for possible future expenses, such as lawsuit settlements or refunds to TEA (example: a monetary judgement against the district) and are excluded costs in the indirect cost rate calculation. </a:t>
            </a:r>
          </a:p>
          <a:p>
            <a:endParaRPr lang="en-US" dirty="0"/>
          </a:p>
          <a:p>
            <a:r>
              <a:rPr lang="en-US" dirty="0"/>
              <a:t>Select the fund, function, and object code from the pull-down lists and enter a description and the amount of the contingency. </a:t>
            </a:r>
          </a:p>
          <a:p>
            <a:endParaRPr lang="en-US" dirty="0"/>
          </a:p>
        </p:txBody>
      </p:sp>
      <p:sp>
        <p:nvSpPr>
          <p:cNvPr id="4" name="Slide Number Placeholder 3"/>
          <p:cNvSpPr>
            <a:spLocks noGrp="1"/>
          </p:cNvSpPr>
          <p:nvPr>
            <p:ph type="sldNum" sz="quarter" idx="5"/>
          </p:nvPr>
        </p:nvSpPr>
        <p:spPr/>
        <p:txBody>
          <a:bodyPr/>
          <a:lstStyle/>
          <a:p>
            <a:fld id="{9E4D9ABE-7AB9-4D3A-BEA5-45E799BD6C0E}" type="slidenum">
              <a:rPr lang="en-US" smtClean="0"/>
              <a:t>25</a:t>
            </a:fld>
            <a:endParaRPr lang="en-US" dirty="0"/>
          </a:p>
        </p:txBody>
      </p:sp>
    </p:spTree>
    <p:extLst>
      <p:ext uri="{BB962C8B-B14F-4D97-AF65-F5344CB8AC3E}">
        <p14:creationId xmlns:p14="http://schemas.microsoft.com/office/powerpoint/2010/main" val="25509962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u="sng" dirty="0"/>
              <a:t>Chief Executive Officer Information</a:t>
            </a:r>
          </a:p>
          <a:p>
            <a:r>
              <a:rPr lang="en-US" dirty="0"/>
              <a:t>  </a:t>
            </a:r>
          </a:p>
          <a:p>
            <a:r>
              <a:rPr lang="en-US" dirty="0"/>
              <a:t>Enter all expenditures for Chief Executive Officers and their immediate support person(s) – state/local salaries and fixed costs by function and position name.  These positions should correspond to the organizational chart that you will be inserting/pasting within the ICRP ACW Organizational Chart tab. TEA will review and verify that the org chart(s) support the position titles and details entered in this section. </a:t>
            </a:r>
          </a:p>
          <a:p>
            <a:endParaRPr lang="en-US" dirty="0"/>
          </a:p>
          <a:p>
            <a:r>
              <a:rPr lang="en-US" dirty="0"/>
              <a:t>In this section, the district enters costs related to the superintendent and chief executive officers within the school . The costs (facilities and administrative) associated with these positions are indirect costs when paid with state/local funds. However, when calculating the restricted indirect cost rate, these costs must be moved from the indirect cost pool to the modified total direct costs (MTDC) base. MTDC consists of direct and unallowable costs.</a:t>
            </a:r>
          </a:p>
          <a:p>
            <a:endParaRPr lang="en-US" dirty="0"/>
          </a:p>
          <a:p>
            <a:r>
              <a:rPr lang="en-US" dirty="0"/>
              <a:t>The positions that must be reported in this section include:</a:t>
            </a:r>
          </a:p>
          <a:p>
            <a:pPr marL="180037" indent="-180037">
              <a:buFont typeface="Arial" panose="020B0604020202020204" pitchFamily="34" charset="0"/>
              <a:buChar char="•"/>
            </a:pPr>
            <a:r>
              <a:rPr lang="en-US" dirty="0"/>
              <a:t>The superintendent</a:t>
            </a:r>
          </a:p>
          <a:p>
            <a:pPr marL="180037" indent="-180037">
              <a:buFont typeface="Arial" panose="020B0604020202020204" pitchFamily="34" charset="0"/>
              <a:buChar char="•"/>
            </a:pPr>
            <a:r>
              <a:rPr lang="en-US" dirty="0"/>
              <a:t>The immediate employee(s) who serve as the executive or administrative assistant to the superintendent</a:t>
            </a:r>
          </a:p>
          <a:p>
            <a:pPr marL="180037" indent="-180037">
              <a:buFont typeface="Arial" panose="020B0604020202020204" pitchFamily="34" charset="0"/>
              <a:buChar char="•"/>
            </a:pPr>
            <a:r>
              <a:rPr lang="en-US" dirty="0"/>
              <a:t>All staff members who act as CEOs of any component of the district, regardless of their actual titles (this include members of your district-wide strategic planning and/or executive management team or superintendent’s cabinet).</a:t>
            </a:r>
          </a:p>
          <a:p>
            <a:pPr lvl="1"/>
            <a:r>
              <a:rPr lang="en-US" dirty="0"/>
              <a:t>Note: A component is an organizational unit that benefits the entire district. On a district’s organizational chart, CEOs are generally one level below the superintendent, although in large districts, CEOs may be two levels below the superintendent. They generally hold job titles such as assistant superintendent, deputy superintendent, chief financial officer, and human resource executive director.</a:t>
            </a:r>
          </a:p>
          <a:p>
            <a:pPr marL="180037" indent="-180037">
              <a:buFont typeface="Arial" panose="020B0604020202020204" pitchFamily="34" charset="0"/>
              <a:buChar char="•"/>
            </a:pPr>
            <a:r>
              <a:rPr lang="en-US" dirty="0"/>
              <a:t>The immediate employee (or employees) who serve as the executive/administrative assistant(s) to CEOs</a:t>
            </a:r>
          </a:p>
          <a:p>
            <a:r>
              <a:rPr lang="en-US" dirty="0"/>
              <a:t> </a:t>
            </a:r>
          </a:p>
          <a:p>
            <a:r>
              <a:rPr lang="en-US" dirty="0"/>
              <a:t>For each position, enter the following information:</a:t>
            </a:r>
          </a:p>
          <a:p>
            <a:r>
              <a:rPr lang="en-US" dirty="0"/>
              <a:t>Select the function code(s) from which the indirect salary/fixed costs are paid from the pull-down list</a:t>
            </a:r>
          </a:p>
          <a:p>
            <a:pPr lvl="0"/>
            <a:r>
              <a:rPr lang="en-US" dirty="0"/>
              <a:t>The position title</a:t>
            </a:r>
          </a:p>
          <a:p>
            <a:pPr lvl="0"/>
            <a:r>
              <a:rPr lang="en-US" dirty="0"/>
              <a:t>The salary amount paid from state/local funds</a:t>
            </a:r>
          </a:p>
          <a:p>
            <a:pPr lvl="0"/>
            <a:r>
              <a:rPr lang="en-US" dirty="0"/>
              <a:t>The fixed costs amount paid from state/local funds</a:t>
            </a:r>
          </a:p>
          <a:p>
            <a:pPr lvl="0"/>
            <a:r>
              <a:rPr lang="en-US" dirty="0"/>
              <a:t>The staff count for the position*</a:t>
            </a:r>
          </a:p>
          <a:p>
            <a:r>
              <a:rPr lang="en-US" dirty="0"/>
              <a:t> </a:t>
            </a:r>
          </a:p>
          <a:p>
            <a:r>
              <a:rPr lang="en-US" dirty="0"/>
              <a:t>*If the position is funded from multiple functions, enter multiple line items for the position and enter only 1 on one line item under staff count (Number of Positions).</a:t>
            </a:r>
          </a:p>
          <a:p>
            <a:r>
              <a:rPr lang="en-US" dirty="0"/>
              <a:t> </a:t>
            </a:r>
          </a:p>
          <a:p>
            <a:r>
              <a:rPr lang="en-US" dirty="0"/>
              <a:t>The indirect (facilities and administrative) costs associated with these positions include the following:</a:t>
            </a:r>
          </a:p>
          <a:p>
            <a:r>
              <a:rPr lang="en-US" dirty="0"/>
              <a:t> </a:t>
            </a:r>
          </a:p>
          <a:p>
            <a:pPr marL="180037" indent="-180037">
              <a:buFont typeface="Arial" panose="020B0604020202020204" pitchFamily="34" charset="0"/>
              <a:buChar char="•"/>
            </a:pPr>
            <a:r>
              <a:rPr lang="en-US" dirty="0"/>
              <a:t>Salaries classified as indirect costs for the unrestricted rate</a:t>
            </a:r>
          </a:p>
          <a:p>
            <a:pPr marL="180037" indent="-180037">
              <a:buFont typeface="Arial" panose="020B0604020202020204" pitchFamily="34" charset="0"/>
              <a:buChar char="•"/>
            </a:pPr>
            <a:r>
              <a:rPr lang="en-US" dirty="0"/>
              <a:t>Fixed costs classified as indirect costs for the unrestricted rate</a:t>
            </a:r>
          </a:p>
          <a:p>
            <a:pPr lvl="1"/>
            <a:r>
              <a:rPr lang="en-US" dirty="0"/>
              <a:t>Fixed costs are the costs your district pays for fringe benefits and similar costs associated with employment.</a:t>
            </a:r>
          </a:p>
          <a:p>
            <a:pPr lvl="1"/>
            <a:r>
              <a:rPr lang="en-US" dirty="0"/>
              <a:t>Ex. Employee retirement matching </a:t>
            </a:r>
          </a:p>
          <a:p>
            <a:pPr lvl="1"/>
            <a:r>
              <a:rPr lang="en-US" dirty="0"/>
              <a:t>      Pension fund payments </a:t>
            </a:r>
          </a:p>
          <a:p>
            <a:pPr lvl="1"/>
            <a:r>
              <a:rPr lang="en-US" dirty="0"/>
              <a:t>      Unemployment compensation</a:t>
            </a:r>
          </a:p>
          <a:p>
            <a:pPr lvl="1"/>
            <a:r>
              <a:rPr lang="en-US" dirty="0"/>
              <a:t>      Unused leave (for separating employees)</a:t>
            </a:r>
          </a:p>
          <a:p>
            <a:pPr lvl="1"/>
            <a:endParaRPr lang="en-US" dirty="0"/>
          </a:p>
        </p:txBody>
      </p:sp>
      <p:sp>
        <p:nvSpPr>
          <p:cNvPr id="4" name="Slide Number Placeholder 3"/>
          <p:cNvSpPr>
            <a:spLocks noGrp="1"/>
          </p:cNvSpPr>
          <p:nvPr>
            <p:ph type="sldNum" sz="quarter" idx="10"/>
          </p:nvPr>
        </p:nvSpPr>
        <p:spPr/>
        <p:txBody>
          <a:bodyPr/>
          <a:lstStyle/>
          <a:p>
            <a:fld id="{4B949663-E0CD-4AE8-A186-055D636A41B5}" type="slidenum">
              <a:rPr lang="en-US" smtClean="0"/>
              <a:t>26</a:t>
            </a:fld>
            <a:endParaRPr lang="en-US" dirty="0"/>
          </a:p>
        </p:txBody>
      </p:sp>
    </p:spTree>
    <p:extLst>
      <p:ext uri="{BB962C8B-B14F-4D97-AF65-F5344CB8AC3E}">
        <p14:creationId xmlns:p14="http://schemas.microsoft.com/office/powerpoint/2010/main" val="37036083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u="sng" dirty="0"/>
              <a:t>Terminal Leave</a:t>
            </a:r>
          </a:p>
          <a:p>
            <a:endParaRPr lang="en-US" b="1" i="1" u="sng" dirty="0"/>
          </a:p>
          <a:p>
            <a:r>
              <a:rPr lang="en-US" dirty="0"/>
              <a:t>Terminal leave is leave paid to departing employees, outside of the normal routine payments for either the accumulation of vacation leave or as part of an employment contract.</a:t>
            </a:r>
          </a:p>
          <a:p>
            <a:r>
              <a:rPr lang="en-US" dirty="0"/>
              <a:t> </a:t>
            </a:r>
          </a:p>
          <a:p>
            <a:pPr lvl="0"/>
            <a:r>
              <a:rPr lang="en-US" dirty="0"/>
              <a:t>Answer “yes” or “no” to the question “Did the LEA make payments to one or more departing employees for terminal leave?”  </a:t>
            </a:r>
          </a:p>
          <a:p>
            <a:pPr lvl="0"/>
            <a:r>
              <a:rPr lang="en-US" dirty="0"/>
              <a:t>If your answer is “No”, the section is complete.  No further data entry is required.</a:t>
            </a:r>
          </a:p>
          <a:p>
            <a:pPr lvl="0"/>
            <a:r>
              <a:rPr lang="en-US" dirty="0"/>
              <a:t>If the answer is “Yes”, complete the section by providing the requested expenditures for each employee by providing the fund, function, and object from which the payment was made and the location/job title/name of the employee. Also, select from the pull-down the direct/indirect nature of the employee and the amount paid.</a:t>
            </a:r>
          </a:p>
          <a:p>
            <a:r>
              <a:rPr lang="en-US" dirty="0"/>
              <a:t> </a:t>
            </a:r>
          </a:p>
          <a:p>
            <a:r>
              <a:rPr lang="en-US" dirty="0"/>
              <a:t>Most districts do not have terminal leave because most do not provide formal vacation leave. </a:t>
            </a:r>
          </a:p>
        </p:txBody>
      </p:sp>
      <p:sp>
        <p:nvSpPr>
          <p:cNvPr id="4" name="Slide Number Placeholder 3"/>
          <p:cNvSpPr>
            <a:spLocks noGrp="1"/>
          </p:cNvSpPr>
          <p:nvPr>
            <p:ph type="sldNum" sz="quarter" idx="10"/>
          </p:nvPr>
        </p:nvSpPr>
        <p:spPr/>
        <p:txBody>
          <a:bodyPr/>
          <a:lstStyle/>
          <a:p>
            <a:fld id="{4B949663-E0CD-4AE8-A186-055D636A41B5}" type="slidenum">
              <a:rPr lang="en-US" smtClean="0"/>
              <a:t>27</a:t>
            </a:fld>
            <a:endParaRPr lang="en-US" dirty="0"/>
          </a:p>
        </p:txBody>
      </p:sp>
    </p:spTree>
    <p:extLst>
      <p:ext uri="{BB962C8B-B14F-4D97-AF65-F5344CB8AC3E}">
        <p14:creationId xmlns:p14="http://schemas.microsoft.com/office/powerpoint/2010/main" val="13069191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4D9ABE-7AB9-4D3A-BEA5-45E799BD6C0E}" type="slidenum">
              <a:rPr lang="en-US" smtClean="0"/>
              <a:t>28</a:t>
            </a:fld>
            <a:endParaRPr lang="en-US" dirty="0"/>
          </a:p>
        </p:txBody>
      </p:sp>
    </p:spTree>
    <p:extLst>
      <p:ext uri="{BB962C8B-B14F-4D97-AF65-F5344CB8AC3E}">
        <p14:creationId xmlns:p14="http://schemas.microsoft.com/office/powerpoint/2010/main" val="27105738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4D9ABE-7AB9-4D3A-BEA5-45E799BD6C0E}" type="slidenum">
              <a:rPr lang="en-US" smtClean="0"/>
              <a:t>29</a:t>
            </a:fld>
            <a:endParaRPr lang="en-US" dirty="0"/>
          </a:p>
        </p:txBody>
      </p:sp>
    </p:spTree>
    <p:extLst>
      <p:ext uri="{BB962C8B-B14F-4D97-AF65-F5344CB8AC3E}">
        <p14:creationId xmlns:p14="http://schemas.microsoft.com/office/powerpoint/2010/main" val="1193680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949663-E0CD-4AE8-A186-055D636A41B5}" type="slidenum">
              <a:rPr lang="en-US" smtClean="0"/>
              <a:t>3</a:t>
            </a:fld>
            <a:endParaRPr lang="en-US" dirty="0"/>
          </a:p>
        </p:txBody>
      </p:sp>
    </p:spTree>
    <p:extLst>
      <p:ext uri="{BB962C8B-B14F-4D97-AF65-F5344CB8AC3E}">
        <p14:creationId xmlns:p14="http://schemas.microsoft.com/office/powerpoint/2010/main" val="20052463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4D9ABE-7AB9-4D3A-BEA5-45E799BD6C0E}" type="slidenum">
              <a:rPr lang="en-US" smtClean="0"/>
              <a:t>30</a:t>
            </a:fld>
            <a:endParaRPr lang="en-US" dirty="0"/>
          </a:p>
        </p:txBody>
      </p:sp>
    </p:spTree>
    <p:extLst>
      <p:ext uri="{BB962C8B-B14F-4D97-AF65-F5344CB8AC3E}">
        <p14:creationId xmlns:p14="http://schemas.microsoft.com/office/powerpoint/2010/main" val="24937885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u="sng" dirty="0"/>
              <a:t>Submitting the ICRP ACW</a:t>
            </a:r>
          </a:p>
          <a:p>
            <a:r>
              <a:rPr lang="en-US" dirty="0"/>
              <a:t> </a:t>
            </a:r>
          </a:p>
          <a:p>
            <a:r>
              <a:rPr lang="en-US" dirty="0"/>
              <a:t>Complete the following steps to submit your district’s completed ICRP ACW to TEA:</a:t>
            </a:r>
          </a:p>
          <a:p>
            <a:r>
              <a:rPr lang="en-US" dirty="0"/>
              <a:t> </a:t>
            </a:r>
          </a:p>
          <a:p>
            <a:pPr lvl="0"/>
            <a:r>
              <a:rPr lang="en-US" dirty="0"/>
              <a:t>Log on to the </a:t>
            </a:r>
            <a:r>
              <a:rPr lang="en-US" u="sng" dirty="0">
                <a:hlinkClick r:id="rId3" tooltip="link to secure environment"/>
              </a:rPr>
              <a:t>TEA Login, TEAL</a:t>
            </a:r>
            <a:endParaRPr lang="en-US" dirty="0"/>
          </a:p>
          <a:p>
            <a:pPr lvl="0"/>
            <a:r>
              <a:rPr lang="en-US" dirty="0"/>
              <a:t>Select GFFC Reports and Data Collections.</a:t>
            </a:r>
          </a:p>
          <a:p>
            <a:pPr lvl="0"/>
            <a:r>
              <a:rPr lang="en-US" dirty="0"/>
              <a:t>Select Upload Response Documents. </a:t>
            </a:r>
          </a:p>
          <a:p>
            <a:pPr lvl="0"/>
            <a:r>
              <a:rPr lang="en-US" dirty="0"/>
              <a:t>Select ICRP Additional Costs Workbook from the “Response Template Title” pulldown menu</a:t>
            </a:r>
          </a:p>
          <a:p>
            <a:pPr lvl="1"/>
            <a:r>
              <a:rPr lang="en-US" dirty="0"/>
              <a:t>Workbook must be submitted in Excel format</a:t>
            </a:r>
          </a:p>
          <a:p>
            <a:endParaRPr lang="en-US" dirty="0"/>
          </a:p>
        </p:txBody>
      </p:sp>
      <p:sp>
        <p:nvSpPr>
          <p:cNvPr id="4" name="Slide Number Placeholder 3"/>
          <p:cNvSpPr>
            <a:spLocks noGrp="1"/>
          </p:cNvSpPr>
          <p:nvPr>
            <p:ph type="sldNum" sz="quarter" idx="10"/>
          </p:nvPr>
        </p:nvSpPr>
        <p:spPr/>
        <p:txBody>
          <a:bodyPr/>
          <a:lstStyle/>
          <a:p>
            <a:fld id="{4B949663-E0CD-4AE8-A186-055D636A41B5}" type="slidenum">
              <a:rPr lang="en-US" smtClean="0"/>
              <a:t>31</a:t>
            </a:fld>
            <a:endParaRPr lang="en-US" dirty="0"/>
          </a:p>
        </p:txBody>
      </p:sp>
    </p:spTree>
    <p:extLst>
      <p:ext uri="{BB962C8B-B14F-4D97-AF65-F5344CB8AC3E}">
        <p14:creationId xmlns:p14="http://schemas.microsoft.com/office/powerpoint/2010/main" val="13178266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u="sng" dirty="0"/>
              <a:t>Submitting the ICRP Additional Costs Workbook</a:t>
            </a:r>
          </a:p>
          <a:p>
            <a:r>
              <a:rPr lang="en-US" dirty="0"/>
              <a:t> </a:t>
            </a:r>
          </a:p>
          <a:p>
            <a:r>
              <a:rPr lang="en-US" dirty="0"/>
              <a:t>Submission steps continued:</a:t>
            </a:r>
          </a:p>
          <a:p>
            <a:r>
              <a:rPr lang="en-US" dirty="0"/>
              <a:t> </a:t>
            </a:r>
          </a:p>
          <a:p>
            <a:pPr lvl="0"/>
            <a:r>
              <a:rPr lang="en-US" dirty="0"/>
              <a:t>Select Response Document from the “Response Doc Type” pulldown menu.</a:t>
            </a:r>
          </a:p>
          <a:p>
            <a:pPr lvl="0"/>
            <a:r>
              <a:rPr lang="en-US" dirty="0"/>
              <a:t>Select the school year for which you are requesting indirect cost rates from the “School Year” pull-down menu (if you are submitting in the fall of 2022 or spring of 2023, select the 2023–2024 school year)</a:t>
            </a:r>
          </a:p>
          <a:p>
            <a:pPr lvl="0"/>
            <a:r>
              <a:rPr lang="en-US" dirty="0"/>
              <a:t>Select Upload Document</a:t>
            </a:r>
          </a:p>
          <a:p>
            <a:endParaRPr lang="en-US" dirty="0"/>
          </a:p>
        </p:txBody>
      </p:sp>
      <p:sp>
        <p:nvSpPr>
          <p:cNvPr id="4" name="Slide Number Placeholder 3"/>
          <p:cNvSpPr>
            <a:spLocks noGrp="1"/>
          </p:cNvSpPr>
          <p:nvPr>
            <p:ph type="sldNum" sz="quarter" idx="10"/>
          </p:nvPr>
        </p:nvSpPr>
        <p:spPr/>
        <p:txBody>
          <a:bodyPr/>
          <a:lstStyle/>
          <a:p>
            <a:fld id="{4B949663-E0CD-4AE8-A186-055D636A41B5}" type="slidenum">
              <a:rPr lang="en-US" smtClean="0"/>
              <a:t>32</a:t>
            </a:fld>
            <a:endParaRPr lang="en-US" dirty="0"/>
          </a:p>
        </p:txBody>
      </p:sp>
    </p:spTree>
    <p:extLst>
      <p:ext uri="{BB962C8B-B14F-4D97-AF65-F5344CB8AC3E}">
        <p14:creationId xmlns:p14="http://schemas.microsoft.com/office/powerpoint/2010/main" val="26882700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receive indirect cost rates for 2023–2024, districts must submit the ICRP ACW by  January 19, 2023.</a:t>
            </a:r>
          </a:p>
          <a:p>
            <a:endParaRPr lang="en-US" dirty="0"/>
          </a:p>
          <a:p>
            <a:r>
              <a:rPr lang="en-US" dirty="0"/>
              <a:t>TEA’s Federal Fiscal Compliance and Reporting (FFCR) Division will collect final 2021–2022 PEIMS data in the spring of 2023 to complete the data needed to create an ICRP.</a:t>
            </a:r>
          </a:p>
        </p:txBody>
      </p:sp>
      <p:sp>
        <p:nvSpPr>
          <p:cNvPr id="4" name="Slide Number Placeholder 3"/>
          <p:cNvSpPr>
            <a:spLocks noGrp="1"/>
          </p:cNvSpPr>
          <p:nvPr>
            <p:ph type="sldNum" sz="quarter" idx="5"/>
          </p:nvPr>
        </p:nvSpPr>
        <p:spPr/>
        <p:txBody>
          <a:bodyPr/>
          <a:lstStyle/>
          <a:p>
            <a:fld id="{4B949663-E0CD-4AE8-A186-055D636A41B5}" type="slidenum">
              <a:rPr lang="en-US" smtClean="0"/>
              <a:t>33</a:t>
            </a:fld>
            <a:endParaRPr lang="en-US" dirty="0"/>
          </a:p>
        </p:txBody>
      </p:sp>
    </p:spTree>
    <p:extLst>
      <p:ext uri="{BB962C8B-B14F-4D97-AF65-F5344CB8AC3E}">
        <p14:creationId xmlns:p14="http://schemas.microsoft.com/office/powerpoint/2010/main" val="24169267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4D9ABE-7AB9-4D3A-BEA5-45E799BD6C0E}" type="slidenum">
              <a:rPr lang="en-US" smtClean="0"/>
              <a:t>34</a:t>
            </a:fld>
            <a:endParaRPr lang="en-US" dirty="0"/>
          </a:p>
        </p:txBody>
      </p:sp>
    </p:spTree>
    <p:extLst>
      <p:ext uri="{BB962C8B-B14F-4D97-AF65-F5344CB8AC3E}">
        <p14:creationId xmlns:p14="http://schemas.microsoft.com/office/powerpoint/2010/main" val="11296598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483" y="4518600"/>
            <a:ext cx="5681980" cy="3696712"/>
          </a:xfrm>
        </p:spPr>
        <p:txBody>
          <a:bodyPr/>
          <a:lstStyle/>
          <a:p>
            <a:r>
              <a:rPr lang="en-US" b="1" i="1" u="sng" dirty="0"/>
              <a:t>Reviewing the ICRP – Financial Worksheets</a:t>
            </a:r>
          </a:p>
          <a:p>
            <a:pPr defTabSz="960193">
              <a:defRPr/>
            </a:pPr>
            <a:endParaRPr lang="en-US" dirty="0"/>
          </a:p>
          <a:p>
            <a:pPr defTabSz="960193">
              <a:defRPr/>
            </a:pPr>
            <a:r>
              <a:rPr lang="en-US" dirty="0"/>
              <a:t>When first generated the ICRP is an Excel form which will be converted into a PDF. If your district would like the Excel version, please email FFCR at </a:t>
            </a:r>
            <a:r>
              <a:rPr lang="en-US" dirty="0">
                <a:hlinkClick r:id="rId3"/>
              </a:rPr>
              <a:t>compliance@tea.texas.gov</a:t>
            </a:r>
            <a:r>
              <a:rPr lang="en-US" dirty="0"/>
              <a:t>.</a:t>
            </a:r>
            <a:endParaRPr lang="en-US" b="1" dirty="0"/>
          </a:p>
          <a:p>
            <a:pPr defTabSz="960193">
              <a:defRPr/>
            </a:pPr>
            <a:endParaRPr lang="en-US" dirty="0"/>
          </a:p>
          <a:p>
            <a:pPr defTabSz="960193">
              <a:defRPr/>
            </a:pPr>
            <a:r>
              <a:rPr lang="en-US" dirty="0"/>
              <a:t>When reviewing the ICRP, you will notice that the pages are labeled on the bottom of each page.</a:t>
            </a:r>
          </a:p>
          <a:p>
            <a:pPr defTabSz="960193">
              <a:defRPr/>
            </a:pPr>
            <a:endParaRPr lang="en-US" dirty="0"/>
          </a:p>
          <a:p>
            <a:pPr marL="171450" marR="0" lvl="0" indent="-171450" algn="l" defTabSz="914400" rtl="0" eaLnBrk="1" fontAlgn="auto" latinLnBrk="0" hangingPunct="1">
              <a:lnSpc>
                <a:spcPct val="90000"/>
              </a:lnSpc>
              <a:spcBef>
                <a:spcPts val="1000"/>
              </a:spcBef>
              <a:spcAft>
                <a:spcPts val="0"/>
              </a:spcAft>
              <a:buClr>
                <a:srgbClr val="F16038"/>
              </a:buClr>
              <a:buSzTx/>
              <a:buFont typeface="Arial" panose="020B0604020202020204" pitchFamily="34" charset="0"/>
              <a:buChar char="•"/>
              <a:tabLst/>
              <a:defRPr/>
            </a:pPr>
            <a:r>
              <a:rPr lang="en-US" dirty="0"/>
              <a:t>U-1 All Years (pages 2-3)  Summary of the unrestricted rate’s data average for all 3 years</a:t>
            </a:r>
          </a:p>
          <a:p>
            <a:pPr marL="171450" marR="0" lvl="0" indent="-171450" algn="l" defTabSz="914400" rtl="0" eaLnBrk="1" fontAlgn="auto" latinLnBrk="0" hangingPunct="1">
              <a:lnSpc>
                <a:spcPct val="90000"/>
              </a:lnSpc>
              <a:spcBef>
                <a:spcPts val="1000"/>
              </a:spcBef>
              <a:spcAft>
                <a:spcPts val="0"/>
              </a:spcAft>
              <a:buClr>
                <a:srgbClr val="F16038"/>
              </a:buClr>
              <a:buSzTx/>
              <a:buFont typeface="Arial" panose="020B0604020202020204" pitchFamily="34" charset="0"/>
              <a:buChar char="•"/>
              <a:tabLst/>
              <a:defRPr/>
            </a:pPr>
            <a:r>
              <a:rPr lang="en-US" dirty="0"/>
              <a:t>R-1 All Years (pages 5-6)  Summary of the restricted rate’s data average for all 3 years</a:t>
            </a:r>
          </a:p>
          <a:p>
            <a:pPr marR="0" lvl="0" algn="l" defTabSz="914400" rtl="0" eaLnBrk="1" fontAlgn="auto" latinLnBrk="0" hangingPunct="1">
              <a:lnSpc>
                <a:spcPct val="90000"/>
              </a:lnSpc>
              <a:spcBef>
                <a:spcPts val="1000"/>
              </a:spcBef>
              <a:spcAft>
                <a:spcPts val="0"/>
              </a:spcAft>
              <a:buClr>
                <a:srgbClr val="F16038"/>
              </a:buClr>
              <a:buSzTx/>
              <a:tabLst/>
              <a:defRPr/>
            </a:pPr>
            <a:endParaRPr lang="en-US" dirty="0"/>
          </a:p>
          <a:p>
            <a:pPr defTabSz="960193">
              <a:defRPr/>
            </a:pPr>
            <a:endParaRPr lang="en-US" dirty="0"/>
          </a:p>
          <a:p>
            <a:endParaRPr lang="en-US" dirty="0"/>
          </a:p>
        </p:txBody>
      </p:sp>
      <p:sp>
        <p:nvSpPr>
          <p:cNvPr id="4" name="Slide Number Placeholder 3"/>
          <p:cNvSpPr>
            <a:spLocks noGrp="1"/>
          </p:cNvSpPr>
          <p:nvPr>
            <p:ph type="sldNum" sz="quarter" idx="5"/>
          </p:nvPr>
        </p:nvSpPr>
        <p:spPr/>
        <p:txBody>
          <a:bodyPr/>
          <a:lstStyle/>
          <a:p>
            <a:fld id="{4B949663-E0CD-4AE8-A186-055D636A41B5}" type="slidenum">
              <a:rPr lang="en-US" smtClean="0"/>
              <a:t>35</a:t>
            </a:fld>
            <a:endParaRPr lang="en-US" dirty="0"/>
          </a:p>
        </p:txBody>
      </p:sp>
    </p:spTree>
    <p:extLst>
      <p:ext uri="{BB962C8B-B14F-4D97-AF65-F5344CB8AC3E}">
        <p14:creationId xmlns:p14="http://schemas.microsoft.com/office/powerpoint/2010/main" val="23815843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u="sng" dirty="0"/>
              <a:t>Reviewing the ICRP – Financial Worksheets</a:t>
            </a:r>
          </a:p>
          <a:p>
            <a:endParaRPr lang="en-US" dirty="0"/>
          </a:p>
          <a:p>
            <a:r>
              <a:rPr lang="en-US" u="sng" dirty="0"/>
              <a:t>Restricted Rate Adj All</a:t>
            </a:r>
          </a:p>
          <a:p>
            <a:r>
              <a:rPr lang="en-US" dirty="0"/>
              <a:t>This page will show the average for all 3 years of indirect cost adjustments , these are the costs that are moved from the Indirect Cost Pool to the Modified Total Direct Cost (MTDC). MTDC consists of direct and unallowable costs.</a:t>
            </a:r>
          </a:p>
          <a:p>
            <a:pPr marL="171450" marR="0" lvl="0" indent="-171450" algn="l" defTabSz="914400" rtl="0" eaLnBrk="1" fontAlgn="auto" latinLnBrk="0" hangingPunct="1">
              <a:lnSpc>
                <a:spcPct val="90000"/>
              </a:lnSpc>
              <a:spcBef>
                <a:spcPts val="1000"/>
              </a:spcBef>
              <a:spcAft>
                <a:spcPts val="0"/>
              </a:spcAft>
              <a:buClr>
                <a:srgbClr val="F16038"/>
              </a:buClr>
              <a:buSzTx/>
              <a:buFont typeface="Arial" panose="020B0604020202020204" pitchFamily="34" charset="0"/>
              <a:buChar char="•"/>
              <a:tabLst/>
              <a:defRPr/>
            </a:pPr>
            <a:r>
              <a:rPr lang="en-US" dirty="0"/>
              <a:t>On the U-1 ISD’s expenditures are classified as either excluded, unallowable/direct, or indirect costs, based on fund, function, and object.</a:t>
            </a:r>
          </a:p>
          <a:p>
            <a:pPr marL="171450" marR="0" lvl="0" indent="-171450" algn="l" defTabSz="914400" rtl="0" eaLnBrk="1" fontAlgn="auto" latinLnBrk="0" hangingPunct="1">
              <a:lnSpc>
                <a:spcPct val="90000"/>
              </a:lnSpc>
              <a:spcBef>
                <a:spcPts val="1000"/>
              </a:spcBef>
              <a:spcAft>
                <a:spcPts val="0"/>
              </a:spcAft>
              <a:buClr>
                <a:srgbClr val="F16038"/>
              </a:buClr>
              <a:buSzTx/>
              <a:buFont typeface="Arial" panose="020B0604020202020204" pitchFamily="34" charset="0"/>
              <a:buChar char="•"/>
              <a:tabLst/>
              <a:defRPr/>
            </a:pPr>
            <a:r>
              <a:rPr lang="en-US" dirty="0"/>
              <a:t>Costs classified as indirect costs on the U-1 tab used for the unrestricted rate calculation are adjusted to determine the restricted rate.</a:t>
            </a:r>
          </a:p>
          <a:p>
            <a:pPr marL="0" marR="0" lvl="0" indent="0" algn="l" defTabSz="914400" rtl="0" eaLnBrk="1" fontAlgn="auto" latinLnBrk="0" hangingPunct="1">
              <a:lnSpc>
                <a:spcPct val="90000"/>
              </a:lnSpc>
              <a:spcBef>
                <a:spcPts val="1000"/>
              </a:spcBef>
              <a:spcAft>
                <a:spcPts val="0"/>
              </a:spcAft>
              <a:buClr>
                <a:srgbClr val="F16038"/>
              </a:buClr>
              <a:buSzTx/>
              <a:buFont typeface="Arial" panose="020B0604020202020204" pitchFamily="34" charset="0"/>
              <a:buNone/>
              <a:tabLst/>
              <a:defRPr/>
            </a:pPr>
            <a:endParaRPr lang="en-US" dirty="0"/>
          </a:p>
          <a:p>
            <a:pPr marR="0" lvl="0" algn="l" defTabSz="914400" rtl="0" eaLnBrk="1" fontAlgn="auto" latinLnBrk="0" hangingPunct="1">
              <a:lnSpc>
                <a:spcPct val="90000"/>
              </a:lnSpc>
              <a:spcBef>
                <a:spcPts val="1000"/>
              </a:spcBef>
              <a:spcAft>
                <a:spcPts val="0"/>
              </a:spcAft>
              <a:buClr>
                <a:srgbClr val="F16038"/>
              </a:buClr>
              <a:buSzTx/>
              <a:tabLst/>
              <a:defRPr/>
            </a:pPr>
            <a:r>
              <a:rPr lang="en-US" dirty="0"/>
              <a:t>Section 4 of the Restricted Rate Adj all provides the average amount that is moved from the Indirect Cost Pool to the MTDC on the Restricted Rate calculation tab.</a:t>
            </a:r>
          </a:p>
          <a:p>
            <a:endParaRPr lang="en-US" dirty="0"/>
          </a:p>
          <a:p>
            <a:r>
              <a:rPr lang="en-US" dirty="0"/>
              <a:t>Sections 1-3 provide a visual average and not the actual amounts applied. The actual % and amounts were applied on each FY (respectively). </a:t>
            </a:r>
          </a:p>
          <a:p>
            <a:endParaRPr lang="en-US" dirty="0"/>
          </a:p>
          <a:p>
            <a:r>
              <a:rPr lang="en-US" dirty="0"/>
              <a:t>Then the resulting Section 4 of each FY were added together and divided by 3 in this Section 4 of Restricted Rate Adjustments to 3 Year Average Financial Information. </a:t>
            </a:r>
          </a:p>
        </p:txBody>
      </p:sp>
      <p:sp>
        <p:nvSpPr>
          <p:cNvPr id="4" name="Slide Number Placeholder 3"/>
          <p:cNvSpPr>
            <a:spLocks noGrp="1"/>
          </p:cNvSpPr>
          <p:nvPr>
            <p:ph type="sldNum" sz="quarter" idx="5"/>
          </p:nvPr>
        </p:nvSpPr>
        <p:spPr/>
        <p:txBody>
          <a:bodyPr/>
          <a:lstStyle/>
          <a:p>
            <a:fld id="{4B949663-E0CD-4AE8-A186-055D636A41B5}" type="slidenum">
              <a:rPr lang="en-US" smtClean="0"/>
              <a:t>36</a:t>
            </a:fld>
            <a:endParaRPr lang="en-US" dirty="0"/>
          </a:p>
        </p:txBody>
      </p:sp>
    </p:spTree>
    <p:extLst>
      <p:ext uri="{BB962C8B-B14F-4D97-AF65-F5344CB8AC3E}">
        <p14:creationId xmlns:p14="http://schemas.microsoft.com/office/powerpoint/2010/main" val="33504252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following pages contain the supporting data for each of the 3 fiscal years and show the averaged data elements which were used to produce the resulting rates.</a:t>
            </a:r>
          </a:p>
          <a:p>
            <a:pPr marL="0" lvl="0" indent="0">
              <a:buNone/>
            </a:pPr>
            <a:endParaRPr lang="en-US" dirty="0"/>
          </a:p>
          <a:p>
            <a:pPr marL="0" lvl="0" indent="0">
              <a:buNone/>
            </a:pPr>
            <a:r>
              <a:rPr lang="en-US" dirty="0"/>
              <a:t> (Additional Costs and TSDS/PEIMS Financial Data)</a:t>
            </a:r>
          </a:p>
          <a:p>
            <a:pPr marL="457200" lvl="0" indent="-457200">
              <a:buClr>
                <a:srgbClr val="F16038"/>
              </a:buClr>
              <a:buFont typeface="Wingdings" panose="05000000000000000000" pitchFamily="2" charset="2"/>
              <a:buChar char="§"/>
            </a:pPr>
            <a:r>
              <a:rPr lang="en-US" dirty="0"/>
              <a:t>Year 1 – 2020 (pages 7-10)</a:t>
            </a:r>
          </a:p>
          <a:p>
            <a:pPr marL="457200" lvl="0" indent="-457200">
              <a:buClr>
                <a:srgbClr val="F16038"/>
              </a:buClr>
              <a:buFont typeface="Wingdings" panose="05000000000000000000" pitchFamily="2" charset="2"/>
              <a:buChar char="§"/>
            </a:pPr>
            <a:r>
              <a:rPr lang="en-US" dirty="0"/>
              <a:t>Year 2 – 2021 (pages 11-14)</a:t>
            </a:r>
          </a:p>
          <a:p>
            <a:pPr marL="457200" lvl="0" indent="-457200">
              <a:buClr>
                <a:srgbClr val="F16038"/>
              </a:buClr>
              <a:buFont typeface="Wingdings" panose="05000000000000000000" pitchFamily="2" charset="2"/>
              <a:buChar char="§"/>
            </a:pPr>
            <a:r>
              <a:rPr lang="en-US" dirty="0"/>
              <a:t>Year 3 – 2022 (pages 15-18)</a:t>
            </a:r>
          </a:p>
          <a:p>
            <a:endParaRPr lang="en-US" dirty="0"/>
          </a:p>
        </p:txBody>
      </p:sp>
      <p:sp>
        <p:nvSpPr>
          <p:cNvPr id="4" name="Slide Number Placeholder 3"/>
          <p:cNvSpPr>
            <a:spLocks noGrp="1"/>
          </p:cNvSpPr>
          <p:nvPr>
            <p:ph type="sldNum" sz="quarter" idx="5"/>
          </p:nvPr>
        </p:nvSpPr>
        <p:spPr/>
        <p:txBody>
          <a:bodyPr/>
          <a:lstStyle/>
          <a:p>
            <a:fld id="{4B949663-E0CD-4AE8-A186-055D636A41B5}" type="slidenum">
              <a:rPr lang="en-US" smtClean="0"/>
              <a:t>37</a:t>
            </a:fld>
            <a:endParaRPr lang="en-US" dirty="0"/>
          </a:p>
        </p:txBody>
      </p:sp>
    </p:spTree>
    <p:extLst>
      <p:ext uri="{BB962C8B-B14F-4D97-AF65-F5344CB8AC3E}">
        <p14:creationId xmlns:p14="http://schemas.microsoft.com/office/powerpoint/2010/main" val="32479919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the ICRP Certification is different from the ACW certification. </a:t>
            </a:r>
          </a:p>
          <a:p>
            <a:r>
              <a:rPr lang="en-US" dirty="0"/>
              <a:t>ACW certification will certify that all submitted data is true and accurate and has the contact information of the person completing the workbook. </a:t>
            </a:r>
          </a:p>
          <a:p>
            <a:endParaRPr lang="en-US" dirty="0"/>
          </a:p>
          <a:p>
            <a:r>
              <a:rPr lang="en-US" dirty="0"/>
              <a:t>The ICRP certification is District’s certification of the information contained within the proposal (page 1)</a:t>
            </a:r>
          </a:p>
          <a:p>
            <a:endParaRPr lang="en-US" dirty="0"/>
          </a:p>
          <a:p>
            <a:r>
              <a:rPr lang="en-US" dirty="0"/>
              <a:t>To accept and finalize your district’s rates, this “Certification of Indirect Costs” (page 1 of the ICRP) must be completed, signed, and submitted back to TEA.</a:t>
            </a:r>
          </a:p>
          <a:p>
            <a:endParaRPr lang="en-US" dirty="0"/>
          </a:p>
          <a:p>
            <a:pPr marL="342900" indent="-342900">
              <a:lnSpc>
                <a:spcPct val="110000"/>
              </a:lnSpc>
              <a:buClr>
                <a:srgbClr val="F16038"/>
              </a:buClr>
              <a:buFont typeface="Wingdings" panose="05000000000000000000" pitchFamily="2" charset="2"/>
              <a:buChar char="§"/>
            </a:pPr>
            <a:r>
              <a:rPr lang="en-US" dirty="0"/>
              <a:t>The certification must be signed by the school district’s superintendent, chief executive officer (CEO), or chief financial officer (CFO)</a:t>
            </a:r>
          </a:p>
          <a:p>
            <a:pPr marL="342900" indent="-342900">
              <a:lnSpc>
                <a:spcPct val="110000"/>
              </a:lnSpc>
              <a:buClr>
                <a:srgbClr val="F16038"/>
              </a:buClr>
              <a:buFont typeface="Wingdings" panose="05000000000000000000" pitchFamily="2" charset="2"/>
              <a:buChar char="§"/>
            </a:pPr>
            <a:r>
              <a:rPr lang="en-US" dirty="0"/>
              <a:t>Certification must be for the correct school year (2023–2024)</a:t>
            </a:r>
          </a:p>
          <a:p>
            <a:endParaRPr lang="en-US" dirty="0"/>
          </a:p>
        </p:txBody>
      </p:sp>
      <p:sp>
        <p:nvSpPr>
          <p:cNvPr id="4" name="Slide Number Placeholder 3"/>
          <p:cNvSpPr>
            <a:spLocks noGrp="1"/>
          </p:cNvSpPr>
          <p:nvPr>
            <p:ph type="sldNum" sz="quarter" idx="5"/>
          </p:nvPr>
        </p:nvSpPr>
        <p:spPr/>
        <p:txBody>
          <a:bodyPr/>
          <a:lstStyle/>
          <a:p>
            <a:fld id="{4B949663-E0CD-4AE8-A186-055D636A41B5}" type="slidenum">
              <a:rPr lang="en-US" smtClean="0"/>
              <a:t>38</a:t>
            </a:fld>
            <a:endParaRPr lang="en-US" dirty="0"/>
          </a:p>
        </p:txBody>
      </p:sp>
    </p:spTree>
    <p:extLst>
      <p:ext uri="{BB962C8B-B14F-4D97-AF65-F5344CB8AC3E}">
        <p14:creationId xmlns:p14="http://schemas.microsoft.com/office/powerpoint/2010/main" val="36350993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Submission of this ICRP Certification is the district’s last step to be issued indirect cost rates for 2022–2023.</a:t>
            </a:r>
          </a:p>
          <a:p>
            <a:endParaRPr lang="en-US" dirty="0"/>
          </a:p>
          <a:p>
            <a:pPr>
              <a:lnSpc>
                <a:spcPct val="110000"/>
              </a:lnSpc>
              <a:spcAft>
                <a:spcPts val="0"/>
              </a:spcAft>
            </a:pPr>
            <a:r>
              <a:rPr lang="en-US" dirty="0"/>
              <a:t>To complete the certification:</a:t>
            </a:r>
          </a:p>
          <a:p>
            <a:pPr marL="914400" lvl="1" indent="-457200">
              <a:lnSpc>
                <a:spcPct val="150000"/>
              </a:lnSpc>
              <a:spcAft>
                <a:spcPts val="0"/>
              </a:spcAft>
              <a:buClr>
                <a:srgbClr val="F16038"/>
              </a:buClr>
              <a:buFont typeface="Wingdings" panose="05000000000000000000" pitchFamily="2" charset="2"/>
              <a:buChar char="§"/>
            </a:pPr>
            <a:r>
              <a:rPr lang="en-US" dirty="0"/>
              <a:t>Print the certification page</a:t>
            </a:r>
          </a:p>
          <a:p>
            <a:pPr marL="914400" lvl="1" indent="-457200">
              <a:lnSpc>
                <a:spcPct val="150000"/>
              </a:lnSpc>
              <a:spcAft>
                <a:spcPts val="0"/>
              </a:spcAft>
              <a:buClr>
                <a:srgbClr val="F16038"/>
              </a:buClr>
              <a:buFont typeface="Wingdings" panose="05000000000000000000" pitchFamily="2" charset="2"/>
              <a:buChar char="§"/>
            </a:pPr>
            <a:r>
              <a:rPr lang="en-US" dirty="0"/>
              <a:t>Enter the required information</a:t>
            </a:r>
          </a:p>
          <a:p>
            <a:pPr marL="914400" lvl="1" indent="-457200">
              <a:lnSpc>
                <a:spcPct val="150000"/>
              </a:lnSpc>
              <a:spcAft>
                <a:spcPts val="0"/>
              </a:spcAft>
              <a:buClr>
                <a:srgbClr val="F16038"/>
              </a:buClr>
              <a:buFont typeface="Wingdings" panose="05000000000000000000" pitchFamily="2" charset="2"/>
              <a:buChar char="§"/>
            </a:pPr>
            <a:r>
              <a:rPr lang="en-US" dirty="0"/>
              <a:t>Have the Superintendent, CEO, or CFO sign and date the printed page</a:t>
            </a:r>
          </a:p>
          <a:p>
            <a:pPr marL="914400" lvl="1" indent="-457200">
              <a:lnSpc>
                <a:spcPct val="150000"/>
              </a:lnSpc>
              <a:spcAft>
                <a:spcPts val="0"/>
              </a:spcAft>
              <a:buClr>
                <a:srgbClr val="F16038"/>
              </a:buClr>
              <a:buFont typeface="Wingdings" panose="05000000000000000000" pitchFamily="2" charset="2"/>
              <a:buChar char="§"/>
            </a:pPr>
            <a:r>
              <a:rPr lang="en-US" dirty="0"/>
              <a:t>Scan the signed and dated page</a:t>
            </a:r>
          </a:p>
          <a:p>
            <a:pPr marL="914400" lvl="1" indent="-457200">
              <a:lnSpc>
                <a:spcPct val="150000"/>
              </a:lnSpc>
              <a:spcAft>
                <a:spcPts val="0"/>
              </a:spcAft>
              <a:buClr>
                <a:srgbClr val="F16038"/>
              </a:buClr>
              <a:buFont typeface="Wingdings" panose="05000000000000000000" pitchFamily="2" charset="2"/>
              <a:buChar char="§"/>
            </a:pPr>
            <a:r>
              <a:rPr lang="en-US" dirty="0"/>
              <a:t>Upload the scanned certification into GFFC Reports as </a:t>
            </a:r>
          </a:p>
          <a:p>
            <a:pPr lvl="1">
              <a:lnSpc>
                <a:spcPct val="150000"/>
              </a:lnSpc>
              <a:spcAft>
                <a:spcPts val="0"/>
              </a:spcAft>
              <a:buClr>
                <a:srgbClr val="F16038"/>
              </a:buClr>
            </a:pPr>
            <a:r>
              <a:rPr lang="en-US" dirty="0"/>
              <a:t>	“</a:t>
            </a:r>
            <a:r>
              <a:rPr lang="en-US" b="1" dirty="0"/>
              <a:t>ICRP Certification</a:t>
            </a:r>
            <a:r>
              <a:rPr lang="en-US" dirty="0"/>
              <a:t>” </a:t>
            </a:r>
          </a:p>
          <a:p>
            <a:endParaRPr lang="en-US" dirty="0"/>
          </a:p>
        </p:txBody>
      </p:sp>
      <p:sp>
        <p:nvSpPr>
          <p:cNvPr id="4" name="Slide Number Placeholder 3"/>
          <p:cNvSpPr>
            <a:spLocks noGrp="1"/>
          </p:cNvSpPr>
          <p:nvPr>
            <p:ph type="sldNum" sz="quarter" idx="5"/>
          </p:nvPr>
        </p:nvSpPr>
        <p:spPr/>
        <p:txBody>
          <a:bodyPr/>
          <a:lstStyle/>
          <a:p>
            <a:fld id="{4B949663-E0CD-4AE8-A186-055D636A41B5}" type="slidenum">
              <a:rPr lang="en-US" smtClean="0"/>
              <a:t>39</a:t>
            </a:fld>
            <a:endParaRPr lang="en-US" dirty="0"/>
          </a:p>
        </p:txBody>
      </p:sp>
    </p:spTree>
    <p:extLst>
      <p:ext uri="{BB962C8B-B14F-4D97-AF65-F5344CB8AC3E}">
        <p14:creationId xmlns:p14="http://schemas.microsoft.com/office/powerpoint/2010/main" val="3688499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4D9ABE-7AB9-4D3A-BEA5-45E799BD6C0E}" type="slidenum">
              <a:rPr lang="en-US" smtClean="0"/>
              <a:t>4</a:t>
            </a:fld>
            <a:endParaRPr lang="en-US" dirty="0"/>
          </a:p>
        </p:txBody>
      </p:sp>
    </p:spTree>
    <p:extLst>
      <p:ext uri="{BB962C8B-B14F-4D97-AF65-F5344CB8AC3E}">
        <p14:creationId xmlns:p14="http://schemas.microsoft.com/office/powerpoint/2010/main" val="28746333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Submit the ICRP Certification in GFFC Reports and Data Collections by May 21. </a:t>
            </a:r>
          </a:p>
          <a:p>
            <a:endParaRPr lang="en-US" dirty="0"/>
          </a:p>
          <a:p>
            <a:r>
              <a:rPr lang="en-US" dirty="0"/>
              <a:t>In order to do that complete the following steps :</a:t>
            </a:r>
          </a:p>
          <a:p>
            <a:pPr marL="171450" lvl="0" indent="-171450">
              <a:buClr>
                <a:srgbClr val="F16038"/>
              </a:buClr>
              <a:buFont typeface="Arial" panose="020B0604020202020204" pitchFamily="34" charset="0"/>
              <a:buChar char="•"/>
            </a:pPr>
            <a:r>
              <a:rPr lang="en-US" dirty="0"/>
              <a:t>Log on to the </a:t>
            </a:r>
            <a:r>
              <a:rPr lang="en-US" u="sng" dirty="0">
                <a:hlinkClick r:id="rId3" tooltip="TEAL">
                  <a:extLst>
                    <a:ext uri="{A12FA001-AC4F-418D-AE19-62706E023703}">
                      <ahyp:hlinkClr xmlns:ahyp="http://schemas.microsoft.com/office/drawing/2018/hyperlinkcolor" val="tx"/>
                    </a:ext>
                  </a:extLst>
                </a:hlinkClick>
              </a:rPr>
              <a:t>TEA Login, (TEAL)</a:t>
            </a:r>
            <a:r>
              <a:rPr lang="en-US" dirty="0"/>
              <a:t> </a:t>
            </a:r>
          </a:p>
          <a:p>
            <a:pPr marL="171450" lvl="0" indent="-171450">
              <a:buClr>
                <a:srgbClr val="F16038"/>
              </a:buClr>
              <a:buFont typeface="Arial" panose="020B0604020202020204" pitchFamily="34" charset="0"/>
              <a:buChar char="•"/>
            </a:pPr>
            <a:r>
              <a:rPr lang="en-US" dirty="0"/>
              <a:t>Select </a:t>
            </a:r>
            <a:r>
              <a:rPr lang="en-US" b="1" dirty="0"/>
              <a:t>GFFC Reports and Data Collections</a:t>
            </a:r>
            <a:endParaRPr lang="en-US" dirty="0"/>
          </a:p>
          <a:p>
            <a:pPr marL="171450" lvl="0" indent="-171450">
              <a:buClr>
                <a:srgbClr val="F16038"/>
              </a:buClr>
              <a:buFont typeface="Arial" panose="020B0604020202020204" pitchFamily="34" charset="0"/>
              <a:buChar char="•"/>
            </a:pPr>
            <a:r>
              <a:rPr lang="en-US" dirty="0"/>
              <a:t>Select </a:t>
            </a:r>
            <a:r>
              <a:rPr lang="en-US" b="1" dirty="0"/>
              <a:t>Upload Response Documents</a:t>
            </a:r>
            <a:endParaRPr lang="en-US" dirty="0"/>
          </a:p>
          <a:p>
            <a:pPr marL="171450" lvl="0" indent="-171450">
              <a:buClr>
                <a:srgbClr val="F16038"/>
              </a:buClr>
              <a:buFont typeface="Arial" panose="020B0604020202020204" pitchFamily="34" charset="0"/>
              <a:buChar char="•"/>
            </a:pPr>
            <a:r>
              <a:rPr lang="en-US" dirty="0"/>
              <a:t>Select </a:t>
            </a:r>
            <a:r>
              <a:rPr lang="en-US" b="1" dirty="0"/>
              <a:t>ICRP</a:t>
            </a:r>
            <a:r>
              <a:rPr lang="en-US" dirty="0"/>
              <a:t> </a:t>
            </a:r>
            <a:r>
              <a:rPr lang="en-US" b="1" dirty="0"/>
              <a:t>Certification</a:t>
            </a:r>
            <a:r>
              <a:rPr lang="en-US" dirty="0"/>
              <a:t> from the “Response Template Title” pulldown menu</a:t>
            </a:r>
          </a:p>
          <a:p>
            <a:pPr marL="171450" indent="-171450">
              <a:buClr>
                <a:srgbClr val="F16038"/>
              </a:buClr>
              <a:buFont typeface="Arial" panose="020B0604020202020204" pitchFamily="34" charset="0"/>
              <a:buChar char="•"/>
            </a:pPr>
            <a:r>
              <a:rPr lang="en-US" dirty="0"/>
              <a:t>Select </a:t>
            </a:r>
            <a:r>
              <a:rPr lang="en-US" b="1" dirty="0"/>
              <a:t>Response Document</a:t>
            </a:r>
            <a:r>
              <a:rPr lang="en-US" dirty="0"/>
              <a:t> from the “Response Doc Type” pulldown menu</a:t>
            </a:r>
          </a:p>
          <a:p>
            <a:pPr marL="171450" indent="-171450">
              <a:buClr>
                <a:srgbClr val="F16038"/>
              </a:buClr>
              <a:buFont typeface="Arial" panose="020B0604020202020204" pitchFamily="34" charset="0"/>
              <a:buChar char="•"/>
            </a:pPr>
            <a:r>
              <a:rPr lang="en-US" dirty="0"/>
              <a:t>Select the school year </a:t>
            </a:r>
            <a:r>
              <a:rPr lang="en-US" b="1" dirty="0"/>
              <a:t>2023</a:t>
            </a:r>
            <a:r>
              <a:rPr lang="en-US" dirty="0"/>
              <a:t>–</a:t>
            </a:r>
            <a:r>
              <a:rPr lang="en-US" b="1" dirty="0"/>
              <a:t>2024</a:t>
            </a:r>
            <a:r>
              <a:rPr lang="en-US" dirty="0"/>
              <a:t> from the “School Year” pulldown menu</a:t>
            </a:r>
          </a:p>
          <a:p>
            <a:pPr marL="171450" indent="-171450">
              <a:buClr>
                <a:srgbClr val="F16038"/>
              </a:buClr>
              <a:buFont typeface="Arial" panose="020B0604020202020204" pitchFamily="34" charset="0"/>
              <a:buChar char="•"/>
            </a:pPr>
            <a:r>
              <a:rPr lang="en-US" dirty="0"/>
              <a:t>Select </a:t>
            </a:r>
            <a:r>
              <a:rPr lang="en-US" b="1" dirty="0"/>
              <a:t>Upload Document</a:t>
            </a:r>
            <a:endParaRPr lang="en-US" dirty="0"/>
          </a:p>
          <a:p>
            <a:endParaRPr lang="en-US" dirty="0"/>
          </a:p>
          <a:p>
            <a:r>
              <a:rPr lang="en-US" dirty="0"/>
              <a:t>TEA will subsequently post the approved/certified indirect cost rates on the Indirect Cost Rates webpage and upload individual district notification letters into GFFC Reports and Data Collections (refer to the timeline of events).</a:t>
            </a:r>
          </a:p>
          <a:p>
            <a:endParaRPr lang="en-US" dirty="0"/>
          </a:p>
        </p:txBody>
      </p:sp>
      <p:sp>
        <p:nvSpPr>
          <p:cNvPr id="4" name="Slide Number Placeholder 3"/>
          <p:cNvSpPr>
            <a:spLocks noGrp="1"/>
          </p:cNvSpPr>
          <p:nvPr>
            <p:ph type="sldNum" sz="quarter" idx="5"/>
          </p:nvPr>
        </p:nvSpPr>
        <p:spPr/>
        <p:txBody>
          <a:bodyPr/>
          <a:lstStyle/>
          <a:p>
            <a:fld id="{4B949663-E0CD-4AE8-A186-055D636A41B5}" type="slidenum">
              <a:rPr lang="en-US" smtClean="0"/>
              <a:t>40</a:t>
            </a:fld>
            <a:endParaRPr lang="en-US" dirty="0"/>
          </a:p>
        </p:txBody>
      </p:sp>
    </p:spTree>
    <p:extLst>
      <p:ext uri="{BB962C8B-B14F-4D97-AF65-F5344CB8AC3E}">
        <p14:creationId xmlns:p14="http://schemas.microsoft.com/office/powerpoint/2010/main" val="36748725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Slide Number Placeholder 4"/>
          <p:cNvSpPr>
            <a:spLocks noGrp="1"/>
          </p:cNvSpPr>
          <p:nvPr>
            <p:ph type="sldNum" sz="quarter" idx="11"/>
          </p:nvPr>
        </p:nvSpPr>
        <p:spPr/>
        <p:txBody>
          <a:bodyPr/>
          <a:lstStyle/>
          <a:p>
            <a:pPr defTabSz="480097">
              <a:defRPr/>
            </a:pPr>
            <a:fld id="{5F4BE17C-832A-4779-94CB-12E1C8E6BC46}" type="slidenum">
              <a:rPr lang="en-US">
                <a:solidFill>
                  <a:prstClr val="black"/>
                </a:solidFill>
                <a:latin typeface="Calibri" panose="020F0502020204030204"/>
              </a:rPr>
              <a:pPr defTabSz="480097">
                <a:defRPr/>
              </a:pPr>
              <a:t>41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41074376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949663-E0CD-4AE8-A186-055D636A41B5}" type="slidenum">
              <a:rPr lang="en-US" smtClean="0"/>
              <a:t>42</a:t>
            </a:fld>
            <a:endParaRPr lang="en-US" dirty="0"/>
          </a:p>
        </p:txBody>
      </p:sp>
    </p:spTree>
    <p:extLst>
      <p:ext uri="{BB962C8B-B14F-4D97-AF65-F5344CB8AC3E}">
        <p14:creationId xmlns:p14="http://schemas.microsoft.com/office/powerpoint/2010/main" val="1427247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23220" y="4518204"/>
            <a:ext cx="5681980" cy="3696712"/>
          </a:xfrm>
        </p:spPr>
        <p:txBody>
          <a:bodyPr/>
          <a:lstStyle/>
          <a:p>
            <a:r>
              <a:rPr lang="en-US" b="1" dirty="0"/>
              <a:t>USDE Methodology Overview</a:t>
            </a:r>
          </a:p>
          <a:p>
            <a:r>
              <a:rPr lang="en-US" dirty="0"/>
              <a:t> </a:t>
            </a:r>
          </a:p>
          <a:p>
            <a:r>
              <a:rPr lang="en-US" dirty="0"/>
              <a:t>The methodology for calculating indirect cost rates is dictated by federal laws and by the US Department of Education (USDE).  </a:t>
            </a:r>
          </a:p>
          <a:p>
            <a:endParaRPr lang="en-US" dirty="0"/>
          </a:p>
          <a:p>
            <a:r>
              <a:rPr lang="en-US" dirty="0"/>
              <a:t>By designating TEA as the cognizant agency for indirect costs, USDE authorizes TEA to issue indirect cost rates to independent school districts (districts), open-enrollment charter schools, education service centers (ESCs), and other government agencies (OGAs i.e. Harris County Dept. of Ed., Texas juvenile Justice Dept., and Windham School District) that are educational in nature.  </a:t>
            </a:r>
          </a:p>
          <a:p>
            <a:pPr defTabSz="960193">
              <a:defRPr/>
            </a:pPr>
            <a:endParaRPr lang="en-US" dirty="0"/>
          </a:p>
          <a:p>
            <a:endParaRPr lang="en-US" dirty="0"/>
          </a:p>
          <a:p>
            <a:pPr lvl="0"/>
            <a:endParaRPr lang="en-US" dirty="0"/>
          </a:p>
          <a:p>
            <a:endParaRPr lang="en-US" dirty="0"/>
          </a:p>
        </p:txBody>
      </p:sp>
      <p:sp>
        <p:nvSpPr>
          <p:cNvPr id="4" name="Slide Number Placeholder 3"/>
          <p:cNvSpPr>
            <a:spLocks noGrp="1"/>
          </p:cNvSpPr>
          <p:nvPr>
            <p:ph type="sldNum" sz="quarter" idx="10"/>
          </p:nvPr>
        </p:nvSpPr>
        <p:spPr/>
        <p:txBody>
          <a:bodyPr/>
          <a:lstStyle/>
          <a:p>
            <a:fld id="{4B949663-E0CD-4AE8-A186-055D636A41B5}" type="slidenum">
              <a:rPr lang="en-US" smtClean="0"/>
              <a:t>5</a:t>
            </a:fld>
            <a:endParaRPr lang="en-US" dirty="0"/>
          </a:p>
        </p:txBody>
      </p:sp>
    </p:spTree>
    <p:extLst>
      <p:ext uri="{BB962C8B-B14F-4D97-AF65-F5344CB8AC3E}">
        <p14:creationId xmlns:p14="http://schemas.microsoft.com/office/powerpoint/2010/main" val="1266821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USDE Delegation Agreement Overview</a:t>
            </a:r>
          </a:p>
          <a:p>
            <a:r>
              <a:rPr lang="en-US" dirty="0"/>
              <a:t> </a:t>
            </a:r>
          </a:p>
          <a:p>
            <a:r>
              <a:rPr lang="en-US" dirty="0"/>
              <a:t>No indirect cost rates extensions are allowed, and all indirect cost rates extensions beyond 2017–2018 were rescinded. </a:t>
            </a:r>
          </a:p>
          <a:p>
            <a:endParaRPr lang="en-US" dirty="0"/>
          </a:p>
          <a:p>
            <a:r>
              <a:rPr lang="en-US" dirty="0"/>
              <a:t>Rates must be requested by districts every year, and then calculated by TEA every year.</a:t>
            </a:r>
          </a:p>
          <a:p>
            <a:pPr lvl="0"/>
            <a:endParaRPr lang="en-US" dirty="0"/>
          </a:p>
          <a:p>
            <a:pPr lvl="0"/>
            <a:r>
              <a:rPr lang="en-US" dirty="0"/>
              <a:t>Three years of financial data must be used to calculate indirect cost rates (for instance, to calculate rates for 2023–2024 school year or fiscal year 2024, financial data from 2019–2020, 2020–2021 and 2021-2022 will be utilized). </a:t>
            </a:r>
          </a:p>
          <a:p>
            <a:pPr lvl="0"/>
            <a:endParaRPr lang="en-US" dirty="0"/>
          </a:p>
          <a:p>
            <a:r>
              <a:rPr lang="en-US" dirty="0"/>
              <a:t>TEA has 5-year LEA Plan and Delegation Agreement from USDE. The Plan and Agreement re-affirm and clarify the LEA procedures for requesting/certifying state-issued indirect cost rates and state procedures for calculating/issuing rates to LEAs.</a:t>
            </a:r>
          </a:p>
          <a:p>
            <a:endParaRPr lang="en-US" dirty="0"/>
          </a:p>
        </p:txBody>
      </p:sp>
      <p:sp>
        <p:nvSpPr>
          <p:cNvPr id="4" name="Slide Number Placeholder 3"/>
          <p:cNvSpPr>
            <a:spLocks noGrp="1"/>
          </p:cNvSpPr>
          <p:nvPr>
            <p:ph type="sldNum" sz="quarter" idx="10"/>
          </p:nvPr>
        </p:nvSpPr>
        <p:spPr/>
        <p:txBody>
          <a:bodyPr/>
          <a:lstStyle/>
          <a:p>
            <a:fld id="{4B949663-E0CD-4AE8-A186-055D636A41B5}" type="slidenum">
              <a:rPr lang="en-US" smtClean="0"/>
              <a:t>6</a:t>
            </a:fld>
            <a:endParaRPr lang="en-US" dirty="0"/>
          </a:p>
        </p:txBody>
      </p:sp>
    </p:spTree>
    <p:extLst>
      <p:ext uri="{BB962C8B-B14F-4D97-AF65-F5344CB8AC3E}">
        <p14:creationId xmlns:p14="http://schemas.microsoft.com/office/powerpoint/2010/main" val="9237717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a:effectLst/>
                <a:ea typeface="Calibri" panose="020F0502020204030204" pitchFamily="34" charset="0"/>
              </a:rPr>
              <a:t>The supplement, not supplant requirement means grant funds must be used only to </a:t>
            </a:r>
            <a:r>
              <a:rPr lang="en-US" i="1" dirty="0">
                <a:effectLst/>
                <a:ea typeface="Calibri" panose="020F0502020204030204" pitchFamily="34" charset="0"/>
              </a:rPr>
              <a:t>enhance</a:t>
            </a:r>
            <a:r>
              <a:rPr lang="en-US" dirty="0">
                <a:effectLst/>
                <a:ea typeface="Calibri" panose="020F0502020204030204" pitchFamily="34" charset="0"/>
              </a:rPr>
              <a:t> and support existing state or locally funded activities. The grant funds must not be used to </a:t>
            </a:r>
            <a:r>
              <a:rPr lang="en-US" i="1" dirty="0">
                <a:effectLst/>
                <a:ea typeface="Calibri" panose="020F0502020204030204" pitchFamily="34" charset="0"/>
              </a:rPr>
              <a:t>replace</a:t>
            </a:r>
            <a:r>
              <a:rPr lang="en-US" dirty="0">
                <a:effectLst/>
                <a:ea typeface="Calibri" panose="020F0502020204030204" pitchFamily="34" charset="0"/>
              </a:rPr>
              <a:t> state or locally funded activities. Most of the federal grants that TEA administers are subject to this requirement, and the restricted indirect cost rate is applied to them.</a:t>
            </a:r>
          </a:p>
          <a:p>
            <a:endParaRPr lang="en-US" dirty="0"/>
          </a:p>
        </p:txBody>
      </p:sp>
      <p:sp>
        <p:nvSpPr>
          <p:cNvPr id="4" name="Slide Number Placeholder 3"/>
          <p:cNvSpPr>
            <a:spLocks noGrp="1"/>
          </p:cNvSpPr>
          <p:nvPr>
            <p:ph type="sldNum" sz="quarter" idx="5"/>
          </p:nvPr>
        </p:nvSpPr>
        <p:spPr/>
        <p:txBody>
          <a:bodyPr/>
          <a:lstStyle/>
          <a:p>
            <a:fld id="{9E4D9ABE-7AB9-4D3A-BEA5-45E799BD6C0E}" type="slidenum">
              <a:rPr lang="en-US" smtClean="0"/>
              <a:t>7</a:t>
            </a:fld>
            <a:endParaRPr lang="en-US" dirty="0"/>
          </a:p>
        </p:txBody>
      </p:sp>
    </p:spTree>
    <p:extLst>
      <p:ext uri="{BB962C8B-B14F-4D97-AF65-F5344CB8AC3E}">
        <p14:creationId xmlns:p14="http://schemas.microsoft.com/office/powerpoint/2010/main" val="3977367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Indirect Cost Rate Proposal Overview</a:t>
            </a:r>
          </a:p>
          <a:p>
            <a:endParaRPr lang="en-US" baseline="0" dirty="0"/>
          </a:p>
          <a:p>
            <a:r>
              <a:rPr lang="en-US" baseline="0" dirty="0"/>
              <a:t>Because of the size, amount, and complexity of data required by the ICRP, TEA has developed a data collection methodology that utilizes PEIMS data.  However, a small amount of the required data cannot be obtained through PEIMS.  Thus, districts will be asked to provide a small amount of additional costs data to TEA. Districts can easily obtain this additional costs data by running simple queries within their financial accounting systems.  Districts will not be required to analyze or classify any costs.</a:t>
            </a:r>
          </a:p>
          <a:p>
            <a:endParaRPr lang="en-US" baseline="0" dirty="0"/>
          </a:p>
          <a:p>
            <a:r>
              <a:rPr lang="en-US" baseline="0" dirty="0"/>
              <a:t>Because districts are required to request rates, and because TEA needs a small amount of additional costs information for the ICRP, the procedure is for districts to request indirect cost rates for school year 2023</a:t>
            </a:r>
            <a:r>
              <a:rPr lang="en-US" dirty="0"/>
              <a:t>–</a:t>
            </a:r>
            <a:r>
              <a:rPr lang="en-US" baseline="0" dirty="0"/>
              <a:t>2024 through the submission of the ICRP Additional Costs Workbook (ACW).</a:t>
            </a:r>
            <a:endParaRPr lang="en-US" dirty="0"/>
          </a:p>
        </p:txBody>
      </p:sp>
      <p:sp>
        <p:nvSpPr>
          <p:cNvPr id="4" name="Slide Number Placeholder 3"/>
          <p:cNvSpPr>
            <a:spLocks noGrp="1"/>
          </p:cNvSpPr>
          <p:nvPr>
            <p:ph type="sldNum" sz="quarter" idx="10"/>
          </p:nvPr>
        </p:nvSpPr>
        <p:spPr/>
        <p:txBody>
          <a:bodyPr/>
          <a:lstStyle/>
          <a:p>
            <a:fld id="{4B949663-E0CD-4AE8-A186-055D636A41B5}" type="slidenum">
              <a:rPr lang="en-US" smtClean="0"/>
              <a:t>8</a:t>
            </a:fld>
            <a:endParaRPr lang="en-US" dirty="0"/>
          </a:p>
        </p:txBody>
      </p:sp>
    </p:spTree>
    <p:extLst>
      <p:ext uri="{BB962C8B-B14F-4D97-AF65-F5344CB8AC3E}">
        <p14:creationId xmlns:p14="http://schemas.microsoft.com/office/powerpoint/2010/main" val="5724096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ICRP Additional Costs Workbook</a:t>
            </a:r>
          </a:p>
          <a:p>
            <a:r>
              <a:rPr lang="en-US" dirty="0"/>
              <a:t> </a:t>
            </a:r>
          </a:p>
          <a:p>
            <a:r>
              <a:rPr lang="en-US" dirty="0"/>
              <a:t>Thus, for rates effective beginning with 2018–2019 school year, districts have been required to request indirect cost rates each year by completing and submitting the ICRP Additional Costs Workbook (ACW).  </a:t>
            </a:r>
          </a:p>
          <a:p>
            <a:r>
              <a:rPr lang="en-US" dirty="0"/>
              <a:t> </a:t>
            </a:r>
          </a:p>
          <a:p>
            <a:r>
              <a:rPr lang="en-US" dirty="0"/>
              <a:t>The submission of the ACW serves as the district’s official request for indirect cost rates. If a completed ACW is not submitted by a district, TEA will not calculate or issue rates for that district for the upcoming school year.</a:t>
            </a:r>
          </a:p>
          <a:p>
            <a:r>
              <a:rPr lang="en-US" dirty="0"/>
              <a:t> </a:t>
            </a:r>
          </a:p>
          <a:p>
            <a:r>
              <a:rPr lang="en-US" dirty="0"/>
              <a:t>Once the ACW is submitted, TEA will merge the ACW data with the PEIMS data to produce the completed ICRP, which will then be made available to districts. The final step for districts will be ICRP review/certification.</a:t>
            </a:r>
          </a:p>
          <a:p>
            <a:endParaRPr lang="en-US" dirty="0"/>
          </a:p>
        </p:txBody>
      </p:sp>
      <p:sp>
        <p:nvSpPr>
          <p:cNvPr id="4" name="Slide Number Placeholder 3"/>
          <p:cNvSpPr>
            <a:spLocks noGrp="1"/>
          </p:cNvSpPr>
          <p:nvPr>
            <p:ph type="sldNum" sz="quarter" idx="10"/>
          </p:nvPr>
        </p:nvSpPr>
        <p:spPr/>
        <p:txBody>
          <a:bodyPr/>
          <a:lstStyle/>
          <a:p>
            <a:fld id="{4B949663-E0CD-4AE8-A186-055D636A41B5}" type="slidenum">
              <a:rPr lang="en-US" smtClean="0"/>
              <a:t>9</a:t>
            </a:fld>
            <a:endParaRPr lang="en-US" dirty="0"/>
          </a:p>
        </p:txBody>
      </p:sp>
    </p:spTree>
    <p:extLst>
      <p:ext uri="{BB962C8B-B14F-4D97-AF65-F5344CB8AC3E}">
        <p14:creationId xmlns:p14="http://schemas.microsoft.com/office/powerpoint/2010/main" val="31168210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12192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75964"/>
            <a:ext cx="5507665" cy="2389625"/>
          </a:xfrm>
          <a:noFill/>
          <a:ln>
            <a:noFill/>
          </a:ln>
        </p:spPr>
        <p:txBody>
          <a:bodyPr anchor="b">
            <a:noAutofit/>
          </a:bodyPr>
          <a:lstStyle>
            <a:lvl1pPr algn="l">
              <a:defRPr sz="5400">
                <a:solidFill>
                  <a:schemeClr val="accent1"/>
                </a:solidFill>
                <a:latin typeface="+mn-lt"/>
              </a:defRPr>
            </a:lvl1pPr>
          </a:lstStyle>
          <a:p>
            <a:r>
              <a:rPr lang="en-US" dirty="0"/>
              <a:t>Click to edit Master title or section break</a:t>
            </a:r>
          </a:p>
        </p:txBody>
      </p:sp>
    </p:spTree>
    <p:extLst>
      <p:ext uri="{BB962C8B-B14F-4D97-AF65-F5344CB8AC3E}">
        <p14:creationId xmlns:p14="http://schemas.microsoft.com/office/powerpoint/2010/main" val="349444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dirty="0"/>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dirty="0"/>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endParaRPr lang="en-US" dirty="0"/>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dirty="0"/>
          </a:p>
        </p:txBody>
      </p:sp>
    </p:spTree>
    <p:extLst>
      <p:ext uri="{BB962C8B-B14F-4D97-AF65-F5344CB8AC3E}">
        <p14:creationId xmlns:p14="http://schemas.microsoft.com/office/powerpoint/2010/main" val="2501775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dirty="0"/>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6450417" y="1304642"/>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dirty="0"/>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endParaRPr lang="en-US" dirty="0"/>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dirty="0"/>
          </a:p>
        </p:txBody>
      </p:sp>
    </p:spTree>
    <p:extLst>
      <p:ext uri="{BB962C8B-B14F-4D97-AF65-F5344CB8AC3E}">
        <p14:creationId xmlns:p14="http://schemas.microsoft.com/office/powerpoint/2010/main" val="18884765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dirty="0"/>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6428096" y="1285424"/>
            <a:ext cx="5405941"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6428097" y="1285424"/>
            <a:ext cx="5383620" cy="435133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dirty="0"/>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endParaRPr lang="en-US" dirty="0"/>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dirty="0"/>
          </a:p>
        </p:txBody>
      </p:sp>
    </p:spTree>
    <p:extLst>
      <p:ext uri="{BB962C8B-B14F-4D97-AF65-F5344CB8AC3E}">
        <p14:creationId xmlns:p14="http://schemas.microsoft.com/office/powerpoint/2010/main" val="15879290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dirty="0"/>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333375"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643187"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952999"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262811"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572623" y="3223291"/>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428749" y="2390136"/>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736180"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6048373"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336753"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563224"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dirty="0"/>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endParaRPr lang="en-US" dirty="0"/>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dirty="0"/>
          </a:p>
        </p:txBody>
      </p:sp>
    </p:spTree>
    <p:extLst>
      <p:ext uri="{BB962C8B-B14F-4D97-AF65-F5344CB8AC3E}">
        <p14:creationId xmlns:p14="http://schemas.microsoft.com/office/powerpoint/2010/main" val="18579403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dirty="0"/>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712381" y="1239202"/>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712380"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6909500"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6941734"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759538" y="1286467"/>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759537" y="3788533"/>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6956658"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036051"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dirty="0"/>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endParaRPr lang="en-US" dirty="0"/>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dirty="0"/>
          </a:p>
        </p:txBody>
      </p:sp>
    </p:spTree>
    <p:extLst>
      <p:ext uri="{BB962C8B-B14F-4D97-AF65-F5344CB8AC3E}">
        <p14:creationId xmlns:p14="http://schemas.microsoft.com/office/powerpoint/2010/main" val="10157514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dirty="0"/>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dirty="0"/>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endParaRPr lang="en-US" dirty="0"/>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dirty="0"/>
          </a:p>
        </p:txBody>
      </p:sp>
    </p:spTree>
    <p:extLst>
      <p:ext uri="{BB962C8B-B14F-4D97-AF65-F5344CB8AC3E}">
        <p14:creationId xmlns:p14="http://schemas.microsoft.com/office/powerpoint/2010/main" val="28050172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dirty="0"/>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endParaRPr lang="en-US" dirty="0"/>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dirty="0"/>
          </a:p>
        </p:txBody>
      </p:sp>
    </p:spTree>
    <p:extLst>
      <p:ext uri="{BB962C8B-B14F-4D97-AF65-F5344CB8AC3E}">
        <p14:creationId xmlns:p14="http://schemas.microsoft.com/office/powerpoint/2010/main" val="25391118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04B7C4E4-2D06-490E-9697-F8F066CE1C1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243484" y="6492875"/>
            <a:ext cx="1585316" cy="365125"/>
          </a:xfrm>
        </p:spPr>
        <p:txBody>
          <a:bodyPr/>
          <a:lstStyle>
            <a:lvl1pPr algn="ctr">
              <a:defRPr/>
            </a:lvl1pPr>
          </a:lstStyle>
          <a:p>
            <a:endParaRPr lang="en-US" dirty="0"/>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dirty="0"/>
              <a:t>Click to add header</a:t>
            </a:r>
          </a:p>
        </p:txBody>
      </p:sp>
    </p:spTree>
    <p:extLst>
      <p:ext uri="{BB962C8B-B14F-4D97-AF65-F5344CB8AC3E}">
        <p14:creationId xmlns:p14="http://schemas.microsoft.com/office/powerpoint/2010/main" val="3710167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tx1">
                    <a:lumMod val="65000"/>
                    <a:lumOff val="35000"/>
                  </a:schemeClr>
                </a:solidFill>
              </a:defRPr>
            </a:lvl1pPr>
            <a:lvl2pPr marL="800100" indent="-342900">
              <a:buClr>
                <a:srgbClr val="0D6CB9"/>
              </a:buClr>
              <a:buFont typeface="Arial" panose="020B0604020202020204" pitchFamily="34" charset="0"/>
              <a:buChar char="•"/>
              <a:defRPr>
                <a:solidFill>
                  <a:schemeClr val="tx1">
                    <a:lumMod val="65000"/>
                    <a:lumOff val="35000"/>
                  </a:schemeClr>
                </a:solidFill>
              </a:defRPr>
            </a:lvl2pPr>
            <a:lvl3pPr marL="1143000" indent="-228600">
              <a:buClr>
                <a:schemeClr val="accent2"/>
              </a:buClr>
              <a:buSzPct val="75000"/>
              <a:buFont typeface="Courier New" panose="02070309020205020404" pitchFamily="49" charset="0"/>
              <a:buChar char="o"/>
              <a:defRPr>
                <a:solidFill>
                  <a:schemeClr val="tx1">
                    <a:lumMod val="65000"/>
                    <a:lumOff val="35000"/>
                  </a:schemeClr>
                </a:solidFill>
              </a:defRPr>
            </a:lvl3pPr>
            <a:lvl4pPr marL="1600200" indent="-228600">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243484" y="6492875"/>
            <a:ext cx="1585316" cy="365125"/>
          </a:xfrm>
        </p:spPr>
        <p:txBody>
          <a:bodyPr/>
          <a:lstStyle>
            <a:lvl1pPr algn="ctr">
              <a:defRPr/>
            </a:lvl1pPr>
          </a:lstStyle>
          <a:p>
            <a:endParaRPr lang="en-US" dirty="0"/>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dirty="0"/>
              <a:t>Click to add header</a:t>
            </a:r>
          </a:p>
        </p:txBody>
      </p:sp>
    </p:spTree>
    <p:extLst>
      <p:ext uri="{BB962C8B-B14F-4D97-AF65-F5344CB8AC3E}">
        <p14:creationId xmlns:p14="http://schemas.microsoft.com/office/powerpoint/2010/main" val="37747359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243484" y="6492875"/>
            <a:ext cx="1585316" cy="365125"/>
          </a:xfrm>
        </p:spPr>
        <p:txBody>
          <a:bodyPr/>
          <a:lstStyle>
            <a:lvl1pPr algn="ctr">
              <a:defRPr/>
            </a:lvl1pPr>
          </a:lstStyle>
          <a:p>
            <a:endParaRPr lang="en-US" dirty="0"/>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dirty="0"/>
              <a:t>Click to add header</a:t>
            </a:r>
          </a:p>
        </p:txBody>
      </p:sp>
    </p:spTree>
    <p:extLst>
      <p:ext uri="{BB962C8B-B14F-4D97-AF65-F5344CB8AC3E}">
        <p14:creationId xmlns:p14="http://schemas.microsoft.com/office/powerpoint/2010/main" val="4115139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12217429"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48669"/>
            <a:ext cx="5507665" cy="2416920"/>
          </a:xfrm>
          <a:noFill/>
          <a:ln>
            <a:noFill/>
          </a:ln>
        </p:spPr>
        <p:txBody>
          <a:bodyPr anchor="b">
            <a:noAutofit/>
          </a:bodyPr>
          <a:lstStyle>
            <a:lvl1pPr algn="l">
              <a:defRPr sz="5400">
                <a:solidFill>
                  <a:schemeClr val="accent1"/>
                </a:solidFill>
                <a:latin typeface="+mn-lt"/>
              </a:defRPr>
            </a:lvl1pPr>
          </a:lstStyle>
          <a:p>
            <a:r>
              <a:rPr lang="en-US" dirty="0"/>
              <a:t>Click to edit Master title or section break</a:t>
            </a:r>
          </a:p>
        </p:txBody>
      </p:sp>
    </p:spTree>
    <p:extLst>
      <p:ext uri="{BB962C8B-B14F-4D97-AF65-F5344CB8AC3E}">
        <p14:creationId xmlns:p14="http://schemas.microsoft.com/office/powerpoint/2010/main" val="36131612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243484" y="6492875"/>
            <a:ext cx="1585316" cy="365125"/>
          </a:xfrm>
        </p:spPr>
        <p:txBody>
          <a:bodyPr/>
          <a:lstStyle>
            <a:lvl1pPr algn="ctr">
              <a:defRPr/>
            </a:lvl1pPr>
          </a:lstStyle>
          <a:p>
            <a:endParaRPr lang="en-US" dirty="0"/>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dirty="0"/>
              <a:t>Click to add header</a:t>
            </a:r>
          </a:p>
        </p:txBody>
      </p:sp>
    </p:spTree>
    <p:extLst>
      <p:ext uri="{BB962C8B-B14F-4D97-AF65-F5344CB8AC3E}">
        <p14:creationId xmlns:p14="http://schemas.microsoft.com/office/powerpoint/2010/main" val="17551016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523919"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833731"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4354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53355"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616912"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929105"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217485"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43956"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243484" y="6492875"/>
            <a:ext cx="1585316" cy="365125"/>
          </a:xfrm>
        </p:spPr>
        <p:txBody>
          <a:bodyPr/>
          <a:lstStyle>
            <a:lvl1pPr algn="ctr">
              <a:defRPr/>
            </a:lvl1pPr>
          </a:lstStyle>
          <a:p>
            <a:endParaRPr lang="en-US" dirty="0"/>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dirty="0"/>
              <a:t>Click to add header</a:t>
            </a:r>
          </a:p>
        </p:txBody>
      </p:sp>
    </p:spTree>
    <p:extLst>
      <p:ext uri="{BB962C8B-B14F-4D97-AF65-F5344CB8AC3E}">
        <p14:creationId xmlns:p14="http://schemas.microsoft.com/office/powerpoint/2010/main" val="18906788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tx1">
                    <a:lumMod val="65000"/>
                    <a:lumOff val="35000"/>
                  </a:schemeClr>
                </a:solidFill>
              </a:defRPr>
            </a:lvl1pPr>
            <a:lvl2pPr marL="800100" indent="-3429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243484" y="6492875"/>
            <a:ext cx="1585316" cy="365125"/>
          </a:xfrm>
        </p:spPr>
        <p:txBody>
          <a:bodyPr/>
          <a:lstStyle>
            <a:lvl1pPr algn="ctr">
              <a:defRPr/>
            </a:lvl1pPr>
          </a:lstStyle>
          <a:p>
            <a:endParaRPr lang="en-US" dirty="0"/>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10/26/2022</a:t>
            </a:fld>
            <a:endParaRPr lang="en-US" dirty="0"/>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dirty="0"/>
              <a:t>Click to add header</a:t>
            </a:r>
          </a:p>
        </p:txBody>
      </p:sp>
    </p:spTree>
    <p:extLst>
      <p:ext uri="{BB962C8B-B14F-4D97-AF65-F5344CB8AC3E}">
        <p14:creationId xmlns:p14="http://schemas.microsoft.com/office/powerpoint/2010/main" val="35834570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627797" y="6492875"/>
            <a:ext cx="2743200" cy="365125"/>
          </a:xfrm>
        </p:spPr>
        <p:txBody>
          <a:bodyPr/>
          <a:lstStyle/>
          <a:p>
            <a:endParaRPr lang="en-US" dirty="0"/>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Tree>
    <p:extLst>
      <p:ext uri="{BB962C8B-B14F-4D97-AF65-F5344CB8AC3E}">
        <p14:creationId xmlns:p14="http://schemas.microsoft.com/office/powerpoint/2010/main" val="37634836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01841" y="167275"/>
            <a:ext cx="9630770" cy="751350"/>
          </a:xfrm>
        </p:spPr>
        <p:txBody>
          <a:bodyPr>
            <a:normAutofit/>
          </a:bodyPr>
          <a:lstStyle>
            <a:lvl1pPr algn="l">
              <a:defRPr sz="3600">
                <a:solidFill>
                  <a:schemeClr val="accent1"/>
                </a:solidFill>
                <a:latin typeface="+mn-lt"/>
              </a:defRPr>
            </a:lvl1pPr>
          </a:lstStyle>
          <a:p>
            <a:r>
              <a:rPr lang="en-US" dirty="0"/>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243484" y="6492875"/>
            <a:ext cx="1585316" cy="365125"/>
          </a:xfrm>
        </p:spPr>
        <p:txBody>
          <a:bodyPr/>
          <a:lstStyle>
            <a:lvl1pPr algn="ctr">
              <a:defRPr/>
            </a:lvl1pPr>
          </a:lstStyle>
          <a:p>
            <a:endParaRPr lang="en-US" dirty="0"/>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Tree>
    <p:extLst>
      <p:ext uri="{BB962C8B-B14F-4D97-AF65-F5344CB8AC3E}">
        <p14:creationId xmlns:p14="http://schemas.microsoft.com/office/powerpoint/2010/main" val="35986490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627797" y="6492875"/>
            <a:ext cx="2743200" cy="365125"/>
          </a:xfrm>
        </p:spPr>
        <p:txBody>
          <a:bodyPr/>
          <a:lstStyle/>
          <a:p>
            <a:endParaRPr lang="en-US" dirty="0"/>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320119" y="153230"/>
            <a:ext cx="9513918" cy="751350"/>
          </a:xfrm>
        </p:spPr>
        <p:txBody>
          <a:bodyPr>
            <a:normAutofit/>
          </a:bodyPr>
          <a:lstStyle>
            <a:lvl1pPr algn="l">
              <a:defRPr sz="3600">
                <a:solidFill>
                  <a:schemeClr val="accent1"/>
                </a:solidFill>
                <a:latin typeface="+mn-lt"/>
              </a:defRPr>
            </a:lvl1pPr>
          </a:lstStyle>
          <a:p>
            <a:r>
              <a:rPr lang="en-US" dirty="0"/>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Date Placeholder 3">
            <a:extLst>
              <a:ext uri="{FF2B5EF4-FFF2-40B4-BE49-F238E27FC236}">
                <a16:creationId xmlns:a16="http://schemas.microsoft.com/office/drawing/2014/main" id="{AEB296D3-703D-C04F-9ED9-0F2A0F4651CC}"/>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10/26/2022</a:t>
            </a:fld>
            <a:endParaRPr lang="en-US" dirty="0"/>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Tree>
    <p:extLst>
      <p:ext uri="{BB962C8B-B14F-4D97-AF65-F5344CB8AC3E}">
        <p14:creationId xmlns:p14="http://schemas.microsoft.com/office/powerpoint/2010/main" val="22349193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58408" y="164595"/>
            <a:ext cx="9919861" cy="751350"/>
          </a:xfrm>
        </p:spPr>
        <p:txBody>
          <a:bodyPr>
            <a:normAutofit/>
          </a:bodyPr>
          <a:lstStyle>
            <a:lvl1pPr algn="l">
              <a:defRPr sz="3600">
                <a:solidFill>
                  <a:schemeClr val="accent1"/>
                </a:solidFill>
                <a:latin typeface="+mn-lt"/>
              </a:defRPr>
            </a:lvl1pPr>
          </a:lstStyle>
          <a:p>
            <a:r>
              <a:rPr lang="en-US" dirty="0"/>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243484" y="6492875"/>
            <a:ext cx="1585316" cy="365125"/>
          </a:xfrm>
        </p:spPr>
        <p:txBody>
          <a:bodyPr/>
          <a:lstStyle>
            <a:lvl1pPr algn="ctr">
              <a:defRPr/>
            </a:lvl1pPr>
          </a:lstStyle>
          <a:p>
            <a:endParaRPr lang="en-US" dirty="0"/>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Tree>
    <p:extLst>
      <p:ext uri="{BB962C8B-B14F-4D97-AF65-F5344CB8AC3E}">
        <p14:creationId xmlns:p14="http://schemas.microsoft.com/office/powerpoint/2010/main" val="36078154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47249" y="168668"/>
            <a:ext cx="9884676" cy="751350"/>
          </a:xfrm>
        </p:spPr>
        <p:txBody>
          <a:bodyPr>
            <a:normAutofit/>
          </a:bodyPr>
          <a:lstStyle>
            <a:lvl1pPr algn="l">
              <a:defRPr sz="3600">
                <a:solidFill>
                  <a:schemeClr val="accent1"/>
                </a:solidFill>
                <a:latin typeface="+mn-lt"/>
              </a:defRPr>
            </a:lvl1pPr>
          </a:lstStyle>
          <a:p>
            <a:r>
              <a:rPr lang="en-US" dirty="0"/>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48416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793975"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03787"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13599"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332717" y="2472427"/>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577156"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889349"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177729"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04200"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243484" y="6492875"/>
            <a:ext cx="1585316" cy="365125"/>
          </a:xfrm>
        </p:spPr>
        <p:txBody>
          <a:bodyPr/>
          <a:lstStyle>
            <a:lvl1pPr algn="ctr">
              <a:defRPr/>
            </a:lvl1pPr>
          </a:lstStyle>
          <a:p>
            <a:endParaRPr lang="en-US" dirty="0"/>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Tree>
    <p:extLst>
      <p:ext uri="{BB962C8B-B14F-4D97-AF65-F5344CB8AC3E}">
        <p14:creationId xmlns:p14="http://schemas.microsoft.com/office/powerpoint/2010/main" val="2056521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68857" y="164595"/>
            <a:ext cx="11121657" cy="751350"/>
          </a:xfrm>
        </p:spPr>
        <p:txBody>
          <a:bodyPr>
            <a:normAutofit/>
          </a:bodyPr>
          <a:lstStyle>
            <a:lvl1pPr algn="l">
              <a:defRPr sz="3600">
                <a:solidFill>
                  <a:schemeClr val="accent1"/>
                </a:solidFill>
                <a:latin typeface="+mn-lt"/>
              </a:defRPr>
            </a:lvl1pPr>
          </a:lstStyle>
          <a:p>
            <a:r>
              <a:rPr lang="en-US" dirty="0"/>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243484" y="6492875"/>
            <a:ext cx="1585316" cy="365125"/>
          </a:xfrm>
        </p:spPr>
        <p:txBody>
          <a:bodyPr/>
          <a:lstStyle>
            <a:lvl1pPr algn="ctr">
              <a:defRPr/>
            </a:lvl1pPr>
          </a:lstStyle>
          <a:p>
            <a:endParaRPr lang="en-US" dirty="0"/>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Tree>
    <p:extLst>
      <p:ext uri="{BB962C8B-B14F-4D97-AF65-F5344CB8AC3E}">
        <p14:creationId xmlns:p14="http://schemas.microsoft.com/office/powerpoint/2010/main" val="34793379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12291" y="252702"/>
            <a:ext cx="9131780" cy="575136"/>
          </a:xfrm>
        </p:spPr>
        <p:txBody>
          <a:bodyPr>
            <a:normAutofit/>
          </a:bodyPr>
          <a:lstStyle>
            <a:lvl1pPr algn="l">
              <a:defRPr sz="3600">
                <a:solidFill>
                  <a:schemeClr val="accent1"/>
                </a:solidFill>
                <a:latin typeface="+mn-lt"/>
              </a:defRPr>
            </a:lvl1pPr>
          </a:lstStyle>
          <a:p>
            <a:r>
              <a:rPr lang="en-US" dirty="0"/>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9" name="Rectangle 8">
            <a:extLst>
              <a:ext uri="{FF2B5EF4-FFF2-40B4-BE49-F238E27FC236}">
                <a16:creationId xmlns:a16="http://schemas.microsoft.com/office/drawing/2014/main" id="{17B5F3F2-7038-D944-BB35-28CDB39B19DA}"/>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243484" y="6492875"/>
            <a:ext cx="1585316" cy="365125"/>
          </a:xfrm>
        </p:spPr>
        <p:txBody>
          <a:bodyPr/>
          <a:lstStyle>
            <a:lvl1pPr algn="ctr">
              <a:defRPr/>
            </a:lvl1pPr>
          </a:lstStyle>
          <a:p>
            <a:endParaRPr lang="en-US" dirty="0"/>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Tree>
    <p:extLst>
      <p:ext uri="{BB962C8B-B14F-4D97-AF65-F5344CB8AC3E}">
        <p14:creationId xmlns:p14="http://schemas.microsoft.com/office/powerpoint/2010/main" val="2613072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426" y="0"/>
            <a:ext cx="12191574"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dirty="0"/>
              <a:t>Click to edit Master title or section break</a:t>
            </a:r>
          </a:p>
        </p:txBody>
      </p:sp>
    </p:spTree>
    <p:extLst>
      <p:ext uri="{BB962C8B-B14F-4D97-AF65-F5344CB8AC3E}">
        <p14:creationId xmlns:p14="http://schemas.microsoft.com/office/powerpoint/2010/main" val="8543116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Title Slide - Alternat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1460701"/>
            <a:ext cx="9997440" cy="3566160"/>
          </a:xfrm>
        </p:spPr>
        <p:txBody>
          <a:bodyPr anchor="ctr">
            <a:normAutofit/>
          </a:bodyPr>
          <a:lstStyle>
            <a:lvl1pPr algn="ctr">
              <a:defRPr sz="6600" b="1">
                <a:solidFill>
                  <a:srgbClr val="3C6EBE"/>
                </a:solidFill>
                <a:latin typeface="Calibri" panose="020F0502020204030204" pitchFamily="34" charset="0"/>
                <a:cs typeface="Calibri" panose="020F0502020204030204" pitchFamily="34" charset="0"/>
              </a:defRPr>
            </a:lvl1pPr>
          </a:lstStyle>
          <a:p>
            <a:r>
              <a:rPr lang="en-US" dirty="0"/>
              <a:t>Click to edit Master title</a:t>
            </a:r>
          </a:p>
        </p:txBody>
      </p:sp>
      <p:sp>
        <p:nvSpPr>
          <p:cNvPr id="3" name="Subtitle 2"/>
          <p:cNvSpPr>
            <a:spLocks noGrp="1"/>
          </p:cNvSpPr>
          <p:nvPr>
            <p:ph type="subTitle" idx="1" hasCustomPrompt="1"/>
          </p:nvPr>
        </p:nvSpPr>
        <p:spPr>
          <a:xfrm>
            <a:off x="1097280" y="5026861"/>
            <a:ext cx="9997440" cy="1273508"/>
          </a:xfrm>
        </p:spPr>
        <p:txBody>
          <a:bodyPr anchor="ctr"/>
          <a:lstStyle>
            <a:lvl1pPr marL="0" indent="0" algn="ctr">
              <a:buNone/>
              <a:defRPr sz="2400" b="1" spc="200" baseline="0">
                <a:solidFill>
                  <a:srgbClr val="44546A"/>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dirty="0"/>
          </a:p>
        </p:txBody>
      </p:sp>
    </p:spTree>
    <p:extLst>
      <p:ext uri="{BB962C8B-B14F-4D97-AF65-F5344CB8AC3E}">
        <p14:creationId xmlns:p14="http://schemas.microsoft.com/office/powerpoint/2010/main" val="31162615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Bullet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dirty="0"/>
          </a:p>
        </p:txBody>
      </p:sp>
      <p:sp>
        <p:nvSpPr>
          <p:cNvPr id="7" name="Content Placeholder 2"/>
          <p:cNvSpPr>
            <a:spLocks noGrp="1"/>
          </p:cNvSpPr>
          <p:nvPr>
            <p:ph idx="13"/>
          </p:nvPr>
        </p:nvSpPr>
        <p:spPr>
          <a:xfrm>
            <a:off x="838199" y="1825625"/>
            <a:ext cx="10515599" cy="4302459"/>
          </a:xfrm>
        </p:spPr>
        <p:txBody>
          <a:bodyPr/>
          <a:lstStyle>
            <a:lvl1pPr marL="0" indent="0">
              <a:buNone/>
              <a:defRPr b="1">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Calibri" panose="020F0502020204030204" pitchFamily="34" charset="0"/>
                <a:cs typeface="Calibri" panose="020F0502020204030204" pitchFamily="34" charset="0"/>
              </a:defRPr>
            </a:lvl2pPr>
            <a:lvl3pPr>
              <a:buClr>
                <a:srgbClr val="4472C4"/>
              </a:buClr>
              <a:defRPr>
                <a:latin typeface="Calibri" panose="020F0502020204030204" pitchFamily="34" charset="0"/>
                <a:cs typeface="Calibri" panose="020F0502020204030204" pitchFamily="34" charset="0"/>
              </a:defRPr>
            </a:lvl3pPr>
            <a:lvl4pPr marL="1600200" indent="-228600">
              <a:buClr>
                <a:srgbClr val="C00000"/>
              </a:buClr>
              <a:buFont typeface="Wingdings" pitchFamily="2" charset="2"/>
              <a:buChar char="§"/>
              <a:defRPr>
                <a:latin typeface="+mj-lt"/>
                <a:cs typeface="Calibri" panose="020F0502020204030204" pitchFamily="34" charset="0"/>
              </a:defRPr>
            </a:lvl4pPr>
            <a:lvl5pPr>
              <a:buClr>
                <a:srgbClr val="DA3E26"/>
              </a:buClr>
              <a:defRPr>
                <a:latin typeface="+mj-lt"/>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7996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0" y="1"/>
            <a:ext cx="12217428"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dirty="0"/>
              <a:t>Click to edit Master title or section break</a:t>
            </a:r>
          </a:p>
        </p:txBody>
      </p:sp>
    </p:spTree>
    <p:extLst>
      <p:ext uri="{BB962C8B-B14F-4D97-AF65-F5344CB8AC3E}">
        <p14:creationId xmlns:p14="http://schemas.microsoft.com/office/powerpoint/2010/main" val="866271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1" y="1"/>
            <a:ext cx="12191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dirty="0"/>
              <a:t>Click to edit Master title or section break</a:t>
            </a:r>
          </a:p>
        </p:txBody>
      </p:sp>
    </p:spTree>
    <p:extLst>
      <p:ext uri="{BB962C8B-B14F-4D97-AF65-F5344CB8AC3E}">
        <p14:creationId xmlns:p14="http://schemas.microsoft.com/office/powerpoint/2010/main" val="629726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12192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dirty="0"/>
              <a:t>Click to edit Master title or section break</a:t>
            </a:r>
          </a:p>
        </p:txBody>
      </p:sp>
    </p:spTree>
    <p:extLst>
      <p:ext uri="{BB962C8B-B14F-4D97-AF65-F5344CB8AC3E}">
        <p14:creationId xmlns:p14="http://schemas.microsoft.com/office/powerpoint/2010/main" val="1052002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1" y="0"/>
            <a:ext cx="12191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5"/>
            <a:ext cx="2870789" cy="2351382"/>
          </a:xfrm>
          <a:noFill/>
          <a:ln>
            <a:noFill/>
          </a:ln>
        </p:spPr>
        <p:txBody>
          <a:bodyPr anchor="b">
            <a:noAutofit/>
          </a:bodyPr>
          <a:lstStyle>
            <a:lvl1pPr algn="l">
              <a:defRPr sz="4000">
                <a:solidFill>
                  <a:schemeClr val="bg1"/>
                </a:solidFill>
                <a:latin typeface="+mn-lt"/>
              </a:defRPr>
            </a:lvl1pPr>
          </a:lstStyle>
          <a:p>
            <a:r>
              <a:rPr lang="en-US" dirty="0"/>
              <a:t>Click to edit Master title or section break</a:t>
            </a:r>
          </a:p>
        </p:txBody>
      </p:sp>
    </p:spTree>
    <p:extLst>
      <p:ext uri="{BB962C8B-B14F-4D97-AF65-F5344CB8AC3E}">
        <p14:creationId xmlns:p14="http://schemas.microsoft.com/office/powerpoint/2010/main" val="316672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12192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4"/>
            <a:ext cx="2870789" cy="2392325"/>
          </a:xfrm>
          <a:noFill/>
          <a:ln>
            <a:noFill/>
          </a:ln>
        </p:spPr>
        <p:txBody>
          <a:bodyPr anchor="b">
            <a:noAutofit/>
          </a:bodyPr>
          <a:lstStyle>
            <a:lvl1pPr algn="l">
              <a:defRPr sz="4000">
                <a:solidFill>
                  <a:schemeClr val="bg1"/>
                </a:solidFill>
                <a:latin typeface="+mn-lt"/>
              </a:defRPr>
            </a:lvl1pPr>
          </a:lstStyle>
          <a:p>
            <a:r>
              <a:rPr lang="en-US" dirty="0"/>
              <a:t>Click to edit Master title or section break</a:t>
            </a:r>
          </a:p>
        </p:txBody>
      </p:sp>
    </p:spTree>
    <p:extLst>
      <p:ext uri="{BB962C8B-B14F-4D97-AF65-F5344CB8AC3E}">
        <p14:creationId xmlns:p14="http://schemas.microsoft.com/office/powerpoint/2010/main" val="1069470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dirty="0"/>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dirty="0"/>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endParaRPr lang="en-US" dirty="0"/>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dirty="0"/>
          </a:p>
        </p:txBody>
      </p:sp>
    </p:spTree>
    <p:extLst>
      <p:ext uri="{BB962C8B-B14F-4D97-AF65-F5344CB8AC3E}">
        <p14:creationId xmlns:p14="http://schemas.microsoft.com/office/powerpoint/2010/main" val="3101520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bg1"/>
                </a:solidFill>
              </a:defRPr>
            </a:lvl1pPr>
          </a:lstStyle>
          <a:p>
            <a:fld id="{69C126A4-BD19-47E2-8A0E-0DE1B9D8C925}" type="slidenum">
              <a:rPr lang="en-US" smtClean="0"/>
              <a:pPr/>
              <a:t>‹#›</a:t>
            </a:fld>
            <a:endParaRPr lang="en-US" dirty="0"/>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637953" y="104134"/>
            <a:ext cx="11164188" cy="751350"/>
          </a:xfrm>
          <a:prstGeom prst="rect">
            <a:avLst/>
          </a:prstGeom>
        </p:spPr>
        <p:txBody>
          <a:bodyPr vert="horz" lIns="91440" tIns="45720" rIns="91440" bIns="45720" rtlCol="0" anchor="ctr">
            <a:normAutofit/>
          </a:bodyPr>
          <a:lstStyle/>
          <a:p>
            <a:r>
              <a:rPr lang="en-US" dirty="0"/>
              <a:t>Click to edit Header</a:t>
            </a:r>
          </a:p>
        </p:txBody>
      </p:sp>
    </p:spTree>
    <p:extLst>
      <p:ext uri="{BB962C8B-B14F-4D97-AF65-F5344CB8AC3E}">
        <p14:creationId xmlns:p14="http://schemas.microsoft.com/office/powerpoint/2010/main" val="4111256006"/>
      </p:ext>
    </p:extLst>
  </p:cSld>
  <p:clrMap bg1="lt1" tx1="dk1" bg2="lt2" tx2="dk2" accent1="accent1" accent2="accent2" accent3="accent3" accent4="accent4" accent5="accent5" accent6="accent6" hlink="hlink" folHlink="folHlink"/>
  <p:sldLayoutIdLst>
    <p:sldLayoutId id="2147483743" r:id="rId1"/>
    <p:sldLayoutId id="2147483721" r:id="rId2"/>
    <p:sldLayoutId id="2147483742" r:id="rId3"/>
    <p:sldLayoutId id="2147483748" r:id="rId4"/>
    <p:sldLayoutId id="2147483746" r:id="rId5"/>
    <p:sldLayoutId id="2147483747" r:id="rId6"/>
    <p:sldLayoutId id="2147483744" r:id="rId7"/>
    <p:sldLayoutId id="2147483745" r:id="rId8"/>
    <p:sldLayoutId id="2147483725" r:id="rId9"/>
    <p:sldLayoutId id="2147483756" r:id="rId10"/>
    <p:sldLayoutId id="2147483749" r:id="rId11"/>
    <p:sldLayoutId id="2147483750" r:id="rId12"/>
    <p:sldLayoutId id="2147483751" r:id="rId13"/>
    <p:sldLayoutId id="2147483753" r:id="rId14"/>
    <p:sldLayoutId id="2147483752" r:id="rId15"/>
    <p:sldLayoutId id="2147483720" r:id="rId16"/>
    <p:sldLayoutId id="2147483754" r:id="rId17"/>
    <p:sldLayoutId id="2147483757" r:id="rId18"/>
    <p:sldLayoutId id="2147483758" r:id="rId19"/>
    <p:sldLayoutId id="2147483760" r:id="rId20"/>
    <p:sldLayoutId id="2147483761" r:id="rId21"/>
    <p:sldLayoutId id="2147483762" r:id="rId22"/>
    <p:sldLayoutId id="2147483763" r:id="rId23"/>
    <p:sldLayoutId id="2147483764" r:id="rId24"/>
    <p:sldLayoutId id="2147483765" r:id="rId25"/>
    <p:sldLayoutId id="2147483766" r:id="rId26"/>
    <p:sldLayoutId id="2147483767" r:id="rId27"/>
    <p:sldLayoutId id="2147483768" r:id="rId28"/>
    <p:sldLayoutId id="2147483755" r:id="rId29"/>
    <p:sldLayoutId id="2147483769" r:id="rId30"/>
    <p:sldLayoutId id="2147483771" r:id="rId31"/>
  </p:sldLayoutIdLst>
  <p:hf sldNum="0" hdr="0" ftr="0" dt="0"/>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hyperlink" Target="https://tea.texas.gov/index2.aspx?id=3842&amp;menu_id=645" TargetMode="External"/><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hyperlink" Target="https://tealprod.tea.state.tx.us/TSP/TEASecurePortal/Access/LogonServlet"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9.xml"/><Relationship Id="rId1" Type="http://schemas.openxmlformats.org/officeDocument/2006/relationships/themeOverride" Target="../theme/themeOverride1.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11.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11.png"/><Relationship Id="rId7"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10.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12.sv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7" Type="http://schemas.openxmlformats.org/officeDocument/2006/relationships/image" Target="../media/image33.png"/><Relationship Id="rId2" Type="http://schemas.openxmlformats.org/officeDocument/2006/relationships/slideLayout" Target="../slideLayouts/slideLayout10.xml"/><Relationship Id="rId1" Type="http://schemas.openxmlformats.org/officeDocument/2006/relationships/themeOverride" Target="../theme/themeOverride2.xml"/><Relationship Id="rId6" Type="http://schemas.openxmlformats.org/officeDocument/2006/relationships/image" Target="../media/image32.png"/><Relationship Id="rId5" Type="http://schemas.openxmlformats.org/officeDocument/2006/relationships/image" Target="../media/image12.sv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hyperlink" Target="https://tea.texas.gov/sites/default/files/ICRP%20%20ACW%20-%20FAQ%20-%20JPJC%20edits.pdf" TargetMode="External"/><Relationship Id="rId2" Type="http://schemas.openxmlformats.org/officeDocument/2006/relationships/notesSlide" Target="../notesSlides/notesSlide30.xml"/><Relationship Id="rId1" Type="http://schemas.openxmlformats.org/officeDocument/2006/relationships/slideLayout" Target="../slideLayouts/slideLayout10.xml"/><Relationship Id="rId6" Type="http://schemas.openxmlformats.org/officeDocument/2006/relationships/image" Target="../media/image34.png"/><Relationship Id="rId5" Type="http://schemas.openxmlformats.org/officeDocument/2006/relationships/image" Target="../media/image12.svg"/><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3" Type="http://schemas.openxmlformats.org/officeDocument/2006/relationships/hyperlink" Target="https://tealprod.tea.state.tx.us/TSP/TEASecurePortal/Access/LogonServlet" TargetMode="External"/><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11.xml"/><Relationship Id="rId4" Type="http://schemas.openxmlformats.org/officeDocument/2006/relationships/image" Target="../media/image36.png"/></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7.xml"/><Relationship Id="rId1" Type="http://schemas.openxmlformats.org/officeDocument/2006/relationships/slideLayout" Target="../slideLayouts/slideLayout11.xml"/><Relationship Id="rId4" Type="http://schemas.openxmlformats.org/officeDocument/2006/relationships/image" Target="../media/image39.png"/></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5.xml"/><Relationship Id="rId1" Type="http://schemas.openxmlformats.org/officeDocument/2006/relationships/themeOverride" Target="../theme/themeOverr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4.xml"/><Relationship Id="rId5" Type="http://schemas.openxmlformats.org/officeDocument/2006/relationships/image" Target="../media/image12.svg"/><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3" Type="http://schemas.openxmlformats.org/officeDocument/2006/relationships/hyperlink" Target="https://pryor.tea.state.tx.us/" TargetMode="External"/><Relationship Id="rId2" Type="http://schemas.openxmlformats.org/officeDocument/2006/relationships/notesSlide" Target="../notesSlides/notesSlide40.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41.xml"/><Relationship Id="rId1" Type="http://schemas.openxmlformats.org/officeDocument/2006/relationships/slideLayout" Target="../slideLayouts/slideLayout15.xml"/><Relationship Id="rId5" Type="http://schemas.openxmlformats.org/officeDocument/2006/relationships/hyperlink" Target="mailto:compliance@tea.texas.gov" TargetMode="External"/><Relationship Id="rId4" Type="http://schemas.openxmlformats.org/officeDocument/2006/relationships/hyperlink" Target="https://pixabay.com/en/question-mark-question-response-1019759/"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mailto:copyrights@tea.state.tx.us" TargetMode="External"/><Relationship Id="rId2" Type="http://schemas.openxmlformats.org/officeDocument/2006/relationships/notesSlide" Target="../notesSlides/notesSlide42.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spcBef>
                <a:spcPts val="1000"/>
              </a:spcBef>
              <a:defRPr/>
            </a:pPr>
            <a:br>
              <a:rPr lang="en-US" sz="4400" b="1" dirty="0"/>
            </a:br>
            <a:br>
              <a:rPr lang="en-US" sz="4400" b="1" dirty="0"/>
            </a:br>
            <a:br>
              <a:rPr lang="en-US" sz="4400" b="1" dirty="0"/>
            </a:br>
            <a:br>
              <a:rPr lang="en-US" sz="4400" b="1" dirty="0"/>
            </a:br>
            <a:br>
              <a:rPr lang="en-US" sz="4400" b="1" dirty="0"/>
            </a:br>
            <a:br>
              <a:rPr lang="en-US" sz="4400" b="1" dirty="0"/>
            </a:br>
            <a:br>
              <a:rPr lang="en-US" sz="4400" b="1" dirty="0"/>
            </a:br>
            <a:br>
              <a:rPr lang="en-US" sz="4400" b="1" dirty="0"/>
            </a:br>
            <a:br>
              <a:rPr lang="en-US" sz="4400" b="1" dirty="0"/>
            </a:br>
            <a:br>
              <a:rPr lang="en-US" sz="4400" b="1" dirty="0"/>
            </a:br>
            <a:br>
              <a:rPr lang="en-US" sz="4400" b="1" dirty="0"/>
            </a:br>
            <a:br>
              <a:rPr lang="en-US" sz="4400" b="1" dirty="0"/>
            </a:br>
            <a:br>
              <a:rPr lang="en-US" sz="4400" b="1" dirty="0"/>
            </a:br>
            <a:r>
              <a:rPr lang="en-US" sz="4400" b="1" dirty="0"/>
              <a:t>District Request for Indirect Cost Rates</a:t>
            </a:r>
            <a:br>
              <a:rPr lang="en-US" sz="4400" b="1" dirty="0"/>
            </a:br>
            <a:r>
              <a:rPr lang="en-US" sz="4400" b="1" dirty="0"/>
              <a:t>For 2023─2024 School Year </a:t>
            </a:r>
            <a:br>
              <a:rPr lang="en-US" sz="4400" b="1" dirty="0"/>
            </a:br>
            <a:r>
              <a:rPr lang="en-US" sz="4400" b="1" dirty="0"/>
              <a:t>Indirect Cost Rate Proposal (ICRP)</a:t>
            </a:r>
            <a:br>
              <a:rPr lang="en-US" sz="4400" b="1" dirty="0"/>
            </a:br>
            <a:r>
              <a:rPr lang="en-US" sz="4400" b="1" dirty="0"/>
              <a:t>Additional Costs Workbook (ACW) and Certification</a:t>
            </a:r>
            <a:br>
              <a:rPr lang="en-US" sz="4400" b="1" dirty="0"/>
            </a:br>
            <a:br>
              <a:rPr lang="en-US" sz="3200" dirty="0"/>
            </a:br>
            <a:r>
              <a:rPr lang="en-US" sz="3200" dirty="0"/>
              <a:t>Completing the ICRP ACW and Certifying the ICRP</a:t>
            </a:r>
            <a:br>
              <a:rPr lang="en-US" sz="3200" dirty="0"/>
            </a:br>
            <a:br>
              <a:rPr lang="en-US" sz="2000" dirty="0"/>
            </a:br>
            <a:r>
              <a:rPr kumimoji="0" lang="en-US" sz="1800" b="1" i="0" u="none" strike="noStrike" kern="1200" cap="none" spc="200" normalizeH="0" baseline="0" noProof="0" dirty="0">
                <a:ln>
                  <a:noFill/>
                </a:ln>
                <a:solidFill>
                  <a:srgbClr val="44546A"/>
                </a:solidFill>
                <a:effectLst/>
                <a:uLnTx/>
                <a:uFillTx/>
                <a:latin typeface="Calibri" panose="020F0502020204030204" pitchFamily="34" charset="0"/>
                <a:cs typeface="Calibri" panose="020F0502020204030204" pitchFamily="34" charset="0"/>
              </a:rPr>
              <a:t>Texas Education Agency</a:t>
            </a:r>
            <a:br>
              <a:rPr kumimoji="0" lang="en-US" sz="1800" b="1" i="0" u="none" strike="noStrike" kern="1200" cap="none" spc="200" normalizeH="0" baseline="0" noProof="0" dirty="0">
                <a:ln>
                  <a:noFill/>
                </a:ln>
                <a:solidFill>
                  <a:srgbClr val="44546A"/>
                </a:solidFill>
                <a:effectLst/>
                <a:uLnTx/>
                <a:uFillTx/>
                <a:latin typeface="Calibri" panose="020F0502020204030204" pitchFamily="34" charset="0"/>
                <a:cs typeface="Calibri" panose="020F0502020204030204" pitchFamily="34" charset="0"/>
              </a:rPr>
            </a:br>
            <a:r>
              <a:rPr kumimoji="0" lang="en-US" sz="1800" b="1" i="0" u="none" strike="noStrike" kern="1200" cap="none" spc="200" normalizeH="0" baseline="0" noProof="0" dirty="0">
                <a:ln>
                  <a:noFill/>
                </a:ln>
                <a:solidFill>
                  <a:srgbClr val="44546A"/>
                </a:solidFill>
                <a:effectLst/>
                <a:uLnTx/>
                <a:uFillTx/>
                <a:latin typeface="Calibri" panose="020F0502020204030204" pitchFamily="34" charset="0"/>
                <a:cs typeface="Calibri" panose="020F0502020204030204" pitchFamily="34" charset="0"/>
              </a:rPr>
              <a:t>Federal Fiscal Compliance</a:t>
            </a:r>
            <a:br>
              <a:rPr kumimoji="0" lang="en-US" sz="1800" b="1" i="0" u="none" strike="noStrike" kern="1200" cap="none" spc="200" normalizeH="0" baseline="0" noProof="0" dirty="0">
                <a:ln>
                  <a:noFill/>
                </a:ln>
                <a:solidFill>
                  <a:srgbClr val="44546A"/>
                </a:solidFill>
                <a:effectLst/>
                <a:uLnTx/>
                <a:uFillTx/>
                <a:latin typeface="Calibri" panose="020F0502020204030204" pitchFamily="34" charset="0"/>
                <a:cs typeface="Calibri" panose="020F0502020204030204" pitchFamily="34" charset="0"/>
              </a:rPr>
            </a:br>
            <a:r>
              <a:rPr kumimoji="0" lang="en-US" sz="1800" b="1" i="0" u="none" strike="noStrike" kern="1200" cap="none" spc="200" normalizeH="0" baseline="0" noProof="0" dirty="0">
                <a:ln>
                  <a:noFill/>
                </a:ln>
                <a:solidFill>
                  <a:srgbClr val="44546A"/>
                </a:solidFill>
                <a:effectLst/>
                <a:uLnTx/>
                <a:uFillTx/>
                <a:latin typeface="Calibri" panose="020F0502020204030204" pitchFamily="34" charset="0"/>
                <a:cs typeface="Calibri" panose="020F0502020204030204" pitchFamily="34" charset="0"/>
              </a:rPr>
              <a:t> and Reporting Division</a:t>
            </a:r>
            <a:br>
              <a:rPr kumimoji="0" lang="en-US" sz="1800" b="1" i="0" u="none" strike="noStrike" kern="1200" cap="none" spc="200" normalizeH="0" baseline="0" noProof="0" dirty="0">
                <a:ln>
                  <a:noFill/>
                </a:ln>
                <a:solidFill>
                  <a:srgbClr val="44546A"/>
                </a:solidFill>
                <a:effectLst/>
                <a:uLnTx/>
                <a:uFillTx/>
                <a:latin typeface="Calibri" panose="020F0502020204030204" pitchFamily="34" charset="0"/>
                <a:cs typeface="Calibri" panose="020F0502020204030204" pitchFamily="34" charset="0"/>
              </a:rPr>
            </a:br>
            <a:br>
              <a:rPr lang="en-US" sz="2000" dirty="0"/>
            </a:br>
            <a:endParaRPr lang="en-US" sz="2000" b="1" dirty="0"/>
          </a:p>
        </p:txBody>
      </p:sp>
      <p:sp>
        <p:nvSpPr>
          <p:cNvPr id="4" name="Subtitle 2"/>
          <p:cNvSpPr txBox="1">
            <a:spLocks/>
          </p:cNvSpPr>
          <p:nvPr/>
        </p:nvSpPr>
        <p:spPr>
          <a:xfrm>
            <a:off x="2763079" y="4253947"/>
            <a:ext cx="8590722" cy="169235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0"/>
              </a:spcAft>
              <a:buClr>
                <a:srgbClr val="4A66AC"/>
              </a:buClr>
              <a:buSzPct val="100000"/>
              <a:buFont typeface="Calibri" panose="020F0502020204030204" pitchFamily="34" charset="0"/>
              <a:buNone/>
              <a:tabLst/>
              <a:defRPr/>
            </a:pPr>
            <a:endParaRPr kumimoji="0" lang="en-US" b="1" i="0" u="none" strike="noStrike" kern="1200" cap="none" spc="200" normalizeH="0" baseline="0" noProof="0" dirty="0">
              <a:ln>
                <a:noFill/>
              </a:ln>
              <a:solidFill>
                <a:srgbClr val="44546A"/>
              </a:solidFill>
              <a:effectLst/>
              <a:uLnTx/>
              <a:uFillTx/>
              <a:latin typeface="Calibri" panose="020F0502020204030204" pitchFamily="34" charset="0"/>
              <a:cs typeface="Calibri" panose="020F0502020204030204" pitchFamily="34" charset="0"/>
            </a:endParaRPr>
          </a:p>
        </p:txBody>
      </p:sp>
      <p:sp>
        <p:nvSpPr>
          <p:cNvPr id="7" name="Slide Number Placeholder 3">
            <a:extLst>
              <a:ext uri="{FF2B5EF4-FFF2-40B4-BE49-F238E27FC236}">
                <a16:creationId xmlns:a16="http://schemas.microsoft.com/office/drawing/2014/main" id="{3E137599-26BA-44D9-BA49-4585C606F043}"/>
              </a:ext>
            </a:extLst>
          </p:cNvPr>
          <p:cNvSpPr txBox="1">
            <a:spLocks/>
          </p:cNvSpPr>
          <p:nvPr/>
        </p:nvSpPr>
        <p:spPr>
          <a:xfrm>
            <a:off x="8610600" y="6529137"/>
            <a:ext cx="2743200" cy="192338"/>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F1E55D6-706F-413B-9C81-751842C389C3}" type="slidenum">
              <a:rPr lang="en-US" smtClean="0"/>
              <a:pPr/>
              <a:t>1</a:t>
            </a:fld>
            <a:endParaRPr lang="en-US" dirty="0"/>
          </a:p>
        </p:txBody>
      </p:sp>
    </p:spTree>
    <p:extLst>
      <p:ext uri="{BB962C8B-B14F-4D97-AF65-F5344CB8AC3E}">
        <p14:creationId xmlns:p14="http://schemas.microsoft.com/office/powerpoint/2010/main" val="23418591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rgbClr val="3C6EBE"/>
                </a:solidFill>
              </a:rPr>
              <a:t>ICRP – Prepopulated Data</a:t>
            </a:r>
          </a:p>
        </p:txBody>
      </p:sp>
      <p:sp>
        <p:nvSpPr>
          <p:cNvPr id="3" name="Content Placeholder 2"/>
          <p:cNvSpPr>
            <a:spLocks noGrp="1"/>
          </p:cNvSpPr>
          <p:nvPr>
            <p:ph idx="1"/>
          </p:nvPr>
        </p:nvSpPr>
        <p:spPr>
          <a:xfrm>
            <a:off x="712380" y="1113183"/>
            <a:ext cx="10623762" cy="4765104"/>
          </a:xfrm>
        </p:spPr>
        <p:txBody>
          <a:bodyPr>
            <a:normAutofit/>
          </a:bodyPr>
          <a:lstStyle/>
          <a:p>
            <a:r>
              <a:rPr lang="en-US" sz="3600" dirty="0"/>
              <a:t>TEA will prepopulate the ICRP with the following data:</a:t>
            </a:r>
          </a:p>
          <a:p>
            <a:pPr marL="0" indent="0">
              <a:buNone/>
            </a:pPr>
            <a:endParaRPr lang="en-US" sz="3600" dirty="0"/>
          </a:p>
          <a:p>
            <a:pPr lvl="1"/>
            <a:r>
              <a:rPr lang="en-US" sz="3600" dirty="0"/>
              <a:t>10%* will be prepopulated from the ICRP ACW submitted by the district</a:t>
            </a:r>
          </a:p>
          <a:p>
            <a:pPr lvl="1"/>
            <a:r>
              <a:rPr lang="en-US" sz="3600" dirty="0"/>
              <a:t>90%* will be prepopulated from PEIMS data</a:t>
            </a:r>
          </a:p>
          <a:p>
            <a:pPr marL="457200" lvl="1" indent="0">
              <a:buNone/>
            </a:pPr>
            <a:endParaRPr lang="en-US" sz="3600" dirty="0"/>
          </a:p>
          <a:p>
            <a:pPr>
              <a:spcBef>
                <a:spcPts val="1200"/>
              </a:spcBef>
            </a:pPr>
            <a:r>
              <a:rPr lang="en-US" sz="3600" dirty="0"/>
              <a:t>Districts will review and certify the complete ICRPs</a:t>
            </a:r>
          </a:p>
          <a:p>
            <a:pPr marL="0" indent="0">
              <a:spcBef>
                <a:spcPts val="1200"/>
              </a:spcBef>
              <a:buNone/>
            </a:pPr>
            <a:r>
              <a:rPr lang="en-US" sz="3600" dirty="0"/>
              <a:t>*Percentages are approximate</a:t>
            </a:r>
          </a:p>
        </p:txBody>
      </p:sp>
      <p:sp>
        <p:nvSpPr>
          <p:cNvPr id="6" name="Slide Number Placeholder 3">
            <a:extLst>
              <a:ext uri="{FF2B5EF4-FFF2-40B4-BE49-F238E27FC236}">
                <a16:creationId xmlns:a16="http://schemas.microsoft.com/office/drawing/2014/main" id="{D680DCC0-CA2C-4E1A-9450-32FA9A98B055}"/>
              </a:ext>
            </a:extLst>
          </p:cNvPr>
          <p:cNvSpPr txBox="1">
            <a:spLocks/>
          </p:cNvSpPr>
          <p:nvPr/>
        </p:nvSpPr>
        <p:spPr>
          <a:xfrm>
            <a:off x="8610600" y="6529137"/>
            <a:ext cx="2743200" cy="192338"/>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F1E55D6-706F-413B-9C81-751842C389C3}" type="slidenum">
              <a:rPr lang="en-US" smtClean="0"/>
              <a:pPr/>
              <a:t>10</a:t>
            </a:fld>
            <a:endParaRPr lang="en-US" dirty="0"/>
          </a:p>
        </p:txBody>
      </p:sp>
    </p:spTree>
    <p:extLst>
      <p:ext uri="{BB962C8B-B14F-4D97-AF65-F5344CB8AC3E}">
        <p14:creationId xmlns:p14="http://schemas.microsoft.com/office/powerpoint/2010/main" val="2520330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AD079-1AAC-4FEB-99DD-4413A11609DF}"/>
              </a:ext>
            </a:extLst>
          </p:cNvPr>
          <p:cNvSpPr>
            <a:spLocks noGrp="1"/>
          </p:cNvSpPr>
          <p:nvPr>
            <p:ph type="title"/>
          </p:nvPr>
        </p:nvSpPr>
        <p:spPr/>
        <p:txBody>
          <a:bodyPr/>
          <a:lstStyle/>
          <a:p>
            <a:r>
              <a:rPr lang="en-US" dirty="0">
                <a:solidFill>
                  <a:srgbClr val="3C6EBE"/>
                </a:solidFill>
              </a:rPr>
              <a:t>Indirect Cost Rates Timeline</a:t>
            </a:r>
          </a:p>
        </p:txBody>
      </p:sp>
      <p:graphicFrame>
        <p:nvGraphicFramePr>
          <p:cNvPr id="7" name="Content Placeholder 6">
            <a:extLst>
              <a:ext uri="{FF2B5EF4-FFF2-40B4-BE49-F238E27FC236}">
                <a16:creationId xmlns:a16="http://schemas.microsoft.com/office/drawing/2014/main" id="{63395088-0006-4DF0-BADB-86B311B2D9B6}"/>
              </a:ext>
            </a:extLst>
          </p:cNvPr>
          <p:cNvGraphicFramePr>
            <a:graphicFrameLocks noGrp="1"/>
          </p:cNvGraphicFramePr>
          <p:nvPr>
            <p:ph idx="1"/>
            <p:extLst>
              <p:ext uri="{D42A27DB-BD31-4B8C-83A1-F6EECF244321}">
                <p14:modId xmlns:p14="http://schemas.microsoft.com/office/powerpoint/2010/main" val="1662269707"/>
              </p:ext>
            </p:extLst>
          </p:nvPr>
        </p:nvGraphicFramePr>
        <p:xfrm>
          <a:off x="1294544" y="1033154"/>
          <a:ext cx="10059256" cy="4548248"/>
        </p:xfrm>
        <a:graphic>
          <a:graphicData uri="http://schemas.openxmlformats.org/drawingml/2006/table">
            <a:tbl>
              <a:tblPr firstRow="1" firstCol="1" bandRow="1">
                <a:tableStyleId>{5C22544A-7EE6-4342-B048-85BDC9FD1C3A}</a:tableStyleId>
              </a:tblPr>
              <a:tblGrid>
                <a:gridCol w="3123371">
                  <a:extLst>
                    <a:ext uri="{9D8B030D-6E8A-4147-A177-3AD203B41FA5}">
                      <a16:colId xmlns:a16="http://schemas.microsoft.com/office/drawing/2014/main" val="4152442552"/>
                    </a:ext>
                  </a:extLst>
                </a:gridCol>
                <a:gridCol w="6935885">
                  <a:extLst>
                    <a:ext uri="{9D8B030D-6E8A-4147-A177-3AD203B41FA5}">
                      <a16:colId xmlns:a16="http://schemas.microsoft.com/office/drawing/2014/main" val="4211955963"/>
                    </a:ext>
                  </a:extLst>
                </a:gridCol>
              </a:tblGrid>
              <a:tr h="680957">
                <a:tc>
                  <a:txBody>
                    <a:bodyPr/>
                    <a:lstStyle/>
                    <a:p>
                      <a:pPr marL="0" marR="0" algn="ctr">
                        <a:spcBef>
                          <a:spcPts val="0"/>
                        </a:spcBef>
                        <a:spcAft>
                          <a:spcPts val="0"/>
                        </a:spcAft>
                      </a:pPr>
                      <a:r>
                        <a:rPr lang="en-US" sz="2800" dirty="0">
                          <a:effectLst/>
                        </a:rPr>
                        <a:t>Date</a:t>
                      </a:r>
                      <a:endParaRPr lang="en-US" sz="1200" b="1" dirty="0">
                        <a:effectLst/>
                        <a:latin typeface="Arial" panose="020B0604020202020204" pitchFamily="34" charset="0"/>
                        <a:ea typeface="Calibri" panose="020F0502020204030204" pitchFamily="34" charset="0"/>
                        <a:cs typeface="Times New Roman" panose="02020603050405020304" pitchFamily="18" charset="0"/>
                      </a:endParaRPr>
                    </a:p>
                  </a:txBody>
                  <a:tcPr marL="73025" marR="73025" marT="0" marB="0" anchor="ctr"/>
                </a:tc>
                <a:tc>
                  <a:txBody>
                    <a:bodyPr/>
                    <a:lstStyle/>
                    <a:p>
                      <a:pPr marL="0" marR="0" algn="ctr">
                        <a:spcBef>
                          <a:spcPts val="0"/>
                        </a:spcBef>
                        <a:spcAft>
                          <a:spcPts val="0"/>
                        </a:spcAft>
                      </a:pPr>
                      <a:r>
                        <a:rPr lang="en-US" sz="2800" dirty="0">
                          <a:effectLst/>
                        </a:rPr>
                        <a:t>Action</a:t>
                      </a:r>
                      <a:endParaRPr lang="en-US" sz="2800" b="1" dirty="0">
                        <a:effectLst/>
                        <a:latin typeface="Arial" panose="020B0604020202020204" pitchFamily="34" charset="0"/>
                        <a:ea typeface="Calibri" panose="020F0502020204030204" pitchFamily="34" charset="0"/>
                        <a:cs typeface="Times New Roman" panose="02020603050405020304" pitchFamily="18" charset="0"/>
                      </a:endParaRPr>
                    </a:p>
                  </a:txBody>
                  <a:tcPr marL="73025" marR="73025" marT="0" marB="0" anchor="ctr"/>
                </a:tc>
                <a:extLst>
                  <a:ext uri="{0D108BD9-81ED-4DB2-BD59-A6C34878D82A}">
                    <a16:rowId xmlns:a16="http://schemas.microsoft.com/office/drawing/2014/main" val="3193981"/>
                  </a:ext>
                </a:extLst>
              </a:tr>
              <a:tr h="897790">
                <a:tc>
                  <a:txBody>
                    <a:bodyPr/>
                    <a:lstStyle/>
                    <a:p>
                      <a:pPr marL="0" marR="0" algn="ctr">
                        <a:spcBef>
                          <a:spcPts val="0"/>
                        </a:spcBef>
                        <a:spcAft>
                          <a:spcPts val="0"/>
                        </a:spcAft>
                      </a:pPr>
                      <a:r>
                        <a:rPr lang="en-US" sz="1800" dirty="0">
                          <a:solidFill>
                            <a:srgbClr val="1E3E77"/>
                          </a:solidFill>
                          <a:effectLst/>
                        </a:rPr>
                        <a:t>November 3, 2022</a:t>
                      </a:r>
                      <a:endParaRPr lang="en-US" sz="1800" dirty="0">
                        <a:solidFill>
                          <a:srgbClr val="1E3E7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solidFill>
                      <a:srgbClr val="D2DEEF"/>
                    </a:solidFill>
                  </a:tcPr>
                </a:tc>
                <a:tc>
                  <a:txBody>
                    <a:bodyPr/>
                    <a:lstStyle/>
                    <a:p>
                      <a:pPr marL="0" marR="0">
                        <a:spcBef>
                          <a:spcPts val="200"/>
                        </a:spcBef>
                        <a:spcAft>
                          <a:spcPts val="200"/>
                        </a:spcAft>
                      </a:pPr>
                      <a:r>
                        <a:rPr lang="en-US" sz="1600" dirty="0">
                          <a:effectLst/>
                        </a:rPr>
                        <a:t>ICRP ACW is made available via the </a:t>
                      </a:r>
                      <a:r>
                        <a:rPr lang="en-US" sz="1600" u="sng" dirty="0">
                          <a:effectLst/>
                          <a:hlinkClick r:id="rId3"/>
                        </a:rPr>
                        <a:t>Indirect Cost Rates</a:t>
                      </a:r>
                      <a:r>
                        <a:rPr lang="en-US" sz="1600" dirty="0">
                          <a:effectLst/>
                        </a:rPr>
                        <a:t> webpage and the secure GFFC Reports and Data Collections application, accessible through </a:t>
                      </a:r>
                      <a:r>
                        <a:rPr lang="en-US" sz="1600" u="sng" dirty="0">
                          <a:effectLst/>
                          <a:hlinkClick r:id="rId4"/>
                        </a:rPr>
                        <a:t>TEAL</a:t>
                      </a:r>
                      <a:r>
                        <a:rPr lang="en-US" sz="1600" dirty="0">
                          <a:effectLst/>
                        </a:rPr>
                        <a:t>.</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solidFill>
                      <a:srgbClr val="D2DEEF"/>
                    </a:solidFill>
                  </a:tcPr>
                </a:tc>
                <a:extLst>
                  <a:ext uri="{0D108BD9-81ED-4DB2-BD59-A6C34878D82A}">
                    <a16:rowId xmlns:a16="http://schemas.microsoft.com/office/drawing/2014/main" val="3594000389"/>
                  </a:ext>
                </a:extLst>
              </a:tr>
              <a:tr h="468598">
                <a:tc>
                  <a:txBody>
                    <a:bodyPr/>
                    <a:lstStyle/>
                    <a:p>
                      <a:pPr marL="0" marR="0" algn="ctr">
                        <a:spcBef>
                          <a:spcPts val="0"/>
                        </a:spcBef>
                        <a:spcAft>
                          <a:spcPts val="0"/>
                        </a:spcAft>
                      </a:pPr>
                      <a:r>
                        <a:rPr lang="en-US" sz="1800" dirty="0">
                          <a:solidFill>
                            <a:srgbClr val="1E3E77"/>
                          </a:solidFill>
                          <a:effectLst/>
                        </a:rPr>
                        <a:t>January 19, 2023</a:t>
                      </a:r>
                      <a:endParaRPr lang="en-US" sz="1800" dirty="0">
                        <a:solidFill>
                          <a:srgbClr val="1E3E7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solidFill>
                      <a:srgbClr val="EAEFF7"/>
                    </a:solidFill>
                  </a:tcPr>
                </a:tc>
                <a:tc>
                  <a:txBody>
                    <a:bodyPr/>
                    <a:lstStyle/>
                    <a:p>
                      <a:pPr marL="0" marR="0">
                        <a:spcBef>
                          <a:spcPts val="200"/>
                        </a:spcBef>
                        <a:spcAft>
                          <a:spcPts val="200"/>
                        </a:spcAft>
                      </a:pPr>
                      <a:r>
                        <a:rPr lang="en-US" sz="1600" dirty="0">
                          <a:effectLst/>
                        </a:rPr>
                        <a:t>Due date for districts to submit the ICRP ACW requesting indirect cost rates.</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solidFill>
                      <a:srgbClr val="EAEFF7"/>
                    </a:solidFill>
                  </a:tcPr>
                </a:tc>
                <a:extLst>
                  <a:ext uri="{0D108BD9-81ED-4DB2-BD59-A6C34878D82A}">
                    <a16:rowId xmlns:a16="http://schemas.microsoft.com/office/drawing/2014/main" val="121173282"/>
                  </a:ext>
                </a:extLst>
              </a:tr>
              <a:tr h="645632">
                <a:tc>
                  <a:txBody>
                    <a:bodyPr/>
                    <a:lstStyle/>
                    <a:p>
                      <a:pPr marL="0" marR="0" algn="ctr">
                        <a:spcBef>
                          <a:spcPts val="0"/>
                        </a:spcBef>
                        <a:spcAft>
                          <a:spcPts val="0"/>
                        </a:spcAft>
                      </a:pPr>
                      <a:r>
                        <a:rPr lang="en-US" sz="1800" dirty="0">
                          <a:solidFill>
                            <a:srgbClr val="1E3E77"/>
                          </a:solidFill>
                          <a:effectLst/>
                        </a:rPr>
                        <a:t>January – April 2023</a:t>
                      </a:r>
                      <a:endParaRPr lang="en-US" sz="1800" dirty="0">
                        <a:solidFill>
                          <a:srgbClr val="1E3E7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solidFill>
                      <a:srgbClr val="D2DEEF"/>
                    </a:solidFill>
                  </a:tcPr>
                </a:tc>
                <a:tc>
                  <a:txBody>
                    <a:bodyPr/>
                    <a:lstStyle/>
                    <a:p>
                      <a:pPr marL="0" marR="0">
                        <a:spcBef>
                          <a:spcPts val="200"/>
                        </a:spcBef>
                        <a:spcAft>
                          <a:spcPts val="200"/>
                        </a:spcAft>
                      </a:pPr>
                      <a:r>
                        <a:rPr lang="en-US" sz="1600" dirty="0">
                          <a:effectLst/>
                        </a:rPr>
                        <a:t>TEA reviews all submitted ICRP ACWs and requests clarification and/or re-submissions, as needed.</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tc>
                <a:extLst>
                  <a:ext uri="{0D108BD9-81ED-4DB2-BD59-A6C34878D82A}">
                    <a16:rowId xmlns:a16="http://schemas.microsoft.com/office/drawing/2014/main" val="2660129798"/>
                  </a:ext>
                </a:extLst>
              </a:tr>
              <a:tr h="568885">
                <a:tc>
                  <a:txBody>
                    <a:bodyPr/>
                    <a:lstStyle/>
                    <a:p>
                      <a:pPr marL="0" marR="0" algn="ctr">
                        <a:spcBef>
                          <a:spcPts val="0"/>
                        </a:spcBef>
                        <a:spcAft>
                          <a:spcPts val="0"/>
                        </a:spcAft>
                      </a:pPr>
                      <a:r>
                        <a:rPr lang="en-US" sz="1800" dirty="0">
                          <a:solidFill>
                            <a:srgbClr val="1E3E77"/>
                          </a:solidFill>
                          <a:effectLst/>
                        </a:rPr>
                        <a:t>April 20, 2023</a:t>
                      </a:r>
                      <a:endParaRPr lang="en-US" sz="1800" dirty="0">
                        <a:solidFill>
                          <a:srgbClr val="1E3E7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solidFill>
                      <a:srgbClr val="EAEFF7"/>
                    </a:solidFill>
                  </a:tcPr>
                </a:tc>
                <a:tc>
                  <a:txBody>
                    <a:bodyPr/>
                    <a:lstStyle/>
                    <a:p>
                      <a:pPr marL="0" marR="0">
                        <a:spcBef>
                          <a:spcPts val="200"/>
                        </a:spcBef>
                        <a:spcAft>
                          <a:spcPts val="200"/>
                        </a:spcAft>
                      </a:pPr>
                      <a:r>
                        <a:rPr lang="en-US" sz="1600" dirty="0">
                          <a:effectLst/>
                        </a:rPr>
                        <a:t>TEA provides complete ICRPs to districts for review and certification.</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tc>
                <a:extLst>
                  <a:ext uri="{0D108BD9-81ED-4DB2-BD59-A6C34878D82A}">
                    <a16:rowId xmlns:a16="http://schemas.microsoft.com/office/drawing/2014/main" val="2609454602"/>
                  </a:ext>
                </a:extLst>
              </a:tr>
              <a:tr h="643193">
                <a:tc>
                  <a:txBody>
                    <a:bodyPr/>
                    <a:lstStyle/>
                    <a:p>
                      <a:pPr marL="0" marR="0" algn="ctr">
                        <a:spcBef>
                          <a:spcPts val="0"/>
                        </a:spcBef>
                        <a:spcAft>
                          <a:spcPts val="0"/>
                        </a:spcAft>
                      </a:pPr>
                      <a:r>
                        <a:rPr lang="en-US" sz="1800" dirty="0">
                          <a:solidFill>
                            <a:srgbClr val="1E3E77"/>
                          </a:solidFill>
                          <a:effectLst/>
                        </a:rPr>
                        <a:t>May 19, 2023</a:t>
                      </a:r>
                      <a:endParaRPr lang="en-US" sz="1800" dirty="0">
                        <a:solidFill>
                          <a:srgbClr val="1E3E7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solidFill>
                      <a:srgbClr val="D2DEEF"/>
                    </a:solidFill>
                  </a:tcPr>
                </a:tc>
                <a:tc>
                  <a:txBody>
                    <a:bodyPr/>
                    <a:lstStyle/>
                    <a:p>
                      <a:pPr marL="0" marR="0">
                        <a:spcBef>
                          <a:spcPts val="200"/>
                        </a:spcBef>
                        <a:spcAft>
                          <a:spcPts val="200"/>
                        </a:spcAft>
                      </a:pPr>
                      <a:r>
                        <a:rPr lang="en-US" sz="1600" dirty="0">
                          <a:effectLst/>
                        </a:rPr>
                        <a:t>Due date for districts to submit ICRP Certification in GFFC Reports and Data Collections</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tc>
                <a:extLst>
                  <a:ext uri="{0D108BD9-81ED-4DB2-BD59-A6C34878D82A}">
                    <a16:rowId xmlns:a16="http://schemas.microsoft.com/office/drawing/2014/main" val="944406475"/>
                  </a:ext>
                </a:extLst>
              </a:tr>
              <a:tr h="643193">
                <a:tc>
                  <a:txBody>
                    <a:bodyPr/>
                    <a:lstStyle/>
                    <a:p>
                      <a:pPr marL="0" marR="0" algn="ctr">
                        <a:spcBef>
                          <a:spcPts val="0"/>
                        </a:spcBef>
                        <a:spcAft>
                          <a:spcPts val="0"/>
                        </a:spcAft>
                      </a:pPr>
                      <a:r>
                        <a:rPr lang="en-US" sz="1800" dirty="0">
                          <a:solidFill>
                            <a:srgbClr val="1E3E77"/>
                          </a:solidFill>
                          <a:effectLst/>
                        </a:rPr>
                        <a:t>July 1, 2023</a:t>
                      </a:r>
                      <a:endParaRPr lang="en-US" sz="1800" dirty="0">
                        <a:solidFill>
                          <a:srgbClr val="1E3E7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solidFill>
                      <a:srgbClr val="EAEFF7"/>
                    </a:solidFill>
                  </a:tcPr>
                </a:tc>
                <a:tc>
                  <a:txBody>
                    <a:bodyPr/>
                    <a:lstStyle/>
                    <a:p>
                      <a:pPr marL="0" marR="0">
                        <a:spcBef>
                          <a:spcPts val="200"/>
                        </a:spcBef>
                        <a:spcAft>
                          <a:spcPts val="200"/>
                        </a:spcAft>
                      </a:pPr>
                      <a:r>
                        <a:rPr lang="en-US" sz="1600" dirty="0">
                          <a:effectLst/>
                        </a:rPr>
                        <a:t>Notification Letter - Indirect Cost Rate posted in GFFC Reports and Data Collections, accessible through </a:t>
                      </a:r>
                      <a:r>
                        <a:rPr lang="en-US" sz="1600" u="sng" dirty="0">
                          <a:effectLst/>
                          <a:hlinkClick r:id="rId4"/>
                        </a:rPr>
                        <a:t>TEAL</a:t>
                      </a:r>
                      <a:r>
                        <a:rPr lang="en-US" sz="1600" dirty="0">
                          <a:effectLst/>
                        </a:rPr>
                        <a:t>.  </a:t>
                      </a:r>
                      <a:r>
                        <a:rPr lang="en-US" sz="1600" b="1" dirty="0">
                          <a:effectLst/>
                        </a:rPr>
                        <a:t>Rates become effective.</a:t>
                      </a:r>
                      <a:endPar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tc>
                <a:extLst>
                  <a:ext uri="{0D108BD9-81ED-4DB2-BD59-A6C34878D82A}">
                    <a16:rowId xmlns:a16="http://schemas.microsoft.com/office/drawing/2014/main" val="3663267054"/>
                  </a:ext>
                </a:extLst>
              </a:tr>
            </a:tbl>
          </a:graphicData>
        </a:graphic>
      </p:graphicFrame>
      <p:sp>
        <p:nvSpPr>
          <p:cNvPr id="5" name="Slide Number Placeholder 3">
            <a:extLst>
              <a:ext uri="{FF2B5EF4-FFF2-40B4-BE49-F238E27FC236}">
                <a16:creationId xmlns:a16="http://schemas.microsoft.com/office/drawing/2014/main" id="{16D50B6A-B5CB-4B1B-A49F-C3AA50556A9C}"/>
              </a:ext>
            </a:extLst>
          </p:cNvPr>
          <p:cNvSpPr txBox="1">
            <a:spLocks/>
          </p:cNvSpPr>
          <p:nvPr/>
        </p:nvSpPr>
        <p:spPr>
          <a:xfrm>
            <a:off x="8610600" y="6529137"/>
            <a:ext cx="2743200" cy="192338"/>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32136731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70FFEA41-ACD5-4D56-8C91-54919354C437}"/>
              </a:ext>
            </a:extLst>
          </p:cNvPr>
          <p:cNvSpPr>
            <a:spLocks noGrp="1"/>
          </p:cNvSpPr>
          <p:nvPr>
            <p:ph idx="1"/>
          </p:nvPr>
        </p:nvSpPr>
        <p:spPr>
          <a:xfrm>
            <a:off x="2320119" y="2627085"/>
            <a:ext cx="2135767" cy="3219903"/>
          </a:xfrm>
        </p:spPr>
        <p:txBody>
          <a:bodyPr vert="horz" lIns="91440" tIns="45720" rIns="91440" bIns="45720" rtlCol="0">
            <a:normAutofit/>
          </a:bodyPr>
          <a:lstStyle/>
          <a:p>
            <a:pPr marL="0" indent="0">
              <a:buNone/>
            </a:pPr>
            <a:r>
              <a:rPr lang="en-US" b="1" dirty="0"/>
              <a:t>LEA</a:t>
            </a:r>
            <a:br>
              <a:rPr lang="en-US" b="1" dirty="0"/>
            </a:br>
            <a:r>
              <a:rPr lang="en-US" b="1" dirty="0"/>
              <a:t>Information</a:t>
            </a:r>
            <a:br>
              <a:rPr lang="en-US" dirty="0"/>
            </a:br>
            <a:r>
              <a:rPr lang="en-US" b="1" dirty="0"/>
              <a:t>Worksheet</a:t>
            </a:r>
          </a:p>
          <a:p>
            <a:pPr marL="0" indent="0">
              <a:buNone/>
            </a:pPr>
            <a:endParaRPr lang="en-US" dirty="0"/>
          </a:p>
        </p:txBody>
      </p:sp>
      <p:sp>
        <p:nvSpPr>
          <p:cNvPr id="2" name="Title 1">
            <a:extLst>
              <a:ext uri="{FF2B5EF4-FFF2-40B4-BE49-F238E27FC236}">
                <a16:creationId xmlns:a16="http://schemas.microsoft.com/office/drawing/2014/main" id="{3FDC5FF6-5C51-4A1C-8324-63D855CB3DFD}"/>
              </a:ext>
            </a:extLst>
          </p:cNvPr>
          <p:cNvSpPr>
            <a:spLocks noGrp="1"/>
          </p:cNvSpPr>
          <p:nvPr>
            <p:ph type="title"/>
          </p:nvPr>
        </p:nvSpPr>
        <p:spPr>
          <a:xfrm>
            <a:off x="2212290" y="199694"/>
            <a:ext cx="9515883" cy="542429"/>
          </a:xfrm>
        </p:spPr>
        <p:txBody>
          <a:bodyPr vert="horz" lIns="91440" tIns="45720" rIns="91440" bIns="45720" rtlCol="0" anchor="ctr">
            <a:noAutofit/>
          </a:bodyPr>
          <a:lstStyle/>
          <a:p>
            <a:r>
              <a:rPr lang="en-US" dirty="0"/>
              <a:t>Completing the ICRP ACW</a:t>
            </a:r>
          </a:p>
        </p:txBody>
      </p:sp>
      <p:pic>
        <p:nvPicPr>
          <p:cNvPr id="9" name="Content Placeholder 8">
            <a:extLst>
              <a:ext uri="{FF2B5EF4-FFF2-40B4-BE49-F238E27FC236}">
                <a16:creationId xmlns:a16="http://schemas.microsoft.com/office/drawing/2014/main" id="{422AC01C-3D43-42C6-3A20-10464A20B3D0}"/>
              </a:ext>
            </a:extLst>
          </p:cNvPr>
          <p:cNvPicPr>
            <a:picLocks noGrp="1" noChangeAspect="1"/>
          </p:cNvPicPr>
          <p:nvPr>
            <p:ph idx="13"/>
          </p:nvPr>
        </p:nvPicPr>
        <p:blipFill>
          <a:blip r:embed="rId3"/>
          <a:stretch>
            <a:fillRect/>
          </a:stretch>
        </p:blipFill>
        <p:spPr>
          <a:xfrm>
            <a:off x="5378118" y="1088571"/>
            <a:ext cx="6145596" cy="556973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245202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a:extLst>
              <a:ext uri="{FF2B5EF4-FFF2-40B4-BE49-F238E27FC236}">
                <a16:creationId xmlns:a16="http://schemas.microsoft.com/office/drawing/2014/main" id="{50D62F5E-67E2-4CA3-BB5B-665AA4377497}"/>
              </a:ext>
            </a:extLst>
          </p:cNvPr>
          <p:cNvSpPr>
            <a:spLocks noGrp="1"/>
          </p:cNvSpPr>
          <p:nvPr>
            <p:ph idx="1"/>
          </p:nvPr>
        </p:nvSpPr>
        <p:spPr>
          <a:xfrm>
            <a:off x="1930402" y="2578554"/>
            <a:ext cx="2757712" cy="1499960"/>
          </a:xfrm>
        </p:spPr>
        <p:txBody>
          <a:bodyPr>
            <a:normAutofit/>
          </a:bodyPr>
          <a:lstStyle/>
          <a:p>
            <a:pPr marL="0" indent="0">
              <a:buNone/>
            </a:pPr>
            <a:r>
              <a:rPr lang="en-US" b="1" dirty="0"/>
              <a:t>Checklist to Assist LEAs </a:t>
            </a:r>
          </a:p>
        </p:txBody>
      </p:sp>
      <p:pic>
        <p:nvPicPr>
          <p:cNvPr id="22" name="Content Placeholder 21">
            <a:extLst>
              <a:ext uri="{FF2B5EF4-FFF2-40B4-BE49-F238E27FC236}">
                <a16:creationId xmlns:a16="http://schemas.microsoft.com/office/drawing/2014/main" id="{DD873F80-5726-4483-8F92-B9DA704B37A9}"/>
              </a:ext>
            </a:extLst>
          </p:cNvPr>
          <p:cNvPicPr>
            <a:picLocks noGrp="1" noChangeAspect="1"/>
          </p:cNvPicPr>
          <p:nvPr>
            <p:ph idx="13"/>
          </p:nvPr>
        </p:nvPicPr>
        <p:blipFill>
          <a:blip r:embed="rId4"/>
          <a:stretch>
            <a:fillRect/>
          </a:stretch>
        </p:blipFill>
        <p:spPr>
          <a:xfrm>
            <a:off x="4963886" y="1262743"/>
            <a:ext cx="6512487" cy="5395562"/>
          </a:xfrm>
          <a:prstGeom prst="rect">
            <a:avLst/>
          </a:prstGeom>
          <a:ln>
            <a:noFill/>
          </a:ln>
          <a:effectLst>
            <a:outerShdw blurRad="292100" dist="139700" dir="2700000" algn="tl" rotWithShape="0">
              <a:srgbClr val="333333">
                <a:alpha val="65000"/>
              </a:srgbClr>
            </a:outerShdw>
          </a:effectLst>
        </p:spPr>
      </p:pic>
      <p:sp>
        <p:nvSpPr>
          <p:cNvPr id="12" name="Title 1">
            <a:extLst>
              <a:ext uri="{FF2B5EF4-FFF2-40B4-BE49-F238E27FC236}">
                <a16:creationId xmlns:a16="http://schemas.microsoft.com/office/drawing/2014/main" id="{648C0EF9-4658-4E34-80B3-FD80279A7B16}"/>
              </a:ext>
            </a:extLst>
          </p:cNvPr>
          <p:cNvSpPr>
            <a:spLocks noGrp="1"/>
          </p:cNvSpPr>
          <p:nvPr>
            <p:ph type="title"/>
          </p:nvPr>
        </p:nvSpPr>
        <p:spPr>
          <a:xfrm>
            <a:off x="2212290" y="199694"/>
            <a:ext cx="9515883" cy="542429"/>
          </a:xfrm>
        </p:spPr>
        <p:txBody>
          <a:bodyPr anchor="ctr">
            <a:noAutofit/>
          </a:bodyPr>
          <a:lstStyle/>
          <a:p>
            <a:br>
              <a:rPr lang="en-US" dirty="0"/>
            </a:br>
            <a:r>
              <a:rPr lang="en-US" dirty="0"/>
              <a:t>Completing the ICRP ACW</a:t>
            </a:r>
            <a:br>
              <a:rPr lang="en-US" dirty="0"/>
            </a:br>
            <a:endParaRPr lang="en-US" dirty="0"/>
          </a:p>
        </p:txBody>
      </p:sp>
    </p:spTree>
    <p:extLst>
      <p:ext uri="{BB962C8B-B14F-4D97-AF65-F5344CB8AC3E}">
        <p14:creationId xmlns:p14="http://schemas.microsoft.com/office/powerpoint/2010/main" val="24395443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76D1B4E5-ED00-4D1F-8961-B2E5148590B8}"/>
              </a:ext>
            </a:extLst>
          </p:cNvPr>
          <p:cNvSpPr>
            <a:spLocks noGrp="1"/>
          </p:cNvSpPr>
          <p:nvPr>
            <p:ph idx="1"/>
          </p:nvPr>
        </p:nvSpPr>
        <p:spPr>
          <a:xfrm>
            <a:off x="1901371" y="2206171"/>
            <a:ext cx="3614058" cy="3640818"/>
          </a:xfrm>
        </p:spPr>
        <p:txBody>
          <a:bodyPr>
            <a:normAutofit/>
          </a:bodyPr>
          <a:lstStyle/>
          <a:p>
            <a:pPr marL="0" indent="0">
              <a:buNone/>
            </a:pPr>
            <a:r>
              <a:rPr lang="en-US" b="1" dirty="0"/>
              <a:t>Organizational</a:t>
            </a:r>
            <a:br>
              <a:rPr lang="en-US" b="1" dirty="0"/>
            </a:br>
            <a:r>
              <a:rPr lang="en-US" b="1" dirty="0"/>
              <a:t>Chart Sample Worksheet</a:t>
            </a:r>
          </a:p>
          <a:p>
            <a:endParaRPr lang="en-US" dirty="0"/>
          </a:p>
        </p:txBody>
      </p:sp>
      <p:pic>
        <p:nvPicPr>
          <p:cNvPr id="3" name="Picture 2">
            <a:extLst>
              <a:ext uri="{FF2B5EF4-FFF2-40B4-BE49-F238E27FC236}">
                <a16:creationId xmlns:a16="http://schemas.microsoft.com/office/drawing/2014/main" id="{406BC334-174F-FCA6-55FD-C802B1651ED5}"/>
              </a:ext>
            </a:extLst>
          </p:cNvPr>
          <p:cNvPicPr>
            <a:picLocks noChangeAspect="1"/>
          </p:cNvPicPr>
          <p:nvPr/>
        </p:nvPicPr>
        <p:blipFill>
          <a:blip r:embed="rId3"/>
          <a:stretch>
            <a:fillRect/>
          </a:stretch>
        </p:blipFill>
        <p:spPr>
          <a:xfrm>
            <a:off x="5515429" y="1011010"/>
            <a:ext cx="6400801" cy="5647296"/>
          </a:xfrm>
          <a:prstGeom prst="rect">
            <a:avLst/>
          </a:prstGeom>
          <a:ln>
            <a:noFill/>
          </a:ln>
          <a:effectLst>
            <a:outerShdw blurRad="292100" dist="139700" dir="2700000" algn="tl" rotWithShape="0">
              <a:srgbClr val="333333">
                <a:alpha val="65000"/>
              </a:srgbClr>
            </a:outerShdw>
          </a:effectLst>
        </p:spPr>
      </p:pic>
      <p:sp>
        <p:nvSpPr>
          <p:cNvPr id="8" name="Title 7">
            <a:extLst>
              <a:ext uri="{FF2B5EF4-FFF2-40B4-BE49-F238E27FC236}">
                <a16:creationId xmlns:a16="http://schemas.microsoft.com/office/drawing/2014/main" id="{8303288C-DAA3-45FE-AC58-A126CCE4936D}"/>
              </a:ext>
            </a:extLst>
          </p:cNvPr>
          <p:cNvSpPr>
            <a:spLocks noGrp="1"/>
          </p:cNvSpPr>
          <p:nvPr>
            <p:ph type="title"/>
          </p:nvPr>
        </p:nvSpPr>
        <p:spPr>
          <a:xfrm>
            <a:off x="2212290" y="199694"/>
            <a:ext cx="9515883" cy="542429"/>
          </a:xfrm>
        </p:spPr>
        <p:txBody>
          <a:bodyPr anchor="ctr">
            <a:normAutofit/>
          </a:bodyPr>
          <a:lstStyle/>
          <a:p>
            <a:r>
              <a:rPr lang="en-US" sz="3100"/>
              <a:t>Completing the ICRP ACW</a:t>
            </a:r>
          </a:p>
        </p:txBody>
      </p:sp>
    </p:spTree>
    <p:extLst>
      <p:ext uri="{BB962C8B-B14F-4D97-AF65-F5344CB8AC3E}">
        <p14:creationId xmlns:p14="http://schemas.microsoft.com/office/powerpoint/2010/main" val="842754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303288C-DAA3-45FE-AC58-A126CCE4936D}"/>
              </a:ext>
            </a:extLst>
          </p:cNvPr>
          <p:cNvSpPr>
            <a:spLocks noGrp="1"/>
          </p:cNvSpPr>
          <p:nvPr>
            <p:ph type="title"/>
          </p:nvPr>
        </p:nvSpPr>
        <p:spPr>
          <a:xfrm>
            <a:off x="712380" y="153230"/>
            <a:ext cx="11121657" cy="751350"/>
          </a:xfrm>
        </p:spPr>
        <p:txBody>
          <a:bodyPr anchor="ctr">
            <a:normAutofit/>
          </a:bodyPr>
          <a:lstStyle/>
          <a:p>
            <a:r>
              <a:rPr lang="en-US" dirty="0"/>
              <a:t>Completing the ICRP ACW</a:t>
            </a:r>
          </a:p>
        </p:txBody>
      </p:sp>
      <p:sp>
        <p:nvSpPr>
          <p:cNvPr id="10" name="Text Placeholder 9">
            <a:extLst>
              <a:ext uri="{FF2B5EF4-FFF2-40B4-BE49-F238E27FC236}">
                <a16:creationId xmlns:a16="http://schemas.microsoft.com/office/drawing/2014/main" id="{76D1B4E5-ED00-4D1F-8961-B2E5148590B8}"/>
              </a:ext>
            </a:extLst>
          </p:cNvPr>
          <p:cNvSpPr>
            <a:spLocks noGrp="1"/>
          </p:cNvSpPr>
          <p:nvPr>
            <p:ph idx="1"/>
          </p:nvPr>
        </p:nvSpPr>
        <p:spPr>
          <a:xfrm>
            <a:off x="712380" y="1323474"/>
            <a:ext cx="5383620" cy="4313288"/>
          </a:xfrm>
        </p:spPr>
        <p:txBody>
          <a:bodyPr>
            <a:normAutofit/>
          </a:bodyPr>
          <a:lstStyle/>
          <a:p>
            <a:pPr marL="0" indent="0">
              <a:buNone/>
            </a:pPr>
            <a:r>
              <a:rPr lang="en-US" b="1" dirty="0"/>
              <a:t>Organizational Chart Worksheet</a:t>
            </a:r>
          </a:p>
          <a:p>
            <a:r>
              <a:rPr lang="en-US" dirty="0"/>
              <a:t>The process for submitting the Org Chart is the same as last year. Districts can insert their org chart into this worksheet/tab. </a:t>
            </a:r>
          </a:p>
          <a:p>
            <a:r>
              <a:rPr lang="en-US" dirty="0"/>
              <a:t>Districts will not submit a separate document in GFFC Reports and Data Collections.</a:t>
            </a:r>
          </a:p>
        </p:txBody>
      </p:sp>
      <p:sp>
        <p:nvSpPr>
          <p:cNvPr id="3" name="Content Placeholder 2">
            <a:extLst>
              <a:ext uri="{FF2B5EF4-FFF2-40B4-BE49-F238E27FC236}">
                <a16:creationId xmlns:a16="http://schemas.microsoft.com/office/drawing/2014/main" id="{9797BE2B-1D2F-DDF1-E282-247781B2CAF0}"/>
              </a:ext>
            </a:extLst>
          </p:cNvPr>
          <p:cNvSpPr>
            <a:spLocks noGrp="1"/>
          </p:cNvSpPr>
          <p:nvPr>
            <p:ph idx="13"/>
          </p:nvPr>
        </p:nvSpPr>
        <p:spPr/>
        <p:txBody>
          <a:bodyPr/>
          <a:lstStyle/>
          <a:p>
            <a:endParaRPr lang="en-US"/>
          </a:p>
        </p:txBody>
      </p:sp>
      <p:pic>
        <p:nvPicPr>
          <p:cNvPr id="5" name="Picture 4">
            <a:extLst>
              <a:ext uri="{FF2B5EF4-FFF2-40B4-BE49-F238E27FC236}">
                <a16:creationId xmlns:a16="http://schemas.microsoft.com/office/drawing/2014/main" id="{08FA9C05-6F92-BA32-9806-16FABA0DAC45}"/>
              </a:ext>
            </a:extLst>
          </p:cNvPr>
          <p:cNvPicPr>
            <a:picLocks noChangeAspect="1"/>
          </p:cNvPicPr>
          <p:nvPr/>
        </p:nvPicPr>
        <p:blipFill>
          <a:blip r:embed="rId3"/>
          <a:stretch>
            <a:fillRect/>
          </a:stretch>
        </p:blipFill>
        <p:spPr>
          <a:xfrm>
            <a:off x="6277867" y="904580"/>
            <a:ext cx="5556170" cy="497370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938217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303288C-DAA3-45FE-AC58-A126CCE4936D}"/>
              </a:ext>
            </a:extLst>
          </p:cNvPr>
          <p:cNvSpPr>
            <a:spLocks noGrp="1"/>
          </p:cNvSpPr>
          <p:nvPr>
            <p:ph type="title"/>
          </p:nvPr>
        </p:nvSpPr>
        <p:spPr>
          <a:xfrm>
            <a:off x="712380" y="153230"/>
            <a:ext cx="11121657" cy="751350"/>
          </a:xfrm>
        </p:spPr>
        <p:txBody>
          <a:bodyPr anchor="ctr">
            <a:normAutofit/>
          </a:bodyPr>
          <a:lstStyle/>
          <a:p>
            <a:r>
              <a:rPr lang="en-US" dirty="0"/>
              <a:t>Completing the ICRP ACW</a:t>
            </a:r>
          </a:p>
        </p:txBody>
      </p:sp>
      <p:sp>
        <p:nvSpPr>
          <p:cNvPr id="10" name="Text Placeholder 9">
            <a:extLst>
              <a:ext uri="{FF2B5EF4-FFF2-40B4-BE49-F238E27FC236}">
                <a16:creationId xmlns:a16="http://schemas.microsoft.com/office/drawing/2014/main" id="{76D1B4E5-ED00-4D1F-8961-B2E5148590B8}"/>
              </a:ext>
            </a:extLst>
          </p:cNvPr>
          <p:cNvSpPr>
            <a:spLocks noGrp="1"/>
          </p:cNvSpPr>
          <p:nvPr>
            <p:ph idx="1"/>
          </p:nvPr>
        </p:nvSpPr>
        <p:spPr>
          <a:xfrm>
            <a:off x="712380" y="1285424"/>
            <a:ext cx="5383620" cy="4351338"/>
          </a:xfrm>
        </p:spPr>
        <p:txBody>
          <a:bodyPr>
            <a:normAutofit/>
          </a:bodyPr>
          <a:lstStyle/>
          <a:p>
            <a:r>
              <a:rPr lang="en-US" b="1" dirty="0"/>
              <a:t>Additional Costs Worksheet(s)</a:t>
            </a:r>
          </a:p>
          <a:p>
            <a:pPr marL="0" indent="0">
              <a:buNone/>
            </a:pPr>
            <a:r>
              <a:rPr lang="en-US" dirty="0"/>
              <a:t>If your district received indirect cost rates for 22–23 SY and is requesting again for 23–24 SY, you will only have to submit 1 Additional Costs Worksheet for FY 22 (21–22 SY data) because TEA has retained the data you’ve already submitted for the previous 2 years (19–20 and 20–21). </a:t>
            </a:r>
          </a:p>
          <a:p>
            <a:pPr marL="457200" indent="-457200">
              <a:buFont typeface="Wingdings" panose="05000000000000000000" pitchFamily="2" charset="2"/>
              <a:buChar char="§"/>
            </a:pPr>
            <a:endParaRPr lang="en-US" dirty="0"/>
          </a:p>
        </p:txBody>
      </p:sp>
      <p:pic>
        <p:nvPicPr>
          <p:cNvPr id="4" name="Picture 3">
            <a:extLst>
              <a:ext uri="{FF2B5EF4-FFF2-40B4-BE49-F238E27FC236}">
                <a16:creationId xmlns:a16="http://schemas.microsoft.com/office/drawing/2014/main" id="{79700EAF-69E1-2112-E5D6-2A6BBA4D2EFE}"/>
              </a:ext>
            </a:extLst>
          </p:cNvPr>
          <p:cNvPicPr>
            <a:picLocks noChangeAspect="1"/>
          </p:cNvPicPr>
          <p:nvPr/>
        </p:nvPicPr>
        <p:blipFill>
          <a:blip r:embed="rId3"/>
          <a:stretch>
            <a:fillRect/>
          </a:stretch>
        </p:blipFill>
        <p:spPr>
          <a:xfrm>
            <a:off x="6851854" y="1285424"/>
            <a:ext cx="4580745" cy="437055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985591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427DF-F2C4-4F7A-AE45-0872A55F3D81}"/>
              </a:ext>
            </a:extLst>
          </p:cNvPr>
          <p:cNvSpPr>
            <a:spLocks noGrp="1"/>
          </p:cNvSpPr>
          <p:nvPr>
            <p:ph type="title"/>
          </p:nvPr>
        </p:nvSpPr>
        <p:spPr/>
        <p:txBody>
          <a:bodyPr>
            <a:normAutofit/>
          </a:bodyPr>
          <a:lstStyle/>
          <a:p>
            <a:r>
              <a:rPr lang="en-US" dirty="0"/>
              <a:t>Completing the ICRP ACW</a:t>
            </a:r>
          </a:p>
        </p:txBody>
      </p:sp>
      <p:sp>
        <p:nvSpPr>
          <p:cNvPr id="8" name="Content Placeholder 9">
            <a:extLst>
              <a:ext uri="{FF2B5EF4-FFF2-40B4-BE49-F238E27FC236}">
                <a16:creationId xmlns:a16="http://schemas.microsoft.com/office/drawing/2014/main" id="{C6142528-B698-4E0F-A8F1-AA85FC22BF71}"/>
              </a:ext>
            </a:extLst>
          </p:cNvPr>
          <p:cNvSpPr>
            <a:spLocks noGrp="1"/>
          </p:cNvSpPr>
          <p:nvPr>
            <p:ph idx="1"/>
          </p:nvPr>
        </p:nvSpPr>
        <p:spPr>
          <a:xfrm>
            <a:off x="385012" y="1285424"/>
            <a:ext cx="2298030" cy="4225039"/>
          </a:xfrm>
        </p:spPr>
        <p:txBody>
          <a:bodyPr>
            <a:normAutofit/>
          </a:bodyPr>
          <a:lstStyle/>
          <a:p>
            <a:pPr marL="0" indent="0">
              <a:buClr>
                <a:srgbClr val="3C6EBE"/>
              </a:buClr>
              <a:buNone/>
            </a:pPr>
            <a:endParaRPr lang="en-US" b="1" dirty="0"/>
          </a:p>
          <a:p>
            <a:pPr marL="0" indent="0">
              <a:buClr>
                <a:srgbClr val="3C6EBE"/>
              </a:buClr>
              <a:buNone/>
            </a:pPr>
            <a:endParaRPr lang="en-US" b="1" dirty="0"/>
          </a:p>
          <a:p>
            <a:pPr marL="0" indent="0">
              <a:buClr>
                <a:srgbClr val="3C6EBE"/>
              </a:buClr>
              <a:buNone/>
            </a:pPr>
            <a:r>
              <a:rPr lang="en-US" b="1" dirty="0"/>
              <a:t>Additional Costs  Worksheet(s)</a:t>
            </a:r>
          </a:p>
          <a:p>
            <a:pPr marL="571500" indent="-571500">
              <a:buClr>
                <a:srgbClr val="3C6EBE"/>
              </a:buClr>
              <a:buFont typeface="Wingdings" panose="05000000000000000000" pitchFamily="2" charset="2"/>
              <a:buChar char="§"/>
            </a:pPr>
            <a:endParaRPr lang="en-US" dirty="0">
              <a:solidFill>
                <a:schemeClr val="tx1"/>
              </a:solidFill>
            </a:endParaRPr>
          </a:p>
        </p:txBody>
      </p:sp>
      <p:sp>
        <p:nvSpPr>
          <p:cNvPr id="6" name="Content Placeholder 5">
            <a:extLst>
              <a:ext uri="{FF2B5EF4-FFF2-40B4-BE49-F238E27FC236}">
                <a16:creationId xmlns:a16="http://schemas.microsoft.com/office/drawing/2014/main" id="{8FE99BBB-5725-4256-B489-214EDEC219DF}"/>
              </a:ext>
            </a:extLst>
          </p:cNvPr>
          <p:cNvSpPr>
            <a:spLocks noGrp="1"/>
          </p:cNvSpPr>
          <p:nvPr>
            <p:ph idx="13"/>
          </p:nvPr>
        </p:nvSpPr>
        <p:spPr>
          <a:xfrm>
            <a:off x="2791326" y="1133992"/>
            <a:ext cx="9168063" cy="4590015"/>
          </a:xfrm>
        </p:spPr>
        <p:txBody>
          <a:bodyPr/>
          <a:lstStyle/>
          <a:p>
            <a:pPr>
              <a:lnSpc>
                <a:spcPct val="70000"/>
              </a:lnSpc>
              <a:buClr>
                <a:srgbClr val="F16038"/>
              </a:buClr>
            </a:pPr>
            <a:endParaRPr lang="en-US" dirty="0">
              <a:solidFill>
                <a:srgbClr val="0D6CB9"/>
              </a:solidFill>
            </a:endParaRPr>
          </a:p>
          <a:p>
            <a:pPr>
              <a:lnSpc>
                <a:spcPct val="70000"/>
              </a:lnSpc>
              <a:buClr>
                <a:srgbClr val="F16038"/>
              </a:buClr>
            </a:pPr>
            <a:endParaRPr lang="en-US" dirty="0">
              <a:solidFill>
                <a:srgbClr val="0D6CB9"/>
              </a:solidFill>
            </a:endParaRPr>
          </a:p>
          <a:p>
            <a:pPr>
              <a:lnSpc>
                <a:spcPct val="70000"/>
              </a:lnSpc>
              <a:buClr>
                <a:srgbClr val="F16038"/>
              </a:buClr>
            </a:pPr>
            <a:r>
              <a:rPr lang="en-US" dirty="0">
                <a:solidFill>
                  <a:srgbClr val="0D6CB9"/>
                </a:solidFill>
              </a:rPr>
              <a:t>First year a district requests indirect cost rates is the only year it is required to submit three years’ worth of additional costs data</a:t>
            </a:r>
          </a:p>
          <a:p>
            <a:pPr marL="1257300" lvl="1" indent="-571500">
              <a:lnSpc>
                <a:spcPct val="70000"/>
              </a:lnSpc>
              <a:buClr>
                <a:srgbClr val="F16038"/>
              </a:buClr>
              <a:buFont typeface="Courier New" panose="02070309020205020404" pitchFamily="49" charset="0"/>
              <a:buChar char="o"/>
            </a:pPr>
            <a:r>
              <a:rPr lang="en-US" sz="2800" dirty="0">
                <a:solidFill>
                  <a:srgbClr val="0D6CB9"/>
                </a:solidFill>
              </a:rPr>
              <a:t>In subsequent years, the district will be required to provide data only for the year(s) not previously-submitted</a:t>
            </a:r>
          </a:p>
          <a:p>
            <a:pPr marL="571500" marR="0" lvl="1" indent="-571500" fontAlgn="auto">
              <a:lnSpc>
                <a:spcPct val="70000"/>
              </a:lnSpc>
              <a:spcBef>
                <a:spcPts val="1000"/>
              </a:spcBef>
              <a:spcAft>
                <a:spcPts val="0"/>
              </a:spcAft>
              <a:buClr>
                <a:srgbClr val="F16038"/>
              </a:buClr>
              <a:buSzTx/>
              <a:tabLst/>
              <a:defRPr/>
            </a:pPr>
            <a:r>
              <a:rPr lang="en-US" sz="2800" dirty="0">
                <a:solidFill>
                  <a:srgbClr val="0D6CB9"/>
                </a:solidFill>
              </a:rPr>
              <a:t>Districts should run accounting system queries to retrieve most of the requested information</a:t>
            </a:r>
          </a:p>
          <a:p>
            <a:endParaRPr lang="en-US" dirty="0"/>
          </a:p>
        </p:txBody>
      </p:sp>
    </p:spTree>
    <p:extLst>
      <p:ext uri="{BB962C8B-B14F-4D97-AF65-F5344CB8AC3E}">
        <p14:creationId xmlns:p14="http://schemas.microsoft.com/office/powerpoint/2010/main" val="23196896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0B2E6-C938-46A5-8019-E562BFF780B9}"/>
              </a:ext>
            </a:extLst>
          </p:cNvPr>
          <p:cNvSpPr>
            <a:spLocks noGrp="1"/>
          </p:cNvSpPr>
          <p:nvPr>
            <p:ph type="title"/>
          </p:nvPr>
        </p:nvSpPr>
        <p:spPr/>
        <p:txBody>
          <a:bodyPr/>
          <a:lstStyle/>
          <a:p>
            <a:r>
              <a:rPr lang="en-US" dirty="0"/>
              <a:t>Completing the ICRP ACW</a:t>
            </a:r>
          </a:p>
        </p:txBody>
      </p:sp>
      <p:sp>
        <p:nvSpPr>
          <p:cNvPr id="3" name="Content Placeholder 2">
            <a:extLst>
              <a:ext uri="{FF2B5EF4-FFF2-40B4-BE49-F238E27FC236}">
                <a16:creationId xmlns:a16="http://schemas.microsoft.com/office/drawing/2014/main" id="{DE6FB3CC-7878-447F-8DD8-9FF228F5C9A0}"/>
              </a:ext>
            </a:extLst>
          </p:cNvPr>
          <p:cNvSpPr>
            <a:spLocks noGrp="1"/>
          </p:cNvSpPr>
          <p:nvPr>
            <p:ph idx="1"/>
          </p:nvPr>
        </p:nvSpPr>
        <p:spPr>
          <a:xfrm>
            <a:off x="712380" y="1285424"/>
            <a:ext cx="2541459" cy="4351338"/>
          </a:xfrm>
        </p:spPr>
        <p:txBody>
          <a:bodyPr/>
          <a:lstStyle/>
          <a:p>
            <a:pPr marL="0" indent="0">
              <a:buNone/>
            </a:pPr>
            <a:endParaRPr lang="en-US" b="1" dirty="0"/>
          </a:p>
          <a:p>
            <a:pPr marL="0" indent="0">
              <a:buNone/>
            </a:pPr>
            <a:endParaRPr lang="en-US" b="1" dirty="0"/>
          </a:p>
          <a:p>
            <a:pPr marL="0" indent="0">
              <a:buNone/>
            </a:pPr>
            <a:r>
              <a:rPr lang="en-US" b="1" dirty="0"/>
              <a:t>Additional Costs  Worksheet(s)</a:t>
            </a:r>
          </a:p>
          <a:p>
            <a:endParaRPr lang="en-US" dirty="0"/>
          </a:p>
        </p:txBody>
      </p:sp>
      <p:sp>
        <p:nvSpPr>
          <p:cNvPr id="4" name="Content Placeholder 3">
            <a:extLst>
              <a:ext uri="{FF2B5EF4-FFF2-40B4-BE49-F238E27FC236}">
                <a16:creationId xmlns:a16="http://schemas.microsoft.com/office/drawing/2014/main" id="{727421C1-2BF9-4D15-B843-526BACFAEAAD}"/>
              </a:ext>
            </a:extLst>
          </p:cNvPr>
          <p:cNvSpPr>
            <a:spLocks noGrp="1"/>
          </p:cNvSpPr>
          <p:nvPr>
            <p:ph idx="13"/>
          </p:nvPr>
        </p:nvSpPr>
        <p:spPr>
          <a:xfrm>
            <a:off x="3847605" y="1304642"/>
            <a:ext cx="7986432" cy="3884875"/>
          </a:xfrm>
        </p:spPr>
        <p:txBody>
          <a:bodyPr/>
          <a:lstStyle/>
          <a:p>
            <a:pPr marL="0" indent="0">
              <a:lnSpc>
                <a:spcPct val="70000"/>
              </a:lnSpc>
              <a:buClr>
                <a:srgbClr val="F16038"/>
              </a:buClr>
              <a:buNone/>
            </a:pPr>
            <a:endParaRPr lang="en-US" dirty="0">
              <a:solidFill>
                <a:srgbClr val="0D6CB9"/>
              </a:solidFill>
            </a:endParaRPr>
          </a:p>
          <a:p>
            <a:pPr>
              <a:lnSpc>
                <a:spcPct val="70000"/>
              </a:lnSpc>
              <a:buClr>
                <a:srgbClr val="F16038"/>
              </a:buClr>
            </a:pPr>
            <a:r>
              <a:rPr lang="en-US" dirty="0">
                <a:solidFill>
                  <a:srgbClr val="0D6CB9"/>
                </a:solidFill>
              </a:rPr>
              <a:t>A staff member familiar with accounting system queries should complete the workbook </a:t>
            </a:r>
          </a:p>
          <a:p>
            <a:pPr marL="0" indent="0">
              <a:lnSpc>
                <a:spcPct val="70000"/>
              </a:lnSpc>
              <a:buClr>
                <a:srgbClr val="F16038"/>
              </a:buClr>
              <a:buNone/>
            </a:pPr>
            <a:endParaRPr lang="en-US" dirty="0">
              <a:solidFill>
                <a:srgbClr val="0D6CB9"/>
              </a:solidFill>
            </a:endParaRPr>
          </a:p>
          <a:p>
            <a:pPr>
              <a:lnSpc>
                <a:spcPct val="70000"/>
              </a:lnSpc>
              <a:buClr>
                <a:srgbClr val="F16038"/>
              </a:buClr>
            </a:pPr>
            <a:r>
              <a:rPr lang="en-US" dirty="0">
                <a:solidFill>
                  <a:srgbClr val="0D6CB9"/>
                </a:solidFill>
              </a:rPr>
              <a:t>Indicate $0.00 if there are no expenditures (it will show as “$ -” in </a:t>
            </a:r>
            <a:r>
              <a:rPr lang="en-US" sz="3600" dirty="0">
                <a:solidFill>
                  <a:srgbClr val="0D6CB9"/>
                </a:solidFill>
              </a:rPr>
              <a:t>Excel</a:t>
            </a:r>
            <a:r>
              <a:rPr lang="en-US" dirty="0">
                <a:solidFill>
                  <a:srgbClr val="0D6CB9"/>
                </a:solidFill>
              </a:rPr>
              <a:t>); do NOT leave sections blank</a:t>
            </a:r>
          </a:p>
          <a:p>
            <a:endParaRPr lang="en-US" dirty="0"/>
          </a:p>
        </p:txBody>
      </p:sp>
    </p:spTree>
    <p:extLst>
      <p:ext uri="{BB962C8B-B14F-4D97-AF65-F5344CB8AC3E}">
        <p14:creationId xmlns:p14="http://schemas.microsoft.com/office/powerpoint/2010/main" val="22517139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303288C-DAA3-45FE-AC58-A126CCE4936D}"/>
              </a:ext>
            </a:extLst>
          </p:cNvPr>
          <p:cNvSpPr>
            <a:spLocks noGrp="1"/>
          </p:cNvSpPr>
          <p:nvPr>
            <p:ph type="title"/>
          </p:nvPr>
        </p:nvSpPr>
        <p:spPr/>
        <p:txBody>
          <a:bodyPr>
            <a:normAutofit/>
          </a:bodyPr>
          <a:lstStyle/>
          <a:p>
            <a:r>
              <a:rPr lang="en-US" dirty="0"/>
              <a:t>Completing the ICRP ACW</a:t>
            </a:r>
          </a:p>
        </p:txBody>
      </p:sp>
      <p:sp>
        <p:nvSpPr>
          <p:cNvPr id="3" name="Content Placeholder 2">
            <a:extLst>
              <a:ext uri="{FF2B5EF4-FFF2-40B4-BE49-F238E27FC236}">
                <a16:creationId xmlns:a16="http://schemas.microsoft.com/office/drawing/2014/main" id="{CF24BDB6-F04F-4080-9F89-F213BF9B4E02}"/>
              </a:ext>
            </a:extLst>
          </p:cNvPr>
          <p:cNvSpPr>
            <a:spLocks noGrp="1"/>
          </p:cNvSpPr>
          <p:nvPr>
            <p:ph idx="1"/>
          </p:nvPr>
        </p:nvSpPr>
        <p:spPr>
          <a:xfrm>
            <a:off x="712381" y="1285424"/>
            <a:ext cx="3402420" cy="1389596"/>
          </a:xfrm>
        </p:spPr>
        <p:txBody>
          <a:bodyPr/>
          <a:lstStyle/>
          <a:p>
            <a:pPr marL="0" indent="0">
              <a:buClr>
                <a:srgbClr val="3C6EBE"/>
              </a:buClr>
              <a:buNone/>
            </a:pPr>
            <a:r>
              <a:rPr lang="en-US" sz="2800" b="1" dirty="0"/>
              <a:t>Function 41 - General Governance and Direct Costs</a:t>
            </a:r>
            <a:endParaRPr lang="en-US" dirty="0"/>
          </a:p>
          <a:p>
            <a:endParaRPr lang="en-US" dirty="0"/>
          </a:p>
        </p:txBody>
      </p:sp>
      <p:sp>
        <p:nvSpPr>
          <p:cNvPr id="10" name="Text Placeholder 9">
            <a:extLst>
              <a:ext uri="{FF2B5EF4-FFF2-40B4-BE49-F238E27FC236}">
                <a16:creationId xmlns:a16="http://schemas.microsoft.com/office/drawing/2014/main" id="{76D1B4E5-ED00-4D1F-8961-B2E5148590B8}"/>
              </a:ext>
            </a:extLst>
          </p:cNvPr>
          <p:cNvSpPr>
            <a:spLocks noGrp="1"/>
          </p:cNvSpPr>
          <p:nvPr>
            <p:ph idx="13"/>
          </p:nvPr>
        </p:nvSpPr>
        <p:spPr>
          <a:xfrm>
            <a:off x="4821382" y="1304642"/>
            <a:ext cx="7012655" cy="4351338"/>
          </a:xfrm>
        </p:spPr>
        <p:txBody>
          <a:bodyPr>
            <a:normAutofit/>
          </a:bodyPr>
          <a:lstStyle/>
          <a:p>
            <a:r>
              <a:rPr lang="en-US" dirty="0"/>
              <a:t>Enter expenditures for org codes 702, 703, and 720 – by fund, function, and object code</a:t>
            </a:r>
          </a:p>
          <a:p>
            <a:endParaRPr lang="en-US" dirty="0"/>
          </a:p>
        </p:txBody>
      </p:sp>
      <p:pic>
        <p:nvPicPr>
          <p:cNvPr id="12" name="Picture 11">
            <a:extLst>
              <a:ext uri="{FF2B5EF4-FFF2-40B4-BE49-F238E27FC236}">
                <a16:creationId xmlns:a16="http://schemas.microsoft.com/office/drawing/2014/main" id="{8CD08773-1429-6C65-377A-96F7FA9DDFF2}"/>
              </a:ext>
            </a:extLst>
          </p:cNvPr>
          <p:cNvPicPr>
            <a:picLocks noChangeAspect="1"/>
          </p:cNvPicPr>
          <p:nvPr/>
        </p:nvPicPr>
        <p:blipFill>
          <a:blip r:embed="rId3"/>
          <a:stretch>
            <a:fillRect/>
          </a:stretch>
        </p:blipFill>
        <p:spPr>
          <a:xfrm>
            <a:off x="1048847" y="2457805"/>
            <a:ext cx="9474010" cy="3450352"/>
          </a:xfrm>
          <a:prstGeom prst="rect">
            <a:avLst/>
          </a:prstGeom>
        </p:spPr>
      </p:pic>
      <p:sp>
        <p:nvSpPr>
          <p:cNvPr id="13" name="Rectangle: Rounded Corners 12">
            <a:extLst>
              <a:ext uri="{FF2B5EF4-FFF2-40B4-BE49-F238E27FC236}">
                <a16:creationId xmlns:a16="http://schemas.microsoft.com/office/drawing/2014/main" id="{FEAFE32D-A1C6-CAA9-8883-35A55FF0A58E}"/>
              </a:ext>
            </a:extLst>
          </p:cNvPr>
          <p:cNvSpPr/>
          <p:nvPr/>
        </p:nvSpPr>
        <p:spPr>
          <a:xfrm>
            <a:off x="1262743" y="3075082"/>
            <a:ext cx="5660571" cy="176118"/>
          </a:xfrm>
          <a:prstGeom prst="roundRect">
            <a:avLst/>
          </a:prstGeom>
          <a:noFill/>
          <a:ln w="19050">
            <a:solidFill>
              <a:srgbClr val="F160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434F93D5-C7F6-4A04-F760-3CA1A367CDDB}"/>
              </a:ext>
            </a:extLst>
          </p:cNvPr>
          <p:cNvSpPr/>
          <p:nvPr/>
        </p:nvSpPr>
        <p:spPr>
          <a:xfrm flipV="1">
            <a:off x="6923314" y="3088623"/>
            <a:ext cx="1175656" cy="379320"/>
          </a:xfrm>
          <a:prstGeom prst="roundRect">
            <a:avLst/>
          </a:prstGeom>
          <a:noFill/>
          <a:ln w="19050">
            <a:solidFill>
              <a:srgbClr val="F160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6D1B7F2B-037E-5D28-05FA-13764EB64FF6}"/>
              </a:ext>
            </a:extLst>
          </p:cNvPr>
          <p:cNvSpPr/>
          <p:nvPr/>
        </p:nvSpPr>
        <p:spPr>
          <a:xfrm>
            <a:off x="1262743" y="3227482"/>
            <a:ext cx="6836228" cy="176118"/>
          </a:xfrm>
          <a:prstGeom prst="roundRect">
            <a:avLst/>
          </a:prstGeom>
          <a:noFill/>
          <a:ln w="19050">
            <a:solidFill>
              <a:srgbClr val="F160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11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BC41224-6933-4916-9149-EF16E8074F24}"/>
              </a:ext>
            </a:extLst>
          </p:cNvPr>
          <p:cNvSpPr txBox="1"/>
          <p:nvPr/>
        </p:nvSpPr>
        <p:spPr>
          <a:xfrm>
            <a:off x="293914" y="1117269"/>
            <a:ext cx="11446329" cy="4662815"/>
          </a:xfrm>
          <a:prstGeom prst="rect">
            <a:avLst/>
          </a:prstGeom>
          <a:noFill/>
        </p:spPr>
        <p:txBody>
          <a:bodyPr wrap="square">
            <a:spAutoFit/>
          </a:bodyPr>
          <a:lstStyle/>
          <a:p>
            <a:pPr>
              <a:lnSpc>
                <a:spcPct val="90000"/>
              </a:lnSpc>
              <a:spcBef>
                <a:spcPts val="1000"/>
              </a:spcBef>
              <a:buClr>
                <a:schemeClr val="accent2"/>
              </a:buClr>
            </a:pPr>
            <a:r>
              <a:rPr lang="en-US" sz="3000" dirty="0">
                <a:solidFill>
                  <a:schemeClr val="accent1"/>
                </a:solidFill>
              </a:rPr>
              <a:t>This presentation is intended solely to provide general information and guidance to Texas local educational agencies (LEAs) and reflects the Texas Education Agency’s (TEA’s) current understanding of the Indirect Cost Rate Proposal (ICRP) process, requirement and applicable federal guidance. The content of this presentation is subject to change as a result of further potential information and guidance provided by federal agencies with regulatory oversight of Indirect Cost Rate. This presentation does not constitute legal advice, and LEAs are, therefore, advised to seek legal counsel regarding the information and guidance provided in this presentation before acting on such information and guidance.</a:t>
            </a:r>
          </a:p>
        </p:txBody>
      </p:sp>
      <p:sp>
        <p:nvSpPr>
          <p:cNvPr id="3" name="TextBox 2">
            <a:extLst>
              <a:ext uri="{FF2B5EF4-FFF2-40B4-BE49-F238E27FC236}">
                <a16:creationId xmlns:a16="http://schemas.microsoft.com/office/drawing/2014/main" id="{801947F5-C650-0EA8-1B8C-A54EA37AFD25}"/>
              </a:ext>
            </a:extLst>
          </p:cNvPr>
          <p:cNvSpPr txBox="1"/>
          <p:nvPr/>
        </p:nvSpPr>
        <p:spPr>
          <a:xfrm>
            <a:off x="293915" y="349125"/>
            <a:ext cx="4963886" cy="646331"/>
          </a:xfrm>
          <a:prstGeom prst="rect">
            <a:avLst/>
          </a:prstGeom>
          <a:noFill/>
        </p:spPr>
        <p:txBody>
          <a:bodyPr wrap="square" rtlCol="0">
            <a:spAutoFit/>
          </a:bodyPr>
          <a:lstStyle/>
          <a:p>
            <a:r>
              <a:rPr lang="en-US" sz="3600" b="1" dirty="0">
                <a:solidFill>
                  <a:srgbClr val="3C6EBE"/>
                </a:solidFill>
                <a:ea typeface="+mj-ea"/>
                <a:cs typeface="+mj-cs"/>
              </a:rPr>
              <a:t>Disclaimer</a:t>
            </a:r>
          </a:p>
        </p:txBody>
      </p:sp>
    </p:spTree>
    <p:extLst>
      <p:ext uri="{BB962C8B-B14F-4D97-AF65-F5344CB8AC3E}">
        <p14:creationId xmlns:p14="http://schemas.microsoft.com/office/powerpoint/2010/main" val="41005709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303288C-DAA3-45FE-AC58-A126CCE4936D}"/>
              </a:ext>
            </a:extLst>
          </p:cNvPr>
          <p:cNvSpPr>
            <a:spLocks noGrp="1"/>
          </p:cNvSpPr>
          <p:nvPr>
            <p:ph type="title"/>
          </p:nvPr>
        </p:nvSpPr>
        <p:spPr/>
        <p:txBody>
          <a:bodyPr>
            <a:normAutofit/>
          </a:bodyPr>
          <a:lstStyle/>
          <a:p>
            <a:r>
              <a:rPr lang="en-US" dirty="0"/>
              <a:t>Completing the ICRP ACW</a:t>
            </a:r>
          </a:p>
        </p:txBody>
      </p:sp>
      <p:sp>
        <p:nvSpPr>
          <p:cNvPr id="3" name="Content Placeholder 2">
            <a:extLst>
              <a:ext uri="{FF2B5EF4-FFF2-40B4-BE49-F238E27FC236}">
                <a16:creationId xmlns:a16="http://schemas.microsoft.com/office/drawing/2014/main" id="{CF24BDB6-F04F-4080-9F89-F213BF9B4E02}"/>
              </a:ext>
            </a:extLst>
          </p:cNvPr>
          <p:cNvSpPr>
            <a:spLocks noGrp="1"/>
          </p:cNvSpPr>
          <p:nvPr>
            <p:ph idx="1"/>
          </p:nvPr>
        </p:nvSpPr>
        <p:spPr>
          <a:xfrm>
            <a:off x="712380" y="1285424"/>
            <a:ext cx="3657739" cy="4351338"/>
          </a:xfrm>
        </p:spPr>
        <p:txBody>
          <a:bodyPr/>
          <a:lstStyle/>
          <a:p>
            <a:pPr marL="0" indent="0">
              <a:buClr>
                <a:srgbClr val="3C6EBE"/>
              </a:buClr>
              <a:buNone/>
            </a:pPr>
            <a:r>
              <a:rPr lang="en-US" b="1" dirty="0"/>
              <a:t>TRS On-Behalf Payments/ Medicare Part D Payments</a:t>
            </a:r>
          </a:p>
          <a:p>
            <a:pPr marL="457200" indent="-457200">
              <a:buClr>
                <a:srgbClr val="3C6EBE"/>
              </a:buClr>
              <a:buFont typeface="Wingdings" panose="05000000000000000000" pitchFamily="2" charset="2"/>
              <a:buChar char="§"/>
            </a:pPr>
            <a:endParaRPr lang="en-US" dirty="0"/>
          </a:p>
          <a:p>
            <a:endParaRPr lang="en-US" dirty="0"/>
          </a:p>
        </p:txBody>
      </p:sp>
      <p:sp>
        <p:nvSpPr>
          <p:cNvPr id="10" name="Text Placeholder 9">
            <a:extLst>
              <a:ext uri="{FF2B5EF4-FFF2-40B4-BE49-F238E27FC236}">
                <a16:creationId xmlns:a16="http://schemas.microsoft.com/office/drawing/2014/main" id="{76D1B4E5-ED00-4D1F-8961-B2E5148590B8}"/>
              </a:ext>
            </a:extLst>
          </p:cNvPr>
          <p:cNvSpPr>
            <a:spLocks noGrp="1"/>
          </p:cNvSpPr>
          <p:nvPr>
            <p:ph idx="13"/>
          </p:nvPr>
        </p:nvSpPr>
        <p:spPr>
          <a:xfrm>
            <a:off x="4821382" y="1304642"/>
            <a:ext cx="7012655" cy="4351338"/>
          </a:xfrm>
        </p:spPr>
        <p:txBody>
          <a:bodyPr>
            <a:normAutofit/>
          </a:bodyPr>
          <a:lstStyle/>
          <a:p>
            <a:r>
              <a:rPr lang="en-US" dirty="0"/>
              <a:t>Enter expenditures by the appropriate fund, function, and object (6144) code </a:t>
            </a:r>
          </a:p>
          <a:p>
            <a:endParaRPr lang="en-US" dirty="0"/>
          </a:p>
        </p:txBody>
      </p:sp>
      <p:pic>
        <p:nvPicPr>
          <p:cNvPr id="6" name="Picture 5">
            <a:extLst>
              <a:ext uri="{FF2B5EF4-FFF2-40B4-BE49-F238E27FC236}">
                <a16:creationId xmlns:a16="http://schemas.microsoft.com/office/drawing/2014/main" id="{07AFBB21-9CFC-82D8-C0A0-B1D9073DB710}"/>
              </a:ext>
            </a:extLst>
          </p:cNvPr>
          <p:cNvPicPr>
            <a:picLocks noChangeAspect="1"/>
          </p:cNvPicPr>
          <p:nvPr/>
        </p:nvPicPr>
        <p:blipFill>
          <a:blip r:embed="rId3"/>
          <a:stretch>
            <a:fillRect/>
          </a:stretch>
        </p:blipFill>
        <p:spPr>
          <a:xfrm>
            <a:off x="233362" y="2790824"/>
            <a:ext cx="11725275" cy="2781751"/>
          </a:xfrm>
          <a:prstGeom prst="rect">
            <a:avLst/>
          </a:prstGeom>
          <a:ln>
            <a:noFill/>
          </a:ln>
          <a:effectLst>
            <a:outerShdw blurRad="292100" dist="139700" dir="2700000" algn="tl" rotWithShape="0">
              <a:srgbClr val="333333">
                <a:alpha val="65000"/>
              </a:srgbClr>
            </a:outerShdw>
          </a:effectLst>
        </p:spPr>
      </p:pic>
      <p:sp>
        <p:nvSpPr>
          <p:cNvPr id="7" name="Rectangle: Rounded Corners 6">
            <a:extLst>
              <a:ext uri="{FF2B5EF4-FFF2-40B4-BE49-F238E27FC236}">
                <a16:creationId xmlns:a16="http://schemas.microsoft.com/office/drawing/2014/main" id="{8BBD875D-4A11-4C8B-BAD6-395FD1795807}"/>
              </a:ext>
            </a:extLst>
          </p:cNvPr>
          <p:cNvSpPr/>
          <p:nvPr/>
        </p:nvSpPr>
        <p:spPr>
          <a:xfrm>
            <a:off x="478971" y="3802743"/>
            <a:ext cx="4342411" cy="362857"/>
          </a:xfrm>
          <a:prstGeom prst="roundRect">
            <a:avLst/>
          </a:prstGeom>
          <a:noFill/>
          <a:ln w="28575">
            <a:solidFill>
              <a:srgbClr val="F160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Tree>
    <p:extLst>
      <p:ext uri="{BB962C8B-B14F-4D97-AF65-F5344CB8AC3E}">
        <p14:creationId xmlns:p14="http://schemas.microsoft.com/office/powerpoint/2010/main" val="1100604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303288C-DAA3-45FE-AC58-A126CCE4936D}"/>
              </a:ext>
            </a:extLst>
          </p:cNvPr>
          <p:cNvSpPr>
            <a:spLocks noGrp="1"/>
          </p:cNvSpPr>
          <p:nvPr>
            <p:ph type="title"/>
          </p:nvPr>
        </p:nvSpPr>
        <p:spPr/>
        <p:txBody>
          <a:bodyPr>
            <a:normAutofit/>
          </a:bodyPr>
          <a:lstStyle/>
          <a:p>
            <a:r>
              <a:rPr lang="en-US" dirty="0"/>
              <a:t>Completing the ICRP ACW</a:t>
            </a:r>
          </a:p>
        </p:txBody>
      </p:sp>
      <p:sp>
        <p:nvSpPr>
          <p:cNvPr id="3" name="Content Placeholder 2">
            <a:extLst>
              <a:ext uri="{FF2B5EF4-FFF2-40B4-BE49-F238E27FC236}">
                <a16:creationId xmlns:a16="http://schemas.microsoft.com/office/drawing/2014/main" id="{CF24BDB6-F04F-4080-9F89-F213BF9B4E02}"/>
              </a:ext>
            </a:extLst>
          </p:cNvPr>
          <p:cNvSpPr>
            <a:spLocks noGrp="1"/>
          </p:cNvSpPr>
          <p:nvPr>
            <p:ph idx="1"/>
          </p:nvPr>
        </p:nvSpPr>
        <p:spPr>
          <a:xfrm>
            <a:off x="712380" y="1285424"/>
            <a:ext cx="2683963" cy="1873412"/>
          </a:xfrm>
        </p:spPr>
        <p:txBody>
          <a:bodyPr/>
          <a:lstStyle/>
          <a:p>
            <a:pPr marL="0" indent="0">
              <a:buNone/>
            </a:pPr>
            <a:r>
              <a:rPr lang="en-US" b="1" dirty="0"/>
              <a:t>Food and Milk </a:t>
            </a:r>
            <a:br>
              <a:rPr lang="en-US" b="1" dirty="0"/>
            </a:br>
            <a:r>
              <a:rPr lang="en-US" b="1" dirty="0"/>
              <a:t>Costs of Food </a:t>
            </a:r>
            <a:br>
              <a:rPr lang="en-US" b="1" dirty="0"/>
            </a:br>
            <a:r>
              <a:rPr lang="en-US" b="1" dirty="0"/>
              <a:t>Service Program</a:t>
            </a:r>
          </a:p>
          <a:p>
            <a:endParaRPr lang="en-US" dirty="0"/>
          </a:p>
        </p:txBody>
      </p:sp>
      <p:sp>
        <p:nvSpPr>
          <p:cNvPr id="10" name="Text Placeholder 9">
            <a:extLst>
              <a:ext uri="{FF2B5EF4-FFF2-40B4-BE49-F238E27FC236}">
                <a16:creationId xmlns:a16="http://schemas.microsoft.com/office/drawing/2014/main" id="{76D1B4E5-ED00-4D1F-8961-B2E5148590B8}"/>
              </a:ext>
            </a:extLst>
          </p:cNvPr>
          <p:cNvSpPr>
            <a:spLocks noGrp="1"/>
          </p:cNvSpPr>
          <p:nvPr>
            <p:ph idx="13"/>
          </p:nvPr>
        </p:nvSpPr>
        <p:spPr>
          <a:xfrm>
            <a:off x="4509011" y="1304642"/>
            <a:ext cx="7325026" cy="4351338"/>
          </a:xfrm>
        </p:spPr>
        <p:txBody>
          <a:bodyPr>
            <a:normAutofit/>
          </a:bodyPr>
          <a:lstStyle/>
          <a:p>
            <a:r>
              <a:rPr lang="en-US" dirty="0"/>
              <a:t>Enter expenditures by the appropriate fund, function, and object (6341) code </a:t>
            </a:r>
          </a:p>
          <a:p>
            <a:endParaRPr lang="en-US" dirty="0"/>
          </a:p>
        </p:txBody>
      </p:sp>
      <p:pic>
        <p:nvPicPr>
          <p:cNvPr id="6" name="Picture 5">
            <a:extLst>
              <a:ext uri="{FF2B5EF4-FFF2-40B4-BE49-F238E27FC236}">
                <a16:creationId xmlns:a16="http://schemas.microsoft.com/office/drawing/2014/main" id="{933FFC3E-96AF-19C7-A37D-FE02B7BE670B}"/>
              </a:ext>
            </a:extLst>
          </p:cNvPr>
          <p:cNvPicPr>
            <a:picLocks noChangeAspect="1"/>
          </p:cNvPicPr>
          <p:nvPr/>
        </p:nvPicPr>
        <p:blipFill>
          <a:blip r:embed="rId3"/>
          <a:stretch>
            <a:fillRect/>
          </a:stretch>
        </p:blipFill>
        <p:spPr>
          <a:xfrm>
            <a:off x="712379" y="2888351"/>
            <a:ext cx="10899049" cy="2698136"/>
          </a:xfrm>
          <a:prstGeom prst="rect">
            <a:avLst/>
          </a:prstGeom>
          <a:ln>
            <a:noFill/>
          </a:ln>
          <a:effectLst>
            <a:outerShdw blurRad="292100" dist="139700" dir="2700000" algn="tl" rotWithShape="0">
              <a:srgbClr val="333333">
                <a:alpha val="65000"/>
              </a:srgbClr>
            </a:outerShdw>
          </a:effectLst>
        </p:spPr>
      </p:pic>
      <p:sp>
        <p:nvSpPr>
          <p:cNvPr id="7" name="Rectangle: Rounded Corners 6">
            <a:extLst>
              <a:ext uri="{FF2B5EF4-FFF2-40B4-BE49-F238E27FC236}">
                <a16:creationId xmlns:a16="http://schemas.microsoft.com/office/drawing/2014/main" id="{0F03F678-69EA-9DDB-E0F4-C4BF53A7DBCD}"/>
              </a:ext>
            </a:extLst>
          </p:cNvPr>
          <p:cNvSpPr/>
          <p:nvPr/>
        </p:nvSpPr>
        <p:spPr>
          <a:xfrm>
            <a:off x="1248229" y="3699165"/>
            <a:ext cx="8113485" cy="306778"/>
          </a:xfrm>
          <a:prstGeom prst="roundRect">
            <a:avLst/>
          </a:prstGeom>
          <a:noFill/>
          <a:ln w="28575">
            <a:solidFill>
              <a:srgbClr val="F160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8512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303288C-DAA3-45FE-AC58-A126CCE4936D}"/>
              </a:ext>
            </a:extLst>
          </p:cNvPr>
          <p:cNvSpPr>
            <a:spLocks noGrp="1"/>
          </p:cNvSpPr>
          <p:nvPr>
            <p:ph type="title"/>
          </p:nvPr>
        </p:nvSpPr>
        <p:spPr>
          <a:xfrm>
            <a:off x="712380" y="170307"/>
            <a:ext cx="11121657" cy="751350"/>
          </a:xfrm>
        </p:spPr>
        <p:txBody>
          <a:bodyPr anchor="ctr">
            <a:normAutofit/>
          </a:bodyPr>
          <a:lstStyle/>
          <a:p>
            <a:r>
              <a:rPr lang="en-US" dirty="0"/>
              <a:t>Completing the ICRP ACW</a:t>
            </a:r>
          </a:p>
        </p:txBody>
      </p:sp>
      <p:sp>
        <p:nvSpPr>
          <p:cNvPr id="10" name="Text Placeholder 9">
            <a:extLst>
              <a:ext uri="{FF2B5EF4-FFF2-40B4-BE49-F238E27FC236}">
                <a16:creationId xmlns:a16="http://schemas.microsoft.com/office/drawing/2014/main" id="{76D1B4E5-ED00-4D1F-8961-B2E5148590B8}"/>
              </a:ext>
            </a:extLst>
          </p:cNvPr>
          <p:cNvSpPr>
            <a:spLocks noGrp="1"/>
          </p:cNvSpPr>
          <p:nvPr>
            <p:ph idx="1"/>
          </p:nvPr>
        </p:nvSpPr>
        <p:spPr>
          <a:xfrm>
            <a:off x="712380" y="1285424"/>
            <a:ext cx="5383620" cy="4351338"/>
          </a:xfrm>
        </p:spPr>
        <p:txBody>
          <a:bodyPr>
            <a:normAutofit/>
          </a:bodyPr>
          <a:lstStyle/>
          <a:p>
            <a:pPr marL="0" indent="0">
              <a:buNone/>
            </a:pPr>
            <a:r>
              <a:rPr lang="en-US" b="1" dirty="0"/>
              <a:t>Depreciation Expense Amounts</a:t>
            </a:r>
          </a:p>
          <a:p>
            <a:pPr marL="457200" indent="-457200">
              <a:buClr>
                <a:srgbClr val="F16038"/>
              </a:buClr>
              <a:buFont typeface="Wingdings" panose="05000000000000000000" pitchFamily="2" charset="2"/>
              <a:buChar char="§"/>
            </a:pPr>
            <a:r>
              <a:rPr lang="en-US" dirty="0"/>
              <a:t>The information needed to complete the Depreciation Expense Amounts section can be found in the </a:t>
            </a:r>
            <a:r>
              <a:rPr lang="en-US" i="1" dirty="0"/>
              <a:t>Notes to the Financial Statements</a:t>
            </a:r>
            <a:r>
              <a:rPr lang="en-US" dirty="0"/>
              <a:t> section of your district’s AFR, under “Capital Assets” or “Capital Asset Activity” </a:t>
            </a:r>
          </a:p>
          <a:p>
            <a:endParaRPr lang="en-US" b="1" dirty="0"/>
          </a:p>
          <a:p>
            <a:endParaRPr lang="en-US" dirty="0"/>
          </a:p>
        </p:txBody>
      </p:sp>
      <p:pic>
        <p:nvPicPr>
          <p:cNvPr id="3" name="Picture 2">
            <a:extLst>
              <a:ext uri="{FF2B5EF4-FFF2-40B4-BE49-F238E27FC236}">
                <a16:creationId xmlns:a16="http://schemas.microsoft.com/office/drawing/2014/main" id="{418597B4-05C0-F52B-1060-85E62B564C49}"/>
              </a:ext>
            </a:extLst>
          </p:cNvPr>
          <p:cNvPicPr>
            <a:picLocks noChangeAspect="1"/>
          </p:cNvPicPr>
          <p:nvPr/>
        </p:nvPicPr>
        <p:blipFill>
          <a:blip r:embed="rId3"/>
          <a:stretch>
            <a:fillRect/>
          </a:stretch>
        </p:blipFill>
        <p:spPr>
          <a:xfrm>
            <a:off x="5950857" y="1585005"/>
            <a:ext cx="5745977" cy="4351338"/>
          </a:xfrm>
          <a:prstGeom prst="rect">
            <a:avLst/>
          </a:prstGeom>
        </p:spPr>
      </p:pic>
      <p:pic>
        <p:nvPicPr>
          <p:cNvPr id="5" name="Picture 4">
            <a:extLst>
              <a:ext uri="{FF2B5EF4-FFF2-40B4-BE49-F238E27FC236}">
                <a16:creationId xmlns:a16="http://schemas.microsoft.com/office/drawing/2014/main" id="{69CAC143-5464-64D5-81ED-CB28EBCBC01B}"/>
              </a:ext>
            </a:extLst>
          </p:cNvPr>
          <p:cNvPicPr>
            <a:picLocks noChangeAspect="1"/>
          </p:cNvPicPr>
          <p:nvPr/>
        </p:nvPicPr>
        <p:blipFill>
          <a:blip r:embed="rId4"/>
          <a:stretch>
            <a:fillRect/>
          </a:stretch>
        </p:blipFill>
        <p:spPr>
          <a:xfrm>
            <a:off x="5762172" y="875339"/>
            <a:ext cx="5573486" cy="559876"/>
          </a:xfrm>
          <a:prstGeom prst="rect">
            <a:avLst/>
          </a:prstGeom>
        </p:spPr>
      </p:pic>
      <p:sp>
        <p:nvSpPr>
          <p:cNvPr id="9" name="Rectangle: Rounded Corners 8">
            <a:extLst>
              <a:ext uri="{FF2B5EF4-FFF2-40B4-BE49-F238E27FC236}">
                <a16:creationId xmlns:a16="http://schemas.microsoft.com/office/drawing/2014/main" id="{26131396-A922-4952-294F-84C7605D4AB3}"/>
              </a:ext>
            </a:extLst>
          </p:cNvPr>
          <p:cNvSpPr/>
          <p:nvPr/>
        </p:nvSpPr>
        <p:spPr>
          <a:xfrm>
            <a:off x="8897258" y="5747656"/>
            <a:ext cx="812800" cy="130629"/>
          </a:xfrm>
          <a:prstGeom prst="roundRect">
            <a:avLst/>
          </a:prstGeom>
          <a:noFill/>
          <a:ln w="28575">
            <a:solidFill>
              <a:srgbClr val="F160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a:extLst>
              <a:ext uri="{FF2B5EF4-FFF2-40B4-BE49-F238E27FC236}">
                <a16:creationId xmlns:a16="http://schemas.microsoft.com/office/drawing/2014/main" id="{CFB3E20A-4A80-D819-2CCD-E0169B096756}"/>
              </a:ext>
            </a:extLst>
          </p:cNvPr>
          <p:cNvCxnSpPr/>
          <p:nvPr/>
        </p:nvCxnSpPr>
        <p:spPr>
          <a:xfrm flipV="1">
            <a:off x="9564914" y="1626689"/>
            <a:ext cx="1378857" cy="4010073"/>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
        <p:nvSpPr>
          <p:cNvPr id="16" name="Rectangle: Rounded Corners 15">
            <a:extLst>
              <a:ext uri="{FF2B5EF4-FFF2-40B4-BE49-F238E27FC236}">
                <a16:creationId xmlns:a16="http://schemas.microsoft.com/office/drawing/2014/main" id="{BDE20A25-6B6B-A3CC-3C91-372B8893BC3D}"/>
              </a:ext>
            </a:extLst>
          </p:cNvPr>
          <p:cNvSpPr/>
          <p:nvPr/>
        </p:nvSpPr>
        <p:spPr>
          <a:xfrm>
            <a:off x="10377714" y="1248230"/>
            <a:ext cx="957944" cy="186986"/>
          </a:xfrm>
          <a:prstGeom prst="roundRect">
            <a:avLst/>
          </a:prstGeom>
          <a:noFill/>
          <a:ln w="28575">
            <a:solidFill>
              <a:srgbClr val="F160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00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Completing the ICRP ACW</a:t>
            </a:r>
          </a:p>
        </p:txBody>
      </p:sp>
      <p:sp>
        <p:nvSpPr>
          <p:cNvPr id="3" name="Content Placeholder 2"/>
          <p:cNvSpPr>
            <a:spLocks noGrp="1"/>
          </p:cNvSpPr>
          <p:nvPr>
            <p:ph idx="4294967295"/>
          </p:nvPr>
        </p:nvSpPr>
        <p:spPr>
          <a:xfrm>
            <a:off x="651448" y="1270000"/>
            <a:ext cx="10049890" cy="830263"/>
          </a:xfrm>
        </p:spPr>
        <p:txBody>
          <a:bodyPr>
            <a:noAutofit/>
          </a:bodyPr>
          <a:lstStyle/>
          <a:p>
            <a:pPr marL="0" indent="0">
              <a:buNone/>
            </a:pPr>
            <a:r>
              <a:rPr lang="en-US" sz="2800" b="1" dirty="0">
                <a:solidFill>
                  <a:srgbClr val="0D6CB9"/>
                </a:solidFill>
              </a:rPr>
              <a:t>Payments to Fiscal Agent/Member Districts of Shared Services </a:t>
            </a:r>
            <a:r>
              <a:rPr lang="en-US" b="1" dirty="0">
                <a:solidFill>
                  <a:srgbClr val="0D6CB9"/>
                </a:solidFill>
              </a:rPr>
              <a:t> </a:t>
            </a:r>
            <a:r>
              <a:rPr lang="en-US" sz="2800" b="1" dirty="0">
                <a:solidFill>
                  <a:srgbClr val="0D6CB9"/>
                </a:solidFill>
              </a:rPr>
              <a:t>Arrangements (SSAs)</a:t>
            </a:r>
            <a:r>
              <a:rPr lang="en-US" b="1" dirty="0">
                <a:solidFill>
                  <a:srgbClr val="0D6CB9"/>
                </a:solidFill>
              </a:rPr>
              <a:t> </a:t>
            </a:r>
            <a:r>
              <a:rPr lang="en-US" sz="2800" b="1" dirty="0">
                <a:solidFill>
                  <a:srgbClr val="0D6CB9"/>
                </a:solidFill>
              </a:rPr>
              <a:t>(report only federal funds</a:t>
            </a:r>
            <a:r>
              <a:rPr lang="en-US" b="1" dirty="0">
                <a:solidFill>
                  <a:srgbClr val="0D6CB9"/>
                </a:solidFill>
              </a:rPr>
              <a:t>)</a:t>
            </a:r>
            <a:r>
              <a:rPr lang="en-US" sz="2800" b="1" dirty="0"/>
              <a:t>)</a:t>
            </a:r>
            <a:endParaRPr lang="en-US" sz="2800" b="1" dirty="0">
              <a:solidFill>
                <a:schemeClr val="tx1"/>
              </a:solidFill>
            </a:endParaRPr>
          </a:p>
        </p:txBody>
      </p:sp>
      <p:sp>
        <p:nvSpPr>
          <p:cNvPr id="5" name="TextBox 4">
            <a:extLst>
              <a:ext uri="{FF2B5EF4-FFF2-40B4-BE49-F238E27FC236}">
                <a16:creationId xmlns:a16="http://schemas.microsoft.com/office/drawing/2014/main" id="{E77056C5-79DF-474F-A469-316C1962B413}"/>
              </a:ext>
            </a:extLst>
          </p:cNvPr>
          <p:cNvSpPr txBox="1"/>
          <p:nvPr/>
        </p:nvSpPr>
        <p:spPr>
          <a:xfrm>
            <a:off x="651448" y="2264283"/>
            <a:ext cx="10243931" cy="369332"/>
          </a:xfrm>
          <a:prstGeom prst="rect">
            <a:avLst/>
          </a:prstGeom>
          <a:noFill/>
        </p:spPr>
        <p:txBody>
          <a:bodyPr wrap="square" rtlCol="0">
            <a:spAutoFit/>
          </a:bodyPr>
          <a:lstStyle/>
          <a:p>
            <a:pPr marL="285750" indent="-285750">
              <a:buClr>
                <a:srgbClr val="F16038"/>
              </a:buClr>
              <a:buFont typeface="Wingdings" panose="05000000000000000000" pitchFamily="2" charset="2"/>
              <a:buChar char="§"/>
            </a:pPr>
            <a:r>
              <a:rPr lang="en-US" dirty="0">
                <a:solidFill>
                  <a:srgbClr val="0D6CB9"/>
                </a:solidFill>
              </a:rPr>
              <a:t>Enter full payment amount made with federal funds </a:t>
            </a:r>
          </a:p>
        </p:txBody>
      </p:sp>
      <p:pic>
        <p:nvPicPr>
          <p:cNvPr id="9" name="Picture 8">
            <a:extLst>
              <a:ext uri="{FF2B5EF4-FFF2-40B4-BE49-F238E27FC236}">
                <a16:creationId xmlns:a16="http://schemas.microsoft.com/office/drawing/2014/main" id="{42CE7226-FF30-909A-94DB-115094BAFA4B}"/>
              </a:ext>
            </a:extLst>
          </p:cNvPr>
          <p:cNvPicPr>
            <a:picLocks noChangeAspect="1"/>
          </p:cNvPicPr>
          <p:nvPr/>
        </p:nvPicPr>
        <p:blipFill>
          <a:blip r:embed="rId3"/>
          <a:stretch>
            <a:fillRect/>
          </a:stretch>
        </p:blipFill>
        <p:spPr>
          <a:xfrm>
            <a:off x="712380" y="2831556"/>
            <a:ext cx="10565219" cy="2949680"/>
          </a:xfrm>
          <a:prstGeom prst="rect">
            <a:avLst/>
          </a:prstGeom>
          <a:ln>
            <a:noFill/>
          </a:ln>
          <a:effectLst>
            <a:outerShdw blurRad="292100" dist="139700" dir="2700000" algn="tl" rotWithShape="0">
              <a:srgbClr val="333333">
                <a:alpha val="65000"/>
              </a:srgbClr>
            </a:outerShdw>
          </a:effectLst>
        </p:spPr>
      </p:pic>
      <p:sp>
        <p:nvSpPr>
          <p:cNvPr id="10" name="Rectangle: Rounded Corners 9">
            <a:extLst>
              <a:ext uri="{FF2B5EF4-FFF2-40B4-BE49-F238E27FC236}">
                <a16:creationId xmlns:a16="http://schemas.microsoft.com/office/drawing/2014/main" id="{5294AB68-44F0-8571-77DF-D1A6383F75DD}"/>
              </a:ext>
            </a:extLst>
          </p:cNvPr>
          <p:cNvSpPr/>
          <p:nvPr/>
        </p:nvSpPr>
        <p:spPr>
          <a:xfrm>
            <a:off x="3178629" y="4306396"/>
            <a:ext cx="8069942" cy="149490"/>
          </a:xfrm>
          <a:prstGeom prst="roundRect">
            <a:avLst/>
          </a:prstGeom>
          <a:noFill/>
          <a:ln w="28575">
            <a:solidFill>
              <a:srgbClr val="F160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tar: 5 Points 10">
            <a:extLst>
              <a:ext uri="{FF2B5EF4-FFF2-40B4-BE49-F238E27FC236}">
                <a16:creationId xmlns:a16="http://schemas.microsoft.com/office/drawing/2014/main" id="{BA4A3DA4-CC0F-21BF-29B4-3DFF690C0769}"/>
              </a:ext>
            </a:extLst>
          </p:cNvPr>
          <p:cNvSpPr/>
          <p:nvPr/>
        </p:nvSpPr>
        <p:spPr>
          <a:xfrm>
            <a:off x="6865256" y="3749761"/>
            <a:ext cx="319315" cy="392615"/>
          </a:xfrm>
          <a:prstGeom prst="star5">
            <a:avLst>
              <a:gd name="adj" fmla="val 24124"/>
              <a:gd name="hf" fmla="val 105146"/>
              <a:gd name="vf" fmla="val 110557"/>
            </a:avLst>
          </a:prstGeom>
          <a:solidFill>
            <a:srgbClr val="0D6CB9"/>
          </a:solidFill>
          <a:ln w="285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016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Completing the ICRP ACW</a:t>
            </a:r>
          </a:p>
        </p:txBody>
      </p:sp>
      <p:sp>
        <p:nvSpPr>
          <p:cNvPr id="3" name="Content Placeholder 2"/>
          <p:cNvSpPr>
            <a:spLocks noGrp="1"/>
          </p:cNvSpPr>
          <p:nvPr>
            <p:ph idx="1"/>
          </p:nvPr>
        </p:nvSpPr>
        <p:spPr>
          <a:xfrm>
            <a:off x="712380" y="1038707"/>
            <a:ext cx="10623762" cy="4808282"/>
          </a:xfrm>
        </p:spPr>
        <p:txBody>
          <a:bodyPr>
            <a:noAutofit/>
          </a:bodyPr>
          <a:lstStyle/>
          <a:p>
            <a:pPr marL="0" indent="0">
              <a:buNone/>
            </a:pPr>
            <a:r>
              <a:rPr lang="en-US" sz="2800" b="1" dirty="0">
                <a:solidFill>
                  <a:srgbClr val="0D6CB9"/>
                </a:solidFill>
              </a:rPr>
              <a:t>Federal Subrecipient Items - Federal Subgrants and Federal Grant Pass-Through Funds (report only federal funds)</a:t>
            </a:r>
          </a:p>
        </p:txBody>
      </p:sp>
      <p:sp>
        <p:nvSpPr>
          <p:cNvPr id="6" name="TextBox 5">
            <a:extLst>
              <a:ext uri="{FF2B5EF4-FFF2-40B4-BE49-F238E27FC236}">
                <a16:creationId xmlns:a16="http://schemas.microsoft.com/office/drawing/2014/main" id="{3C6DA8DF-81DF-4CDB-8CD9-1E0716E63F12}"/>
              </a:ext>
            </a:extLst>
          </p:cNvPr>
          <p:cNvSpPr txBox="1"/>
          <p:nvPr/>
        </p:nvSpPr>
        <p:spPr>
          <a:xfrm>
            <a:off x="855859" y="1911928"/>
            <a:ext cx="10894680" cy="646331"/>
          </a:xfrm>
          <a:prstGeom prst="rect">
            <a:avLst/>
          </a:prstGeom>
          <a:noFill/>
        </p:spPr>
        <p:txBody>
          <a:bodyPr wrap="square" rtlCol="0">
            <a:spAutoFit/>
          </a:bodyPr>
          <a:lstStyle/>
          <a:p>
            <a:pPr marL="285750" indent="-285750">
              <a:buClr>
                <a:srgbClr val="F16038"/>
              </a:buClr>
              <a:buFont typeface="Wingdings" panose="05000000000000000000" pitchFamily="2" charset="2"/>
              <a:buChar char="§"/>
            </a:pPr>
            <a:r>
              <a:rPr lang="en-US" dirty="0">
                <a:solidFill>
                  <a:srgbClr val="0D6CB9"/>
                </a:solidFill>
              </a:rPr>
              <a:t>Do not include subgrants or subcontracts that are less than $25,000, and do not include the first $25,000 of payments in subgrants or subcontracts that are greater than $25,000</a:t>
            </a:r>
          </a:p>
        </p:txBody>
      </p:sp>
      <p:pic>
        <p:nvPicPr>
          <p:cNvPr id="8" name="Picture 7">
            <a:extLst>
              <a:ext uri="{FF2B5EF4-FFF2-40B4-BE49-F238E27FC236}">
                <a16:creationId xmlns:a16="http://schemas.microsoft.com/office/drawing/2014/main" id="{3E728A34-2289-3755-83D5-CB92C2EBDB6A}"/>
              </a:ext>
            </a:extLst>
          </p:cNvPr>
          <p:cNvPicPr>
            <a:picLocks noChangeAspect="1"/>
          </p:cNvPicPr>
          <p:nvPr/>
        </p:nvPicPr>
        <p:blipFill>
          <a:blip r:embed="rId3"/>
          <a:stretch>
            <a:fillRect/>
          </a:stretch>
        </p:blipFill>
        <p:spPr>
          <a:xfrm>
            <a:off x="601160" y="2721546"/>
            <a:ext cx="11232877" cy="3156392"/>
          </a:xfrm>
          <a:prstGeom prst="rect">
            <a:avLst/>
          </a:prstGeom>
          <a:ln>
            <a:noFill/>
          </a:ln>
          <a:effectLst>
            <a:outerShdw blurRad="292100" dist="139700" dir="2700000" algn="tl" rotWithShape="0">
              <a:srgbClr val="333333">
                <a:alpha val="65000"/>
              </a:srgbClr>
            </a:outerShdw>
          </a:effectLst>
        </p:spPr>
      </p:pic>
      <p:sp>
        <p:nvSpPr>
          <p:cNvPr id="10" name="Rectangle: Rounded Corners 9">
            <a:extLst>
              <a:ext uri="{FF2B5EF4-FFF2-40B4-BE49-F238E27FC236}">
                <a16:creationId xmlns:a16="http://schemas.microsoft.com/office/drawing/2014/main" id="{D82F99D4-A3BB-5647-B560-767EA41350FB}"/>
              </a:ext>
            </a:extLst>
          </p:cNvPr>
          <p:cNvSpPr/>
          <p:nvPr/>
        </p:nvSpPr>
        <p:spPr>
          <a:xfrm>
            <a:off x="855858" y="3826864"/>
            <a:ext cx="9899227" cy="163286"/>
          </a:xfrm>
          <a:prstGeom prst="roundRect">
            <a:avLst/>
          </a:prstGeom>
          <a:noFill/>
          <a:ln w="19050">
            <a:solidFill>
              <a:srgbClr val="F160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tar: 5 Points 10">
            <a:extLst>
              <a:ext uri="{FF2B5EF4-FFF2-40B4-BE49-F238E27FC236}">
                <a16:creationId xmlns:a16="http://schemas.microsoft.com/office/drawing/2014/main" id="{8BEEDD2B-801F-926B-A0A7-CABC2595544B}"/>
              </a:ext>
            </a:extLst>
          </p:cNvPr>
          <p:cNvSpPr/>
          <p:nvPr/>
        </p:nvSpPr>
        <p:spPr>
          <a:xfrm>
            <a:off x="6923315" y="3251200"/>
            <a:ext cx="508000" cy="575664"/>
          </a:xfrm>
          <a:prstGeom prst="star5">
            <a:avLst/>
          </a:prstGeom>
          <a:solidFill>
            <a:srgbClr val="0D6CB9"/>
          </a:solidFill>
          <a:ln w="285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2049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2103B2C-8B00-4F29-BCBE-7DE31975DD5D}"/>
              </a:ext>
            </a:extLst>
          </p:cNvPr>
          <p:cNvSpPr>
            <a:spLocks noGrp="1"/>
          </p:cNvSpPr>
          <p:nvPr>
            <p:ph type="title"/>
          </p:nvPr>
        </p:nvSpPr>
        <p:spPr/>
        <p:txBody>
          <a:bodyPr/>
          <a:lstStyle/>
          <a:p>
            <a:r>
              <a:rPr lang="en-US" dirty="0"/>
              <a:t>Completing the ICRP ACW</a:t>
            </a:r>
          </a:p>
        </p:txBody>
      </p:sp>
      <p:sp>
        <p:nvSpPr>
          <p:cNvPr id="5" name="Content Placeholder 4">
            <a:extLst>
              <a:ext uri="{FF2B5EF4-FFF2-40B4-BE49-F238E27FC236}">
                <a16:creationId xmlns:a16="http://schemas.microsoft.com/office/drawing/2014/main" id="{BA60929A-A7DD-4937-83BF-D2A7BFF2DE10}"/>
              </a:ext>
            </a:extLst>
          </p:cNvPr>
          <p:cNvSpPr>
            <a:spLocks noGrp="1"/>
          </p:cNvSpPr>
          <p:nvPr>
            <p:ph idx="1"/>
          </p:nvPr>
        </p:nvSpPr>
        <p:spPr>
          <a:xfrm>
            <a:off x="712380" y="888252"/>
            <a:ext cx="10623762" cy="4942409"/>
          </a:xfrm>
        </p:spPr>
        <p:txBody>
          <a:bodyPr/>
          <a:lstStyle/>
          <a:p>
            <a:pPr marL="0" indent="0">
              <a:buNone/>
            </a:pPr>
            <a:r>
              <a:rPr lang="en-US" b="1" dirty="0">
                <a:solidFill>
                  <a:srgbClr val="0D6CB9"/>
                </a:solidFill>
              </a:rPr>
              <a:t>Contingencies</a:t>
            </a:r>
          </a:p>
          <a:p>
            <a:pPr marL="285750" indent="-285750">
              <a:buClr>
                <a:srgbClr val="F16038"/>
              </a:buClr>
            </a:pPr>
            <a:r>
              <a:rPr lang="en-US" dirty="0">
                <a:solidFill>
                  <a:srgbClr val="0D6CB9"/>
                </a:solidFill>
              </a:rPr>
              <a:t>Select the fund, function, and object code from the pull-down lists</a:t>
            </a:r>
          </a:p>
          <a:p>
            <a:pPr marL="285750" indent="-285750">
              <a:buClr>
                <a:srgbClr val="F16038"/>
              </a:buClr>
            </a:pPr>
            <a:r>
              <a:rPr lang="en-US" dirty="0">
                <a:solidFill>
                  <a:srgbClr val="0D6CB9"/>
                </a:solidFill>
              </a:rPr>
              <a:t>Enter a description and the amount of the contingency</a:t>
            </a:r>
          </a:p>
          <a:p>
            <a:pPr marL="285750" indent="-285750">
              <a:buClr>
                <a:srgbClr val="F16038"/>
              </a:buClr>
            </a:pPr>
            <a:endParaRPr lang="en-US" sz="1800" dirty="0">
              <a:solidFill>
                <a:srgbClr val="0D6CB9"/>
              </a:solidFill>
            </a:endParaRPr>
          </a:p>
          <a:p>
            <a:pPr marL="0" indent="0">
              <a:buClr>
                <a:srgbClr val="3C6EBE"/>
              </a:buClr>
              <a:buNone/>
            </a:pPr>
            <a:endParaRPr lang="en-US" sz="1800" b="0" dirty="0">
              <a:solidFill>
                <a:schemeClr val="tx1"/>
              </a:solidFill>
              <a:latin typeface="+mn-lt"/>
            </a:endParaRPr>
          </a:p>
          <a:p>
            <a:pPr marL="0" indent="0">
              <a:buNone/>
            </a:pPr>
            <a:endParaRPr lang="en-US" b="1" dirty="0">
              <a:solidFill>
                <a:schemeClr val="tx1"/>
              </a:solidFill>
            </a:endParaRPr>
          </a:p>
        </p:txBody>
      </p:sp>
      <p:pic>
        <p:nvPicPr>
          <p:cNvPr id="7" name="Picture 6">
            <a:extLst>
              <a:ext uri="{FF2B5EF4-FFF2-40B4-BE49-F238E27FC236}">
                <a16:creationId xmlns:a16="http://schemas.microsoft.com/office/drawing/2014/main" id="{AE763ACE-B6B8-1796-8FA0-B92EC5B5EB5D}"/>
              </a:ext>
            </a:extLst>
          </p:cNvPr>
          <p:cNvPicPr>
            <a:picLocks noChangeAspect="1"/>
          </p:cNvPicPr>
          <p:nvPr/>
        </p:nvPicPr>
        <p:blipFill>
          <a:blip r:embed="rId3"/>
          <a:stretch>
            <a:fillRect/>
          </a:stretch>
        </p:blipFill>
        <p:spPr>
          <a:xfrm>
            <a:off x="1190171" y="2724149"/>
            <a:ext cx="9739085" cy="2936421"/>
          </a:xfrm>
          <a:prstGeom prst="rect">
            <a:avLst/>
          </a:prstGeom>
          <a:ln>
            <a:noFill/>
          </a:ln>
          <a:effectLst>
            <a:outerShdw blurRad="292100" dist="139700" dir="2700000" algn="tl" rotWithShape="0">
              <a:srgbClr val="333333">
                <a:alpha val="65000"/>
              </a:srgbClr>
            </a:outerShdw>
          </a:effectLst>
        </p:spPr>
      </p:pic>
      <p:sp>
        <p:nvSpPr>
          <p:cNvPr id="8" name="Rectangle: Rounded Corners 7">
            <a:extLst>
              <a:ext uri="{FF2B5EF4-FFF2-40B4-BE49-F238E27FC236}">
                <a16:creationId xmlns:a16="http://schemas.microsoft.com/office/drawing/2014/main" id="{4B3FA844-F8F3-E049-6147-C5636C29E03F}"/>
              </a:ext>
            </a:extLst>
          </p:cNvPr>
          <p:cNvSpPr/>
          <p:nvPr/>
        </p:nvSpPr>
        <p:spPr>
          <a:xfrm>
            <a:off x="1465943" y="3947886"/>
            <a:ext cx="9405257" cy="348343"/>
          </a:xfrm>
          <a:prstGeom prst="roundRect">
            <a:avLst/>
          </a:prstGeom>
          <a:noFill/>
          <a:ln w="28575">
            <a:solidFill>
              <a:srgbClr val="F160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4216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Completing the ICRP ACW</a:t>
            </a:r>
          </a:p>
        </p:txBody>
      </p:sp>
      <p:sp>
        <p:nvSpPr>
          <p:cNvPr id="3" name="Content Placeholder 2"/>
          <p:cNvSpPr>
            <a:spLocks noGrp="1"/>
          </p:cNvSpPr>
          <p:nvPr>
            <p:ph idx="1"/>
          </p:nvPr>
        </p:nvSpPr>
        <p:spPr>
          <a:xfrm>
            <a:off x="712380" y="904581"/>
            <a:ext cx="10623762" cy="1549370"/>
          </a:xfrm>
        </p:spPr>
        <p:txBody>
          <a:bodyPr>
            <a:normAutofit/>
          </a:bodyPr>
          <a:lstStyle/>
          <a:p>
            <a:pPr marL="0" indent="0">
              <a:buNone/>
            </a:pPr>
            <a:r>
              <a:rPr lang="en-US" b="1" dirty="0">
                <a:solidFill>
                  <a:srgbClr val="0D6CB9"/>
                </a:solidFill>
              </a:rPr>
              <a:t>Chief Executive Officer Information</a:t>
            </a:r>
          </a:p>
          <a:p>
            <a:pPr marL="285750" indent="-285750">
              <a:buClr>
                <a:srgbClr val="F16038"/>
              </a:buClr>
            </a:pPr>
            <a:r>
              <a:rPr lang="en-US" sz="1800" dirty="0">
                <a:solidFill>
                  <a:srgbClr val="0D6CB9"/>
                </a:solidFill>
              </a:rPr>
              <a:t>Enter all expenditures for Chief Executive Officers and their immediate support person(s) – state/local salaries and fixed costs by function and position name.  These positions should correspond to the organizational chart that you will be inserting/pasting within the ICRP ACW Organizational Chart tab. </a:t>
            </a:r>
          </a:p>
          <a:p>
            <a:pPr marL="0" indent="0">
              <a:buNone/>
            </a:pPr>
            <a:endParaRPr lang="en-US" b="1" dirty="0">
              <a:solidFill>
                <a:schemeClr val="tx1"/>
              </a:solidFill>
            </a:endParaRPr>
          </a:p>
          <a:p>
            <a:pPr marL="0" indent="0">
              <a:buNone/>
            </a:pPr>
            <a:endParaRPr lang="en-US" b="1" dirty="0">
              <a:solidFill>
                <a:schemeClr val="tx1"/>
              </a:solidFill>
            </a:endParaRPr>
          </a:p>
        </p:txBody>
      </p:sp>
      <p:pic>
        <p:nvPicPr>
          <p:cNvPr id="7" name="Picture 6">
            <a:extLst>
              <a:ext uri="{FF2B5EF4-FFF2-40B4-BE49-F238E27FC236}">
                <a16:creationId xmlns:a16="http://schemas.microsoft.com/office/drawing/2014/main" id="{A200DFF5-617C-1690-FE9D-82C7F0B00DF2}"/>
              </a:ext>
            </a:extLst>
          </p:cNvPr>
          <p:cNvPicPr>
            <a:picLocks noChangeAspect="1"/>
          </p:cNvPicPr>
          <p:nvPr/>
        </p:nvPicPr>
        <p:blipFill>
          <a:blip r:embed="rId3"/>
          <a:stretch>
            <a:fillRect/>
          </a:stretch>
        </p:blipFill>
        <p:spPr>
          <a:xfrm>
            <a:off x="758582" y="2453951"/>
            <a:ext cx="11046286" cy="3003420"/>
          </a:xfrm>
          <a:prstGeom prst="rect">
            <a:avLst/>
          </a:prstGeom>
          <a:ln>
            <a:noFill/>
          </a:ln>
          <a:effectLst>
            <a:outerShdw blurRad="292100" dist="139700" dir="2700000" algn="tl" rotWithShape="0">
              <a:srgbClr val="333333">
                <a:alpha val="65000"/>
              </a:srgbClr>
            </a:outerShdw>
          </a:effectLst>
        </p:spPr>
      </p:pic>
      <p:sp>
        <p:nvSpPr>
          <p:cNvPr id="8" name="Rectangle: Rounded Corners 7">
            <a:extLst>
              <a:ext uri="{FF2B5EF4-FFF2-40B4-BE49-F238E27FC236}">
                <a16:creationId xmlns:a16="http://schemas.microsoft.com/office/drawing/2014/main" id="{15551359-7F65-81DC-6E05-EDE24A5CD6CC}"/>
              </a:ext>
            </a:extLst>
          </p:cNvPr>
          <p:cNvSpPr/>
          <p:nvPr/>
        </p:nvSpPr>
        <p:spPr>
          <a:xfrm>
            <a:off x="1756228" y="3908001"/>
            <a:ext cx="8606971" cy="214056"/>
          </a:xfrm>
          <a:prstGeom prst="roundRect">
            <a:avLst/>
          </a:prstGeom>
          <a:noFill/>
          <a:ln w="28575">
            <a:solidFill>
              <a:srgbClr val="F160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2315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380" y="153230"/>
            <a:ext cx="11121657" cy="751350"/>
          </a:xfrm>
        </p:spPr>
        <p:txBody>
          <a:bodyPr anchor="ctr">
            <a:normAutofit/>
          </a:bodyPr>
          <a:lstStyle/>
          <a:p>
            <a:r>
              <a:rPr lang="en-US" dirty="0"/>
              <a:t>Completing the ICRP ACW</a:t>
            </a:r>
          </a:p>
        </p:txBody>
      </p:sp>
      <p:sp>
        <p:nvSpPr>
          <p:cNvPr id="3" name="Content Placeholder 2"/>
          <p:cNvSpPr>
            <a:spLocks noGrp="1"/>
          </p:cNvSpPr>
          <p:nvPr>
            <p:ph idx="1"/>
          </p:nvPr>
        </p:nvSpPr>
        <p:spPr>
          <a:xfrm>
            <a:off x="712379" y="1285424"/>
            <a:ext cx="11331231" cy="1065890"/>
          </a:xfrm>
        </p:spPr>
        <p:txBody>
          <a:bodyPr>
            <a:normAutofit fontScale="77500" lnSpcReduction="20000"/>
          </a:bodyPr>
          <a:lstStyle/>
          <a:p>
            <a:pPr marL="0" indent="0">
              <a:buNone/>
            </a:pPr>
            <a:r>
              <a:rPr lang="en-US" sz="4000" b="1" dirty="0"/>
              <a:t>Terminal leave </a:t>
            </a:r>
          </a:p>
          <a:p>
            <a:r>
              <a:rPr lang="en-US" sz="2900" dirty="0"/>
              <a:t>Terminal leave payments are amounts paid to departing employees outside of normal routine payments for either the accumulation of vacation leave or as part of an employment contract. </a:t>
            </a:r>
          </a:p>
        </p:txBody>
      </p:sp>
      <p:pic>
        <p:nvPicPr>
          <p:cNvPr id="7" name="Picture 6">
            <a:extLst>
              <a:ext uri="{FF2B5EF4-FFF2-40B4-BE49-F238E27FC236}">
                <a16:creationId xmlns:a16="http://schemas.microsoft.com/office/drawing/2014/main" id="{CDE70C3C-A8F6-1AB9-41DB-F3021F2EBDF3}"/>
              </a:ext>
            </a:extLst>
          </p:cNvPr>
          <p:cNvPicPr>
            <a:picLocks noChangeAspect="1"/>
          </p:cNvPicPr>
          <p:nvPr/>
        </p:nvPicPr>
        <p:blipFill>
          <a:blip r:embed="rId3"/>
          <a:stretch>
            <a:fillRect/>
          </a:stretch>
        </p:blipFill>
        <p:spPr>
          <a:xfrm>
            <a:off x="827314" y="2601684"/>
            <a:ext cx="10534650" cy="2876550"/>
          </a:xfrm>
          <a:prstGeom prst="rect">
            <a:avLst/>
          </a:prstGeom>
        </p:spPr>
      </p:pic>
      <p:sp>
        <p:nvSpPr>
          <p:cNvPr id="8" name="Rectangle: Rounded Corners 7">
            <a:extLst>
              <a:ext uri="{FF2B5EF4-FFF2-40B4-BE49-F238E27FC236}">
                <a16:creationId xmlns:a16="http://schemas.microsoft.com/office/drawing/2014/main" id="{AC9DCF2B-1BF0-D2A6-521A-493CC00B3B9A}"/>
              </a:ext>
            </a:extLst>
          </p:cNvPr>
          <p:cNvSpPr/>
          <p:nvPr/>
        </p:nvSpPr>
        <p:spPr>
          <a:xfrm>
            <a:off x="1030514" y="3817257"/>
            <a:ext cx="10334172" cy="174172"/>
          </a:xfrm>
          <a:prstGeom prst="roundRect">
            <a:avLst/>
          </a:prstGeom>
          <a:noFill/>
          <a:ln w="28575">
            <a:solidFill>
              <a:srgbClr val="F160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4895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02A04-407E-4C15-89E7-BE5513938EF1}"/>
              </a:ext>
            </a:extLst>
          </p:cNvPr>
          <p:cNvSpPr>
            <a:spLocks noGrp="1"/>
          </p:cNvSpPr>
          <p:nvPr>
            <p:ph type="title"/>
          </p:nvPr>
        </p:nvSpPr>
        <p:spPr/>
        <p:txBody>
          <a:bodyPr/>
          <a:lstStyle/>
          <a:p>
            <a:r>
              <a:rPr lang="en-US" dirty="0"/>
              <a:t>Common Mistakes</a:t>
            </a:r>
          </a:p>
        </p:txBody>
      </p:sp>
      <p:sp>
        <p:nvSpPr>
          <p:cNvPr id="4" name="Content Placeholder 3">
            <a:extLst>
              <a:ext uri="{FF2B5EF4-FFF2-40B4-BE49-F238E27FC236}">
                <a16:creationId xmlns:a16="http://schemas.microsoft.com/office/drawing/2014/main" id="{E251639E-A9E7-441D-B3BF-FC9D62093A71}"/>
              </a:ext>
            </a:extLst>
          </p:cNvPr>
          <p:cNvSpPr>
            <a:spLocks noGrp="1"/>
          </p:cNvSpPr>
          <p:nvPr>
            <p:ph idx="1"/>
          </p:nvPr>
        </p:nvSpPr>
        <p:spPr>
          <a:xfrm>
            <a:off x="712380" y="904580"/>
            <a:ext cx="10623762" cy="4942409"/>
          </a:xfrm>
        </p:spPr>
        <p:txBody>
          <a:bodyPr/>
          <a:lstStyle/>
          <a:p>
            <a:r>
              <a:rPr lang="en-US" dirty="0">
                <a:solidFill>
                  <a:srgbClr val="0D6CB9"/>
                </a:solidFill>
              </a:rPr>
              <a:t>Depreciation Expense- Blank or wrong amount reported</a:t>
            </a:r>
          </a:p>
          <a:p>
            <a:endParaRPr lang="en-US" dirty="0"/>
          </a:p>
          <a:p>
            <a:endParaRPr lang="en-US" dirty="0"/>
          </a:p>
          <a:p>
            <a:r>
              <a:rPr lang="en-US" dirty="0">
                <a:solidFill>
                  <a:srgbClr val="0D6CB9"/>
                </a:solidFill>
              </a:rPr>
              <a:t>Payments to Fiscal Agent/Member Districts of Shared Services Arrangements (SSAs)- Incomplete data</a:t>
            </a:r>
          </a:p>
          <a:p>
            <a:endParaRPr lang="en-US" dirty="0">
              <a:solidFill>
                <a:srgbClr val="0D6CB9"/>
              </a:solidFill>
            </a:endParaRPr>
          </a:p>
          <a:p>
            <a:endParaRPr lang="en-US" dirty="0"/>
          </a:p>
          <a:p>
            <a:endParaRPr lang="en-US" dirty="0"/>
          </a:p>
          <a:p>
            <a:endParaRPr lang="en-US" dirty="0"/>
          </a:p>
        </p:txBody>
      </p:sp>
      <p:pic>
        <p:nvPicPr>
          <p:cNvPr id="6" name="Graphic 5" descr="Back">
            <a:extLst>
              <a:ext uri="{FF2B5EF4-FFF2-40B4-BE49-F238E27FC236}">
                <a16:creationId xmlns:a16="http://schemas.microsoft.com/office/drawing/2014/main" id="{CC49247E-80EB-4FB6-BBB6-7B184BFD3DD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57808" y="1570654"/>
            <a:ext cx="914400" cy="914400"/>
          </a:xfrm>
          <a:prstGeom prst="rect">
            <a:avLst/>
          </a:prstGeom>
        </p:spPr>
      </p:pic>
      <p:pic>
        <p:nvPicPr>
          <p:cNvPr id="9" name="Graphic 8" descr="Back">
            <a:extLst>
              <a:ext uri="{FF2B5EF4-FFF2-40B4-BE49-F238E27FC236}">
                <a16:creationId xmlns:a16="http://schemas.microsoft.com/office/drawing/2014/main" id="{5D6DF204-AEC5-430F-AB30-4CF6549B186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080623" y="4288724"/>
            <a:ext cx="914400" cy="914400"/>
          </a:xfrm>
          <a:prstGeom prst="rect">
            <a:avLst/>
          </a:prstGeom>
        </p:spPr>
      </p:pic>
      <p:pic>
        <p:nvPicPr>
          <p:cNvPr id="8" name="Picture 7">
            <a:extLst>
              <a:ext uri="{FF2B5EF4-FFF2-40B4-BE49-F238E27FC236}">
                <a16:creationId xmlns:a16="http://schemas.microsoft.com/office/drawing/2014/main" id="{9215CD4C-6465-1F50-CEF7-758871091296}"/>
              </a:ext>
            </a:extLst>
          </p:cNvPr>
          <p:cNvPicPr>
            <a:picLocks noChangeAspect="1"/>
          </p:cNvPicPr>
          <p:nvPr/>
        </p:nvPicPr>
        <p:blipFill>
          <a:blip r:embed="rId7"/>
          <a:stretch>
            <a:fillRect/>
          </a:stretch>
        </p:blipFill>
        <p:spPr>
          <a:xfrm>
            <a:off x="1494971" y="1561402"/>
            <a:ext cx="7158933" cy="599802"/>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4D44ABFA-09B8-2481-4F6A-74E4C7E178A9}"/>
              </a:ext>
            </a:extLst>
          </p:cNvPr>
          <p:cNvPicPr>
            <a:picLocks noChangeAspect="1"/>
          </p:cNvPicPr>
          <p:nvPr/>
        </p:nvPicPr>
        <p:blipFill>
          <a:blip r:embed="rId8"/>
          <a:stretch>
            <a:fillRect/>
          </a:stretch>
        </p:blipFill>
        <p:spPr>
          <a:xfrm>
            <a:off x="1494970" y="3758266"/>
            <a:ext cx="7158933" cy="2083901"/>
          </a:xfrm>
          <a:prstGeom prst="rect">
            <a:avLst/>
          </a:prstGeom>
        </p:spPr>
      </p:pic>
    </p:spTree>
    <p:extLst>
      <p:ext uri="{BB962C8B-B14F-4D97-AF65-F5344CB8AC3E}">
        <p14:creationId xmlns:p14="http://schemas.microsoft.com/office/powerpoint/2010/main" val="21505079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07593-C7B1-41F5-BAB1-CE0EFC1A71A4}"/>
              </a:ext>
            </a:extLst>
          </p:cNvPr>
          <p:cNvSpPr>
            <a:spLocks noGrp="1"/>
          </p:cNvSpPr>
          <p:nvPr>
            <p:ph type="title"/>
          </p:nvPr>
        </p:nvSpPr>
        <p:spPr/>
        <p:txBody>
          <a:bodyPr>
            <a:normAutofit/>
          </a:bodyPr>
          <a:lstStyle/>
          <a:p>
            <a:r>
              <a:rPr lang="en-US" dirty="0"/>
              <a:t>Common Mistakes </a:t>
            </a:r>
          </a:p>
        </p:txBody>
      </p:sp>
      <p:sp>
        <p:nvSpPr>
          <p:cNvPr id="4" name="Content Placeholder 3">
            <a:extLst>
              <a:ext uri="{FF2B5EF4-FFF2-40B4-BE49-F238E27FC236}">
                <a16:creationId xmlns:a16="http://schemas.microsoft.com/office/drawing/2014/main" id="{B796EB44-B677-445E-A489-26A2FE4076A8}"/>
              </a:ext>
            </a:extLst>
          </p:cNvPr>
          <p:cNvSpPr>
            <a:spLocks noGrp="1"/>
          </p:cNvSpPr>
          <p:nvPr>
            <p:ph idx="1"/>
          </p:nvPr>
        </p:nvSpPr>
        <p:spPr>
          <a:xfrm>
            <a:off x="712380" y="904580"/>
            <a:ext cx="10623762" cy="4942409"/>
          </a:xfrm>
        </p:spPr>
        <p:txBody>
          <a:bodyPr/>
          <a:lstStyle/>
          <a:p>
            <a:r>
              <a:rPr lang="en-US" dirty="0">
                <a:solidFill>
                  <a:srgbClr val="0D6CB9"/>
                </a:solidFill>
              </a:rPr>
              <a:t>Federal Subrecipient Items - Federal Subgrants and Federal grant pass-through funds - Incomplete data and no selection from pull-down list</a:t>
            </a:r>
            <a:br>
              <a:rPr lang="en-US" dirty="0"/>
            </a:br>
            <a:br>
              <a:rPr lang="en-US" dirty="0"/>
            </a:br>
            <a:br>
              <a:rPr lang="en-US" dirty="0"/>
            </a:br>
            <a:endParaRPr lang="en-US" dirty="0"/>
          </a:p>
          <a:p>
            <a:endParaRPr lang="en-US" dirty="0">
              <a:solidFill>
                <a:schemeClr val="tx1"/>
              </a:solidFill>
            </a:endParaRPr>
          </a:p>
          <a:p>
            <a:r>
              <a:rPr lang="en-US" dirty="0">
                <a:solidFill>
                  <a:srgbClr val="0D6CB9"/>
                </a:solidFill>
              </a:rPr>
              <a:t>Contingencies – No selection from pull-down list</a:t>
            </a:r>
            <a:br>
              <a:rPr lang="en-US" dirty="0">
                <a:solidFill>
                  <a:srgbClr val="0D6CB9"/>
                </a:solidFill>
              </a:rPr>
            </a:br>
            <a:br>
              <a:rPr lang="en-US" dirty="0"/>
            </a:br>
            <a:endParaRPr lang="en-US" dirty="0"/>
          </a:p>
        </p:txBody>
      </p:sp>
      <p:pic>
        <p:nvPicPr>
          <p:cNvPr id="7" name="Graphic 6" descr="Back">
            <a:extLst>
              <a:ext uri="{FF2B5EF4-FFF2-40B4-BE49-F238E27FC236}">
                <a16:creationId xmlns:a16="http://schemas.microsoft.com/office/drawing/2014/main" id="{D51383AD-9E00-430E-B4A9-9CFDD456529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342783" y="2007835"/>
            <a:ext cx="914400" cy="914400"/>
          </a:xfrm>
          <a:prstGeom prst="rect">
            <a:avLst/>
          </a:prstGeom>
        </p:spPr>
      </p:pic>
      <p:pic>
        <p:nvPicPr>
          <p:cNvPr id="9" name="Graphic 8" descr="Back">
            <a:extLst>
              <a:ext uri="{FF2B5EF4-FFF2-40B4-BE49-F238E27FC236}">
                <a16:creationId xmlns:a16="http://schemas.microsoft.com/office/drawing/2014/main" id="{BA6495F4-C0A0-4388-A6BC-BE3C450B5BA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411208" y="4132140"/>
            <a:ext cx="914400" cy="914400"/>
          </a:xfrm>
          <a:prstGeom prst="rect">
            <a:avLst/>
          </a:prstGeom>
        </p:spPr>
      </p:pic>
      <p:pic>
        <p:nvPicPr>
          <p:cNvPr id="5" name="Picture 4">
            <a:extLst>
              <a:ext uri="{FF2B5EF4-FFF2-40B4-BE49-F238E27FC236}">
                <a16:creationId xmlns:a16="http://schemas.microsoft.com/office/drawing/2014/main" id="{3A359AB9-BB76-1F86-68E0-0CC1E5152D4D}"/>
              </a:ext>
            </a:extLst>
          </p:cNvPr>
          <p:cNvPicPr>
            <a:picLocks noChangeAspect="1"/>
          </p:cNvPicPr>
          <p:nvPr/>
        </p:nvPicPr>
        <p:blipFill>
          <a:blip r:embed="rId6"/>
          <a:stretch>
            <a:fillRect/>
          </a:stretch>
        </p:blipFill>
        <p:spPr>
          <a:xfrm>
            <a:off x="1148950" y="1785257"/>
            <a:ext cx="7610095" cy="1643743"/>
          </a:xfrm>
          <a:prstGeom prst="rect">
            <a:avLst/>
          </a:prstGeom>
        </p:spPr>
      </p:pic>
      <p:pic>
        <p:nvPicPr>
          <p:cNvPr id="11" name="Picture 10">
            <a:extLst>
              <a:ext uri="{FF2B5EF4-FFF2-40B4-BE49-F238E27FC236}">
                <a16:creationId xmlns:a16="http://schemas.microsoft.com/office/drawing/2014/main" id="{998F3F08-2CAF-66E1-C05F-2F79E65A19AB}"/>
              </a:ext>
            </a:extLst>
          </p:cNvPr>
          <p:cNvPicPr>
            <a:picLocks noChangeAspect="1"/>
          </p:cNvPicPr>
          <p:nvPr/>
        </p:nvPicPr>
        <p:blipFill>
          <a:blip r:embed="rId7"/>
          <a:stretch>
            <a:fillRect/>
          </a:stretch>
        </p:blipFill>
        <p:spPr>
          <a:xfrm>
            <a:off x="956519" y="4025900"/>
            <a:ext cx="8210550" cy="1447800"/>
          </a:xfrm>
          <a:prstGeom prst="rect">
            <a:avLst/>
          </a:prstGeom>
        </p:spPr>
      </p:pic>
    </p:spTree>
    <p:extLst>
      <p:ext uri="{BB962C8B-B14F-4D97-AF65-F5344CB8AC3E}">
        <p14:creationId xmlns:p14="http://schemas.microsoft.com/office/powerpoint/2010/main" val="351946836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3C6EBE"/>
                </a:solidFill>
              </a:rPr>
              <a:t>Agenda</a:t>
            </a:r>
          </a:p>
        </p:txBody>
      </p:sp>
      <p:sp>
        <p:nvSpPr>
          <p:cNvPr id="3" name="Content Placeholder 2"/>
          <p:cNvSpPr>
            <a:spLocks noGrp="1"/>
          </p:cNvSpPr>
          <p:nvPr>
            <p:ph idx="1"/>
          </p:nvPr>
        </p:nvSpPr>
        <p:spPr>
          <a:xfrm>
            <a:off x="712379" y="1092530"/>
            <a:ext cx="11269823" cy="4754459"/>
          </a:xfrm>
        </p:spPr>
        <p:txBody>
          <a:bodyPr>
            <a:normAutofit/>
          </a:bodyPr>
          <a:lstStyle/>
          <a:p>
            <a:r>
              <a:rPr lang="en-US" sz="3200" dirty="0"/>
              <a:t>Role of the United States Department of Education (USDE)</a:t>
            </a:r>
          </a:p>
          <a:p>
            <a:r>
              <a:rPr lang="en-US" sz="3200" dirty="0"/>
              <a:t>ICRP and ICRP ACW Overview</a:t>
            </a:r>
          </a:p>
          <a:p>
            <a:r>
              <a:rPr lang="en-US" sz="3200" dirty="0"/>
              <a:t>Timeline</a:t>
            </a:r>
          </a:p>
          <a:p>
            <a:r>
              <a:rPr lang="en-US" sz="3200" dirty="0"/>
              <a:t>Completing the ICRP ACW</a:t>
            </a:r>
          </a:p>
          <a:p>
            <a:r>
              <a:rPr lang="en-US" sz="3200" dirty="0"/>
              <a:t>Submitting the ICRP ACW </a:t>
            </a:r>
          </a:p>
          <a:p>
            <a:r>
              <a:rPr lang="en-US" sz="3200" dirty="0"/>
              <a:t>ICRP Next Steps</a:t>
            </a:r>
          </a:p>
          <a:p>
            <a:r>
              <a:rPr lang="en-US" sz="3200" dirty="0"/>
              <a:t>Reviewing and Certifying the ICRP</a:t>
            </a:r>
          </a:p>
          <a:p>
            <a:endParaRPr lang="en-US" dirty="0"/>
          </a:p>
          <a:p>
            <a:endParaRPr lang="en-US" dirty="0"/>
          </a:p>
        </p:txBody>
      </p:sp>
    </p:spTree>
    <p:extLst>
      <p:ext uri="{BB962C8B-B14F-4D97-AF65-F5344CB8AC3E}">
        <p14:creationId xmlns:p14="http://schemas.microsoft.com/office/powerpoint/2010/main" val="42782270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DF5C9-D577-4E5F-A0DB-6FD1AA0BBCC4}"/>
              </a:ext>
            </a:extLst>
          </p:cNvPr>
          <p:cNvSpPr>
            <a:spLocks noGrp="1"/>
          </p:cNvSpPr>
          <p:nvPr>
            <p:ph type="title"/>
          </p:nvPr>
        </p:nvSpPr>
        <p:spPr/>
        <p:txBody>
          <a:bodyPr/>
          <a:lstStyle/>
          <a:p>
            <a:r>
              <a:rPr lang="en-US" dirty="0"/>
              <a:t>Common Mistakes</a:t>
            </a:r>
          </a:p>
        </p:txBody>
      </p:sp>
      <p:sp>
        <p:nvSpPr>
          <p:cNvPr id="6" name="Content Placeholder 5">
            <a:extLst>
              <a:ext uri="{FF2B5EF4-FFF2-40B4-BE49-F238E27FC236}">
                <a16:creationId xmlns:a16="http://schemas.microsoft.com/office/drawing/2014/main" id="{B3B527C9-63CE-45CE-B130-AEC912ADDC8F}"/>
              </a:ext>
            </a:extLst>
          </p:cNvPr>
          <p:cNvSpPr txBox="1">
            <a:spLocks noGrp="1"/>
          </p:cNvSpPr>
          <p:nvPr>
            <p:ph idx="1"/>
          </p:nvPr>
        </p:nvSpPr>
        <p:spPr>
          <a:xfrm>
            <a:off x="455220" y="1495651"/>
            <a:ext cx="11281559" cy="1255728"/>
          </a:xfrm>
          <a:prstGeom prst="rect">
            <a:avLst/>
          </a:prstGeom>
          <a:noFill/>
        </p:spPr>
        <p:txBody>
          <a:bodyPr wrap="square">
            <a:spAutoFit/>
          </a:bodyPr>
          <a:lstStyle/>
          <a:p>
            <a:r>
              <a:rPr lang="en-US" dirty="0">
                <a:solidFill>
                  <a:srgbClr val="0D6CB9"/>
                </a:solidFill>
              </a:rPr>
              <a:t>Chief Executive Officer Information - No selection from pull-down list, number of position(s), positions listed that should </a:t>
            </a:r>
            <a:r>
              <a:rPr lang="en-US" u="sng" dirty="0">
                <a:solidFill>
                  <a:srgbClr val="0D6CB9"/>
                </a:solidFill>
              </a:rPr>
              <a:t>NOT</a:t>
            </a:r>
            <a:r>
              <a:rPr lang="en-US" dirty="0">
                <a:solidFill>
                  <a:srgbClr val="0D6CB9"/>
                </a:solidFill>
              </a:rPr>
              <a:t> be under CEO section (see #s 10 &amp; 11 in the </a:t>
            </a:r>
            <a:r>
              <a:rPr lang="en-US" dirty="0">
                <a:solidFill>
                  <a:srgbClr val="0D6CB9"/>
                </a:solidFill>
                <a:hlinkClick r:id="rId3"/>
              </a:rPr>
              <a:t>FAQ</a:t>
            </a:r>
            <a:r>
              <a:rPr lang="en-US" dirty="0">
                <a:solidFill>
                  <a:srgbClr val="0D6CB9"/>
                </a:solidFill>
              </a:rPr>
              <a:t>) </a:t>
            </a:r>
          </a:p>
        </p:txBody>
      </p:sp>
      <p:pic>
        <p:nvPicPr>
          <p:cNvPr id="5" name="Graphic 4" descr="Back">
            <a:extLst>
              <a:ext uri="{FF2B5EF4-FFF2-40B4-BE49-F238E27FC236}">
                <a16:creationId xmlns:a16="http://schemas.microsoft.com/office/drawing/2014/main" id="{77A67720-2792-4381-ADC7-58236F10321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510450" y="3726540"/>
            <a:ext cx="914400" cy="914400"/>
          </a:xfrm>
          <a:prstGeom prst="rect">
            <a:avLst/>
          </a:prstGeom>
        </p:spPr>
      </p:pic>
      <p:sp>
        <p:nvSpPr>
          <p:cNvPr id="7" name="TextBox 6">
            <a:extLst>
              <a:ext uri="{FF2B5EF4-FFF2-40B4-BE49-F238E27FC236}">
                <a16:creationId xmlns:a16="http://schemas.microsoft.com/office/drawing/2014/main" id="{7012F759-E552-45A1-BB29-34D4FEB9079C}"/>
              </a:ext>
            </a:extLst>
          </p:cNvPr>
          <p:cNvSpPr txBox="1"/>
          <p:nvPr/>
        </p:nvSpPr>
        <p:spPr>
          <a:xfrm>
            <a:off x="8424850" y="2751379"/>
            <a:ext cx="3409187" cy="3139321"/>
          </a:xfrm>
          <a:prstGeom prst="rect">
            <a:avLst/>
          </a:prstGeom>
          <a:solidFill>
            <a:schemeClr val="accent1">
              <a:lumMod val="40000"/>
              <a:lumOff val="60000"/>
              <a:alpha val="50000"/>
            </a:schemeClr>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rtlCol="0">
            <a:spAutoFit/>
          </a:bodyPr>
          <a:lstStyle/>
          <a:p>
            <a:r>
              <a:rPr lang="en-US" b="1" dirty="0">
                <a:solidFill>
                  <a:schemeClr val="tx1"/>
                </a:solidFill>
              </a:rPr>
              <a:t>What are some examples of positions that should </a:t>
            </a:r>
            <a:r>
              <a:rPr lang="en-US" b="1" u="sng" dirty="0">
                <a:solidFill>
                  <a:schemeClr val="tx1"/>
                </a:solidFill>
              </a:rPr>
              <a:t>NOT</a:t>
            </a:r>
            <a:r>
              <a:rPr lang="en-US" b="1" dirty="0">
                <a:solidFill>
                  <a:schemeClr val="tx1"/>
                </a:solidFill>
              </a:rPr>
              <a:t> be listed: </a:t>
            </a:r>
          </a:p>
          <a:p>
            <a:pPr marL="285750" indent="-285750">
              <a:buFont typeface="Arial" panose="020B0604020202020204" pitchFamily="34" charset="0"/>
              <a:buChar char="•"/>
            </a:pPr>
            <a:r>
              <a:rPr lang="en-US" sz="1800" b="0" i="0" u="none" strike="noStrike" baseline="0" dirty="0">
                <a:solidFill>
                  <a:srgbClr val="000000"/>
                </a:solidFill>
                <a:latin typeface="Arial" panose="020B0604020202020204" pitchFamily="34" charset="0"/>
              </a:rPr>
              <a:t>Campus Principals </a:t>
            </a:r>
          </a:p>
          <a:p>
            <a:pPr marL="285750" indent="-285750">
              <a:buFont typeface="Arial" panose="020B0604020202020204" pitchFamily="34" charset="0"/>
              <a:buChar char="•"/>
            </a:pPr>
            <a:r>
              <a:rPr lang="en-US" sz="1800" b="0" i="0" u="none" strike="noStrike" baseline="0" dirty="0">
                <a:solidFill>
                  <a:srgbClr val="000000"/>
                </a:solidFill>
                <a:latin typeface="Arial" panose="020B0604020202020204" pitchFamily="34" charset="0"/>
              </a:rPr>
              <a:t>Special Education Programs </a:t>
            </a:r>
          </a:p>
          <a:p>
            <a:pPr marL="285750" indent="-285750">
              <a:buFont typeface="Arial" panose="020B0604020202020204" pitchFamily="34" charset="0"/>
              <a:buChar char="•"/>
            </a:pPr>
            <a:r>
              <a:rPr lang="en-US" sz="1800" b="0" i="0" u="none" strike="noStrike" baseline="0" dirty="0">
                <a:solidFill>
                  <a:srgbClr val="000000"/>
                </a:solidFill>
                <a:latin typeface="Arial" panose="020B0604020202020204" pitchFamily="34" charset="0"/>
              </a:rPr>
              <a:t>Federal Programs </a:t>
            </a:r>
          </a:p>
          <a:p>
            <a:pPr marL="285750" indent="-285750">
              <a:buFont typeface="Arial" panose="020B0604020202020204" pitchFamily="34" charset="0"/>
              <a:buChar char="•"/>
            </a:pPr>
            <a:r>
              <a:rPr lang="en-US" sz="1800" b="0" i="0" u="none" strike="noStrike" baseline="0" dirty="0">
                <a:solidFill>
                  <a:srgbClr val="000000"/>
                </a:solidFill>
                <a:latin typeface="Arial" panose="020B0604020202020204" pitchFamily="34" charset="0"/>
              </a:rPr>
              <a:t>Transportation Programs </a:t>
            </a:r>
          </a:p>
          <a:p>
            <a:pPr marL="285750" indent="-285750">
              <a:buFont typeface="Arial" panose="020B0604020202020204" pitchFamily="34" charset="0"/>
              <a:buChar char="•"/>
            </a:pPr>
            <a:r>
              <a:rPr lang="en-US" sz="1800" b="0" i="0" u="none" strike="noStrike" baseline="0" dirty="0">
                <a:solidFill>
                  <a:srgbClr val="000000"/>
                </a:solidFill>
                <a:latin typeface="Arial" panose="020B0604020202020204" pitchFamily="34" charset="0"/>
              </a:rPr>
              <a:t>Food Service Programs </a:t>
            </a:r>
          </a:p>
          <a:p>
            <a:pPr marL="285750" indent="-285750">
              <a:buFont typeface="Arial" panose="020B0604020202020204" pitchFamily="34" charset="0"/>
              <a:buChar char="•"/>
            </a:pPr>
            <a:r>
              <a:rPr lang="en-US" sz="1800" b="0" i="0" u="none" strike="noStrike" baseline="0" dirty="0">
                <a:solidFill>
                  <a:srgbClr val="000000"/>
                </a:solidFill>
                <a:latin typeface="Arial" panose="020B0604020202020204" pitchFamily="34" charset="0"/>
              </a:rPr>
              <a:t>Art Programs </a:t>
            </a:r>
          </a:p>
          <a:p>
            <a:pPr marL="285750" indent="-285750">
              <a:buFont typeface="Arial" panose="020B0604020202020204" pitchFamily="34" charset="0"/>
              <a:buChar char="•"/>
            </a:pPr>
            <a:r>
              <a:rPr lang="en-US" dirty="0">
                <a:solidFill>
                  <a:srgbClr val="000000"/>
                </a:solidFill>
                <a:latin typeface="Arial" panose="020B0604020202020204" pitchFamily="34" charset="0"/>
              </a:rPr>
              <a:t>Board of Trustees</a:t>
            </a:r>
            <a:endParaRPr lang="en-US" sz="1800" b="0" i="0" u="none" strike="noStrike" baseline="0" dirty="0">
              <a:solidFill>
                <a:srgbClr val="000000"/>
              </a:solidFill>
              <a:latin typeface="Arial" panose="020B0604020202020204" pitchFamily="34" charset="0"/>
            </a:endParaRPr>
          </a:p>
          <a:p>
            <a:endParaRPr lang="en-US" dirty="0"/>
          </a:p>
        </p:txBody>
      </p:sp>
      <p:pic>
        <p:nvPicPr>
          <p:cNvPr id="8" name="Picture 7">
            <a:extLst>
              <a:ext uri="{FF2B5EF4-FFF2-40B4-BE49-F238E27FC236}">
                <a16:creationId xmlns:a16="http://schemas.microsoft.com/office/drawing/2014/main" id="{C98D7957-10DB-3162-E63B-58A1EFD8B05C}"/>
              </a:ext>
            </a:extLst>
          </p:cNvPr>
          <p:cNvPicPr>
            <a:picLocks noChangeAspect="1"/>
          </p:cNvPicPr>
          <p:nvPr/>
        </p:nvPicPr>
        <p:blipFill>
          <a:blip r:embed="rId6"/>
          <a:stretch>
            <a:fillRect/>
          </a:stretch>
        </p:blipFill>
        <p:spPr>
          <a:xfrm>
            <a:off x="546304" y="2975429"/>
            <a:ext cx="6964145" cy="2525485"/>
          </a:xfrm>
          <a:prstGeom prst="rect">
            <a:avLst/>
          </a:prstGeom>
        </p:spPr>
      </p:pic>
    </p:spTree>
    <p:extLst>
      <p:ext uri="{BB962C8B-B14F-4D97-AF65-F5344CB8AC3E}">
        <p14:creationId xmlns:p14="http://schemas.microsoft.com/office/powerpoint/2010/main" val="1265325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3C6EBE"/>
                </a:solidFill>
              </a:rPr>
              <a:t>Submitting the ICRP ACW</a:t>
            </a:r>
          </a:p>
        </p:txBody>
      </p:sp>
      <p:sp>
        <p:nvSpPr>
          <p:cNvPr id="3" name="Content Placeholder 2"/>
          <p:cNvSpPr>
            <a:spLocks noGrp="1"/>
          </p:cNvSpPr>
          <p:nvPr>
            <p:ph idx="1"/>
          </p:nvPr>
        </p:nvSpPr>
        <p:spPr>
          <a:xfrm>
            <a:off x="332509" y="1163782"/>
            <a:ext cx="11501528" cy="4683207"/>
          </a:xfrm>
        </p:spPr>
        <p:txBody>
          <a:bodyPr>
            <a:normAutofit/>
          </a:bodyPr>
          <a:lstStyle/>
          <a:p>
            <a:pPr lvl="0"/>
            <a:r>
              <a:rPr lang="en-US" sz="3200" dirty="0">
                <a:solidFill>
                  <a:srgbClr val="0D6CB9"/>
                </a:solidFill>
              </a:rPr>
              <a:t>Log on to the </a:t>
            </a:r>
            <a:r>
              <a:rPr lang="en-US" sz="3200" u="sng" dirty="0">
                <a:solidFill>
                  <a:srgbClr val="0D6CB9"/>
                </a:solidFill>
                <a:hlinkClick r:id="rId3" tooltip="link to secure environment">
                  <a:extLst>
                    <a:ext uri="{A12FA001-AC4F-418D-AE19-62706E023703}">
                      <ahyp:hlinkClr xmlns:ahyp="http://schemas.microsoft.com/office/drawing/2018/hyperlinkcolor" val="tx"/>
                    </a:ext>
                  </a:extLst>
                </a:hlinkClick>
              </a:rPr>
              <a:t>TEA Login, (TEAL)</a:t>
            </a:r>
            <a:endParaRPr lang="en-US" sz="3200" dirty="0">
              <a:solidFill>
                <a:srgbClr val="0D6CB9"/>
              </a:solidFill>
            </a:endParaRPr>
          </a:p>
          <a:p>
            <a:pPr lvl="0"/>
            <a:r>
              <a:rPr lang="en-US" sz="3200" dirty="0">
                <a:solidFill>
                  <a:srgbClr val="0D6CB9"/>
                </a:solidFill>
              </a:rPr>
              <a:t>Select </a:t>
            </a:r>
            <a:r>
              <a:rPr lang="en-US" sz="3200" b="1" dirty="0">
                <a:solidFill>
                  <a:srgbClr val="0D6CB9"/>
                </a:solidFill>
              </a:rPr>
              <a:t>GFFC Reports and Data Collections</a:t>
            </a:r>
          </a:p>
          <a:p>
            <a:pPr lvl="0"/>
            <a:r>
              <a:rPr lang="en-US" sz="3200" dirty="0">
                <a:solidFill>
                  <a:srgbClr val="0D6CB9"/>
                </a:solidFill>
              </a:rPr>
              <a:t>Select </a:t>
            </a:r>
            <a:r>
              <a:rPr lang="en-US" sz="3200" b="1" dirty="0">
                <a:solidFill>
                  <a:srgbClr val="0D6CB9"/>
                </a:solidFill>
              </a:rPr>
              <a:t>Upload Response Documents</a:t>
            </a:r>
          </a:p>
          <a:p>
            <a:pPr lvl="0"/>
            <a:r>
              <a:rPr lang="en-US" sz="3200" dirty="0">
                <a:solidFill>
                  <a:srgbClr val="0D6CB9"/>
                </a:solidFill>
              </a:rPr>
              <a:t>Select </a:t>
            </a:r>
            <a:r>
              <a:rPr lang="en-US" sz="3200" b="1" dirty="0">
                <a:solidFill>
                  <a:srgbClr val="0D6CB9"/>
                </a:solidFill>
              </a:rPr>
              <a:t>ICRP Additional Costs Workbook </a:t>
            </a:r>
            <a:r>
              <a:rPr lang="en-US" sz="3200" dirty="0">
                <a:solidFill>
                  <a:srgbClr val="0D6CB9"/>
                </a:solidFill>
              </a:rPr>
              <a:t>from the “Response Template Title” pulldown menu</a:t>
            </a:r>
          </a:p>
          <a:p>
            <a:pPr lvl="1"/>
            <a:r>
              <a:rPr lang="en-US" sz="3200" dirty="0">
                <a:solidFill>
                  <a:srgbClr val="0D6CB9"/>
                </a:solidFill>
              </a:rPr>
              <a:t>Workbook must be submitted in Excel format</a:t>
            </a:r>
          </a:p>
          <a:p>
            <a:pPr lvl="0"/>
            <a:endParaRPr lang="en-US" sz="3500" dirty="0">
              <a:solidFill>
                <a:schemeClr val="tx1"/>
              </a:solidFill>
            </a:endParaRPr>
          </a:p>
        </p:txBody>
      </p:sp>
      <p:sp>
        <p:nvSpPr>
          <p:cNvPr id="8" name="Slide Number Placeholder 3">
            <a:extLst>
              <a:ext uri="{FF2B5EF4-FFF2-40B4-BE49-F238E27FC236}">
                <a16:creationId xmlns:a16="http://schemas.microsoft.com/office/drawing/2014/main" id="{90154DA0-B6AD-459C-B082-6A0711E03376}"/>
              </a:ext>
            </a:extLst>
          </p:cNvPr>
          <p:cNvSpPr txBox="1">
            <a:spLocks/>
          </p:cNvSpPr>
          <p:nvPr/>
        </p:nvSpPr>
        <p:spPr>
          <a:xfrm>
            <a:off x="8610600" y="6529137"/>
            <a:ext cx="2743200" cy="192338"/>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F1E55D6-706F-413B-9C81-751842C389C3}" type="slidenum">
              <a:rPr lang="en-US" smtClean="0"/>
              <a:pPr/>
              <a:t>31</a:t>
            </a:fld>
            <a:endParaRPr lang="en-US" dirty="0"/>
          </a:p>
        </p:txBody>
      </p:sp>
    </p:spTree>
    <p:extLst>
      <p:ext uri="{BB962C8B-B14F-4D97-AF65-F5344CB8AC3E}">
        <p14:creationId xmlns:p14="http://schemas.microsoft.com/office/powerpoint/2010/main" val="22385040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D6CB9"/>
                </a:solidFill>
              </a:rPr>
              <a:t>Submitting the ICRP ACW (continued)</a:t>
            </a:r>
          </a:p>
        </p:txBody>
      </p:sp>
      <p:sp>
        <p:nvSpPr>
          <p:cNvPr id="3" name="Content Placeholder 2"/>
          <p:cNvSpPr>
            <a:spLocks noGrp="1"/>
          </p:cNvSpPr>
          <p:nvPr>
            <p:ph idx="1"/>
          </p:nvPr>
        </p:nvSpPr>
        <p:spPr>
          <a:xfrm>
            <a:off x="712380" y="1116281"/>
            <a:ext cx="10623762" cy="4730708"/>
          </a:xfrm>
        </p:spPr>
        <p:txBody>
          <a:bodyPr>
            <a:normAutofit/>
          </a:bodyPr>
          <a:lstStyle/>
          <a:p>
            <a:pPr lvl="0">
              <a:spcBef>
                <a:spcPts val="1800"/>
              </a:spcBef>
            </a:pPr>
            <a:r>
              <a:rPr lang="en-US" sz="3200" dirty="0">
                <a:solidFill>
                  <a:srgbClr val="0D6CB9"/>
                </a:solidFill>
              </a:rPr>
              <a:t>Select </a:t>
            </a:r>
            <a:r>
              <a:rPr lang="en-US" sz="3200" b="1" dirty="0">
                <a:solidFill>
                  <a:srgbClr val="0D6CB9"/>
                </a:solidFill>
              </a:rPr>
              <a:t>Response Document </a:t>
            </a:r>
            <a:r>
              <a:rPr lang="en-US" sz="3200" dirty="0">
                <a:solidFill>
                  <a:srgbClr val="0D6CB9"/>
                </a:solidFill>
              </a:rPr>
              <a:t>from the “Response Doc Type” pulldown menu</a:t>
            </a:r>
          </a:p>
          <a:p>
            <a:pPr lvl="0"/>
            <a:r>
              <a:rPr lang="en-US" sz="3200" dirty="0">
                <a:solidFill>
                  <a:srgbClr val="0D6CB9"/>
                </a:solidFill>
              </a:rPr>
              <a:t>Select the school year for which you are requesting indirect cost rates from the “School Year” pulldown menu   (if you are submitting in the fall of 2022 or spring of 2023, select the </a:t>
            </a:r>
            <a:r>
              <a:rPr lang="en-US" sz="3200" b="1" dirty="0">
                <a:solidFill>
                  <a:srgbClr val="0D6CB9"/>
                </a:solidFill>
              </a:rPr>
              <a:t>2023–2024 </a:t>
            </a:r>
            <a:r>
              <a:rPr lang="en-US" sz="3200" dirty="0">
                <a:solidFill>
                  <a:srgbClr val="0D6CB9"/>
                </a:solidFill>
              </a:rPr>
              <a:t>school year)</a:t>
            </a:r>
          </a:p>
          <a:p>
            <a:pPr lvl="0"/>
            <a:r>
              <a:rPr lang="en-US" sz="3200" dirty="0">
                <a:solidFill>
                  <a:srgbClr val="0D6CB9"/>
                </a:solidFill>
              </a:rPr>
              <a:t>Select </a:t>
            </a:r>
            <a:r>
              <a:rPr lang="en-US" sz="3200" b="1" dirty="0">
                <a:solidFill>
                  <a:srgbClr val="0D6CB9"/>
                </a:solidFill>
              </a:rPr>
              <a:t>Upload Document</a:t>
            </a:r>
          </a:p>
          <a:p>
            <a:pPr lvl="0">
              <a:spcBef>
                <a:spcPts val="1800"/>
              </a:spcBef>
            </a:pPr>
            <a:endParaRPr lang="en-US" sz="3000" dirty="0">
              <a:solidFill>
                <a:srgbClr val="0D6CB9"/>
              </a:solidFill>
            </a:endParaRPr>
          </a:p>
          <a:p>
            <a:pPr marL="0" indent="0">
              <a:buNone/>
            </a:pPr>
            <a:endParaRPr lang="en-US" sz="3600" b="1" dirty="0">
              <a:solidFill>
                <a:schemeClr val="tx1"/>
              </a:solidFill>
            </a:endParaRPr>
          </a:p>
        </p:txBody>
      </p:sp>
      <p:sp>
        <p:nvSpPr>
          <p:cNvPr id="6" name="Slide Number Placeholder 3">
            <a:extLst>
              <a:ext uri="{FF2B5EF4-FFF2-40B4-BE49-F238E27FC236}">
                <a16:creationId xmlns:a16="http://schemas.microsoft.com/office/drawing/2014/main" id="{2B37B7AC-4CCF-40C2-9BE6-B796DD636669}"/>
              </a:ext>
            </a:extLst>
          </p:cNvPr>
          <p:cNvSpPr txBox="1">
            <a:spLocks/>
          </p:cNvSpPr>
          <p:nvPr/>
        </p:nvSpPr>
        <p:spPr>
          <a:xfrm>
            <a:off x="8610600" y="6529137"/>
            <a:ext cx="2743200" cy="192338"/>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F1E55D6-706F-413B-9C81-751842C389C3}" type="slidenum">
              <a:rPr lang="en-US" smtClean="0"/>
              <a:pPr/>
              <a:t>32</a:t>
            </a:fld>
            <a:endParaRPr lang="en-US" dirty="0"/>
          </a:p>
        </p:txBody>
      </p:sp>
    </p:spTree>
    <p:extLst>
      <p:ext uri="{BB962C8B-B14F-4D97-AF65-F5344CB8AC3E}">
        <p14:creationId xmlns:p14="http://schemas.microsoft.com/office/powerpoint/2010/main" val="24198546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D6CB9"/>
                </a:solidFill>
              </a:rPr>
              <a:t>ICRP Next Steps</a:t>
            </a:r>
          </a:p>
        </p:txBody>
      </p:sp>
      <p:sp>
        <p:nvSpPr>
          <p:cNvPr id="3" name="Content Placeholder 2"/>
          <p:cNvSpPr>
            <a:spLocks noGrp="1"/>
          </p:cNvSpPr>
          <p:nvPr>
            <p:ph idx="1"/>
          </p:nvPr>
        </p:nvSpPr>
        <p:spPr>
          <a:xfrm>
            <a:off x="712380" y="1116281"/>
            <a:ext cx="10623762" cy="4730708"/>
          </a:xfrm>
        </p:spPr>
        <p:txBody>
          <a:bodyPr>
            <a:normAutofit/>
          </a:bodyPr>
          <a:lstStyle/>
          <a:p>
            <a:r>
              <a:rPr lang="en-US" sz="3200" dirty="0">
                <a:solidFill>
                  <a:srgbClr val="0D6CB9"/>
                </a:solidFill>
              </a:rPr>
              <a:t>Districts that want 2023–2024 indirect cost rates must submit the ICRP ACW by January 19, 2023</a:t>
            </a:r>
          </a:p>
          <a:p>
            <a:r>
              <a:rPr lang="en-US" sz="3200" dirty="0">
                <a:solidFill>
                  <a:srgbClr val="0D6CB9"/>
                </a:solidFill>
              </a:rPr>
              <a:t>For those districts that submit the ICRP ACW, TEA will collect PEIMS data in the spring when 2021–2022 final certified data is available</a:t>
            </a:r>
          </a:p>
          <a:p>
            <a:pPr>
              <a:lnSpc>
                <a:spcPct val="100000"/>
              </a:lnSpc>
            </a:pPr>
            <a:r>
              <a:rPr lang="en-US" sz="3200" dirty="0">
                <a:solidFill>
                  <a:srgbClr val="0D6CB9"/>
                </a:solidFill>
              </a:rPr>
              <a:t>TEA will merge district-submitted ICRP ACW data with PEIMS data to create/prepopulate the complete ICRP</a:t>
            </a:r>
          </a:p>
          <a:p>
            <a:pPr marL="0" indent="0">
              <a:buNone/>
            </a:pPr>
            <a:endParaRPr lang="en-US" sz="3200" dirty="0"/>
          </a:p>
        </p:txBody>
      </p:sp>
      <p:sp>
        <p:nvSpPr>
          <p:cNvPr id="5" name="Slide Number Placeholder 3">
            <a:extLst>
              <a:ext uri="{FF2B5EF4-FFF2-40B4-BE49-F238E27FC236}">
                <a16:creationId xmlns:a16="http://schemas.microsoft.com/office/drawing/2014/main" id="{A51A374D-5CD6-43EA-A520-A85071F16EF6}"/>
              </a:ext>
            </a:extLst>
          </p:cNvPr>
          <p:cNvSpPr txBox="1">
            <a:spLocks/>
          </p:cNvSpPr>
          <p:nvPr/>
        </p:nvSpPr>
        <p:spPr>
          <a:xfrm>
            <a:off x="8610600" y="6529137"/>
            <a:ext cx="2743200" cy="192338"/>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F1E55D6-706F-413B-9C81-751842C389C3}" type="slidenum">
              <a:rPr lang="en-US" smtClean="0"/>
              <a:pPr/>
              <a:t>33</a:t>
            </a:fld>
            <a:endParaRPr lang="en-US" dirty="0"/>
          </a:p>
        </p:txBody>
      </p:sp>
    </p:spTree>
    <p:extLst>
      <p:ext uri="{BB962C8B-B14F-4D97-AF65-F5344CB8AC3E}">
        <p14:creationId xmlns:p14="http://schemas.microsoft.com/office/powerpoint/2010/main" val="9796783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BDEA4-58E9-44F3-9FCC-A5DE1F759413}"/>
              </a:ext>
            </a:extLst>
          </p:cNvPr>
          <p:cNvSpPr>
            <a:spLocks noGrp="1"/>
          </p:cNvSpPr>
          <p:nvPr>
            <p:ph type="title"/>
          </p:nvPr>
        </p:nvSpPr>
        <p:spPr/>
        <p:txBody>
          <a:bodyPr/>
          <a:lstStyle/>
          <a:p>
            <a:r>
              <a:rPr lang="en-US" dirty="0">
                <a:solidFill>
                  <a:srgbClr val="0D6CB9"/>
                </a:solidFill>
              </a:rPr>
              <a:t>ICRP Next Steps (continued)</a:t>
            </a:r>
            <a:endParaRPr lang="en-US" dirty="0"/>
          </a:p>
        </p:txBody>
      </p:sp>
      <p:sp>
        <p:nvSpPr>
          <p:cNvPr id="3" name="Content Placeholder 2">
            <a:extLst>
              <a:ext uri="{FF2B5EF4-FFF2-40B4-BE49-F238E27FC236}">
                <a16:creationId xmlns:a16="http://schemas.microsoft.com/office/drawing/2014/main" id="{626A7D74-67F5-4AA8-A10A-951E2C4C477F}"/>
              </a:ext>
            </a:extLst>
          </p:cNvPr>
          <p:cNvSpPr>
            <a:spLocks noGrp="1"/>
          </p:cNvSpPr>
          <p:nvPr>
            <p:ph idx="1"/>
          </p:nvPr>
        </p:nvSpPr>
        <p:spPr>
          <a:xfrm>
            <a:off x="712380" y="1021278"/>
            <a:ext cx="10623762" cy="4825711"/>
          </a:xfrm>
        </p:spPr>
        <p:txBody>
          <a:bodyPr/>
          <a:lstStyle/>
          <a:p>
            <a:pPr marL="0" indent="0">
              <a:lnSpc>
                <a:spcPct val="100000"/>
              </a:lnSpc>
              <a:buNone/>
            </a:pPr>
            <a:endParaRPr lang="en-US" dirty="0">
              <a:solidFill>
                <a:srgbClr val="0D6CB9"/>
              </a:solidFill>
            </a:endParaRPr>
          </a:p>
          <a:p>
            <a:pPr>
              <a:lnSpc>
                <a:spcPct val="100000"/>
              </a:lnSpc>
            </a:pPr>
            <a:r>
              <a:rPr lang="en-US" sz="3200" dirty="0">
                <a:solidFill>
                  <a:srgbClr val="0D6CB9"/>
                </a:solidFill>
              </a:rPr>
              <a:t>TEA will post the complete ICRPs in GFFC Reports for district review</a:t>
            </a:r>
          </a:p>
          <a:p>
            <a:pPr>
              <a:lnSpc>
                <a:spcPct val="100000"/>
              </a:lnSpc>
            </a:pPr>
            <a:r>
              <a:rPr lang="en-US" sz="3200" dirty="0">
                <a:solidFill>
                  <a:srgbClr val="0D6CB9"/>
                </a:solidFill>
              </a:rPr>
              <a:t>Districts will be required to review and certify acceptance of the resulting indirect cost rates</a:t>
            </a:r>
          </a:p>
          <a:p>
            <a:pPr>
              <a:lnSpc>
                <a:spcPct val="100000"/>
              </a:lnSpc>
            </a:pPr>
            <a:r>
              <a:rPr lang="en-US" sz="3200" dirty="0">
                <a:solidFill>
                  <a:srgbClr val="0D6CB9"/>
                </a:solidFill>
              </a:rPr>
              <a:t>New rates will become effective July 1, 2023</a:t>
            </a:r>
          </a:p>
          <a:p>
            <a:pPr marL="0" indent="0">
              <a:buNone/>
            </a:pPr>
            <a:endParaRPr lang="en-US" dirty="0"/>
          </a:p>
        </p:txBody>
      </p:sp>
    </p:spTree>
    <p:extLst>
      <p:ext uri="{BB962C8B-B14F-4D97-AF65-F5344CB8AC3E}">
        <p14:creationId xmlns:p14="http://schemas.microsoft.com/office/powerpoint/2010/main" val="2293140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BE153-091F-4E77-9723-6792CAE84956}"/>
              </a:ext>
            </a:extLst>
          </p:cNvPr>
          <p:cNvSpPr>
            <a:spLocks noGrp="1"/>
          </p:cNvSpPr>
          <p:nvPr>
            <p:ph type="title"/>
          </p:nvPr>
        </p:nvSpPr>
        <p:spPr/>
        <p:txBody>
          <a:bodyPr>
            <a:normAutofit/>
          </a:bodyPr>
          <a:lstStyle/>
          <a:p>
            <a:r>
              <a:rPr lang="en-US" b="1" dirty="0"/>
              <a:t>Reviewing the ICRP – Financial Worksheets</a:t>
            </a:r>
          </a:p>
        </p:txBody>
      </p:sp>
      <p:sp>
        <p:nvSpPr>
          <p:cNvPr id="4" name="Text Placeholder 3">
            <a:extLst>
              <a:ext uri="{FF2B5EF4-FFF2-40B4-BE49-F238E27FC236}">
                <a16:creationId xmlns:a16="http://schemas.microsoft.com/office/drawing/2014/main" id="{71E527AC-30E3-48CF-90A5-5C49B896F30E}"/>
              </a:ext>
            </a:extLst>
          </p:cNvPr>
          <p:cNvSpPr>
            <a:spLocks noGrp="1"/>
          </p:cNvSpPr>
          <p:nvPr>
            <p:ph idx="1"/>
          </p:nvPr>
        </p:nvSpPr>
        <p:spPr>
          <a:xfrm>
            <a:off x="369838" y="1035207"/>
            <a:ext cx="3596519" cy="4620773"/>
          </a:xfrm>
        </p:spPr>
        <p:txBody>
          <a:bodyPr>
            <a:normAutofit fontScale="77500" lnSpcReduction="20000"/>
          </a:bodyPr>
          <a:lstStyle/>
          <a:p>
            <a:pPr marL="0" indent="0">
              <a:buNone/>
            </a:pPr>
            <a:r>
              <a:rPr lang="en-US" sz="3200" dirty="0">
                <a:solidFill>
                  <a:srgbClr val="0D6CB9"/>
                </a:solidFill>
              </a:rPr>
              <a:t>The pages of the ICRP are labeled at the bottom of each page. The specific data contained within the worksheets is summarized below:</a:t>
            </a:r>
          </a:p>
          <a:p>
            <a:pPr marL="457200" indent="-457200">
              <a:buClr>
                <a:srgbClr val="F16038"/>
              </a:buClr>
              <a:buFont typeface="Wingdings" panose="05000000000000000000" pitchFamily="2" charset="2"/>
              <a:buChar char="§"/>
            </a:pPr>
            <a:r>
              <a:rPr lang="en-US" sz="2900" b="1" dirty="0">
                <a:solidFill>
                  <a:srgbClr val="0D6CB9"/>
                </a:solidFill>
              </a:rPr>
              <a:t>U-1 All Years </a:t>
            </a:r>
            <a:r>
              <a:rPr lang="en-US" sz="2900" dirty="0">
                <a:solidFill>
                  <a:srgbClr val="0D6CB9"/>
                </a:solidFill>
              </a:rPr>
              <a:t>(pages 2-3)  Summary of the unrestricted rate’s data average for all 3 years</a:t>
            </a:r>
          </a:p>
          <a:p>
            <a:pPr marL="457200" indent="-457200">
              <a:buClr>
                <a:srgbClr val="F16038"/>
              </a:buClr>
              <a:buFont typeface="Wingdings" panose="05000000000000000000" pitchFamily="2" charset="2"/>
              <a:buChar char="§"/>
            </a:pPr>
            <a:r>
              <a:rPr lang="en-US" sz="2900" b="1" dirty="0">
                <a:solidFill>
                  <a:srgbClr val="0D6CB9"/>
                </a:solidFill>
              </a:rPr>
              <a:t>R-1 All Years </a:t>
            </a:r>
            <a:r>
              <a:rPr lang="en-US" sz="2900" dirty="0">
                <a:solidFill>
                  <a:srgbClr val="0D6CB9"/>
                </a:solidFill>
              </a:rPr>
              <a:t>(pages 5-6)  Summary of the restricted rate’s data average for all 3 years</a:t>
            </a:r>
          </a:p>
          <a:p>
            <a:endParaRPr lang="en-US" dirty="0"/>
          </a:p>
        </p:txBody>
      </p:sp>
      <p:pic>
        <p:nvPicPr>
          <p:cNvPr id="8" name="Content Placeholder 7">
            <a:extLst>
              <a:ext uri="{FF2B5EF4-FFF2-40B4-BE49-F238E27FC236}">
                <a16:creationId xmlns:a16="http://schemas.microsoft.com/office/drawing/2014/main" id="{D7A4B163-98A5-5E9D-B371-40F8B7273CE0}"/>
              </a:ext>
            </a:extLst>
          </p:cNvPr>
          <p:cNvPicPr>
            <a:picLocks noGrp="1" noChangeAspect="1"/>
          </p:cNvPicPr>
          <p:nvPr>
            <p:ph idx="13"/>
          </p:nvPr>
        </p:nvPicPr>
        <p:blipFill>
          <a:blip r:embed="rId3"/>
          <a:stretch>
            <a:fillRect/>
          </a:stretch>
        </p:blipFill>
        <p:spPr>
          <a:xfrm>
            <a:off x="4238782" y="1035206"/>
            <a:ext cx="3227640" cy="4351338"/>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1D359DDF-B89B-25C2-D174-AD871415867B}"/>
              </a:ext>
            </a:extLst>
          </p:cNvPr>
          <p:cNvPicPr>
            <a:picLocks noChangeAspect="1"/>
          </p:cNvPicPr>
          <p:nvPr/>
        </p:nvPicPr>
        <p:blipFill>
          <a:blip r:embed="rId4"/>
          <a:stretch>
            <a:fillRect/>
          </a:stretch>
        </p:blipFill>
        <p:spPr>
          <a:xfrm>
            <a:off x="7709820" y="1035206"/>
            <a:ext cx="3350066" cy="435133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053463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BE153-091F-4E77-9723-6792CAE84956}"/>
              </a:ext>
            </a:extLst>
          </p:cNvPr>
          <p:cNvSpPr>
            <a:spLocks noGrp="1"/>
          </p:cNvSpPr>
          <p:nvPr>
            <p:ph type="title"/>
          </p:nvPr>
        </p:nvSpPr>
        <p:spPr/>
        <p:txBody>
          <a:bodyPr>
            <a:normAutofit fontScale="90000"/>
          </a:bodyPr>
          <a:lstStyle/>
          <a:p>
            <a:r>
              <a:rPr lang="en-US" sz="4000" b="1"/>
              <a:t>Reviewing the ICRP – Financial Worksheets (continued)</a:t>
            </a:r>
            <a:endParaRPr lang="en-US" sz="4000" b="1" dirty="0"/>
          </a:p>
        </p:txBody>
      </p:sp>
      <p:sp>
        <p:nvSpPr>
          <p:cNvPr id="4" name="Text Placeholder 3">
            <a:extLst>
              <a:ext uri="{FF2B5EF4-FFF2-40B4-BE49-F238E27FC236}">
                <a16:creationId xmlns:a16="http://schemas.microsoft.com/office/drawing/2014/main" id="{71E527AC-30E3-48CF-90A5-5C49B896F30E}"/>
              </a:ext>
            </a:extLst>
          </p:cNvPr>
          <p:cNvSpPr>
            <a:spLocks noGrp="1"/>
          </p:cNvSpPr>
          <p:nvPr>
            <p:ph idx="1"/>
          </p:nvPr>
        </p:nvSpPr>
        <p:spPr>
          <a:xfrm>
            <a:off x="712380" y="1140031"/>
            <a:ext cx="5383620" cy="4496731"/>
          </a:xfrm>
        </p:spPr>
        <p:txBody>
          <a:bodyPr>
            <a:normAutofit/>
          </a:bodyPr>
          <a:lstStyle/>
          <a:p>
            <a:pPr marL="0" indent="0">
              <a:buNone/>
            </a:pPr>
            <a:r>
              <a:rPr lang="en-US" sz="3200">
                <a:solidFill>
                  <a:srgbClr val="0D6CB9"/>
                </a:solidFill>
              </a:rPr>
              <a:t>Restricted Rate Adj All</a:t>
            </a:r>
          </a:p>
          <a:p>
            <a:pPr marL="457200" indent="-457200">
              <a:buClr>
                <a:srgbClr val="F16038"/>
              </a:buClr>
              <a:buFont typeface="Wingdings" panose="05000000000000000000" pitchFamily="2" charset="2"/>
              <a:buChar char="§"/>
            </a:pPr>
            <a:r>
              <a:rPr lang="en-US" sz="3200" b="0">
                <a:solidFill>
                  <a:srgbClr val="0D6CB9"/>
                </a:solidFill>
              </a:rPr>
              <a:t>Summary of the restricted rate adjustment average for all 3 years (page 4) </a:t>
            </a:r>
          </a:p>
          <a:p>
            <a:endParaRPr lang="en-US" dirty="0"/>
          </a:p>
        </p:txBody>
      </p:sp>
      <p:pic>
        <p:nvPicPr>
          <p:cNvPr id="8" name="Content Placeholder 7">
            <a:extLst>
              <a:ext uri="{FF2B5EF4-FFF2-40B4-BE49-F238E27FC236}">
                <a16:creationId xmlns:a16="http://schemas.microsoft.com/office/drawing/2014/main" id="{1D345D66-C020-39F6-C81E-7C188FD68E2F}"/>
              </a:ext>
            </a:extLst>
          </p:cNvPr>
          <p:cNvPicPr>
            <a:picLocks noGrp="1" noChangeAspect="1"/>
          </p:cNvPicPr>
          <p:nvPr>
            <p:ph idx="13"/>
          </p:nvPr>
        </p:nvPicPr>
        <p:blipFill>
          <a:blip r:embed="rId3"/>
          <a:stretch>
            <a:fillRect/>
          </a:stretch>
        </p:blipFill>
        <p:spPr>
          <a:xfrm>
            <a:off x="6783446" y="1140031"/>
            <a:ext cx="4232897" cy="449673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229241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1B25D-384B-457B-BF66-57CDF67ED69C}"/>
              </a:ext>
            </a:extLst>
          </p:cNvPr>
          <p:cNvSpPr>
            <a:spLocks noGrp="1"/>
          </p:cNvSpPr>
          <p:nvPr>
            <p:ph type="title"/>
          </p:nvPr>
        </p:nvSpPr>
        <p:spPr/>
        <p:txBody>
          <a:bodyPr>
            <a:normAutofit/>
          </a:bodyPr>
          <a:lstStyle/>
          <a:p>
            <a:r>
              <a:rPr lang="en-US" b="1" dirty="0"/>
              <a:t>Reviewing the ICRP – Financial Worksheets (continued)</a:t>
            </a:r>
          </a:p>
        </p:txBody>
      </p:sp>
      <p:sp>
        <p:nvSpPr>
          <p:cNvPr id="4" name="Text Placeholder 3">
            <a:extLst>
              <a:ext uri="{FF2B5EF4-FFF2-40B4-BE49-F238E27FC236}">
                <a16:creationId xmlns:a16="http://schemas.microsoft.com/office/drawing/2014/main" id="{02DC269D-E514-405C-8235-506041926512}"/>
              </a:ext>
            </a:extLst>
          </p:cNvPr>
          <p:cNvSpPr>
            <a:spLocks noGrp="1"/>
          </p:cNvSpPr>
          <p:nvPr>
            <p:ph idx="1"/>
          </p:nvPr>
        </p:nvSpPr>
        <p:spPr>
          <a:xfrm>
            <a:off x="411371" y="1285424"/>
            <a:ext cx="3822209" cy="4351338"/>
          </a:xfrm>
        </p:spPr>
        <p:txBody>
          <a:bodyPr>
            <a:normAutofit/>
          </a:bodyPr>
          <a:lstStyle/>
          <a:p>
            <a:pPr marL="0" lvl="0" indent="0">
              <a:buNone/>
            </a:pPr>
            <a:r>
              <a:rPr lang="en-US" sz="2400" dirty="0">
                <a:solidFill>
                  <a:srgbClr val="0D6CB9"/>
                </a:solidFill>
              </a:rPr>
              <a:t>Supporting data for each of the 3 fiscal years used in the calculation (</a:t>
            </a:r>
            <a:r>
              <a:rPr lang="en-US" sz="2400" b="1" dirty="0">
                <a:solidFill>
                  <a:srgbClr val="0D6CB9"/>
                </a:solidFill>
              </a:rPr>
              <a:t>Additional Costs </a:t>
            </a:r>
            <a:r>
              <a:rPr lang="en-US" sz="2400" dirty="0">
                <a:solidFill>
                  <a:srgbClr val="0D6CB9"/>
                </a:solidFill>
              </a:rPr>
              <a:t>and TSDS/PEIMS </a:t>
            </a:r>
            <a:r>
              <a:rPr lang="en-US" sz="2400" b="1" dirty="0">
                <a:solidFill>
                  <a:srgbClr val="0D6CB9"/>
                </a:solidFill>
              </a:rPr>
              <a:t>Financial Data</a:t>
            </a:r>
            <a:r>
              <a:rPr lang="en-US" sz="2400" dirty="0">
                <a:solidFill>
                  <a:srgbClr val="0D6CB9"/>
                </a:solidFill>
              </a:rPr>
              <a:t>)</a:t>
            </a:r>
          </a:p>
          <a:p>
            <a:pPr marL="457200" lvl="0" indent="-457200">
              <a:buClr>
                <a:srgbClr val="F16038"/>
              </a:buClr>
              <a:buFont typeface="Wingdings" panose="05000000000000000000" pitchFamily="2" charset="2"/>
              <a:buChar char="§"/>
            </a:pPr>
            <a:r>
              <a:rPr lang="en-US" sz="2200" dirty="0">
                <a:solidFill>
                  <a:srgbClr val="0D6CB9"/>
                </a:solidFill>
              </a:rPr>
              <a:t>Year 1 – 2020 (pages 7-10)</a:t>
            </a:r>
          </a:p>
          <a:p>
            <a:pPr marL="457200" lvl="0" indent="-457200">
              <a:buClr>
                <a:srgbClr val="F16038"/>
              </a:buClr>
              <a:buFont typeface="Wingdings" panose="05000000000000000000" pitchFamily="2" charset="2"/>
              <a:buChar char="§"/>
            </a:pPr>
            <a:r>
              <a:rPr lang="en-US" sz="2200" dirty="0">
                <a:solidFill>
                  <a:srgbClr val="0D6CB9"/>
                </a:solidFill>
              </a:rPr>
              <a:t>Year 2 – 2021 (pages 11-14)</a:t>
            </a:r>
          </a:p>
          <a:p>
            <a:pPr marL="457200" lvl="0" indent="-457200">
              <a:buClr>
                <a:srgbClr val="F16038"/>
              </a:buClr>
              <a:buFont typeface="Wingdings" panose="05000000000000000000" pitchFamily="2" charset="2"/>
              <a:buChar char="§"/>
            </a:pPr>
            <a:r>
              <a:rPr lang="en-US" sz="2200" dirty="0">
                <a:solidFill>
                  <a:srgbClr val="0D6CB9"/>
                </a:solidFill>
              </a:rPr>
              <a:t>Year 3 – 2022 (pages 15-18)</a:t>
            </a:r>
          </a:p>
          <a:p>
            <a:pPr marL="0" indent="0">
              <a:buNone/>
            </a:pPr>
            <a:endParaRPr lang="en-US" dirty="0">
              <a:solidFill>
                <a:srgbClr val="0D6CB9"/>
              </a:solidFill>
            </a:endParaRPr>
          </a:p>
        </p:txBody>
      </p:sp>
      <p:pic>
        <p:nvPicPr>
          <p:cNvPr id="7" name="Picture 6">
            <a:extLst>
              <a:ext uri="{FF2B5EF4-FFF2-40B4-BE49-F238E27FC236}">
                <a16:creationId xmlns:a16="http://schemas.microsoft.com/office/drawing/2014/main" id="{43A4703E-8946-094A-659A-6E66DACC836C}"/>
              </a:ext>
            </a:extLst>
          </p:cNvPr>
          <p:cNvPicPr>
            <a:picLocks noChangeAspect="1"/>
          </p:cNvPicPr>
          <p:nvPr/>
        </p:nvPicPr>
        <p:blipFill>
          <a:blip r:embed="rId3"/>
          <a:stretch>
            <a:fillRect/>
          </a:stretch>
        </p:blipFill>
        <p:spPr>
          <a:xfrm>
            <a:off x="4233580" y="1080738"/>
            <a:ext cx="3578321" cy="4739492"/>
          </a:xfrm>
          <a:prstGeom prst="rect">
            <a:avLst/>
          </a:prstGeom>
          <a:ln>
            <a:noFill/>
          </a:ln>
          <a:effectLst>
            <a:outerShdw blurRad="292100" dist="139700" dir="2700000" algn="tl" rotWithShape="0">
              <a:srgbClr val="333333">
                <a:alpha val="65000"/>
              </a:srgbClr>
            </a:outerShdw>
          </a:effectLst>
        </p:spPr>
      </p:pic>
      <p:sp>
        <p:nvSpPr>
          <p:cNvPr id="11" name="Content Placeholder 10">
            <a:extLst>
              <a:ext uri="{FF2B5EF4-FFF2-40B4-BE49-F238E27FC236}">
                <a16:creationId xmlns:a16="http://schemas.microsoft.com/office/drawing/2014/main" id="{FE11B659-CE47-EC27-5282-6AA4A8E3B681}"/>
              </a:ext>
            </a:extLst>
          </p:cNvPr>
          <p:cNvSpPr>
            <a:spLocks noGrp="1"/>
          </p:cNvSpPr>
          <p:nvPr>
            <p:ph idx="13"/>
          </p:nvPr>
        </p:nvSpPr>
        <p:spPr/>
        <p:txBody>
          <a:bodyPr/>
          <a:lstStyle/>
          <a:p>
            <a:endParaRPr lang="en-US" dirty="0"/>
          </a:p>
        </p:txBody>
      </p:sp>
      <p:pic>
        <p:nvPicPr>
          <p:cNvPr id="13" name="Picture 12">
            <a:extLst>
              <a:ext uri="{FF2B5EF4-FFF2-40B4-BE49-F238E27FC236}">
                <a16:creationId xmlns:a16="http://schemas.microsoft.com/office/drawing/2014/main" id="{DB1CFF25-9189-F1E1-4DDE-1851F07F6C3D}"/>
              </a:ext>
            </a:extLst>
          </p:cNvPr>
          <p:cNvPicPr>
            <a:picLocks noChangeAspect="1"/>
          </p:cNvPicPr>
          <p:nvPr/>
        </p:nvPicPr>
        <p:blipFill>
          <a:blip r:embed="rId4"/>
          <a:stretch>
            <a:fillRect/>
          </a:stretch>
        </p:blipFill>
        <p:spPr>
          <a:xfrm>
            <a:off x="8087784" y="1080738"/>
            <a:ext cx="3615545" cy="473949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253443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6CCB73C-D5FE-4CB8-9ECC-1576D272657A}"/>
              </a:ext>
            </a:extLst>
          </p:cNvPr>
          <p:cNvSpPr>
            <a:spLocks noGrp="1"/>
          </p:cNvSpPr>
          <p:nvPr>
            <p:ph type="title"/>
          </p:nvPr>
        </p:nvSpPr>
        <p:spPr/>
        <p:txBody>
          <a:bodyPr>
            <a:normAutofit/>
          </a:bodyPr>
          <a:lstStyle/>
          <a:p>
            <a:r>
              <a:rPr lang="en-US" b="1" dirty="0"/>
              <a:t>Filling Out the ICRP Certification </a:t>
            </a:r>
          </a:p>
        </p:txBody>
      </p:sp>
      <p:sp>
        <p:nvSpPr>
          <p:cNvPr id="9" name="Text Placeholder 3">
            <a:extLst>
              <a:ext uri="{FF2B5EF4-FFF2-40B4-BE49-F238E27FC236}">
                <a16:creationId xmlns:a16="http://schemas.microsoft.com/office/drawing/2014/main" id="{4B12F007-CE09-4AB3-B960-4DD6CEBC626B}"/>
              </a:ext>
            </a:extLst>
          </p:cNvPr>
          <p:cNvSpPr>
            <a:spLocks noGrp="1"/>
          </p:cNvSpPr>
          <p:nvPr>
            <p:ph idx="1"/>
          </p:nvPr>
        </p:nvSpPr>
        <p:spPr/>
        <p:txBody>
          <a:bodyPr>
            <a:normAutofit fontScale="92500"/>
          </a:bodyPr>
          <a:lstStyle/>
          <a:p>
            <a:pPr marL="342900" indent="-342900">
              <a:lnSpc>
                <a:spcPct val="110000"/>
              </a:lnSpc>
              <a:spcAft>
                <a:spcPts val="0"/>
              </a:spcAft>
              <a:buClr>
                <a:srgbClr val="F16038"/>
              </a:buClr>
              <a:buFont typeface="Wingdings" panose="05000000000000000000" pitchFamily="2" charset="2"/>
              <a:buChar char="§"/>
            </a:pPr>
            <a:r>
              <a:rPr lang="en-US">
                <a:solidFill>
                  <a:srgbClr val="0D6CB9"/>
                </a:solidFill>
              </a:rPr>
              <a:t>District’s certification of the information contained within the proposal (page 1)</a:t>
            </a:r>
          </a:p>
          <a:p>
            <a:pPr marL="342900" indent="-342900">
              <a:lnSpc>
                <a:spcPct val="110000"/>
              </a:lnSpc>
              <a:buClr>
                <a:srgbClr val="F16038"/>
              </a:buClr>
              <a:buFont typeface="Wingdings" panose="05000000000000000000" pitchFamily="2" charset="2"/>
              <a:buChar char="§"/>
            </a:pPr>
            <a:r>
              <a:rPr lang="en-US">
                <a:solidFill>
                  <a:srgbClr val="0D6CB9"/>
                </a:solidFill>
              </a:rPr>
              <a:t>The certification must be signed by the school district’s superintendent, chief executive officer (CEO), or chief financial officer (CFO)</a:t>
            </a:r>
          </a:p>
          <a:p>
            <a:pPr marL="342900" indent="-342900">
              <a:lnSpc>
                <a:spcPct val="110000"/>
              </a:lnSpc>
              <a:buClr>
                <a:srgbClr val="F16038"/>
              </a:buClr>
              <a:buFont typeface="Wingdings" panose="05000000000000000000" pitchFamily="2" charset="2"/>
              <a:buChar char="§"/>
            </a:pPr>
            <a:r>
              <a:rPr lang="en-US">
                <a:solidFill>
                  <a:srgbClr val="0D6CB9"/>
                </a:solidFill>
              </a:rPr>
              <a:t>Certification must be for the correct school year (2023–2024)</a:t>
            </a:r>
          </a:p>
          <a:p>
            <a:pPr>
              <a:lnSpc>
                <a:spcPct val="110000"/>
              </a:lnSpc>
              <a:spcAft>
                <a:spcPts val="0"/>
              </a:spcAft>
            </a:pPr>
            <a:endParaRPr lang="en-US" sz="1600" b="1" dirty="0"/>
          </a:p>
        </p:txBody>
      </p:sp>
      <p:pic>
        <p:nvPicPr>
          <p:cNvPr id="6" name="Content Placeholder 5">
            <a:extLst>
              <a:ext uri="{FF2B5EF4-FFF2-40B4-BE49-F238E27FC236}">
                <a16:creationId xmlns:a16="http://schemas.microsoft.com/office/drawing/2014/main" id="{91DEA4C1-2571-71DF-7ACD-971641655161}"/>
              </a:ext>
            </a:extLst>
          </p:cNvPr>
          <p:cNvPicPr>
            <a:picLocks noGrp="1" noChangeAspect="1"/>
          </p:cNvPicPr>
          <p:nvPr>
            <p:ph idx="13"/>
          </p:nvPr>
        </p:nvPicPr>
        <p:blipFill>
          <a:blip r:embed="rId3"/>
          <a:stretch>
            <a:fillRect/>
          </a:stretch>
        </p:blipFill>
        <p:spPr>
          <a:xfrm>
            <a:off x="6662057" y="1016000"/>
            <a:ext cx="4091072" cy="486228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054127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6CCB73C-D5FE-4CB8-9ECC-1576D272657A}"/>
              </a:ext>
            </a:extLst>
          </p:cNvPr>
          <p:cNvSpPr>
            <a:spLocks noGrp="1"/>
          </p:cNvSpPr>
          <p:nvPr>
            <p:ph type="title"/>
          </p:nvPr>
        </p:nvSpPr>
        <p:spPr/>
        <p:txBody>
          <a:bodyPr>
            <a:normAutofit/>
          </a:bodyPr>
          <a:lstStyle/>
          <a:p>
            <a:r>
              <a:rPr lang="en-US" b="1" dirty="0"/>
              <a:t>Filling Out the ICRP </a:t>
            </a:r>
            <a:r>
              <a:rPr lang="en-US" dirty="0"/>
              <a:t>Certification (continued) </a:t>
            </a:r>
            <a:endParaRPr lang="en-US" b="1" dirty="0"/>
          </a:p>
        </p:txBody>
      </p:sp>
      <p:sp>
        <p:nvSpPr>
          <p:cNvPr id="2" name="Rectangle 1">
            <a:extLst>
              <a:ext uri="{FF2B5EF4-FFF2-40B4-BE49-F238E27FC236}">
                <a16:creationId xmlns:a16="http://schemas.microsoft.com/office/drawing/2014/main" id="{67E26101-8BB1-4630-89B8-82186291213D}"/>
              </a:ext>
            </a:extLst>
          </p:cNvPr>
          <p:cNvSpPr/>
          <p:nvPr/>
        </p:nvSpPr>
        <p:spPr>
          <a:xfrm>
            <a:off x="581025" y="1240260"/>
            <a:ext cx="11274644" cy="4377480"/>
          </a:xfrm>
          <a:prstGeom prst="rect">
            <a:avLst/>
          </a:prstGeom>
        </p:spPr>
        <p:txBody>
          <a:bodyPr wrap="square">
            <a:spAutoFit/>
          </a:bodyPr>
          <a:lstStyle/>
          <a:p>
            <a:pPr>
              <a:lnSpc>
                <a:spcPct val="110000"/>
              </a:lnSpc>
              <a:spcAft>
                <a:spcPts val="0"/>
              </a:spcAft>
            </a:pPr>
            <a:r>
              <a:rPr lang="en-US" sz="2800" dirty="0">
                <a:solidFill>
                  <a:srgbClr val="0D6CB9"/>
                </a:solidFill>
              </a:rPr>
              <a:t>To complete the certification:</a:t>
            </a:r>
          </a:p>
          <a:p>
            <a:pPr marL="914400" lvl="1" indent="-457200">
              <a:lnSpc>
                <a:spcPct val="150000"/>
              </a:lnSpc>
              <a:spcAft>
                <a:spcPts val="0"/>
              </a:spcAft>
              <a:buClr>
                <a:srgbClr val="F16038"/>
              </a:buClr>
              <a:buFont typeface="Wingdings" panose="05000000000000000000" pitchFamily="2" charset="2"/>
              <a:buChar char="§"/>
            </a:pPr>
            <a:r>
              <a:rPr lang="en-US" sz="2800" dirty="0">
                <a:solidFill>
                  <a:srgbClr val="0D6CB9"/>
                </a:solidFill>
              </a:rPr>
              <a:t>Print the certification page</a:t>
            </a:r>
          </a:p>
          <a:p>
            <a:pPr marL="914400" lvl="1" indent="-457200">
              <a:lnSpc>
                <a:spcPct val="150000"/>
              </a:lnSpc>
              <a:spcAft>
                <a:spcPts val="0"/>
              </a:spcAft>
              <a:buClr>
                <a:srgbClr val="F16038"/>
              </a:buClr>
              <a:buFont typeface="Wingdings" panose="05000000000000000000" pitchFamily="2" charset="2"/>
              <a:buChar char="§"/>
            </a:pPr>
            <a:r>
              <a:rPr lang="en-US" sz="2800" dirty="0">
                <a:solidFill>
                  <a:srgbClr val="0D6CB9"/>
                </a:solidFill>
              </a:rPr>
              <a:t>Enter the required information</a:t>
            </a:r>
          </a:p>
          <a:p>
            <a:pPr marL="914400" lvl="1" indent="-457200">
              <a:lnSpc>
                <a:spcPct val="150000"/>
              </a:lnSpc>
              <a:spcAft>
                <a:spcPts val="0"/>
              </a:spcAft>
              <a:buClr>
                <a:srgbClr val="F16038"/>
              </a:buClr>
              <a:buFont typeface="Wingdings" panose="05000000000000000000" pitchFamily="2" charset="2"/>
              <a:buChar char="§"/>
            </a:pPr>
            <a:r>
              <a:rPr lang="en-US" sz="2800" dirty="0">
                <a:solidFill>
                  <a:srgbClr val="0D6CB9"/>
                </a:solidFill>
              </a:rPr>
              <a:t>Have the Superintendent, CEO, or CFO sign and date the printed page</a:t>
            </a:r>
          </a:p>
          <a:p>
            <a:pPr marL="914400" lvl="1" indent="-457200">
              <a:lnSpc>
                <a:spcPct val="150000"/>
              </a:lnSpc>
              <a:spcAft>
                <a:spcPts val="0"/>
              </a:spcAft>
              <a:buClr>
                <a:srgbClr val="F16038"/>
              </a:buClr>
              <a:buFont typeface="Wingdings" panose="05000000000000000000" pitchFamily="2" charset="2"/>
              <a:buChar char="§"/>
            </a:pPr>
            <a:r>
              <a:rPr lang="en-US" sz="2800" dirty="0">
                <a:solidFill>
                  <a:srgbClr val="0D6CB9"/>
                </a:solidFill>
              </a:rPr>
              <a:t>Scan the signed and dated page</a:t>
            </a:r>
          </a:p>
          <a:p>
            <a:pPr marL="914400" lvl="1" indent="-457200">
              <a:lnSpc>
                <a:spcPct val="150000"/>
              </a:lnSpc>
              <a:spcAft>
                <a:spcPts val="0"/>
              </a:spcAft>
              <a:buClr>
                <a:srgbClr val="F16038"/>
              </a:buClr>
              <a:buFont typeface="Wingdings" panose="05000000000000000000" pitchFamily="2" charset="2"/>
              <a:buChar char="§"/>
            </a:pPr>
            <a:r>
              <a:rPr lang="en-US" sz="2800" dirty="0">
                <a:solidFill>
                  <a:srgbClr val="0D6CB9"/>
                </a:solidFill>
              </a:rPr>
              <a:t>Upload the scanned certification into GFFC Reports as </a:t>
            </a:r>
          </a:p>
          <a:p>
            <a:pPr lvl="1">
              <a:lnSpc>
                <a:spcPct val="150000"/>
              </a:lnSpc>
              <a:spcAft>
                <a:spcPts val="0"/>
              </a:spcAft>
              <a:buClr>
                <a:srgbClr val="F16038"/>
              </a:buClr>
            </a:pPr>
            <a:r>
              <a:rPr lang="en-US" sz="2800" dirty="0">
                <a:solidFill>
                  <a:srgbClr val="0D6CB9"/>
                </a:solidFill>
              </a:rPr>
              <a:t>	“</a:t>
            </a:r>
            <a:r>
              <a:rPr lang="en-US" sz="2800" b="1" dirty="0">
                <a:solidFill>
                  <a:srgbClr val="0D6CB9"/>
                </a:solidFill>
              </a:rPr>
              <a:t>ICRP Certification</a:t>
            </a:r>
            <a:r>
              <a:rPr lang="en-US" sz="2400" dirty="0">
                <a:solidFill>
                  <a:srgbClr val="0D6CB9"/>
                </a:solidFill>
              </a:rPr>
              <a:t>” </a:t>
            </a:r>
          </a:p>
        </p:txBody>
      </p:sp>
    </p:spTree>
    <p:extLst>
      <p:ext uri="{BB962C8B-B14F-4D97-AF65-F5344CB8AC3E}">
        <p14:creationId xmlns:p14="http://schemas.microsoft.com/office/powerpoint/2010/main" val="3397382999"/>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7B50BCA-75DE-4042-B2E9-95AA18CB0A7A}"/>
              </a:ext>
            </a:extLst>
          </p:cNvPr>
          <p:cNvSpPr>
            <a:spLocks noGrp="1"/>
          </p:cNvSpPr>
          <p:nvPr>
            <p:ph type="title"/>
          </p:nvPr>
        </p:nvSpPr>
        <p:spPr>
          <a:xfrm>
            <a:off x="2201841" y="167275"/>
            <a:ext cx="9630770" cy="751350"/>
          </a:xfrm>
        </p:spPr>
        <p:txBody>
          <a:bodyPr>
            <a:normAutofit/>
          </a:bodyPr>
          <a:lstStyle/>
          <a:p>
            <a:r>
              <a:rPr lang="en-US" dirty="0"/>
              <a:t>Indirect Cost Rates Webpage</a:t>
            </a:r>
          </a:p>
        </p:txBody>
      </p:sp>
      <p:pic>
        <p:nvPicPr>
          <p:cNvPr id="4" name="Picture 3">
            <a:extLst>
              <a:ext uri="{FF2B5EF4-FFF2-40B4-BE49-F238E27FC236}">
                <a16:creationId xmlns:a16="http://schemas.microsoft.com/office/drawing/2014/main" id="{1842669E-E7F9-4DE3-A28C-9DBBE8B11307}"/>
              </a:ext>
            </a:extLst>
          </p:cNvPr>
          <p:cNvPicPr>
            <a:picLocks noChangeAspect="1"/>
          </p:cNvPicPr>
          <p:nvPr/>
        </p:nvPicPr>
        <p:blipFill>
          <a:blip r:embed="rId3"/>
          <a:stretch>
            <a:fillRect/>
          </a:stretch>
        </p:blipFill>
        <p:spPr>
          <a:xfrm>
            <a:off x="2201841" y="1067670"/>
            <a:ext cx="8988726" cy="4712838"/>
          </a:xfrm>
          <a:prstGeom prst="rect">
            <a:avLst/>
          </a:prstGeom>
          <a:noFill/>
        </p:spPr>
      </p:pic>
      <p:sp>
        <p:nvSpPr>
          <p:cNvPr id="8" name="Rectangle: Rounded Corners 7">
            <a:extLst>
              <a:ext uri="{FF2B5EF4-FFF2-40B4-BE49-F238E27FC236}">
                <a16:creationId xmlns:a16="http://schemas.microsoft.com/office/drawing/2014/main" id="{8ED6CA55-C5BE-439E-9773-78E97E4DB7F1}"/>
              </a:ext>
            </a:extLst>
          </p:cNvPr>
          <p:cNvSpPr/>
          <p:nvPr/>
        </p:nvSpPr>
        <p:spPr>
          <a:xfrm>
            <a:off x="2313992" y="3023118"/>
            <a:ext cx="4171029" cy="95933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Rounded Corners 11">
            <a:extLst>
              <a:ext uri="{FF2B5EF4-FFF2-40B4-BE49-F238E27FC236}">
                <a16:creationId xmlns:a16="http://schemas.microsoft.com/office/drawing/2014/main" id="{AD2635CA-8709-47B4-9C34-2960375B6CF4}"/>
              </a:ext>
            </a:extLst>
          </p:cNvPr>
          <p:cNvSpPr/>
          <p:nvPr/>
        </p:nvSpPr>
        <p:spPr>
          <a:xfrm>
            <a:off x="2313992" y="4963886"/>
            <a:ext cx="4171029" cy="54117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descr="Back">
            <a:extLst>
              <a:ext uri="{FF2B5EF4-FFF2-40B4-BE49-F238E27FC236}">
                <a16:creationId xmlns:a16="http://schemas.microsoft.com/office/drawing/2014/main" id="{B5534F47-D73C-4D14-B47B-C5737F46426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152772" y="3068053"/>
            <a:ext cx="914400" cy="914400"/>
          </a:xfrm>
          <a:prstGeom prst="rect">
            <a:avLst/>
          </a:prstGeom>
        </p:spPr>
      </p:pic>
      <p:pic>
        <p:nvPicPr>
          <p:cNvPr id="14" name="Graphic 13" descr="Back">
            <a:extLst>
              <a:ext uri="{FF2B5EF4-FFF2-40B4-BE49-F238E27FC236}">
                <a16:creationId xmlns:a16="http://schemas.microsoft.com/office/drawing/2014/main" id="{FA4BAF25-F15D-49C7-8F45-9B0E4E50B6D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152772" y="4777273"/>
            <a:ext cx="914400" cy="914400"/>
          </a:xfrm>
          <a:prstGeom prst="rect">
            <a:avLst/>
          </a:prstGeom>
        </p:spPr>
      </p:pic>
    </p:spTree>
    <p:extLst>
      <p:ext uri="{BB962C8B-B14F-4D97-AF65-F5344CB8AC3E}">
        <p14:creationId xmlns:p14="http://schemas.microsoft.com/office/powerpoint/2010/main" val="2762785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0F54B-9A65-4C28-B9DA-25C686D4B271}"/>
              </a:ext>
            </a:extLst>
          </p:cNvPr>
          <p:cNvSpPr>
            <a:spLocks noGrp="1"/>
          </p:cNvSpPr>
          <p:nvPr>
            <p:ph type="title"/>
          </p:nvPr>
        </p:nvSpPr>
        <p:spPr>
          <a:xfrm>
            <a:off x="712380" y="153230"/>
            <a:ext cx="11121657" cy="751350"/>
          </a:xfrm>
        </p:spPr>
        <p:txBody>
          <a:bodyPr anchor="ctr">
            <a:normAutofit/>
          </a:bodyPr>
          <a:lstStyle/>
          <a:p>
            <a:r>
              <a:rPr lang="en-US" dirty="0"/>
              <a:t>Submitting the ICRP Certification </a:t>
            </a:r>
          </a:p>
        </p:txBody>
      </p:sp>
      <p:sp>
        <p:nvSpPr>
          <p:cNvPr id="3" name="Content Placeholder 2">
            <a:extLst>
              <a:ext uri="{FF2B5EF4-FFF2-40B4-BE49-F238E27FC236}">
                <a16:creationId xmlns:a16="http://schemas.microsoft.com/office/drawing/2014/main" id="{23AC8B5D-A103-4A4F-AA10-0F8CFB7A4B30}"/>
              </a:ext>
            </a:extLst>
          </p:cNvPr>
          <p:cNvSpPr>
            <a:spLocks noGrp="1"/>
          </p:cNvSpPr>
          <p:nvPr>
            <p:ph idx="1"/>
          </p:nvPr>
        </p:nvSpPr>
        <p:spPr>
          <a:xfrm>
            <a:off x="712380" y="1056904"/>
            <a:ext cx="10623762" cy="4790085"/>
          </a:xfrm>
        </p:spPr>
        <p:txBody>
          <a:bodyPr>
            <a:normAutofit fontScale="92500"/>
          </a:bodyPr>
          <a:lstStyle/>
          <a:p>
            <a:pPr marL="0" indent="0">
              <a:buNone/>
            </a:pPr>
            <a:r>
              <a:rPr lang="en-US" dirty="0">
                <a:solidFill>
                  <a:srgbClr val="0D6CB9"/>
                </a:solidFill>
              </a:rPr>
              <a:t>Complete the following steps to submit your school district’s completed ICRP Certification:</a:t>
            </a:r>
          </a:p>
          <a:p>
            <a:pPr lvl="0">
              <a:buClr>
                <a:srgbClr val="F16038"/>
              </a:buClr>
            </a:pPr>
            <a:r>
              <a:rPr lang="en-US" dirty="0">
                <a:solidFill>
                  <a:srgbClr val="0D6CB9"/>
                </a:solidFill>
              </a:rPr>
              <a:t>Log on to the </a:t>
            </a:r>
            <a:r>
              <a:rPr lang="en-US" u="sng" dirty="0">
                <a:solidFill>
                  <a:srgbClr val="0D6CB9"/>
                </a:solidFill>
                <a:hlinkClick r:id="rId3" tooltip="TEAL">
                  <a:extLst>
                    <a:ext uri="{A12FA001-AC4F-418D-AE19-62706E023703}">
                      <ahyp:hlinkClr xmlns:ahyp="http://schemas.microsoft.com/office/drawing/2018/hyperlinkcolor" val="tx"/>
                    </a:ext>
                  </a:extLst>
                </a:hlinkClick>
              </a:rPr>
              <a:t>TEA Login, (TEAL)</a:t>
            </a:r>
            <a:r>
              <a:rPr lang="en-US" dirty="0">
                <a:solidFill>
                  <a:srgbClr val="0D6CB9"/>
                </a:solidFill>
              </a:rPr>
              <a:t> </a:t>
            </a:r>
          </a:p>
          <a:p>
            <a:pPr lvl="0">
              <a:buClr>
                <a:srgbClr val="F16038"/>
              </a:buClr>
            </a:pPr>
            <a:r>
              <a:rPr lang="en-US" dirty="0">
                <a:solidFill>
                  <a:srgbClr val="0D6CB9"/>
                </a:solidFill>
              </a:rPr>
              <a:t>Select </a:t>
            </a:r>
            <a:r>
              <a:rPr lang="en-US" b="1" dirty="0">
                <a:solidFill>
                  <a:srgbClr val="0D6CB9"/>
                </a:solidFill>
              </a:rPr>
              <a:t>GFFC Reports and Data Collections</a:t>
            </a:r>
            <a:endParaRPr lang="en-US" dirty="0">
              <a:solidFill>
                <a:srgbClr val="0D6CB9"/>
              </a:solidFill>
            </a:endParaRPr>
          </a:p>
          <a:p>
            <a:pPr lvl="0">
              <a:buClr>
                <a:srgbClr val="F16038"/>
              </a:buClr>
            </a:pPr>
            <a:r>
              <a:rPr lang="en-US" dirty="0">
                <a:solidFill>
                  <a:srgbClr val="0D6CB9"/>
                </a:solidFill>
              </a:rPr>
              <a:t>Select </a:t>
            </a:r>
            <a:r>
              <a:rPr lang="en-US" b="1" dirty="0">
                <a:solidFill>
                  <a:srgbClr val="0D6CB9"/>
                </a:solidFill>
              </a:rPr>
              <a:t>Upload Response Documents</a:t>
            </a:r>
            <a:endParaRPr lang="en-US" dirty="0">
              <a:solidFill>
                <a:srgbClr val="0D6CB9"/>
              </a:solidFill>
            </a:endParaRPr>
          </a:p>
          <a:p>
            <a:pPr lvl="0">
              <a:buClr>
                <a:srgbClr val="F16038"/>
              </a:buClr>
            </a:pPr>
            <a:r>
              <a:rPr lang="en-US" dirty="0">
                <a:solidFill>
                  <a:srgbClr val="0D6CB9"/>
                </a:solidFill>
              </a:rPr>
              <a:t>Select </a:t>
            </a:r>
            <a:r>
              <a:rPr lang="en-US" b="1" dirty="0">
                <a:solidFill>
                  <a:srgbClr val="0D6CB9"/>
                </a:solidFill>
              </a:rPr>
              <a:t>ICRP</a:t>
            </a:r>
            <a:r>
              <a:rPr lang="en-US" dirty="0">
                <a:solidFill>
                  <a:srgbClr val="0D6CB9"/>
                </a:solidFill>
              </a:rPr>
              <a:t> </a:t>
            </a:r>
            <a:r>
              <a:rPr lang="en-US" b="1" dirty="0">
                <a:solidFill>
                  <a:srgbClr val="0D6CB9"/>
                </a:solidFill>
              </a:rPr>
              <a:t>Certification</a:t>
            </a:r>
            <a:r>
              <a:rPr lang="en-US" dirty="0">
                <a:solidFill>
                  <a:srgbClr val="0D6CB9"/>
                </a:solidFill>
              </a:rPr>
              <a:t> from the “Response Template Title” pulldown menu</a:t>
            </a:r>
          </a:p>
          <a:p>
            <a:pPr>
              <a:buClr>
                <a:srgbClr val="F16038"/>
              </a:buClr>
            </a:pPr>
            <a:r>
              <a:rPr lang="en-US" dirty="0">
                <a:solidFill>
                  <a:srgbClr val="0D6CB9"/>
                </a:solidFill>
              </a:rPr>
              <a:t>Select </a:t>
            </a:r>
            <a:r>
              <a:rPr lang="en-US" b="1" dirty="0">
                <a:solidFill>
                  <a:srgbClr val="0D6CB9"/>
                </a:solidFill>
              </a:rPr>
              <a:t>Response Document</a:t>
            </a:r>
            <a:r>
              <a:rPr lang="en-US" dirty="0">
                <a:solidFill>
                  <a:srgbClr val="0D6CB9"/>
                </a:solidFill>
              </a:rPr>
              <a:t> from the “Response Doc Type” pulldown menu</a:t>
            </a:r>
          </a:p>
          <a:p>
            <a:pPr>
              <a:buClr>
                <a:srgbClr val="F16038"/>
              </a:buClr>
            </a:pPr>
            <a:r>
              <a:rPr lang="en-US" dirty="0">
                <a:solidFill>
                  <a:srgbClr val="0D6CB9"/>
                </a:solidFill>
              </a:rPr>
              <a:t>Select the school year </a:t>
            </a:r>
            <a:r>
              <a:rPr lang="en-US" b="1" dirty="0">
                <a:solidFill>
                  <a:srgbClr val="0D6CB9"/>
                </a:solidFill>
              </a:rPr>
              <a:t>2023</a:t>
            </a:r>
            <a:r>
              <a:rPr lang="en-US" dirty="0">
                <a:solidFill>
                  <a:srgbClr val="0D6CB9"/>
                </a:solidFill>
              </a:rPr>
              <a:t>–</a:t>
            </a:r>
            <a:r>
              <a:rPr lang="en-US" b="1" dirty="0">
                <a:solidFill>
                  <a:srgbClr val="0D6CB9"/>
                </a:solidFill>
              </a:rPr>
              <a:t>2024</a:t>
            </a:r>
            <a:r>
              <a:rPr lang="en-US" dirty="0">
                <a:solidFill>
                  <a:srgbClr val="0D6CB9"/>
                </a:solidFill>
              </a:rPr>
              <a:t> from the “School Year” pulldown menu</a:t>
            </a:r>
          </a:p>
          <a:p>
            <a:pPr>
              <a:buClr>
                <a:srgbClr val="F16038"/>
              </a:buClr>
            </a:pPr>
            <a:r>
              <a:rPr lang="en-US" dirty="0">
                <a:solidFill>
                  <a:srgbClr val="0D6CB9"/>
                </a:solidFill>
              </a:rPr>
              <a:t>Select </a:t>
            </a:r>
            <a:r>
              <a:rPr lang="en-US" b="1" dirty="0">
                <a:solidFill>
                  <a:srgbClr val="0D6CB9"/>
                </a:solidFill>
              </a:rPr>
              <a:t>Upload Document</a:t>
            </a:r>
            <a:endParaRPr lang="en-US" dirty="0">
              <a:solidFill>
                <a:srgbClr val="0D6CB9"/>
              </a:solidFill>
            </a:endParaRPr>
          </a:p>
          <a:p>
            <a:endParaRPr lang="en-US" sz="2400" dirty="0"/>
          </a:p>
        </p:txBody>
      </p:sp>
      <p:sp>
        <p:nvSpPr>
          <p:cNvPr id="7" name="Slide Number Placeholder 3">
            <a:extLst>
              <a:ext uri="{FF2B5EF4-FFF2-40B4-BE49-F238E27FC236}">
                <a16:creationId xmlns:a16="http://schemas.microsoft.com/office/drawing/2014/main" id="{ABEF7E7A-769B-479F-922A-6EEE2F577A56}"/>
              </a:ext>
            </a:extLst>
          </p:cNvPr>
          <p:cNvSpPr txBox="1">
            <a:spLocks/>
          </p:cNvSpPr>
          <p:nvPr/>
        </p:nvSpPr>
        <p:spPr>
          <a:xfrm>
            <a:off x="8610600" y="6529137"/>
            <a:ext cx="2743200" cy="192338"/>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27645869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3">
            <a:extLst>
              <a:ext uri="{FF2B5EF4-FFF2-40B4-BE49-F238E27FC236}">
                <a16:creationId xmlns:a16="http://schemas.microsoft.com/office/drawing/2014/main" id="{FC433988-65BA-4F7B-84FE-3083F3626859}"/>
              </a:ext>
            </a:extLst>
          </p:cNvPr>
          <p:cNvSpPr>
            <a:spLocks noGrp="1"/>
          </p:cNvSpPr>
          <p:nvPr>
            <p:ph type="title"/>
          </p:nvPr>
        </p:nvSpPr>
        <p:spPr>
          <a:xfrm>
            <a:off x="357962" y="153229"/>
            <a:ext cx="11476075" cy="1199321"/>
          </a:xfrm>
        </p:spPr>
        <p:txBody>
          <a:bodyPr anchor="ctr">
            <a:normAutofit fontScale="90000"/>
          </a:bodyPr>
          <a:lstStyle/>
          <a:p>
            <a:pPr algn="ctr"/>
            <a:br>
              <a:rPr lang="en-US" sz="1400" dirty="0"/>
            </a:br>
            <a:r>
              <a:rPr lang="en-US" sz="8900" dirty="0"/>
              <a:t>Questions</a:t>
            </a:r>
            <a:r>
              <a:rPr lang="en-US" sz="1400" dirty="0"/>
              <a:t> </a:t>
            </a:r>
            <a:br>
              <a:rPr lang="en-US" sz="1400" dirty="0"/>
            </a:br>
            <a:endParaRPr lang="en-US" sz="1400" dirty="0"/>
          </a:p>
        </p:txBody>
      </p:sp>
      <p:sp>
        <p:nvSpPr>
          <p:cNvPr id="12" name="Text Placeholder 2">
            <a:extLst>
              <a:ext uri="{FF2B5EF4-FFF2-40B4-BE49-F238E27FC236}">
                <a16:creationId xmlns:a16="http://schemas.microsoft.com/office/drawing/2014/main" id="{18110C4B-00F2-4B5E-8BD2-47267574794A}"/>
              </a:ext>
            </a:extLst>
          </p:cNvPr>
          <p:cNvSpPr>
            <a:spLocks noGrp="1"/>
          </p:cNvSpPr>
          <p:nvPr>
            <p:ph type="body" sz="quarter" idx="4294967295"/>
          </p:nvPr>
        </p:nvSpPr>
        <p:spPr>
          <a:xfrm>
            <a:off x="5759450" y="1154113"/>
            <a:ext cx="6432550" cy="4351337"/>
          </a:xfrm>
          <a:prstGeom prst="rect">
            <a:avLst/>
          </a:prstGeom>
        </p:spPr>
        <p:txBody>
          <a:bodyPr>
            <a:normAutofit/>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22" name="Content Placeholder 21">
            <a:extLst>
              <a:ext uri="{FF2B5EF4-FFF2-40B4-BE49-F238E27FC236}">
                <a16:creationId xmlns:a16="http://schemas.microsoft.com/office/drawing/2014/main" id="{62E7EF2D-D77F-48D7-AF7D-F7C262A2A494}"/>
              </a:ext>
            </a:extLst>
          </p:cNvPr>
          <p:cNvPicPr>
            <a:picLocks noGrp="1" noChangeAspect="1"/>
          </p:cNvPicPr>
          <p:nvPr>
            <p:ph idx="4294967295"/>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61054" y="1623527"/>
            <a:ext cx="2999735" cy="3126189"/>
          </a:xfrm>
          <a:prstGeom prst="roundRect">
            <a:avLst>
              <a:gd name="adj" fmla="val 4167"/>
            </a:avLst>
          </a:prstGeom>
          <a:solidFill>
            <a:srgbClr val="FFFFFF"/>
          </a:solidFill>
          <a:ln w="76200" cap="sq">
            <a:solidFill>
              <a:srgbClr val="0D6CB9"/>
            </a:solidFill>
            <a:miter lim="800000"/>
          </a:ln>
          <a:effectLst>
            <a:glow rad="228600">
              <a:schemeClr val="accent1">
                <a:satMod val="175000"/>
                <a:alpha val="40000"/>
              </a:schemeClr>
            </a:glow>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25" name="TextBox 24">
            <a:extLst>
              <a:ext uri="{FF2B5EF4-FFF2-40B4-BE49-F238E27FC236}">
                <a16:creationId xmlns:a16="http://schemas.microsoft.com/office/drawing/2014/main" id="{A68E6DE7-8700-4A56-9148-F1B4DD1E0704}"/>
              </a:ext>
            </a:extLst>
          </p:cNvPr>
          <p:cNvSpPr txBox="1"/>
          <p:nvPr/>
        </p:nvSpPr>
        <p:spPr>
          <a:xfrm>
            <a:off x="4292081" y="2353434"/>
            <a:ext cx="7653924" cy="1021818"/>
          </a:xfrm>
          <a:prstGeom prst="rect">
            <a:avLst/>
          </a:prstGeom>
          <a:noFill/>
        </p:spPr>
        <p:txBody>
          <a:bodyPr wrap="square">
            <a:spAutoFit/>
          </a:bodyPr>
          <a:lstStyle/>
          <a:p>
            <a:pPr marL="109537" marR="0" lvl="0" indent="0" fontAlgn="auto">
              <a:lnSpc>
                <a:spcPct val="90000"/>
              </a:lnSpc>
              <a:spcBef>
                <a:spcPts val="1200"/>
              </a:spcBef>
              <a:spcAft>
                <a:spcPts val="0"/>
              </a:spcAft>
              <a:buClr>
                <a:srgbClr val="F16038"/>
              </a:buClr>
              <a:buSzTx/>
              <a:buFont typeface="Wingdings" panose="05000000000000000000" pitchFamily="2" charset="2"/>
              <a:buNone/>
              <a:tabLst/>
              <a:defRPr/>
            </a:pPr>
            <a:r>
              <a:rPr kumimoji="0" lang="en-US" sz="2800" b="1" i="0" u="none" strike="noStrike" cap="none" spc="0" normalizeH="0" baseline="0" noProof="0" dirty="0">
                <a:ln>
                  <a:noFill/>
                </a:ln>
                <a:effectLst/>
                <a:uLnTx/>
                <a:uFillTx/>
              </a:rPr>
              <a:t>Federal Fiscal Compliance and Reporting</a:t>
            </a:r>
            <a:r>
              <a:rPr kumimoji="0" lang="en-US" sz="2800" b="1" i="0" u="none" strike="noStrike" cap="none" spc="0" normalizeH="0" noProof="0" dirty="0">
                <a:ln>
                  <a:noFill/>
                </a:ln>
                <a:effectLst/>
                <a:uLnTx/>
                <a:uFillTx/>
              </a:rPr>
              <a:t> </a:t>
            </a:r>
            <a:r>
              <a:rPr kumimoji="0" lang="en-US" sz="2800" b="1" i="0" u="none" strike="noStrike" cap="none" spc="0" normalizeH="0" baseline="0" noProof="0" dirty="0">
                <a:ln>
                  <a:noFill/>
                </a:ln>
                <a:effectLst/>
                <a:uLnTx/>
                <a:uFillTx/>
              </a:rPr>
              <a:t>Division</a:t>
            </a:r>
          </a:p>
          <a:p>
            <a:pPr marL="109537" marR="0" lvl="0" indent="0" fontAlgn="auto">
              <a:lnSpc>
                <a:spcPct val="90000"/>
              </a:lnSpc>
              <a:spcBef>
                <a:spcPts val="1200"/>
              </a:spcBef>
              <a:spcAft>
                <a:spcPts val="0"/>
              </a:spcAft>
              <a:buClr>
                <a:srgbClr val="F16038"/>
              </a:buClr>
              <a:buSzTx/>
              <a:buFont typeface="Wingdings" panose="05000000000000000000" pitchFamily="2" charset="2"/>
              <a:buNone/>
              <a:tabLst/>
              <a:defRPr/>
            </a:pPr>
            <a:r>
              <a:rPr kumimoji="0" lang="en-US" sz="2800" b="1" i="0" u="none" strike="noStrike" cap="none" spc="0" normalizeH="0" baseline="0" noProof="0" dirty="0">
                <a:ln>
                  <a:noFill/>
                </a:ln>
                <a:solidFill>
                  <a:srgbClr val="0D6CB9"/>
                </a:solidFill>
                <a:effectLst/>
                <a:uLnTx/>
                <a:uFillTx/>
                <a:hlinkClick r:id="rId5">
                  <a:extLst>
                    <a:ext uri="{A12FA001-AC4F-418D-AE19-62706E023703}">
                      <ahyp:hlinkClr xmlns:ahyp="http://schemas.microsoft.com/office/drawing/2018/hyperlinkcolor" val="tx"/>
                    </a:ext>
                  </a:extLst>
                </a:hlinkClick>
              </a:rPr>
              <a:t>compliance@tea.texas.gov</a:t>
            </a:r>
            <a:endParaRPr kumimoji="0" lang="en-US" sz="2800" b="1" i="0" u="none" strike="noStrike" cap="none" spc="0" normalizeH="0" baseline="0" noProof="0" dirty="0">
              <a:ln>
                <a:noFill/>
              </a:ln>
              <a:solidFill>
                <a:srgbClr val="0D6CB9"/>
              </a:solidFill>
              <a:effectLst/>
              <a:uLnTx/>
              <a:uFillTx/>
            </a:endParaRPr>
          </a:p>
        </p:txBody>
      </p:sp>
    </p:spTree>
    <p:extLst>
      <p:ext uri="{BB962C8B-B14F-4D97-AF65-F5344CB8AC3E}">
        <p14:creationId xmlns:p14="http://schemas.microsoft.com/office/powerpoint/2010/main" val="13020580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380" y="153230"/>
            <a:ext cx="11121657" cy="751350"/>
          </a:xfrm>
        </p:spPr>
        <p:txBody>
          <a:bodyPr anchor="ctr">
            <a:normAutofit/>
          </a:bodyPr>
          <a:lstStyle/>
          <a:p>
            <a:r>
              <a:rPr lang="en-US" dirty="0"/>
              <a:t>Copyright</a:t>
            </a:r>
          </a:p>
        </p:txBody>
      </p:sp>
      <p:sp>
        <p:nvSpPr>
          <p:cNvPr id="3" name="Content Placeholder 2"/>
          <p:cNvSpPr>
            <a:spLocks noGrp="1"/>
          </p:cNvSpPr>
          <p:nvPr>
            <p:ph idx="1"/>
          </p:nvPr>
        </p:nvSpPr>
        <p:spPr>
          <a:xfrm>
            <a:off x="712380" y="783772"/>
            <a:ext cx="10598350" cy="5063218"/>
          </a:xfrm>
        </p:spPr>
        <p:txBody>
          <a:bodyPr>
            <a:normAutofit lnSpcReduction="10000"/>
          </a:bodyPr>
          <a:lstStyle/>
          <a:p>
            <a:pPr marL="0" indent="0">
              <a:spcBef>
                <a:spcPts val="0"/>
              </a:spcBef>
              <a:buNone/>
            </a:pPr>
            <a:r>
              <a:rPr lang="en-US" sz="1800" dirty="0">
                <a:solidFill>
                  <a:schemeClr val="tx1"/>
                </a:solidFill>
              </a:rPr>
              <a:t>The materials are copyrighted © and trademarked ™ as the property of the Texas Education Agency (TEA) and may not be reproduced without the express written permission of TEA, except under the following conditions:</a:t>
            </a:r>
          </a:p>
          <a:p>
            <a:pPr marL="342900" lvl="0" indent="-342900">
              <a:spcBef>
                <a:spcPts val="0"/>
              </a:spcBef>
              <a:spcAft>
                <a:spcPts val="800"/>
              </a:spcAft>
              <a:buFont typeface="+mj-lt"/>
              <a:buAutoNum type="arabicPeriod"/>
              <a:tabLst>
                <a:tab pos="457200" algn="l"/>
              </a:tabLst>
            </a:pPr>
            <a:r>
              <a:rPr lang="en-US" sz="1800" dirty="0">
                <a:solidFill>
                  <a:schemeClr val="tx1"/>
                </a:solidFill>
              </a:rPr>
              <a:t>Texas public school s, charter schools, and Education Service Centers may reproduce and use copies of the Materials and Related Materials for the s’ and schools’ educational use without obtaining permission from TEA.</a:t>
            </a:r>
          </a:p>
          <a:p>
            <a:pPr marL="342900" lvl="0" indent="-342900">
              <a:spcBef>
                <a:spcPts val="0"/>
              </a:spcBef>
              <a:spcAft>
                <a:spcPts val="800"/>
              </a:spcAft>
              <a:buFont typeface="+mj-lt"/>
              <a:buAutoNum type="arabicPeriod"/>
              <a:tabLst>
                <a:tab pos="457200" algn="l"/>
              </a:tabLst>
            </a:pPr>
            <a:r>
              <a:rPr lang="en-US" sz="1800" dirty="0">
                <a:solidFill>
                  <a:schemeClr val="tx1"/>
                </a:solidFill>
              </a:rPr>
              <a:t>Residents of the state of Texas may reproduce and use copies of the Materials and Related Materials for individual personal use only without obtaining written permission of TEA.</a:t>
            </a:r>
          </a:p>
          <a:p>
            <a:pPr marL="342900" lvl="0" indent="-342900">
              <a:spcBef>
                <a:spcPts val="0"/>
              </a:spcBef>
              <a:spcAft>
                <a:spcPts val="800"/>
              </a:spcAft>
              <a:buFont typeface="+mj-lt"/>
              <a:buAutoNum type="arabicPeriod"/>
              <a:tabLst>
                <a:tab pos="457200" algn="l"/>
              </a:tabLst>
            </a:pPr>
            <a:r>
              <a:rPr lang="en-US" sz="1800" dirty="0">
                <a:solidFill>
                  <a:schemeClr val="tx1"/>
                </a:solidFill>
              </a:rPr>
              <a:t>Any portion reproduced must be reproduced in its entirety and remain unedited, unaltered and unchanged in any way.</a:t>
            </a:r>
          </a:p>
          <a:p>
            <a:pPr marL="342900" lvl="0" indent="-342900">
              <a:spcBef>
                <a:spcPts val="0"/>
              </a:spcBef>
              <a:buFont typeface="+mj-lt"/>
              <a:buAutoNum type="arabicPeriod"/>
              <a:tabLst>
                <a:tab pos="457200" algn="l"/>
              </a:tabLst>
            </a:pPr>
            <a:r>
              <a:rPr lang="en-US" sz="1800" dirty="0">
                <a:solidFill>
                  <a:schemeClr val="tx1"/>
                </a:solidFill>
              </a:rPr>
              <a:t>No monetary charge can be made for the reproduced materials or any document containing them; however, a reasonable charge to cover only the cost of reproduction and distribution may be charged.</a:t>
            </a:r>
          </a:p>
          <a:p>
            <a:pPr marL="0" lvl="0" indent="0">
              <a:spcBef>
                <a:spcPts val="0"/>
              </a:spcBef>
              <a:buNone/>
              <a:tabLst>
                <a:tab pos="457200" algn="l"/>
              </a:tabLst>
            </a:pPr>
            <a:endParaRPr lang="en-US" sz="1800" dirty="0">
              <a:solidFill>
                <a:schemeClr val="tx1"/>
              </a:solidFill>
            </a:endParaRPr>
          </a:p>
          <a:p>
            <a:pPr marL="0" indent="0">
              <a:spcBef>
                <a:spcPts val="0"/>
              </a:spcBef>
              <a:buNone/>
            </a:pPr>
            <a:r>
              <a:rPr lang="en-US" sz="1800" dirty="0">
                <a:solidFill>
                  <a:schemeClr val="tx1"/>
                </a:solidFill>
              </a:rPr>
              <a:t>Private entities or persons located in Texas that are not Texas public school s, Texas Education Service Centers, or Texas charter schools or any entity, whether public or private, educational or non-educational, located outside the state of Texas MUST obtain written approval from TEA and will be required to enter into a license agreement that may involve the payment of a licensing fee or a royalty.</a:t>
            </a:r>
          </a:p>
          <a:p>
            <a:pPr marL="0" indent="0">
              <a:spcBef>
                <a:spcPts val="0"/>
              </a:spcBef>
              <a:buNone/>
            </a:pPr>
            <a:endParaRPr lang="en-US" sz="1800" dirty="0">
              <a:solidFill>
                <a:schemeClr val="tx1"/>
              </a:solidFill>
            </a:endParaRPr>
          </a:p>
          <a:p>
            <a:pPr marL="0" indent="0">
              <a:spcBef>
                <a:spcPts val="0"/>
              </a:spcBef>
              <a:buNone/>
            </a:pPr>
            <a:r>
              <a:rPr lang="en-US" sz="1800" dirty="0">
                <a:solidFill>
                  <a:schemeClr val="tx1"/>
                </a:solidFill>
              </a:rPr>
              <a:t>For information contact: Texas Education Agency, 1701 N. Congress Ave., Austin, TX 78701-1494; email: </a:t>
            </a:r>
            <a:r>
              <a:rPr lang="en-US" sz="1800" u="sng" dirty="0">
                <a:hlinkClick r:id="rId3"/>
              </a:rPr>
              <a:t>copyrights@tea.state.tx.us</a:t>
            </a:r>
            <a:r>
              <a:rPr lang="en-US" sz="1800" dirty="0"/>
              <a:t>. </a:t>
            </a:r>
          </a:p>
          <a:p>
            <a:endParaRPr lang="en-US" sz="1500" dirty="0"/>
          </a:p>
        </p:txBody>
      </p:sp>
    </p:spTree>
    <p:extLst>
      <p:ext uri="{BB962C8B-B14F-4D97-AF65-F5344CB8AC3E}">
        <p14:creationId xmlns:p14="http://schemas.microsoft.com/office/powerpoint/2010/main" val="2926313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3C6EBE"/>
                </a:solidFill>
              </a:rPr>
              <a:t>USDE Methodology Overview</a:t>
            </a:r>
          </a:p>
        </p:txBody>
      </p:sp>
      <p:sp>
        <p:nvSpPr>
          <p:cNvPr id="3" name="Content Placeholder 2"/>
          <p:cNvSpPr>
            <a:spLocks noGrp="1"/>
          </p:cNvSpPr>
          <p:nvPr>
            <p:ph idx="1"/>
          </p:nvPr>
        </p:nvSpPr>
        <p:spPr>
          <a:xfrm>
            <a:off x="649184" y="1270660"/>
            <a:ext cx="10588311" cy="4671096"/>
          </a:xfrm>
        </p:spPr>
        <p:txBody>
          <a:bodyPr/>
          <a:lstStyle/>
          <a:p>
            <a:r>
              <a:rPr lang="en-US" dirty="0"/>
              <a:t>Indirect cost rate calculation methodology is dictated by federal laws and USDE</a:t>
            </a:r>
          </a:p>
          <a:p>
            <a:r>
              <a:rPr lang="en-US" dirty="0"/>
              <a:t>USDE designates TEA as the cognizant agency for indirect costs for local educational </a:t>
            </a:r>
            <a:r>
              <a:rPr lang="en-US" sz="3200" dirty="0"/>
              <a:t>agencies</a:t>
            </a:r>
            <a:r>
              <a:rPr lang="en-US" dirty="0"/>
              <a:t> (LEAs) and education service centers (ESCs)</a:t>
            </a:r>
          </a:p>
          <a:p>
            <a:r>
              <a:rPr lang="en-US" dirty="0"/>
              <a:t>USDE/TEA Delegation Agreement for calculating indirect cost rates changed as of 2018–2019 school year (SY)</a:t>
            </a:r>
          </a:p>
          <a:p>
            <a:r>
              <a:rPr lang="en-US" dirty="0"/>
              <a:t>Newest Delegation Agreement received 11/29/19 in effect for 5 years (through 2024–2025)</a:t>
            </a:r>
          </a:p>
          <a:p>
            <a:pPr marL="0" indent="0">
              <a:buNone/>
            </a:pPr>
            <a:endParaRPr lang="en-US" dirty="0"/>
          </a:p>
        </p:txBody>
      </p:sp>
      <p:sp>
        <p:nvSpPr>
          <p:cNvPr id="5" name="Slide Number Placeholder 3">
            <a:extLst>
              <a:ext uri="{FF2B5EF4-FFF2-40B4-BE49-F238E27FC236}">
                <a16:creationId xmlns:a16="http://schemas.microsoft.com/office/drawing/2014/main" id="{FA65433F-5F00-4B60-B667-D920CF7E801C}"/>
              </a:ext>
            </a:extLst>
          </p:cNvPr>
          <p:cNvSpPr txBox="1">
            <a:spLocks/>
          </p:cNvSpPr>
          <p:nvPr/>
        </p:nvSpPr>
        <p:spPr>
          <a:xfrm>
            <a:off x="8610600" y="6529137"/>
            <a:ext cx="2743200" cy="192338"/>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2388176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3C6EBE"/>
                </a:solidFill>
              </a:rPr>
              <a:t>USDE Delegation Agreement Overview</a:t>
            </a:r>
          </a:p>
        </p:txBody>
      </p:sp>
      <p:sp>
        <p:nvSpPr>
          <p:cNvPr id="3" name="Content Placeholder 2"/>
          <p:cNvSpPr>
            <a:spLocks noGrp="1"/>
          </p:cNvSpPr>
          <p:nvPr>
            <p:ph idx="1"/>
          </p:nvPr>
        </p:nvSpPr>
        <p:spPr>
          <a:xfrm>
            <a:off x="475013" y="1033152"/>
            <a:ext cx="11507190" cy="4358245"/>
          </a:xfrm>
        </p:spPr>
        <p:txBody>
          <a:bodyPr>
            <a:normAutofit/>
          </a:bodyPr>
          <a:lstStyle/>
          <a:p>
            <a:r>
              <a:rPr lang="en-US" dirty="0"/>
              <a:t>For school year 2020-2021 and beyond, TEA received a new Delegation Agreement from USDE that specifies the approved indirect cost rate calculation methodology.</a:t>
            </a:r>
          </a:p>
          <a:p>
            <a:pPr lvl="1"/>
            <a:r>
              <a:rPr lang="en-US" sz="2800" dirty="0"/>
              <a:t>Re-affirms and clarifies current procedures in the LEA Plan</a:t>
            </a:r>
          </a:p>
          <a:p>
            <a:pPr lvl="1"/>
            <a:r>
              <a:rPr lang="en-US" sz="2800" dirty="0"/>
              <a:t>Prohibited indirect cost rates extensions </a:t>
            </a:r>
          </a:p>
          <a:p>
            <a:pPr lvl="1"/>
            <a:r>
              <a:rPr lang="en-US" sz="2800" dirty="0"/>
              <a:t>Rescinded all current indirect cost rates extensions </a:t>
            </a:r>
          </a:p>
          <a:p>
            <a:pPr lvl="1"/>
            <a:r>
              <a:rPr lang="en-US" sz="2800" dirty="0"/>
              <a:t>Required that rates be requested by independent school districts (districts) every year</a:t>
            </a:r>
          </a:p>
          <a:p>
            <a:pPr lvl="1"/>
            <a:r>
              <a:rPr lang="en-US" sz="2800" dirty="0"/>
              <a:t>Required that TEA calculates rates every year</a:t>
            </a:r>
          </a:p>
          <a:p>
            <a:pPr lvl="1"/>
            <a:r>
              <a:rPr lang="en-US" sz="2800" dirty="0"/>
              <a:t>Required 3 years of financial data to calculate the one-year rates</a:t>
            </a:r>
          </a:p>
          <a:p>
            <a:endParaRPr lang="en-US" dirty="0"/>
          </a:p>
        </p:txBody>
      </p:sp>
      <p:sp>
        <p:nvSpPr>
          <p:cNvPr id="5" name="Slide Number Placeholder 3">
            <a:extLst>
              <a:ext uri="{FF2B5EF4-FFF2-40B4-BE49-F238E27FC236}">
                <a16:creationId xmlns:a16="http://schemas.microsoft.com/office/drawing/2014/main" id="{F9EB2F96-F6C6-4F34-8B3A-926B8EA4E8B2}"/>
              </a:ext>
            </a:extLst>
          </p:cNvPr>
          <p:cNvSpPr txBox="1">
            <a:spLocks/>
          </p:cNvSpPr>
          <p:nvPr/>
        </p:nvSpPr>
        <p:spPr>
          <a:xfrm>
            <a:off x="8610600" y="6529137"/>
            <a:ext cx="2743200" cy="192338"/>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F1E55D6-706F-413B-9C81-751842C389C3}" type="slidenum">
              <a:rPr lang="en-US" smtClean="0"/>
              <a:pPr/>
              <a:t>6</a:t>
            </a:fld>
            <a:endParaRPr lang="en-US" dirty="0"/>
          </a:p>
        </p:txBody>
      </p:sp>
    </p:spTree>
    <p:extLst>
      <p:ext uri="{BB962C8B-B14F-4D97-AF65-F5344CB8AC3E}">
        <p14:creationId xmlns:p14="http://schemas.microsoft.com/office/powerpoint/2010/main" val="1480438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CF99F-CE09-4B04-82C4-B26E77230E2E}"/>
              </a:ext>
            </a:extLst>
          </p:cNvPr>
          <p:cNvSpPr>
            <a:spLocks noGrp="1"/>
          </p:cNvSpPr>
          <p:nvPr>
            <p:ph type="title"/>
          </p:nvPr>
        </p:nvSpPr>
        <p:spPr>
          <a:xfrm>
            <a:off x="166844" y="259661"/>
            <a:ext cx="11121657" cy="751350"/>
          </a:xfrm>
        </p:spPr>
        <p:txBody>
          <a:bodyPr>
            <a:normAutofit/>
          </a:bodyPr>
          <a:lstStyle/>
          <a:p>
            <a:r>
              <a:rPr lang="en-US" dirty="0">
                <a:ea typeface="Calibri" panose="020F0502020204030204" pitchFamily="34" charset="0"/>
              </a:rPr>
              <a:t>    </a:t>
            </a:r>
            <a:r>
              <a:rPr lang="en-US" dirty="0">
                <a:effectLst/>
                <a:ea typeface="Calibri" panose="020F0502020204030204" pitchFamily="34" charset="0"/>
              </a:rPr>
              <a:t>Rate Types</a:t>
            </a:r>
            <a:endParaRPr lang="en-US" dirty="0"/>
          </a:p>
        </p:txBody>
      </p:sp>
      <p:sp>
        <p:nvSpPr>
          <p:cNvPr id="3" name="Content Placeholder 2">
            <a:extLst>
              <a:ext uri="{FF2B5EF4-FFF2-40B4-BE49-F238E27FC236}">
                <a16:creationId xmlns:a16="http://schemas.microsoft.com/office/drawing/2014/main" id="{53923176-DE83-4952-964B-818B794709C2}"/>
              </a:ext>
            </a:extLst>
          </p:cNvPr>
          <p:cNvSpPr>
            <a:spLocks noGrp="1"/>
          </p:cNvSpPr>
          <p:nvPr>
            <p:ph idx="1"/>
          </p:nvPr>
        </p:nvSpPr>
        <p:spPr>
          <a:xfrm>
            <a:off x="712380" y="1011011"/>
            <a:ext cx="10623762" cy="4835978"/>
          </a:xfrm>
        </p:spPr>
        <p:txBody>
          <a:bodyPr/>
          <a:lstStyle/>
          <a:p>
            <a:pPr marL="0" indent="0">
              <a:buNone/>
            </a:pPr>
            <a:r>
              <a:rPr lang="en-US" dirty="0">
                <a:effectLst/>
                <a:ea typeface="Calibri" panose="020F0502020204030204" pitchFamily="34" charset="0"/>
              </a:rPr>
              <a:t>TEA issues two indirect cost rates to LEAs, an unrestricted rate and a restricted rate.</a:t>
            </a:r>
            <a:endParaRPr lang="en-US" dirty="0">
              <a:ea typeface="Calibri" panose="020F0502020204030204" pitchFamily="34" charset="0"/>
            </a:endParaRPr>
          </a:p>
          <a:p>
            <a:pPr marL="0" marR="0">
              <a:spcBef>
                <a:spcPts val="1200"/>
              </a:spcBef>
              <a:spcAft>
                <a:spcPts val="600"/>
              </a:spcAft>
            </a:pPr>
            <a:r>
              <a:rPr lang="en-US" b="1" dirty="0">
                <a:effectLst/>
                <a:ea typeface="Times New Roman" panose="02020603050405020304" pitchFamily="18" charset="0"/>
              </a:rPr>
              <a:t>Unrestricted Rates </a:t>
            </a:r>
          </a:p>
          <a:p>
            <a:pPr marL="0" marR="0" indent="0">
              <a:spcAft>
                <a:spcPts val="600"/>
              </a:spcAft>
              <a:buNone/>
            </a:pPr>
            <a:r>
              <a:rPr lang="en-US" dirty="0"/>
              <a:t>Unrestricted rates are applied to grants not subject to the federal supplement, not supplant requirement.</a:t>
            </a:r>
          </a:p>
          <a:p>
            <a:r>
              <a:rPr lang="en-US" b="1" dirty="0">
                <a:effectLst/>
                <a:ea typeface="Times New Roman" panose="02020603050405020304" pitchFamily="18" charset="0"/>
              </a:rPr>
              <a:t>Restricted Rates </a:t>
            </a:r>
          </a:p>
          <a:p>
            <a:pPr marL="0" indent="0">
              <a:buNone/>
            </a:pPr>
            <a:r>
              <a:rPr lang="en-US" dirty="0"/>
              <a:t>Restricted rates are used for grant programs where the supplement, not supplant requirement applies. </a:t>
            </a:r>
          </a:p>
          <a:p>
            <a:pPr marL="0" indent="0">
              <a:buNone/>
            </a:pPr>
            <a:r>
              <a:rPr lang="en-US" dirty="0"/>
              <a:t>Most of the grants that TEA administers are subject to supplement, not supplant, and the restricted indirect cost rate is applied to them.</a:t>
            </a:r>
            <a:endParaRPr lang="en-US" dirty="0">
              <a:effectLst/>
              <a:ea typeface="Calibri" panose="020F0502020204030204" pitchFamily="34" charset="0"/>
            </a:endParaRPr>
          </a:p>
          <a:p>
            <a:endParaRPr lang="en-US" dirty="0"/>
          </a:p>
        </p:txBody>
      </p:sp>
    </p:spTree>
    <p:extLst>
      <p:ext uri="{BB962C8B-B14F-4D97-AF65-F5344CB8AC3E}">
        <p14:creationId xmlns:p14="http://schemas.microsoft.com/office/powerpoint/2010/main" val="1566216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3C6EBE"/>
                </a:solidFill>
              </a:rPr>
              <a:t>Indirect Cost Rate Proposal Overview</a:t>
            </a:r>
          </a:p>
        </p:txBody>
      </p:sp>
      <p:sp>
        <p:nvSpPr>
          <p:cNvPr id="3" name="Content Placeholder 2"/>
          <p:cNvSpPr>
            <a:spLocks noGrp="1"/>
          </p:cNvSpPr>
          <p:nvPr>
            <p:ph idx="1"/>
          </p:nvPr>
        </p:nvSpPr>
        <p:spPr>
          <a:xfrm>
            <a:off x="712380" y="1223158"/>
            <a:ext cx="10623762" cy="4583876"/>
          </a:xfrm>
        </p:spPr>
        <p:txBody>
          <a:bodyPr>
            <a:noAutofit/>
          </a:bodyPr>
          <a:lstStyle/>
          <a:p>
            <a:pPr>
              <a:spcBef>
                <a:spcPts val="1800"/>
              </a:spcBef>
              <a:spcAft>
                <a:spcPts val="600"/>
              </a:spcAft>
            </a:pPr>
            <a:r>
              <a:rPr lang="en-US" sz="3600" dirty="0"/>
              <a:t>Indirect cost rate proposal (ICRP) was updated to accommodate three years of financial data</a:t>
            </a:r>
          </a:p>
          <a:p>
            <a:pPr>
              <a:spcBef>
                <a:spcPts val="1800"/>
              </a:spcBef>
              <a:spcAft>
                <a:spcPts val="600"/>
              </a:spcAft>
            </a:pPr>
            <a:r>
              <a:rPr lang="en-US" sz="3600" dirty="0"/>
              <a:t>Districts no longer complete the ICRP – instead, complete the ICRP Additional Costs Workbook or ICRP ACW</a:t>
            </a:r>
          </a:p>
          <a:p>
            <a:pPr>
              <a:spcBef>
                <a:spcPts val="1800"/>
              </a:spcBef>
              <a:spcAft>
                <a:spcPts val="600"/>
              </a:spcAft>
            </a:pPr>
            <a:r>
              <a:rPr lang="en-US" sz="3600" dirty="0"/>
              <a:t>TEA will prepopulate an ICRP for each district that requests indirect cost rates through submission of the ICRP ACW</a:t>
            </a:r>
          </a:p>
          <a:p>
            <a:pPr>
              <a:spcBef>
                <a:spcPts val="1800"/>
              </a:spcBef>
            </a:pPr>
            <a:endParaRPr lang="en-US" dirty="0"/>
          </a:p>
        </p:txBody>
      </p:sp>
      <p:sp>
        <p:nvSpPr>
          <p:cNvPr id="5" name="Slide Number Placeholder 3">
            <a:extLst>
              <a:ext uri="{FF2B5EF4-FFF2-40B4-BE49-F238E27FC236}">
                <a16:creationId xmlns:a16="http://schemas.microsoft.com/office/drawing/2014/main" id="{C738187E-6918-4713-926B-E4D4DE63B843}"/>
              </a:ext>
            </a:extLst>
          </p:cNvPr>
          <p:cNvSpPr txBox="1">
            <a:spLocks/>
          </p:cNvSpPr>
          <p:nvPr/>
        </p:nvSpPr>
        <p:spPr>
          <a:xfrm>
            <a:off x="8610600" y="6529137"/>
            <a:ext cx="2743200" cy="192338"/>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F1E55D6-706F-413B-9C81-751842C389C3}" type="slidenum">
              <a:rPr lang="en-US" smtClean="0"/>
              <a:pPr/>
              <a:t>8</a:t>
            </a:fld>
            <a:endParaRPr lang="en-US" dirty="0"/>
          </a:p>
        </p:txBody>
      </p:sp>
    </p:spTree>
    <p:extLst>
      <p:ext uri="{BB962C8B-B14F-4D97-AF65-F5344CB8AC3E}">
        <p14:creationId xmlns:p14="http://schemas.microsoft.com/office/powerpoint/2010/main" val="10424572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b="1" dirty="0">
                <a:solidFill>
                  <a:srgbClr val="3C6EBE"/>
                </a:solidFill>
              </a:rPr>
            </a:br>
            <a:r>
              <a:rPr lang="en-US" b="1" dirty="0">
                <a:solidFill>
                  <a:srgbClr val="3C6EBE"/>
                </a:solidFill>
              </a:rPr>
              <a:t>ICRP Additional Costs Workbook</a:t>
            </a:r>
          </a:p>
        </p:txBody>
      </p:sp>
      <p:sp>
        <p:nvSpPr>
          <p:cNvPr id="3" name="Content Placeholder 2"/>
          <p:cNvSpPr>
            <a:spLocks noGrp="1"/>
          </p:cNvSpPr>
          <p:nvPr>
            <p:ph idx="1"/>
          </p:nvPr>
        </p:nvSpPr>
        <p:spPr/>
        <p:txBody>
          <a:bodyPr>
            <a:noAutofit/>
          </a:bodyPr>
          <a:lstStyle/>
          <a:p>
            <a:pPr>
              <a:spcBef>
                <a:spcPts val="1800"/>
              </a:spcBef>
            </a:pPr>
            <a:r>
              <a:rPr lang="en-US" sz="3600" dirty="0"/>
              <a:t>22–23 SY ICRP was streamlined (23–24 follows same format)</a:t>
            </a:r>
          </a:p>
          <a:p>
            <a:pPr>
              <a:spcBef>
                <a:spcPts val="1800"/>
              </a:spcBef>
            </a:pPr>
            <a:r>
              <a:rPr lang="en-US" sz="3600" dirty="0"/>
              <a:t>Districts must complete and submit the ICRP ACW to request indirect cost rates</a:t>
            </a:r>
          </a:p>
          <a:p>
            <a:pPr>
              <a:spcBef>
                <a:spcPts val="1800"/>
              </a:spcBef>
            </a:pPr>
            <a:r>
              <a:rPr lang="en-US" sz="3600" dirty="0"/>
              <a:t>To receive rates for the 2023–2024 SY, the due date to submit the ICRP ACW is </a:t>
            </a:r>
            <a:r>
              <a:rPr lang="en-US" sz="3600" b="1" dirty="0"/>
              <a:t>January 19, 2023</a:t>
            </a:r>
            <a:endParaRPr lang="en-US" sz="3600" dirty="0"/>
          </a:p>
        </p:txBody>
      </p:sp>
      <p:sp>
        <p:nvSpPr>
          <p:cNvPr id="5" name="Slide Number Placeholder 3">
            <a:extLst>
              <a:ext uri="{FF2B5EF4-FFF2-40B4-BE49-F238E27FC236}">
                <a16:creationId xmlns:a16="http://schemas.microsoft.com/office/drawing/2014/main" id="{B463FB04-C992-426A-BACD-44B200D5CDF9}"/>
              </a:ext>
            </a:extLst>
          </p:cNvPr>
          <p:cNvSpPr txBox="1">
            <a:spLocks/>
          </p:cNvSpPr>
          <p:nvPr/>
        </p:nvSpPr>
        <p:spPr>
          <a:xfrm>
            <a:off x="8610600" y="6529137"/>
            <a:ext cx="2743200" cy="192338"/>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F1E55D6-706F-413B-9C81-751842C389C3}" type="slidenum">
              <a:rPr lang="en-US" smtClean="0"/>
              <a:pPr/>
              <a:t>9</a:t>
            </a:fld>
            <a:endParaRPr lang="en-US" dirty="0"/>
          </a:p>
        </p:txBody>
      </p:sp>
    </p:spTree>
    <p:extLst>
      <p:ext uri="{BB962C8B-B14F-4D97-AF65-F5344CB8AC3E}">
        <p14:creationId xmlns:p14="http://schemas.microsoft.com/office/powerpoint/2010/main" val="91014561"/>
      </p:ext>
    </p:extLst>
  </p:cSld>
  <p:clrMapOvr>
    <a:masterClrMapping/>
  </p:clrMapOvr>
</p:sld>
</file>

<file path=ppt/theme/theme1.xml><?xml version="1.0" encoding="utf-8"?>
<a:theme xmlns:a="http://schemas.openxmlformats.org/drawingml/2006/main" name="2_Office Theme">
  <a:themeElements>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Light_final" id="{712AB9BE-00F5-7D4D-8B53-79204D405D6C}" vid="{9E252461-6384-0041-871F-3A45EC6C61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themeOverride>
</file>

<file path=ppt/theme/themeOverride2.xml><?xml version="1.0" encoding="utf-8"?>
<a:themeOverride xmlns:a="http://schemas.openxmlformats.org/drawingml/2006/main">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themeOverride>
</file>

<file path=ppt/theme/themeOverride3.xml><?xml version="1.0" encoding="utf-8"?>
<a:themeOverride xmlns:a="http://schemas.openxmlformats.org/drawingml/2006/main">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16A66447589584A9FEC18747F4B8A4C" ma:contentTypeVersion="5" ma:contentTypeDescription="Create a new document." ma:contentTypeScope="" ma:versionID="2ed868ecae580888406d268d1e987675">
  <xsd:schema xmlns:xsd="http://www.w3.org/2001/XMLSchema" xmlns:xs="http://www.w3.org/2001/XMLSchema" xmlns:p="http://schemas.microsoft.com/office/2006/metadata/properties" xmlns:ns2="1ddb884c-bf72-46f0-8ca0-2cae6a94b6c3" xmlns:ns3="8185d125-9e91-4ab2-8374-71e0f3d84770" targetNamespace="http://schemas.microsoft.com/office/2006/metadata/properties" ma:root="true" ma:fieldsID="1c92c3137615ab985dd26aa9ca60fe16" ns2:_="" ns3:_="">
    <xsd:import namespace="1ddb884c-bf72-46f0-8ca0-2cae6a94b6c3"/>
    <xsd:import namespace="8185d125-9e91-4ab2-8374-71e0f3d8477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db884c-bf72-46f0-8ca0-2cae6a94b6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185d125-9e91-4ab2-8374-71e0f3d84770" elementFormDefault="qualified">
    <xsd:import namespace="http://schemas.microsoft.com/office/2006/documentManagement/types"/>
    <xsd:import namespace="http://schemas.microsoft.com/office/infopath/2007/PartnerControls"/>
    <xsd:element name="SharedWithUsers" ma:index="10"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6D7AA30-B6D9-4D5C-BCDB-F99B1F07B4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ddb884c-bf72-46f0-8ca0-2cae6a94b6c3"/>
    <ds:schemaRef ds:uri="8185d125-9e91-4ab2-8374-71e0f3d8477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19692CD-7339-4E15-8B85-65EB8EAE7D52}">
  <ds:schemaRefs>
    <ds:schemaRef ds:uri="http://purl.org/dc/dcmitype/"/>
    <ds:schemaRef ds:uri="http://purl.org/dc/elements/1.1/"/>
    <ds:schemaRef ds:uri="http://schemas.microsoft.com/office/2006/metadata/properties"/>
    <ds:schemaRef ds:uri="http://schemas.microsoft.com/office/2006/documentManagement/types"/>
    <ds:schemaRef ds:uri="1ddb884c-bf72-46f0-8ca0-2cae6a94b6c3"/>
    <ds:schemaRef ds:uri="http://purl.org/dc/terms/"/>
    <ds:schemaRef ds:uri="8185d125-9e91-4ab2-8374-71e0f3d84770"/>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D438415F-CA52-4AC6-B74C-FE95CEB90D1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10109</TotalTime>
  <Words>7013</Words>
  <Application>Microsoft Office PowerPoint</Application>
  <PresentationFormat>Widescreen</PresentationFormat>
  <Paragraphs>588</Paragraphs>
  <Slides>42</Slides>
  <Notes>42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Arial</vt:lpstr>
      <vt:lpstr>Calibri</vt:lpstr>
      <vt:lpstr>Calibri Light</vt:lpstr>
      <vt:lpstr>Courier New</vt:lpstr>
      <vt:lpstr>Times New Roman</vt:lpstr>
      <vt:lpstr>Wingdings</vt:lpstr>
      <vt:lpstr>2_Office Theme</vt:lpstr>
      <vt:lpstr>             District Request for Indirect Cost Rates For 2023─2024 School Year  Indirect Cost Rate Proposal (ICRP) Additional Costs Workbook (ACW) and Certification  Completing the ICRP ACW and Certifying the ICRP  Texas Education Agency Federal Fiscal Compliance  and Reporting Division  </vt:lpstr>
      <vt:lpstr>PowerPoint Presentation</vt:lpstr>
      <vt:lpstr>Agenda</vt:lpstr>
      <vt:lpstr>Indirect Cost Rates Webpage</vt:lpstr>
      <vt:lpstr>USDE Methodology Overview</vt:lpstr>
      <vt:lpstr>USDE Delegation Agreement Overview</vt:lpstr>
      <vt:lpstr>    Rate Types</vt:lpstr>
      <vt:lpstr>Indirect Cost Rate Proposal Overview</vt:lpstr>
      <vt:lpstr> ICRP Additional Costs Workbook</vt:lpstr>
      <vt:lpstr>ICRP – Prepopulated Data</vt:lpstr>
      <vt:lpstr>Indirect Cost Rates Timeline</vt:lpstr>
      <vt:lpstr>Completing the ICRP ACW</vt:lpstr>
      <vt:lpstr> Completing the ICRP ACW </vt:lpstr>
      <vt:lpstr>Completing the ICRP ACW</vt:lpstr>
      <vt:lpstr>Completing the ICRP ACW</vt:lpstr>
      <vt:lpstr>Completing the ICRP ACW</vt:lpstr>
      <vt:lpstr>Completing the ICRP ACW</vt:lpstr>
      <vt:lpstr>Completing the ICRP ACW</vt:lpstr>
      <vt:lpstr>Completing the ICRP ACW</vt:lpstr>
      <vt:lpstr>Completing the ICRP ACW</vt:lpstr>
      <vt:lpstr>Completing the ICRP ACW</vt:lpstr>
      <vt:lpstr>Completing the ICRP ACW</vt:lpstr>
      <vt:lpstr>Completing the ICRP ACW</vt:lpstr>
      <vt:lpstr>Completing the ICRP ACW</vt:lpstr>
      <vt:lpstr>Completing the ICRP ACW</vt:lpstr>
      <vt:lpstr>Completing the ICRP ACW</vt:lpstr>
      <vt:lpstr>Completing the ICRP ACW</vt:lpstr>
      <vt:lpstr>Common Mistakes</vt:lpstr>
      <vt:lpstr>Common Mistakes </vt:lpstr>
      <vt:lpstr>Common Mistakes</vt:lpstr>
      <vt:lpstr>Submitting the ICRP ACW</vt:lpstr>
      <vt:lpstr>Submitting the ICRP ACW (continued)</vt:lpstr>
      <vt:lpstr>ICRP Next Steps</vt:lpstr>
      <vt:lpstr>ICRP Next Steps (continued)</vt:lpstr>
      <vt:lpstr>Reviewing the ICRP – Financial Worksheets</vt:lpstr>
      <vt:lpstr>Reviewing the ICRP – Financial Worksheets (continued)</vt:lpstr>
      <vt:lpstr>Reviewing the ICRP – Financial Worksheets (continued)</vt:lpstr>
      <vt:lpstr>Filling Out the ICRP Certification </vt:lpstr>
      <vt:lpstr>Filling Out the ICRP Certification (continued) </vt:lpstr>
      <vt:lpstr>Submitting the ICRP Certification </vt:lpstr>
      <vt:lpstr> Questions  </vt:lpstr>
      <vt:lpstr>Copyright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District Request for Indirect Cost Rates For 2021─2022 School Year  Indirect Cost Rate Proposal (ICRP) Additional Costs Workbook (ACW) and Certification  Completing the ICRP ACW and Certifying the ICRP  Texas Education Agency Federal Fiscal Compliance  and Reporting Division</dc:title>
  <dc:creator>Djeregna, Saida</dc:creator>
  <cp:lastModifiedBy>Murray, Trisha</cp:lastModifiedBy>
  <cp:revision>26</cp:revision>
  <dcterms:created xsi:type="dcterms:W3CDTF">2020-11-12T21:02:51Z</dcterms:created>
  <dcterms:modified xsi:type="dcterms:W3CDTF">2022-10-26T12:34:07Z</dcterms:modified>
</cp:coreProperties>
</file>