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3.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9" r:id="rId1"/>
  </p:sldMasterIdLst>
  <p:notesMasterIdLst>
    <p:notesMasterId r:id="rId45"/>
  </p:notesMasterIdLst>
  <p:handoutMasterIdLst>
    <p:handoutMasterId r:id="rId46"/>
  </p:handoutMasterIdLst>
  <p:sldIdLst>
    <p:sldId id="261" r:id="rId2"/>
    <p:sldId id="335" r:id="rId3"/>
    <p:sldId id="342" r:id="rId4"/>
    <p:sldId id="262" r:id="rId5"/>
    <p:sldId id="336" r:id="rId6"/>
    <p:sldId id="302" r:id="rId7"/>
    <p:sldId id="285" r:id="rId8"/>
    <p:sldId id="334" r:id="rId9"/>
    <p:sldId id="286" r:id="rId10"/>
    <p:sldId id="284" r:id="rId11"/>
    <p:sldId id="263" r:id="rId12"/>
    <p:sldId id="294" r:id="rId13"/>
    <p:sldId id="330" r:id="rId14"/>
    <p:sldId id="337" r:id="rId15"/>
    <p:sldId id="312" r:id="rId16"/>
    <p:sldId id="314" r:id="rId17"/>
    <p:sldId id="313" r:id="rId18"/>
    <p:sldId id="320" r:id="rId19"/>
    <p:sldId id="340" r:id="rId20"/>
    <p:sldId id="338" r:id="rId21"/>
    <p:sldId id="317" r:id="rId22"/>
    <p:sldId id="321" r:id="rId23"/>
    <p:sldId id="322" r:id="rId24"/>
    <p:sldId id="271" r:id="rId25"/>
    <p:sldId id="272" r:id="rId26"/>
    <p:sldId id="332" r:id="rId27"/>
    <p:sldId id="274" r:id="rId28"/>
    <p:sldId id="275" r:id="rId29"/>
    <p:sldId id="325" r:id="rId30"/>
    <p:sldId id="326" r:id="rId31"/>
    <p:sldId id="328" r:id="rId32"/>
    <p:sldId id="276" r:id="rId33"/>
    <p:sldId id="287" r:id="rId34"/>
    <p:sldId id="289" r:id="rId35"/>
    <p:sldId id="341" r:id="rId36"/>
    <p:sldId id="307" r:id="rId37"/>
    <p:sldId id="304" r:id="rId38"/>
    <p:sldId id="301" r:id="rId39"/>
    <p:sldId id="298" r:id="rId40"/>
    <p:sldId id="303" r:id="rId41"/>
    <p:sldId id="297" r:id="rId42"/>
    <p:sldId id="260" r:id="rId43"/>
    <p:sldId id="291" r:id="rId4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A81CD7-5AFE-46A5-B4B9-908B798D5E8E}">
          <p14:sldIdLst>
            <p14:sldId id="261"/>
            <p14:sldId id="335"/>
            <p14:sldId id="342"/>
            <p14:sldId id="262"/>
            <p14:sldId id="336"/>
            <p14:sldId id="302"/>
            <p14:sldId id="285"/>
            <p14:sldId id="334"/>
            <p14:sldId id="286"/>
            <p14:sldId id="284"/>
            <p14:sldId id="263"/>
            <p14:sldId id="294"/>
            <p14:sldId id="330"/>
            <p14:sldId id="337"/>
            <p14:sldId id="312"/>
            <p14:sldId id="314"/>
            <p14:sldId id="313"/>
            <p14:sldId id="320"/>
            <p14:sldId id="340"/>
            <p14:sldId id="338"/>
            <p14:sldId id="317"/>
            <p14:sldId id="321"/>
            <p14:sldId id="322"/>
            <p14:sldId id="271"/>
            <p14:sldId id="272"/>
            <p14:sldId id="332"/>
            <p14:sldId id="274"/>
            <p14:sldId id="275"/>
            <p14:sldId id="325"/>
            <p14:sldId id="326"/>
            <p14:sldId id="328"/>
            <p14:sldId id="276"/>
            <p14:sldId id="287"/>
            <p14:sldId id="289"/>
            <p14:sldId id="341"/>
            <p14:sldId id="307"/>
            <p14:sldId id="304"/>
            <p14:sldId id="301"/>
            <p14:sldId id="298"/>
            <p14:sldId id="303"/>
            <p14:sldId id="297"/>
            <p14:sldId id="260"/>
            <p14:sldId id="291"/>
          </p14:sldIdLst>
        </p14:section>
        <p14:section name="Default Section" id="{BB3195B5-724D-4AA2-BFE4-88787947B97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CB9"/>
    <a:srgbClr val="E7AE6F"/>
    <a:srgbClr val="0A518B"/>
    <a:srgbClr val="F16038"/>
    <a:srgbClr val="DD8C33"/>
    <a:srgbClr val="0066FF"/>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059" autoAdjust="0"/>
    <p:restoredTop sz="58435" autoAdjust="0"/>
  </p:normalViewPr>
  <p:slideViewPr>
    <p:cSldViewPr snapToGrid="0">
      <p:cViewPr varScale="1">
        <p:scale>
          <a:sx n="66" d="100"/>
          <a:sy n="66" d="100"/>
        </p:scale>
        <p:origin x="1512" y="72"/>
      </p:cViewPr>
      <p:guideLst/>
    </p:cSldViewPr>
  </p:slideViewPr>
  <p:outlineViewPr>
    <p:cViewPr>
      <p:scale>
        <a:sx n="33" d="100"/>
        <a:sy n="33" d="100"/>
      </p:scale>
      <p:origin x="0" y="-13112"/>
    </p:cViewPr>
  </p:outlineViewPr>
  <p:notesTextViewPr>
    <p:cViewPr>
      <p:scale>
        <a:sx n="3" d="2"/>
        <a:sy n="3" d="2"/>
      </p:scale>
      <p:origin x="0" y="0"/>
    </p:cViewPr>
  </p:notesTextViewPr>
  <p:sorterViewPr>
    <p:cViewPr>
      <p:scale>
        <a:sx n="100" d="100"/>
        <a:sy n="100" d="100"/>
      </p:scale>
      <p:origin x="0" y="-8468"/>
    </p:cViewPr>
  </p:sorterViewPr>
  <p:notesViewPr>
    <p:cSldViewPr snapToGrid="0">
      <p:cViewPr varScale="1">
        <p:scale>
          <a:sx n="49" d="100"/>
          <a:sy n="49" d="100"/>
        </p:scale>
        <p:origin x="270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DBE298-3F68-418F-868E-2E3E7112493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AB209D3F-3637-40D3-9E3E-F9F0009D23D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6300E74-79A6-45BD-9C25-FBC171214AD9}" type="datetimeFigureOut">
              <a:rPr lang="en-US" smtClean="0"/>
              <a:t>11/2/2021</a:t>
            </a:fld>
            <a:endParaRPr lang="en-US" dirty="0"/>
          </a:p>
        </p:txBody>
      </p:sp>
      <p:sp>
        <p:nvSpPr>
          <p:cNvPr id="4" name="Footer Placeholder 3">
            <a:extLst>
              <a:ext uri="{FF2B5EF4-FFF2-40B4-BE49-F238E27FC236}">
                <a16:creationId xmlns:a16="http://schemas.microsoft.com/office/drawing/2014/main" id="{FEB18BEB-03F1-484C-9902-D107BA1DB854}"/>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84F944-2894-491C-96C6-9F22DF098532}"/>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136CD4A-04DE-4814-BDF4-234C48CA5BE5}" type="slidenum">
              <a:rPr lang="en-US" smtClean="0"/>
              <a:t>‹#›</a:t>
            </a:fld>
            <a:endParaRPr lang="en-US" dirty="0"/>
          </a:p>
        </p:txBody>
      </p:sp>
    </p:spTree>
    <p:extLst>
      <p:ext uri="{BB962C8B-B14F-4D97-AF65-F5344CB8AC3E}">
        <p14:creationId xmlns:p14="http://schemas.microsoft.com/office/powerpoint/2010/main" val="2299986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F0D5E38-04D7-4CC0-AF82-3E5D8CB519DD}" type="datetimeFigureOut">
              <a:rPr lang="en-US" smtClean="0"/>
              <a:t>11/2/2021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E4D9ABE-7AB9-4D3A-BEA5-45E799BD6C0E}" type="slidenum">
              <a:rPr lang="en-US" smtClean="0"/>
              <a:t>‹#›</a:t>
            </a:fld>
            <a:endParaRPr lang="en-US" dirty="0"/>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0097">
              <a:defRPr/>
            </a:pPr>
            <a:fld id="{73491C48-03B7-4D66-ABBE-80998F631FA3}" type="slidenum">
              <a:rPr lang="en-US">
                <a:solidFill>
                  <a:prstClr val="black"/>
                </a:solidFill>
                <a:latin typeface="Calibri" panose="020F0502020204030204"/>
              </a:rPr>
              <a:pPr defTabSz="48009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24345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10</a:t>
            </a:fld>
            <a:endParaRPr lang="en-US" dirty="0"/>
          </a:p>
        </p:txBody>
      </p:sp>
    </p:spTree>
    <p:extLst>
      <p:ext uri="{BB962C8B-B14F-4D97-AF65-F5344CB8AC3E}">
        <p14:creationId xmlns:p14="http://schemas.microsoft.com/office/powerpoint/2010/main" val="311682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11</a:t>
            </a:fld>
            <a:endParaRPr lang="en-US" dirty="0"/>
          </a:p>
        </p:txBody>
      </p:sp>
    </p:spTree>
    <p:extLst>
      <p:ext uri="{BB962C8B-B14F-4D97-AF65-F5344CB8AC3E}">
        <p14:creationId xmlns:p14="http://schemas.microsoft.com/office/powerpoint/2010/main" val="4294716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12</a:t>
            </a:fld>
            <a:endParaRPr lang="en-US" dirty="0"/>
          </a:p>
        </p:txBody>
      </p:sp>
    </p:spTree>
    <p:extLst>
      <p:ext uri="{BB962C8B-B14F-4D97-AF65-F5344CB8AC3E}">
        <p14:creationId xmlns:p14="http://schemas.microsoft.com/office/powerpoint/2010/main" val="4178710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dirty="0"/>
          </a:p>
        </p:txBody>
      </p:sp>
    </p:spTree>
    <p:extLst>
      <p:ext uri="{BB962C8B-B14F-4D97-AF65-F5344CB8AC3E}">
        <p14:creationId xmlns:p14="http://schemas.microsoft.com/office/powerpoint/2010/main" val="151717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dirty="0"/>
          </a:p>
        </p:txBody>
      </p:sp>
    </p:spTree>
    <p:extLst>
      <p:ext uri="{BB962C8B-B14F-4D97-AF65-F5344CB8AC3E}">
        <p14:creationId xmlns:p14="http://schemas.microsoft.com/office/powerpoint/2010/main" val="37118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15</a:t>
            </a:fld>
            <a:endParaRPr lang="en-US" dirty="0"/>
          </a:p>
        </p:txBody>
      </p:sp>
    </p:spTree>
    <p:extLst>
      <p:ext uri="{BB962C8B-B14F-4D97-AF65-F5344CB8AC3E}">
        <p14:creationId xmlns:p14="http://schemas.microsoft.com/office/powerpoint/2010/main" val="320637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16</a:t>
            </a:fld>
            <a:endParaRPr lang="en-US" dirty="0"/>
          </a:p>
        </p:txBody>
      </p:sp>
    </p:spTree>
    <p:extLst>
      <p:ext uri="{BB962C8B-B14F-4D97-AF65-F5344CB8AC3E}">
        <p14:creationId xmlns:p14="http://schemas.microsoft.com/office/powerpoint/2010/main" val="70588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17</a:t>
            </a:fld>
            <a:endParaRPr lang="en-US" dirty="0"/>
          </a:p>
        </p:txBody>
      </p:sp>
    </p:spTree>
    <p:extLst>
      <p:ext uri="{BB962C8B-B14F-4D97-AF65-F5344CB8AC3E}">
        <p14:creationId xmlns:p14="http://schemas.microsoft.com/office/powerpoint/2010/main" val="2283718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18</a:t>
            </a:fld>
            <a:endParaRPr lang="en-US" dirty="0"/>
          </a:p>
        </p:txBody>
      </p:sp>
    </p:spTree>
    <p:extLst>
      <p:ext uri="{BB962C8B-B14F-4D97-AF65-F5344CB8AC3E}">
        <p14:creationId xmlns:p14="http://schemas.microsoft.com/office/powerpoint/2010/main" val="222884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dirty="0"/>
          </a:p>
        </p:txBody>
      </p:sp>
    </p:spTree>
    <p:extLst>
      <p:ext uri="{BB962C8B-B14F-4D97-AF65-F5344CB8AC3E}">
        <p14:creationId xmlns:p14="http://schemas.microsoft.com/office/powerpoint/2010/main" val="33050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dirty="0"/>
          </a:p>
        </p:txBody>
      </p:sp>
    </p:spTree>
    <p:extLst>
      <p:ext uri="{BB962C8B-B14F-4D97-AF65-F5344CB8AC3E}">
        <p14:creationId xmlns:p14="http://schemas.microsoft.com/office/powerpoint/2010/main" val="111818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20</a:t>
            </a:fld>
            <a:endParaRPr lang="en-US" dirty="0"/>
          </a:p>
        </p:txBody>
      </p:sp>
    </p:spTree>
    <p:extLst>
      <p:ext uri="{BB962C8B-B14F-4D97-AF65-F5344CB8AC3E}">
        <p14:creationId xmlns:p14="http://schemas.microsoft.com/office/powerpoint/2010/main" val="4054112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21</a:t>
            </a:fld>
            <a:endParaRPr lang="en-US" dirty="0"/>
          </a:p>
        </p:txBody>
      </p:sp>
    </p:spTree>
    <p:extLst>
      <p:ext uri="{BB962C8B-B14F-4D97-AF65-F5344CB8AC3E}">
        <p14:creationId xmlns:p14="http://schemas.microsoft.com/office/powerpoint/2010/main" val="35314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221" y="4518203"/>
            <a:ext cx="5477662" cy="4240086"/>
          </a:xfrm>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22</a:t>
            </a:fld>
            <a:endParaRPr lang="en-US" dirty="0"/>
          </a:p>
        </p:txBody>
      </p:sp>
    </p:spTree>
    <p:extLst>
      <p:ext uri="{BB962C8B-B14F-4D97-AF65-F5344CB8AC3E}">
        <p14:creationId xmlns:p14="http://schemas.microsoft.com/office/powerpoint/2010/main" val="3648133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23</a:t>
            </a:fld>
            <a:endParaRPr lang="en-US" dirty="0"/>
          </a:p>
        </p:txBody>
      </p:sp>
    </p:spTree>
    <p:extLst>
      <p:ext uri="{BB962C8B-B14F-4D97-AF65-F5344CB8AC3E}">
        <p14:creationId xmlns:p14="http://schemas.microsoft.com/office/powerpoint/2010/main" val="3828524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24</a:t>
            </a:fld>
            <a:endParaRPr lang="en-US" dirty="0"/>
          </a:p>
        </p:txBody>
      </p:sp>
    </p:spTree>
    <p:extLst>
      <p:ext uri="{BB962C8B-B14F-4D97-AF65-F5344CB8AC3E}">
        <p14:creationId xmlns:p14="http://schemas.microsoft.com/office/powerpoint/2010/main" val="67269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25</a:t>
            </a:fld>
            <a:endParaRPr lang="en-US" dirty="0"/>
          </a:p>
        </p:txBody>
      </p:sp>
    </p:spTree>
    <p:extLst>
      <p:ext uri="{BB962C8B-B14F-4D97-AF65-F5344CB8AC3E}">
        <p14:creationId xmlns:p14="http://schemas.microsoft.com/office/powerpoint/2010/main" val="177168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dirty="0"/>
          </a:p>
        </p:txBody>
      </p:sp>
    </p:spTree>
    <p:extLst>
      <p:ext uri="{BB962C8B-B14F-4D97-AF65-F5344CB8AC3E}">
        <p14:creationId xmlns:p14="http://schemas.microsoft.com/office/powerpoint/2010/main" val="2550996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27</a:t>
            </a:fld>
            <a:endParaRPr lang="en-US" dirty="0"/>
          </a:p>
        </p:txBody>
      </p:sp>
    </p:spTree>
    <p:extLst>
      <p:ext uri="{BB962C8B-B14F-4D97-AF65-F5344CB8AC3E}">
        <p14:creationId xmlns:p14="http://schemas.microsoft.com/office/powerpoint/2010/main" val="3703608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28</a:t>
            </a:fld>
            <a:endParaRPr lang="en-US" dirty="0"/>
          </a:p>
        </p:txBody>
      </p:sp>
    </p:spTree>
    <p:extLst>
      <p:ext uri="{BB962C8B-B14F-4D97-AF65-F5344CB8AC3E}">
        <p14:creationId xmlns:p14="http://schemas.microsoft.com/office/powerpoint/2010/main" val="1306919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29</a:t>
            </a:fld>
            <a:endParaRPr lang="en-US" dirty="0"/>
          </a:p>
        </p:txBody>
      </p:sp>
    </p:spTree>
    <p:extLst>
      <p:ext uri="{BB962C8B-B14F-4D97-AF65-F5344CB8AC3E}">
        <p14:creationId xmlns:p14="http://schemas.microsoft.com/office/powerpoint/2010/main" val="271057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dirty="0"/>
          </a:p>
        </p:txBody>
      </p:sp>
    </p:spTree>
    <p:extLst>
      <p:ext uri="{BB962C8B-B14F-4D97-AF65-F5344CB8AC3E}">
        <p14:creationId xmlns:p14="http://schemas.microsoft.com/office/powerpoint/2010/main" val="79643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dirty="0"/>
          </a:p>
        </p:txBody>
      </p:sp>
    </p:spTree>
    <p:extLst>
      <p:ext uri="{BB962C8B-B14F-4D97-AF65-F5344CB8AC3E}">
        <p14:creationId xmlns:p14="http://schemas.microsoft.com/office/powerpoint/2010/main" val="1193680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31</a:t>
            </a:fld>
            <a:endParaRPr lang="en-US" dirty="0"/>
          </a:p>
        </p:txBody>
      </p:sp>
    </p:spTree>
    <p:extLst>
      <p:ext uri="{BB962C8B-B14F-4D97-AF65-F5344CB8AC3E}">
        <p14:creationId xmlns:p14="http://schemas.microsoft.com/office/powerpoint/2010/main" val="2493788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32</a:t>
            </a:fld>
            <a:endParaRPr lang="en-US" dirty="0"/>
          </a:p>
        </p:txBody>
      </p:sp>
    </p:spTree>
    <p:extLst>
      <p:ext uri="{BB962C8B-B14F-4D97-AF65-F5344CB8AC3E}">
        <p14:creationId xmlns:p14="http://schemas.microsoft.com/office/powerpoint/2010/main" val="1317826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33</a:t>
            </a:fld>
            <a:endParaRPr lang="en-US" dirty="0"/>
          </a:p>
        </p:txBody>
      </p:sp>
    </p:spTree>
    <p:extLst>
      <p:ext uri="{BB962C8B-B14F-4D97-AF65-F5344CB8AC3E}">
        <p14:creationId xmlns:p14="http://schemas.microsoft.com/office/powerpoint/2010/main" val="2688270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34</a:t>
            </a:fld>
            <a:endParaRPr lang="en-US" dirty="0"/>
          </a:p>
        </p:txBody>
      </p:sp>
    </p:spTree>
    <p:extLst>
      <p:ext uri="{BB962C8B-B14F-4D97-AF65-F5344CB8AC3E}">
        <p14:creationId xmlns:p14="http://schemas.microsoft.com/office/powerpoint/2010/main" val="2416926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35</a:t>
            </a:fld>
            <a:endParaRPr lang="en-US" dirty="0"/>
          </a:p>
        </p:txBody>
      </p:sp>
    </p:spTree>
    <p:extLst>
      <p:ext uri="{BB962C8B-B14F-4D97-AF65-F5344CB8AC3E}">
        <p14:creationId xmlns:p14="http://schemas.microsoft.com/office/powerpoint/2010/main" val="1129659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518600"/>
            <a:ext cx="5681980" cy="3696712"/>
          </a:xfrm>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36</a:t>
            </a:fld>
            <a:endParaRPr lang="en-US" dirty="0"/>
          </a:p>
        </p:txBody>
      </p:sp>
    </p:spTree>
    <p:extLst>
      <p:ext uri="{BB962C8B-B14F-4D97-AF65-F5344CB8AC3E}">
        <p14:creationId xmlns:p14="http://schemas.microsoft.com/office/powerpoint/2010/main" val="2381584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37</a:t>
            </a:fld>
            <a:endParaRPr lang="en-US" dirty="0"/>
          </a:p>
        </p:txBody>
      </p:sp>
    </p:spTree>
    <p:extLst>
      <p:ext uri="{BB962C8B-B14F-4D97-AF65-F5344CB8AC3E}">
        <p14:creationId xmlns:p14="http://schemas.microsoft.com/office/powerpoint/2010/main" val="3350425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38</a:t>
            </a:fld>
            <a:endParaRPr lang="en-US" dirty="0"/>
          </a:p>
        </p:txBody>
      </p:sp>
    </p:spTree>
    <p:extLst>
      <p:ext uri="{BB962C8B-B14F-4D97-AF65-F5344CB8AC3E}">
        <p14:creationId xmlns:p14="http://schemas.microsoft.com/office/powerpoint/2010/main" val="3247991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39</a:t>
            </a:fld>
            <a:endParaRPr lang="en-US" dirty="0"/>
          </a:p>
        </p:txBody>
      </p:sp>
    </p:spTree>
    <p:extLst>
      <p:ext uri="{BB962C8B-B14F-4D97-AF65-F5344CB8AC3E}">
        <p14:creationId xmlns:p14="http://schemas.microsoft.com/office/powerpoint/2010/main" val="363509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4</a:t>
            </a:fld>
            <a:endParaRPr lang="en-US" dirty="0"/>
          </a:p>
        </p:txBody>
      </p:sp>
    </p:spTree>
    <p:extLst>
      <p:ext uri="{BB962C8B-B14F-4D97-AF65-F5344CB8AC3E}">
        <p14:creationId xmlns:p14="http://schemas.microsoft.com/office/powerpoint/2010/main" val="2005246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40</a:t>
            </a:fld>
            <a:endParaRPr lang="en-US" dirty="0"/>
          </a:p>
        </p:txBody>
      </p:sp>
    </p:spTree>
    <p:extLst>
      <p:ext uri="{BB962C8B-B14F-4D97-AF65-F5344CB8AC3E}">
        <p14:creationId xmlns:p14="http://schemas.microsoft.com/office/powerpoint/2010/main" val="3688499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41</a:t>
            </a:fld>
            <a:endParaRPr lang="en-US" dirty="0"/>
          </a:p>
        </p:txBody>
      </p:sp>
    </p:spTree>
    <p:extLst>
      <p:ext uri="{BB962C8B-B14F-4D97-AF65-F5344CB8AC3E}">
        <p14:creationId xmlns:p14="http://schemas.microsoft.com/office/powerpoint/2010/main" val="3674872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defTabSz="480097">
              <a:defRPr/>
            </a:pPr>
            <a:fld id="{5F4BE17C-832A-4779-94CB-12E1C8E6BC46}" type="slidenum">
              <a:rPr lang="en-US">
                <a:solidFill>
                  <a:prstClr val="black"/>
                </a:solidFill>
                <a:latin typeface="Calibri" panose="020F0502020204030204"/>
              </a:rPr>
              <a:pPr defTabSz="480097">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07437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43</a:t>
            </a:fld>
            <a:endParaRPr lang="en-US" dirty="0"/>
          </a:p>
        </p:txBody>
      </p:sp>
    </p:spTree>
    <p:extLst>
      <p:ext uri="{BB962C8B-B14F-4D97-AF65-F5344CB8AC3E}">
        <p14:creationId xmlns:p14="http://schemas.microsoft.com/office/powerpoint/2010/main" val="142724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dirty="0"/>
          </a:p>
        </p:txBody>
      </p:sp>
    </p:spTree>
    <p:extLst>
      <p:ext uri="{BB962C8B-B14F-4D97-AF65-F5344CB8AC3E}">
        <p14:creationId xmlns:p14="http://schemas.microsoft.com/office/powerpoint/2010/main" val="287463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220" y="4518204"/>
            <a:ext cx="5681980" cy="3696712"/>
          </a:xfrm>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6</a:t>
            </a:fld>
            <a:endParaRPr lang="en-US" dirty="0"/>
          </a:p>
        </p:txBody>
      </p:sp>
    </p:spTree>
    <p:extLst>
      <p:ext uri="{BB962C8B-B14F-4D97-AF65-F5344CB8AC3E}">
        <p14:creationId xmlns:p14="http://schemas.microsoft.com/office/powerpoint/2010/main" val="12668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7</a:t>
            </a:fld>
            <a:endParaRPr lang="en-US" dirty="0"/>
          </a:p>
        </p:txBody>
      </p:sp>
    </p:spTree>
    <p:extLst>
      <p:ext uri="{BB962C8B-B14F-4D97-AF65-F5344CB8AC3E}">
        <p14:creationId xmlns:p14="http://schemas.microsoft.com/office/powerpoint/2010/main" val="92377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dirty="0"/>
          </a:p>
        </p:txBody>
      </p:sp>
    </p:spTree>
    <p:extLst>
      <p:ext uri="{BB962C8B-B14F-4D97-AF65-F5344CB8AC3E}">
        <p14:creationId xmlns:p14="http://schemas.microsoft.com/office/powerpoint/2010/main" val="39773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9</a:t>
            </a:fld>
            <a:endParaRPr lang="en-US" dirty="0"/>
          </a:p>
        </p:txBody>
      </p:sp>
    </p:spTree>
    <p:extLst>
      <p:ext uri="{BB962C8B-B14F-4D97-AF65-F5344CB8AC3E}">
        <p14:creationId xmlns:p14="http://schemas.microsoft.com/office/powerpoint/2010/main" val="572409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11/2/2021</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11/2/2021</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dirty="0"/>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116261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799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r="-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dirty="0"/>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69" r:id="rId30"/>
    <p:sldLayoutId id="2147483771" r:id="rId31"/>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tea.texas.gov/index2.aspx?id=3842&amp;menu_id=645"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tealprod.tea.state.tx.us/TSP/TEASecurePortal/Access/LogonServl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3.svg"/><Relationship Id="rId2" Type="http://schemas.openxmlformats.org/officeDocument/2006/relationships/slideLayout" Target="../slideLayouts/slideLayout10.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hyperlink" Target="https://tea.texas.gov/sites/default/files/ICRP%20%20ACW%20-%20FAQ%20-%20JPJC%20edits.pdf"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hyperlink" Target="https://tealprod.tea.state.tx.us/TSP/TEASecurePortal/Access/LogonServlet"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41.xml.rels><?xml version="1.0" encoding="UTF-8" standalone="yes"?>
<Relationships xmlns="http://schemas.openxmlformats.org/package/2006/relationships"><Relationship Id="rId3" Type="http://schemas.openxmlformats.org/officeDocument/2006/relationships/hyperlink" Target="https://pryor.tea.state.tx.us/"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hyperlink" Target="mailto:compliance@tea.texas.gov" TargetMode="External"/><Relationship Id="rId4" Type="http://schemas.openxmlformats.org/officeDocument/2006/relationships/hyperlink" Target="https://pixabay.com/en/question-mark-question-response-1019759/"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spcBef>
                <a:spcPts val="1000"/>
              </a:spcBef>
              <a:defRPr/>
            </a:pP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r>
              <a:rPr lang="en-US" sz="4400" b="1" dirty="0"/>
              <a:t>District Request for Indirect Cost Rates</a:t>
            </a:r>
            <a:br>
              <a:rPr lang="en-US" sz="4400" b="1" dirty="0"/>
            </a:br>
            <a:r>
              <a:rPr lang="en-US" sz="4400" b="1" dirty="0"/>
              <a:t>For 2022─2023 School Year </a:t>
            </a:r>
            <a:br>
              <a:rPr lang="en-US" sz="4400" b="1" dirty="0"/>
            </a:br>
            <a:r>
              <a:rPr lang="en-US" sz="4400" b="1" dirty="0"/>
              <a:t>Indirect Cost Rate Proposal (ICRP)</a:t>
            </a:r>
            <a:br>
              <a:rPr lang="en-US" sz="4400" b="1" dirty="0"/>
            </a:br>
            <a:r>
              <a:rPr lang="en-US" sz="4400" b="1" dirty="0"/>
              <a:t>Additional Costs Workbook (ACW) and Certification</a:t>
            </a:r>
            <a:br>
              <a:rPr lang="en-US" sz="4400" b="1" dirty="0"/>
            </a:br>
            <a:br>
              <a:rPr lang="en-US" sz="3200" dirty="0"/>
            </a:br>
            <a:r>
              <a:rPr lang="en-US" sz="3200" dirty="0"/>
              <a:t>Completing the ICRP ACW and Certifying the ICRP</a:t>
            </a:r>
            <a:br>
              <a:rPr lang="en-US" sz="3200" dirty="0"/>
            </a:br>
            <a:br>
              <a:rPr lang="en-US" sz="2000" dirty="0"/>
            </a:br>
            <a: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t>Texas Education Agency</a:t>
            </a:r>
            <a:b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br>
            <a: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t>Federal Fiscal Compliance</a:t>
            </a:r>
            <a:b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br>
            <a: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t> and Reporting Division</a:t>
            </a:r>
            <a:b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br>
            <a:br>
              <a:rPr lang="en-US" sz="2000" dirty="0"/>
            </a:br>
            <a:endParaRPr lang="en-US" sz="2000" b="1" dirty="0"/>
          </a:p>
        </p:txBody>
      </p:sp>
      <p:sp>
        <p:nvSpPr>
          <p:cNvPr id="4" name="Subtitle 2"/>
          <p:cNvSpPr txBox="1">
            <a:spLocks/>
          </p:cNvSpPr>
          <p:nvPr/>
        </p:nvSpPr>
        <p:spPr>
          <a:xfrm>
            <a:off x="2763079" y="4253947"/>
            <a:ext cx="8590722" cy="16923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4A66AC"/>
              </a:buClr>
              <a:buSzPct val="100000"/>
              <a:buFont typeface="Calibri" panose="020F0502020204030204" pitchFamily="34" charset="0"/>
              <a:buNone/>
              <a:tabLst/>
              <a:defRPr/>
            </a:pPr>
            <a:endParaRPr kumimoji="0" lang="en-US"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sp>
        <p:nvSpPr>
          <p:cNvPr id="7" name="Slide Number Placeholder 3">
            <a:extLst>
              <a:ext uri="{FF2B5EF4-FFF2-40B4-BE49-F238E27FC236}">
                <a16:creationId xmlns:a16="http://schemas.microsoft.com/office/drawing/2014/main" id="{3E137599-26BA-44D9-BA49-4585C606F043}"/>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1</a:t>
            </a:fld>
            <a:endParaRPr lang="en-US" dirty="0"/>
          </a:p>
        </p:txBody>
      </p:sp>
    </p:spTree>
    <p:extLst>
      <p:ext uri="{BB962C8B-B14F-4D97-AF65-F5344CB8AC3E}">
        <p14:creationId xmlns:p14="http://schemas.microsoft.com/office/powerpoint/2010/main" val="234185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3C6EBE"/>
                </a:solidFill>
              </a:rPr>
            </a:br>
            <a:r>
              <a:rPr lang="en-US" b="1" dirty="0">
                <a:solidFill>
                  <a:srgbClr val="3C6EBE"/>
                </a:solidFill>
              </a:rPr>
              <a:t>ICRP Additional Costs Workbook</a:t>
            </a:r>
          </a:p>
        </p:txBody>
      </p:sp>
      <p:sp>
        <p:nvSpPr>
          <p:cNvPr id="3" name="Content Placeholder 2"/>
          <p:cNvSpPr>
            <a:spLocks noGrp="1"/>
          </p:cNvSpPr>
          <p:nvPr>
            <p:ph idx="1"/>
          </p:nvPr>
        </p:nvSpPr>
        <p:spPr/>
        <p:txBody>
          <a:bodyPr>
            <a:noAutofit/>
          </a:bodyPr>
          <a:lstStyle/>
          <a:p>
            <a:pPr>
              <a:spcBef>
                <a:spcPts val="1800"/>
              </a:spcBef>
            </a:pPr>
            <a:r>
              <a:rPr lang="en-US" sz="3600" dirty="0"/>
              <a:t>21–22 SY ICRP was streamlined (22–23 follows same format)</a:t>
            </a:r>
          </a:p>
          <a:p>
            <a:pPr>
              <a:spcBef>
                <a:spcPts val="1800"/>
              </a:spcBef>
            </a:pPr>
            <a:r>
              <a:rPr lang="en-US" sz="3600" dirty="0"/>
              <a:t>Districts must complete and submit the ICRP ACW to request indirect cost rates</a:t>
            </a:r>
          </a:p>
          <a:p>
            <a:pPr>
              <a:spcBef>
                <a:spcPts val="1800"/>
              </a:spcBef>
            </a:pPr>
            <a:r>
              <a:rPr lang="en-US" sz="3600" dirty="0"/>
              <a:t>To receive rates for the 2022–2023 SY, the due date to submit the ICRP ACW is </a:t>
            </a:r>
            <a:r>
              <a:rPr lang="en-US" sz="3600" b="1" dirty="0"/>
              <a:t>January 19, 2022</a:t>
            </a:r>
            <a:endParaRPr lang="en-US" sz="3600" dirty="0"/>
          </a:p>
        </p:txBody>
      </p:sp>
      <p:sp>
        <p:nvSpPr>
          <p:cNvPr id="5" name="Slide Number Placeholder 3">
            <a:extLst>
              <a:ext uri="{FF2B5EF4-FFF2-40B4-BE49-F238E27FC236}">
                <a16:creationId xmlns:a16="http://schemas.microsoft.com/office/drawing/2014/main" id="{B463FB04-C992-426A-BACD-44B200D5CDF9}"/>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10</a:t>
            </a:fld>
            <a:endParaRPr lang="en-US" dirty="0"/>
          </a:p>
        </p:txBody>
      </p:sp>
    </p:spTree>
    <p:extLst>
      <p:ext uri="{BB962C8B-B14F-4D97-AF65-F5344CB8AC3E}">
        <p14:creationId xmlns:p14="http://schemas.microsoft.com/office/powerpoint/2010/main" val="9101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3C6EBE"/>
                </a:solidFill>
              </a:rPr>
              <a:t>ICRP – Prepopulated Data</a:t>
            </a:r>
          </a:p>
        </p:txBody>
      </p:sp>
      <p:sp>
        <p:nvSpPr>
          <p:cNvPr id="3" name="Content Placeholder 2"/>
          <p:cNvSpPr>
            <a:spLocks noGrp="1"/>
          </p:cNvSpPr>
          <p:nvPr>
            <p:ph idx="1"/>
          </p:nvPr>
        </p:nvSpPr>
        <p:spPr>
          <a:xfrm>
            <a:off x="712380" y="1113183"/>
            <a:ext cx="10623762" cy="4765104"/>
          </a:xfrm>
        </p:spPr>
        <p:txBody>
          <a:bodyPr>
            <a:normAutofit/>
          </a:bodyPr>
          <a:lstStyle/>
          <a:p>
            <a:r>
              <a:rPr lang="en-US" sz="3600" dirty="0"/>
              <a:t>TEA will prepopulate the ICRP with the following data:</a:t>
            </a:r>
          </a:p>
          <a:p>
            <a:pPr marL="0" indent="0">
              <a:buNone/>
            </a:pPr>
            <a:endParaRPr lang="en-US" sz="3600" dirty="0"/>
          </a:p>
          <a:p>
            <a:pPr lvl="1"/>
            <a:r>
              <a:rPr lang="en-US" sz="3600" dirty="0"/>
              <a:t>10%* will be prepopulated from the ICRP ACW submitted by the district</a:t>
            </a:r>
          </a:p>
          <a:p>
            <a:pPr lvl="1"/>
            <a:r>
              <a:rPr lang="en-US" sz="3600" dirty="0"/>
              <a:t>90%* will be prepopulated from PEIMS data</a:t>
            </a:r>
          </a:p>
          <a:p>
            <a:pPr marL="457200" lvl="1" indent="0">
              <a:buNone/>
            </a:pPr>
            <a:endParaRPr lang="en-US" sz="3600" dirty="0"/>
          </a:p>
          <a:p>
            <a:pPr>
              <a:spcBef>
                <a:spcPts val="1200"/>
              </a:spcBef>
            </a:pPr>
            <a:r>
              <a:rPr lang="en-US" sz="3600" dirty="0"/>
              <a:t>Districts will review and certify the complete ICRPs</a:t>
            </a:r>
          </a:p>
          <a:p>
            <a:pPr marL="0" indent="0">
              <a:spcBef>
                <a:spcPts val="1200"/>
              </a:spcBef>
              <a:buNone/>
            </a:pPr>
            <a:r>
              <a:rPr lang="en-US" sz="3600" dirty="0"/>
              <a:t>*Percentages are approximate</a:t>
            </a:r>
          </a:p>
        </p:txBody>
      </p:sp>
      <p:sp>
        <p:nvSpPr>
          <p:cNvPr id="6" name="Slide Number Placeholder 3">
            <a:extLst>
              <a:ext uri="{FF2B5EF4-FFF2-40B4-BE49-F238E27FC236}">
                <a16:creationId xmlns:a16="http://schemas.microsoft.com/office/drawing/2014/main" id="{D680DCC0-CA2C-4E1A-9450-32FA9A98B055}"/>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11</a:t>
            </a:fld>
            <a:endParaRPr lang="en-US" dirty="0"/>
          </a:p>
        </p:txBody>
      </p:sp>
    </p:spTree>
    <p:extLst>
      <p:ext uri="{BB962C8B-B14F-4D97-AF65-F5344CB8AC3E}">
        <p14:creationId xmlns:p14="http://schemas.microsoft.com/office/powerpoint/2010/main" val="252033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D079-1AAC-4FEB-99DD-4413A11609DF}"/>
              </a:ext>
            </a:extLst>
          </p:cNvPr>
          <p:cNvSpPr>
            <a:spLocks noGrp="1"/>
          </p:cNvSpPr>
          <p:nvPr>
            <p:ph type="title"/>
          </p:nvPr>
        </p:nvSpPr>
        <p:spPr/>
        <p:txBody>
          <a:bodyPr/>
          <a:lstStyle/>
          <a:p>
            <a:r>
              <a:rPr lang="en-US" dirty="0">
                <a:solidFill>
                  <a:srgbClr val="3C6EBE"/>
                </a:solidFill>
              </a:rPr>
              <a:t>Indirect Cost Rates Timeline</a:t>
            </a:r>
          </a:p>
        </p:txBody>
      </p:sp>
      <p:graphicFrame>
        <p:nvGraphicFramePr>
          <p:cNvPr id="7" name="Content Placeholder 6">
            <a:extLst>
              <a:ext uri="{FF2B5EF4-FFF2-40B4-BE49-F238E27FC236}">
                <a16:creationId xmlns:a16="http://schemas.microsoft.com/office/drawing/2014/main" id="{63395088-0006-4DF0-BADB-86B311B2D9B6}"/>
              </a:ext>
            </a:extLst>
          </p:cNvPr>
          <p:cNvGraphicFramePr>
            <a:graphicFrameLocks noGrp="1"/>
          </p:cNvGraphicFramePr>
          <p:nvPr>
            <p:ph idx="1"/>
            <p:extLst>
              <p:ext uri="{D42A27DB-BD31-4B8C-83A1-F6EECF244321}">
                <p14:modId xmlns:p14="http://schemas.microsoft.com/office/powerpoint/2010/main" val="2991575003"/>
              </p:ext>
            </p:extLst>
          </p:nvPr>
        </p:nvGraphicFramePr>
        <p:xfrm>
          <a:off x="1294544" y="1033154"/>
          <a:ext cx="10059256" cy="4548248"/>
        </p:xfrm>
        <a:graphic>
          <a:graphicData uri="http://schemas.openxmlformats.org/drawingml/2006/table">
            <a:tbl>
              <a:tblPr firstRow="1" firstCol="1" bandRow="1">
                <a:tableStyleId>{5C22544A-7EE6-4342-B048-85BDC9FD1C3A}</a:tableStyleId>
              </a:tblPr>
              <a:tblGrid>
                <a:gridCol w="3123371">
                  <a:extLst>
                    <a:ext uri="{9D8B030D-6E8A-4147-A177-3AD203B41FA5}">
                      <a16:colId xmlns:a16="http://schemas.microsoft.com/office/drawing/2014/main" val="4152442552"/>
                    </a:ext>
                  </a:extLst>
                </a:gridCol>
                <a:gridCol w="6935885">
                  <a:extLst>
                    <a:ext uri="{9D8B030D-6E8A-4147-A177-3AD203B41FA5}">
                      <a16:colId xmlns:a16="http://schemas.microsoft.com/office/drawing/2014/main" val="4211955963"/>
                    </a:ext>
                  </a:extLst>
                </a:gridCol>
              </a:tblGrid>
              <a:tr h="680957">
                <a:tc>
                  <a:txBody>
                    <a:bodyPr/>
                    <a:lstStyle/>
                    <a:p>
                      <a:pPr marL="0" marR="0" algn="ctr">
                        <a:spcBef>
                          <a:spcPts val="0"/>
                        </a:spcBef>
                        <a:spcAft>
                          <a:spcPts val="0"/>
                        </a:spcAft>
                      </a:pPr>
                      <a:r>
                        <a:rPr lang="en-US" sz="2800" dirty="0">
                          <a:effectLst/>
                        </a:rPr>
                        <a:t>Date</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800" dirty="0">
                          <a:effectLst/>
                        </a:rPr>
                        <a:t>Action</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3193981"/>
                  </a:ext>
                </a:extLst>
              </a:tr>
              <a:tr h="897790">
                <a:tc>
                  <a:txBody>
                    <a:bodyPr/>
                    <a:lstStyle/>
                    <a:p>
                      <a:pPr marL="0" marR="0" algn="ctr">
                        <a:spcBef>
                          <a:spcPts val="0"/>
                        </a:spcBef>
                        <a:spcAft>
                          <a:spcPts val="0"/>
                        </a:spcAft>
                      </a:pPr>
                      <a:r>
                        <a:rPr lang="en-US" sz="1800" dirty="0">
                          <a:solidFill>
                            <a:srgbClr val="1E3E77"/>
                          </a:solidFill>
                          <a:effectLst/>
                        </a:rPr>
                        <a:t>November 4, 2021</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D2DEEF"/>
                    </a:solidFill>
                  </a:tcPr>
                </a:tc>
                <a:tc>
                  <a:txBody>
                    <a:bodyPr/>
                    <a:lstStyle/>
                    <a:p>
                      <a:pPr marL="0" marR="0">
                        <a:spcBef>
                          <a:spcPts val="200"/>
                        </a:spcBef>
                        <a:spcAft>
                          <a:spcPts val="200"/>
                        </a:spcAft>
                      </a:pPr>
                      <a:r>
                        <a:rPr lang="en-US" sz="1600" dirty="0">
                          <a:effectLst/>
                        </a:rPr>
                        <a:t>ICRP ACW is made available via the </a:t>
                      </a:r>
                      <a:r>
                        <a:rPr lang="en-US" sz="1600" u="sng" dirty="0">
                          <a:effectLst/>
                          <a:hlinkClick r:id="rId3"/>
                        </a:rPr>
                        <a:t>Indirect Cost Rates</a:t>
                      </a:r>
                      <a:r>
                        <a:rPr lang="en-US" sz="1600" dirty="0">
                          <a:effectLst/>
                        </a:rPr>
                        <a:t> webpage and the secure GFFC Reports and Data Collections application, accessible through </a:t>
                      </a:r>
                      <a:r>
                        <a:rPr lang="en-US" sz="1600" u="sng" dirty="0">
                          <a:effectLst/>
                          <a:hlinkClick r:id="rId4"/>
                        </a:rPr>
                        <a:t>TEAL</a:t>
                      </a:r>
                      <a:r>
                        <a:rPr lang="en-US" sz="1600" dirty="0">
                          <a:effectLst/>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D2DEEF"/>
                    </a:solidFill>
                  </a:tcPr>
                </a:tc>
                <a:extLst>
                  <a:ext uri="{0D108BD9-81ED-4DB2-BD59-A6C34878D82A}">
                    <a16:rowId xmlns:a16="http://schemas.microsoft.com/office/drawing/2014/main" val="3594000389"/>
                  </a:ext>
                </a:extLst>
              </a:tr>
              <a:tr h="468598">
                <a:tc>
                  <a:txBody>
                    <a:bodyPr/>
                    <a:lstStyle/>
                    <a:p>
                      <a:pPr marL="0" marR="0" algn="ctr">
                        <a:spcBef>
                          <a:spcPts val="0"/>
                        </a:spcBef>
                        <a:spcAft>
                          <a:spcPts val="0"/>
                        </a:spcAft>
                      </a:pPr>
                      <a:r>
                        <a:rPr lang="en-US" sz="1800" dirty="0">
                          <a:solidFill>
                            <a:srgbClr val="1E3E77"/>
                          </a:solidFill>
                          <a:effectLst/>
                        </a:rPr>
                        <a:t>January 19, 2022</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EAEFF7"/>
                    </a:solidFill>
                  </a:tcPr>
                </a:tc>
                <a:tc>
                  <a:txBody>
                    <a:bodyPr/>
                    <a:lstStyle/>
                    <a:p>
                      <a:pPr marL="0" marR="0">
                        <a:spcBef>
                          <a:spcPts val="200"/>
                        </a:spcBef>
                        <a:spcAft>
                          <a:spcPts val="200"/>
                        </a:spcAft>
                      </a:pPr>
                      <a:r>
                        <a:rPr lang="en-US" sz="1600" dirty="0">
                          <a:effectLst/>
                        </a:rPr>
                        <a:t>Due date for districts to submit the ICRP ACW requesting indirect cost rates.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EAEFF7"/>
                    </a:solidFill>
                  </a:tcPr>
                </a:tc>
                <a:extLst>
                  <a:ext uri="{0D108BD9-81ED-4DB2-BD59-A6C34878D82A}">
                    <a16:rowId xmlns:a16="http://schemas.microsoft.com/office/drawing/2014/main" val="121173282"/>
                  </a:ext>
                </a:extLst>
              </a:tr>
              <a:tr h="645632">
                <a:tc>
                  <a:txBody>
                    <a:bodyPr/>
                    <a:lstStyle/>
                    <a:p>
                      <a:pPr marL="0" marR="0" algn="ctr">
                        <a:spcBef>
                          <a:spcPts val="0"/>
                        </a:spcBef>
                        <a:spcAft>
                          <a:spcPts val="0"/>
                        </a:spcAft>
                      </a:pPr>
                      <a:r>
                        <a:rPr lang="en-US" sz="1800" dirty="0">
                          <a:solidFill>
                            <a:srgbClr val="1E3E77"/>
                          </a:solidFill>
                          <a:effectLst/>
                        </a:rPr>
                        <a:t>January – April 2022</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D2DEEF"/>
                    </a:solidFill>
                  </a:tcPr>
                </a:tc>
                <a:tc>
                  <a:txBody>
                    <a:bodyPr/>
                    <a:lstStyle/>
                    <a:p>
                      <a:pPr marL="0" marR="0">
                        <a:spcBef>
                          <a:spcPts val="200"/>
                        </a:spcBef>
                        <a:spcAft>
                          <a:spcPts val="200"/>
                        </a:spcAft>
                      </a:pPr>
                      <a:r>
                        <a:rPr lang="en-US" sz="1600" dirty="0">
                          <a:effectLst/>
                        </a:rPr>
                        <a:t>TEA reviews all submitted ICRP ACWs and requests clarification and/or re-submissions, as needed.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2660129798"/>
                  </a:ext>
                </a:extLst>
              </a:tr>
              <a:tr h="568885">
                <a:tc>
                  <a:txBody>
                    <a:bodyPr/>
                    <a:lstStyle/>
                    <a:p>
                      <a:pPr marL="0" marR="0" algn="ctr">
                        <a:spcBef>
                          <a:spcPts val="0"/>
                        </a:spcBef>
                        <a:spcAft>
                          <a:spcPts val="0"/>
                        </a:spcAft>
                      </a:pPr>
                      <a:r>
                        <a:rPr lang="en-US" sz="1800" dirty="0">
                          <a:solidFill>
                            <a:srgbClr val="1E3E77"/>
                          </a:solidFill>
                          <a:effectLst/>
                        </a:rPr>
                        <a:t>April 21, 2022</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EAEFF7"/>
                    </a:solidFill>
                  </a:tcPr>
                </a:tc>
                <a:tc>
                  <a:txBody>
                    <a:bodyPr/>
                    <a:lstStyle/>
                    <a:p>
                      <a:pPr marL="0" marR="0">
                        <a:spcBef>
                          <a:spcPts val="200"/>
                        </a:spcBef>
                        <a:spcAft>
                          <a:spcPts val="200"/>
                        </a:spcAft>
                      </a:pPr>
                      <a:r>
                        <a:rPr lang="en-US" sz="1600" dirty="0">
                          <a:effectLst/>
                        </a:rPr>
                        <a:t>TEA provides complete ICRPs to districts for review and certification.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2609454602"/>
                  </a:ext>
                </a:extLst>
              </a:tr>
              <a:tr h="643193">
                <a:tc>
                  <a:txBody>
                    <a:bodyPr/>
                    <a:lstStyle/>
                    <a:p>
                      <a:pPr marL="0" marR="0" algn="ctr">
                        <a:spcBef>
                          <a:spcPts val="0"/>
                        </a:spcBef>
                        <a:spcAft>
                          <a:spcPts val="0"/>
                        </a:spcAft>
                      </a:pPr>
                      <a:r>
                        <a:rPr lang="en-US" sz="1800" dirty="0">
                          <a:solidFill>
                            <a:srgbClr val="1E3E77"/>
                          </a:solidFill>
                          <a:effectLst/>
                        </a:rPr>
                        <a:t>May 20, 2022</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D2DEEF"/>
                    </a:solidFill>
                  </a:tcPr>
                </a:tc>
                <a:tc>
                  <a:txBody>
                    <a:bodyPr/>
                    <a:lstStyle/>
                    <a:p>
                      <a:pPr marL="0" marR="0">
                        <a:spcBef>
                          <a:spcPts val="200"/>
                        </a:spcBef>
                        <a:spcAft>
                          <a:spcPts val="200"/>
                        </a:spcAft>
                      </a:pPr>
                      <a:r>
                        <a:rPr lang="en-US" sz="1600" dirty="0">
                          <a:effectLst/>
                        </a:rPr>
                        <a:t>Due date for districts to submit ICRP Certification in GFFC Reports and Data Collections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944406475"/>
                  </a:ext>
                </a:extLst>
              </a:tr>
              <a:tr h="643193">
                <a:tc>
                  <a:txBody>
                    <a:bodyPr/>
                    <a:lstStyle/>
                    <a:p>
                      <a:pPr marL="0" marR="0" algn="ctr">
                        <a:spcBef>
                          <a:spcPts val="0"/>
                        </a:spcBef>
                        <a:spcAft>
                          <a:spcPts val="0"/>
                        </a:spcAft>
                      </a:pPr>
                      <a:r>
                        <a:rPr lang="en-US" sz="1800" dirty="0">
                          <a:solidFill>
                            <a:srgbClr val="1E3E77"/>
                          </a:solidFill>
                          <a:effectLst/>
                        </a:rPr>
                        <a:t>July 1, 2022</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EAEFF7"/>
                    </a:solidFill>
                  </a:tcPr>
                </a:tc>
                <a:tc>
                  <a:txBody>
                    <a:bodyPr/>
                    <a:lstStyle/>
                    <a:p>
                      <a:pPr marL="0" marR="0">
                        <a:spcBef>
                          <a:spcPts val="200"/>
                        </a:spcBef>
                        <a:spcAft>
                          <a:spcPts val="200"/>
                        </a:spcAft>
                      </a:pPr>
                      <a:r>
                        <a:rPr lang="en-US" sz="1600" dirty="0">
                          <a:effectLst/>
                        </a:rPr>
                        <a:t>Notification Letter - Indirect Cost Rate posted in GFFC Reports and Data Collections, accessible through </a:t>
                      </a:r>
                      <a:r>
                        <a:rPr lang="en-US" sz="1600" u="sng" dirty="0">
                          <a:effectLst/>
                          <a:hlinkClick r:id="rId4"/>
                        </a:rPr>
                        <a:t>TEAL</a:t>
                      </a:r>
                      <a:r>
                        <a:rPr lang="en-US" sz="1600" dirty="0">
                          <a:effectLst/>
                        </a:rPr>
                        <a:t>.  </a:t>
                      </a:r>
                      <a:r>
                        <a:rPr lang="en-US" sz="1600" b="1" dirty="0">
                          <a:effectLst/>
                        </a:rPr>
                        <a:t>Rates become effective.</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3663267054"/>
                  </a:ext>
                </a:extLst>
              </a:tr>
            </a:tbl>
          </a:graphicData>
        </a:graphic>
      </p:graphicFrame>
      <p:sp>
        <p:nvSpPr>
          <p:cNvPr id="5" name="Slide Number Placeholder 3">
            <a:extLst>
              <a:ext uri="{FF2B5EF4-FFF2-40B4-BE49-F238E27FC236}">
                <a16:creationId xmlns:a16="http://schemas.microsoft.com/office/drawing/2014/main" id="{16D50B6A-B5CB-4B1B-A49F-C3AA50556A9C}"/>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1367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0FFEA41-ACD5-4D56-8C91-54919354C437}"/>
              </a:ext>
            </a:extLst>
          </p:cNvPr>
          <p:cNvSpPr>
            <a:spLocks noGrp="1"/>
          </p:cNvSpPr>
          <p:nvPr>
            <p:ph idx="1"/>
          </p:nvPr>
        </p:nvSpPr>
        <p:spPr>
          <a:xfrm>
            <a:off x="2320119" y="1495651"/>
            <a:ext cx="3057998" cy="4351338"/>
          </a:xfrm>
        </p:spPr>
        <p:txBody>
          <a:bodyPr vert="horz" lIns="91440" tIns="45720" rIns="91440" bIns="45720" rtlCol="0">
            <a:normAutofit/>
          </a:bodyPr>
          <a:lstStyle/>
          <a:p>
            <a:pPr marL="0" indent="0">
              <a:buNone/>
            </a:pPr>
            <a:r>
              <a:rPr lang="en-US" b="1" dirty="0"/>
              <a:t>LEA</a:t>
            </a:r>
            <a:br>
              <a:rPr lang="en-US" b="1" dirty="0"/>
            </a:br>
            <a:r>
              <a:rPr lang="en-US" b="1" dirty="0"/>
              <a:t>Information</a:t>
            </a:r>
            <a:br>
              <a:rPr lang="en-US" dirty="0"/>
            </a:br>
            <a:r>
              <a:rPr lang="en-US" b="1" dirty="0"/>
              <a:t>Worksheet</a:t>
            </a:r>
          </a:p>
          <a:p>
            <a:pPr marL="0" indent="0">
              <a:buNone/>
            </a:pPr>
            <a:endParaRPr lang="en-US" dirty="0"/>
          </a:p>
        </p:txBody>
      </p:sp>
      <p:sp>
        <p:nvSpPr>
          <p:cNvPr id="2" name="Title 1">
            <a:extLst>
              <a:ext uri="{FF2B5EF4-FFF2-40B4-BE49-F238E27FC236}">
                <a16:creationId xmlns:a16="http://schemas.microsoft.com/office/drawing/2014/main" id="{3FDC5FF6-5C51-4A1C-8324-63D855CB3DFD}"/>
              </a:ext>
            </a:extLst>
          </p:cNvPr>
          <p:cNvSpPr>
            <a:spLocks noGrp="1"/>
          </p:cNvSpPr>
          <p:nvPr>
            <p:ph type="title"/>
          </p:nvPr>
        </p:nvSpPr>
        <p:spPr>
          <a:xfrm>
            <a:off x="2212290" y="199694"/>
            <a:ext cx="9515883" cy="542429"/>
          </a:xfrm>
        </p:spPr>
        <p:txBody>
          <a:bodyPr vert="horz" lIns="91440" tIns="45720" rIns="91440" bIns="45720" rtlCol="0" anchor="ctr">
            <a:noAutofit/>
          </a:bodyPr>
          <a:lstStyle/>
          <a:p>
            <a:r>
              <a:rPr lang="en-US" dirty="0"/>
              <a:t>Completing the ICRP ACW</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8586A65A-A744-4A2C-9415-B9525EA34C2F}"/>
              </a:ext>
            </a:extLst>
          </p:cNvPr>
          <p:cNvPicPr>
            <a:picLocks noGrp="1" noChangeAspect="1"/>
          </p:cNvPicPr>
          <p:nvPr>
            <p:ph idx="13"/>
          </p:nvPr>
        </p:nvPicPr>
        <p:blipFill>
          <a:blip r:embed="rId3"/>
          <a:stretch>
            <a:fillRect/>
          </a:stretch>
        </p:blipFill>
        <p:spPr>
          <a:xfrm>
            <a:off x="5378117" y="1262743"/>
            <a:ext cx="6161421" cy="5080000"/>
          </a:xfrm>
        </p:spPr>
      </p:pic>
    </p:spTree>
    <p:extLst>
      <p:ext uri="{BB962C8B-B14F-4D97-AF65-F5344CB8AC3E}">
        <p14:creationId xmlns:p14="http://schemas.microsoft.com/office/powerpoint/2010/main" val="162452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50D62F5E-67E2-4CA3-BB5B-665AA4377497}"/>
              </a:ext>
            </a:extLst>
          </p:cNvPr>
          <p:cNvSpPr>
            <a:spLocks noGrp="1"/>
          </p:cNvSpPr>
          <p:nvPr>
            <p:ph idx="1"/>
          </p:nvPr>
        </p:nvSpPr>
        <p:spPr>
          <a:xfrm>
            <a:off x="2320118" y="1515979"/>
            <a:ext cx="2227819" cy="4331010"/>
          </a:xfrm>
        </p:spPr>
        <p:txBody>
          <a:bodyPr>
            <a:normAutofit/>
          </a:bodyPr>
          <a:lstStyle/>
          <a:p>
            <a:pPr marL="0" indent="0">
              <a:buNone/>
            </a:pPr>
            <a:r>
              <a:rPr lang="en-US" b="1" dirty="0"/>
              <a:t>Checklist to Assist LEAs </a:t>
            </a:r>
          </a:p>
        </p:txBody>
      </p:sp>
      <p:pic>
        <p:nvPicPr>
          <p:cNvPr id="22" name="Content Placeholder 21">
            <a:extLst>
              <a:ext uri="{FF2B5EF4-FFF2-40B4-BE49-F238E27FC236}">
                <a16:creationId xmlns:a16="http://schemas.microsoft.com/office/drawing/2014/main" id="{DD873F80-5726-4483-8F92-B9DA704B37A9}"/>
              </a:ext>
            </a:extLst>
          </p:cNvPr>
          <p:cNvPicPr>
            <a:picLocks noGrp="1" noChangeAspect="1"/>
          </p:cNvPicPr>
          <p:nvPr>
            <p:ph idx="13"/>
          </p:nvPr>
        </p:nvPicPr>
        <p:blipFill>
          <a:blip r:embed="rId4"/>
          <a:stretch>
            <a:fillRect/>
          </a:stretch>
        </p:blipFill>
        <p:spPr>
          <a:xfrm>
            <a:off x="5090045" y="1070811"/>
            <a:ext cx="6715343" cy="5173578"/>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648C0EF9-4658-4E34-80B3-FD80279A7B16}"/>
              </a:ext>
            </a:extLst>
          </p:cNvPr>
          <p:cNvSpPr>
            <a:spLocks noGrp="1"/>
          </p:cNvSpPr>
          <p:nvPr>
            <p:ph type="title"/>
          </p:nvPr>
        </p:nvSpPr>
        <p:spPr>
          <a:xfrm>
            <a:off x="2212290" y="199694"/>
            <a:ext cx="9515883" cy="542429"/>
          </a:xfrm>
        </p:spPr>
        <p:txBody>
          <a:bodyPr anchor="ctr">
            <a:noAutofit/>
          </a:bodyPr>
          <a:lstStyle/>
          <a:p>
            <a:br>
              <a:rPr lang="en-US" dirty="0"/>
            </a:br>
            <a:r>
              <a:rPr lang="en-US" dirty="0"/>
              <a:t>Completing the ICRP ACW</a:t>
            </a:r>
            <a:br>
              <a:rPr lang="en-US" dirty="0"/>
            </a:br>
            <a:endParaRPr lang="en-US" dirty="0"/>
          </a:p>
        </p:txBody>
      </p:sp>
    </p:spTree>
    <p:extLst>
      <p:ext uri="{BB962C8B-B14F-4D97-AF65-F5344CB8AC3E}">
        <p14:creationId xmlns:p14="http://schemas.microsoft.com/office/powerpoint/2010/main" val="243954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6D1B4E5-ED00-4D1F-8961-B2E5148590B8}"/>
              </a:ext>
            </a:extLst>
          </p:cNvPr>
          <p:cNvSpPr>
            <a:spLocks noGrp="1"/>
          </p:cNvSpPr>
          <p:nvPr>
            <p:ph idx="1"/>
          </p:nvPr>
        </p:nvSpPr>
        <p:spPr>
          <a:xfrm>
            <a:off x="2320119" y="1431758"/>
            <a:ext cx="3775882" cy="4415231"/>
          </a:xfrm>
        </p:spPr>
        <p:txBody>
          <a:bodyPr>
            <a:normAutofit/>
          </a:bodyPr>
          <a:lstStyle/>
          <a:p>
            <a:pPr marL="0" indent="0">
              <a:buNone/>
            </a:pPr>
            <a:r>
              <a:rPr lang="en-US" b="1" dirty="0"/>
              <a:t>Organizational</a:t>
            </a:r>
            <a:br>
              <a:rPr lang="en-US" b="1" dirty="0"/>
            </a:br>
            <a:r>
              <a:rPr lang="en-US" b="1" dirty="0"/>
              <a:t>Chart Sample Worksheet</a:t>
            </a:r>
          </a:p>
          <a:p>
            <a:endParaRPr lang="en-US" dirty="0"/>
          </a:p>
        </p:txBody>
      </p:sp>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a:xfrm>
            <a:off x="2212290" y="199694"/>
            <a:ext cx="9515883" cy="542429"/>
          </a:xfrm>
        </p:spPr>
        <p:txBody>
          <a:bodyPr anchor="ctr">
            <a:noAutofit/>
          </a:bodyPr>
          <a:lstStyle/>
          <a:p>
            <a:r>
              <a:rPr lang="en-US" dirty="0"/>
              <a:t>Completing the ICRP ACW</a:t>
            </a:r>
          </a:p>
        </p:txBody>
      </p:sp>
      <p:pic>
        <p:nvPicPr>
          <p:cNvPr id="12" name="Content Placeholder 11" descr="Diagram, text&#10;&#10;Description automatically generated">
            <a:extLst>
              <a:ext uri="{FF2B5EF4-FFF2-40B4-BE49-F238E27FC236}">
                <a16:creationId xmlns:a16="http://schemas.microsoft.com/office/drawing/2014/main" id="{4839FC4F-7DA5-4FAF-89C6-F4396BC0B18D}"/>
              </a:ext>
            </a:extLst>
          </p:cNvPr>
          <p:cNvPicPr>
            <a:picLocks noGrp="1" noChangeAspect="1"/>
          </p:cNvPicPr>
          <p:nvPr>
            <p:ph idx="13"/>
          </p:nvPr>
        </p:nvPicPr>
        <p:blipFill>
          <a:blip r:embed="rId3"/>
          <a:stretch>
            <a:fillRect/>
          </a:stretch>
        </p:blipFill>
        <p:spPr>
          <a:xfrm>
            <a:off x="5428343" y="1117600"/>
            <a:ext cx="6111195" cy="5196114"/>
          </a:xfrm>
        </p:spPr>
      </p:pic>
    </p:spTree>
    <p:extLst>
      <p:ext uri="{BB962C8B-B14F-4D97-AF65-F5344CB8AC3E}">
        <p14:creationId xmlns:p14="http://schemas.microsoft.com/office/powerpoint/2010/main" val="8427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a:xfrm>
            <a:off x="712380" y="153230"/>
            <a:ext cx="11121657" cy="751350"/>
          </a:xfrm>
        </p:spPr>
        <p:txBody>
          <a:bodyPr anchor="ctr">
            <a:normAutofit/>
          </a:bodyPr>
          <a:lstStyle/>
          <a:p>
            <a:r>
              <a:rPr lang="en-US" dirty="0"/>
              <a:t>Completing the ICRP ACW</a:t>
            </a:r>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
          </p:nvPr>
        </p:nvSpPr>
        <p:spPr>
          <a:xfrm>
            <a:off x="712380" y="1323474"/>
            <a:ext cx="4834178" cy="4313288"/>
          </a:xfrm>
        </p:spPr>
        <p:txBody>
          <a:bodyPr>
            <a:normAutofit/>
          </a:bodyPr>
          <a:lstStyle/>
          <a:p>
            <a:pPr marL="0" indent="0">
              <a:buNone/>
            </a:pPr>
            <a:r>
              <a:rPr lang="en-US" b="1" dirty="0"/>
              <a:t>Organizational Chart Worksheet</a:t>
            </a:r>
          </a:p>
          <a:p>
            <a:r>
              <a:rPr lang="en-US" dirty="0"/>
              <a:t>The process for submitting the Org Chart is the same as last year. Districts can insert their org chart into this worksheet/tab. </a:t>
            </a:r>
          </a:p>
          <a:p>
            <a:r>
              <a:rPr lang="en-US" dirty="0"/>
              <a:t>Districts will not submit a separate document in GFFC Reports and Data Collections.</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69F7B954-A742-40D4-9438-4644E3C27A65}"/>
              </a:ext>
            </a:extLst>
          </p:cNvPr>
          <p:cNvPicPr>
            <a:picLocks noGrp="1" noChangeAspect="1"/>
          </p:cNvPicPr>
          <p:nvPr>
            <p:ph idx="13"/>
          </p:nvPr>
        </p:nvPicPr>
        <p:blipFill>
          <a:blip r:embed="rId3"/>
          <a:stretch>
            <a:fillRect/>
          </a:stretch>
        </p:blipFill>
        <p:spPr>
          <a:xfrm>
            <a:off x="6273208" y="1323474"/>
            <a:ext cx="5384800" cy="4145117"/>
          </a:xfrm>
        </p:spPr>
      </p:pic>
    </p:spTree>
    <p:extLst>
      <p:ext uri="{BB962C8B-B14F-4D97-AF65-F5344CB8AC3E}">
        <p14:creationId xmlns:p14="http://schemas.microsoft.com/office/powerpoint/2010/main" val="249382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a:xfrm>
            <a:off x="712380" y="153230"/>
            <a:ext cx="11121657" cy="751350"/>
          </a:xfrm>
        </p:spPr>
        <p:txBody>
          <a:bodyPr anchor="ctr">
            <a:normAutofit/>
          </a:bodyPr>
          <a:lstStyle/>
          <a:p>
            <a:r>
              <a:rPr lang="en-US" dirty="0"/>
              <a:t>Completing the ICRP ACW</a:t>
            </a:r>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
          </p:nvPr>
        </p:nvSpPr>
        <p:spPr>
          <a:xfrm>
            <a:off x="712380" y="1285424"/>
            <a:ext cx="5383620" cy="4351338"/>
          </a:xfrm>
        </p:spPr>
        <p:txBody>
          <a:bodyPr>
            <a:normAutofit/>
          </a:bodyPr>
          <a:lstStyle/>
          <a:p>
            <a:r>
              <a:rPr lang="en-US" b="1" dirty="0"/>
              <a:t>Additional Costs Worksheet(s)</a:t>
            </a:r>
          </a:p>
          <a:p>
            <a:pPr marL="0" indent="0">
              <a:buNone/>
            </a:pPr>
            <a:r>
              <a:rPr lang="en-US" dirty="0"/>
              <a:t>If your district received indirect cost rates for 21–22 SY and is requesting again for 22–23 SY, you will only have to submit 1 Additional Costs Worksheet for FY 21 (20–21 SY data) because TEA has retained the data you’ve already submitted for the previous 2 years (18–19 and 19–20). </a:t>
            </a:r>
          </a:p>
          <a:p>
            <a:pPr marL="457200" indent="-457200">
              <a:buFont typeface="Wingdings" panose="05000000000000000000" pitchFamily="2" charset="2"/>
              <a:buChar char="§"/>
            </a:pPr>
            <a:endParaRPr lang="en-US"/>
          </a:p>
        </p:txBody>
      </p:sp>
      <p:pic>
        <p:nvPicPr>
          <p:cNvPr id="3" name="Picture 2" descr="Graphical user interface&#10;&#10;Description automatically generated with medium confidence">
            <a:extLst>
              <a:ext uri="{FF2B5EF4-FFF2-40B4-BE49-F238E27FC236}">
                <a16:creationId xmlns:a16="http://schemas.microsoft.com/office/drawing/2014/main" id="{C9B431BB-DA40-4217-84B1-962AE03B8371}"/>
              </a:ext>
            </a:extLst>
          </p:cNvPr>
          <p:cNvPicPr>
            <a:picLocks noChangeAspect="1"/>
          </p:cNvPicPr>
          <p:nvPr/>
        </p:nvPicPr>
        <p:blipFill>
          <a:blip r:embed="rId3"/>
          <a:stretch>
            <a:fillRect/>
          </a:stretch>
        </p:blipFill>
        <p:spPr>
          <a:xfrm>
            <a:off x="6450417" y="845002"/>
            <a:ext cx="5383620" cy="4791760"/>
          </a:xfrm>
          <a:prstGeom prst="rect">
            <a:avLst/>
          </a:prstGeom>
          <a:noFill/>
        </p:spPr>
      </p:pic>
    </p:spTree>
    <p:extLst>
      <p:ext uri="{BB962C8B-B14F-4D97-AF65-F5344CB8AC3E}">
        <p14:creationId xmlns:p14="http://schemas.microsoft.com/office/powerpoint/2010/main" val="419855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27DF-F2C4-4F7A-AE45-0872A55F3D81}"/>
              </a:ext>
            </a:extLst>
          </p:cNvPr>
          <p:cNvSpPr>
            <a:spLocks noGrp="1"/>
          </p:cNvSpPr>
          <p:nvPr>
            <p:ph type="title"/>
          </p:nvPr>
        </p:nvSpPr>
        <p:spPr/>
        <p:txBody>
          <a:bodyPr>
            <a:normAutofit/>
          </a:bodyPr>
          <a:lstStyle/>
          <a:p>
            <a:r>
              <a:rPr lang="en-US" dirty="0"/>
              <a:t>Completing the ICRP ACW</a:t>
            </a:r>
          </a:p>
        </p:txBody>
      </p:sp>
      <p:sp>
        <p:nvSpPr>
          <p:cNvPr id="8" name="Content Placeholder 9">
            <a:extLst>
              <a:ext uri="{FF2B5EF4-FFF2-40B4-BE49-F238E27FC236}">
                <a16:creationId xmlns:a16="http://schemas.microsoft.com/office/drawing/2014/main" id="{C6142528-B698-4E0F-A8F1-AA85FC22BF71}"/>
              </a:ext>
            </a:extLst>
          </p:cNvPr>
          <p:cNvSpPr>
            <a:spLocks noGrp="1"/>
          </p:cNvSpPr>
          <p:nvPr>
            <p:ph idx="1"/>
          </p:nvPr>
        </p:nvSpPr>
        <p:spPr>
          <a:xfrm>
            <a:off x="385012" y="1285424"/>
            <a:ext cx="2298030" cy="4225039"/>
          </a:xfrm>
        </p:spPr>
        <p:txBody>
          <a:bodyPr>
            <a:normAutofit/>
          </a:bodyPr>
          <a:lstStyle/>
          <a:p>
            <a:pPr marL="0" indent="0">
              <a:buClr>
                <a:srgbClr val="3C6EBE"/>
              </a:buClr>
              <a:buNone/>
            </a:pPr>
            <a:endParaRPr lang="en-US" b="1" dirty="0"/>
          </a:p>
          <a:p>
            <a:pPr marL="0" indent="0">
              <a:buClr>
                <a:srgbClr val="3C6EBE"/>
              </a:buClr>
              <a:buNone/>
            </a:pPr>
            <a:endParaRPr lang="en-US" b="1" dirty="0"/>
          </a:p>
          <a:p>
            <a:pPr marL="0" indent="0">
              <a:buClr>
                <a:srgbClr val="3C6EBE"/>
              </a:buClr>
              <a:buNone/>
            </a:pPr>
            <a:r>
              <a:rPr lang="en-US" b="1" dirty="0"/>
              <a:t>Additional Costs  Worksheet(s)</a:t>
            </a:r>
          </a:p>
          <a:p>
            <a:pPr marL="571500" indent="-571500">
              <a:buClr>
                <a:srgbClr val="3C6EBE"/>
              </a:buClr>
              <a:buFont typeface="Wingdings" panose="05000000000000000000" pitchFamily="2" charset="2"/>
              <a:buChar char="§"/>
            </a:pPr>
            <a:endParaRPr lang="en-US" dirty="0">
              <a:solidFill>
                <a:schemeClr val="tx1"/>
              </a:solidFill>
            </a:endParaRPr>
          </a:p>
        </p:txBody>
      </p:sp>
      <p:sp>
        <p:nvSpPr>
          <p:cNvPr id="6" name="Content Placeholder 5">
            <a:extLst>
              <a:ext uri="{FF2B5EF4-FFF2-40B4-BE49-F238E27FC236}">
                <a16:creationId xmlns:a16="http://schemas.microsoft.com/office/drawing/2014/main" id="{8FE99BBB-5725-4256-B489-214EDEC219DF}"/>
              </a:ext>
            </a:extLst>
          </p:cNvPr>
          <p:cNvSpPr>
            <a:spLocks noGrp="1"/>
          </p:cNvSpPr>
          <p:nvPr>
            <p:ph idx="13"/>
          </p:nvPr>
        </p:nvSpPr>
        <p:spPr>
          <a:xfrm>
            <a:off x="2791326" y="1133992"/>
            <a:ext cx="9168063" cy="4590015"/>
          </a:xfrm>
        </p:spPr>
        <p:txBody>
          <a:bodyPr/>
          <a:lstStyle/>
          <a:p>
            <a:pPr>
              <a:lnSpc>
                <a:spcPct val="70000"/>
              </a:lnSpc>
              <a:buClr>
                <a:srgbClr val="F16038"/>
              </a:buClr>
            </a:pPr>
            <a:endParaRPr lang="en-US" dirty="0">
              <a:solidFill>
                <a:srgbClr val="0D6CB9"/>
              </a:solidFill>
            </a:endParaRPr>
          </a:p>
          <a:p>
            <a:pPr>
              <a:lnSpc>
                <a:spcPct val="70000"/>
              </a:lnSpc>
              <a:buClr>
                <a:srgbClr val="F16038"/>
              </a:buClr>
            </a:pPr>
            <a:endParaRPr lang="en-US" dirty="0">
              <a:solidFill>
                <a:srgbClr val="0D6CB9"/>
              </a:solidFill>
            </a:endParaRPr>
          </a:p>
          <a:p>
            <a:pPr>
              <a:lnSpc>
                <a:spcPct val="70000"/>
              </a:lnSpc>
              <a:buClr>
                <a:srgbClr val="F16038"/>
              </a:buClr>
            </a:pPr>
            <a:r>
              <a:rPr lang="en-US" dirty="0">
                <a:solidFill>
                  <a:srgbClr val="0D6CB9"/>
                </a:solidFill>
              </a:rPr>
              <a:t>First year a district requests indirect cost rates is the only year it is required to submit three years’ worth of additional costs data</a:t>
            </a:r>
          </a:p>
          <a:p>
            <a:pPr marL="1257300" lvl="1" indent="-571500">
              <a:lnSpc>
                <a:spcPct val="70000"/>
              </a:lnSpc>
              <a:buClr>
                <a:srgbClr val="F16038"/>
              </a:buClr>
              <a:buFont typeface="Courier New" panose="02070309020205020404" pitchFamily="49" charset="0"/>
              <a:buChar char="o"/>
            </a:pPr>
            <a:r>
              <a:rPr lang="en-US" sz="2800" dirty="0">
                <a:solidFill>
                  <a:srgbClr val="0D6CB9"/>
                </a:solidFill>
              </a:rPr>
              <a:t>In subsequent years, the district will be required to provide data only for the year(s) not previously-submitted</a:t>
            </a:r>
          </a:p>
          <a:p>
            <a:pPr marL="571500" marR="0" lvl="1" indent="-571500" fontAlgn="auto">
              <a:lnSpc>
                <a:spcPct val="70000"/>
              </a:lnSpc>
              <a:spcBef>
                <a:spcPts val="1000"/>
              </a:spcBef>
              <a:spcAft>
                <a:spcPts val="0"/>
              </a:spcAft>
              <a:buClr>
                <a:srgbClr val="F16038"/>
              </a:buClr>
              <a:buSzTx/>
              <a:tabLst/>
              <a:defRPr/>
            </a:pPr>
            <a:r>
              <a:rPr lang="en-US" sz="2800" dirty="0">
                <a:solidFill>
                  <a:srgbClr val="0D6CB9"/>
                </a:solidFill>
              </a:rPr>
              <a:t>Districts should run accounting system queries to retrieve most of the requested information</a:t>
            </a:r>
          </a:p>
          <a:p>
            <a:endParaRPr lang="en-US" dirty="0"/>
          </a:p>
        </p:txBody>
      </p:sp>
    </p:spTree>
    <p:extLst>
      <p:ext uri="{BB962C8B-B14F-4D97-AF65-F5344CB8AC3E}">
        <p14:creationId xmlns:p14="http://schemas.microsoft.com/office/powerpoint/2010/main" val="231968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B2E6-C938-46A5-8019-E562BFF780B9}"/>
              </a:ext>
            </a:extLst>
          </p:cNvPr>
          <p:cNvSpPr>
            <a:spLocks noGrp="1"/>
          </p:cNvSpPr>
          <p:nvPr>
            <p:ph type="title"/>
          </p:nvPr>
        </p:nvSpPr>
        <p:spPr/>
        <p:txBody>
          <a:bodyPr/>
          <a:lstStyle/>
          <a:p>
            <a:r>
              <a:rPr lang="en-US" dirty="0"/>
              <a:t>Completing the ICRP ACW</a:t>
            </a:r>
          </a:p>
        </p:txBody>
      </p:sp>
      <p:sp>
        <p:nvSpPr>
          <p:cNvPr id="3" name="Content Placeholder 2">
            <a:extLst>
              <a:ext uri="{FF2B5EF4-FFF2-40B4-BE49-F238E27FC236}">
                <a16:creationId xmlns:a16="http://schemas.microsoft.com/office/drawing/2014/main" id="{DE6FB3CC-7878-447F-8DD8-9FF228F5C9A0}"/>
              </a:ext>
            </a:extLst>
          </p:cNvPr>
          <p:cNvSpPr>
            <a:spLocks noGrp="1"/>
          </p:cNvSpPr>
          <p:nvPr>
            <p:ph idx="1"/>
          </p:nvPr>
        </p:nvSpPr>
        <p:spPr>
          <a:xfrm>
            <a:off x="712380" y="1285424"/>
            <a:ext cx="2541459" cy="4351338"/>
          </a:xfrm>
        </p:spPr>
        <p:txBody>
          <a:bodyPr/>
          <a:lstStyle/>
          <a:p>
            <a:pPr marL="0" indent="0">
              <a:buNone/>
            </a:pPr>
            <a:endParaRPr lang="en-US" b="1" dirty="0"/>
          </a:p>
          <a:p>
            <a:pPr marL="0" indent="0">
              <a:buNone/>
            </a:pPr>
            <a:endParaRPr lang="en-US" b="1" dirty="0"/>
          </a:p>
          <a:p>
            <a:pPr marL="0" indent="0">
              <a:buNone/>
            </a:pPr>
            <a:r>
              <a:rPr lang="en-US" b="1" dirty="0"/>
              <a:t>Additional Costs  Worksheet(s)</a:t>
            </a:r>
          </a:p>
          <a:p>
            <a:endParaRPr lang="en-US" dirty="0"/>
          </a:p>
        </p:txBody>
      </p:sp>
      <p:sp>
        <p:nvSpPr>
          <p:cNvPr id="4" name="Content Placeholder 3">
            <a:extLst>
              <a:ext uri="{FF2B5EF4-FFF2-40B4-BE49-F238E27FC236}">
                <a16:creationId xmlns:a16="http://schemas.microsoft.com/office/drawing/2014/main" id="{727421C1-2BF9-4D15-B843-526BACFAEAAD}"/>
              </a:ext>
            </a:extLst>
          </p:cNvPr>
          <p:cNvSpPr>
            <a:spLocks noGrp="1"/>
          </p:cNvSpPr>
          <p:nvPr>
            <p:ph idx="13"/>
          </p:nvPr>
        </p:nvSpPr>
        <p:spPr>
          <a:xfrm>
            <a:off x="3847605" y="1304642"/>
            <a:ext cx="7986432" cy="3884875"/>
          </a:xfrm>
        </p:spPr>
        <p:txBody>
          <a:bodyPr/>
          <a:lstStyle/>
          <a:p>
            <a:pPr marL="0" indent="0">
              <a:lnSpc>
                <a:spcPct val="70000"/>
              </a:lnSpc>
              <a:buClr>
                <a:srgbClr val="F16038"/>
              </a:buClr>
              <a:buNone/>
            </a:pPr>
            <a:endParaRPr lang="en-US" dirty="0">
              <a:solidFill>
                <a:srgbClr val="0D6CB9"/>
              </a:solidFill>
            </a:endParaRPr>
          </a:p>
          <a:p>
            <a:pPr>
              <a:lnSpc>
                <a:spcPct val="70000"/>
              </a:lnSpc>
              <a:buClr>
                <a:srgbClr val="F16038"/>
              </a:buClr>
            </a:pPr>
            <a:r>
              <a:rPr lang="en-US" dirty="0">
                <a:solidFill>
                  <a:srgbClr val="0D6CB9"/>
                </a:solidFill>
              </a:rPr>
              <a:t>A staff member familiar with accounting system queries should complete the workbook </a:t>
            </a:r>
          </a:p>
          <a:p>
            <a:pPr marL="0" indent="0">
              <a:lnSpc>
                <a:spcPct val="70000"/>
              </a:lnSpc>
              <a:buClr>
                <a:srgbClr val="F16038"/>
              </a:buClr>
              <a:buNone/>
            </a:pPr>
            <a:endParaRPr lang="en-US" dirty="0">
              <a:solidFill>
                <a:srgbClr val="0D6CB9"/>
              </a:solidFill>
            </a:endParaRPr>
          </a:p>
          <a:p>
            <a:pPr>
              <a:lnSpc>
                <a:spcPct val="70000"/>
              </a:lnSpc>
              <a:buClr>
                <a:srgbClr val="F16038"/>
              </a:buClr>
            </a:pPr>
            <a:r>
              <a:rPr lang="en-US" dirty="0">
                <a:solidFill>
                  <a:srgbClr val="0D6CB9"/>
                </a:solidFill>
              </a:rPr>
              <a:t>Indicate $0.00 if there are no expenditures (it will show as “$ -” in </a:t>
            </a:r>
            <a:r>
              <a:rPr lang="en-US" sz="3600" dirty="0">
                <a:solidFill>
                  <a:srgbClr val="0D6CB9"/>
                </a:solidFill>
              </a:rPr>
              <a:t>Excel</a:t>
            </a:r>
            <a:r>
              <a:rPr lang="en-US" dirty="0">
                <a:solidFill>
                  <a:srgbClr val="0D6CB9"/>
                </a:solidFill>
              </a:rPr>
              <a:t>); do NOT leave sections blank</a:t>
            </a:r>
          </a:p>
          <a:p>
            <a:endParaRPr lang="en-US" dirty="0"/>
          </a:p>
        </p:txBody>
      </p:sp>
    </p:spTree>
    <p:extLst>
      <p:ext uri="{BB962C8B-B14F-4D97-AF65-F5344CB8AC3E}">
        <p14:creationId xmlns:p14="http://schemas.microsoft.com/office/powerpoint/2010/main" val="225171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C41224-6933-4916-9149-EF16E8074F24}"/>
              </a:ext>
            </a:extLst>
          </p:cNvPr>
          <p:cNvSpPr txBox="1"/>
          <p:nvPr/>
        </p:nvSpPr>
        <p:spPr>
          <a:xfrm>
            <a:off x="166256" y="320634"/>
            <a:ext cx="11685318" cy="4967514"/>
          </a:xfrm>
          <a:prstGeom prst="rect">
            <a:avLst/>
          </a:prstGeom>
          <a:noFill/>
        </p:spPr>
        <p:txBody>
          <a:bodyPr wrap="square">
            <a:spAutoFit/>
          </a:bodyPr>
          <a:lstStyle/>
          <a:p>
            <a:pPr>
              <a:lnSpc>
                <a:spcPct val="90000"/>
              </a:lnSpc>
              <a:spcBef>
                <a:spcPts val="1000"/>
              </a:spcBef>
              <a:buClr>
                <a:schemeClr val="accent2"/>
              </a:buClr>
            </a:pPr>
            <a:r>
              <a:rPr lang="en-US" sz="3200" dirty="0">
                <a:solidFill>
                  <a:schemeClr val="accent1"/>
                </a:solidFill>
              </a:rPr>
              <a:t>This presentation is intended solely to provide general information and guidance to Texas local educational agencies (LEAs) and reflects the Texas Education Agency’s (TEA’s) current understanding of the Indirect Cost Rate Proposal (ICRP) process, requirement and applicable federal guidance. The content of this presentation is subject to change as a result of further potential information and guidance provided by federal agencies with regulatory oversight of Indirect Cost Rate. This presentation does not constitute legal advice, and LEAs are, therefore, advised to seek legal counsel regarding the information and guidance provided in this presentation before acting on such information and guidance.</a:t>
            </a:r>
          </a:p>
        </p:txBody>
      </p:sp>
    </p:spTree>
    <p:extLst>
      <p:ext uri="{BB962C8B-B14F-4D97-AF65-F5344CB8AC3E}">
        <p14:creationId xmlns:p14="http://schemas.microsoft.com/office/powerpoint/2010/main" val="4100570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p:txBody>
          <a:bodyPr>
            <a:normAutofit/>
          </a:bodyPr>
          <a:lstStyle/>
          <a:p>
            <a:r>
              <a:rPr lang="en-US" dirty="0"/>
              <a:t>Completing the ICRP ACW</a:t>
            </a:r>
          </a:p>
        </p:txBody>
      </p:sp>
      <p:sp>
        <p:nvSpPr>
          <p:cNvPr id="3" name="Content Placeholder 2">
            <a:extLst>
              <a:ext uri="{FF2B5EF4-FFF2-40B4-BE49-F238E27FC236}">
                <a16:creationId xmlns:a16="http://schemas.microsoft.com/office/drawing/2014/main" id="{CF24BDB6-F04F-4080-9F89-F213BF9B4E02}"/>
              </a:ext>
            </a:extLst>
          </p:cNvPr>
          <p:cNvSpPr>
            <a:spLocks noGrp="1"/>
          </p:cNvSpPr>
          <p:nvPr>
            <p:ph idx="1"/>
          </p:nvPr>
        </p:nvSpPr>
        <p:spPr>
          <a:xfrm>
            <a:off x="712381" y="1285424"/>
            <a:ext cx="3402420" cy="1389596"/>
          </a:xfrm>
        </p:spPr>
        <p:txBody>
          <a:bodyPr/>
          <a:lstStyle/>
          <a:p>
            <a:pPr marL="0" indent="0">
              <a:buClr>
                <a:srgbClr val="3C6EBE"/>
              </a:buClr>
              <a:buNone/>
            </a:pPr>
            <a:r>
              <a:rPr lang="en-US" sz="2800" b="1" dirty="0"/>
              <a:t>Function 41 - General Governance and Direct Costs</a:t>
            </a:r>
            <a:endParaRPr lang="en-US" dirty="0"/>
          </a:p>
          <a:p>
            <a:endParaRPr lang="en-US" dirty="0"/>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3"/>
          </p:nvPr>
        </p:nvSpPr>
        <p:spPr>
          <a:xfrm>
            <a:off x="4821382" y="1304642"/>
            <a:ext cx="7012655" cy="4351338"/>
          </a:xfrm>
        </p:spPr>
        <p:txBody>
          <a:bodyPr>
            <a:normAutofit/>
          </a:bodyPr>
          <a:lstStyle/>
          <a:p>
            <a:r>
              <a:rPr lang="en-US" dirty="0"/>
              <a:t>Enter expenditures for org codes 702, 703, and 720 – by fund, function, and object code</a:t>
            </a:r>
          </a:p>
          <a:p>
            <a:endParaRPr lang="en-US" dirty="0"/>
          </a:p>
        </p:txBody>
      </p:sp>
      <p:pic>
        <p:nvPicPr>
          <p:cNvPr id="7" name="Picture 6">
            <a:extLst>
              <a:ext uri="{FF2B5EF4-FFF2-40B4-BE49-F238E27FC236}">
                <a16:creationId xmlns:a16="http://schemas.microsoft.com/office/drawing/2014/main" id="{2CAD55A5-D066-4E9B-8B4B-E83738E00E71}"/>
              </a:ext>
            </a:extLst>
          </p:cNvPr>
          <p:cNvPicPr>
            <a:picLocks noChangeAspect="1"/>
          </p:cNvPicPr>
          <p:nvPr/>
        </p:nvPicPr>
        <p:blipFill>
          <a:blip r:embed="rId3"/>
          <a:stretch>
            <a:fillRect/>
          </a:stretch>
        </p:blipFill>
        <p:spPr>
          <a:xfrm>
            <a:off x="712380" y="2675020"/>
            <a:ext cx="11080208" cy="3402956"/>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7F14C144-089D-4197-80A5-077150C97FDF}"/>
              </a:ext>
            </a:extLst>
          </p:cNvPr>
          <p:cNvSpPr/>
          <p:nvPr/>
        </p:nvSpPr>
        <p:spPr>
          <a:xfrm>
            <a:off x="990599" y="3055863"/>
            <a:ext cx="6583680" cy="471107"/>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90139C-6B56-4E54-884E-78DE5B81F3E8}"/>
              </a:ext>
            </a:extLst>
          </p:cNvPr>
          <p:cNvSpPr/>
          <p:nvPr/>
        </p:nvSpPr>
        <p:spPr>
          <a:xfrm>
            <a:off x="7613605" y="2939143"/>
            <a:ext cx="1428207" cy="75111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850824D-FF0B-4FCF-BB5E-A67CDB616330}"/>
              </a:ext>
            </a:extLst>
          </p:cNvPr>
          <p:cNvSpPr/>
          <p:nvPr/>
        </p:nvSpPr>
        <p:spPr>
          <a:xfrm>
            <a:off x="1029925" y="3429000"/>
            <a:ext cx="8011887" cy="174171"/>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p:txBody>
          <a:bodyPr>
            <a:normAutofit/>
          </a:bodyPr>
          <a:lstStyle/>
          <a:p>
            <a:r>
              <a:rPr lang="en-US" dirty="0"/>
              <a:t>Completing the ICRP ACW</a:t>
            </a:r>
          </a:p>
        </p:txBody>
      </p:sp>
      <p:sp>
        <p:nvSpPr>
          <p:cNvPr id="3" name="Content Placeholder 2">
            <a:extLst>
              <a:ext uri="{FF2B5EF4-FFF2-40B4-BE49-F238E27FC236}">
                <a16:creationId xmlns:a16="http://schemas.microsoft.com/office/drawing/2014/main" id="{CF24BDB6-F04F-4080-9F89-F213BF9B4E02}"/>
              </a:ext>
            </a:extLst>
          </p:cNvPr>
          <p:cNvSpPr>
            <a:spLocks noGrp="1"/>
          </p:cNvSpPr>
          <p:nvPr>
            <p:ph idx="1"/>
          </p:nvPr>
        </p:nvSpPr>
        <p:spPr>
          <a:xfrm>
            <a:off x="712380" y="1285424"/>
            <a:ext cx="3657739" cy="4351338"/>
          </a:xfrm>
        </p:spPr>
        <p:txBody>
          <a:bodyPr/>
          <a:lstStyle/>
          <a:p>
            <a:pPr marL="0" indent="0">
              <a:buClr>
                <a:srgbClr val="3C6EBE"/>
              </a:buClr>
              <a:buNone/>
            </a:pPr>
            <a:r>
              <a:rPr lang="en-US" b="1" dirty="0"/>
              <a:t>TRS On-Behalf Payments/ Medicare Part D Payments</a:t>
            </a:r>
          </a:p>
          <a:p>
            <a:pPr marL="457200" indent="-457200">
              <a:buClr>
                <a:srgbClr val="3C6EBE"/>
              </a:buClr>
              <a:buFont typeface="Wingdings" panose="05000000000000000000" pitchFamily="2" charset="2"/>
              <a:buChar char="§"/>
            </a:pPr>
            <a:endParaRPr lang="en-US" dirty="0"/>
          </a:p>
          <a:p>
            <a:endParaRPr lang="en-US" dirty="0"/>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3"/>
          </p:nvPr>
        </p:nvSpPr>
        <p:spPr>
          <a:xfrm>
            <a:off x="4821382" y="1304642"/>
            <a:ext cx="7012655" cy="4351338"/>
          </a:xfrm>
        </p:spPr>
        <p:txBody>
          <a:bodyPr>
            <a:normAutofit/>
          </a:bodyPr>
          <a:lstStyle/>
          <a:p>
            <a:r>
              <a:rPr lang="en-US" dirty="0"/>
              <a:t>Enter expenditures by the appropriate fund, function, and object (6144) code </a:t>
            </a:r>
          </a:p>
          <a:p>
            <a:endParaRPr lang="en-US" dirty="0"/>
          </a:p>
        </p:txBody>
      </p:sp>
      <p:pic>
        <p:nvPicPr>
          <p:cNvPr id="4" name="Picture 3">
            <a:extLst>
              <a:ext uri="{FF2B5EF4-FFF2-40B4-BE49-F238E27FC236}">
                <a16:creationId xmlns:a16="http://schemas.microsoft.com/office/drawing/2014/main" id="{B3B2E8EC-CEC0-4872-99DA-0F0D803B291A}"/>
              </a:ext>
            </a:extLst>
          </p:cNvPr>
          <p:cNvPicPr>
            <a:picLocks noChangeAspect="1"/>
          </p:cNvPicPr>
          <p:nvPr/>
        </p:nvPicPr>
        <p:blipFill>
          <a:blip r:embed="rId3"/>
          <a:stretch>
            <a:fillRect/>
          </a:stretch>
        </p:blipFill>
        <p:spPr>
          <a:xfrm>
            <a:off x="482758" y="3136739"/>
            <a:ext cx="11351279" cy="2570551"/>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BB797BF4-7818-4B2D-99CC-F27053C25DC1}"/>
              </a:ext>
            </a:extLst>
          </p:cNvPr>
          <p:cNvSpPr/>
          <p:nvPr/>
        </p:nvSpPr>
        <p:spPr>
          <a:xfrm>
            <a:off x="712380" y="3690257"/>
            <a:ext cx="4207963" cy="731757"/>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6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p:txBody>
          <a:bodyPr>
            <a:normAutofit/>
          </a:bodyPr>
          <a:lstStyle/>
          <a:p>
            <a:r>
              <a:rPr lang="en-US" dirty="0"/>
              <a:t>Completing the ICRP ACW</a:t>
            </a:r>
          </a:p>
        </p:txBody>
      </p:sp>
      <p:sp>
        <p:nvSpPr>
          <p:cNvPr id="3" name="Content Placeholder 2">
            <a:extLst>
              <a:ext uri="{FF2B5EF4-FFF2-40B4-BE49-F238E27FC236}">
                <a16:creationId xmlns:a16="http://schemas.microsoft.com/office/drawing/2014/main" id="{CF24BDB6-F04F-4080-9F89-F213BF9B4E02}"/>
              </a:ext>
            </a:extLst>
          </p:cNvPr>
          <p:cNvSpPr>
            <a:spLocks noGrp="1"/>
          </p:cNvSpPr>
          <p:nvPr>
            <p:ph idx="1"/>
          </p:nvPr>
        </p:nvSpPr>
        <p:spPr>
          <a:xfrm>
            <a:off x="712380" y="1285424"/>
            <a:ext cx="2683963" cy="1873412"/>
          </a:xfrm>
        </p:spPr>
        <p:txBody>
          <a:bodyPr/>
          <a:lstStyle/>
          <a:p>
            <a:pPr marL="0" indent="0">
              <a:buNone/>
            </a:pPr>
            <a:r>
              <a:rPr lang="en-US" b="1" dirty="0"/>
              <a:t>Food and Milk </a:t>
            </a:r>
            <a:br>
              <a:rPr lang="en-US" b="1" dirty="0"/>
            </a:br>
            <a:r>
              <a:rPr lang="en-US" b="1" dirty="0"/>
              <a:t>Costs of Food </a:t>
            </a:r>
            <a:br>
              <a:rPr lang="en-US" b="1" dirty="0"/>
            </a:br>
            <a:r>
              <a:rPr lang="en-US" b="1" dirty="0"/>
              <a:t>Service Program</a:t>
            </a:r>
          </a:p>
          <a:p>
            <a:endParaRPr lang="en-US" dirty="0"/>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3"/>
          </p:nvPr>
        </p:nvSpPr>
        <p:spPr>
          <a:xfrm>
            <a:off x="4509011" y="1304642"/>
            <a:ext cx="7325026" cy="4351338"/>
          </a:xfrm>
        </p:spPr>
        <p:txBody>
          <a:bodyPr>
            <a:normAutofit/>
          </a:bodyPr>
          <a:lstStyle/>
          <a:p>
            <a:r>
              <a:rPr lang="en-US" dirty="0"/>
              <a:t>Enter expenditures by the appropriate fund, function, and object (6341) code </a:t>
            </a:r>
          </a:p>
          <a:p>
            <a:endParaRPr lang="en-US" dirty="0"/>
          </a:p>
        </p:txBody>
      </p:sp>
      <p:pic>
        <p:nvPicPr>
          <p:cNvPr id="4" name="Picture 3">
            <a:extLst>
              <a:ext uri="{FF2B5EF4-FFF2-40B4-BE49-F238E27FC236}">
                <a16:creationId xmlns:a16="http://schemas.microsoft.com/office/drawing/2014/main" id="{8AD416CE-6F0C-4AF2-BC43-81B88EBA8172}"/>
              </a:ext>
            </a:extLst>
          </p:cNvPr>
          <p:cNvPicPr>
            <a:picLocks noChangeAspect="1"/>
          </p:cNvPicPr>
          <p:nvPr/>
        </p:nvPicPr>
        <p:blipFill>
          <a:blip r:embed="rId3"/>
          <a:stretch>
            <a:fillRect/>
          </a:stretch>
        </p:blipFill>
        <p:spPr>
          <a:xfrm>
            <a:off x="1746484" y="2939969"/>
            <a:ext cx="8699032" cy="2613389"/>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2105099A-87FD-4BE0-9625-3A8ADB3A5224}"/>
              </a:ext>
            </a:extLst>
          </p:cNvPr>
          <p:cNvSpPr/>
          <p:nvPr/>
        </p:nvSpPr>
        <p:spPr>
          <a:xfrm>
            <a:off x="2177143" y="3429000"/>
            <a:ext cx="6596743" cy="631371"/>
          </a:xfrm>
          <a:prstGeom prst="round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5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a:xfrm>
            <a:off x="712380" y="153230"/>
            <a:ext cx="11121657" cy="751350"/>
          </a:xfrm>
        </p:spPr>
        <p:txBody>
          <a:bodyPr anchor="ctr">
            <a:normAutofit/>
          </a:bodyPr>
          <a:lstStyle/>
          <a:p>
            <a:r>
              <a:rPr lang="en-US" dirty="0"/>
              <a:t>Completing the ICRP ACW</a:t>
            </a:r>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
          </p:nvPr>
        </p:nvSpPr>
        <p:spPr>
          <a:xfrm>
            <a:off x="712380" y="1285424"/>
            <a:ext cx="5383620" cy="4351338"/>
          </a:xfrm>
        </p:spPr>
        <p:txBody>
          <a:bodyPr>
            <a:normAutofit/>
          </a:bodyPr>
          <a:lstStyle/>
          <a:p>
            <a:pPr marL="0" indent="0">
              <a:buNone/>
            </a:pPr>
            <a:r>
              <a:rPr lang="en-US" b="1" dirty="0"/>
              <a:t>Depreciation Expense Amounts</a:t>
            </a:r>
          </a:p>
          <a:p>
            <a:pPr marL="457200" indent="-457200">
              <a:buClr>
                <a:srgbClr val="F16038"/>
              </a:buClr>
              <a:buFont typeface="Wingdings" panose="05000000000000000000" pitchFamily="2" charset="2"/>
              <a:buChar char="§"/>
            </a:pPr>
            <a:r>
              <a:rPr lang="en-US" dirty="0"/>
              <a:t>The information needed to complete the Depreciation Expense Amounts section can be found in the </a:t>
            </a:r>
            <a:r>
              <a:rPr lang="en-US" i="1" dirty="0"/>
              <a:t>Notes to the Financial Statements</a:t>
            </a:r>
            <a:r>
              <a:rPr lang="en-US" dirty="0"/>
              <a:t> section of your district’s AFR, under “Capital Assets” or “Capital Asset Activity” </a:t>
            </a:r>
          </a:p>
          <a:p>
            <a:endParaRPr lang="en-US" b="1" dirty="0"/>
          </a:p>
          <a:p>
            <a:endParaRPr lang="en-US" dirty="0"/>
          </a:p>
        </p:txBody>
      </p:sp>
      <p:pic>
        <p:nvPicPr>
          <p:cNvPr id="7" name="Picture 6">
            <a:extLst>
              <a:ext uri="{FF2B5EF4-FFF2-40B4-BE49-F238E27FC236}">
                <a16:creationId xmlns:a16="http://schemas.microsoft.com/office/drawing/2014/main" id="{5BD66C3A-3501-4CC0-98B5-3C4C1E114786}"/>
              </a:ext>
            </a:extLst>
          </p:cNvPr>
          <p:cNvPicPr>
            <a:picLocks noChangeAspect="1"/>
          </p:cNvPicPr>
          <p:nvPr/>
        </p:nvPicPr>
        <p:blipFill>
          <a:blip r:embed="rId3"/>
          <a:stretch>
            <a:fillRect/>
          </a:stretch>
        </p:blipFill>
        <p:spPr>
          <a:xfrm>
            <a:off x="6476574" y="264414"/>
            <a:ext cx="5016899" cy="5574332"/>
          </a:xfrm>
          <a:prstGeom prst="rect">
            <a:avLst/>
          </a:prstGeom>
          <a:noFill/>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9235A0D4-C0E4-4147-80FA-6B86F34AA617}"/>
              </a:ext>
            </a:extLst>
          </p:cNvPr>
          <p:cNvSpPr/>
          <p:nvPr/>
        </p:nvSpPr>
        <p:spPr>
          <a:xfrm>
            <a:off x="10061860" y="5494125"/>
            <a:ext cx="974360" cy="285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B1B74-3AC0-40E3-9C37-862D2421662B}"/>
              </a:ext>
            </a:extLst>
          </p:cNvPr>
          <p:cNvSpPr/>
          <p:nvPr/>
        </p:nvSpPr>
        <p:spPr>
          <a:xfrm>
            <a:off x="9362956" y="3094308"/>
            <a:ext cx="576217" cy="153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74781D14-9F8A-4271-AD6A-6329280E461E}"/>
              </a:ext>
            </a:extLst>
          </p:cNvPr>
          <p:cNvCxnSpPr>
            <a:cxnSpLocks/>
          </p:cNvCxnSpPr>
          <p:nvPr/>
        </p:nvCxnSpPr>
        <p:spPr>
          <a:xfrm flipV="1">
            <a:off x="9658750" y="974992"/>
            <a:ext cx="1102014" cy="1817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504C4F5-88FA-4AE6-A821-9670608FA103}"/>
              </a:ext>
            </a:extLst>
          </p:cNvPr>
          <p:cNvSpPr/>
          <p:nvPr/>
        </p:nvSpPr>
        <p:spPr>
          <a:xfrm>
            <a:off x="6613071" y="473528"/>
            <a:ext cx="4866549" cy="414721"/>
          </a:xfrm>
          <a:prstGeom prst="roundRect">
            <a:avLst>
              <a:gd name="adj" fmla="val 19597"/>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B5541EC-AB94-472C-B0CA-7B9022391866}"/>
              </a:ext>
            </a:extLst>
          </p:cNvPr>
          <p:cNvCxnSpPr/>
          <p:nvPr/>
        </p:nvCxnSpPr>
        <p:spPr>
          <a:xfrm>
            <a:off x="9659628" y="3295480"/>
            <a:ext cx="591588" cy="203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ICRP ACW</a:t>
            </a:r>
          </a:p>
        </p:txBody>
      </p:sp>
      <p:sp>
        <p:nvSpPr>
          <p:cNvPr id="3" name="Content Placeholder 2"/>
          <p:cNvSpPr>
            <a:spLocks noGrp="1"/>
          </p:cNvSpPr>
          <p:nvPr>
            <p:ph idx="4294967295"/>
          </p:nvPr>
        </p:nvSpPr>
        <p:spPr>
          <a:xfrm>
            <a:off x="651448" y="1270000"/>
            <a:ext cx="10049890" cy="830263"/>
          </a:xfrm>
        </p:spPr>
        <p:txBody>
          <a:bodyPr>
            <a:noAutofit/>
          </a:bodyPr>
          <a:lstStyle/>
          <a:p>
            <a:pPr marL="0" indent="0">
              <a:buNone/>
            </a:pPr>
            <a:r>
              <a:rPr lang="en-US" sz="2800" b="1" dirty="0">
                <a:solidFill>
                  <a:srgbClr val="0D6CB9"/>
                </a:solidFill>
              </a:rPr>
              <a:t>Payments to Fiscal Agent/Member Districts of Shared Services </a:t>
            </a:r>
            <a:r>
              <a:rPr lang="en-US" b="1" dirty="0">
                <a:solidFill>
                  <a:srgbClr val="0D6CB9"/>
                </a:solidFill>
              </a:rPr>
              <a:t> </a:t>
            </a:r>
            <a:r>
              <a:rPr lang="en-US" sz="2800" b="1" dirty="0">
                <a:solidFill>
                  <a:srgbClr val="0D6CB9"/>
                </a:solidFill>
              </a:rPr>
              <a:t>Arrangements (SSAs)</a:t>
            </a:r>
            <a:r>
              <a:rPr lang="en-US" b="1" dirty="0">
                <a:solidFill>
                  <a:srgbClr val="0D6CB9"/>
                </a:solidFill>
              </a:rPr>
              <a:t> </a:t>
            </a:r>
            <a:r>
              <a:rPr lang="en-US" sz="2800" b="1" dirty="0">
                <a:solidFill>
                  <a:srgbClr val="0D6CB9"/>
                </a:solidFill>
              </a:rPr>
              <a:t>(report only federal funds</a:t>
            </a:r>
            <a:r>
              <a:rPr lang="en-US" b="1" dirty="0">
                <a:solidFill>
                  <a:srgbClr val="0D6CB9"/>
                </a:solidFill>
              </a:rPr>
              <a:t>)</a:t>
            </a:r>
            <a:r>
              <a:rPr lang="en-US" sz="2800" b="1" dirty="0"/>
              <a:t>)</a:t>
            </a:r>
            <a:endParaRPr lang="en-US" sz="2800" b="1" dirty="0">
              <a:solidFill>
                <a:schemeClr val="tx1"/>
              </a:solidFill>
            </a:endParaRPr>
          </a:p>
        </p:txBody>
      </p:sp>
      <p:sp>
        <p:nvSpPr>
          <p:cNvPr id="5" name="TextBox 4">
            <a:extLst>
              <a:ext uri="{FF2B5EF4-FFF2-40B4-BE49-F238E27FC236}">
                <a16:creationId xmlns:a16="http://schemas.microsoft.com/office/drawing/2014/main" id="{E77056C5-79DF-474F-A469-316C1962B413}"/>
              </a:ext>
            </a:extLst>
          </p:cNvPr>
          <p:cNvSpPr txBox="1"/>
          <p:nvPr/>
        </p:nvSpPr>
        <p:spPr>
          <a:xfrm>
            <a:off x="651448" y="2264283"/>
            <a:ext cx="10243931" cy="369332"/>
          </a:xfrm>
          <a:prstGeom prst="rect">
            <a:avLst/>
          </a:prstGeom>
          <a:noFill/>
        </p:spPr>
        <p:txBody>
          <a:bodyPr wrap="square" rtlCol="0">
            <a:spAutoFit/>
          </a:bodyPr>
          <a:lstStyle/>
          <a:p>
            <a:pPr marL="285750" indent="-285750">
              <a:buClr>
                <a:srgbClr val="F16038"/>
              </a:buClr>
              <a:buFont typeface="Wingdings" panose="05000000000000000000" pitchFamily="2" charset="2"/>
              <a:buChar char="§"/>
            </a:pPr>
            <a:r>
              <a:rPr lang="en-US" dirty="0">
                <a:solidFill>
                  <a:srgbClr val="0D6CB9"/>
                </a:solidFill>
              </a:rPr>
              <a:t>Enter full payment amount made with federal funds </a:t>
            </a:r>
          </a:p>
        </p:txBody>
      </p:sp>
      <p:pic>
        <p:nvPicPr>
          <p:cNvPr id="7" name="Picture 6">
            <a:extLst>
              <a:ext uri="{FF2B5EF4-FFF2-40B4-BE49-F238E27FC236}">
                <a16:creationId xmlns:a16="http://schemas.microsoft.com/office/drawing/2014/main" id="{3863C6B6-AB1A-4524-B2C3-CE305120A1C2}"/>
              </a:ext>
            </a:extLst>
          </p:cNvPr>
          <p:cNvPicPr>
            <a:picLocks noChangeAspect="1"/>
          </p:cNvPicPr>
          <p:nvPr/>
        </p:nvPicPr>
        <p:blipFill>
          <a:blip r:embed="rId3"/>
          <a:stretch>
            <a:fillRect/>
          </a:stretch>
        </p:blipFill>
        <p:spPr>
          <a:xfrm>
            <a:off x="138896" y="2862988"/>
            <a:ext cx="11933499" cy="3016950"/>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718F61DC-A7EE-4167-8E91-E31B6AF74E36}"/>
              </a:ext>
            </a:extLst>
          </p:cNvPr>
          <p:cNvSpPr/>
          <p:nvPr/>
        </p:nvSpPr>
        <p:spPr>
          <a:xfrm>
            <a:off x="1295400" y="4332515"/>
            <a:ext cx="10776995" cy="174172"/>
          </a:xfrm>
          <a:prstGeom prst="roundRect">
            <a:avLst/>
          </a:prstGeom>
          <a:noFill/>
          <a:ln w="28575">
            <a:solidFill>
              <a:srgbClr val="E7A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CB55F5B1-6808-4FF0-B434-D7B4792E54E2}"/>
              </a:ext>
            </a:extLst>
          </p:cNvPr>
          <p:cNvSpPr/>
          <p:nvPr/>
        </p:nvSpPr>
        <p:spPr>
          <a:xfrm>
            <a:off x="5910944" y="3706587"/>
            <a:ext cx="457200" cy="517800"/>
          </a:xfrm>
          <a:prstGeom prst="star5">
            <a:avLst/>
          </a:prstGeom>
          <a:solidFill>
            <a:srgbClr val="0D6C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ICRP ACW</a:t>
            </a:r>
          </a:p>
        </p:txBody>
      </p:sp>
      <p:sp>
        <p:nvSpPr>
          <p:cNvPr id="3" name="Content Placeholder 2"/>
          <p:cNvSpPr>
            <a:spLocks noGrp="1"/>
          </p:cNvSpPr>
          <p:nvPr>
            <p:ph idx="1"/>
          </p:nvPr>
        </p:nvSpPr>
        <p:spPr>
          <a:xfrm>
            <a:off x="712380" y="1038707"/>
            <a:ext cx="10623762" cy="4808282"/>
          </a:xfrm>
        </p:spPr>
        <p:txBody>
          <a:bodyPr>
            <a:noAutofit/>
          </a:bodyPr>
          <a:lstStyle/>
          <a:p>
            <a:pPr marL="0" indent="0">
              <a:buNone/>
            </a:pPr>
            <a:r>
              <a:rPr lang="en-US" sz="2800" b="1" dirty="0">
                <a:solidFill>
                  <a:srgbClr val="0D6CB9"/>
                </a:solidFill>
              </a:rPr>
              <a:t>Federal Subrecipient Items - Federal Subgrants and Federal Grant Pass-Through Funds (report only federal funds)</a:t>
            </a:r>
          </a:p>
        </p:txBody>
      </p:sp>
      <p:sp>
        <p:nvSpPr>
          <p:cNvPr id="6" name="TextBox 5">
            <a:extLst>
              <a:ext uri="{FF2B5EF4-FFF2-40B4-BE49-F238E27FC236}">
                <a16:creationId xmlns:a16="http://schemas.microsoft.com/office/drawing/2014/main" id="{3C6DA8DF-81DF-4CDB-8CD9-1E0716E63F12}"/>
              </a:ext>
            </a:extLst>
          </p:cNvPr>
          <p:cNvSpPr txBox="1"/>
          <p:nvPr/>
        </p:nvSpPr>
        <p:spPr>
          <a:xfrm>
            <a:off x="855859" y="1911928"/>
            <a:ext cx="10894680" cy="646331"/>
          </a:xfrm>
          <a:prstGeom prst="rect">
            <a:avLst/>
          </a:prstGeom>
          <a:noFill/>
        </p:spPr>
        <p:txBody>
          <a:bodyPr wrap="square" rtlCol="0">
            <a:spAutoFit/>
          </a:bodyPr>
          <a:lstStyle/>
          <a:p>
            <a:pPr marL="285750" indent="-285750">
              <a:buClr>
                <a:srgbClr val="F16038"/>
              </a:buClr>
              <a:buFont typeface="Wingdings" panose="05000000000000000000" pitchFamily="2" charset="2"/>
              <a:buChar char="§"/>
            </a:pPr>
            <a:r>
              <a:rPr lang="en-US" dirty="0">
                <a:solidFill>
                  <a:srgbClr val="0D6CB9"/>
                </a:solidFill>
              </a:rPr>
              <a:t>Do not include subgrants or subcontracts that are less than $25,000, and do not include the first $25,000 of payments in subgrants or subcontracts that are greater than $25,000</a:t>
            </a:r>
          </a:p>
        </p:txBody>
      </p:sp>
      <p:pic>
        <p:nvPicPr>
          <p:cNvPr id="9" name="Picture 8">
            <a:extLst>
              <a:ext uri="{FF2B5EF4-FFF2-40B4-BE49-F238E27FC236}">
                <a16:creationId xmlns:a16="http://schemas.microsoft.com/office/drawing/2014/main" id="{3ECF5602-E26A-457A-810A-F07D6FFE798D}"/>
              </a:ext>
            </a:extLst>
          </p:cNvPr>
          <p:cNvPicPr>
            <a:picLocks noChangeAspect="1"/>
          </p:cNvPicPr>
          <p:nvPr/>
        </p:nvPicPr>
        <p:blipFill>
          <a:blip r:embed="rId3"/>
          <a:stretch>
            <a:fillRect/>
          </a:stretch>
        </p:blipFill>
        <p:spPr>
          <a:xfrm>
            <a:off x="474562" y="2893671"/>
            <a:ext cx="11414064" cy="2953317"/>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F20AD472-2CFC-46BA-8BDC-5360E40C5832}"/>
              </a:ext>
            </a:extLst>
          </p:cNvPr>
          <p:cNvSpPr/>
          <p:nvPr/>
        </p:nvSpPr>
        <p:spPr>
          <a:xfrm>
            <a:off x="712380" y="3897086"/>
            <a:ext cx="9999163" cy="163285"/>
          </a:xfrm>
          <a:prstGeom prst="roundRect">
            <a:avLst/>
          </a:prstGeom>
          <a:noFill/>
          <a:ln w="28575">
            <a:solidFill>
              <a:srgbClr val="E7A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176DCCFD-7112-45FE-8F52-5913E9819918}"/>
              </a:ext>
            </a:extLst>
          </p:cNvPr>
          <p:cNvSpPr/>
          <p:nvPr/>
        </p:nvSpPr>
        <p:spPr>
          <a:xfrm>
            <a:off x="6096000" y="3429000"/>
            <a:ext cx="379508" cy="468084"/>
          </a:xfrm>
          <a:prstGeom prst="star5">
            <a:avLst/>
          </a:prstGeom>
          <a:solidFill>
            <a:srgbClr val="0D6C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0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103B2C-8B00-4F29-BCBE-7DE31975DD5D}"/>
              </a:ext>
            </a:extLst>
          </p:cNvPr>
          <p:cNvSpPr>
            <a:spLocks noGrp="1"/>
          </p:cNvSpPr>
          <p:nvPr>
            <p:ph type="title"/>
          </p:nvPr>
        </p:nvSpPr>
        <p:spPr/>
        <p:txBody>
          <a:bodyPr/>
          <a:lstStyle/>
          <a:p>
            <a:r>
              <a:rPr lang="en-US" dirty="0"/>
              <a:t>Completing the ICRP ACW</a:t>
            </a:r>
          </a:p>
        </p:txBody>
      </p:sp>
      <p:sp>
        <p:nvSpPr>
          <p:cNvPr id="5" name="Content Placeholder 4">
            <a:extLst>
              <a:ext uri="{FF2B5EF4-FFF2-40B4-BE49-F238E27FC236}">
                <a16:creationId xmlns:a16="http://schemas.microsoft.com/office/drawing/2014/main" id="{BA60929A-A7DD-4937-83BF-D2A7BFF2DE10}"/>
              </a:ext>
            </a:extLst>
          </p:cNvPr>
          <p:cNvSpPr>
            <a:spLocks noGrp="1"/>
          </p:cNvSpPr>
          <p:nvPr>
            <p:ph idx="1"/>
          </p:nvPr>
        </p:nvSpPr>
        <p:spPr>
          <a:xfrm>
            <a:off x="712380" y="888252"/>
            <a:ext cx="10623762" cy="4942409"/>
          </a:xfrm>
        </p:spPr>
        <p:txBody>
          <a:bodyPr/>
          <a:lstStyle/>
          <a:p>
            <a:pPr marL="0" indent="0">
              <a:buNone/>
            </a:pPr>
            <a:r>
              <a:rPr lang="en-US" b="1" dirty="0">
                <a:solidFill>
                  <a:srgbClr val="0D6CB9"/>
                </a:solidFill>
              </a:rPr>
              <a:t>Contingencies</a:t>
            </a:r>
          </a:p>
          <a:p>
            <a:pPr marL="285750" indent="-285750">
              <a:buClr>
                <a:srgbClr val="F16038"/>
              </a:buClr>
            </a:pPr>
            <a:r>
              <a:rPr lang="en-US" dirty="0">
                <a:solidFill>
                  <a:srgbClr val="0D6CB9"/>
                </a:solidFill>
              </a:rPr>
              <a:t>Select the fund, function, and object code from the pull-down lists</a:t>
            </a:r>
          </a:p>
          <a:p>
            <a:pPr marL="285750" indent="-285750">
              <a:buClr>
                <a:srgbClr val="F16038"/>
              </a:buClr>
            </a:pPr>
            <a:r>
              <a:rPr lang="en-US" dirty="0">
                <a:solidFill>
                  <a:srgbClr val="0D6CB9"/>
                </a:solidFill>
              </a:rPr>
              <a:t>Enter a description and the amount of the contingency</a:t>
            </a:r>
          </a:p>
          <a:p>
            <a:pPr marL="285750" indent="-285750">
              <a:buClr>
                <a:srgbClr val="F16038"/>
              </a:buClr>
            </a:pPr>
            <a:endParaRPr lang="en-US" sz="1800" dirty="0">
              <a:solidFill>
                <a:srgbClr val="0D6CB9"/>
              </a:solidFill>
            </a:endParaRPr>
          </a:p>
          <a:p>
            <a:pPr marL="0" indent="0">
              <a:buClr>
                <a:srgbClr val="3C6EBE"/>
              </a:buClr>
              <a:buNone/>
            </a:pPr>
            <a:endParaRPr lang="en-US" sz="1800" b="0" dirty="0">
              <a:solidFill>
                <a:schemeClr val="tx1"/>
              </a:solidFill>
              <a:latin typeface="+mn-lt"/>
            </a:endParaRPr>
          </a:p>
          <a:p>
            <a:pPr marL="0" indent="0">
              <a:buNone/>
            </a:pPr>
            <a:endParaRPr lang="en-US" b="1" dirty="0">
              <a:solidFill>
                <a:schemeClr val="tx1"/>
              </a:solidFill>
            </a:endParaRPr>
          </a:p>
        </p:txBody>
      </p:sp>
      <p:pic>
        <p:nvPicPr>
          <p:cNvPr id="3" name="Picture 2">
            <a:extLst>
              <a:ext uri="{FF2B5EF4-FFF2-40B4-BE49-F238E27FC236}">
                <a16:creationId xmlns:a16="http://schemas.microsoft.com/office/drawing/2014/main" id="{C5513467-AD49-465C-BA57-BE23DCA9CDEC}"/>
              </a:ext>
            </a:extLst>
          </p:cNvPr>
          <p:cNvPicPr>
            <a:picLocks noChangeAspect="1"/>
          </p:cNvPicPr>
          <p:nvPr/>
        </p:nvPicPr>
        <p:blipFill>
          <a:blip r:embed="rId3"/>
          <a:stretch>
            <a:fillRect/>
          </a:stretch>
        </p:blipFill>
        <p:spPr>
          <a:xfrm>
            <a:off x="500062" y="2623279"/>
            <a:ext cx="11191875" cy="3025166"/>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8444BC9F-5970-4297-BC94-19C26944115A}"/>
              </a:ext>
            </a:extLst>
          </p:cNvPr>
          <p:cNvSpPr/>
          <p:nvPr/>
        </p:nvSpPr>
        <p:spPr>
          <a:xfrm>
            <a:off x="859316" y="3575957"/>
            <a:ext cx="10832621" cy="702129"/>
          </a:xfrm>
          <a:prstGeom prst="roundRect">
            <a:avLst/>
          </a:prstGeom>
          <a:noFill/>
          <a:ln w="57150">
            <a:solidFill>
              <a:srgbClr val="E7A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2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ICRP ACW</a:t>
            </a:r>
          </a:p>
        </p:txBody>
      </p:sp>
      <p:sp>
        <p:nvSpPr>
          <p:cNvPr id="3" name="Content Placeholder 2"/>
          <p:cNvSpPr>
            <a:spLocks noGrp="1"/>
          </p:cNvSpPr>
          <p:nvPr>
            <p:ph idx="1"/>
          </p:nvPr>
        </p:nvSpPr>
        <p:spPr>
          <a:xfrm>
            <a:off x="712380" y="904581"/>
            <a:ext cx="10623762" cy="1549370"/>
          </a:xfrm>
        </p:spPr>
        <p:txBody>
          <a:bodyPr>
            <a:normAutofit/>
          </a:bodyPr>
          <a:lstStyle/>
          <a:p>
            <a:pPr marL="0" indent="0">
              <a:buNone/>
            </a:pPr>
            <a:r>
              <a:rPr lang="en-US" b="1" dirty="0">
                <a:solidFill>
                  <a:srgbClr val="0D6CB9"/>
                </a:solidFill>
              </a:rPr>
              <a:t>Chief Executive Officer Information</a:t>
            </a:r>
          </a:p>
          <a:p>
            <a:pPr marL="285750" indent="-285750">
              <a:buClr>
                <a:srgbClr val="F16038"/>
              </a:buClr>
            </a:pPr>
            <a:r>
              <a:rPr lang="en-US" sz="1800" dirty="0">
                <a:solidFill>
                  <a:srgbClr val="0D6CB9"/>
                </a:solidFill>
              </a:rPr>
              <a:t>Enter all expenditures for Chief Executive Officers and their immediate support person(s) – state/local salaries and fixed costs by function and position name.  These positions should correspond to the organizational chart that you will be inserting/pasting within the ICRP ACW Organizational Chart tab. </a:t>
            </a:r>
          </a:p>
          <a:p>
            <a:pPr marL="0" indent="0">
              <a:buNone/>
            </a:pPr>
            <a:endParaRPr lang="en-US" b="1" dirty="0">
              <a:solidFill>
                <a:schemeClr val="tx1"/>
              </a:solidFill>
            </a:endParaRPr>
          </a:p>
          <a:p>
            <a:pPr marL="0" indent="0">
              <a:buNone/>
            </a:pPr>
            <a:endParaRPr lang="en-US" b="1" dirty="0">
              <a:solidFill>
                <a:schemeClr val="tx1"/>
              </a:solidFill>
            </a:endParaRPr>
          </a:p>
        </p:txBody>
      </p:sp>
      <p:pic>
        <p:nvPicPr>
          <p:cNvPr id="5" name="Picture 4">
            <a:extLst>
              <a:ext uri="{FF2B5EF4-FFF2-40B4-BE49-F238E27FC236}">
                <a16:creationId xmlns:a16="http://schemas.microsoft.com/office/drawing/2014/main" id="{DA437F59-DBE8-4443-90C6-3C61DECA3EFB}"/>
              </a:ext>
            </a:extLst>
          </p:cNvPr>
          <p:cNvPicPr>
            <a:picLocks noChangeAspect="1"/>
          </p:cNvPicPr>
          <p:nvPr/>
        </p:nvPicPr>
        <p:blipFill>
          <a:blip r:embed="rId3"/>
          <a:stretch>
            <a:fillRect/>
          </a:stretch>
        </p:blipFill>
        <p:spPr>
          <a:xfrm>
            <a:off x="272513" y="2742543"/>
            <a:ext cx="11419815" cy="3079080"/>
          </a:xfrm>
          <a:prstGeom prst="rect">
            <a:avLst/>
          </a:prstGeom>
        </p:spPr>
      </p:pic>
      <p:sp>
        <p:nvSpPr>
          <p:cNvPr id="4" name="Rectangle: Rounded Corners 3">
            <a:extLst>
              <a:ext uri="{FF2B5EF4-FFF2-40B4-BE49-F238E27FC236}">
                <a16:creationId xmlns:a16="http://schemas.microsoft.com/office/drawing/2014/main" id="{09023325-6B56-4744-B6E9-2BF992217AA0}"/>
              </a:ext>
            </a:extLst>
          </p:cNvPr>
          <p:cNvSpPr/>
          <p:nvPr/>
        </p:nvSpPr>
        <p:spPr>
          <a:xfrm>
            <a:off x="594911" y="4131325"/>
            <a:ext cx="9639759" cy="160589"/>
          </a:xfrm>
          <a:prstGeom prst="roundRect">
            <a:avLst/>
          </a:prstGeom>
          <a:noFill/>
          <a:ln w="28575">
            <a:solidFill>
              <a:srgbClr val="E7A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3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80" y="153230"/>
            <a:ext cx="11121657" cy="751350"/>
          </a:xfrm>
        </p:spPr>
        <p:txBody>
          <a:bodyPr anchor="ctr">
            <a:normAutofit/>
          </a:bodyPr>
          <a:lstStyle/>
          <a:p>
            <a:r>
              <a:rPr lang="en-US" dirty="0"/>
              <a:t>Completing the ICRP ACW</a:t>
            </a:r>
          </a:p>
        </p:txBody>
      </p:sp>
      <p:sp>
        <p:nvSpPr>
          <p:cNvPr id="3" name="Content Placeholder 2"/>
          <p:cNvSpPr>
            <a:spLocks noGrp="1"/>
          </p:cNvSpPr>
          <p:nvPr>
            <p:ph idx="1"/>
          </p:nvPr>
        </p:nvSpPr>
        <p:spPr>
          <a:xfrm>
            <a:off x="712379" y="1285424"/>
            <a:ext cx="11331231" cy="1065890"/>
          </a:xfrm>
        </p:spPr>
        <p:txBody>
          <a:bodyPr>
            <a:normAutofit fontScale="77500" lnSpcReduction="20000"/>
          </a:bodyPr>
          <a:lstStyle/>
          <a:p>
            <a:pPr marL="0" indent="0">
              <a:buNone/>
            </a:pPr>
            <a:r>
              <a:rPr lang="en-US" sz="4000" b="1" dirty="0"/>
              <a:t>Terminal leave </a:t>
            </a:r>
          </a:p>
          <a:p>
            <a:r>
              <a:rPr lang="en-US" sz="2900" dirty="0"/>
              <a:t>Terminal leave payments are amounts paid to departing employees outside of normal routine payments for either the accumulation of vacation leave or as part of an employment contract. </a:t>
            </a:r>
          </a:p>
        </p:txBody>
      </p:sp>
      <p:pic>
        <p:nvPicPr>
          <p:cNvPr id="5" name="Picture 4">
            <a:extLst>
              <a:ext uri="{FF2B5EF4-FFF2-40B4-BE49-F238E27FC236}">
                <a16:creationId xmlns:a16="http://schemas.microsoft.com/office/drawing/2014/main" id="{51D9EE93-9E7D-4B58-B750-80AE55D9CFC4}"/>
              </a:ext>
            </a:extLst>
          </p:cNvPr>
          <p:cNvPicPr>
            <a:picLocks noChangeAspect="1"/>
          </p:cNvPicPr>
          <p:nvPr/>
        </p:nvPicPr>
        <p:blipFill>
          <a:blip r:embed="rId3"/>
          <a:stretch>
            <a:fillRect/>
          </a:stretch>
        </p:blipFill>
        <p:spPr>
          <a:xfrm>
            <a:off x="389176" y="2608288"/>
            <a:ext cx="11303151" cy="3267855"/>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7C2BC4BC-EABE-440F-96D0-C40527AF05B0}"/>
              </a:ext>
            </a:extLst>
          </p:cNvPr>
          <p:cNvSpPr/>
          <p:nvPr/>
        </p:nvSpPr>
        <p:spPr>
          <a:xfrm>
            <a:off x="627961" y="3988106"/>
            <a:ext cx="10961784" cy="154236"/>
          </a:xfrm>
          <a:prstGeom prst="roundRect">
            <a:avLst/>
          </a:prstGeom>
          <a:noFill/>
          <a:ln w="38100">
            <a:solidFill>
              <a:srgbClr val="E7A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8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2A04-407E-4C15-89E7-BE5513938EF1}"/>
              </a:ext>
            </a:extLst>
          </p:cNvPr>
          <p:cNvSpPr>
            <a:spLocks noGrp="1"/>
          </p:cNvSpPr>
          <p:nvPr>
            <p:ph type="title"/>
          </p:nvPr>
        </p:nvSpPr>
        <p:spPr/>
        <p:txBody>
          <a:bodyPr/>
          <a:lstStyle/>
          <a:p>
            <a:r>
              <a:rPr lang="en-US" dirty="0"/>
              <a:t>Common Mistakes</a:t>
            </a:r>
          </a:p>
        </p:txBody>
      </p:sp>
      <p:sp>
        <p:nvSpPr>
          <p:cNvPr id="4" name="Content Placeholder 3">
            <a:extLst>
              <a:ext uri="{FF2B5EF4-FFF2-40B4-BE49-F238E27FC236}">
                <a16:creationId xmlns:a16="http://schemas.microsoft.com/office/drawing/2014/main" id="{E251639E-A9E7-441D-B3BF-FC9D62093A71}"/>
              </a:ext>
            </a:extLst>
          </p:cNvPr>
          <p:cNvSpPr>
            <a:spLocks noGrp="1"/>
          </p:cNvSpPr>
          <p:nvPr>
            <p:ph idx="1"/>
          </p:nvPr>
        </p:nvSpPr>
        <p:spPr>
          <a:xfrm>
            <a:off x="712380" y="904580"/>
            <a:ext cx="10623762" cy="4942409"/>
          </a:xfrm>
        </p:spPr>
        <p:txBody>
          <a:bodyPr/>
          <a:lstStyle/>
          <a:p>
            <a:r>
              <a:rPr lang="en-US" dirty="0">
                <a:solidFill>
                  <a:srgbClr val="0D6CB9"/>
                </a:solidFill>
              </a:rPr>
              <a:t>Depreciation Expense- Blank or wrong amount reported</a:t>
            </a:r>
          </a:p>
          <a:p>
            <a:endParaRPr lang="en-US" dirty="0"/>
          </a:p>
          <a:p>
            <a:endParaRPr lang="en-US" dirty="0"/>
          </a:p>
          <a:p>
            <a:r>
              <a:rPr lang="en-US" dirty="0">
                <a:solidFill>
                  <a:srgbClr val="0D6CB9"/>
                </a:solidFill>
              </a:rPr>
              <a:t>Payments to Fiscal Agent/Member Districts of Shared Services Arrangements (SSAs)- Incomplete data</a:t>
            </a:r>
          </a:p>
          <a:p>
            <a:endParaRPr lang="en-US" dirty="0">
              <a:solidFill>
                <a:srgbClr val="0D6CB9"/>
              </a:solidFill>
            </a:endParaRPr>
          </a:p>
          <a:p>
            <a:endParaRPr lang="en-US" dirty="0"/>
          </a:p>
          <a:p>
            <a:endParaRPr lang="en-US" dirty="0"/>
          </a:p>
          <a:p>
            <a:endParaRPr lang="en-US" dirty="0"/>
          </a:p>
        </p:txBody>
      </p:sp>
      <p:pic>
        <p:nvPicPr>
          <p:cNvPr id="5" name="Content Placeholder 5">
            <a:extLst>
              <a:ext uri="{FF2B5EF4-FFF2-40B4-BE49-F238E27FC236}">
                <a16:creationId xmlns:a16="http://schemas.microsoft.com/office/drawing/2014/main" id="{1F1F0361-F838-440F-8D1D-CF0CE040DF3D}"/>
              </a:ext>
            </a:extLst>
          </p:cNvPr>
          <p:cNvPicPr>
            <a:picLocks noChangeAspect="1"/>
          </p:cNvPicPr>
          <p:nvPr/>
        </p:nvPicPr>
        <p:blipFill>
          <a:blip r:embed="rId3"/>
          <a:stretch>
            <a:fillRect/>
          </a:stretch>
        </p:blipFill>
        <p:spPr>
          <a:xfrm>
            <a:off x="1146889" y="1570654"/>
            <a:ext cx="7305675" cy="62865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1C3D3F7D-FBC3-4ABC-8F56-3588A87C4C56}"/>
              </a:ext>
            </a:extLst>
          </p:cNvPr>
          <p:cNvPicPr>
            <a:picLocks noChangeAspect="1"/>
          </p:cNvPicPr>
          <p:nvPr/>
        </p:nvPicPr>
        <p:blipFill>
          <a:blip r:embed="rId4"/>
          <a:stretch>
            <a:fillRect/>
          </a:stretch>
        </p:blipFill>
        <p:spPr>
          <a:xfrm>
            <a:off x="1146889" y="3655994"/>
            <a:ext cx="7507015" cy="2005406"/>
          </a:xfrm>
          <a:prstGeom prst="rect">
            <a:avLst/>
          </a:prstGeom>
          <a:ln>
            <a:noFill/>
          </a:ln>
          <a:effectLst>
            <a:outerShdw blurRad="190500" algn="tl" rotWithShape="0">
              <a:srgbClr val="000000">
                <a:alpha val="70000"/>
              </a:srgbClr>
            </a:outerShdw>
          </a:effectLst>
        </p:spPr>
      </p:pic>
      <p:pic>
        <p:nvPicPr>
          <p:cNvPr id="6" name="Graphic 5" descr="Back">
            <a:extLst>
              <a:ext uri="{FF2B5EF4-FFF2-40B4-BE49-F238E27FC236}">
                <a16:creationId xmlns:a16="http://schemas.microsoft.com/office/drawing/2014/main" id="{CC49247E-80EB-4FB6-BBB6-7B184BFD3D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7808" y="1570654"/>
            <a:ext cx="914400" cy="914400"/>
          </a:xfrm>
          <a:prstGeom prst="rect">
            <a:avLst/>
          </a:prstGeom>
        </p:spPr>
      </p:pic>
      <p:pic>
        <p:nvPicPr>
          <p:cNvPr id="9" name="Graphic 8" descr="Back">
            <a:extLst>
              <a:ext uri="{FF2B5EF4-FFF2-40B4-BE49-F238E27FC236}">
                <a16:creationId xmlns:a16="http://schemas.microsoft.com/office/drawing/2014/main" id="{5D6DF204-AEC5-430F-AB30-4CF6549B18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80623" y="4288724"/>
            <a:ext cx="914400" cy="914400"/>
          </a:xfrm>
          <a:prstGeom prst="rect">
            <a:avLst/>
          </a:prstGeom>
        </p:spPr>
      </p:pic>
    </p:spTree>
    <p:extLst>
      <p:ext uri="{BB962C8B-B14F-4D97-AF65-F5344CB8AC3E}">
        <p14:creationId xmlns:p14="http://schemas.microsoft.com/office/powerpoint/2010/main" val="2150507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3">
            <a:extLst>
              <a:ext uri="{FF2B5EF4-FFF2-40B4-BE49-F238E27FC236}">
                <a16:creationId xmlns:a16="http://schemas.microsoft.com/office/drawing/2014/main" id="{C4BCA1BA-43D0-4FAB-8993-43F08FB6227A}"/>
              </a:ext>
            </a:extLst>
          </p:cNvPr>
          <p:cNvSpPr>
            <a:spLocks noGrp="1"/>
          </p:cNvSpPr>
          <p:nvPr>
            <p:ph idx="1"/>
          </p:nvPr>
        </p:nvSpPr>
        <p:spPr>
          <a:xfrm>
            <a:off x="2320118" y="1495651"/>
            <a:ext cx="4462819" cy="4351338"/>
          </a:xfrm>
        </p:spPr>
        <p:txBody>
          <a:bodyPr>
            <a:normAutofit/>
          </a:bodyPr>
          <a:lstStyle/>
          <a:p>
            <a:endParaRPr lang="en-US" dirty="0"/>
          </a:p>
          <a:p>
            <a:pPr marL="0" indent="0">
              <a:buNone/>
            </a:pPr>
            <a:endParaRPr lang="en-US" dirty="0"/>
          </a:p>
          <a:p>
            <a:pPr marL="0" indent="0">
              <a:buNone/>
            </a:pPr>
            <a:endParaRPr lang="en-US" dirty="0"/>
          </a:p>
          <a:p>
            <a:pPr marL="0" indent="0" algn="ctr">
              <a:buNone/>
            </a:pPr>
            <a:r>
              <a:rPr lang="en-US" sz="8800" b="1" dirty="0"/>
              <a:t>Q&amp;A</a:t>
            </a:r>
          </a:p>
        </p:txBody>
      </p:sp>
      <p:pic>
        <p:nvPicPr>
          <p:cNvPr id="4" name="Picture 3">
            <a:extLst>
              <a:ext uri="{FF2B5EF4-FFF2-40B4-BE49-F238E27FC236}">
                <a16:creationId xmlns:a16="http://schemas.microsoft.com/office/drawing/2014/main" id="{64B28D64-C75C-4B44-84D5-ADC70E7A1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078" y="1648900"/>
            <a:ext cx="4462819" cy="4010887"/>
          </a:xfrm>
          <a:prstGeom prst="rect">
            <a:avLst/>
          </a:prstGeom>
          <a:noFill/>
          <a:ln w="57150">
            <a:solidFill>
              <a:srgbClr val="0A518B"/>
            </a:solid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33" name="Title 3">
            <a:extLst>
              <a:ext uri="{FF2B5EF4-FFF2-40B4-BE49-F238E27FC236}">
                <a16:creationId xmlns:a16="http://schemas.microsoft.com/office/drawing/2014/main" id="{CAC4D188-0BBF-4D44-9E5C-6F5B146680F2}"/>
              </a:ext>
            </a:extLst>
          </p:cNvPr>
          <p:cNvSpPr>
            <a:spLocks noGrp="1"/>
          </p:cNvSpPr>
          <p:nvPr>
            <p:ph type="title"/>
          </p:nvPr>
        </p:nvSpPr>
        <p:spPr>
          <a:xfrm>
            <a:off x="2212290" y="199694"/>
            <a:ext cx="9515883" cy="542429"/>
          </a:xfrm>
        </p:spPr>
        <p:txBody>
          <a:bodyPr>
            <a:normAutofit fontScale="90000"/>
          </a:bodyPr>
          <a:lstStyle/>
          <a:p>
            <a:endParaRPr lang="en-US"/>
          </a:p>
        </p:txBody>
      </p:sp>
    </p:spTree>
    <p:extLst>
      <p:ext uri="{BB962C8B-B14F-4D97-AF65-F5344CB8AC3E}">
        <p14:creationId xmlns:p14="http://schemas.microsoft.com/office/powerpoint/2010/main" val="26838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7593-C7B1-41F5-BAB1-CE0EFC1A71A4}"/>
              </a:ext>
            </a:extLst>
          </p:cNvPr>
          <p:cNvSpPr>
            <a:spLocks noGrp="1"/>
          </p:cNvSpPr>
          <p:nvPr>
            <p:ph type="title"/>
          </p:nvPr>
        </p:nvSpPr>
        <p:spPr/>
        <p:txBody>
          <a:bodyPr>
            <a:normAutofit/>
          </a:bodyPr>
          <a:lstStyle/>
          <a:p>
            <a:r>
              <a:rPr lang="en-US" dirty="0"/>
              <a:t>Common Mistakes </a:t>
            </a:r>
          </a:p>
        </p:txBody>
      </p:sp>
      <p:sp>
        <p:nvSpPr>
          <p:cNvPr id="4" name="Content Placeholder 3">
            <a:extLst>
              <a:ext uri="{FF2B5EF4-FFF2-40B4-BE49-F238E27FC236}">
                <a16:creationId xmlns:a16="http://schemas.microsoft.com/office/drawing/2014/main" id="{B796EB44-B677-445E-A489-26A2FE4076A8}"/>
              </a:ext>
            </a:extLst>
          </p:cNvPr>
          <p:cNvSpPr>
            <a:spLocks noGrp="1"/>
          </p:cNvSpPr>
          <p:nvPr>
            <p:ph idx="1"/>
          </p:nvPr>
        </p:nvSpPr>
        <p:spPr>
          <a:xfrm>
            <a:off x="712380" y="904580"/>
            <a:ext cx="10623762" cy="4942409"/>
          </a:xfrm>
        </p:spPr>
        <p:txBody>
          <a:bodyPr/>
          <a:lstStyle/>
          <a:p>
            <a:r>
              <a:rPr lang="en-US" dirty="0">
                <a:solidFill>
                  <a:srgbClr val="0D6CB9"/>
                </a:solidFill>
              </a:rPr>
              <a:t>Federal Subrecipient Items - Federal Subgrants and Federal grant pass-through funds - Incomplete data and no selection from pull-down list</a:t>
            </a:r>
            <a:br>
              <a:rPr lang="en-US" dirty="0"/>
            </a:br>
            <a:br>
              <a:rPr lang="en-US" dirty="0"/>
            </a:br>
            <a:br>
              <a:rPr lang="en-US" dirty="0"/>
            </a:br>
            <a:endParaRPr lang="en-US" dirty="0"/>
          </a:p>
          <a:p>
            <a:endParaRPr lang="en-US" dirty="0">
              <a:solidFill>
                <a:schemeClr val="tx1"/>
              </a:solidFill>
            </a:endParaRPr>
          </a:p>
          <a:p>
            <a:r>
              <a:rPr lang="en-US" dirty="0">
                <a:solidFill>
                  <a:srgbClr val="0D6CB9"/>
                </a:solidFill>
              </a:rPr>
              <a:t>Contingencies – No selection from pull-down list</a:t>
            </a:r>
            <a:br>
              <a:rPr lang="en-US" dirty="0">
                <a:solidFill>
                  <a:srgbClr val="0D6CB9"/>
                </a:solidFill>
              </a:rPr>
            </a:br>
            <a:br>
              <a:rPr lang="en-US" dirty="0"/>
            </a:br>
            <a:endParaRPr lang="en-US" dirty="0"/>
          </a:p>
        </p:txBody>
      </p:sp>
      <p:pic>
        <p:nvPicPr>
          <p:cNvPr id="6" name="Picture 5">
            <a:extLst>
              <a:ext uri="{FF2B5EF4-FFF2-40B4-BE49-F238E27FC236}">
                <a16:creationId xmlns:a16="http://schemas.microsoft.com/office/drawing/2014/main" id="{1A50C037-14DD-4A42-A452-F326B42DFF12}"/>
              </a:ext>
            </a:extLst>
          </p:cNvPr>
          <p:cNvPicPr>
            <a:picLocks noChangeAspect="1"/>
          </p:cNvPicPr>
          <p:nvPr/>
        </p:nvPicPr>
        <p:blipFill>
          <a:blip r:embed="rId4"/>
          <a:stretch>
            <a:fillRect/>
          </a:stretch>
        </p:blipFill>
        <p:spPr>
          <a:xfrm>
            <a:off x="1290599" y="1888435"/>
            <a:ext cx="7760096" cy="1492354"/>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E9B15E68-D06A-4B3F-A69C-2EE82C5B2020}"/>
              </a:ext>
            </a:extLst>
          </p:cNvPr>
          <p:cNvPicPr>
            <a:picLocks noChangeAspect="1"/>
          </p:cNvPicPr>
          <p:nvPr/>
        </p:nvPicPr>
        <p:blipFill>
          <a:blip r:embed="rId5"/>
          <a:stretch>
            <a:fillRect/>
          </a:stretch>
        </p:blipFill>
        <p:spPr>
          <a:xfrm>
            <a:off x="1290599" y="4132140"/>
            <a:ext cx="7834740" cy="1234990"/>
          </a:xfrm>
          <a:prstGeom prst="rect">
            <a:avLst/>
          </a:prstGeom>
          <a:ln>
            <a:noFill/>
          </a:ln>
          <a:effectLst>
            <a:outerShdw blurRad="190500" algn="tl" rotWithShape="0">
              <a:srgbClr val="000000">
                <a:alpha val="70000"/>
              </a:srgbClr>
            </a:outerShdw>
          </a:effectLst>
        </p:spPr>
      </p:pic>
      <p:pic>
        <p:nvPicPr>
          <p:cNvPr id="7" name="Graphic 6" descr="Back">
            <a:extLst>
              <a:ext uri="{FF2B5EF4-FFF2-40B4-BE49-F238E27FC236}">
                <a16:creationId xmlns:a16="http://schemas.microsoft.com/office/drawing/2014/main" id="{D51383AD-9E00-430E-B4A9-9CFDD45652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42783" y="2007835"/>
            <a:ext cx="914400" cy="914400"/>
          </a:xfrm>
          <a:prstGeom prst="rect">
            <a:avLst/>
          </a:prstGeom>
        </p:spPr>
      </p:pic>
      <p:pic>
        <p:nvPicPr>
          <p:cNvPr id="9" name="Graphic 8" descr="Back">
            <a:extLst>
              <a:ext uri="{FF2B5EF4-FFF2-40B4-BE49-F238E27FC236}">
                <a16:creationId xmlns:a16="http://schemas.microsoft.com/office/drawing/2014/main" id="{BA6495F4-C0A0-4388-A6BC-BE3C450B5B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1208" y="4132140"/>
            <a:ext cx="914400" cy="914400"/>
          </a:xfrm>
          <a:prstGeom prst="rect">
            <a:avLst/>
          </a:prstGeom>
        </p:spPr>
      </p:pic>
    </p:spTree>
    <p:extLst>
      <p:ext uri="{BB962C8B-B14F-4D97-AF65-F5344CB8AC3E}">
        <p14:creationId xmlns:p14="http://schemas.microsoft.com/office/powerpoint/2010/main" val="35194683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F5C9-D577-4E5F-A0DB-6FD1AA0BBCC4}"/>
              </a:ext>
            </a:extLst>
          </p:cNvPr>
          <p:cNvSpPr>
            <a:spLocks noGrp="1"/>
          </p:cNvSpPr>
          <p:nvPr>
            <p:ph type="title"/>
          </p:nvPr>
        </p:nvSpPr>
        <p:spPr/>
        <p:txBody>
          <a:bodyPr/>
          <a:lstStyle/>
          <a:p>
            <a:r>
              <a:rPr lang="en-US" dirty="0"/>
              <a:t>Common Mistakes</a:t>
            </a:r>
          </a:p>
        </p:txBody>
      </p:sp>
      <p:sp>
        <p:nvSpPr>
          <p:cNvPr id="6" name="Content Placeholder 5">
            <a:extLst>
              <a:ext uri="{FF2B5EF4-FFF2-40B4-BE49-F238E27FC236}">
                <a16:creationId xmlns:a16="http://schemas.microsoft.com/office/drawing/2014/main" id="{B3B527C9-63CE-45CE-B130-AEC912ADDC8F}"/>
              </a:ext>
            </a:extLst>
          </p:cNvPr>
          <p:cNvSpPr txBox="1">
            <a:spLocks noGrp="1"/>
          </p:cNvSpPr>
          <p:nvPr>
            <p:ph idx="1"/>
          </p:nvPr>
        </p:nvSpPr>
        <p:spPr>
          <a:xfrm>
            <a:off x="451261" y="1495651"/>
            <a:ext cx="11281559" cy="1255728"/>
          </a:xfrm>
          <a:prstGeom prst="rect">
            <a:avLst/>
          </a:prstGeom>
          <a:noFill/>
        </p:spPr>
        <p:txBody>
          <a:bodyPr wrap="square">
            <a:spAutoFit/>
          </a:bodyPr>
          <a:lstStyle/>
          <a:p>
            <a:r>
              <a:rPr lang="en-US" dirty="0">
                <a:solidFill>
                  <a:srgbClr val="0D6CB9"/>
                </a:solidFill>
              </a:rPr>
              <a:t>Chief Executive Officer Information - No selection from pull-down list, number of position(s), positions listed that should </a:t>
            </a:r>
            <a:r>
              <a:rPr lang="en-US" u="sng" dirty="0">
                <a:solidFill>
                  <a:srgbClr val="0D6CB9"/>
                </a:solidFill>
              </a:rPr>
              <a:t>NOT</a:t>
            </a:r>
            <a:r>
              <a:rPr lang="en-US" dirty="0">
                <a:solidFill>
                  <a:srgbClr val="0D6CB9"/>
                </a:solidFill>
              </a:rPr>
              <a:t> be under CEO section (see #s 10 &amp;11 in the </a:t>
            </a:r>
            <a:r>
              <a:rPr lang="en-US" dirty="0">
                <a:solidFill>
                  <a:srgbClr val="0D6CB9"/>
                </a:solidFill>
                <a:hlinkClick r:id="rId3"/>
              </a:rPr>
              <a:t>FAQ</a:t>
            </a:r>
            <a:r>
              <a:rPr lang="en-US" dirty="0">
                <a:solidFill>
                  <a:srgbClr val="0D6CB9"/>
                </a:solidFill>
              </a:rPr>
              <a:t>) </a:t>
            </a:r>
          </a:p>
        </p:txBody>
      </p:sp>
      <p:pic>
        <p:nvPicPr>
          <p:cNvPr id="9" name="Content Placeholder 5">
            <a:extLst>
              <a:ext uri="{FF2B5EF4-FFF2-40B4-BE49-F238E27FC236}">
                <a16:creationId xmlns:a16="http://schemas.microsoft.com/office/drawing/2014/main" id="{C38DA6C0-528E-4172-83B6-38429ADB9BE7}"/>
              </a:ext>
            </a:extLst>
          </p:cNvPr>
          <p:cNvPicPr>
            <a:picLocks noChangeAspect="1"/>
          </p:cNvPicPr>
          <p:nvPr/>
        </p:nvPicPr>
        <p:blipFill>
          <a:blip r:embed="rId4"/>
          <a:stretch>
            <a:fillRect/>
          </a:stretch>
        </p:blipFill>
        <p:spPr>
          <a:xfrm>
            <a:off x="712380" y="3033006"/>
            <a:ext cx="7192303" cy="2500148"/>
          </a:xfrm>
          <a:prstGeom prst="rect">
            <a:avLst/>
          </a:prstGeom>
          <a:ln>
            <a:noFill/>
          </a:ln>
          <a:effectLst>
            <a:outerShdw blurRad="190500" algn="tl" rotWithShape="0">
              <a:srgbClr val="000000">
                <a:alpha val="70000"/>
              </a:srgbClr>
            </a:outerShdw>
          </a:effectLst>
        </p:spPr>
      </p:pic>
      <p:pic>
        <p:nvPicPr>
          <p:cNvPr id="5" name="Graphic 4" descr="Back">
            <a:extLst>
              <a:ext uri="{FF2B5EF4-FFF2-40B4-BE49-F238E27FC236}">
                <a16:creationId xmlns:a16="http://schemas.microsoft.com/office/drawing/2014/main" id="{77A67720-2792-4381-ADC7-58236F103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10450" y="3726540"/>
            <a:ext cx="914400" cy="914400"/>
          </a:xfrm>
          <a:prstGeom prst="rect">
            <a:avLst/>
          </a:prstGeom>
        </p:spPr>
      </p:pic>
      <p:sp>
        <p:nvSpPr>
          <p:cNvPr id="3" name="Rectangle: Rounded Corners 2">
            <a:extLst>
              <a:ext uri="{FF2B5EF4-FFF2-40B4-BE49-F238E27FC236}">
                <a16:creationId xmlns:a16="http://schemas.microsoft.com/office/drawing/2014/main" id="{42A4C852-A2FC-437E-9C27-6999A2701AA9}"/>
              </a:ext>
            </a:extLst>
          </p:cNvPr>
          <p:cNvSpPr/>
          <p:nvPr/>
        </p:nvSpPr>
        <p:spPr>
          <a:xfrm>
            <a:off x="870333" y="3908507"/>
            <a:ext cx="6147412" cy="374573"/>
          </a:xfrm>
          <a:prstGeom prst="roundRect">
            <a:avLst/>
          </a:prstGeom>
          <a:noFill/>
          <a:ln w="38100">
            <a:solidFill>
              <a:srgbClr val="E7A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12F759-E552-45A1-BB29-34D4FEB9079C}"/>
              </a:ext>
            </a:extLst>
          </p:cNvPr>
          <p:cNvSpPr txBox="1"/>
          <p:nvPr/>
        </p:nvSpPr>
        <p:spPr>
          <a:xfrm>
            <a:off x="8573803" y="2387633"/>
            <a:ext cx="3010064" cy="3416320"/>
          </a:xfrm>
          <a:prstGeom prst="rect">
            <a:avLst/>
          </a:prstGeom>
          <a:solidFill>
            <a:srgbClr val="0D6CB9">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tx1"/>
                </a:solidFill>
              </a:rPr>
              <a:t>What are some examples of positions that should </a:t>
            </a:r>
            <a:r>
              <a:rPr lang="en-US" b="1" u="sng" dirty="0">
                <a:solidFill>
                  <a:schemeClr val="tx1"/>
                </a:solidFill>
              </a:rPr>
              <a:t>NOT</a:t>
            </a:r>
            <a:r>
              <a:rPr lang="en-US" b="1" dirty="0">
                <a:solidFill>
                  <a:schemeClr val="tx1"/>
                </a:solidFill>
              </a:rPr>
              <a:t> be listed: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Campus Principals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Special Education Programs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Federal Programs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Transportation Programs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Food Service Programs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Art Programs </a:t>
            </a:r>
          </a:p>
          <a:p>
            <a:pPr marL="285750" indent="-285750">
              <a:buFont typeface="Arial" panose="020B0604020202020204" pitchFamily="34" charset="0"/>
              <a:buChar char="•"/>
            </a:pPr>
            <a:r>
              <a:rPr lang="en-US" dirty="0">
                <a:solidFill>
                  <a:srgbClr val="000000"/>
                </a:solidFill>
                <a:latin typeface="Arial" panose="020B0604020202020204" pitchFamily="34" charset="0"/>
              </a:rPr>
              <a:t>Board of Trustees</a:t>
            </a:r>
            <a:endParaRPr lang="en-US" sz="18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126532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C6EBE"/>
                </a:solidFill>
              </a:rPr>
              <a:t>Submitting the ICRP ACW</a:t>
            </a:r>
          </a:p>
        </p:txBody>
      </p:sp>
      <p:sp>
        <p:nvSpPr>
          <p:cNvPr id="3" name="Content Placeholder 2"/>
          <p:cNvSpPr>
            <a:spLocks noGrp="1"/>
          </p:cNvSpPr>
          <p:nvPr>
            <p:ph idx="1"/>
          </p:nvPr>
        </p:nvSpPr>
        <p:spPr>
          <a:xfrm>
            <a:off x="332509" y="1163782"/>
            <a:ext cx="11501528" cy="4683207"/>
          </a:xfrm>
        </p:spPr>
        <p:txBody>
          <a:bodyPr>
            <a:normAutofit/>
          </a:bodyPr>
          <a:lstStyle/>
          <a:p>
            <a:pPr lvl="0"/>
            <a:r>
              <a:rPr lang="en-US" sz="3200" dirty="0">
                <a:solidFill>
                  <a:srgbClr val="0D6CB9"/>
                </a:solidFill>
              </a:rPr>
              <a:t>Log on to the </a:t>
            </a:r>
            <a:r>
              <a:rPr lang="en-US" sz="3200" u="sng" dirty="0">
                <a:solidFill>
                  <a:srgbClr val="0D6CB9"/>
                </a:solidFill>
                <a:hlinkClick r:id="rId3" tooltip="link to secure environment">
                  <a:extLst>
                    <a:ext uri="{A12FA001-AC4F-418D-AE19-62706E023703}">
                      <ahyp:hlinkClr xmlns:ahyp="http://schemas.microsoft.com/office/drawing/2018/hyperlinkcolor" val="tx"/>
                    </a:ext>
                  </a:extLst>
                </a:hlinkClick>
              </a:rPr>
              <a:t>TEA Login, (TEAL)</a:t>
            </a:r>
            <a:endParaRPr lang="en-US" sz="3200" dirty="0">
              <a:solidFill>
                <a:srgbClr val="0D6CB9"/>
              </a:solidFill>
            </a:endParaRPr>
          </a:p>
          <a:p>
            <a:pPr lvl="0"/>
            <a:r>
              <a:rPr lang="en-US" sz="3200" dirty="0">
                <a:solidFill>
                  <a:srgbClr val="0D6CB9"/>
                </a:solidFill>
              </a:rPr>
              <a:t>Select </a:t>
            </a:r>
            <a:r>
              <a:rPr lang="en-US" sz="3200" b="1" dirty="0">
                <a:solidFill>
                  <a:srgbClr val="0D6CB9"/>
                </a:solidFill>
              </a:rPr>
              <a:t>GFFC Reports and Data Collections</a:t>
            </a:r>
          </a:p>
          <a:p>
            <a:pPr lvl="0"/>
            <a:r>
              <a:rPr lang="en-US" sz="3200" dirty="0">
                <a:solidFill>
                  <a:srgbClr val="0D6CB9"/>
                </a:solidFill>
              </a:rPr>
              <a:t>Select </a:t>
            </a:r>
            <a:r>
              <a:rPr lang="en-US" sz="3200" b="1" dirty="0">
                <a:solidFill>
                  <a:srgbClr val="0D6CB9"/>
                </a:solidFill>
              </a:rPr>
              <a:t>Upload Response Documents</a:t>
            </a:r>
          </a:p>
          <a:p>
            <a:pPr lvl="0"/>
            <a:r>
              <a:rPr lang="en-US" sz="3200" dirty="0">
                <a:solidFill>
                  <a:srgbClr val="0D6CB9"/>
                </a:solidFill>
              </a:rPr>
              <a:t>Select </a:t>
            </a:r>
            <a:r>
              <a:rPr lang="en-US" sz="3200" b="1" dirty="0">
                <a:solidFill>
                  <a:srgbClr val="0D6CB9"/>
                </a:solidFill>
              </a:rPr>
              <a:t>ICRP Additional Costs Workbook </a:t>
            </a:r>
            <a:r>
              <a:rPr lang="en-US" sz="3200" dirty="0">
                <a:solidFill>
                  <a:srgbClr val="0D6CB9"/>
                </a:solidFill>
              </a:rPr>
              <a:t>from the “Response Template Title” pulldown menu</a:t>
            </a:r>
          </a:p>
          <a:p>
            <a:pPr lvl="1"/>
            <a:r>
              <a:rPr lang="en-US" sz="3200" dirty="0">
                <a:solidFill>
                  <a:srgbClr val="0D6CB9"/>
                </a:solidFill>
              </a:rPr>
              <a:t>Workbook must be submitted in Excel format</a:t>
            </a:r>
          </a:p>
          <a:p>
            <a:pPr lvl="0"/>
            <a:endParaRPr lang="en-US" sz="3500" dirty="0">
              <a:solidFill>
                <a:schemeClr val="tx1"/>
              </a:solidFill>
            </a:endParaRPr>
          </a:p>
        </p:txBody>
      </p:sp>
      <p:sp>
        <p:nvSpPr>
          <p:cNvPr id="8" name="Slide Number Placeholder 3">
            <a:extLst>
              <a:ext uri="{FF2B5EF4-FFF2-40B4-BE49-F238E27FC236}">
                <a16:creationId xmlns:a16="http://schemas.microsoft.com/office/drawing/2014/main" id="{90154DA0-B6AD-459C-B082-6A0711E03376}"/>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32</a:t>
            </a:fld>
            <a:endParaRPr lang="en-US" dirty="0"/>
          </a:p>
        </p:txBody>
      </p:sp>
    </p:spTree>
    <p:extLst>
      <p:ext uri="{BB962C8B-B14F-4D97-AF65-F5344CB8AC3E}">
        <p14:creationId xmlns:p14="http://schemas.microsoft.com/office/powerpoint/2010/main" val="2238504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6CB9"/>
                </a:solidFill>
              </a:rPr>
              <a:t>Submitting the ICRP ACW (continued)</a:t>
            </a:r>
          </a:p>
        </p:txBody>
      </p:sp>
      <p:sp>
        <p:nvSpPr>
          <p:cNvPr id="3" name="Content Placeholder 2"/>
          <p:cNvSpPr>
            <a:spLocks noGrp="1"/>
          </p:cNvSpPr>
          <p:nvPr>
            <p:ph idx="1"/>
          </p:nvPr>
        </p:nvSpPr>
        <p:spPr>
          <a:xfrm>
            <a:off x="712380" y="1116281"/>
            <a:ext cx="10623762" cy="4730708"/>
          </a:xfrm>
        </p:spPr>
        <p:txBody>
          <a:bodyPr>
            <a:normAutofit/>
          </a:bodyPr>
          <a:lstStyle/>
          <a:p>
            <a:pPr lvl="0">
              <a:spcBef>
                <a:spcPts val="1800"/>
              </a:spcBef>
            </a:pPr>
            <a:r>
              <a:rPr lang="en-US" sz="3200" dirty="0">
                <a:solidFill>
                  <a:srgbClr val="0D6CB9"/>
                </a:solidFill>
              </a:rPr>
              <a:t>Select </a:t>
            </a:r>
            <a:r>
              <a:rPr lang="en-US" sz="3200" b="1" dirty="0">
                <a:solidFill>
                  <a:srgbClr val="0D6CB9"/>
                </a:solidFill>
              </a:rPr>
              <a:t>Response Document </a:t>
            </a:r>
            <a:r>
              <a:rPr lang="en-US" sz="3200" dirty="0">
                <a:solidFill>
                  <a:srgbClr val="0D6CB9"/>
                </a:solidFill>
              </a:rPr>
              <a:t>from the “Response Doc Type” pulldown menu</a:t>
            </a:r>
          </a:p>
          <a:p>
            <a:pPr lvl="0"/>
            <a:r>
              <a:rPr lang="en-US" sz="3200" dirty="0">
                <a:solidFill>
                  <a:srgbClr val="0D6CB9"/>
                </a:solidFill>
              </a:rPr>
              <a:t>Select the school year for which you are requesting indirect cost rates from the “School Year” pulldown menu   (if you are submitting in the fall of 2021 or spring of 2022, select the </a:t>
            </a:r>
            <a:r>
              <a:rPr lang="en-US" sz="3200" b="1" dirty="0">
                <a:solidFill>
                  <a:srgbClr val="0D6CB9"/>
                </a:solidFill>
              </a:rPr>
              <a:t>2022–2023</a:t>
            </a:r>
            <a:r>
              <a:rPr lang="en-US" sz="3200" dirty="0">
                <a:solidFill>
                  <a:srgbClr val="0D6CB9"/>
                </a:solidFill>
              </a:rPr>
              <a:t> school year)</a:t>
            </a:r>
          </a:p>
          <a:p>
            <a:pPr lvl="0"/>
            <a:r>
              <a:rPr lang="en-US" sz="3200" dirty="0">
                <a:solidFill>
                  <a:srgbClr val="0D6CB9"/>
                </a:solidFill>
              </a:rPr>
              <a:t>Select </a:t>
            </a:r>
            <a:r>
              <a:rPr lang="en-US" sz="3200" b="1" dirty="0">
                <a:solidFill>
                  <a:srgbClr val="0D6CB9"/>
                </a:solidFill>
              </a:rPr>
              <a:t>Upload Document</a:t>
            </a:r>
          </a:p>
          <a:p>
            <a:pPr lvl="0">
              <a:spcBef>
                <a:spcPts val="1800"/>
              </a:spcBef>
            </a:pPr>
            <a:endParaRPr lang="en-US" sz="3000" dirty="0">
              <a:solidFill>
                <a:srgbClr val="0D6CB9"/>
              </a:solidFill>
            </a:endParaRPr>
          </a:p>
          <a:p>
            <a:pPr marL="0" indent="0">
              <a:buNone/>
            </a:pPr>
            <a:endParaRPr lang="en-US" sz="3600" b="1" dirty="0">
              <a:solidFill>
                <a:schemeClr val="tx1"/>
              </a:solidFill>
            </a:endParaRPr>
          </a:p>
        </p:txBody>
      </p:sp>
      <p:sp>
        <p:nvSpPr>
          <p:cNvPr id="6" name="Slide Number Placeholder 3">
            <a:extLst>
              <a:ext uri="{FF2B5EF4-FFF2-40B4-BE49-F238E27FC236}">
                <a16:creationId xmlns:a16="http://schemas.microsoft.com/office/drawing/2014/main" id="{2B37B7AC-4CCF-40C2-9BE6-B796DD636669}"/>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33</a:t>
            </a:fld>
            <a:endParaRPr lang="en-US" dirty="0"/>
          </a:p>
        </p:txBody>
      </p:sp>
    </p:spTree>
    <p:extLst>
      <p:ext uri="{BB962C8B-B14F-4D97-AF65-F5344CB8AC3E}">
        <p14:creationId xmlns:p14="http://schemas.microsoft.com/office/powerpoint/2010/main" val="2419854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6CB9"/>
                </a:solidFill>
              </a:rPr>
              <a:t>ICRP Next Steps</a:t>
            </a:r>
          </a:p>
        </p:txBody>
      </p:sp>
      <p:sp>
        <p:nvSpPr>
          <p:cNvPr id="3" name="Content Placeholder 2"/>
          <p:cNvSpPr>
            <a:spLocks noGrp="1"/>
          </p:cNvSpPr>
          <p:nvPr>
            <p:ph idx="1"/>
          </p:nvPr>
        </p:nvSpPr>
        <p:spPr>
          <a:xfrm>
            <a:off x="712380" y="1116281"/>
            <a:ext cx="10623762" cy="4730708"/>
          </a:xfrm>
        </p:spPr>
        <p:txBody>
          <a:bodyPr>
            <a:normAutofit/>
          </a:bodyPr>
          <a:lstStyle/>
          <a:p>
            <a:r>
              <a:rPr lang="en-US" sz="3200" dirty="0">
                <a:solidFill>
                  <a:srgbClr val="0D6CB9"/>
                </a:solidFill>
              </a:rPr>
              <a:t>Districts that want 2022–2023 indirect cost rates must submit the ICRP ACW by January 19, 2022</a:t>
            </a:r>
          </a:p>
          <a:p>
            <a:r>
              <a:rPr lang="en-US" sz="3200" dirty="0">
                <a:solidFill>
                  <a:srgbClr val="0D6CB9"/>
                </a:solidFill>
              </a:rPr>
              <a:t>For those districts that submit the ICRP ACW, TEA will collect PEIMS data in the spring when 2020–2021 final certified data is available</a:t>
            </a:r>
          </a:p>
          <a:p>
            <a:pPr>
              <a:lnSpc>
                <a:spcPct val="100000"/>
              </a:lnSpc>
            </a:pPr>
            <a:r>
              <a:rPr lang="en-US" sz="3200" dirty="0">
                <a:solidFill>
                  <a:srgbClr val="0D6CB9"/>
                </a:solidFill>
              </a:rPr>
              <a:t>TEA will merge district-submitted ICRP ACW data with PEIMS data to create/prepopulate the complete ICRP</a:t>
            </a:r>
          </a:p>
          <a:p>
            <a:pPr marL="0" indent="0">
              <a:buNone/>
            </a:pPr>
            <a:endParaRPr lang="en-US" sz="3200" dirty="0"/>
          </a:p>
        </p:txBody>
      </p:sp>
      <p:sp>
        <p:nvSpPr>
          <p:cNvPr id="5" name="Slide Number Placeholder 3">
            <a:extLst>
              <a:ext uri="{FF2B5EF4-FFF2-40B4-BE49-F238E27FC236}">
                <a16:creationId xmlns:a16="http://schemas.microsoft.com/office/drawing/2014/main" id="{A51A374D-5CD6-43EA-A520-A85071F16EF6}"/>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34</a:t>
            </a:fld>
            <a:endParaRPr lang="en-US" dirty="0"/>
          </a:p>
        </p:txBody>
      </p:sp>
    </p:spTree>
    <p:extLst>
      <p:ext uri="{BB962C8B-B14F-4D97-AF65-F5344CB8AC3E}">
        <p14:creationId xmlns:p14="http://schemas.microsoft.com/office/powerpoint/2010/main" val="979678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DEA4-58E9-44F3-9FCC-A5DE1F759413}"/>
              </a:ext>
            </a:extLst>
          </p:cNvPr>
          <p:cNvSpPr>
            <a:spLocks noGrp="1"/>
          </p:cNvSpPr>
          <p:nvPr>
            <p:ph type="title"/>
          </p:nvPr>
        </p:nvSpPr>
        <p:spPr/>
        <p:txBody>
          <a:bodyPr/>
          <a:lstStyle/>
          <a:p>
            <a:r>
              <a:rPr lang="en-US" dirty="0">
                <a:solidFill>
                  <a:srgbClr val="0D6CB9"/>
                </a:solidFill>
              </a:rPr>
              <a:t>ICRP Next Steps (continued)</a:t>
            </a:r>
            <a:endParaRPr lang="en-US" dirty="0"/>
          </a:p>
        </p:txBody>
      </p:sp>
      <p:sp>
        <p:nvSpPr>
          <p:cNvPr id="3" name="Content Placeholder 2">
            <a:extLst>
              <a:ext uri="{FF2B5EF4-FFF2-40B4-BE49-F238E27FC236}">
                <a16:creationId xmlns:a16="http://schemas.microsoft.com/office/drawing/2014/main" id="{626A7D74-67F5-4AA8-A10A-951E2C4C477F}"/>
              </a:ext>
            </a:extLst>
          </p:cNvPr>
          <p:cNvSpPr>
            <a:spLocks noGrp="1"/>
          </p:cNvSpPr>
          <p:nvPr>
            <p:ph idx="1"/>
          </p:nvPr>
        </p:nvSpPr>
        <p:spPr>
          <a:xfrm>
            <a:off x="712380" y="1021278"/>
            <a:ext cx="10623762" cy="4825711"/>
          </a:xfrm>
        </p:spPr>
        <p:txBody>
          <a:bodyPr/>
          <a:lstStyle/>
          <a:p>
            <a:pPr marL="0" indent="0">
              <a:lnSpc>
                <a:spcPct val="100000"/>
              </a:lnSpc>
              <a:buNone/>
            </a:pPr>
            <a:endParaRPr lang="en-US" dirty="0">
              <a:solidFill>
                <a:srgbClr val="0D6CB9"/>
              </a:solidFill>
            </a:endParaRPr>
          </a:p>
          <a:p>
            <a:pPr>
              <a:lnSpc>
                <a:spcPct val="100000"/>
              </a:lnSpc>
            </a:pPr>
            <a:r>
              <a:rPr lang="en-US" sz="3200" dirty="0">
                <a:solidFill>
                  <a:srgbClr val="0D6CB9"/>
                </a:solidFill>
              </a:rPr>
              <a:t>TEA will post the complete ICRPs in GFFC Reports for district review</a:t>
            </a:r>
          </a:p>
          <a:p>
            <a:pPr>
              <a:lnSpc>
                <a:spcPct val="100000"/>
              </a:lnSpc>
            </a:pPr>
            <a:r>
              <a:rPr lang="en-US" sz="3200" dirty="0">
                <a:solidFill>
                  <a:srgbClr val="0D6CB9"/>
                </a:solidFill>
              </a:rPr>
              <a:t>Districts will be required to review and certify acceptance of the resulting indirect cost rates</a:t>
            </a:r>
          </a:p>
          <a:p>
            <a:pPr>
              <a:lnSpc>
                <a:spcPct val="100000"/>
              </a:lnSpc>
            </a:pPr>
            <a:r>
              <a:rPr lang="en-US" sz="3200" dirty="0">
                <a:solidFill>
                  <a:srgbClr val="0D6CB9"/>
                </a:solidFill>
              </a:rPr>
              <a:t>New rates will become effective July 1, 2022</a:t>
            </a:r>
          </a:p>
          <a:p>
            <a:endParaRPr lang="en-US" dirty="0"/>
          </a:p>
        </p:txBody>
      </p:sp>
    </p:spTree>
    <p:extLst>
      <p:ext uri="{BB962C8B-B14F-4D97-AF65-F5344CB8AC3E}">
        <p14:creationId xmlns:p14="http://schemas.microsoft.com/office/powerpoint/2010/main" val="229314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E153-091F-4E77-9723-6792CAE84956}"/>
              </a:ext>
            </a:extLst>
          </p:cNvPr>
          <p:cNvSpPr>
            <a:spLocks noGrp="1"/>
          </p:cNvSpPr>
          <p:nvPr>
            <p:ph type="title"/>
          </p:nvPr>
        </p:nvSpPr>
        <p:spPr/>
        <p:txBody>
          <a:bodyPr>
            <a:normAutofit/>
          </a:bodyPr>
          <a:lstStyle/>
          <a:p>
            <a:r>
              <a:rPr lang="en-US" b="1" dirty="0"/>
              <a:t>Reviewing the ICRP – Financial Worksheets</a:t>
            </a:r>
          </a:p>
        </p:txBody>
      </p:sp>
      <p:sp>
        <p:nvSpPr>
          <p:cNvPr id="4" name="Text Placeholder 3">
            <a:extLst>
              <a:ext uri="{FF2B5EF4-FFF2-40B4-BE49-F238E27FC236}">
                <a16:creationId xmlns:a16="http://schemas.microsoft.com/office/drawing/2014/main" id="{71E527AC-30E3-48CF-90A5-5C49B896F30E}"/>
              </a:ext>
            </a:extLst>
          </p:cNvPr>
          <p:cNvSpPr>
            <a:spLocks noGrp="1"/>
          </p:cNvSpPr>
          <p:nvPr>
            <p:ph idx="1"/>
          </p:nvPr>
        </p:nvSpPr>
        <p:spPr>
          <a:xfrm>
            <a:off x="369838" y="1035207"/>
            <a:ext cx="3596519" cy="4620773"/>
          </a:xfrm>
        </p:spPr>
        <p:txBody>
          <a:bodyPr>
            <a:normAutofit fontScale="77500" lnSpcReduction="20000"/>
          </a:bodyPr>
          <a:lstStyle/>
          <a:p>
            <a:pPr marL="0" indent="0">
              <a:buNone/>
            </a:pPr>
            <a:r>
              <a:rPr lang="en-US" sz="3200" dirty="0">
                <a:solidFill>
                  <a:srgbClr val="0D6CB9"/>
                </a:solidFill>
              </a:rPr>
              <a:t>The pages of the ICRP are labeled at the bottom of each page. The specific data contained within the worksheets is summarized below:</a:t>
            </a:r>
          </a:p>
          <a:p>
            <a:pPr marL="457200" indent="-457200">
              <a:buClr>
                <a:srgbClr val="F16038"/>
              </a:buClr>
              <a:buFont typeface="Wingdings" panose="05000000000000000000" pitchFamily="2" charset="2"/>
              <a:buChar char="§"/>
            </a:pPr>
            <a:r>
              <a:rPr lang="en-US" sz="2900" b="1" dirty="0">
                <a:solidFill>
                  <a:srgbClr val="0D6CB9"/>
                </a:solidFill>
              </a:rPr>
              <a:t>U-1 All Years </a:t>
            </a:r>
            <a:r>
              <a:rPr lang="en-US" sz="2900" dirty="0">
                <a:solidFill>
                  <a:srgbClr val="0D6CB9"/>
                </a:solidFill>
              </a:rPr>
              <a:t>(pages 2-3)  Summary of the unrestricted rate’s data average for all 3 years</a:t>
            </a:r>
          </a:p>
          <a:p>
            <a:pPr marL="457200" indent="-457200">
              <a:buClr>
                <a:srgbClr val="F16038"/>
              </a:buClr>
              <a:buFont typeface="Wingdings" panose="05000000000000000000" pitchFamily="2" charset="2"/>
              <a:buChar char="§"/>
            </a:pPr>
            <a:r>
              <a:rPr lang="en-US" sz="2900" b="1" dirty="0">
                <a:solidFill>
                  <a:srgbClr val="0D6CB9"/>
                </a:solidFill>
              </a:rPr>
              <a:t>R-1 All Years </a:t>
            </a:r>
            <a:r>
              <a:rPr lang="en-US" sz="2900" dirty="0">
                <a:solidFill>
                  <a:srgbClr val="0D6CB9"/>
                </a:solidFill>
              </a:rPr>
              <a:t>(pages 5-6)  Summary of the restricted rate’s data average for all 3 years</a:t>
            </a:r>
          </a:p>
          <a:p>
            <a:endParaRPr lang="en-US" dirty="0"/>
          </a:p>
        </p:txBody>
      </p:sp>
      <p:pic>
        <p:nvPicPr>
          <p:cNvPr id="12" name="Content Placeholder 11" descr="Timeline&#10;&#10;Description automatically generated">
            <a:extLst>
              <a:ext uri="{FF2B5EF4-FFF2-40B4-BE49-F238E27FC236}">
                <a16:creationId xmlns:a16="http://schemas.microsoft.com/office/drawing/2014/main" id="{7464919F-0A42-4190-BA08-BAFFF2D31E5C}"/>
              </a:ext>
            </a:extLst>
          </p:cNvPr>
          <p:cNvPicPr>
            <a:picLocks noGrp="1" noChangeAspect="1"/>
          </p:cNvPicPr>
          <p:nvPr>
            <p:ph idx="13"/>
          </p:nvPr>
        </p:nvPicPr>
        <p:blipFill>
          <a:blip r:embed="rId3"/>
          <a:stretch>
            <a:fillRect/>
          </a:stretch>
        </p:blipFill>
        <p:spPr>
          <a:xfrm>
            <a:off x="7995387" y="783772"/>
            <a:ext cx="3914106" cy="4746171"/>
          </a:xfrm>
        </p:spPr>
      </p:pic>
      <p:pic>
        <p:nvPicPr>
          <p:cNvPr id="6" name="Picture 5" descr="A picture containing chart&#10;&#10;Description automatically generated">
            <a:extLst>
              <a:ext uri="{FF2B5EF4-FFF2-40B4-BE49-F238E27FC236}">
                <a16:creationId xmlns:a16="http://schemas.microsoft.com/office/drawing/2014/main" id="{DAC0998C-C372-400D-8E34-7F26E23378D6}"/>
              </a:ext>
            </a:extLst>
          </p:cNvPr>
          <p:cNvPicPr>
            <a:picLocks noChangeAspect="1"/>
          </p:cNvPicPr>
          <p:nvPr/>
        </p:nvPicPr>
        <p:blipFill>
          <a:blip r:embed="rId4"/>
          <a:stretch>
            <a:fillRect/>
          </a:stretch>
        </p:blipFill>
        <p:spPr>
          <a:xfrm>
            <a:off x="3966356" y="783772"/>
            <a:ext cx="4104486" cy="4960956"/>
          </a:xfrm>
          <a:prstGeom prst="rect">
            <a:avLst/>
          </a:prstGeom>
        </p:spPr>
      </p:pic>
    </p:spTree>
    <p:extLst>
      <p:ext uri="{BB962C8B-B14F-4D97-AF65-F5344CB8AC3E}">
        <p14:creationId xmlns:p14="http://schemas.microsoft.com/office/powerpoint/2010/main" val="605346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E153-091F-4E77-9723-6792CAE84956}"/>
              </a:ext>
            </a:extLst>
          </p:cNvPr>
          <p:cNvSpPr>
            <a:spLocks noGrp="1"/>
          </p:cNvSpPr>
          <p:nvPr>
            <p:ph type="title"/>
          </p:nvPr>
        </p:nvSpPr>
        <p:spPr/>
        <p:txBody>
          <a:bodyPr>
            <a:normAutofit fontScale="90000"/>
          </a:bodyPr>
          <a:lstStyle/>
          <a:p>
            <a:r>
              <a:rPr lang="en-US" sz="4000" b="1"/>
              <a:t>Reviewing the ICRP – Financial Worksheets (continued)</a:t>
            </a:r>
            <a:endParaRPr lang="en-US" sz="4000" b="1" dirty="0"/>
          </a:p>
        </p:txBody>
      </p:sp>
      <p:sp>
        <p:nvSpPr>
          <p:cNvPr id="4" name="Text Placeholder 3">
            <a:extLst>
              <a:ext uri="{FF2B5EF4-FFF2-40B4-BE49-F238E27FC236}">
                <a16:creationId xmlns:a16="http://schemas.microsoft.com/office/drawing/2014/main" id="{71E527AC-30E3-48CF-90A5-5C49B896F30E}"/>
              </a:ext>
            </a:extLst>
          </p:cNvPr>
          <p:cNvSpPr>
            <a:spLocks noGrp="1"/>
          </p:cNvSpPr>
          <p:nvPr>
            <p:ph idx="1"/>
          </p:nvPr>
        </p:nvSpPr>
        <p:spPr>
          <a:xfrm>
            <a:off x="712380" y="1140031"/>
            <a:ext cx="5383620" cy="4496731"/>
          </a:xfrm>
        </p:spPr>
        <p:txBody>
          <a:bodyPr>
            <a:normAutofit/>
          </a:bodyPr>
          <a:lstStyle/>
          <a:p>
            <a:pPr marL="0" indent="0">
              <a:buNone/>
            </a:pPr>
            <a:r>
              <a:rPr lang="en-US" sz="3200">
                <a:solidFill>
                  <a:srgbClr val="0D6CB9"/>
                </a:solidFill>
              </a:rPr>
              <a:t>Restricted Rate Adj All</a:t>
            </a:r>
          </a:p>
          <a:p>
            <a:pPr marL="457200" indent="-457200">
              <a:buClr>
                <a:srgbClr val="F16038"/>
              </a:buClr>
              <a:buFont typeface="Wingdings" panose="05000000000000000000" pitchFamily="2" charset="2"/>
              <a:buChar char="§"/>
            </a:pPr>
            <a:r>
              <a:rPr lang="en-US" sz="3200" b="0">
                <a:solidFill>
                  <a:srgbClr val="0D6CB9"/>
                </a:solidFill>
              </a:rPr>
              <a:t>Summary of the restricted rate adjustment average for all 3 years (page 4) </a:t>
            </a:r>
          </a:p>
          <a:p>
            <a:endParaRPr lang="en-US" dirty="0"/>
          </a:p>
        </p:txBody>
      </p:sp>
      <p:pic>
        <p:nvPicPr>
          <p:cNvPr id="7" name="Content Placeholder 6" descr="Graphical user interface, application&#10;&#10;Description automatically generated">
            <a:extLst>
              <a:ext uri="{FF2B5EF4-FFF2-40B4-BE49-F238E27FC236}">
                <a16:creationId xmlns:a16="http://schemas.microsoft.com/office/drawing/2014/main" id="{970F646A-75E8-4756-8FF1-1DEAF6908609}"/>
              </a:ext>
            </a:extLst>
          </p:cNvPr>
          <p:cNvPicPr>
            <a:picLocks noGrp="1" noChangeAspect="1"/>
          </p:cNvPicPr>
          <p:nvPr>
            <p:ph idx="13"/>
          </p:nvPr>
        </p:nvPicPr>
        <p:blipFill>
          <a:blip r:embed="rId3"/>
          <a:stretch>
            <a:fillRect/>
          </a:stretch>
        </p:blipFill>
        <p:spPr>
          <a:xfrm>
            <a:off x="5965371" y="904580"/>
            <a:ext cx="5225143" cy="4988220"/>
          </a:xfrm>
        </p:spPr>
      </p:pic>
    </p:spTree>
    <p:extLst>
      <p:ext uri="{BB962C8B-B14F-4D97-AF65-F5344CB8AC3E}">
        <p14:creationId xmlns:p14="http://schemas.microsoft.com/office/powerpoint/2010/main" val="3122924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B25D-384B-457B-BF66-57CDF67ED69C}"/>
              </a:ext>
            </a:extLst>
          </p:cNvPr>
          <p:cNvSpPr>
            <a:spLocks noGrp="1"/>
          </p:cNvSpPr>
          <p:nvPr>
            <p:ph type="title"/>
          </p:nvPr>
        </p:nvSpPr>
        <p:spPr/>
        <p:txBody>
          <a:bodyPr>
            <a:normAutofit/>
          </a:bodyPr>
          <a:lstStyle/>
          <a:p>
            <a:r>
              <a:rPr lang="en-US" b="1" dirty="0"/>
              <a:t>Reviewing the ICRP – Financial Worksheets (continued)</a:t>
            </a:r>
          </a:p>
        </p:txBody>
      </p:sp>
      <p:sp>
        <p:nvSpPr>
          <p:cNvPr id="4" name="Text Placeholder 3">
            <a:extLst>
              <a:ext uri="{FF2B5EF4-FFF2-40B4-BE49-F238E27FC236}">
                <a16:creationId xmlns:a16="http://schemas.microsoft.com/office/drawing/2014/main" id="{02DC269D-E514-405C-8235-506041926512}"/>
              </a:ext>
            </a:extLst>
          </p:cNvPr>
          <p:cNvSpPr>
            <a:spLocks noGrp="1"/>
          </p:cNvSpPr>
          <p:nvPr>
            <p:ph idx="1"/>
          </p:nvPr>
        </p:nvSpPr>
        <p:spPr>
          <a:xfrm>
            <a:off x="411371" y="1285424"/>
            <a:ext cx="3822209" cy="4351338"/>
          </a:xfrm>
        </p:spPr>
        <p:txBody>
          <a:bodyPr>
            <a:normAutofit/>
          </a:bodyPr>
          <a:lstStyle/>
          <a:p>
            <a:pPr marL="0" lvl="0" indent="0">
              <a:buNone/>
            </a:pPr>
            <a:r>
              <a:rPr lang="en-US" sz="2400" dirty="0">
                <a:solidFill>
                  <a:srgbClr val="0D6CB9"/>
                </a:solidFill>
              </a:rPr>
              <a:t>Supporting data for each of the 3 fiscal years used in the calculation (</a:t>
            </a:r>
            <a:r>
              <a:rPr lang="en-US" sz="2400" b="1" dirty="0">
                <a:solidFill>
                  <a:srgbClr val="0D6CB9"/>
                </a:solidFill>
              </a:rPr>
              <a:t>Additional Costs </a:t>
            </a:r>
            <a:r>
              <a:rPr lang="en-US" sz="2400" dirty="0">
                <a:solidFill>
                  <a:srgbClr val="0D6CB9"/>
                </a:solidFill>
              </a:rPr>
              <a:t>and TSDS/PEIMS </a:t>
            </a:r>
            <a:r>
              <a:rPr lang="en-US" sz="2400" b="1" dirty="0">
                <a:solidFill>
                  <a:srgbClr val="0D6CB9"/>
                </a:solidFill>
              </a:rPr>
              <a:t>Financial Data</a:t>
            </a:r>
            <a:r>
              <a:rPr lang="en-US" sz="2400" dirty="0">
                <a:solidFill>
                  <a:srgbClr val="0D6CB9"/>
                </a:solidFill>
              </a:rPr>
              <a:t>)</a:t>
            </a:r>
          </a:p>
          <a:p>
            <a:pPr marL="457200" lvl="0" indent="-457200">
              <a:buClr>
                <a:srgbClr val="F16038"/>
              </a:buClr>
              <a:buFont typeface="Wingdings" panose="05000000000000000000" pitchFamily="2" charset="2"/>
              <a:buChar char="§"/>
            </a:pPr>
            <a:r>
              <a:rPr lang="en-US" sz="2200" dirty="0">
                <a:solidFill>
                  <a:srgbClr val="0D6CB9"/>
                </a:solidFill>
              </a:rPr>
              <a:t>Year 1 – 2019 (pages 7-10)</a:t>
            </a:r>
          </a:p>
          <a:p>
            <a:pPr marL="457200" lvl="0" indent="-457200">
              <a:buClr>
                <a:srgbClr val="F16038"/>
              </a:buClr>
              <a:buFont typeface="Wingdings" panose="05000000000000000000" pitchFamily="2" charset="2"/>
              <a:buChar char="§"/>
            </a:pPr>
            <a:r>
              <a:rPr lang="en-US" sz="2200" dirty="0">
                <a:solidFill>
                  <a:srgbClr val="0D6CB9"/>
                </a:solidFill>
              </a:rPr>
              <a:t>Year 2 – 2020 (pages 11-14)</a:t>
            </a:r>
          </a:p>
          <a:p>
            <a:pPr marL="457200" lvl="0" indent="-457200">
              <a:buClr>
                <a:srgbClr val="F16038"/>
              </a:buClr>
              <a:buFont typeface="Wingdings" panose="05000000000000000000" pitchFamily="2" charset="2"/>
              <a:buChar char="§"/>
            </a:pPr>
            <a:r>
              <a:rPr lang="en-US" sz="2200" dirty="0">
                <a:solidFill>
                  <a:srgbClr val="0D6CB9"/>
                </a:solidFill>
              </a:rPr>
              <a:t>Year 3 – 2021 (pages 15-18)</a:t>
            </a:r>
          </a:p>
          <a:p>
            <a:pPr marL="0" indent="0">
              <a:buNone/>
            </a:pPr>
            <a:endParaRPr lang="en-US" dirty="0">
              <a:solidFill>
                <a:srgbClr val="0D6CB9"/>
              </a:solidFill>
            </a:endParaRPr>
          </a:p>
        </p:txBody>
      </p:sp>
      <p:pic>
        <p:nvPicPr>
          <p:cNvPr id="10" name="Content Placeholder 9" descr="A picture containing calendar&#10;&#10;Description automatically generated">
            <a:extLst>
              <a:ext uri="{FF2B5EF4-FFF2-40B4-BE49-F238E27FC236}">
                <a16:creationId xmlns:a16="http://schemas.microsoft.com/office/drawing/2014/main" id="{40B32C70-639E-43AB-91B8-E0B396373671}"/>
              </a:ext>
            </a:extLst>
          </p:cNvPr>
          <p:cNvPicPr>
            <a:picLocks noGrp="1" noChangeAspect="1"/>
          </p:cNvPicPr>
          <p:nvPr>
            <p:ph idx="13"/>
          </p:nvPr>
        </p:nvPicPr>
        <p:blipFill>
          <a:blip r:embed="rId3"/>
          <a:stretch>
            <a:fillRect/>
          </a:stretch>
        </p:blipFill>
        <p:spPr>
          <a:xfrm>
            <a:off x="8271134" y="1146629"/>
            <a:ext cx="3681658" cy="4624147"/>
          </a:xfrm>
        </p:spPr>
      </p:pic>
      <p:pic>
        <p:nvPicPr>
          <p:cNvPr id="8" name="Picture 7" descr="Timeline&#10;&#10;Description automatically generated">
            <a:extLst>
              <a:ext uri="{FF2B5EF4-FFF2-40B4-BE49-F238E27FC236}">
                <a16:creationId xmlns:a16="http://schemas.microsoft.com/office/drawing/2014/main" id="{7EAC8E6A-B7BD-418B-B4CB-49C9C6BF218E}"/>
              </a:ext>
            </a:extLst>
          </p:cNvPr>
          <p:cNvPicPr>
            <a:picLocks noChangeAspect="1"/>
          </p:cNvPicPr>
          <p:nvPr/>
        </p:nvPicPr>
        <p:blipFill>
          <a:blip r:embed="rId4"/>
          <a:stretch>
            <a:fillRect/>
          </a:stretch>
        </p:blipFill>
        <p:spPr>
          <a:xfrm>
            <a:off x="4093029" y="904579"/>
            <a:ext cx="4178105" cy="4667997"/>
          </a:xfrm>
          <a:prstGeom prst="rect">
            <a:avLst/>
          </a:prstGeom>
        </p:spPr>
      </p:pic>
    </p:spTree>
    <p:extLst>
      <p:ext uri="{BB962C8B-B14F-4D97-AF65-F5344CB8AC3E}">
        <p14:creationId xmlns:p14="http://schemas.microsoft.com/office/powerpoint/2010/main" val="3225344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CCB73C-D5FE-4CB8-9ECC-1576D272657A}"/>
              </a:ext>
            </a:extLst>
          </p:cNvPr>
          <p:cNvSpPr>
            <a:spLocks noGrp="1"/>
          </p:cNvSpPr>
          <p:nvPr>
            <p:ph type="title"/>
          </p:nvPr>
        </p:nvSpPr>
        <p:spPr/>
        <p:txBody>
          <a:bodyPr>
            <a:normAutofit/>
          </a:bodyPr>
          <a:lstStyle/>
          <a:p>
            <a:r>
              <a:rPr lang="en-US" b="1" dirty="0"/>
              <a:t>Filling Out the ICRP Certification </a:t>
            </a:r>
          </a:p>
        </p:txBody>
      </p:sp>
      <p:sp>
        <p:nvSpPr>
          <p:cNvPr id="9" name="Text Placeholder 3">
            <a:extLst>
              <a:ext uri="{FF2B5EF4-FFF2-40B4-BE49-F238E27FC236}">
                <a16:creationId xmlns:a16="http://schemas.microsoft.com/office/drawing/2014/main" id="{4B12F007-CE09-4AB3-B960-4DD6CEBC626B}"/>
              </a:ext>
            </a:extLst>
          </p:cNvPr>
          <p:cNvSpPr>
            <a:spLocks noGrp="1"/>
          </p:cNvSpPr>
          <p:nvPr>
            <p:ph idx="1"/>
          </p:nvPr>
        </p:nvSpPr>
        <p:spPr/>
        <p:txBody>
          <a:bodyPr>
            <a:normAutofit fontScale="92500"/>
          </a:bodyPr>
          <a:lstStyle/>
          <a:p>
            <a:pPr marL="342900" indent="-342900">
              <a:lnSpc>
                <a:spcPct val="110000"/>
              </a:lnSpc>
              <a:spcAft>
                <a:spcPts val="0"/>
              </a:spcAft>
              <a:buClr>
                <a:srgbClr val="F16038"/>
              </a:buClr>
              <a:buFont typeface="Wingdings" panose="05000000000000000000" pitchFamily="2" charset="2"/>
              <a:buChar char="§"/>
            </a:pPr>
            <a:r>
              <a:rPr lang="en-US" dirty="0">
                <a:solidFill>
                  <a:srgbClr val="0D6CB9"/>
                </a:solidFill>
              </a:rPr>
              <a:t>District’s certification of the information contained within the proposal (page 1)</a:t>
            </a:r>
          </a:p>
          <a:p>
            <a:pPr marL="342900" indent="-342900">
              <a:lnSpc>
                <a:spcPct val="110000"/>
              </a:lnSpc>
              <a:buClr>
                <a:srgbClr val="F16038"/>
              </a:buClr>
              <a:buFont typeface="Wingdings" panose="05000000000000000000" pitchFamily="2" charset="2"/>
              <a:buChar char="§"/>
            </a:pPr>
            <a:r>
              <a:rPr lang="en-US" dirty="0">
                <a:solidFill>
                  <a:srgbClr val="0D6CB9"/>
                </a:solidFill>
              </a:rPr>
              <a:t>The certification must be signed by the school district’s superintendent, chief executive officer (CEO), or chief financial officer (CFO)</a:t>
            </a:r>
          </a:p>
          <a:p>
            <a:pPr marL="342900" indent="-342900">
              <a:lnSpc>
                <a:spcPct val="110000"/>
              </a:lnSpc>
              <a:buClr>
                <a:srgbClr val="F16038"/>
              </a:buClr>
              <a:buFont typeface="Wingdings" panose="05000000000000000000" pitchFamily="2" charset="2"/>
              <a:buChar char="§"/>
            </a:pPr>
            <a:r>
              <a:rPr lang="en-US" dirty="0">
                <a:solidFill>
                  <a:srgbClr val="0D6CB9"/>
                </a:solidFill>
              </a:rPr>
              <a:t>Certification must be for the correct school year (2022–2023)</a:t>
            </a:r>
          </a:p>
          <a:p>
            <a:pPr>
              <a:lnSpc>
                <a:spcPct val="110000"/>
              </a:lnSpc>
              <a:spcAft>
                <a:spcPts val="0"/>
              </a:spcAft>
            </a:pPr>
            <a:endParaRPr lang="en-US" sz="1600" b="1" dirty="0"/>
          </a:p>
        </p:txBody>
      </p:sp>
      <p:pic>
        <p:nvPicPr>
          <p:cNvPr id="5" name="Content Placeholder 4" descr="A picture containing text&#10;&#10;Description automatically generated">
            <a:extLst>
              <a:ext uri="{FF2B5EF4-FFF2-40B4-BE49-F238E27FC236}">
                <a16:creationId xmlns:a16="http://schemas.microsoft.com/office/drawing/2014/main" id="{4008A30D-F6FD-4D4B-86BE-714758AEB14D}"/>
              </a:ext>
            </a:extLst>
          </p:cNvPr>
          <p:cNvPicPr>
            <a:picLocks noGrp="1" noChangeAspect="1"/>
          </p:cNvPicPr>
          <p:nvPr>
            <p:ph idx="13"/>
          </p:nvPr>
        </p:nvPicPr>
        <p:blipFill>
          <a:blip r:embed="rId3"/>
          <a:stretch>
            <a:fillRect/>
          </a:stretch>
        </p:blipFill>
        <p:spPr>
          <a:xfrm>
            <a:off x="6728885" y="904579"/>
            <a:ext cx="5105151" cy="4872559"/>
          </a:xfrm>
        </p:spPr>
      </p:pic>
    </p:spTree>
    <p:extLst>
      <p:ext uri="{BB962C8B-B14F-4D97-AF65-F5344CB8AC3E}">
        <p14:creationId xmlns:p14="http://schemas.microsoft.com/office/powerpoint/2010/main" val="350541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C6EBE"/>
                </a:solidFill>
              </a:rPr>
              <a:t>Agenda</a:t>
            </a:r>
          </a:p>
        </p:txBody>
      </p:sp>
      <p:sp>
        <p:nvSpPr>
          <p:cNvPr id="3" name="Content Placeholder 2"/>
          <p:cNvSpPr>
            <a:spLocks noGrp="1"/>
          </p:cNvSpPr>
          <p:nvPr>
            <p:ph idx="1"/>
          </p:nvPr>
        </p:nvSpPr>
        <p:spPr>
          <a:xfrm>
            <a:off x="712379" y="1092530"/>
            <a:ext cx="11269823" cy="4754459"/>
          </a:xfrm>
        </p:spPr>
        <p:txBody>
          <a:bodyPr>
            <a:normAutofit/>
          </a:bodyPr>
          <a:lstStyle/>
          <a:p>
            <a:r>
              <a:rPr lang="en-US" sz="3200" dirty="0"/>
              <a:t>Role of the United States Department of Education (USDE)</a:t>
            </a:r>
          </a:p>
          <a:p>
            <a:r>
              <a:rPr lang="en-US" sz="3200" dirty="0"/>
              <a:t>ICRP and ICRP ACW Overview</a:t>
            </a:r>
          </a:p>
          <a:p>
            <a:r>
              <a:rPr lang="en-US" sz="3200" dirty="0"/>
              <a:t>Timeline</a:t>
            </a:r>
          </a:p>
          <a:p>
            <a:r>
              <a:rPr lang="en-US" sz="3200" dirty="0"/>
              <a:t>Completing the ICRP ACW</a:t>
            </a:r>
          </a:p>
          <a:p>
            <a:r>
              <a:rPr lang="en-US" sz="3200" dirty="0"/>
              <a:t>Submitting the ICRP ACW </a:t>
            </a:r>
          </a:p>
          <a:p>
            <a:r>
              <a:rPr lang="en-US" sz="3200" dirty="0"/>
              <a:t>ICRP Next Steps</a:t>
            </a:r>
          </a:p>
          <a:p>
            <a:r>
              <a:rPr lang="en-US" sz="3200" dirty="0"/>
              <a:t>Reviewing and Certifying the ICRP</a:t>
            </a:r>
          </a:p>
          <a:p>
            <a:endParaRPr lang="en-US" dirty="0"/>
          </a:p>
          <a:p>
            <a:endParaRPr lang="en-US" dirty="0"/>
          </a:p>
        </p:txBody>
      </p:sp>
    </p:spTree>
    <p:extLst>
      <p:ext uri="{BB962C8B-B14F-4D97-AF65-F5344CB8AC3E}">
        <p14:creationId xmlns:p14="http://schemas.microsoft.com/office/powerpoint/2010/main" val="4278227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CCB73C-D5FE-4CB8-9ECC-1576D272657A}"/>
              </a:ext>
            </a:extLst>
          </p:cNvPr>
          <p:cNvSpPr>
            <a:spLocks noGrp="1"/>
          </p:cNvSpPr>
          <p:nvPr>
            <p:ph type="title"/>
          </p:nvPr>
        </p:nvSpPr>
        <p:spPr/>
        <p:txBody>
          <a:bodyPr>
            <a:normAutofit/>
          </a:bodyPr>
          <a:lstStyle/>
          <a:p>
            <a:r>
              <a:rPr lang="en-US" b="1" dirty="0"/>
              <a:t>Filling Out the ICRP </a:t>
            </a:r>
            <a:r>
              <a:rPr lang="en-US" dirty="0"/>
              <a:t>Certification (continued) </a:t>
            </a:r>
            <a:endParaRPr lang="en-US" b="1" dirty="0"/>
          </a:p>
        </p:txBody>
      </p:sp>
      <p:sp>
        <p:nvSpPr>
          <p:cNvPr id="2" name="Rectangle 1">
            <a:extLst>
              <a:ext uri="{FF2B5EF4-FFF2-40B4-BE49-F238E27FC236}">
                <a16:creationId xmlns:a16="http://schemas.microsoft.com/office/drawing/2014/main" id="{67E26101-8BB1-4630-89B8-82186291213D}"/>
              </a:ext>
            </a:extLst>
          </p:cNvPr>
          <p:cNvSpPr/>
          <p:nvPr/>
        </p:nvSpPr>
        <p:spPr>
          <a:xfrm>
            <a:off x="581025" y="1240260"/>
            <a:ext cx="11274644" cy="4377480"/>
          </a:xfrm>
          <a:prstGeom prst="rect">
            <a:avLst/>
          </a:prstGeom>
        </p:spPr>
        <p:txBody>
          <a:bodyPr wrap="square">
            <a:spAutoFit/>
          </a:bodyPr>
          <a:lstStyle/>
          <a:p>
            <a:pPr>
              <a:lnSpc>
                <a:spcPct val="110000"/>
              </a:lnSpc>
              <a:spcAft>
                <a:spcPts val="0"/>
              </a:spcAft>
            </a:pPr>
            <a:r>
              <a:rPr lang="en-US" sz="2800" dirty="0">
                <a:solidFill>
                  <a:srgbClr val="0D6CB9"/>
                </a:solidFill>
              </a:rPr>
              <a:t>To complete the certification:</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Print the certification page</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Enter the required information</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Have the Superintendent, CEO, or CFO sign and date the printed page</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Scan the signed and dated page</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Upload the scanned certification into GFFC Reports as </a:t>
            </a:r>
          </a:p>
          <a:p>
            <a:pPr lvl="1">
              <a:lnSpc>
                <a:spcPct val="150000"/>
              </a:lnSpc>
              <a:spcAft>
                <a:spcPts val="0"/>
              </a:spcAft>
              <a:buClr>
                <a:srgbClr val="F16038"/>
              </a:buClr>
            </a:pPr>
            <a:r>
              <a:rPr lang="en-US" sz="2800" dirty="0">
                <a:solidFill>
                  <a:srgbClr val="0D6CB9"/>
                </a:solidFill>
              </a:rPr>
              <a:t>	“</a:t>
            </a:r>
            <a:r>
              <a:rPr lang="en-US" sz="2800" b="1" dirty="0">
                <a:solidFill>
                  <a:srgbClr val="0D6CB9"/>
                </a:solidFill>
              </a:rPr>
              <a:t>ICRP Certification</a:t>
            </a:r>
            <a:r>
              <a:rPr lang="en-US" sz="2400" dirty="0">
                <a:solidFill>
                  <a:srgbClr val="0D6CB9"/>
                </a:solidFill>
              </a:rPr>
              <a:t>” </a:t>
            </a:r>
          </a:p>
        </p:txBody>
      </p:sp>
    </p:spTree>
    <p:extLst>
      <p:ext uri="{BB962C8B-B14F-4D97-AF65-F5344CB8AC3E}">
        <p14:creationId xmlns:p14="http://schemas.microsoft.com/office/powerpoint/2010/main" val="339738299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F54B-9A65-4C28-B9DA-25C686D4B271}"/>
              </a:ext>
            </a:extLst>
          </p:cNvPr>
          <p:cNvSpPr>
            <a:spLocks noGrp="1"/>
          </p:cNvSpPr>
          <p:nvPr>
            <p:ph type="title"/>
          </p:nvPr>
        </p:nvSpPr>
        <p:spPr>
          <a:xfrm>
            <a:off x="712380" y="153230"/>
            <a:ext cx="11121657" cy="751350"/>
          </a:xfrm>
        </p:spPr>
        <p:txBody>
          <a:bodyPr anchor="ctr">
            <a:normAutofit/>
          </a:bodyPr>
          <a:lstStyle/>
          <a:p>
            <a:r>
              <a:rPr lang="en-US" dirty="0"/>
              <a:t>Submitting the ICRP Certification </a:t>
            </a:r>
          </a:p>
        </p:txBody>
      </p:sp>
      <p:sp>
        <p:nvSpPr>
          <p:cNvPr id="3" name="Content Placeholder 2">
            <a:extLst>
              <a:ext uri="{FF2B5EF4-FFF2-40B4-BE49-F238E27FC236}">
                <a16:creationId xmlns:a16="http://schemas.microsoft.com/office/drawing/2014/main" id="{23AC8B5D-A103-4A4F-AA10-0F8CFB7A4B30}"/>
              </a:ext>
            </a:extLst>
          </p:cNvPr>
          <p:cNvSpPr>
            <a:spLocks noGrp="1"/>
          </p:cNvSpPr>
          <p:nvPr>
            <p:ph idx="1"/>
          </p:nvPr>
        </p:nvSpPr>
        <p:spPr>
          <a:xfrm>
            <a:off x="712380" y="1056904"/>
            <a:ext cx="10623762" cy="4790085"/>
          </a:xfrm>
        </p:spPr>
        <p:txBody>
          <a:bodyPr>
            <a:normAutofit fontScale="92500"/>
          </a:bodyPr>
          <a:lstStyle/>
          <a:p>
            <a:pPr marL="0" indent="0">
              <a:buNone/>
            </a:pPr>
            <a:r>
              <a:rPr lang="en-US" dirty="0">
                <a:solidFill>
                  <a:srgbClr val="0D6CB9"/>
                </a:solidFill>
              </a:rPr>
              <a:t>Complete the following steps to submit your school district’s completed ICRP Certification:</a:t>
            </a:r>
          </a:p>
          <a:p>
            <a:pPr lvl="0">
              <a:buClr>
                <a:srgbClr val="F16038"/>
              </a:buClr>
            </a:pPr>
            <a:r>
              <a:rPr lang="en-US" dirty="0">
                <a:solidFill>
                  <a:srgbClr val="0D6CB9"/>
                </a:solidFill>
              </a:rPr>
              <a:t>Log on to the </a:t>
            </a:r>
            <a:r>
              <a:rPr lang="en-US" u="sng" dirty="0">
                <a:solidFill>
                  <a:srgbClr val="0D6CB9"/>
                </a:solidFill>
                <a:hlinkClick r:id="rId3" tooltip="TEAL">
                  <a:extLst>
                    <a:ext uri="{A12FA001-AC4F-418D-AE19-62706E023703}">
                      <ahyp:hlinkClr xmlns:ahyp="http://schemas.microsoft.com/office/drawing/2018/hyperlinkcolor" val="tx"/>
                    </a:ext>
                  </a:extLst>
                </a:hlinkClick>
              </a:rPr>
              <a:t>TEA Login, (TEAL)</a:t>
            </a:r>
            <a:r>
              <a:rPr lang="en-US" dirty="0">
                <a:solidFill>
                  <a:srgbClr val="0D6CB9"/>
                </a:solidFill>
              </a:rPr>
              <a:t> </a:t>
            </a:r>
          </a:p>
          <a:p>
            <a:pPr lvl="0">
              <a:buClr>
                <a:srgbClr val="F16038"/>
              </a:buClr>
            </a:pPr>
            <a:r>
              <a:rPr lang="en-US" dirty="0">
                <a:solidFill>
                  <a:srgbClr val="0D6CB9"/>
                </a:solidFill>
              </a:rPr>
              <a:t>Select </a:t>
            </a:r>
            <a:r>
              <a:rPr lang="en-US" b="1" dirty="0">
                <a:solidFill>
                  <a:srgbClr val="0D6CB9"/>
                </a:solidFill>
              </a:rPr>
              <a:t>GFFC Reports and Data Collections</a:t>
            </a:r>
            <a:endParaRPr lang="en-US" dirty="0">
              <a:solidFill>
                <a:srgbClr val="0D6CB9"/>
              </a:solidFill>
            </a:endParaRPr>
          </a:p>
          <a:p>
            <a:pPr lvl="0">
              <a:buClr>
                <a:srgbClr val="F16038"/>
              </a:buClr>
            </a:pPr>
            <a:r>
              <a:rPr lang="en-US" dirty="0">
                <a:solidFill>
                  <a:srgbClr val="0D6CB9"/>
                </a:solidFill>
              </a:rPr>
              <a:t>Select </a:t>
            </a:r>
            <a:r>
              <a:rPr lang="en-US" b="1" dirty="0">
                <a:solidFill>
                  <a:srgbClr val="0D6CB9"/>
                </a:solidFill>
              </a:rPr>
              <a:t>Upload Response Documents</a:t>
            </a:r>
            <a:endParaRPr lang="en-US" dirty="0">
              <a:solidFill>
                <a:srgbClr val="0D6CB9"/>
              </a:solidFill>
            </a:endParaRPr>
          </a:p>
          <a:p>
            <a:pPr lvl="0">
              <a:buClr>
                <a:srgbClr val="F16038"/>
              </a:buClr>
            </a:pPr>
            <a:r>
              <a:rPr lang="en-US" dirty="0">
                <a:solidFill>
                  <a:srgbClr val="0D6CB9"/>
                </a:solidFill>
              </a:rPr>
              <a:t>Select </a:t>
            </a:r>
            <a:r>
              <a:rPr lang="en-US" b="1" dirty="0">
                <a:solidFill>
                  <a:srgbClr val="0D6CB9"/>
                </a:solidFill>
              </a:rPr>
              <a:t>ICRP</a:t>
            </a:r>
            <a:r>
              <a:rPr lang="en-US" dirty="0">
                <a:solidFill>
                  <a:srgbClr val="0D6CB9"/>
                </a:solidFill>
              </a:rPr>
              <a:t> </a:t>
            </a:r>
            <a:r>
              <a:rPr lang="en-US" b="1" dirty="0">
                <a:solidFill>
                  <a:srgbClr val="0D6CB9"/>
                </a:solidFill>
              </a:rPr>
              <a:t>Certification</a:t>
            </a:r>
            <a:r>
              <a:rPr lang="en-US" dirty="0">
                <a:solidFill>
                  <a:srgbClr val="0D6CB9"/>
                </a:solidFill>
              </a:rPr>
              <a:t> from the “Response Template Title” pulldown menu</a:t>
            </a:r>
          </a:p>
          <a:p>
            <a:pPr>
              <a:buClr>
                <a:srgbClr val="F16038"/>
              </a:buClr>
            </a:pPr>
            <a:r>
              <a:rPr lang="en-US" dirty="0">
                <a:solidFill>
                  <a:srgbClr val="0D6CB9"/>
                </a:solidFill>
              </a:rPr>
              <a:t>Select </a:t>
            </a:r>
            <a:r>
              <a:rPr lang="en-US" b="1" dirty="0">
                <a:solidFill>
                  <a:srgbClr val="0D6CB9"/>
                </a:solidFill>
              </a:rPr>
              <a:t>Response Document</a:t>
            </a:r>
            <a:r>
              <a:rPr lang="en-US" dirty="0">
                <a:solidFill>
                  <a:srgbClr val="0D6CB9"/>
                </a:solidFill>
              </a:rPr>
              <a:t> from the “Response Doc Type” pulldown menu</a:t>
            </a:r>
          </a:p>
          <a:p>
            <a:pPr>
              <a:buClr>
                <a:srgbClr val="F16038"/>
              </a:buClr>
            </a:pPr>
            <a:r>
              <a:rPr lang="en-US" dirty="0">
                <a:solidFill>
                  <a:srgbClr val="0D6CB9"/>
                </a:solidFill>
              </a:rPr>
              <a:t>Select the school year </a:t>
            </a:r>
            <a:r>
              <a:rPr lang="en-US" b="1" dirty="0">
                <a:solidFill>
                  <a:srgbClr val="0D6CB9"/>
                </a:solidFill>
              </a:rPr>
              <a:t>2022</a:t>
            </a:r>
            <a:r>
              <a:rPr lang="en-US" dirty="0">
                <a:solidFill>
                  <a:srgbClr val="0D6CB9"/>
                </a:solidFill>
              </a:rPr>
              <a:t>–</a:t>
            </a:r>
            <a:r>
              <a:rPr lang="en-US" b="1" dirty="0">
                <a:solidFill>
                  <a:srgbClr val="0D6CB9"/>
                </a:solidFill>
              </a:rPr>
              <a:t>2023</a:t>
            </a:r>
            <a:r>
              <a:rPr lang="en-US" dirty="0">
                <a:solidFill>
                  <a:srgbClr val="0D6CB9"/>
                </a:solidFill>
              </a:rPr>
              <a:t> from the “School Year” pulldown menu</a:t>
            </a:r>
          </a:p>
          <a:p>
            <a:pPr>
              <a:buClr>
                <a:srgbClr val="F16038"/>
              </a:buClr>
            </a:pPr>
            <a:r>
              <a:rPr lang="en-US" dirty="0">
                <a:solidFill>
                  <a:srgbClr val="0D6CB9"/>
                </a:solidFill>
              </a:rPr>
              <a:t>Select </a:t>
            </a:r>
            <a:r>
              <a:rPr lang="en-US" b="1" dirty="0">
                <a:solidFill>
                  <a:srgbClr val="0D6CB9"/>
                </a:solidFill>
              </a:rPr>
              <a:t>Upload Document</a:t>
            </a:r>
            <a:endParaRPr lang="en-US" dirty="0">
              <a:solidFill>
                <a:srgbClr val="0D6CB9"/>
              </a:solidFill>
            </a:endParaRPr>
          </a:p>
          <a:p>
            <a:endParaRPr lang="en-US" sz="2400" dirty="0"/>
          </a:p>
        </p:txBody>
      </p:sp>
      <p:sp>
        <p:nvSpPr>
          <p:cNvPr id="7" name="Slide Number Placeholder 3">
            <a:extLst>
              <a:ext uri="{FF2B5EF4-FFF2-40B4-BE49-F238E27FC236}">
                <a16:creationId xmlns:a16="http://schemas.microsoft.com/office/drawing/2014/main" id="{ABEF7E7A-769B-479F-922A-6EEE2F577A56}"/>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64586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FC433988-65BA-4F7B-84FE-3083F3626859}"/>
              </a:ext>
            </a:extLst>
          </p:cNvPr>
          <p:cNvSpPr>
            <a:spLocks noGrp="1"/>
          </p:cNvSpPr>
          <p:nvPr>
            <p:ph type="title"/>
          </p:nvPr>
        </p:nvSpPr>
        <p:spPr>
          <a:xfrm>
            <a:off x="357962" y="153229"/>
            <a:ext cx="11476075" cy="1199321"/>
          </a:xfrm>
        </p:spPr>
        <p:txBody>
          <a:bodyPr anchor="ctr">
            <a:normAutofit fontScale="90000"/>
          </a:bodyPr>
          <a:lstStyle/>
          <a:p>
            <a:pPr algn="ctr"/>
            <a:br>
              <a:rPr lang="en-US" sz="1400" dirty="0"/>
            </a:br>
            <a:r>
              <a:rPr lang="en-US" sz="8900" dirty="0"/>
              <a:t>Questions</a:t>
            </a:r>
            <a:r>
              <a:rPr lang="en-US" sz="1400" dirty="0"/>
              <a:t> </a:t>
            </a:r>
            <a:br>
              <a:rPr lang="en-US" sz="1400" dirty="0"/>
            </a:br>
            <a:endParaRPr lang="en-US" sz="1400" dirty="0"/>
          </a:p>
        </p:txBody>
      </p:sp>
      <p:sp>
        <p:nvSpPr>
          <p:cNvPr id="12" name="Text Placeholder 2">
            <a:extLst>
              <a:ext uri="{FF2B5EF4-FFF2-40B4-BE49-F238E27FC236}">
                <a16:creationId xmlns:a16="http://schemas.microsoft.com/office/drawing/2014/main" id="{18110C4B-00F2-4B5E-8BD2-47267574794A}"/>
              </a:ext>
            </a:extLst>
          </p:cNvPr>
          <p:cNvSpPr>
            <a:spLocks noGrp="1"/>
          </p:cNvSpPr>
          <p:nvPr>
            <p:ph type="body" sz="quarter" idx="4294967295"/>
          </p:nvPr>
        </p:nvSpPr>
        <p:spPr>
          <a:xfrm>
            <a:off x="5759450" y="1154113"/>
            <a:ext cx="6432550" cy="4351337"/>
          </a:xfrm>
          <a:prstGeom prst="rect">
            <a:avLst/>
          </a:prstGeo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2" name="Content Placeholder 21">
            <a:extLst>
              <a:ext uri="{FF2B5EF4-FFF2-40B4-BE49-F238E27FC236}">
                <a16:creationId xmlns:a16="http://schemas.microsoft.com/office/drawing/2014/main" id="{62E7EF2D-D77F-48D7-AF7D-F7C262A2A494}"/>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1054" y="1623527"/>
            <a:ext cx="2999735" cy="3126189"/>
          </a:xfrm>
          <a:prstGeom prst="roundRect">
            <a:avLst>
              <a:gd name="adj" fmla="val 4167"/>
            </a:avLst>
          </a:prstGeom>
          <a:solidFill>
            <a:srgbClr val="FFFFFF"/>
          </a:solidFill>
          <a:ln w="76200" cap="sq">
            <a:solidFill>
              <a:srgbClr val="DD8C33"/>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5" name="TextBox 24">
            <a:extLst>
              <a:ext uri="{FF2B5EF4-FFF2-40B4-BE49-F238E27FC236}">
                <a16:creationId xmlns:a16="http://schemas.microsoft.com/office/drawing/2014/main" id="{A68E6DE7-8700-4A56-9148-F1B4DD1E0704}"/>
              </a:ext>
            </a:extLst>
          </p:cNvPr>
          <p:cNvSpPr txBox="1"/>
          <p:nvPr/>
        </p:nvSpPr>
        <p:spPr>
          <a:xfrm>
            <a:off x="4292081" y="2353434"/>
            <a:ext cx="7653924" cy="1021818"/>
          </a:xfrm>
          <a:prstGeom prst="rect">
            <a:avLst/>
          </a:prstGeom>
          <a:noFill/>
        </p:spPr>
        <p:txBody>
          <a:bodyPr wrap="square">
            <a:spAutoFit/>
          </a:bodyPr>
          <a:lstStyle/>
          <a:p>
            <a:pPr marL="109537" marR="0" lvl="0" indent="0" fontAlgn="auto">
              <a:lnSpc>
                <a:spcPct val="90000"/>
              </a:lnSpc>
              <a:spcBef>
                <a:spcPts val="1200"/>
              </a:spcBef>
              <a:spcAft>
                <a:spcPts val="0"/>
              </a:spcAft>
              <a:buClr>
                <a:srgbClr val="F16038"/>
              </a:buClr>
              <a:buSzTx/>
              <a:buFont typeface="Wingdings" panose="05000000000000000000" pitchFamily="2" charset="2"/>
              <a:buNone/>
              <a:tabLst/>
              <a:defRPr/>
            </a:pPr>
            <a:r>
              <a:rPr kumimoji="0" lang="en-US" sz="2800" b="1" i="0" u="none" strike="noStrike" cap="none" spc="0" normalizeH="0" baseline="0" noProof="0" dirty="0">
                <a:ln>
                  <a:noFill/>
                </a:ln>
                <a:effectLst/>
                <a:uLnTx/>
                <a:uFillTx/>
              </a:rPr>
              <a:t>Federal Fiscal Compliance and Reporting</a:t>
            </a:r>
            <a:r>
              <a:rPr kumimoji="0" lang="en-US" sz="2800" b="1" i="0" u="none" strike="noStrike" cap="none" spc="0" normalizeH="0" noProof="0" dirty="0">
                <a:ln>
                  <a:noFill/>
                </a:ln>
                <a:effectLst/>
                <a:uLnTx/>
                <a:uFillTx/>
              </a:rPr>
              <a:t> </a:t>
            </a:r>
            <a:r>
              <a:rPr kumimoji="0" lang="en-US" sz="2800" b="1" i="0" u="none" strike="noStrike" cap="none" spc="0" normalizeH="0" baseline="0" noProof="0" dirty="0">
                <a:ln>
                  <a:noFill/>
                </a:ln>
                <a:effectLst/>
                <a:uLnTx/>
                <a:uFillTx/>
              </a:rPr>
              <a:t>Division</a:t>
            </a:r>
          </a:p>
          <a:p>
            <a:pPr marL="109537" marR="0" lvl="0" indent="0" fontAlgn="auto">
              <a:lnSpc>
                <a:spcPct val="90000"/>
              </a:lnSpc>
              <a:spcBef>
                <a:spcPts val="1200"/>
              </a:spcBef>
              <a:spcAft>
                <a:spcPts val="0"/>
              </a:spcAft>
              <a:buClr>
                <a:srgbClr val="F16038"/>
              </a:buClr>
              <a:buSzTx/>
              <a:buFont typeface="Wingdings" panose="05000000000000000000" pitchFamily="2" charset="2"/>
              <a:buNone/>
              <a:tabLst/>
              <a:defRPr/>
            </a:pPr>
            <a:r>
              <a:rPr kumimoji="0" lang="en-US" sz="2800" b="1" i="0" u="none" strike="noStrike" cap="none" spc="0" normalizeH="0" baseline="0" noProof="0" dirty="0">
                <a:ln>
                  <a:noFill/>
                </a:ln>
                <a:solidFill>
                  <a:srgbClr val="0D6CB9"/>
                </a:solidFill>
                <a:effectLst/>
                <a:uLnTx/>
                <a:uFillTx/>
                <a:hlinkClick r:id="rId5">
                  <a:extLst>
                    <a:ext uri="{A12FA001-AC4F-418D-AE19-62706E023703}">
                      <ahyp:hlinkClr xmlns:ahyp="http://schemas.microsoft.com/office/drawing/2018/hyperlinkcolor" val="tx"/>
                    </a:ext>
                  </a:extLst>
                </a:hlinkClick>
              </a:rPr>
              <a:t>compliance@tea.texas.gov</a:t>
            </a:r>
            <a:endParaRPr kumimoji="0" lang="en-US" sz="2800" b="1" i="0" u="none" strike="noStrike" cap="none" spc="0" normalizeH="0" baseline="0" noProof="0" dirty="0">
              <a:ln>
                <a:noFill/>
              </a:ln>
              <a:solidFill>
                <a:srgbClr val="0D6CB9"/>
              </a:solidFill>
              <a:effectLst/>
              <a:uLnTx/>
              <a:uFillTx/>
            </a:endParaRPr>
          </a:p>
        </p:txBody>
      </p:sp>
    </p:spTree>
    <p:extLst>
      <p:ext uri="{BB962C8B-B14F-4D97-AF65-F5344CB8AC3E}">
        <p14:creationId xmlns:p14="http://schemas.microsoft.com/office/powerpoint/2010/main" val="1302058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80" y="153230"/>
            <a:ext cx="11121657" cy="751350"/>
          </a:xfrm>
        </p:spPr>
        <p:txBody>
          <a:bodyPr anchor="ctr">
            <a:normAutofit/>
          </a:bodyPr>
          <a:lstStyle/>
          <a:p>
            <a:r>
              <a:rPr lang="en-US" dirty="0"/>
              <a:t>Copyright</a:t>
            </a:r>
          </a:p>
        </p:txBody>
      </p:sp>
      <p:sp>
        <p:nvSpPr>
          <p:cNvPr id="3" name="Content Placeholder 2"/>
          <p:cNvSpPr>
            <a:spLocks noGrp="1"/>
          </p:cNvSpPr>
          <p:nvPr>
            <p:ph idx="1"/>
          </p:nvPr>
        </p:nvSpPr>
        <p:spPr>
          <a:xfrm>
            <a:off x="712380" y="783772"/>
            <a:ext cx="10598350" cy="5063218"/>
          </a:xfrm>
        </p:spPr>
        <p:txBody>
          <a:bodyPr>
            <a:normAutofit lnSpcReduction="10000"/>
          </a:bodyPr>
          <a:lstStyle/>
          <a:p>
            <a:pPr marL="0" indent="0">
              <a:spcBef>
                <a:spcPts val="0"/>
              </a:spcBef>
              <a:buNone/>
            </a:pPr>
            <a:r>
              <a:rPr lang="en-US" sz="1800" dirty="0">
                <a:solidFill>
                  <a:schemeClr val="tx1"/>
                </a:solidFill>
              </a:rPr>
              <a:t>The materials are copyrighted © and trademarked ™ as the property of the Texas Education Agency (TEA) and may not be reproduced without the express written permission of TEA, except under the following conditions:</a:t>
            </a:r>
          </a:p>
          <a:p>
            <a:pPr marL="342900" lvl="0" indent="-342900">
              <a:spcBef>
                <a:spcPts val="0"/>
              </a:spcBef>
              <a:spcAft>
                <a:spcPts val="800"/>
              </a:spcAft>
              <a:buFont typeface="+mj-lt"/>
              <a:buAutoNum type="arabicPeriod"/>
              <a:tabLst>
                <a:tab pos="457200" algn="l"/>
              </a:tabLst>
            </a:pPr>
            <a:r>
              <a:rPr lang="en-US" sz="1800" dirty="0">
                <a:solidFill>
                  <a:schemeClr val="tx1"/>
                </a:solidFill>
              </a:rPr>
              <a:t>Texas public school s, charter schools, and Education Service Centers may reproduce and use copies of the Materials and Related Materials for the s’ and schools’ educational use without obtaining permission from TEA.</a:t>
            </a:r>
          </a:p>
          <a:p>
            <a:pPr marL="342900" lvl="0" indent="-342900">
              <a:spcBef>
                <a:spcPts val="0"/>
              </a:spcBef>
              <a:spcAft>
                <a:spcPts val="800"/>
              </a:spcAft>
              <a:buFont typeface="+mj-lt"/>
              <a:buAutoNum type="arabicPeriod"/>
              <a:tabLst>
                <a:tab pos="457200" algn="l"/>
              </a:tabLst>
            </a:pPr>
            <a:r>
              <a:rPr lang="en-US" sz="1800" dirty="0">
                <a:solidFill>
                  <a:schemeClr val="tx1"/>
                </a:solidFill>
              </a:rPr>
              <a:t>Residents of the state of Texas may reproduce and use copies of the Materials and Related Materials for individual personal use only without obtaining written permission of TEA.</a:t>
            </a:r>
          </a:p>
          <a:p>
            <a:pPr marL="342900" lvl="0" indent="-342900">
              <a:spcBef>
                <a:spcPts val="0"/>
              </a:spcBef>
              <a:spcAft>
                <a:spcPts val="800"/>
              </a:spcAft>
              <a:buFont typeface="+mj-lt"/>
              <a:buAutoNum type="arabicPeriod"/>
              <a:tabLst>
                <a:tab pos="457200" algn="l"/>
              </a:tabLst>
            </a:pPr>
            <a:r>
              <a:rPr lang="en-US" sz="1800" dirty="0">
                <a:solidFill>
                  <a:schemeClr val="tx1"/>
                </a:solidFill>
              </a:rPr>
              <a:t>Any portion reproduced must be reproduced in its entirety and remain unedited, unaltered and unchanged in any way.</a:t>
            </a:r>
          </a:p>
          <a:p>
            <a:pPr marL="342900" lvl="0" indent="-342900">
              <a:spcBef>
                <a:spcPts val="0"/>
              </a:spcBef>
              <a:buFont typeface="+mj-lt"/>
              <a:buAutoNum type="arabicPeriod"/>
              <a:tabLst>
                <a:tab pos="457200" algn="l"/>
              </a:tabLst>
            </a:pPr>
            <a:r>
              <a:rPr lang="en-US" sz="1800" dirty="0">
                <a:solidFill>
                  <a:schemeClr val="tx1"/>
                </a:solidFill>
              </a:rPr>
              <a:t>No monetary charge can be made for the reproduced materials or any document containing them; however, a reasonable charge to cover only the cost of reproduction and distribution may be charged.</a:t>
            </a:r>
          </a:p>
          <a:p>
            <a:pPr marL="0" lvl="0" indent="0">
              <a:spcBef>
                <a:spcPts val="0"/>
              </a:spcBef>
              <a:buNone/>
              <a:tabLst>
                <a:tab pos="457200" algn="l"/>
              </a:tabLst>
            </a:pPr>
            <a:endParaRPr lang="en-US" sz="1800" dirty="0">
              <a:solidFill>
                <a:schemeClr val="tx1"/>
              </a:solidFill>
            </a:endParaRPr>
          </a:p>
          <a:p>
            <a:pPr marL="0" indent="0">
              <a:spcBef>
                <a:spcPts val="0"/>
              </a:spcBef>
              <a:buNone/>
            </a:pPr>
            <a:r>
              <a:rPr lang="en-US" sz="1800" dirty="0">
                <a:solidFill>
                  <a:schemeClr val="tx1"/>
                </a:solidFill>
              </a:rPr>
              <a:t>Private entities or persons located in Texas that are not Texas public school s, Texas Education Service Centers, or Texas charter schools or any entity, whether public or private, educational or non-educational, located outside the state of Texas MUST obtain written approval from TEA and will be required to enter into a license agreement that may involve the payment of a licensing fee or a royalty.</a:t>
            </a: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For information contact: Texas Education Agency, 1701 N. Congress Ave., Austin, TX 78701-1494; email: </a:t>
            </a:r>
            <a:r>
              <a:rPr lang="en-US" sz="1800" u="sng" dirty="0">
                <a:hlinkClick r:id="rId3"/>
              </a:rPr>
              <a:t>copyrights@tea.state.tx.us</a:t>
            </a:r>
            <a:r>
              <a:rPr lang="en-US" sz="1800" dirty="0"/>
              <a:t>. </a:t>
            </a:r>
          </a:p>
          <a:p>
            <a:endParaRPr lang="en-US" sz="1500" dirty="0"/>
          </a:p>
        </p:txBody>
      </p:sp>
    </p:spTree>
    <p:extLst>
      <p:ext uri="{BB962C8B-B14F-4D97-AF65-F5344CB8AC3E}">
        <p14:creationId xmlns:p14="http://schemas.microsoft.com/office/powerpoint/2010/main" val="292631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B50BCA-75DE-4042-B2E9-95AA18CB0A7A}"/>
              </a:ext>
            </a:extLst>
          </p:cNvPr>
          <p:cNvSpPr>
            <a:spLocks noGrp="1"/>
          </p:cNvSpPr>
          <p:nvPr>
            <p:ph type="title"/>
          </p:nvPr>
        </p:nvSpPr>
        <p:spPr>
          <a:xfrm>
            <a:off x="2201841" y="167275"/>
            <a:ext cx="9630770" cy="751350"/>
          </a:xfrm>
        </p:spPr>
        <p:txBody>
          <a:bodyPr>
            <a:normAutofit/>
          </a:bodyPr>
          <a:lstStyle/>
          <a:p>
            <a:r>
              <a:rPr lang="en-US" dirty="0"/>
              <a:t>Indirect Cost Rates Webpage</a:t>
            </a:r>
          </a:p>
        </p:txBody>
      </p:sp>
      <p:pic>
        <p:nvPicPr>
          <p:cNvPr id="4" name="Picture 3">
            <a:extLst>
              <a:ext uri="{FF2B5EF4-FFF2-40B4-BE49-F238E27FC236}">
                <a16:creationId xmlns:a16="http://schemas.microsoft.com/office/drawing/2014/main" id="{1842669E-E7F9-4DE3-A28C-9DBBE8B11307}"/>
              </a:ext>
            </a:extLst>
          </p:cNvPr>
          <p:cNvPicPr>
            <a:picLocks noChangeAspect="1"/>
          </p:cNvPicPr>
          <p:nvPr/>
        </p:nvPicPr>
        <p:blipFill>
          <a:blip r:embed="rId3"/>
          <a:stretch>
            <a:fillRect/>
          </a:stretch>
        </p:blipFill>
        <p:spPr>
          <a:xfrm>
            <a:off x="2201841" y="1067670"/>
            <a:ext cx="8988726" cy="4712838"/>
          </a:xfrm>
          <a:prstGeom prst="rect">
            <a:avLst/>
          </a:prstGeom>
          <a:noFill/>
        </p:spPr>
      </p:pic>
      <p:sp>
        <p:nvSpPr>
          <p:cNvPr id="8" name="Rectangle: Rounded Corners 7">
            <a:extLst>
              <a:ext uri="{FF2B5EF4-FFF2-40B4-BE49-F238E27FC236}">
                <a16:creationId xmlns:a16="http://schemas.microsoft.com/office/drawing/2014/main" id="{8ED6CA55-C5BE-439E-9773-78E97E4DB7F1}"/>
              </a:ext>
            </a:extLst>
          </p:cNvPr>
          <p:cNvSpPr/>
          <p:nvPr/>
        </p:nvSpPr>
        <p:spPr>
          <a:xfrm>
            <a:off x="2313992" y="3023118"/>
            <a:ext cx="4171029" cy="959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AD2635CA-8709-47B4-9C34-2960375B6CF4}"/>
              </a:ext>
            </a:extLst>
          </p:cNvPr>
          <p:cNvSpPr/>
          <p:nvPr/>
        </p:nvSpPr>
        <p:spPr>
          <a:xfrm>
            <a:off x="2313992" y="4963886"/>
            <a:ext cx="4171029" cy="541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ack">
            <a:extLst>
              <a:ext uri="{FF2B5EF4-FFF2-40B4-BE49-F238E27FC236}">
                <a16:creationId xmlns:a16="http://schemas.microsoft.com/office/drawing/2014/main" id="{B5534F47-D73C-4D14-B47B-C5737F4642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2772" y="3068053"/>
            <a:ext cx="914400" cy="914400"/>
          </a:xfrm>
          <a:prstGeom prst="rect">
            <a:avLst/>
          </a:prstGeom>
        </p:spPr>
      </p:pic>
      <p:pic>
        <p:nvPicPr>
          <p:cNvPr id="14" name="Graphic 13" descr="Back">
            <a:extLst>
              <a:ext uri="{FF2B5EF4-FFF2-40B4-BE49-F238E27FC236}">
                <a16:creationId xmlns:a16="http://schemas.microsoft.com/office/drawing/2014/main" id="{FA4BAF25-F15D-49C7-8F45-9B0E4E50B6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2772" y="4777273"/>
            <a:ext cx="914400" cy="914400"/>
          </a:xfrm>
          <a:prstGeom prst="rect">
            <a:avLst/>
          </a:prstGeom>
        </p:spPr>
      </p:pic>
    </p:spTree>
    <p:extLst>
      <p:ext uri="{BB962C8B-B14F-4D97-AF65-F5344CB8AC3E}">
        <p14:creationId xmlns:p14="http://schemas.microsoft.com/office/powerpoint/2010/main" val="27627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C6EBE"/>
                </a:solidFill>
              </a:rPr>
              <a:t>USDE Methodology Overview</a:t>
            </a:r>
          </a:p>
        </p:txBody>
      </p:sp>
      <p:sp>
        <p:nvSpPr>
          <p:cNvPr id="3" name="Content Placeholder 2"/>
          <p:cNvSpPr>
            <a:spLocks noGrp="1"/>
          </p:cNvSpPr>
          <p:nvPr>
            <p:ph idx="1"/>
          </p:nvPr>
        </p:nvSpPr>
        <p:spPr>
          <a:xfrm>
            <a:off x="649184" y="1270660"/>
            <a:ext cx="10588311" cy="4671096"/>
          </a:xfrm>
        </p:spPr>
        <p:txBody>
          <a:bodyPr/>
          <a:lstStyle/>
          <a:p>
            <a:r>
              <a:rPr lang="en-US" dirty="0"/>
              <a:t>Indirect cost rate calculation methodology is dictated by federal laws and USDE</a:t>
            </a:r>
          </a:p>
          <a:p>
            <a:r>
              <a:rPr lang="en-US" dirty="0"/>
              <a:t>USDE designates TEA as the cognizant agency for indirect costs for local educational </a:t>
            </a:r>
            <a:r>
              <a:rPr lang="en-US" sz="3200" dirty="0"/>
              <a:t>agencies</a:t>
            </a:r>
            <a:r>
              <a:rPr lang="en-US" dirty="0"/>
              <a:t> (LEAs) and education service centers (ESCs)</a:t>
            </a:r>
          </a:p>
          <a:p>
            <a:r>
              <a:rPr lang="en-US" dirty="0"/>
              <a:t>USDE/TEA Delegation Agreement for calculating indirect cost rates changed as of 2018–2019 school year (SY)</a:t>
            </a:r>
          </a:p>
          <a:p>
            <a:r>
              <a:rPr lang="en-US" dirty="0"/>
              <a:t>Newest Delegation Agreement received 11/29/19 in effect for 5 years (through 2024–2025)</a:t>
            </a:r>
          </a:p>
          <a:p>
            <a:pPr marL="0" indent="0">
              <a:buNone/>
            </a:pPr>
            <a:endParaRPr lang="en-US" dirty="0"/>
          </a:p>
        </p:txBody>
      </p:sp>
      <p:sp>
        <p:nvSpPr>
          <p:cNvPr id="5" name="Slide Number Placeholder 3">
            <a:extLst>
              <a:ext uri="{FF2B5EF4-FFF2-40B4-BE49-F238E27FC236}">
                <a16:creationId xmlns:a16="http://schemas.microsoft.com/office/drawing/2014/main" id="{FA65433F-5F00-4B60-B667-D920CF7E801C}"/>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8817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C6EBE"/>
                </a:solidFill>
              </a:rPr>
              <a:t>USDE Delegation Agreement Overview</a:t>
            </a:r>
          </a:p>
        </p:txBody>
      </p:sp>
      <p:sp>
        <p:nvSpPr>
          <p:cNvPr id="3" name="Content Placeholder 2"/>
          <p:cNvSpPr>
            <a:spLocks noGrp="1"/>
          </p:cNvSpPr>
          <p:nvPr>
            <p:ph idx="1"/>
          </p:nvPr>
        </p:nvSpPr>
        <p:spPr>
          <a:xfrm>
            <a:off x="475013" y="1033152"/>
            <a:ext cx="11507190" cy="4358245"/>
          </a:xfrm>
        </p:spPr>
        <p:txBody>
          <a:bodyPr>
            <a:normAutofit/>
          </a:bodyPr>
          <a:lstStyle/>
          <a:p>
            <a:r>
              <a:rPr lang="en-US" dirty="0"/>
              <a:t>For school year 2020-2021 and beyond, TEA received a new Delegation Agreement from USDE that specifies the approved indirect cost rate calculation methodology.</a:t>
            </a:r>
          </a:p>
          <a:p>
            <a:pPr lvl="1"/>
            <a:r>
              <a:rPr lang="en-US" sz="2800" dirty="0"/>
              <a:t>Re-affirms and clarifies current procedures in the LEA Plan</a:t>
            </a:r>
          </a:p>
          <a:p>
            <a:pPr lvl="1"/>
            <a:r>
              <a:rPr lang="en-US" sz="2800" dirty="0"/>
              <a:t>Prohibited indirect cost rates extensions </a:t>
            </a:r>
          </a:p>
          <a:p>
            <a:pPr lvl="1"/>
            <a:r>
              <a:rPr lang="en-US" sz="2800" dirty="0"/>
              <a:t>Rescinded all current indirect cost rates extensions </a:t>
            </a:r>
          </a:p>
          <a:p>
            <a:pPr lvl="1"/>
            <a:r>
              <a:rPr lang="en-US" sz="2800" dirty="0"/>
              <a:t>Required that rates be requested by independent school districts (districts) every year</a:t>
            </a:r>
          </a:p>
          <a:p>
            <a:pPr lvl="1"/>
            <a:r>
              <a:rPr lang="en-US" sz="2800" dirty="0"/>
              <a:t>Required that TEA calculates rates every year</a:t>
            </a:r>
          </a:p>
          <a:p>
            <a:pPr lvl="1"/>
            <a:r>
              <a:rPr lang="en-US" sz="2800" dirty="0"/>
              <a:t>Required 3 years of financial data to calculate the one-year rates</a:t>
            </a:r>
          </a:p>
          <a:p>
            <a:endParaRPr lang="en-US" dirty="0"/>
          </a:p>
        </p:txBody>
      </p:sp>
      <p:sp>
        <p:nvSpPr>
          <p:cNvPr id="5" name="Slide Number Placeholder 3">
            <a:extLst>
              <a:ext uri="{FF2B5EF4-FFF2-40B4-BE49-F238E27FC236}">
                <a16:creationId xmlns:a16="http://schemas.microsoft.com/office/drawing/2014/main" id="{F9EB2F96-F6C6-4F34-8B3A-926B8EA4E8B2}"/>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7</a:t>
            </a:fld>
            <a:endParaRPr lang="en-US" dirty="0"/>
          </a:p>
        </p:txBody>
      </p:sp>
    </p:spTree>
    <p:extLst>
      <p:ext uri="{BB962C8B-B14F-4D97-AF65-F5344CB8AC3E}">
        <p14:creationId xmlns:p14="http://schemas.microsoft.com/office/powerpoint/2010/main" val="148043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F99F-CE09-4B04-82C4-B26E77230E2E}"/>
              </a:ext>
            </a:extLst>
          </p:cNvPr>
          <p:cNvSpPr>
            <a:spLocks noGrp="1"/>
          </p:cNvSpPr>
          <p:nvPr>
            <p:ph type="title"/>
          </p:nvPr>
        </p:nvSpPr>
        <p:spPr>
          <a:xfrm>
            <a:off x="166844" y="259661"/>
            <a:ext cx="11121657" cy="751350"/>
          </a:xfrm>
        </p:spPr>
        <p:txBody>
          <a:bodyPr>
            <a:normAutofit/>
          </a:bodyPr>
          <a:lstStyle/>
          <a:p>
            <a:r>
              <a:rPr lang="en-US" dirty="0">
                <a:ea typeface="Calibri" panose="020F0502020204030204" pitchFamily="34" charset="0"/>
              </a:rPr>
              <a:t>    </a:t>
            </a:r>
            <a:r>
              <a:rPr lang="en-US" dirty="0">
                <a:effectLst/>
                <a:ea typeface="Calibri" panose="020F0502020204030204" pitchFamily="34" charset="0"/>
              </a:rPr>
              <a:t>Rate Types</a:t>
            </a:r>
            <a:endParaRPr lang="en-US" dirty="0"/>
          </a:p>
        </p:txBody>
      </p:sp>
      <p:sp>
        <p:nvSpPr>
          <p:cNvPr id="3" name="Content Placeholder 2">
            <a:extLst>
              <a:ext uri="{FF2B5EF4-FFF2-40B4-BE49-F238E27FC236}">
                <a16:creationId xmlns:a16="http://schemas.microsoft.com/office/drawing/2014/main" id="{53923176-DE83-4952-964B-818B794709C2}"/>
              </a:ext>
            </a:extLst>
          </p:cNvPr>
          <p:cNvSpPr>
            <a:spLocks noGrp="1"/>
          </p:cNvSpPr>
          <p:nvPr>
            <p:ph idx="1"/>
          </p:nvPr>
        </p:nvSpPr>
        <p:spPr>
          <a:xfrm>
            <a:off x="712380" y="1011011"/>
            <a:ext cx="10623762" cy="4835978"/>
          </a:xfrm>
        </p:spPr>
        <p:txBody>
          <a:bodyPr/>
          <a:lstStyle/>
          <a:p>
            <a:pPr marL="0" indent="0">
              <a:buNone/>
            </a:pPr>
            <a:r>
              <a:rPr lang="en-US" dirty="0">
                <a:effectLst/>
                <a:ea typeface="Calibri" panose="020F0502020204030204" pitchFamily="34" charset="0"/>
              </a:rPr>
              <a:t>TEA issues two indirect cost rates to LEAs, an unrestricted rate and a restricted rate.</a:t>
            </a:r>
            <a:endParaRPr lang="en-US" dirty="0">
              <a:ea typeface="Calibri" panose="020F0502020204030204" pitchFamily="34" charset="0"/>
            </a:endParaRPr>
          </a:p>
          <a:p>
            <a:pPr marL="0" marR="0">
              <a:spcBef>
                <a:spcPts val="1200"/>
              </a:spcBef>
              <a:spcAft>
                <a:spcPts val="600"/>
              </a:spcAft>
            </a:pPr>
            <a:r>
              <a:rPr lang="en-US" b="1" dirty="0">
                <a:effectLst/>
                <a:ea typeface="Times New Roman" panose="02020603050405020304" pitchFamily="18" charset="0"/>
              </a:rPr>
              <a:t>Unrestricted Rates </a:t>
            </a:r>
          </a:p>
          <a:p>
            <a:pPr marL="0" marR="0" indent="0">
              <a:spcAft>
                <a:spcPts val="600"/>
              </a:spcAft>
              <a:buNone/>
            </a:pPr>
            <a:r>
              <a:rPr lang="en-US" dirty="0"/>
              <a:t>Unrestricted rates are applied to grants not subject to the federal supplement, not supplant requirement.</a:t>
            </a:r>
          </a:p>
          <a:p>
            <a:r>
              <a:rPr lang="en-US" b="1" dirty="0">
                <a:effectLst/>
                <a:ea typeface="Times New Roman" panose="02020603050405020304" pitchFamily="18" charset="0"/>
              </a:rPr>
              <a:t>Restricted Rates </a:t>
            </a:r>
          </a:p>
          <a:p>
            <a:pPr marL="0" indent="0">
              <a:buNone/>
            </a:pPr>
            <a:r>
              <a:rPr lang="en-US" dirty="0"/>
              <a:t>Restricted rates are used for grant programs where the supplement, not supplant requirement applies. </a:t>
            </a:r>
          </a:p>
          <a:p>
            <a:pPr marL="0" indent="0">
              <a:buNone/>
            </a:pPr>
            <a:r>
              <a:rPr lang="en-US" dirty="0"/>
              <a:t>Most of the grants that TEA administers are subject to supplement, not supplant, and the restricted indirect cost rate is applied to them.</a:t>
            </a:r>
            <a:endParaRPr lang="en-US"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156621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C6EBE"/>
                </a:solidFill>
              </a:rPr>
              <a:t>Indirect Cost Rate Proposal Overview</a:t>
            </a:r>
          </a:p>
        </p:txBody>
      </p:sp>
      <p:sp>
        <p:nvSpPr>
          <p:cNvPr id="3" name="Content Placeholder 2"/>
          <p:cNvSpPr>
            <a:spLocks noGrp="1"/>
          </p:cNvSpPr>
          <p:nvPr>
            <p:ph idx="1"/>
          </p:nvPr>
        </p:nvSpPr>
        <p:spPr>
          <a:xfrm>
            <a:off x="712380" y="1223158"/>
            <a:ext cx="10623762" cy="4583876"/>
          </a:xfrm>
        </p:spPr>
        <p:txBody>
          <a:bodyPr>
            <a:noAutofit/>
          </a:bodyPr>
          <a:lstStyle/>
          <a:p>
            <a:pPr>
              <a:spcBef>
                <a:spcPts val="1800"/>
              </a:spcBef>
              <a:spcAft>
                <a:spcPts val="600"/>
              </a:spcAft>
            </a:pPr>
            <a:r>
              <a:rPr lang="en-US" sz="3600" dirty="0"/>
              <a:t>Indirect cost rate proposal (ICRP) was updated to accommodate three years of financial data</a:t>
            </a:r>
          </a:p>
          <a:p>
            <a:pPr>
              <a:spcBef>
                <a:spcPts val="1800"/>
              </a:spcBef>
              <a:spcAft>
                <a:spcPts val="600"/>
              </a:spcAft>
            </a:pPr>
            <a:r>
              <a:rPr lang="en-US" sz="3600" dirty="0"/>
              <a:t>Districts no longer complete the ICRP – instead, complete the ICRP Additional Costs Workbook or ICRP ACW</a:t>
            </a:r>
          </a:p>
          <a:p>
            <a:pPr>
              <a:spcBef>
                <a:spcPts val="1800"/>
              </a:spcBef>
              <a:spcAft>
                <a:spcPts val="600"/>
              </a:spcAft>
            </a:pPr>
            <a:r>
              <a:rPr lang="en-US" sz="3600" dirty="0"/>
              <a:t>TEA will prepopulate an ICRP for each district that requests indirect cost rates through submission of the ICRP ACW</a:t>
            </a:r>
          </a:p>
          <a:p>
            <a:pPr>
              <a:spcBef>
                <a:spcPts val="1800"/>
              </a:spcBef>
            </a:pPr>
            <a:endParaRPr lang="en-US" dirty="0"/>
          </a:p>
        </p:txBody>
      </p:sp>
      <p:sp>
        <p:nvSpPr>
          <p:cNvPr id="5" name="Slide Number Placeholder 3">
            <a:extLst>
              <a:ext uri="{FF2B5EF4-FFF2-40B4-BE49-F238E27FC236}">
                <a16:creationId xmlns:a16="http://schemas.microsoft.com/office/drawing/2014/main" id="{C738187E-6918-4713-926B-E4D4DE63B843}"/>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9</a:t>
            </a:fld>
            <a:endParaRPr lang="en-US" dirty="0"/>
          </a:p>
        </p:txBody>
      </p:sp>
    </p:spTree>
    <p:extLst>
      <p:ext uri="{BB962C8B-B14F-4D97-AF65-F5344CB8AC3E}">
        <p14:creationId xmlns:p14="http://schemas.microsoft.com/office/powerpoint/2010/main" val="1042457297"/>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ppt/theme/themeOverride2.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ppt/theme/themeOverride3.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Widescreen</PresentationFormat>
  <Paragraphs>264</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Courier New</vt:lpstr>
      <vt:lpstr>Times New Roman</vt:lpstr>
      <vt:lpstr>Wingdings</vt:lpstr>
      <vt:lpstr>2_Office Theme</vt:lpstr>
      <vt:lpstr>             District Request for Indirect Cost Rates For 2022─2023 School Year  Indirect Cost Rate Proposal (ICRP) Additional Costs Workbook (ACW) and Certification  Completing the ICRP ACW and Certifying the ICRP  Texas Education Agency Federal Fiscal Compliance  and Reporting Division  </vt:lpstr>
      <vt:lpstr>PowerPoint Presentation</vt:lpstr>
      <vt:lpstr>PowerPoint Presentation</vt:lpstr>
      <vt:lpstr>Agenda</vt:lpstr>
      <vt:lpstr>Indirect Cost Rates Webpage</vt:lpstr>
      <vt:lpstr>USDE Methodology Overview</vt:lpstr>
      <vt:lpstr>USDE Delegation Agreement Overview</vt:lpstr>
      <vt:lpstr>    Rate Types</vt:lpstr>
      <vt:lpstr>Indirect Cost Rate Proposal Overview</vt:lpstr>
      <vt:lpstr> ICRP Additional Costs Workbook</vt:lpstr>
      <vt:lpstr>ICRP – Prepopulated Data</vt:lpstr>
      <vt:lpstr>Indirect Cost Rates Timeline</vt:lpstr>
      <vt:lpstr>Completing the ICRP ACW</vt:lpstr>
      <vt:lpstr> Completing the ICRP ACW </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Common Mistakes</vt:lpstr>
      <vt:lpstr>Common Mistakes </vt:lpstr>
      <vt:lpstr>Common Mistakes</vt:lpstr>
      <vt:lpstr>Submitting the ICRP ACW</vt:lpstr>
      <vt:lpstr>Submitting the ICRP ACW (continued)</vt:lpstr>
      <vt:lpstr>ICRP Next Steps</vt:lpstr>
      <vt:lpstr>ICRP Next Steps (continued)</vt:lpstr>
      <vt:lpstr>Reviewing the ICRP – Financial Worksheets</vt:lpstr>
      <vt:lpstr>Reviewing the ICRP – Financial Worksheets (continued)</vt:lpstr>
      <vt:lpstr>Reviewing the ICRP – Financial Worksheets (continued)</vt:lpstr>
      <vt:lpstr>Filling Out the ICRP Certification </vt:lpstr>
      <vt:lpstr>Filling Out the ICRP Certification (continued) </vt:lpstr>
      <vt:lpstr>Submitting the ICRP Certification </vt:lpstr>
      <vt:lpstr> Questions  </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2021-11-02T17:32:29Z</dcterms:created>
  <dcterms:modified xsi:type="dcterms:W3CDTF">2021-11-02T17:38:04Z</dcterms:modified>
</cp:coreProperties>
</file>