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  <p:sldMasterId id="2147483692" r:id="rId6"/>
    <p:sldMasterId id="2147483712" r:id="rId7"/>
    <p:sldMasterId id="2147483727" r:id="rId8"/>
    <p:sldMasterId id="2147483748" r:id="rId9"/>
    <p:sldMasterId id="2147483779" r:id="rId10"/>
  </p:sldMasterIdLst>
  <p:notesMasterIdLst>
    <p:notesMasterId r:id="rId36"/>
  </p:notesMasterIdLst>
  <p:sldIdLst>
    <p:sldId id="258" r:id="rId11"/>
    <p:sldId id="2319" r:id="rId12"/>
    <p:sldId id="2330" r:id="rId13"/>
    <p:sldId id="2309" r:id="rId14"/>
    <p:sldId id="2304" r:id="rId15"/>
    <p:sldId id="2342" r:id="rId16"/>
    <p:sldId id="2356" r:id="rId17"/>
    <p:sldId id="2332" r:id="rId18"/>
    <p:sldId id="2315" r:id="rId19"/>
    <p:sldId id="2333" r:id="rId20"/>
    <p:sldId id="2353" r:id="rId21"/>
    <p:sldId id="2355" r:id="rId22"/>
    <p:sldId id="2334" r:id="rId23"/>
    <p:sldId id="2349" r:id="rId24"/>
    <p:sldId id="2336" r:id="rId25"/>
    <p:sldId id="2352" r:id="rId26"/>
    <p:sldId id="2335" r:id="rId27"/>
    <p:sldId id="2337" r:id="rId28"/>
    <p:sldId id="2354" r:id="rId29"/>
    <p:sldId id="2339" r:id="rId30"/>
    <p:sldId id="2338" r:id="rId31"/>
    <p:sldId id="2317" r:id="rId32"/>
    <p:sldId id="2340" r:id="rId33"/>
    <p:sldId id="2307" r:id="rId34"/>
    <p:sldId id="2290" r:id="rId3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ABD7"/>
    <a:srgbClr val="D9D9D9"/>
    <a:srgbClr val="FFFFCC"/>
    <a:srgbClr val="FFFF00"/>
    <a:srgbClr val="0D6CB9"/>
    <a:srgbClr val="D4EAFC"/>
    <a:srgbClr val="F9F9F9"/>
    <a:srgbClr val="A6A6A6"/>
    <a:srgbClr val="FFE181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A9C0E16-2AFB-49A0-ADC0-6A143F15F4F0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4A6A1D8-5AAD-45CE-BC71-589F76F3B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5d0d47cd11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255413" y="11604625"/>
            <a:ext cx="55702201" cy="31332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1" name="Google Shape;981;g5d0d47cd11_1_35:notes"/>
          <p:cNvSpPr txBox="1">
            <a:spLocks noGrp="1"/>
          </p:cNvSpPr>
          <p:nvPr>
            <p:ph type="body" idx="1"/>
          </p:nvPr>
        </p:nvSpPr>
        <p:spPr>
          <a:xfrm>
            <a:off x="719220" y="44678136"/>
            <a:ext cx="5753659" cy="3655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5566" tIns="97783" rIns="195566" bIns="97783" anchor="t" anchorCtr="0">
            <a:noAutofit/>
          </a:bodyPr>
          <a:lstStyle/>
          <a:p>
            <a:pPr marL="958337" indent="-479168">
              <a:spcBef>
                <a:spcPts val="0"/>
              </a:spcBef>
              <a:spcAft>
                <a:spcPts val="0"/>
              </a:spcAft>
              <a:buSzPts val="1400"/>
            </a:pPr>
            <a:endParaRPr lang="en-US"/>
          </a:p>
        </p:txBody>
      </p:sp>
      <p:sp>
        <p:nvSpPr>
          <p:cNvPr id="982" name="Google Shape;982;g5d0d47cd11_1_35:notes"/>
          <p:cNvSpPr txBox="1">
            <a:spLocks noGrp="1"/>
          </p:cNvSpPr>
          <p:nvPr>
            <p:ph type="sldNum" idx="12"/>
          </p:nvPr>
        </p:nvSpPr>
        <p:spPr>
          <a:xfrm>
            <a:off x="4073906" y="88179702"/>
            <a:ext cx="3116461" cy="4658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5566" tIns="97783" rIns="195566" bIns="97783" anchor="b" anchorCtr="0">
            <a:noAutofit/>
          </a:bodyPr>
          <a:lstStyle/>
          <a:p>
            <a:pPr>
              <a:buSzPts val="1200"/>
            </a:pPr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200"/>
              </a:pPr>
              <a:t>25</a:t>
            </a:fld>
            <a:endParaRPr lang="en-US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925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CB7-3523-4E0B-BB00-B501A171AD69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5/14/2020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8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 flip="none" rotWithShape="1">
            <a:gsLst>
              <a:gs pos="0">
                <a:srgbClr val="00B4C2">
                  <a:lumMod val="84000"/>
                </a:srgbClr>
              </a:gs>
              <a:gs pos="81000">
                <a:schemeClr val="accent1">
                  <a:lumMod val="75000"/>
                </a:schemeClr>
              </a:gs>
              <a:gs pos="98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92301AC3-09A8-4506-B462-EEDD52B7639F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859645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472764F2-22AF-4333-A8EE-86C4BE90205D}" type="datetime1">
              <a:rPr lang="en-US" smtClean="0"/>
              <a:t>5/14/2020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7549112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4DF93D29-80D2-4144-B5FE-B34E58C9A418}" type="datetime1">
              <a:rPr lang="en-US" smtClean="0"/>
              <a:t>5/14/2020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9434051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51450C51-A992-44D4-840F-1FD401724DD8}" type="datetime1">
              <a:rPr lang="en-US" smtClean="0"/>
              <a:t>5/14/2020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5/14/2020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6219810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63A8737E-175C-474E-A4BC-98D62A973413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950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2E66B5AD-5EB3-423B-AD1B-7A53C7ED7711}" type="datetime1">
              <a:rPr lang="en-US" smtClean="0"/>
              <a:t>5/14/2020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640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231B8E11-8C17-43F8-8B3C-EDE64420AFBA}" type="datetime1">
              <a:rPr lang="en-US" smtClean="0"/>
              <a:t>5/14/2020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5/14/2020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421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4A5DF20A-39F0-499D-9A47-2596531EBCD9}" type="datetime1">
              <a:rPr lang="en-US" smtClean="0"/>
              <a:t>5/14/2020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098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930AB07F-33F6-4825-AB1C-0947CF263065}" type="datetime1">
              <a:rPr lang="en-US" smtClean="0"/>
              <a:t>5/14/2020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820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B5695690-B561-4CEE-A5CA-4CE1780F336E}" type="datetime1">
              <a:rPr lang="en-US" smtClean="0"/>
              <a:t>5/14/2020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282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25A1733-D94D-4610-AC24-43488A6F9083}" type="datetime1">
              <a:rPr lang="en-US" smtClean="0"/>
              <a:t>5/14/2020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8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2433234"/>
            <a:ext cx="12192000" cy="3099662"/>
          </a:xfrm>
          <a:prstGeom prst="rect">
            <a:avLst/>
          </a:prstGeom>
          <a:gradFill flip="none" rotWithShape="1">
            <a:gsLst>
              <a:gs pos="0">
                <a:srgbClr val="00B4C2">
                  <a:lumMod val="84000"/>
                </a:srgbClr>
              </a:gs>
              <a:gs pos="81000">
                <a:schemeClr val="accent1">
                  <a:lumMod val="75000"/>
                </a:schemeClr>
              </a:gs>
              <a:gs pos="98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63C04B9C-DBFC-42CF-A068-91F5D2D2F2CC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800" y="3131199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3233807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EEB2-CF6F-42D5-A243-DF95329D9E93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5/14/2020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6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4056708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4218227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330786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2659099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1702584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8081400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8446954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arning at home">
            <a:extLst>
              <a:ext uri="{FF2B5EF4-FFF2-40B4-BE49-F238E27FC236}">
                <a16:creationId xmlns:a16="http://schemas.microsoft.com/office/drawing/2014/main" id="{DEF65620-7BCF-41F6-9EC7-A9253068F6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-258" r="22519" b="-65"/>
          <a:stretch/>
        </p:blipFill>
        <p:spPr bwMode="auto">
          <a:xfrm>
            <a:off x="0" y="-66675"/>
            <a:ext cx="13580541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5272325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AD83730-1ACF-4DDD-A12A-2A897654615F}" type="datetime1">
              <a:rPr lang="en-US" smtClean="0"/>
              <a:t>5/14/2020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77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>
            <a:gsLst>
              <a:gs pos="0">
                <a:srgbClr val="FF8135">
                  <a:lumMod val="96000"/>
                  <a:lumOff val="4000"/>
                </a:srgbClr>
              </a:gs>
              <a:gs pos="48000">
                <a:srgbClr val="2E75B6"/>
              </a:gs>
              <a:gs pos="1600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FE02018B-BF65-4DA7-BE6A-506CF668C58C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17360909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C658E8-3531-45A0-B3EC-1DD06BC8E7D8}" type="datetime1">
              <a:rPr lang="en-US" smtClean="0"/>
              <a:t>5/14/2020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13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E09ED7-5057-458C-8DC4-8EC0129C56FE}" type="datetime1">
              <a:rPr lang="en-US" smtClean="0"/>
              <a:t>5/14/2020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46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13B940E-8A0C-4025-B911-D2D2E0F994E8}" type="datetime1">
              <a:rPr lang="en-US" smtClean="0"/>
              <a:t>5/14/2020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793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AD8E386-FD09-41C0-9CD8-31C8F87F23C2}" type="datetime1">
              <a:rPr lang="en-US" smtClean="0"/>
              <a:t>5/14/2020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608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C29E489-9674-4CE4-938C-0CE3373BCF19}" type="datetime1">
              <a:rPr lang="en-US" smtClean="0"/>
              <a:t>5/14/2020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913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BB120EF-35BC-4AE6-ACA7-40ABF549431F}" type="datetime1">
              <a:rPr lang="en-US" smtClean="0"/>
              <a:t>5/14/2020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877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DAB838B-4D55-47DE-AB36-CDEDA5B33220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155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AB20C6D9-D805-42D3-8D58-CF9B4D795688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2514867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E99188B6-CD6E-4C99-B9BF-036F9014AF54}" type="datetime1">
              <a:rPr lang="en-US" smtClean="0"/>
              <a:t>5/14/2020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1163904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158A96C3-080A-41E0-9C09-FD2F5B0E46B8}" type="datetime1">
              <a:rPr lang="en-US" smtClean="0"/>
              <a:t>5/14/2020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556799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92467" y="2576945"/>
            <a:ext cx="12192000" cy="2707574"/>
          </a:xfrm>
          <a:prstGeom prst="rect">
            <a:avLst/>
          </a:prstGeom>
          <a:gradFill>
            <a:gsLst>
              <a:gs pos="0">
                <a:srgbClr val="FF8135">
                  <a:lumMod val="96000"/>
                  <a:lumOff val="4000"/>
                </a:srgbClr>
              </a:gs>
              <a:gs pos="48000">
                <a:srgbClr val="2E75B6"/>
              </a:gs>
              <a:gs pos="1600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377530B-2D8D-40CC-805A-DF4EDDD99379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8389" y="3054714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37270747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385A2CD-3BF5-4EBF-A141-BF481EA59E7D}" type="datetime1">
              <a:rPr lang="en-US" smtClean="0"/>
              <a:t>5/14/2020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556276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0466688-D9E7-4B83-84DF-97C367468371}" type="datetime1">
              <a:rPr lang="en-US" smtClean="0"/>
              <a:t>5/14/2020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7703339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BD37377-E246-4C00-90B6-01E27903B5E2}" type="datetime1">
              <a:rPr lang="en-US" smtClean="0"/>
              <a:t>5/14/2020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5/14/2020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9380745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49CC7EBA-269C-4953-9962-025C4D51BDDD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025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156076C9-3477-406D-9E41-65AB87212A19}" type="datetime1">
              <a:rPr lang="en-US" smtClean="0"/>
              <a:t>5/14/2020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945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7B042969-655E-4215-937D-65F93D42DF9F}" type="datetime1">
              <a:rPr lang="en-US" smtClean="0"/>
              <a:t>5/14/2020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5/14/2020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93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9C0E687D-CC99-46DC-892B-41A1C6CCD938}" type="datetime1">
              <a:rPr lang="en-US" smtClean="0"/>
              <a:t>5/14/2020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16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4C5E2B52-EE0F-42D8-98AD-D2B7972F5A90}" type="datetime1">
              <a:rPr lang="en-US" smtClean="0"/>
              <a:t>5/14/2020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046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6B91B2DE-E43A-4DD6-8429-722E1E23248D}" type="datetime1">
              <a:rPr lang="en-US" smtClean="0"/>
              <a:t>5/14/2020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621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FB0E19C-4779-415A-8AA1-02E7476DDFC0}" type="datetime1">
              <a:rPr lang="en-US" smtClean="0"/>
              <a:t>5/14/2020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76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F6CC5979-9011-470A-867D-D399082D8D55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0" y="3044798"/>
            <a:ext cx="12192000" cy="852644"/>
          </a:xfrm>
          <a:prstGeom prst="rect">
            <a:avLst/>
          </a:prstGeom>
          <a:gradFill>
            <a:gsLst>
              <a:gs pos="48000">
                <a:srgbClr val="2E75B6"/>
              </a:gs>
              <a:gs pos="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Notes/Appendix Slide</a:t>
            </a:r>
          </a:p>
        </p:txBody>
      </p:sp>
    </p:spTree>
    <p:extLst>
      <p:ext uri="{BB962C8B-B14F-4D97-AF65-F5344CB8AC3E}">
        <p14:creationId xmlns:p14="http://schemas.microsoft.com/office/powerpoint/2010/main" val="118655002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ACC7-22D6-4685-8525-0FD253719B0A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5/14/2020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83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EDDE-4E9E-4B3A-9CEC-8812EDADFD53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71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60701"/>
            <a:ext cx="9997440" cy="3566160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C6E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5026861"/>
            <a:ext cx="9997440" cy="1273508"/>
          </a:xfrm>
        </p:spPr>
        <p:txBody>
          <a:bodyPr anchor="ctr"/>
          <a:lstStyle>
            <a:lvl1pPr marL="0" indent="0" algn="ctr">
              <a:buNone/>
              <a:defRPr sz="2400" b="1" spc="200" baseline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EDBD-571D-4BF5-928B-1BEB414EB824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30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10009367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B4A2-D0DE-4E4D-8FB8-C19DEEEFC387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7902" y="1881359"/>
            <a:ext cx="4937761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216337" y="1881359"/>
            <a:ext cx="4937760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233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7ABE-A19A-44AB-A45C-1332E607DC53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199" y="1825625"/>
            <a:ext cx="10515599" cy="43024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137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842F-D1EE-4C2C-9A59-EF7520012395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978527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 b="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74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7E94-1037-4169-97B6-ACC911006525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525" y="1577057"/>
            <a:ext cx="8438776" cy="2918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b="1" i="1">
                <a:solidFill>
                  <a:srgbClr val="F06039"/>
                </a:solidFill>
                <a:latin typeface="Open Sans Semibold" charset="0"/>
                <a:ea typeface="Open Sans Semibold" charset="0"/>
                <a:cs typeface="Open Sans Semibold" charset="0"/>
              </a:rPr>
              <a:t>Heading</a:t>
            </a:r>
            <a:endParaRPr lang="en-US">
              <a:solidFill>
                <a:srgbClr val="F06039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R="0" lvl="0" fontAlgn="ctr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 fontAlgn="ctr">
              <a:spcBef>
                <a:spcPts val="0"/>
              </a:spcBef>
              <a:spcAft>
                <a:spcPts val="200"/>
              </a:spcAft>
              <a:tabLst>
                <a:tab pos="457200" algn="l"/>
              </a:tabLst>
            </a:pPr>
            <a:r>
              <a:rPr lang="en-US" b="1" i="1">
                <a:solidFill>
                  <a:srgbClr val="F06039"/>
                </a:solidFill>
                <a:latin typeface="Open Sans Semibold" charset="0"/>
                <a:ea typeface="Open Sans Semibold" charset="0"/>
                <a:cs typeface="Open Sans Semibold" charset="0"/>
              </a:rPr>
              <a:t>Heading</a:t>
            </a:r>
            <a:endParaRPr lang="en-US" i="1">
              <a:solidFill>
                <a:srgbClr val="F06039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R="0" lvl="0" fontAlgn="ctr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TOC Slide</a:t>
            </a:r>
          </a:p>
        </p:txBody>
      </p:sp>
    </p:spTree>
    <p:extLst>
      <p:ext uri="{BB962C8B-B14F-4D97-AF65-F5344CB8AC3E}">
        <p14:creationId xmlns:p14="http://schemas.microsoft.com/office/powerpoint/2010/main" val="3010794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B11-3039-4EE5-86C6-CD398DD1EECA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88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12D97-5258-4A47-B923-E26B20358D64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1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9E935-F828-4A2C-86BD-7877C1592D63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2" y="168751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094218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760524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423862" y="410832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94218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7760524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15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B9E8-3BB7-49FA-BA70-0810A244AD51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5763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66064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3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05E4-AE84-4BBA-A48E-A5861E5543C7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848698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288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62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7AC3-E9D7-491F-9FFB-C121299C787D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0" y="1620838"/>
            <a:ext cx="5534025" cy="4603750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8193" y="1620838"/>
            <a:ext cx="5101055" cy="4603750"/>
          </a:xfrm>
        </p:spPr>
        <p:txBody>
          <a:bodyPr anchor="t"/>
          <a:lstStyle>
            <a:lvl1pPr marL="0" indent="0"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28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2959-4283-4763-8DE8-BC3D64873034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639" y="1645920"/>
            <a:ext cx="11379991" cy="3648710"/>
          </a:xfrm>
        </p:spPr>
        <p:txBody>
          <a:bodyPr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01638" y="5657088"/>
            <a:ext cx="11379200" cy="543686"/>
          </a:xfrm>
          <a:gradFill>
            <a:gsLst>
              <a:gs pos="26000">
                <a:srgbClr val="203864"/>
              </a:gs>
              <a:gs pos="50000">
                <a:srgbClr val="2F5CAC"/>
              </a:gs>
              <a:gs pos="100000">
                <a:srgbClr val="4472C4"/>
              </a:gs>
            </a:gsLst>
            <a:lin ang="3000000" scaled="0"/>
          </a:gradFill>
        </p:spPr>
        <p:txBody>
          <a:bodyPr/>
          <a:lstStyle>
            <a:lvl1pPr marL="36576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87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886D-8BD4-47A6-AEB4-E027E445F04E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725145" y="3631342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95912" y="3639580"/>
            <a:ext cx="12700" cy="513897"/>
          </a:xfrm>
          <a:prstGeom prst="line">
            <a:avLst/>
          </a:prstGeom>
          <a:ln w="53975" cap="rnd">
            <a:solidFill>
              <a:srgbClr val="EA0C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0" idx="4"/>
          </p:cNvCxnSpPr>
          <p:nvPr userDrawn="1"/>
        </p:nvCxnSpPr>
        <p:spPr>
          <a:xfrm>
            <a:off x="6110254" y="3256246"/>
            <a:ext cx="12700" cy="513897"/>
          </a:xfrm>
          <a:prstGeom prst="line">
            <a:avLst/>
          </a:prstGeom>
          <a:ln w="53975" cap="rnd">
            <a:solidFill>
              <a:srgbClr val="6944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738697" y="3553467"/>
            <a:ext cx="1530393" cy="293653"/>
          </a:xfrm>
          <a:prstGeom prst="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352764" y="3553467"/>
            <a:ext cx="1530393" cy="293653"/>
          </a:xfrm>
          <a:prstGeom prst="rect">
            <a:avLst/>
          </a:prstGeom>
          <a:solidFill>
            <a:srgbClr val="69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967303" y="3553467"/>
            <a:ext cx="1530393" cy="293653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573098" y="3553467"/>
            <a:ext cx="1530393" cy="293653"/>
          </a:xfrm>
          <a:prstGeom prst="rect">
            <a:avLst/>
          </a:prstGeom>
          <a:solidFill>
            <a:srgbClr val="3C6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2124157" y="3553467"/>
            <a:ext cx="1530393" cy="293653"/>
          </a:xfrm>
          <a:prstGeom prst="rect">
            <a:avLst/>
          </a:prstGeom>
          <a:solidFill>
            <a:srgbClr val="A83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6049541" y="362331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endCxn id="22" idx="4"/>
          </p:cNvCxnSpPr>
          <p:nvPr userDrawn="1"/>
        </p:nvCxnSpPr>
        <p:spPr>
          <a:xfrm>
            <a:off x="9332363" y="3259815"/>
            <a:ext cx="12700" cy="513897"/>
          </a:xfrm>
          <a:prstGeom prst="line">
            <a:avLst/>
          </a:prstGeom>
          <a:ln w="53975" cap="rnd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9271650" y="3626886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endCxn id="24" idx="4"/>
          </p:cNvCxnSpPr>
          <p:nvPr userDrawn="1"/>
        </p:nvCxnSpPr>
        <p:spPr>
          <a:xfrm>
            <a:off x="2889534" y="3266406"/>
            <a:ext cx="12700" cy="513897"/>
          </a:xfrm>
          <a:prstGeom prst="line">
            <a:avLst/>
          </a:prstGeom>
          <a:ln w="53975" cap="rnd">
            <a:solidFill>
              <a:srgbClr val="A8301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2828821" y="363347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4423941" y="364363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7664981" y="361315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116158" y="2535256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754727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338818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54625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581531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24157" y="5303521"/>
            <a:ext cx="7979333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2034440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2A618-BA77-46DB-AB59-878915098A51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0416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46127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91680" y="2937882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0" name="Oval 29" title="Milestone Number"/>
          <p:cNvSpPr/>
          <p:nvPr userDrawn="1"/>
        </p:nvSpPr>
        <p:spPr>
          <a:xfrm>
            <a:off x="1148144" y="4457098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31" name="Graphic 30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310" y="3915499"/>
            <a:ext cx="581025" cy="295275"/>
          </a:xfrm>
          <a:prstGeom prst="rect">
            <a:avLst/>
          </a:prstGeom>
        </p:spPr>
      </p:pic>
      <p:sp>
        <p:nvSpPr>
          <p:cNvPr id="36" name="Oval 35" title="Milestone Number"/>
          <p:cNvSpPr/>
          <p:nvPr userDrawn="1"/>
        </p:nvSpPr>
        <p:spPr>
          <a:xfrm>
            <a:off x="1223822" y="2133143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37" name="Graphic 36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282716" y="2801036"/>
            <a:ext cx="581025" cy="295275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3382576" y="2940070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9" name="Oval 38" title="Milestone Number"/>
          <p:cNvSpPr/>
          <p:nvPr userDrawn="1"/>
        </p:nvSpPr>
        <p:spPr>
          <a:xfrm>
            <a:off x="3763749" y="4434293"/>
            <a:ext cx="407673" cy="407673"/>
          </a:xfrm>
          <a:prstGeom prst="ellipse">
            <a:avLst/>
          </a:prstGeom>
          <a:solidFill>
            <a:srgbClr val="548235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40" name="Graphic 3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508784" y="3926541"/>
            <a:ext cx="581025" cy="295275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5963110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2" name="Oval 41" title="Milestone Number"/>
          <p:cNvSpPr/>
          <p:nvPr userDrawn="1"/>
        </p:nvSpPr>
        <p:spPr>
          <a:xfrm>
            <a:off x="6352338" y="4434293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43" name="Graphic 42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112304" y="3936872"/>
            <a:ext cx="581025" cy="295275"/>
          </a:xfrm>
          <a:prstGeom prst="rect">
            <a:avLst/>
          </a:prstGeom>
        </p:spPr>
      </p:pic>
      <p:sp>
        <p:nvSpPr>
          <p:cNvPr id="44" name="Oval 43" title="Milestone Number"/>
          <p:cNvSpPr/>
          <p:nvPr userDrawn="1"/>
        </p:nvSpPr>
        <p:spPr>
          <a:xfrm>
            <a:off x="6427901" y="2129570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05</a:t>
            </a:r>
          </a:p>
        </p:txBody>
      </p:sp>
      <p:pic>
        <p:nvPicPr>
          <p:cNvPr id="45" name="Graphic 44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66252" y="2801036"/>
            <a:ext cx="581025" cy="295275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8552678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7" name="Oval 46" title="Milestone Number"/>
          <p:cNvSpPr/>
          <p:nvPr userDrawn="1"/>
        </p:nvSpPr>
        <p:spPr>
          <a:xfrm>
            <a:off x="8917851" y="4434292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48" name="Graphic 47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683538" y="3936872"/>
            <a:ext cx="581025" cy="295275"/>
          </a:xfrm>
          <a:prstGeom prst="rect">
            <a:avLst/>
          </a:prstGeom>
        </p:spPr>
      </p:pic>
      <p:sp>
        <p:nvSpPr>
          <p:cNvPr id="49" name="Oval 48" title="Milestone Number"/>
          <p:cNvSpPr/>
          <p:nvPr userDrawn="1"/>
        </p:nvSpPr>
        <p:spPr>
          <a:xfrm>
            <a:off x="8954928" y="2126446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50" name="Graphic 4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56844" y="2801036"/>
            <a:ext cx="581025" cy="295275"/>
          </a:xfrm>
          <a:prstGeom prst="rect">
            <a:avLst/>
          </a:prstGeom>
        </p:spPr>
      </p:pic>
      <p:grpSp>
        <p:nvGrpSpPr>
          <p:cNvPr id="51" name="Group 50" title="Today Flag Icon"/>
          <p:cNvGrpSpPr/>
          <p:nvPr userDrawn="1"/>
        </p:nvGrpSpPr>
        <p:grpSpPr>
          <a:xfrm>
            <a:off x="10298196" y="2129570"/>
            <a:ext cx="407673" cy="407673"/>
            <a:chOff x="10636741" y="2652807"/>
            <a:chExt cx="296963" cy="296963"/>
          </a:xfrm>
        </p:grpSpPr>
        <p:sp>
          <p:nvSpPr>
            <p:cNvPr id="52" name="Oval 51"/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ZA" sz="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3" name="Graphic 52" title="Flag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54" name="Graphic 53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359158" y="2801036"/>
            <a:ext cx="581025" cy="295275"/>
          </a:xfrm>
          <a:prstGeom prst="rect">
            <a:avLst/>
          </a:prstGeom>
        </p:spPr>
      </p:pic>
      <p:grpSp>
        <p:nvGrpSpPr>
          <p:cNvPr id="55" name="Group 54" title="Year 4"/>
          <p:cNvGrpSpPr/>
          <p:nvPr userDrawn="1"/>
        </p:nvGrpSpPr>
        <p:grpSpPr>
          <a:xfrm>
            <a:off x="8481353" y="3119046"/>
            <a:ext cx="3133180" cy="562188"/>
            <a:chOff x="8481353" y="3119046"/>
            <a:chExt cx="3133180" cy="562188"/>
          </a:xfrm>
        </p:grpSpPr>
        <p:cxnSp>
          <p:nvCxnSpPr>
            <p:cNvPr id="56" name="Straight Connector 55" title="Q lines"/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 title="Q lines"/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rrow: Right 132" title="Year Arrow"/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F5CA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59" name="Oval 58" title="Quarter Background Cirlce"/>
            <p:cNvSpPr/>
            <p:nvPr/>
          </p:nvSpPr>
          <p:spPr>
            <a:xfrm>
              <a:off x="1068250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 title="Quarter Background Cirlce"/>
            <p:cNvSpPr/>
            <p:nvPr/>
          </p:nvSpPr>
          <p:spPr>
            <a:xfrm>
              <a:off x="1003192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 title="Quarter Background Cirlce"/>
            <p:cNvSpPr/>
            <p:nvPr/>
          </p:nvSpPr>
          <p:spPr>
            <a:xfrm>
              <a:off x="938467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 title="Quarter Background Cirlce"/>
            <p:cNvSpPr/>
            <p:nvPr/>
          </p:nvSpPr>
          <p:spPr>
            <a:xfrm>
              <a:off x="873163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 title="Q lines"/>
            <p:cNvCxnSpPr>
              <a:cxnSpLocks/>
            </p:cNvCxnSpPr>
            <p:nvPr/>
          </p:nvCxnSpPr>
          <p:spPr>
            <a:xfrm>
              <a:off x="8836180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 title="Q lines"/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 title="Quarter Number"/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 title="Quarter Number"/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66" title="Quarter Number"/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67" title="Quarter Number"/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 title="Year 3"/>
          <p:cNvGrpSpPr/>
          <p:nvPr userDrawn="1"/>
        </p:nvGrpSpPr>
        <p:grpSpPr>
          <a:xfrm>
            <a:off x="5886628" y="3119046"/>
            <a:ext cx="2784204" cy="562188"/>
            <a:chOff x="5886628" y="3119046"/>
            <a:chExt cx="2784204" cy="562188"/>
          </a:xfrm>
        </p:grpSpPr>
        <p:cxnSp>
          <p:nvCxnSpPr>
            <p:cNvPr id="70" name="Straight Connector 69" title="Q lines"/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row: Right 184" title="Year Arrow"/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rgbClr val="69447B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72" name="Oval 71" title="Quarter Background Cirlce"/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 title="Quarter Background Cirlce"/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 title="Quarter Background Cirlce"/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 title="Quarter Background Cirlce"/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 title="Q lines"/>
            <p:cNvCxnSpPr>
              <a:cxnSpLocks/>
            </p:cNvCxnSpPr>
            <p:nvPr/>
          </p:nvCxnSpPr>
          <p:spPr>
            <a:xfrm>
              <a:off x="6246612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 title="Q lines"/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 title="Q lines"/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 title="Quarter Number"/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3" name="Group 82" title="Year 2"/>
          <p:cNvGrpSpPr/>
          <p:nvPr userDrawn="1"/>
        </p:nvGrpSpPr>
        <p:grpSpPr>
          <a:xfrm>
            <a:off x="3309141" y="3119046"/>
            <a:ext cx="2759196" cy="561751"/>
            <a:chOff x="3309141" y="3119046"/>
            <a:chExt cx="2759196" cy="561751"/>
          </a:xfrm>
        </p:grpSpPr>
        <p:sp>
          <p:nvSpPr>
            <p:cNvPr id="84" name="Arrow: Right 130" title="Year Arrow"/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rgbClr val="54823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85" name="Oval 84" title="Quarter Background Cirlce"/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 title="Quarter Background Cirlce"/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 title="Quarter Background Cirlce"/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 title="Quarter Background Cirlce"/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 title="Q lines"/>
            <p:cNvCxnSpPr>
              <a:cxnSpLocks/>
            </p:cNvCxnSpPr>
            <p:nvPr/>
          </p:nvCxnSpPr>
          <p:spPr>
            <a:xfrm>
              <a:off x="3657043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 title="Q lines"/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 title="Q lines"/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 title="Q lines"/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4" name="TextBox 93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TextBox 95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7" name="Group 96" title="Year 1"/>
          <p:cNvGrpSpPr/>
          <p:nvPr userDrawn="1"/>
        </p:nvGrpSpPr>
        <p:grpSpPr>
          <a:xfrm>
            <a:off x="791681" y="3119046"/>
            <a:ext cx="2695434" cy="561751"/>
            <a:chOff x="791681" y="3119046"/>
            <a:chExt cx="2695434" cy="561751"/>
          </a:xfrm>
        </p:grpSpPr>
        <p:cxnSp>
          <p:nvCxnSpPr>
            <p:cNvPr id="98" name="Straight Connector 97" title="Q lines"/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row: Right 129" title="Year Arrow"/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rgbClr val="EA0C0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100" name="Oval 99" title="Quarter Background Cirlce"/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 title="Quarter Background Cirlce"/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 title="Quarter Background Cirlce"/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 title="Quarter Background Cirlce"/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 title="Q lines"/>
            <p:cNvCxnSpPr>
              <a:cxnSpLocks/>
            </p:cNvCxnSpPr>
            <p:nvPr/>
          </p:nvCxnSpPr>
          <p:spPr>
            <a:xfrm>
              <a:off x="1067475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title="Q lines"/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 title="Q lines"/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 title="Quarter Number"/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8" name="TextBox 107" title="Quarter Number"/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9" name="TextBox 108" title="Quarter Number"/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TextBox 109" title="Quarter Number"/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874314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760199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94428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3196226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807451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6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62114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94428" y="5724950"/>
            <a:ext cx="10898877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1961319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225B-3EE9-499E-97EE-0F95D20730BB}" type="datetime1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7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9E45019-22D1-4AAC-A58C-DF1F0DB91C96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1097280" y="2038864"/>
            <a:ext cx="10058400" cy="3830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</p:txBody>
      </p:sp>
      <p:sp>
        <p:nvSpPr>
          <p:cNvPr id="10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Bullet List Slide</a:t>
            </a:r>
          </a:p>
        </p:txBody>
      </p:sp>
    </p:spTree>
    <p:extLst>
      <p:ext uri="{BB962C8B-B14F-4D97-AF65-F5344CB8AC3E}">
        <p14:creationId xmlns:p14="http://schemas.microsoft.com/office/powerpoint/2010/main" val="2664888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 Opener - Section Orange/Blue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254125"/>
            <a:ext cx="12192000" cy="5070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2872510"/>
            <a:ext cx="9138089" cy="1455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lang="en-US" sz="6000" b="1" kern="1200" baseline="0" dirty="0" smtClean="0">
                <a:solidFill>
                  <a:srgbClr val="3C6EB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226D-2BCA-4053-B756-8D45E9C7C81A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28159"/>
            <a:ext cx="9144000" cy="865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2400" b="1" spc="140" baseline="0">
                <a:solidFill>
                  <a:srgbClr val="44546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1108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DF07-AE75-4C82-93F8-10ED6EBE53E8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5/14/2020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939002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A512-715A-4AB0-92F5-9707EFA04F7E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8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60701"/>
            <a:ext cx="9997440" cy="3566160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C6E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5026861"/>
            <a:ext cx="9997440" cy="1273508"/>
          </a:xfrm>
        </p:spPr>
        <p:txBody>
          <a:bodyPr anchor="ctr"/>
          <a:lstStyle>
            <a:lvl1pPr marL="0" indent="0" algn="ctr">
              <a:buNone/>
              <a:defRPr sz="2400" b="1" spc="200" baseline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DA7A-9DE6-44E3-8102-1228E726C934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765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10009367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C7A95-85CF-4F8E-9616-8D184EDE4369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7902" y="1881359"/>
            <a:ext cx="4937761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216337" y="1881359"/>
            <a:ext cx="4937760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2955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3D31-555B-4AE0-996F-6206CEE18742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199" y="1825625"/>
            <a:ext cx="10515599" cy="43024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092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A3813-E357-4BEE-8317-6E5856A2CC0C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978527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 b="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577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2748-FCBA-4019-AF14-72FC1E16C5F1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37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3E70-D305-4F1D-8B7D-CE500DDC353A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5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F682114A-42F1-4050-859E-1D85EA6AE621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1097280" y="2038864"/>
            <a:ext cx="10058400" cy="383022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</p:txBody>
      </p:sp>
      <p:sp>
        <p:nvSpPr>
          <p:cNvPr id="12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2-column</a:t>
            </a:r>
            <a:r>
              <a:rPr lang="en-US" sz="3600" b="0" i="0" baseline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Bullet List Slide</a:t>
            </a:r>
          </a:p>
        </p:txBody>
      </p:sp>
    </p:spTree>
    <p:extLst>
      <p:ext uri="{BB962C8B-B14F-4D97-AF65-F5344CB8AC3E}">
        <p14:creationId xmlns:p14="http://schemas.microsoft.com/office/powerpoint/2010/main" val="1425302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D822F-4F67-4239-83FF-7AB2332C7CEE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2" y="168751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094218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760524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423862" y="410832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94218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7760524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87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9BCD-9CEA-40CC-AD2B-8C254E6725A5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5763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66064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60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FF4E-D845-4A83-BE28-22B59096E7EE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848698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288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5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8D75-4142-4D33-BA67-EF198059B1EB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0" y="1620838"/>
            <a:ext cx="5534025" cy="4603750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8193" y="1620838"/>
            <a:ext cx="5101055" cy="4603750"/>
          </a:xfrm>
        </p:spPr>
        <p:txBody>
          <a:bodyPr anchor="t"/>
          <a:lstStyle>
            <a:lvl1pPr marL="0" indent="0"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43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5522-1CE3-42E3-ABF9-BCFD91E59174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639" y="1645920"/>
            <a:ext cx="11379991" cy="3648710"/>
          </a:xfrm>
        </p:spPr>
        <p:txBody>
          <a:bodyPr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01638" y="5657088"/>
            <a:ext cx="11379200" cy="543686"/>
          </a:xfrm>
          <a:gradFill>
            <a:gsLst>
              <a:gs pos="26000">
                <a:srgbClr val="203864"/>
              </a:gs>
              <a:gs pos="50000">
                <a:srgbClr val="2F5CAC"/>
              </a:gs>
              <a:gs pos="100000">
                <a:srgbClr val="4472C4"/>
              </a:gs>
            </a:gsLst>
            <a:lin ang="3000000" scaled="0"/>
          </a:gradFill>
        </p:spPr>
        <p:txBody>
          <a:bodyPr/>
          <a:lstStyle>
            <a:lvl1pPr marL="36576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88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1456-E954-41B3-A605-CE9EF3E5F2D0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725145" y="3631342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95912" y="3639580"/>
            <a:ext cx="12700" cy="513897"/>
          </a:xfrm>
          <a:prstGeom prst="line">
            <a:avLst/>
          </a:prstGeom>
          <a:ln w="53975" cap="rnd">
            <a:solidFill>
              <a:srgbClr val="EA0C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0" idx="4"/>
          </p:cNvCxnSpPr>
          <p:nvPr userDrawn="1"/>
        </p:nvCxnSpPr>
        <p:spPr>
          <a:xfrm>
            <a:off x="6110254" y="3256246"/>
            <a:ext cx="12700" cy="513897"/>
          </a:xfrm>
          <a:prstGeom prst="line">
            <a:avLst/>
          </a:prstGeom>
          <a:ln w="53975" cap="rnd">
            <a:solidFill>
              <a:srgbClr val="6944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738697" y="3553467"/>
            <a:ext cx="1530393" cy="293653"/>
          </a:xfrm>
          <a:prstGeom prst="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352764" y="3553467"/>
            <a:ext cx="1530393" cy="293653"/>
          </a:xfrm>
          <a:prstGeom prst="rect">
            <a:avLst/>
          </a:prstGeom>
          <a:solidFill>
            <a:srgbClr val="69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967303" y="3553467"/>
            <a:ext cx="1530393" cy="293653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573098" y="3553467"/>
            <a:ext cx="1530393" cy="293653"/>
          </a:xfrm>
          <a:prstGeom prst="rect">
            <a:avLst/>
          </a:prstGeom>
          <a:solidFill>
            <a:srgbClr val="3C6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2124157" y="3553467"/>
            <a:ext cx="1530393" cy="293653"/>
          </a:xfrm>
          <a:prstGeom prst="rect">
            <a:avLst/>
          </a:prstGeom>
          <a:solidFill>
            <a:srgbClr val="A83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6049541" y="362331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endCxn id="22" idx="4"/>
          </p:cNvCxnSpPr>
          <p:nvPr userDrawn="1"/>
        </p:nvCxnSpPr>
        <p:spPr>
          <a:xfrm>
            <a:off x="9332363" y="3259815"/>
            <a:ext cx="12700" cy="513897"/>
          </a:xfrm>
          <a:prstGeom prst="line">
            <a:avLst/>
          </a:prstGeom>
          <a:ln w="53975" cap="rnd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9271650" y="3626886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endCxn id="24" idx="4"/>
          </p:cNvCxnSpPr>
          <p:nvPr userDrawn="1"/>
        </p:nvCxnSpPr>
        <p:spPr>
          <a:xfrm>
            <a:off x="2889534" y="3266406"/>
            <a:ext cx="12700" cy="513897"/>
          </a:xfrm>
          <a:prstGeom prst="line">
            <a:avLst/>
          </a:prstGeom>
          <a:ln w="53975" cap="rnd">
            <a:solidFill>
              <a:srgbClr val="A8301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2828821" y="363347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4423941" y="364363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7664981" y="361315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116158" y="2535256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754727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338818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54625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581531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24157" y="5303521"/>
            <a:ext cx="7979333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3626281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3718-1810-4B07-AE84-851C95C6F5FD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0416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46127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91680" y="2937882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0" name="Oval 29" title="Milestone Number"/>
          <p:cNvSpPr/>
          <p:nvPr userDrawn="1"/>
        </p:nvSpPr>
        <p:spPr>
          <a:xfrm>
            <a:off x="1148144" y="4457098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31" name="Graphic 30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310" y="3915499"/>
            <a:ext cx="581025" cy="295275"/>
          </a:xfrm>
          <a:prstGeom prst="rect">
            <a:avLst/>
          </a:prstGeom>
        </p:spPr>
      </p:pic>
      <p:sp>
        <p:nvSpPr>
          <p:cNvPr id="36" name="Oval 35" title="Milestone Number"/>
          <p:cNvSpPr/>
          <p:nvPr userDrawn="1"/>
        </p:nvSpPr>
        <p:spPr>
          <a:xfrm>
            <a:off x="1223822" y="2133143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37" name="Graphic 36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282716" y="2801036"/>
            <a:ext cx="581025" cy="295275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3382576" y="2940070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9" name="Oval 38" title="Milestone Number"/>
          <p:cNvSpPr/>
          <p:nvPr userDrawn="1"/>
        </p:nvSpPr>
        <p:spPr>
          <a:xfrm>
            <a:off x="3763749" y="4434293"/>
            <a:ext cx="407673" cy="407673"/>
          </a:xfrm>
          <a:prstGeom prst="ellipse">
            <a:avLst/>
          </a:prstGeom>
          <a:solidFill>
            <a:srgbClr val="548235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40" name="Graphic 3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508784" y="3926541"/>
            <a:ext cx="581025" cy="295275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5963110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2" name="Oval 41" title="Milestone Number"/>
          <p:cNvSpPr/>
          <p:nvPr userDrawn="1"/>
        </p:nvSpPr>
        <p:spPr>
          <a:xfrm>
            <a:off x="6352338" y="4434293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43" name="Graphic 42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112304" y="3936872"/>
            <a:ext cx="581025" cy="295275"/>
          </a:xfrm>
          <a:prstGeom prst="rect">
            <a:avLst/>
          </a:prstGeom>
        </p:spPr>
      </p:pic>
      <p:sp>
        <p:nvSpPr>
          <p:cNvPr id="44" name="Oval 43" title="Milestone Number"/>
          <p:cNvSpPr/>
          <p:nvPr userDrawn="1"/>
        </p:nvSpPr>
        <p:spPr>
          <a:xfrm>
            <a:off x="6427901" y="2129570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05</a:t>
            </a:r>
          </a:p>
        </p:txBody>
      </p:sp>
      <p:pic>
        <p:nvPicPr>
          <p:cNvPr id="45" name="Graphic 44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66252" y="2801036"/>
            <a:ext cx="581025" cy="295275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8552678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7" name="Oval 46" title="Milestone Number"/>
          <p:cNvSpPr/>
          <p:nvPr userDrawn="1"/>
        </p:nvSpPr>
        <p:spPr>
          <a:xfrm>
            <a:off x="8917851" y="4434292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48" name="Graphic 47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683538" y="3936872"/>
            <a:ext cx="581025" cy="295275"/>
          </a:xfrm>
          <a:prstGeom prst="rect">
            <a:avLst/>
          </a:prstGeom>
        </p:spPr>
      </p:pic>
      <p:sp>
        <p:nvSpPr>
          <p:cNvPr id="49" name="Oval 48" title="Milestone Number"/>
          <p:cNvSpPr/>
          <p:nvPr userDrawn="1"/>
        </p:nvSpPr>
        <p:spPr>
          <a:xfrm>
            <a:off x="8954928" y="2126446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50" name="Graphic 4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56844" y="2801036"/>
            <a:ext cx="581025" cy="295275"/>
          </a:xfrm>
          <a:prstGeom prst="rect">
            <a:avLst/>
          </a:prstGeom>
        </p:spPr>
      </p:pic>
      <p:grpSp>
        <p:nvGrpSpPr>
          <p:cNvPr id="51" name="Group 50" title="Today Flag Icon"/>
          <p:cNvGrpSpPr/>
          <p:nvPr userDrawn="1"/>
        </p:nvGrpSpPr>
        <p:grpSpPr>
          <a:xfrm>
            <a:off x="10298196" y="2129570"/>
            <a:ext cx="407673" cy="407673"/>
            <a:chOff x="10636741" y="2652807"/>
            <a:chExt cx="296963" cy="296963"/>
          </a:xfrm>
        </p:grpSpPr>
        <p:sp>
          <p:nvSpPr>
            <p:cNvPr id="52" name="Oval 51"/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ZA" sz="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3" name="Graphic 52" title="Flag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54" name="Graphic 53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359158" y="2801036"/>
            <a:ext cx="581025" cy="295275"/>
          </a:xfrm>
          <a:prstGeom prst="rect">
            <a:avLst/>
          </a:prstGeom>
        </p:spPr>
      </p:pic>
      <p:grpSp>
        <p:nvGrpSpPr>
          <p:cNvPr id="55" name="Group 54" title="Year 4"/>
          <p:cNvGrpSpPr/>
          <p:nvPr userDrawn="1"/>
        </p:nvGrpSpPr>
        <p:grpSpPr>
          <a:xfrm>
            <a:off x="8481353" y="3119046"/>
            <a:ext cx="3133180" cy="562188"/>
            <a:chOff x="8481353" y="3119046"/>
            <a:chExt cx="3133180" cy="562188"/>
          </a:xfrm>
        </p:grpSpPr>
        <p:cxnSp>
          <p:nvCxnSpPr>
            <p:cNvPr id="56" name="Straight Connector 55" title="Q lines"/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 title="Q lines"/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rrow: Right 132" title="Year Arrow"/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F5CA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59" name="Oval 58" title="Quarter Background Cirlce"/>
            <p:cNvSpPr/>
            <p:nvPr/>
          </p:nvSpPr>
          <p:spPr>
            <a:xfrm>
              <a:off x="1068250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 title="Quarter Background Cirlce"/>
            <p:cNvSpPr/>
            <p:nvPr/>
          </p:nvSpPr>
          <p:spPr>
            <a:xfrm>
              <a:off x="1003192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 title="Quarter Background Cirlce"/>
            <p:cNvSpPr/>
            <p:nvPr/>
          </p:nvSpPr>
          <p:spPr>
            <a:xfrm>
              <a:off x="938467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 title="Quarter Background Cirlce"/>
            <p:cNvSpPr/>
            <p:nvPr/>
          </p:nvSpPr>
          <p:spPr>
            <a:xfrm>
              <a:off x="873163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 title="Q lines"/>
            <p:cNvCxnSpPr>
              <a:cxnSpLocks/>
            </p:cNvCxnSpPr>
            <p:nvPr/>
          </p:nvCxnSpPr>
          <p:spPr>
            <a:xfrm>
              <a:off x="8836180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 title="Q lines"/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 title="Quarter Number"/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 title="Quarter Number"/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66" title="Quarter Number"/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67" title="Quarter Number"/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 title="Year 3"/>
          <p:cNvGrpSpPr/>
          <p:nvPr userDrawn="1"/>
        </p:nvGrpSpPr>
        <p:grpSpPr>
          <a:xfrm>
            <a:off x="5886628" y="3119046"/>
            <a:ext cx="2784204" cy="562188"/>
            <a:chOff x="5886628" y="3119046"/>
            <a:chExt cx="2784204" cy="562188"/>
          </a:xfrm>
        </p:grpSpPr>
        <p:cxnSp>
          <p:nvCxnSpPr>
            <p:cNvPr id="70" name="Straight Connector 69" title="Q lines"/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row: Right 184" title="Year Arrow"/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rgbClr val="69447B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72" name="Oval 71" title="Quarter Background Cirlce"/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 title="Quarter Background Cirlce"/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 title="Quarter Background Cirlce"/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 title="Quarter Background Cirlce"/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 title="Q lines"/>
            <p:cNvCxnSpPr>
              <a:cxnSpLocks/>
            </p:cNvCxnSpPr>
            <p:nvPr/>
          </p:nvCxnSpPr>
          <p:spPr>
            <a:xfrm>
              <a:off x="6246612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 title="Q lines"/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 title="Q lines"/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 title="Quarter Number"/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3" name="Group 82" title="Year 2"/>
          <p:cNvGrpSpPr/>
          <p:nvPr userDrawn="1"/>
        </p:nvGrpSpPr>
        <p:grpSpPr>
          <a:xfrm>
            <a:off x="3309141" y="3119046"/>
            <a:ext cx="2759196" cy="561751"/>
            <a:chOff x="3309141" y="3119046"/>
            <a:chExt cx="2759196" cy="561751"/>
          </a:xfrm>
        </p:grpSpPr>
        <p:sp>
          <p:nvSpPr>
            <p:cNvPr id="84" name="Arrow: Right 130" title="Year Arrow"/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rgbClr val="54823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85" name="Oval 84" title="Quarter Background Cirlce"/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 title="Quarter Background Cirlce"/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 title="Quarter Background Cirlce"/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 title="Quarter Background Cirlce"/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 title="Q lines"/>
            <p:cNvCxnSpPr>
              <a:cxnSpLocks/>
            </p:cNvCxnSpPr>
            <p:nvPr/>
          </p:nvCxnSpPr>
          <p:spPr>
            <a:xfrm>
              <a:off x="3657043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 title="Q lines"/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 title="Q lines"/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 title="Q lines"/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4" name="TextBox 93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TextBox 95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7" name="Group 96" title="Year 1"/>
          <p:cNvGrpSpPr/>
          <p:nvPr userDrawn="1"/>
        </p:nvGrpSpPr>
        <p:grpSpPr>
          <a:xfrm>
            <a:off x="791681" y="3119046"/>
            <a:ext cx="2695434" cy="561751"/>
            <a:chOff x="791681" y="3119046"/>
            <a:chExt cx="2695434" cy="561751"/>
          </a:xfrm>
        </p:grpSpPr>
        <p:cxnSp>
          <p:nvCxnSpPr>
            <p:cNvPr id="98" name="Straight Connector 97" title="Q lines"/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row: Right 129" title="Year Arrow"/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rgbClr val="EA0C0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100" name="Oval 99" title="Quarter Background Cirlce"/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 title="Quarter Background Cirlce"/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 title="Quarter Background Cirlce"/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 title="Quarter Background Cirlce"/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 title="Q lines"/>
            <p:cNvCxnSpPr>
              <a:cxnSpLocks/>
            </p:cNvCxnSpPr>
            <p:nvPr/>
          </p:nvCxnSpPr>
          <p:spPr>
            <a:xfrm>
              <a:off x="1067475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title="Q lines"/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 title="Q lines"/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 title="Quarter Number"/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8" name="TextBox 107" title="Quarter Number"/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9" name="TextBox 108" title="Quarter Number"/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TextBox 109" title="Quarter Number"/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874314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760199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94428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3196226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807451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6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62114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94428" y="5724950"/>
            <a:ext cx="10898877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3810375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C0934-D73E-46B4-AF67-B04F12549992}" type="datetime1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4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range/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28602" y="1975259"/>
            <a:ext cx="9534796" cy="35661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7053"/>
            <a:ext cx="27432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3AFB67-5705-4C9F-987E-4E371C53BDBD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7053"/>
            <a:ext cx="41148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7053"/>
            <a:ext cx="27432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14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 Opener - Section Orange/Blue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254125"/>
            <a:ext cx="12192000" cy="5070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2872510"/>
            <a:ext cx="9138089" cy="1455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lang="en-US" sz="6000" b="1" kern="1200" baseline="0" dirty="0" smtClean="0">
                <a:solidFill>
                  <a:srgbClr val="3C6EB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A4F3-70D5-4448-AE81-EC3FACFD52B4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28159"/>
            <a:ext cx="9144000" cy="865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2400" b="1" spc="140" baseline="0">
                <a:solidFill>
                  <a:srgbClr val="44546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14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D94ED4A1-82C2-46A6-B3A4-4D77ED91DC21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Image with Text Slide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401638" y="1593850"/>
            <a:ext cx="11463337" cy="460692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459935" y="2618319"/>
            <a:ext cx="3802858" cy="234690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1000"/>
                  <a:lumMod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Text about the</a:t>
            </a:r>
            <a:r>
              <a:rPr lang="en-US" sz="2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image </a:t>
            </a:r>
            <a:r>
              <a:rPr lang="en-US" sz="2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goes</a:t>
            </a:r>
            <a:r>
              <a:rPr lang="en-US" sz="2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in this box</a:t>
            </a:r>
            <a:endParaRPr lang="en-US" sz="2400" b="0" i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31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EE5D-49D3-423C-A084-CC63F3940C57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5/14/2020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345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5F62-DDBF-4D45-8A2A-B440A813AE54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525" y="1577057"/>
            <a:ext cx="8438776" cy="2918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b="1" i="1">
                <a:solidFill>
                  <a:srgbClr val="F06039"/>
                </a:solidFill>
                <a:latin typeface="Open Sans Semibold" charset="0"/>
                <a:ea typeface="Open Sans Semibold" charset="0"/>
                <a:cs typeface="Open Sans Semibold" charset="0"/>
              </a:rPr>
              <a:t>Heading</a:t>
            </a:r>
            <a:endParaRPr lang="en-US">
              <a:solidFill>
                <a:srgbClr val="F06039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R="0" lvl="0" fontAlgn="ctr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 fontAlgn="ctr">
              <a:spcBef>
                <a:spcPts val="0"/>
              </a:spcBef>
              <a:spcAft>
                <a:spcPts val="200"/>
              </a:spcAft>
              <a:tabLst>
                <a:tab pos="457200" algn="l"/>
              </a:tabLst>
            </a:pPr>
            <a:r>
              <a:rPr lang="en-US" b="1" i="1">
                <a:solidFill>
                  <a:srgbClr val="F06039"/>
                </a:solidFill>
                <a:latin typeface="Open Sans Semibold" charset="0"/>
                <a:ea typeface="Open Sans Semibold" charset="0"/>
                <a:cs typeface="Open Sans Semibold" charset="0"/>
              </a:rPr>
              <a:t>Heading</a:t>
            </a:r>
            <a:endParaRPr lang="en-US" i="1">
              <a:solidFill>
                <a:srgbClr val="F06039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R="0" lvl="0" fontAlgn="ctr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TOC Slide</a:t>
            </a:r>
          </a:p>
        </p:txBody>
      </p:sp>
    </p:spTree>
    <p:extLst>
      <p:ext uri="{BB962C8B-B14F-4D97-AF65-F5344CB8AC3E}">
        <p14:creationId xmlns:p14="http://schemas.microsoft.com/office/powerpoint/2010/main" val="2368903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93A86C8-FE99-45D3-8D12-294C6E27B442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1097280" y="2038864"/>
            <a:ext cx="10058400" cy="3830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</p:txBody>
      </p:sp>
      <p:sp>
        <p:nvSpPr>
          <p:cNvPr id="10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Bullet List Slide</a:t>
            </a:r>
          </a:p>
        </p:txBody>
      </p:sp>
    </p:spTree>
    <p:extLst>
      <p:ext uri="{BB962C8B-B14F-4D97-AF65-F5344CB8AC3E}">
        <p14:creationId xmlns:p14="http://schemas.microsoft.com/office/powerpoint/2010/main" val="3301254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8F3D284-8B86-4CBD-BFF8-ECE3C09D7906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1097280" y="2038864"/>
            <a:ext cx="10058400" cy="383022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</p:txBody>
      </p:sp>
      <p:sp>
        <p:nvSpPr>
          <p:cNvPr id="12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2-column</a:t>
            </a:r>
            <a:r>
              <a:rPr lang="en-US" sz="3600" b="0" i="0" baseline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Bullet List Slide</a:t>
            </a:r>
          </a:p>
        </p:txBody>
      </p:sp>
    </p:spTree>
    <p:extLst>
      <p:ext uri="{BB962C8B-B14F-4D97-AF65-F5344CB8AC3E}">
        <p14:creationId xmlns:p14="http://schemas.microsoft.com/office/powerpoint/2010/main" val="4247102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4B57B137-10B9-4370-BFE9-A59AC4943CB7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Image with Text Slide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401638" y="1593850"/>
            <a:ext cx="11463337" cy="460692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459935" y="2618319"/>
            <a:ext cx="3802858" cy="234690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1000"/>
                  <a:lumMod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Text about the</a:t>
            </a:r>
            <a:r>
              <a:rPr lang="en-US" sz="2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image </a:t>
            </a:r>
            <a:r>
              <a:rPr lang="en-US" sz="2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goes</a:t>
            </a:r>
            <a:r>
              <a:rPr lang="en-US" sz="2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in this box</a:t>
            </a:r>
            <a:endParaRPr lang="en-US" sz="2400" b="0" i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7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 userDrawn="1"/>
        </p:nvCxnSpPr>
        <p:spPr>
          <a:xfrm>
            <a:off x="27412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1703700" y="3527606"/>
            <a:ext cx="1054934" cy="3575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 userDrawn="1"/>
        </p:nvSpPr>
        <p:spPr>
          <a:xfrm>
            <a:off x="9373795" y="3530516"/>
            <a:ext cx="1109907" cy="355683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2671572" y="3528463"/>
            <a:ext cx="2250898" cy="357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905100" y="3527606"/>
            <a:ext cx="2185777" cy="3575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7080606" y="3529572"/>
            <a:ext cx="2293190" cy="357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A190298-6264-474C-825E-3A654D03E042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6565" y="3081071"/>
            <a:ext cx="0" cy="50777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3281097" y="2411719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034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373796" y="3030429"/>
            <a:ext cx="0" cy="55841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 userDrawn="1"/>
        </p:nvSpPr>
        <p:spPr>
          <a:xfrm>
            <a:off x="1086559" y="4302473"/>
            <a:ext cx="3309414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081601" y="4291840"/>
            <a:ext cx="4055909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363040" y="2392007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8742" y="3508751"/>
            <a:ext cx="377394" cy="3938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9375" y="3508751"/>
            <a:ext cx="377394" cy="3938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4769" y="3508751"/>
            <a:ext cx="377394" cy="393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5961" y="3508751"/>
            <a:ext cx="377394" cy="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6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 userDrawn="1"/>
        </p:nvCxnSpPr>
        <p:spPr>
          <a:xfrm>
            <a:off x="27412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1703700" y="3527606"/>
            <a:ext cx="1054934" cy="3575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 userDrawn="1"/>
        </p:nvSpPr>
        <p:spPr>
          <a:xfrm>
            <a:off x="9350645" y="3530516"/>
            <a:ext cx="1109907" cy="355683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2671572" y="3528463"/>
            <a:ext cx="2250898" cy="357513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905100" y="3527606"/>
            <a:ext cx="2185777" cy="357513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7080606" y="3529572"/>
            <a:ext cx="2293190" cy="357513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D4808C93-2902-409B-8973-3CE36D2FF09E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6565" y="3081071"/>
            <a:ext cx="0" cy="50777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3281097" y="2411719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034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373796" y="3030429"/>
            <a:ext cx="0" cy="55841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 userDrawn="1"/>
        </p:nvSpPr>
        <p:spPr>
          <a:xfrm>
            <a:off x="1086559" y="4302473"/>
            <a:ext cx="3309414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081601" y="4291840"/>
            <a:ext cx="4055909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363040" y="2392007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8742" y="3508751"/>
            <a:ext cx="377394" cy="3938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9375" y="3508751"/>
            <a:ext cx="377394" cy="3938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4769" y="3508751"/>
            <a:ext cx="377394" cy="393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5961" y="3508751"/>
            <a:ext cx="377394" cy="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75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/>
          <p:cNvCxnSpPr/>
          <p:nvPr userDrawn="1"/>
        </p:nvCxnSpPr>
        <p:spPr>
          <a:xfrm>
            <a:off x="7725145" y="3152818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>
            <a:off x="4495912" y="3161056"/>
            <a:ext cx="12700" cy="513897"/>
          </a:xfrm>
          <a:prstGeom prst="line">
            <a:avLst/>
          </a:prstGeom>
          <a:ln w="53975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350A3BF2-A4E3-42EF-8A58-F1B7D8A9BD74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3" name="Straight Connector 12"/>
          <p:cNvCxnSpPr>
            <a:endCxn id="3" idx="4"/>
          </p:cNvCxnSpPr>
          <p:nvPr userDrawn="1"/>
        </p:nvCxnSpPr>
        <p:spPr>
          <a:xfrm>
            <a:off x="6110254" y="2777722"/>
            <a:ext cx="12700" cy="513897"/>
          </a:xfrm>
          <a:prstGeom prst="line">
            <a:avLst/>
          </a:prstGeom>
          <a:ln w="53975" cap="rnd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1231814" y="2060627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2869455" y="3723456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735024" y="3703136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434101" y="2060626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290439" y="2050576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38697" y="3074943"/>
            <a:ext cx="1530393" cy="2936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>
            <a:off x="5352764" y="3074943"/>
            <a:ext cx="1530393" cy="2936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6967303" y="3074943"/>
            <a:ext cx="1530393" cy="2936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8573098" y="3074943"/>
            <a:ext cx="1530393" cy="2936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2124157" y="3074943"/>
            <a:ext cx="1530393" cy="2936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49541" y="314479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endCxn id="42" idx="4"/>
          </p:cNvCxnSpPr>
          <p:nvPr userDrawn="1"/>
        </p:nvCxnSpPr>
        <p:spPr>
          <a:xfrm>
            <a:off x="9332363" y="2781291"/>
            <a:ext cx="12700" cy="513897"/>
          </a:xfrm>
          <a:prstGeom prst="line">
            <a:avLst/>
          </a:prstGeom>
          <a:ln w="53975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>
            <a:off x="9271650" y="3148362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endCxn id="44" idx="4"/>
          </p:cNvCxnSpPr>
          <p:nvPr userDrawn="1"/>
        </p:nvCxnSpPr>
        <p:spPr>
          <a:xfrm>
            <a:off x="2889534" y="2787882"/>
            <a:ext cx="12700" cy="513897"/>
          </a:xfrm>
          <a:prstGeom prst="line">
            <a:avLst/>
          </a:prstGeom>
          <a:ln w="53975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 userDrawn="1"/>
        </p:nvSpPr>
        <p:spPr>
          <a:xfrm>
            <a:off x="2828821" y="315495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 userDrawn="1"/>
        </p:nvSpPr>
        <p:spPr>
          <a:xfrm>
            <a:off x="4423941" y="316511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 userDrawn="1"/>
        </p:nvSpPr>
        <p:spPr>
          <a:xfrm>
            <a:off x="7664981" y="313463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53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>
            <a:gsLst>
              <a:gs pos="0">
                <a:schemeClr val="accent5">
                  <a:alpha val="71000"/>
                  <a:lumMod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D9AE95F3-8336-41C2-AA5A-F63D74AC27F1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20710888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 flip="none" rotWithShape="1">
            <a:gsLst>
              <a:gs pos="0">
                <a:srgbClr val="00B4C2">
                  <a:lumMod val="84000"/>
                </a:srgbClr>
              </a:gs>
              <a:gs pos="81000">
                <a:schemeClr val="accent1">
                  <a:lumMod val="75000"/>
                </a:schemeClr>
              </a:gs>
              <a:gs pos="98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C02E8BC5-7963-4931-B649-A5C85653B9FD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29970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 userDrawn="1"/>
        </p:nvCxnSpPr>
        <p:spPr>
          <a:xfrm>
            <a:off x="27412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1703700" y="3527606"/>
            <a:ext cx="1054934" cy="3575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 userDrawn="1"/>
        </p:nvSpPr>
        <p:spPr>
          <a:xfrm>
            <a:off x="9373795" y="3530516"/>
            <a:ext cx="1109907" cy="355683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2671572" y="3528463"/>
            <a:ext cx="2250898" cy="357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905100" y="3527606"/>
            <a:ext cx="2185777" cy="3575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7080606" y="3529572"/>
            <a:ext cx="2293190" cy="357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013571D5-67EC-47F9-BC3C-BE873139E2B3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6565" y="3081071"/>
            <a:ext cx="0" cy="50777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3281097" y="2411719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034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373796" y="3030429"/>
            <a:ext cx="0" cy="55841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 userDrawn="1"/>
        </p:nvSpPr>
        <p:spPr>
          <a:xfrm>
            <a:off x="1086559" y="4302473"/>
            <a:ext cx="3309414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081601" y="4291840"/>
            <a:ext cx="4055909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363040" y="2392007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8742" y="3508751"/>
            <a:ext cx="377394" cy="3938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9375" y="3508751"/>
            <a:ext cx="377394" cy="3938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4769" y="3508751"/>
            <a:ext cx="377394" cy="393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5961" y="3508751"/>
            <a:ext cx="377394" cy="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869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2433234"/>
            <a:ext cx="12192000" cy="3099662"/>
          </a:xfrm>
          <a:prstGeom prst="rect">
            <a:avLst/>
          </a:prstGeom>
          <a:gradFill flip="none" rotWithShape="1">
            <a:gsLst>
              <a:gs pos="0">
                <a:srgbClr val="00B4C2">
                  <a:lumMod val="84000"/>
                </a:srgbClr>
              </a:gs>
              <a:gs pos="81000">
                <a:schemeClr val="accent1">
                  <a:lumMod val="75000"/>
                </a:schemeClr>
              </a:gs>
              <a:gs pos="98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8C1801E8-3FC3-41D2-BFB4-3D09B116143B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800" y="3131199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557975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>
            <a:gsLst>
              <a:gs pos="0">
                <a:srgbClr val="FF8135">
                  <a:lumMod val="96000"/>
                  <a:lumOff val="4000"/>
                </a:srgbClr>
              </a:gs>
              <a:gs pos="48000">
                <a:srgbClr val="2E75B6"/>
              </a:gs>
              <a:gs pos="1600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07E2215-A67D-42B2-BAAD-08BCDD20B593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1831315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92467" y="2576945"/>
            <a:ext cx="12192000" cy="2707574"/>
          </a:xfrm>
          <a:prstGeom prst="rect">
            <a:avLst/>
          </a:prstGeom>
          <a:gradFill>
            <a:gsLst>
              <a:gs pos="0">
                <a:srgbClr val="FF8135">
                  <a:lumMod val="96000"/>
                  <a:lumOff val="4000"/>
                </a:srgbClr>
              </a:gs>
              <a:gs pos="48000">
                <a:srgbClr val="2E75B6"/>
              </a:gs>
              <a:gs pos="1600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69FAF774-1C2D-47E8-92F2-786065332DBE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8389" y="3054714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28341916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9F439C70-BEC7-4213-929D-38B846577E00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0" y="3044798"/>
            <a:ext cx="12192000" cy="852644"/>
          </a:xfrm>
          <a:prstGeom prst="rect">
            <a:avLst/>
          </a:prstGeom>
          <a:gradFill>
            <a:gsLst>
              <a:gs pos="48000">
                <a:srgbClr val="2E75B6"/>
              </a:gs>
              <a:gs pos="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Notes/Appendix Slide</a:t>
            </a:r>
          </a:p>
        </p:txBody>
      </p:sp>
    </p:spTree>
    <p:extLst>
      <p:ext uri="{BB962C8B-B14F-4D97-AF65-F5344CB8AC3E}">
        <p14:creationId xmlns:p14="http://schemas.microsoft.com/office/powerpoint/2010/main" val="31722102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32919-7F2C-4EDD-A94B-78FB7142B26F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16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60701"/>
            <a:ext cx="9997440" cy="3566160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C6E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5026861"/>
            <a:ext cx="9997440" cy="1273508"/>
          </a:xfrm>
        </p:spPr>
        <p:txBody>
          <a:bodyPr anchor="ctr"/>
          <a:lstStyle>
            <a:lvl1pPr marL="0" indent="0" algn="ctr">
              <a:buNone/>
              <a:defRPr sz="2400" b="1" spc="200" baseline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C371-2778-47A3-B9DB-59F5BA39BA13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410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10009367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7E53A-D38E-416E-A926-C83F6484A3A8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7902" y="1881359"/>
            <a:ext cx="4937761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216337" y="1881359"/>
            <a:ext cx="4937760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702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E65B-96BE-484D-B615-E6E265D14556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199" y="1825625"/>
            <a:ext cx="10515599" cy="43024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1749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6888-2CE7-4C13-9C1C-B4B4C4764DAE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978527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 b="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4961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4BDB-9A93-46D4-8661-A031961EA0CE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5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 userDrawn="1"/>
        </p:nvCxnSpPr>
        <p:spPr>
          <a:xfrm>
            <a:off x="27412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1703700" y="3527606"/>
            <a:ext cx="1054934" cy="3575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 userDrawn="1"/>
        </p:nvSpPr>
        <p:spPr>
          <a:xfrm>
            <a:off x="9350645" y="3530516"/>
            <a:ext cx="1109907" cy="355683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2671572" y="3528463"/>
            <a:ext cx="2250898" cy="357513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905100" y="3527606"/>
            <a:ext cx="2185777" cy="357513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7080606" y="3529572"/>
            <a:ext cx="2293190" cy="357513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DEEE457D-621A-4C3D-AFB4-A3A3974E9D87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6565" y="3081071"/>
            <a:ext cx="0" cy="50777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3281097" y="2411719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034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373796" y="3030429"/>
            <a:ext cx="0" cy="55841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 userDrawn="1"/>
        </p:nvSpPr>
        <p:spPr>
          <a:xfrm>
            <a:off x="1086559" y="4302473"/>
            <a:ext cx="3309414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081601" y="4291840"/>
            <a:ext cx="4055909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363040" y="2392007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8742" y="3508751"/>
            <a:ext cx="377394" cy="3938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9375" y="3508751"/>
            <a:ext cx="377394" cy="3938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4769" y="3508751"/>
            <a:ext cx="377394" cy="393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85961" y="3508751"/>
            <a:ext cx="377394" cy="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775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7EF92-09FF-4381-AA45-71668D4785A5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467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4524-D4BD-4E3E-B844-07D08C33C382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2" y="168751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094218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760524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423862" y="410832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94218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7760524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829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5E13-2B80-4A8B-82AC-9F39C1E9F895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5763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66064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625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734E-D89B-4B4C-92A1-83315797D757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848698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288" y="1563757"/>
            <a:ext cx="5101055" cy="4644538"/>
          </a:xfrm>
          <a:solidFill>
            <a:srgbClr val="0D6CB9"/>
          </a:solidFill>
        </p:spPr>
        <p:txBody>
          <a:bodyPr lIns="365760" tIns="365760" rIns="365760" bIns="365760"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074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8B0A-E4F5-484C-AB1B-72FEA003EAA6}" type="datetime1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0" y="1620838"/>
            <a:ext cx="5534025" cy="4603750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8193" y="1620838"/>
            <a:ext cx="5101055" cy="4603750"/>
          </a:xfrm>
        </p:spPr>
        <p:txBody>
          <a:bodyPr anchor="t"/>
          <a:lstStyle>
            <a:lvl1pPr marL="0" indent="0"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36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80B7-01B6-43A2-AA1F-222B5D0C1D11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639" y="1645920"/>
            <a:ext cx="11379991" cy="3648710"/>
          </a:xfrm>
        </p:spPr>
        <p:txBody>
          <a:bodyPr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01638" y="5657088"/>
            <a:ext cx="11379200" cy="543686"/>
          </a:xfrm>
          <a:gradFill>
            <a:gsLst>
              <a:gs pos="26000">
                <a:srgbClr val="203864"/>
              </a:gs>
              <a:gs pos="50000">
                <a:srgbClr val="2F5CAC"/>
              </a:gs>
              <a:gs pos="100000">
                <a:srgbClr val="4472C4"/>
              </a:gs>
            </a:gsLst>
            <a:lin ang="3000000" scaled="0"/>
          </a:gradFill>
        </p:spPr>
        <p:txBody>
          <a:bodyPr/>
          <a:lstStyle>
            <a:lvl1pPr marL="36576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670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8F69-1FC3-4F85-AD09-BCC8006293EC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725145" y="3631342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95912" y="3639580"/>
            <a:ext cx="12700" cy="513897"/>
          </a:xfrm>
          <a:prstGeom prst="line">
            <a:avLst/>
          </a:prstGeom>
          <a:ln w="53975" cap="rnd">
            <a:solidFill>
              <a:srgbClr val="EA0C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0" idx="4"/>
          </p:cNvCxnSpPr>
          <p:nvPr userDrawn="1"/>
        </p:nvCxnSpPr>
        <p:spPr>
          <a:xfrm>
            <a:off x="6110254" y="3256246"/>
            <a:ext cx="12700" cy="513897"/>
          </a:xfrm>
          <a:prstGeom prst="line">
            <a:avLst/>
          </a:prstGeom>
          <a:ln w="53975" cap="rnd">
            <a:solidFill>
              <a:srgbClr val="6944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738697" y="3553467"/>
            <a:ext cx="1530393" cy="293653"/>
          </a:xfrm>
          <a:prstGeom prst="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352764" y="3553467"/>
            <a:ext cx="1530393" cy="293653"/>
          </a:xfrm>
          <a:prstGeom prst="rect">
            <a:avLst/>
          </a:prstGeom>
          <a:solidFill>
            <a:srgbClr val="69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967303" y="3553467"/>
            <a:ext cx="1530393" cy="293653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573098" y="3553467"/>
            <a:ext cx="1530393" cy="293653"/>
          </a:xfrm>
          <a:prstGeom prst="rect">
            <a:avLst/>
          </a:prstGeom>
          <a:solidFill>
            <a:srgbClr val="3C6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2124157" y="3553467"/>
            <a:ext cx="1530393" cy="293653"/>
          </a:xfrm>
          <a:prstGeom prst="rect">
            <a:avLst/>
          </a:prstGeom>
          <a:solidFill>
            <a:srgbClr val="A83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6049541" y="362331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endCxn id="22" idx="4"/>
          </p:cNvCxnSpPr>
          <p:nvPr userDrawn="1"/>
        </p:nvCxnSpPr>
        <p:spPr>
          <a:xfrm>
            <a:off x="9332363" y="3259815"/>
            <a:ext cx="12700" cy="513897"/>
          </a:xfrm>
          <a:prstGeom prst="line">
            <a:avLst/>
          </a:prstGeom>
          <a:ln w="53975" cap="rnd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9271650" y="3626886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endCxn id="24" idx="4"/>
          </p:cNvCxnSpPr>
          <p:nvPr userDrawn="1"/>
        </p:nvCxnSpPr>
        <p:spPr>
          <a:xfrm>
            <a:off x="2889534" y="3266406"/>
            <a:ext cx="12700" cy="513897"/>
          </a:xfrm>
          <a:prstGeom prst="line">
            <a:avLst/>
          </a:prstGeom>
          <a:ln w="53975" cap="rnd">
            <a:solidFill>
              <a:srgbClr val="A8301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2828821" y="363347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4423941" y="364363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7664981" y="361315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116158" y="2535256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754727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338818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54625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581531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24157" y="5303521"/>
            <a:ext cx="7979333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37035317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A8BC-13F5-49DD-9CF8-435F41141708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0416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46127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91680" y="2937882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0" name="Oval 29" title="Milestone Number"/>
          <p:cNvSpPr/>
          <p:nvPr userDrawn="1"/>
        </p:nvSpPr>
        <p:spPr>
          <a:xfrm>
            <a:off x="1148144" y="4457098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31" name="Graphic 30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310" y="3915499"/>
            <a:ext cx="581025" cy="295275"/>
          </a:xfrm>
          <a:prstGeom prst="rect">
            <a:avLst/>
          </a:prstGeom>
        </p:spPr>
      </p:pic>
      <p:sp>
        <p:nvSpPr>
          <p:cNvPr id="36" name="Oval 35" title="Milestone Number"/>
          <p:cNvSpPr/>
          <p:nvPr userDrawn="1"/>
        </p:nvSpPr>
        <p:spPr>
          <a:xfrm>
            <a:off x="1223822" y="2133143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37" name="Graphic 36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282716" y="2801036"/>
            <a:ext cx="581025" cy="295275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3382576" y="2940070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9" name="Oval 38" title="Milestone Number"/>
          <p:cNvSpPr/>
          <p:nvPr userDrawn="1"/>
        </p:nvSpPr>
        <p:spPr>
          <a:xfrm>
            <a:off x="3763749" y="4434293"/>
            <a:ext cx="407673" cy="407673"/>
          </a:xfrm>
          <a:prstGeom prst="ellipse">
            <a:avLst/>
          </a:prstGeom>
          <a:solidFill>
            <a:srgbClr val="548235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40" name="Graphic 3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508784" y="3926541"/>
            <a:ext cx="581025" cy="295275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5963110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2" name="Oval 41" title="Milestone Number"/>
          <p:cNvSpPr/>
          <p:nvPr userDrawn="1"/>
        </p:nvSpPr>
        <p:spPr>
          <a:xfrm>
            <a:off x="6352338" y="4434293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43" name="Graphic 42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112304" y="3936872"/>
            <a:ext cx="581025" cy="295275"/>
          </a:xfrm>
          <a:prstGeom prst="rect">
            <a:avLst/>
          </a:prstGeom>
        </p:spPr>
      </p:pic>
      <p:sp>
        <p:nvSpPr>
          <p:cNvPr id="44" name="Oval 43" title="Milestone Number"/>
          <p:cNvSpPr/>
          <p:nvPr userDrawn="1"/>
        </p:nvSpPr>
        <p:spPr>
          <a:xfrm>
            <a:off x="6427901" y="2129570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05</a:t>
            </a:r>
          </a:p>
        </p:txBody>
      </p:sp>
      <p:pic>
        <p:nvPicPr>
          <p:cNvPr id="45" name="Graphic 44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66252" y="2801036"/>
            <a:ext cx="581025" cy="295275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8552678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7" name="Oval 46" title="Milestone Number"/>
          <p:cNvSpPr/>
          <p:nvPr userDrawn="1"/>
        </p:nvSpPr>
        <p:spPr>
          <a:xfrm>
            <a:off x="8917851" y="4434292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48" name="Graphic 47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683538" y="3936872"/>
            <a:ext cx="581025" cy="295275"/>
          </a:xfrm>
          <a:prstGeom prst="rect">
            <a:avLst/>
          </a:prstGeom>
        </p:spPr>
      </p:pic>
      <p:sp>
        <p:nvSpPr>
          <p:cNvPr id="49" name="Oval 48" title="Milestone Number"/>
          <p:cNvSpPr/>
          <p:nvPr userDrawn="1"/>
        </p:nvSpPr>
        <p:spPr>
          <a:xfrm>
            <a:off x="8954928" y="2126446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50" name="Graphic 4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56844" y="2801036"/>
            <a:ext cx="581025" cy="295275"/>
          </a:xfrm>
          <a:prstGeom prst="rect">
            <a:avLst/>
          </a:prstGeom>
        </p:spPr>
      </p:pic>
      <p:grpSp>
        <p:nvGrpSpPr>
          <p:cNvPr id="51" name="Group 50" title="Today Flag Icon"/>
          <p:cNvGrpSpPr/>
          <p:nvPr userDrawn="1"/>
        </p:nvGrpSpPr>
        <p:grpSpPr>
          <a:xfrm>
            <a:off x="10298196" y="2129570"/>
            <a:ext cx="407673" cy="407673"/>
            <a:chOff x="10636741" y="2652807"/>
            <a:chExt cx="296963" cy="296963"/>
          </a:xfrm>
        </p:grpSpPr>
        <p:sp>
          <p:nvSpPr>
            <p:cNvPr id="52" name="Oval 51"/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ZA" sz="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3" name="Graphic 52" title="Flag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54" name="Graphic 53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359158" y="2801036"/>
            <a:ext cx="581025" cy="295275"/>
          </a:xfrm>
          <a:prstGeom prst="rect">
            <a:avLst/>
          </a:prstGeom>
        </p:spPr>
      </p:pic>
      <p:grpSp>
        <p:nvGrpSpPr>
          <p:cNvPr id="55" name="Group 54" title="Year 4"/>
          <p:cNvGrpSpPr/>
          <p:nvPr userDrawn="1"/>
        </p:nvGrpSpPr>
        <p:grpSpPr>
          <a:xfrm>
            <a:off x="8481353" y="3119046"/>
            <a:ext cx="3133180" cy="562188"/>
            <a:chOff x="8481353" y="3119046"/>
            <a:chExt cx="3133180" cy="562188"/>
          </a:xfrm>
        </p:grpSpPr>
        <p:cxnSp>
          <p:nvCxnSpPr>
            <p:cNvPr id="56" name="Straight Connector 55" title="Q lines"/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 title="Q lines"/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rrow: Right 132" title="Year Arrow"/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F5CA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59" name="Oval 58" title="Quarter Background Cirlce"/>
            <p:cNvSpPr/>
            <p:nvPr/>
          </p:nvSpPr>
          <p:spPr>
            <a:xfrm>
              <a:off x="1068250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 title="Quarter Background Cirlce"/>
            <p:cNvSpPr/>
            <p:nvPr/>
          </p:nvSpPr>
          <p:spPr>
            <a:xfrm>
              <a:off x="1003192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 title="Quarter Background Cirlce"/>
            <p:cNvSpPr/>
            <p:nvPr/>
          </p:nvSpPr>
          <p:spPr>
            <a:xfrm>
              <a:off x="938467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 title="Quarter Background Cirlce"/>
            <p:cNvSpPr/>
            <p:nvPr/>
          </p:nvSpPr>
          <p:spPr>
            <a:xfrm>
              <a:off x="873163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 title="Q lines"/>
            <p:cNvCxnSpPr>
              <a:cxnSpLocks/>
            </p:cNvCxnSpPr>
            <p:nvPr/>
          </p:nvCxnSpPr>
          <p:spPr>
            <a:xfrm>
              <a:off x="8836180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 title="Q lines"/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 title="Quarter Number"/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 title="Quarter Number"/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66" title="Quarter Number"/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67" title="Quarter Number"/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 title="Year 3"/>
          <p:cNvGrpSpPr/>
          <p:nvPr userDrawn="1"/>
        </p:nvGrpSpPr>
        <p:grpSpPr>
          <a:xfrm>
            <a:off x="5886628" y="3119046"/>
            <a:ext cx="2784204" cy="562188"/>
            <a:chOff x="5886628" y="3119046"/>
            <a:chExt cx="2784204" cy="562188"/>
          </a:xfrm>
        </p:grpSpPr>
        <p:cxnSp>
          <p:nvCxnSpPr>
            <p:cNvPr id="70" name="Straight Connector 69" title="Q lines"/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row: Right 184" title="Year Arrow"/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rgbClr val="69447B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72" name="Oval 71" title="Quarter Background Cirlce"/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 title="Quarter Background Cirlce"/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 title="Quarter Background Cirlce"/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 title="Quarter Background Cirlce"/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 title="Q lines"/>
            <p:cNvCxnSpPr>
              <a:cxnSpLocks/>
            </p:cNvCxnSpPr>
            <p:nvPr/>
          </p:nvCxnSpPr>
          <p:spPr>
            <a:xfrm>
              <a:off x="6246612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 title="Q lines"/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 title="Q lines"/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 title="Quarter Number"/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3" name="Group 82" title="Year 2"/>
          <p:cNvGrpSpPr/>
          <p:nvPr userDrawn="1"/>
        </p:nvGrpSpPr>
        <p:grpSpPr>
          <a:xfrm>
            <a:off x="3309141" y="3119046"/>
            <a:ext cx="2759196" cy="561751"/>
            <a:chOff x="3309141" y="3119046"/>
            <a:chExt cx="2759196" cy="561751"/>
          </a:xfrm>
        </p:grpSpPr>
        <p:sp>
          <p:nvSpPr>
            <p:cNvPr id="84" name="Arrow: Right 130" title="Year Arrow"/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rgbClr val="54823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85" name="Oval 84" title="Quarter Background Cirlce"/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 title="Quarter Background Cirlce"/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 title="Quarter Background Cirlce"/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 title="Quarter Background Cirlce"/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 title="Q lines"/>
            <p:cNvCxnSpPr>
              <a:cxnSpLocks/>
            </p:cNvCxnSpPr>
            <p:nvPr/>
          </p:nvCxnSpPr>
          <p:spPr>
            <a:xfrm>
              <a:off x="3657043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 title="Q lines"/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 title="Q lines"/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 title="Q lines"/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4" name="TextBox 93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TextBox 95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7" name="Group 96" title="Year 1"/>
          <p:cNvGrpSpPr/>
          <p:nvPr userDrawn="1"/>
        </p:nvGrpSpPr>
        <p:grpSpPr>
          <a:xfrm>
            <a:off x="791681" y="3119046"/>
            <a:ext cx="2695434" cy="561751"/>
            <a:chOff x="791681" y="3119046"/>
            <a:chExt cx="2695434" cy="561751"/>
          </a:xfrm>
        </p:grpSpPr>
        <p:cxnSp>
          <p:nvCxnSpPr>
            <p:cNvPr id="98" name="Straight Connector 97" title="Q lines"/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row: Right 129" title="Year Arrow"/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rgbClr val="EA0C0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100" name="Oval 99" title="Quarter Background Cirlce"/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 title="Quarter Background Cirlce"/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 title="Quarter Background Cirlce"/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 title="Quarter Background Cirlce"/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 title="Q lines"/>
            <p:cNvCxnSpPr>
              <a:cxnSpLocks/>
            </p:cNvCxnSpPr>
            <p:nvPr/>
          </p:nvCxnSpPr>
          <p:spPr>
            <a:xfrm>
              <a:off x="1067475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title="Q lines"/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 title="Q lines"/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 title="Quarter Number"/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8" name="TextBox 107" title="Quarter Number"/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9" name="TextBox 108" title="Quarter Number"/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TextBox 109" title="Quarter Number"/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874314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760199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94428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3196226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807451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6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62114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94428" y="5724950"/>
            <a:ext cx="10898877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465206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E4F77-123F-4057-A1FF-45DB26C75ECB}" type="datetime1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276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range/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28602" y="1975259"/>
            <a:ext cx="9534796" cy="35661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7053"/>
            <a:ext cx="27432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CF511F-C641-4D7C-A627-603CBE279DF6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7053"/>
            <a:ext cx="41148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7053"/>
            <a:ext cx="27432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7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/>
          <p:cNvCxnSpPr/>
          <p:nvPr userDrawn="1"/>
        </p:nvCxnSpPr>
        <p:spPr>
          <a:xfrm>
            <a:off x="7725145" y="3152818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>
            <a:off x="4495912" y="3161056"/>
            <a:ext cx="12700" cy="513897"/>
          </a:xfrm>
          <a:prstGeom prst="line">
            <a:avLst/>
          </a:prstGeom>
          <a:ln w="53975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5DCB3874-C639-4AD0-B8BC-8699C14792AB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3" name="Straight Connector 12"/>
          <p:cNvCxnSpPr>
            <a:endCxn id="3" idx="4"/>
          </p:cNvCxnSpPr>
          <p:nvPr userDrawn="1"/>
        </p:nvCxnSpPr>
        <p:spPr>
          <a:xfrm>
            <a:off x="6110254" y="2777722"/>
            <a:ext cx="12700" cy="513897"/>
          </a:xfrm>
          <a:prstGeom prst="line">
            <a:avLst/>
          </a:prstGeom>
          <a:ln w="53975" cap="rnd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1231814" y="2060627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2869455" y="3723456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735024" y="3703136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434101" y="2060626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290439" y="2050576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38697" y="3074943"/>
            <a:ext cx="1530393" cy="2936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>
            <a:off x="5352764" y="3074943"/>
            <a:ext cx="1530393" cy="2936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6967303" y="3074943"/>
            <a:ext cx="1530393" cy="2936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8573098" y="3074943"/>
            <a:ext cx="1530393" cy="2936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2124157" y="3074943"/>
            <a:ext cx="1530393" cy="2936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49541" y="314479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endCxn id="42" idx="4"/>
          </p:cNvCxnSpPr>
          <p:nvPr userDrawn="1"/>
        </p:nvCxnSpPr>
        <p:spPr>
          <a:xfrm>
            <a:off x="9332363" y="2781291"/>
            <a:ext cx="12700" cy="513897"/>
          </a:xfrm>
          <a:prstGeom prst="line">
            <a:avLst/>
          </a:prstGeom>
          <a:ln w="53975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>
            <a:off x="9271650" y="3148362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endCxn id="44" idx="4"/>
          </p:cNvCxnSpPr>
          <p:nvPr userDrawn="1"/>
        </p:nvCxnSpPr>
        <p:spPr>
          <a:xfrm>
            <a:off x="2889534" y="2787882"/>
            <a:ext cx="12700" cy="513897"/>
          </a:xfrm>
          <a:prstGeom prst="line">
            <a:avLst/>
          </a:prstGeom>
          <a:ln w="53975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 userDrawn="1"/>
        </p:nvSpPr>
        <p:spPr>
          <a:xfrm>
            <a:off x="2828821" y="315495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 userDrawn="1"/>
        </p:nvSpPr>
        <p:spPr>
          <a:xfrm>
            <a:off x="4423941" y="316511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 userDrawn="1"/>
        </p:nvSpPr>
        <p:spPr>
          <a:xfrm>
            <a:off x="7664981" y="313463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97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 Opener - Section Orange/Blue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254125"/>
            <a:ext cx="12192000" cy="5070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2872510"/>
            <a:ext cx="9138089" cy="1455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lang="en-US" sz="6000" b="1" kern="1200" baseline="0" dirty="0" smtClean="0">
                <a:solidFill>
                  <a:srgbClr val="3C6EB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E369-9E2A-479E-AE96-05F3F5896BF0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28159"/>
            <a:ext cx="9144000" cy="865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2400" b="1" spc="140" baseline="0">
                <a:solidFill>
                  <a:srgbClr val="44546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3667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1460489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6371372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9932183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9506581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6735495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1692304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5179324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arning at home">
            <a:extLst>
              <a:ext uri="{FF2B5EF4-FFF2-40B4-BE49-F238E27FC236}">
                <a16:creationId xmlns:a16="http://schemas.microsoft.com/office/drawing/2014/main" id="{DEF65620-7BCF-41F6-9EC7-A9253068F6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-258" r="22519" b="-65"/>
          <a:stretch/>
        </p:blipFill>
        <p:spPr bwMode="auto">
          <a:xfrm>
            <a:off x="0" y="-66675"/>
            <a:ext cx="13580541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8243435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4ECD5F-4DF7-437B-8395-C239F521C956}" type="datetime1">
              <a:rPr lang="en-US" smtClean="0"/>
              <a:t>5/14/2020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0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>
            <a:gsLst>
              <a:gs pos="0">
                <a:schemeClr val="accent5">
                  <a:alpha val="71000"/>
                  <a:lumMod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FD82CEC8-D2D6-436A-949F-DC38B324C8EF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34279137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832CC21-DE3E-4187-AE63-B854D1DBD9D2}" type="datetime1">
              <a:rPr lang="en-US" smtClean="0"/>
              <a:t>5/14/2020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608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1DC1CAD-7CC7-4028-93D6-BA2450358BC2}" type="datetime1">
              <a:rPr lang="en-US" smtClean="0"/>
              <a:t>5/14/2020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371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F46A3C-8CC4-4511-A435-1E85F5935591}" type="datetime1">
              <a:rPr lang="en-US" smtClean="0"/>
              <a:t>5/14/2020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945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C5BFE8-DF7B-41EE-8A30-3BE55333C421}" type="datetime1">
              <a:rPr lang="en-US" smtClean="0"/>
              <a:t>5/14/2020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384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F905CA0-EF36-4D6C-AAAC-764CE9C52242}" type="datetime1">
              <a:rPr lang="en-US" smtClean="0"/>
              <a:t>5/14/2020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310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7EC4CA-DABC-4432-A970-F182D40BF308}" type="datetime1">
              <a:rPr lang="en-US" smtClean="0"/>
              <a:t>5/14/2020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854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5C71CA5-1400-4600-BEA9-E71211A71EF1}" type="datetime1">
              <a:rPr lang="en-US" smtClean="0"/>
              <a:t>5/14/2020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037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AE36AE3E-C256-43B2-8C8E-11C43784AC22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4307488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B52760C-B530-48FD-9DB8-29ED46357950}" type="datetime1">
              <a:rPr lang="en-US" smtClean="0"/>
              <a:t>5/14/2020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759853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678967C9-F50F-47BA-ABC2-1E150D5F5D9E}" type="datetime1">
              <a:rPr lang="en-US" smtClean="0"/>
              <a:t>5/14/2020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404971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01402"/>
            <a:ext cx="12000217" cy="229917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F45CBD50-267C-4E0F-A2BC-4A56477603E4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273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9" y="248815"/>
            <a:ext cx="1454954" cy="727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023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9597887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D0BE432-FD0A-4867-9AB1-03DC44C21927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8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745" r:id="rId17"/>
    <p:sldLayoutId id="2147483747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C6EBE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9597887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96CB5A6-0279-4FD5-97DB-829C17D7E85F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3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C6EBE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01402"/>
            <a:ext cx="12000217" cy="229917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78A4018E-00DE-4990-9525-C383070FABFB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5/14/2020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273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9" y="248815"/>
            <a:ext cx="1454954" cy="727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786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9597887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371F43-131B-47E1-9574-B0B3933947C6}" type="datetime1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C6EBE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F54B7A8-6BFB-43CC-AADE-7999D6D58956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27498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A8F0526-4CCC-4A93-AA1B-3C5117B7B389}" type="datetime1">
              <a:rPr lang="en-US" smtClean="0"/>
              <a:t>5/14/2020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51424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.texas.gov/texas-schools/health-safety-discipline/covid/covid-19-support-texas-home-learning" TargetMode="Externa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52.png"/><Relationship Id="rId4" Type="http://schemas.openxmlformats.org/officeDocument/2006/relationships/hyperlink" Target="https://texashomelearning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TexasPackets@XanEdu.com" TargetMode="External"/><Relationship Id="rId2" Type="http://schemas.openxmlformats.org/officeDocument/2006/relationships/hyperlink" Target="https://bit.ly/THLOrderForm" TargetMode="External"/><Relationship Id="rId1" Type="http://schemas.openxmlformats.org/officeDocument/2006/relationships/slideLayout" Target="../slideLayouts/slideLayout89.xml"/><Relationship Id="rId4" Type="http://schemas.openxmlformats.org/officeDocument/2006/relationships/hyperlink" Target="mailto:curriculum@tea.texas.gov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D7CA18-B5E7-4D73-A8AF-3444E0331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732" y="4061638"/>
            <a:ext cx="2870789" cy="2392325"/>
          </a:xfrm>
        </p:spPr>
        <p:txBody>
          <a:bodyPr/>
          <a:lstStyle/>
          <a:p>
            <a:r>
              <a:rPr lang="en-US"/>
              <a:t>Texas Home Learning Model</a:t>
            </a:r>
            <a:br>
              <a:rPr lang="en-US" sz="3600"/>
            </a:br>
            <a:r>
              <a:rPr lang="en-US" sz="3600"/>
              <a:t>Phase 2: Text Updates</a:t>
            </a:r>
            <a:br>
              <a:rPr lang="en-US"/>
            </a:br>
            <a:br>
              <a:rPr lang="en-US"/>
            </a:br>
            <a:r>
              <a:rPr lang="en-US" sz="2800"/>
              <a:t>May 14, 2020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791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20CE9A-C41F-4F2D-A165-8D66EB5DD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First, Get Texas Reading!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67A35B-F230-4586-8EDD-4F0A672F08D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976609"/>
            <a:ext cx="5383620" cy="4608016"/>
          </a:xfrm>
        </p:spPr>
        <p:txBody>
          <a:bodyPr/>
          <a:lstStyle/>
          <a:p>
            <a:r>
              <a:rPr lang="en-US" sz="2400">
                <a:solidFill>
                  <a:schemeClr val="accent5"/>
                </a:solidFill>
              </a:rPr>
              <a:t>Students across the state who are not already using </a:t>
            </a:r>
            <a:r>
              <a:rPr lang="en-US" sz="2400" err="1">
                <a:solidFill>
                  <a:schemeClr val="accent5"/>
                </a:solidFill>
              </a:rPr>
              <a:t>myON</a:t>
            </a:r>
            <a:r>
              <a:rPr lang="en-US" sz="2400">
                <a:solidFill>
                  <a:schemeClr val="accent5"/>
                </a:solidFill>
              </a:rPr>
              <a:t> will get immediate access to authentic reading materials they can access anytime, anywhere. </a:t>
            </a:r>
          </a:p>
          <a:p>
            <a:r>
              <a:rPr lang="en-US" sz="2400">
                <a:solidFill>
                  <a:schemeClr val="accent5"/>
                </a:solidFill>
              </a:rPr>
              <a:t>Students need only a device and access to the Internet to read </a:t>
            </a:r>
            <a:r>
              <a:rPr lang="en-US" sz="2400" b="1">
                <a:solidFill>
                  <a:schemeClr val="accent5"/>
                </a:solidFill>
              </a:rPr>
              <a:t>high-quality texts</a:t>
            </a:r>
            <a:r>
              <a:rPr lang="en-US" sz="2400">
                <a:solidFill>
                  <a:schemeClr val="accent5"/>
                </a:solidFill>
              </a:rPr>
              <a:t>, </a:t>
            </a:r>
            <a:r>
              <a:rPr lang="en-US" sz="2400" b="1">
                <a:solidFill>
                  <a:schemeClr val="accent5"/>
                </a:solidFill>
              </a:rPr>
              <a:t>novels</a:t>
            </a:r>
            <a:r>
              <a:rPr lang="en-US" sz="2400">
                <a:solidFill>
                  <a:schemeClr val="accent5"/>
                </a:solidFill>
              </a:rPr>
              <a:t>, </a:t>
            </a:r>
            <a:r>
              <a:rPr lang="en-US" sz="2400" b="1">
                <a:solidFill>
                  <a:schemeClr val="accent5"/>
                </a:solidFill>
              </a:rPr>
              <a:t>news articles</a:t>
            </a:r>
            <a:r>
              <a:rPr lang="en-US" sz="2400">
                <a:solidFill>
                  <a:schemeClr val="accent5"/>
                </a:solidFill>
              </a:rPr>
              <a:t>, and much more on </a:t>
            </a:r>
            <a:r>
              <a:rPr lang="en-US" sz="2400" err="1">
                <a:solidFill>
                  <a:schemeClr val="accent5"/>
                </a:solidFill>
              </a:rPr>
              <a:t>myON</a:t>
            </a:r>
            <a:r>
              <a:rPr lang="en-US" sz="2400">
                <a:solidFill>
                  <a:schemeClr val="accent5"/>
                </a:solidFill>
              </a:rPr>
              <a:t>—anytime and anywhere. </a:t>
            </a:r>
          </a:p>
          <a:p>
            <a:r>
              <a:rPr lang="en-US" sz="2400">
                <a:solidFill>
                  <a:schemeClr val="accent5"/>
                </a:solidFill>
              </a:rPr>
              <a:t>They can also </a:t>
            </a:r>
            <a:r>
              <a:rPr lang="en-US" sz="2400" b="1">
                <a:solidFill>
                  <a:schemeClr val="accent5"/>
                </a:solidFill>
              </a:rPr>
              <a:t>download up to 20 books at a time for offline reading </a:t>
            </a:r>
            <a:r>
              <a:rPr lang="en-US" sz="2400">
                <a:solidFill>
                  <a:schemeClr val="accent5"/>
                </a:solidFill>
              </a:rPr>
              <a:t>using free mobile apps. </a:t>
            </a:r>
          </a:p>
          <a:p>
            <a:r>
              <a:rPr lang="en-US" sz="2400">
                <a:solidFill>
                  <a:schemeClr val="accent5"/>
                </a:solidFill>
              </a:rPr>
              <a:t>Texts are supported with audio!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D5C7C3-18B5-489F-9FC1-D9BD78721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963" y="1355471"/>
            <a:ext cx="5594086" cy="35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04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C61D6B-753C-42B9-B4BA-A7FBC9F93AB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845898" y="659952"/>
            <a:ext cx="5781043" cy="51953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8157B-ABE9-4C4A-831A-8CFFB1D1C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D2607C-F9F7-4D2A-B07A-DB5806F64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Flyer linked on our </a:t>
            </a:r>
            <a:r>
              <a:rPr lang="en-US">
                <a:hlinkClick r:id="rId3"/>
              </a:rPr>
              <a:t>Texas Home learning page</a:t>
            </a:r>
            <a:r>
              <a:rPr lang="en-US"/>
              <a:t> </a:t>
            </a:r>
            <a:r>
              <a:rPr lang="en-US">
                <a:solidFill>
                  <a:schemeClr val="accent5"/>
                </a:solidFill>
              </a:rPr>
              <a:t>includes instruction to access </a:t>
            </a:r>
            <a:r>
              <a:rPr lang="en-US" err="1">
                <a:solidFill>
                  <a:schemeClr val="accent5"/>
                </a:solidFill>
              </a:rPr>
              <a:t>myON</a:t>
            </a:r>
            <a:endParaRPr lang="en-US">
              <a:solidFill>
                <a:schemeClr val="accent5"/>
              </a:solidFill>
            </a:endParaRPr>
          </a:p>
          <a:p>
            <a:r>
              <a:rPr lang="en-US" err="1">
                <a:solidFill>
                  <a:schemeClr val="accent5"/>
                </a:solidFill>
              </a:rPr>
              <a:t>myON</a:t>
            </a:r>
            <a:r>
              <a:rPr lang="en-US">
                <a:solidFill>
                  <a:schemeClr val="accent5"/>
                </a:solidFill>
              </a:rPr>
              <a:t> will be linked from </a:t>
            </a:r>
            <a:r>
              <a:rPr lang="en-US">
                <a:solidFill>
                  <a:schemeClr val="accent5"/>
                </a:solidFill>
                <a:hlinkClick r:id="rId4"/>
              </a:rPr>
              <a:t>Texas Home Learning site</a:t>
            </a:r>
            <a:r>
              <a:rPr lang="en-US">
                <a:solidFill>
                  <a:schemeClr val="accent5"/>
                </a:solidFill>
              </a:rPr>
              <a:t> for digital RLA extension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2BAB0-E407-416F-8653-58611C3B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Texas Reading with </a:t>
            </a:r>
            <a:r>
              <a:rPr lang="en-US" err="1"/>
              <a:t>myON</a:t>
            </a:r>
            <a:r>
              <a:rPr lang="en-US"/>
              <a:t> from Renaissance</a:t>
            </a:r>
          </a:p>
        </p:txBody>
      </p:sp>
      <p:pic>
        <p:nvPicPr>
          <p:cNvPr id="2050" name="Picture 2" descr="TexasHomeLearning">
            <a:extLst>
              <a:ext uri="{FF2B5EF4-FFF2-40B4-BE49-F238E27FC236}">
                <a16:creationId xmlns:a16="http://schemas.microsoft.com/office/drawing/2014/main" id="{29F58CD5-3557-4576-A6E4-11E84DE72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67"/>
          <a:stretch/>
        </p:blipFill>
        <p:spPr bwMode="auto">
          <a:xfrm>
            <a:off x="1020376" y="3953946"/>
            <a:ext cx="1584601" cy="13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46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2540B3-D065-594D-8F24-2A481E6A3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Texas Reading with </a:t>
            </a:r>
            <a:r>
              <a:rPr lang="en-US" err="1"/>
              <a:t>myON</a:t>
            </a:r>
            <a:r>
              <a:rPr lang="en-US"/>
              <a:t> from Renaissance is live!</a:t>
            </a:r>
          </a:p>
        </p:txBody>
      </p:sp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7E22081-1E9F-413A-B384-C67E9C4CE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380" y="1170038"/>
            <a:ext cx="7880376" cy="451791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28815-4691-7644-9221-9B5BB62E1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67C5673-CA2D-5F42-AE19-30CD7CA06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386" y="2458687"/>
            <a:ext cx="3031651" cy="194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91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F12F-C5EB-4505-8911-FEDBA828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Reading Language Arts Print Extension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A528A-C53D-4AB1-A4AB-4C5555142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051034"/>
            <a:ext cx="10324215" cy="4795955"/>
          </a:xfrm>
        </p:spPr>
        <p:txBody>
          <a:bodyPr/>
          <a:lstStyle/>
          <a:p>
            <a:pPr marL="0" indent="0" fontAlgn="base">
              <a:buNone/>
            </a:pPr>
            <a:r>
              <a:rPr lang="en-US">
                <a:solidFill>
                  <a:schemeClr val="accent5"/>
                </a:solidFill>
              </a:rPr>
              <a:t>Additionally, the following </a:t>
            </a:r>
            <a:r>
              <a:rPr lang="en-US" b="1">
                <a:solidFill>
                  <a:schemeClr val="accent5"/>
                </a:solidFill>
              </a:rPr>
              <a:t>materials</a:t>
            </a:r>
            <a:r>
              <a:rPr lang="en-US">
                <a:solidFill>
                  <a:schemeClr val="accent5"/>
                </a:solidFill>
              </a:rPr>
              <a:t> for Reading Language Arts extension in the Summer At-Home Learning model are available to be </a:t>
            </a:r>
            <a:r>
              <a:rPr lang="en-US" b="1">
                <a:solidFill>
                  <a:schemeClr val="accent5"/>
                </a:solidFill>
              </a:rPr>
              <a:t>shipped directly to student homes at statewide negotiated rates</a:t>
            </a:r>
            <a:r>
              <a:rPr lang="en-US">
                <a:solidFill>
                  <a:schemeClr val="accent5"/>
                </a:solidFill>
              </a:rPr>
              <a:t>. All presented options include: </a:t>
            </a:r>
          </a:p>
          <a:p>
            <a:pPr lvl="1" fontAlgn="base"/>
            <a:r>
              <a:rPr lang="en-US" sz="2800">
                <a:solidFill>
                  <a:schemeClr val="accent5"/>
                </a:solidFill>
              </a:rPr>
              <a:t>Caregiver friendly- language and guidance for family use </a:t>
            </a:r>
          </a:p>
          <a:p>
            <a:pPr lvl="1" fontAlgn="base"/>
            <a:r>
              <a:rPr lang="en-US" sz="2800">
                <a:solidFill>
                  <a:schemeClr val="accent5"/>
                </a:solidFill>
              </a:rPr>
              <a:t>Grade level appropriate books and/or readings </a:t>
            </a:r>
          </a:p>
          <a:p>
            <a:pPr lvl="1" fontAlgn="base"/>
            <a:r>
              <a:rPr lang="en-US" sz="2800">
                <a:solidFill>
                  <a:schemeClr val="accent5"/>
                </a:solidFill>
              </a:rPr>
              <a:t>Materials for a 4-week program </a:t>
            </a:r>
          </a:p>
          <a:p>
            <a:pPr lvl="1" fontAlgn="base"/>
            <a:r>
              <a:rPr lang="en-US" sz="2800">
                <a:solidFill>
                  <a:schemeClr val="accent5"/>
                </a:solidFill>
              </a:rPr>
              <a:t>Direct shipping to student homes </a:t>
            </a:r>
          </a:p>
          <a:p>
            <a:pPr lvl="1" fontAlgn="base"/>
            <a:r>
              <a:rPr lang="en-US" sz="2800">
                <a:solidFill>
                  <a:schemeClr val="accent5"/>
                </a:solidFill>
              </a:rPr>
              <a:t>Negotiated rates for materials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D9C8C-0887-4D2A-B37B-6C04D3EA7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 descr="TexasHomeLearning">
            <a:extLst>
              <a:ext uri="{FF2B5EF4-FFF2-40B4-BE49-F238E27FC236}">
                <a16:creationId xmlns:a16="http://schemas.microsoft.com/office/drawing/2014/main" id="{5CB68C63-0023-104D-BA83-283B7E155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67"/>
          <a:stretch/>
        </p:blipFill>
        <p:spPr bwMode="auto">
          <a:xfrm>
            <a:off x="9451994" y="3709397"/>
            <a:ext cx="1584601" cy="13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68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4B75CB-EE42-C545-9517-F28C7CE6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Negotiated Prices for Districts to Ship to Parents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090AB68-D925-BC44-B254-C1ECCDD11F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814883"/>
              </p:ext>
            </p:extLst>
          </p:nvPr>
        </p:nvGraphicFramePr>
        <p:xfrm>
          <a:off x="1003004" y="1145714"/>
          <a:ext cx="9824484" cy="3872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5396">
                  <a:extLst>
                    <a:ext uri="{9D8B030D-6E8A-4147-A177-3AD203B41FA5}">
                      <a16:colId xmlns:a16="http://schemas.microsoft.com/office/drawing/2014/main" val="2654130564"/>
                    </a:ext>
                  </a:extLst>
                </a:gridCol>
                <a:gridCol w="3551274">
                  <a:extLst>
                    <a:ext uri="{9D8B030D-6E8A-4147-A177-3AD203B41FA5}">
                      <a16:colId xmlns:a16="http://schemas.microsoft.com/office/drawing/2014/main" val="2800232103"/>
                    </a:ext>
                  </a:extLst>
                </a:gridCol>
                <a:gridCol w="1814623">
                  <a:extLst>
                    <a:ext uri="{9D8B030D-6E8A-4147-A177-3AD203B41FA5}">
                      <a16:colId xmlns:a16="http://schemas.microsoft.com/office/drawing/2014/main" val="4029091354"/>
                    </a:ext>
                  </a:extLst>
                </a:gridCol>
                <a:gridCol w="3023191">
                  <a:extLst>
                    <a:ext uri="{9D8B030D-6E8A-4147-A177-3AD203B41FA5}">
                      <a16:colId xmlns:a16="http://schemas.microsoft.com/office/drawing/2014/main" val="426331591"/>
                    </a:ext>
                  </a:extLst>
                </a:gridCol>
              </a:tblGrid>
              <a:tr h="368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Grade Level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Resource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Spanish Version?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Cost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3129038"/>
                  </a:ext>
                </a:extLst>
              </a:tr>
              <a:tr h="96792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Pre-K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/>
                        <a:t>Teaching Strategies: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/>
                        <a:t>Pre-K Summer Soar for Texas</a:t>
                      </a:r>
                      <a:endParaRPr lang="en-US" sz="1800" b="1" u="none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$40 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includes shipping</a:t>
                      </a:r>
                      <a:endParaRPr lang="en-US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4015977"/>
                  </a:ext>
                </a:extLst>
              </a:tr>
              <a:tr h="565263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Frog Street: Family Learning Fun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$50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does not include shipping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6011441"/>
                  </a:ext>
                </a:extLst>
              </a:tr>
              <a:tr h="565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K-1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Learning Dynamics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Instructions Only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$35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includes shipping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0315550"/>
                  </a:ext>
                </a:extLst>
              </a:tr>
              <a:tr h="5830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K-5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HMH: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THL ELA K-5th Grade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$32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includes shipping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4161931"/>
                  </a:ext>
                </a:extLst>
              </a:tr>
              <a:tr h="8054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6-12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HMH: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/>
                        <a:t>Close Reading 6</a:t>
                      </a:r>
                      <a:r>
                        <a:rPr lang="en-US" sz="1800" b="1" baseline="0"/>
                        <a:t>th</a:t>
                      </a:r>
                      <a:r>
                        <a:rPr lang="en-US" sz="1800" b="1"/>
                        <a:t>-12</a:t>
                      </a:r>
                      <a:r>
                        <a:rPr lang="en-US" sz="1800" b="1" baseline="0"/>
                        <a:t>th</a:t>
                      </a:r>
                      <a:r>
                        <a:rPr lang="en-US" sz="1800" b="1"/>
                        <a:t> Grade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$25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includes shipping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50245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50288-D90E-F448-8858-B729BCD92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5DB62-9B5E-BF48-9AD5-B3A363E3CA00}"/>
              </a:ext>
            </a:extLst>
          </p:cNvPr>
          <p:cNvSpPr/>
          <p:nvPr/>
        </p:nvSpPr>
        <p:spPr>
          <a:xfrm>
            <a:off x="1261730" y="5259556"/>
            <a:ext cx="9062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accent2"/>
                </a:solidFill>
              </a:rPr>
              <a:t>Look for more sample products and ordering information next week! </a:t>
            </a:r>
          </a:p>
        </p:txBody>
      </p:sp>
    </p:spTree>
    <p:extLst>
      <p:ext uri="{BB962C8B-B14F-4D97-AF65-F5344CB8AC3E}">
        <p14:creationId xmlns:p14="http://schemas.microsoft.com/office/powerpoint/2010/main" val="3955125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C798-E02B-49F4-8706-9BFE8B1C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82" y="469888"/>
            <a:ext cx="10294898" cy="751350"/>
          </a:xfrm>
        </p:spPr>
        <p:txBody>
          <a:bodyPr>
            <a:normAutofit fontScale="90000"/>
          </a:bodyPr>
          <a:lstStyle/>
          <a:p>
            <a:r>
              <a:rPr lang="en-US"/>
              <a:t>Teaching Strategies:  Pre-K Summer Soar for Texas</a:t>
            </a:r>
            <a:br>
              <a:rPr lang="en-US"/>
            </a:br>
            <a:r>
              <a:rPr lang="en-US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9B44F1-7757-9140-8DA5-361B33F22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329070"/>
            <a:ext cx="5383620" cy="4568541"/>
          </a:xfrm>
        </p:spPr>
        <p:txBody>
          <a:bodyPr/>
          <a:lstStyle/>
          <a:p>
            <a:pPr lvl="0"/>
            <a:r>
              <a:rPr lang="en-US">
                <a:solidFill>
                  <a:schemeClr val="accent5"/>
                </a:solidFill>
              </a:rPr>
              <a:t>Includes learning materials, books, and progress monitoring tools linked to TPG and TEKS</a:t>
            </a:r>
          </a:p>
          <a:p>
            <a:pPr lvl="0"/>
            <a:r>
              <a:rPr lang="en-US">
                <a:solidFill>
                  <a:schemeClr val="accent5"/>
                </a:solidFill>
              </a:rPr>
              <a:t>Digital option available (mobile app) </a:t>
            </a:r>
          </a:p>
          <a:p>
            <a:pPr lvl="0"/>
            <a:r>
              <a:rPr lang="en-US">
                <a:solidFill>
                  <a:schemeClr val="accent5"/>
                </a:solidFill>
              </a:rPr>
              <a:t>Includes option for manipulatives add-on</a:t>
            </a:r>
          </a:p>
          <a:p>
            <a:r>
              <a:rPr lang="en-US">
                <a:solidFill>
                  <a:schemeClr val="accent5"/>
                </a:solidFill>
              </a:rPr>
              <a:t>Meant to build capacity in families</a:t>
            </a:r>
          </a:p>
          <a:p>
            <a:r>
              <a:rPr lang="en-US" b="1">
                <a:solidFill>
                  <a:schemeClr val="accent2"/>
                </a:solidFill>
              </a:rPr>
              <a:t>$40 – includes shipping</a:t>
            </a:r>
          </a:p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A8516-F9A1-4888-9E1C-731551470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Content Placeholder 10" descr="A group of items on display&#10;&#10;Description automatically generated">
            <a:extLst>
              <a:ext uri="{FF2B5EF4-FFF2-40B4-BE49-F238E27FC236}">
                <a16:creationId xmlns:a16="http://schemas.microsoft.com/office/drawing/2014/main" id="{86DCD0B1-A2D9-41FC-ABF0-F22DC39516B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37538"/>
            <a:ext cx="5857875" cy="3982923"/>
          </a:xfrm>
        </p:spPr>
      </p:pic>
      <p:pic>
        <p:nvPicPr>
          <p:cNvPr id="3" name="Picture 4" descr="A picture containing table&#10;&#10;Description generated with very high confidence">
            <a:extLst>
              <a:ext uri="{FF2B5EF4-FFF2-40B4-BE49-F238E27FC236}">
                <a16:creationId xmlns:a16="http://schemas.microsoft.com/office/drawing/2014/main" id="{9A733999-42FD-4588-A3C1-1CD7877A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618" y="133102"/>
            <a:ext cx="1441256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48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25CF5-54D0-422F-BEBA-D5946EC06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Frog Street </a:t>
            </a:r>
          </a:p>
        </p:txBody>
      </p:sp>
      <p:pic>
        <p:nvPicPr>
          <p:cNvPr id="3" name="Picture 4" descr="A picture containing photo, many, various, items&#10;&#10;Description generated with very high confidence">
            <a:extLst>
              <a:ext uri="{FF2B5EF4-FFF2-40B4-BE49-F238E27FC236}">
                <a16:creationId xmlns:a16="http://schemas.microsoft.com/office/drawing/2014/main" id="{35CFE2B5-2238-4FE9-82A2-A9F4A89DD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380" y="1304642"/>
            <a:ext cx="5957134" cy="4204111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C6531F-D597-D24F-93D5-8DAD6E6DD6D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91915" y="1304642"/>
            <a:ext cx="4742121" cy="4351338"/>
          </a:xfrm>
        </p:spPr>
        <p:txBody>
          <a:bodyPr anchor="t"/>
          <a:lstStyle/>
          <a:p>
            <a:r>
              <a:rPr lang="en-US">
                <a:solidFill>
                  <a:schemeClr val="accent5"/>
                </a:solidFill>
                <a:ea typeface="+mn-lt"/>
                <a:cs typeface="+mn-lt"/>
              </a:rPr>
              <a:t>Familiar to many children</a:t>
            </a:r>
          </a:p>
          <a:p>
            <a:r>
              <a:rPr lang="en-US">
                <a:solidFill>
                  <a:schemeClr val="accent5"/>
                </a:solidFill>
                <a:ea typeface="+mn-lt"/>
                <a:cs typeface="+mn-lt"/>
              </a:rPr>
              <a:t>Focused on literacy and math and aligned to TPG</a:t>
            </a:r>
          </a:p>
          <a:p>
            <a:r>
              <a:rPr lang="en-US">
                <a:solidFill>
                  <a:schemeClr val="accent5"/>
                </a:solidFill>
                <a:ea typeface="+mn-lt"/>
                <a:cs typeface="+mn-lt"/>
              </a:rPr>
              <a:t>Workbooks and learning materials in one package</a:t>
            </a:r>
          </a:p>
          <a:p>
            <a:r>
              <a:rPr lang="en-US" b="1">
                <a:solidFill>
                  <a:schemeClr val="accent2"/>
                </a:solidFill>
              </a:rPr>
              <a:t>$50 – does not include shipping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639D8-D4AD-4FCE-BC0F-AF1F2986D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6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696C46D-79D9-48D5-A639-1C8191C87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99" y="281758"/>
            <a:ext cx="1767469" cy="4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33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26CFE9-3587-4067-A3B8-22432EE9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Dynamics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520D90-8455-4BE3-821A-AF87B18F0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79" y="1285424"/>
            <a:ext cx="5472663" cy="4351338"/>
          </a:xfrm>
        </p:spPr>
        <p:txBody>
          <a:bodyPr/>
          <a:lstStyle/>
          <a:p>
            <a:pPr fontAlgn="base"/>
            <a:r>
              <a:rPr lang="en-US" b="1">
                <a:solidFill>
                  <a:schemeClr val="accent5"/>
                </a:solidFill>
              </a:rPr>
              <a:t>Phonics program includes 52 books</a:t>
            </a:r>
          </a:p>
          <a:p>
            <a:pPr fontAlgn="base"/>
            <a:r>
              <a:rPr lang="en-US">
                <a:solidFill>
                  <a:schemeClr val="accent5"/>
                </a:solidFill>
              </a:rPr>
              <a:t>Designed as a family-led program </a:t>
            </a:r>
          </a:p>
          <a:p>
            <a:pPr fontAlgn="base"/>
            <a:r>
              <a:rPr lang="en-US">
                <a:solidFill>
                  <a:schemeClr val="accent5"/>
                </a:solidFill>
              </a:rPr>
              <a:t>Daily lessons designed to fit easily into family schedule </a:t>
            </a:r>
          </a:p>
          <a:p>
            <a:pPr fontAlgn="base"/>
            <a:r>
              <a:rPr lang="en-US">
                <a:solidFill>
                  <a:schemeClr val="accent5"/>
                </a:solidFill>
              </a:rPr>
              <a:t>Includes an app for parents with print materials to reduce screen time </a:t>
            </a:r>
          </a:p>
          <a:p>
            <a:r>
              <a:rPr lang="en-US" b="1">
                <a:solidFill>
                  <a:schemeClr val="accent2"/>
                </a:solidFill>
              </a:rPr>
              <a:t>$35 – includes shipping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7C51F-8C2E-4FD0-BE68-C53D1C86D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Content Placeholder 3" descr="A picture containing refrigerator, photo, colorful, many&#10;&#10;Description automatically generated">
            <a:extLst>
              <a:ext uri="{FF2B5EF4-FFF2-40B4-BE49-F238E27FC236}">
                <a16:creationId xmlns:a16="http://schemas.microsoft.com/office/drawing/2014/main" id="{6B739EFE-DE0E-48E2-9D89-83FCDD2B9CC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25" y="1148081"/>
            <a:ext cx="4155440" cy="4155440"/>
          </a:xfrm>
        </p:spPr>
      </p:pic>
      <p:pic>
        <p:nvPicPr>
          <p:cNvPr id="2050" name="Picture 2" descr="Learning Dynamics ">
            <a:extLst>
              <a:ext uri="{FF2B5EF4-FFF2-40B4-BE49-F238E27FC236}">
                <a16:creationId xmlns:a16="http://schemas.microsoft.com/office/drawing/2014/main" id="{AD9F3D40-31F9-4B5D-A86C-236969D5D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703" y="150367"/>
            <a:ext cx="2168172" cy="76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058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674ABE-8BE6-4550-927B-E80E38F3C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Houghton Mifflin Harcourt: K-5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D71CE-712B-4E21-BF36-CB6733146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7489" y="1439637"/>
            <a:ext cx="4816548" cy="4351338"/>
          </a:xfrm>
        </p:spPr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For students from K-5th Grade </a:t>
            </a:r>
          </a:p>
          <a:p>
            <a:r>
              <a:rPr lang="en-US" b="1">
                <a:solidFill>
                  <a:schemeClr val="accent5"/>
                </a:solidFill>
              </a:rPr>
              <a:t>Real texts, includes 6 total books that are mixture of fiction and nonfiction  </a:t>
            </a:r>
          </a:p>
          <a:p>
            <a:r>
              <a:rPr lang="en-US">
                <a:solidFill>
                  <a:schemeClr val="accent5"/>
                </a:solidFill>
              </a:rPr>
              <a:t>Books contain family-facing instructions in the front and back materials to support engagement with the books included </a:t>
            </a:r>
          </a:p>
          <a:p>
            <a:r>
              <a:rPr lang="en-US" b="1">
                <a:solidFill>
                  <a:schemeClr val="accent2"/>
                </a:solidFill>
              </a:rPr>
              <a:t>$32 – includes shipping</a:t>
            </a:r>
          </a:p>
          <a:p>
            <a:endParaRPr lang="en-US">
              <a:solidFill>
                <a:schemeClr val="accent5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1590B-7040-485E-AF3F-FE3A759CC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94B13F-0058-4CFE-AAFF-83039FFC4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157" y="181415"/>
            <a:ext cx="2565843" cy="1010245"/>
          </a:xfrm>
          <a:prstGeom prst="rect">
            <a:avLst/>
          </a:prstGeom>
        </p:spPr>
      </p:pic>
      <p:pic>
        <p:nvPicPr>
          <p:cNvPr id="2" name="Picture 6" descr="A picture containing photo, many, covered, bunch&#10;&#10;Description generated with very high confidence">
            <a:extLst>
              <a:ext uri="{FF2B5EF4-FFF2-40B4-BE49-F238E27FC236}">
                <a16:creationId xmlns:a16="http://schemas.microsoft.com/office/drawing/2014/main" id="{3F984CDC-91FE-46CE-8D0D-C7277D23667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310932" y="1655030"/>
            <a:ext cx="6812881" cy="3547940"/>
          </a:xfrm>
        </p:spPr>
      </p:pic>
    </p:spTree>
    <p:extLst>
      <p:ext uri="{BB962C8B-B14F-4D97-AF65-F5344CB8AC3E}">
        <p14:creationId xmlns:p14="http://schemas.microsoft.com/office/powerpoint/2010/main" val="2009782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674ABE-8BE6-4550-927B-E80E38F3C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Houghton Mifflin Harcourt: 6-12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D71CE-712B-4E21-BF36-CB6733146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accent5"/>
                </a:solidFill>
              </a:rPr>
              <a:t>For students from K-5th Grade </a:t>
            </a:r>
          </a:p>
          <a:p>
            <a:r>
              <a:rPr lang="en-US" b="1">
                <a:solidFill>
                  <a:schemeClr val="accent5"/>
                </a:solidFill>
              </a:rPr>
              <a:t>Real texts, includes 6 total books that are mixture of fiction and nonfiction  </a:t>
            </a:r>
          </a:p>
          <a:p>
            <a:r>
              <a:rPr lang="en-US">
                <a:solidFill>
                  <a:schemeClr val="accent5"/>
                </a:solidFill>
              </a:rPr>
              <a:t>Books contain family-facing instructions in the front and back materials to support engagement with the books included </a:t>
            </a:r>
          </a:p>
          <a:p>
            <a:r>
              <a:rPr lang="en-US" b="1">
                <a:solidFill>
                  <a:schemeClr val="accent2"/>
                </a:solidFill>
              </a:rPr>
              <a:t>$32 – includes shipping</a:t>
            </a:r>
          </a:p>
          <a:p>
            <a:endParaRPr lang="en-US">
              <a:solidFill>
                <a:schemeClr val="accent5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1590B-7040-485E-AF3F-FE3A759CC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94B13F-0058-4CFE-AAFF-83039FFC4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157" y="181415"/>
            <a:ext cx="2565843" cy="1010245"/>
          </a:xfrm>
          <a:prstGeom prst="rect">
            <a:avLst/>
          </a:prstGeom>
        </p:spPr>
      </p:pic>
      <p:pic>
        <p:nvPicPr>
          <p:cNvPr id="7" name="Picture 9" descr="A picture containing sitting, mounted, food, display&#10;&#10;Description generated with very high confidence">
            <a:extLst>
              <a:ext uri="{FF2B5EF4-FFF2-40B4-BE49-F238E27FC236}">
                <a16:creationId xmlns:a16="http://schemas.microsoft.com/office/drawing/2014/main" id="{9A304F5E-F3CC-48EC-A688-799DB8A12DE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483887" y="1376152"/>
            <a:ext cx="5359976" cy="4026476"/>
          </a:xfrm>
        </p:spPr>
      </p:pic>
    </p:spTree>
    <p:extLst>
      <p:ext uri="{BB962C8B-B14F-4D97-AF65-F5344CB8AC3E}">
        <p14:creationId xmlns:p14="http://schemas.microsoft.com/office/powerpoint/2010/main" val="259122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581AED3-2A9B-4CAA-BC99-90B822A1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79" y="153230"/>
            <a:ext cx="12150865" cy="751350"/>
          </a:xfrm>
        </p:spPr>
        <p:txBody>
          <a:bodyPr>
            <a:normAutofit/>
          </a:bodyPr>
          <a:lstStyle/>
          <a:p>
            <a:r>
              <a:rPr lang="en-US"/>
              <a:t>What is Texas Home Learning?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BEB12-EF30-4C52-BF18-615B88F5167A}"/>
              </a:ext>
            </a:extLst>
          </p:cNvPr>
          <p:cNvSpPr/>
          <p:nvPr/>
        </p:nvSpPr>
        <p:spPr>
          <a:xfrm>
            <a:off x="482507" y="2566237"/>
            <a:ext cx="5555157" cy="25592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Complete optional to use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Designed to engage students in meaningful content and mitigate student gaps in learning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Daily activities aligned to the TEKS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Family and student-facing resources for guiding students outside of classroom, without support of a full-time teacher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Customizable for districts to adapt and integrate into summer learning plan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5BADA2-6F75-40E9-A2B2-F2BE5716A9F5}"/>
              </a:ext>
            </a:extLst>
          </p:cNvPr>
          <p:cNvSpPr/>
          <p:nvPr/>
        </p:nvSpPr>
        <p:spPr>
          <a:xfrm>
            <a:off x="360084" y="1806384"/>
            <a:ext cx="5555157" cy="53344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Texas Home Learning </a:t>
            </a:r>
            <a:r>
              <a:rPr lang="en-US" sz="2000" b="1" u="sng"/>
              <a:t>IS: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E73100-6C48-4720-B502-EF7B70A04D22}"/>
              </a:ext>
            </a:extLst>
          </p:cNvPr>
          <p:cNvSpPr/>
          <p:nvPr/>
        </p:nvSpPr>
        <p:spPr>
          <a:xfrm>
            <a:off x="6187439" y="1806384"/>
            <a:ext cx="5555157" cy="53344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Texas Home Learning </a:t>
            </a:r>
            <a:r>
              <a:rPr lang="en-US" sz="2000" b="1" u="sng"/>
              <a:t>IS NOT: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50A5F4-22CB-426C-947B-6214226A0DA1}"/>
              </a:ext>
            </a:extLst>
          </p:cNvPr>
          <p:cNvSpPr/>
          <p:nvPr/>
        </p:nvSpPr>
        <p:spPr>
          <a:xfrm>
            <a:off x="6227487" y="2566237"/>
            <a:ext cx="5555157" cy="21835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A requirement of the state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A continuation of any particular district’s annual scope and sequence or a bridge to the next grade level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Alignment to the TEKS Resource System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accent5"/>
                </a:solidFill>
              </a:rPr>
              <a:t>An endorsement or recommendation of any particular resource or text</a:t>
            </a:r>
          </a:p>
          <a:p>
            <a:pPr>
              <a:spcAft>
                <a:spcPts val="1200"/>
              </a:spcAft>
            </a:pPr>
            <a:endParaRPr lang="en-US">
              <a:solidFill>
                <a:schemeClr val="accent5"/>
              </a:solidFill>
            </a:endParaRP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1F607FD0-22C2-4302-8198-38CAE568F098}"/>
              </a:ext>
            </a:extLst>
          </p:cNvPr>
          <p:cNvSpPr txBox="1">
            <a:spLocks/>
          </p:cNvSpPr>
          <p:nvPr/>
        </p:nvSpPr>
        <p:spPr>
          <a:xfrm>
            <a:off x="342274" y="872524"/>
            <a:ext cx="11489959" cy="943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accent5"/>
                </a:solidFill>
              </a:rPr>
              <a:t>Texas Home Learning provides school districts with optional home learning models that provide continued instruction for students. </a:t>
            </a:r>
            <a:endParaRPr lang="en-US" sz="1600">
              <a:solidFill>
                <a:schemeClr val="accent5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3F7F6E-8533-4851-886E-E01838978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61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6C8B-7A09-401C-9B2F-EC617AFE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TEA Will Provide Initial Access to Some Texts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3925D-E149-42B9-86A0-FB23A2C16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58D852D0-D16C-44C0-8BE1-A53A2F4E41EA}"/>
              </a:ext>
            </a:extLst>
          </p:cNvPr>
          <p:cNvSpPr txBox="1">
            <a:spLocks/>
          </p:cNvSpPr>
          <p:nvPr/>
        </p:nvSpPr>
        <p:spPr>
          <a:xfrm>
            <a:off x="737189" y="1190112"/>
            <a:ext cx="10555472" cy="943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accent5"/>
                </a:solidFill>
              </a:rPr>
              <a:t>Districts that have student populations that where more than 50% of students are classified as economically disadvantaged are eligible to have TEA cover up to 50 sets per grade of the following products on a first-come first-served basis. </a:t>
            </a:r>
          </a:p>
          <a:p>
            <a:pPr marL="0" indent="0">
              <a:buNone/>
            </a:pPr>
            <a:endParaRPr lang="en-US" sz="2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chemeClr val="accent2"/>
                </a:solidFill>
              </a:rPr>
              <a:t>All districts have access to the TEA negotiated rates for all products.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Again, more information on ordering will be available next week.  </a:t>
            </a:r>
          </a:p>
          <a:p>
            <a:pPr marL="0" indent="0">
              <a:buNone/>
            </a:pPr>
            <a:endParaRPr lang="en-US" sz="2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accent5"/>
              </a:solidFill>
            </a:endParaRPr>
          </a:p>
        </p:txBody>
      </p:sp>
      <p:graphicFrame>
        <p:nvGraphicFramePr>
          <p:cNvPr id="21" name="Content Placeholder 7">
            <a:extLst>
              <a:ext uri="{FF2B5EF4-FFF2-40B4-BE49-F238E27FC236}">
                <a16:creationId xmlns:a16="http://schemas.microsoft.com/office/drawing/2014/main" id="{58CAD40B-0316-4E41-871C-D08C1F81C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7126587"/>
              </p:ext>
            </p:extLst>
          </p:nvPr>
        </p:nvGraphicFramePr>
        <p:xfrm>
          <a:off x="2945220" y="2419025"/>
          <a:ext cx="6265456" cy="2305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869">
                  <a:extLst>
                    <a:ext uri="{9D8B030D-6E8A-4147-A177-3AD203B41FA5}">
                      <a16:colId xmlns:a16="http://schemas.microsoft.com/office/drawing/2014/main" val="2654130564"/>
                    </a:ext>
                  </a:extLst>
                </a:gridCol>
                <a:gridCol w="3331921">
                  <a:extLst>
                    <a:ext uri="{9D8B030D-6E8A-4147-A177-3AD203B41FA5}">
                      <a16:colId xmlns:a16="http://schemas.microsoft.com/office/drawing/2014/main" val="2800232103"/>
                    </a:ext>
                  </a:extLst>
                </a:gridCol>
                <a:gridCol w="1586666">
                  <a:extLst>
                    <a:ext uri="{9D8B030D-6E8A-4147-A177-3AD203B41FA5}">
                      <a16:colId xmlns:a16="http://schemas.microsoft.com/office/drawing/2014/main" val="4029091354"/>
                    </a:ext>
                  </a:extLst>
                </a:gridCol>
              </a:tblGrid>
              <a:tr h="282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Product Type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Resource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Spanish Version?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3129038"/>
                  </a:ext>
                </a:extLst>
              </a:tr>
              <a:tr h="756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Pre-K Program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</a:rPr>
                        <a:t>Teaching Strategies: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chemeClr val="tx1"/>
                          </a:solidFill>
                        </a:rPr>
                        <a:t>Pre-K Summer Soar for Texas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4015977"/>
                  </a:ext>
                </a:extLst>
              </a:tr>
              <a:tr h="550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Phonics Program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Learning Dynamics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Instructions Only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0315550"/>
                  </a:ext>
                </a:extLst>
              </a:tr>
              <a:tr h="7160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Text Sets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HMH: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THL ELA K-5th Grade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4161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692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6B9C31-D23E-4D0E-9999-31B0B1654B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Implementation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6757C-3208-4202-A5B7-A3A379BC8A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29388"/>
            <a:ext cx="2743200" cy="365125"/>
          </a:xfrm>
        </p:spPr>
        <p:txBody>
          <a:bodyPr/>
          <a:lstStyle/>
          <a:p>
            <a:fld id="{69C126A4-BD19-47E2-8A0E-0DE1B9D8C9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37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6C8B-7A09-401C-9B2F-EC617AFE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District Implementation Support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283044E2-2FCD-4E74-81AF-40339920A354}"/>
              </a:ext>
            </a:extLst>
          </p:cNvPr>
          <p:cNvSpPr txBox="1">
            <a:spLocks/>
          </p:cNvSpPr>
          <p:nvPr/>
        </p:nvSpPr>
        <p:spPr>
          <a:xfrm>
            <a:off x="342274" y="872524"/>
            <a:ext cx="11489959" cy="943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F16038"/>
              </a:buClr>
              <a:buNone/>
              <a:defRPr/>
            </a:pPr>
            <a:r>
              <a:rPr lang="en-US" sz="2400">
                <a:solidFill>
                  <a:srgbClr val="363534"/>
                </a:solidFill>
              </a:rPr>
              <a:t>Support for district planning, launch, and implementation with guidance for supporting all learners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9C36FA-B9C2-4B07-8694-82DB0E54C7BF}"/>
              </a:ext>
            </a:extLst>
          </p:cNvPr>
          <p:cNvSpPr/>
          <p:nvPr/>
        </p:nvSpPr>
        <p:spPr>
          <a:xfrm>
            <a:off x="1191054" y="1849604"/>
            <a:ext cx="4206240" cy="7363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Support for Planning, Launch, and Implementation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EDAA6B-7BAB-4F5D-AC6B-07668CCDFE4F}"/>
              </a:ext>
            </a:extLst>
          </p:cNvPr>
          <p:cNvSpPr/>
          <p:nvPr/>
        </p:nvSpPr>
        <p:spPr>
          <a:xfrm>
            <a:off x="6794705" y="1849604"/>
            <a:ext cx="4206240" cy="7363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Guidance to Support for All Learners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89189C-0A6F-4F7A-B284-C621108CA5EB}"/>
              </a:ext>
            </a:extLst>
          </p:cNvPr>
          <p:cNvSpPr txBox="1"/>
          <p:nvPr/>
        </p:nvSpPr>
        <p:spPr>
          <a:xfrm>
            <a:off x="1418803" y="4874618"/>
            <a:ext cx="173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THL 2.0</a:t>
            </a:r>
          </a:p>
          <a:p>
            <a:pPr algn="ctr"/>
            <a:r>
              <a:rPr lang="en-US"/>
              <a:t>Webinar Series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C55A58-75CC-44A2-A70C-03842DBB7117}"/>
              </a:ext>
            </a:extLst>
          </p:cNvPr>
          <p:cNvSpPr txBox="1"/>
          <p:nvPr/>
        </p:nvSpPr>
        <p:spPr>
          <a:xfrm>
            <a:off x="4557038" y="4818827"/>
            <a:ext cx="307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Training Tools, Guidance Documents, and Templates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5B4E5A-34D5-4B17-BD3E-6CF55F686487}"/>
              </a:ext>
            </a:extLst>
          </p:cNvPr>
          <p:cNvSpPr txBox="1"/>
          <p:nvPr/>
        </p:nvSpPr>
        <p:spPr>
          <a:xfrm>
            <a:off x="8534137" y="4864993"/>
            <a:ext cx="272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Access to Curriculum-specific Resources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C592BC-30E7-454B-9BC3-A09D8B70C787}"/>
              </a:ext>
            </a:extLst>
          </p:cNvPr>
          <p:cNvSpPr/>
          <p:nvPr/>
        </p:nvSpPr>
        <p:spPr>
          <a:xfrm>
            <a:off x="1187165" y="2883016"/>
            <a:ext cx="9817669" cy="401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/>
              <a:t>To assist districts in implementation and to support for all learners, TEA will provide the following :</a:t>
            </a:r>
          </a:p>
        </p:txBody>
      </p:sp>
      <p:pic>
        <p:nvPicPr>
          <p:cNvPr id="27" name="Graphic 26" descr="Key">
            <a:extLst>
              <a:ext uri="{FF2B5EF4-FFF2-40B4-BE49-F238E27FC236}">
                <a16:creationId xmlns:a16="http://schemas.microsoft.com/office/drawing/2014/main" id="{09BFC227-C298-4BC2-80B7-417196B65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191329">
            <a:off x="9312122" y="3409073"/>
            <a:ext cx="1106424" cy="1106424"/>
          </a:xfrm>
          <a:prstGeom prst="rect">
            <a:avLst/>
          </a:prstGeom>
        </p:spPr>
      </p:pic>
      <p:pic>
        <p:nvPicPr>
          <p:cNvPr id="31" name="Graphic 30" descr="List">
            <a:extLst>
              <a:ext uri="{FF2B5EF4-FFF2-40B4-BE49-F238E27FC236}">
                <a16:creationId xmlns:a16="http://schemas.microsoft.com/office/drawing/2014/main" id="{407F7627-52B1-4012-B096-90DF08FDF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788" y="3493847"/>
            <a:ext cx="1106424" cy="110642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A3148D5-4EC1-405E-982B-A2FB1F615C58}"/>
              </a:ext>
            </a:extLst>
          </p:cNvPr>
          <p:cNvGrpSpPr/>
          <p:nvPr/>
        </p:nvGrpSpPr>
        <p:grpSpPr>
          <a:xfrm>
            <a:off x="1697546" y="3381014"/>
            <a:ext cx="1217066" cy="1217066"/>
            <a:chOff x="1849118" y="3551945"/>
            <a:chExt cx="1106424" cy="1106424"/>
          </a:xfrm>
          <a:solidFill>
            <a:srgbClr val="0D6CB9"/>
          </a:solidFill>
        </p:grpSpPr>
        <p:pic>
          <p:nvPicPr>
            <p:cNvPr id="29" name="Graphic 28" descr="Monitor">
              <a:extLst>
                <a:ext uri="{FF2B5EF4-FFF2-40B4-BE49-F238E27FC236}">
                  <a16:creationId xmlns:a16="http://schemas.microsoft.com/office/drawing/2014/main" id="{A2D117B0-221B-4D98-B1A5-718495AEF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49118" y="3551945"/>
              <a:ext cx="1106424" cy="1106424"/>
            </a:xfrm>
            <a:prstGeom prst="rect">
              <a:avLst/>
            </a:prstGeom>
          </p:spPr>
        </p:pic>
        <p:pic>
          <p:nvPicPr>
            <p:cNvPr id="33" name="Graphic 32" descr="Group brainstorm">
              <a:extLst>
                <a:ext uri="{FF2B5EF4-FFF2-40B4-BE49-F238E27FC236}">
                  <a16:creationId xmlns:a16="http://schemas.microsoft.com/office/drawing/2014/main" id="{638865D1-B44F-41F5-9378-E710745DA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118445" y="3760549"/>
              <a:ext cx="567771" cy="567771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51574-19DB-42A8-A62F-5BEFF2F3D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E7DB1-BD55-42F1-8F07-30189E373C80}"/>
              </a:ext>
            </a:extLst>
          </p:cNvPr>
          <p:cNvGrpSpPr/>
          <p:nvPr/>
        </p:nvGrpSpPr>
        <p:grpSpPr>
          <a:xfrm>
            <a:off x="4021476" y="3965825"/>
            <a:ext cx="4149048" cy="1499333"/>
            <a:chOff x="4017196" y="3965825"/>
            <a:chExt cx="4149048" cy="149933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DE5AC50-3A50-404E-BE2C-6EA1FF40EA9C}"/>
                </a:ext>
              </a:extLst>
            </p:cNvPr>
            <p:cNvCxnSpPr/>
            <p:nvPr/>
          </p:nvCxnSpPr>
          <p:spPr>
            <a:xfrm>
              <a:off x="4017196" y="3965825"/>
              <a:ext cx="0" cy="149933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E480B8-456F-4E87-B8C6-9B74FB6D9993}"/>
                </a:ext>
              </a:extLst>
            </p:cNvPr>
            <p:cNvCxnSpPr/>
            <p:nvPr/>
          </p:nvCxnSpPr>
          <p:spPr>
            <a:xfrm>
              <a:off x="8166244" y="3965825"/>
              <a:ext cx="0" cy="149933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1128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7E6007-F42D-43AA-ABFF-976BFF059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Upcoming Implementation Webinars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5CB46B-F8E0-4E87-A227-5D85B0919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090217"/>
            <a:ext cx="5383620" cy="4351338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2000" b="1"/>
              <a:t>Webinar 1, May 21: Planning for Summer 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tx1"/>
                </a:solidFill>
              </a:rPr>
              <a:t>Outline the consideration for determining summer learning approach.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tx1"/>
                </a:solidFill>
              </a:rPr>
              <a:t>Provide an overview of the approach and details for the Texas Home Learning summer option.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tx1"/>
                </a:solidFill>
              </a:rPr>
              <a:t>Preview tools and resources to support district planning for summer learning.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tx1"/>
                </a:solidFill>
              </a:rPr>
              <a:t>Hear from a district leader considering the Texas Home Learning summer option. 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tx1"/>
                </a:solidFill>
              </a:rPr>
              <a:t>Provide a planning template with guiding questions and example </a:t>
            </a:r>
          </a:p>
          <a:p>
            <a:pPr marL="0" indent="0" fontAlgn="base">
              <a:buNone/>
            </a:pP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1C9F34-440D-4C33-9A8C-88CEAB40C6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050275"/>
            <a:ext cx="5383620" cy="4351338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2000" b="1"/>
              <a:t>Webinar 2, May 26: Preparing to use Texas Home Learning</a:t>
            </a:r>
            <a:endParaRPr lang="en-US" sz="2000"/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accent5"/>
                </a:solidFill>
              </a:rPr>
              <a:t>Provide an overview of content and associated products (includes criteria for how products were selected).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accent5"/>
                </a:solidFill>
              </a:rPr>
              <a:t>Provide an overview of various use options and considerations for local context.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accent5"/>
                </a:solidFill>
              </a:rPr>
              <a:t>Outline training considerations and publishers supports (connect to CPE credit).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accent5"/>
                </a:solidFill>
              </a:rPr>
              <a:t>Preview tools and resources to support district planning for summer learning. 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chemeClr val="accent5"/>
                </a:solidFill>
              </a:rPr>
              <a:t>Preview the text set packages. 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E153E-FDDF-4188-A48C-513220E97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DB4FE-4563-46E8-97D5-00F16F0DA2FC}"/>
              </a:ext>
            </a:extLst>
          </p:cNvPr>
          <p:cNvSpPr txBox="1"/>
          <p:nvPr/>
        </p:nvSpPr>
        <p:spPr>
          <a:xfrm>
            <a:off x="712380" y="5121402"/>
            <a:ext cx="11121657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Both webinars are at 8:30 am and will be announced through the superintendent’s listserv. They will also be recorded and posted on TEA’s site. </a:t>
            </a:r>
          </a:p>
        </p:txBody>
      </p:sp>
    </p:spTree>
    <p:extLst>
      <p:ext uri="{BB962C8B-B14F-4D97-AF65-F5344CB8AC3E}">
        <p14:creationId xmlns:p14="http://schemas.microsoft.com/office/powerpoint/2010/main" val="3662371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6C8B-7A09-401C-9B2F-EC617AFE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 and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D4CF2-C90E-4AD2-B698-21164FC1E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848" y="1166878"/>
            <a:ext cx="9746712" cy="4351338"/>
          </a:xfrm>
        </p:spPr>
        <p:txBody>
          <a:bodyPr/>
          <a:lstStyle/>
          <a:p>
            <a:r>
              <a:rPr lang="en-US" sz="3200">
                <a:solidFill>
                  <a:schemeClr val="accent5"/>
                </a:solidFill>
              </a:rPr>
              <a:t>Book order information to come next week</a:t>
            </a:r>
          </a:p>
          <a:p>
            <a:r>
              <a:rPr lang="en-US" sz="3200">
                <a:solidFill>
                  <a:schemeClr val="accent5"/>
                </a:solidFill>
              </a:rPr>
              <a:t>Pre-Order Summer Learning Packets Now!</a:t>
            </a:r>
          </a:p>
          <a:p>
            <a:pPr lvl="1"/>
            <a:r>
              <a:rPr lang="en-US" sz="2800">
                <a:solidFill>
                  <a:schemeClr val="accent5"/>
                </a:solidFill>
              </a:rPr>
              <a:t>To Pre-Order, Districts should</a:t>
            </a:r>
          </a:p>
          <a:p>
            <a:pPr lvl="2"/>
            <a:r>
              <a:rPr lang="en-US" sz="2400">
                <a:solidFill>
                  <a:schemeClr val="accent5"/>
                </a:solidFill>
              </a:rPr>
              <a:t>Complete the </a:t>
            </a:r>
            <a:r>
              <a:rPr lang="en-US" sz="2400" b="1">
                <a:solidFill>
                  <a:schemeClr val="accent5"/>
                </a:solidFill>
              </a:rPr>
              <a:t>Phase 2 Pre-Order Form tab </a:t>
            </a:r>
            <a:r>
              <a:rPr lang="en-US" sz="2400">
                <a:solidFill>
                  <a:schemeClr val="accent5"/>
                </a:solidFill>
              </a:rPr>
              <a:t>of the online order form at </a:t>
            </a:r>
            <a:r>
              <a:rPr lang="en-US" sz="240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</a:t>
            </a:r>
            <a:r>
              <a:rPr lang="en-US" sz="2400" err="1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THLOrderForm</a:t>
            </a:r>
            <a:endParaRPr lang="en-US" sz="2400">
              <a:solidFill>
                <a:schemeClr val="accent5"/>
              </a:solidFill>
            </a:endParaRPr>
          </a:p>
          <a:p>
            <a:pPr lvl="2"/>
            <a:r>
              <a:rPr lang="en-US" sz="2400">
                <a:solidFill>
                  <a:schemeClr val="accent5"/>
                </a:solidFill>
              </a:rPr>
              <a:t>Enter the Subject: “Phase 2 Pre-Order” </a:t>
            </a:r>
          </a:p>
          <a:p>
            <a:pPr lvl="2"/>
            <a:r>
              <a:rPr lang="en-US" sz="2400">
                <a:solidFill>
                  <a:schemeClr val="accent5"/>
                </a:solidFill>
              </a:rPr>
              <a:t>Submit the online order form to </a:t>
            </a:r>
            <a:r>
              <a:rPr lang="en-US" sz="240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TexasPackets@XanEdu.com</a:t>
            </a:r>
            <a:endParaRPr lang="en-US" sz="2400">
              <a:solidFill>
                <a:schemeClr val="accent5"/>
              </a:solidFill>
            </a:endParaRPr>
          </a:p>
          <a:p>
            <a:r>
              <a:rPr lang="en-US" sz="3200">
                <a:solidFill>
                  <a:schemeClr val="accent5"/>
                </a:solidFill>
              </a:rPr>
              <a:t>Questions?</a:t>
            </a:r>
          </a:p>
          <a:p>
            <a:pPr lvl="1"/>
            <a:r>
              <a:rPr lang="en-US" sz="2800">
                <a:solidFill>
                  <a:schemeClr val="accent5"/>
                </a:solidFill>
              </a:rPr>
              <a:t>Reach out to </a:t>
            </a:r>
            <a:r>
              <a:rPr lang="en-US" sz="2800">
                <a:hlinkClick r:id="rId4"/>
              </a:rPr>
              <a:t>curriculum@tea.texas.gov</a:t>
            </a:r>
            <a:r>
              <a:rPr lang="en-US" sz="2800"/>
              <a:t> </a:t>
            </a:r>
            <a:r>
              <a:rPr lang="en-US" sz="2800">
                <a:solidFill>
                  <a:schemeClr val="accent5"/>
                </a:solidFill>
              </a:rPr>
              <a:t>with questions or feedback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3925D-E149-42B9-86A0-FB23A2C16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24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88"/>
          <p:cNvSpPr txBox="1">
            <a:spLocks noGrp="1"/>
          </p:cNvSpPr>
          <p:nvPr>
            <p:ph type="ctrTitle"/>
          </p:nvPr>
        </p:nvSpPr>
        <p:spPr>
          <a:xfrm>
            <a:off x="2030819" y="3807725"/>
            <a:ext cx="9429344" cy="245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/>
              <a:t>Thank You!</a:t>
            </a:r>
            <a:endParaRPr/>
          </a:p>
        </p:txBody>
      </p:sp>
      <p:sp>
        <p:nvSpPr>
          <p:cNvPr id="985" name="Google Shape;985;p88"/>
          <p:cNvSpPr txBox="1">
            <a:spLocks noGrp="1"/>
          </p:cNvSpPr>
          <p:nvPr>
            <p:ph type="sldNum" idx="4294967295"/>
          </p:nvPr>
        </p:nvSpPr>
        <p:spPr>
          <a:xfrm>
            <a:off x="11460163" y="6454775"/>
            <a:ext cx="731837" cy="52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88"/>
          <p:cNvSpPr txBox="1"/>
          <p:nvPr/>
        </p:nvSpPr>
        <p:spPr>
          <a:xfrm>
            <a:off x="2480625" y="4789275"/>
            <a:ext cx="80244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70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581AED3-2A9B-4CAA-BC99-90B822A1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79" y="153230"/>
            <a:ext cx="12150865" cy="751350"/>
          </a:xfrm>
        </p:spPr>
        <p:txBody>
          <a:bodyPr>
            <a:normAutofit/>
          </a:bodyPr>
          <a:lstStyle/>
          <a:p>
            <a:r>
              <a:rPr lang="en-US"/>
              <a:t>2020 Summer Learning in Texas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BEB12-EF30-4C52-BF18-615B88F5167A}"/>
              </a:ext>
            </a:extLst>
          </p:cNvPr>
          <p:cNvSpPr/>
          <p:nvPr/>
        </p:nvSpPr>
        <p:spPr>
          <a:xfrm>
            <a:off x="482507" y="3922571"/>
            <a:ext cx="3534689" cy="7413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>
                <a:solidFill>
                  <a:srgbClr val="363534"/>
                </a:solidFill>
              </a:rPr>
              <a:t>Districts have the option to decide whether or not to use at all; districts may also decided to provide resources without structured summer school.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5BADA2-6F75-40E9-A2B2-F2BE5716A9F5}"/>
              </a:ext>
            </a:extLst>
          </p:cNvPr>
          <p:cNvSpPr/>
          <p:nvPr/>
        </p:nvSpPr>
        <p:spPr>
          <a:xfrm>
            <a:off x="482507" y="2113853"/>
            <a:ext cx="3449315" cy="53344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Districts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1F607FD0-22C2-4302-8198-38CAE568F098}"/>
              </a:ext>
            </a:extLst>
          </p:cNvPr>
          <p:cNvSpPr txBox="1">
            <a:spLocks/>
          </p:cNvSpPr>
          <p:nvPr/>
        </p:nvSpPr>
        <p:spPr>
          <a:xfrm>
            <a:off x="482507" y="1074588"/>
            <a:ext cx="11349726" cy="741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F16038"/>
              </a:buClr>
              <a:buNone/>
              <a:defRPr/>
            </a:pPr>
            <a:r>
              <a:rPr lang="en-US" sz="2400">
                <a:solidFill>
                  <a:srgbClr val="363534"/>
                </a:solidFill>
              </a:rPr>
              <a:t>Engaging students in summer learning can help mitigate learning loss from COVID-19.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EC1B98-E531-463D-82CF-FD98F4DD7E78}"/>
              </a:ext>
            </a:extLst>
          </p:cNvPr>
          <p:cNvSpPr/>
          <p:nvPr/>
        </p:nvSpPr>
        <p:spPr>
          <a:xfrm>
            <a:off x="4371343" y="2113854"/>
            <a:ext cx="3449315" cy="53344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Families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FD26A2-3A28-410C-8DD8-14BE977517A6}"/>
              </a:ext>
            </a:extLst>
          </p:cNvPr>
          <p:cNvSpPr/>
          <p:nvPr/>
        </p:nvSpPr>
        <p:spPr>
          <a:xfrm>
            <a:off x="8333329" y="2113854"/>
            <a:ext cx="3449315" cy="53344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Users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033D9D-F1B2-40CA-9307-CDDD9CC871E8}"/>
              </a:ext>
            </a:extLst>
          </p:cNvPr>
          <p:cNvSpPr/>
          <p:nvPr/>
        </p:nvSpPr>
        <p:spPr>
          <a:xfrm>
            <a:off x="4371343" y="3922571"/>
            <a:ext cx="3449315" cy="93478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>
                <a:solidFill>
                  <a:srgbClr val="363534"/>
                </a:solidFill>
              </a:rPr>
              <a:t>Summer school expectations must be feasible for parents and families to implement.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4062A6-6473-4BED-A660-3D87748D620E}"/>
              </a:ext>
            </a:extLst>
          </p:cNvPr>
          <p:cNvSpPr/>
          <p:nvPr/>
        </p:nvSpPr>
        <p:spPr>
          <a:xfrm>
            <a:off x="8537825" y="3922571"/>
            <a:ext cx="3244819" cy="93478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>
                <a:solidFill>
                  <a:srgbClr val="363534"/>
                </a:solidFill>
              </a:rPr>
              <a:t>THL is designed for a light touch by teachers and simple implementation for parents making it an easy plug and play resources to support during summer.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6353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Schoolhouse">
            <a:extLst>
              <a:ext uri="{FF2B5EF4-FFF2-40B4-BE49-F238E27FC236}">
                <a16:creationId xmlns:a16="http://schemas.microsoft.com/office/drawing/2014/main" id="{E5A9326B-EA33-4498-97CD-93DBFC918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9964" y="2869283"/>
            <a:ext cx="914400" cy="914400"/>
          </a:xfrm>
          <a:prstGeom prst="rect">
            <a:avLst/>
          </a:prstGeom>
        </p:spPr>
      </p:pic>
      <p:pic>
        <p:nvPicPr>
          <p:cNvPr id="5" name="Graphic 4" descr="Family with two children">
            <a:extLst>
              <a:ext uri="{FF2B5EF4-FFF2-40B4-BE49-F238E27FC236}">
                <a16:creationId xmlns:a16="http://schemas.microsoft.com/office/drawing/2014/main" id="{B69822BE-DB92-460A-AF1B-7D77D98FF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869283"/>
            <a:ext cx="914400" cy="914400"/>
          </a:xfrm>
          <a:prstGeom prst="rect">
            <a:avLst/>
          </a:prstGeom>
        </p:spPr>
      </p:pic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FA5E3CD6-CF46-4BFA-AA36-888B0AB22E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00786" y="2869283"/>
            <a:ext cx="914400" cy="914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9D065B-9E3E-45E6-8D09-D8429D8B0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827074"/>
            <a:ext cx="2743200" cy="365125"/>
          </a:xfrm>
        </p:spPr>
        <p:txBody>
          <a:bodyPr/>
          <a:lstStyle/>
          <a:p>
            <a:fld id="{69C126A4-BD19-47E2-8A0E-0DE1B9D8C925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268AB1-7BF6-4740-AFB7-B4B8D7D5D32C}"/>
              </a:ext>
            </a:extLst>
          </p:cNvPr>
          <p:cNvCxnSpPr>
            <a:cxnSpLocks/>
          </p:cNvCxnSpPr>
          <p:nvPr/>
        </p:nvCxnSpPr>
        <p:spPr>
          <a:xfrm>
            <a:off x="4137432" y="2485422"/>
            <a:ext cx="0" cy="23719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3DBF71-AAC0-1340-A6DD-E777DFDBE843}"/>
              </a:ext>
            </a:extLst>
          </p:cNvPr>
          <p:cNvCxnSpPr>
            <a:cxnSpLocks/>
          </p:cNvCxnSpPr>
          <p:nvPr/>
        </p:nvCxnSpPr>
        <p:spPr>
          <a:xfrm>
            <a:off x="8090800" y="2512694"/>
            <a:ext cx="0" cy="23719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933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A3E53-43BF-4316-96E5-A5F45D27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79" y="153230"/>
            <a:ext cx="12150865" cy="751350"/>
          </a:xfrm>
        </p:spPr>
        <p:txBody>
          <a:bodyPr>
            <a:normAutofit/>
          </a:bodyPr>
          <a:lstStyle/>
          <a:p>
            <a:r>
              <a:rPr lang="en-US"/>
              <a:t>THL Phase 1: Access to Online and Printable Materials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88A14-2813-4009-BBFB-3268D7F864A1}"/>
              </a:ext>
            </a:extLst>
          </p:cNvPr>
          <p:cNvSpPr txBox="1"/>
          <p:nvPr/>
        </p:nvSpPr>
        <p:spPr>
          <a:xfrm>
            <a:off x="8082105" y="1793173"/>
            <a:ext cx="2650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/>
              <a:t>Printable Packets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7BF9D-74B1-40EB-8B9D-2597889D4120}"/>
              </a:ext>
            </a:extLst>
          </p:cNvPr>
          <p:cNvSpPr txBox="1"/>
          <p:nvPr/>
        </p:nvSpPr>
        <p:spPr>
          <a:xfrm>
            <a:off x="1716597" y="1746321"/>
            <a:ext cx="2650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/>
              <a:t>Online Materials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5D133-78CB-4919-9C84-7EB55E15782D}"/>
              </a:ext>
            </a:extLst>
          </p:cNvPr>
          <p:cNvSpPr txBox="1"/>
          <p:nvPr/>
        </p:nvSpPr>
        <p:spPr>
          <a:xfrm>
            <a:off x="3644090" y="5695422"/>
            <a:ext cx="4903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*All materials available in both English and Spanish*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040137-FB13-476D-83F2-7FE9C8E5A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14" y="2871358"/>
            <a:ext cx="2411438" cy="27789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7DC14B3-DE5A-4384-BA81-E29C24734787}"/>
              </a:ext>
            </a:extLst>
          </p:cNvPr>
          <p:cNvGrpSpPr>
            <a:grpSpLocks noChangeAspect="1"/>
          </p:cNvGrpSpPr>
          <p:nvPr/>
        </p:nvGrpSpPr>
        <p:grpSpPr>
          <a:xfrm>
            <a:off x="3368884" y="2912653"/>
            <a:ext cx="2394851" cy="2653450"/>
            <a:chOff x="4675664" y="2465797"/>
            <a:chExt cx="2840672" cy="31474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F9BD2C-1B1A-4655-8650-9C755D0C7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172" y="3500205"/>
              <a:ext cx="2383657" cy="1932965"/>
            </a:xfrm>
            <a:prstGeom prst="rect">
              <a:avLst/>
            </a:prstGeom>
            <a:ln w="6350"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7141FB-FB99-4B1A-BCC7-4B11C5298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4763" y="2673926"/>
              <a:ext cx="2482475" cy="749150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A55396-9D92-4BB1-A97D-BDB0505A02E8}"/>
                </a:ext>
              </a:extLst>
            </p:cNvPr>
            <p:cNvSpPr/>
            <p:nvPr/>
          </p:nvSpPr>
          <p:spPr>
            <a:xfrm>
              <a:off x="4675664" y="2465797"/>
              <a:ext cx="2840672" cy="314741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124F00-7578-4FAE-A6A6-0529090D7E0F}"/>
              </a:ext>
            </a:extLst>
          </p:cNvPr>
          <p:cNvGrpSpPr/>
          <p:nvPr/>
        </p:nvGrpSpPr>
        <p:grpSpPr>
          <a:xfrm>
            <a:off x="6436456" y="2938795"/>
            <a:ext cx="2708558" cy="2578177"/>
            <a:chOff x="6415908" y="2780220"/>
            <a:chExt cx="2708558" cy="25781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8A0228-A4C3-4EA5-A48F-ED5F2C41E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7642" y="3318001"/>
              <a:ext cx="1706824" cy="204039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23E091-35F1-4372-BEA3-EFC8D4F4E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3755" y="3049110"/>
              <a:ext cx="1608375" cy="204039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8EFDA5-9011-4260-9519-B355AB258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797" b="4097"/>
            <a:stretch/>
          </p:blipFill>
          <p:spPr>
            <a:xfrm>
              <a:off x="6415908" y="2780220"/>
              <a:ext cx="1617858" cy="204039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90EBD89-F7B0-448A-A74E-4FDF63C7B5A3}"/>
              </a:ext>
            </a:extLst>
          </p:cNvPr>
          <p:cNvSpPr txBox="1"/>
          <p:nvPr/>
        </p:nvSpPr>
        <p:spPr>
          <a:xfrm>
            <a:off x="9684310" y="2271156"/>
            <a:ext cx="2079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Direct Shipping to Families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73381-1FD5-4FA5-B2E6-C0ACAAB3AC7E}"/>
              </a:ext>
            </a:extLst>
          </p:cNvPr>
          <p:cNvSpPr txBox="1"/>
          <p:nvPr/>
        </p:nvSpPr>
        <p:spPr>
          <a:xfrm>
            <a:off x="6619607" y="2228513"/>
            <a:ext cx="228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PDF Packets w/ Daily Plans and Materials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BAEDE1-F1EF-4EBC-A7EF-7F3116C55C38}"/>
              </a:ext>
            </a:extLst>
          </p:cNvPr>
          <p:cNvSpPr txBox="1"/>
          <p:nvPr/>
        </p:nvSpPr>
        <p:spPr>
          <a:xfrm>
            <a:off x="3434284" y="2218239"/>
            <a:ext cx="228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No Cost Access to Online Curriculum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48A4C-BE6A-4396-9F7F-BA2D2AD0AE81}"/>
              </a:ext>
            </a:extLst>
          </p:cNvPr>
          <p:cNvSpPr txBox="1"/>
          <p:nvPr/>
        </p:nvSpPr>
        <p:spPr>
          <a:xfrm>
            <a:off x="891929" y="2218239"/>
            <a:ext cx="156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Daily Digital Lessons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3D1A6EA-A6B0-4EBA-95EE-46D1942521ED}"/>
              </a:ext>
            </a:extLst>
          </p:cNvPr>
          <p:cNvCxnSpPr>
            <a:cxnSpLocks/>
          </p:cNvCxnSpPr>
          <p:nvPr/>
        </p:nvCxnSpPr>
        <p:spPr>
          <a:xfrm>
            <a:off x="6085726" y="2507933"/>
            <a:ext cx="0" cy="287004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4FAB3A-9F28-47AE-A605-92987C50D96A}"/>
              </a:ext>
            </a:extLst>
          </p:cNvPr>
          <p:cNvCxnSpPr>
            <a:cxnSpLocks/>
          </p:cNvCxnSpPr>
          <p:nvPr/>
        </p:nvCxnSpPr>
        <p:spPr>
          <a:xfrm>
            <a:off x="9407471" y="2918969"/>
            <a:ext cx="0" cy="237193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4B7E6D-591F-43BB-8CD6-661E8CEF2301}"/>
              </a:ext>
            </a:extLst>
          </p:cNvPr>
          <p:cNvCxnSpPr>
            <a:cxnSpLocks/>
          </p:cNvCxnSpPr>
          <p:nvPr/>
        </p:nvCxnSpPr>
        <p:spPr>
          <a:xfrm>
            <a:off x="3041963" y="2918969"/>
            <a:ext cx="0" cy="237193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House">
            <a:extLst>
              <a:ext uri="{FF2B5EF4-FFF2-40B4-BE49-F238E27FC236}">
                <a16:creationId xmlns:a16="http://schemas.microsoft.com/office/drawing/2014/main" id="{16920DE1-A7E2-4F1F-B7F1-DC35AD36E0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68910" y="4369996"/>
            <a:ext cx="1106424" cy="1106424"/>
          </a:xfrm>
          <a:prstGeom prst="rect">
            <a:avLst/>
          </a:prstGeom>
        </p:spPr>
      </p:pic>
      <p:pic>
        <p:nvPicPr>
          <p:cNvPr id="19" name="Graphic 18" descr="Box">
            <a:extLst>
              <a:ext uri="{FF2B5EF4-FFF2-40B4-BE49-F238E27FC236}">
                <a16:creationId xmlns:a16="http://schemas.microsoft.com/office/drawing/2014/main" id="{57AA8ACA-1D94-4976-96F0-A5A1FEB886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62823" y="3102038"/>
            <a:ext cx="856955" cy="856955"/>
          </a:xfrm>
          <a:prstGeom prst="rect">
            <a:avLst/>
          </a:prstGeom>
        </p:spPr>
      </p:pic>
      <p:sp>
        <p:nvSpPr>
          <p:cNvPr id="25" name="Arrow: Down 24">
            <a:extLst>
              <a:ext uri="{FF2B5EF4-FFF2-40B4-BE49-F238E27FC236}">
                <a16:creationId xmlns:a16="http://schemas.microsoft.com/office/drawing/2014/main" id="{BD49208D-46B1-4FED-8FE4-4A24CFA85F6F}"/>
              </a:ext>
            </a:extLst>
          </p:cNvPr>
          <p:cNvSpPr/>
          <p:nvPr/>
        </p:nvSpPr>
        <p:spPr>
          <a:xfrm>
            <a:off x="10649291" y="3989815"/>
            <a:ext cx="345662" cy="411003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6" name="Content Placeholder 12">
            <a:extLst>
              <a:ext uri="{FF2B5EF4-FFF2-40B4-BE49-F238E27FC236}">
                <a16:creationId xmlns:a16="http://schemas.microsoft.com/office/drawing/2014/main" id="{F3F95F66-8BED-43E6-81D0-AEB1FFED2CAA}"/>
              </a:ext>
            </a:extLst>
          </p:cNvPr>
          <p:cNvSpPr txBox="1">
            <a:spLocks/>
          </p:cNvSpPr>
          <p:nvPr/>
        </p:nvSpPr>
        <p:spPr>
          <a:xfrm>
            <a:off x="342274" y="872524"/>
            <a:ext cx="11489959" cy="943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accent5"/>
                </a:solidFill>
              </a:rPr>
              <a:t>THL Phase 1 Purpose: Provide a plug and play option to support students in finishing out the school year with daily lessons available online and in print format. </a:t>
            </a:r>
          </a:p>
          <a:p>
            <a:pPr marL="0" indent="0">
              <a:buNone/>
            </a:pPr>
            <a:endParaRPr lang="en-US" sz="1600">
              <a:solidFill>
                <a:schemeClr val="accent5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11572-19D2-49F3-8378-F5C9DA945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3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6C8B-7A09-401C-9B2F-EC617AFE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Introducing Texas Home Learning 2.0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283044E2-2FCD-4E74-81AF-40339920A354}"/>
              </a:ext>
            </a:extLst>
          </p:cNvPr>
          <p:cNvSpPr txBox="1">
            <a:spLocks/>
          </p:cNvSpPr>
          <p:nvPr/>
        </p:nvSpPr>
        <p:spPr>
          <a:xfrm>
            <a:off x="813160" y="862460"/>
            <a:ext cx="11020877" cy="6983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accent5"/>
                </a:solidFill>
              </a:rPr>
              <a:t>THL 2.0 provides optional at-home summer learning resources to keep students engaged with and connected to high quality content</a:t>
            </a:r>
            <a:endParaRPr lang="en-US" sz="1600">
              <a:solidFill>
                <a:schemeClr val="accent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6BB211-BC3E-4311-86FD-EA98667C9957}"/>
              </a:ext>
            </a:extLst>
          </p:cNvPr>
          <p:cNvSpPr/>
          <p:nvPr/>
        </p:nvSpPr>
        <p:spPr>
          <a:xfrm>
            <a:off x="813160" y="1708465"/>
            <a:ext cx="3154168" cy="964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Shortened and Simplified Learning Plans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F5C07B-B0C4-4CFD-98F3-259C4217DA75}"/>
              </a:ext>
            </a:extLst>
          </p:cNvPr>
          <p:cNvSpPr/>
          <p:nvPr/>
        </p:nvSpPr>
        <p:spPr>
          <a:xfrm>
            <a:off x="4627229" y="1708465"/>
            <a:ext cx="3154168" cy="964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/>
              <a:t>Guidance for District Customization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167AFC-1A54-44CC-8330-0829B38EEDD6}"/>
              </a:ext>
            </a:extLst>
          </p:cNvPr>
          <p:cNvSpPr/>
          <p:nvPr/>
        </p:nvSpPr>
        <p:spPr>
          <a:xfrm>
            <a:off x="8420750" y="1708465"/>
            <a:ext cx="3154168" cy="964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/>
              <a:t>Implementation Support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F0290E-D4C3-41D4-B94A-0E7044C955FF}"/>
              </a:ext>
            </a:extLst>
          </p:cNvPr>
          <p:cNvCxnSpPr>
            <a:cxnSpLocks/>
          </p:cNvCxnSpPr>
          <p:nvPr/>
        </p:nvCxnSpPr>
        <p:spPr>
          <a:xfrm>
            <a:off x="4307553" y="2483584"/>
            <a:ext cx="0" cy="23719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770CA6-F1F3-420E-A8A6-765E1BB93272}"/>
              </a:ext>
            </a:extLst>
          </p:cNvPr>
          <p:cNvCxnSpPr>
            <a:cxnSpLocks/>
          </p:cNvCxnSpPr>
          <p:nvPr/>
        </p:nvCxnSpPr>
        <p:spPr>
          <a:xfrm>
            <a:off x="8090800" y="2512694"/>
            <a:ext cx="0" cy="23719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CABE783-B089-4DAE-B7D9-701C82096F61}"/>
              </a:ext>
            </a:extLst>
          </p:cNvPr>
          <p:cNvSpPr txBox="1"/>
          <p:nvPr/>
        </p:nvSpPr>
        <p:spPr>
          <a:xfrm>
            <a:off x="944468" y="3873303"/>
            <a:ext cx="2891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Learning plans and schedules shortened to 4 weeks, organized by subject, and simplified for parents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9BE40-5164-40B6-B1E7-70441FA532F7}"/>
              </a:ext>
            </a:extLst>
          </p:cNvPr>
          <p:cNvSpPr txBox="1"/>
          <p:nvPr/>
        </p:nvSpPr>
        <p:spPr>
          <a:xfrm>
            <a:off x="4593729" y="3892139"/>
            <a:ext cx="3180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Strategic and technical guidance to adapt learning plans for unique scheduling, academic, or student-specific needs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89095A-CB60-4E19-B9E2-DA4FF2029F80}"/>
              </a:ext>
            </a:extLst>
          </p:cNvPr>
          <p:cNvSpPr txBox="1"/>
          <p:nvPr/>
        </p:nvSpPr>
        <p:spPr>
          <a:xfrm>
            <a:off x="8599678" y="3910183"/>
            <a:ext cx="2891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Support for district planning, launch, and implementation with guidance for supporting all learners </a:t>
            </a:r>
          </a:p>
        </p:txBody>
      </p:sp>
      <p:pic>
        <p:nvPicPr>
          <p:cNvPr id="16" name="Graphic 15" descr="Books on shelf">
            <a:extLst>
              <a:ext uri="{FF2B5EF4-FFF2-40B4-BE49-F238E27FC236}">
                <a16:creationId xmlns:a16="http://schemas.microsoft.com/office/drawing/2014/main" id="{B4FCC3D4-FD55-4056-83A5-A9B5640BC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0634" y="2866874"/>
            <a:ext cx="914400" cy="914400"/>
          </a:xfrm>
          <a:prstGeom prst="rect">
            <a:avLst/>
          </a:prstGeom>
        </p:spPr>
      </p:pic>
      <p:pic>
        <p:nvPicPr>
          <p:cNvPr id="18" name="Graphic 17" descr="Map with pin">
            <a:extLst>
              <a:ext uri="{FF2B5EF4-FFF2-40B4-BE49-F238E27FC236}">
                <a16:creationId xmlns:a16="http://schemas.microsoft.com/office/drawing/2014/main" id="{03EDF486-8BC9-4F6A-9857-00A3603ED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53592" y="2866874"/>
            <a:ext cx="914400" cy="914400"/>
          </a:xfrm>
          <a:prstGeom prst="rect">
            <a:avLst/>
          </a:prstGeom>
        </p:spPr>
      </p:pic>
      <p:pic>
        <p:nvPicPr>
          <p:cNvPr id="22" name="Graphic 21" descr="Tools">
            <a:extLst>
              <a:ext uri="{FF2B5EF4-FFF2-40B4-BE49-F238E27FC236}">
                <a16:creationId xmlns:a16="http://schemas.microsoft.com/office/drawing/2014/main" id="{BF53121C-21A4-4E40-B48F-9CD1E487F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7113" y="2866874"/>
            <a:ext cx="914400" cy="914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FFE297E-89CE-4D19-B7DF-4DFD233AE9B2}"/>
              </a:ext>
            </a:extLst>
          </p:cNvPr>
          <p:cNvSpPr/>
          <p:nvPr/>
        </p:nvSpPr>
        <p:spPr>
          <a:xfrm>
            <a:off x="965534" y="5256808"/>
            <a:ext cx="10322226" cy="5377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Improved Text Access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E585AF-AEBB-421A-84A7-2F626FF28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35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4A8C7-01D8-4275-8074-302FE684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615" y="114153"/>
            <a:ext cx="3702724" cy="1312882"/>
          </a:xfrm>
        </p:spPr>
        <p:txBody>
          <a:bodyPr>
            <a:normAutofit/>
          </a:bodyPr>
          <a:lstStyle/>
          <a:p>
            <a:r>
              <a:rPr lang="en-US"/>
              <a:t>2.0 Sample Packet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119186-A6C2-E642-8B25-F67E5D453A8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b="11674"/>
          <a:stretch/>
        </p:blipFill>
        <p:spPr>
          <a:xfrm>
            <a:off x="4415104" y="528905"/>
            <a:ext cx="4480911" cy="5316335"/>
          </a:xfrm>
          <a:prstGeom prst="rect">
            <a:avLst/>
          </a:prstGeom>
          <a:ln>
            <a:solidFill>
              <a:schemeClr val="accent5"/>
            </a:solidFill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6EEC4-DB50-4131-840C-07BB4828C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78D4C9-C914-D44D-A45E-1FE1274B9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90046" y="1618028"/>
            <a:ext cx="3143991" cy="4123845"/>
          </a:xfrm>
          <a:prstGeom prst="rect">
            <a:avLst/>
          </a:prstGeom>
          <a:ln>
            <a:solidFill>
              <a:schemeClr val="accent5"/>
            </a:solidFill>
          </a:ln>
          <a:effectLst/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E91CFF63-1BE0-AA4C-A095-54368CB50D08}"/>
              </a:ext>
            </a:extLst>
          </p:cNvPr>
          <p:cNvSpPr/>
          <p:nvPr/>
        </p:nvSpPr>
        <p:spPr>
          <a:xfrm>
            <a:off x="3845315" y="2009515"/>
            <a:ext cx="978408" cy="48463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0EDB6DC-596C-3846-807D-D9F4E12E467F}"/>
              </a:ext>
            </a:extLst>
          </p:cNvPr>
          <p:cNvSpPr/>
          <p:nvPr/>
        </p:nvSpPr>
        <p:spPr>
          <a:xfrm>
            <a:off x="3845315" y="3599082"/>
            <a:ext cx="978408" cy="48463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1DB92C9-21E9-9645-9CAB-41A18B655474}"/>
              </a:ext>
            </a:extLst>
          </p:cNvPr>
          <p:cNvSpPr/>
          <p:nvPr/>
        </p:nvSpPr>
        <p:spPr>
          <a:xfrm>
            <a:off x="3845315" y="4946333"/>
            <a:ext cx="978408" cy="48463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F401AEB-7E5F-4694-9385-71DFD62C40C3}"/>
              </a:ext>
            </a:extLst>
          </p:cNvPr>
          <p:cNvSpPr txBox="1"/>
          <p:nvPr/>
        </p:nvSpPr>
        <p:spPr>
          <a:xfrm>
            <a:off x="835860" y="1834685"/>
            <a:ext cx="3007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Sample schedules for </a:t>
            </a:r>
            <a:r>
              <a:rPr lang="en-US" sz="2400" b="1"/>
              <a:t>full day learning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ACA86589-D378-463A-AC5E-47A121AA6A67}"/>
              </a:ext>
            </a:extLst>
          </p:cNvPr>
          <p:cNvSpPr txBox="1"/>
          <p:nvPr/>
        </p:nvSpPr>
        <p:spPr>
          <a:xfrm>
            <a:off x="835860" y="3425899"/>
            <a:ext cx="3579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Sample schedules for </a:t>
            </a:r>
            <a:r>
              <a:rPr lang="en-US" sz="2400" b="1"/>
              <a:t>reading and math </a:t>
            </a:r>
            <a:r>
              <a:rPr lang="en-US" sz="2400"/>
              <a:t>only</a:t>
            </a:r>
            <a:r>
              <a:rPr lang="en-US" sz="2400" b="1"/>
              <a:t> 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5D38722A-7952-423D-B3A9-DCC04725D704}"/>
              </a:ext>
            </a:extLst>
          </p:cNvPr>
          <p:cNvSpPr txBox="1"/>
          <p:nvPr/>
        </p:nvSpPr>
        <p:spPr>
          <a:xfrm>
            <a:off x="835860" y="4800299"/>
            <a:ext cx="321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Sample schedules for </a:t>
            </a:r>
            <a:r>
              <a:rPr lang="en-US" sz="2400" b="1"/>
              <a:t>reading</a:t>
            </a:r>
            <a:r>
              <a:rPr lang="en-US" sz="2400"/>
              <a:t> only</a:t>
            </a:r>
          </a:p>
        </p:txBody>
      </p:sp>
    </p:spTree>
    <p:extLst>
      <p:ext uri="{BB962C8B-B14F-4D97-AF65-F5344CB8AC3E}">
        <p14:creationId xmlns:p14="http://schemas.microsoft.com/office/powerpoint/2010/main" val="519523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1B05-30A9-B646-895D-363EABB6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THL Online and Print Packets Forthcoming!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D71A9-82AB-384A-9C77-168A8BCA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C82B0-049A-48A4-89B2-3F2B986A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864" y="1582270"/>
            <a:ext cx="7570273" cy="3426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6B2E8B-756C-4D01-99B5-FC100300E3DD}"/>
              </a:ext>
            </a:extLst>
          </p:cNvPr>
          <p:cNvSpPr txBox="1"/>
          <p:nvPr/>
        </p:nvSpPr>
        <p:spPr>
          <a:xfrm>
            <a:off x="3473517" y="5221562"/>
            <a:ext cx="524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www.TexasHomeLearning.org</a:t>
            </a:r>
          </a:p>
        </p:txBody>
      </p:sp>
    </p:spTree>
    <p:extLst>
      <p:ext uri="{BB962C8B-B14F-4D97-AF65-F5344CB8AC3E}">
        <p14:creationId xmlns:p14="http://schemas.microsoft.com/office/powerpoint/2010/main" val="110610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9F2F59-A195-964E-9B50-2B9BDB2CFA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Improved Text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A20B4-6C69-A24F-BFA6-8EA724CD57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29388"/>
            <a:ext cx="2743200" cy="365125"/>
          </a:xfrm>
        </p:spPr>
        <p:txBody>
          <a:bodyPr/>
          <a:lstStyle/>
          <a:p>
            <a:fld id="{69C126A4-BD19-47E2-8A0E-0DE1B9D8C92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6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6C8B-7A09-401C-9B2F-EC617AFE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55" y="388470"/>
            <a:ext cx="11479620" cy="751350"/>
          </a:xfrm>
        </p:spPr>
        <p:txBody>
          <a:bodyPr>
            <a:normAutofit/>
          </a:bodyPr>
          <a:lstStyle/>
          <a:p>
            <a:r>
              <a:rPr lang="en-US"/>
              <a:t>THL 2.0: Improved RLA Options for Districts and Students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95071748-6838-41CC-A31B-DFEF1A8F12C6}"/>
              </a:ext>
            </a:extLst>
          </p:cNvPr>
          <p:cNvSpPr txBox="1">
            <a:spLocks/>
          </p:cNvSpPr>
          <p:nvPr/>
        </p:nvSpPr>
        <p:spPr>
          <a:xfrm>
            <a:off x="351020" y="1379912"/>
            <a:ext cx="11489959" cy="943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chemeClr val="accent5"/>
                </a:solidFill>
              </a:rPr>
              <a:t>Curated RLA information and options to assist districts in review and adoption of high quality RLA materials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DFAD8-EE1B-48A9-A14F-4A2C42476310}"/>
              </a:ext>
            </a:extLst>
          </p:cNvPr>
          <p:cNvSpPr txBox="1"/>
          <p:nvPr/>
        </p:nvSpPr>
        <p:spPr>
          <a:xfrm>
            <a:off x="3493680" y="2136114"/>
            <a:ext cx="8282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Anchor texts and text sets </a:t>
            </a:r>
            <a:r>
              <a:rPr lang="en-US" sz="2400"/>
              <a:t>available from curated and organized vendor list for deeper RLA engagement and access to TEA-negotiated prices and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84F14-76BC-486A-8C3A-73F7CBAEB880}"/>
              </a:ext>
            </a:extLst>
          </p:cNvPr>
          <p:cNvSpPr txBox="1"/>
          <p:nvPr/>
        </p:nvSpPr>
        <p:spPr>
          <a:xfrm>
            <a:off x="3493680" y="3841766"/>
            <a:ext cx="791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Phonics instruction packages </a:t>
            </a:r>
            <a:r>
              <a:rPr lang="en-US" sz="2400"/>
              <a:t>for early learners available from curated and organized vendor list with access to TEA-negotiated prices and services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7FD007-2BA4-4D7C-8001-49AFD35BECD1}"/>
              </a:ext>
            </a:extLst>
          </p:cNvPr>
          <p:cNvSpPr/>
          <p:nvPr/>
        </p:nvSpPr>
        <p:spPr>
          <a:xfrm>
            <a:off x="2860069" y="2453783"/>
            <a:ext cx="545784" cy="56499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1"/>
                </a:solidFill>
              </a:rPr>
              <a:t>1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7E208D-4F7E-4774-8F28-7DDFCB1A0872}"/>
              </a:ext>
            </a:extLst>
          </p:cNvPr>
          <p:cNvSpPr/>
          <p:nvPr/>
        </p:nvSpPr>
        <p:spPr>
          <a:xfrm>
            <a:off x="2860069" y="4169038"/>
            <a:ext cx="545784" cy="54578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1"/>
                </a:solidFill>
              </a:rPr>
              <a:t>2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1" name="Graphic 20" descr="Books on shelf">
            <a:extLst>
              <a:ext uri="{FF2B5EF4-FFF2-40B4-BE49-F238E27FC236}">
                <a16:creationId xmlns:a16="http://schemas.microsoft.com/office/drawing/2014/main" id="{6AB45548-83A2-4EFC-BE56-ACB66C843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601" y="2939061"/>
            <a:ext cx="1217066" cy="12170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4F96D-6418-4084-8A02-F47F47E78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3471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682C5"/>
      </a:accent1>
      <a:accent2>
        <a:srgbClr val="FF813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305496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A 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A_Presentation_Template_Redesign_Final [Read-Only]" id="{E7DB4C95-055E-47C3-B6D5-BDF7E6FDDF5B}" vid="{D78F17D3-976F-4575-BC9B-B8D978AA3BC3}"/>
    </a:ext>
  </a:extLst>
</a:theme>
</file>

<file path=ppt/theme/theme3.xml><?xml version="1.0" encoding="utf-8"?>
<a:theme xmlns:a="http://schemas.openxmlformats.org/drawingml/2006/main" name="2_TEA 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A_Presentation_Template_Redesign_Final [Read-Only]" id="{E7DB4C95-055E-47C3-B6D5-BDF7E6FDDF5B}" vid="{D78F17D3-976F-4575-BC9B-B8D978AA3BC3}"/>
    </a:ext>
  </a:extLst>
</a:theme>
</file>

<file path=ppt/theme/theme4.xml><?xml version="1.0" encoding="utf-8"?>
<a:theme xmlns:a="http://schemas.openxmlformats.org/drawingml/2006/main" name="1_Custom Design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682C5"/>
      </a:accent1>
      <a:accent2>
        <a:srgbClr val="FF813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28575">
          <a:noFill/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A 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Redesign_Final [Read-Only]" id="{E7DB4C95-055E-47C3-B6D5-BDF7E6FDDF5B}" vid="{D78F17D3-976F-4575-BC9B-B8D978AA3BC3}"/>
    </a:ext>
  </a:extLst>
</a:theme>
</file>

<file path=ppt/theme/theme6.xml><?xml version="1.0" encoding="utf-8"?>
<a:theme xmlns:a="http://schemas.openxmlformats.org/drawingml/2006/main" name="2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7.xml><?xml version="1.0" encoding="utf-8"?>
<a:theme xmlns:a="http://schemas.openxmlformats.org/drawingml/2006/main" name="3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dfb1864-ad01-4686-bf1f-9d351a6e91ff">
      <UserInfo>
        <DisplayName>Harrington, Sarah</DisplayName>
        <AccountId>31</AccountId>
        <AccountType/>
      </UserInfo>
      <UserInfo>
        <DisplayName>Hole, Kristen</DisplayName>
        <AccountId>19</AccountId>
        <AccountType/>
      </UserInfo>
      <UserInfo>
        <DisplayName>Heinrich, Ronald</DisplayName>
        <AccountId>113</AccountId>
        <AccountType/>
      </UserInfo>
      <UserInfo>
        <DisplayName>Hodge, Andrew</DisplayName>
        <AccountId>23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3BC4AA1C81E34F82B4B62D6BEB19D3" ma:contentTypeVersion="12" ma:contentTypeDescription="Create a new document." ma:contentTypeScope="" ma:versionID="097d35f580a973868886dc0000d2e135">
  <xsd:schema xmlns:xsd="http://www.w3.org/2001/XMLSchema" xmlns:xs="http://www.w3.org/2001/XMLSchema" xmlns:p="http://schemas.microsoft.com/office/2006/metadata/properties" xmlns:ns3="5dfb1864-ad01-4686-bf1f-9d351a6e91ff" xmlns:ns4="a5c36992-0929-4da6-a142-8ad24a59d723" targetNamespace="http://schemas.microsoft.com/office/2006/metadata/properties" ma:root="true" ma:fieldsID="a24d45dcb1e702e269a9b7c0ad110143" ns3:_="" ns4:_="">
    <xsd:import namespace="5dfb1864-ad01-4686-bf1f-9d351a6e91ff"/>
    <xsd:import namespace="a5c36992-0929-4da6-a142-8ad24a59d72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b1864-ad01-4686-bf1f-9d351a6e91f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c36992-0929-4da6-a142-8ad24a59d7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F9E1D1-0C4A-4C61-98AB-9BF08BCC09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923003-91C7-4DF6-8A24-C3E2FC1C075B}">
  <ds:schemaRefs>
    <ds:schemaRef ds:uri="http://purl.org/dc/terms/"/>
    <ds:schemaRef ds:uri="http://schemas.openxmlformats.org/package/2006/metadata/core-properties"/>
    <ds:schemaRef ds:uri="5dfb1864-ad01-4686-bf1f-9d351a6e91ff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5c36992-0929-4da6-a142-8ad24a59d72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23D07B0-5AC2-4D05-B339-1F59F7D53EA8}">
  <ds:schemaRefs>
    <ds:schemaRef ds:uri="5dfb1864-ad01-4686-bf1f-9d351a6e91ff"/>
    <ds:schemaRef ds:uri="a5c36992-0929-4da6-a142-8ad24a59d7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1228</Words>
  <Application>Microsoft Office PowerPoint</Application>
  <PresentationFormat>Widescreen</PresentationFormat>
  <Paragraphs>213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Open Sans</vt:lpstr>
      <vt:lpstr>Open Sans (Headings)</vt:lpstr>
      <vt:lpstr>Open Sans Light</vt:lpstr>
      <vt:lpstr>Open Sans Semibold</vt:lpstr>
      <vt:lpstr>Wingdings</vt:lpstr>
      <vt:lpstr>Custom Design</vt:lpstr>
      <vt:lpstr>3_TEA Main Slide</vt:lpstr>
      <vt:lpstr>2_TEA Main Slide</vt:lpstr>
      <vt:lpstr>1_Custom Design</vt:lpstr>
      <vt:lpstr>TEA Main Slide</vt:lpstr>
      <vt:lpstr>2_Office Theme</vt:lpstr>
      <vt:lpstr>3_Office Theme</vt:lpstr>
      <vt:lpstr>Texas Home Learning Model Phase 2: Text Updates  May 14, 2020</vt:lpstr>
      <vt:lpstr>What is Texas Home Learning?</vt:lpstr>
      <vt:lpstr>2020 Summer Learning in Texas</vt:lpstr>
      <vt:lpstr>THL Phase 1: Access to Online and Printable Materials</vt:lpstr>
      <vt:lpstr>Introducing Texas Home Learning 2.0</vt:lpstr>
      <vt:lpstr>2.0 Sample Packet</vt:lpstr>
      <vt:lpstr>Updated THL Online and Print Packets Forthcoming! </vt:lpstr>
      <vt:lpstr>Improved Text Access</vt:lpstr>
      <vt:lpstr>THL 2.0: Improved RLA Options for Districts and Students</vt:lpstr>
      <vt:lpstr>First, Get Texas Reading! </vt:lpstr>
      <vt:lpstr>Get Texas Reading with myON from Renaissance</vt:lpstr>
      <vt:lpstr>Get Texas Reading with myON from Renaissance is live!</vt:lpstr>
      <vt:lpstr>Reading Language Arts Print Extension Options</vt:lpstr>
      <vt:lpstr>Negotiated Prices for Districts to Ship to Parents</vt:lpstr>
      <vt:lpstr>Teaching Strategies:  Pre-K Summer Soar for Texas  </vt:lpstr>
      <vt:lpstr>Frog Street </vt:lpstr>
      <vt:lpstr>Learning Dynamics</vt:lpstr>
      <vt:lpstr>Houghton Mifflin Harcourt: K-5</vt:lpstr>
      <vt:lpstr>Houghton Mifflin Harcourt: 6-12</vt:lpstr>
      <vt:lpstr>TEA Will Provide Initial Access to Some Texts</vt:lpstr>
      <vt:lpstr>Implementation</vt:lpstr>
      <vt:lpstr>District Implementation Support</vt:lpstr>
      <vt:lpstr>Upcoming Implementation Webinars</vt:lpstr>
      <vt:lpstr>Next Steps and Questions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Instructional Continuity Texas At-Home Learning Model March 27, 2020</dc:title>
  <dc:creator>Laux, Lily</dc:creator>
  <cp:lastModifiedBy>Hodge, Andrew</cp:lastModifiedBy>
  <cp:revision>1</cp:revision>
  <dcterms:created xsi:type="dcterms:W3CDTF">2020-03-27T01:24:15Z</dcterms:created>
  <dcterms:modified xsi:type="dcterms:W3CDTF">2020-05-14T19:32:56Z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0x0101005E3BC4AA1C81E34F82B4B62D6BEB19D3</vt:lpwstr>
  </property>
</Properties>
</file>