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3" r:id="rId2"/>
    <p:sldMasterId id="2147483709" r:id="rId3"/>
    <p:sldMasterId id="2147483756" r:id="rId4"/>
    <p:sldMasterId id="2147483678" r:id="rId5"/>
    <p:sldMasterId id="2147483771" r:id="rId6"/>
    <p:sldMasterId id="2147483786" r:id="rId7"/>
    <p:sldMasterId id="2147483800" r:id="rId8"/>
  </p:sldMasterIdLst>
  <p:notesMasterIdLst>
    <p:notesMasterId r:id="rId30"/>
  </p:notesMasterIdLst>
  <p:sldIdLst>
    <p:sldId id="308" r:id="rId9"/>
    <p:sldId id="289" r:id="rId10"/>
    <p:sldId id="309" r:id="rId11"/>
    <p:sldId id="293" r:id="rId12"/>
    <p:sldId id="295" r:id="rId13"/>
    <p:sldId id="296" r:id="rId14"/>
    <p:sldId id="321" r:id="rId15"/>
    <p:sldId id="314" r:id="rId16"/>
    <p:sldId id="322" r:id="rId17"/>
    <p:sldId id="312" r:id="rId18"/>
    <p:sldId id="325" r:id="rId19"/>
    <p:sldId id="313" r:id="rId20"/>
    <p:sldId id="324" r:id="rId21"/>
    <p:sldId id="315" r:id="rId22"/>
    <p:sldId id="303" r:id="rId23"/>
    <p:sldId id="311" r:id="rId24"/>
    <p:sldId id="326" r:id="rId25"/>
    <p:sldId id="310" r:id="rId26"/>
    <p:sldId id="304" r:id="rId27"/>
    <p:sldId id="305" r:id="rId28"/>
    <p:sldId id="306" r:id="rId29"/>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AC"/>
    <a:srgbClr val="EA0C0C"/>
    <a:srgbClr val="4472C4"/>
    <a:srgbClr val="69447B"/>
    <a:srgbClr val="A8301C"/>
    <a:srgbClr val="44546A"/>
    <a:srgbClr val="3C6EBE"/>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86384" autoAdjust="0"/>
  </p:normalViewPr>
  <p:slideViewPr>
    <p:cSldViewPr snapToGrid="0">
      <p:cViewPr varScale="1">
        <p:scale>
          <a:sx n="61" d="100"/>
          <a:sy n="61" d="100"/>
        </p:scale>
        <p:origin x="248" y="9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7"/>
          </a:xfrm>
          <a:prstGeom prst="rect">
            <a:avLst/>
          </a:prstGeom>
        </p:spPr>
        <p:txBody>
          <a:bodyPr vert="horz" lIns="90377" tIns="45188" rIns="90377" bIns="45188" rtlCol="0"/>
          <a:lstStyle>
            <a:lvl1pPr algn="l">
              <a:defRPr sz="1200"/>
            </a:lvl1pPr>
          </a:lstStyle>
          <a:p>
            <a:endParaRPr lang="en-US"/>
          </a:p>
        </p:txBody>
      </p:sp>
      <p:sp>
        <p:nvSpPr>
          <p:cNvPr id="3" name="Date Placeholder 2"/>
          <p:cNvSpPr>
            <a:spLocks noGrp="1"/>
          </p:cNvSpPr>
          <p:nvPr>
            <p:ph type="dt" idx="1"/>
          </p:nvPr>
        </p:nvSpPr>
        <p:spPr>
          <a:xfrm>
            <a:off x="3970942" y="1"/>
            <a:ext cx="3037840" cy="463407"/>
          </a:xfrm>
          <a:prstGeom prst="rect">
            <a:avLst/>
          </a:prstGeom>
        </p:spPr>
        <p:txBody>
          <a:bodyPr vert="horz" lIns="90377" tIns="45188" rIns="90377" bIns="45188" rtlCol="0"/>
          <a:lstStyle>
            <a:lvl1pPr algn="r">
              <a:defRPr sz="1200"/>
            </a:lvl1pPr>
          </a:lstStyle>
          <a:p>
            <a:fld id="{45B9141D-177B-4807-A9D2-94CF7C562477}" type="datetimeFigureOut">
              <a:rPr lang="en-US" smtClean="0"/>
              <a:t>1/8/19</a:t>
            </a:fld>
            <a:endParaRPr lang="en-US"/>
          </a:p>
        </p:txBody>
      </p:sp>
      <p:sp>
        <p:nvSpPr>
          <p:cNvPr id="4" name="Slide Image Placeholder 3"/>
          <p:cNvSpPr>
            <a:spLocks noGrp="1" noRot="1" noChangeAspect="1"/>
          </p:cNvSpPr>
          <p:nvPr>
            <p:ph type="sldImg" idx="2"/>
          </p:nvPr>
        </p:nvSpPr>
        <p:spPr>
          <a:xfrm>
            <a:off x="738188" y="1154113"/>
            <a:ext cx="5534025" cy="3113087"/>
          </a:xfrm>
          <a:prstGeom prst="rect">
            <a:avLst/>
          </a:prstGeom>
          <a:noFill/>
          <a:ln w="12700">
            <a:solidFill>
              <a:prstClr val="black"/>
            </a:solidFill>
          </a:ln>
        </p:spPr>
        <p:txBody>
          <a:bodyPr vert="horz" lIns="90377" tIns="45188" rIns="90377" bIns="45188" rtlCol="0" anchor="ctr"/>
          <a:lstStyle/>
          <a:p>
            <a:endParaRPr lang="en-US"/>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0377" tIns="45188" rIns="90377" bIns="451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0377" tIns="45188" rIns="90377" bIns="45188" rtlCol="0" anchor="b"/>
          <a:lstStyle>
            <a:lvl1pPr algn="l">
              <a:defRPr sz="1200"/>
            </a:lvl1pPr>
          </a:lstStyle>
          <a:p>
            <a:endParaRPr lang="en-US"/>
          </a:p>
        </p:txBody>
      </p:sp>
      <p:sp>
        <p:nvSpPr>
          <p:cNvPr id="7" name="Slide Number Placeholder 6"/>
          <p:cNvSpPr>
            <a:spLocks noGrp="1"/>
          </p:cNvSpPr>
          <p:nvPr>
            <p:ph type="sldNum" sz="quarter" idx="5"/>
          </p:nvPr>
        </p:nvSpPr>
        <p:spPr>
          <a:xfrm>
            <a:off x="3970942" y="8772669"/>
            <a:ext cx="3037840" cy="463406"/>
          </a:xfrm>
          <a:prstGeom prst="rect">
            <a:avLst/>
          </a:prstGeom>
        </p:spPr>
        <p:txBody>
          <a:bodyPr vert="horz" lIns="90377" tIns="45188" rIns="90377" bIns="45188" rtlCol="0" anchor="b"/>
          <a:lstStyle>
            <a:lvl1pPr algn="r">
              <a:defRPr sz="1200"/>
            </a:lvl1pPr>
          </a:lstStyle>
          <a:p>
            <a:fld id="{41C19E84-432F-4B13-8A59-CF116900378E}" type="slidenum">
              <a:rPr lang="en-US" smtClean="0"/>
              <a:t>‹#›</a:t>
            </a:fld>
            <a:endParaRPr lang="en-US"/>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a:t>
            </a:fld>
            <a:endParaRPr lang="en-US"/>
          </a:p>
        </p:txBody>
      </p:sp>
    </p:spTree>
    <p:extLst>
      <p:ext uri="{BB962C8B-B14F-4D97-AF65-F5344CB8AC3E}">
        <p14:creationId xmlns:p14="http://schemas.microsoft.com/office/powerpoint/2010/main" val="121508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10</a:t>
            </a:fld>
            <a:endParaRPr lang="en-US"/>
          </a:p>
        </p:txBody>
      </p:sp>
    </p:spTree>
    <p:extLst>
      <p:ext uri="{BB962C8B-B14F-4D97-AF65-F5344CB8AC3E}">
        <p14:creationId xmlns:p14="http://schemas.microsoft.com/office/powerpoint/2010/main" val="1080490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11</a:t>
            </a:fld>
            <a:endParaRPr lang="en-US"/>
          </a:p>
        </p:txBody>
      </p:sp>
    </p:spTree>
    <p:extLst>
      <p:ext uri="{BB962C8B-B14F-4D97-AF65-F5344CB8AC3E}">
        <p14:creationId xmlns:p14="http://schemas.microsoft.com/office/powerpoint/2010/main" val="1998910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12</a:t>
            </a:fld>
            <a:endParaRPr lang="en-US"/>
          </a:p>
        </p:txBody>
      </p:sp>
    </p:spTree>
    <p:extLst>
      <p:ext uri="{BB962C8B-B14F-4D97-AF65-F5344CB8AC3E}">
        <p14:creationId xmlns:p14="http://schemas.microsoft.com/office/powerpoint/2010/main" val="70236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13</a:t>
            </a:fld>
            <a:endParaRPr lang="en-US"/>
          </a:p>
        </p:txBody>
      </p:sp>
    </p:spTree>
    <p:extLst>
      <p:ext uri="{BB962C8B-B14F-4D97-AF65-F5344CB8AC3E}">
        <p14:creationId xmlns:p14="http://schemas.microsoft.com/office/powerpoint/2010/main" val="1221739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14</a:t>
            </a:fld>
            <a:endParaRPr lang="en-US"/>
          </a:p>
        </p:txBody>
      </p:sp>
    </p:spTree>
    <p:extLst>
      <p:ext uri="{BB962C8B-B14F-4D97-AF65-F5344CB8AC3E}">
        <p14:creationId xmlns:p14="http://schemas.microsoft.com/office/powerpoint/2010/main" val="2969161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15</a:t>
            </a:fld>
            <a:endParaRPr lang="en-US"/>
          </a:p>
        </p:txBody>
      </p:sp>
    </p:spTree>
    <p:extLst>
      <p:ext uri="{BB962C8B-B14F-4D97-AF65-F5344CB8AC3E}">
        <p14:creationId xmlns:p14="http://schemas.microsoft.com/office/powerpoint/2010/main" val="2520323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16</a:t>
            </a:fld>
            <a:endParaRPr lang="en-US"/>
          </a:p>
        </p:txBody>
      </p:sp>
    </p:spTree>
    <p:extLst>
      <p:ext uri="{BB962C8B-B14F-4D97-AF65-F5344CB8AC3E}">
        <p14:creationId xmlns:p14="http://schemas.microsoft.com/office/powerpoint/2010/main" val="3118155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17</a:t>
            </a:fld>
            <a:endParaRPr lang="en-US"/>
          </a:p>
        </p:txBody>
      </p:sp>
    </p:spTree>
    <p:extLst>
      <p:ext uri="{BB962C8B-B14F-4D97-AF65-F5344CB8AC3E}">
        <p14:creationId xmlns:p14="http://schemas.microsoft.com/office/powerpoint/2010/main" val="4227701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18</a:t>
            </a:fld>
            <a:endParaRPr lang="en-US"/>
          </a:p>
        </p:txBody>
      </p:sp>
    </p:spTree>
    <p:extLst>
      <p:ext uri="{BB962C8B-B14F-4D97-AF65-F5344CB8AC3E}">
        <p14:creationId xmlns:p14="http://schemas.microsoft.com/office/powerpoint/2010/main" val="1948260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19</a:t>
            </a:fld>
            <a:endParaRPr lang="en-US"/>
          </a:p>
        </p:txBody>
      </p:sp>
    </p:spTree>
    <p:extLst>
      <p:ext uri="{BB962C8B-B14F-4D97-AF65-F5344CB8AC3E}">
        <p14:creationId xmlns:p14="http://schemas.microsoft.com/office/powerpoint/2010/main" val="1339049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a:t>
            </a:fld>
            <a:endParaRPr lang="en-US"/>
          </a:p>
        </p:txBody>
      </p:sp>
    </p:spTree>
    <p:extLst>
      <p:ext uri="{BB962C8B-B14F-4D97-AF65-F5344CB8AC3E}">
        <p14:creationId xmlns:p14="http://schemas.microsoft.com/office/powerpoint/2010/main" val="379742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20</a:t>
            </a:fld>
            <a:endParaRPr lang="en-US"/>
          </a:p>
        </p:txBody>
      </p:sp>
    </p:spTree>
    <p:extLst>
      <p:ext uri="{BB962C8B-B14F-4D97-AF65-F5344CB8AC3E}">
        <p14:creationId xmlns:p14="http://schemas.microsoft.com/office/powerpoint/2010/main" val="1840380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21</a:t>
            </a:fld>
            <a:endParaRPr lang="en-US"/>
          </a:p>
        </p:txBody>
      </p:sp>
    </p:spTree>
    <p:extLst>
      <p:ext uri="{BB962C8B-B14F-4D97-AF65-F5344CB8AC3E}">
        <p14:creationId xmlns:p14="http://schemas.microsoft.com/office/powerpoint/2010/main" val="102054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3</a:t>
            </a:fld>
            <a:endParaRPr lang="en-US"/>
          </a:p>
        </p:txBody>
      </p:sp>
    </p:spTree>
    <p:extLst>
      <p:ext uri="{BB962C8B-B14F-4D97-AF65-F5344CB8AC3E}">
        <p14:creationId xmlns:p14="http://schemas.microsoft.com/office/powerpoint/2010/main" val="269023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a:t>
            </a:fld>
            <a:endParaRPr lang="en-US"/>
          </a:p>
        </p:txBody>
      </p:sp>
    </p:spTree>
    <p:extLst>
      <p:ext uri="{BB962C8B-B14F-4D97-AF65-F5344CB8AC3E}">
        <p14:creationId xmlns:p14="http://schemas.microsoft.com/office/powerpoint/2010/main" val="60087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5</a:t>
            </a:fld>
            <a:endParaRPr lang="en-US"/>
          </a:p>
        </p:txBody>
      </p:sp>
    </p:spTree>
    <p:extLst>
      <p:ext uri="{BB962C8B-B14F-4D97-AF65-F5344CB8AC3E}">
        <p14:creationId xmlns:p14="http://schemas.microsoft.com/office/powerpoint/2010/main" val="1855962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6</a:t>
            </a:fld>
            <a:endParaRPr lang="en-US"/>
          </a:p>
        </p:txBody>
      </p:sp>
    </p:spTree>
    <p:extLst>
      <p:ext uri="{BB962C8B-B14F-4D97-AF65-F5344CB8AC3E}">
        <p14:creationId xmlns:p14="http://schemas.microsoft.com/office/powerpoint/2010/main" val="504460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7</a:t>
            </a:fld>
            <a:endParaRPr lang="en-US"/>
          </a:p>
        </p:txBody>
      </p:sp>
    </p:spTree>
    <p:extLst>
      <p:ext uri="{BB962C8B-B14F-4D97-AF65-F5344CB8AC3E}">
        <p14:creationId xmlns:p14="http://schemas.microsoft.com/office/powerpoint/2010/main" val="383926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8</a:t>
            </a:fld>
            <a:endParaRPr lang="en-US"/>
          </a:p>
        </p:txBody>
      </p:sp>
    </p:spTree>
    <p:extLst>
      <p:ext uri="{BB962C8B-B14F-4D97-AF65-F5344CB8AC3E}">
        <p14:creationId xmlns:p14="http://schemas.microsoft.com/office/powerpoint/2010/main" val="205287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9</a:t>
            </a:fld>
            <a:endParaRPr lang="en-US"/>
          </a:p>
        </p:txBody>
      </p:sp>
    </p:spTree>
    <p:extLst>
      <p:ext uri="{BB962C8B-B14F-4D97-AF65-F5344CB8AC3E}">
        <p14:creationId xmlns:p14="http://schemas.microsoft.com/office/powerpoint/2010/main" val="2303901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955748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Texas Education Agency   2018-2019 School Year                                     </a:t>
            </a:r>
            <a:endParaRPr lang="en-US" dirty="0"/>
          </a:p>
        </p:txBody>
      </p:sp>
      <p:sp>
        <p:nvSpPr>
          <p:cNvPr id="5" name="Slide Number Placeholder 4"/>
          <p:cNvSpPr>
            <a:spLocks noGrp="1"/>
          </p:cNvSpPr>
          <p:nvPr>
            <p:ph type="sldNum" sz="quarter" idx="12"/>
          </p:nvPr>
        </p:nvSpPr>
        <p:spPr/>
        <p:txBody>
          <a:bodyPr/>
          <a:lstStyle/>
          <a:p>
            <a:r>
              <a:rPr lang="en-US" dirty="0"/>
              <a:t>2018-2019 School Year</a:t>
            </a: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a:extLst/>
          </p:cNvPr>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a:extLst/>
          </p:cNvPr>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a:extLst/>
          </p:cNvPr>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a:extLst/>
          </p:cNvP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a:extLst/>
          </p:cNvP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a:extLst/>
          </p:cNvPr>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a:extLst/>
          </p:cNvP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a:extLst/>
          </p:cNvPr>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a:extLst/>
          </p:cNvP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a:extLst/>
          </p:cNvP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a:extLst/>
          </p:cNvPr>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a:extLst/>
          </p:cNvP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a:extLst/>
          </p:cNvP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a:extLst/>
          </p:cNvPr>
          <p:cNvGrpSpPr/>
          <p:nvPr userDrawn="1"/>
        </p:nvGrpSpPr>
        <p:grpSpPr>
          <a:xfrm>
            <a:off x="10298196" y="2129570"/>
            <a:ext cx="407673" cy="407673"/>
            <a:chOff x="10636741" y="2652807"/>
            <a:chExt cx="296963" cy="296963"/>
          </a:xfrm>
        </p:grpSpPr>
        <p:sp>
          <p:nvSpPr>
            <p:cNvPr id="52" name="Oval 51">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a:extLst/>
          </p:cNvPr>
          <p:cNvGrpSpPr/>
          <p:nvPr userDrawn="1"/>
        </p:nvGrpSpPr>
        <p:grpSpPr>
          <a:xfrm>
            <a:off x="8481353" y="3119046"/>
            <a:ext cx="3133180" cy="562188"/>
            <a:chOff x="8481353" y="3119046"/>
            <a:chExt cx="3133180" cy="562188"/>
          </a:xfrm>
        </p:grpSpPr>
        <p:cxnSp>
          <p:nvCxnSpPr>
            <p:cNvPr id="56" name="Straight Connector 55" title="Q lines">
              <a:extLst/>
            </p:cNvPr>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a:extLst/>
            </p:cNvPr>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a:extLst/>
            </p:cNvPr>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a:extLst/>
            </p:cNvPr>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a:extLst/>
            </p:cNvPr>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a:extLst/>
            </p:cNvPr>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a:extLst/>
            </p:cNvPr>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a:extLst/>
            </p:cNvPr>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a:extLst/>
            </p:cNvPr>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a:extLst/>
            </p:cNvP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a:extLst/>
            </p:cNvP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a:extLst/>
            </p:cNvP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a:extLst/>
            </p:cNvP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a:extLst/>
          </p:cNvPr>
          <p:cNvGrpSpPr/>
          <p:nvPr userDrawn="1"/>
        </p:nvGrpSpPr>
        <p:grpSpPr>
          <a:xfrm>
            <a:off x="5886628" y="3119046"/>
            <a:ext cx="2784204" cy="562188"/>
            <a:chOff x="5886628" y="3119046"/>
            <a:chExt cx="2784204" cy="562188"/>
          </a:xfrm>
        </p:grpSpPr>
        <p:cxnSp>
          <p:nvCxnSpPr>
            <p:cNvPr id="70" name="Straight Connector 69" title="Q lines">
              <a:extLst/>
            </p:cNvPr>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a:extLst/>
            </p:cNvPr>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a:extLst/>
            </p:cNvPr>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a:extLst/>
            </p:cNvPr>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a:extLst/>
            </p:cNvPr>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a:extLst/>
            </p:cNvPr>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a:extLst/>
            </p:cNvPr>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a:extLst/>
            </p:cNvPr>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a:extLst/>
            </p:cNvPr>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a:extLst/>
            </p:cNvP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a:extLst/>
            </p:cNvP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a:extLst/>
            </p:cNvP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a:extLst/>
            </p:cNvP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a:extLst/>
          </p:cNvPr>
          <p:cNvGrpSpPr/>
          <p:nvPr userDrawn="1"/>
        </p:nvGrpSpPr>
        <p:grpSpPr>
          <a:xfrm>
            <a:off x="3309141" y="3119046"/>
            <a:ext cx="2759196" cy="561751"/>
            <a:chOff x="3309141" y="3119046"/>
            <a:chExt cx="2759196" cy="561751"/>
          </a:xfrm>
        </p:grpSpPr>
        <p:sp>
          <p:nvSpPr>
            <p:cNvPr id="84" name="Arrow: Right 130" title="Year Arrow">
              <a:extLst/>
            </p:cNvPr>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a:extLst/>
            </p:cNvPr>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a:extLst/>
            </p:cNvPr>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a:extLst/>
            </p:cNvPr>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a:extLst/>
            </p:cNvPr>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a:extLst/>
            </p:cNvPr>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a:extLst/>
            </p:cNvPr>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a:extLst/>
            </p:cNvPr>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a:extLst/>
            </p:cNvPr>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a:extLst/>
            </p:cNvP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a:extLst/>
            </p:cNvP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a:extLst/>
            </p:cNvP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a:extLst/>
            </p:cNvP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a:extLst/>
          </p:cNvPr>
          <p:cNvGrpSpPr/>
          <p:nvPr userDrawn="1"/>
        </p:nvGrpSpPr>
        <p:grpSpPr>
          <a:xfrm>
            <a:off x="791681" y="3119046"/>
            <a:ext cx="2695434" cy="561751"/>
            <a:chOff x="791681" y="3119046"/>
            <a:chExt cx="2695434" cy="561751"/>
          </a:xfrm>
        </p:grpSpPr>
        <p:cxnSp>
          <p:nvCxnSpPr>
            <p:cNvPr id="98" name="Straight Connector 97" title="Q lines">
              <a:extLst/>
            </p:cNvPr>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a:extLst/>
            </p:cNvPr>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a:extLst/>
            </p:cNvPr>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a:extLst/>
            </p:cNvPr>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a:extLst/>
            </p:cNvPr>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a:extLst/>
            </p:cNvPr>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a:extLst/>
            </p:cNvPr>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a:extLst/>
            </p:cNvPr>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a:extLst/>
            </p:cNvPr>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a:extLst/>
            </p:cNvP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a:extLst/>
            </p:cNvP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a:extLst/>
            </p:cNvP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a:extLst/>
            </p:cNvP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a:extLst/>
          </p:cNvPr>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a:extLst/>
          </p:cNvPr>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a:extLst/>
          </p:cNvPr>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a:extLst/>
          </p:cNvPr>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a:extLst/>
          </p:cNvPr>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a:extLst/>
          </p:cNvPr>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9701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a:extLst/>
          </p:cNvPr>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a:extLst/>
          </p:cNvPr>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a:extLst/>
          </p:cNvPr>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a:extLst/>
          </p:cNvP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a:extLst/>
          </p:cNvP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a:extLst/>
          </p:cNvPr>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a:extLst/>
          </p:cNvP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a:extLst/>
          </p:cNvPr>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a:extLst/>
          </p:cNvP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a:extLst/>
          </p:cNvP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a:extLst/>
          </p:cNvPr>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a:extLst/>
          </p:cNvP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a:extLst/>
          </p:cNvP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a:extLst/>
          </p:cNvPr>
          <p:cNvGrpSpPr/>
          <p:nvPr userDrawn="1"/>
        </p:nvGrpSpPr>
        <p:grpSpPr>
          <a:xfrm>
            <a:off x="10298196" y="2129570"/>
            <a:ext cx="407673" cy="407673"/>
            <a:chOff x="10636741" y="2652807"/>
            <a:chExt cx="296963" cy="296963"/>
          </a:xfrm>
        </p:grpSpPr>
        <p:sp>
          <p:nvSpPr>
            <p:cNvPr id="52" name="Oval 51">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a:extLst/>
          </p:cNvPr>
          <p:cNvGrpSpPr/>
          <p:nvPr userDrawn="1"/>
        </p:nvGrpSpPr>
        <p:grpSpPr>
          <a:xfrm>
            <a:off x="8481353" y="3119046"/>
            <a:ext cx="3133180" cy="562188"/>
            <a:chOff x="8481353" y="3119046"/>
            <a:chExt cx="3133180" cy="562188"/>
          </a:xfrm>
        </p:grpSpPr>
        <p:cxnSp>
          <p:nvCxnSpPr>
            <p:cNvPr id="56" name="Straight Connector 55" title="Q lines">
              <a:extLst/>
            </p:cNvPr>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a:extLst/>
            </p:cNvPr>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a:extLst/>
            </p:cNvPr>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a:extLst/>
            </p:cNvPr>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a:extLst/>
            </p:cNvPr>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a:extLst/>
            </p:cNvPr>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a:extLst/>
            </p:cNvPr>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a:extLst/>
            </p:cNvPr>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a:extLst/>
            </p:cNvPr>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a:extLst/>
            </p:cNvP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a:extLst/>
            </p:cNvP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a:extLst/>
            </p:cNvP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a:extLst/>
            </p:cNvP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a:extLst/>
          </p:cNvPr>
          <p:cNvGrpSpPr/>
          <p:nvPr userDrawn="1"/>
        </p:nvGrpSpPr>
        <p:grpSpPr>
          <a:xfrm>
            <a:off x="5886628" y="3119046"/>
            <a:ext cx="2784204" cy="562188"/>
            <a:chOff x="5886628" y="3119046"/>
            <a:chExt cx="2784204" cy="562188"/>
          </a:xfrm>
        </p:grpSpPr>
        <p:cxnSp>
          <p:nvCxnSpPr>
            <p:cNvPr id="70" name="Straight Connector 69" title="Q lines">
              <a:extLst/>
            </p:cNvPr>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a:extLst/>
            </p:cNvPr>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a:extLst/>
            </p:cNvPr>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a:extLst/>
            </p:cNvPr>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a:extLst/>
            </p:cNvPr>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a:extLst/>
            </p:cNvPr>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a:extLst/>
            </p:cNvPr>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a:extLst/>
            </p:cNvPr>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a:extLst/>
            </p:cNvPr>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a:extLst/>
            </p:cNvP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a:extLst/>
            </p:cNvP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a:extLst/>
            </p:cNvP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a:extLst/>
            </p:cNvP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a:extLst/>
          </p:cNvPr>
          <p:cNvGrpSpPr/>
          <p:nvPr userDrawn="1"/>
        </p:nvGrpSpPr>
        <p:grpSpPr>
          <a:xfrm>
            <a:off x="3309141" y="3119046"/>
            <a:ext cx="2759196" cy="561751"/>
            <a:chOff x="3309141" y="3119046"/>
            <a:chExt cx="2759196" cy="561751"/>
          </a:xfrm>
        </p:grpSpPr>
        <p:sp>
          <p:nvSpPr>
            <p:cNvPr id="84" name="Arrow: Right 130" title="Year Arrow">
              <a:extLst/>
            </p:cNvPr>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a:extLst/>
            </p:cNvPr>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a:extLst/>
            </p:cNvPr>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a:extLst/>
            </p:cNvPr>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a:extLst/>
            </p:cNvPr>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a:extLst/>
            </p:cNvPr>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a:extLst/>
            </p:cNvPr>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a:extLst/>
            </p:cNvPr>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a:extLst/>
            </p:cNvPr>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a:extLst/>
            </p:cNvP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a:extLst/>
            </p:cNvP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a:extLst/>
            </p:cNvP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a:extLst/>
            </p:cNvP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a:extLst/>
          </p:cNvPr>
          <p:cNvGrpSpPr/>
          <p:nvPr userDrawn="1"/>
        </p:nvGrpSpPr>
        <p:grpSpPr>
          <a:xfrm>
            <a:off x="791681" y="3119046"/>
            <a:ext cx="2695434" cy="561751"/>
            <a:chOff x="791681" y="3119046"/>
            <a:chExt cx="2695434" cy="561751"/>
          </a:xfrm>
        </p:grpSpPr>
        <p:cxnSp>
          <p:nvCxnSpPr>
            <p:cNvPr id="98" name="Straight Connector 97" title="Q lines">
              <a:extLst/>
            </p:cNvPr>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a:extLst/>
            </p:cNvPr>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a:extLst/>
            </p:cNvPr>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a:extLst/>
            </p:cNvPr>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a:extLst/>
            </p:cNvPr>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a:extLst/>
            </p:cNvPr>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a:extLst/>
            </p:cNvPr>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a:extLst/>
            </p:cNvPr>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a:extLst/>
            </p:cNvPr>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a:extLst/>
            </p:cNvP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a:extLst/>
            </p:cNvP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a:extLst/>
            </p:cNvP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a:extLst/>
            </p:cNvP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a:extLst/>
          </p:cNvPr>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a:extLst/>
          </p:cNvPr>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a:extLst/>
          </p:cNvPr>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a:extLst/>
          </p:cNvPr>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a:extLst/>
          </p:cNvPr>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a:extLst/>
          </p:cNvPr>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1019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65882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871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10100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4994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2926792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197893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1738918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422668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003788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250331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a:extLst/>
          </p:cNvPr>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a:extLst/>
          </p:cNvPr>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a:extLst/>
          </p:cNvPr>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a:extLst/>
          </p:cNvP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a:extLst/>
          </p:cNvP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a:extLst/>
          </p:cNvPr>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a:extLst/>
          </p:cNvP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a:extLst/>
          </p:cNvPr>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a:extLst/>
          </p:cNvP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a:extLst/>
          </p:cNvP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a:extLst/>
          </p:cNvPr>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a:extLst/>
          </p:cNvP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a:extLst/>
          </p:cNvP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a:extLst/>
          </p:cNvPr>
          <p:cNvGrpSpPr/>
          <p:nvPr userDrawn="1"/>
        </p:nvGrpSpPr>
        <p:grpSpPr>
          <a:xfrm>
            <a:off x="10298196" y="2129570"/>
            <a:ext cx="407673" cy="407673"/>
            <a:chOff x="10636741" y="2652807"/>
            <a:chExt cx="296963" cy="296963"/>
          </a:xfrm>
        </p:grpSpPr>
        <p:sp>
          <p:nvSpPr>
            <p:cNvPr id="52" name="Oval 51">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a:extLst/>
          </p:cNvPr>
          <p:cNvGrpSpPr/>
          <p:nvPr userDrawn="1"/>
        </p:nvGrpSpPr>
        <p:grpSpPr>
          <a:xfrm>
            <a:off x="8481353" y="3119046"/>
            <a:ext cx="3133180" cy="562188"/>
            <a:chOff x="8481353" y="3119046"/>
            <a:chExt cx="3133180" cy="562188"/>
          </a:xfrm>
        </p:grpSpPr>
        <p:cxnSp>
          <p:nvCxnSpPr>
            <p:cNvPr id="56" name="Straight Connector 55" title="Q lines">
              <a:extLst/>
            </p:cNvPr>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a:extLst/>
            </p:cNvPr>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a:extLst/>
            </p:cNvPr>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a:extLst/>
            </p:cNvPr>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a:extLst/>
            </p:cNvPr>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a:extLst/>
            </p:cNvPr>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a:extLst/>
            </p:cNvPr>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a:extLst/>
            </p:cNvPr>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a:extLst/>
            </p:cNvPr>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a:extLst/>
            </p:cNvP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a:extLst/>
            </p:cNvP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a:extLst/>
            </p:cNvP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a:extLst/>
            </p:cNvP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a:extLst/>
          </p:cNvPr>
          <p:cNvGrpSpPr/>
          <p:nvPr userDrawn="1"/>
        </p:nvGrpSpPr>
        <p:grpSpPr>
          <a:xfrm>
            <a:off x="5886628" y="3119046"/>
            <a:ext cx="2784204" cy="562188"/>
            <a:chOff x="5886628" y="3119046"/>
            <a:chExt cx="2784204" cy="562188"/>
          </a:xfrm>
        </p:grpSpPr>
        <p:cxnSp>
          <p:nvCxnSpPr>
            <p:cNvPr id="70" name="Straight Connector 69" title="Q lines">
              <a:extLst/>
            </p:cNvPr>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a:extLst/>
            </p:cNvPr>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a:extLst/>
            </p:cNvPr>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a:extLst/>
            </p:cNvPr>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a:extLst/>
            </p:cNvPr>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a:extLst/>
            </p:cNvPr>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a:extLst/>
            </p:cNvPr>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a:extLst/>
            </p:cNvPr>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a:extLst/>
            </p:cNvPr>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a:extLst/>
            </p:cNvP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a:extLst/>
            </p:cNvP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a:extLst/>
            </p:cNvP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a:extLst/>
            </p:cNvP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a:extLst/>
          </p:cNvPr>
          <p:cNvGrpSpPr/>
          <p:nvPr userDrawn="1"/>
        </p:nvGrpSpPr>
        <p:grpSpPr>
          <a:xfrm>
            <a:off x="3309141" y="3119046"/>
            <a:ext cx="2759196" cy="561751"/>
            <a:chOff x="3309141" y="3119046"/>
            <a:chExt cx="2759196" cy="561751"/>
          </a:xfrm>
        </p:grpSpPr>
        <p:sp>
          <p:nvSpPr>
            <p:cNvPr id="84" name="Arrow: Right 130" title="Year Arrow">
              <a:extLst/>
            </p:cNvPr>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a:extLst/>
            </p:cNvPr>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a:extLst/>
            </p:cNvPr>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a:extLst/>
            </p:cNvPr>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a:extLst/>
            </p:cNvPr>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a:extLst/>
            </p:cNvPr>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a:extLst/>
            </p:cNvPr>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a:extLst/>
            </p:cNvPr>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a:extLst/>
            </p:cNvPr>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a:extLst/>
            </p:cNvP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a:extLst/>
            </p:cNvP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a:extLst/>
            </p:cNvP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a:extLst/>
            </p:cNvP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a:extLst/>
          </p:cNvPr>
          <p:cNvGrpSpPr/>
          <p:nvPr userDrawn="1"/>
        </p:nvGrpSpPr>
        <p:grpSpPr>
          <a:xfrm>
            <a:off x="791681" y="3119046"/>
            <a:ext cx="2695434" cy="561751"/>
            <a:chOff x="791681" y="3119046"/>
            <a:chExt cx="2695434" cy="561751"/>
          </a:xfrm>
        </p:grpSpPr>
        <p:cxnSp>
          <p:nvCxnSpPr>
            <p:cNvPr id="98" name="Straight Connector 97" title="Q lines">
              <a:extLst/>
            </p:cNvPr>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a:extLst/>
            </p:cNvPr>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a:extLst/>
            </p:cNvPr>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a:extLst/>
            </p:cNvPr>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a:extLst/>
            </p:cNvPr>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a:extLst/>
            </p:cNvPr>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a:extLst/>
            </p:cNvPr>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a:extLst/>
            </p:cNvPr>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a:extLst/>
            </p:cNvPr>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a:extLst/>
            </p:cNvP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a:extLst/>
            </p:cNvP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a:extLst/>
            </p:cNvP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a:extLst/>
            </p:cNvP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a:extLst/>
          </p:cNvPr>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a:extLst/>
          </p:cNvPr>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a:extLst/>
          </p:cNvPr>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a:extLst/>
          </p:cNvPr>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a:extLst/>
          </p:cNvPr>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a:extLst/>
          </p:cNvPr>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320891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86253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a:extLst/>
          </p:cNvPr>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a:extLst/>
          </p:cNvPr>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a:extLst/>
          </p:cNvPr>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a:extLst/>
          </p:cNvPr>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3188153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4282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98609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710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2588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92185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4983749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93878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839757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15051533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829850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8190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a:extLst/>
          </p:cNvPr>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a:extLst/>
          </p:cNvPr>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a:extLst/>
          </p:cNvPr>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a:extLst/>
          </p:cNvP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a:extLst/>
          </p:cNvPr>
          <p:cNvPicPr>
            <a:picLocks noChangeAspect="1"/>
          </p:cNvPicPr>
          <p:nvPr userDrawn="1"/>
        </p:nvPicPr>
        <p:blipFill>
          <a:blip>
            <a:extLst/>
          </a:blip>
          <a:stretch>
            <a:fillRect/>
          </a:stretch>
        </p:blipFill>
        <p:spPr>
          <a:xfrm rot="16200000">
            <a:off x="933310" y="3915499"/>
            <a:ext cx="581025" cy="295275"/>
          </a:xfrm>
          <a:prstGeom prst="rect">
            <a:avLst/>
          </a:prstGeom>
        </p:spPr>
      </p:pic>
      <p:sp>
        <p:nvSpPr>
          <p:cNvPr id="36" name="Oval 35" title="Milestone Number">
            <a:extLst/>
          </p:cNvP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a:extLst/>
          </p:cNvPr>
          <p:cNvPicPr>
            <a:picLocks noChangeAspect="1"/>
          </p:cNvPicPr>
          <p:nvPr userDrawn="1"/>
        </p:nvPicPr>
        <p:blipFill>
          <a:blip>
            <a:extLst/>
          </a:blip>
          <a:stretch>
            <a:fillRect/>
          </a:stretch>
        </p:blipFill>
        <p:spPr>
          <a:xfrm rot="16200000">
            <a:off x="1282716" y="2801036"/>
            <a:ext cx="581025" cy="295275"/>
          </a:xfrm>
          <a:prstGeom prst="rect">
            <a:avLst/>
          </a:prstGeom>
        </p:spPr>
      </p:pic>
      <p:sp>
        <p:nvSpPr>
          <p:cNvPr id="38" name="TextBox 37">
            <a:extLst/>
          </p:cNvPr>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a:extLst/>
          </p:cNvP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a:extLst/>
          </p:cNvPr>
          <p:cNvPicPr>
            <a:picLocks noChangeAspect="1"/>
          </p:cNvPicPr>
          <p:nvPr userDrawn="1"/>
        </p:nvPicPr>
        <p:blipFill>
          <a:blip>
            <a:extLst/>
          </a:blip>
          <a:stretch>
            <a:fillRect/>
          </a:stretch>
        </p:blipFill>
        <p:spPr>
          <a:xfrm rot="16200000">
            <a:off x="3508784" y="3926541"/>
            <a:ext cx="581025" cy="295275"/>
          </a:xfrm>
          <a:prstGeom prst="rect">
            <a:avLst/>
          </a:prstGeom>
        </p:spPr>
      </p:pic>
      <p:sp>
        <p:nvSpPr>
          <p:cNvPr id="41" name="TextBox 40">
            <a:extLst/>
          </p:cNvPr>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a:extLst/>
          </p:cNvP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a:extLst/>
          </p:cNvPr>
          <p:cNvPicPr>
            <a:picLocks noChangeAspect="1"/>
          </p:cNvPicPr>
          <p:nvPr userDrawn="1"/>
        </p:nvPicPr>
        <p:blipFill>
          <a:blip>
            <a:extLst/>
          </a:blip>
          <a:stretch>
            <a:fillRect/>
          </a:stretch>
        </p:blipFill>
        <p:spPr>
          <a:xfrm rot="16200000">
            <a:off x="6112304" y="3936872"/>
            <a:ext cx="581025" cy="295275"/>
          </a:xfrm>
          <a:prstGeom prst="rect">
            <a:avLst/>
          </a:prstGeom>
        </p:spPr>
      </p:pic>
      <p:sp>
        <p:nvSpPr>
          <p:cNvPr id="44" name="Oval 43" title="Milestone Number">
            <a:extLst/>
          </p:cNvP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a:extLst/>
          </p:cNvPr>
          <p:cNvPicPr>
            <a:picLocks noChangeAspect="1"/>
          </p:cNvPicPr>
          <p:nvPr userDrawn="1"/>
        </p:nvPicPr>
        <p:blipFill>
          <a:blip>
            <a:extLst/>
          </a:blip>
          <a:stretch>
            <a:fillRect/>
          </a:stretch>
        </p:blipFill>
        <p:spPr>
          <a:xfrm rot="16200000">
            <a:off x="6466252" y="2801036"/>
            <a:ext cx="581025" cy="295275"/>
          </a:xfrm>
          <a:prstGeom prst="rect">
            <a:avLst/>
          </a:prstGeom>
        </p:spPr>
      </p:pic>
      <p:sp>
        <p:nvSpPr>
          <p:cNvPr id="46" name="TextBox 45">
            <a:extLst/>
          </p:cNvPr>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a:extLst/>
          </p:cNvP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a:extLst/>
          </p:cNvPr>
          <p:cNvPicPr>
            <a:picLocks noChangeAspect="1"/>
          </p:cNvPicPr>
          <p:nvPr userDrawn="1"/>
        </p:nvPicPr>
        <p:blipFill>
          <a:blip>
            <a:extLst/>
          </a:blip>
          <a:stretch>
            <a:fillRect/>
          </a:stretch>
        </p:blipFill>
        <p:spPr>
          <a:xfrm rot="16200000">
            <a:off x="8683538" y="3936872"/>
            <a:ext cx="581025" cy="295275"/>
          </a:xfrm>
          <a:prstGeom prst="rect">
            <a:avLst/>
          </a:prstGeom>
        </p:spPr>
      </p:pic>
      <p:sp>
        <p:nvSpPr>
          <p:cNvPr id="49" name="Oval 48" title="Milestone Number">
            <a:extLst/>
          </p:cNvP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a:extLst/>
          </p:cNvPr>
          <p:cNvPicPr>
            <a:picLocks noChangeAspect="1"/>
          </p:cNvPicPr>
          <p:nvPr userDrawn="1"/>
        </p:nvPicPr>
        <p:blipFill>
          <a:blip>
            <a:extLst/>
          </a:blip>
          <a:stretch>
            <a:fillRect/>
          </a:stretch>
        </p:blipFill>
        <p:spPr>
          <a:xfrm rot="16200000">
            <a:off x="9056844" y="2801036"/>
            <a:ext cx="581025" cy="295275"/>
          </a:xfrm>
          <a:prstGeom prst="rect">
            <a:avLst/>
          </a:prstGeom>
        </p:spPr>
      </p:pic>
      <p:grpSp>
        <p:nvGrpSpPr>
          <p:cNvPr id="51" name="Group 50" title="Today Flag Icon">
            <a:extLst/>
          </p:cNvPr>
          <p:cNvGrpSpPr/>
          <p:nvPr userDrawn="1"/>
        </p:nvGrpSpPr>
        <p:grpSpPr>
          <a:xfrm>
            <a:off x="10298196" y="2129570"/>
            <a:ext cx="407673" cy="407673"/>
            <a:chOff x="10636741" y="2652807"/>
            <a:chExt cx="296963" cy="296963"/>
          </a:xfrm>
        </p:grpSpPr>
        <p:sp>
          <p:nvSpPr>
            <p:cNvPr id="52" name="Oval 51">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10816" y="2716810"/>
              <a:ext cx="149367" cy="168956"/>
            </a:xfrm>
            <a:prstGeom prst="rect">
              <a:avLst/>
            </a:prstGeom>
          </p:spPr>
        </p:pic>
      </p:grpSp>
      <p:pic>
        <p:nvPicPr>
          <p:cNvPr id="54" name="Graphic 53" title="callout">
            <a:extLst/>
          </p:cNvPr>
          <p:cNvPicPr>
            <a:picLocks noChangeAspect="1"/>
          </p:cNvPicPr>
          <p:nvPr userDrawn="1"/>
        </p:nvPicPr>
        <p:blipFill>
          <a:blip>
            <a:extLst/>
          </a:blip>
          <a:stretch>
            <a:fillRect/>
          </a:stretch>
        </p:blipFill>
        <p:spPr>
          <a:xfrm rot="16200000">
            <a:off x="10359158" y="2801036"/>
            <a:ext cx="581025" cy="295275"/>
          </a:xfrm>
          <a:prstGeom prst="rect">
            <a:avLst/>
          </a:prstGeom>
        </p:spPr>
      </p:pic>
      <p:grpSp>
        <p:nvGrpSpPr>
          <p:cNvPr id="55" name="Group 54" title="Year 4">
            <a:extLst/>
          </p:cNvPr>
          <p:cNvGrpSpPr/>
          <p:nvPr userDrawn="1"/>
        </p:nvGrpSpPr>
        <p:grpSpPr>
          <a:xfrm>
            <a:off x="8481353" y="3119046"/>
            <a:ext cx="3133180" cy="562188"/>
            <a:chOff x="8481353" y="3119046"/>
            <a:chExt cx="3133180" cy="562188"/>
          </a:xfrm>
        </p:grpSpPr>
        <p:cxnSp>
          <p:nvCxnSpPr>
            <p:cNvPr id="56" name="Straight Connector 55" title="Q lines">
              <a:extLst/>
            </p:cNvPr>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a:extLst/>
            </p:cNvPr>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a:extLst/>
            </p:cNvPr>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a:extLst/>
            </p:cNvPr>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a:extLst/>
            </p:cNvPr>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a:extLst/>
            </p:cNvPr>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a:extLst/>
            </p:cNvPr>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a:extLst/>
            </p:cNvPr>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a:extLst/>
            </p:cNvPr>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a:extLst/>
            </p:cNvP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a:extLst/>
            </p:cNvP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a:extLst/>
            </p:cNvP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a:extLst/>
            </p:cNvP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a:extLst/>
          </p:cNvPr>
          <p:cNvGrpSpPr/>
          <p:nvPr userDrawn="1"/>
        </p:nvGrpSpPr>
        <p:grpSpPr>
          <a:xfrm>
            <a:off x="5886628" y="3119046"/>
            <a:ext cx="2784204" cy="562188"/>
            <a:chOff x="5886628" y="3119046"/>
            <a:chExt cx="2784204" cy="562188"/>
          </a:xfrm>
        </p:grpSpPr>
        <p:cxnSp>
          <p:nvCxnSpPr>
            <p:cNvPr id="70" name="Straight Connector 69" title="Q lines">
              <a:extLst/>
            </p:cNvPr>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a:extLst/>
            </p:cNvPr>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a:extLst/>
            </p:cNvPr>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a:extLst/>
            </p:cNvPr>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a:extLst/>
            </p:cNvPr>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a:extLst/>
            </p:cNvPr>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a:extLst/>
            </p:cNvPr>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a:extLst/>
            </p:cNvPr>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a:extLst/>
            </p:cNvPr>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a:extLst/>
            </p:cNvP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a:extLst/>
            </p:cNvP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a:extLst/>
            </p:cNvP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a:extLst/>
            </p:cNvP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a:extLst/>
          </p:cNvPr>
          <p:cNvGrpSpPr/>
          <p:nvPr userDrawn="1"/>
        </p:nvGrpSpPr>
        <p:grpSpPr>
          <a:xfrm>
            <a:off x="3309141" y="3119046"/>
            <a:ext cx="2759196" cy="561751"/>
            <a:chOff x="3309141" y="3119046"/>
            <a:chExt cx="2759196" cy="561751"/>
          </a:xfrm>
        </p:grpSpPr>
        <p:sp>
          <p:nvSpPr>
            <p:cNvPr id="84" name="Arrow: Right 130" title="Year Arrow">
              <a:extLst/>
            </p:cNvPr>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a:extLst/>
            </p:cNvPr>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a:extLst/>
            </p:cNvPr>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a:extLst/>
            </p:cNvPr>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a:extLst/>
            </p:cNvPr>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a:extLst/>
            </p:cNvPr>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a:extLst/>
            </p:cNvPr>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a:extLst/>
            </p:cNvPr>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a:extLst/>
            </p:cNvPr>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a:extLst/>
            </p:cNvP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a:extLst/>
            </p:cNvP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a:extLst/>
            </p:cNvP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a:extLst/>
            </p:cNvP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a:extLst/>
          </p:cNvPr>
          <p:cNvGrpSpPr/>
          <p:nvPr userDrawn="1"/>
        </p:nvGrpSpPr>
        <p:grpSpPr>
          <a:xfrm>
            <a:off x="791681" y="3119046"/>
            <a:ext cx="2695434" cy="561751"/>
            <a:chOff x="791681" y="3119046"/>
            <a:chExt cx="2695434" cy="561751"/>
          </a:xfrm>
        </p:grpSpPr>
        <p:cxnSp>
          <p:nvCxnSpPr>
            <p:cNvPr id="98" name="Straight Connector 97" title="Q lines">
              <a:extLst/>
            </p:cNvPr>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a:extLst/>
            </p:cNvPr>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a:extLst/>
            </p:cNvPr>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a:extLst/>
            </p:cNvPr>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a:extLst/>
            </p:cNvPr>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a:extLst/>
            </p:cNvPr>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a:extLst/>
            </p:cNvPr>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a:extLst/>
            </p:cNvPr>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a:extLst/>
            </p:cNvPr>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a:extLst/>
            </p:cNvP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a:extLst/>
            </p:cNvP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a:extLst/>
            </p:cNvP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a:extLst/>
            </p:cNvP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a:extLst/>
          </p:cNvPr>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a:extLst/>
          </p:cNvPr>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a:extLst/>
          </p:cNvPr>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a:extLst/>
          </p:cNvPr>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a:extLst/>
          </p:cNvPr>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a:extLst/>
          </p:cNvPr>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1183705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99292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263339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372633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171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1767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873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17855701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637748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727352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7" name="Text Placeholder 6">
            <a:extLst>
              <a:ext uri="{FF2B5EF4-FFF2-40B4-BE49-F238E27FC236}">
                <a16:creationId xmlns:a16="http://schemas.microsoft.com/office/drawing/2014/main" id="{08EDC0F0-4E88-9441-A46B-ECDA34F710A0}"/>
              </a:ext>
            </a:extLst>
          </p:cNvPr>
          <p:cNvSpPr>
            <a:spLocks noGrp="1"/>
          </p:cNvSpPr>
          <p:nvPr>
            <p:ph type="body" sz="quarter" idx="15"/>
          </p:nvPr>
        </p:nvSpPr>
        <p:spPr>
          <a:xfrm>
            <a:off x="1271337" y="6119644"/>
            <a:ext cx="9172575" cy="273050"/>
          </a:xfrm>
        </p:spPr>
        <p:txBody>
          <a:bodyPr/>
          <a:lstStyle/>
          <a:p>
            <a:pPr lvl="0"/>
            <a:endParaRPr lang="en-US" dirty="0"/>
          </a:p>
        </p:txBody>
      </p:sp>
    </p:spTree>
    <p:extLst>
      <p:ext uri="{BB962C8B-B14F-4D97-AF65-F5344CB8AC3E}">
        <p14:creationId xmlns:p14="http://schemas.microsoft.com/office/powerpoint/2010/main" val="3261175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32646483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25346046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a:extLst/>
          </p:cNvPr>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a:extLst/>
          </p:cNvPr>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a:extLst/>
          </p:cNvPr>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a:extLst/>
          </p:cNvP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a:extLst/>
          </p:cNvPr>
          <p:cNvPicPr>
            <a:picLocks noChangeAspect="1"/>
          </p:cNvPicPr>
          <p:nvPr userDrawn="1"/>
        </p:nvPicPr>
        <p:blipFill>
          <a:blip>
            <a:extLst/>
          </a:blip>
          <a:stretch>
            <a:fillRect/>
          </a:stretch>
        </p:blipFill>
        <p:spPr>
          <a:xfrm rot="16200000">
            <a:off x="933310" y="3915499"/>
            <a:ext cx="581025" cy="295275"/>
          </a:xfrm>
          <a:prstGeom prst="rect">
            <a:avLst/>
          </a:prstGeom>
        </p:spPr>
      </p:pic>
      <p:sp>
        <p:nvSpPr>
          <p:cNvPr id="36" name="Oval 35" title="Milestone Number">
            <a:extLst/>
          </p:cNvP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a:extLst/>
          </p:cNvPr>
          <p:cNvPicPr>
            <a:picLocks noChangeAspect="1"/>
          </p:cNvPicPr>
          <p:nvPr userDrawn="1"/>
        </p:nvPicPr>
        <p:blipFill>
          <a:blip>
            <a:extLst/>
          </a:blip>
          <a:stretch>
            <a:fillRect/>
          </a:stretch>
        </p:blipFill>
        <p:spPr>
          <a:xfrm rot="16200000">
            <a:off x="1282716" y="2801036"/>
            <a:ext cx="581025" cy="295275"/>
          </a:xfrm>
          <a:prstGeom prst="rect">
            <a:avLst/>
          </a:prstGeom>
        </p:spPr>
      </p:pic>
      <p:sp>
        <p:nvSpPr>
          <p:cNvPr id="38" name="TextBox 37">
            <a:extLst/>
          </p:cNvPr>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a:extLst/>
          </p:cNvP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a:extLst/>
          </p:cNvPr>
          <p:cNvPicPr>
            <a:picLocks noChangeAspect="1"/>
          </p:cNvPicPr>
          <p:nvPr userDrawn="1"/>
        </p:nvPicPr>
        <p:blipFill>
          <a:blip>
            <a:extLst/>
          </a:blip>
          <a:stretch>
            <a:fillRect/>
          </a:stretch>
        </p:blipFill>
        <p:spPr>
          <a:xfrm rot="16200000">
            <a:off x="3508784" y="3926541"/>
            <a:ext cx="581025" cy="295275"/>
          </a:xfrm>
          <a:prstGeom prst="rect">
            <a:avLst/>
          </a:prstGeom>
        </p:spPr>
      </p:pic>
      <p:sp>
        <p:nvSpPr>
          <p:cNvPr id="41" name="TextBox 40">
            <a:extLst/>
          </p:cNvPr>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a:extLst/>
          </p:cNvP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a:extLst/>
          </p:cNvPr>
          <p:cNvPicPr>
            <a:picLocks noChangeAspect="1"/>
          </p:cNvPicPr>
          <p:nvPr userDrawn="1"/>
        </p:nvPicPr>
        <p:blipFill>
          <a:blip>
            <a:extLst/>
          </a:blip>
          <a:stretch>
            <a:fillRect/>
          </a:stretch>
        </p:blipFill>
        <p:spPr>
          <a:xfrm rot="16200000">
            <a:off x="6112304" y="3936872"/>
            <a:ext cx="581025" cy="295275"/>
          </a:xfrm>
          <a:prstGeom prst="rect">
            <a:avLst/>
          </a:prstGeom>
        </p:spPr>
      </p:pic>
      <p:sp>
        <p:nvSpPr>
          <p:cNvPr id="44" name="Oval 43" title="Milestone Number">
            <a:extLst/>
          </p:cNvP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a:extLst/>
          </p:cNvPr>
          <p:cNvPicPr>
            <a:picLocks noChangeAspect="1"/>
          </p:cNvPicPr>
          <p:nvPr userDrawn="1"/>
        </p:nvPicPr>
        <p:blipFill>
          <a:blip>
            <a:extLst/>
          </a:blip>
          <a:stretch>
            <a:fillRect/>
          </a:stretch>
        </p:blipFill>
        <p:spPr>
          <a:xfrm rot="16200000">
            <a:off x="6466252" y="2801036"/>
            <a:ext cx="581025" cy="295275"/>
          </a:xfrm>
          <a:prstGeom prst="rect">
            <a:avLst/>
          </a:prstGeom>
        </p:spPr>
      </p:pic>
      <p:sp>
        <p:nvSpPr>
          <p:cNvPr id="46" name="TextBox 45">
            <a:extLst/>
          </p:cNvPr>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a:extLst/>
          </p:cNvP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a:extLst/>
          </p:cNvPr>
          <p:cNvPicPr>
            <a:picLocks noChangeAspect="1"/>
          </p:cNvPicPr>
          <p:nvPr userDrawn="1"/>
        </p:nvPicPr>
        <p:blipFill>
          <a:blip>
            <a:extLst/>
          </a:blip>
          <a:stretch>
            <a:fillRect/>
          </a:stretch>
        </p:blipFill>
        <p:spPr>
          <a:xfrm rot="16200000">
            <a:off x="8683538" y="3936872"/>
            <a:ext cx="581025" cy="295275"/>
          </a:xfrm>
          <a:prstGeom prst="rect">
            <a:avLst/>
          </a:prstGeom>
        </p:spPr>
      </p:pic>
      <p:sp>
        <p:nvSpPr>
          <p:cNvPr id="49" name="Oval 48" title="Milestone Number">
            <a:extLst/>
          </p:cNvP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a:extLst/>
          </p:cNvPr>
          <p:cNvPicPr>
            <a:picLocks noChangeAspect="1"/>
          </p:cNvPicPr>
          <p:nvPr userDrawn="1"/>
        </p:nvPicPr>
        <p:blipFill>
          <a:blip>
            <a:extLst/>
          </a:blip>
          <a:stretch>
            <a:fillRect/>
          </a:stretch>
        </p:blipFill>
        <p:spPr>
          <a:xfrm rot="16200000">
            <a:off x="9056844" y="2801036"/>
            <a:ext cx="581025" cy="295275"/>
          </a:xfrm>
          <a:prstGeom prst="rect">
            <a:avLst/>
          </a:prstGeom>
        </p:spPr>
      </p:pic>
      <p:grpSp>
        <p:nvGrpSpPr>
          <p:cNvPr id="51" name="Group 50" title="Today Flag Icon">
            <a:extLst/>
          </p:cNvPr>
          <p:cNvGrpSpPr/>
          <p:nvPr userDrawn="1"/>
        </p:nvGrpSpPr>
        <p:grpSpPr>
          <a:xfrm>
            <a:off x="10298196" y="2129570"/>
            <a:ext cx="407673" cy="407673"/>
            <a:chOff x="10636741" y="2652807"/>
            <a:chExt cx="296963" cy="296963"/>
          </a:xfrm>
        </p:grpSpPr>
        <p:sp>
          <p:nvSpPr>
            <p:cNvPr id="52" name="Oval 51">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10816" y="2716810"/>
              <a:ext cx="149367" cy="168956"/>
            </a:xfrm>
            <a:prstGeom prst="rect">
              <a:avLst/>
            </a:prstGeom>
          </p:spPr>
        </p:pic>
      </p:grpSp>
      <p:pic>
        <p:nvPicPr>
          <p:cNvPr id="54" name="Graphic 53" title="callout">
            <a:extLst/>
          </p:cNvPr>
          <p:cNvPicPr>
            <a:picLocks noChangeAspect="1"/>
          </p:cNvPicPr>
          <p:nvPr userDrawn="1"/>
        </p:nvPicPr>
        <p:blipFill>
          <a:blip>
            <a:extLst/>
          </a:blip>
          <a:stretch>
            <a:fillRect/>
          </a:stretch>
        </p:blipFill>
        <p:spPr>
          <a:xfrm rot="16200000">
            <a:off x="10359158" y="2801036"/>
            <a:ext cx="581025" cy="295275"/>
          </a:xfrm>
          <a:prstGeom prst="rect">
            <a:avLst/>
          </a:prstGeom>
        </p:spPr>
      </p:pic>
      <p:grpSp>
        <p:nvGrpSpPr>
          <p:cNvPr id="55" name="Group 54" title="Year 4">
            <a:extLst/>
          </p:cNvPr>
          <p:cNvGrpSpPr/>
          <p:nvPr userDrawn="1"/>
        </p:nvGrpSpPr>
        <p:grpSpPr>
          <a:xfrm>
            <a:off x="8481353" y="3119046"/>
            <a:ext cx="3133180" cy="562188"/>
            <a:chOff x="8481353" y="3119046"/>
            <a:chExt cx="3133180" cy="562188"/>
          </a:xfrm>
        </p:grpSpPr>
        <p:cxnSp>
          <p:nvCxnSpPr>
            <p:cNvPr id="56" name="Straight Connector 55" title="Q lines">
              <a:extLst/>
            </p:cNvPr>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a:extLst/>
            </p:cNvPr>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a:extLst/>
            </p:cNvPr>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a:extLst/>
            </p:cNvPr>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a:extLst/>
            </p:cNvPr>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a:extLst/>
            </p:cNvPr>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a:extLst/>
            </p:cNvPr>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a:extLst/>
            </p:cNvPr>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a:extLst/>
            </p:cNvPr>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a:extLst/>
            </p:cNvP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a:extLst/>
            </p:cNvP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a:extLst/>
            </p:cNvP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a:extLst/>
            </p:cNvP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a:extLst/>
          </p:cNvPr>
          <p:cNvGrpSpPr/>
          <p:nvPr userDrawn="1"/>
        </p:nvGrpSpPr>
        <p:grpSpPr>
          <a:xfrm>
            <a:off x="5886628" y="3119046"/>
            <a:ext cx="2784204" cy="562188"/>
            <a:chOff x="5886628" y="3119046"/>
            <a:chExt cx="2784204" cy="562188"/>
          </a:xfrm>
        </p:grpSpPr>
        <p:cxnSp>
          <p:nvCxnSpPr>
            <p:cNvPr id="70" name="Straight Connector 69" title="Q lines">
              <a:extLst/>
            </p:cNvPr>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a:extLst/>
            </p:cNvPr>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a:extLst/>
            </p:cNvPr>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a:extLst/>
            </p:cNvPr>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a:extLst/>
            </p:cNvPr>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a:extLst/>
            </p:cNvPr>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a:extLst/>
            </p:cNvPr>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a:extLst/>
            </p:cNvPr>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a:extLst/>
            </p:cNvPr>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a:extLst/>
            </p:cNvP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a:extLst/>
            </p:cNvP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a:extLst/>
            </p:cNvP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a:extLst/>
            </p:cNvP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a:extLst/>
          </p:cNvPr>
          <p:cNvGrpSpPr/>
          <p:nvPr userDrawn="1"/>
        </p:nvGrpSpPr>
        <p:grpSpPr>
          <a:xfrm>
            <a:off x="3309141" y="3119046"/>
            <a:ext cx="2759196" cy="561751"/>
            <a:chOff x="3309141" y="3119046"/>
            <a:chExt cx="2759196" cy="561751"/>
          </a:xfrm>
        </p:grpSpPr>
        <p:sp>
          <p:nvSpPr>
            <p:cNvPr id="84" name="Arrow: Right 130" title="Year Arrow">
              <a:extLst/>
            </p:cNvPr>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a:extLst/>
            </p:cNvPr>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a:extLst/>
            </p:cNvPr>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a:extLst/>
            </p:cNvPr>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a:extLst/>
            </p:cNvPr>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a:extLst/>
            </p:cNvPr>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a:extLst/>
            </p:cNvPr>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a:extLst/>
            </p:cNvPr>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a:extLst/>
            </p:cNvPr>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a:extLst/>
            </p:cNvP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a:extLst/>
            </p:cNvP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a:extLst/>
            </p:cNvP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a:extLst/>
            </p:cNvP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a:extLst/>
          </p:cNvPr>
          <p:cNvGrpSpPr/>
          <p:nvPr userDrawn="1"/>
        </p:nvGrpSpPr>
        <p:grpSpPr>
          <a:xfrm>
            <a:off x="791681" y="3119046"/>
            <a:ext cx="2695434" cy="561751"/>
            <a:chOff x="791681" y="3119046"/>
            <a:chExt cx="2695434" cy="561751"/>
          </a:xfrm>
        </p:grpSpPr>
        <p:cxnSp>
          <p:nvCxnSpPr>
            <p:cNvPr id="98" name="Straight Connector 97" title="Q lines">
              <a:extLst/>
            </p:cNvPr>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a:extLst/>
            </p:cNvPr>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a:extLst/>
            </p:cNvPr>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a:extLst/>
            </p:cNvPr>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a:extLst/>
            </p:cNvPr>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a:extLst/>
            </p:cNvPr>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a:extLst/>
            </p:cNvPr>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a:extLst/>
            </p:cNvPr>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a:extLst/>
            </p:cNvPr>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a:extLst/>
            </p:cNvP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a:extLst/>
            </p:cNvP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a:extLst/>
            </p:cNvP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a:extLst/>
            </p:cNvP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a:extLst/>
          </p:cNvPr>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a:extLst/>
          </p:cNvPr>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a:extLst/>
          </p:cNvPr>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a:extLst/>
          </p:cNvPr>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a:extLst/>
          </p:cNvPr>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a:extLst/>
          </p:cNvPr>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15959577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687421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a:extLst/>
          </p:cNvPr>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a:extLst/>
          </p:cNvPr>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a:extLst/>
          </p:cNvPr>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a:extLst/>
          </p:cNvPr>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30730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4.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6.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4.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image" Target="../media/image4.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8.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4915653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069925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2105535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fr.wikipedia.org/wiki/Fichier:Blue_check_PD.sv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mailto:assessment.specialpopulations@tea.texas.gov"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mailto:TxPearsonAccess@support.pearson.co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9000"/>
          </a:stretch>
        </a:blipFill>
        <a:effectLst/>
      </p:bgPr>
    </p:bg>
    <p:spTree>
      <p:nvGrpSpPr>
        <p:cNvPr id="1" name=""/>
        <p:cNvGrpSpPr/>
        <p:nvPr/>
      </p:nvGrpSpPr>
      <p:grpSpPr>
        <a:xfrm>
          <a:off x="0" y="0"/>
          <a:ext cx="0" cy="0"/>
          <a:chOff x="0" y="0"/>
          <a:chExt cx="0" cy="0"/>
        </a:xfrm>
      </p:grpSpPr>
      <p:sp>
        <p:nvSpPr>
          <p:cNvPr id="2" name="Title 1" title="TELPAS Alternate Accessibility"/>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Accessibility</a:t>
            </a:r>
          </a:p>
        </p:txBody>
      </p:sp>
      <p:pic>
        <p:nvPicPr>
          <p:cNvPr id="3" name="Picture 2" descr="Logo for the Texas Education Agency"/>
          <p:cNvPicPr>
            <a:picLocks noChangeAspect="1"/>
          </p:cNvPicPr>
          <p:nvPr/>
        </p:nvPicPr>
        <p:blipFill>
          <a:blip r:embed="rId4"/>
          <a:stretch>
            <a:fillRect/>
          </a:stretch>
        </p:blipFill>
        <p:spPr>
          <a:xfrm>
            <a:off x="0" y="0"/>
            <a:ext cx="1568978" cy="955650"/>
          </a:xfrm>
          <a:prstGeom prst="rect">
            <a:avLst/>
          </a:prstGeom>
        </p:spPr>
      </p:pic>
    </p:spTree>
    <p:extLst>
      <p:ext uri="{BB962C8B-B14F-4D97-AF65-F5344CB8AC3E}">
        <p14:creationId xmlns:p14="http://schemas.microsoft.com/office/powerpoint/2010/main" val="109303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Speaking Response Modes Example</a:t>
            </a:r>
          </a:p>
        </p:txBody>
      </p:sp>
      <p:sp>
        <p:nvSpPr>
          <p:cNvPr id="5" name="Content Placeholder 4"/>
          <p:cNvSpPr>
            <a:spLocks noGrp="1"/>
          </p:cNvSpPr>
          <p:nvPr>
            <p:ph idx="13"/>
          </p:nvPr>
        </p:nvSpPr>
        <p:spPr>
          <a:xfrm>
            <a:off x="838200" y="1708394"/>
            <a:ext cx="10515599" cy="4302459"/>
          </a:xfrm>
        </p:spPr>
        <p:txBody>
          <a:bodyPr/>
          <a:lstStyle/>
          <a:p>
            <a:pPr>
              <a:lnSpc>
                <a:spcPts val="3200"/>
              </a:lnSpc>
              <a:spcAft>
                <a:spcPts val="800"/>
              </a:spcAft>
            </a:pPr>
            <a:r>
              <a:rPr lang="en-US" dirty="0"/>
              <a:t>A science teacher is conducting a lesson about planets. Mrs. Dean reviews important vocabulary using picture/word cards. She asks students to tell two things that describe planets.</a:t>
            </a:r>
          </a:p>
          <a:p>
            <a:pPr lvl="1"/>
            <a:r>
              <a:rPr lang="en-US" dirty="0"/>
              <a:t>One student responds by using sign language.</a:t>
            </a:r>
          </a:p>
          <a:p>
            <a:pPr lvl="1"/>
            <a:r>
              <a:rPr lang="en-US" dirty="0"/>
              <a:t>Two students respond by using communication devices.</a:t>
            </a:r>
          </a:p>
          <a:p>
            <a:pPr lvl="1"/>
            <a:r>
              <a:rPr lang="en-US" dirty="0"/>
              <a:t>Two students verbalize their response in English.</a:t>
            </a:r>
          </a:p>
        </p:txBody>
      </p:sp>
      <p:sp>
        <p:nvSpPr>
          <p:cNvPr id="3" name="Footer Placeholder 2"/>
          <p:cNvSpPr>
            <a:spLocks noGrp="1"/>
          </p:cNvSpPr>
          <p:nvPr>
            <p:ph type="ftr" sz="quarter" idx="11"/>
          </p:nvPr>
        </p:nvSpPr>
        <p:spPr/>
        <p:txBody>
          <a:bodyPr/>
          <a:lstStyle/>
          <a:p>
            <a:r>
              <a:rPr lang="en-US">
                <a:solidFill>
                  <a:prstClr val="white"/>
                </a:solidFill>
              </a:rPr>
              <a:t>Texas Education Agency   2018-2019 School Year                                     </a:t>
            </a:r>
          </a:p>
        </p:txBody>
      </p:sp>
      <p:sp>
        <p:nvSpPr>
          <p:cNvPr id="4" name="Slide Number Placeholder 3">
            <a:extLst>
              <a:ext uri="{FF2B5EF4-FFF2-40B4-BE49-F238E27FC236}">
                <a16:creationId xmlns:a16="http://schemas.microsoft.com/office/drawing/2014/main" id="{F355F892-9596-4522-ACC8-13BEFCC0DE36}"/>
              </a:ext>
            </a:extLst>
          </p:cNvPr>
          <p:cNvSpPr>
            <a:spLocks noGrp="1"/>
          </p:cNvSpPr>
          <p:nvPr>
            <p:ph type="sldNum" sz="quarter" idx="12"/>
          </p:nvPr>
        </p:nvSpPr>
        <p:spPr/>
        <p:txBody>
          <a:bodyPr/>
          <a:lstStyle/>
          <a:p>
            <a:fld id="{0088AB57-2DBE-44A3-AE96-942C49E954BF}" type="slidenum">
              <a:rPr lang="en-US" smtClean="0">
                <a:solidFill>
                  <a:prstClr val="white"/>
                </a:solidFill>
              </a:rPr>
              <a:pPr/>
              <a:t>10</a:t>
            </a:fld>
            <a:endParaRPr lang="en-US">
              <a:solidFill>
                <a:prstClr val="white"/>
              </a:solidFill>
            </a:endParaRPr>
          </a:p>
        </p:txBody>
      </p:sp>
    </p:spTree>
    <p:extLst>
      <p:ext uri="{BB962C8B-B14F-4D97-AF65-F5344CB8AC3E}">
        <p14:creationId xmlns:p14="http://schemas.microsoft.com/office/powerpoint/2010/main" val="816094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1E8D-40C7-4AA4-851B-E40E875CD326}"/>
              </a:ext>
            </a:extLst>
          </p:cNvPr>
          <p:cNvSpPr>
            <a:spLocks noGrp="1"/>
          </p:cNvSpPr>
          <p:nvPr>
            <p:ph type="title"/>
          </p:nvPr>
        </p:nvSpPr>
        <p:spPr>
          <a:xfrm>
            <a:off x="1764632" y="264345"/>
            <a:ext cx="9574714" cy="737937"/>
          </a:xfrm>
        </p:spPr>
        <p:txBody>
          <a:bodyPr>
            <a:normAutofit fontScale="90000"/>
          </a:bodyPr>
          <a:lstStyle/>
          <a:p>
            <a:r>
              <a:rPr lang="en-US" dirty="0">
                <a:solidFill>
                  <a:srgbClr val="2F5CAC"/>
                </a:solidFill>
              </a:rPr>
              <a:t>When responding to READING stimulus, it is allowable for the student to… </a:t>
            </a:r>
          </a:p>
        </p:txBody>
      </p:sp>
      <p:sp>
        <p:nvSpPr>
          <p:cNvPr id="4" name="Content Placeholder 3">
            <a:extLst>
              <a:ext uri="{FF2B5EF4-FFF2-40B4-BE49-F238E27FC236}">
                <a16:creationId xmlns:a16="http://schemas.microsoft.com/office/drawing/2014/main" id="{CB37D149-201F-441E-8EF8-BBF7844100A4}"/>
              </a:ext>
            </a:extLst>
          </p:cNvPr>
          <p:cNvSpPr>
            <a:spLocks noGrp="1"/>
          </p:cNvSpPr>
          <p:nvPr>
            <p:ph sz="half" idx="2"/>
          </p:nvPr>
        </p:nvSpPr>
        <p:spPr>
          <a:xfrm>
            <a:off x="371062" y="1410395"/>
            <a:ext cx="11436625" cy="4878437"/>
          </a:xfrm>
        </p:spPr>
        <p:txBody>
          <a:bodyPr numCol="2" spcCol="1508760">
            <a:noAutofit/>
          </a:bodyPr>
          <a:lstStyle/>
          <a:p>
            <a:pPr marL="457200" indent="-457200">
              <a:buFont typeface="Arial" panose="020B0604020202020204" pitchFamily="34" charset="0"/>
              <a:buChar char="•"/>
            </a:pPr>
            <a:r>
              <a:rPr lang="en-US" sz="2000" dirty="0"/>
              <a:t>read </a:t>
            </a:r>
          </a:p>
          <a:p>
            <a:pPr marL="457200" indent="-457200">
              <a:buFont typeface="Arial" panose="020B0604020202020204" pitchFamily="34" charset="0"/>
              <a:buChar char="•"/>
            </a:pPr>
            <a:r>
              <a:rPr lang="en-US" sz="2000" dirty="0"/>
              <a:t>alert to</a:t>
            </a:r>
          </a:p>
          <a:p>
            <a:pPr marL="457200" indent="-457200">
              <a:buFont typeface="Arial" panose="020B0604020202020204" pitchFamily="34" charset="0"/>
              <a:buChar char="•"/>
            </a:pPr>
            <a:r>
              <a:rPr lang="en-US" sz="2000" dirty="0"/>
              <a:t>gaze at</a:t>
            </a:r>
          </a:p>
          <a:p>
            <a:pPr marL="457200" indent="-457200">
              <a:buFont typeface="Arial" panose="020B0604020202020204" pitchFamily="34" charset="0"/>
              <a:buChar char="•"/>
            </a:pPr>
            <a:r>
              <a:rPr lang="en-US" sz="2000" dirty="0"/>
              <a:t>point to</a:t>
            </a:r>
          </a:p>
          <a:p>
            <a:pPr marL="457200" indent="-457200">
              <a:buFont typeface="Arial" panose="020B0604020202020204" pitchFamily="34" charset="0"/>
              <a:buChar char="•"/>
            </a:pPr>
            <a:r>
              <a:rPr lang="en-US" sz="2000" dirty="0"/>
              <a:t>reach for </a:t>
            </a:r>
          </a:p>
          <a:p>
            <a:pPr marL="457200" indent="-457200">
              <a:buFont typeface="Arial" panose="020B0604020202020204" pitchFamily="34" charset="0"/>
              <a:buChar char="•"/>
            </a:pPr>
            <a:r>
              <a:rPr lang="en-US" sz="2000" dirty="0"/>
              <a:t>touch or </a:t>
            </a:r>
            <a:br>
              <a:rPr lang="en-US" sz="2000" dirty="0"/>
            </a:br>
            <a:r>
              <a:rPr lang="en-US" sz="2000" dirty="0"/>
              <a:t>pick up</a:t>
            </a:r>
          </a:p>
          <a:p>
            <a:pPr marL="457200" indent="-457200">
              <a:buFont typeface="Arial" panose="020B0604020202020204" pitchFamily="34" charset="0"/>
              <a:buChar char="•"/>
            </a:pPr>
            <a:r>
              <a:rPr lang="en-US" sz="2000" dirty="0"/>
              <a:t>draw</a:t>
            </a:r>
          </a:p>
          <a:p>
            <a:pPr marL="457200" indent="-457200">
              <a:buFont typeface="Arial" panose="020B0604020202020204" pitchFamily="34" charset="0"/>
              <a:buChar char="•"/>
            </a:pPr>
            <a:r>
              <a:rPr lang="en-US" sz="2000" dirty="0"/>
              <a:t>circle </a:t>
            </a:r>
          </a:p>
          <a:p>
            <a:pPr marL="457200" indent="-457200">
              <a:buFont typeface="Arial" panose="020B0604020202020204" pitchFamily="34" charset="0"/>
              <a:buChar char="•"/>
            </a:pPr>
            <a:r>
              <a:rPr lang="en-US" sz="2000" dirty="0"/>
              <a:t>nod</a:t>
            </a:r>
          </a:p>
          <a:p>
            <a:pPr marL="457200" indent="-457200">
              <a:buFont typeface="Arial" panose="020B0604020202020204" pitchFamily="34" charset="0"/>
              <a:buChar char="•"/>
            </a:pPr>
            <a:r>
              <a:rPr lang="en-US" sz="2000" dirty="0"/>
              <a:t>gesture toward </a:t>
            </a:r>
            <a:br>
              <a:rPr lang="en-US" sz="2000" dirty="0"/>
            </a:br>
            <a:r>
              <a:rPr lang="en-US" sz="2000" dirty="0"/>
              <a:t>the targeted </a:t>
            </a:r>
            <a:br>
              <a:rPr lang="en-US" sz="2000" dirty="0"/>
            </a:br>
            <a:r>
              <a:rPr lang="en-US" sz="2000" dirty="0"/>
              <a:t>stimulus</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verbalize or sign by responding to letters, words, or numbers to form a response when a wide range of manipulatives are available</a:t>
            </a:r>
          </a:p>
          <a:p>
            <a:pPr marL="457200" indent="-457200">
              <a:buFont typeface="Arial" panose="020B0604020202020204" pitchFamily="34" charset="0"/>
              <a:buChar char="•"/>
            </a:pPr>
            <a:r>
              <a:rPr lang="en-US" sz="2000" dirty="0"/>
              <a:t>arrange letters, words, or numbers to form responses when a wide range of manipulatives are available</a:t>
            </a:r>
          </a:p>
          <a:p>
            <a:pPr marL="457200" indent="-457200">
              <a:buFont typeface="Arial" panose="020B0604020202020204" pitchFamily="34" charset="0"/>
              <a:buChar char="•"/>
            </a:pPr>
            <a:r>
              <a:rPr lang="en-US" sz="2000" dirty="0"/>
              <a:t>form responses with the assistance of a communication device with preprogrammed familiar vocabulary or programmed student vocabulary</a:t>
            </a:r>
          </a:p>
          <a:p>
            <a:pPr marL="457200" indent="-457200">
              <a:buFont typeface="Arial" panose="020B0604020202020204" pitchFamily="34" charset="0"/>
              <a:buChar char="•"/>
            </a:pPr>
            <a:r>
              <a:rPr lang="en-US" sz="2000" dirty="0"/>
              <a:t>indicate yes or no when presented with three or more choices and being asked, “Is this the ___?”</a:t>
            </a:r>
          </a:p>
          <a:p>
            <a:pPr marL="457200" indent="-457200">
              <a:buFont typeface="Arial" panose="020B0604020202020204" pitchFamily="34" charset="0"/>
              <a:buChar char="•"/>
            </a:pPr>
            <a:endParaRPr lang="en-US" sz="2000" dirty="0"/>
          </a:p>
        </p:txBody>
      </p:sp>
      <p:pic>
        <p:nvPicPr>
          <p:cNvPr id="7" name="Picture 6" descr="A student sitting in front of an open binder, pointing to vocabulary pictures" title="Photograph">
            <a:extLst>
              <a:ext uri="{FF2B5EF4-FFF2-40B4-BE49-F238E27FC236}">
                <a16:creationId xmlns:a16="http://schemas.microsoft.com/office/drawing/2014/main" id="{282BFCB5-F520-4DAC-8CF9-D454611422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52" r="10495"/>
          <a:stretch/>
        </p:blipFill>
        <p:spPr>
          <a:xfrm rot="5400000">
            <a:off x="2334338" y="2275264"/>
            <a:ext cx="4951594" cy="3286359"/>
          </a:xfrm>
          <a:prstGeom prst="rect">
            <a:avLst/>
          </a:prstGeom>
        </p:spPr>
      </p:pic>
      <p:sp>
        <p:nvSpPr>
          <p:cNvPr id="3" name="Footer Placeholder 2">
            <a:extLst>
              <a:ext uri="{FF2B5EF4-FFF2-40B4-BE49-F238E27FC236}">
                <a16:creationId xmlns:a16="http://schemas.microsoft.com/office/drawing/2014/main" id="{783515BC-9C32-4554-8FF8-FB1582EF9733}"/>
              </a:ext>
            </a:extLst>
          </p:cNvPr>
          <p:cNvSpPr>
            <a:spLocks noGrp="1"/>
          </p:cNvSpPr>
          <p:nvPr>
            <p:ph type="ftr" sz="quarter" idx="11"/>
          </p:nvPr>
        </p:nvSpPr>
        <p:spPr/>
        <p:txBody>
          <a:bodyPr/>
          <a:lstStyle/>
          <a:p>
            <a:r>
              <a:rPr lang="en-US"/>
              <a:t>Texas Education Agency   2018-2019 School Year                                     </a:t>
            </a:r>
          </a:p>
        </p:txBody>
      </p:sp>
      <p:sp>
        <p:nvSpPr>
          <p:cNvPr id="5" name="Slide Number Placeholder 4">
            <a:extLst>
              <a:ext uri="{FF2B5EF4-FFF2-40B4-BE49-F238E27FC236}">
                <a16:creationId xmlns:a16="http://schemas.microsoft.com/office/drawing/2014/main" id="{5C0D78B6-2814-41A6-9CDD-29A2B2F0C4B9}"/>
              </a:ext>
            </a:extLst>
          </p:cNvPr>
          <p:cNvSpPr>
            <a:spLocks noGrp="1"/>
          </p:cNvSpPr>
          <p:nvPr>
            <p:ph type="sldNum" sz="quarter" idx="12"/>
          </p:nvPr>
        </p:nvSpPr>
        <p:spPr/>
        <p:txBody>
          <a:bodyPr/>
          <a:lstStyle/>
          <a:p>
            <a:fld id="{0088AB57-2DBE-44A3-AE96-942C49E954BF}" type="slidenum">
              <a:rPr lang="en-US" smtClean="0"/>
              <a:t>11</a:t>
            </a:fld>
            <a:endParaRPr lang="en-US"/>
          </a:p>
        </p:txBody>
      </p:sp>
    </p:spTree>
    <p:extLst>
      <p:ext uri="{BB962C8B-B14F-4D97-AF65-F5344CB8AC3E}">
        <p14:creationId xmlns:p14="http://schemas.microsoft.com/office/powerpoint/2010/main" val="1363764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Reading Response Modes Example</a:t>
            </a:r>
          </a:p>
        </p:txBody>
      </p:sp>
      <p:sp>
        <p:nvSpPr>
          <p:cNvPr id="4" name="Content Placeholder 3"/>
          <p:cNvSpPr>
            <a:spLocks noGrp="1"/>
          </p:cNvSpPr>
          <p:nvPr>
            <p:ph idx="13"/>
          </p:nvPr>
        </p:nvSpPr>
        <p:spPr>
          <a:xfrm>
            <a:off x="838200" y="1590417"/>
            <a:ext cx="10515599" cy="4746382"/>
          </a:xfrm>
        </p:spPr>
        <p:txBody>
          <a:bodyPr>
            <a:normAutofit/>
          </a:bodyPr>
          <a:lstStyle/>
          <a:p>
            <a:pPr>
              <a:lnSpc>
                <a:spcPts val="3200"/>
              </a:lnSpc>
              <a:spcAft>
                <a:spcPts val="600"/>
              </a:spcAft>
            </a:pPr>
            <a:r>
              <a:rPr lang="en-US" dirty="0"/>
              <a:t>Students in Mr. Jay’s class are reading an adapted story about a girl who wants to grow up to be a soccer player. One student with a visual impairment is reading his story with texture-supported text. When everyone is finished reading, the teacher asks the class to determine the problem in the story.</a:t>
            </a:r>
          </a:p>
          <a:p>
            <a:pPr lvl="1"/>
            <a:r>
              <a:rPr lang="en-US" dirty="0"/>
              <a:t>One student responds by verbally identifying the problem.</a:t>
            </a:r>
          </a:p>
          <a:p>
            <a:pPr lvl="1"/>
            <a:r>
              <a:rPr lang="en-US" dirty="0"/>
              <a:t>Two students use word/picture cards to identify the problem.</a:t>
            </a:r>
          </a:p>
          <a:p>
            <a:pPr lvl="1"/>
            <a:r>
              <a:rPr lang="en-US" dirty="0"/>
              <a:t>Another student points to pictures in the story she was reading to identify the problem.</a:t>
            </a:r>
          </a:p>
          <a:p>
            <a:pPr lvl="1"/>
            <a:r>
              <a:rPr lang="en-US" dirty="0"/>
              <a:t>One student gazes at a picture card of the problem.</a:t>
            </a:r>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3" name="Slide Number Placeholder 2">
            <a:extLst>
              <a:ext uri="{FF2B5EF4-FFF2-40B4-BE49-F238E27FC236}">
                <a16:creationId xmlns:a16="http://schemas.microsoft.com/office/drawing/2014/main" id="{05DBDE9A-B6EA-4DED-8A93-4F842F8DED88}"/>
              </a:ext>
            </a:extLst>
          </p:cNvPr>
          <p:cNvSpPr>
            <a:spLocks noGrp="1"/>
          </p:cNvSpPr>
          <p:nvPr>
            <p:ph type="sldNum" sz="quarter" idx="12"/>
          </p:nvPr>
        </p:nvSpPr>
        <p:spPr/>
        <p:txBody>
          <a:bodyPr/>
          <a:lstStyle/>
          <a:p>
            <a:fld id="{0088AB57-2DBE-44A3-AE96-942C49E954BF}" type="slidenum">
              <a:rPr lang="en-US" smtClean="0"/>
              <a:t>12</a:t>
            </a:fld>
            <a:endParaRPr lang="en-US" dirty="0"/>
          </a:p>
        </p:txBody>
      </p:sp>
    </p:spTree>
    <p:extLst>
      <p:ext uri="{BB962C8B-B14F-4D97-AF65-F5344CB8AC3E}">
        <p14:creationId xmlns:p14="http://schemas.microsoft.com/office/powerpoint/2010/main" val="1650803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79C9-1B72-4EB3-A1E7-EDD1BD744EB2}"/>
              </a:ext>
            </a:extLst>
          </p:cNvPr>
          <p:cNvSpPr>
            <a:spLocks noGrp="1"/>
          </p:cNvSpPr>
          <p:nvPr>
            <p:ph type="title"/>
          </p:nvPr>
        </p:nvSpPr>
        <p:spPr>
          <a:xfrm>
            <a:off x="1764632" y="224589"/>
            <a:ext cx="9574714" cy="879934"/>
          </a:xfrm>
        </p:spPr>
        <p:txBody>
          <a:bodyPr>
            <a:normAutofit fontScale="90000"/>
          </a:bodyPr>
          <a:lstStyle/>
          <a:p>
            <a:r>
              <a:rPr lang="en-US" dirty="0">
                <a:solidFill>
                  <a:srgbClr val="2F5CAC"/>
                </a:solidFill>
              </a:rPr>
              <a:t>When responding to WRITING stimulus, it is allowable for the student to… </a:t>
            </a:r>
          </a:p>
        </p:txBody>
      </p:sp>
      <p:sp>
        <p:nvSpPr>
          <p:cNvPr id="4" name="Content Placeholder 3">
            <a:extLst>
              <a:ext uri="{FF2B5EF4-FFF2-40B4-BE49-F238E27FC236}">
                <a16:creationId xmlns:a16="http://schemas.microsoft.com/office/drawing/2014/main" id="{D2CC9A12-BB88-4529-B2DA-31DA82D0BD6D}"/>
              </a:ext>
            </a:extLst>
          </p:cNvPr>
          <p:cNvSpPr>
            <a:spLocks noGrp="1"/>
          </p:cNvSpPr>
          <p:nvPr>
            <p:ph sz="half" idx="2"/>
          </p:nvPr>
        </p:nvSpPr>
        <p:spPr>
          <a:xfrm>
            <a:off x="470780" y="1426615"/>
            <a:ext cx="5216788" cy="5102522"/>
          </a:xfrm>
        </p:spPr>
        <p:txBody>
          <a:bodyPr>
            <a:normAutofit fontScale="70000" lnSpcReduction="20000"/>
          </a:bodyPr>
          <a:lstStyle/>
          <a:p>
            <a:pPr marL="457200" indent="-457200">
              <a:buFont typeface="Arial" panose="020B0604020202020204" pitchFamily="34" charset="0"/>
              <a:buChar char="•"/>
            </a:pPr>
            <a:r>
              <a:rPr lang="en-US" dirty="0"/>
              <a:t>write</a:t>
            </a:r>
          </a:p>
          <a:p>
            <a:pPr marL="457200" indent="-457200">
              <a:buFont typeface="Arial" panose="020B0604020202020204" pitchFamily="34" charset="0"/>
              <a:buChar char="•"/>
            </a:pPr>
            <a:r>
              <a:rPr lang="en-US" dirty="0"/>
              <a:t>alert to</a:t>
            </a:r>
          </a:p>
          <a:p>
            <a:pPr marL="457200" indent="-457200">
              <a:buFont typeface="Arial" panose="020B0604020202020204" pitchFamily="34" charset="0"/>
              <a:buChar char="•"/>
            </a:pPr>
            <a:r>
              <a:rPr lang="en-US" dirty="0"/>
              <a:t>gaze at</a:t>
            </a:r>
          </a:p>
          <a:p>
            <a:pPr marL="457200" indent="-457200">
              <a:buFont typeface="Arial" panose="020B0604020202020204" pitchFamily="34" charset="0"/>
              <a:buChar char="•"/>
            </a:pPr>
            <a:r>
              <a:rPr lang="en-US" dirty="0"/>
              <a:t>point to</a:t>
            </a:r>
          </a:p>
          <a:p>
            <a:pPr marL="457200" indent="-457200">
              <a:buFont typeface="Arial" panose="020B0604020202020204" pitchFamily="34" charset="0"/>
              <a:buChar char="•"/>
            </a:pPr>
            <a:r>
              <a:rPr lang="en-US" dirty="0"/>
              <a:t>reach for</a:t>
            </a:r>
          </a:p>
          <a:p>
            <a:pPr marL="457200" indent="-457200">
              <a:buFont typeface="Arial" panose="020B0604020202020204" pitchFamily="34" charset="0"/>
              <a:buChar char="•"/>
            </a:pPr>
            <a:r>
              <a:rPr lang="en-US" dirty="0"/>
              <a:t>touch or pick up</a:t>
            </a:r>
          </a:p>
          <a:p>
            <a:pPr marL="457200" indent="-457200">
              <a:buFont typeface="Arial" panose="020B0604020202020204" pitchFamily="34" charset="0"/>
              <a:buChar char="•"/>
            </a:pPr>
            <a:r>
              <a:rPr lang="en-US" dirty="0"/>
              <a:t>draw</a:t>
            </a:r>
          </a:p>
          <a:p>
            <a:pPr marL="457200" indent="-457200">
              <a:buFont typeface="Arial" panose="020B0604020202020204" pitchFamily="34" charset="0"/>
              <a:buChar char="•"/>
            </a:pPr>
            <a:r>
              <a:rPr lang="en-US" dirty="0"/>
              <a:t>circle</a:t>
            </a:r>
          </a:p>
          <a:p>
            <a:pPr marL="457200" indent="-457200">
              <a:buFont typeface="Arial" panose="020B0604020202020204" pitchFamily="34" charset="0"/>
              <a:buChar char="•"/>
            </a:pPr>
            <a:r>
              <a:rPr lang="en-US" dirty="0"/>
              <a:t>nod</a:t>
            </a:r>
          </a:p>
          <a:p>
            <a:pPr marL="457200" indent="-457200">
              <a:buFont typeface="Arial" panose="020B0604020202020204" pitchFamily="34" charset="0"/>
              <a:buChar char="•"/>
            </a:pPr>
            <a:r>
              <a:rPr lang="en-US" dirty="0"/>
              <a:t>gesture toward the targeted stimulus</a:t>
            </a:r>
          </a:p>
          <a:p>
            <a:pPr marL="457200" indent="-457200">
              <a:lnSpc>
                <a:spcPct val="120000"/>
              </a:lnSpc>
              <a:spcBef>
                <a:spcPts val="400"/>
              </a:spcBef>
              <a:buFont typeface="Arial" panose="020B0604020202020204" pitchFamily="34" charset="0"/>
              <a:buChar char="•"/>
            </a:pPr>
            <a:r>
              <a:rPr lang="en-US" dirty="0"/>
              <a:t>use adaptive writing equipment (typing, keyboarding)</a:t>
            </a:r>
          </a:p>
          <a:p>
            <a:pPr marL="457200" indent="-457200">
              <a:lnSpc>
                <a:spcPct val="120000"/>
              </a:lnSpc>
              <a:spcBef>
                <a:spcPts val="400"/>
              </a:spcBef>
              <a:buFont typeface="Arial" panose="020B0604020202020204" pitchFamily="34" charset="0"/>
              <a:buChar char="•"/>
            </a:pPr>
            <a:r>
              <a:rPr lang="en-US" dirty="0"/>
              <a:t>arrange letters, words, or numbers to form a response when a wide range of manipulatives are available</a:t>
            </a:r>
          </a:p>
        </p:txBody>
      </p:sp>
      <p:pic>
        <p:nvPicPr>
          <p:cNvPr id="7" name="Picture 6" descr="A student standing at a white board, holding a marker and writing, with a teacher standing next to the student." title="Photograph">
            <a:extLst>
              <a:ext uri="{FF2B5EF4-FFF2-40B4-BE49-F238E27FC236}">
                <a16:creationId xmlns:a16="http://schemas.microsoft.com/office/drawing/2014/main" id="{0100955A-2A6D-4320-9686-99FCDE810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5584" y="1602463"/>
            <a:ext cx="6184932" cy="4125650"/>
          </a:xfrm>
          <a:prstGeom prst="rect">
            <a:avLst/>
          </a:prstGeom>
        </p:spPr>
      </p:pic>
      <p:sp>
        <p:nvSpPr>
          <p:cNvPr id="3" name="Footer Placeholder 2">
            <a:extLst>
              <a:ext uri="{FF2B5EF4-FFF2-40B4-BE49-F238E27FC236}">
                <a16:creationId xmlns:a16="http://schemas.microsoft.com/office/drawing/2014/main" id="{6E5F9ABC-0FBD-4401-8B99-CE9C512F77F5}"/>
              </a:ext>
            </a:extLst>
          </p:cNvPr>
          <p:cNvSpPr>
            <a:spLocks noGrp="1"/>
          </p:cNvSpPr>
          <p:nvPr>
            <p:ph type="ftr" sz="quarter" idx="11"/>
          </p:nvPr>
        </p:nvSpPr>
        <p:spPr/>
        <p:txBody>
          <a:bodyPr/>
          <a:lstStyle/>
          <a:p>
            <a:r>
              <a:rPr lang="en-US"/>
              <a:t>Texas Education Agency   2018-2019 School Year                                     </a:t>
            </a:r>
          </a:p>
        </p:txBody>
      </p:sp>
      <p:sp>
        <p:nvSpPr>
          <p:cNvPr id="5" name="Slide Number Placeholder 4">
            <a:extLst>
              <a:ext uri="{FF2B5EF4-FFF2-40B4-BE49-F238E27FC236}">
                <a16:creationId xmlns:a16="http://schemas.microsoft.com/office/drawing/2014/main" id="{CFAF724F-671B-4E02-BD64-063EFBAAF0A8}"/>
              </a:ext>
            </a:extLst>
          </p:cNvPr>
          <p:cNvSpPr>
            <a:spLocks noGrp="1"/>
          </p:cNvSpPr>
          <p:nvPr>
            <p:ph type="sldNum" sz="quarter" idx="12"/>
          </p:nvPr>
        </p:nvSpPr>
        <p:spPr/>
        <p:txBody>
          <a:bodyPr/>
          <a:lstStyle/>
          <a:p>
            <a:fld id="{0088AB57-2DBE-44A3-AE96-942C49E954BF}" type="slidenum">
              <a:rPr lang="en-US" smtClean="0"/>
              <a:t>13</a:t>
            </a:fld>
            <a:endParaRPr lang="en-US"/>
          </a:p>
        </p:txBody>
      </p:sp>
    </p:spTree>
    <p:extLst>
      <p:ext uri="{BB962C8B-B14F-4D97-AF65-F5344CB8AC3E}">
        <p14:creationId xmlns:p14="http://schemas.microsoft.com/office/powerpoint/2010/main" val="3733524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Writing Response Modes Example</a:t>
            </a:r>
          </a:p>
        </p:txBody>
      </p:sp>
      <p:sp>
        <p:nvSpPr>
          <p:cNvPr id="4" name="Content Placeholder 3"/>
          <p:cNvSpPr>
            <a:spLocks noGrp="1"/>
          </p:cNvSpPr>
          <p:nvPr>
            <p:ph idx="13"/>
          </p:nvPr>
        </p:nvSpPr>
        <p:spPr>
          <a:xfrm>
            <a:off x="838200" y="1708394"/>
            <a:ext cx="10515599" cy="4302459"/>
          </a:xfrm>
        </p:spPr>
        <p:txBody>
          <a:bodyPr/>
          <a:lstStyle/>
          <a:p>
            <a:pPr>
              <a:spcAft>
                <a:spcPts val="800"/>
              </a:spcAft>
            </a:pPr>
            <a:r>
              <a:rPr lang="en-US" dirty="0"/>
              <a:t>Ms. McDermott is teaching her students to write more descriptively. She models writing a description of an object and the class creates a word bank of descriptive language they can use in their writing. Then the teacher asks the students to describe a new object.</a:t>
            </a:r>
          </a:p>
          <a:p>
            <a:pPr lvl="1"/>
            <a:r>
              <a:rPr lang="en-US" dirty="0"/>
              <a:t>Two students use a keyboard to type a description at the computer.</a:t>
            </a:r>
          </a:p>
          <a:p>
            <a:pPr lvl="1"/>
            <a:r>
              <a:rPr lang="en-US" dirty="0"/>
              <a:t>One student writes in a notebook with a pencil.</a:t>
            </a:r>
          </a:p>
          <a:p>
            <a:pPr lvl="1"/>
            <a:r>
              <a:rPr lang="en-US" dirty="0"/>
              <a:t>One student chooses some word/picture cards to describe the object.</a:t>
            </a:r>
          </a:p>
          <a:p>
            <a:pPr lvl="1"/>
            <a:r>
              <a:rPr lang="en-US" dirty="0"/>
              <a:t>One student points to the best of two examples of a description.</a:t>
            </a:r>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3" name="Slide Number Placeholder 2">
            <a:extLst>
              <a:ext uri="{FF2B5EF4-FFF2-40B4-BE49-F238E27FC236}">
                <a16:creationId xmlns:a16="http://schemas.microsoft.com/office/drawing/2014/main" id="{BD223CB6-A3BE-40BE-9AAB-3D200AC06228}"/>
              </a:ext>
            </a:extLst>
          </p:cNvPr>
          <p:cNvSpPr>
            <a:spLocks noGrp="1"/>
          </p:cNvSpPr>
          <p:nvPr>
            <p:ph type="sldNum" sz="quarter" idx="12"/>
          </p:nvPr>
        </p:nvSpPr>
        <p:spPr/>
        <p:txBody>
          <a:bodyPr/>
          <a:lstStyle/>
          <a:p>
            <a:fld id="{0088AB57-2DBE-44A3-AE96-942C49E954BF}" type="slidenum">
              <a:rPr lang="en-US" smtClean="0"/>
              <a:t>14</a:t>
            </a:fld>
            <a:endParaRPr lang="en-US"/>
          </a:p>
        </p:txBody>
      </p:sp>
    </p:spTree>
    <p:extLst>
      <p:ext uri="{BB962C8B-B14F-4D97-AF65-F5344CB8AC3E}">
        <p14:creationId xmlns:p14="http://schemas.microsoft.com/office/powerpoint/2010/main" val="241694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152" y="411218"/>
            <a:ext cx="9597887" cy="710206"/>
          </a:xfrm>
        </p:spPr>
        <p:txBody>
          <a:bodyPr>
            <a:normAutofit fontScale="90000"/>
          </a:bodyPr>
          <a:lstStyle/>
          <a:p>
            <a:r>
              <a:rPr lang="en-US" dirty="0">
                <a:solidFill>
                  <a:srgbClr val="2F5CAC"/>
                </a:solidFill>
              </a:rPr>
              <a:t>Augmentative and Alternative Communication</a:t>
            </a:r>
            <a:endParaRPr lang="en-US" sz="2700" dirty="0">
              <a:solidFill>
                <a:srgbClr val="2F5CAC"/>
              </a:solidFill>
            </a:endParaRPr>
          </a:p>
        </p:txBody>
      </p:sp>
      <p:sp>
        <p:nvSpPr>
          <p:cNvPr id="3" name="Content Placeholder 2"/>
          <p:cNvSpPr>
            <a:spLocks noGrp="1"/>
          </p:cNvSpPr>
          <p:nvPr>
            <p:ph idx="13"/>
          </p:nvPr>
        </p:nvSpPr>
        <p:spPr>
          <a:xfrm>
            <a:off x="687987" y="1361210"/>
            <a:ext cx="10831052" cy="5071863"/>
          </a:xfrm>
        </p:spPr>
        <p:txBody>
          <a:bodyPr>
            <a:normAutofit fontScale="92500" lnSpcReduction="10000"/>
          </a:bodyPr>
          <a:lstStyle/>
          <a:p>
            <a:pPr>
              <a:lnSpc>
                <a:spcPts val="3200"/>
              </a:lnSpc>
              <a:spcBef>
                <a:spcPts val="0"/>
              </a:spcBef>
              <a:spcAft>
                <a:spcPts val="900"/>
              </a:spcAft>
            </a:pPr>
            <a:r>
              <a:rPr lang="en-US" sz="3100" dirty="0"/>
              <a:t>Augmentative and Alternative Communication:  </a:t>
            </a:r>
            <a:r>
              <a:rPr lang="en-US" sz="3100" b="0" dirty="0"/>
              <a:t>a means other than traditional spoken or written communication by which a student can share a message with others. </a:t>
            </a:r>
            <a:endParaRPr lang="en-US" sz="3100" dirty="0"/>
          </a:p>
          <a:p>
            <a:pPr>
              <a:lnSpc>
                <a:spcPct val="120000"/>
              </a:lnSpc>
              <a:spcBef>
                <a:spcPts val="0"/>
              </a:spcBef>
            </a:pPr>
            <a:r>
              <a:rPr lang="en-US" sz="3100" dirty="0"/>
              <a:t>Allowable examples include but are not limited to:</a:t>
            </a:r>
            <a:endParaRPr lang="en-US" dirty="0"/>
          </a:p>
          <a:p>
            <a:pPr lvl="1">
              <a:lnSpc>
                <a:spcPct val="120000"/>
              </a:lnSpc>
              <a:spcBef>
                <a:spcPts val="0"/>
              </a:spcBef>
            </a:pPr>
            <a:r>
              <a:rPr lang="en-US" dirty="0">
                <a:latin typeface="Open Sans"/>
              </a:rPr>
              <a:t>gestures	</a:t>
            </a:r>
          </a:p>
          <a:p>
            <a:pPr lvl="1">
              <a:lnSpc>
                <a:spcPct val="120000"/>
              </a:lnSpc>
              <a:spcBef>
                <a:spcPts val="0"/>
              </a:spcBef>
            </a:pPr>
            <a:r>
              <a:rPr lang="en-US" dirty="0">
                <a:latin typeface="Open Sans"/>
              </a:rPr>
              <a:t>facial expressions</a:t>
            </a:r>
          </a:p>
          <a:p>
            <a:pPr lvl="1">
              <a:lnSpc>
                <a:spcPct val="120000"/>
              </a:lnSpc>
              <a:spcBef>
                <a:spcPts val="0"/>
              </a:spcBef>
            </a:pPr>
            <a:r>
              <a:rPr lang="en-US" dirty="0">
                <a:latin typeface="Open Sans"/>
              </a:rPr>
              <a:t>picture cards</a:t>
            </a:r>
          </a:p>
          <a:p>
            <a:pPr lvl="1">
              <a:lnSpc>
                <a:spcPct val="120000"/>
              </a:lnSpc>
              <a:spcBef>
                <a:spcPts val="0"/>
              </a:spcBef>
            </a:pPr>
            <a:r>
              <a:rPr lang="en-US" dirty="0">
                <a:latin typeface="Open Sans"/>
              </a:rPr>
              <a:t>picture boards</a:t>
            </a:r>
          </a:p>
          <a:p>
            <a:pPr lvl="1">
              <a:lnSpc>
                <a:spcPct val="120000"/>
              </a:lnSpc>
              <a:spcBef>
                <a:spcPts val="0"/>
              </a:spcBef>
            </a:pPr>
            <a:r>
              <a:rPr lang="en-US" dirty="0">
                <a:latin typeface="Open Sans"/>
              </a:rPr>
              <a:t>sign language</a:t>
            </a:r>
          </a:p>
          <a:p>
            <a:pPr lvl="1">
              <a:lnSpc>
                <a:spcPct val="120000"/>
              </a:lnSpc>
              <a:spcBef>
                <a:spcPts val="0"/>
              </a:spcBef>
            </a:pPr>
            <a:r>
              <a:rPr lang="en-US" dirty="0">
                <a:latin typeface="Open Sans"/>
              </a:rPr>
              <a:t>speech generating devices</a:t>
            </a:r>
          </a:p>
          <a:p>
            <a:pPr lvl="1">
              <a:lnSpc>
                <a:spcPct val="120000"/>
              </a:lnSpc>
              <a:spcBef>
                <a:spcPts val="0"/>
              </a:spcBef>
            </a:pPr>
            <a:r>
              <a:rPr lang="en-US" dirty="0">
                <a:latin typeface="Open Sans"/>
              </a:rPr>
              <a:t>switch-based output devices</a:t>
            </a:r>
          </a:p>
          <a:p>
            <a:pPr lvl="1">
              <a:lnSpc>
                <a:spcPct val="120000"/>
              </a:lnSpc>
              <a:spcBef>
                <a:spcPts val="0"/>
              </a:spcBef>
            </a:pPr>
            <a:r>
              <a:rPr lang="en-US" dirty="0">
                <a:latin typeface="Open Sans"/>
              </a:rPr>
              <a:t>real objects</a:t>
            </a:r>
          </a:p>
        </p:txBody>
      </p:sp>
      <p:sp>
        <p:nvSpPr>
          <p:cNvPr id="4" name="Footer Placeholder 3">
            <a:extLst>
              <a:ext uri="{FF2B5EF4-FFF2-40B4-BE49-F238E27FC236}">
                <a16:creationId xmlns:a16="http://schemas.microsoft.com/office/drawing/2014/main" id="{EF210C22-B626-447E-A8D0-43F998CE9D38}"/>
              </a:ext>
            </a:extLst>
          </p:cNvPr>
          <p:cNvSpPr>
            <a:spLocks noGrp="1"/>
          </p:cNvSpPr>
          <p:nvPr>
            <p:ph type="ftr" sz="quarter" idx="11"/>
          </p:nvPr>
        </p:nvSpPr>
        <p:spPr/>
        <p:txBody>
          <a:bodyPr/>
          <a:lstStyle/>
          <a:p>
            <a:r>
              <a:rPr lang="en-US"/>
              <a:t>Texas Education Agency   2018-2019 School Year                                     </a:t>
            </a:r>
          </a:p>
        </p:txBody>
      </p:sp>
      <p:sp>
        <p:nvSpPr>
          <p:cNvPr id="5" name="Slide Number Placeholder 4">
            <a:extLst>
              <a:ext uri="{FF2B5EF4-FFF2-40B4-BE49-F238E27FC236}">
                <a16:creationId xmlns:a16="http://schemas.microsoft.com/office/drawing/2014/main" id="{96126360-18CC-4EE5-835D-1E36CD64AAF1}"/>
              </a:ext>
            </a:extLst>
          </p:cNvPr>
          <p:cNvSpPr>
            <a:spLocks noGrp="1"/>
          </p:cNvSpPr>
          <p:nvPr>
            <p:ph type="sldNum" sz="quarter" idx="12"/>
          </p:nvPr>
        </p:nvSpPr>
        <p:spPr/>
        <p:txBody>
          <a:bodyPr/>
          <a:lstStyle/>
          <a:p>
            <a:fld id="{0088AB57-2DBE-44A3-AE96-942C49E954BF}" type="slidenum">
              <a:rPr lang="en-US" smtClean="0"/>
              <a:t>15</a:t>
            </a:fld>
            <a:endParaRPr lang="en-US"/>
          </a:p>
        </p:txBody>
      </p:sp>
    </p:spTree>
    <p:extLst>
      <p:ext uri="{BB962C8B-B14F-4D97-AF65-F5344CB8AC3E}">
        <p14:creationId xmlns:p14="http://schemas.microsoft.com/office/powerpoint/2010/main" val="685465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785446" y="1345474"/>
            <a:ext cx="10667999" cy="5028166"/>
          </a:xfrm>
        </p:spPr>
        <p:txBody>
          <a:bodyPr>
            <a:normAutofit fontScale="62500" lnSpcReduction="20000"/>
          </a:bodyPr>
          <a:lstStyle/>
          <a:p>
            <a:pPr marL="457200" indent="-457200">
              <a:lnSpc>
                <a:spcPts val="3200"/>
              </a:lnSpc>
              <a:spcBef>
                <a:spcPts val="600"/>
              </a:spcBef>
              <a:spcAft>
                <a:spcPts val="600"/>
              </a:spcAft>
              <a:buFont typeface="Arial" panose="020B0604020202020204" pitchFamily="34" charset="0"/>
              <a:buChar char="•"/>
            </a:pPr>
            <a:r>
              <a:rPr lang="en-US" sz="3700" b="1" dirty="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57200" indent="-457200">
              <a:lnSpc>
                <a:spcPts val="3200"/>
              </a:lnSpc>
              <a:spcBef>
                <a:spcPts val="600"/>
              </a:spcBef>
              <a:spcAft>
                <a:spcPts val="600"/>
              </a:spcAft>
              <a:buFont typeface="Arial" panose="020B0604020202020204" pitchFamily="34" charset="0"/>
              <a:buChar char="•"/>
            </a:pPr>
            <a:r>
              <a:rPr lang="en-US" sz="3700" b="1" dirty="0"/>
              <a:t>Leading is asking the student to respond in a specific way or with a specific answer. Leading is NOT allowed.</a:t>
            </a:r>
            <a:endParaRPr lang="en-US" sz="3700" b="1" dirty="0">
              <a:ea typeface="Open Sans Semibold" panose="020B0706030804020204" pitchFamily="34" charset="0"/>
              <a:cs typeface="Open Sans Semibold" panose="020B0706030804020204" pitchFamily="34" charset="0"/>
            </a:endParaRPr>
          </a:p>
          <a:p>
            <a:pPr marL="457200" indent="-457200">
              <a:lnSpc>
                <a:spcPts val="3200"/>
              </a:lnSpc>
              <a:spcBef>
                <a:spcPts val="600"/>
              </a:spcBef>
              <a:spcAft>
                <a:spcPts val="600"/>
              </a:spcAft>
              <a:buFont typeface="Arial" panose="020B0604020202020204" pitchFamily="34" charset="0"/>
              <a:buChar char="•"/>
            </a:pPr>
            <a:r>
              <a:rPr lang="en-US" sz="3700" b="1" dirty="0"/>
              <a:t>Prompting is allowed for rating the Observable Behaviors on the TELPAS Alternate assessment.</a:t>
            </a:r>
          </a:p>
          <a:p>
            <a:pPr lvl="1">
              <a:lnSpc>
                <a:spcPts val="2500"/>
              </a:lnSpc>
              <a:spcBef>
                <a:spcPts val="600"/>
              </a:spcBef>
              <a:spcAft>
                <a:spcPts val="600"/>
              </a:spcAft>
              <a:buClr>
                <a:schemeClr val="accent2"/>
              </a:buClr>
              <a:buFont typeface="Wingdings" panose="05000000000000000000" pitchFamily="2" charset="2"/>
              <a:buChar char="§"/>
            </a:pPr>
            <a:r>
              <a:rPr lang="en-US" sz="3100" dirty="0">
                <a:latin typeface="Open Sans"/>
              </a:rPr>
              <a:t>The purpose of TELPAS Alternate is to accurately measure a student’s ability to understand and use English to engage in social and academic learning environments. </a:t>
            </a:r>
          </a:p>
          <a:p>
            <a:pPr lvl="1">
              <a:lnSpc>
                <a:spcPts val="2500"/>
              </a:lnSpc>
              <a:spcBef>
                <a:spcPts val="600"/>
              </a:spcBef>
              <a:spcAft>
                <a:spcPts val="600"/>
              </a:spcAft>
              <a:buClr>
                <a:schemeClr val="accent2"/>
              </a:buClr>
              <a:buFont typeface="Wingdings" panose="05000000000000000000" pitchFamily="2" charset="2"/>
              <a:buChar char="§"/>
            </a:pPr>
            <a:r>
              <a:rPr lang="en-US" sz="3100" dirty="0">
                <a:latin typeface="Open Sans"/>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a:extLst>
              <a:ext uri="{FF2B5EF4-FFF2-40B4-BE49-F238E27FC236}">
                <a16:creationId xmlns:a16="http://schemas.microsoft.com/office/drawing/2014/main" id="{F78F6833-ECC7-44C6-A632-1FB9F52DB772}"/>
              </a:ext>
            </a:extLst>
          </p:cNvPr>
          <p:cNvSpPr>
            <a:spLocks noGrp="1"/>
          </p:cNvSpPr>
          <p:nvPr>
            <p:ph type="sldNum" sz="quarter" idx="12"/>
          </p:nvPr>
        </p:nvSpPr>
        <p:spPr/>
        <p:txBody>
          <a:bodyPr/>
          <a:lstStyle/>
          <a:p>
            <a:fld id="{0088AB57-2DBE-44A3-AE96-942C49E954BF}" type="slidenum">
              <a:rPr lang="en-US" smtClean="0">
                <a:solidFill>
                  <a:prstClr val="white"/>
                </a:solidFill>
              </a:rPr>
              <a:pPr/>
              <a:t>16</a:t>
            </a:fld>
            <a:endParaRPr lang="en-US" dirty="0">
              <a:solidFill>
                <a:prstClr val="white"/>
              </a:solidFill>
            </a:endParaRPr>
          </a:p>
        </p:txBody>
      </p:sp>
    </p:spTree>
    <p:extLst>
      <p:ext uri="{BB962C8B-B14F-4D97-AF65-F5344CB8AC3E}">
        <p14:creationId xmlns:p14="http://schemas.microsoft.com/office/powerpoint/2010/main" val="2785244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42266-106A-4EC0-82EB-BC8D9A5A4255}"/>
              </a:ext>
            </a:extLst>
          </p:cNvPr>
          <p:cNvSpPr>
            <a:spLocks noGrp="1"/>
          </p:cNvSpPr>
          <p:nvPr>
            <p:ph type="title"/>
          </p:nvPr>
        </p:nvSpPr>
        <p:spPr/>
        <p:txBody>
          <a:bodyPr/>
          <a:lstStyle/>
          <a:p>
            <a:r>
              <a:rPr lang="en-US" dirty="0">
                <a:solidFill>
                  <a:srgbClr val="2F5CAC"/>
                </a:solidFill>
              </a:rPr>
              <a:t>Examples of Allowable Prompting</a:t>
            </a:r>
          </a:p>
        </p:txBody>
      </p:sp>
      <p:sp>
        <p:nvSpPr>
          <p:cNvPr id="4" name="Content Placeholder 3">
            <a:extLst>
              <a:ext uri="{FF2B5EF4-FFF2-40B4-BE49-F238E27FC236}">
                <a16:creationId xmlns:a16="http://schemas.microsoft.com/office/drawing/2014/main" id="{E0681322-BDB8-40BE-B55C-17B79772DE9A}"/>
              </a:ext>
            </a:extLst>
          </p:cNvPr>
          <p:cNvSpPr>
            <a:spLocks noGrp="1"/>
          </p:cNvSpPr>
          <p:nvPr>
            <p:ph sz="quarter" idx="13"/>
          </p:nvPr>
        </p:nvSpPr>
        <p:spPr>
          <a:xfrm>
            <a:off x="423863" y="1647458"/>
            <a:ext cx="11344274" cy="4748603"/>
          </a:xfrm>
        </p:spPr>
        <p:txBody>
          <a:bodyPr>
            <a:normAutofit fontScale="92500" lnSpcReduction="20000"/>
          </a:bodyPr>
          <a:lstStyle/>
          <a:p>
            <a:pPr marL="457200" lvl="0" indent="-457200">
              <a:lnSpc>
                <a:spcPct val="80000"/>
              </a:lnSpc>
              <a:buFont typeface="Arial" panose="020B0604020202020204" pitchFamily="34" charset="0"/>
              <a:buChar char="•"/>
            </a:pPr>
            <a:r>
              <a:rPr lang="en-US" sz="2600" b="1" dirty="0"/>
              <a:t>Questions such as “What do you think comes next?”</a:t>
            </a:r>
          </a:p>
          <a:p>
            <a:pPr marL="457200" lvl="0" indent="-457200">
              <a:lnSpc>
                <a:spcPct val="80000"/>
              </a:lnSpc>
              <a:buFont typeface="Arial" panose="020B0604020202020204" pitchFamily="34" charset="0"/>
              <a:buChar char="•"/>
            </a:pPr>
            <a:endParaRPr lang="en-US" sz="2600" b="1" dirty="0"/>
          </a:p>
          <a:p>
            <a:pPr marL="457200" lvl="0" indent="-457200">
              <a:lnSpc>
                <a:spcPct val="80000"/>
              </a:lnSpc>
              <a:buFont typeface="Arial" panose="020B0604020202020204" pitchFamily="34" charset="0"/>
              <a:buChar char="•"/>
            </a:pPr>
            <a:r>
              <a:rPr lang="en-US" sz="2600" b="1" dirty="0"/>
              <a:t>Reminders such as “Keep on working until you have finished.” </a:t>
            </a:r>
          </a:p>
          <a:p>
            <a:pPr marL="457200" lvl="0" indent="-457200">
              <a:lnSpc>
                <a:spcPct val="80000"/>
              </a:lnSpc>
              <a:buFont typeface="Arial" panose="020B0604020202020204" pitchFamily="34" charset="0"/>
              <a:buChar char="•"/>
            </a:pPr>
            <a:endParaRPr lang="en-US" sz="2600" b="1" dirty="0"/>
          </a:p>
          <a:p>
            <a:pPr marL="457200" lvl="0" indent="-457200">
              <a:lnSpc>
                <a:spcPct val="80000"/>
              </a:lnSpc>
              <a:spcAft>
                <a:spcPts val="300"/>
              </a:spcAft>
              <a:buFont typeface="Arial" panose="020B0604020202020204" pitchFamily="34" charset="0"/>
              <a:buChar char="•"/>
            </a:pPr>
            <a:r>
              <a:rPr lang="en-US" sz="2600" b="1" dirty="0"/>
              <a:t>Indicating such as</a:t>
            </a:r>
          </a:p>
          <a:p>
            <a:pPr marL="1143000" lvl="1" indent="-457200">
              <a:lnSpc>
                <a:spcPct val="110000"/>
              </a:lnSpc>
              <a:spcBef>
                <a:spcPts val="300"/>
              </a:spcBef>
              <a:buClr>
                <a:schemeClr val="accent2"/>
              </a:buClr>
              <a:buFont typeface="Wingdings" panose="05000000000000000000" pitchFamily="2" charset="2"/>
              <a:buChar char="§"/>
            </a:pPr>
            <a:r>
              <a:rPr lang="en-US" sz="2200" dirty="0">
                <a:latin typeface="Open Sans" panose="020B0606030504020204"/>
              </a:rPr>
              <a:t>pointing to an object when a student loses eye contact to bring him or her back on task </a:t>
            </a:r>
          </a:p>
          <a:p>
            <a:pPr marL="1143000" lvl="1" indent="-457200">
              <a:lnSpc>
                <a:spcPct val="110000"/>
              </a:lnSpc>
              <a:spcBef>
                <a:spcPts val="300"/>
              </a:spcBef>
              <a:buClr>
                <a:schemeClr val="accent2"/>
              </a:buClr>
              <a:buFont typeface="Wingdings" panose="05000000000000000000" pitchFamily="2" charset="2"/>
              <a:buChar char="§"/>
            </a:pPr>
            <a:r>
              <a:rPr lang="en-US" sz="2200" dirty="0">
                <a:latin typeface="Open Sans" panose="020B0606030504020204"/>
              </a:rPr>
              <a:t>pointing to a place in the text when the student becomes distracted to continue focus on the task </a:t>
            </a:r>
          </a:p>
          <a:p>
            <a:pPr marL="1143000" lvl="1" indent="-457200">
              <a:lnSpc>
                <a:spcPct val="80000"/>
              </a:lnSpc>
            </a:pPr>
            <a:endParaRPr lang="en-US" sz="2200" b="1" dirty="0">
              <a:latin typeface="Open Sans" panose="020B0606030504020204"/>
            </a:endParaRPr>
          </a:p>
          <a:p>
            <a:pPr marL="457200" lvl="0" indent="-457200">
              <a:lnSpc>
                <a:spcPct val="80000"/>
              </a:lnSpc>
              <a:spcAft>
                <a:spcPts val="300"/>
              </a:spcAft>
              <a:buFont typeface="Arial" panose="020B0604020202020204" pitchFamily="34" charset="0"/>
              <a:buChar char="•"/>
            </a:pPr>
            <a:r>
              <a:rPr lang="en-US" sz="2600" b="1" dirty="0"/>
              <a:t>Proximity control such as </a:t>
            </a:r>
          </a:p>
          <a:p>
            <a:pPr marL="1143000" lvl="1" indent="-457200">
              <a:lnSpc>
                <a:spcPct val="110000"/>
              </a:lnSpc>
              <a:spcBef>
                <a:spcPts val="300"/>
              </a:spcBef>
              <a:buClr>
                <a:schemeClr val="accent2"/>
              </a:buClr>
              <a:buFont typeface="Wingdings" panose="05000000000000000000" pitchFamily="2" charset="2"/>
              <a:buChar char="§"/>
            </a:pPr>
            <a:r>
              <a:rPr lang="en-US" sz="2200" dirty="0">
                <a:latin typeface="Open Sans" panose="020B0606030504020204"/>
              </a:rPr>
              <a:t>touching a student’s arm to remind him or her to activate a switch</a:t>
            </a:r>
          </a:p>
          <a:p>
            <a:pPr marL="1143000" lvl="1" indent="-457200">
              <a:lnSpc>
                <a:spcPct val="110000"/>
              </a:lnSpc>
              <a:spcBef>
                <a:spcPts val="300"/>
              </a:spcBef>
              <a:buClr>
                <a:schemeClr val="accent2"/>
              </a:buClr>
              <a:buFont typeface="Wingdings" panose="05000000000000000000" pitchFamily="2" charset="2"/>
              <a:buChar char="§"/>
            </a:pPr>
            <a:r>
              <a:rPr lang="en-US" sz="2200" dirty="0">
                <a:latin typeface="Open Sans" panose="020B0606030504020204"/>
              </a:rPr>
              <a:t>touching a student’s shoulder to continue eye contact with the teacher or object to be viewed  </a:t>
            </a:r>
          </a:p>
          <a:p>
            <a:endParaRPr lang="en-US" dirty="0"/>
          </a:p>
        </p:txBody>
      </p:sp>
      <p:sp>
        <p:nvSpPr>
          <p:cNvPr id="3" name="Footer Placeholder 2">
            <a:extLst>
              <a:ext uri="{FF2B5EF4-FFF2-40B4-BE49-F238E27FC236}">
                <a16:creationId xmlns:a16="http://schemas.microsoft.com/office/drawing/2014/main" id="{817D143A-F88E-4F4A-A6D0-17BEEDE20158}"/>
              </a:ext>
            </a:extLst>
          </p:cNvPr>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a:extLst>
              <a:ext uri="{FF2B5EF4-FFF2-40B4-BE49-F238E27FC236}">
                <a16:creationId xmlns:a16="http://schemas.microsoft.com/office/drawing/2014/main" id="{49B5A5BD-E33D-4E2C-A833-777D5D25AABD}"/>
              </a:ext>
            </a:extLst>
          </p:cNvPr>
          <p:cNvSpPr>
            <a:spLocks noGrp="1"/>
          </p:cNvSpPr>
          <p:nvPr>
            <p:ph type="sldNum" sz="quarter" idx="12"/>
          </p:nvPr>
        </p:nvSpPr>
        <p:spPr/>
        <p:txBody>
          <a:bodyPr/>
          <a:lstStyle/>
          <a:p>
            <a:fld id="{0088AB57-2DBE-44A3-AE96-942C49E954BF}" type="slidenum">
              <a:rPr lang="en-US" smtClean="0">
                <a:solidFill>
                  <a:prstClr val="white"/>
                </a:solidFill>
              </a:rPr>
              <a:pPr/>
              <a:t>17</a:t>
            </a:fld>
            <a:endParaRPr lang="en-US">
              <a:solidFill>
                <a:prstClr val="white"/>
              </a:solidFill>
            </a:endParaRPr>
          </a:p>
        </p:txBody>
      </p:sp>
    </p:spTree>
    <p:extLst>
      <p:ext uri="{BB962C8B-B14F-4D97-AF65-F5344CB8AC3E}">
        <p14:creationId xmlns:p14="http://schemas.microsoft.com/office/powerpoint/2010/main" val="769102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Examples of Non-Allowable Leading</a:t>
            </a:r>
          </a:p>
        </p:txBody>
      </p:sp>
      <p:sp>
        <p:nvSpPr>
          <p:cNvPr id="4" name="Content Placeholder 3"/>
          <p:cNvSpPr>
            <a:spLocks noGrp="1"/>
          </p:cNvSpPr>
          <p:nvPr>
            <p:ph idx="13"/>
          </p:nvPr>
        </p:nvSpPr>
        <p:spPr>
          <a:xfrm>
            <a:off x="838199" y="1566251"/>
            <a:ext cx="10515599" cy="4744014"/>
          </a:xfrm>
        </p:spPr>
        <p:txBody>
          <a:bodyPr>
            <a:normAutofit fontScale="70000" lnSpcReduction="20000"/>
          </a:bodyPr>
          <a:lstStyle/>
          <a:p>
            <a:pPr>
              <a:lnSpc>
                <a:spcPct val="120000"/>
              </a:lnSpc>
              <a:spcBef>
                <a:spcPts val="400"/>
              </a:spcBef>
            </a:pPr>
            <a:r>
              <a:rPr lang="en-US" dirty="0"/>
              <a:t>The teacher or student uses the student’s native language. </a:t>
            </a:r>
          </a:p>
          <a:p>
            <a:pPr>
              <a:lnSpc>
                <a:spcPct val="120000"/>
              </a:lnSpc>
              <a:spcBef>
                <a:spcPts val="400"/>
              </a:spcBef>
            </a:pPr>
            <a:endParaRPr lang="en-US" dirty="0"/>
          </a:p>
          <a:p>
            <a:pPr>
              <a:lnSpc>
                <a:spcPct val="120000"/>
              </a:lnSpc>
              <a:spcBef>
                <a:spcPts val="400"/>
              </a:spcBef>
            </a:pPr>
            <a:r>
              <a:rPr lang="en-US" dirty="0"/>
              <a:t>Exact directions such as, “Look at each word in the sentence. Find the name of the person. Mark the first letter in each name. Replace the letter with a capital letter.” </a:t>
            </a:r>
          </a:p>
          <a:p>
            <a:pPr>
              <a:lnSpc>
                <a:spcPct val="120000"/>
              </a:lnSpc>
              <a:spcBef>
                <a:spcPts val="400"/>
              </a:spcBef>
            </a:pPr>
            <a:endParaRPr lang="en-US" dirty="0"/>
          </a:p>
          <a:p>
            <a:pPr>
              <a:lnSpc>
                <a:spcPct val="120000"/>
              </a:lnSpc>
              <a:spcBef>
                <a:spcPts val="400"/>
              </a:spcBef>
            </a:pPr>
            <a:r>
              <a:rPr lang="en-US" dirty="0"/>
              <a:t>Due to limitations in mobility, some students may need assistance with physical access to a task as part of the supports. In these instances, the physical assistance can only help the student access the stimuli. The assistance cannot result in the teacher performing the task. </a:t>
            </a:r>
          </a:p>
          <a:p>
            <a:pPr marL="1143000" lvl="1" indent="-457200">
              <a:lnSpc>
                <a:spcPct val="120000"/>
              </a:lnSpc>
              <a:spcBef>
                <a:spcPts val="400"/>
              </a:spcBef>
              <a:buClr>
                <a:schemeClr val="accent2"/>
              </a:buClr>
            </a:pPr>
            <a:r>
              <a:rPr lang="en-US" sz="2600" dirty="0">
                <a:latin typeface="Open Sans" panose="020B0606030504020204"/>
              </a:rPr>
              <a:t>The teacher provides a hand-to-hand manipulation of the student to actually control motor movements, thus performing the task for the student. </a:t>
            </a:r>
          </a:p>
          <a:p>
            <a:pPr marL="1143000" lvl="1" indent="-457200">
              <a:lnSpc>
                <a:spcPct val="120000"/>
              </a:lnSpc>
              <a:spcBef>
                <a:spcPts val="400"/>
              </a:spcBef>
              <a:buClr>
                <a:schemeClr val="accent2"/>
              </a:buClr>
            </a:pPr>
            <a:r>
              <a:rPr lang="en-US" sz="2600" dirty="0">
                <a:latin typeface="Open Sans" panose="020B0606030504020204"/>
              </a:rPr>
              <a:t>Placing the student’s hand on a pre-programmed switch. </a:t>
            </a:r>
          </a:p>
          <a:p>
            <a:pPr marL="1143000" lvl="1" indent="-457200">
              <a:lnSpc>
                <a:spcPct val="120000"/>
              </a:lnSpc>
              <a:spcBef>
                <a:spcPts val="400"/>
              </a:spcBef>
              <a:buClr>
                <a:schemeClr val="accent2"/>
              </a:buClr>
            </a:pPr>
            <a:r>
              <a:rPr lang="en-US" sz="2600" dirty="0">
                <a:latin typeface="Open Sans" panose="020B0606030504020204"/>
              </a:rPr>
              <a:t>Pointing to the character in the story before the student can identify the character in the story. </a:t>
            </a:r>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3" name="Slide Number Placeholder 2">
            <a:extLst>
              <a:ext uri="{FF2B5EF4-FFF2-40B4-BE49-F238E27FC236}">
                <a16:creationId xmlns:a16="http://schemas.microsoft.com/office/drawing/2014/main" id="{5F304A0D-18A3-42A5-8DEB-CB24D77078FC}"/>
              </a:ext>
            </a:extLst>
          </p:cNvPr>
          <p:cNvSpPr>
            <a:spLocks noGrp="1"/>
          </p:cNvSpPr>
          <p:nvPr>
            <p:ph type="sldNum" sz="quarter" idx="12"/>
          </p:nvPr>
        </p:nvSpPr>
        <p:spPr/>
        <p:txBody>
          <a:bodyPr/>
          <a:lstStyle/>
          <a:p>
            <a:fld id="{0088AB57-2DBE-44A3-AE96-942C49E954BF}" type="slidenum">
              <a:rPr lang="en-US" smtClean="0"/>
              <a:t>18</a:t>
            </a:fld>
            <a:endParaRPr lang="en-US"/>
          </a:p>
        </p:txBody>
      </p:sp>
    </p:spTree>
    <p:extLst>
      <p:ext uri="{BB962C8B-B14F-4D97-AF65-F5344CB8AC3E}">
        <p14:creationId xmlns:p14="http://schemas.microsoft.com/office/powerpoint/2010/main" val="3934619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2" y="288384"/>
            <a:ext cx="9574714" cy="737937"/>
          </a:xfrm>
        </p:spPr>
        <p:txBody>
          <a:bodyPr>
            <a:normAutofit fontScale="90000"/>
          </a:bodyPr>
          <a:lstStyle/>
          <a:p>
            <a:r>
              <a:rPr lang="en-US" dirty="0">
                <a:solidFill>
                  <a:srgbClr val="2F5CAC"/>
                </a:solidFill>
              </a:rPr>
              <a:t>Available TELPAS Alternate Training PowerPoints  </a:t>
            </a:r>
          </a:p>
        </p:txBody>
      </p:sp>
      <p:sp>
        <p:nvSpPr>
          <p:cNvPr id="3" name="Content Placeholder 2"/>
          <p:cNvSpPr>
            <a:spLocks noGrp="1"/>
          </p:cNvSpPr>
          <p:nvPr>
            <p:ph sz="half" idx="2"/>
          </p:nvPr>
        </p:nvSpPr>
        <p:spPr>
          <a:xfrm>
            <a:off x="978526" y="1845733"/>
            <a:ext cx="9968874" cy="4023359"/>
          </a:xfrm>
        </p:spPr>
        <p:txBody>
          <a:bodyPr numCol="2">
            <a:normAutofit/>
          </a:bodyPr>
          <a:lstStyle/>
          <a:p>
            <a:pPr marL="342900" indent="-342900">
              <a:buFont typeface="Wingdings" panose="05000000000000000000" pitchFamily="2" charset="2"/>
              <a:buChar char="q"/>
            </a:pPr>
            <a:r>
              <a:rPr lang="en-US" dirty="0"/>
              <a:t>Introduction to TELPAS Alternate</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Student Eligibility </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Speaking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Listening Domain</a:t>
            </a:r>
          </a:p>
          <a:p>
            <a:pPr marL="342900" indent="-342900">
              <a:buFont typeface="Wingdings" panose="05000000000000000000" pitchFamily="2" charset="2"/>
              <a:buChar char="q"/>
            </a:pPr>
            <a:r>
              <a:rPr lang="en-US" dirty="0"/>
              <a:t>Reading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Writing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Accessibility</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Test Administration </a:t>
            </a:r>
          </a:p>
          <a:p>
            <a:pPr marL="342900" indent="-342900">
              <a:buFont typeface="Wingdings" panose="05000000000000000000" pitchFamily="2" charset="2"/>
              <a:buChar char="q"/>
            </a:pPr>
            <a:endParaRPr lang="en-US" dirty="0"/>
          </a:p>
        </p:txBody>
      </p:sp>
      <p:pic>
        <p:nvPicPr>
          <p:cNvPr id="8" name="Picture 7" descr="A checkmark symbol appears in the box next to &quot;Accessibility&quot;&#10;&#10;Description generated with high confidence" title="Symbol">
            <a:extLst>
              <a:ext uri="{FF2B5EF4-FFF2-40B4-BE49-F238E27FC236}">
                <a16:creationId xmlns:a16="http://schemas.microsoft.com/office/drawing/2014/main" id="{70445796-8A11-4305-ACF7-B1493FBCD4C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21174" y="3365500"/>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a:t>Texas Education Agency   2018-2019 School Year                                     </a:t>
            </a:r>
          </a:p>
        </p:txBody>
      </p:sp>
      <p:sp>
        <p:nvSpPr>
          <p:cNvPr id="5" name="Slide Number Placeholder 4">
            <a:extLst>
              <a:ext uri="{FF2B5EF4-FFF2-40B4-BE49-F238E27FC236}">
                <a16:creationId xmlns:a16="http://schemas.microsoft.com/office/drawing/2014/main" id="{A2FF9A89-8D7C-4773-AA3D-ABDBF09B2085}"/>
              </a:ext>
            </a:extLst>
          </p:cNvPr>
          <p:cNvSpPr>
            <a:spLocks noGrp="1"/>
          </p:cNvSpPr>
          <p:nvPr>
            <p:ph type="sldNum" sz="quarter" idx="12"/>
          </p:nvPr>
        </p:nvSpPr>
        <p:spPr/>
        <p:txBody>
          <a:bodyPr/>
          <a:lstStyle/>
          <a:p>
            <a:r>
              <a:rPr lang="en-US"/>
              <a:t>2018-2019 School Year</a:t>
            </a:r>
            <a:endParaRPr lang="en-US" dirty="0"/>
          </a:p>
        </p:txBody>
      </p:sp>
    </p:spTree>
    <p:extLst>
      <p:ext uri="{BB962C8B-B14F-4D97-AF65-F5344CB8AC3E}">
        <p14:creationId xmlns:p14="http://schemas.microsoft.com/office/powerpoint/2010/main" val="2124784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sz="quarter" idx="13"/>
          </p:nvPr>
        </p:nvSpPr>
        <p:spPr>
          <a:xfrm>
            <a:off x="702643" y="1502699"/>
            <a:ext cx="10537786" cy="4745701"/>
          </a:xfrm>
        </p:spPr>
        <p:txBody>
          <a:bodyPr>
            <a:normAutofit fontScale="92500"/>
          </a:bodyPr>
          <a:lstStyle/>
          <a:p>
            <a:pPr marL="457200" indent="-457200">
              <a:buFont typeface="Arial" panose="020B0604020202020204" pitchFamily="34" charset="0"/>
              <a:buChar char="•"/>
            </a:pPr>
            <a:r>
              <a:rPr lang="en-US" b="1" dirty="0"/>
              <a:t>Intended for assessment staff who either provide training for or administer TELPAS Alternate</a:t>
            </a:r>
          </a:p>
          <a:p>
            <a:pPr marL="1143000" lvl="1" indent="-457200">
              <a:buClr>
                <a:schemeClr val="accent2"/>
              </a:buClr>
              <a:buFont typeface="Wingdings" panose="05000000000000000000" pitchFamily="2" charset="2"/>
              <a:buChar char="§"/>
            </a:pPr>
            <a:r>
              <a:rPr lang="en-US" dirty="0"/>
              <a:t>Can be used by others as needed to clarify how ELs with significant cognitive disabilities can access all four language domains of TELPAS Alternate</a:t>
            </a:r>
          </a:p>
          <a:p>
            <a:pPr lvl="1" indent="0">
              <a:buClr>
                <a:schemeClr val="accent2"/>
              </a:buClr>
              <a:buNone/>
            </a:pPr>
            <a:endParaRPr lang="en-US" dirty="0"/>
          </a:p>
          <a:p>
            <a:pPr marL="457200" indent="-457200">
              <a:buFont typeface="Arial" panose="020B0604020202020204" pitchFamily="34" charset="0"/>
              <a:buChar char="•"/>
            </a:pPr>
            <a:r>
              <a:rPr lang="en-US" b="1" dirty="0"/>
              <a:t>Describe how TELPAS Alternate was designed to be inclusive of a variety of communication modes in English when assessing students with significant cognitive disabilities </a:t>
            </a:r>
          </a:p>
          <a:p>
            <a:pPr marL="457200" indent="-457200">
              <a:buFont typeface="Arial" panose="020B0604020202020204" pitchFamily="34" charset="0"/>
              <a:buChar char="•"/>
            </a:pPr>
            <a:endParaRPr lang="en-US" b="1" dirty="0"/>
          </a:p>
          <a:p>
            <a:pPr marL="457200" indent="-457200">
              <a:buFont typeface="Arial" panose="020B0604020202020204" pitchFamily="34" charset="0"/>
              <a:buChar char="•"/>
            </a:pPr>
            <a:r>
              <a:rPr lang="en-US" b="1" dirty="0"/>
              <a:t>Explain accessibility policy for TELPAS Alternate in the domains of listening, speaking, reading, and writing </a:t>
            </a:r>
          </a:p>
          <a:p>
            <a:pPr marL="457200" indent="-457200">
              <a:buFont typeface="Wingdings" panose="05000000000000000000" pitchFamily="2" charset="2"/>
              <a:buChar char="q"/>
            </a:pPr>
            <a:endParaRPr lang="en-US" sz="2400" b="1" dirty="0">
              <a:latin typeface="Open Sans Semibold" panose="020B0606030504020204"/>
            </a:endParaRPr>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6" name="Slide Number Placeholder 5">
            <a:extLst>
              <a:ext uri="{FF2B5EF4-FFF2-40B4-BE49-F238E27FC236}">
                <a16:creationId xmlns:a16="http://schemas.microsoft.com/office/drawing/2014/main" id="{C1B10060-C8CF-4E73-AE31-D1B356B1299D}"/>
              </a:ext>
            </a:extLst>
          </p:cNvPr>
          <p:cNvSpPr>
            <a:spLocks noGrp="1"/>
          </p:cNvSpPr>
          <p:nvPr>
            <p:ph type="sldNum" sz="quarter" idx="12"/>
          </p:nvPr>
        </p:nvSpPr>
        <p:spPr>
          <a:xfrm>
            <a:off x="8610600" y="6529137"/>
            <a:ext cx="2743200" cy="192338"/>
          </a:xfrm>
        </p:spPr>
        <p:txBody>
          <a:bodyPr/>
          <a:lstStyle/>
          <a:p>
            <a:fld id="{0088AB57-2DBE-44A3-AE96-942C49E954BF}" type="slidenum">
              <a:rPr lang="en-US" smtClean="0">
                <a:solidFill>
                  <a:prstClr val="white"/>
                </a:solidFill>
              </a:rPr>
              <a:pPr/>
              <a:t>2</a:t>
            </a:fld>
            <a:endParaRPr lang="en-US" dirty="0">
              <a:solidFill>
                <a:prstClr val="white"/>
              </a:solidFill>
            </a:endParaRPr>
          </a:p>
        </p:txBody>
      </p:sp>
    </p:spTree>
    <p:extLst>
      <p:ext uri="{BB962C8B-B14F-4D97-AF65-F5344CB8AC3E}">
        <p14:creationId xmlns:p14="http://schemas.microsoft.com/office/powerpoint/2010/main" val="1385004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lstStyle/>
          <a:p>
            <a:pPr algn="ctr"/>
            <a:r>
              <a:rPr lang="en-US" b="1" dirty="0"/>
              <a:t>TEA’s Student Assessment Division </a:t>
            </a:r>
          </a:p>
          <a:p>
            <a:pPr algn="ctr"/>
            <a:r>
              <a:rPr lang="en-US" dirty="0"/>
              <a:t>512-463-9536</a:t>
            </a:r>
          </a:p>
          <a:p>
            <a:pPr algn="ctr"/>
            <a:r>
              <a:rPr lang="en-US" u="sng" dirty="0">
                <a:hlinkClick r:id="rId3"/>
              </a:rPr>
              <a:t>assessment.specialpopulations@tea.texas.gov</a:t>
            </a:r>
            <a:r>
              <a:rPr lang="en-US" u="sng" dirty="0"/>
              <a:t> </a:t>
            </a:r>
          </a:p>
          <a:p>
            <a:pPr algn="ctr"/>
            <a:endParaRPr lang="en-US" u="sng" dirty="0"/>
          </a:p>
          <a:p>
            <a:pPr algn="ctr"/>
            <a:endParaRPr lang="en-US" u="sng" dirty="0"/>
          </a:p>
          <a:p>
            <a:pPr algn="ctr"/>
            <a:r>
              <a:rPr lang="en-US" b="1" dirty="0"/>
              <a:t>Pearson’s Customer Service Center </a:t>
            </a:r>
          </a:p>
          <a:p>
            <a:pPr algn="ctr"/>
            <a:r>
              <a:rPr lang="en-US" dirty="0"/>
              <a:t>800-627-0225</a:t>
            </a:r>
          </a:p>
          <a:p>
            <a:pPr algn="ctr"/>
            <a:r>
              <a:rPr lang="en-US" dirty="0">
                <a:hlinkClick r:id="rId4"/>
              </a:rPr>
              <a:t>TxPearsonAccess@support.pearson.com</a:t>
            </a:r>
            <a:endParaRPr lang="en-US"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a:t>Texas Education Agency   2018-2019 School Year                                     </a:t>
            </a:r>
          </a:p>
        </p:txBody>
      </p:sp>
      <p:sp>
        <p:nvSpPr>
          <p:cNvPr id="4" name="Slide Number Placeholder 3">
            <a:extLst>
              <a:ext uri="{FF2B5EF4-FFF2-40B4-BE49-F238E27FC236}">
                <a16:creationId xmlns:a16="http://schemas.microsoft.com/office/drawing/2014/main" id="{92B76697-2F24-4778-911D-B43BB60B30DD}"/>
              </a:ext>
            </a:extLst>
          </p:cNvPr>
          <p:cNvSpPr>
            <a:spLocks noGrp="1"/>
          </p:cNvSpPr>
          <p:nvPr>
            <p:ph type="sldNum" sz="quarter" idx="12"/>
          </p:nvPr>
        </p:nvSpPr>
        <p:spPr/>
        <p:txBody>
          <a:bodyPr/>
          <a:lstStyle/>
          <a:p>
            <a:r>
              <a:rPr lang="en-US"/>
              <a:t>2018-2019 School Year</a:t>
            </a:r>
            <a:endParaRPr lang="en-US" dirty="0"/>
          </a:p>
        </p:txBody>
      </p:sp>
    </p:spTree>
    <p:extLst>
      <p:ext uri="{BB962C8B-B14F-4D97-AF65-F5344CB8AC3E}">
        <p14:creationId xmlns:p14="http://schemas.microsoft.com/office/powerpoint/2010/main" val="1828719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 </a:t>
            </a:r>
          </a:p>
        </p:txBody>
      </p:sp>
      <p:sp>
        <p:nvSpPr>
          <p:cNvPr id="3" name="Content Placeholder 2"/>
          <p:cNvSpPr>
            <a:spLocks noGrp="1"/>
          </p:cNvSpPr>
          <p:nvPr>
            <p:ph sz="quarter" idx="13"/>
          </p:nvPr>
        </p:nvSpPr>
        <p:spPr>
          <a:xfrm>
            <a:off x="959223" y="1687515"/>
            <a:ext cx="10246659" cy="4181578"/>
          </a:xfrm>
        </p:spPr>
        <p:txBody>
          <a:bodyPr>
            <a:normAutofit lnSpcReduction="10000"/>
          </a:bodyPr>
          <a:lstStyle/>
          <a:p>
            <a:r>
              <a:rPr lang="en-US" sz="2400" dirty="0">
                <a:solidFill>
                  <a:srgbClr val="0D6CB9"/>
                </a:solidFill>
              </a:rPr>
              <a:t>These slides have been prepared by the Student Assessment Division of the Texas Education Agency. You are encouraged to use them for local training.</a:t>
            </a:r>
          </a:p>
          <a:p>
            <a:endParaRPr lang="en-US" sz="2400" dirty="0">
              <a:solidFill>
                <a:srgbClr val="0D6CB9"/>
              </a:solidFill>
            </a:endParaRPr>
          </a:p>
          <a:p>
            <a:r>
              <a:rPr lang="en-US" sz="2400" dirty="0">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a:t>
            </a:r>
          </a:p>
          <a:p>
            <a:endParaRPr lang="en-US" sz="2400" dirty="0">
              <a:solidFill>
                <a:srgbClr val="0D6CB9"/>
              </a:solidFill>
            </a:endParaRPr>
          </a:p>
          <a:p>
            <a:r>
              <a:rPr lang="en-US" sz="2400" dirty="0">
                <a:solidFill>
                  <a:srgbClr val="0D6CB9"/>
                </a:solidFill>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a:t>Texas Education Agency   2018-2019 School Year                                     </a:t>
            </a:r>
          </a:p>
        </p:txBody>
      </p:sp>
      <p:sp>
        <p:nvSpPr>
          <p:cNvPr id="5" name="Slide Number Placeholder 4">
            <a:extLst>
              <a:ext uri="{FF2B5EF4-FFF2-40B4-BE49-F238E27FC236}">
                <a16:creationId xmlns:a16="http://schemas.microsoft.com/office/drawing/2014/main" id="{9B422853-4E50-49FA-A485-869FFA6D822B}"/>
              </a:ext>
            </a:extLst>
          </p:cNvPr>
          <p:cNvSpPr>
            <a:spLocks noGrp="1"/>
          </p:cNvSpPr>
          <p:nvPr>
            <p:ph type="sldNum" sz="quarter" idx="12"/>
          </p:nvPr>
        </p:nvSpPr>
        <p:spPr/>
        <p:txBody>
          <a:bodyPr/>
          <a:lstStyle/>
          <a:p>
            <a:r>
              <a:rPr lang="en-US"/>
              <a:t>2018-2019 School Year</a:t>
            </a:r>
            <a:endParaRPr lang="en-US" dirty="0"/>
          </a:p>
        </p:txBody>
      </p:sp>
    </p:spTree>
    <p:extLst>
      <p:ext uri="{BB962C8B-B14F-4D97-AF65-F5344CB8AC3E}">
        <p14:creationId xmlns:p14="http://schemas.microsoft.com/office/powerpoint/2010/main" val="243018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Who takes TELPAS Alternate?</a:t>
            </a:r>
          </a:p>
        </p:txBody>
      </p:sp>
      <p:sp>
        <p:nvSpPr>
          <p:cNvPr id="4" name="Text Placeholder 3"/>
          <p:cNvSpPr>
            <a:spLocks noGrp="1"/>
          </p:cNvSpPr>
          <p:nvPr>
            <p:ph type="body" sz="quarter" idx="14"/>
          </p:nvPr>
        </p:nvSpPr>
        <p:spPr>
          <a:xfrm>
            <a:off x="545903" y="1774494"/>
            <a:ext cx="4677261" cy="4256721"/>
          </a:xfrm>
        </p:spPr>
        <p:txBody>
          <a:bodyPr anchor="ctr">
            <a:noAutofit/>
          </a:bodyPr>
          <a:lstStyle/>
          <a:p>
            <a:pPr>
              <a:lnSpc>
                <a:spcPts val="2400"/>
              </a:lnSpc>
            </a:pPr>
            <a:r>
              <a:rPr lang="en-US" sz="1850" b="1" dirty="0"/>
              <a:t>Students taking TELPAS Alternate are English learners* in grades 2-12 who have significant cognitive disabilities and who are in the process of acquiring English proficiency in listening, speaking, reading, and writing. These students have one or more disabilities that significantly limit their intellectual functioning, as shown by their ability to plan, comprehend, and reason, and their adaptive behavior, as shown by their ability to apply social and practical skills.</a:t>
            </a:r>
          </a:p>
        </p:txBody>
      </p:sp>
      <p:sp>
        <p:nvSpPr>
          <p:cNvPr id="8" name="Text Placeholder 7">
            <a:extLst>
              <a:ext uri="{FF2B5EF4-FFF2-40B4-BE49-F238E27FC236}">
                <a16:creationId xmlns:a16="http://schemas.microsoft.com/office/drawing/2014/main" id="{80C75776-FB9D-8A41-AA96-7A62F7060971}"/>
              </a:ext>
            </a:extLst>
          </p:cNvPr>
          <p:cNvSpPr>
            <a:spLocks noGrp="1"/>
          </p:cNvSpPr>
          <p:nvPr>
            <p:ph type="body" sz="quarter" idx="15"/>
          </p:nvPr>
        </p:nvSpPr>
        <p:spPr>
          <a:xfrm>
            <a:off x="393923" y="6236749"/>
            <a:ext cx="11511750" cy="292388"/>
          </a:xfrm>
        </p:spPr>
        <p:txBody>
          <a:bodyPr>
            <a:noAutofit/>
          </a:bodyPr>
          <a:lstStyle/>
          <a:p>
            <a:pPr marL="0" indent="0">
              <a:buNone/>
            </a:pPr>
            <a:r>
              <a:rPr lang="en-US" sz="1300" dirty="0"/>
              <a:t>*ELs whose parents have declined bilingual or English as a Second Language (ESL) program services are required to be assessed with either TELPAS or TELPAS Alternate.</a:t>
            </a:r>
          </a:p>
          <a:p>
            <a:pPr marL="0" indent="0">
              <a:buNone/>
            </a:pPr>
            <a:endParaRPr lang="en-US" sz="1300" dirty="0"/>
          </a:p>
        </p:txBody>
      </p:sp>
      <p:pic>
        <p:nvPicPr>
          <p:cNvPr id="14" name="Picture 13" descr="Two students and a teacher sitting at a table working&#10;&#10;Description generated with very high confidence" title="photograph">
            <a:extLst>
              <a:ext uri="{FF2B5EF4-FFF2-40B4-BE49-F238E27FC236}">
                <a16:creationId xmlns:a16="http://schemas.microsoft.com/office/drawing/2014/main" id="{237D874D-8323-4169-876B-1BC8F4703D61}"/>
              </a:ext>
            </a:extLst>
          </p:cNvPr>
          <p:cNvPicPr>
            <a:picLocks noChangeAspect="1"/>
          </p:cNvPicPr>
          <p:nvPr/>
        </p:nvPicPr>
        <p:blipFill rotWithShape="1">
          <a:blip r:embed="rId3">
            <a:extLst>
              <a:ext uri="{28A0092B-C50C-407E-A947-70E740481C1C}">
                <a14:useLocalDpi xmlns:a14="http://schemas.microsoft.com/office/drawing/2010/main" val="0"/>
              </a:ext>
            </a:extLst>
          </a:blip>
          <a:srcRect l="1830" t="3275" r="12734" b="29726"/>
          <a:stretch/>
        </p:blipFill>
        <p:spPr>
          <a:xfrm>
            <a:off x="5386539" y="1596571"/>
            <a:ext cx="6511747" cy="4617720"/>
          </a:xfrm>
          <a:prstGeom prst="rect">
            <a:avLst/>
          </a:prstGeom>
        </p:spPr>
      </p:pic>
      <p:sp>
        <p:nvSpPr>
          <p:cNvPr id="5" name="Footer Placeholder 4">
            <a:extLst>
              <a:ext uri="{FF2B5EF4-FFF2-40B4-BE49-F238E27FC236}">
                <a16:creationId xmlns:a16="http://schemas.microsoft.com/office/drawing/2014/main" id="{5494B955-A7FF-4EA8-AD0C-3D456EBDDA69}"/>
              </a:ext>
            </a:extLst>
          </p:cNvPr>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a:extLst>
              <a:ext uri="{FF2B5EF4-FFF2-40B4-BE49-F238E27FC236}">
                <a16:creationId xmlns:a16="http://schemas.microsoft.com/office/drawing/2014/main" id="{F6E5189C-C523-4F30-9922-296C2146DDCC}"/>
              </a:ext>
            </a:extLst>
          </p:cNvPr>
          <p:cNvSpPr>
            <a:spLocks noGrp="1"/>
          </p:cNvSpPr>
          <p:nvPr>
            <p:ph type="sldNum" sz="quarter" idx="12"/>
          </p:nvPr>
        </p:nvSpPr>
        <p:spPr/>
        <p:txBody>
          <a:bodyPr/>
          <a:lstStyle/>
          <a:p>
            <a:fld id="{0088AB57-2DBE-44A3-AE96-942C49E954BF}" type="slidenum">
              <a:rPr lang="en-US" smtClean="0">
                <a:solidFill>
                  <a:prstClr val="white"/>
                </a:solidFill>
              </a:rPr>
              <a:pPr/>
              <a:t>3</a:t>
            </a:fld>
            <a:endParaRPr lang="en-US">
              <a:solidFill>
                <a:prstClr val="white"/>
              </a:solidFill>
            </a:endParaRPr>
          </a:p>
        </p:txBody>
      </p:sp>
    </p:spTree>
    <p:extLst>
      <p:ext uri="{BB962C8B-B14F-4D97-AF65-F5344CB8AC3E}">
        <p14:creationId xmlns:p14="http://schemas.microsoft.com/office/powerpoint/2010/main" val="1908915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Language Domain Definitions</a:t>
            </a:r>
          </a:p>
        </p:txBody>
      </p:sp>
      <p:sp>
        <p:nvSpPr>
          <p:cNvPr id="4" name="Content Placeholder 3"/>
          <p:cNvSpPr>
            <a:spLocks noGrp="1"/>
          </p:cNvSpPr>
          <p:nvPr>
            <p:ph sz="half" idx="2"/>
          </p:nvPr>
        </p:nvSpPr>
        <p:spPr>
          <a:xfrm>
            <a:off x="294772" y="1687515"/>
            <a:ext cx="3265279" cy="4181578"/>
          </a:xfrm>
        </p:spPr>
        <p:txBody>
          <a:bodyPr>
            <a:noAutofit/>
          </a:bodyPr>
          <a:lstStyle/>
          <a:p>
            <a:pPr>
              <a:lnSpc>
                <a:spcPts val="3100"/>
              </a:lnSpc>
            </a:pPr>
            <a:r>
              <a:rPr lang="en-US" sz="2600" b="1" dirty="0"/>
              <a:t>The definitions of the language domains as used on TELPAS have been revised to allow for alternate forms of communication on TELPAS Alternate.</a:t>
            </a:r>
          </a:p>
        </p:txBody>
      </p:sp>
      <p:graphicFrame>
        <p:nvGraphicFramePr>
          <p:cNvPr id="6" name="Content Placeholder 5" descr="Table&#10;3 column headers: Domain, TELPAS Definition, &#10;TELPAS Alternate Definition&#10;3 row headers: Listening, Speaking,&#10; Reading, Writing"/>
          <p:cNvGraphicFramePr>
            <a:graphicFrameLocks noGrp="1"/>
          </p:cNvGraphicFramePr>
          <p:nvPr>
            <p:ph sz="quarter" idx="4"/>
            <p:extLst>
              <p:ext uri="{D42A27DB-BD31-4B8C-83A1-F6EECF244321}">
                <p14:modId xmlns:p14="http://schemas.microsoft.com/office/powerpoint/2010/main" val="1906734910"/>
              </p:ext>
            </p:extLst>
          </p:nvPr>
        </p:nvGraphicFramePr>
        <p:xfrm>
          <a:off x="3560051" y="1515496"/>
          <a:ext cx="8337177" cy="4740448"/>
        </p:xfrm>
        <a:graphic>
          <a:graphicData uri="http://schemas.openxmlformats.org/drawingml/2006/table">
            <a:tbl>
              <a:tblPr firstRow="1" bandRow="1">
                <a:tableStyleId>{5C22544A-7EE6-4342-B048-85BDC9FD1C3A}</a:tableStyleId>
              </a:tblPr>
              <a:tblGrid>
                <a:gridCol w="1382282">
                  <a:extLst>
                    <a:ext uri="{9D8B030D-6E8A-4147-A177-3AD203B41FA5}">
                      <a16:colId xmlns:a16="http://schemas.microsoft.com/office/drawing/2014/main" val="20000"/>
                    </a:ext>
                  </a:extLst>
                </a:gridCol>
                <a:gridCol w="3221991">
                  <a:extLst>
                    <a:ext uri="{9D8B030D-6E8A-4147-A177-3AD203B41FA5}">
                      <a16:colId xmlns:a16="http://schemas.microsoft.com/office/drawing/2014/main" val="20001"/>
                    </a:ext>
                  </a:extLst>
                </a:gridCol>
                <a:gridCol w="3732904">
                  <a:extLst>
                    <a:ext uri="{9D8B030D-6E8A-4147-A177-3AD203B41FA5}">
                      <a16:colId xmlns:a16="http://schemas.microsoft.com/office/drawing/2014/main" val="20002"/>
                    </a:ext>
                  </a:extLst>
                </a:gridCol>
              </a:tblGrid>
              <a:tr h="771701">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Domain</a:t>
                      </a:r>
                    </a:p>
                  </a:txBody>
                  <a:tcPr>
                    <a:solidFill>
                      <a:srgbClr val="2F5CAC"/>
                    </a:solidFill>
                  </a:tcPr>
                </a:tc>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TELPAS Definition</a:t>
                      </a:r>
                    </a:p>
                  </a:txBody>
                  <a:tcPr>
                    <a:solidFill>
                      <a:srgbClr val="2F5CAC"/>
                    </a:solidFill>
                  </a:tcPr>
                </a:tc>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TELPAS Alternate Definition</a:t>
                      </a:r>
                    </a:p>
                  </a:txBody>
                  <a:tcPr>
                    <a:solidFill>
                      <a:srgbClr val="2F5CAC"/>
                    </a:solidFill>
                  </a:tcPr>
                </a:tc>
                <a:extLst>
                  <a:ext uri="{0D108BD9-81ED-4DB2-BD59-A6C34878D82A}">
                    <a16:rowId xmlns:a16="http://schemas.microsoft.com/office/drawing/2014/main" val="10000"/>
                  </a:ext>
                </a:extLst>
              </a:tr>
              <a:tr h="1212672">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Listening</a:t>
                      </a: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understand spoken language, comprehend and extract</a:t>
                      </a:r>
                      <a:r>
                        <a:rPr lang="en-US" sz="1200" baseline="0" dirty="0">
                          <a:latin typeface="Open Sans Extrabold" panose="020B0906030804020204" pitchFamily="34" charset="0"/>
                          <a:ea typeface="Open Sans Extrabold" panose="020B0906030804020204" pitchFamily="34" charset="0"/>
                          <a:cs typeface="Open Sans Extrabold" panose="020B0906030804020204" pitchFamily="34" charset="0"/>
                        </a:rPr>
                        <a:t> information, and follow social and instructional discourse through which information is provided.</a:t>
                      </a:r>
                      <a:endParaRPr lang="en-US" sz="1200"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a:t>
                      </a:r>
                      <a:r>
                        <a:rPr lang="en-US" sz="1200" b="1" dirty="0">
                          <a:latin typeface="Open Sans Extrabold" panose="020B0906030804020204" pitchFamily="34" charset="0"/>
                          <a:ea typeface="Open Sans Extrabold" panose="020B0906030804020204" pitchFamily="34" charset="0"/>
                          <a:cs typeface="Open Sans Extrabold" panose="020B0906030804020204" pitchFamily="34" charset="0"/>
                        </a:rPr>
                        <a:t>understand spoken</a:t>
                      </a:r>
                      <a:r>
                        <a:rPr lang="en-US" sz="1200" b="1" baseline="0" dirty="0">
                          <a:latin typeface="Open Sans Extrabold" panose="020B0906030804020204" pitchFamily="34" charset="0"/>
                          <a:ea typeface="Open Sans Extrabold" panose="020B0906030804020204" pitchFamily="34" charset="0"/>
                          <a:cs typeface="Open Sans Extrabold" panose="020B0906030804020204" pitchFamily="34" charset="0"/>
                        </a:rPr>
                        <a:t> or signed language</a:t>
                      </a:r>
                      <a:r>
                        <a:rPr lang="en-US" sz="1200" baseline="0" dirty="0">
                          <a:latin typeface="Open Sans Extrabold" panose="020B0906030804020204" pitchFamily="34" charset="0"/>
                          <a:ea typeface="Open Sans Extrabold" panose="020B0906030804020204" pitchFamily="34" charset="0"/>
                          <a:cs typeface="Open Sans Extrabold" panose="020B0906030804020204" pitchFamily="34" charset="0"/>
                        </a:rPr>
                        <a:t>, comprehend and extract information, and follow social and instructional discourse through which information is provided.</a:t>
                      </a:r>
                      <a:endParaRPr lang="en-US" sz="1200"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a:tc>
                <a:extLst>
                  <a:ext uri="{0D108BD9-81ED-4DB2-BD59-A6C34878D82A}">
                    <a16:rowId xmlns:a16="http://schemas.microsoft.com/office/drawing/2014/main" val="10001"/>
                  </a:ext>
                </a:extLst>
              </a:tr>
              <a:tr h="992187">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Speaking</a:t>
                      </a: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use spoken language appropriately and effectively in learning activities and social interactions.</a:t>
                      </a: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a:t>
                      </a:r>
                      <a:r>
                        <a:rPr lang="en-US" sz="1200" b="1" dirty="0">
                          <a:latin typeface="Open Sans Extrabold" panose="020B0906030804020204" pitchFamily="34" charset="0"/>
                          <a:ea typeface="Open Sans Extrabold" panose="020B0906030804020204" pitchFamily="34" charset="0"/>
                          <a:cs typeface="Open Sans Extrabold" panose="020B0906030804020204" pitchFamily="34" charset="0"/>
                        </a:rPr>
                        <a:t>use spoken language or alternative</a:t>
                      </a:r>
                      <a:r>
                        <a:rPr lang="en-US" sz="1200" b="1" baseline="0" dirty="0">
                          <a:latin typeface="Open Sans Extrabold" panose="020B0906030804020204" pitchFamily="34" charset="0"/>
                          <a:ea typeface="Open Sans Extrabold" panose="020B0906030804020204" pitchFamily="34" charset="0"/>
                          <a:cs typeface="Open Sans Extrabold" panose="020B0906030804020204" pitchFamily="34" charset="0"/>
                        </a:rPr>
                        <a:t> communication</a:t>
                      </a:r>
                      <a:r>
                        <a:rPr lang="en-US" sz="1200" baseline="0" dirty="0">
                          <a:latin typeface="Open Sans Extrabold" panose="020B0906030804020204" pitchFamily="34" charset="0"/>
                          <a:ea typeface="Open Sans Extrabold" panose="020B0906030804020204" pitchFamily="34" charset="0"/>
                          <a:cs typeface="Open Sans Extrabold" panose="020B0906030804020204" pitchFamily="34" charset="0"/>
                        </a:rPr>
                        <a:t> appropriately and effectively in learning activities and social interactions.</a:t>
                      </a:r>
                      <a:endParaRPr lang="en-US" sz="1200"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a:tc>
                <a:extLst>
                  <a:ext uri="{0D108BD9-81ED-4DB2-BD59-A6C34878D82A}">
                    <a16:rowId xmlns:a16="http://schemas.microsoft.com/office/drawing/2014/main" val="10002"/>
                  </a:ext>
                </a:extLst>
              </a:tr>
              <a:tr h="771701">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Reading</a:t>
                      </a: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comprehend</a:t>
                      </a:r>
                      <a:r>
                        <a:rPr lang="en-US" sz="1200" baseline="0" dirty="0">
                          <a:latin typeface="Open Sans Extrabold" panose="020B0906030804020204" pitchFamily="34" charset="0"/>
                          <a:ea typeface="Open Sans Extrabold" panose="020B0906030804020204" pitchFamily="34" charset="0"/>
                          <a:cs typeface="Open Sans Extrabold" panose="020B0906030804020204" pitchFamily="34" charset="0"/>
                        </a:rPr>
                        <a:t> and interpret written text at the grade-appropriate level.</a:t>
                      </a:r>
                      <a:endParaRPr lang="en-US" sz="1200"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a:t>
                      </a:r>
                      <a:r>
                        <a:rPr lang="en-US" sz="1200" b="1" dirty="0">
                          <a:latin typeface="Open Sans Extrabold" panose="020B0906030804020204" pitchFamily="34" charset="0"/>
                          <a:ea typeface="Open Sans Extrabold" panose="020B0906030804020204" pitchFamily="34" charset="0"/>
                          <a:cs typeface="Open Sans Extrabold" panose="020B0906030804020204" pitchFamily="34" charset="0"/>
                        </a:rPr>
                        <a:t>comprehend and interpret written text, including braille</a:t>
                      </a:r>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 at a modified level.</a:t>
                      </a:r>
                    </a:p>
                  </a:txBody>
                  <a:tcPr/>
                </a:tc>
                <a:extLst>
                  <a:ext uri="{0D108BD9-81ED-4DB2-BD59-A6C34878D82A}">
                    <a16:rowId xmlns:a16="http://schemas.microsoft.com/office/drawing/2014/main" val="10003"/>
                  </a:ext>
                </a:extLst>
              </a:tr>
              <a:tr h="992187">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Writing</a:t>
                      </a: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produce written text with content and format to fulfill</a:t>
                      </a:r>
                      <a:r>
                        <a:rPr lang="en-US" sz="1200" baseline="0" dirty="0">
                          <a:latin typeface="Open Sans Extrabold" panose="020B0906030804020204" pitchFamily="34" charset="0"/>
                          <a:ea typeface="Open Sans Extrabold" panose="020B0906030804020204" pitchFamily="34" charset="0"/>
                          <a:cs typeface="Open Sans Extrabold" panose="020B0906030804020204" pitchFamily="34" charset="0"/>
                        </a:rPr>
                        <a:t> grade-appropriate classroom assignments.</a:t>
                      </a:r>
                      <a:endParaRPr lang="en-US" sz="1200"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a:t>
                      </a:r>
                      <a:r>
                        <a:rPr lang="en-US" sz="1200" b="1" dirty="0">
                          <a:latin typeface="Open Sans Extrabold" panose="020B0906030804020204" pitchFamily="34" charset="0"/>
                          <a:ea typeface="Open Sans Extrabold" panose="020B0906030804020204" pitchFamily="34" charset="0"/>
                          <a:cs typeface="Open Sans Extrabold" panose="020B0906030804020204" pitchFamily="34" charset="0"/>
                        </a:rPr>
                        <a:t>produce written text or alternative communication </a:t>
                      </a:r>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with content and format to fulfill  classroom and community-based assignments.</a:t>
                      </a:r>
                    </a:p>
                  </a:txBody>
                  <a:tcPr/>
                </a:tc>
                <a:extLst>
                  <a:ext uri="{0D108BD9-81ED-4DB2-BD59-A6C34878D82A}">
                    <a16:rowId xmlns:a16="http://schemas.microsoft.com/office/drawing/2014/main" val="10004"/>
                  </a:ext>
                </a:extLst>
              </a:tr>
            </a:tbl>
          </a:graphicData>
        </a:graphic>
      </p:graphicFrame>
      <p:sp>
        <p:nvSpPr>
          <p:cNvPr id="5" name="Footer Placeholder 4"/>
          <p:cNvSpPr>
            <a:spLocks noGrp="1"/>
          </p:cNvSpPr>
          <p:nvPr>
            <p:ph type="ftr" sz="quarter" idx="11"/>
          </p:nvPr>
        </p:nvSpPr>
        <p:spPr/>
        <p:txBody>
          <a:bodyPr/>
          <a:lstStyle/>
          <a:p>
            <a:r>
              <a:rPr lang="en-US"/>
              <a:t>Texas Education Agency   2018-2019 School Year                                     </a:t>
            </a:r>
          </a:p>
        </p:txBody>
      </p:sp>
      <p:sp>
        <p:nvSpPr>
          <p:cNvPr id="3" name="Slide Number Placeholder 2">
            <a:extLst>
              <a:ext uri="{FF2B5EF4-FFF2-40B4-BE49-F238E27FC236}">
                <a16:creationId xmlns:a16="http://schemas.microsoft.com/office/drawing/2014/main" id="{0FC0C505-3B76-4C88-85EF-4D18C8CE0078}"/>
              </a:ext>
            </a:extLst>
          </p:cNvPr>
          <p:cNvSpPr>
            <a:spLocks noGrp="1"/>
          </p:cNvSpPr>
          <p:nvPr>
            <p:ph type="sldNum" sz="quarter" idx="12"/>
          </p:nvPr>
        </p:nvSpPr>
        <p:spPr/>
        <p:txBody>
          <a:bodyPr/>
          <a:lstStyle/>
          <a:p>
            <a:fld id="{0088AB57-2DBE-44A3-AE96-942C49E954BF}" type="slidenum">
              <a:rPr lang="en-US" smtClean="0"/>
              <a:t>4</a:t>
            </a:fld>
            <a:endParaRPr lang="en-US"/>
          </a:p>
        </p:txBody>
      </p:sp>
    </p:spTree>
    <p:extLst>
      <p:ext uri="{BB962C8B-B14F-4D97-AF65-F5344CB8AC3E}">
        <p14:creationId xmlns:p14="http://schemas.microsoft.com/office/powerpoint/2010/main" val="2341598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Accommodations</a:t>
            </a:r>
          </a:p>
        </p:txBody>
      </p:sp>
      <p:sp>
        <p:nvSpPr>
          <p:cNvPr id="4" name="Content Placeholder 3"/>
          <p:cNvSpPr>
            <a:spLocks noGrp="1"/>
          </p:cNvSpPr>
          <p:nvPr>
            <p:ph idx="13"/>
          </p:nvPr>
        </p:nvSpPr>
        <p:spPr>
          <a:xfrm>
            <a:off x="838199" y="1448552"/>
            <a:ext cx="10515599" cy="4970351"/>
          </a:xfrm>
        </p:spPr>
        <p:txBody>
          <a:bodyPr>
            <a:normAutofit/>
          </a:bodyPr>
          <a:lstStyle/>
          <a:p>
            <a:pPr>
              <a:lnSpc>
                <a:spcPts val="3360"/>
              </a:lnSpc>
              <a:spcBef>
                <a:spcPts val="600"/>
              </a:spcBef>
              <a:spcAft>
                <a:spcPts val="600"/>
              </a:spcAft>
            </a:pPr>
            <a:r>
              <a:rPr lang="en-US" dirty="0"/>
              <a:t>Test administrators will consider student performance described in the observable behaviors during regular classroom instruction and while students are completing instructional activities. </a:t>
            </a:r>
          </a:p>
          <a:p>
            <a:pPr>
              <a:lnSpc>
                <a:spcPts val="3360"/>
              </a:lnSpc>
              <a:spcBef>
                <a:spcPts val="600"/>
              </a:spcBef>
              <a:spcAft>
                <a:spcPts val="600"/>
              </a:spcAft>
            </a:pPr>
            <a:r>
              <a:rPr lang="en-US" dirty="0"/>
              <a:t>Students will have access to the instructional accommodations indicated in their individualized education program (IEP). </a:t>
            </a:r>
          </a:p>
          <a:p>
            <a:pPr>
              <a:lnSpc>
                <a:spcPts val="3360"/>
              </a:lnSpc>
              <a:spcBef>
                <a:spcPts val="600"/>
              </a:spcBef>
              <a:spcAft>
                <a:spcPts val="600"/>
              </a:spcAft>
            </a:pPr>
            <a:r>
              <a:rPr lang="en-US" dirty="0"/>
              <a:t>Teacher determination of English proficiency will reflect student performance in English using the same accommodations used in daily instruction.</a:t>
            </a:r>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3" name="Slide Number Placeholder 2">
            <a:extLst>
              <a:ext uri="{FF2B5EF4-FFF2-40B4-BE49-F238E27FC236}">
                <a16:creationId xmlns:a16="http://schemas.microsoft.com/office/drawing/2014/main" id="{4E6F8B72-325E-4FA1-9E35-32D56F8693C2}"/>
              </a:ext>
            </a:extLst>
          </p:cNvPr>
          <p:cNvSpPr>
            <a:spLocks noGrp="1"/>
          </p:cNvSpPr>
          <p:nvPr>
            <p:ph type="sldNum" sz="quarter" idx="12"/>
          </p:nvPr>
        </p:nvSpPr>
        <p:spPr/>
        <p:txBody>
          <a:bodyPr/>
          <a:lstStyle/>
          <a:p>
            <a:fld id="{0088AB57-2DBE-44A3-AE96-942C49E954BF}" type="slidenum">
              <a:rPr lang="en-US" smtClean="0"/>
              <a:t>5</a:t>
            </a:fld>
            <a:endParaRPr lang="en-US"/>
          </a:p>
        </p:txBody>
      </p:sp>
    </p:spTree>
    <p:extLst>
      <p:ext uri="{BB962C8B-B14F-4D97-AF65-F5344CB8AC3E}">
        <p14:creationId xmlns:p14="http://schemas.microsoft.com/office/powerpoint/2010/main" val="181971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Response Modes	</a:t>
            </a:r>
          </a:p>
        </p:txBody>
      </p:sp>
      <p:sp>
        <p:nvSpPr>
          <p:cNvPr id="4" name="Content Placeholder 3"/>
          <p:cNvSpPr>
            <a:spLocks noGrp="1"/>
          </p:cNvSpPr>
          <p:nvPr>
            <p:ph sz="half" idx="2"/>
          </p:nvPr>
        </p:nvSpPr>
        <p:spPr>
          <a:xfrm>
            <a:off x="484433" y="1430448"/>
            <a:ext cx="5904644" cy="5063671"/>
          </a:xfrm>
        </p:spPr>
        <p:txBody>
          <a:bodyPr>
            <a:normAutofit fontScale="55000" lnSpcReduction="20000"/>
          </a:bodyPr>
          <a:lstStyle/>
          <a:p>
            <a:pPr marL="457200" indent="-457200">
              <a:lnSpc>
                <a:spcPct val="120000"/>
              </a:lnSpc>
              <a:spcBef>
                <a:spcPts val="400"/>
              </a:spcBef>
              <a:buFont typeface="Arial" panose="020B0604020202020204" pitchFamily="34" charset="0"/>
              <a:buChar char="•"/>
            </a:pPr>
            <a:r>
              <a:rPr lang="en-US" sz="3300" dirty="0"/>
              <a:t>Some English learners may use sign language, braille, or another method of communication instead of traditional English in one or more domains. </a:t>
            </a:r>
          </a:p>
          <a:p>
            <a:pPr>
              <a:lnSpc>
                <a:spcPct val="120000"/>
              </a:lnSpc>
              <a:spcBef>
                <a:spcPts val="400"/>
              </a:spcBef>
            </a:pPr>
            <a:endParaRPr lang="en-US" sz="3300" dirty="0"/>
          </a:p>
          <a:p>
            <a:pPr marL="457200" indent="-457200">
              <a:lnSpc>
                <a:spcPct val="120000"/>
              </a:lnSpc>
              <a:spcBef>
                <a:spcPts val="400"/>
              </a:spcBef>
              <a:buFont typeface="Arial" panose="020B0604020202020204" pitchFamily="34" charset="0"/>
              <a:buChar char="•"/>
            </a:pPr>
            <a:r>
              <a:rPr lang="en-US" sz="3300" dirty="0"/>
              <a:t>Test administrators should allow students to use one or more alternate response modes listed on the following slides if the students regularly use the response mode(s) during instruction and in accordance with the IEP. </a:t>
            </a:r>
          </a:p>
          <a:p>
            <a:pPr marL="457200" indent="-457200">
              <a:lnSpc>
                <a:spcPct val="120000"/>
              </a:lnSpc>
              <a:spcBef>
                <a:spcPts val="400"/>
              </a:spcBef>
              <a:buFont typeface="Arial" panose="020B0604020202020204" pitchFamily="34" charset="0"/>
              <a:buChar char="•"/>
            </a:pPr>
            <a:endParaRPr lang="en-US" sz="3300" dirty="0"/>
          </a:p>
          <a:p>
            <a:pPr marL="457200" indent="-457200">
              <a:lnSpc>
                <a:spcPct val="120000"/>
              </a:lnSpc>
              <a:spcBef>
                <a:spcPts val="400"/>
              </a:spcBef>
              <a:buFont typeface="Arial" panose="020B0604020202020204" pitchFamily="34" charset="0"/>
              <a:buChar char="•"/>
            </a:pPr>
            <a:r>
              <a:rPr lang="en-US" sz="3300" dirty="0"/>
              <a:t>Alternate response modes are only intended for students who cannot listen, speak, read, or write in a traditional way. They are intended to address the communication needs of students based on their disability. </a:t>
            </a:r>
          </a:p>
          <a:p>
            <a:pPr marL="1143000" lvl="1" indent="-457200">
              <a:buFont typeface="Arial" panose="020B0604020202020204" pitchFamily="34" charset="0"/>
              <a:buChar char="•"/>
            </a:pPr>
            <a:endParaRPr lang="en-US" dirty="0"/>
          </a:p>
        </p:txBody>
      </p:sp>
      <p:pic>
        <p:nvPicPr>
          <p:cNvPr id="9" name="Picture 8" descr="A child sitting at a table, next to a teacher, working with a communication board&#10;&#10;Description generated with very high confidence" title="photograph">
            <a:extLst>
              <a:ext uri="{FF2B5EF4-FFF2-40B4-BE49-F238E27FC236}">
                <a16:creationId xmlns:a16="http://schemas.microsoft.com/office/drawing/2014/main" id="{5E377103-279C-4824-BCAE-825D72F82B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406"/>
          <a:stretch/>
        </p:blipFill>
        <p:spPr>
          <a:xfrm rot="5400000">
            <a:off x="6691713" y="1279357"/>
            <a:ext cx="4841317" cy="5143500"/>
          </a:xfrm>
          <a:prstGeom prst="rect">
            <a:avLst/>
          </a:prstGeom>
        </p:spPr>
      </p:pic>
      <p:sp>
        <p:nvSpPr>
          <p:cNvPr id="5" name="Footer Placeholder 4"/>
          <p:cNvSpPr>
            <a:spLocks noGrp="1"/>
          </p:cNvSpPr>
          <p:nvPr>
            <p:ph type="ftr" sz="quarter" idx="11"/>
          </p:nvPr>
        </p:nvSpPr>
        <p:spPr/>
        <p:txBody>
          <a:bodyPr/>
          <a:lstStyle/>
          <a:p>
            <a:r>
              <a:rPr lang="en-US"/>
              <a:t>Texas Education Agency   2018-2019 School Year                                     </a:t>
            </a:r>
          </a:p>
        </p:txBody>
      </p:sp>
      <p:sp>
        <p:nvSpPr>
          <p:cNvPr id="3" name="Slide Number Placeholder 2">
            <a:extLst>
              <a:ext uri="{FF2B5EF4-FFF2-40B4-BE49-F238E27FC236}">
                <a16:creationId xmlns:a16="http://schemas.microsoft.com/office/drawing/2014/main" id="{0F9EB9F8-07D0-40AE-9504-10CA07F193F6}"/>
              </a:ext>
            </a:extLst>
          </p:cNvPr>
          <p:cNvSpPr>
            <a:spLocks noGrp="1"/>
          </p:cNvSpPr>
          <p:nvPr>
            <p:ph type="sldNum" sz="quarter" idx="12"/>
          </p:nvPr>
        </p:nvSpPr>
        <p:spPr/>
        <p:txBody>
          <a:bodyPr/>
          <a:lstStyle/>
          <a:p>
            <a:fld id="{0088AB57-2DBE-44A3-AE96-942C49E954BF}" type="slidenum">
              <a:rPr lang="en-US" smtClean="0"/>
              <a:t>6</a:t>
            </a:fld>
            <a:endParaRPr lang="en-US"/>
          </a:p>
        </p:txBody>
      </p:sp>
    </p:spTree>
    <p:extLst>
      <p:ext uri="{BB962C8B-B14F-4D97-AF65-F5344CB8AC3E}">
        <p14:creationId xmlns:p14="http://schemas.microsoft.com/office/powerpoint/2010/main" val="651508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79C9-1B72-4EB3-A1E7-EDD1BD744EB2}"/>
              </a:ext>
            </a:extLst>
          </p:cNvPr>
          <p:cNvSpPr>
            <a:spLocks noGrp="1"/>
          </p:cNvSpPr>
          <p:nvPr>
            <p:ph type="title"/>
          </p:nvPr>
        </p:nvSpPr>
        <p:spPr>
          <a:xfrm>
            <a:off x="1764632" y="224589"/>
            <a:ext cx="9574714" cy="879934"/>
          </a:xfrm>
        </p:spPr>
        <p:txBody>
          <a:bodyPr>
            <a:normAutofit fontScale="90000"/>
          </a:bodyPr>
          <a:lstStyle/>
          <a:p>
            <a:r>
              <a:rPr lang="en-US" dirty="0">
                <a:solidFill>
                  <a:srgbClr val="2F5CAC"/>
                </a:solidFill>
              </a:rPr>
              <a:t>When responding to LISTENING stimulus, it is allowable for the student to… </a:t>
            </a:r>
          </a:p>
        </p:txBody>
      </p:sp>
      <p:sp>
        <p:nvSpPr>
          <p:cNvPr id="4" name="Content Placeholder 3">
            <a:extLst>
              <a:ext uri="{FF2B5EF4-FFF2-40B4-BE49-F238E27FC236}">
                <a16:creationId xmlns:a16="http://schemas.microsoft.com/office/drawing/2014/main" id="{D2CC9A12-BB88-4529-B2DA-31DA82D0BD6D}"/>
              </a:ext>
            </a:extLst>
          </p:cNvPr>
          <p:cNvSpPr>
            <a:spLocks noGrp="1"/>
          </p:cNvSpPr>
          <p:nvPr>
            <p:ph sz="half" idx="2"/>
          </p:nvPr>
        </p:nvSpPr>
        <p:spPr>
          <a:xfrm>
            <a:off x="978527" y="1457608"/>
            <a:ext cx="4507873" cy="4870763"/>
          </a:xfrm>
        </p:spPr>
        <p:txBody>
          <a:bodyPr>
            <a:normAutofit lnSpcReduction="10000"/>
          </a:bodyPr>
          <a:lstStyle/>
          <a:p>
            <a:pPr marL="457200" indent="-457200">
              <a:buFont typeface="Arial" panose="020B0604020202020204" pitchFamily="34" charset="0"/>
              <a:buChar char="•"/>
            </a:pPr>
            <a:r>
              <a:rPr lang="en-US" dirty="0"/>
              <a:t>alert to </a:t>
            </a:r>
          </a:p>
          <a:p>
            <a:pPr marL="457200" indent="-457200">
              <a:buFont typeface="Arial" panose="020B0604020202020204" pitchFamily="34" charset="0"/>
              <a:buChar char="•"/>
            </a:pPr>
            <a:r>
              <a:rPr lang="en-US" dirty="0"/>
              <a:t>gaze at </a:t>
            </a:r>
          </a:p>
          <a:p>
            <a:pPr marL="457200" indent="-457200">
              <a:buFont typeface="Arial" panose="020B0604020202020204" pitchFamily="34" charset="0"/>
              <a:buChar char="•"/>
            </a:pPr>
            <a:r>
              <a:rPr lang="en-US" dirty="0"/>
              <a:t>point to</a:t>
            </a:r>
          </a:p>
          <a:p>
            <a:pPr marL="457200" indent="-457200">
              <a:buFont typeface="Arial" panose="020B0604020202020204" pitchFamily="34" charset="0"/>
              <a:buChar char="•"/>
            </a:pPr>
            <a:r>
              <a:rPr lang="en-US" dirty="0"/>
              <a:t>reach for</a:t>
            </a:r>
          </a:p>
          <a:p>
            <a:pPr marL="457200" indent="-457200">
              <a:buFont typeface="Arial" panose="020B0604020202020204" pitchFamily="34" charset="0"/>
              <a:buChar char="•"/>
            </a:pPr>
            <a:r>
              <a:rPr lang="en-US" dirty="0"/>
              <a:t>touch or pick up</a:t>
            </a:r>
          </a:p>
          <a:p>
            <a:pPr marL="457200" indent="-457200">
              <a:buFont typeface="Arial" panose="020B0604020202020204" pitchFamily="34" charset="0"/>
              <a:buChar char="•"/>
            </a:pPr>
            <a:r>
              <a:rPr lang="en-US" dirty="0"/>
              <a:t>draw</a:t>
            </a:r>
          </a:p>
          <a:p>
            <a:pPr marL="457200" indent="-457200">
              <a:buFont typeface="Arial" panose="020B0604020202020204" pitchFamily="34" charset="0"/>
              <a:buChar char="•"/>
            </a:pPr>
            <a:r>
              <a:rPr lang="en-US" dirty="0"/>
              <a:t>circle</a:t>
            </a:r>
          </a:p>
          <a:p>
            <a:pPr marL="457200" indent="-457200">
              <a:buFont typeface="Arial" panose="020B0604020202020204" pitchFamily="34" charset="0"/>
              <a:buChar char="•"/>
            </a:pPr>
            <a:r>
              <a:rPr lang="en-US" dirty="0"/>
              <a:t>nod</a:t>
            </a:r>
          </a:p>
          <a:p>
            <a:pPr marL="457200" indent="-457200">
              <a:lnSpc>
                <a:spcPts val="3200"/>
              </a:lnSpc>
              <a:buFont typeface="Arial" panose="020B0604020202020204" pitchFamily="34" charset="0"/>
              <a:buChar char="•"/>
            </a:pPr>
            <a:r>
              <a:rPr lang="en-US" dirty="0"/>
              <a:t>gesture toward the targeted stimulus</a:t>
            </a:r>
          </a:p>
        </p:txBody>
      </p:sp>
      <p:pic>
        <p:nvPicPr>
          <p:cNvPr id="9" name="Picture 8" descr="A student sitting at a table and working with a teacher. The student is identifying denominations of paper money.&#10;" title="Photograph">
            <a:extLst>
              <a:ext uri="{FF2B5EF4-FFF2-40B4-BE49-F238E27FC236}">
                <a16:creationId xmlns:a16="http://schemas.microsoft.com/office/drawing/2014/main" id="{FD004DA6-A097-43E4-BDC0-C173149C2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997" y="1631886"/>
            <a:ext cx="6475519" cy="4522206"/>
          </a:xfrm>
          <a:prstGeom prst="rect">
            <a:avLst/>
          </a:prstGeom>
        </p:spPr>
      </p:pic>
      <p:sp>
        <p:nvSpPr>
          <p:cNvPr id="3" name="Footer Placeholder 2">
            <a:extLst>
              <a:ext uri="{FF2B5EF4-FFF2-40B4-BE49-F238E27FC236}">
                <a16:creationId xmlns:a16="http://schemas.microsoft.com/office/drawing/2014/main" id="{6E5F9ABC-0FBD-4401-8B99-CE9C512F77F5}"/>
              </a:ext>
            </a:extLst>
          </p:cNvPr>
          <p:cNvSpPr>
            <a:spLocks noGrp="1"/>
          </p:cNvSpPr>
          <p:nvPr>
            <p:ph type="ftr" sz="quarter" idx="11"/>
          </p:nvPr>
        </p:nvSpPr>
        <p:spPr/>
        <p:txBody>
          <a:bodyPr/>
          <a:lstStyle/>
          <a:p>
            <a:r>
              <a:rPr lang="en-US"/>
              <a:t>Texas Education Agency   2018-2019 School Year                                     </a:t>
            </a:r>
          </a:p>
        </p:txBody>
      </p:sp>
      <p:sp>
        <p:nvSpPr>
          <p:cNvPr id="5" name="Slide Number Placeholder 4">
            <a:extLst>
              <a:ext uri="{FF2B5EF4-FFF2-40B4-BE49-F238E27FC236}">
                <a16:creationId xmlns:a16="http://schemas.microsoft.com/office/drawing/2014/main" id="{8119E1D5-A451-485E-872F-389B0E236DC0}"/>
              </a:ext>
            </a:extLst>
          </p:cNvPr>
          <p:cNvSpPr>
            <a:spLocks noGrp="1"/>
          </p:cNvSpPr>
          <p:nvPr>
            <p:ph type="sldNum" sz="quarter" idx="12"/>
          </p:nvPr>
        </p:nvSpPr>
        <p:spPr/>
        <p:txBody>
          <a:bodyPr/>
          <a:lstStyle/>
          <a:p>
            <a:fld id="{0088AB57-2DBE-44A3-AE96-942C49E954BF}" type="slidenum">
              <a:rPr lang="en-US" smtClean="0"/>
              <a:t>7</a:t>
            </a:fld>
            <a:endParaRPr lang="en-US"/>
          </a:p>
        </p:txBody>
      </p:sp>
    </p:spTree>
    <p:extLst>
      <p:ext uri="{BB962C8B-B14F-4D97-AF65-F5344CB8AC3E}">
        <p14:creationId xmlns:p14="http://schemas.microsoft.com/office/powerpoint/2010/main" val="2798463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Listening Response Modes Example</a:t>
            </a:r>
          </a:p>
        </p:txBody>
      </p:sp>
      <p:sp>
        <p:nvSpPr>
          <p:cNvPr id="4" name="Content Placeholder 3"/>
          <p:cNvSpPr>
            <a:spLocks noGrp="1"/>
          </p:cNvSpPr>
          <p:nvPr>
            <p:ph idx="13"/>
          </p:nvPr>
        </p:nvSpPr>
        <p:spPr>
          <a:xfrm>
            <a:off x="838200" y="1673225"/>
            <a:ext cx="10515599" cy="4302459"/>
          </a:xfrm>
        </p:spPr>
        <p:txBody>
          <a:bodyPr/>
          <a:lstStyle/>
          <a:p>
            <a:pPr>
              <a:lnSpc>
                <a:spcPts val="3200"/>
              </a:lnSpc>
              <a:spcAft>
                <a:spcPts val="600"/>
              </a:spcAft>
            </a:pPr>
            <a:r>
              <a:rPr lang="en-US" dirty="0"/>
              <a:t>At the beginning of a unit on personal finance, students watch a short video explaining how people make deposits to their bank accounts. After the video, Mr. </a:t>
            </a:r>
            <a:r>
              <a:rPr lang="en-US" dirty="0" err="1"/>
              <a:t>Forsh</a:t>
            </a:r>
            <a:r>
              <a:rPr lang="en-US" dirty="0"/>
              <a:t> asks the students to tell what happened in the video.</a:t>
            </a:r>
          </a:p>
          <a:p>
            <a:pPr lvl="1"/>
            <a:r>
              <a:rPr lang="en-US" dirty="0"/>
              <a:t>One student gazes at a picture of a customer walking into a bank.</a:t>
            </a:r>
          </a:p>
          <a:p>
            <a:pPr lvl="1"/>
            <a:r>
              <a:rPr lang="en-US" dirty="0"/>
              <a:t>Two students draw a picture showing what happened at the beginning and the end of the video.</a:t>
            </a:r>
          </a:p>
          <a:p>
            <a:pPr lvl="1"/>
            <a:r>
              <a:rPr lang="en-US" dirty="0"/>
              <a:t>One student picks up two picture cards in order to show what happened first and next in the video.</a:t>
            </a:r>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3" name="Slide Number Placeholder 2">
            <a:extLst>
              <a:ext uri="{FF2B5EF4-FFF2-40B4-BE49-F238E27FC236}">
                <a16:creationId xmlns:a16="http://schemas.microsoft.com/office/drawing/2014/main" id="{535989E5-5663-4383-B04D-F702CE7F417D}"/>
              </a:ext>
            </a:extLst>
          </p:cNvPr>
          <p:cNvSpPr>
            <a:spLocks noGrp="1"/>
          </p:cNvSpPr>
          <p:nvPr>
            <p:ph type="sldNum" sz="quarter" idx="12"/>
          </p:nvPr>
        </p:nvSpPr>
        <p:spPr/>
        <p:txBody>
          <a:bodyPr/>
          <a:lstStyle/>
          <a:p>
            <a:fld id="{0088AB57-2DBE-44A3-AE96-942C49E954BF}" type="slidenum">
              <a:rPr lang="en-US" smtClean="0"/>
              <a:t>8</a:t>
            </a:fld>
            <a:endParaRPr lang="en-US"/>
          </a:p>
        </p:txBody>
      </p:sp>
    </p:spTree>
    <p:extLst>
      <p:ext uri="{BB962C8B-B14F-4D97-AF65-F5344CB8AC3E}">
        <p14:creationId xmlns:p14="http://schemas.microsoft.com/office/powerpoint/2010/main" val="2342245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79C9-1B72-4EB3-A1E7-EDD1BD744EB2}"/>
              </a:ext>
            </a:extLst>
          </p:cNvPr>
          <p:cNvSpPr>
            <a:spLocks noGrp="1"/>
          </p:cNvSpPr>
          <p:nvPr>
            <p:ph type="title"/>
          </p:nvPr>
        </p:nvSpPr>
        <p:spPr>
          <a:xfrm>
            <a:off x="1764632" y="224589"/>
            <a:ext cx="9574714" cy="879934"/>
          </a:xfrm>
        </p:spPr>
        <p:txBody>
          <a:bodyPr>
            <a:normAutofit fontScale="90000"/>
          </a:bodyPr>
          <a:lstStyle/>
          <a:p>
            <a:r>
              <a:rPr lang="en-US" dirty="0">
                <a:solidFill>
                  <a:srgbClr val="2F5CAC"/>
                </a:solidFill>
              </a:rPr>
              <a:t>When responding to SPEAKING stimulus, it is allowable for the student to… </a:t>
            </a:r>
          </a:p>
        </p:txBody>
      </p:sp>
      <p:sp>
        <p:nvSpPr>
          <p:cNvPr id="4" name="Content Placeholder 3">
            <a:extLst>
              <a:ext uri="{FF2B5EF4-FFF2-40B4-BE49-F238E27FC236}">
                <a16:creationId xmlns:a16="http://schemas.microsoft.com/office/drawing/2014/main" id="{D2CC9A12-BB88-4529-B2DA-31DA82D0BD6D}"/>
              </a:ext>
            </a:extLst>
          </p:cNvPr>
          <p:cNvSpPr>
            <a:spLocks noGrp="1"/>
          </p:cNvSpPr>
          <p:nvPr>
            <p:ph sz="half" idx="2"/>
          </p:nvPr>
        </p:nvSpPr>
        <p:spPr>
          <a:xfrm>
            <a:off x="915153" y="1653021"/>
            <a:ext cx="4507873" cy="4376483"/>
          </a:xfrm>
        </p:spPr>
        <p:txBody>
          <a:bodyPr>
            <a:normAutofit/>
          </a:bodyPr>
          <a:lstStyle/>
          <a:p>
            <a:pPr marL="457200" indent="-457200">
              <a:buFont typeface="Arial" panose="020B0604020202020204" pitchFamily="34" charset="0"/>
              <a:buChar char="•"/>
            </a:pPr>
            <a:r>
              <a:rPr lang="en-US" dirty="0"/>
              <a:t>verbalize (i.e., speak) </a:t>
            </a:r>
          </a:p>
          <a:p>
            <a:pPr marL="457200" indent="-457200">
              <a:buFont typeface="Arial" panose="020B0604020202020204" pitchFamily="34" charset="0"/>
              <a:buChar char="•"/>
            </a:pPr>
            <a:r>
              <a:rPr lang="en-US" dirty="0"/>
              <a:t>form responses with the assistance of a communication device with preprogrammed familiar vocabulary or programmed student vocabulary</a:t>
            </a:r>
          </a:p>
          <a:p>
            <a:pPr marL="457200" indent="-457200">
              <a:buFont typeface="Arial" panose="020B0604020202020204" pitchFamily="34" charset="0"/>
              <a:buChar char="•"/>
            </a:pPr>
            <a:r>
              <a:rPr lang="en-US" dirty="0"/>
              <a:t>sign responses</a:t>
            </a:r>
          </a:p>
        </p:txBody>
      </p:sp>
      <p:pic>
        <p:nvPicPr>
          <p:cNvPr id="6" name="Picture 5" descr="A student sitting at a table using a communication device&#10;&#10;" title="Photograph">
            <a:extLst>
              <a:ext uri="{FF2B5EF4-FFF2-40B4-BE49-F238E27FC236}">
                <a16:creationId xmlns:a16="http://schemas.microsoft.com/office/drawing/2014/main" id="{622E6061-301F-4971-887E-BFE81C9CF6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6" r="5099"/>
          <a:stretch/>
        </p:blipFill>
        <p:spPr>
          <a:xfrm>
            <a:off x="5486400" y="1848436"/>
            <a:ext cx="6482281" cy="3985655"/>
          </a:xfrm>
          <a:prstGeom prst="rect">
            <a:avLst/>
          </a:prstGeom>
        </p:spPr>
      </p:pic>
      <p:sp>
        <p:nvSpPr>
          <p:cNvPr id="3" name="Footer Placeholder 2">
            <a:extLst>
              <a:ext uri="{FF2B5EF4-FFF2-40B4-BE49-F238E27FC236}">
                <a16:creationId xmlns:a16="http://schemas.microsoft.com/office/drawing/2014/main" id="{6E5F9ABC-0FBD-4401-8B99-CE9C512F77F5}"/>
              </a:ext>
            </a:extLst>
          </p:cNvPr>
          <p:cNvSpPr>
            <a:spLocks noGrp="1"/>
          </p:cNvSpPr>
          <p:nvPr>
            <p:ph type="ftr" sz="quarter" idx="11"/>
          </p:nvPr>
        </p:nvSpPr>
        <p:spPr/>
        <p:txBody>
          <a:bodyPr/>
          <a:lstStyle/>
          <a:p>
            <a:r>
              <a:rPr lang="en-US" dirty="0"/>
              <a:t>Texas Education Agency   2018-2019 School Year                                     </a:t>
            </a:r>
          </a:p>
        </p:txBody>
      </p:sp>
      <p:sp>
        <p:nvSpPr>
          <p:cNvPr id="5" name="Slide Number Placeholder 4">
            <a:extLst>
              <a:ext uri="{FF2B5EF4-FFF2-40B4-BE49-F238E27FC236}">
                <a16:creationId xmlns:a16="http://schemas.microsoft.com/office/drawing/2014/main" id="{6A1C7CD1-AD2A-4774-B38B-6225A0BB67AD}"/>
              </a:ext>
            </a:extLst>
          </p:cNvPr>
          <p:cNvSpPr>
            <a:spLocks noGrp="1"/>
          </p:cNvSpPr>
          <p:nvPr>
            <p:ph type="sldNum" sz="quarter" idx="12"/>
          </p:nvPr>
        </p:nvSpPr>
        <p:spPr/>
        <p:txBody>
          <a:bodyPr/>
          <a:lstStyle/>
          <a:p>
            <a:fld id="{0088AB57-2DBE-44A3-AE96-942C49E954BF}" type="slidenum">
              <a:rPr lang="en-US" smtClean="0"/>
              <a:t>9</a:t>
            </a:fld>
            <a:endParaRPr lang="en-US" dirty="0"/>
          </a:p>
        </p:txBody>
      </p:sp>
    </p:spTree>
    <p:extLst>
      <p:ext uri="{BB962C8B-B14F-4D97-AF65-F5344CB8AC3E}">
        <p14:creationId xmlns:p14="http://schemas.microsoft.com/office/powerpoint/2010/main" val="592473412"/>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0E053204-6959-408E-8E8D-C974B8FC5C82}"/>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66AFD5E5-C371-4FCE-BE0D-F86983AC265B}"/>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D439BD35-7F0B-4391-B012-4D82869D8008}"/>
    </a:ext>
  </a:extLst>
</a:theme>
</file>

<file path=ppt/theme/theme6.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2715</TotalTime>
  <Words>1821</Words>
  <Application>Microsoft Macintosh PowerPoint</Application>
  <PresentationFormat>Widescreen</PresentationFormat>
  <Paragraphs>232</Paragraphs>
  <Slides>21</Slides>
  <Notes>21</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21</vt:i4>
      </vt:variant>
    </vt:vector>
  </HeadingPairs>
  <TitlesOfParts>
    <vt:vector size="40" baseType="lpstr">
      <vt:lpstr>Arial</vt:lpstr>
      <vt:lpstr>Calibri</vt:lpstr>
      <vt:lpstr>Calibri (Body)</vt:lpstr>
      <vt:lpstr>Corbel</vt:lpstr>
      <vt:lpstr>Open Sans</vt:lpstr>
      <vt:lpstr>Open Sans (Body)</vt:lpstr>
      <vt:lpstr>Open Sans (Headings)</vt:lpstr>
      <vt:lpstr>Open Sans Extrabold</vt:lpstr>
      <vt:lpstr>Open Sans Light</vt:lpstr>
      <vt:lpstr>Open Sans Semibold</vt:lpstr>
      <vt:lpstr>Wingdings</vt:lpstr>
      <vt:lpstr>Main Title Slides</vt:lpstr>
      <vt:lpstr>Section Title Slides</vt:lpstr>
      <vt:lpstr>TEA Main Slide</vt:lpstr>
      <vt:lpstr>1_TEA Main Slide</vt:lpstr>
      <vt:lpstr>TEA Opener - Blank</vt:lpstr>
      <vt:lpstr>2_TEA Main Slide</vt:lpstr>
      <vt:lpstr>3_TEA Main Slide</vt:lpstr>
      <vt:lpstr>4_TEA Main Slide</vt:lpstr>
      <vt:lpstr>TELPAS Alternate Accessibility</vt:lpstr>
      <vt:lpstr>Purpose of this TELPAS Alternate Training</vt:lpstr>
      <vt:lpstr>Who takes TELPAS Alternate?</vt:lpstr>
      <vt:lpstr>Language Domain Definitions</vt:lpstr>
      <vt:lpstr>Accommodations</vt:lpstr>
      <vt:lpstr>Response Modes </vt:lpstr>
      <vt:lpstr>When responding to LISTENING stimulus, it is allowable for the student to… </vt:lpstr>
      <vt:lpstr>Listening Response Modes Example</vt:lpstr>
      <vt:lpstr>When responding to SPEAKING stimulus, it is allowable for the student to… </vt:lpstr>
      <vt:lpstr>Speaking Response Modes Example</vt:lpstr>
      <vt:lpstr>When responding to READING stimulus, it is allowable for the student to… </vt:lpstr>
      <vt:lpstr>Reading Response Modes Example</vt:lpstr>
      <vt:lpstr>When responding to WRITING stimulus, it is allowable for the student to… </vt:lpstr>
      <vt:lpstr>Writing Response Modes Example</vt:lpstr>
      <vt:lpstr>Augmentative and Alternative Communication</vt:lpstr>
      <vt:lpstr>Prompting Versus Leading </vt:lpstr>
      <vt:lpstr>Examples of Allowable Prompting</vt:lpstr>
      <vt:lpstr>Examples of Non-Allowable Leading</vt:lpstr>
      <vt:lpstr>Available TELPAS Alternate Training PowerPoints  </vt:lpstr>
      <vt:lpstr>Contact Information </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Accessibility</dc:title>
  <dc:creator>Roeters-Solano, Heather L</dc:creator>
  <cp:lastModifiedBy>Espinoza, David</cp:lastModifiedBy>
  <cp:revision>109</cp:revision>
  <cp:lastPrinted>2018-12-07T20:00:14Z</cp:lastPrinted>
  <dcterms:created xsi:type="dcterms:W3CDTF">2018-11-06T15:18:05Z</dcterms:created>
  <dcterms:modified xsi:type="dcterms:W3CDTF">2019-01-08T22:06:19Z</dcterms:modified>
</cp:coreProperties>
</file>