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756" r:id="rId4"/>
    <p:sldMasterId id="2147483678" r:id="rId5"/>
  </p:sldMasterIdLst>
  <p:notesMasterIdLst>
    <p:notesMasterId r:id="rId37"/>
  </p:notesMasterIdLst>
  <p:sldIdLst>
    <p:sldId id="287" r:id="rId6"/>
    <p:sldId id="295" r:id="rId7"/>
    <p:sldId id="296"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4" r:id="rId34"/>
    <p:sldId id="294" r:id="rId35"/>
    <p:sldId id="323" r:id="rId3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C0C"/>
    <a:srgbClr val="4472C4"/>
    <a:srgbClr val="69447B"/>
    <a:srgbClr val="A8301C"/>
    <a:srgbClr val="44546A"/>
    <a:srgbClr val="3C6EBE"/>
    <a:srgbClr val="2F5CAC"/>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7" autoAdjust="0"/>
    <p:restoredTop sz="86427" autoAdjust="0"/>
  </p:normalViewPr>
  <p:slideViewPr>
    <p:cSldViewPr snapToGrid="0">
      <p:cViewPr varScale="1">
        <p:scale>
          <a:sx n="54" d="100"/>
          <a:sy n="54" d="100"/>
        </p:scale>
        <p:origin x="108" y="90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5F975-95A5-400F-802A-7C179F3E0420}" type="doc">
      <dgm:prSet loTypeId="urn:microsoft.com/office/officeart/2005/8/layout/hProcess9" loCatId="process" qsTypeId="urn:microsoft.com/office/officeart/2005/8/quickstyle/simple1" qsCatId="simple" csTypeId="urn:microsoft.com/office/officeart/2005/8/colors/accent1_2" csCatId="accent1" phldr="1"/>
      <dgm:spPr/>
    </dgm:pt>
    <dgm:pt modelId="{83E907DD-F8D1-4A59-9468-4C8DCAFF8E2F}">
      <dgm:prSet phldrT="[Text]" custT="1"/>
      <dgm:spPr>
        <a:solidFill>
          <a:schemeClr val="tx1"/>
        </a:solidFill>
      </dgm:spPr>
      <dgm:t>
        <a:bodyPr/>
        <a:lstStyle/>
        <a:p>
          <a:r>
            <a:rPr lang="en-US" sz="1600" b="1" dirty="0"/>
            <a:t>1620</a:t>
          </a:r>
          <a:endParaRPr lang="en-US" sz="1200" b="1" dirty="0"/>
        </a:p>
      </dgm:t>
    </dgm:pt>
    <dgm:pt modelId="{D65F5104-2883-4B42-8CFD-B668EB58636C}" type="parTrans" cxnId="{0D3EDB43-AF29-4AF7-82A4-0148A493D184}">
      <dgm:prSet/>
      <dgm:spPr/>
      <dgm:t>
        <a:bodyPr/>
        <a:lstStyle/>
        <a:p>
          <a:endParaRPr lang="en-US"/>
        </a:p>
      </dgm:t>
    </dgm:pt>
    <dgm:pt modelId="{A82D959B-DE4E-48C2-89F2-B129CC15F735}" type="sibTrans" cxnId="{0D3EDB43-AF29-4AF7-82A4-0148A493D184}">
      <dgm:prSet/>
      <dgm:spPr/>
      <dgm:t>
        <a:bodyPr/>
        <a:lstStyle/>
        <a:p>
          <a:endParaRPr lang="en-US"/>
        </a:p>
      </dgm:t>
    </dgm:pt>
    <dgm:pt modelId="{8942EBE7-A09C-4F35-9C29-3110E951B757}">
      <dgm:prSet phldrT="[Text]" custT="1"/>
      <dgm:spPr>
        <a:solidFill>
          <a:schemeClr val="tx1"/>
        </a:solidFill>
      </dgm:spPr>
      <dgm:t>
        <a:bodyPr/>
        <a:lstStyle/>
        <a:p>
          <a:r>
            <a:rPr lang="en-US" sz="1600" b="1" dirty="0"/>
            <a:t>1776</a:t>
          </a:r>
          <a:endParaRPr lang="en-US" sz="1200" b="1" dirty="0"/>
        </a:p>
      </dgm:t>
    </dgm:pt>
    <dgm:pt modelId="{272AF762-23B1-4E42-BC09-EB511E9257D7}" type="parTrans" cxnId="{B1AC7AFD-5105-40A1-BF5B-BBADDDE7F973}">
      <dgm:prSet/>
      <dgm:spPr/>
      <dgm:t>
        <a:bodyPr/>
        <a:lstStyle/>
        <a:p>
          <a:endParaRPr lang="en-US"/>
        </a:p>
      </dgm:t>
    </dgm:pt>
    <dgm:pt modelId="{DD3E121F-CA6C-4847-9323-2B723D7B6FBE}" type="sibTrans" cxnId="{B1AC7AFD-5105-40A1-BF5B-BBADDDE7F973}">
      <dgm:prSet/>
      <dgm:spPr/>
      <dgm:t>
        <a:bodyPr/>
        <a:lstStyle/>
        <a:p>
          <a:endParaRPr lang="en-US"/>
        </a:p>
      </dgm:t>
    </dgm:pt>
    <dgm:pt modelId="{D52DCE47-BB7D-4428-B864-D767D80D550F}">
      <dgm:prSet phldrT="[Text]" custT="1"/>
      <dgm:spPr>
        <a:solidFill>
          <a:schemeClr val="tx1"/>
        </a:solidFill>
      </dgm:spPr>
      <dgm:t>
        <a:bodyPr/>
        <a:lstStyle/>
        <a:p>
          <a:r>
            <a:rPr lang="en-US" sz="1600" b="1" dirty="0"/>
            <a:t>1787</a:t>
          </a:r>
        </a:p>
      </dgm:t>
    </dgm:pt>
    <dgm:pt modelId="{DCE2E41F-BFAC-47A5-AD06-36AFE6C95CEE}" type="parTrans" cxnId="{2C9785A2-770E-4166-AB6D-F1D343840654}">
      <dgm:prSet/>
      <dgm:spPr/>
      <dgm:t>
        <a:bodyPr/>
        <a:lstStyle/>
        <a:p>
          <a:endParaRPr lang="en-US"/>
        </a:p>
      </dgm:t>
    </dgm:pt>
    <dgm:pt modelId="{05344027-6EB2-4A1C-B450-5B81F5625001}" type="sibTrans" cxnId="{2C9785A2-770E-4166-AB6D-F1D343840654}">
      <dgm:prSet/>
      <dgm:spPr/>
      <dgm:t>
        <a:bodyPr/>
        <a:lstStyle/>
        <a:p>
          <a:endParaRPr lang="en-US"/>
        </a:p>
      </dgm:t>
    </dgm:pt>
    <dgm:pt modelId="{D95D6955-D25C-42A0-8730-B4FF42195E9C}" type="pres">
      <dgm:prSet presAssocID="{4355F975-95A5-400F-802A-7C179F3E0420}" presName="CompostProcess" presStyleCnt="0">
        <dgm:presLayoutVars>
          <dgm:dir/>
          <dgm:resizeHandles val="exact"/>
        </dgm:presLayoutVars>
      </dgm:prSet>
      <dgm:spPr/>
    </dgm:pt>
    <dgm:pt modelId="{FEB4FA00-7A82-4F58-BCC0-1955945205F3}" type="pres">
      <dgm:prSet presAssocID="{4355F975-95A5-400F-802A-7C179F3E0420}" presName="arrow" presStyleLbl="bgShp" presStyleIdx="0" presStyleCnt="1"/>
      <dgm:spPr>
        <a:solidFill>
          <a:schemeClr val="bg1">
            <a:lumMod val="75000"/>
          </a:schemeClr>
        </a:solidFill>
      </dgm:spPr>
    </dgm:pt>
    <dgm:pt modelId="{95D86C27-68E6-4F28-B3C7-CC565BA4062D}" type="pres">
      <dgm:prSet presAssocID="{4355F975-95A5-400F-802A-7C179F3E0420}" presName="linearProcess" presStyleCnt="0"/>
      <dgm:spPr/>
    </dgm:pt>
    <dgm:pt modelId="{A89ECBBF-2F99-408E-8260-855A3B39FBD5}" type="pres">
      <dgm:prSet presAssocID="{83E907DD-F8D1-4A59-9468-4C8DCAFF8E2F}" presName="textNode" presStyleLbl="node1" presStyleIdx="0" presStyleCnt="3">
        <dgm:presLayoutVars>
          <dgm:bulletEnabled val="1"/>
        </dgm:presLayoutVars>
      </dgm:prSet>
      <dgm:spPr>
        <a:prstGeom prst="rightArrow">
          <a:avLst/>
        </a:prstGeom>
      </dgm:spPr>
    </dgm:pt>
    <dgm:pt modelId="{0F0696EA-5A94-4EE4-8FEE-5CE2A6C1032E}" type="pres">
      <dgm:prSet presAssocID="{A82D959B-DE4E-48C2-89F2-B129CC15F735}" presName="sibTrans" presStyleCnt="0"/>
      <dgm:spPr/>
    </dgm:pt>
    <dgm:pt modelId="{A0EB1A11-B17D-44CF-8826-CA649642EC91}" type="pres">
      <dgm:prSet presAssocID="{8942EBE7-A09C-4F35-9C29-3110E951B757}" presName="textNode" presStyleLbl="node1" presStyleIdx="1" presStyleCnt="3">
        <dgm:presLayoutVars>
          <dgm:bulletEnabled val="1"/>
        </dgm:presLayoutVars>
      </dgm:prSet>
      <dgm:spPr>
        <a:prstGeom prst="rightArrow">
          <a:avLst/>
        </a:prstGeom>
      </dgm:spPr>
    </dgm:pt>
    <dgm:pt modelId="{E38ECD31-2AC4-4F04-9804-3EEC7AD6DAA2}" type="pres">
      <dgm:prSet presAssocID="{DD3E121F-CA6C-4847-9323-2B723D7B6FBE}" presName="sibTrans" presStyleCnt="0"/>
      <dgm:spPr/>
    </dgm:pt>
    <dgm:pt modelId="{40AE7C10-7749-4554-8619-DA4380F65748}" type="pres">
      <dgm:prSet presAssocID="{D52DCE47-BB7D-4428-B864-D767D80D550F}" presName="textNode" presStyleLbl="node1" presStyleIdx="2" presStyleCnt="3">
        <dgm:presLayoutVars>
          <dgm:bulletEnabled val="1"/>
        </dgm:presLayoutVars>
      </dgm:prSet>
      <dgm:spPr>
        <a:prstGeom prst="rightArrow">
          <a:avLst/>
        </a:prstGeom>
      </dgm:spPr>
    </dgm:pt>
  </dgm:ptLst>
  <dgm:cxnLst>
    <dgm:cxn modelId="{B8883C5B-5167-49EF-AF19-068B49B0119B}" type="presOf" srcId="{83E907DD-F8D1-4A59-9468-4C8DCAFF8E2F}" destId="{A89ECBBF-2F99-408E-8260-855A3B39FBD5}" srcOrd="0" destOrd="0" presId="urn:microsoft.com/office/officeart/2005/8/layout/hProcess9"/>
    <dgm:cxn modelId="{0D3EDB43-AF29-4AF7-82A4-0148A493D184}" srcId="{4355F975-95A5-400F-802A-7C179F3E0420}" destId="{83E907DD-F8D1-4A59-9468-4C8DCAFF8E2F}" srcOrd="0" destOrd="0" parTransId="{D65F5104-2883-4B42-8CFD-B668EB58636C}" sibTransId="{A82D959B-DE4E-48C2-89F2-B129CC15F735}"/>
    <dgm:cxn modelId="{36560558-AB13-478A-89B0-9788487614AF}" type="presOf" srcId="{8942EBE7-A09C-4F35-9C29-3110E951B757}" destId="{A0EB1A11-B17D-44CF-8826-CA649642EC91}" srcOrd="0" destOrd="0" presId="urn:microsoft.com/office/officeart/2005/8/layout/hProcess9"/>
    <dgm:cxn modelId="{2C9785A2-770E-4166-AB6D-F1D343840654}" srcId="{4355F975-95A5-400F-802A-7C179F3E0420}" destId="{D52DCE47-BB7D-4428-B864-D767D80D550F}" srcOrd="2" destOrd="0" parTransId="{DCE2E41F-BFAC-47A5-AD06-36AFE6C95CEE}" sibTransId="{05344027-6EB2-4A1C-B450-5B81F5625001}"/>
    <dgm:cxn modelId="{099968D4-E1C3-4A98-8AB7-FB0E3AA244D2}" type="presOf" srcId="{4355F975-95A5-400F-802A-7C179F3E0420}" destId="{D95D6955-D25C-42A0-8730-B4FF42195E9C}" srcOrd="0" destOrd="0" presId="urn:microsoft.com/office/officeart/2005/8/layout/hProcess9"/>
    <dgm:cxn modelId="{B9D505EA-9E2D-4DDB-9F98-C02413AC11AB}" type="presOf" srcId="{D52DCE47-BB7D-4428-B864-D767D80D550F}" destId="{40AE7C10-7749-4554-8619-DA4380F65748}" srcOrd="0" destOrd="0" presId="urn:microsoft.com/office/officeart/2005/8/layout/hProcess9"/>
    <dgm:cxn modelId="{B1AC7AFD-5105-40A1-BF5B-BBADDDE7F973}" srcId="{4355F975-95A5-400F-802A-7C179F3E0420}" destId="{8942EBE7-A09C-4F35-9C29-3110E951B757}" srcOrd="1" destOrd="0" parTransId="{272AF762-23B1-4E42-BC09-EB511E9257D7}" sibTransId="{DD3E121F-CA6C-4847-9323-2B723D7B6FBE}"/>
    <dgm:cxn modelId="{627CFE7A-A950-4F3D-9DF3-AF0EC5FF19A3}" type="presParOf" srcId="{D95D6955-D25C-42A0-8730-B4FF42195E9C}" destId="{FEB4FA00-7A82-4F58-BCC0-1955945205F3}" srcOrd="0" destOrd="0" presId="urn:microsoft.com/office/officeart/2005/8/layout/hProcess9"/>
    <dgm:cxn modelId="{53C65555-2131-470C-A601-9AF5D2CE9AE8}" type="presParOf" srcId="{D95D6955-D25C-42A0-8730-B4FF42195E9C}" destId="{95D86C27-68E6-4F28-B3C7-CC565BA4062D}" srcOrd="1" destOrd="0" presId="urn:microsoft.com/office/officeart/2005/8/layout/hProcess9"/>
    <dgm:cxn modelId="{68F16C2B-2BD8-4B96-A738-D91175C6E2A0}" type="presParOf" srcId="{95D86C27-68E6-4F28-B3C7-CC565BA4062D}" destId="{A89ECBBF-2F99-408E-8260-855A3B39FBD5}" srcOrd="0" destOrd="0" presId="urn:microsoft.com/office/officeart/2005/8/layout/hProcess9"/>
    <dgm:cxn modelId="{108EBFB1-01FA-48EC-9CA6-8E106A34819F}" type="presParOf" srcId="{95D86C27-68E6-4F28-B3C7-CC565BA4062D}" destId="{0F0696EA-5A94-4EE4-8FEE-5CE2A6C1032E}" srcOrd="1" destOrd="0" presId="urn:microsoft.com/office/officeart/2005/8/layout/hProcess9"/>
    <dgm:cxn modelId="{76CBDB40-285B-4162-9B3C-9846BC6DAB7D}" type="presParOf" srcId="{95D86C27-68E6-4F28-B3C7-CC565BA4062D}" destId="{A0EB1A11-B17D-44CF-8826-CA649642EC91}" srcOrd="2" destOrd="0" presId="urn:microsoft.com/office/officeart/2005/8/layout/hProcess9"/>
    <dgm:cxn modelId="{360B9C47-464D-4BE4-A7C9-B2A380AEF9BC}" type="presParOf" srcId="{95D86C27-68E6-4F28-B3C7-CC565BA4062D}" destId="{E38ECD31-2AC4-4F04-9804-3EEC7AD6DAA2}" srcOrd="3" destOrd="0" presId="urn:microsoft.com/office/officeart/2005/8/layout/hProcess9"/>
    <dgm:cxn modelId="{60016FB6-CCA2-41F6-9486-DAF760B17073}" type="presParOf" srcId="{95D86C27-68E6-4F28-B3C7-CC565BA4062D}" destId="{40AE7C10-7749-4554-8619-DA4380F65748}"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355F975-95A5-400F-802A-7C179F3E0420}" type="doc">
      <dgm:prSet loTypeId="urn:microsoft.com/office/officeart/2005/8/layout/hProcess9" loCatId="process" qsTypeId="urn:microsoft.com/office/officeart/2005/8/quickstyle/simple1" qsCatId="simple" csTypeId="urn:microsoft.com/office/officeart/2005/8/colors/accent1_2" csCatId="accent1" phldr="1"/>
      <dgm:spPr/>
    </dgm:pt>
    <dgm:pt modelId="{83E907DD-F8D1-4A59-9468-4C8DCAFF8E2F}">
      <dgm:prSet phldrT="[Text]" custT="1"/>
      <dgm:spPr>
        <a:solidFill>
          <a:schemeClr val="tx1"/>
        </a:solidFill>
      </dgm:spPr>
      <dgm:t>
        <a:bodyPr/>
        <a:lstStyle/>
        <a:p>
          <a:r>
            <a:rPr lang="en-US" sz="1600" b="1" dirty="0"/>
            <a:t>1620</a:t>
          </a:r>
          <a:endParaRPr lang="en-US" sz="1200" b="1" dirty="0"/>
        </a:p>
      </dgm:t>
    </dgm:pt>
    <dgm:pt modelId="{D65F5104-2883-4B42-8CFD-B668EB58636C}" type="parTrans" cxnId="{0D3EDB43-AF29-4AF7-82A4-0148A493D184}">
      <dgm:prSet/>
      <dgm:spPr/>
      <dgm:t>
        <a:bodyPr/>
        <a:lstStyle/>
        <a:p>
          <a:endParaRPr lang="en-US"/>
        </a:p>
      </dgm:t>
    </dgm:pt>
    <dgm:pt modelId="{A82D959B-DE4E-48C2-89F2-B129CC15F735}" type="sibTrans" cxnId="{0D3EDB43-AF29-4AF7-82A4-0148A493D184}">
      <dgm:prSet/>
      <dgm:spPr/>
      <dgm:t>
        <a:bodyPr/>
        <a:lstStyle/>
        <a:p>
          <a:endParaRPr lang="en-US"/>
        </a:p>
      </dgm:t>
    </dgm:pt>
    <dgm:pt modelId="{8942EBE7-A09C-4F35-9C29-3110E951B757}">
      <dgm:prSet phldrT="[Text]" custT="1"/>
      <dgm:spPr>
        <a:solidFill>
          <a:schemeClr val="tx1"/>
        </a:solidFill>
      </dgm:spPr>
      <dgm:t>
        <a:bodyPr/>
        <a:lstStyle/>
        <a:p>
          <a:r>
            <a:rPr lang="en-US" sz="1600" b="1" dirty="0"/>
            <a:t>1776</a:t>
          </a:r>
          <a:endParaRPr lang="en-US" sz="1200" b="1" dirty="0"/>
        </a:p>
      </dgm:t>
    </dgm:pt>
    <dgm:pt modelId="{272AF762-23B1-4E42-BC09-EB511E9257D7}" type="parTrans" cxnId="{B1AC7AFD-5105-40A1-BF5B-BBADDDE7F973}">
      <dgm:prSet/>
      <dgm:spPr/>
      <dgm:t>
        <a:bodyPr/>
        <a:lstStyle/>
        <a:p>
          <a:endParaRPr lang="en-US"/>
        </a:p>
      </dgm:t>
    </dgm:pt>
    <dgm:pt modelId="{DD3E121F-CA6C-4847-9323-2B723D7B6FBE}" type="sibTrans" cxnId="{B1AC7AFD-5105-40A1-BF5B-BBADDDE7F973}">
      <dgm:prSet/>
      <dgm:spPr/>
      <dgm:t>
        <a:bodyPr/>
        <a:lstStyle/>
        <a:p>
          <a:endParaRPr lang="en-US"/>
        </a:p>
      </dgm:t>
    </dgm:pt>
    <dgm:pt modelId="{D52DCE47-BB7D-4428-B864-D767D80D550F}">
      <dgm:prSet phldrT="[Text]" custT="1"/>
      <dgm:spPr>
        <a:solidFill>
          <a:schemeClr val="tx1"/>
        </a:solidFill>
      </dgm:spPr>
      <dgm:t>
        <a:bodyPr/>
        <a:lstStyle/>
        <a:p>
          <a:r>
            <a:rPr lang="en-US" sz="1600" b="1" dirty="0"/>
            <a:t>1787</a:t>
          </a:r>
        </a:p>
      </dgm:t>
    </dgm:pt>
    <dgm:pt modelId="{DCE2E41F-BFAC-47A5-AD06-36AFE6C95CEE}" type="parTrans" cxnId="{2C9785A2-770E-4166-AB6D-F1D343840654}">
      <dgm:prSet/>
      <dgm:spPr/>
      <dgm:t>
        <a:bodyPr/>
        <a:lstStyle/>
        <a:p>
          <a:endParaRPr lang="en-US"/>
        </a:p>
      </dgm:t>
    </dgm:pt>
    <dgm:pt modelId="{05344027-6EB2-4A1C-B450-5B81F5625001}" type="sibTrans" cxnId="{2C9785A2-770E-4166-AB6D-F1D343840654}">
      <dgm:prSet/>
      <dgm:spPr/>
      <dgm:t>
        <a:bodyPr/>
        <a:lstStyle/>
        <a:p>
          <a:endParaRPr lang="en-US"/>
        </a:p>
      </dgm:t>
    </dgm:pt>
    <dgm:pt modelId="{D95D6955-D25C-42A0-8730-B4FF42195E9C}" type="pres">
      <dgm:prSet presAssocID="{4355F975-95A5-400F-802A-7C179F3E0420}" presName="CompostProcess" presStyleCnt="0">
        <dgm:presLayoutVars>
          <dgm:dir/>
          <dgm:resizeHandles val="exact"/>
        </dgm:presLayoutVars>
      </dgm:prSet>
      <dgm:spPr/>
    </dgm:pt>
    <dgm:pt modelId="{FEB4FA00-7A82-4F58-BCC0-1955945205F3}" type="pres">
      <dgm:prSet presAssocID="{4355F975-95A5-400F-802A-7C179F3E0420}" presName="arrow" presStyleLbl="bgShp" presStyleIdx="0" presStyleCnt="1"/>
      <dgm:spPr>
        <a:solidFill>
          <a:schemeClr val="bg1">
            <a:lumMod val="75000"/>
          </a:schemeClr>
        </a:solidFill>
      </dgm:spPr>
    </dgm:pt>
    <dgm:pt modelId="{95D86C27-68E6-4F28-B3C7-CC565BA4062D}" type="pres">
      <dgm:prSet presAssocID="{4355F975-95A5-400F-802A-7C179F3E0420}" presName="linearProcess" presStyleCnt="0"/>
      <dgm:spPr/>
    </dgm:pt>
    <dgm:pt modelId="{A89ECBBF-2F99-408E-8260-855A3B39FBD5}" type="pres">
      <dgm:prSet presAssocID="{83E907DD-F8D1-4A59-9468-4C8DCAFF8E2F}" presName="textNode" presStyleLbl="node1" presStyleIdx="0" presStyleCnt="3" custScaleX="69635">
        <dgm:presLayoutVars>
          <dgm:bulletEnabled val="1"/>
        </dgm:presLayoutVars>
      </dgm:prSet>
      <dgm:spPr>
        <a:prstGeom prst="rightArrow">
          <a:avLst/>
        </a:prstGeom>
      </dgm:spPr>
    </dgm:pt>
    <dgm:pt modelId="{0F0696EA-5A94-4EE4-8FEE-5CE2A6C1032E}" type="pres">
      <dgm:prSet presAssocID="{A82D959B-DE4E-48C2-89F2-B129CC15F735}" presName="sibTrans" presStyleCnt="0"/>
      <dgm:spPr/>
    </dgm:pt>
    <dgm:pt modelId="{A0EB1A11-B17D-44CF-8826-CA649642EC91}" type="pres">
      <dgm:prSet presAssocID="{8942EBE7-A09C-4F35-9C29-3110E951B757}" presName="textNode" presStyleLbl="node1" presStyleIdx="1" presStyleCnt="3" custScaleX="65494">
        <dgm:presLayoutVars>
          <dgm:bulletEnabled val="1"/>
        </dgm:presLayoutVars>
      </dgm:prSet>
      <dgm:spPr>
        <a:prstGeom prst="rightArrow">
          <a:avLst/>
        </a:prstGeom>
      </dgm:spPr>
    </dgm:pt>
    <dgm:pt modelId="{E38ECD31-2AC4-4F04-9804-3EEC7AD6DAA2}" type="pres">
      <dgm:prSet presAssocID="{DD3E121F-CA6C-4847-9323-2B723D7B6FBE}" presName="sibTrans" presStyleCnt="0"/>
      <dgm:spPr/>
    </dgm:pt>
    <dgm:pt modelId="{40AE7C10-7749-4554-8619-DA4380F65748}" type="pres">
      <dgm:prSet presAssocID="{D52DCE47-BB7D-4428-B864-D767D80D550F}" presName="textNode" presStyleLbl="node1" presStyleIdx="2" presStyleCnt="3" custScaleX="64045">
        <dgm:presLayoutVars>
          <dgm:bulletEnabled val="1"/>
        </dgm:presLayoutVars>
      </dgm:prSet>
      <dgm:spPr>
        <a:prstGeom prst="rightArrow">
          <a:avLst/>
        </a:prstGeom>
      </dgm:spPr>
    </dgm:pt>
  </dgm:ptLst>
  <dgm:cxnLst>
    <dgm:cxn modelId="{446FE70F-AAA9-4B5A-BF08-C26A5361E90E}" type="presOf" srcId="{8942EBE7-A09C-4F35-9C29-3110E951B757}" destId="{A0EB1A11-B17D-44CF-8826-CA649642EC91}" srcOrd="0" destOrd="0" presId="urn:microsoft.com/office/officeart/2005/8/layout/hProcess9"/>
    <dgm:cxn modelId="{519DD15B-6280-41AB-A30C-2134FBB317AA}" type="presOf" srcId="{D52DCE47-BB7D-4428-B864-D767D80D550F}" destId="{40AE7C10-7749-4554-8619-DA4380F65748}" srcOrd="0" destOrd="0" presId="urn:microsoft.com/office/officeart/2005/8/layout/hProcess9"/>
    <dgm:cxn modelId="{0D3EDB43-AF29-4AF7-82A4-0148A493D184}" srcId="{4355F975-95A5-400F-802A-7C179F3E0420}" destId="{83E907DD-F8D1-4A59-9468-4C8DCAFF8E2F}" srcOrd="0" destOrd="0" parTransId="{D65F5104-2883-4B42-8CFD-B668EB58636C}" sibTransId="{A82D959B-DE4E-48C2-89F2-B129CC15F735}"/>
    <dgm:cxn modelId="{9334937A-8800-4AD5-9CC8-C78057A46384}" type="presOf" srcId="{4355F975-95A5-400F-802A-7C179F3E0420}" destId="{D95D6955-D25C-42A0-8730-B4FF42195E9C}" srcOrd="0" destOrd="0" presId="urn:microsoft.com/office/officeart/2005/8/layout/hProcess9"/>
    <dgm:cxn modelId="{2C9785A2-770E-4166-AB6D-F1D343840654}" srcId="{4355F975-95A5-400F-802A-7C179F3E0420}" destId="{D52DCE47-BB7D-4428-B864-D767D80D550F}" srcOrd="2" destOrd="0" parTransId="{DCE2E41F-BFAC-47A5-AD06-36AFE6C95CEE}" sibTransId="{05344027-6EB2-4A1C-B450-5B81F5625001}"/>
    <dgm:cxn modelId="{B1AC7AFD-5105-40A1-BF5B-BBADDDE7F973}" srcId="{4355F975-95A5-400F-802A-7C179F3E0420}" destId="{8942EBE7-A09C-4F35-9C29-3110E951B757}" srcOrd="1" destOrd="0" parTransId="{272AF762-23B1-4E42-BC09-EB511E9257D7}" sibTransId="{DD3E121F-CA6C-4847-9323-2B723D7B6FBE}"/>
    <dgm:cxn modelId="{9224E9FD-A34D-4BFD-82C9-E0BABF770D10}" type="presOf" srcId="{83E907DD-F8D1-4A59-9468-4C8DCAFF8E2F}" destId="{A89ECBBF-2F99-408E-8260-855A3B39FBD5}" srcOrd="0" destOrd="0" presId="urn:microsoft.com/office/officeart/2005/8/layout/hProcess9"/>
    <dgm:cxn modelId="{2219E126-D482-4110-BD6B-D5B80E395277}" type="presParOf" srcId="{D95D6955-D25C-42A0-8730-B4FF42195E9C}" destId="{FEB4FA00-7A82-4F58-BCC0-1955945205F3}" srcOrd="0" destOrd="0" presId="urn:microsoft.com/office/officeart/2005/8/layout/hProcess9"/>
    <dgm:cxn modelId="{58DD06CF-BDAA-4DD0-B6AA-5953B97FBFF3}" type="presParOf" srcId="{D95D6955-D25C-42A0-8730-B4FF42195E9C}" destId="{95D86C27-68E6-4F28-B3C7-CC565BA4062D}" srcOrd="1" destOrd="0" presId="urn:microsoft.com/office/officeart/2005/8/layout/hProcess9"/>
    <dgm:cxn modelId="{6C23B36D-8877-49A9-9D06-7FDD050C86B0}" type="presParOf" srcId="{95D86C27-68E6-4F28-B3C7-CC565BA4062D}" destId="{A89ECBBF-2F99-408E-8260-855A3B39FBD5}" srcOrd="0" destOrd="0" presId="urn:microsoft.com/office/officeart/2005/8/layout/hProcess9"/>
    <dgm:cxn modelId="{9C3CEA09-64E9-4819-9D25-9A394D933A79}" type="presParOf" srcId="{95D86C27-68E6-4F28-B3C7-CC565BA4062D}" destId="{0F0696EA-5A94-4EE4-8FEE-5CE2A6C1032E}" srcOrd="1" destOrd="0" presId="urn:microsoft.com/office/officeart/2005/8/layout/hProcess9"/>
    <dgm:cxn modelId="{C1DCF9CF-A3D8-43C2-9D17-B385B2AF094A}" type="presParOf" srcId="{95D86C27-68E6-4F28-B3C7-CC565BA4062D}" destId="{A0EB1A11-B17D-44CF-8826-CA649642EC91}" srcOrd="2" destOrd="0" presId="urn:microsoft.com/office/officeart/2005/8/layout/hProcess9"/>
    <dgm:cxn modelId="{874E88B2-F379-449E-9D45-C8ABAEE4619A}" type="presParOf" srcId="{95D86C27-68E6-4F28-B3C7-CC565BA4062D}" destId="{E38ECD31-2AC4-4F04-9804-3EEC7AD6DAA2}" srcOrd="3" destOrd="0" presId="urn:microsoft.com/office/officeart/2005/8/layout/hProcess9"/>
    <dgm:cxn modelId="{4193FDA2-6D5D-4E91-B4F6-0BD9DBD6F98D}" type="presParOf" srcId="{95D86C27-68E6-4F28-B3C7-CC565BA4062D}" destId="{40AE7C10-7749-4554-8619-DA4380F6574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4FA00-7A82-4F58-BCC0-1955945205F3}">
      <dsp:nvSpPr>
        <dsp:cNvPr id="0" name=""/>
        <dsp:cNvSpPr/>
      </dsp:nvSpPr>
      <dsp:spPr>
        <a:xfrm>
          <a:off x="460057" y="0"/>
          <a:ext cx="5213985" cy="1137680"/>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A89ECBBF-2F99-408E-8260-855A3B39FBD5}">
      <dsp:nvSpPr>
        <dsp:cNvPr id="0" name=""/>
        <dsp:cNvSpPr/>
      </dsp:nvSpPr>
      <dsp:spPr>
        <a:xfrm>
          <a:off x="0" y="341304"/>
          <a:ext cx="1840230" cy="455072"/>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1620</a:t>
          </a:r>
          <a:endParaRPr lang="en-US" sz="1200" b="1" kern="1200" dirty="0"/>
        </a:p>
      </dsp:txBody>
      <dsp:txXfrm>
        <a:off x="0" y="455072"/>
        <a:ext cx="1726462" cy="227536"/>
      </dsp:txXfrm>
    </dsp:sp>
    <dsp:sp modelId="{A0EB1A11-B17D-44CF-8826-CA649642EC91}">
      <dsp:nvSpPr>
        <dsp:cNvPr id="0" name=""/>
        <dsp:cNvSpPr/>
      </dsp:nvSpPr>
      <dsp:spPr>
        <a:xfrm>
          <a:off x="2146935" y="341304"/>
          <a:ext cx="1840230" cy="455072"/>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1776</a:t>
          </a:r>
          <a:endParaRPr lang="en-US" sz="1200" b="1" kern="1200" dirty="0"/>
        </a:p>
      </dsp:txBody>
      <dsp:txXfrm>
        <a:off x="2146935" y="455072"/>
        <a:ext cx="1726462" cy="227536"/>
      </dsp:txXfrm>
    </dsp:sp>
    <dsp:sp modelId="{40AE7C10-7749-4554-8619-DA4380F65748}">
      <dsp:nvSpPr>
        <dsp:cNvPr id="0" name=""/>
        <dsp:cNvSpPr/>
      </dsp:nvSpPr>
      <dsp:spPr>
        <a:xfrm>
          <a:off x="4293870" y="341304"/>
          <a:ext cx="1840230" cy="455072"/>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1787</a:t>
          </a:r>
        </a:p>
      </dsp:txBody>
      <dsp:txXfrm>
        <a:off x="4293870" y="455072"/>
        <a:ext cx="1726462" cy="227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4FA00-7A82-4F58-BCC0-1955945205F3}">
      <dsp:nvSpPr>
        <dsp:cNvPr id="0" name=""/>
        <dsp:cNvSpPr/>
      </dsp:nvSpPr>
      <dsp:spPr>
        <a:xfrm>
          <a:off x="424251" y="0"/>
          <a:ext cx="4808185" cy="1030017"/>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A89ECBBF-2F99-408E-8260-855A3B39FBD5}">
      <dsp:nvSpPr>
        <dsp:cNvPr id="0" name=""/>
        <dsp:cNvSpPr/>
      </dsp:nvSpPr>
      <dsp:spPr>
        <a:xfrm>
          <a:off x="855511" y="309005"/>
          <a:ext cx="1181710" cy="412006"/>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1620</a:t>
          </a:r>
          <a:endParaRPr lang="en-US" sz="1200" b="1" kern="1200" dirty="0"/>
        </a:p>
      </dsp:txBody>
      <dsp:txXfrm>
        <a:off x="855511" y="412007"/>
        <a:ext cx="1078709" cy="206003"/>
      </dsp:txXfrm>
    </dsp:sp>
    <dsp:sp modelId="{A0EB1A11-B17D-44CF-8826-CA649642EC91}">
      <dsp:nvSpPr>
        <dsp:cNvPr id="0" name=""/>
        <dsp:cNvSpPr/>
      </dsp:nvSpPr>
      <dsp:spPr>
        <a:xfrm>
          <a:off x="2320057" y="309005"/>
          <a:ext cx="1111437" cy="412006"/>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1776</a:t>
          </a:r>
          <a:endParaRPr lang="en-US" sz="1200" b="1" kern="1200" dirty="0"/>
        </a:p>
      </dsp:txBody>
      <dsp:txXfrm>
        <a:off x="2320057" y="412007"/>
        <a:ext cx="1008436" cy="206003"/>
      </dsp:txXfrm>
    </dsp:sp>
    <dsp:sp modelId="{40AE7C10-7749-4554-8619-DA4380F65748}">
      <dsp:nvSpPr>
        <dsp:cNvPr id="0" name=""/>
        <dsp:cNvSpPr/>
      </dsp:nvSpPr>
      <dsp:spPr>
        <a:xfrm>
          <a:off x="3714329" y="309005"/>
          <a:ext cx="1086847" cy="412006"/>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1787</a:t>
          </a:r>
        </a:p>
      </dsp:txBody>
      <dsp:txXfrm>
        <a:off x="3714329" y="412007"/>
        <a:ext cx="983846" cy="2060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5"/>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884614" y="1"/>
            <a:ext cx="2971800" cy="466435"/>
          </a:xfrm>
          <a:prstGeom prst="rect">
            <a:avLst/>
          </a:prstGeom>
        </p:spPr>
        <p:txBody>
          <a:bodyPr vert="horz" lIns="92307" tIns="46153" rIns="92307" bIns="46153" rtlCol="0"/>
          <a:lstStyle>
            <a:lvl1pPr algn="r">
              <a:defRPr sz="1200"/>
            </a:lvl1pPr>
          </a:lstStyle>
          <a:p>
            <a:fld id="{45B9141D-177B-4807-A9D2-94CF7C562477}" type="datetimeFigureOut">
              <a:rPr lang="en-US" smtClean="0"/>
              <a:t>9/20/2019</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685800" y="4473892"/>
            <a:ext cx="5486400" cy="3660457"/>
          </a:xfrm>
          <a:prstGeom prst="rect">
            <a:avLst/>
          </a:prstGeom>
        </p:spPr>
        <p:txBody>
          <a:bodyPr vert="horz" lIns="92307" tIns="46153" rIns="92307" bIns="4615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71800" cy="466434"/>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69"/>
            <a:ext cx="2971800" cy="466434"/>
          </a:xfrm>
          <a:prstGeom prst="rect">
            <a:avLst/>
          </a:prstGeom>
        </p:spPr>
        <p:txBody>
          <a:bodyPr vert="horz" lIns="92307" tIns="46153" rIns="92307" bIns="46153"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92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6400" indent="-291663">
              <a:spcBef>
                <a:spcPct val="30000"/>
              </a:spcBef>
              <a:defRPr sz="1200">
                <a:solidFill>
                  <a:schemeClr val="tx1"/>
                </a:solidFill>
                <a:latin typeface="Calibri" panose="020F0502020204030204" pitchFamily="34" charset="0"/>
              </a:defRPr>
            </a:lvl2pPr>
            <a:lvl3pPr marL="1166650" indent="-230766">
              <a:spcBef>
                <a:spcPct val="30000"/>
              </a:spcBef>
              <a:defRPr sz="1200">
                <a:solidFill>
                  <a:schemeClr val="tx1"/>
                </a:solidFill>
                <a:latin typeface="Calibri" panose="020F0502020204030204" pitchFamily="34" charset="0"/>
              </a:defRPr>
            </a:lvl3pPr>
            <a:lvl4pPr marL="1631388" indent="-230766">
              <a:spcBef>
                <a:spcPct val="30000"/>
              </a:spcBef>
              <a:defRPr sz="1200">
                <a:solidFill>
                  <a:schemeClr val="tx1"/>
                </a:solidFill>
                <a:latin typeface="Calibri" panose="020F0502020204030204" pitchFamily="34" charset="0"/>
              </a:defRPr>
            </a:lvl4pPr>
            <a:lvl5pPr marL="2099330" indent="-230766">
              <a:spcBef>
                <a:spcPct val="30000"/>
              </a:spcBef>
              <a:defRPr sz="1200">
                <a:solidFill>
                  <a:schemeClr val="tx1"/>
                </a:solidFill>
                <a:latin typeface="Calibri" panose="020F0502020204030204" pitchFamily="34" charset="0"/>
              </a:defRPr>
            </a:lvl5pPr>
            <a:lvl6pPr marL="2560863" indent="-230766" eaLnBrk="0" fontAlgn="base" hangingPunct="0">
              <a:spcBef>
                <a:spcPct val="30000"/>
              </a:spcBef>
              <a:spcAft>
                <a:spcPct val="0"/>
              </a:spcAft>
              <a:defRPr sz="1200">
                <a:solidFill>
                  <a:schemeClr val="tx1"/>
                </a:solidFill>
                <a:latin typeface="Calibri" panose="020F0502020204030204" pitchFamily="34" charset="0"/>
              </a:defRPr>
            </a:lvl6pPr>
            <a:lvl7pPr marL="3022395" indent="-230766" eaLnBrk="0" fontAlgn="base" hangingPunct="0">
              <a:spcBef>
                <a:spcPct val="30000"/>
              </a:spcBef>
              <a:spcAft>
                <a:spcPct val="0"/>
              </a:spcAft>
              <a:defRPr sz="1200">
                <a:solidFill>
                  <a:schemeClr val="tx1"/>
                </a:solidFill>
                <a:latin typeface="Calibri" panose="020F0502020204030204" pitchFamily="34" charset="0"/>
              </a:defRPr>
            </a:lvl7pPr>
            <a:lvl8pPr marL="3483927" indent="-230766" eaLnBrk="0" fontAlgn="base" hangingPunct="0">
              <a:spcBef>
                <a:spcPct val="30000"/>
              </a:spcBef>
              <a:spcAft>
                <a:spcPct val="0"/>
              </a:spcAft>
              <a:defRPr sz="1200">
                <a:solidFill>
                  <a:schemeClr val="tx1"/>
                </a:solidFill>
                <a:latin typeface="Calibri" panose="020F0502020204030204" pitchFamily="34" charset="0"/>
              </a:defRPr>
            </a:lvl8pPr>
            <a:lvl9pPr marL="3945460" indent="-23076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A3231A-F5EE-4D29-9146-7CFC1D15E474}" type="slidenum">
              <a:rPr lang="en-US" altLang="en-US" smtClean="0"/>
              <a:pPr>
                <a:spcBef>
                  <a:spcPct val="0"/>
                </a:spcBef>
              </a:pPr>
              <a:t>1</a:t>
            </a:fld>
            <a:endParaRPr lang="en-US" altLang="en-US"/>
          </a:p>
        </p:txBody>
      </p:sp>
    </p:spTree>
    <p:extLst>
      <p:ext uri="{BB962C8B-B14F-4D97-AF65-F5344CB8AC3E}">
        <p14:creationId xmlns:p14="http://schemas.microsoft.com/office/powerpoint/2010/main" val="57342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17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2975CC-676B-4154-B49E-8E9F09405A3D}"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2398615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379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EAC2BC-F20F-4436-8549-37C708BB3326}"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2693922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58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1FA892-3F6B-4218-9225-2E03FFA13F49}"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225624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789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FAE73D-E41C-49B1-A8D7-6E94B1A6D6FA}"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3895080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994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0B3429-FD1F-4442-9F00-605F8716C05A}"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29032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198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711F6-8034-4D53-A5C0-50690BE75943}"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223552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403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B5C561-1D7C-48D6-9F24-1350CCB992ED}"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83625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Suggestion for end of second paragraph: “…</a:t>
            </a:r>
            <a:r>
              <a:rPr lang="en-US" altLang="en-US" b="1" dirty="0"/>
              <a:t>AND</a:t>
            </a:r>
            <a:r>
              <a:rPr lang="en-US" altLang="en-US" dirty="0"/>
              <a:t> two-dimensional (2-D) forms and </a:t>
            </a:r>
            <a:r>
              <a:rPr lang="en-US" altLang="en-US" b="1" dirty="0"/>
              <a:t>MAY NOT </a:t>
            </a:r>
            <a:r>
              <a:rPr lang="en-US" altLang="en-US" dirty="0"/>
              <a:t>be included together on the same page.”</a:t>
            </a:r>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608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983206-C7E5-46F6-814E-E1776EB4C023}"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3694434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81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6A528B-FD2C-422A-A113-CAEFD9B4BF84}"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67475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400737-123E-4195-A88C-C75050C5E63D}"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186484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slide should be labeled “2”, not “3”</a:t>
            </a:r>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33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297882-3BD0-48BF-9D35-FB6D8908DFF4}"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080105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222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634E6B-DF77-4383-9E24-4788B718D2BA}" type="slidenum">
              <a:rPr lang="en-US" altLang="en-US" smtClean="0">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49662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427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55991A-BB57-4E8C-B877-1FDA04BE20D4}" type="slidenum">
              <a:rPr lang="en-US" altLang="en-US" smtClean="0">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2793205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632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AFB85C-402B-4420-AEEE-138B37285C18}"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1475332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837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14A6B6-3E04-43A6-81F2-BA04D66AC50C}"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4239571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04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ED0A11-9A6B-4EF0-8CA6-5072CECEC7E2}" type="slidenum">
              <a:rPr lang="en-US" altLang="en-US" smtClean="0">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3271514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24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42164F-8905-46FF-BA6E-261193FDAE2D}"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2887106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45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9E7042-94DA-496B-9EAD-2A16DD9E9DAE}"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1685047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65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E6C902-C533-467B-9C8F-E9680747E11B}"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1789002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86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D1411-B7AA-486A-B4E6-68DB47A2AB3B}"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414238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86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D1411-B7AA-486A-B4E6-68DB47A2AB3B}"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17371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53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9A50A4-FD59-46E0-B360-6E3682A6C422}"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1074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slide should be labeled “30”, not “31”</a:t>
            </a:r>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12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0056CB-D167-4359-AD3E-1EEF34BE0683}"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1818593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727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9809F2-97BE-482C-A018-78F3986A6510}" type="slidenum">
              <a:rPr lang="en-US" altLang="en-US" smtClean="0">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388641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946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9AE112-A1E2-4B83-B313-8D27CF96D817}"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255353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15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3A27BE-A904-4A7E-8FE5-03069A11CAC1}"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4173488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355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3873CC-AF4F-4A9F-B9A8-D2729F7CD182}"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579659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56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3195" indent="-290060">
              <a:defRPr>
                <a:solidFill>
                  <a:schemeClr val="tx1"/>
                </a:solidFill>
                <a:latin typeface="Arial" panose="020B0604020202020204" pitchFamily="34" charset="0"/>
                <a:cs typeface="Arial" panose="020B0604020202020204" pitchFamily="34" charset="0"/>
              </a:defRPr>
            </a:lvl2pPr>
            <a:lvl3pPr marL="1160241" indent="-230766">
              <a:defRPr>
                <a:solidFill>
                  <a:schemeClr val="tx1"/>
                </a:solidFill>
                <a:latin typeface="Arial" panose="020B0604020202020204" pitchFamily="34" charset="0"/>
                <a:cs typeface="Arial" panose="020B0604020202020204" pitchFamily="34" charset="0"/>
              </a:defRPr>
            </a:lvl3pPr>
            <a:lvl4pPr marL="1623376" indent="-230766">
              <a:defRPr>
                <a:solidFill>
                  <a:schemeClr val="tx1"/>
                </a:solidFill>
                <a:latin typeface="Arial" panose="020B0604020202020204" pitchFamily="34" charset="0"/>
                <a:cs typeface="Arial" panose="020B0604020202020204" pitchFamily="34" charset="0"/>
              </a:defRPr>
            </a:lvl4pPr>
            <a:lvl5pPr marL="2088113" indent="-230766">
              <a:defRPr>
                <a:solidFill>
                  <a:schemeClr val="tx1"/>
                </a:solidFill>
                <a:latin typeface="Arial" panose="020B0604020202020204" pitchFamily="34" charset="0"/>
                <a:cs typeface="Arial" panose="020B0604020202020204" pitchFamily="34" charset="0"/>
              </a:defRPr>
            </a:lvl5pPr>
            <a:lvl6pPr marL="2549646"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117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2709"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4242"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27BF5A-9468-4B14-8FEA-C8C6F87A48BD}"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3858757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765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90CE76-EB2F-456A-A28D-0E4384D1D682}"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227595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970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8EE023-9C58-47A9-BBFF-6561CF2A8E16}"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296636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E89A4E32-4173-4EFD-9AB5-FFB6EE639255}" type="datetime1">
              <a:rPr lang="en-US" smtClean="0"/>
              <a:t>9/20/2019</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Texas Education Agency  Fall 2019</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EA2CCFC8-E8B1-46FA-A1AF-467C8A76E7FE}"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C25F9B6-FEAF-44C9-A337-FA7616A20B56}"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28B0B70F-A3D5-41D8-A3CA-A04B3295C36D}" type="datetime1">
              <a:rPr lang="en-US" smtClean="0"/>
              <a:t>9/20/2019</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90E19135-F80D-46A8-9B3E-EB6D9C553681}"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CDE5A4F-0481-4609-A461-6F67CE4F0141}"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869A0D-C681-4014-8B36-0C65000C1AC3}"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7A4852-F9E5-48A0-8009-0DB0213A1948}"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B67CF4-55E1-452A-9793-F87B75B96771}"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628815-7254-48FB-AF12-6DC95A2A6CA3}"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7FB733-E70B-42F4-8858-C5C5B04956B4}"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5F1D7394-5728-4453-9322-686561A1D0C7}"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5217E96-6F4D-4D85-BD11-2DFDE4371EE6}"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612E238-D8D3-43D0-B50A-D0A673D67E9B}"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4547BC6-AC19-49CD-ABD5-89F27C17C8B6}"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3835E-908A-4770-A2C9-98AFDCE3F521}" type="datetime1">
              <a:rPr lang="en-US" smtClean="0"/>
              <a:t>9/20/2019</a:t>
            </a:fld>
            <a:endParaRPr lang="en-US"/>
          </a:p>
        </p:txBody>
      </p:sp>
      <p:sp>
        <p:nvSpPr>
          <p:cNvPr id="3" name="Footer Placeholder 2"/>
          <p:cNvSpPr>
            <a:spLocks noGrp="1"/>
          </p:cNvSpPr>
          <p:nvPr>
            <p:ph type="ftr" sz="quarter" idx="11"/>
          </p:nvPr>
        </p:nvSpPr>
        <p:spPr/>
        <p:txBody>
          <a:bodyPr/>
          <a:lstStyle/>
          <a:p>
            <a:r>
              <a:rPr lang="en-US"/>
              <a:t>Texas Education Agency  Fall 2019</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8708BA-6A2F-4C1C-BA22-7C293A7AA544}" type="datetime1">
              <a:rPr lang="en-US" smtClean="0"/>
              <a:t>9/20/2019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Texas Education Agency  Fall 2019</a:t>
            </a:r>
          </a:p>
        </p:txBody>
      </p:sp>
      <p:sp>
        <p:nvSpPr>
          <p:cNvPr id="6" name="Slide Number Placeholder 5"/>
          <p:cNvSpPr>
            <a:spLocks noGrp="1"/>
          </p:cNvSpPr>
          <p:nvPr>
            <p:ph type="sldNum" sz="quarter" idx="12"/>
          </p:nvPr>
        </p:nvSpPr>
        <p:spPr/>
        <p:txBody>
          <a:bodyPr/>
          <a:lstStyle>
            <a:lvl1pPr>
              <a:defRPr/>
            </a:lvl1pPr>
          </a:lstStyle>
          <a:p>
            <a:pPr>
              <a:defRPr/>
            </a:pPr>
            <a:fld id="{5C0A3A4C-08FA-439A-8233-A74F0389907A}" type="slidenum">
              <a:rPr lang="en-US" altLang="en-US"/>
              <a:pPr>
                <a:defRPr/>
              </a:pPr>
              <a:t>‹#›</a:t>
            </a:fld>
            <a:endParaRPr lang="en-US" altLang="en-US"/>
          </a:p>
        </p:txBody>
      </p:sp>
    </p:spTree>
    <p:extLst>
      <p:ext uri="{BB962C8B-B14F-4D97-AF65-F5344CB8AC3E}">
        <p14:creationId xmlns:p14="http://schemas.microsoft.com/office/powerpoint/2010/main" val="1663065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9050D64-BC43-47EF-850B-803ABE4082B8}" type="datetime1">
              <a:rPr lang="en-US" smtClean="0"/>
              <a:t>9/20/2019</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Texas Education Agency  Fall 2019</a:t>
            </a:r>
          </a:p>
        </p:txBody>
      </p:sp>
      <p:sp>
        <p:nvSpPr>
          <p:cNvPr id="5" name="Slide Number Placeholder 5"/>
          <p:cNvSpPr>
            <a:spLocks noGrp="1"/>
          </p:cNvSpPr>
          <p:nvPr>
            <p:ph type="sldNum" sz="quarter" idx="12"/>
          </p:nvPr>
        </p:nvSpPr>
        <p:spPr/>
        <p:txBody>
          <a:bodyPr/>
          <a:lstStyle>
            <a:lvl1pPr>
              <a:defRPr/>
            </a:lvl1pPr>
          </a:lstStyle>
          <a:p>
            <a:pPr>
              <a:defRPr/>
            </a:pPr>
            <a:fld id="{3C5ADAD6-091E-42FF-BD9A-0A454E1BAE5C}" type="slidenum">
              <a:rPr lang="en-US" altLang="en-US"/>
              <a:pPr>
                <a:defRPr/>
              </a:pPr>
              <a:t>‹#›</a:t>
            </a:fld>
            <a:endParaRPr lang="en-US" altLang="en-US"/>
          </a:p>
        </p:txBody>
      </p:sp>
    </p:spTree>
    <p:extLst>
      <p:ext uri="{BB962C8B-B14F-4D97-AF65-F5344CB8AC3E}">
        <p14:creationId xmlns:p14="http://schemas.microsoft.com/office/powerpoint/2010/main" val="2305810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19FC74BF-533A-4492-A92C-1290EF804FBD}"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9701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4B1CD05-D327-4AF9-A9B1-DD44B3A7D928}"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64D2E96-B656-4DBA-9AD4-1CD3E5E8B1C6}" type="datetime1">
              <a:rPr lang="en-US" smtClean="0"/>
              <a:t>9/20/2019</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4D33FA02-8C4A-4DB9-83D3-F5002C112B38}"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1920D1C8-4A4A-4174-A612-D5D3E491E04E}" type="datetime1">
              <a:rPr lang="en-US" smtClean="0"/>
              <a:t>9/20/2019</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Fall 2019</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8AF8C45-0BBA-416A-8854-539E592AF769}"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82BC93-79B3-40BF-A157-725575DEDAB0}"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7789530-1301-4889-B5DE-FC194F3B265B}"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763F649-0F5E-4D44-9D71-2B74D11C7578}"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4895578-204F-40CC-A8BA-FF52F9F687F9}"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EFACAA6-B209-4401-9E88-C3DBE6CB9D15}" type="datetime1">
              <a:rPr lang="en-US" smtClean="0"/>
              <a:t>9/20/2019</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00F4D057-896C-419F-9BA5-D43F86DD3AC8}"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857F109-517A-4515-85BD-58370796FBB6}"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274A295-AF1B-4277-B95D-091CC3A344BD}" type="datetime1">
              <a:rPr lang="en-US" smtClean="0"/>
              <a:t>9/20/2019</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4E223-A593-47B3-801A-3280002BAFCF}" type="datetime1">
              <a:rPr lang="en-US" smtClean="0"/>
              <a:t>9/20/2019</a:t>
            </a:fld>
            <a:endParaRPr lang="en-US"/>
          </a:p>
        </p:txBody>
      </p:sp>
      <p:sp>
        <p:nvSpPr>
          <p:cNvPr id="3" name="Footer Placeholder 2"/>
          <p:cNvSpPr>
            <a:spLocks noGrp="1"/>
          </p:cNvSpPr>
          <p:nvPr>
            <p:ph type="ftr" sz="quarter" idx="11"/>
          </p:nvPr>
        </p:nvSpPr>
        <p:spPr/>
        <p:txBody>
          <a:bodyPr/>
          <a:lstStyle/>
          <a:p>
            <a:r>
              <a:rPr lang="en-US"/>
              <a:t>Texas Education Agency  Fall 2019</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A8DDE68-DFA8-4269-806D-02751C15FD02}" type="datetime1">
              <a:rPr lang="en-US" smtClean="0"/>
              <a:t>9/20/2019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Texas Education Agency  Fall 2019</a:t>
            </a:r>
          </a:p>
        </p:txBody>
      </p:sp>
      <p:sp>
        <p:nvSpPr>
          <p:cNvPr id="6" name="Slide Number Placeholder 5"/>
          <p:cNvSpPr>
            <a:spLocks noGrp="1"/>
          </p:cNvSpPr>
          <p:nvPr>
            <p:ph type="sldNum" sz="quarter" idx="12"/>
          </p:nvPr>
        </p:nvSpPr>
        <p:spPr/>
        <p:txBody>
          <a:bodyPr/>
          <a:lstStyle>
            <a:lvl1pPr>
              <a:defRPr/>
            </a:lvl1pPr>
          </a:lstStyle>
          <a:p>
            <a:pPr>
              <a:defRPr/>
            </a:pPr>
            <a:fld id="{5C0A3A4C-08FA-439A-8233-A74F0389907A}" type="slidenum">
              <a:rPr lang="en-US" altLang="en-US"/>
              <a:pPr>
                <a:defRPr/>
              </a:pPr>
              <a:t>‹#›</a:t>
            </a:fld>
            <a:endParaRPr lang="en-US" altLang="en-US"/>
          </a:p>
        </p:txBody>
      </p:sp>
    </p:spTree>
    <p:extLst>
      <p:ext uri="{BB962C8B-B14F-4D97-AF65-F5344CB8AC3E}">
        <p14:creationId xmlns:p14="http://schemas.microsoft.com/office/powerpoint/2010/main" val="1661260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724FC2D5-FF02-46A6-BA9A-A50E011A0C42}"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15FFFC0-D401-4E57-BB48-198FD24B0D1E}" type="datetime1">
              <a:rPr lang="en-US" smtClean="0"/>
              <a:t>9/20/2019</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4D41C35-1527-4944-8130-6E7B1D7768CE}" type="datetime1">
              <a:rPr lang="en-US" smtClean="0"/>
              <a:t>9/20/2019</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1963120E-9F54-4663-B140-96589F71FB71}" type="datetime1">
              <a:rPr lang="en-US" smtClean="0"/>
              <a:t>9/20/2019</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BBAEB6A5-73FB-40CC-B21D-187AC224C85A}" type="datetime1">
              <a:rPr lang="en-US" smtClean="0"/>
              <a:t>9/20/2019</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Fall 2019</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F76FBFD1-FDEA-43AB-A208-8EFD5B9DC57C}" type="datetime1">
              <a:rPr lang="en-US" smtClean="0"/>
              <a:t>9/20/2019</a:t>
            </a:fld>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 id="2147483771"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144A3E2D-A438-4EBE-8C23-3FAC075FBBB2}" type="datetime1">
              <a:rPr lang="en-US" smtClean="0"/>
              <a:t>9/20/2019</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7231C9F3-A437-4901-8F40-3314C0E3A397}" type="datetime1">
              <a:rPr lang="en-US" smtClean="0"/>
              <a:t>9/20/2019</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 id="2147483772" r:id="rId15"/>
    <p:sldLayoutId id="2147483773"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28A99A54-A4EB-4623-9FCB-07480EF4B556}" type="datetime1">
              <a:rPr lang="en-US" smtClean="0"/>
              <a:t>9/20/2019</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5.wmf"/><Relationship Id="rId5" Type="http://schemas.openxmlformats.org/officeDocument/2006/relationships/image" Target="../media/image2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tea.texas.gov/Student_Testing_and_Accountability/Testing/Student_Assessment_Overview/Accommodation_Resources/Accommodation_Resources"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5.wm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5.wmf"/><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w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43.jpeg"/><Relationship Id="rId4" Type="http://schemas.openxmlformats.org/officeDocument/2006/relationships/image" Target="../media/image15.w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wmf"/><Relationship Id="rId7"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wmf"/></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15.wmf"/><Relationship Id="rId5" Type="http://schemas.openxmlformats.org/officeDocument/2006/relationships/image" Target="../media/image5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wmf"/><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2.xml"/><Relationship Id="rId11" Type="http://schemas.openxmlformats.org/officeDocument/2006/relationships/image" Target="../media/image16.png"/><Relationship Id="rId5" Type="http://schemas.openxmlformats.org/officeDocument/2006/relationships/diagramQuickStyle" Target="../diagrams/quickStyle2.xml"/><Relationship Id="rId10" Type="http://schemas.openxmlformats.org/officeDocument/2006/relationships/image" Target="../media/image60.jpeg"/><Relationship Id="rId4" Type="http://schemas.openxmlformats.org/officeDocument/2006/relationships/diagramLayout" Target="../diagrams/layout2.xml"/><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hyperlink" Target="https://tea.texas.gov/Student_Testing_and_Accountability/Testing/Student_Assessment_Overview/Accommodation_Resources/Accommodation_Resources" TargetMode="External"/><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hyperlink" Target="mailto:assessment.specialpopulations@tea.texas.gov" TargetMode="External"/><Relationship Id="rId4" Type="http://schemas.openxmlformats.org/officeDocument/2006/relationships/hyperlink" Target="https://txassessmentdocs.atlassian.net/wiki/spaces/ODCCM/overview#!spacehom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1328602" y="1419225"/>
            <a:ext cx="9534796" cy="3076575"/>
          </a:xfrm>
        </p:spPr>
        <p:txBody>
          <a:bodyPr wrap="square" numCol="1" anchorCtr="0" compatLnSpc="1">
            <a:prstTxWarp prst="textNoShape">
              <a:avLst/>
            </a:prstTxWarp>
            <a:normAutofit/>
          </a:bodyPr>
          <a:lstStyle/>
          <a:p>
            <a:pPr algn="ctr" eaLnBrk="1" hangingPunct="1"/>
            <a:r>
              <a:rPr lang="en-US" altLang="en-US" sz="4800" b="1" dirty="0">
                <a:solidFill>
                  <a:schemeClr val="tx1"/>
                </a:solidFill>
                <a:latin typeface="Open Sans"/>
              </a:rPr>
              <a:t>Supplemental Aids for STAAR:</a:t>
            </a:r>
            <a:br>
              <a:rPr lang="en-US" altLang="en-US" sz="4800" b="1" dirty="0">
                <a:solidFill>
                  <a:schemeClr val="tx1"/>
                </a:solidFill>
                <a:latin typeface="Open Sans"/>
              </a:rPr>
            </a:br>
            <a:r>
              <a:rPr lang="en-US" altLang="en-US" sz="4800" b="1" dirty="0">
                <a:solidFill>
                  <a:schemeClr val="tx1"/>
                </a:solidFill>
                <a:latin typeface="Open Sans"/>
              </a:rPr>
              <a:t>What’s Allowed and What’s Not?</a:t>
            </a:r>
          </a:p>
        </p:txBody>
      </p:sp>
      <p:sp>
        <p:nvSpPr>
          <p:cNvPr id="2" name="Subtitle 1"/>
          <p:cNvSpPr>
            <a:spLocks noGrp="1"/>
          </p:cNvSpPr>
          <p:nvPr>
            <p:ph type="subTitle" idx="4294967295"/>
          </p:nvPr>
        </p:nvSpPr>
        <p:spPr>
          <a:xfrm>
            <a:off x="1524000" y="4622800"/>
            <a:ext cx="9144000" cy="1162050"/>
          </a:xfrm>
          <a:prstGeom prst="rect">
            <a:avLst/>
          </a:prstGeom>
        </p:spPr>
        <p:txBody>
          <a:bodyPr/>
          <a:lstStyle/>
          <a:p>
            <a:pPr marL="0" indent="0" algn="ctr">
              <a:buNone/>
              <a:defRPr/>
            </a:pPr>
            <a:r>
              <a:rPr lang="en-US" b="1" dirty="0">
                <a:latin typeface="Open Sans"/>
              </a:rPr>
              <a:t>TEA’s Student Assessment Division</a:t>
            </a:r>
          </a:p>
          <a:p>
            <a:pPr marL="0" indent="0" algn="ctr">
              <a:buNone/>
              <a:defRPr/>
            </a:pPr>
            <a:r>
              <a:rPr lang="en-US" b="1" dirty="0">
                <a:latin typeface="Open Sans"/>
              </a:rPr>
              <a:t>Fall 2019</a:t>
            </a:r>
          </a:p>
          <a:p>
            <a:endParaRPr lang="en-US" dirty="0"/>
          </a:p>
        </p:txBody>
      </p:sp>
      <p:sp>
        <p:nvSpPr>
          <p:cNvPr id="3" name="Footer Placeholder 2">
            <a:extLst>
              <a:ext uri="{FF2B5EF4-FFF2-40B4-BE49-F238E27FC236}">
                <a16:creationId xmlns:a16="http://schemas.microsoft.com/office/drawing/2014/main" id="{EF544C89-8661-4070-A739-EF72A2B64233}"/>
              </a:ext>
            </a:extLst>
          </p:cNvPr>
          <p:cNvSpPr>
            <a:spLocks noGrp="1"/>
          </p:cNvSpPr>
          <p:nvPr>
            <p:ph type="ftr" sz="quarter" idx="11"/>
          </p:nvPr>
        </p:nvSpPr>
        <p:spPr/>
        <p:txBody>
          <a:bodyPr/>
          <a:lstStyle/>
          <a:p>
            <a:r>
              <a:rPr lang="en-US"/>
              <a:t>Texas Education Agency  Fall 2019</a:t>
            </a:r>
          </a:p>
        </p:txBody>
      </p:sp>
      <p:sp>
        <p:nvSpPr>
          <p:cNvPr id="4" name="Slide Number Placeholder 3">
            <a:extLst>
              <a:ext uri="{FF2B5EF4-FFF2-40B4-BE49-F238E27FC236}">
                <a16:creationId xmlns:a16="http://schemas.microsoft.com/office/drawing/2014/main" id="{9C6D1BBB-0BC6-4787-8373-5B58C50FE061}"/>
              </a:ext>
            </a:extLst>
          </p:cNvPr>
          <p:cNvSpPr>
            <a:spLocks noGrp="1"/>
          </p:cNvSpPr>
          <p:nvPr>
            <p:ph type="sldNum" sz="quarter" idx="12"/>
          </p:nvPr>
        </p:nvSpPr>
        <p:spPr/>
        <p:txBody>
          <a:bodyPr/>
          <a:lstStyle/>
          <a:p>
            <a:fld id="{0088AB57-2DBE-44A3-AE96-942C49E954BF}" type="slidenum">
              <a:rPr lang="en-US" smtClean="0"/>
              <a:pPr/>
              <a:t>1</a:t>
            </a:fld>
            <a:endParaRPr lang="en-US"/>
          </a:p>
        </p:txBody>
      </p:sp>
    </p:spTree>
    <p:extLst>
      <p:ext uri="{BB962C8B-B14F-4D97-AF65-F5344CB8AC3E}">
        <p14:creationId xmlns:p14="http://schemas.microsoft.com/office/powerpoint/2010/main" val="264541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214" y="225425"/>
            <a:ext cx="7926387" cy="649288"/>
          </a:xfrm>
          <a:solidFill>
            <a:schemeClr val="accent1"/>
          </a:solidFill>
          <a:ln w="28575">
            <a:solidFill>
              <a:schemeClr val="tx1"/>
            </a:solidFill>
          </a:ln>
        </p:spPr>
        <p:txBody>
          <a:bodyPr>
            <a:noAutofit/>
            <a:sp3d/>
          </a:bodyPr>
          <a:lstStyle/>
          <a:p>
            <a:pPr marL="54864">
              <a:defRPr/>
            </a:pPr>
            <a:r>
              <a:rPr lang="en-US" sz="2800" dirty="0">
                <a:solidFill>
                  <a:schemeClr val="tx2">
                    <a:tint val="100000"/>
                    <a:shade val="90000"/>
                    <a:satMod val="250000"/>
                    <a:alpha val="100000"/>
                  </a:schemeClr>
                </a:solidFill>
              </a:rPr>
              <a:t>All Subjects: Blank Graphic Organizers </a:t>
            </a:r>
          </a:p>
        </p:txBody>
      </p:sp>
      <p:sp>
        <p:nvSpPr>
          <p:cNvPr id="2970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BCE77650-EED3-4A23-B61E-F49A1D4C2A9F}" type="slidenum">
              <a:rPr lang="en-US" altLang="en-US" sz="1600">
                <a:solidFill>
                  <a:srgbClr val="DFE0D4"/>
                </a:solidFill>
              </a:rPr>
              <a:pPr>
                <a:buClrTx/>
                <a:buSzTx/>
                <a:buFontTx/>
                <a:buNone/>
                <a:defRPr/>
              </a:pPr>
              <a:t>10</a:t>
            </a:fld>
            <a:endParaRPr lang="en-US" altLang="en-US" sz="1600">
              <a:solidFill>
                <a:srgbClr val="DFE0D4"/>
              </a:solidFill>
            </a:endParaRPr>
          </a:p>
        </p:txBody>
      </p:sp>
      <p:sp>
        <p:nvSpPr>
          <p:cNvPr id="30725" name="Rectangle 4"/>
          <p:cNvSpPr>
            <a:spLocks noChangeArrowheads="1"/>
          </p:cNvSpPr>
          <p:nvPr/>
        </p:nvSpPr>
        <p:spPr bwMode="auto">
          <a:xfrm>
            <a:off x="676276" y="1195388"/>
            <a:ext cx="100679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200" dirty="0">
                <a:latin typeface="Open Sans"/>
              </a:rPr>
              <a:t>Blank graphic organizers may </a:t>
            </a:r>
            <a:r>
              <a:rPr lang="en-US" altLang="en-US" sz="2200" b="1" dirty="0">
                <a:latin typeface="Open Sans"/>
              </a:rPr>
              <a:t>NOT </a:t>
            </a:r>
            <a:r>
              <a:rPr lang="en-US" altLang="en-US" sz="2200" dirty="0">
                <a:latin typeface="Open Sans"/>
              </a:rPr>
              <a:t>contain titles, words, labels, colors used as labels, pictures, acronyms, mnemonics, numbers, symbols, or variables.</a:t>
            </a:r>
          </a:p>
        </p:txBody>
      </p:sp>
      <p:grpSp>
        <p:nvGrpSpPr>
          <p:cNvPr id="30726" name="Group 4" descr="Image of a disallowed blank graphic organizer because it contains words, numbers, or subject-specific words."/>
          <p:cNvGrpSpPr>
            <a:grpSpLocks/>
          </p:cNvGrpSpPr>
          <p:nvPr/>
        </p:nvGrpSpPr>
        <p:grpSpPr bwMode="auto">
          <a:xfrm>
            <a:off x="1929404" y="2154593"/>
            <a:ext cx="2568575" cy="1243013"/>
            <a:chOff x="5044805" y="2498836"/>
            <a:chExt cx="2803795" cy="1242394"/>
          </a:xfrm>
        </p:grpSpPr>
        <p:pic>
          <p:nvPicPr>
            <p:cNvPr id="30748"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805" y="2498836"/>
              <a:ext cx="679450" cy="6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9" name="Group 29" descr="an non-allowable blank graphic organizer"/>
            <p:cNvGrpSpPr>
              <a:grpSpLocks/>
            </p:cNvGrpSpPr>
            <p:nvPr/>
          </p:nvGrpSpPr>
          <p:grpSpPr bwMode="auto">
            <a:xfrm>
              <a:off x="5486689" y="2590865"/>
              <a:ext cx="2361911" cy="1150365"/>
              <a:chOff x="6248689" y="1904415"/>
              <a:chExt cx="2361911" cy="1219785"/>
            </a:xfrm>
          </p:grpSpPr>
          <p:sp>
            <p:nvSpPr>
              <p:cNvPr id="25" name="Oval 24" descr="one circle of a Venn diagram which is labeled making it non-allowable"/>
              <p:cNvSpPr/>
              <p:nvPr/>
            </p:nvSpPr>
            <p:spPr>
              <a:xfrm>
                <a:off x="6248689" y="1904415"/>
                <a:ext cx="1294459" cy="12197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descr="another circle of a Venn diagram which is labeled making it non-allowable"/>
              <p:cNvSpPr/>
              <p:nvPr/>
            </p:nvSpPr>
            <p:spPr>
              <a:xfrm>
                <a:off x="7239895" y="1904415"/>
                <a:ext cx="1370705" cy="12197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2" name="TextBox 34"/>
              <p:cNvSpPr txBox="1">
                <a:spLocks noChangeArrowheads="1"/>
              </p:cNvSpPr>
              <p:nvPr/>
            </p:nvSpPr>
            <p:spPr bwMode="auto">
              <a:xfrm>
                <a:off x="6480503" y="2287537"/>
                <a:ext cx="685800" cy="45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100">
                    <a:latin typeface="Verdana" panose="020B0604030504040204" pitchFamily="34" charset="0"/>
                  </a:rPr>
                  <a:t>Grupo 1</a:t>
                </a:r>
              </a:p>
            </p:txBody>
          </p:sp>
          <p:sp>
            <p:nvSpPr>
              <p:cNvPr id="30753" name="TextBox 39"/>
              <p:cNvSpPr txBox="1">
                <a:spLocks noChangeArrowheads="1"/>
              </p:cNvSpPr>
              <p:nvPr/>
            </p:nvSpPr>
            <p:spPr bwMode="auto">
              <a:xfrm>
                <a:off x="7699703" y="2315424"/>
                <a:ext cx="685800" cy="45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100">
                    <a:latin typeface="Verdana" panose="020B0604030504040204" pitchFamily="34" charset="0"/>
                  </a:rPr>
                  <a:t>Grupo 2</a:t>
                </a:r>
              </a:p>
            </p:txBody>
          </p:sp>
          <p:sp>
            <p:nvSpPr>
              <p:cNvPr id="30754" name="TextBox 40"/>
              <p:cNvSpPr txBox="1">
                <a:spLocks noChangeArrowheads="1"/>
              </p:cNvSpPr>
              <p:nvPr/>
            </p:nvSpPr>
            <p:spPr bwMode="auto">
              <a:xfrm>
                <a:off x="7239000" y="2209800"/>
                <a:ext cx="228600" cy="6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100">
                    <a:latin typeface="Verdana" panose="020B0604030504040204" pitchFamily="34" charset="0"/>
                  </a:rPr>
                  <a:t>1&amp;2</a:t>
                </a:r>
              </a:p>
            </p:txBody>
          </p:sp>
        </p:grpSp>
      </p:grpSp>
      <p:grpSp>
        <p:nvGrpSpPr>
          <p:cNvPr id="30727" name="Group 3" descr="Image of a disallowed blank graphic organizer because it contains words, numbers, or subject-specific words."/>
          <p:cNvGrpSpPr>
            <a:grpSpLocks/>
          </p:cNvGrpSpPr>
          <p:nvPr/>
        </p:nvGrpSpPr>
        <p:grpSpPr bwMode="auto">
          <a:xfrm>
            <a:off x="8307871" y="2209129"/>
            <a:ext cx="2697162" cy="1919288"/>
            <a:chOff x="3854152" y="3927637"/>
            <a:chExt cx="4680248" cy="2701763"/>
          </a:xfrm>
        </p:grpSpPr>
        <p:pic>
          <p:nvPicPr>
            <p:cNvPr id="30746" name="Picture 2" descr="an non-allowable blank graphic organi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042323"/>
              <a:ext cx="4267200" cy="2587077"/>
            </a:xfrm>
            <a:prstGeom prst="rect">
              <a:avLst/>
            </a:prstGeom>
            <a:noFill/>
            <a:ln w="63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47"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152" y="3927637"/>
              <a:ext cx="826095" cy="7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8" name="Group 7" descr="Image of a disallowed blank graphic organizer because it contains words, numbers, or subject-specific words."/>
          <p:cNvGrpSpPr>
            <a:grpSpLocks/>
          </p:cNvGrpSpPr>
          <p:nvPr/>
        </p:nvGrpSpPr>
        <p:grpSpPr bwMode="auto">
          <a:xfrm>
            <a:off x="606576" y="3196617"/>
            <a:ext cx="3473450" cy="1206500"/>
            <a:chOff x="335540" y="1232359"/>
            <a:chExt cx="3474460" cy="1206041"/>
          </a:xfrm>
        </p:grpSpPr>
        <p:pic>
          <p:nvPicPr>
            <p:cNvPr id="30744" name="Picture 6" descr="a non-allowable number line with numbers shown"/>
            <p:cNvPicPr>
              <a:picLocks noChangeAspect="1" noChangeArrowheads="1"/>
            </p:cNvPicPr>
            <p:nvPr/>
          </p:nvPicPr>
          <p:blipFill>
            <a:blip r:embed="rId5">
              <a:extLst>
                <a:ext uri="{28A0092B-C50C-407E-A947-70E740481C1C}">
                  <a14:useLocalDpi xmlns:a14="http://schemas.microsoft.com/office/drawing/2010/main" val="0"/>
                </a:ext>
              </a:extLst>
            </a:blip>
            <a:srcRect r="39407" b="10109"/>
            <a:stretch>
              <a:fillRect/>
            </a:stretch>
          </p:blipFill>
          <p:spPr bwMode="auto">
            <a:xfrm>
              <a:off x="716540" y="1613359"/>
              <a:ext cx="3093460" cy="82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40" y="1232359"/>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9" name="Group 31" descr="Image of a disallowed blank graphic organizer because it contains words, numbers, or subject-specific words."/>
          <p:cNvGrpSpPr>
            <a:grpSpLocks/>
          </p:cNvGrpSpPr>
          <p:nvPr/>
        </p:nvGrpSpPr>
        <p:grpSpPr bwMode="auto">
          <a:xfrm>
            <a:off x="1875267" y="4557107"/>
            <a:ext cx="2446338" cy="1882775"/>
            <a:chOff x="304800" y="4724400"/>
            <a:chExt cx="2133600" cy="1752600"/>
          </a:xfrm>
        </p:grpSpPr>
        <p:pic>
          <p:nvPicPr>
            <p:cNvPr id="30738"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24400"/>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55"/>
            <p:cNvGrpSpPr/>
            <p:nvPr/>
          </p:nvGrpSpPr>
          <p:grpSpPr>
            <a:xfrm>
              <a:off x="457200" y="4724400"/>
              <a:ext cx="1981200" cy="1752600"/>
              <a:chOff x="381000" y="4876800"/>
              <a:chExt cx="1981200" cy="1752600"/>
            </a:xfrm>
            <a:solidFill>
              <a:schemeClr val="accent1">
                <a:lumMod val="50000"/>
              </a:schemeClr>
            </a:solidFill>
          </p:grpSpPr>
          <p:sp>
            <p:nvSpPr>
              <p:cNvPr id="50" name="Isosceles Triangle 49" descr="example of a non-allowable graphic organizer due to it being filled with words."/>
              <p:cNvSpPr/>
              <p:nvPr/>
            </p:nvSpPr>
            <p:spPr>
              <a:xfrm>
                <a:off x="381000" y="4876800"/>
                <a:ext cx="1981200" cy="17526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1" name="Straight Connector 50"/>
              <p:cNvCxnSpPr/>
              <p:nvPr/>
            </p:nvCxnSpPr>
            <p:spPr>
              <a:xfrm>
                <a:off x="914400" y="5715000"/>
                <a:ext cx="914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143000" y="5334000"/>
                <a:ext cx="4572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09600" y="6172200"/>
                <a:ext cx="15240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740" name="TextBox 66"/>
            <p:cNvSpPr txBox="1">
              <a:spLocks noChangeArrowheads="1"/>
            </p:cNvSpPr>
            <p:nvPr/>
          </p:nvSpPr>
          <p:spPr bwMode="auto">
            <a:xfrm>
              <a:off x="1143000" y="4876800"/>
              <a:ext cx="762000" cy="31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800" b="1"/>
                <a:t>Tertiary </a:t>
              </a:r>
            </a:p>
            <a:p>
              <a:pPr eaLnBrk="1" hangingPunct="1">
                <a:lnSpc>
                  <a:spcPct val="100000"/>
                </a:lnSpc>
                <a:spcBef>
                  <a:spcPct val="0"/>
                </a:spcBef>
                <a:buClrTx/>
                <a:buSzTx/>
                <a:buFontTx/>
                <a:buNone/>
              </a:pPr>
              <a:r>
                <a:rPr lang="en-US" altLang="en-US" sz="800" b="1"/>
                <a:t>Consumer</a:t>
              </a:r>
            </a:p>
          </p:txBody>
        </p:sp>
        <p:sp>
          <p:nvSpPr>
            <p:cNvPr id="30741" name="TextBox 67"/>
            <p:cNvSpPr txBox="1">
              <a:spLocks noChangeArrowheads="1"/>
            </p:cNvSpPr>
            <p:nvPr/>
          </p:nvSpPr>
          <p:spPr bwMode="auto">
            <a:xfrm>
              <a:off x="1066800" y="5181600"/>
              <a:ext cx="838200" cy="34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900" b="1" dirty="0"/>
                <a:t>Secondary </a:t>
              </a:r>
            </a:p>
            <a:p>
              <a:pPr eaLnBrk="1" hangingPunct="1">
                <a:lnSpc>
                  <a:spcPct val="100000"/>
                </a:lnSpc>
                <a:spcBef>
                  <a:spcPct val="0"/>
                </a:spcBef>
                <a:buClrTx/>
                <a:buSzTx/>
                <a:buFontTx/>
                <a:buNone/>
              </a:pPr>
              <a:r>
                <a:rPr lang="en-US" altLang="en-US" sz="900" b="1" dirty="0"/>
                <a:t>Consumer</a:t>
              </a:r>
            </a:p>
          </p:txBody>
        </p:sp>
        <p:sp>
          <p:nvSpPr>
            <p:cNvPr id="30742" name="TextBox 68"/>
            <p:cNvSpPr txBox="1">
              <a:spLocks noChangeArrowheads="1"/>
            </p:cNvSpPr>
            <p:nvPr/>
          </p:nvSpPr>
          <p:spPr bwMode="auto">
            <a:xfrm>
              <a:off x="838200" y="5773579"/>
              <a:ext cx="1371600" cy="22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000" b="1"/>
                <a:t>Primary Consumer</a:t>
              </a:r>
            </a:p>
          </p:txBody>
        </p:sp>
        <p:sp>
          <p:nvSpPr>
            <p:cNvPr id="30743" name="TextBox 69"/>
            <p:cNvSpPr txBox="1">
              <a:spLocks noChangeArrowheads="1"/>
            </p:cNvSpPr>
            <p:nvPr/>
          </p:nvSpPr>
          <p:spPr bwMode="auto">
            <a:xfrm>
              <a:off x="838200" y="6154579"/>
              <a:ext cx="1295400" cy="22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000" b="1"/>
                <a:t>Primary Producer</a:t>
              </a:r>
            </a:p>
          </p:txBody>
        </p:sp>
      </p:grpSp>
      <p:grpSp>
        <p:nvGrpSpPr>
          <p:cNvPr id="30730" name="Group 6" descr="Image of a disallowed blank graphic organizer because it contains words, numbers, or subject-specific words."/>
          <p:cNvGrpSpPr>
            <a:grpSpLocks/>
          </p:cNvGrpSpPr>
          <p:nvPr/>
        </p:nvGrpSpPr>
        <p:grpSpPr bwMode="auto">
          <a:xfrm>
            <a:off x="5396945" y="2314303"/>
            <a:ext cx="2101850" cy="1895475"/>
            <a:chOff x="-1049730" y="3136822"/>
            <a:chExt cx="2507286" cy="2162175"/>
          </a:xfrm>
        </p:grpSpPr>
        <p:pic>
          <p:nvPicPr>
            <p:cNvPr id="30736" name="Picture 2" descr="non-allowable measurement equivalencies because of labels and colors used as labe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183" y="3136822"/>
              <a:ext cx="2361739"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30" y="3233073"/>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1" name="Group 5" descr="Image of a disallowed blank graphic organizer because it contains words, numbers, or subject-specific words."/>
          <p:cNvGrpSpPr>
            <a:grpSpLocks/>
          </p:cNvGrpSpPr>
          <p:nvPr/>
        </p:nvGrpSpPr>
        <p:grpSpPr bwMode="auto">
          <a:xfrm>
            <a:off x="8307871" y="4362298"/>
            <a:ext cx="2359025" cy="2028825"/>
            <a:chOff x="2690401" y="4385520"/>
            <a:chExt cx="2360400" cy="2186600"/>
          </a:xfrm>
        </p:grpSpPr>
        <p:pic>
          <p:nvPicPr>
            <p:cNvPr id="30734" name="Picture 3" descr="non-allowable gallon guy because of words and colors are used as labe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4801" y="4529743"/>
              <a:ext cx="2286000" cy="204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401" y="4385520"/>
              <a:ext cx="503649"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2" name="Picture 3" descr="Image of a disallowed blank graphic organizer because it contains words, numbers, or subject-specific word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2788" y="4576628"/>
            <a:ext cx="1943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588" y="4524770"/>
            <a:ext cx="622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A52499E6-0050-48AE-9FC9-00DB40CD8C8F}"/>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2221902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052" y="292865"/>
            <a:ext cx="9597887" cy="710206"/>
          </a:xfrm>
          <a:solidFill>
            <a:schemeClr val="accent1"/>
          </a:solidFill>
          <a:ln w="28575">
            <a:solidFill>
              <a:schemeClr val="tx1"/>
            </a:solidFill>
          </a:ln>
        </p:spPr>
        <p:txBody>
          <a:bodyPr>
            <a:noAutofit/>
            <a:sp3d/>
          </a:bodyPr>
          <a:lstStyle/>
          <a:p>
            <a:pPr marL="54864">
              <a:defRPr/>
            </a:pPr>
            <a:r>
              <a:rPr lang="en-US" dirty="0">
                <a:solidFill>
                  <a:schemeClr val="tx2">
                    <a:tint val="100000"/>
                    <a:shade val="90000"/>
                    <a:satMod val="250000"/>
                    <a:alpha val="100000"/>
                  </a:schemeClr>
                </a:solidFill>
              </a:rPr>
              <a:t>Mathematics: Number Chart </a:t>
            </a:r>
          </a:p>
        </p:txBody>
      </p:sp>
      <p:sp>
        <p:nvSpPr>
          <p:cNvPr id="3994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9B1E90FB-04CB-40E7-9C03-C8ACE4F3EFD2}" type="slidenum">
              <a:rPr lang="en-US" altLang="en-US" sz="1600">
                <a:solidFill>
                  <a:srgbClr val="DFE0D4"/>
                </a:solidFill>
              </a:rPr>
              <a:pPr>
                <a:buClrTx/>
                <a:buSzTx/>
                <a:buFontTx/>
                <a:buNone/>
                <a:defRPr/>
              </a:pPr>
              <a:t>11</a:t>
            </a:fld>
            <a:endParaRPr lang="en-US" altLang="en-US" sz="1600">
              <a:solidFill>
                <a:srgbClr val="DFE0D4"/>
              </a:solidFill>
            </a:endParaRPr>
          </a:p>
        </p:txBody>
      </p:sp>
      <p:sp>
        <p:nvSpPr>
          <p:cNvPr id="3" name="Content Placeholder 2">
            <a:extLst>
              <a:ext uri="{FF2B5EF4-FFF2-40B4-BE49-F238E27FC236}">
                <a16:creationId xmlns:a16="http://schemas.microsoft.com/office/drawing/2014/main" id="{BE555000-4D9B-4329-B455-BC1CC944E7BF}"/>
              </a:ext>
            </a:extLst>
          </p:cNvPr>
          <p:cNvSpPr>
            <a:spLocks noGrp="1"/>
          </p:cNvSpPr>
          <p:nvPr>
            <p:ph sz="half" idx="2"/>
          </p:nvPr>
        </p:nvSpPr>
        <p:spPr>
          <a:xfrm>
            <a:off x="502711" y="1369228"/>
            <a:ext cx="5196625" cy="4731657"/>
          </a:xfrm>
        </p:spPr>
        <p:txBody>
          <a:bodyPr>
            <a:normAutofit/>
          </a:bodyPr>
          <a:lstStyle/>
          <a:p>
            <a:pPr marL="342900" indent="-342900">
              <a:buFont typeface="Wingdings" panose="05000000000000000000" pitchFamily="2" charset="2"/>
              <a:buChar char="ü"/>
            </a:pPr>
            <a:r>
              <a:rPr lang="en-US" altLang="en-US" sz="2200" dirty="0"/>
              <a:t>A number chart (e.g., 100 chart) may be used, however all number charts </a:t>
            </a:r>
            <a:r>
              <a:rPr lang="en-US" altLang="en-US" sz="2200" b="1" dirty="0"/>
              <a:t>MUST</a:t>
            </a:r>
            <a:r>
              <a:rPr lang="en-US" altLang="en-US" sz="2200" dirty="0"/>
              <a:t> be in sequential order.  </a:t>
            </a:r>
            <a:endParaRPr lang="en-US" sz="2200" dirty="0"/>
          </a:p>
        </p:txBody>
      </p:sp>
      <p:sp>
        <p:nvSpPr>
          <p:cNvPr id="4" name="Content Placeholder 3">
            <a:extLst>
              <a:ext uri="{FF2B5EF4-FFF2-40B4-BE49-F238E27FC236}">
                <a16:creationId xmlns:a16="http://schemas.microsoft.com/office/drawing/2014/main" id="{FBD826C0-C9B2-4E5E-80DD-3B245991BC8B}"/>
              </a:ext>
            </a:extLst>
          </p:cNvPr>
          <p:cNvSpPr>
            <a:spLocks noGrp="1"/>
          </p:cNvSpPr>
          <p:nvPr>
            <p:ph sz="quarter" idx="4"/>
          </p:nvPr>
        </p:nvSpPr>
        <p:spPr>
          <a:xfrm>
            <a:off x="6243427" y="1369228"/>
            <a:ext cx="5788393" cy="4900812"/>
          </a:xfrm>
        </p:spPr>
        <p:txBody>
          <a:bodyPr>
            <a:normAutofit/>
          </a:bodyPr>
          <a:lstStyle/>
          <a:p>
            <a:pPr marL="342900" indent="-342900">
              <a:buFontTx/>
              <a:buChar char="×"/>
            </a:pPr>
            <a:r>
              <a:rPr lang="en-US" altLang="en-US" sz="2200" dirty="0"/>
              <a:t>Indicating special numbers (e.g., highlighting or circling prime numbers) within the body of the chart is </a:t>
            </a:r>
            <a:r>
              <a:rPr lang="en-US" altLang="en-US" sz="2200" b="1" dirty="0"/>
              <a:t>NOT </a:t>
            </a:r>
            <a:r>
              <a:rPr lang="en-US" altLang="en-US" sz="2200" dirty="0"/>
              <a:t>allowed.</a:t>
            </a:r>
            <a:endParaRPr lang="en-US" sz="2200" dirty="0"/>
          </a:p>
        </p:txBody>
      </p:sp>
      <p:grpSp>
        <p:nvGrpSpPr>
          <p:cNvPr id="32774" name="Group 3" descr="Image of a disallowed number chart because it contains specific highlighting of numerals."/>
          <p:cNvGrpSpPr>
            <a:grpSpLocks/>
          </p:cNvGrpSpPr>
          <p:nvPr/>
        </p:nvGrpSpPr>
        <p:grpSpPr bwMode="auto">
          <a:xfrm>
            <a:off x="6649996" y="2837865"/>
            <a:ext cx="4349750" cy="3432175"/>
            <a:chOff x="4577937" y="2888943"/>
            <a:chExt cx="4350415" cy="3431760"/>
          </a:xfrm>
        </p:grpSpPr>
        <p:pic>
          <p:nvPicPr>
            <p:cNvPr id="32802" name="Picture 2" descr="non-allowable 100 chart with prime numbers circled and highligh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446" y="3044103"/>
              <a:ext cx="410490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937" y="2888943"/>
              <a:ext cx="503926" cy="50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5" descr="Image of an allowed number chart because it is in numeric sequential order and does not contain any highlighting of numerals."/>
          <p:cNvPicPr>
            <a:picLocks noChangeAspect="1"/>
          </p:cNvPicPr>
          <p:nvPr/>
        </p:nvPicPr>
        <p:blipFill rotWithShape="1">
          <a:blip r:embed="rId5">
            <a:extLst>
              <a:ext uri="{28A0092B-C50C-407E-A947-70E740481C1C}">
                <a14:useLocalDpi xmlns:a14="http://schemas.microsoft.com/office/drawing/2010/main" val="0"/>
              </a:ext>
            </a:extLst>
          </a:blip>
          <a:srcRect l="8186" t="11177" r="9251" b="48960"/>
          <a:stretch/>
        </p:blipFill>
        <p:spPr bwMode="auto">
          <a:xfrm>
            <a:off x="1453371" y="2885298"/>
            <a:ext cx="3379004" cy="2347252"/>
          </a:xfrm>
          <a:prstGeom prst="rect">
            <a:avLst/>
          </a:prstGeom>
          <a:ln w="9525">
            <a:solidFill>
              <a:schemeClr val="accent1">
                <a:lumMod val="75000"/>
              </a:schemeClr>
            </a:solidFill>
            <a:miter lim="800000"/>
            <a:headEnd/>
            <a:tailEnd/>
          </a:ln>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2776" name="Picture 2" descr="check mark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709" y="2591029"/>
            <a:ext cx="706843" cy="68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3854831128"/>
              </p:ext>
            </p:extLst>
          </p:nvPr>
        </p:nvGraphicFramePr>
        <p:xfrm>
          <a:off x="910647" y="5642092"/>
          <a:ext cx="4542220" cy="365160"/>
        </p:xfrm>
        <a:graphic>
          <a:graphicData uri="http://schemas.openxmlformats.org/drawingml/2006/table">
            <a:tbl>
              <a:tblPr firstRow="1" bandRow="1">
                <a:tableStyleId>{5C22544A-7EE6-4342-B048-85BDC9FD1C3A}</a:tableStyleId>
              </a:tblPr>
              <a:tblGrid>
                <a:gridCol w="454222">
                  <a:extLst>
                    <a:ext uri="{9D8B030D-6E8A-4147-A177-3AD203B41FA5}">
                      <a16:colId xmlns:a16="http://schemas.microsoft.com/office/drawing/2014/main" val="20000"/>
                    </a:ext>
                  </a:extLst>
                </a:gridCol>
                <a:gridCol w="454222">
                  <a:extLst>
                    <a:ext uri="{9D8B030D-6E8A-4147-A177-3AD203B41FA5}">
                      <a16:colId xmlns:a16="http://schemas.microsoft.com/office/drawing/2014/main" val="20001"/>
                    </a:ext>
                  </a:extLst>
                </a:gridCol>
                <a:gridCol w="454222">
                  <a:extLst>
                    <a:ext uri="{9D8B030D-6E8A-4147-A177-3AD203B41FA5}">
                      <a16:colId xmlns:a16="http://schemas.microsoft.com/office/drawing/2014/main" val="20002"/>
                    </a:ext>
                  </a:extLst>
                </a:gridCol>
                <a:gridCol w="454222">
                  <a:extLst>
                    <a:ext uri="{9D8B030D-6E8A-4147-A177-3AD203B41FA5}">
                      <a16:colId xmlns:a16="http://schemas.microsoft.com/office/drawing/2014/main" val="20003"/>
                    </a:ext>
                  </a:extLst>
                </a:gridCol>
                <a:gridCol w="454222">
                  <a:extLst>
                    <a:ext uri="{9D8B030D-6E8A-4147-A177-3AD203B41FA5}">
                      <a16:colId xmlns:a16="http://schemas.microsoft.com/office/drawing/2014/main" val="20004"/>
                    </a:ext>
                  </a:extLst>
                </a:gridCol>
                <a:gridCol w="454222">
                  <a:extLst>
                    <a:ext uri="{9D8B030D-6E8A-4147-A177-3AD203B41FA5}">
                      <a16:colId xmlns:a16="http://schemas.microsoft.com/office/drawing/2014/main" val="20005"/>
                    </a:ext>
                  </a:extLst>
                </a:gridCol>
                <a:gridCol w="454222">
                  <a:extLst>
                    <a:ext uri="{9D8B030D-6E8A-4147-A177-3AD203B41FA5}">
                      <a16:colId xmlns:a16="http://schemas.microsoft.com/office/drawing/2014/main" val="20006"/>
                    </a:ext>
                  </a:extLst>
                </a:gridCol>
                <a:gridCol w="454222">
                  <a:extLst>
                    <a:ext uri="{9D8B030D-6E8A-4147-A177-3AD203B41FA5}">
                      <a16:colId xmlns:a16="http://schemas.microsoft.com/office/drawing/2014/main" val="20007"/>
                    </a:ext>
                  </a:extLst>
                </a:gridCol>
                <a:gridCol w="454222">
                  <a:extLst>
                    <a:ext uri="{9D8B030D-6E8A-4147-A177-3AD203B41FA5}">
                      <a16:colId xmlns:a16="http://schemas.microsoft.com/office/drawing/2014/main" val="20008"/>
                    </a:ext>
                  </a:extLst>
                </a:gridCol>
                <a:gridCol w="454222">
                  <a:extLst>
                    <a:ext uri="{9D8B030D-6E8A-4147-A177-3AD203B41FA5}">
                      <a16:colId xmlns:a16="http://schemas.microsoft.com/office/drawing/2014/main" val="20009"/>
                    </a:ext>
                  </a:extLst>
                </a:gridCol>
              </a:tblGrid>
              <a:tr h="365160">
                <a:tc>
                  <a:txBody>
                    <a:bodyPr/>
                    <a:lstStyle/>
                    <a:p>
                      <a:r>
                        <a:rPr lang="en-US" sz="1800" dirty="0"/>
                        <a:t>1</a:t>
                      </a:r>
                    </a:p>
                  </a:txBody>
                  <a:tcPr marL="91467" marR="91467" marT="45420" marB="45420">
                    <a:solidFill>
                      <a:schemeClr val="tx1">
                        <a:lumMod val="50000"/>
                        <a:lumOff val="50000"/>
                      </a:schemeClr>
                    </a:solidFill>
                  </a:tcPr>
                </a:tc>
                <a:tc>
                  <a:txBody>
                    <a:bodyPr/>
                    <a:lstStyle/>
                    <a:p>
                      <a:r>
                        <a:rPr lang="en-US" sz="1800" dirty="0"/>
                        <a:t>2</a:t>
                      </a:r>
                    </a:p>
                  </a:txBody>
                  <a:tcPr marL="91467" marR="91467" marT="45420" marB="45420">
                    <a:solidFill>
                      <a:schemeClr val="tx1">
                        <a:lumMod val="50000"/>
                        <a:lumOff val="50000"/>
                      </a:schemeClr>
                    </a:solidFill>
                  </a:tcPr>
                </a:tc>
                <a:tc>
                  <a:txBody>
                    <a:bodyPr/>
                    <a:lstStyle/>
                    <a:p>
                      <a:r>
                        <a:rPr lang="en-US" sz="1800" dirty="0"/>
                        <a:t>3</a:t>
                      </a:r>
                    </a:p>
                  </a:txBody>
                  <a:tcPr marL="91467" marR="91467" marT="45420" marB="45420">
                    <a:solidFill>
                      <a:schemeClr val="tx1">
                        <a:lumMod val="50000"/>
                        <a:lumOff val="50000"/>
                      </a:schemeClr>
                    </a:solidFill>
                  </a:tcPr>
                </a:tc>
                <a:tc>
                  <a:txBody>
                    <a:bodyPr/>
                    <a:lstStyle/>
                    <a:p>
                      <a:r>
                        <a:rPr lang="en-US" sz="1800" dirty="0"/>
                        <a:t>4</a:t>
                      </a:r>
                    </a:p>
                  </a:txBody>
                  <a:tcPr marL="91467" marR="91467" marT="45420" marB="45420">
                    <a:solidFill>
                      <a:schemeClr val="tx1">
                        <a:lumMod val="50000"/>
                        <a:lumOff val="50000"/>
                      </a:schemeClr>
                    </a:solidFill>
                  </a:tcPr>
                </a:tc>
                <a:tc>
                  <a:txBody>
                    <a:bodyPr/>
                    <a:lstStyle/>
                    <a:p>
                      <a:r>
                        <a:rPr lang="en-US" sz="1800" dirty="0"/>
                        <a:t>5</a:t>
                      </a:r>
                    </a:p>
                  </a:txBody>
                  <a:tcPr marL="91467" marR="91467" marT="45420" marB="45420">
                    <a:solidFill>
                      <a:schemeClr val="tx1">
                        <a:lumMod val="50000"/>
                        <a:lumOff val="50000"/>
                      </a:schemeClr>
                    </a:solidFill>
                  </a:tcPr>
                </a:tc>
                <a:tc>
                  <a:txBody>
                    <a:bodyPr/>
                    <a:lstStyle/>
                    <a:p>
                      <a:r>
                        <a:rPr lang="en-US" sz="1800" dirty="0"/>
                        <a:t>6</a:t>
                      </a:r>
                    </a:p>
                  </a:txBody>
                  <a:tcPr marL="91467" marR="91467" marT="45420" marB="45420">
                    <a:solidFill>
                      <a:schemeClr val="tx1">
                        <a:lumMod val="50000"/>
                        <a:lumOff val="50000"/>
                      </a:schemeClr>
                    </a:solidFill>
                  </a:tcPr>
                </a:tc>
                <a:tc>
                  <a:txBody>
                    <a:bodyPr/>
                    <a:lstStyle/>
                    <a:p>
                      <a:r>
                        <a:rPr lang="en-US" sz="1800" dirty="0"/>
                        <a:t>7</a:t>
                      </a:r>
                    </a:p>
                  </a:txBody>
                  <a:tcPr marL="91467" marR="91467" marT="45420" marB="45420">
                    <a:solidFill>
                      <a:schemeClr val="tx1">
                        <a:lumMod val="50000"/>
                        <a:lumOff val="50000"/>
                      </a:schemeClr>
                    </a:solidFill>
                  </a:tcPr>
                </a:tc>
                <a:tc>
                  <a:txBody>
                    <a:bodyPr/>
                    <a:lstStyle/>
                    <a:p>
                      <a:r>
                        <a:rPr lang="en-US" sz="1800" dirty="0"/>
                        <a:t>8</a:t>
                      </a:r>
                    </a:p>
                  </a:txBody>
                  <a:tcPr marL="91467" marR="91467" marT="45420" marB="45420">
                    <a:solidFill>
                      <a:schemeClr val="tx1">
                        <a:lumMod val="50000"/>
                        <a:lumOff val="50000"/>
                      </a:schemeClr>
                    </a:solidFill>
                  </a:tcPr>
                </a:tc>
                <a:tc>
                  <a:txBody>
                    <a:bodyPr/>
                    <a:lstStyle/>
                    <a:p>
                      <a:r>
                        <a:rPr lang="en-US" sz="1800" dirty="0"/>
                        <a:t>9</a:t>
                      </a:r>
                    </a:p>
                  </a:txBody>
                  <a:tcPr marL="91467" marR="91467" marT="45420" marB="45420">
                    <a:solidFill>
                      <a:schemeClr val="tx1">
                        <a:lumMod val="50000"/>
                        <a:lumOff val="50000"/>
                      </a:schemeClr>
                    </a:solidFill>
                  </a:tcPr>
                </a:tc>
                <a:tc>
                  <a:txBody>
                    <a:bodyPr/>
                    <a:lstStyle/>
                    <a:p>
                      <a:r>
                        <a:rPr lang="en-US" sz="1600" dirty="0"/>
                        <a:t>10</a:t>
                      </a:r>
                    </a:p>
                  </a:txBody>
                  <a:tcPr marL="91467" marR="91467" marT="45420" marB="45420">
                    <a:solidFill>
                      <a:schemeClr val="tx1">
                        <a:lumMod val="50000"/>
                        <a:lumOff val="50000"/>
                      </a:schemeClr>
                    </a:solidFill>
                  </a:tcPr>
                </a:tc>
                <a:extLst>
                  <a:ext uri="{0D108BD9-81ED-4DB2-BD59-A6C34878D82A}">
                    <a16:rowId xmlns:a16="http://schemas.microsoft.com/office/drawing/2014/main" val="10000"/>
                  </a:ext>
                </a:extLst>
              </a:tr>
            </a:tbl>
          </a:graphicData>
        </a:graphic>
      </p:graphicFrame>
      <p:pic>
        <p:nvPicPr>
          <p:cNvPr id="32801" name="Picture 2" descr="check mark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007" y="5325995"/>
            <a:ext cx="676860" cy="63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C77FC51D-068A-467B-A0F6-F79AC01522E5}"/>
              </a:ext>
            </a:extLst>
          </p:cNvPr>
          <p:cNvSpPr>
            <a:spLocks noGrp="1"/>
          </p:cNvSpPr>
          <p:nvPr>
            <p:ph type="ftr" sz="quarter" idx="11"/>
          </p:nvPr>
        </p:nvSpPr>
        <p:spPr/>
        <p:txBody>
          <a:bodyPr/>
          <a:lstStyle/>
          <a:p>
            <a:r>
              <a:rPr lang="en-US"/>
              <a:t>Texas Education Agency  Fall 2019</a:t>
            </a:r>
          </a:p>
        </p:txBody>
      </p:sp>
    </p:spTree>
    <p:extLst>
      <p:ext uri="{BB962C8B-B14F-4D97-AF65-F5344CB8AC3E}">
        <p14:creationId xmlns:p14="http://schemas.microsoft.com/office/powerpoint/2010/main" val="329320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075" y="375367"/>
            <a:ext cx="9504218" cy="811212"/>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Mathematics: Number Charts v. Calculation Aids</a:t>
            </a:r>
          </a:p>
        </p:txBody>
      </p:sp>
      <p:sp>
        <p:nvSpPr>
          <p:cNvPr id="3994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E86784D9-EA10-4AA7-9214-952CF014CBCF}" type="slidenum">
              <a:rPr lang="en-US" altLang="en-US" sz="1600">
                <a:solidFill>
                  <a:srgbClr val="DFE0D4"/>
                </a:solidFill>
              </a:rPr>
              <a:pPr>
                <a:buClrTx/>
                <a:buSzTx/>
                <a:buFontTx/>
                <a:buNone/>
                <a:defRPr/>
              </a:pPr>
              <a:t>12</a:t>
            </a:fld>
            <a:endParaRPr lang="en-US" altLang="en-US" sz="1600">
              <a:solidFill>
                <a:srgbClr val="DFE0D4"/>
              </a:solidFill>
            </a:endParaRPr>
          </a:p>
        </p:txBody>
      </p:sp>
      <p:sp>
        <p:nvSpPr>
          <p:cNvPr id="34821" name="TextBox 4"/>
          <p:cNvSpPr txBox="1">
            <a:spLocks noChangeArrowheads="1"/>
          </p:cNvSpPr>
          <p:nvPr/>
        </p:nvSpPr>
        <p:spPr bwMode="auto">
          <a:xfrm>
            <a:off x="611780" y="1355038"/>
            <a:ext cx="1096844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dirty="0">
                <a:latin typeface="Open Sans"/>
              </a:rPr>
              <a:t>A number chart with a sequence of numbers is allowable as a supplemental aid. However, number charts that identify and/or illustrate a calculation function (e.g., +, x) are </a:t>
            </a:r>
            <a:r>
              <a:rPr lang="en-US" altLang="en-US" sz="1600" b="1" dirty="0">
                <a:latin typeface="Open Sans"/>
              </a:rPr>
              <a:t>NOT</a:t>
            </a:r>
            <a:r>
              <a:rPr lang="en-US" altLang="en-US" sz="1600" dirty="0">
                <a:latin typeface="Open Sans"/>
              </a:rPr>
              <a:t> allowable as supplemental aids.  A student </a:t>
            </a:r>
            <a:r>
              <a:rPr lang="en-US" altLang="en-US" sz="1600" b="1" dirty="0">
                <a:latin typeface="Open Sans"/>
              </a:rPr>
              <a:t>MUST</a:t>
            </a:r>
            <a:r>
              <a:rPr lang="en-US" altLang="en-US" sz="1600" dirty="0">
                <a:latin typeface="Open Sans"/>
              </a:rPr>
              <a:t> meet eligibility for the Calculation Aids policy to use these types of charts on an assessment. For more information please    see the</a:t>
            </a:r>
            <a:r>
              <a:rPr lang="en-US" altLang="en-US" sz="1600" b="1" dirty="0">
                <a:latin typeface="Open Sans"/>
              </a:rPr>
              <a:t> Calculation Aids Policy </a:t>
            </a:r>
            <a:r>
              <a:rPr lang="en-US" sz="1600" dirty="0">
                <a:latin typeface="Open Sans"/>
              </a:rPr>
              <a:t>on the  </a:t>
            </a:r>
            <a:r>
              <a:rPr lang="en-US" sz="1600" b="1" dirty="0">
                <a:latin typeface="Open Sans"/>
                <a:hlinkClick r:id="rId3"/>
              </a:rPr>
              <a:t>Accommodation Resources</a:t>
            </a:r>
            <a:r>
              <a:rPr lang="en-US" sz="1600" dirty="0">
                <a:latin typeface="Open Sans"/>
                <a:hlinkClick r:id="rId3"/>
              </a:rPr>
              <a:t> </a:t>
            </a:r>
            <a:r>
              <a:rPr lang="en-US" sz="1600" dirty="0">
                <a:latin typeface="Open Sans"/>
              </a:rPr>
              <a:t>webpage</a:t>
            </a:r>
            <a:r>
              <a:rPr lang="en-US" sz="1600" b="1" dirty="0">
                <a:latin typeface="Open Sans"/>
              </a:rPr>
              <a:t> </a:t>
            </a:r>
            <a:r>
              <a:rPr lang="en-US" sz="1600" dirty="0">
                <a:latin typeface="Open Sans"/>
              </a:rPr>
              <a:t>or in the District and Campus Coordinator Resources. </a:t>
            </a:r>
            <a:endParaRPr lang="en-US" altLang="en-US" sz="1600" dirty="0">
              <a:latin typeface="Open Sans"/>
            </a:endParaRPr>
          </a:p>
          <a:p>
            <a:endParaRPr lang="en-US" altLang="en-US" sz="1600" dirty="0">
              <a:latin typeface="Open Sans"/>
            </a:endParaRPr>
          </a:p>
          <a:p>
            <a:r>
              <a:rPr lang="en-US" altLang="en-US" sz="1600" dirty="0">
                <a:latin typeface="Open Sans"/>
              </a:rPr>
              <a:t>Below are examples of charts that are considered </a:t>
            </a:r>
            <a:r>
              <a:rPr lang="en-US" altLang="en-US" sz="1600" b="1" dirty="0">
                <a:latin typeface="Open Sans"/>
              </a:rPr>
              <a:t>calculation aids</a:t>
            </a:r>
            <a:r>
              <a:rPr lang="en-US" altLang="en-US" dirty="0">
                <a:latin typeface="Open Sans"/>
              </a:rPr>
              <a:t>. </a:t>
            </a:r>
            <a:endParaRPr lang="en-US" altLang="en-US" b="1" dirty="0">
              <a:latin typeface="Open Sans"/>
            </a:endParaRPr>
          </a:p>
          <a:p>
            <a:endParaRPr lang="en-US" altLang="en-US" dirty="0">
              <a:latin typeface="Open Sans"/>
            </a:endParaRPr>
          </a:p>
        </p:txBody>
      </p:sp>
      <p:pic>
        <p:nvPicPr>
          <p:cNvPr id="34822" name="Picture 3" descr="allowalbe addition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5189" y="3338976"/>
            <a:ext cx="2133723" cy="243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3" descr="&quot;X&quo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291" y="4022933"/>
            <a:ext cx="751531" cy="75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Box 18" descr="a list of 10 addition facts, and is marked with an &quot;X&quot;."/>
          <p:cNvSpPr txBox="1">
            <a:spLocks noChangeArrowheads="1"/>
          </p:cNvSpPr>
          <p:nvPr/>
        </p:nvSpPr>
        <p:spPr bwMode="auto">
          <a:xfrm>
            <a:off x="10544454" y="3303475"/>
            <a:ext cx="10022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400" dirty="0">
                <a:latin typeface="Calibri" panose="020F0502020204030204" pitchFamily="34" charset="0"/>
              </a:rPr>
              <a:t>1 + 1 = 2</a:t>
            </a:r>
          </a:p>
          <a:p>
            <a:pPr eaLnBrk="1" hangingPunct="1">
              <a:lnSpc>
                <a:spcPct val="100000"/>
              </a:lnSpc>
              <a:spcBef>
                <a:spcPct val="0"/>
              </a:spcBef>
              <a:buClrTx/>
              <a:buSzTx/>
              <a:buFontTx/>
              <a:buNone/>
            </a:pPr>
            <a:r>
              <a:rPr lang="en-US" altLang="en-US" sz="1400" dirty="0">
                <a:latin typeface="Calibri" panose="020F0502020204030204" pitchFamily="34" charset="0"/>
              </a:rPr>
              <a:t>2 + 2 = 4</a:t>
            </a:r>
          </a:p>
          <a:p>
            <a:pPr eaLnBrk="1" hangingPunct="1">
              <a:lnSpc>
                <a:spcPct val="100000"/>
              </a:lnSpc>
              <a:spcBef>
                <a:spcPct val="0"/>
              </a:spcBef>
              <a:buClrTx/>
              <a:buSzTx/>
              <a:buFontTx/>
              <a:buNone/>
            </a:pPr>
            <a:r>
              <a:rPr lang="en-US" altLang="en-US" sz="1400" dirty="0">
                <a:latin typeface="Calibri" panose="020F0502020204030204" pitchFamily="34" charset="0"/>
              </a:rPr>
              <a:t>3 + 3 = 6</a:t>
            </a:r>
          </a:p>
          <a:p>
            <a:pPr eaLnBrk="1" hangingPunct="1">
              <a:lnSpc>
                <a:spcPct val="100000"/>
              </a:lnSpc>
              <a:spcBef>
                <a:spcPct val="0"/>
              </a:spcBef>
              <a:buClrTx/>
              <a:buSzTx/>
              <a:buFontTx/>
              <a:buNone/>
            </a:pPr>
            <a:r>
              <a:rPr lang="en-US" altLang="en-US" sz="1400" dirty="0">
                <a:latin typeface="Calibri" panose="020F0502020204030204" pitchFamily="34" charset="0"/>
              </a:rPr>
              <a:t>4 + 4 = 8</a:t>
            </a:r>
          </a:p>
          <a:p>
            <a:pPr eaLnBrk="1" hangingPunct="1">
              <a:lnSpc>
                <a:spcPct val="100000"/>
              </a:lnSpc>
              <a:spcBef>
                <a:spcPct val="0"/>
              </a:spcBef>
              <a:buClrTx/>
              <a:buSzTx/>
              <a:buFontTx/>
              <a:buNone/>
            </a:pPr>
            <a:r>
              <a:rPr lang="en-US" altLang="en-US" sz="1400" dirty="0">
                <a:latin typeface="Calibri" panose="020F0502020204030204" pitchFamily="34" charset="0"/>
              </a:rPr>
              <a:t>5 + 5 = 10</a:t>
            </a:r>
          </a:p>
          <a:p>
            <a:pPr eaLnBrk="1" hangingPunct="1">
              <a:lnSpc>
                <a:spcPct val="100000"/>
              </a:lnSpc>
              <a:spcBef>
                <a:spcPct val="0"/>
              </a:spcBef>
              <a:buClrTx/>
              <a:buSzTx/>
              <a:buFontTx/>
              <a:buNone/>
            </a:pPr>
            <a:r>
              <a:rPr lang="en-US" altLang="en-US" sz="1400" dirty="0">
                <a:latin typeface="Calibri" panose="020F0502020204030204" pitchFamily="34" charset="0"/>
              </a:rPr>
              <a:t>6 + 6 = 12</a:t>
            </a:r>
          </a:p>
          <a:p>
            <a:pPr eaLnBrk="1" hangingPunct="1">
              <a:lnSpc>
                <a:spcPct val="100000"/>
              </a:lnSpc>
              <a:spcBef>
                <a:spcPct val="0"/>
              </a:spcBef>
              <a:buClrTx/>
              <a:buSzTx/>
              <a:buFontTx/>
              <a:buNone/>
            </a:pPr>
            <a:r>
              <a:rPr lang="en-US" altLang="en-US" sz="1400" dirty="0">
                <a:latin typeface="Calibri" panose="020F0502020204030204" pitchFamily="34" charset="0"/>
              </a:rPr>
              <a:t>7 + 7 = 14</a:t>
            </a:r>
          </a:p>
          <a:p>
            <a:pPr eaLnBrk="1" hangingPunct="1">
              <a:lnSpc>
                <a:spcPct val="100000"/>
              </a:lnSpc>
              <a:spcBef>
                <a:spcPct val="0"/>
              </a:spcBef>
              <a:buClrTx/>
              <a:buSzTx/>
              <a:buFontTx/>
              <a:buNone/>
            </a:pPr>
            <a:r>
              <a:rPr lang="en-US" altLang="en-US" sz="1400" dirty="0">
                <a:latin typeface="Calibri" panose="020F0502020204030204" pitchFamily="34" charset="0"/>
              </a:rPr>
              <a:t>8 + 8 = 16</a:t>
            </a:r>
          </a:p>
          <a:p>
            <a:pPr eaLnBrk="1" hangingPunct="1">
              <a:lnSpc>
                <a:spcPct val="100000"/>
              </a:lnSpc>
              <a:spcBef>
                <a:spcPct val="0"/>
              </a:spcBef>
              <a:buClrTx/>
              <a:buSzTx/>
              <a:buFontTx/>
              <a:buNone/>
            </a:pPr>
            <a:r>
              <a:rPr lang="en-US" altLang="en-US" sz="1400" dirty="0">
                <a:latin typeface="Calibri" panose="020F0502020204030204" pitchFamily="34" charset="0"/>
              </a:rPr>
              <a:t>9 + 9 = 18</a:t>
            </a:r>
          </a:p>
          <a:p>
            <a:pPr eaLnBrk="1" hangingPunct="1">
              <a:lnSpc>
                <a:spcPct val="100000"/>
              </a:lnSpc>
              <a:spcBef>
                <a:spcPct val="0"/>
              </a:spcBef>
              <a:buClrTx/>
              <a:buSzTx/>
              <a:buFontTx/>
              <a:buNone/>
            </a:pPr>
            <a:r>
              <a:rPr lang="en-US" altLang="en-US" sz="1400" dirty="0">
                <a:latin typeface="Calibri" panose="020F0502020204030204" pitchFamily="34" charset="0"/>
              </a:rPr>
              <a:t>10 + 10 = 20</a:t>
            </a:r>
          </a:p>
        </p:txBody>
      </p:sp>
      <p:grpSp>
        <p:nvGrpSpPr>
          <p:cNvPr id="34826" name="Group 4" descr="Image of a disallowed chart because it is considered a calculation aid."/>
          <p:cNvGrpSpPr>
            <a:grpSpLocks/>
          </p:cNvGrpSpPr>
          <p:nvPr/>
        </p:nvGrpSpPr>
        <p:grpSpPr bwMode="auto">
          <a:xfrm>
            <a:off x="3629229" y="3307389"/>
            <a:ext cx="2690418" cy="2555875"/>
            <a:chOff x="5553159" y="4585320"/>
            <a:chExt cx="2813950" cy="2554932"/>
          </a:xfrm>
        </p:grpSpPr>
        <p:sp>
          <p:nvSpPr>
            <p:cNvPr id="28" name="TextBox 9" descr="non-allowable list of multiplication facts"/>
            <p:cNvSpPr txBox="1">
              <a:spLocks noChangeArrowheads="1"/>
            </p:cNvSpPr>
            <p:nvPr/>
          </p:nvSpPr>
          <p:spPr bwMode="auto">
            <a:xfrm>
              <a:off x="6233505" y="4585320"/>
              <a:ext cx="2133604" cy="2554932"/>
            </a:xfrm>
            <a:prstGeom prst="rect">
              <a:avLst/>
            </a:prstGeom>
            <a:solidFill>
              <a:schemeClr val="bg1"/>
            </a:solidFill>
            <a:ln w="25400">
              <a:solidFill>
                <a:schemeClr val="tx2">
                  <a:lumMod val="25000"/>
                </a:schemeClr>
              </a:solidFill>
              <a:miter lim="800000"/>
              <a:headEnd/>
              <a:tailEnd/>
            </a:ln>
          </p:spPr>
          <p:txBody>
            <a:bodyPr>
              <a:spAutoFit/>
            </a:bodyPr>
            <a:lstStyle/>
            <a:p>
              <a:pPr eaLnBrk="1" hangingPunct="1">
                <a:defRPr/>
              </a:pPr>
              <a:r>
                <a:rPr lang="en-US" sz="1600" dirty="0">
                  <a:latin typeface="Calibri" pitchFamily="34" charset="0"/>
                </a:rPr>
                <a:t>1 x 0 = 0	  2 x 0 = 0</a:t>
              </a:r>
            </a:p>
            <a:p>
              <a:pPr eaLnBrk="1" hangingPunct="1">
                <a:defRPr/>
              </a:pPr>
              <a:r>
                <a:rPr lang="en-US" sz="1600" dirty="0">
                  <a:latin typeface="Calibri" pitchFamily="34" charset="0"/>
                </a:rPr>
                <a:t>1 x 1 = 1	  2 x 1 = 2	     </a:t>
              </a:r>
            </a:p>
            <a:p>
              <a:pPr eaLnBrk="1" hangingPunct="1">
                <a:defRPr/>
              </a:pPr>
              <a:r>
                <a:rPr lang="en-US" sz="1600" dirty="0">
                  <a:latin typeface="Calibri" pitchFamily="34" charset="0"/>
                </a:rPr>
                <a:t>1 x 2 = 2	  2 x 2 = 4</a:t>
              </a:r>
            </a:p>
            <a:p>
              <a:pPr eaLnBrk="1" hangingPunct="1">
                <a:defRPr/>
              </a:pPr>
              <a:r>
                <a:rPr lang="en-US" sz="1600" dirty="0">
                  <a:latin typeface="Calibri" pitchFamily="34" charset="0"/>
                </a:rPr>
                <a:t>1 x 3 = 3	  2 x 3 = 6 </a:t>
              </a:r>
            </a:p>
            <a:p>
              <a:pPr eaLnBrk="1" hangingPunct="1">
                <a:defRPr/>
              </a:pPr>
              <a:r>
                <a:rPr lang="en-US" sz="1600" dirty="0">
                  <a:latin typeface="Calibri" pitchFamily="34" charset="0"/>
                </a:rPr>
                <a:t>1 x 4 = 4	  2 x 4 = 8</a:t>
              </a:r>
            </a:p>
            <a:p>
              <a:pPr eaLnBrk="1" hangingPunct="1">
                <a:defRPr/>
              </a:pPr>
              <a:r>
                <a:rPr lang="en-US" sz="1600" dirty="0">
                  <a:latin typeface="Calibri" pitchFamily="34" charset="0"/>
                </a:rPr>
                <a:t>1 x 5 = 5	  2 x 5 = 10</a:t>
              </a:r>
            </a:p>
            <a:p>
              <a:pPr eaLnBrk="1" hangingPunct="1">
                <a:defRPr/>
              </a:pPr>
              <a:r>
                <a:rPr lang="en-US" sz="1600" dirty="0">
                  <a:latin typeface="Calibri" pitchFamily="34" charset="0"/>
                </a:rPr>
                <a:t>1 x 6 = 6	  2 x 6 = 12</a:t>
              </a:r>
            </a:p>
            <a:p>
              <a:pPr eaLnBrk="1" hangingPunct="1">
                <a:defRPr/>
              </a:pPr>
              <a:r>
                <a:rPr lang="en-US" sz="1600" dirty="0">
                  <a:latin typeface="Calibri" pitchFamily="34" charset="0"/>
                </a:rPr>
                <a:t>1 x 7 = 7	  2 x 7 = 14</a:t>
              </a:r>
            </a:p>
            <a:p>
              <a:pPr eaLnBrk="1" hangingPunct="1">
                <a:defRPr/>
              </a:pPr>
              <a:r>
                <a:rPr lang="en-US" sz="1600" dirty="0">
                  <a:latin typeface="Calibri" pitchFamily="34" charset="0"/>
                </a:rPr>
                <a:t>1 x 8 = 8	  2 x 8 = 16</a:t>
              </a:r>
            </a:p>
            <a:p>
              <a:pPr eaLnBrk="1" hangingPunct="1">
                <a:defRPr/>
              </a:pPr>
              <a:r>
                <a:rPr lang="en-US" sz="1600" dirty="0">
                  <a:latin typeface="Calibri" pitchFamily="34" charset="0"/>
                </a:rPr>
                <a:t>1 x 9 = 9 	  2 x 9 = 18</a:t>
              </a:r>
            </a:p>
          </p:txBody>
        </p:sp>
        <p:pic>
          <p:nvPicPr>
            <p:cNvPr id="34833" name="Picture 3" descr="&quot;X&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159" y="5361004"/>
              <a:ext cx="807557" cy="80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7" name="Group 24" descr="Image of a disallowed chart because it is considered a calculation aid."/>
          <p:cNvGrpSpPr>
            <a:grpSpLocks/>
          </p:cNvGrpSpPr>
          <p:nvPr/>
        </p:nvGrpSpPr>
        <p:grpSpPr bwMode="auto">
          <a:xfrm>
            <a:off x="890678" y="3356678"/>
            <a:ext cx="2518561" cy="2355808"/>
            <a:chOff x="447675" y="3571875"/>
            <a:chExt cx="2905125" cy="2828925"/>
          </a:xfrm>
        </p:grpSpPr>
        <p:pic>
          <p:nvPicPr>
            <p:cNvPr id="34830" name="Picture 3" descr="allowable multiplication ch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 y="3571875"/>
              <a:ext cx="29051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Box 23"/>
            <p:cNvSpPr txBox="1">
              <a:spLocks noChangeArrowheads="1"/>
            </p:cNvSpPr>
            <p:nvPr/>
          </p:nvSpPr>
          <p:spPr bwMode="auto">
            <a:xfrm>
              <a:off x="577269" y="3745468"/>
              <a:ext cx="413331" cy="44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800" dirty="0">
                <a:solidFill>
                  <a:schemeClr val="bg1"/>
                </a:solidFill>
              </a:endParaRPr>
            </a:p>
          </p:txBody>
        </p:sp>
      </p:grpSp>
      <p:pic>
        <p:nvPicPr>
          <p:cNvPr id="34828" name="Picture 3" descr="&quot;X&quo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34" y="3997859"/>
            <a:ext cx="847499" cy="84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3" descr="&quot;X&quo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022933"/>
            <a:ext cx="659170" cy="65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95661BA-E8EE-48B1-9AB8-BDA113647AA2}"/>
              </a:ext>
            </a:extLst>
          </p:cNvPr>
          <p:cNvSpPr/>
          <p:nvPr/>
        </p:nvSpPr>
        <p:spPr>
          <a:xfrm>
            <a:off x="1509369" y="6019507"/>
            <a:ext cx="8773744" cy="369332"/>
          </a:xfrm>
          <a:prstGeom prst="rect">
            <a:avLst/>
          </a:prstGeom>
        </p:spPr>
        <p:txBody>
          <a:bodyPr wrap="square">
            <a:spAutoFit/>
          </a:bodyPr>
          <a:lstStyle/>
          <a:p>
            <a:r>
              <a:rPr lang="en-US" altLang="en-US" b="1" dirty="0">
                <a:latin typeface="Open Sans"/>
              </a:rPr>
              <a:t>REMEMBER</a:t>
            </a:r>
            <a:r>
              <a:rPr lang="en-US" altLang="en-US" dirty="0">
                <a:latin typeface="Open Sans"/>
              </a:rPr>
              <a:t>: </a:t>
            </a:r>
            <a:r>
              <a:rPr lang="en-US" altLang="en-US" b="1" dirty="0">
                <a:latin typeface="Open Sans"/>
              </a:rPr>
              <a:t>Multiplication and addition charts are considered calculation aids. </a:t>
            </a:r>
            <a:endParaRPr lang="en-US" dirty="0"/>
          </a:p>
        </p:txBody>
      </p:sp>
      <p:sp>
        <p:nvSpPr>
          <p:cNvPr id="4" name="Footer Placeholder 3">
            <a:extLst>
              <a:ext uri="{FF2B5EF4-FFF2-40B4-BE49-F238E27FC236}">
                <a16:creationId xmlns:a16="http://schemas.microsoft.com/office/drawing/2014/main" id="{018E847F-753D-42D8-B5D1-B352149AA63E}"/>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149752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789" y="415926"/>
            <a:ext cx="7972425" cy="735013"/>
          </a:xfrm>
          <a:solidFill>
            <a:schemeClr val="accent1"/>
          </a:solidFill>
          <a:ln w="28575">
            <a:solidFill>
              <a:schemeClr val="tx1"/>
            </a:solidFill>
          </a:ln>
        </p:spPr>
        <p:txBody>
          <a:bodyPr>
            <a:noAutofit/>
            <a:sp3d/>
          </a:bodyPr>
          <a:lstStyle/>
          <a:p>
            <a:pPr marL="54864">
              <a:defRPr/>
            </a:pPr>
            <a:r>
              <a:rPr lang="en-US" sz="3400" dirty="0">
                <a:solidFill>
                  <a:schemeClr val="tx2">
                    <a:tint val="100000"/>
                    <a:shade val="90000"/>
                    <a:satMod val="250000"/>
                    <a:alpha val="100000"/>
                  </a:schemeClr>
                </a:solidFill>
              </a:rPr>
              <a:t>Mathematics: Place Value Chart </a:t>
            </a:r>
          </a:p>
        </p:txBody>
      </p:sp>
      <p:sp>
        <p:nvSpPr>
          <p:cNvPr id="41988"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34FF34DE-CCD4-459C-BF0A-E5D3DB02DE65}" type="slidenum">
              <a:rPr lang="en-US" altLang="en-US" sz="1600">
                <a:solidFill>
                  <a:srgbClr val="DFE0D4"/>
                </a:solidFill>
              </a:rPr>
              <a:pPr>
                <a:buClrTx/>
                <a:buSzTx/>
                <a:buFontTx/>
                <a:buNone/>
                <a:defRPr/>
              </a:pPr>
              <a:t>13</a:t>
            </a:fld>
            <a:endParaRPr lang="en-US" altLang="en-US" sz="1600">
              <a:solidFill>
                <a:srgbClr val="DFE0D4"/>
              </a:solidFill>
            </a:endParaRPr>
          </a:p>
        </p:txBody>
      </p:sp>
      <p:sp>
        <p:nvSpPr>
          <p:cNvPr id="36869" name="Rectangle 4"/>
          <p:cNvSpPr>
            <a:spLocks noChangeArrowheads="1"/>
          </p:cNvSpPr>
          <p:nvPr/>
        </p:nvSpPr>
        <p:spPr bwMode="auto">
          <a:xfrm>
            <a:off x="1400175" y="1447801"/>
            <a:ext cx="9620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dirty="0">
                <a:latin typeface="Open Sans"/>
              </a:rPr>
              <a:t>A grade-appropriate place value chart may be used. The chart may contain commas and decimals in the appropriate places; however, it may </a:t>
            </a:r>
            <a:r>
              <a:rPr lang="en-US" altLang="en-US" b="1" dirty="0">
                <a:latin typeface="Open Sans"/>
              </a:rPr>
              <a:t>NOT</a:t>
            </a:r>
            <a:r>
              <a:rPr lang="en-US" altLang="en-US" dirty="0">
                <a:latin typeface="Open Sans"/>
              </a:rPr>
              <a:t> contain place value labels (i.e., words) or numbers as specific examples.</a:t>
            </a:r>
            <a:endParaRPr lang="en-US" altLang="en-US" sz="2200" dirty="0">
              <a:latin typeface="Open Sans"/>
            </a:endParaRPr>
          </a:p>
        </p:txBody>
      </p:sp>
      <p:grpSp>
        <p:nvGrpSpPr>
          <p:cNvPr id="36870" name="Group 10" descr="pictures of allowable and non-allowable place value charts "/>
          <p:cNvGrpSpPr>
            <a:grpSpLocks/>
          </p:cNvGrpSpPr>
          <p:nvPr/>
        </p:nvGrpSpPr>
        <p:grpSpPr bwMode="auto">
          <a:xfrm>
            <a:off x="1838325" y="3511550"/>
            <a:ext cx="8243888" cy="2286000"/>
            <a:chOff x="148955" y="2551112"/>
            <a:chExt cx="8353092" cy="2286539"/>
          </a:xfrm>
        </p:grpSpPr>
        <p:pic>
          <p:nvPicPr>
            <p:cNvPr id="36903" name="Picture 9" descr="a non-allowable place value chart labeled from the &quot;ten thousands&quot; to the &quot;thousandths&quot; place including an example of 71.2"/>
            <p:cNvPicPr>
              <a:picLocks noChangeAspect="1" noChangeArrowheads="1"/>
            </p:cNvPicPr>
            <p:nvPr/>
          </p:nvPicPr>
          <p:blipFill>
            <a:blip r:embed="rId3">
              <a:extLst>
                <a:ext uri="{28A0092B-C50C-407E-A947-70E740481C1C}">
                  <a14:useLocalDpi xmlns:a14="http://schemas.microsoft.com/office/drawing/2010/main" val="0"/>
                </a:ext>
              </a:extLst>
            </a:blip>
            <a:srcRect r="10179"/>
            <a:stretch>
              <a:fillRect/>
            </a:stretch>
          </p:blipFill>
          <p:spPr bwMode="auto">
            <a:xfrm>
              <a:off x="4780951" y="3039013"/>
              <a:ext cx="3721096"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04"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667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5" name="TextBox 14" descr="example 71.2"/>
            <p:cNvSpPr txBox="1">
              <a:spLocks noChangeArrowheads="1"/>
            </p:cNvSpPr>
            <p:nvPr/>
          </p:nvSpPr>
          <p:spPr bwMode="auto">
            <a:xfrm>
              <a:off x="6092749" y="440055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a:latin typeface="Verdana" panose="020B0604030504040204" pitchFamily="34" charset="0"/>
                </a:rPr>
                <a:t>7  1   .   2</a:t>
              </a:r>
            </a:p>
          </p:txBody>
        </p:sp>
        <p:pic>
          <p:nvPicPr>
            <p:cNvPr id="36906" name="Picture 2" descr="check mark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55" y="2551112"/>
              <a:ext cx="76544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5" name="Table 4"/>
          <p:cNvGraphicFramePr>
            <a:graphicFrameLocks noGrp="1"/>
          </p:cNvGraphicFramePr>
          <p:nvPr/>
        </p:nvGraphicFramePr>
        <p:xfrm>
          <a:off x="2109788" y="4084638"/>
          <a:ext cx="3871908" cy="1676400"/>
        </p:xfrm>
        <a:graphic>
          <a:graphicData uri="http://schemas.openxmlformats.org/drawingml/2006/table">
            <a:tbl>
              <a:tblPr firstRow="1" bandRow="1">
                <a:tableStyleId>{5C22544A-7EE6-4342-B048-85BDC9FD1C3A}</a:tableStyleId>
              </a:tblPr>
              <a:tblGrid>
                <a:gridCol w="430212">
                  <a:extLst>
                    <a:ext uri="{9D8B030D-6E8A-4147-A177-3AD203B41FA5}">
                      <a16:colId xmlns:a16="http://schemas.microsoft.com/office/drawing/2014/main" val="20000"/>
                    </a:ext>
                  </a:extLst>
                </a:gridCol>
                <a:gridCol w="430212">
                  <a:extLst>
                    <a:ext uri="{9D8B030D-6E8A-4147-A177-3AD203B41FA5}">
                      <a16:colId xmlns:a16="http://schemas.microsoft.com/office/drawing/2014/main" val="20001"/>
                    </a:ext>
                  </a:extLst>
                </a:gridCol>
                <a:gridCol w="430212">
                  <a:extLst>
                    <a:ext uri="{9D8B030D-6E8A-4147-A177-3AD203B41FA5}">
                      <a16:colId xmlns:a16="http://schemas.microsoft.com/office/drawing/2014/main" val="20002"/>
                    </a:ext>
                  </a:extLst>
                </a:gridCol>
                <a:gridCol w="430212">
                  <a:extLst>
                    <a:ext uri="{9D8B030D-6E8A-4147-A177-3AD203B41FA5}">
                      <a16:colId xmlns:a16="http://schemas.microsoft.com/office/drawing/2014/main" val="20003"/>
                    </a:ext>
                  </a:extLst>
                </a:gridCol>
                <a:gridCol w="430212">
                  <a:extLst>
                    <a:ext uri="{9D8B030D-6E8A-4147-A177-3AD203B41FA5}">
                      <a16:colId xmlns:a16="http://schemas.microsoft.com/office/drawing/2014/main" val="20004"/>
                    </a:ext>
                  </a:extLst>
                </a:gridCol>
                <a:gridCol w="430212">
                  <a:extLst>
                    <a:ext uri="{9D8B030D-6E8A-4147-A177-3AD203B41FA5}">
                      <a16:colId xmlns:a16="http://schemas.microsoft.com/office/drawing/2014/main" val="20005"/>
                    </a:ext>
                  </a:extLst>
                </a:gridCol>
                <a:gridCol w="430212">
                  <a:extLst>
                    <a:ext uri="{9D8B030D-6E8A-4147-A177-3AD203B41FA5}">
                      <a16:colId xmlns:a16="http://schemas.microsoft.com/office/drawing/2014/main" val="20006"/>
                    </a:ext>
                  </a:extLst>
                </a:gridCol>
                <a:gridCol w="430212">
                  <a:extLst>
                    <a:ext uri="{9D8B030D-6E8A-4147-A177-3AD203B41FA5}">
                      <a16:colId xmlns:a16="http://schemas.microsoft.com/office/drawing/2014/main" val="20007"/>
                    </a:ext>
                  </a:extLst>
                </a:gridCol>
                <a:gridCol w="430212">
                  <a:extLst>
                    <a:ext uri="{9D8B030D-6E8A-4147-A177-3AD203B41FA5}">
                      <a16:colId xmlns:a16="http://schemas.microsoft.com/office/drawing/2014/main" val="20008"/>
                    </a:ext>
                  </a:extLst>
                </a:gridCol>
              </a:tblGrid>
              <a:tr h="1243680">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32720">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t>,</a:t>
                      </a:r>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t>.</a:t>
                      </a:r>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Footer Placeholder 2">
            <a:extLst>
              <a:ext uri="{FF2B5EF4-FFF2-40B4-BE49-F238E27FC236}">
                <a16:creationId xmlns:a16="http://schemas.microsoft.com/office/drawing/2014/main" id="{72665AA4-8D88-40CE-874D-97D3F0275288}"/>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321561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100" y="175526"/>
            <a:ext cx="8461375" cy="859528"/>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Mathematics: Pictorial Models of Fractions</a:t>
            </a:r>
          </a:p>
        </p:txBody>
      </p:sp>
      <p:sp>
        <p:nvSpPr>
          <p:cNvPr id="44036"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640F4EF1-0008-4EB7-B890-B290329C5138}" type="slidenum">
              <a:rPr lang="en-US" altLang="en-US" sz="1600">
                <a:solidFill>
                  <a:srgbClr val="DFE0D4"/>
                </a:solidFill>
              </a:rPr>
              <a:pPr>
                <a:buClrTx/>
                <a:buSzTx/>
                <a:buFontTx/>
                <a:buNone/>
                <a:defRPr/>
              </a:pPr>
              <a:t>14</a:t>
            </a:fld>
            <a:endParaRPr lang="en-US" altLang="en-US" sz="1600">
              <a:solidFill>
                <a:srgbClr val="DFE0D4"/>
              </a:solidFill>
            </a:endParaRPr>
          </a:p>
        </p:txBody>
      </p:sp>
      <p:sp>
        <p:nvSpPr>
          <p:cNvPr id="38917" name="Rectangle 4"/>
          <p:cNvSpPr>
            <a:spLocks noChangeArrowheads="1"/>
          </p:cNvSpPr>
          <p:nvPr/>
        </p:nvSpPr>
        <p:spPr bwMode="auto">
          <a:xfrm>
            <a:off x="1695450" y="1894038"/>
            <a:ext cx="9067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Pictorial models of fraction bars or fraction circles </a:t>
            </a:r>
            <a:r>
              <a:rPr lang="en-US" altLang="en-US" sz="2400" b="1" dirty="0">
                <a:latin typeface="Open Sans"/>
              </a:rPr>
              <a:t>MAY</a:t>
            </a:r>
            <a:r>
              <a:rPr lang="en-US" altLang="en-US" sz="2400" dirty="0">
                <a:latin typeface="Open Sans"/>
              </a:rPr>
              <a:t> be used. </a:t>
            </a:r>
          </a:p>
        </p:txBody>
      </p:sp>
      <p:grpSp>
        <p:nvGrpSpPr>
          <p:cNvPr id="38918" name="Group 7" descr="Image of an allowed pictorial model of a fraction."/>
          <p:cNvGrpSpPr>
            <a:grpSpLocks/>
          </p:cNvGrpSpPr>
          <p:nvPr/>
        </p:nvGrpSpPr>
        <p:grpSpPr bwMode="auto">
          <a:xfrm>
            <a:off x="2184398" y="2484388"/>
            <a:ext cx="3039016" cy="3565575"/>
            <a:chOff x="466184" y="2770154"/>
            <a:chExt cx="3039016" cy="3565336"/>
          </a:xfrm>
        </p:grpSpPr>
        <p:pic>
          <p:nvPicPr>
            <p:cNvPr id="38948" name="Picture 4" descr="pictorial model of fraction circle showing eigh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068888"/>
              <a:ext cx="1143000" cy="1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9" name="Picture 8" descr="pictorial model of fraction circle showing sixth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068888"/>
              <a:ext cx="1143000" cy="126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0" name="Picture 10" descr="pictorial model of fraction circle showing fourth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544889"/>
              <a:ext cx="106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1" name="Picture 12" descr="pictorial model of fraction circle showing thir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544889"/>
              <a:ext cx="1114425" cy="98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14400" y="3290869"/>
              <a:ext cx="2590800" cy="302081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53" name="Picture 2" descr="check mark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184" y="2770154"/>
              <a:ext cx="69269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 name="Table 3" descr="Image of an allowed fractional model."/>
          <p:cNvGraphicFramePr>
            <a:graphicFrameLocks noGrp="1"/>
          </p:cNvGraphicFramePr>
          <p:nvPr>
            <p:extLst>
              <p:ext uri="{D42A27DB-BD31-4B8C-83A1-F6EECF244321}">
                <p14:modId xmlns:p14="http://schemas.microsoft.com/office/powerpoint/2010/main" val="1360213211"/>
              </p:ext>
            </p:extLst>
          </p:nvPr>
        </p:nvGraphicFramePr>
        <p:xfrm>
          <a:off x="6595014" y="3005138"/>
          <a:ext cx="3592514" cy="2947987"/>
        </p:xfrm>
        <a:graphic>
          <a:graphicData uri="http://schemas.openxmlformats.org/drawingml/2006/table">
            <a:tbl>
              <a:tblPr firstRow="1" firstCol="1" bandRow="1">
                <a:tableStyleId>{5C22544A-7EE6-4342-B048-85BDC9FD1C3A}</a:tableStyleId>
              </a:tblPr>
              <a:tblGrid>
                <a:gridCol w="448189">
                  <a:extLst>
                    <a:ext uri="{9D8B030D-6E8A-4147-A177-3AD203B41FA5}">
                      <a16:colId xmlns:a16="http://schemas.microsoft.com/office/drawing/2014/main" val="20000"/>
                    </a:ext>
                  </a:extLst>
                </a:gridCol>
                <a:gridCol w="448189">
                  <a:extLst>
                    <a:ext uri="{9D8B030D-6E8A-4147-A177-3AD203B41FA5}">
                      <a16:colId xmlns:a16="http://schemas.microsoft.com/office/drawing/2014/main" val="20001"/>
                    </a:ext>
                  </a:extLst>
                </a:gridCol>
                <a:gridCol w="449356">
                  <a:extLst>
                    <a:ext uri="{9D8B030D-6E8A-4147-A177-3AD203B41FA5}">
                      <a16:colId xmlns:a16="http://schemas.microsoft.com/office/drawing/2014/main" val="20002"/>
                    </a:ext>
                  </a:extLst>
                </a:gridCol>
                <a:gridCol w="449356">
                  <a:extLst>
                    <a:ext uri="{9D8B030D-6E8A-4147-A177-3AD203B41FA5}">
                      <a16:colId xmlns:a16="http://schemas.microsoft.com/office/drawing/2014/main" val="20003"/>
                    </a:ext>
                  </a:extLst>
                </a:gridCol>
                <a:gridCol w="449356">
                  <a:extLst>
                    <a:ext uri="{9D8B030D-6E8A-4147-A177-3AD203B41FA5}">
                      <a16:colId xmlns:a16="http://schemas.microsoft.com/office/drawing/2014/main" val="20004"/>
                    </a:ext>
                  </a:extLst>
                </a:gridCol>
                <a:gridCol w="449356">
                  <a:extLst>
                    <a:ext uri="{9D8B030D-6E8A-4147-A177-3AD203B41FA5}">
                      <a16:colId xmlns:a16="http://schemas.microsoft.com/office/drawing/2014/main" val="20005"/>
                    </a:ext>
                  </a:extLst>
                </a:gridCol>
                <a:gridCol w="449356">
                  <a:extLst>
                    <a:ext uri="{9D8B030D-6E8A-4147-A177-3AD203B41FA5}">
                      <a16:colId xmlns:a16="http://schemas.microsoft.com/office/drawing/2014/main" val="20006"/>
                    </a:ext>
                  </a:extLst>
                </a:gridCol>
                <a:gridCol w="449356">
                  <a:extLst>
                    <a:ext uri="{9D8B030D-6E8A-4147-A177-3AD203B41FA5}">
                      <a16:colId xmlns:a16="http://schemas.microsoft.com/office/drawing/2014/main" val="20007"/>
                    </a:ext>
                  </a:extLst>
                </a:gridCol>
              </a:tblGrid>
              <a:tr h="991899">
                <a:tc gridSpan="4">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78044">
                <a:tc gridSpan="2">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1"/>
                  </a:ext>
                </a:extLst>
              </a:tr>
              <a:tr h="978044">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38947" name="Picture 2" descr="check mark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288" y="2514637"/>
            <a:ext cx="7112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F39EBE2-94B3-457D-81E9-71E3E47AAC44}"/>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2023017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84189"/>
            <a:ext cx="7772400" cy="898525"/>
          </a:xfrm>
          <a:solidFill>
            <a:schemeClr val="accent1"/>
          </a:solidFill>
          <a:ln w="28575">
            <a:solidFill>
              <a:schemeClr val="tx1"/>
            </a:solidFill>
          </a:ln>
        </p:spPr>
        <p:txBody>
          <a:bodyPr>
            <a:noAutofit/>
            <a:sp3d/>
          </a:bodyPr>
          <a:lstStyle/>
          <a:p>
            <a:pPr marL="54864">
              <a:defRPr/>
            </a:pPr>
            <a:r>
              <a:rPr lang="en-US" sz="3300" dirty="0">
                <a:solidFill>
                  <a:schemeClr val="tx2">
                    <a:tint val="100000"/>
                    <a:shade val="90000"/>
                    <a:satMod val="250000"/>
                    <a:alpha val="100000"/>
                  </a:schemeClr>
                </a:solidFill>
              </a:rPr>
              <a:t>Mathematics: Pictorial Models of Fractions</a:t>
            </a:r>
          </a:p>
        </p:txBody>
      </p:sp>
      <p:sp>
        <p:nvSpPr>
          <p:cNvPr id="46084"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CAE3C624-CDD2-4858-8858-59B57AA09BB7}" type="slidenum">
              <a:rPr lang="en-US" altLang="en-US" sz="1600">
                <a:solidFill>
                  <a:srgbClr val="DFE0D4"/>
                </a:solidFill>
              </a:rPr>
              <a:pPr>
                <a:buClrTx/>
                <a:buSzTx/>
                <a:buFontTx/>
                <a:buNone/>
                <a:defRPr/>
              </a:pPr>
              <a:t>15</a:t>
            </a:fld>
            <a:endParaRPr lang="en-US" altLang="en-US" sz="1600">
              <a:solidFill>
                <a:srgbClr val="DFE0D4"/>
              </a:solidFill>
            </a:endParaRPr>
          </a:p>
        </p:txBody>
      </p:sp>
      <p:sp>
        <p:nvSpPr>
          <p:cNvPr id="40965" name="Rectangle 4"/>
          <p:cNvSpPr>
            <a:spLocks noChangeArrowheads="1"/>
          </p:cNvSpPr>
          <p:nvPr/>
        </p:nvSpPr>
        <p:spPr bwMode="auto">
          <a:xfrm>
            <a:off x="1695450" y="1717675"/>
            <a:ext cx="8597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a:lnSpc>
                <a:spcPct val="100000"/>
              </a:lnSpc>
              <a:spcBef>
                <a:spcPct val="0"/>
              </a:spcBef>
              <a:buClrTx/>
              <a:buSzTx/>
              <a:buNone/>
            </a:pPr>
            <a:r>
              <a:rPr lang="en-US" altLang="en-US" sz="2400" dirty="0">
                <a:latin typeface="Open Sans"/>
              </a:rPr>
              <a:t>The models should </a:t>
            </a:r>
            <a:r>
              <a:rPr lang="en-US" altLang="en-US" sz="2400" b="1" dirty="0">
                <a:latin typeface="Open Sans"/>
              </a:rPr>
              <a:t>NOT</a:t>
            </a:r>
            <a:r>
              <a:rPr lang="en-US" altLang="en-US" sz="2400" dirty="0">
                <a:latin typeface="Open Sans"/>
              </a:rPr>
              <a:t> contain labels and they should </a:t>
            </a:r>
            <a:r>
              <a:rPr lang="en-US" altLang="en-US" sz="2400" b="1" dirty="0">
                <a:latin typeface="Open Sans"/>
              </a:rPr>
              <a:t>NOT </a:t>
            </a:r>
            <a:r>
              <a:rPr lang="en-US" altLang="en-US" sz="2400" dirty="0">
                <a:latin typeface="Open Sans"/>
              </a:rPr>
              <a:t>show</a:t>
            </a:r>
            <a:r>
              <a:rPr lang="en-US" altLang="en-US" sz="2400" b="1" dirty="0">
                <a:latin typeface="Open Sans"/>
              </a:rPr>
              <a:t> </a:t>
            </a:r>
            <a:r>
              <a:rPr lang="en-US" altLang="en-US" sz="2400" dirty="0">
                <a:latin typeface="Open Sans"/>
              </a:rPr>
              <a:t>equivalencies (e.g., 1/2 = 2/4 = 0.5 = 50%) or a cumulative sequence (e.g., 1/4, 2/4, 3/4, 4/4).</a:t>
            </a:r>
          </a:p>
        </p:txBody>
      </p:sp>
      <p:grpSp>
        <p:nvGrpSpPr>
          <p:cNvPr id="40966" name="Group 3" descr="Image of a disallowed pictorial model of a fraction because it contains numerals or cumulative sequence."/>
          <p:cNvGrpSpPr>
            <a:grpSpLocks/>
          </p:cNvGrpSpPr>
          <p:nvPr/>
        </p:nvGrpSpPr>
        <p:grpSpPr bwMode="auto">
          <a:xfrm>
            <a:off x="1924051" y="3003550"/>
            <a:ext cx="4257675" cy="3346450"/>
            <a:chOff x="399291" y="3003796"/>
            <a:chExt cx="4257675" cy="3345808"/>
          </a:xfrm>
        </p:grpSpPr>
        <p:pic>
          <p:nvPicPr>
            <p:cNvPr id="40978" name="Picture 10" descr="a non-allowable set of fraction bars with shading to indicate equivalencies and showing a cumulative seque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291" y="3149203"/>
              <a:ext cx="3876675"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91" y="3003796"/>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7" name="Group 11" descr="Image of a disallowed pictorial model of a fraction because it contains numerals or cumulative sequence."/>
          <p:cNvGrpSpPr>
            <a:grpSpLocks/>
          </p:cNvGrpSpPr>
          <p:nvPr/>
        </p:nvGrpSpPr>
        <p:grpSpPr bwMode="auto">
          <a:xfrm>
            <a:off x="6477000" y="3027364"/>
            <a:ext cx="3530600" cy="3355975"/>
            <a:chOff x="4953000" y="3273392"/>
            <a:chExt cx="3530346" cy="3356008"/>
          </a:xfrm>
        </p:grpSpPr>
        <p:pic>
          <p:nvPicPr>
            <p:cNvPr id="40968"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273392"/>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8" descr="fraction circle with one-third shad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16869"/>
              <a:ext cx="11430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70" name="Picture 20" descr="fraction circle with two-sixths shad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516869"/>
              <a:ext cx="12192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1" name="TextBox 30"/>
            <p:cNvSpPr txBox="1">
              <a:spLocks noChangeArrowheads="1"/>
            </p:cNvSpPr>
            <p:nvPr/>
          </p:nvSpPr>
          <p:spPr bwMode="auto">
            <a:xfrm>
              <a:off x="6019800" y="4626115"/>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1/3</a:t>
              </a:r>
            </a:p>
          </p:txBody>
        </p:sp>
        <p:sp>
          <p:nvSpPr>
            <p:cNvPr id="40972" name="TextBox 31"/>
            <p:cNvSpPr txBox="1">
              <a:spLocks noChangeArrowheads="1"/>
            </p:cNvSpPr>
            <p:nvPr/>
          </p:nvSpPr>
          <p:spPr bwMode="auto">
            <a:xfrm flipH="1">
              <a:off x="7543800" y="4626115"/>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2/6</a:t>
              </a:r>
              <a:endParaRPr lang="en-US" altLang="en-US" sz="1600"/>
            </a:p>
          </p:txBody>
        </p:sp>
        <p:pic>
          <p:nvPicPr>
            <p:cNvPr id="40973" name="Picture 22" descr="fraction circle with three-fourths shad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5117068"/>
              <a:ext cx="11430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74" name="Picture 24" descr="fraction circle with six-eighths shad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5117068"/>
              <a:ext cx="11430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5" name="TextBox 34"/>
            <p:cNvSpPr txBox="1">
              <a:spLocks noChangeArrowheads="1"/>
            </p:cNvSpPr>
            <p:nvPr/>
          </p:nvSpPr>
          <p:spPr bwMode="auto">
            <a:xfrm>
              <a:off x="6096000" y="6260068"/>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3/4</a:t>
              </a:r>
            </a:p>
          </p:txBody>
        </p:sp>
        <p:sp>
          <p:nvSpPr>
            <p:cNvPr id="40976" name="TextBox 35"/>
            <p:cNvSpPr txBox="1">
              <a:spLocks noChangeArrowheads="1"/>
            </p:cNvSpPr>
            <p:nvPr/>
          </p:nvSpPr>
          <p:spPr bwMode="auto">
            <a:xfrm>
              <a:off x="7495733" y="6260068"/>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6/8</a:t>
              </a:r>
              <a:endParaRPr lang="en-US" altLang="en-US" sz="1600"/>
            </a:p>
          </p:txBody>
        </p:sp>
        <p:sp>
          <p:nvSpPr>
            <p:cNvPr id="22" name="Rectangle 21"/>
            <p:cNvSpPr/>
            <p:nvPr/>
          </p:nvSpPr>
          <p:spPr>
            <a:xfrm>
              <a:off x="5632401" y="3352768"/>
              <a:ext cx="2850945" cy="32766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Footer Placeholder 2">
            <a:extLst>
              <a:ext uri="{FF2B5EF4-FFF2-40B4-BE49-F238E27FC236}">
                <a16:creationId xmlns:a16="http://schemas.microsoft.com/office/drawing/2014/main" id="{DE677D80-5A62-4E1D-8E4D-817BEE6E7C42}"/>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218209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298451"/>
            <a:ext cx="7772400" cy="963613"/>
          </a:xfrm>
          <a:solidFill>
            <a:schemeClr val="accent1"/>
          </a:solidFill>
          <a:ln w="28575">
            <a:solidFill>
              <a:schemeClr val="tx1"/>
            </a:solidFill>
          </a:ln>
        </p:spPr>
        <p:txBody>
          <a:bodyPr>
            <a:noAutofit/>
            <a:sp3d/>
          </a:bodyPr>
          <a:lstStyle/>
          <a:p>
            <a:pPr marL="54864">
              <a:defRPr/>
            </a:pPr>
            <a:r>
              <a:rPr lang="en-US" sz="3300" dirty="0">
                <a:solidFill>
                  <a:schemeClr val="tx2">
                    <a:tint val="100000"/>
                    <a:shade val="90000"/>
                    <a:satMod val="250000"/>
                    <a:alpha val="100000"/>
                  </a:schemeClr>
                </a:solidFill>
              </a:rPr>
              <a:t>Mathematics: Pictorial Models of Geometric Figures </a:t>
            </a:r>
          </a:p>
        </p:txBody>
      </p:sp>
      <p:sp>
        <p:nvSpPr>
          <p:cNvPr id="48132"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D44AE428-D24C-4B5D-91E5-4B6C7F71AB8D}" type="slidenum">
              <a:rPr lang="en-US" altLang="en-US" sz="1600">
                <a:solidFill>
                  <a:srgbClr val="DFE0D4"/>
                </a:solidFill>
              </a:rPr>
              <a:pPr>
                <a:buClrTx/>
                <a:buSzTx/>
                <a:buFontTx/>
                <a:buNone/>
                <a:defRPr/>
              </a:pPr>
              <a:t>16</a:t>
            </a:fld>
            <a:endParaRPr lang="en-US" altLang="en-US" sz="1600">
              <a:solidFill>
                <a:srgbClr val="DFE0D4"/>
              </a:solidFill>
            </a:endParaRPr>
          </a:p>
        </p:txBody>
      </p:sp>
      <p:sp>
        <p:nvSpPr>
          <p:cNvPr id="43013" name="Rectangle 4"/>
          <p:cNvSpPr>
            <a:spLocks noChangeArrowheads="1"/>
          </p:cNvSpPr>
          <p:nvPr/>
        </p:nvSpPr>
        <p:spPr bwMode="auto">
          <a:xfrm>
            <a:off x="876300" y="1447800"/>
            <a:ext cx="10172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Pictorial models of one-, two-, and three-dimensional geometric figures may be used; however, the figures must be grade- or course-appropriate. </a:t>
            </a:r>
          </a:p>
        </p:txBody>
      </p:sp>
      <p:grpSp>
        <p:nvGrpSpPr>
          <p:cNvPr id="43014" name="Group 3" descr="Image of an allowed pictorial model of a geometric figure."/>
          <p:cNvGrpSpPr>
            <a:grpSpLocks/>
          </p:cNvGrpSpPr>
          <p:nvPr/>
        </p:nvGrpSpPr>
        <p:grpSpPr bwMode="auto">
          <a:xfrm>
            <a:off x="2616200" y="2924175"/>
            <a:ext cx="1930400" cy="1379538"/>
            <a:chOff x="346449" y="3509080"/>
            <a:chExt cx="1401389" cy="905758"/>
          </a:xfrm>
        </p:grpSpPr>
        <p:sp>
          <p:nvSpPr>
            <p:cNvPr id="12" name="Parallelogram 11" descr="example of a pictorial model of an allowable unlabeled geometric figure (a rhombus)"/>
            <p:cNvSpPr/>
            <p:nvPr/>
          </p:nvSpPr>
          <p:spPr bwMode="auto">
            <a:xfrm>
              <a:off x="533147" y="3580999"/>
              <a:ext cx="1214691" cy="833839"/>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43029" name="Picture 13" descr="  Image of an allowed pictorial model of a geometric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49" y="3509080"/>
              <a:ext cx="7413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5" name="Group 5" descr="Image of an allowed pictorial model of a geometric figure."/>
          <p:cNvGrpSpPr>
            <a:grpSpLocks/>
          </p:cNvGrpSpPr>
          <p:nvPr/>
        </p:nvGrpSpPr>
        <p:grpSpPr bwMode="auto">
          <a:xfrm>
            <a:off x="5518151" y="2754313"/>
            <a:ext cx="1497013" cy="1828800"/>
            <a:chOff x="3292859" y="4800600"/>
            <a:chExt cx="898141" cy="1371600"/>
          </a:xfrm>
        </p:grpSpPr>
        <p:sp>
          <p:nvSpPr>
            <p:cNvPr id="13" name="Can 12" descr="example of a pictorial model of an allowable unlabeled geometric figure (a cylinder)"/>
            <p:cNvSpPr/>
            <p:nvPr/>
          </p:nvSpPr>
          <p:spPr bwMode="auto">
            <a:xfrm>
              <a:off x="3581445" y="4800600"/>
              <a:ext cx="609555" cy="137160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43027" name="Picture 14" descr="  Image of an allowed pictorial model of a geometric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859" y="4935395"/>
              <a:ext cx="516639"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6" name="Group 7" descr="Image of an allowed pictorial model of a geometric figure."/>
          <p:cNvGrpSpPr>
            <a:grpSpLocks/>
          </p:cNvGrpSpPr>
          <p:nvPr/>
        </p:nvGrpSpPr>
        <p:grpSpPr bwMode="auto">
          <a:xfrm>
            <a:off x="2211388" y="4884739"/>
            <a:ext cx="3579812" cy="930275"/>
            <a:chOff x="5334000" y="5562600"/>
            <a:chExt cx="3048000" cy="533400"/>
          </a:xfrm>
        </p:grpSpPr>
        <p:pic>
          <p:nvPicPr>
            <p:cNvPr id="43024" name="Picture 16" descr="  Image of an allowed pictorial model of a geometric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562600"/>
              <a:ext cx="7413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bwMode="auto">
            <a:xfrm>
              <a:off x="5790862" y="5943990"/>
              <a:ext cx="2591138" cy="0"/>
            </a:xfrm>
            <a:prstGeom prst="straightConnector1">
              <a:avLst/>
            </a:prstGeom>
            <a:ln w="635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3017" name="Group 4" descr="Image of an allowed pictorial model of a geometric figure."/>
          <p:cNvGrpSpPr>
            <a:grpSpLocks/>
          </p:cNvGrpSpPr>
          <p:nvPr/>
        </p:nvGrpSpPr>
        <p:grpSpPr bwMode="auto">
          <a:xfrm>
            <a:off x="6927850" y="4884739"/>
            <a:ext cx="2171700" cy="1571625"/>
            <a:chOff x="265835" y="5077079"/>
            <a:chExt cx="1656628" cy="1219200"/>
          </a:xfrm>
        </p:grpSpPr>
        <p:sp>
          <p:nvSpPr>
            <p:cNvPr id="23" name="Right Triangle 22" descr="example of a pictorial model of an allowable unlabeled geometric figure (a triangle)&quot;"/>
            <p:cNvSpPr/>
            <p:nvPr/>
          </p:nvSpPr>
          <p:spPr bwMode="auto">
            <a:xfrm>
              <a:off x="626709" y="5077079"/>
              <a:ext cx="1295754" cy="1219200"/>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023" name="Picture 2" descr="  Image of an allowed pictorial model of a geometric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35" y="5148960"/>
              <a:ext cx="6921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8" name="Group 6" descr="Image of an allowed pictorial model of a geometric figure."/>
          <p:cNvGrpSpPr>
            <a:grpSpLocks/>
          </p:cNvGrpSpPr>
          <p:nvPr/>
        </p:nvGrpSpPr>
        <p:grpSpPr bwMode="auto">
          <a:xfrm>
            <a:off x="8134350" y="2855914"/>
            <a:ext cx="1830388" cy="1608137"/>
            <a:chOff x="7467600" y="3505200"/>
            <a:chExt cx="1371600" cy="1219200"/>
          </a:xfrm>
        </p:grpSpPr>
        <p:pic>
          <p:nvPicPr>
            <p:cNvPr id="43019" name="Picture 2" descr="  Image of an allowed pictorial model of a geometric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505200"/>
              <a:ext cx="61993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Arrow Connector 33"/>
            <p:cNvCxnSpPr/>
            <p:nvPr/>
          </p:nvCxnSpPr>
          <p:spPr bwMode="auto">
            <a:xfrm>
              <a:off x="7467600" y="4724400"/>
              <a:ext cx="13716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flipV="1">
              <a:off x="7504478" y="3658051"/>
              <a:ext cx="1143198" cy="106634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FAE1FD7A-E6FC-4730-9D0A-F9F39E5129A0}"/>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2006437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38125"/>
            <a:ext cx="8382000" cy="946150"/>
          </a:xfrm>
          <a:solidFill>
            <a:schemeClr val="accent1"/>
          </a:solidFill>
          <a:ln w="28575">
            <a:solidFill>
              <a:schemeClr val="tx1"/>
            </a:solidFill>
          </a:ln>
        </p:spPr>
        <p:txBody>
          <a:bodyPr>
            <a:noAutofit/>
            <a:sp3d/>
          </a:bodyPr>
          <a:lstStyle/>
          <a:p>
            <a:pPr marL="54864">
              <a:defRPr/>
            </a:pPr>
            <a:r>
              <a:rPr lang="en-US" sz="3300" dirty="0">
                <a:solidFill>
                  <a:schemeClr val="tx2">
                    <a:tint val="100000"/>
                    <a:shade val="90000"/>
                    <a:satMod val="250000"/>
                    <a:alpha val="100000"/>
                  </a:schemeClr>
                </a:solidFill>
              </a:rPr>
              <a:t>Mathematics: Pictorial Models of Geometric Figures </a:t>
            </a:r>
          </a:p>
        </p:txBody>
      </p:sp>
      <p:sp>
        <p:nvSpPr>
          <p:cNvPr id="52228" name="Slide Number Placeholder 3"/>
          <p:cNvSpPr>
            <a:spLocks noGrp="1"/>
          </p:cNvSpPr>
          <p:nvPr>
            <p:ph type="sldNum" sz="quarter" idx="12"/>
          </p:nvPr>
        </p:nvSpPr>
        <p:spPr bwMode="auto">
          <a:xfrm>
            <a:off x="10887076" y="6434137"/>
            <a:ext cx="4794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459BC40F-1BA6-4797-B794-EC229167FA72}" type="slidenum">
              <a:rPr lang="en-US" altLang="en-US" sz="1600">
                <a:solidFill>
                  <a:srgbClr val="DFE0D4"/>
                </a:solidFill>
              </a:rPr>
              <a:pPr>
                <a:buClrTx/>
                <a:buSzTx/>
                <a:buFontTx/>
                <a:buNone/>
                <a:defRPr/>
              </a:pPr>
              <a:t>17</a:t>
            </a:fld>
            <a:endParaRPr lang="en-US" altLang="en-US" sz="1600" dirty="0">
              <a:solidFill>
                <a:srgbClr val="DFE0D4"/>
              </a:solidFill>
            </a:endParaRPr>
          </a:p>
        </p:txBody>
      </p:sp>
      <p:sp>
        <p:nvSpPr>
          <p:cNvPr id="45061" name="Rectangle 4"/>
          <p:cNvSpPr>
            <a:spLocks noChangeArrowheads="1"/>
          </p:cNvSpPr>
          <p:nvPr/>
        </p:nvSpPr>
        <p:spPr bwMode="auto">
          <a:xfrm>
            <a:off x="270523" y="2451421"/>
            <a:ext cx="2568007"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900" dirty="0">
                <a:latin typeface="Open Sans"/>
              </a:rPr>
              <a:t>A pictorial model of a geometric figure </a:t>
            </a:r>
            <a:r>
              <a:rPr lang="en-US" altLang="en-US" sz="1900" b="1" dirty="0">
                <a:latin typeface="Open Sans"/>
              </a:rPr>
              <a:t>MAY</a:t>
            </a:r>
            <a:r>
              <a:rPr lang="en-US" altLang="en-US" sz="1900" dirty="0">
                <a:latin typeface="Open Sans"/>
              </a:rPr>
              <a:t> be provided in either                three-dimensional </a:t>
            </a:r>
          </a:p>
          <a:p>
            <a:pPr eaLnBrk="1" hangingPunct="1">
              <a:lnSpc>
                <a:spcPct val="100000"/>
              </a:lnSpc>
              <a:spcBef>
                <a:spcPct val="0"/>
              </a:spcBef>
              <a:buClrTx/>
              <a:buSzTx/>
              <a:buFontTx/>
              <a:buNone/>
            </a:pPr>
            <a:r>
              <a:rPr lang="en-US" altLang="en-US" sz="1900" dirty="0">
                <a:latin typeface="Open Sans"/>
              </a:rPr>
              <a:t>(3-D) forms</a:t>
            </a:r>
          </a:p>
          <a:p>
            <a:pPr eaLnBrk="1" hangingPunct="1">
              <a:lnSpc>
                <a:spcPct val="100000"/>
              </a:lnSpc>
              <a:spcBef>
                <a:spcPct val="0"/>
              </a:spcBef>
              <a:buClrTx/>
              <a:buSzTx/>
              <a:buFontTx/>
              <a:buNone/>
            </a:pPr>
            <a:r>
              <a:rPr lang="en-US" altLang="en-US" sz="1900" b="1" dirty="0">
                <a:latin typeface="Open Sans"/>
              </a:rPr>
              <a:t>         OR</a:t>
            </a:r>
            <a:r>
              <a:rPr lang="en-US" altLang="en-US" sz="1900" dirty="0">
                <a:latin typeface="Open Sans"/>
              </a:rPr>
              <a:t>                     </a:t>
            </a:r>
            <a:r>
              <a:rPr lang="en-US" altLang="en-US" sz="1900">
                <a:latin typeface="Open Sans"/>
              </a:rPr>
              <a:t>two-dimensional     (</a:t>
            </a:r>
            <a:r>
              <a:rPr lang="en-US" altLang="en-US" sz="1900" dirty="0">
                <a:latin typeface="Open Sans"/>
              </a:rPr>
              <a:t>2-D) forms </a:t>
            </a:r>
          </a:p>
        </p:txBody>
      </p:sp>
      <p:grpSp>
        <p:nvGrpSpPr>
          <p:cNvPr id="45062" name="Group 3" descr="Image of a allowed pictorial model of a geometric figure."/>
          <p:cNvGrpSpPr>
            <a:grpSpLocks/>
          </p:cNvGrpSpPr>
          <p:nvPr/>
        </p:nvGrpSpPr>
        <p:grpSpPr bwMode="auto">
          <a:xfrm>
            <a:off x="4434281" y="1215380"/>
            <a:ext cx="1238439" cy="4960222"/>
            <a:chOff x="2304583" y="2063499"/>
            <a:chExt cx="1201527" cy="5113244"/>
          </a:xfrm>
        </p:grpSpPr>
        <p:pic>
          <p:nvPicPr>
            <p:cNvPr id="45081" name="Picture 36" descr="2-D geometric figure"/>
            <p:cNvPicPr>
              <a:picLocks noChangeAspect="1"/>
            </p:cNvPicPr>
            <p:nvPr/>
          </p:nvPicPr>
          <p:blipFill>
            <a:blip r:embed="rId3">
              <a:extLst>
                <a:ext uri="{28A0092B-C50C-407E-A947-70E740481C1C}">
                  <a14:useLocalDpi xmlns:a14="http://schemas.microsoft.com/office/drawing/2010/main" val="0"/>
                </a:ext>
              </a:extLst>
            </a:blip>
            <a:srcRect l="68477" t="42650" r="14894" b="45830"/>
            <a:stretch>
              <a:fillRect/>
            </a:stretch>
          </p:blipFill>
          <p:spPr bwMode="auto">
            <a:xfrm>
              <a:off x="2615249" y="271562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82" name="Group 11"/>
            <p:cNvGrpSpPr>
              <a:grpSpLocks/>
            </p:cNvGrpSpPr>
            <p:nvPr/>
          </p:nvGrpSpPr>
          <p:grpSpPr bwMode="auto">
            <a:xfrm>
              <a:off x="2304583" y="2063499"/>
              <a:ext cx="1201527" cy="5113244"/>
              <a:chOff x="2305376" y="2269917"/>
              <a:chExt cx="1201172" cy="4649258"/>
            </a:xfrm>
          </p:grpSpPr>
          <p:sp>
            <p:nvSpPr>
              <p:cNvPr id="57" name="Rectangle 56"/>
              <p:cNvSpPr/>
              <p:nvPr/>
            </p:nvSpPr>
            <p:spPr bwMode="auto">
              <a:xfrm>
                <a:off x="2490849" y="2766161"/>
                <a:ext cx="1015699" cy="415301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89" name="Picture 2" descr="  check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5376" y="2269917"/>
                <a:ext cx="653372" cy="67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83" name="Picture 32" descr="2-D geometric figure"/>
            <p:cNvPicPr>
              <a:picLocks noChangeAspect="1"/>
            </p:cNvPicPr>
            <p:nvPr/>
          </p:nvPicPr>
          <p:blipFill>
            <a:blip r:embed="rId3">
              <a:extLst>
                <a:ext uri="{28A0092B-C50C-407E-A947-70E740481C1C}">
                  <a14:useLocalDpi xmlns:a14="http://schemas.microsoft.com/office/drawing/2010/main" val="0"/>
                </a:ext>
              </a:extLst>
            </a:blip>
            <a:srcRect l="70325" t="28239" r="18591" b="57680"/>
            <a:stretch>
              <a:fillRect/>
            </a:stretch>
          </p:blipFill>
          <p:spPr bwMode="auto">
            <a:xfrm rot="5400000">
              <a:off x="2696839" y="6249579"/>
              <a:ext cx="45720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4" name="Picture 33" descr="2-D geometric figure"/>
            <p:cNvPicPr>
              <a:picLocks noChangeAspect="1"/>
            </p:cNvPicPr>
            <p:nvPr/>
          </p:nvPicPr>
          <p:blipFill>
            <a:blip r:embed="rId3">
              <a:extLst>
                <a:ext uri="{28A0092B-C50C-407E-A947-70E740481C1C}">
                  <a14:useLocalDpi xmlns:a14="http://schemas.microsoft.com/office/drawing/2010/main" val="0"/>
                </a:ext>
              </a:extLst>
            </a:blip>
            <a:srcRect l="70323" t="55450" r="16743" b="33031"/>
            <a:stretch>
              <a:fillRect/>
            </a:stretch>
          </p:blipFill>
          <p:spPr bwMode="auto">
            <a:xfrm>
              <a:off x="2741311" y="3430597"/>
              <a:ext cx="5334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Picture 34" descr="2-D geometric figure"/>
            <p:cNvPicPr>
              <a:picLocks noChangeAspect="1"/>
            </p:cNvPicPr>
            <p:nvPr/>
          </p:nvPicPr>
          <p:blipFill>
            <a:blip r:embed="rId3">
              <a:extLst>
                <a:ext uri="{28A0092B-C50C-407E-A947-70E740481C1C}">
                  <a14:useLocalDpi xmlns:a14="http://schemas.microsoft.com/office/drawing/2010/main" val="0"/>
                </a:ext>
              </a:extLst>
            </a:blip>
            <a:srcRect l="68475" t="15440" r="14896" b="71759"/>
            <a:stretch>
              <a:fillRect/>
            </a:stretch>
          </p:blipFill>
          <p:spPr bwMode="auto">
            <a:xfrm>
              <a:off x="2631365" y="413033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6" name="Picture 35" descr="2-D geometric figure"/>
            <p:cNvPicPr>
              <a:picLocks noChangeAspect="1"/>
            </p:cNvPicPr>
            <p:nvPr/>
          </p:nvPicPr>
          <p:blipFill>
            <a:blip r:embed="rId3">
              <a:extLst>
                <a:ext uri="{28A0092B-C50C-407E-A947-70E740481C1C}">
                  <a14:useLocalDpi xmlns:a14="http://schemas.microsoft.com/office/drawing/2010/main" val="0"/>
                </a:ext>
              </a:extLst>
            </a:blip>
            <a:srcRect l="68497" t="69000" r="14874" b="20760"/>
            <a:stretch>
              <a:fillRect/>
            </a:stretch>
          </p:blipFill>
          <p:spPr bwMode="auto">
            <a:xfrm>
              <a:off x="2665110" y="4922491"/>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37" descr="2-D geometric figure"/>
            <p:cNvPicPr>
              <a:picLocks noChangeAspect="1"/>
            </p:cNvPicPr>
            <p:nvPr/>
          </p:nvPicPr>
          <p:blipFill>
            <a:blip r:embed="rId3">
              <a:extLst>
                <a:ext uri="{28A0092B-C50C-407E-A947-70E740481C1C}">
                  <a14:useLocalDpi xmlns:a14="http://schemas.microsoft.com/office/drawing/2010/main" val="0"/>
                </a:ext>
              </a:extLst>
            </a:blip>
            <a:srcRect l="68477" t="81050" r="14894" b="7430"/>
            <a:stretch>
              <a:fillRect/>
            </a:stretch>
          </p:blipFill>
          <p:spPr bwMode="auto">
            <a:xfrm>
              <a:off x="2616841" y="5633646"/>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3" name="Group 4" descr="Image of a allowed pictorial model of a geometric figure."/>
          <p:cNvGrpSpPr>
            <a:grpSpLocks/>
          </p:cNvGrpSpPr>
          <p:nvPr/>
        </p:nvGrpSpPr>
        <p:grpSpPr bwMode="auto">
          <a:xfrm>
            <a:off x="2722779" y="1342993"/>
            <a:ext cx="1478749" cy="4943939"/>
            <a:chOff x="-342697" y="2345064"/>
            <a:chExt cx="1367841" cy="5085852"/>
          </a:xfrm>
        </p:grpSpPr>
        <p:pic>
          <p:nvPicPr>
            <p:cNvPr id="45077" name="Picture 39" descr="model of 3-D geometric figures"/>
            <p:cNvPicPr>
              <a:picLocks noChangeAspect="1"/>
            </p:cNvPicPr>
            <p:nvPr/>
          </p:nvPicPr>
          <p:blipFill>
            <a:blip r:embed="rId3">
              <a:extLst>
                <a:ext uri="{28A0092B-C50C-407E-A947-70E740481C1C}">
                  <a14:useLocalDpi xmlns:a14="http://schemas.microsoft.com/office/drawing/2010/main" val="0"/>
                </a:ext>
              </a:extLst>
            </a:blip>
            <a:srcRect l="14896" t="15440" r="64780" b="6480"/>
            <a:stretch>
              <a:fillRect/>
            </a:stretch>
          </p:blipFill>
          <p:spPr bwMode="auto">
            <a:xfrm>
              <a:off x="93721" y="2782716"/>
              <a:ext cx="83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78" name="Group 12"/>
            <p:cNvGrpSpPr>
              <a:grpSpLocks/>
            </p:cNvGrpSpPr>
            <p:nvPr/>
          </p:nvGrpSpPr>
          <p:grpSpPr bwMode="auto">
            <a:xfrm>
              <a:off x="-342697" y="2345064"/>
              <a:ext cx="1367841" cy="5014967"/>
              <a:chOff x="-343979" y="2344562"/>
              <a:chExt cx="1368898" cy="5016192"/>
            </a:xfrm>
          </p:grpSpPr>
          <p:sp>
            <p:nvSpPr>
              <p:cNvPr id="54" name="Rectangle 53"/>
              <p:cNvSpPr/>
              <p:nvPr/>
            </p:nvSpPr>
            <p:spPr bwMode="auto">
              <a:xfrm>
                <a:off x="9723" y="2801670"/>
                <a:ext cx="1015196" cy="455908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80" name="Picture 2" descr="  check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79" y="2344562"/>
                <a:ext cx="653372" cy="67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5064" name="Group 7" descr="Image of a disallowed pictorial model of a geometric figure due to the combination of both 2D and 3D together."/>
          <p:cNvGrpSpPr>
            <a:grpSpLocks/>
          </p:cNvGrpSpPr>
          <p:nvPr/>
        </p:nvGrpSpPr>
        <p:grpSpPr bwMode="auto">
          <a:xfrm>
            <a:off x="9063410" y="1576554"/>
            <a:ext cx="2580182" cy="4695687"/>
            <a:chOff x="5621092" y="1727965"/>
            <a:chExt cx="2565479" cy="4949373"/>
          </a:xfrm>
        </p:grpSpPr>
        <p:grpSp>
          <p:nvGrpSpPr>
            <p:cNvPr id="45065" name="Group 6"/>
            <p:cNvGrpSpPr>
              <a:grpSpLocks/>
            </p:cNvGrpSpPr>
            <p:nvPr/>
          </p:nvGrpSpPr>
          <p:grpSpPr bwMode="auto">
            <a:xfrm>
              <a:off x="5621092" y="1727965"/>
              <a:ext cx="2565479" cy="4949373"/>
              <a:chOff x="5621092" y="1727965"/>
              <a:chExt cx="2565479" cy="4949373"/>
            </a:xfrm>
          </p:grpSpPr>
          <p:grpSp>
            <p:nvGrpSpPr>
              <p:cNvPr id="45073" name="Group 5"/>
              <p:cNvGrpSpPr>
                <a:grpSpLocks/>
              </p:cNvGrpSpPr>
              <p:nvPr/>
            </p:nvGrpSpPr>
            <p:grpSpPr bwMode="auto">
              <a:xfrm>
                <a:off x="6121984" y="1945347"/>
                <a:ext cx="2064587" cy="4731991"/>
                <a:chOff x="4412412" y="1991862"/>
                <a:chExt cx="2064587" cy="4731991"/>
              </a:xfrm>
            </p:grpSpPr>
            <p:sp>
              <p:nvSpPr>
                <p:cNvPr id="51" name="Rectangle 50"/>
                <p:cNvSpPr/>
                <p:nvPr/>
              </p:nvSpPr>
              <p:spPr bwMode="auto">
                <a:xfrm>
                  <a:off x="4411937" y="1991862"/>
                  <a:ext cx="2065062" cy="47319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76" name="Picture 43" descr="Model of 3-D geometric figures"/>
                <p:cNvPicPr>
                  <a:picLocks noChangeAspect="1"/>
                </p:cNvPicPr>
                <p:nvPr/>
              </p:nvPicPr>
              <p:blipFill>
                <a:blip r:embed="rId3">
                  <a:extLst>
                    <a:ext uri="{28A0092B-C50C-407E-A947-70E740481C1C}">
                      <a14:useLocalDpi xmlns:a14="http://schemas.microsoft.com/office/drawing/2010/main" val="0"/>
                    </a:ext>
                  </a:extLst>
                </a:blip>
                <a:srcRect l="14896" t="15440" r="64780" b="6480"/>
                <a:stretch>
                  <a:fillRect/>
                </a:stretch>
              </p:blipFill>
              <p:spPr bwMode="auto">
                <a:xfrm>
                  <a:off x="4461553" y="2057400"/>
                  <a:ext cx="83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74" name="Picture 3" descr="&quot;X&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092" y="1727965"/>
                <a:ext cx="796247" cy="90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6" name="Group 46"/>
            <p:cNvGrpSpPr>
              <a:grpSpLocks/>
            </p:cNvGrpSpPr>
            <p:nvPr/>
          </p:nvGrpSpPr>
          <p:grpSpPr bwMode="auto">
            <a:xfrm>
              <a:off x="7238414" y="1984934"/>
              <a:ext cx="838201" cy="4665709"/>
              <a:chOff x="3048000" y="1993854"/>
              <a:chExt cx="838201" cy="4665709"/>
            </a:xfrm>
          </p:grpSpPr>
          <p:pic>
            <p:nvPicPr>
              <p:cNvPr id="45067" name="Picture 47" descr="2-D geometric figure"/>
              <p:cNvPicPr>
                <a:picLocks noChangeAspect="1"/>
              </p:cNvPicPr>
              <p:nvPr/>
            </p:nvPicPr>
            <p:blipFill>
              <a:blip r:embed="rId3">
                <a:extLst>
                  <a:ext uri="{28A0092B-C50C-407E-A947-70E740481C1C}">
                    <a14:useLocalDpi xmlns:a14="http://schemas.microsoft.com/office/drawing/2010/main" val="0"/>
                  </a:ext>
                </a:extLst>
              </a:blip>
              <a:srcRect l="66628" t="55804" r="14066" b="31396"/>
              <a:stretch>
                <a:fillRect/>
              </a:stretch>
            </p:blipFill>
            <p:spPr bwMode="auto">
              <a:xfrm>
                <a:off x="3089953" y="2781352"/>
                <a:ext cx="79624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48" descr="2-D geometric figure"/>
              <p:cNvPicPr>
                <a:picLocks noChangeAspect="1"/>
              </p:cNvPicPr>
              <p:nvPr/>
            </p:nvPicPr>
            <p:blipFill>
              <a:blip r:embed="rId3">
                <a:extLst>
                  <a:ext uri="{28A0092B-C50C-407E-A947-70E740481C1C}">
                    <a14:useLocalDpi xmlns:a14="http://schemas.microsoft.com/office/drawing/2010/main" val="0"/>
                  </a:ext>
                </a:extLst>
              </a:blip>
              <a:srcRect l="66628" t="27708" r="14066" b="58211"/>
              <a:stretch>
                <a:fillRect/>
              </a:stretch>
            </p:blipFill>
            <p:spPr bwMode="auto">
              <a:xfrm rot="5400000">
                <a:off x="3068977" y="5842340"/>
                <a:ext cx="79624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49" descr="2-D geometric figure"/>
              <p:cNvPicPr>
                <a:picLocks noChangeAspect="1"/>
              </p:cNvPicPr>
              <p:nvPr/>
            </p:nvPicPr>
            <p:blipFill>
              <a:blip r:embed="rId3">
                <a:extLst>
                  <a:ext uri="{28A0092B-C50C-407E-A947-70E740481C1C}">
                    <a14:useLocalDpi xmlns:a14="http://schemas.microsoft.com/office/drawing/2010/main" val="0"/>
                  </a:ext>
                </a:extLst>
              </a:blip>
              <a:srcRect l="66628" t="68893" r="14066" b="19586"/>
              <a:stretch>
                <a:fillRect/>
              </a:stretch>
            </p:blipFill>
            <p:spPr bwMode="auto">
              <a:xfrm>
                <a:off x="3087808" y="4377955"/>
                <a:ext cx="79624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51" descr="2-D geometric figure"/>
              <p:cNvPicPr>
                <a:picLocks noChangeAspect="1"/>
              </p:cNvPicPr>
              <p:nvPr/>
            </p:nvPicPr>
            <p:blipFill>
              <a:blip r:embed="rId3">
                <a:extLst>
                  <a:ext uri="{28A0092B-C50C-407E-A947-70E740481C1C}">
                    <a14:useLocalDpi xmlns:a14="http://schemas.microsoft.com/office/drawing/2010/main" val="0"/>
                  </a:ext>
                </a:extLst>
              </a:blip>
              <a:srcRect l="66628" t="42014" r="14066" b="45186"/>
              <a:stretch>
                <a:fillRect/>
              </a:stretch>
            </p:blipFill>
            <p:spPr bwMode="auto">
              <a:xfrm>
                <a:off x="3048000" y="1993854"/>
                <a:ext cx="79624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52" descr="2-D geometric figure"/>
              <p:cNvPicPr>
                <a:picLocks noChangeAspect="1"/>
              </p:cNvPicPr>
              <p:nvPr/>
            </p:nvPicPr>
            <p:blipFill>
              <a:blip r:embed="rId3">
                <a:extLst>
                  <a:ext uri="{28A0092B-C50C-407E-A947-70E740481C1C}">
                    <a14:useLocalDpi xmlns:a14="http://schemas.microsoft.com/office/drawing/2010/main" val="0"/>
                  </a:ext>
                </a:extLst>
              </a:blip>
              <a:srcRect l="66628" t="15134" r="14066" b="71239"/>
              <a:stretch>
                <a:fillRect/>
              </a:stretch>
            </p:blipFill>
            <p:spPr bwMode="auto">
              <a:xfrm>
                <a:off x="3073400" y="3534768"/>
                <a:ext cx="796247" cy="81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54" descr="2-D geometric figure"/>
              <p:cNvPicPr>
                <a:picLocks noChangeAspect="1"/>
              </p:cNvPicPr>
              <p:nvPr/>
            </p:nvPicPr>
            <p:blipFill>
              <a:blip r:embed="rId3">
                <a:extLst>
                  <a:ext uri="{28A0092B-C50C-407E-A947-70E740481C1C}">
                    <a14:useLocalDpi xmlns:a14="http://schemas.microsoft.com/office/drawing/2010/main" val="0"/>
                  </a:ext>
                </a:extLst>
              </a:blip>
              <a:srcRect l="66628" t="81084" r="14066" b="6786"/>
              <a:stretch>
                <a:fillRect/>
              </a:stretch>
            </p:blipFill>
            <p:spPr bwMode="auto">
              <a:xfrm>
                <a:off x="3087807" y="5181600"/>
                <a:ext cx="796247" cy="72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TextBox 2">
            <a:extLst>
              <a:ext uri="{FF2B5EF4-FFF2-40B4-BE49-F238E27FC236}">
                <a16:creationId xmlns:a16="http://schemas.microsoft.com/office/drawing/2014/main" id="{7BA688B1-2646-4D9C-8938-25AD41346970}"/>
              </a:ext>
            </a:extLst>
          </p:cNvPr>
          <p:cNvSpPr txBox="1"/>
          <p:nvPr/>
        </p:nvSpPr>
        <p:spPr>
          <a:xfrm>
            <a:off x="6139161" y="2451421"/>
            <a:ext cx="3136013" cy="2431435"/>
          </a:xfrm>
          <a:prstGeom prst="rect">
            <a:avLst/>
          </a:prstGeom>
          <a:noFill/>
        </p:spPr>
        <p:txBody>
          <a:bodyPr wrap="square" rtlCol="0">
            <a:spAutoFit/>
          </a:bodyPr>
          <a:lstStyle/>
          <a:p>
            <a:r>
              <a:rPr lang="en-US" altLang="en-US" sz="1900" dirty="0">
                <a:latin typeface="Open Sans"/>
              </a:rPr>
              <a:t>A pictorial model of a geometric figure </a:t>
            </a:r>
            <a:r>
              <a:rPr lang="en-US" altLang="en-US" sz="1900" b="1" dirty="0">
                <a:latin typeface="Open Sans"/>
              </a:rPr>
              <a:t>MAY</a:t>
            </a:r>
            <a:r>
              <a:rPr lang="en-US" altLang="en-US" sz="1900" dirty="0">
                <a:latin typeface="Open Sans"/>
              </a:rPr>
              <a:t> </a:t>
            </a:r>
            <a:r>
              <a:rPr lang="en-US" altLang="en-US" sz="1900" b="1" dirty="0">
                <a:latin typeface="Open Sans"/>
              </a:rPr>
              <a:t>NOT</a:t>
            </a:r>
            <a:r>
              <a:rPr lang="en-US" altLang="en-US" sz="1900" dirty="0">
                <a:latin typeface="Open Sans"/>
              </a:rPr>
              <a:t> be provided in both</a:t>
            </a:r>
          </a:p>
          <a:p>
            <a:r>
              <a:rPr lang="en-US" altLang="en-US" sz="1900" dirty="0">
                <a:latin typeface="Open Sans"/>
              </a:rPr>
              <a:t>three-dimensional (3-D)</a:t>
            </a:r>
          </a:p>
          <a:p>
            <a:r>
              <a:rPr lang="en-US" altLang="en-US" sz="1900" dirty="0">
                <a:latin typeface="Open Sans"/>
              </a:rPr>
              <a:t>           </a:t>
            </a:r>
            <a:r>
              <a:rPr lang="en-US" altLang="en-US" sz="1900" b="1" dirty="0">
                <a:latin typeface="Open Sans"/>
              </a:rPr>
              <a:t> AND                                                                         </a:t>
            </a:r>
          </a:p>
          <a:p>
            <a:r>
              <a:rPr lang="en-US" altLang="en-US" sz="1900" dirty="0">
                <a:latin typeface="Open Sans"/>
              </a:rPr>
              <a:t>two-dimensional (2-D) forms either on the same page or a different page.</a:t>
            </a:r>
            <a:endParaRPr lang="en-US" sz="1900" dirty="0"/>
          </a:p>
        </p:txBody>
      </p:sp>
      <p:sp>
        <p:nvSpPr>
          <p:cNvPr id="4" name="Footer Placeholder 3">
            <a:extLst>
              <a:ext uri="{FF2B5EF4-FFF2-40B4-BE49-F238E27FC236}">
                <a16:creationId xmlns:a16="http://schemas.microsoft.com/office/drawing/2014/main" id="{83E4FBE2-8967-4EA2-A589-2A94077FEC3D}"/>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3225139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1"/>
            <a:ext cx="7772400" cy="1014413"/>
          </a:xfrm>
          <a:solidFill>
            <a:schemeClr val="accent1"/>
          </a:solidFill>
          <a:ln w="28575">
            <a:solidFill>
              <a:schemeClr val="tx1"/>
            </a:solidFill>
          </a:ln>
        </p:spPr>
        <p:txBody>
          <a:bodyPr>
            <a:noAutofit/>
            <a:sp3d/>
          </a:bodyPr>
          <a:lstStyle/>
          <a:p>
            <a:pPr marL="54864">
              <a:defRPr/>
            </a:pPr>
            <a:r>
              <a:rPr lang="en-US" sz="3300" dirty="0">
                <a:solidFill>
                  <a:schemeClr val="tx2">
                    <a:tint val="100000"/>
                    <a:shade val="90000"/>
                    <a:satMod val="250000"/>
                    <a:alpha val="100000"/>
                  </a:schemeClr>
                </a:solidFill>
              </a:rPr>
              <a:t>Mathematics: Pictorial Models of Geometric Figures </a:t>
            </a:r>
          </a:p>
        </p:txBody>
      </p:sp>
      <p:sp>
        <p:nvSpPr>
          <p:cNvPr id="5018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44CDE374-A174-4023-B187-559BE3551C57}" type="slidenum">
              <a:rPr lang="en-US" altLang="en-US" sz="1600">
                <a:solidFill>
                  <a:srgbClr val="DFE0D4"/>
                </a:solidFill>
              </a:rPr>
              <a:pPr>
                <a:buClrTx/>
                <a:buSzTx/>
                <a:buFontTx/>
                <a:buNone/>
                <a:defRPr/>
              </a:pPr>
              <a:t>18</a:t>
            </a:fld>
            <a:endParaRPr lang="en-US" altLang="en-US" sz="1600">
              <a:solidFill>
                <a:srgbClr val="DFE0D4"/>
              </a:solidFill>
            </a:endParaRPr>
          </a:p>
        </p:txBody>
      </p:sp>
      <p:sp>
        <p:nvSpPr>
          <p:cNvPr id="47109" name="Rectangle 4"/>
          <p:cNvSpPr>
            <a:spLocks noChangeArrowheads="1"/>
          </p:cNvSpPr>
          <p:nvPr/>
        </p:nvSpPr>
        <p:spPr bwMode="auto">
          <a:xfrm>
            <a:off x="1152525" y="1447800"/>
            <a:ext cx="9344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The figures may </a:t>
            </a:r>
            <a:r>
              <a:rPr lang="en-US" altLang="en-US" sz="2400" b="1" dirty="0">
                <a:latin typeface="Open Sans"/>
              </a:rPr>
              <a:t>NOT </a:t>
            </a:r>
            <a:r>
              <a:rPr lang="en-US" altLang="en-US" sz="2400" dirty="0">
                <a:latin typeface="Open Sans"/>
              </a:rPr>
              <a:t>contain titles, words, labels, colors used as labels, acronyms, mnemonics, numbers, symbols, or variables. </a:t>
            </a:r>
          </a:p>
        </p:txBody>
      </p:sp>
      <p:grpSp>
        <p:nvGrpSpPr>
          <p:cNvPr id="47110" name="Group 77" descr="Image of a disallowed geometric figure due to the inclusion of numerals, symbols, or labels."/>
          <p:cNvGrpSpPr>
            <a:grpSpLocks/>
          </p:cNvGrpSpPr>
          <p:nvPr/>
        </p:nvGrpSpPr>
        <p:grpSpPr bwMode="auto">
          <a:xfrm>
            <a:off x="2057401" y="4459288"/>
            <a:ext cx="1897063" cy="1693862"/>
            <a:chOff x="6248400" y="3505200"/>
            <a:chExt cx="1600200" cy="1219200"/>
          </a:xfrm>
        </p:grpSpPr>
        <p:pic>
          <p:nvPicPr>
            <p:cNvPr id="47131" name="Picture 1" descr="example of non-allowable pictorial model of a geometric figure (cylinder)labeled with h and 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505200"/>
              <a:ext cx="9906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32"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72745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1" name="Group 65" descr="Image of a disallowed geometric figure due to the inclusion of numerals, symbols, or labels."/>
          <p:cNvGrpSpPr>
            <a:grpSpLocks/>
          </p:cNvGrpSpPr>
          <p:nvPr/>
        </p:nvGrpSpPr>
        <p:grpSpPr bwMode="auto">
          <a:xfrm>
            <a:off x="7478713" y="2622551"/>
            <a:ext cx="2552700" cy="1389063"/>
            <a:chOff x="0" y="5410200"/>
            <a:chExt cx="1877219" cy="1066800"/>
          </a:xfrm>
        </p:grpSpPr>
        <p:cxnSp>
          <p:nvCxnSpPr>
            <p:cNvPr id="60" name="Straight Arrow Connector 59"/>
            <p:cNvCxnSpPr/>
            <p:nvPr/>
          </p:nvCxnSpPr>
          <p:spPr>
            <a:xfrm flipH="1" flipV="1">
              <a:off x="0" y="5715000"/>
              <a:ext cx="685278" cy="762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58428" y="6466027"/>
              <a:ext cx="1218791"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129" name="TextBox 61"/>
            <p:cNvSpPr txBox="1">
              <a:spLocks noChangeArrowheads="1"/>
            </p:cNvSpPr>
            <p:nvPr/>
          </p:nvSpPr>
          <p:spPr bwMode="auto">
            <a:xfrm>
              <a:off x="609600" y="6019800"/>
              <a:ext cx="1143000" cy="30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b="1"/>
                <a:t>Obtuse</a:t>
              </a:r>
              <a:endParaRPr lang="en-US" altLang="en-US" sz="1800" b="1"/>
            </a:p>
          </p:txBody>
        </p:sp>
        <p:pic>
          <p:nvPicPr>
            <p:cNvPr id="47130"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410200"/>
              <a:ext cx="453828" cy="53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2" name="Group 14" descr="Image of a disallowed geometric figure due to the inclusion of numerals, symbols, or labels."/>
          <p:cNvGrpSpPr>
            <a:grpSpLocks/>
          </p:cNvGrpSpPr>
          <p:nvPr/>
        </p:nvGrpSpPr>
        <p:grpSpPr bwMode="auto">
          <a:xfrm>
            <a:off x="7026276" y="5029201"/>
            <a:ext cx="1736725" cy="1325563"/>
            <a:chOff x="5502957" y="5029200"/>
            <a:chExt cx="1736043" cy="1325280"/>
          </a:xfrm>
        </p:grpSpPr>
        <p:grpSp>
          <p:nvGrpSpPr>
            <p:cNvPr id="47120" name="Group 13"/>
            <p:cNvGrpSpPr>
              <a:grpSpLocks/>
            </p:cNvGrpSpPr>
            <p:nvPr/>
          </p:nvGrpSpPr>
          <p:grpSpPr bwMode="auto">
            <a:xfrm>
              <a:off x="5502957" y="5029200"/>
              <a:ext cx="1736043" cy="1325280"/>
              <a:chOff x="5539040" y="5031869"/>
              <a:chExt cx="1736043" cy="1325280"/>
            </a:xfrm>
          </p:grpSpPr>
          <p:pic>
            <p:nvPicPr>
              <p:cNvPr id="47122"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283" y="5031869"/>
                <a:ext cx="607800" cy="71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ube 42" descr="example of non-allowable pictorial model of a geometric figure labeled cube with an edge also labeled"/>
              <p:cNvSpPr/>
              <p:nvPr/>
            </p:nvSpPr>
            <p:spPr bwMode="auto">
              <a:xfrm>
                <a:off x="5540627" y="5319146"/>
                <a:ext cx="1126682" cy="1038003"/>
              </a:xfrm>
              <a:prstGeom prst="cub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dirty="0">
                  <a:solidFill>
                    <a:schemeClr val="tx1"/>
                  </a:solidFill>
                </a:endParaRPr>
              </a:p>
            </p:txBody>
          </p:sp>
          <p:sp>
            <p:nvSpPr>
              <p:cNvPr id="4" name="Rectangle 3"/>
              <p:cNvSpPr/>
              <p:nvPr/>
            </p:nvSpPr>
            <p:spPr>
              <a:xfrm>
                <a:off x="5559670" y="5587375"/>
                <a:ext cx="783917" cy="76977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flipH="1">
                <a:off x="5539040" y="5257246"/>
                <a:ext cx="328484" cy="3301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461016" y="6071460"/>
                <a:ext cx="214228" cy="22220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flipH="1">
              <a:off x="6631227" y="5843414"/>
              <a:ext cx="1586" cy="25235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7113" name="Group 7" descr="Image of a disallowed geometric figure due to the inclusion of numerals, symbols, or labels."/>
          <p:cNvGrpSpPr>
            <a:grpSpLocks/>
          </p:cNvGrpSpPr>
          <p:nvPr/>
        </p:nvGrpSpPr>
        <p:grpSpPr bwMode="auto">
          <a:xfrm>
            <a:off x="4495800" y="2776538"/>
            <a:ext cx="1905000" cy="1974852"/>
            <a:chOff x="2971800" y="2776538"/>
            <a:chExt cx="1905000" cy="1974852"/>
          </a:xfrm>
        </p:grpSpPr>
        <p:grpSp>
          <p:nvGrpSpPr>
            <p:cNvPr id="47114" name="Group 24"/>
            <p:cNvGrpSpPr>
              <a:grpSpLocks/>
            </p:cNvGrpSpPr>
            <p:nvPr/>
          </p:nvGrpSpPr>
          <p:grpSpPr bwMode="auto">
            <a:xfrm>
              <a:off x="2971800" y="2776538"/>
              <a:ext cx="1905000" cy="1974850"/>
              <a:chOff x="4343400" y="4191000"/>
              <a:chExt cx="1676400" cy="1829071"/>
            </a:xfrm>
          </p:grpSpPr>
          <p:sp>
            <p:nvSpPr>
              <p:cNvPr id="24" name="Right Triangle 23" descr="example of non-allowable pictorial model of a geometric figure (triangle)with 90 degree angle labeled "/>
              <p:cNvSpPr/>
              <p:nvPr/>
            </p:nvSpPr>
            <p:spPr>
              <a:xfrm>
                <a:off x="4343400" y="4191000"/>
                <a:ext cx="1676400" cy="1829071"/>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7118" name="Picture 3" descr="&quot;X&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267200"/>
                <a:ext cx="517130" cy="4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TextBox 22"/>
              <p:cNvSpPr txBox="1">
                <a:spLocks noChangeArrowheads="1"/>
              </p:cNvSpPr>
              <p:nvPr/>
            </p:nvSpPr>
            <p:spPr bwMode="auto">
              <a:xfrm rot="10800000" flipV="1">
                <a:off x="4343401" y="5652432"/>
                <a:ext cx="898345" cy="34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dirty="0"/>
                  <a:t>90</a:t>
                </a:r>
                <a:r>
                  <a:rPr lang="en-US" altLang="en-US" sz="1800" b="1" dirty="0">
                    <a:latin typeface="Times New Roman" panose="02020603050405020304" pitchFamily="18" charset="0"/>
                    <a:cs typeface="Times New Roman" panose="02020603050405020304" pitchFamily="18" charset="0"/>
                  </a:rPr>
                  <a:t>°</a:t>
                </a:r>
                <a:endParaRPr lang="en-US" altLang="en-US" sz="1800" b="1" dirty="0"/>
              </a:p>
            </p:txBody>
          </p:sp>
        </p:grpSp>
        <p:cxnSp>
          <p:nvCxnSpPr>
            <p:cNvPr id="6" name="Straight Connector 5"/>
            <p:cNvCxnSpPr>
              <a:cxnSpLocks/>
            </p:cNvCxnSpPr>
            <p:nvPr/>
          </p:nvCxnSpPr>
          <p:spPr>
            <a:xfrm flipV="1">
              <a:off x="2971800" y="4300538"/>
              <a:ext cx="511176"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3482976" y="4300538"/>
              <a:ext cx="0" cy="450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4A0163C-EA02-482E-B95B-413351C0FB66}"/>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1805132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1"/>
            <a:ext cx="7772400" cy="1038225"/>
          </a:xfrm>
          <a:solidFill>
            <a:schemeClr val="accent1"/>
          </a:solidFill>
          <a:ln w="28575">
            <a:solidFill>
              <a:schemeClr val="tx1"/>
            </a:solidFill>
          </a:ln>
        </p:spPr>
        <p:txBody>
          <a:bodyPr>
            <a:noAutofit/>
            <a:sp3d/>
          </a:bodyPr>
          <a:lstStyle/>
          <a:p>
            <a:pPr marL="54864">
              <a:defRPr/>
            </a:pPr>
            <a:r>
              <a:rPr lang="en-US" sz="3300" dirty="0">
                <a:solidFill>
                  <a:schemeClr val="tx2">
                    <a:tint val="100000"/>
                    <a:shade val="90000"/>
                    <a:satMod val="250000"/>
                    <a:alpha val="100000"/>
                  </a:schemeClr>
                </a:solidFill>
              </a:rPr>
              <a:t>Mathematics: Pictorial Models of Geometric Figures </a:t>
            </a:r>
          </a:p>
        </p:txBody>
      </p:sp>
      <p:sp>
        <p:nvSpPr>
          <p:cNvPr id="54276"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14F0D31A-B131-44F2-B038-1399367235B8}" type="slidenum">
              <a:rPr lang="en-US" altLang="en-US" sz="1600">
                <a:solidFill>
                  <a:srgbClr val="DFE0D4"/>
                </a:solidFill>
              </a:rPr>
              <a:pPr>
                <a:buClrTx/>
                <a:buSzTx/>
                <a:buFontTx/>
                <a:buNone/>
                <a:defRPr/>
              </a:pPr>
              <a:t>19</a:t>
            </a:fld>
            <a:endParaRPr lang="en-US" altLang="en-US" sz="1600">
              <a:solidFill>
                <a:srgbClr val="DFE0D4"/>
              </a:solidFill>
            </a:endParaRPr>
          </a:p>
        </p:txBody>
      </p:sp>
      <p:sp>
        <p:nvSpPr>
          <p:cNvPr id="49157" name="Rectangle 4"/>
          <p:cNvSpPr>
            <a:spLocks noChangeArrowheads="1"/>
          </p:cNvSpPr>
          <p:nvPr/>
        </p:nvSpPr>
        <p:spPr bwMode="auto">
          <a:xfrm>
            <a:off x="819149" y="1531102"/>
            <a:ext cx="10372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Providing a pictorial model of a geometric figure in one form (e.g., net) and a manipulative of the same figure in another form (e.g., three-dimensional solid) is </a:t>
            </a:r>
            <a:r>
              <a:rPr lang="en-US" altLang="en-US" sz="2400" b="1" dirty="0">
                <a:latin typeface="Open Sans"/>
              </a:rPr>
              <a:t>NOT </a:t>
            </a:r>
            <a:r>
              <a:rPr lang="en-US" altLang="en-US" sz="2400" dirty="0">
                <a:latin typeface="Open Sans"/>
              </a:rPr>
              <a:t>allowed</a:t>
            </a:r>
            <a:r>
              <a:rPr lang="en-US" altLang="en-US" sz="2400" b="1" dirty="0">
                <a:latin typeface="Open Sans"/>
              </a:rPr>
              <a:t>.</a:t>
            </a:r>
            <a:endParaRPr lang="en-US" altLang="en-US" sz="2400" dirty="0">
              <a:latin typeface="Open Sans"/>
            </a:endParaRPr>
          </a:p>
        </p:txBody>
      </p:sp>
      <p:grpSp>
        <p:nvGrpSpPr>
          <p:cNvPr id="49158" name="Group 3" descr="Image of an allowed geometric figure."/>
          <p:cNvGrpSpPr>
            <a:grpSpLocks/>
          </p:cNvGrpSpPr>
          <p:nvPr/>
        </p:nvGrpSpPr>
        <p:grpSpPr bwMode="auto">
          <a:xfrm>
            <a:off x="1828801" y="3048000"/>
            <a:ext cx="3267075" cy="3429000"/>
            <a:chOff x="457200" y="2743200"/>
            <a:chExt cx="2830966" cy="2743200"/>
          </a:xfrm>
        </p:grpSpPr>
        <p:pic>
          <p:nvPicPr>
            <p:cNvPr id="49165" name="Picture 2" descr="net of a cy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1535"/>
              <a:ext cx="2449966" cy="231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TextBox 35"/>
            <p:cNvSpPr txBox="1">
              <a:spLocks noChangeArrowheads="1"/>
            </p:cNvSpPr>
            <p:nvPr/>
          </p:nvSpPr>
          <p:spPr bwMode="auto">
            <a:xfrm>
              <a:off x="1184275" y="2743200"/>
              <a:ext cx="2016125" cy="32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b="1"/>
                <a:t>Pictorial Model</a:t>
              </a:r>
            </a:p>
          </p:txBody>
        </p:sp>
        <p:pic>
          <p:nvPicPr>
            <p:cNvPr id="49167" name="Picture 12" descr="check mar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143303"/>
              <a:ext cx="727075" cy="7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59" name="Group 4" descr="Image of an allowed geometric figure."/>
          <p:cNvGrpSpPr>
            <a:grpSpLocks/>
          </p:cNvGrpSpPr>
          <p:nvPr/>
        </p:nvGrpSpPr>
        <p:grpSpPr bwMode="auto">
          <a:xfrm>
            <a:off x="6999289" y="3048000"/>
            <a:ext cx="2987675" cy="3429000"/>
            <a:chOff x="3641092" y="2743200"/>
            <a:chExt cx="2519724" cy="2895551"/>
          </a:xfrm>
        </p:grpSpPr>
        <p:grpSp>
          <p:nvGrpSpPr>
            <p:cNvPr id="49161" name="Group 34"/>
            <p:cNvGrpSpPr>
              <a:grpSpLocks/>
            </p:cNvGrpSpPr>
            <p:nvPr/>
          </p:nvGrpSpPr>
          <p:grpSpPr bwMode="auto">
            <a:xfrm>
              <a:off x="3891380" y="2743200"/>
              <a:ext cx="2269436" cy="2895551"/>
              <a:chOff x="5638800" y="2971800"/>
              <a:chExt cx="1864180" cy="2514600"/>
            </a:xfrm>
          </p:grpSpPr>
          <p:pic>
            <p:nvPicPr>
              <p:cNvPr id="49163" name="Picture 2" descr="picture of three-dimensional cylinder manipulative"/>
              <p:cNvPicPr>
                <a:picLocks noChangeAspect="1" noChangeArrowheads="1"/>
              </p:cNvPicPr>
              <p:nvPr/>
            </p:nvPicPr>
            <p:blipFill>
              <a:blip r:embed="rId5">
                <a:extLst>
                  <a:ext uri="{28A0092B-C50C-407E-A947-70E740481C1C}">
                    <a14:useLocalDpi xmlns:a14="http://schemas.microsoft.com/office/drawing/2010/main" val="0"/>
                  </a:ext>
                </a:extLst>
              </a:blip>
              <a:srcRect t="6451" r="27586" b="3226"/>
              <a:stretch>
                <a:fillRect/>
              </a:stretch>
            </p:blipFill>
            <p:spPr bwMode="auto">
              <a:xfrm>
                <a:off x="5638800" y="33528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TextBox 33"/>
              <p:cNvSpPr txBox="1">
                <a:spLocks noChangeArrowheads="1"/>
              </p:cNvSpPr>
              <p:nvPr/>
            </p:nvSpPr>
            <p:spPr bwMode="auto">
              <a:xfrm>
                <a:off x="5750380" y="2971800"/>
                <a:ext cx="1752600" cy="29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b="1"/>
                  <a:t>Manipulative</a:t>
                </a:r>
                <a:endParaRPr lang="en-US" altLang="en-US" sz="1800" b="1"/>
              </a:p>
            </p:txBody>
          </p:sp>
        </p:grpSp>
        <p:pic>
          <p:nvPicPr>
            <p:cNvPr id="49162" name="Picture 12" descr="check mar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092" y="3225026"/>
              <a:ext cx="727075" cy="7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60" name="TextBox 5"/>
          <p:cNvSpPr txBox="1">
            <a:spLocks noChangeArrowheads="1"/>
          </p:cNvSpPr>
          <p:nvPr/>
        </p:nvSpPr>
        <p:spPr bwMode="auto">
          <a:xfrm>
            <a:off x="5421314" y="4192589"/>
            <a:ext cx="1577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6000" b="1"/>
              <a:t>OR</a:t>
            </a:r>
          </a:p>
          <a:p>
            <a:r>
              <a:rPr lang="en-US" altLang="en-US" sz="2000" b="1"/>
              <a:t>(NOT both)</a:t>
            </a:r>
          </a:p>
        </p:txBody>
      </p:sp>
      <p:sp>
        <p:nvSpPr>
          <p:cNvPr id="3" name="Footer Placeholder 2">
            <a:extLst>
              <a:ext uri="{FF2B5EF4-FFF2-40B4-BE49-F238E27FC236}">
                <a16:creationId xmlns:a16="http://schemas.microsoft.com/office/drawing/2014/main" id="{ACE3F5A5-0EEF-4C2F-8DE7-BF419A69E3BE}"/>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3084918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1905000" y="484188"/>
            <a:ext cx="8077200" cy="887412"/>
          </a:xfrm>
        </p:spPr>
        <p:txBody>
          <a:bodyPr wrap="square" numCol="1" anchorCtr="0" compatLnSpc="1">
            <a:prstTxWarp prst="textNoShape">
              <a:avLst/>
            </a:prstTxWarp>
          </a:bodyPr>
          <a:lstStyle/>
          <a:p>
            <a:pPr marL="53975"/>
            <a:r>
              <a:rPr lang="en-US" altLang="en-US" dirty="0">
                <a:solidFill>
                  <a:schemeClr val="tx1"/>
                </a:solidFill>
              </a:rPr>
              <a:t>Supplemental Aids </a:t>
            </a:r>
          </a:p>
        </p:txBody>
      </p:sp>
      <p:sp>
        <p:nvSpPr>
          <p:cNvPr id="17412" name="Slide Number Placeholder 4"/>
          <p:cNvSpPr>
            <a:spLocks noGrp="1"/>
          </p:cNvSpPr>
          <p:nvPr>
            <p:ph type="sldNum" sz="quarter" idx="12"/>
          </p:nvPr>
        </p:nvSpPr>
        <p:spPr bwMode="auto">
          <a:xfrm>
            <a:off x="8839200" y="6535982"/>
            <a:ext cx="2733207" cy="18549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r>
              <a:rPr lang="en-US" altLang="en-US" sz="1600" dirty="0">
                <a:solidFill>
                  <a:srgbClr val="DFE0D4"/>
                </a:solidFill>
              </a:rPr>
              <a:t>3</a:t>
            </a:r>
          </a:p>
        </p:txBody>
      </p:sp>
      <p:sp>
        <p:nvSpPr>
          <p:cNvPr id="6" name="Text Placeholder 10" descr="Supplemental aids are paper-based resources that assist a student with a disability in recalling&#10;information.&#10;&#10;For a student who meets the eligibility criteria, this accommodation may be used on&#10;• STAAR&#10;• STAAR Spanish&#10;• STAAR L&#10;• STAAR Modified&#10;"/>
          <p:cNvSpPr txBox="1">
            <a:spLocks/>
          </p:cNvSpPr>
          <p:nvPr/>
        </p:nvSpPr>
        <p:spPr>
          <a:xfrm>
            <a:off x="1981200" y="2420938"/>
            <a:ext cx="8305800" cy="4419600"/>
          </a:xfrm>
          <a:prstGeom prst="rect">
            <a:avLst/>
          </a:prstGeom>
        </p:spPr>
        <p:txBody>
          <a:bodyPr>
            <a:normAutofit/>
          </a:bodyPr>
          <a:lstStyle/>
          <a:p>
            <a:pPr eaLnBrk="1" hangingPunct="1">
              <a:defRPr/>
            </a:pPr>
            <a:r>
              <a:rPr lang="en-US" sz="2000" dirty="0">
                <a:latin typeface="Open Sans"/>
              </a:rPr>
              <a:t>This designated support allows a student to use paper-based resources that assist in recalling information.</a:t>
            </a:r>
            <a:endParaRPr lang="en-US" sz="2000" dirty="0">
              <a:latin typeface="Open Sans"/>
              <a:ea typeface="Calibri" pitchFamily="34" charset="0"/>
              <a:cs typeface="Times New Roman" pitchFamily="18" charset="0"/>
            </a:endParaRPr>
          </a:p>
          <a:p>
            <a:pPr>
              <a:buClr>
                <a:schemeClr val="accent1"/>
              </a:buClr>
              <a:buSzPct val="70000"/>
              <a:defRPr/>
            </a:pPr>
            <a:endParaRPr lang="en-US" sz="2400" dirty="0">
              <a:latin typeface="Calibri" pitchFamily="34" charset="0"/>
              <a:ea typeface="Calibri" pitchFamily="34" charset="0"/>
              <a:cs typeface="Times New Roman" pitchFamily="18" charset="0"/>
            </a:endParaRPr>
          </a:p>
          <a:p>
            <a:pPr eaLnBrk="1" hangingPunct="1">
              <a:defRPr/>
            </a:pPr>
            <a:endParaRPr lang="en-US" sz="2400" dirty="0"/>
          </a:p>
          <a:p>
            <a:pPr eaLnBrk="1" hangingPunct="1">
              <a:defRPr/>
            </a:pPr>
            <a:endParaRPr lang="en-US" sz="2000" dirty="0"/>
          </a:p>
          <a:p>
            <a:pPr eaLnBrk="1" hangingPunct="1">
              <a:defRPr/>
            </a:pPr>
            <a:endParaRPr lang="en-US" sz="2000" dirty="0"/>
          </a:p>
          <a:p>
            <a:pPr eaLnBrk="1" hangingPunct="1">
              <a:defRPr/>
            </a:pPr>
            <a:r>
              <a:rPr lang="en-US" sz="2000" dirty="0">
                <a:latin typeface="Open Sans"/>
              </a:rPr>
              <a:t>For a student who meets the eligibility criteria, this designated support may be used on</a:t>
            </a:r>
          </a:p>
          <a:p>
            <a:pPr eaLnBrk="1" hangingPunct="1">
              <a:defRPr/>
            </a:pPr>
            <a:r>
              <a:rPr lang="en-US" sz="2000" dirty="0">
                <a:latin typeface="Open Sans"/>
              </a:rPr>
              <a:t>• STAAR</a:t>
            </a:r>
          </a:p>
          <a:p>
            <a:pPr eaLnBrk="1" hangingPunct="1">
              <a:defRPr/>
            </a:pPr>
            <a:r>
              <a:rPr lang="en-US" sz="2000" dirty="0">
                <a:latin typeface="Open Sans"/>
              </a:rPr>
              <a:t>• STAAR Spanish</a:t>
            </a:r>
          </a:p>
          <a:p>
            <a:pPr eaLnBrk="1" hangingPunct="1">
              <a:defRPr/>
            </a:pPr>
            <a:endParaRPr lang="en-US" sz="2400" dirty="0">
              <a:latin typeface="Calibri" pitchFamily="34" charset="0"/>
            </a:endParaRPr>
          </a:p>
        </p:txBody>
      </p:sp>
      <p:sp>
        <p:nvSpPr>
          <p:cNvPr id="12294" name="AutoShape 9" descr="Description of Accommodation&#10;"/>
          <p:cNvSpPr>
            <a:spLocks noChangeArrowheads="1"/>
          </p:cNvSpPr>
          <p:nvPr/>
        </p:nvSpPr>
        <p:spPr bwMode="auto">
          <a:xfrm>
            <a:off x="1905000" y="1752600"/>
            <a:ext cx="8458200" cy="465138"/>
          </a:xfrm>
          <a:prstGeom prst="roundRect">
            <a:avLst>
              <a:gd name="adj" fmla="val 16667"/>
            </a:avLst>
          </a:prstGeom>
          <a:gradFill rotWithShape="0">
            <a:gsLst>
              <a:gs pos="0">
                <a:srgbClr val="FFFFFF"/>
              </a:gs>
              <a:gs pos="92999">
                <a:srgbClr val="CCC0D9"/>
              </a:gs>
              <a:gs pos="100000">
                <a:srgbClr val="CCC0D9"/>
              </a:gs>
            </a:gsLst>
            <a:lin ang="5400000" scaled="1"/>
          </a:gradFill>
          <a:ln w="12700">
            <a:solidFill>
              <a:srgbClr val="7030A0"/>
            </a:solidFill>
            <a:round/>
            <a:headEnd/>
            <a:tailEnd/>
          </a:ln>
        </p:spPr>
        <p:txBody>
          <a:bodyPr tIns="0" rIns="0" bIns="0"/>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800" b="1" dirty="0">
                <a:latin typeface="Open Sans Semibold"/>
                <a:ea typeface="Calibri" panose="020F0502020204030204" pitchFamily="34" charset="0"/>
                <a:cs typeface="Times New Roman" panose="02020603050405020304" pitchFamily="18" charset="0"/>
              </a:rPr>
              <a:t>Description of Designated Support</a:t>
            </a:r>
            <a:endParaRPr lang="en-US" altLang="en-US" sz="2800" dirty="0">
              <a:latin typeface="Open Sans Semibold"/>
              <a:ea typeface="Calibri" panose="020F0502020204030204" pitchFamily="34" charset="0"/>
              <a:cs typeface="Times New Roman" panose="02020603050405020304" pitchFamily="18" charset="0"/>
            </a:endParaRPr>
          </a:p>
        </p:txBody>
      </p:sp>
      <p:sp>
        <p:nvSpPr>
          <p:cNvPr id="12295" name="AutoShape 8" descr="Assessments"/>
          <p:cNvSpPr>
            <a:spLocks noChangeArrowheads="1"/>
          </p:cNvSpPr>
          <p:nvPr/>
        </p:nvSpPr>
        <p:spPr bwMode="auto">
          <a:xfrm>
            <a:off x="1905000" y="3740151"/>
            <a:ext cx="8458200" cy="466725"/>
          </a:xfrm>
          <a:prstGeom prst="roundRect">
            <a:avLst>
              <a:gd name="adj" fmla="val 16667"/>
            </a:avLst>
          </a:prstGeom>
          <a:gradFill rotWithShape="0">
            <a:gsLst>
              <a:gs pos="0">
                <a:srgbClr val="00B0F0"/>
              </a:gs>
              <a:gs pos="0">
                <a:schemeClr val="bg1"/>
              </a:gs>
              <a:gs pos="70000">
                <a:srgbClr val="BFF0F1"/>
              </a:gs>
            </a:gsLst>
            <a:lin ang="5400000"/>
          </a:gradFill>
          <a:ln w="12700">
            <a:solidFill>
              <a:srgbClr val="00B0F0"/>
            </a:solidFill>
            <a:round/>
            <a:headEnd/>
            <a:tailEnd/>
          </a:ln>
        </p:spPr>
        <p:txBody>
          <a:bodyPr tIns="0"/>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defRPr/>
            </a:pPr>
            <a:r>
              <a:rPr lang="en-US" altLang="en-US" sz="2800" b="1" dirty="0">
                <a:latin typeface="Open Sans Semibold"/>
                <a:ea typeface="Calibri" panose="020F0502020204030204" pitchFamily="34" charset="0"/>
                <a:cs typeface="Times New Roman" panose="02020603050405020304" pitchFamily="18" charset="0"/>
              </a:rPr>
              <a:t>Assessments</a:t>
            </a:r>
            <a:endParaRPr lang="en-US" altLang="en-US" sz="2800" dirty="0">
              <a:latin typeface="Open Sans Semibold"/>
              <a:ea typeface="Calibri" panose="020F0502020204030204" pitchFamily="34" charset="0"/>
              <a:cs typeface="Times New Roman" panose="02020603050405020304" pitchFamily="18" charset="0"/>
            </a:endParaRPr>
          </a:p>
        </p:txBody>
      </p:sp>
      <p:sp>
        <p:nvSpPr>
          <p:cNvPr id="12296" name="TextBox 1"/>
          <p:cNvSpPr txBox="1">
            <a:spLocks noChangeArrowheads="1"/>
          </p:cNvSpPr>
          <p:nvPr/>
        </p:nvSpPr>
        <p:spPr bwMode="auto">
          <a:xfrm>
            <a:off x="7924801" y="228601"/>
            <a:ext cx="256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TEA approval is NOT required</a:t>
            </a:r>
          </a:p>
        </p:txBody>
      </p:sp>
      <p:pic>
        <p:nvPicPr>
          <p:cNvPr id="10" name="Content Placeholder 7" descr="TEA approval is NOT required icon" title="TEA approval is NOT required icon"/>
          <p:cNvPicPr>
            <a:picLocks noChangeAspect="1"/>
          </p:cNvPicPr>
          <p:nvPr/>
        </p:nvPicPr>
        <p:blipFill rotWithShape="1">
          <a:blip r:embed="rId3"/>
          <a:srcRect l="35253" t="27465" r="33410"/>
          <a:stretch/>
        </p:blipFill>
        <p:spPr>
          <a:xfrm>
            <a:off x="8839200" y="542926"/>
            <a:ext cx="668338" cy="563563"/>
          </a:xfrm>
          <a:prstGeom prst="rect">
            <a:avLst/>
          </a:prstGeom>
        </p:spPr>
      </p:pic>
      <p:sp>
        <p:nvSpPr>
          <p:cNvPr id="2" name="Footer Placeholder 1">
            <a:extLst>
              <a:ext uri="{FF2B5EF4-FFF2-40B4-BE49-F238E27FC236}">
                <a16:creationId xmlns:a16="http://schemas.microsoft.com/office/drawing/2014/main" id="{CA928BC2-64B2-4ECE-9A27-3F2AE30651A6}"/>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357024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142865" cy="710206"/>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Written Composition: Grammar &amp; Mechanics Rules </a:t>
            </a:r>
            <a:endParaRPr lang="en-US" sz="3300" dirty="0">
              <a:solidFill>
                <a:schemeClr val="tx2">
                  <a:tint val="100000"/>
                  <a:shade val="90000"/>
                  <a:satMod val="250000"/>
                  <a:alpha val="100000"/>
                </a:schemeClr>
              </a:solidFill>
            </a:endParaRPr>
          </a:p>
        </p:txBody>
      </p:sp>
      <p:sp>
        <p:nvSpPr>
          <p:cNvPr id="3" name="Footer Placeholder 2"/>
          <p:cNvSpPr>
            <a:spLocks noGrp="1"/>
          </p:cNvSpPr>
          <p:nvPr>
            <p:ph type="ftr" sz="quarter" idx="11"/>
          </p:nvPr>
        </p:nvSpPr>
        <p:spPr/>
        <p:txBody>
          <a:bodyPr/>
          <a:lstStyle/>
          <a:p>
            <a:pPr>
              <a:defRPr/>
            </a:pPr>
            <a:r>
              <a:rPr lang="en-US" sz="1100"/>
              <a:t>Texas Education Agency  Fall 2019</a:t>
            </a:r>
            <a:endParaRPr lang="en-US" sz="1100" dirty="0"/>
          </a:p>
        </p:txBody>
      </p:sp>
      <p:sp>
        <p:nvSpPr>
          <p:cNvPr id="54276"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E1462DE6-7915-4B60-8C02-B87484EA90AD}" type="slidenum">
              <a:rPr lang="en-US" altLang="en-US" sz="1600">
                <a:solidFill>
                  <a:srgbClr val="DFE0D4"/>
                </a:solidFill>
              </a:rPr>
              <a:pPr>
                <a:buClrTx/>
                <a:buSzTx/>
                <a:buFontTx/>
                <a:buNone/>
                <a:defRPr/>
              </a:pPr>
              <a:t>20</a:t>
            </a:fld>
            <a:endParaRPr lang="en-US" altLang="en-US" sz="1600">
              <a:solidFill>
                <a:srgbClr val="DFE0D4"/>
              </a:solidFill>
            </a:endParaRPr>
          </a:p>
        </p:txBody>
      </p:sp>
      <p:sp>
        <p:nvSpPr>
          <p:cNvPr id="51205" name="Rectangle 4"/>
          <p:cNvSpPr>
            <a:spLocks noChangeArrowheads="1"/>
          </p:cNvSpPr>
          <p:nvPr/>
        </p:nvSpPr>
        <p:spPr bwMode="auto">
          <a:xfrm>
            <a:off x="527657" y="1557907"/>
            <a:ext cx="525780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600" dirty="0">
                <a:latin typeface="Open Sans"/>
              </a:rPr>
              <a:t>A list of grade-appropriate grammar and mechanics rules may be used. The list may </a:t>
            </a:r>
            <a:r>
              <a:rPr lang="en-US" altLang="en-US" sz="2600" b="1" dirty="0">
                <a:latin typeface="Open Sans"/>
              </a:rPr>
              <a:t>NOT </a:t>
            </a:r>
            <a:r>
              <a:rPr lang="en-US" altLang="en-US" sz="2600" dirty="0">
                <a:latin typeface="Open Sans"/>
              </a:rPr>
              <a:t>contain any specific examples.  </a:t>
            </a:r>
          </a:p>
        </p:txBody>
      </p:sp>
      <p:graphicFrame>
        <p:nvGraphicFramePr>
          <p:cNvPr id="9" name="Content Placeholder 8">
            <a:extLst>
              <a:ext uri="{FF2B5EF4-FFF2-40B4-BE49-F238E27FC236}">
                <a16:creationId xmlns:a16="http://schemas.microsoft.com/office/drawing/2014/main" id="{4FCF87E0-FFCD-4098-A3E6-3D6AE68B467C}"/>
              </a:ext>
            </a:extLst>
          </p:cNvPr>
          <p:cNvGraphicFramePr>
            <a:graphicFrameLocks noGrp="1"/>
          </p:cNvGraphicFramePr>
          <p:nvPr>
            <p:ph sz="quarter" idx="4"/>
            <p:extLst>
              <p:ext uri="{D42A27DB-BD31-4B8C-83A1-F6EECF244321}">
                <p14:modId xmlns:p14="http://schemas.microsoft.com/office/powerpoint/2010/main" val="2817337883"/>
              </p:ext>
            </p:extLst>
          </p:nvPr>
        </p:nvGraphicFramePr>
        <p:xfrm>
          <a:off x="6476056" y="1534950"/>
          <a:ext cx="5188287" cy="4716372"/>
        </p:xfrm>
        <a:graphic>
          <a:graphicData uri="http://schemas.openxmlformats.org/drawingml/2006/table">
            <a:tbl>
              <a:tblPr firstRow="1" bandRow="1">
                <a:tableStyleId>{5C22544A-7EE6-4342-B048-85BDC9FD1C3A}</a:tableStyleId>
              </a:tblPr>
              <a:tblGrid>
                <a:gridCol w="1729429">
                  <a:extLst>
                    <a:ext uri="{9D8B030D-6E8A-4147-A177-3AD203B41FA5}">
                      <a16:colId xmlns:a16="http://schemas.microsoft.com/office/drawing/2014/main" val="2470530622"/>
                    </a:ext>
                  </a:extLst>
                </a:gridCol>
                <a:gridCol w="1729429">
                  <a:extLst>
                    <a:ext uri="{9D8B030D-6E8A-4147-A177-3AD203B41FA5}">
                      <a16:colId xmlns:a16="http://schemas.microsoft.com/office/drawing/2014/main" val="1921386703"/>
                    </a:ext>
                  </a:extLst>
                </a:gridCol>
                <a:gridCol w="1729429">
                  <a:extLst>
                    <a:ext uri="{9D8B030D-6E8A-4147-A177-3AD203B41FA5}">
                      <a16:colId xmlns:a16="http://schemas.microsoft.com/office/drawing/2014/main" val="2239023988"/>
                    </a:ext>
                  </a:extLst>
                </a:gridCol>
              </a:tblGrid>
              <a:tr h="510132">
                <a:tc>
                  <a:txBody>
                    <a:bodyPr/>
                    <a:lstStyle/>
                    <a:p>
                      <a:r>
                        <a:rPr lang="en-US" dirty="0"/>
                        <a:t>Type/ Symbol</a:t>
                      </a:r>
                    </a:p>
                  </a:txBody>
                  <a:tcPr/>
                </a:tc>
                <a:tc>
                  <a:txBody>
                    <a:bodyPr/>
                    <a:lstStyle/>
                    <a:p>
                      <a:r>
                        <a:rPr lang="en-US" dirty="0"/>
                        <a:t>Rule</a:t>
                      </a:r>
                    </a:p>
                  </a:txBody>
                  <a:tcPr/>
                </a:tc>
                <a:tc>
                  <a:txBody>
                    <a:bodyPr/>
                    <a:lstStyle/>
                    <a:p>
                      <a:r>
                        <a:rPr lang="en-US" dirty="0"/>
                        <a:t>Example</a:t>
                      </a:r>
                    </a:p>
                  </a:txBody>
                  <a:tcPr/>
                </a:tc>
                <a:extLst>
                  <a:ext uri="{0D108BD9-81ED-4DB2-BD59-A6C34878D82A}">
                    <a16:rowId xmlns:a16="http://schemas.microsoft.com/office/drawing/2014/main" val="1208170248"/>
                  </a:ext>
                </a:extLst>
              </a:tr>
              <a:tr h="1646132">
                <a:tc>
                  <a:txBody>
                    <a:bodyPr/>
                    <a:lstStyle/>
                    <a:p>
                      <a:r>
                        <a:rPr lang="en-US" dirty="0"/>
                        <a:t>Colon [:]</a:t>
                      </a:r>
                    </a:p>
                  </a:txBody>
                  <a:tcPr/>
                </a:tc>
                <a:tc>
                  <a:txBody>
                    <a:bodyPr/>
                    <a:lstStyle/>
                    <a:p>
                      <a:r>
                        <a:rPr lang="en-US" dirty="0"/>
                        <a:t>Introduce a list of three or more items</a:t>
                      </a:r>
                    </a:p>
                  </a:txBody>
                  <a:tcPr/>
                </a:tc>
                <a:tc>
                  <a:txBody>
                    <a:bodyPr/>
                    <a:lstStyle/>
                    <a:p>
                      <a:r>
                        <a:rPr lang="en-US" dirty="0"/>
                        <a:t>There are three things I want to do before I die: go on a cruise, go skydiving, and surf. </a:t>
                      </a:r>
                    </a:p>
                  </a:txBody>
                  <a:tcPr/>
                </a:tc>
                <a:extLst>
                  <a:ext uri="{0D108BD9-81ED-4DB2-BD59-A6C34878D82A}">
                    <a16:rowId xmlns:a16="http://schemas.microsoft.com/office/drawing/2014/main" val="788796222"/>
                  </a:ext>
                </a:extLst>
              </a:tr>
              <a:tr h="1646132">
                <a:tc>
                  <a:txBody>
                    <a:bodyPr/>
                    <a:lstStyle/>
                    <a:p>
                      <a:r>
                        <a:rPr lang="en-US" dirty="0"/>
                        <a:t>Colon [:]</a:t>
                      </a:r>
                    </a:p>
                  </a:txBody>
                  <a:tcPr/>
                </a:tc>
                <a:tc>
                  <a:txBody>
                    <a:bodyPr/>
                    <a:lstStyle/>
                    <a:p>
                      <a:r>
                        <a:rPr lang="en-US" dirty="0"/>
                        <a:t>Introduce an explanation (what follow “explains” or “answers” what precedes)</a:t>
                      </a:r>
                    </a:p>
                  </a:txBody>
                  <a:tcPr/>
                </a:tc>
                <a:tc>
                  <a:txBody>
                    <a:bodyPr/>
                    <a:lstStyle/>
                    <a:p>
                      <a:r>
                        <a:rPr lang="en-US" dirty="0"/>
                        <a:t>You know what they say about real estate: Location is everything.</a:t>
                      </a:r>
                    </a:p>
                  </a:txBody>
                  <a:tcPr/>
                </a:tc>
                <a:extLst>
                  <a:ext uri="{0D108BD9-81ED-4DB2-BD59-A6C34878D82A}">
                    <a16:rowId xmlns:a16="http://schemas.microsoft.com/office/drawing/2014/main" val="842574889"/>
                  </a:ext>
                </a:extLst>
              </a:tr>
              <a:tr h="351367">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22101783"/>
                  </a:ext>
                </a:extLst>
              </a:tr>
              <a:tr h="351367">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31721235"/>
                  </a:ext>
                </a:extLst>
              </a:tr>
            </a:tbl>
          </a:graphicData>
        </a:graphic>
      </p:graphicFrame>
      <p:pic>
        <p:nvPicPr>
          <p:cNvPr id="19" name="Picture 12" descr="check mark  ">
            <a:extLst>
              <a:ext uri="{FF2B5EF4-FFF2-40B4-BE49-F238E27FC236}">
                <a16:creationId xmlns:a16="http://schemas.microsoft.com/office/drawing/2014/main" id="{805DEFC2-B054-461C-A3CA-376E9FA55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644" y="1381974"/>
            <a:ext cx="475803" cy="71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check mark  ">
            <a:extLst>
              <a:ext uri="{FF2B5EF4-FFF2-40B4-BE49-F238E27FC236}">
                <a16:creationId xmlns:a16="http://schemas.microsoft.com/office/drawing/2014/main" id="{359CE47E-38F4-43C3-8A39-0845F2D10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873" y="1257135"/>
            <a:ext cx="475803" cy="71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quot;X&quot;">
            <a:extLst>
              <a:ext uri="{FF2B5EF4-FFF2-40B4-BE49-F238E27FC236}">
                <a16:creationId xmlns:a16="http://schemas.microsoft.com/office/drawing/2014/main" id="{D7061C74-C2C2-459F-B678-76EB6CF34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3334" y="1303252"/>
            <a:ext cx="591202" cy="89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D3105B6-34CD-416A-BEFB-9E9F1883DE13}"/>
              </a:ext>
            </a:extLst>
          </p:cNvPr>
          <p:cNvSpPr txBox="1"/>
          <p:nvPr/>
        </p:nvSpPr>
        <p:spPr>
          <a:xfrm>
            <a:off x="658801" y="3580854"/>
            <a:ext cx="4461839" cy="2585323"/>
          </a:xfrm>
          <a:prstGeom prst="rect">
            <a:avLst/>
          </a:prstGeom>
          <a:noFill/>
          <a:ln w="19050">
            <a:solidFill>
              <a:schemeClr val="tx1"/>
            </a:solidFill>
            <a:prstDash val="dash"/>
          </a:ln>
        </p:spPr>
        <p:txBody>
          <a:bodyPr wrap="square" rtlCol="0">
            <a:spAutoFit/>
          </a:bodyPr>
          <a:lstStyle/>
          <a:p>
            <a:pPr algn="ctr"/>
            <a:r>
              <a:rPr lang="en-US" u="sng" dirty="0">
                <a:latin typeface="Ink Free" panose="03080402000500000000" pitchFamily="66" charset="0"/>
              </a:rPr>
              <a:t>Things I Want to Remember:</a:t>
            </a:r>
          </a:p>
          <a:p>
            <a:pPr marL="285750" indent="-285750">
              <a:buFont typeface="Arial" panose="020B0604020202020204" pitchFamily="34" charset="0"/>
              <a:buChar char="•"/>
            </a:pPr>
            <a:r>
              <a:rPr lang="en-US" dirty="0">
                <a:latin typeface="Ink Free" panose="03080402000500000000" pitchFamily="66" charset="0"/>
              </a:rPr>
              <a:t> Capitalization- </a:t>
            </a:r>
          </a:p>
          <a:p>
            <a:pPr marL="742950" lvl="1" indent="-285750">
              <a:buFont typeface="Arial" panose="020B0604020202020204" pitchFamily="34" charset="0"/>
              <a:buChar char="•"/>
            </a:pPr>
            <a:r>
              <a:rPr lang="en-US" dirty="0">
                <a:latin typeface="Ink Free" panose="03080402000500000000" pitchFamily="66" charset="0"/>
              </a:rPr>
              <a:t>First word in a sentence</a:t>
            </a:r>
          </a:p>
          <a:p>
            <a:pPr marL="742950" lvl="1" indent="-285750">
              <a:buFont typeface="Arial" panose="020B0604020202020204" pitchFamily="34" charset="0"/>
              <a:buChar char="•"/>
            </a:pPr>
            <a:r>
              <a:rPr lang="en-US" dirty="0">
                <a:latin typeface="Ink Free" panose="03080402000500000000" pitchFamily="66" charset="0"/>
              </a:rPr>
              <a:t>Names- person, city, state</a:t>
            </a:r>
          </a:p>
          <a:p>
            <a:pPr marL="742950" lvl="1" indent="-285750">
              <a:buFont typeface="Arial" panose="020B0604020202020204" pitchFamily="34" charset="0"/>
              <a:buChar char="•"/>
            </a:pPr>
            <a:r>
              <a:rPr lang="en-US" dirty="0">
                <a:latin typeface="Ink Free" panose="03080402000500000000" pitchFamily="66" charset="0"/>
              </a:rPr>
              <a:t>Quote- first word at the beginning of a sentence in dialogue</a:t>
            </a:r>
          </a:p>
          <a:p>
            <a:pPr marL="1200150" lvl="2" indent="-285750">
              <a:buFont typeface="Arial" panose="020B0604020202020204" pitchFamily="34" charset="0"/>
              <a:buChar char="•"/>
            </a:pPr>
            <a:r>
              <a:rPr lang="en-US" strike="sngStrike" dirty="0">
                <a:highlight>
                  <a:srgbClr val="FFFF00"/>
                </a:highlight>
                <a:latin typeface="Ink Free" panose="03080402000500000000" pitchFamily="66" charset="0"/>
              </a:rPr>
              <a:t>Example: “ </a:t>
            </a:r>
            <a:r>
              <a:rPr lang="en-US" b="1" strike="sngStrike" dirty="0">
                <a:highlight>
                  <a:srgbClr val="FFFF00"/>
                </a:highlight>
                <a:latin typeface="Ink Free" panose="03080402000500000000" pitchFamily="66" charset="0"/>
              </a:rPr>
              <a:t>The</a:t>
            </a:r>
            <a:r>
              <a:rPr lang="en-US" strike="sngStrike" dirty="0">
                <a:highlight>
                  <a:srgbClr val="FFFF00"/>
                </a:highlight>
                <a:latin typeface="Ink Free" panose="03080402000500000000" pitchFamily="66" charset="0"/>
              </a:rPr>
              <a:t> girl is good at volleyball.” </a:t>
            </a:r>
          </a:p>
          <a:p>
            <a:pPr marL="742950" lvl="1" indent="-285750">
              <a:buFont typeface="Wingdings" panose="05000000000000000000" pitchFamily="2" charset="2"/>
              <a:buChar char="q"/>
            </a:pPr>
            <a:endParaRPr lang="en-US" dirty="0">
              <a:solidFill>
                <a:srgbClr val="FF0000"/>
              </a:solidFill>
              <a:latin typeface="Ink Free" panose="03080402000500000000" pitchFamily="66" charset="0"/>
            </a:endParaRPr>
          </a:p>
        </p:txBody>
      </p:sp>
      <p:pic>
        <p:nvPicPr>
          <p:cNvPr id="23" name="Picture 12" descr="check mark  ">
            <a:extLst>
              <a:ext uri="{FF2B5EF4-FFF2-40B4-BE49-F238E27FC236}">
                <a16:creationId xmlns:a16="http://schemas.microsoft.com/office/drawing/2014/main" id="{E625501F-F3E3-4397-B9D6-85C356276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164" y="3250678"/>
            <a:ext cx="475803" cy="71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quot;X&quot;">
            <a:extLst>
              <a:ext uri="{FF2B5EF4-FFF2-40B4-BE49-F238E27FC236}">
                <a16:creationId xmlns:a16="http://schemas.microsoft.com/office/drawing/2014/main" id="{A5AA3305-EFDB-44EA-A898-346783681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140" y="5191617"/>
            <a:ext cx="533770" cy="8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quot;X&quot;">
            <a:extLst>
              <a:ext uri="{FF2B5EF4-FFF2-40B4-BE49-F238E27FC236}">
                <a16:creationId xmlns:a16="http://schemas.microsoft.com/office/drawing/2014/main" id="{EF8BE999-F326-44AD-808E-42543053C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7575" y="3446494"/>
            <a:ext cx="591202" cy="89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check mark  ">
            <a:extLst>
              <a:ext uri="{FF2B5EF4-FFF2-40B4-BE49-F238E27FC236}">
                <a16:creationId xmlns:a16="http://schemas.microsoft.com/office/drawing/2014/main" id="{BA71EAC9-6E05-4CC6-82C0-B364052C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154" y="3483409"/>
            <a:ext cx="475803" cy="71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heck mark  ">
            <a:extLst>
              <a:ext uri="{FF2B5EF4-FFF2-40B4-BE49-F238E27FC236}">
                <a16:creationId xmlns:a16="http://schemas.microsoft.com/office/drawing/2014/main" id="{97015AE9-61F5-4FEC-B354-47426802C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3475" y="3375034"/>
            <a:ext cx="475803" cy="71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906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11164"/>
            <a:ext cx="7772400" cy="750887"/>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Science: Graphics</a:t>
            </a:r>
            <a:endParaRPr lang="en-US" sz="3300" dirty="0">
              <a:solidFill>
                <a:schemeClr val="tx2">
                  <a:tint val="100000"/>
                  <a:shade val="90000"/>
                  <a:satMod val="250000"/>
                  <a:alpha val="100000"/>
                </a:schemeClr>
              </a:solidFill>
            </a:endParaRPr>
          </a:p>
        </p:txBody>
      </p:sp>
      <p:sp>
        <p:nvSpPr>
          <p:cNvPr id="60420" name="Slide Number Placeholder 3"/>
          <p:cNvSpPr>
            <a:spLocks noGrp="1"/>
          </p:cNvSpPr>
          <p:nvPr>
            <p:ph type="sldNum" sz="quarter" idx="12"/>
          </p:nvPr>
        </p:nvSpPr>
        <p:spPr bwMode="auto">
          <a:xfrm>
            <a:off x="10598150" y="6475855"/>
            <a:ext cx="463550"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70CF0773-2CC9-4EA2-BCDA-C9F529D73C19}" type="slidenum">
              <a:rPr lang="en-US" altLang="en-US" sz="1600">
                <a:solidFill>
                  <a:srgbClr val="DFE0D4"/>
                </a:solidFill>
              </a:rPr>
              <a:pPr>
                <a:buClrTx/>
                <a:buSzTx/>
                <a:buFontTx/>
                <a:buNone/>
                <a:defRPr/>
              </a:pPr>
              <a:t>21</a:t>
            </a:fld>
            <a:endParaRPr lang="en-US" altLang="en-US" sz="1600" dirty="0">
              <a:solidFill>
                <a:srgbClr val="DFE0D4"/>
              </a:solidFill>
            </a:endParaRPr>
          </a:p>
        </p:txBody>
      </p:sp>
      <p:sp>
        <p:nvSpPr>
          <p:cNvPr id="53253" name="Rectangle 4"/>
          <p:cNvSpPr>
            <a:spLocks noChangeArrowheads="1"/>
          </p:cNvSpPr>
          <p:nvPr/>
        </p:nvSpPr>
        <p:spPr bwMode="auto">
          <a:xfrm>
            <a:off x="2133600" y="1263956"/>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Graphics of scientific concepts may be used. </a:t>
            </a:r>
          </a:p>
        </p:txBody>
      </p:sp>
      <p:pic>
        <p:nvPicPr>
          <p:cNvPr id="53254"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7" y="1725919"/>
            <a:ext cx="685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5" name="Group 4" descr="Image of a allowed scientific graphic."/>
          <p:cNvGrpSpPr>
            <a:grpSpLocks/>
          </p:cNvGrpSpPr>
          <p:nvPr/>
        </p:nvGrpSpPr>
        <p:grpSpPr bwMode="auto">
          <a:xfrm>
            <a:off x="4298310" y="1710865"/>
            <a:ext cx="2134574" cy="1685129"/>
            <a:chOff x="3238737" y="3902259"/>
            <a:chExt cx="2624479" cy="2069374"/>
          </a:xfrm>
        </p:grpSpPr>
        <p:pic>
          <p:nvPicPr>
            <p:cNvPr id="53272" name="Content Placeholder 12" descr=" Image of an allowable scientific graphic."/>
            <p:cNvPicPr>
              <a:picLocks noChangeAspect="1"/>
            </p:cNvPicPr>
            <p:nvPr/>
          </p:nvPicPr>
          <p:blipFill>
            <a:blip r:embed="rId4">
              <a:extLst>
                <a:ext uri="{28A0092B-C50C-407E-A947-70E740481C1C}">
                  <a14:useLocalDpi xmlns:a14="http://schemas.microsoft.com/office/drawing/2010/main" val="0"/>
                </a:ext>
              </a:extLst>
            </a:blip>
            <a:srcRect b="19438"/>
            <a:stretch>
              <a:fillRect/>
            </a:stretch>
          </p:blipFill>
          <p:spPr bwMode="auto">
            <a:xfrm>
              <a:off x="3741423" y="3902259"/>
              <a:ext cx="2121793" cy="20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3"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737" y="4003611"/>
              <a:ext cx="816385" cy="85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7" name="Group 5" descr="Image of a allowed scientific graphic."/>
          <p:cNvGrpSpPr>
            <a:grpSpLocks/>
          </p:cNvGrpSpPr>
          <p:nvPr/>
        </p:nvGrpSpPr>
        <p:grpSpPr bwMode="auto">
          <a:xfrm>
            <a:off x="855231" y="3906452"/>
            <a:ext cx="2042394" cy="1615731"/>
            <a:chOff x="2019478" y="2342024"/>
            <a:chExt cx="2295500" cy="1615691"/>
          </a:xfrm>
        </p:grpSpPr>
        <p:pic>
          <p:nvPicPr>
            <p:cNvPr id="53268" name="Picture 3" descr=" This is an allowable scientific 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90" y="2433715"/>
              <a:ext cx="20574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2" descr="  Check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478" y="2342024"/>
              <a:ext cx="685829"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8" name="Group 11" descr="Image of a allowed scientific graphic."/>
          <p:cNvGrpSpPr>
            <a:grpSpLocks/>
          </p:cNvGrpSpPr>
          <p:nvPr/>
        </p:nvGrpSpPr>
        <p:grpSpPr bwMode="auto">
          <a:xfrm>
            <a:off x="8554971" y="1207467"/>
            <a:ext cx="2443922" cy="2258507"/>
            <a:chOff x="5931764" y="1723014"/>
            <a:chExt cx="2539427" cy="2348643"/>
          </a:xfrm>
        </p:grpSpPr>
        <p:pic>
          <p:nvPicPr>
            <p:cNvPr id="53266" name="Picture 10" descr=" This is an allowable scientific graphic."/>
            <p:cNvPicPr>
              <a:picLocks noChangeAspect="1"/>
            </p:cNvPicPr>
            <p:nvPr/>
          </p:nvPicPr>
          <p:blipFill>
            <a:blip r:embed="rId6">
              <a:extLst>
                <a:ext uri="{28A0092B-C50C-407E-A947-70E740481C1C}">
                  <a14:useLocalDpi xmlns:a14="http://schemas.microsoft.com/office/drawing/2010/main" val="0"/>
                </a:ext>
              </a:extLst>
            </a:blip>
            <a:srcRect l="28571" t="14952" r="26666" b="11905"/>
            <a:stretch>
              <a:fillRect/>
            </a:stretch>
          </p:blipFill>
          <p:spPr bwMode="auto">
            <a:xfrm>
              <a:off x="6171478" y="1723014"/>
              <a:ext cx="2299713" cy="234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 descr=" Image of an allowable scientific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764" y="1880525"/>
              <a:ext cx="680574" cy="75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9" name="Group 14" descr="Image of a allowed scientific graphic."/>
          <p:cNvGrpSpPr>
            <a:grpSpLocks/>
          </p:cNvGrpSpPr>
          <p:nvPr/>
        </p:nvGrpSpPr>
        <p:grpSpPr bwMode="auto">
          <a:xfrm>
            <a:off x="7824239" y="3429000"/>
            <a:ext cx="2417872" cy="2258507"/>
            <a:chOff x="5725127" y="4034541"/>
            <a:chExt cx="2723797" cy="2399090"/>
          </a:xfrm>
        </p:grpSpPr>
        <p:pic>
          <p:nvPicPr>
            <p:cNvPr id="53261" name="Picture 12" descr="Image of an allowable scientific graphic."/>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gray">
            <a:xfrm>
              <a:off x="6065414" y="4174263"/>
              <a:ext cx="2383510" cy="225936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bwMode="gray">
            <a:xfrm>
              <a:off x="7284928" y="4375157"/>
              <a:ext cx="639959" cy="619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bwMode="gray">
            <a:xfrm>
              <a:off x="6216210" y="5635958"/>
              <a:ext cx="533565" cy="701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bwMode="gray">
            <a:xfrm>
              <a:off x="7812141" y="5670892"/>
              <a:ext cx="533565" cy="738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265" name="Picture 2" descr="  This is an allowable scientific graphi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5725127" y="4034541"/>
              <a:ext cx="680574" cy="75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60" name="Picture 21" descr="Image of a allowed scientific graphic."/>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8591" y="1755082"/>
            <a:ext cx="1950550" cy="193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descr="Image of a allowed scientific graphic.">
            <a:extLst>
              <a:ext uri="{FF2B5EF4-FFF2-40B4-BE49-F238E27FC236}">
                <a16:creationId xmlns:a16="http://schemas.microsoft.com/office/drawing/2014/main" id="{E880E2DB-9E31-457E-B24C-E8C965D13FF7}"/>
              </a:ext>
            </a:extLst>
          </p:cNvPr>
          <p:cNvGrpSpPr/>
          <p:nvPr/>
        </p:nvGrpSpPr>
        <p:grpSpPr>
          <a:xfrm>
            <a:off x="4298310" y="3839631"/>
            <a:ext cx="2656671" cy="1926978"/>
            <a:chOff x="4298310" y="3839631"/>
            <a:chExt cx="2656671" cy="1926978"/>
          </a:xfrm>
        </p:grpSpPr>
        <p:pic>
          <p:nvPicPr>
            <p:cNvPr id="27" name="Picture 26" descr="Image of an allowed scientific graphic.">
              <a:extLst>
                <a:ext uri="{FF2B5EF4-FFF2-40B4-BE49-F238E27FC236}">
                  <a16:creationId xmlns:a16="http://schemas.microsoft.com/office/drawing/2014/main" id="{62ED2818-7CA3-4828-890B-CBE176A78A03}"/>
                </a:ext>
              </a:extLst>
            </p:cNvPr>
            <p:cNvPicPr>
              <a:picLocks noChangeAspect="1"/>
            </p:cNvPicPr>
            <p:nvPr/>
          </p:nvPicPr>
          <p:blipFill>
            <a:blip r:embed="rId9"/>
            <a:stretch>
              <a:fillRect/>
            </a:stretch>
          </p:blipFill>
          <p:spPr>
            <a:xfrm>
              <a:off x="4544290" y="3938487"/>
              <a:ext cx="2410691" cy="1828122"/>
            </a:xfrm>
            <a:prstGeom prst="rect">
              <a:avLst/>
            </a:prstGeom>
          </p:spPr>
        </p:pic>
        <p:pic>
          <p:nvPicPr>
            <p:cNvPr id="28" name="Picture 2" descr="   This is an allowable scientific graphic.">
              <a:extLst>
                <a:ext uri="{FF2B5EF4-FFF2-40B4-BE49-F238E27FC236}">
                  <a16:creationId xmlns:a16="http://schemas.microsoft.com/office/drawing/2014/main" id="{65B937A2-B203-4D74-BBE9-98EB8B9CE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298310" y="3839631"/>
              <a:ext cx="693059" cy="80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a:extLst>
              <a:ext uri="{FF2B5EF4-FFF2-40B4-BE49-F238E27FC236}">
                <a16:creationId xmlns:a16="http://schemas.microsoft.com/office/drawing/2014/main" id="{874DA4E5-154B-4FFA-BF65-5BF5710148D1}"/>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597754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84188"/>
            <a:ext cx="7772400" cy="735012"/>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Science: Graphics</a:t>
            </a:r>
            <a:endParaRPr lang="en-US" sz="3300" dirty="0">
              <a:solidFill>
                <a:schemeClr val="tx2">
                  <a:tint val="100000"/>
                  <a:shade val="90000"/>
                  <a:satMod val="250000"/>
                  <a:alpha val="100000"/>
                </a:schemeClr>
              </a:solidFill>
            </a:endParaRPr>
          </a:p>
        </p:txBody>
      </p:sp>
      <p:sp>
        <p:nvSpPr>
          <p:cNvPr id="62468" name="Slide Number Placeholder 3"/>
          <p:cNvSpPr>
            <a:spLocks noGrp="1"/>
          </p:cNvSpPr>
          <p:nvPr>
            <p:ph type="sldNum" sz="quarter" idx="12"/>
          </p:nvPr>
        </p:nvSpPr>
        <p:spPr bwMode="auto">
          <a:xfrm>
            <a:off x="10469563" y="6484939"/>
            <a:ext cx="463550"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229A16F5-7701-4547-A39B-EB8D722F9804}" type="slidenum">
              <a:rPr lang="en-US" altLang="en-US" sz="1600">
                <a:solidFill>
                  <a:srgbClr val="DFE0D4"/>
                </a:solidFill>
              </a:rPr>
              <a:pPr>
                <a:buClrTx/>
                <a:buSzTx/>
                <a:buFontTx/>
                <a:buNone/>
                <a:defRPr/>
              </a:pPr>
              <a:t>22</a:t>
            </a:fld>
            <a:endParaRPr lang="en-US" altLang="en-US" sz="1600" dirty="0">
              <a:solidFill>
                <a:srgbClr val="DFE0D4"/>
              </a:solidFill>
            </a:endParaRPr>
          </a:p>
        </p:txBody>
      </p:sp>
      <p:sp>
        <p:nvSpPr>
          <p:cNvPr id="55301" name="Rectangle 4"/>
          <p:cNvSpPr>
            <a:spLocks noChangeArrowheads="1"/>
          </p:cNvSpPr>
          <p:nvPr/>
        </p:nvSpPr>
        <p:spPr bwMode="auto">
          <a:xfrm>
            <a:off x="771525" y="1230313"/>
            <a:ext cx="10161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dirty="0">
                <a:latin typeface="Open Sans"/>
              </a:rPr>
              <a:t>The graphics may </a:t>
            </a:r>
            <a:r>
              <a:rPr lang="en-US" altLang="en-US" sz="1800" b="1" dirty="0">
                <a:latin typeface="Open Sans"/>
              </a:rPr>
              <a:t>NOT </a:t>
            </a:r>
            <a:r>
              <a:rPr lang="en-US" altLang="en-US" sz="1800" dirty="0">
                <a:latin typeface="Open Sans"/>
              </a:rPr>
              <a:t>contain</a:t>
            </a:r>
            <a:r>
              <a:rPr lang="en-US" altLang="en-US" sz="1800" b="1" dirty="0">
                <a:latin typeface="Open Sans"/>
              </a:rPr>
              <a:t> </a:t>
            </a:r>
            <a:r>
              <a:rPr lang="en-US" altLang="en-US" sz="1800" dirty="0">
                <a:latin typeface="Open Sans"/>
              </a:rPr>
              <a:t>titles, words, labels, colors used as labels, acronyms, mnemonics, numbers, symbols, or variables.</a:t>
            </a:r>
          </a:p>
        </p:txBody>
      </p:sp>
      <p:grpSp>
        <p:nvGrpSpPr>
          <p:cNvPr id="55302" name="Group 19" descr="Image of a allowed scientific graphic."/>
          <p:cNvGrpSpPr>
            <a:grpSpLocks/>
          </p:cNvGrpSpPr>
          <p:nvPr/>
        </p:nvGrpSpPr>
        <p:grpSpPr bwMode="auto">
          <a:xfrm>
            <a:off x="912813" y="3962400"/>
            <a:ext cx="3879850" cy="1760538"/>
            <a:chOff x="463439" y="4648200"/>
            <a:chExt cx="3879961" cy="1760538"/>
          </a:xfrm>
        </p:grpSpPr>
        <p:pic>
          <p:nvPicPr>
            <p:cNvPr id="21" name="Content Placeholder 9" descr="  "/>
            <p:cNvPicPr>
              <a:picLocks noChangeAspect="1"/>
            </p:cNvPicPr>
            <p:nvPr/>
          </p:nvPicPr>
          <p:blipFill>
            <a:blip r:embed="rId3"/>
            <a:stretch>
              <a:fillRect/>
            </a:stretch>
          </p:blipFill>
          <p:spPr bwMode="auto">
            <a:xfrm>
              <a:off x="1211172" y="4648200"/>
              <a:ext cx="3132228" cy="1760538"/>
            </a:xfrm>
            <a:prstGeom prst="rect">
              <a:avLst/>
            </a:prstGeom>
            <a:noFill/>
            <a:ln w="19050" cap="flat" cmpd="dbl"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pic>
        <p:pic>
          <p:nvPicPr>
            <p:cNvPr id="55311"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39" y="5022993"/>
              <a:ext cx="681990" cy="76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descr="Image of a disallowed scientific graphic because it contains mnemonics, labels, or subject-specific words.">
            <a:extLst>
              <a:ext uri="{FF2B5EF4-FFF2-40B4-BE49-F238E27FC236}">
                <a16:creationId xmlns:a16="http://schemas.microsoft.com/office/drawing/2014/main" id="{8D210A53-347A-4CBE-BB57-05DE481C863B}"/>
              </a:ext>
            </a:extLst>
          </p:cNvPr>
          <p:cNvGrpSpPr/>
          <p:nvPr/>
        </p:nvGrpSpPr>
        <p:grpSpPr>
          <a:xfrm>
            <a:off x="1951039" y="1974850"/>
            <a:ext cx="4659311" cy="1082675"/>
            <a:chOff x="1951039" y="1974850"/>
            <a:chExt cx="4659311" cy="1082675"/>
          </a:xfrm>
        </p:grpSpPr>
        <p:pic>
          <p:nvPicPr>
            <p:cNvPr id="5530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00275"/>
              <a:ext cx="4324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039" y="1974850"/>
              <a:ext cx="669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306" name="Group 8" descr="Image of a disallowed scientific graphic because it contains mnemonics, labels, or subject-specific words."/>
          <p:cNvGrpSpPr>
            <a:grpSpLocks/>
          </p:cNvGrpSpPr>
          <p:nvPr/>
        </p:nvGrpSpPr>
        <p:grpSpPr bwMode="auto">
          <a:xfrm>
            <a:off x="8456613" y="1974850"/>
            <a:ext cx="3308350" cy="2489200"/>
            <a:chOff x="5943600" y="2169361"/>
            <a:chExt cx="2862846" cy="2227673"/>
          </a:xfrm>
        </p:grpSpPr>
        <p:pic>
          <p:nvPicPr>
            <p:cNvPr id="5530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5568" y="2169361"/>
              <a:ext cx="2500878" cy="222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48419"/>
              <a:ext cx="516244" cy="58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descr="Image of a disallowed scientific graphic because it contains mnemonics, labels, or subject-specific words.">
            <a:extLst>
              <a:ext uri="{FF2B5EF4-FFF2-40B4-BE49-F238E27FC236}">
                <a16:creationId xmlns:a16="http://schemas.microsoft.com/office/drawing/2014/main" id="{DCE061D9-1451-488A-9F7C-FCF242B77558}"/>
              </a:ext>
            </a:extLst>
          </p:cNvPr>
          <p:cNvGrpSpPr/>
          <p:nvPr/>
        </p:nvGrpSpPr>
        <p:grpSpPr>
          <a:xfrm>
            <a:off x="6230939" y="4111625"/>
            <a:ext cx="2676524" cy="1801814"/>
            <a:chOff x="6230939" y="4111625"/>
            <a:chExt cx="2676524" cy="1801814"/>
          </a:xfrm>
        </p:grpSpPr>
        <p:pic>
          <p:nvPicPr>
            <p:cNvPr id="5530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69063" y="4443414"/>
              <a:ext cx="2438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939" y="4111625"/>
              <a:ext cx="669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a:extLst>
              <a:ext uri="{FF2B5EF4-FFF2-40B4-BE49-F238E27FC236}">
                <a16:creationId xmlns:a16="http://schemas.microsoft.com/office/drawing/2014/main" id="{2221E584-70CC-4062-B93D-79CCE4297B33}"/>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2542181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47664"/>
            <a:ext cx="7772400" cy="650875"/>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Science: Formula Triangles </a:t>
            </a:r>
            <a:endParaRPr lang="en-US" sz="3300" dirty="0">
              <a:solidFill>
                <a:schemeClr val="tx2">
                  <a:tint val="100000"/>
                  <a:shade val="90000"/>
                  <a:satMod val="250000"/>
                  <a:alpha val="100000"/>
                </a:schemeClr>
              </a:solidFill>
            </a:endParaRPr>
          </a:p>
        </p:txBody>
      </p:sp>
      <p:sp>
        <p:nvSpPr>
          <p:cNvPr id="64516" name="Slide Number Placeholder 3"/>
          <p:cNvSpPr>
            <a:spLocks noGrp="1"/>
          </p:cNvSpPr>
          <p:nvPr>
            <p:ph type="sldNum" sz="quarter" idx="12"/>
          </p:nvPr>
        </p:nvSpPr>
        <p:spPr bwMode="auto">
          <a:xfrm>
            <a:off x="10525125" y="6483350"/>
            <a:ext cx="463550"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1458CFE4-4F41-4B1F-85F3-2E3CAE65EDEB}" type="slidenum">
              <a:rPr lang="en-US" altLang="en-US" sz="1600">
                <a:solidFill>
                  <a:srgbClr val="DFE0D4"/>
                </a:solidFill>
              </a:rPr>
              <a:pPr>
                <a:buClrTx/>
                <a:buSzTx/>
                <a:buFontTx/>
                <a:buNone/>
                <a:defRPr/>
              </a:pPr>
              <a:t>23</a:t>
            </a:fld>
            <a:endParaRPr lang="en-US" altLang="en-US" sz="1600" dirty="0">
              <a:solidFill>
                <a:srgbClr val="DFE0D4"/>
              </a:solidFill>
            </a:endParaRPr>
          </a:p>
        </p:txBody>
      </p:sp>
      <p:sp>
        <p:nvSpPr>
          <p:cNvPr id="57349" name="Rectangle 4"/>
          <p:cNvSpPr>
            <a:spLocks noChangeArrowheads="1"/>
          </p:cNvSpPr>
          <p:nvPr/>
        </p:nvSpPr>
        <p:spPr bwMode="auto">
          <a:xfrm>
            <a:off x="876299" y="1162051"/>
            <a:ext cx="101123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dirty="0">
                <a:latin typeface="Open Sans"/>
              </a:rPr>
              <a:t>Formula triangles representing relationships between variables may be used. Only formulas that appear on the appropriate state-supplied reference materials may be represented. The triangles may only include variables; for example, a triangle showing the relationship between mass, density, and volume can contain only the variables m, D, and V. Symbols for mathematical operations (e.g., ×, ÷) are </a:t>
            </a:r>
            <a:r>
              <a:rPr lang="en-US" altLang="en-US" b="1" dirty="0">
                <a:latin typeface="Open Sans"/>
              </a:rPr>
              <a:t>NOT </a:t>
            </a:r>
            <a:r>
              <a:rPr lang="en-US" altLang="en-US" dirty="0">
                <a:latin typeface="Open Sans"/>
              </a:rPr>
              <a:t>allowed.</a:t>
            </a:r>
          </a:p>
        </p:txBody>
      </p:sp>
      <p:grpSp>
        <p:nvGrpSpPr>
          <p:cNvPr id="57350" name="Group 42" descr="Image of an allowed formula graphic."/>
          <p:cNvGrpSpPr>
            <a:grpSpLocks/>
          </p:cNvGrpSpPr>
          <p:nvPr/>
        </p:nvGrpSpPr>
        <p:grpSpPr bwMode="auto">
          <a:xfrm>
            <a:off x="1478387" y="4142583"/>
            <a:ext cx="2101850" cy="1998662"/>
            <a:chOff x="457200" y="4191000"/>
            <a:chExt cx="1981200" cy="1716388"/>
          </a:xfrm>
        </p:grpSpPr>
        <p:pic>
          <p:nvPicPr>
            <p:cNvPr id="57373" name="Picture 5" descr="Formula triangle with vari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3400"/>
              <a:ext cx="1981200" cy="15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4" name="Picture 2" descr="check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91000"/>
              <a:ext cx="685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5" name="TextBox 40"/>
            <p:cNvSpPr txBox="1">
              <a:spLocks noChangeArrowheads="1"/>
            </p:cNvSpPr>
            <p:nvPr/>
          </p:nvSpPr>
          <p:spPr bwMode="auto">
            <a:xfrm>
              <a:off x="1219200" y="4811712"/>
              <a:ext cx="457200" cy="3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t>W</a:t>
              </a:r>
            </a:p>
          </p:txBody>
        </p:sp>
        <p:sp>
          <p:nvSpPr>
            <p:cNvPr id="57376" name="TextBox 42"/>
            <p:cNvSpPr txBox="1">
              <a:spLocks noChangeArrowheads="1"/>
            </p:cNvSpPr>
            <p:nvPr/>
          </p:nvSpPr>
          <p:spPr bwMode="auto">
            <a:xfrm>
              <a:off x="1600200" y="5421312"/>
              <a:ext cx="457200" cy="3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t>d</a:t>
              </a:r>
            </a:p>
          </p:txBody>
        </p:sp>
        <p:sp>
          <p:nvSpPr>
            <p:cNvPr id="57377" name="TextBox 43"/>
            <p:cNvSpPr txBox="1">
              <a:spLocks noChangeArrowheads="1"/>
            </p:cNvSpPr>
            <p:nvPr/>
          </p:nvSpPr>
          <p:spPr bwMode="auto">
            <a:xfrm>
              <a:off x="914400" y="5421312"/>
              <a:ext cx="457200" cy="3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t>F</a:t>
              </a:r>
            </a:p>
          </p:txBody>
        </p:sp>
      </p:grpSp>
      <p:grpSp>
        <p:nvGrpSpPr>
          <p:cNvPr id="57351" name="Group 55" descr="Image of an allowed formula graphic."/>
          <p:cNvGrpSpPr>
            <a:grpSpLocks/>
          </p:cNvGrpSpPr>
          <p:nvPr/>
        </p:nvGrpSpPr>
        <p:grpSpPr bwMode="auto">
          <a:xfrm>
            <a:off x="3365074" y="3198813"/>
            <a:ext cx="2165350" cy="1977146"/>
            <a:chOff x="2698735" y="3200400"/>
            <a:chExt cx="1981200" cy="1700268"/>
          </a:xfrm>
        </p:grpSpPr>
        <p:pic>
          <p:nvPicPr>
            <p:cNvPr id="57368" name="Picture 5" descr="Formula triangle with vari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35" y="3336680"/>
              <a:ext cx="1981200" cy="15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9" name="Picture 2" descr="  check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200400"/>
              <a:ext cx="685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0" name="TextBox 29"/>
            <p:cNvSpPr txBox="1">
              <a:spLocks noChangeArrowheads="1"/>
            </p:cNvSpPr>
            <p:nvPr/>
          </p:nvSpPr>
          <p:spPr bwMode="auto">
            <a:xfrm>
              <a:off x="3657600" y="3897312"/>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t>m</a:t>
              </a:r>
            </a:p>
          </p:txBody>
        </p:sp>
        <p:sp>
          <p:nvSpPr>
            <p:cNvPr id="57371" name="TextBox 30"/>
            <p:cNvSpPr txBox="1">
              <a:spLocks noChangeArrowheads="1"/>
            </p:cNvSpPr>
            <p:nvPr/>
          </p:nvSpPr>
          <p:spPr bwMode="auto">
            <a:xfrm>
              <a:off x="3200400" y="4430712"/>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t>D</a:t>
              </a:r>
            </a:p>
          </p:txBody>
        </p:sp>
        <p:sp>
          <p:nvSpPr>
            <p:cNvPr id="57372" name="TextBox 31"/>
            <p:cNvSpPr txBox="1">
              <a:spLocks noChangeArrowheads="1"/>
            </p:cNvSpPr>
            <p:nvPr/>
          </p:nvSpPr>
          <p:spPr bwMode="auto">
            <a:xfrm>
              <a:off x="3962400" y="4430712"/>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dirty="0"/>
                <a:t>V</a:t>
              </a:r>
            </a:p>
          </p:txBody>
        </p:sp>
      </p:grpSp>
      <p:grpSp>
        <p:nvGrpSpPr>
          <p:cNvPr id="57352" name="Group 59" descr="Image of a disallowed formula graphic because it contains mathematical operators, symbols, or words."/>
          <p:cNvGrpSpPr>
            <a:grpSpLocks/>
          </p:cNvGrpSpPr>
          <p:nvPr/>
        </p:nvGrpSpPr>
        <p:grpSpPr bwMode="auto">
          <a:xfrm>
            <a:off x="8059738" y="3263319"/>
            <a:ext cx="2198687" cy="1806575"/>
            <a:chOff x="6324600" y="3048000"/>
            <a:chExt cx="1981200" cy="1563988"/>
          </a:xfrm>
        </p:grpSpPr>
        <p:pic>
          <p:nvPicPr>
            <p:cNvPr id="57363" name="Picture 5" descr="Formula triangle labeled with 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048000"/>
              <a:ext cx="1981200" cy="15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3" descr="&quot;X&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76" y="3085397"/>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TextBox 33"/>
            <p:cNvSpPr txBox="1">
              <a:spLocks noChangeArrowheads="1"/>
            </p:cNvSpPr>
            <p:nvPr/>
          </p:nvSpPr>
          <p:spPr bwMode="auto">
            <a:xfrm>
              <a:off x="7010400" y="3657600"/>
              <a:ext cx="762000" cy="29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mass</a:t>
              </a:r>
            </a:p>
          </p:txBody>
        </p:sp>
        <p:sp>
          <p:nvSpPr>
            <p:cNvPr id="57366" name="TextBox 35"/>
            <p:cNvSpPr txBox="1">
              <a:spLocks noChangeArrowheads="1"/>
            </p:cNvSpPr>
            <p:nvPr/>
          </p:nvSpPr>
          <p:spPr bwMode="auto">
            <a:xfrm>
              <a:off x="6477000" y="4233446"/>
              <a:ext cx="990600" cy="27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500" b="1"/>
                <a:t>Density</a:t>
              </a:r>
            </a:p>
          </p:txBody>
        </p:sp>
        <p:sp>
          <p:nvSpPr>
            <p:cNvPr id="57367" name="TextBox 36"/>
            <p:cNvSpPr txBox="1">
              <a:spLocks noChangeArrowheads="1"/>
            </p:cNvSpPr>
            <p:nvPr/>
          </p:nvSpPr>
          <p:spPr bwMode="auto">
            <a:xfrm>
              <a:off x="7239000" y="4233446"/>
              <a:ext cx="990600" cy="29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volume</a:t>
              </a:r>
            </a:p>
          </p:txBody>
        </p:sp>
      </p:grpSp>
      <p:grpSp>
        <p:nvGrpSpPr>
          <p:cNvPr id="57353" name="Group 4" descr="Image of a disallowed formula graphic because it contains mathematical operators, symbols, or words."/>
          <p:cNvGrpSpPr>
            <a:grpSpLocks/>
          </p:cNvGrpSpPr>
          <p:nvPr/>
        </p:nvGrpSpPr>
        <p:grpSpPr bwMode="auto">
          <a:xfrm>
            <a:off x="5664921" y="4432300"/>
            <a:ext cx="2225675" cy="1908175"/>
            <a:chOff x="4406784" y="4535239"/>
            <a:chExt cx="2225902" cy="1908619"/>
          </a:xfrm>
        </p:grpSpPr>
        <p:grpSp>
          <p:nvGrpSpPr>
            <p:cNvPr id="57354" name="Group 3"/>
            <p:cNvGrpSpPr>
              <a:grpSpLocks/>
            </p:cNvGrpSpPr>
            <p:nvPr/>
          </p:nvGrpSpPr>
          <p:grpSpPr bwMode="auto">
            <a:xfrm>
              <a:off x="4406784" y="4535239"/>
              <a:ext cx="2225902" cy="1908619"/>
              <a:chOff x="4406784" y="4535239"/>
              <a:chExt cx="2225902" cy="1908619"/>
            </a:xfrm>
          </p:grpSpPr>
          <p:pic>
            <p:nvPicPr>
              <p:cNvPr id="57356" name="Picture 5" descr="Formula triangle labeled with words and symbols for mathematical oper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784" y="4553187"/>
                <a:ext cx="2225902" cy="189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3" descr="&quot;X&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516" y="4535239"/>
                <a:ext cx="677759" cy="72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8" name="TextBox 41"/>
              <p:cNvSpPr txBox="1">
                <a:spLocks noChangeArrowheads="1"/>
              </p:cNvSpPr>
              <p:nvPr/>
            </p:nvSpPr>
            <p:spPr bwMode="auto">
              <a:xfrm>
                <a:off x="5204959" y="5212565"/>
                <a:ext cx="856116"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Work</a:t>
                </a:r>
              </a:p>
            </p:txBody>
          </p:sp>
          <p:sp>
            <p:nvSpPr>
              <p:cNvPr id="57359" name="TextBox 44"/>
              <p:cNvSpPr txBox="1">
                <a:spLocks noChangeArrowheads="1"/>
              </p:cNvSpPr>
              <p:nvPr/>
            </p:nvSpPr>
            <p:spPr bwMode="auto">
              <a:xfrm>
                <a:off x="5376182" y="6000810"/>
                <a:ext cx="1198563"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distance</a:t>
                </a:r>
              </a:p>
            </p:txBody>
          </p:sp>
          <p:sp>
            <p:nvSpPr>
              <p:cNvPr id="57360" name="TextBox 45"/>
              <p:cNvSpPr txBox="1">
                <a:spLocks noChangeArrowheads="1"/>
              </p:cNvSpPr>
              <p:nvPr/>
            </p:nvSpPr>
            <p:spPr bwMode="auto">
              <a:xfrm>
                <a:off x="4691289" y="6000810"/>
                <a:ext cx="856116"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force</a:t>
                </a:r>
              </a:p>
            </p:txBody>
          </p:sp>
          <p:sp>
            <p:nvSpPr>
              <p:cNvPr id="57361" name="TextBox 48"/>
              <p:cNvSpPr txBox="1">
                <a:spLocks noChangeArrowheads="1"/>
              </p:cNvSpPr>
              <p:nvPr/>
            </p:nvSpPr>
            <p:spPr bwMode="auto">
              <a:xfrm rot="10800000" flipV="1">
                <a:off x="5266788" y="5836340"/>
                <a:ext cx="256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solidFill>
                      <a:srgbClr val="00B0F0"/>
                    </a:solidFill>
                  </a:rPr>
                  <a:t>X</a:t>
                </a:r>
              </a:p>
            </p:txBody>
          </p:sp>
          <p:sp>
            <p:nvSpPr>
              <p:cNvPr id="57362" name="TextBox 49"/>
              <p:cNvSpPr txBox="1">
                <a:spLocks noChangeArrowheads="1"/>
              </p:cNvSpPr>
              <p:nvPr/>
            </p:nvSpPr>
            <p:spPr bwMode="auto">
              <a:xfrm>
                <a:off x="5556746" y="5414788"/>
                <a:ext cx="531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3200" b="1" dirty="0">
                    <a:solidFill>
                      <a:srgbClr val="00B0F0"/>
                    </a:solidFill>
                    <a:latin typeface="BernhardMod BT"/>
                  </a:rPr>
                  <a:t>÷</a:t>
                </a:r>
                <a:endParaRPr lang="en-US" altLang="en-US" sz="1600" b="1" dirty="0">
                  <a:solidFill>
                    <a:srgbClr val="00B0F0"/>
                  </a:solidFill>
                </a:endParaRPr>
              </a:p>
            </p:txBody>
          </p:sp>
        </p:grpSp>
        <p:sp>
          <p:nvSpPr>
            <p:cNvPr id="57355" name="TextBox 49"/>
            <p:cNvSpPr txBox="1">
              <a:spLocks noChangeArrowheads="1"/>
            </p:cNvSpPr>
            <p:nvPr/>
          </p:nvSpPr>
          <p:spPr bwMode="auto">
            <a:xfrm>
              <a:off x="4958502" y="5414788"/>
              <a:ext cx="5136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3200" b="1">
                  <a:solidFill>
                    <a:srgbClr val="00B0F0"/>
                  </a:solidFill>
                  <a:latin typeface="BernhardMod BT"/>
                </a:rPr>
                <a:t>÷</a:t>
              </a:r>
              <a:endParaRPr lang="en-US" altLang="en-US" sz="1600" b="1">
                <a:solidFill>
                  <a:srgbClr val="00B0F0"/>
                </a:solidFill>
              </a:endParaRPr>
            </a:p>
          </p:txBody>
        </p:sp>
      </p:grpSp>
      <p:sp>
        <p:nvSpPr>
          <p:cNvPr id="3" name="Footer Placeholder 2">
            <a:extLst>
              <a:ext uri="{FF2B5EF4-FFF2-40B4-BE49-F238E27FC236}">
                <a16:creationId xmlns:a16="http://schemas.microsoft.com/office/drawing/2014/main" id="{718DA5FB-4028-443C-855F-C3A6E7ED707D}"/>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196459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84188"/>
            <a:ext cx="7772400" cy="766762"/>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Social Studies: Blank Maps </a:t>
            </a:r>
            <a:endParaRPr lang="en-US" sz="3300" dirty="0">
              <a:solidFill>
                <a:schemeClr val="tx2">
                  <a:tint val="100000"/>
                  <a:shade val="90000"/>
                  <a:satMod val="250000"/>
                  <a:alpha val="100000"/>
                </a:schemeClr>
              </a:solidFill>
            </a:endParaRPr>
          </a:p>
        </p:txBody>
      </p:sp>
      <p:sp>
        <p:nvSpPr>
          <p:cNvPr id="66564" name="Slide Number Placeholder 3"/>
          <p:cNvSpPr>
            <a:spLocks noGrp="1"/>
          </p:cNvSpPr>
          <p:nvPr>
            <p:ph type="sldNum" sz="quarter" idx="12"/>
          </p:nvPr>
        </p:nvSpPr>
        <p:spPr bwMode="auto">
          <a:xfrm>
            <a:off x="10763250" y="6457951"/>
            <a:ext cx="463550"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61C7C8A3-D0F0-450D-8122-C1D2D9013E91}" type="slidenum">
              <a:rPr lang="en-US" altLang="en-US" sz="1600">
                <a:solidFill>
                  <a:srgbClr val="DFE0D4"/>
                </a:solidFill>
              </a:rPr>
              <a:pPr>
                <a:buClrTx/>
                <a:buSzTx/>
                <a:buFontTx/>
                <a:buNone/>
                <a:defRPr/>
              </a:pPr>
              <a:t>24</a:t>
            </a:fld>
            <a:endParaRPr lang="en-US" altLang="en-US" sz="1600" dirty="0">
              <a:solidFill>
                <a:srgbClr val="DFE0D4"/>
              </a:solidFill>
            </a:endParaRPr>
          </a:p>
        </p:txBody>
      </p:sp>
      <p:sp>
        <p:nvSpPr>
          <p:cNvPr id="59397" name="Rectangle 4"/>
          <p:cNvSpPr>
            <a:spLocks noChangeArrowheads="1"/>
          </p:cNvSpPr>
          <p:nvPr/>
        </p:nvSpPr>
        <p:spPr bwMode="auto">
          <a:xfrm>
            <a:off x="1019175" y="1447800"/>
            <a:ext cx="9829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dirty="0">
                <a:latin typeface="Open Sans"/>
              </a:rPr>
              <a:t>Blank maps may be used. Blank maps should </a:t>
            </a:r>
            <a:r>
              <a:rPr lang="en-US" altLang="en-US" b="1" dirty="0">
                <a:latin typeface="Open Sans"/>
              </a:rPr>
              <a:t>NOT </a:t>
            </a:r>
            <a:r>
              <a:rPr lang="en-US" altLang="en-US" dirty="0">
                <a:latin typeface="Open Sans"/>
              </a:rPr>
              <a:t>contain titles, words, labels, colors used as labels, pictures, acronyms, mnemonics, numbers, symbols, or variables. In addition, unlabeled maps that represent historic events may be used (e.g., an unlabeled map that represents the stages of U.S. territorial expansion). A student could use </a:t>
            </a:r>
            <a:r>
              <a:rPr lang="en-US" altLang="en-US" b="1" dirty="0">
                <a:latin typeface="Open Sans"/>
              </a:rPr>
              <a:t>BOTH</a:t>
            </a:r>
            <a:r>
              <a:rPr lang="en-US" altLang="en-US" dirty="0">
                <a:latin typeface="Open Sans"/>
              </a:rPr>
              <a:t> physical and political world or U.S. blank maps.</a:t>
            </a:r>
          </a:p>
        </p:txBody>
      </p:sp>
      <p:grpSp>
        <p:nvGrpSpPr>
          <p:cNvPr id="59398" name="Group 11" descr="Image of a disallowed map graphic because it includes labels, words, or other subject-specific indications."/>
          <p:cNvGrpSpPr>
            <a:grpSpLocks/>
          </p:cNvGrpSpPr>
          <p:nvPr/>
        </p:nvGrpSpPr>
        <p:grpSpPr bwMode="auto">
          <a:xfrm>
            <a:off x="6302375" y="3538538"/>
            <a:ext cx="4114800" cy="2627312"/>
            <a:chOff x="4779215" y="3573027"/>
            <a:chExt cx="4114802" cy="2628325"/>
          </a:xfrm>
        </p:grpSpPr>
        <p:grpSp>
          <p:nvGrpSpPr>
            <p:cNvPr id="59401" name="Group 9"/>
            <p:cNvGrpSpPr>
              <a:grpSpLocks/>
            </p:cNvGrpSpPr>
            <p:nvPr/>
          </p:nvGrpSpPr>
          <p:grpSpPr bwMode="auto">
            <a:xfrm>
              <a:off x="4779215" y="3685782"/>
              <a:ext cx="4114802" cy="2515570"/>
              <a:chOff x="4648201" y="3693576"/>
              <a:chExt cx="4114802" cy="2515570"/>
            </a:xfrm>
          </p:grpSpPr>
          <p:grpSp>
            <p:nvGrpSpPr>
              <p:cNvPr id="59403" name="Group 8"/>
              <p:cNvGrpSpPr>
                <a:grpSpLocks/>
              </p:cNvGrpSpPr>
              <p:nvPr/>
            </p:nvGrpSpPr>
            <p:grpSpPr bwMode="auto">
              <a:xfrm>
                <a:off x="4648201" y="3693576"/>
                <a:ext cx="4114802" cy="2515570"/>
                <a:chOff x="4648201" y="3693576"/>
                <a:chExt cx="4114802" cy="2515570"/>
              </a:xfrm>
            </p:grpSpPr>
            <p:grpSp>
              <p:nvGrpSpPr>
                <p:cNvPr id="59405" name="Group 7"/>
                <p:cNvGrpSpPr>
                  <a:grpSpLocks/>
                </p:cNvGrpSpPr>
                <p:nvPr/>
              </p:nvGrpSpPr>
              <p:grpSpPr bwMode="auto">
                <a:xfrm>
                  <a:off x="4712954" y="3697720"/>
                  <a:ext cx="4050049" cy="2511426"/>
                  <a:chOff x="4712954" y="3697720"/>
                  <a:chExt cx="4050049" cy="2511426"/>
                </a:xfrm>
              </p:grpSpPr>
              <p:grpSp>
                <p:nvGrpSpPr>
                  <p:cNvPr id="59407" name="Group 6"/>
                  <p:cNvGrpSpPr>
                    <a:grpSpLocks/>
                  </p:cNvGrpSpPr>
                  <p:nvPr/>
                </p:nvGrpSpPr>
                <p:grpSpPr bwMode="auto">
                  <a:xfrm>
                    <a:off x="4712954" y="3697720"/>
                    <a:ext cx="4050046" cy="2511425"/>
                    <a:chOff x="152400" y="457200"/>
                    <a:chExt cx="8843818" cy="5867400"/>
                  </a:xfrm>
                </p:grpSpPr>
                <p:pic>
                  <p:nvPicPr>
                    <p:cNvPr id="59409" name="Picture 4"/>
                    <p:cNvPicPr>
                      <a:picLocks noChangeAspect="1"/>
                    </p:cNvPicPr>
                    <p:nvPr/>
                  </p:nvPicPr>
                  <p:blipFill>
                    <a:blip r:embed="rId3">
                      <a:extLst>
                        <a:ext uri="{28A0092B-C50C-407E-A947-70E740481C1C}">
                          <a14:useLocalDpi xmlns:a14="http://schemas.microsoft.com/office/drawing/2010/main" val="0"/>
                        </a:ext>
                      </a:extLst>
                    </a:blip>
                    <a:srcRect l="285" t="5682" r="235" b="6818"/>
                    <a:stretch>
                      <a:fillRect/>
                    </a:stretch>
                  </p:blipFill>
                  <p:spPr bwMode="gray">
                    <a:xfrm>
                      <a:off x="152400" y="457200"/>
                      <a:ext cx="884381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gray">
                    <a:xfrm>
                      <a:off x="3505256" y="458651"/>
                      <a:ext cx="1296479" cy="278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Rectangle 14"/>
                  <p:cNvSpPr/>
                  <p:nvPr/>
                </p:nvSpPr>
                <p:spPr bwMode="gray">
                  <a:xfrm rot="16200000">
                    <a:off x="8372339" y="5818482"/>
                    <a:ext cx="722591" cy="58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7" name="Rectangle 16"/>
                <p:cNvSpPr/>
                <p:nvPr/>
              </p:nvSpPr>
              <p:spPr bwMode="gray">
                <a:xfrm rot="16200000" flipV="1">
                  <a:off x="4285302" y="4056475"/>
                  <a:ext cx="801997"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Rectangle 18"/>
              <p:cNvSpPr/>
              <p:nvPr/>
            </p:nvSpPr>
            <p:spPr bwMode="gray">
              <a:xfrm rot="16200000" flipV="1">
                <a:off x="4137603" y="5622347"/>
                <a:ext cx="1124384" cy="49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9402"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8286146" y="3573027"/>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descr="Image of an allowed blank map graphic.">
            <a:extLst>
              <a:ext uri="{FF2B5EF4-FFF2-40B4-BE49-F238E27FC236}">
                <a16:creationId xmlns:a16="http://schemas.microsoft.com/office/drawing/2014/main" id="{121D9369-4289-49D8-9F10-3A929743A071}"/>
              </a:ext>
            </a:extLst>
          </p:cNvPr>
          <p:cNvGrpSpPr/>
          <p:nvPr/>
        </p:nvGrpSpPr>
        <p:grpSpPr>
          <a:xfrm>
            <a:off x="1655763" y="3582988"/>
            <a:ext cx="4616451" cy="2874963"/>
            <a:chOff x="1655763" y="3582988"/>
            <a:chExt cx="4616451" cy="2874963"/>
          </a:xfrm>
        </p:grpSpPr>
        <p:pic>
          <p:nvPicPr>
            <p:cNvPr id="5939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66901" y="3686176"/>
              <a:ext cx="440531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2" descr="check ma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5763" y="3582988"/>
              <a:ext cx="685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a:extLst>
              <a:ext uri="{FF2B5EF4-FFF2-40B4-BE49-F238E27FC236}">
                <a16:creationId xmlns:a16="http://schemas.microsoft.com/office/drawing/2014/main" id="{B351FD28-5B37-4869-8919-989AEB182018}"/>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360202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84188"/>
            <a:ext cx="7772400" cy="671512"/>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Social Studies: Timelines</a:t>
            </a:r>
            <a:endParaRPr lang="en-US" sz="3300" dirty="0">
              <a:solidFill>
                <a:schemeClr val="tx2">
                  <a:tint val="100000"/>
                  <a:shade val="90000"/>
                  <a:satMod val="250000"/>
                  <a:alpha val="100000"/>
                </a:schemeClr>
              </a:solidFill>
            </a:endParaRPr>
          </a:p>
        </p:txBody>
      </p:sp>
      <p:sp>
        <p:nvSpPr>
          <p:cNvPr id="3" name="Footer Placeholder 2"/>
          <p:cNvSpPr>
            <a:spLocks noGrp="1"/>
          </p:cNvSpPr>
          <p:nvPr>
            <p:ph type="ftr" sz="quarter" idx="11"/>
          </p:nvPr>
        </p:nvSpPr>
        <p:spPr>
          <a:xfrm>
            <a:off x="1655764" y="6629400"/>
            <a:ext cx="2840037" cy="228600"/>
          </a:xfrm>
        </p:spPr>
        <p:txBody>
          <a:bodyPr/>
          <a:lstStyle/>
          <a:p>
            <a:pPr>
              <a:defRPr/>
            </a:pPr>
            <a:r>
              <a:rPr lang="en-US"/>
              <a:t>Texas Education Agency  Fall 2019</a:t>
            </a:r>
            <a:endParaRPr lang="en-US" dirty="0"/>
          </a:p>
        </p:txBody>
      </p:sp>
      <p:sp>
        <p:nvSpPr>
          <p:cNvPr id="72708" name="Slide Number Placeholder 3"/>
          <p:cNvSpPr>
            <a:spLocks noGrp="1"/>
          </p:cNvSpPr>
          <p:nvPr>
            <p:ph type="sldNum" sz="quarter" idx="12"/>
          </p:nvPr>
        </p:nvSpPr>
        <p:spPr bwMode="auto">
          <a:xfrm>
            <a:off x="10717214" y="6470650"/>
            <a:ext cx="463550"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AFD353D-007E-41F6-AD2E-48E07E30DC48}" type="slidenum">
              <a:rPr lang="en-US" altLang="en-US" sz="1600">
                <a:solidFill>
                  <a:srgbClr val="DFE0D4"/>
                </a:solidFill>
              </a:rPr>
              <a:pPr>
                <a:buClrTx/>
                <a:buSzTx/>
                <a:buFontTx/>
                <a:buNone/>
                <a:defRPr/>
              </a:pPr>
              <a:t>25</a:t>
            </a:fld>
            <a:endParaRPr lang="en-US" altLang="en-US" sz="1600" dirty="0">
              <a:solidFill>
                <a:srgbClr val="DFE0D4"/>
              </a:solidFill>
            </a:endParaRPr>
          </a:p>
        </p:txBody>
      </p:sp>
      <p:sp>
        <p:nvSpPr>
          <p:cNvPr id="61445" name="Rectangle 4"/>
          <p:cNvSpPr>
            <a:spLocks noChangeArrowheads="1"/>
          </p:cNvSpPr>
          <p:nvPr/>
        </p:nvSpPr>
        <p:spPr bwMode="auto">
          <a:xfrm>
            <a:off x="2089150" y="1295401"/>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Timelines may be used if they contain only dates. </a:t>
            </a:r>
          </a:p>
        </p:txBody>
      </p:sp>
      <p:grpSp>
        <p:nvGrpSpPr>
          <p:cNvPr id="61446" name="Group 4" descr="Image of an allowed timeline graphic."/>
          <p:cNvGrpSpPr>
            <a:grpSpLocks/>
          </p:cNvGrpSpPr>
          <p:nvPr/>
        </p:nvGrpSpPr>
        <p:grpSpPr bwMode="auto">
          <a:xfrm>
            <a:off x="1706563" y="4891088"/>
            <a:ext cx="6134100" cy="1433512"/>
            <a:chOff x="1612900" y="4876800"/>
            <a:chExt cx="6134100" cy="1432214"/>
          </a:xfrm>
        </p:grpSpPr>
        <p:pic>
          <p:nvPicPr>
            <p:cNvPr id="61468"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876800"/>
              <a:ext cx="685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p:cNvGraphicFramePr/>
            <p:nvPr/>
          </p:nvGraphicFramePr>
          <p:xfrm>
            <a:off x="1612900" y="5172364"/>
            <a:ext cx="6134100" cy="1136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grpSp>
        <p:nvGrpSpPr>
          <p:cNvPr id="61447" name="Group 10" descr="Image of an allowed timeline graphic."/>
          <p:cNvGrpSpPr>
            <a:grpSpLocks/>
          </p:cNvGrpSpPr>
          <p:nvPr/>
        </p:nvGrpSpPr>
        <p:grpSpPr bwMode="auto">
          <a:xfrm>
            <a:off x="1343025" y="1998663"/>
            <a:ext cx="6886575" cy="2362200"/>
            <a:chOff x="-180975" y="1998591"/>
            <a:chExt cx="6886575" cy="2362200"/>
          </a:xfrm>
        </p:grpSpPr>
        <p:grpSp>
          <p:nvGrpSpPr>
            <p:cNvPr id="61456" name="Group 9"/>
            <p:cNvGrpSpPr>
              <a:grpSpLocks/>
            </p:cNvGrpSpPr>
            <p:nvPr/>
          </p:nvGrpSpPr>
          <p:grpSpPr bwMode="auto">
            <a:xfrm>
              <a:off x="457200" y="1998591"/>
              <a:ext cx="6248400" cy="2362200"/>
              <a:chOff x="457200" y="1998591"/>
              <a:chExt cx="6248400" cy="2362200"/>
            </a:xfrm>
          </p:grpSpPr>
          <p:grpSp>
            <p:nvGrpSpPr>
              <p:cNvPr id="61458" name="Group 7"/>
              <p:cNvGrpSpPr>
                <a:grpSpLocks/>
              </p:cNvGrpSpPr>
              <p:nvPr/>
            </p:nvGrpSpPr>
            <p:grpSpPr bwMode="auto">
              <a:xfrm>
                <a:off x="457200" y="1998591"/>
                <a:ext cx="6172200" cy="2362200"/>
                <a:chOff x="457200" y="1998591"/>
                <a:chExt cx="6172200" cy="2362200"/>
              </a:xfrm>
            </p:grpSpPr>
            <p:pic>
              <p:nvPicPr>
                <p:cNvPr id="61460" name="Picture 5"/>
                <p:cNvPicPr>
                  <a:picLocks noChangeAspect="1"/>
                </p:cNvPicPr>
                <p:nvPr/>
              </p:nvPicPr>
              <p:blipFill>
                <a:blip r:embed="rId9">
                  <a:extLst>
                    <a:ext uri="{28A0092B-C50C-407E-A947-70E740481C1C}">
                      <a14:useLocalDpi xmlns:a14="http://schemas.microsoft.com/office/drawing/2010/main" val="0"/>
                    </a:ext>
                  </a:extLst>
                </a:blip>
                <a:srcRect l="764" t="34134" r="31735" b="30734"/>
                <a:stretch>
                  <a:fillRect/>
                </a:stretch>
              </p:blipFill>
              <p:spPr bwMode="gray">
                <a:xfrm>
                  <a:off x="457200" y="1998591"/>
                  <a:ext cx="617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1" name="TextBox 6"/>
                <p:cNvSpPr txBox="1">
                  <a:spLocks noChangeArrowheads="1"/>
                </p:cNvSpPr>
                <p:nvPr/>
              </p:nvSpPr>
              <p:spPr bwMode="gray">
                <a:xfrm>
                  <a:off x="685800" y="22098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1914 - 1918</a:t>
                  </a:r>
                </a:p>
              </p:txBody>
            </p:sp>
            <p:sp>
              <p:nvSpPr>
                <p:cNvPr id="61462" name="TextBox 13"/>
                <p:cNvSpPr txBox="1">
                  <a:spLocks noChangeArrowheads="1"/>
                </p:cNvSpPr>
                <p:nvPr/>
              </p:nvSpPr>
              <p:spPr bwMode="gray">
                <a:xfrm>
                  <a:off x="1371600" y="3523999"/>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1939 - 1945</a:t>
                  </a:r>
                </a:p>
              </p:txBody>
            </p:sp>
            <p:sp>
              <p:nvSpPr>
                <p:cNvPr id="61463" name="TextBox 14"/>
                <p:cNvSpPr txBox="1">
                  <a:spLocks noChangeArrowheads="1"/>
                </p:cNvSpPr>
                <p:nvPr/>
              </p:nvSpPr>
              <p:spPr bwMode="gray">
                <a:xfrm>
                  <a:off x="2362200" y="2332910"/>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1957</a:t>
                  </a:r>
                </a:p>
              </p:txBody>
            </p:sp>
            <p:sp>
              <p:nvSpPr>
                <p:cNvPr id="61464" name="TextBox 15"/>
                <p:cNvSpPr txBox="1">
                  <a:spLocks noChangeArrowheads="1"/>
                </p:cNvSpPr>
                <p:nvPr/>
              </p:nvSpPr>
              <p:spPr bwMode="gray">
                <a:xfrm>
                  <a:off x="3124200" y="3536023"/>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1968 - 1969</a:t>
                  </a:r>
                </a:p>
              </p:txBody>
            </p:sp>
            <p:sp>
              <p:nvSpPr>
                <p:cNvPr id="61465" name="TextBox 16"/>
                <p:cNvSpPr txBox="1">
                  <a:spLocks noChangeArrowheads="1"/>
                </p:cNvSpPr>
                <p:nvPr/>
              </p:nvSpPr>
              <p:spPr bwMode="gray">
                <a:xfrm>
                  <a:off x="4041775" y="2288296"/>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1991</a:t>
                  </a:r>
                </a:p>
              </p:txBody>
            </p:sp>
            <p:sp>
              <p:nvSpPr>
                <p:cNvPr id="61466" name="TextBox 17"/>
                <p:cNvSpPr txBox="1">
                  <a:spLocks noChangeArrowheads="1"/>
                </p:cNvSpPr>
                <p:nvPr/>
              </p:nvSpPr>
              <p:spPr bwMode="gray">
                <a:xfrm>
                  <a:off x="4765675" y="3659133"/>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2001</a:t>
                  </a:r>
                </a:p>
              </p:txBody>
            </p:sp>
            <p:sp>
              <p:nvSpPr>
                <p:cNvPr id="61467" name="TextBox 18"/>
                <p:cNvSpPr txBox="1">
                  <a:spLocks noChangeArrowheads="1"/>
                </p:cNvSpPr>
                <p:nvPr/>
              </p:nvSpPr>
              <p:spPr bwMode="gray">
                <a:xfrm>
                  <a:off x="5555384" y="2305875"/>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2008</a:t>
                  </a:r>
                </a:p>
              </p:txBody>
            </p:sp>
          </p:grpSp>
          <p:sp>
            <p:nvSpPr>
              <p:cNvPr id="9" name="Rectangle 8"/>
              <p:cNvSpPr/>
              <p:nvPr/>
            </p:nvSpPr>
            <p:spPr bwMode="gray">
              <a:xfrm>
                <a:off x="6172200" y="3428928"/>
                <a:ext cx="533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61457"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80975" y="2671464"/>
              <a:ext cx="685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48" name="Group 24" descr="Image of an allowed timeline graphic."/>
          <p:cNvGrpSpPr>
            <a:grpSpLocks/>
          </p:cNvGrpSpPr>
          <p:nvPr/>
        </p:nvGrpSpPr>
        <p:grpSpPr bwMode="auto">
          <a:xfrm>
            <a:off x="8691564" y="1782764"/>
            <a:ext cx="1793875" cy="4535487"/>
            <a:chOff x="7167994" y="1782146"/>
            <a:chExt cx="1793300" cy="4536104"/>
          </a:xfrm>
        </p:grpSpPr>
        <p:grpSp>
          <p:nvGrpSpPr>
            <p:cNvPr id="61449" name="Group 22"/>
            <p:cNvGrpSpPr>
              <a:grpSpLocks/>
            </p:cNvGrpSpPr>
            <p:nvPr/>
          </p:nvGrpSpPr>
          <p:grpSpPr bwMode="auto">
            <a:xfrm>
              <a:off x="7167994" y="1998591"/>
              <a:ext cx="1793300" cy="4319659"/>
              <a:chOff x="7167994" y="1998591"/>
              <a:chExt cx="1793300" cy="4319659"/>
            </a:xfrm>
          </p:grpSpPr>
          <p:sp>
            <p:nvSpPr>
              <p:cNvPr id="20" name="Up Arrow 19"/>
              <p:cNvSpPr/>
              <p:nvPr/>
            </p:nvSpPr>
            <p:spPr>
              <a:xfrm>
                <a:off x="7167994" y="1998075"/>
                <a:ext cx="983935" cy="432017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52" name="TextBox 21"/>
              <p:cNvSpPr txBox="1">
                <a:spLocks noChangeArrowheads="1"/>
              </p:cNvSpPr>
              <p:nvPr/>
            </p:nvSpPr>
            <p:spPr bwMode="auto">
              <a:xfrm>
                <a:off x="7473949" y="5755580"/>
                <a:ext cx="1447801" cy="3693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1775 - 1783</a:t>
                </a:r>
              </a:p>
            </p:txBody>
          </p:sp>
          <p:sp>
            <p:nvSpPr>
              <p:cNvPr id="30" name="TextBox 29"/>
              <p:cNvSpPr txBox="1"/>
              <p:nvPr/>
            </p:nvSpPr>
            <p:spPr>
              <a:xfrm>
                <a:off x="7494914" y="4736885"/>
                <a:ext cx="1426705" cy="369938"/>
              </a:xfrm>
              <a:prstGeom prst="rect">
                <a:avLst/>
              </a:prstGeom>
              <a:solidFill>
                <a:schemeClr val="accent3"/>
              </a:solidFill>
            </p:spPr>
            <p:txBody>
              <a:bodyPr>
                <a:spAutoFit/>
              </a:bodyPr>
              <a:lstStyle/>
              <a:p>
                <a:pPr>
                  <a:defRPr/>
                </a:pPr>
                <a:r>
                  <a:rPr lang="en-US" dirty="0"/>
                  <a:t>1861 - 1865</a:t>
                </a:r>
              </a:p>
            </p:txBody>
          </p:sp>
          <p:sp>
            <p:nvSpPr>
              <p:cNvPr id="31" name="TextBox 30"/>
              <p:cNvSpPr txBox="1"/>
              <p:nvPr/>
            </p:nvSpPr>
            <p:spPr>
              <a:xfrm>
                <a:off x="7494914" y="2685556"/>
                <a:ext cx="1426705" cy="368350"/>
              </a:xfrm>
              <a:prstGeom prst="rect">
                <a:avLst/>
              </a:prstGeom>
              <a:solidFill>
                <a:schemeClr val="accent3"/>
              </a:solidFill>
            </p:spPr>
            <p:txBody>
              <a:bodyPr>
                <a:spAutoFit/>
              </a:bodyPr>
              <a:lstStyle/>
              <a:p>
                <a:pPr>
                  <a:defRPr/>
                </a:pPr>
                <a:r>
                  <a:rPr lang="en-US" dirty="0"/>
                  <a:t>1963 - 1975</a:t>
                </a:r>
              </a:p>
            </p:txBody>
          </p:sp>
          <p:sp>
            <p:nvSpPr>
              <p:cNvPr id="61455" name="TextBox 31"/>
              <p:cNvSpPr txBox="1">
                <a:spLocks noChangeArrowheads="1"/>
              </p:cNvSpPr>
              <p:nvPr/>
            </p:nvSpPr>
            <p:spPr bwMode="auto">
              <a:xfrm>
                <a:off x="7513493" y="3659133"/>
                <a:ext cx="1447801" cy="3693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1939 - 1945</a:t>
                </a:r>
              </a:p>
            </p:txBody>
          </p:sp>
        </p:grpSp>
        <p:pic>
          <p:nvPicPr>
            <p:cNvPr id="61450"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245" y="1782146"/>
              <a:ext cx="685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11631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84188"/>
            <a:ext cx="7772400" cy="671512"/>
          </a:xfrm>
          <a:solidFill>
            <a:schemeClr val="accent1"/>
          </a:solidFill>
          <a:ln w="28575">
            <a:solidFill>
              <a:schemeClr val="tx1"/>
            </a:solidFill>
          </a:ln>
        </p:spPr>
        <p:txBody>
          <a:bodyPr>
            <a:noAutofit/>
            <a:sp3d/>
          </a:bodyPr>
          <a:lstStyle/>
          <a:p>
            <a:pPr marL="54864">
              <a:defRPr/>
            </a:pPr>
            <a:r>
              <a:rPr lang="en-US" sz="3200" dirty="0">
                <a:solidFill>
                  <a:schemeClr val="tx2">
                    <a:tint val="100000"/>
                    <a:shade val="90000"/>
                    <a:satMod val="250000"/>
                    <a:alpha val="100000"/>
                  </a:schemeClr>
                </a:solidFill>
              </a:rPr>
              <a:t>Social Studies: Timelines</a:t>
            </a:r>
            <a:endParaRPr lang="en-US" sz="3300" dirty="0">
              <a:solidFill>
                <a:schemeClr val="tx2">
                  <a:tint val="100000"/>
                  <a:shade val="90000"/>
                  <a:satMod val="250000"/>
                  <a:alpha val="100000"/>
                </a:schemeClr>
              </a:solidFill>
            </a:endParaRPr>
          </a:p>
        </p:txBody>
      </p:sp>
      <p:sp>
        <p:nvSpPr>
          <p:cNvPr id="72708" name="Slide Number Placeholder 3"/>
          <p:cNvSpPr>
            <a:spLocks noGrp="1"/>
          </p:cNvSpPr>
          <p:nvPr>
            <p:ph type="sldNum" sz="quarter" idx="12"/>
          </p:nvPr>
        </p:nvSpPr>
        <p:spPr bwMode="auto">
          <a:xfrm>
            <a:off x="10883900" y="6477000"/>
            <a:ext cx="463550"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470D496D-0A5A-48AD-9E50-D9C009C3A08F}" type="slidenum">
              <a:rPr lang="en-US" altLang="en-US" sz="1600">
                <a:solidFill>
                  <a:srgbClr val="DFE0D4"/>
                </a:solidFill>
              </a:rPr>
              <a:pPr>
                <a:buClrTx/>
                <a:buSzTx/>
                <a:buFontTx/>
                <a:buNone/>
                <a:defRPr/>
              </a:pPr>
              <a:t>26</a:t>
            </a:fld>
            <a:endParaRPr lang="en-US" altLang="en-US" sz="1600" dirty="0">
              <a:solidFill>
                <a:srgbClr val="DFE0D4"/>
              </a:solidFill>
            </a:endParaRPr>
          </a:p>
        </p:txBody>
      </p:sp>
      <p:sp>
        <p:nvSpPr>
          <p:cNvPr id="63493" name="Rectangle 4"/>
          <p:cNvSpPr>
            <a:spLocks noChangeArrowheads="1"/>
          </p:cNvSpPr>
          <p:nvPr/>
        </p:nvSpPr>
        <p:spPr bwMode="auto">
          <a:xfrm>
            <a:off x="629892" y="1751945"/>
            <a:ext cx="5656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Labeling (e.g., color, letters, numbers, words) the events connected with those dates in any way is </a:t>
            </a:r>
            <a:r>
              <a:rPr lang="en-US" altLang="en-US" sz="2400" b="1" dirty="0">
                <a:latin typeface="Open Sans"/>
              </a:rPr>
              <a:t>NOT </a:t>
            </a:r>
            <a:r>
              <a:rPr lang="en-US" altLang="en-US" sz="2400" dirty="0">
                <a:latin typeface="Open Sans"/>
              </a:rPr>
              <a:t>allowed.</a:t>
            </a:r>
          </a:p>
        </p:txBody>
      </p:sp>
      <p:grpSp>
        <p:nvGrpSpPr>
          <p:cNvPr id="63494" name="Group 14" descr="Image of a disallowed timeline graphic because it contains subject-specific content."/>
          <p:cNvGrpSpPr>
            <a:grpSpLocks/>
          </p:cNvGrpSpPr>
          <p:nvPr/>
        </p:nvGrpSpPr>
        <p:grpSpPr bwMode="auto">
          <a:xfrm>
            <a:off x="6576606" y="1652578"/>
            <a:ext cx="5718175" cy="1299696"/>
            <a:chOff x="2324100" y="1897120"/>
            <a:chExt cx="6200775" cy="1434248"/>
          </a:xfrm>
        </p:grpSpPr>
        <p:grpSp>
          <p:nvGrpSpPr>
            <p:cNvPr id="63496" name="Group 10"/>
            <p:cNvGrpSpPr>
              <a:grpSpLocks/>
            </p:cNvGrpSpPr>
            <p:nvPr/>
          </p:nvGrpSpPr>
          <p:grpSpPr bwMode="auto">
            <a:xfrm>
              <a:off x="2390775" y="1897120"/>
              <a:ext cx="6134100" cy="1434248"/>
              <a:chOff x="1679575" y="4874766"/>
              <a:chExt cx="6134100" cy="1434248"/>
            </a:xfrm>
          </p:grpSpPr>
          <p:graphicFrame>
            <p:nvGraphicFramePr>
              <p:cNvPr id="10" name="Diagram 9"/>
              <p:cNvGraphicFramePr/>
              <p:nvPr>
                <p:extLst>
                  <p:ext uri="{D42A27DB-BD31-4B8C-83A1-F6EECF244321}">
                    <p14:modId xmlns:p14="http://schemas.microsoft.com/office/powerpoint/2010/main" val="3077488645"/>
                  </p:ext>
                </p:extLst>
              </p:nvPr>
            </p:nvGraphicFramePr>
            <p:xfrm>
              <a:off x="1679575" y="5172364"/>
              <a:ext cx="6134100" cy="1136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3499"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92748" y="4900703"/>
                <a:ext cx="922337" cy="6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5"/>
              <p:cNvPicPr>
                <a:picLocks noChangeAspect="1"/>
              </p:cNvPicPr>
              <p:nvPr/>
            </p:nvPicPr>
            <p:blipFill>
              <a:blip r:embed="rId9">
                <a:extLst>
                  <a:ext uri="{28A0092B-C50C-407E-A947-70E740481C1C}">
                    <a14:useLocalDpi xmlns:a14="http://schemas.microsoft.com/office/drawing/2010/main" val="0"/>
                  </a:ext>
                </a:extLst>
              </a:blip>
              <a:srcRect l="9729" t="17882" r="6569" b="27971"/>
              <a:stretch>
                <a:fillRect/>
              </a:stretch>
            </p:blipFill>
            <p:spPr bwMode="auto">
              <a:xfrm>
                <a:off x="4004287" y="4956464"/>
                <a:ext cx="12192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4874766"/>
                <a:ext cx="762000" cy="69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7" name="Picture 3" descr="&quot;X&qu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4100" y="2349500"/>
              <a:ext cx="6032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5" name="Picture 4" descr="Image of a disallowed timeline graphic because it contains subject-specific content."/>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62888" y="3277998"/>
            <a:ext cx="7562403" cy="29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358BF27B-D54A-4D97-9A50-E61C42718231}"/>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3031167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C5B3AF-9E6E-4183-BE9A-A81D07BB32E1}" type="slidenum">
              <a:rPr lang="en-US" altLang="en-US" sz="1600">
                <a:solidFill>
                  <a:srgbClr val="DFE0D4"/>
                </a:solidFill>
              </a:rPr>
              <a:pPr>
                <a:buClrTx/>
                <a:buSzTx/>
                <a:buFontTx/>
                <a:buNone/>
                <a:defRPr/>
              </a:pPr>
              <a:t>27</a:t>
            </a:fld>
            <a:endParaRPr lang="en-US" altLang="en-US" sz="1600">
              <a:solidFill>
                <a:srgbClr val="DFE0D4"/>
              </a:solidFill>
            </a:endParaRPr>
          </a:p>
        </p:txBody>
      </p:sp>
      <p:sp>
        <p:nvSpPr>
          <p:cNvPr id="4" name="AutoShape 9" descr="The title of the slide is Special Instructions/Considerations.&#10;"/>
          <p:cNvSpPr>
            <a:spLocks noChangeArrowheads="1"/>
          </p:cNvSpPr>
          <p:nvPr/>
        </p:nvSpPr>
        <p:spPr bwMode="auto">
          <a:xfrm>
            <a:off x="1981200" y="381001"/>
            <a:ext cx="8382000" cy="466725"/>
          </a:xfrm>
          <a:prstGeom prst="roundRect">
            <a:avLst>
              <a:gd name="adj" fmla="val 16667"/>
            </a:avLst>
          </a:prstGeom>
          <a:gradFill>
            <a:gsLst>
              <a:gs pos="55000">
                <a:srgbClr val="FFCC99"/>
              </a:gs>
              <a:gs pos="85000">
                <a:srgbClr val="FF9933"/>
              </a:gs>
              <a:gs pos="0">
                <a:schemeClr val="bg1"/>
              </a:gs>
            </a:gsLst>
            <a:lin ang="5400000" scaled="0"/>
          </a:gradFill>
          <a:ln w="12700">
            <a:solidFill>
              <a:srgbClr val="FF9933"/>
            </a:solidFill>
            <a:round/>
            <a:headEnd/>
            <a:tailEnd/>
          </a:ln>
          <a:effectLst/>
        </p:spPr>
        <p:txBody>
          <a:bodyPr tIns="0"/>
          <a:lstStyle/>
          <a:p>
            <a:pPr eaLnBrk="1" hangingPunct="1">
              <a:defRPr/>
            </a:pPr>
            <a:r>
              <a:rPr lang="en-US" sz="2800" b="1" dirty="0">
                <a:latin typeface="Open Sans Semibold"/>
                <a:ea typeface="Calibri" pitchFamily="34" charset="0"/>
                <a:cs typeface="Times New Roman" pitchFamily="18" charset="0"/>
              </a:rPr>
              <a:t>Special Instructions/Considerations </a:t>
            </a:r>
            <a:endParaRPr lang="en-US" sz="2000" dirty="0">
              <a:latin typeface="Open Sans Semibold"/>
            </a:endParaRPr>
          </a:p>
        </p:txBody>
      </p:sp>
      <p:sp>
        <p:nvSpPr>
          <p:cNvPr id="65541" name="Rectangle 4"/>
          <p:cNvSpPr>
            <a:spLocks noChangeArrowheads="1"/>
          </p:cNvSpPr>
          <p:nvPr/>
        </p:nvSpPr>
        <p:spPr bwMode="auto">
          <a:xfrm>
            <a:off x="1219200" y="1579563"/>
            <a:ext cx="969645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 typeface="Wingdings 2" panose="05020102010507070707" pitchFamily="18" charset="2"/>
              <a:buNone/>
            </a:pPr>
            <a:r>
              <a:rPr lang="en-US" altLang="en-US" sz="2100" dirty="0">
                <a:latin typeface="Open Sans"/>
              </a:rPr>
              <a:t>1. A student who uses this designated support may complete the test in a separate setting to eliminate distractions to other students and to ensure the confidentiality of the test.</a:t>
            </a:r>
          </a:p>
          <a:p>
            <a:pPr eaLnBrk="1" hangingPunct="1">
              <a:lnSpc>
                <a:spcPct val="100000"/>
              </a:lnSpc>
              <a:spcBef>
                <a:spcPct val="0"/>
              </a:spcBef>
              <a:buClrTx/>
              <a:buSzTx/>
              <a:buFont typeface="Wingdings 2" panose="05020102010507070707" pitchFamily="18" charset="2"/>
              <a:buNone/>
            </a:pPr>
            <a:endParaRPr lang="en-US" altLang="en-US" sz="2100" dirty="0">
              <a:latin typeface="Open Sans"/>
            </a:endParaRPr>
          </a:p>
          <a:p>
            <a:pPr eaLnBrk="1" hangingPunct="1">
              <a:lnSpc>
                <a:spcPct val="100000"/>
              </a:lnSpc>
              <a:spcBef>
                <a:spcPct val="0"/>
              </a:spcBef>
              <a:buClrTx/>
              <a:buSzTx/>
              <a:buFont typeface="Wingdings 2" panose="05020102010507070707" pitchFamily="18" charset="2"/>
              <a:buNone/>
            </a:pPr>
            <a:r>
              <a:rPr lang="en-US" altLang="en-US" sz="2100" dirty="0">
                <a:latin typeface="Open Sans"/>
              </a:rPr>
              <a:t>2. Supplemental aids can be provided in the language that is most appropriate for the student.</a:t>
            </a:r>
          </a:p>
          <a:p>
            <a:pPr eaLnBrk="1" hangingPunct="1">
              <a:lnSpc>
                <a:spcPct val="100000"/>
              </a:lnSpc>
              <a:spcBef>
                <a:spcPct val="0"/>
              </a:spcBef>
              <a:buClrTx/>
              <a:buSzTx/>
              <a:buFont typeface="Wingdings 2" panose="05020102010507070707" pitchFamily="18" charset="2"/>
              <a:buNone/>
            </a:pPr>
            <a:endParaRPr lang="en-US" altLang="en-US" sz="2100" dirty="0">
              <a:latin typeface="Open Sans"/>
            </a:endParaRPr>
          </a:p>
          <a:p>
            <a:pPr eaLnBrk="1" hangingPunct="1">
              <a:lnSpc>
                <a:spcPct val="100000"/>
              </a:lnSpc>
              <a:spcBef>
                <a:spcPct val="0"/>
              </a:spcBef>
              <a:buClrTx/>
              <a:buSzTx/>
              <a:buFont typeface="Wingdings 2" panose="05020102010507070707" pitchFamily="18" charset="2"/>
              <a:buNone/>
            </a:pPr>
            <a:r>
              <a:rPr lang="en-US" altLang="en-US" sz="2100" dirty="0">
                <a:latin typeface="Open Sans"/>
              </a:rPr>
              <a:t>3. Colors may be used in a supplemental aid to enhance readability or improve tracking but may </a:t>
            </a:r>
            <a:r>
              <a:rPr lang="en-US" altLang="en-US" sz="2100" b="1" dirty="0">
                <a:latin typeface="Open Sans"/>
              </a:rPr>
              <a:t>NOT </a:t>
            </a:r>
            <a:r>
              <a:rPr lang="en-US" altLang="en-US" sz="2100" dirty="0">
                <a:latin typeface="Open Sans"/>
              </a:rPr>
              <a:t>be used as a label.</a:t>
            </a:r>
          </a:p>
          <a:p>
            <a:pPr eaLnBrk="1" hangingPunct="1">
              <a:lnSpc>
                <a:spcPct val="100000"/>
              </a:lnSpc>
              <a:spcBef>
                <a:spcPct val="0"/>
              </a:spcBef>
              <a:buClrTx/>
              <a:buSzTx/>
              <a:buFont typeface="Wingdings 2" panose="05020102010507070707" pitchFamily="18" charset="2"/>
              <a:buNone/>
            </a:pPr>
            <a:endParaRPr lang="en-US" altLang="en-US" sz="2100" dirty="0">
              <a:latin typeface="Open Sans"/>
            </a:endParaRPr>
          </a:p>
          <a:p>
            <a:pPr eaLnBrk="1" hangingPunct="1">
              <a:lnSpc>
                <a:spcPct val="100000"/>
              </a:lnSpc>
              <a:spcBef>
                <a:spcPct val="0"/>
              </a:spcBef>
              <a:buClrTx/>
              <a:buSzTx/>
              <a:buFont typeface="Wingdings 2" panose="05020102010507070707" pitchFamily="18" charset="2"/>
              <a:buNone/>
            </a:pPr>
            <a:r>
              <a:rPr lang="en-US" altLang="en-US" sz="2100" dirty="0">
                <a:latin typeface="Open Sans"/>
              </a:rPr>
              <a:t>4. Pictures may be used in pictorial models of geometric figures and graphics of scientific concepts but not in other supplemental aids.</a:t>
            </a:r>
          </a:p>
          <a:p>
            <a:pPr eaLnBrk="1" hangingPunct="1">
              <a:lnSpc>
                <a:spcPct val="100000"/>
              </a:lnSpc>
              <a:spcBef>
                <a:spcPct val="0"/>
              </a:spcBef>
              <a:buClrTx/>
              <a:buSzTx/>
              <a:buFont typeface="Wingdings 2" panose="05020102010507070707" pitchFamily="18" charset="2"/>
              <a:buNone/>
            </a:pPr>
            <a:endParaRPr lang="en-US" altLang="en-US" dirty="0"/>
          </a:p>
        </p:txBody>
      </p:sp>
      <p:sp>
        <p:nvSpPr>
          <p:cNvPr id="2" name="Footer Placeholder 1">
            <a:extLst>
              <a:ext uri="{FF2B5EF4-FFF2-40B4-BE49-F238E27FC236}">
                <a16:creationId xmlns:a16="http://schemas.microsoft.com/office/drawing/2014/main" id="{39A1FFA1-757F-4DB8-A012-2848A542489F}"/>
              </a:ext>
            </a:extLst>
          </p:cNvPr>
          <p:cNvSpPr>
            <a:spLocks noGrp="1"/>
          </p:cNvSpPr>
          <p:nvPr>
            <p:ph type="ftr" sz="quarter" idx="11"/>
          </p:nvPr>
        </p:nvSpPr>
        <p:spPr/>
        <p:txBody>
          <a:bodyPr/>
          <a:lstStyle/>
          <a:p>
            <a:r>
              <a:rPr lang="en-US"/>
              <a:t>Texas Education Agency  Fall 2019</a:t>
            </a:r>
          </a:p>
        </p:txBody>
      </p:sp>
    </p:spTree>
    <p:extLst>
      <p:ext uri="{BB962C8B-B14F-4D97-AF65-F5344CB8AC3E}">
        <p14:creationId xmlns:p14="http://schemas.microsoft.com/office/powerpoint/2010/main" val="791848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00CC658F-396E-43F1-A3C0-8CEE760FB6CC}" type="slidenum">
              <a:rPr lang="en-US" altLang="en-US" sz="1600">
                <a:solidFill>
                  <a:srgbClr val="DFE0D4"/>
                </a:solidFill>
              </a:rPr>
              <a:pPr>
                <a:buClrTx/>
                <a:buSzTx/>
                <a:buFontTx/>
                <a:buNone/>
                <a:defRPr/>
              </a:pPr>
              <a:t>28</a:t>
            </a:fld>
            <a:endParaRPr lang="en-US" altLang="en-US" sz="1600">
              <a:solidFill>
                <a:srgbClr val="DFE0D4"/>
              </a:solidFill>
            </a:endParaRPr>
          </a:p>
        </p:txBody>
      </p:sp>
      <p:sp>
        <p:nvSpPr>
          <p:cNvPr id="67588" name="Rectangle 4"/>
          <p:cNvSpPr>
            <a:spLocks noChangeArrowheads="1"/>
          </p:cNvSpPr>
          <p:nvPr/>
        </p:nvSpPr>
        <p:spPr bwMode="auto">
          <a:xfrm>
            <a:off x="1200150" y="1290638"/>
            <a:ext cx="9686925"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 typeface="Wingdings 2" panose="05020102010507070707" pitchFamily="18" charset="2"/>
              <a:buNone/>
            </a:pPr>
            <a:endParaRPr lang="en-US" altLang="en-US" dirty="0"/>
          </a:p>
          <a:p>
            <a:pPr eaLnBrk="1" hangingPunct="1">
              <a:lnSpc>
                <a:spcPct val="100000"/>
              </a:lnSpc>
              <a:spcBef>
                <a:spcPct val="0"/>
              </a:spcBef>
              <a:buClrTx/>
              <a:buSzTx/>
              <a:buFont typeface="Wingdings 2" panose="05020102010507070707" pitchFamily="18" charset="2"/>
              <a:buNone/>
            </a:pPr>
            <a:r>
              <a:rPr lang="en-US" altLang="en-US" sz="2100" dirty="0">
                <a:latin typeface="Open Sans"/>
              </a:rPr>
              <a:t>5. Using a supplemental aid as an accommodation during classroom instruction and classroom testing should not replace the teaching of subject-specific skills as outlined in the TEKS. The student must be able to understand the information that the supplemental aid provides and simply need assistance recalling the concepts.</a:t>
            </a:r>
          </a:p>
          <a:p>
            <a:pPr eaLnBrk="1" hangingPunct="1">
              <a:lnSpc>
                <a:spcPct val="100000"/>
              </a:lnSpc>
              <a:spcBef>
                <a:spcPct val="0"/>
              </a:spcBef>
              <a:buClrTx/>
              <a:buSzTx/>
              <a:buFont typeface="Wingdings 2" panose="05020102010507070707" pitchFamily="18" charset="2"/>
              <a:buNone/>
            </a:pPr>
            <a:endParaRPr lang="en-US" altLang="en-US" sz="2100" dirty="0">
              <a:latin typeface="Open Sans"/>
            </a:endParaRPr>
          </a:p>
          <a:p>
            <a:pPr eaLnBrk="1" hangingPunct="1">
              <a:lnSpc>
                <a:spcPct val="100000"/>
              </a:lnSpc>
              <a:spcBef>
                <a:spcPct val="0"/>
              </a:spcBef>
              <a:buClrTx/>
              <a:buSzTx/>
              <a:buFont typeface="Wingdings 2" panose="05020102010507070707" pitchFamily="18" charset="2"/>
              <a:buNone/>
            </a:pPr>
            <a:r>
              <a:rPr lang="en-US" altLang="en-US" sz="2100" dirty="0">
                <a:latin typeface="Open Sans"/>
              </a:rPr>
              <a:t>6. Supplemental aids should be individualized for each student. Students have different strengths and needs, so it is not appropriate to provide all students the exact same set of supplemental aids.</a:t>
            </a:r>
          </a:p>
          <a:p>
            <a:pPr eaLnBrk="1" hangingPunct="1">
              <a:lnSpc>
                <a:spcPct val="100000"/>
              </a:lnSpc>
              <a:spcBef>
                <a:spcPct val="0"/>
              </a:spcBef>
              <a:buClrTx/>
              <a:buSzTx/>
              <a:buFont typeface="Wingdings 2" panose="05020102010507070707" pitchFamily="18" charset="2"/>
              <a:buNone/>
            </a:pPr>
            <a:endParaRPr lang="en-US" altLang="en-US" sz="2100" dirty="0">
              <a:latin typeface="Open Sans"/>
            </a:endParaRPr>
          </a:p>
          <a:p>
            <a:pPr eaLnBrk="1" hangingPunct="1">
              <a:lnSpc>
                <a:spcPct val="100000"/>
              </a:lnSpc>
              <a:spcBef>
                <a:spcPct val="0"/>
              </a:spcBef>
              <a:buClrTx/>
              <a:buSzTx/>
              <a:buFont typeface="Wingdings 2" panose="05020102010507070707" pitchFamily="18" charset="2"/>
              <a:buNone/>
            </a:pPr>
            <a:r>
              <a:rPr lang="en-US" altLang="en-US" sz="2100" dirty="0">
                <a:latin typeface="Open Sans"/>
              </a:rPr>
              <a:t>7. The test administrator may not remind the student to use the supplemental aid or explain to the student the information included on the supplemental aid. </a:t>
            </a:r>
          </a:p>
          <a:p>
            <a:pPr eaLnBrk="1" hangingPunct="1">
              <a:lnSpc>
                <a:spcPct val="100000"/>
              </a:lnSpc>
              <a:spcBef>
                <a:spcPct val="0"/>
              </a:spcBef>
              <a:buClrTx/>
              <a:buSzTx/>
              <a:buFont typeface="Wingdings 2" panose="05020102010507070707" pitchFamily="18" charset="2"/>
              <a:buNone/>
            </a:pPr>
            <a:endParaRPr lang="en-US" altLang="en-US" dirty="0"/>
          </a:p>
        </p:txBody>
      </p:sp>
      <p:sp>
        <p:nvSpPr>
          <p:cNvPr id="6" name="AutoShape 9" descr="The title of the slide is Special Instructions/Considerations.&#10;"/>
          <p:cNvSpPr>
            <a:spLocks noChangeArrowheads="1"/>
          </p:cNvSpPr>
          <p:nvPr/>
        </p:nvSpPr>
        <p:spPr bwMode="auto">
          <a:xfrm>
            <a:off x="1995488" y="476251"/>
            <a:ext cx="8382000" cy="466725"/>
          </a:xfrm>
          <a:prstGeom prst="roundRect">
            <a:avLst>
              <a:gd name="adj" fmla="val 16667"/>
            </a:avLst>
          </a:prstGeom>
          <a:gradFill>
            <a:gsLst>
              <a:gs pos="55000">
                <a:srgbClr val="FFCC99"/>
              </a:gs>
              <a:gs pos="85000">
                <a:srgbClr val="FF9933"/>
              </a:gs>
              <a:gs pos="0">
                <a:schemeClr val="bg1"/>
              </a:gs>
            </a:gsLst>
            <a:lin ang="5400000" scaled="0"/>
          </a:gradFill>
          <a:ln w="12700">
            <a:solidFill>
              <a:srgbClr val="FF9933"/>
            </a:solidFill>
            <a:round/>
            <a:headEnd/>
            <a:tailEnd/>
          </a:ln>
          <a:effectLst/>
        </p:spPr>
        <p:txBody>
          <a:bodyPr tIns="0"/>
          <a:lstStyle/>
          <a:p>
            <a:pPr eaLnBrk="1" hangingPunct="1">
              <a:defRPr/>
            </a:pPr>
            <a:r>
              <a:rPr lang="en-US" sz="2800" b="1" dirty="0">
                <a:latin typeface="Open Sans Semibold"/>
                <a:ea typeface="Calibri" pitchFamily="34" charset="0"/>
                <a:cs typeface="Times New Roman" pitchFamily="18" charset="0"/>
              </a:rPr>
              <a:t>Special Instructions/Considerations </a:t>
            </a:r>
            <a:endParaRPr lang="en-US" sz="2000" dirty="0">
              <a:latin typeface="Open Sans Semibold"/>
            </a:endParaRPr>
          </a:p>
        </p:txBody>
      </p:sp>
      <p:sp>
        <p:nvSpPr>
          <p:cNvPr id="2" name="Footer Placeholder 1">
            <a:extLst>
              <a:ext uri="{FF2B5EF4-FFF2-40B4-BE49-F238E27FC236}">
                <a16:creationId xmlns:a16="http://schemas.microsoft.com/office/drawing/2014/main" id="{B88A45C1-7801-4F31-B6D5-DAD9C843C5C6}"/>
              </a:ext>
            </a:extLst>
          </p:cNvPr>
          <p:cNvSpPr>
            <a:spLocks noGrp="1"/>
          </p:cNvSpPr>
          <p:nvPr>
            <p:ph type="ftr" sz="quarter" idx="11"/>
          </p:nvPr>
        </p:nvSpPr>
        <p:spPr/>
        <p:txBody>
          <a:bodyPr/>
          <a:lstStyle/>
          <a:p>
            <a:r>
              <a:rPr lang="en-US"/>
              <a:t>Texas Education Agency  Fall 2019</a:t>
            </a:r>
          </a:p>
        </p:txBody>
      </p:sp>
    </p:spTree>
    <p:extLst>
      <p:ext uri="{BB962C8B-B14F-4D97-AF65-F5344CB8AC3E}">
        <p14:creationId xmlns:p14="http://schemas.microsoft.com/office/powerpoint/2010/main" val="203102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00CC658F-396E-43F1-A3C0-8CEE760FB6CC}" type="slidenum">
              <a:rPr lang="en-US" altLang="en-US" sz="1600">
                <a:solidFill>
                  <a:srgbClr val="DFE0D4"/>
                </a:solidFill>
              </a:rPr>
              <a:pPr>
                <a:buClrTx/>
                <a:buSzTx/>
                <a:buFontTx/>
                <a:buNone/>
                <a:defRPr/>
              </a:pPr>
              <a:t>29</a:t>
            </a:fld>
            <a:endParaRPr lang="en-US" altLang="en-US" sz="1600">
              <a:solidFill>
                <a:srgbClr val="DFE0D4"/>
              </a:solidFill>
            </a:endParaRPr>
          </a:p>
        </p:txBody>
      </p:sp>
      <p:sp>
        <p:nvSpPr>
          <p:cNvPr id="67588" name="Rectangle 4"/>
          <p:cNvSpPr>
            <a:spLocks noChangeArrowheads="1"/>
          </p:cNvSpPr>
          <p:nvPr/>
        </p:nvSpPr>
        <p:spPr bwMode="auto">
          <a:xfrm>
            <a:off x="1181100" y="1433513"/>
            <a:ext cx="9686925" cy="681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a:lnSpc>
                <a:spcPct val="100000"/>
              </a:lnSpc>
              <a:spcBef>
                <a:spcPct val="0"/>
              </a:spcBef>
              <a:buClrTx/>
              <a:buSzTx/>
              <a:buNone/>
            </a:pPr>
            <a:r>
              <a:rPr lang="en-US" altLang="en-US" dirty="0">
                <a:latin typeface="Open Sans"/>
              </a:rPr>
              <a:t>8. </a:t>
            </a:r>
            <a:r>
              <a:rPr lang="en-US" dirty="0">
                <a:latin typeface="Open Sans"/>
              </a:rPr>
              <a:t>An instructional environment should be maintained during testing windows. It is not necessary to conceal or remove instructional or reference materials in the testing area, the classroom, or hallways unless they could assist a student with answering questions on the subject-area assessment being administered. This policy is different from the Supplemental Aids designated support policy, because supplemental aids are intended for students requiring individualized support and should be made available specifically to them.</a:t>
            </a:r>
          </a:p>
          <a:p>
            <a:pPr eaLnBrk="1" hangingPunct="1">
              <a:lnSpc>
                <a:spcPct val="100000"/>
              </a:lnSpc>
              <a:spcBef>
                <a:spcPct val="0"/>
              </a:spcBef>
              <a:buClrTx/>
              <a:buSzTx/>
              <a:buFont typeface="Wingdings 2" panose="05020102010507070707" pitchFamily="18" charset="2"/>
              <a:buNone/>
            </a:pPr>
            <a:endParaRPr lang="en-US" altLang="en-US" dirty="0">
              <a:latin typeface="Open Sans"/>
            </a:endParaRPr>
          </a:p>
          <a:p>
            <a:pPr>
              <a:lnSpc>
                <a:spcPct val="100000"/>
              </a:lnSpc>
              <a:spcBef>
                <a:spcPct val="0"/>
              </a:spcBef>
              <a:buClrTx/>
              <a:buSzTx/>
              <a:buNone/>
            </a:pPr>
            <a:r>
              <a:rPr lang="en-US" altLang="en-US" dirty="0">
                <a:latin typeface="Open Sans"/>
              </a:rPr>
              <a:t>9.</a:t>
            </a:r>
            <a:r>
              <a:rPr lang="en-US" dirty="0">
                <a:latin typeface="Open Sans"/>
              </a:rPr>
              <a:t> The supplemental aid must be error-free, concise, and well organized so that a student can easily access the information. The supplemental aid must not contain numerous pages, as this may be more cumbersome than helpful when used during the state assessment.</a:t>
            </a:r>
          </a:p>
          <a:p>
            <a:pPr>
              <a:lnSpc>
                <a:spcPct val="100000"/>
              </a:lnSpc>
              <a:spcBef>
                <a:spcPct val="0"/>
              </a:spcBef>
              <a:buClrTx/>
              <a:buSzTx/>
              <a:buNone/>
            </a:pPr>
            <a:endParaRPr lang="en-US" dirty="0">
              <a:latin typeface="Open Sans"/>
            </a:endParaRPr>
          </a:p>
          <a:p>
            <a:pPr>
              <a:lnSpc>
                <a:spcPct val="100000"/>
              </a:lnSpc>
              <a:spcBef>
                <a:spcPct val="0"/>
              </a:spcBef>
              <a:buClrTx/>
              <a:buSzTx/>
              <a:buNone/>
            </a:pPr>
            <a:r>
              <a:rPr lang="en-US" altLang="en-US" dirty="0">
                <a:latin typeface="Open Sans"/>
              </a:rPr>
              <a:t>10. </a:t>
            </a:r>
            <a:r>
              <a:rPr lang="en-US" dirty="0">
                <a:latin typeface="Open Sans"/>
              </a:rPr>
              <a:t>If a student writes on the supplemental aid while taking the state assessment, the supplemental aid must be destroyed after testing.</a:t>
            </a:r>
          </a:p>
          <a:p>
            <a:pPr>
              <a:lnSpc>
                <a:spcPct val="100000"/>
              </a:lnSpc>
              <a:spcBef>
                <a:spcPct val="0"/>
              </a:spcBef>
              <a:buClrTx/>
              <a:buSzTx/>
              <a:buNone/>
            </a:pPr>
            <a:endParaRPr lang="en-US" dirty="0"/>
          </a:p>
          <a:p>
            <a:pPr>
              <a:lnSpc>
                <a:spcPct val="100000"/>
              </a:lnSpc>
              <a:spcBef>
                <a:spcPct val="0"/>
              </a:spcBef>
              <a:buClrTx/>
              <a:buSzTx/>
              <a:buNone/>
            </a:pPr>
            <a:endParaRPr lang="en-US" sz="1900" dirty="0"/>
          </a:p>
          <a:p>
            <a:pPr>
              <a:lnSpc>
                <a:spcPct val="100000"/>
              </a:lnSpc>
              <a:spcBef>
                <a:spcPct val="0"/>
              </a:spcBef>
              <a:buClrTx/>
              <a:buSzTx/>
              <a:buNone/>
            </a:pPr>
            <a:endParaRPr lang="en-US" altLang="en-US" sz="1900" dirty="0">
              <a:latin typeface="Open Sans"/>
            </a:endParaRPr>
          </a:p>
          <a:p>
            <a:pPr>
              <a:lnSpc>
                <a:spcPct val="100000"/>
              </a:lnSpc>
              <a:spcBef>
                <a:spcPct val="0"/>
              </a:spcBef>
              <a:buClrTx/>
              <a:buSzTx/>
              <a:buNone/>
            </a:pPr>
            <a:endParaRPr lang="en-US" altLang="en-US" sz="1900" dirty="0">
              <a:latin typeface="Open Sans"/>
            </a:endParaRPr>
          </a:p>
          <a:p>
            <a:pPr eaLnBrk="1" hangingPunct="1">
              <a:lnSpc>
                <a:spcPct val="100000"/>
              </a:lnSpc>
              <a:spcBef>
                <a:spcPct val="0"/>
              </a:spcBef>
              <a:buClrTx/>
              <a:buSzTx/>
              <a:buFont typeface="Wingdings 2" panose="05020102010507070707" pitchFamily="18" charset="2"/>
              <a:buNone/>
            </a:pPr>
            <a:endParaRPr lang="en-US" altLang="en-US" dirty="0">
              <a:latin typeface="Open Sans"/>
            </a:endParaRPr>
          </a:p>
          <a:p>
            <a:pPr>
              <a:lnSpc>
                <a:spcPct val="100000"/>
              </a:lnSpc>
              <a:spcBef>
                <a:spcPct val="0"/>
              </a:spcBef>
              <a:buClrTx/>
              <a:buSzTx/>
              <a:buNone/>
            </a:pPr>
            <a:endParaRPr lang="en-US" dirty="0"/>
          </a:p>
          <a:p>
            <a:pPr eaLnBrk="1" hangingPunct="1">
              <a:lnSpc>
                <a:spcPct val="100000"/>
              </a:lnSpc>
              <a:spcBef>
                <a:spcPct val="0"/>
              </a:spcBef>
              <a:buClrTx/>
              <a:buSzTx/>
              <a:buFont typeface="Wingdings 2" panose="05020102010507070707" pitchFamily="18" charset="2"/>
              <a:buNone/>
            </a:pPr>
            <a:endParaRPr lang="en-US" altLang="en-US" dirty="0"/>
          </a:p>
        </p:txBody>
      </p:sp>
      <p:sp>
        <p:nvSpPr>
          <p:cNvPr id="6" name="AutoShape 9" descr="The title of the slide is Special Instructions/Considerations.&#10;"/>
          <p:cNvSpPr>
            <a:spLocks noChangeArrowheads="1"/>
          </p:cNvSpPr>
          <p:nvPr/>
        </p:nvSpPr>
        <p:spPr bwMode="auto">
          <a:xfrm>
            <a:off x="1995488" y="476251"/>
            <a:ext cx="8382000" cy="466725"/>
          </a:xfrm>
          <a:prstGeom prst="roundRect">
            <a:avLst>
              <a:gd name="adj" fmla="val 16667"/>
            </a:avLst>
          </a:prstGeom>
          <a:gradFill>
            <a:gsLst>
              <a:gs pos="55000">
                <a:srgbClr val="FFCC99"/>
              </a:gs>
              <a:gs pos="85000">
                <a:srgbClr val="FF9933"/>
              </a:gs>
              <a:gs pos="0">
                <a:schemeClr val="bg1"/>
              </a:gs>
            </a:gsLst>
            <a:lin ang="5400000" scaled="0"/>
          </a:gradFill>
          <a:ln w="12700">
            <a:solidFill>
              <a:srgbClr val="FF9933"/>
            </a:solidFill>
            <a:round/>
            <a:headEnd/>
            <a:tailEnd/>
          </a:ln>
          <a:effectLst/>
        </p:spPr>
        <p:txBody>
          <a:bodyPr tIns="0"/>
          <a:lstStyle/>
          <a:p>
            <a:pPr eaLnBrk="1" hangingPunct="1">
              <a:defRPr/>
            </a:pPr>
            <a:r>
              <a:rPr lang="en-US" sz="2800" b="1" dirty="0">
                <a:latin typeface="Open Sans Semibold"/>
                <a:ea typeface="Calibri" pitchFamily="34" charset="0"/>
                <a:cs typeface="Times New Roman" pitchFamily="18" charset="0"/>
              </a:rPr>
              <a:t>Special Instructions/Considerations </a:t>
            </a:r>
            <a:endParaRPr lang="en-US" sz="2000" dirty="0">
              <a:latin typeface="Open Sans Semibold"/>
            </a:endParaRPr>
          </a:p>
        </p:txBody>
      </p:sp>
      <p:sp>
        <p:nvSpPr>
          <p:cNvPr id="2" name="Footer Placeholder 1">
            <a:extLst>
              <a:ext uri="{FF2B5EF4-FFF2-40B4-BE49-F238E27FC236}">
                <a16:creationId xmlns:a16="http://schemas.microsoft.com/office/drawing/2014/main" id="{7082E9DB-FC38-4F1C-B1C8-2A298DC1B1BF}"/>
              </a:ext>
            </a:extLst>
          </p:cNvPr>
          <p:cNvSpPr>
            <a:spLocks noGrp="1"/>
          </p:cNvSpPr>
          <p:nvPr>
            <p:ph type="ftr" sz="quarter" idx="11"/>
          </p:nvPr>
        </p:nvSpPr>
        <p:spPr/>
        <p:txBody>
          <a:bodyPr/>
          <a:lstStyle/>
          <a:p>
            <a:r>
              <a:rPr lang="en-US"/>
              <a:t>Texas Education Agency  Fall 2019</a:t>
            </a:r>
          </a:p>
        </p:txBody>
      </p:sp>
    </p:spTree>
    <p:extLst>
      <p:ext uri="{BB962C8B-B14F-4D97-AF65-F5344CB8AC3E}">
        <p14:creationId xmlns:p14="http://schemas.microsoft.com/office/powerpoint/2010/main" val="249684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Footer Placeholder 2"/>
          <p:cNvSpPr>
            <a:spLocks noGrp="1"/>
          </p:cNvSpPr>
          <p:nvPr>
            <p:ph type="ftr" sz="quarter" idx="11"/>
          </p:nvPr>
        </p:nvSpPr>
        <p:spPr bwMode="auto">
          <a:xfrm>
            <a:off x="1905000" y="6629400"/>
            <a:ext cx="2667000" cy="304800"/>
          </a:xfrm>
          <a:ln>
            <a:miter lim="800000"/>
            <a:headEnd/>
            <a:tailEnd/>
          </a:ln>
        </p:spPr>
        <p:txBody>
          <a:bodyPr wrap="square" numCol="1" anchorCtr="0" compatLnSpc="1">
            <a:prstTxWarp prst="textNoShape">
              <a:avLst/>
            </a:prstTxWarp>
          </a:bodyPr>
          <a:lstStyle/>
          <a:p>
            <a:pPr>
              <a:defRPr/>
            </a:pPr>
            <a:r>
              <a:rPr lang="en-US"/>
              <a:t>Texas Education Agency  Fall 2019</a:t>
            </a:r>
            <a:endParaRPr lang="en-US" dirty="0"/>
          </a:p>
        </p:txBody>
      </p:sp>
      <p:sp>
        <p:nvSpPr>
          <p:cNvPr id="19459" name="Slide Number Placeholder 1"/>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6A11F968-B85A-467B-8884-4E26343D5BAA}" type="slidenum">
              <a:rPr lang="en-US" altLang="en-US" sz="1600">
                <a:solidFill>
                  <a:srgbClr val="DFE0D4"/>
                </a:solidFill>
              </a:rPr>
              <a:pPr>
                <a:buClrTx/>
                <a:buSzTx/>
                <a:buFontTx/>
                <a:buNone/>
                <a:defRPr/>
              </a:pPr>
              <a:t>3</a:t>
            </a:fld>
            <a:endParaRPr lang="en-US" altLang="en-US" sz="1600" dirty="0">
              <a:solidFill>
                <a:srgbClr val="DFE0D4"/>
              </a:solidFill>
            </a:endParaRPr>
          </a:p>
        </p:txBody>
      </p:sp>
      <p:sp>
        <p:nvSpPr>
          <p:cNvPr id="14340" name="Text Placeholder 5"/>
          <p:cNvSpPr>
            <a:spLocks noGrp="1"/>
          </p:cNvSpPr>
          <p:nvPr>
            <p:ph type="body" idx="4294967295"/>
          </p:nvPr>
        </p:nvSpPr>
        <p:spPr>
          <a:xfrm>
            <a:off x="1400175" y="1455177"/>
            <a:ext cx="8737601" cy="1153649"/>
          </a:xfrm>
        </p:spPr>
        <p:txBody>
          <a:bodyPr wrap="square" anchor="ctr">
            <a:spAutoFit/>
          </a:bodyPr>
          <a:lstStyle/>
          <a:p>
            <a:pPr eaLnBrk="1" hangingPunct="1">
              <a:buFont typeface="Wingdings 2" panose="05020102010507070707" pitchFamily="18" charset="2"/>
              <a:buNone/>
            </a:pPr>
            <a:r>
              <a:rPr lang="en-US" altLang="en-US" sz="2400" dirty="0">
                <a:latin typeface="Open Sans"/>
                <a:cs typeface="Arial" panose="020B0604020202020204" pitchFamily="34" charset="0"/>
              </a:rPr>
              <a:t>A student may use this designated support if </a:t>
            </a:r>
            <a:endParaRPr lang="en-US" altLang="en-US" sz="800" dirty="0">
              <a:latin typeface="Open Sans"/>
              <a:cs typeface="Arial" panose="020B0604020202020204" pitchFamily="34" charset="0"/>
            </a:endParaRPr>
          </a:p>
          <a:p>
            <a:pPr lvl="1" eaLnBrk="1" hangingPunct="1">
              <a:buFont typeface="Wingdings" panose="05000000000000000000" pitchFamily="2" charset="2"/>
              <a:buChar char="q"/>
            </a:pPr>
            <a:r>
              <a:rPr lang="en-US" altLang="en-US" dirty="0">
                <a:latin typeface="Open Sans"/>
                <a:cs typeface="Arial" panose="020B0604020202020204" pitchFamily="34" charset="0"/>
              </a:rPr>
              <a:t> he or she routinely, independently, and effectively uses it during classroom instruction and classroom testing.</a:t>
            </a:r>
            <a:endParaRPr lang="en-US" altLang="en-US" dirty="0">
              <a:latin typeface="Open Sans"/>
              <a:cs typeface="Calibri" panose="020F0502020204030204" pitchFamily="34" charset="0"/>
            </a:endParaRPr>
          </a:p>
        </p:txBody>
      </p:sp>
      <p:sp>
        <p:nvSpPr>
          <p:cNvPr id="9" name="AutoShape 9" descr="Title of the slide is Student Eligibility Criteria.&#10;"/>
          <p:cNvSpPr>
            <a:spLocks noChangeArrowheads="1"/>
          </p:cNvSpPr>
          <p:nvPr/>
        </p:nvSpPr>
        <p:spPr bwMode="auto">
          <a:xfrm>
            <a:off x="1981200" y="381001"/>
            <a:ext cx="8382000" cy="466725"/>
          </a:xfrm>
          <a:prstGeom prst="roundRect">
            <a:avLst>
              <a:gd name="adj" fmla="val 16667"/>
            </a:avLst>
          </a:prstGeom>
          <a:gradFill>
            <a:gsLst>
              <a:gs pos="55000">
                <a:srgbClr val="FFE1FF"/>
              </a:gs>
              <a:gs pos="10000">
                <a:schemeClr val="bg1"/>
              </a:gs>
              <a:gs pos="79000">
                <a:srgbClr val="FFE1FF"/>
              </a:gs>
            </a:gsLst>
            <a:lin ang="5400000" scaled="1"/>
          </a:gradFill>
          <a:ln w="12700">
            <a:solidFill>
              <a:srgbClr val="FFCCCC"/>
            </a:solidFill>
            <a:round/>
            <a:headEnd/>
            <a:tailEnd/>
          </a:ln>
          <a:effectLst/>
        </p:spPr>
        <p:txBody>
          <a:bodyPr tIns="0"/>
          <a:lstStyle/>
          <a:p>
            <a:pPr eaLnBrk="1" hangingPunct="1">
              <a:defRPr/>
            </a:pPr>
            <a:r>
              <a:rPr lang="en-US" sz="2800" b="1" dirty="0">
                <a:latin typeface="Open Sans Semibold"/>
                <a:ea typeface="Calibri" pitchFamily="34" charset="0"/>
                <a:cs typeface="Times New Roman" pitchFamily="18" charset="0"/>
              </a:rPr>
              <a:t>Student Eligibility Criterion</a:t>
            </a:r>
            <a:endParaRPr lang="en-US" sz="2000" dirty="0">
              <a:latin typeface="Open Sans Semibold"/>
            </a:endParaRPr>
          </a:p>
        </p:txBody>
      </p:sp>
      <p:sp>
        <p:nvSpPr>
          <p:cNvPr id="6" name="TextBox 1"/>
          <p:cNvSpPr txBox="1">
            <a:spLocks noChangeArrowheads="1"/>
          </p:cNvSpPr>
          <p:nvPr/>
        </p:nvSpPr>
        <p:spPr bwMode="auto">
          <a:xfrm>
            <a:off x="1400175" y="3553319"/>
            <a:ext cx="8474075" cy="2031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rgbClr val="000000"/>
                </a:solidFill>
                <a:latin typeface="Open Sans"/>
              </a:rPr>
              <a:t>Note:</a:t>
            </a:r>
            <a:r>
              <a:rPr lang="en-US" altLang="en-US" dirty="0">
                <a:solidFill>
                  <a:srgbClr val="000000"/>
                </a:solidFill>
                <a:latin typeface="Open Sans"/>
              </a:rPr>
              <a:t> Supplemental aids are intended for students who are approved to use them based on the decisions of an ARD committee, 504 committee, LPAC committee in conjunction with an ARD or 504 committee, RTI or student assistance team. The RTI or student assistance teams that make the decisions are formed to address a student’s consistent academic struggles. Supplemental aids should not be confused with common study aids used by students who are not struggling academically.</a:t>
            </a:r>
          </a:p>
        </p:txBody>
      </p:sp>
    </p:spTree>
    <p:extLst>
      <p:ext uri="{BB962C8B-B14F-4D97-AF65-F5344CB8AC3E}">
        <p14:creationId xmlns:p14="http://schemas.microsoft.com/office/powerpoint/2010/main" val="1967757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sp3d/>
          </a:bodyPr>
          <a:lstStyle/>
          <a:p>
            <a:pPr marL="54864" algn="ctr">
              <a:defRPr/>
            </a:pPr>
            <a:r>
              <a:rPr lang="en-US" dirty="0">
                <a:solidFill>
                  <a:schemeClr val="tx2">
                    <a:tint val="100000"/>
                    <a:shade val="90000"/>
                    <a:satMod val="250000"/>
                    <a:alpha val="100000"/>
                  </a:schemeClr>
                </a:solidFill>
              </a:rPr>
              <a:t>Disclaimer</a:t>
            </a:r>
          </a:p>
        </p:txBody>
      </p:sp>
      <p:sp>
        <p:nvSpPr>
          <p:cNvPr id="4" name="Slide Number Placeholder 3"/>
          <p:cNvSpPr>
            <a:spLocks noGrp="1"/>
          </p:cNvSpPr>
          <p:nvPr>
            <p:ph type="sldNum" sz="quarter" idx="12"/>
          </p:nvPr>
        </p:nvSpPr>
        <p:spPr>
          <a:xfrm>
            <a:off x="8753475" y="6506282"/>
            <a:ext cx="2743200" cy="192338"/>
          </a:xfrm>
        </p:spPr>
        <p:txBody>
          <a:bodyPr>
            <a:noAutofit/>
          </a:bodyPr>
          <a:lstStyle/>
          <a:p>
            <a:pPr>
              <a:defRPr/>
            </a:pPr>
            <a:r>
              <a:rPr lang="en-US" sz="1600" dirty="0">
                <a:latin typeface="Arial" panose="020B0604020202020204" pitchFamily="34" charset="0"/>
                <a:cs typeface="Arial" panose="020B0604020202020204" pitchFamily="34" charset="0"/>
              </a:rPr>
              <a:t>31</a:t>
            </a:r>
            <a:endParaRPr lang="en-US" sz="1600" dirty="0">
              <a:solidFill>
                <a:schemeClr val="bg1"/>
              </a:solidFill>
              <a:latin typeface="Arial" panose="020B0604020202020204" pitchFamily="34" charset="0"/>
              <a:cs typeface="Arial" panose="020B0604020202020204" pitchFamily="34" charset="0"/>
            </a:endParaRPr>
          </a:p>
        </p:txBody>
      </p:sp>
      <p:sp>
        <p:nvSpPr>
          <p:cNvPr id="10243" name="Content Placeholder 4"/>
          <p:cNvSpPr>
            <a:spLocks noGrp="1"/>
          </p:cNvSpPr>
          <p:nvPr>
            <p:ph sz="quarter" idx="13"/>
          </p:nvPr>
        </p:nvSpPr>
        <p:spPr>
          <a:xfrm>
            <a:off x="852488" y="1725615"/>
            <a:ext cx="10644187" cy="4181578"/>
          </a:xfrm>
        </p:spPr>
        <p:txBody>
          <a:bodyPr/>
          <a:lstStyle/>
          <a:p>
            <a:pPr eaLnBrk="1" hangingPunct="1"/>
            <a:r>
              <a:rPr lang="en-US" altLang="en-US" sz="2600" dirty="0"/>
              <a:t>These slides have been prepared and approved by the Student Assessment Division of the Texas Education Agency. </a:t>
            </a:r>
          </a:p>
          <a:p>
            <a:pPr eaLnBrk="1" hangingPunct="1"/>
            <a:endParaRPr lang="en-US" altLang="en-US" sz="2600" dirty="0"/>
          </a:p>
          <a:p>
            <a:pPr eaLnBrk="1" hangingPunct="1"/>
            <a:r>
              <a:rPr lang="en-US" altLang="en-US" sz="2600" dirty="0"/>
              <a:t>If any of the slides are changed for local use, or regional trainings, please remove any TEA logos. (You may need to edit the Master slide.)</a:t>
            </a:r>
          </a:p>
          <a:p>
            <a:pPr eaLnBrk="1" hangingPunct="1"/>
            <a:endParaRPr lang="en-US" altLang="en-US" dirty="0"/>
          </a:p>
          <a:p>
            <a:pPr eaLnBrk="1" hangingPunct="1"/>
            <a:endParaRPr lang="en-US" altLang="en-US" dirty="0"/>
          </a:p>
        </p:txBody>
      </p:sp>
      <p:sp>
        <p:nvSpPr>
          <p:cNvPr id="2" name="Footer Placeholder 1">
            <a:extLst>
              <a:ext uri="{FF2B5EF4-FFF2-40B4-BE49-F238E27FC236}">
                <a16:creationId xmlns:a16="http://schemas.microsoft.com/office/drawing/2014/main" id="{15E0EBD9-CB4E-4F24-ADF7-62A68DFE9399}"/>
              </a:ext>
            </a:extLst>
          </p:cNvPr>
          <p:cNvSpPr>
            <a:spLocks noGrp="1"/>
          </p:cNvSpPr>
          <p:nvPr>
            <p:ph type="ftr" sz="quarter" idx="11"/>
          </p:nvPr>
        </p:nvSpPr>
        <p:spPr/>
        <p:txBody>
          <a:bodyPr/>
          <a:lstStyle/>
          <a:p>
            <a:r>
              <a:rPr lang="en-US"/>
              <a:t>Texas Education Agency  Fall 2019</a:t>
            </a:r>
          </a:p>
        </p:txBody>
      </p:sp>
    </p:spTree>
    <p:extLst>
      <p:ext uri="{BB962C8B-B14F-4D97-AF65-F5344CB8AC3E}">
        <p14:creationId xmlns:p14="http://schemas.microsoft.com/office/powerpoint/2010/main" val="1920019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p3d/>
          </a:bodyPr>
          <a:lstStyle/>
          <a:p>
            <a:pPr marL="54864" algn="ctr">
              <a:defRPr/>
            </a:pPr>
            <a:r>
              <a:rPr lang="en-US" dirty="0">
                <a:solidFill>
                  <a:schemeClr val="tx2">
                    <a:tint val="100000"/>
                    <a:shade val="90000"/>
                    <a:satMod val="250000"/>
                    <a:alpha val="100000"/>
                  </a:schemeClr>
                </a:solidFill>
              </a:rPr>
              <a:t>TEA Resources and Contact Information </a:t>
            </a:r>
          </a:p>
        </p:txBody>
      </p:sp>
      <p:sp>
        <p:nvSpPr>
          <p:cNvPr id="69635" name="Content Placeholder 2"/>
          <p:cNvSpPr>
            <a:spLocks noGrp="1"/>
          </p:cNvSpPr>
          <p:nvPr>
            <p:ph idx="1"/>
          </p:nvPr>
        </p:nvSpPr>
        <p:spPr>
          <a:xfrm>
            <a:off x="742951" y="1295400"/>
            <a:ext cx="10389870" cy="4831080"/>
          </a:xfrm>
        </p:spPr>
        <p:txBody>
          <a:bodyPr>
            <a:normAutofit fontScale="92500" lnSpcReduction="10000"/>
          </a:bodyPr>
          <a:lstStyle/>
          <a:p>
            <a:pPr marL="274637" lvl="1" indent="0" algn="ctr">
              <a:buNone/>
              <a:defRPr/>
            </a:pPr>
            <a:endParaRPr lang="en-US" altLang="en-US" sz="2100" u="sng" dirty="0">
              <a:latin typeface="Open Sans"/>
            </a:endParaRPr>
          </a:p>
          <a:p>
            <a:pPr marL="274637" lvl="1" indent="0" algn="ctr">
              <a:buNone/>
              <a:defRPr/>
            </a:pPr>
            <a:r>
              <a:rPr lang="en-US" altLang="en-US" sz="3000" b="1" dirty="0">
                <a:latin typeface="Open Sans"/>
              </a:rPr>
              <a:t>For More Information About Accessibility Policy go to:</a:t>
            </a:r>
          </a:p>
          <a:p>
            <a:pPr marL="274637" lvl="1" indent="0" algn="ctr">
              <a:buNone/>
              <a:defRPr/>
            </a:pPr>
            <a:r>
              <a:rPr lang="en-US" altLang="en-US" dirty="0">
                <a:latin typeface="Open Sans"/>
                <a:hlinkClick r:id="rId3"/>
              </a:rPr>
              <a:t>2019-2020 Accommodation Resources Webpage</a:t>
            </a:r>
            <a:endParaRPr lang="en-US" altLang="en-US" dirty="0">
              <a:latin typeface="Open Sans"/>
            </a:endParaRPr>
          </a:p>
          <a:p>
            <a:pPr marL="274637" lvl="1" indent="0" algn="ctr">
              <a:buNone/>
              <a:defRPr/>
            </a:pPr>
            <a:r>
              <a:rPr lang="en-US" altLang="en-US" dirty="0">
                <a:latin typeface="Open Sans"/>
                <a:hlinkClick r:id="rId4"/>
              </a:rPr>
              <a:t>District and Campus Coordinator Resources</a:t>
            </a:r>
            <a:endParaRPr lang="en-US" altLang="en-US" dirty="0">
              <a:latin typeface="Open Sans"/>
            </a:endParaRPr>
          </a:p>
          <a:p>
            <a:pPr marL="274637" lvl="1" indent="0" algn="ctr">
              <a:buNone/>
              <a:defRPr/>
            </a:pPr>
            <a:endParaRPr lang="en-US" altLang="en-US" b="1" dirty="0"/>
          </a:p>
          <a:p>
            <a:pPr marL="274637" lvl="1" indent="0" algn="ctr">
              <a:buNone/>
              <a:defRPr/>
            </a:pPr>
            <a:r>
              <a:rPr lang="en-US" altLang="en-US" sz="3000" b="1" dirty="0">
                <a:latin typeface="Open Sans" panose="020B0606030504020204"/>
              </a:rPr>
              <a:t>Contacts for the Office of School Programs:</a:t>
            </a:r>
          </a:p>
          <a:p>
            <a:pPr marL="274637" lvl="1" indent="0" algn="ctr">
              <a:buNone/>
              <a:defRPr/>
            </a:pPr>
            <a:r>
              <a:rPr lang="en-US" altLang="en-US" dirty="0">
                <a:latin typeface="Open Sans" panose="020B0606030504020204"/>
              </a:rPr>
              <a:t>Division of Student Assessment: 512-463-9536</a:t>
            </a:r>
          </a:p>
          <a:p>
            <a:pPr marL="274637" lvl="1" indent="0" algn="ctr">
              <a:buNone/>
              <a:defRPr/>
            </a:pPr>
            <a:r>
              <a:rPr lang="en-US" altLang="en-US" dirty="0">
                <a:latin typeface="Open Sans" panose="020B0606030504020204"/>
              </a:rPr>
              <a:t>Curriculum Standards and Student Support: 512-463-9581</a:t>
            </a:r>
          </a:p>
          <a:p>
            <a:pPr marL="274637" lvl="1" indent="0" algn="ctr">
              <a:buNone/>
              <a:defRPr/>
            </a:pPr>
            <a:r>
              <a:rPr lang="en-US" altLang="en-US" dirty="0">
                <a:latin typeface="Open Sans" panose="020B0606030504020204"/>
              </a:rPr>
              <a:t>Special Student Populations (Dyslexia, Special Education, ESL): 512-463-9414</a:t>
            </a:r>
          </a:p>
          <a:p>
            <a:pPr marL="274637" lvl="1" indent="0" algn="ctr">
              <a:buNone/>
              <a:defRPr/>
            </a:pPr>
            <a:endParaRPr lang="en-US" altLang="en-US" dirty="0"/>
          </a:p>
          <a:p>
            <a:pPr marL="274637" lvl="1" indent="0" algn="ctr">
              <a:buNone/>
              <a:defRPr/>
            </a:pPr>
            <a:r>
              <a:rPr lang="en-US" altLang="en-US" b="1" dirty="0">
                <a:latin typeface="Open Sans" panose="020B0606030504020204"/>
              </a:rPr>
              <a:t>Student Assessment Special Populations Mailbox: </a:t>
            </a:r>
            <a:r>
              <a:rPr lang="en-US" altLang="en-US" u="sng" dirty="0">
                <a:latin typeface="Open Sans" panose="020B0606030504020204"/>
                <a:hlinkClick r:id="rId5"/>
              </a:rPr>
              <a:t>assessment.specialpopulations@tea.texas.gov</a:t>
            </a:r>
            <a:endParaRPr lang="en-US" altLang="en-US" u="sng" dirty="0">
              <a:latin typeface="Open Sans" panose="020B0606030504020204"/>
            </a:endParaRPr>
          </a:p>
          <a:p>
            <a:pPr marL="274637" lvl="1" indent="0" algn="ctr">
              <a:buNone/>
              <a:defRPr/>
            </a:pPr>
            <a:r>
              <a:rPr lang="en-US" altLang="en-US" dirty="0">
                <a:latin typeface="Open Sans" panose="020B0606030504020204"/>
              </a:rPr>
              <a:t> </a:t>
            </a:r>
          </a:p>
          <a:p>
            <a:pPr marL="274637" lvl="1" indent="0" algn="ctr">
              <a:buNone/>
              <a:defRPr/>
            </a:pPr>
            <a:endParaRPr lang="en-US" altLang="en-US" dirty="0"/>
          </a:p>
          <a:p>
            <a:pPr marL="274637" lvl="1" indent="0" algn="ctr">
              <a:buNone/>
              <a:defRPr/>
            </a:pPr>
            <a:endParaRPr lang="en-US" altLang="en-US" dirty="0"/>
          </a:p>
          <a:p>
            <a:pPr lvl="1" eaLnBrk="1" hangingPunct="1">
              <a:defRPr/>
            </a:pPr>
            <a:endParaRPr lang="en-US" altLang="en-US" sz="3200" dirty="0"/>
          </a:p>
          <a:p>
            <a:pPr lvl="1" eaLnBrk="1" hangingPunct="1">
              <a:defRPr/>
            </a:pPr>
            <a:endParaRPr lang="en-US" altLang="en-US" sz="3200" dirty="0"/>
          </a:p>
        </p:txBody>
      </p:sp>
      <p:sp>
        <p:nvSpPr>
          <p:cNvPr id="849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B33121CE-8202-4BDE-B2B3-E605EEE655EA}" type="slidenum">
              <a:rPr lang="en-US" altLang="en-US" sz="1600">
                <a:solidFill>
                  <a:srgbClr val="DFE0D4"/>
                </a:solidFill>
              </a:rPr>
              <a:pPr>
                <a:buClrTx/>
                <a:buSzTx/>
                <a:buFontTx/>
                <a:buNone/>
                <a:defRPr/>
              </a:pPr>
              <a:t>31</a:t>
            </a:fld>
            <a:endParaRPr lang="en-US" altLang="en-US" sz="1600">
              <a:solidFill>
                <a:srgbClr val="DFE0D4"/>
              </a:solidFill>
            </a:endParaRPr>
          </a:p>
        </p:txBody>
      </p:sp>
      <p:sp>
        <p:nvSpPr>
          <p:cNvPr id="3" name="Footer Placeholder 2">
            <a:extLst>
              <a:ext uri="{FF2B5EF4-FFF2-40B4-BE49-F238E27FC236}">
                <a16:creationId xmlns:a16="http://schemas.microsoft.com/office/drawing/2014/main" id="{E3D8F311-5563-4C27-8856-FA8A1FB54DF2}"/>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2405782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E16777-D2AD-4B2F-8326-CB763A80DBE0}" type="slidenum">
              <a:rPr lang="en-US" altLang="en-US" sz="1600">
                <a:solidFill>
                  <a:srgbClr val="DFE0D4"/>
                </a:solidFill>
              </a:rPr>
              <a:pPr>
                <a:buClrTx/>
                <a:buSzTx/>
                <a:buFontTx/>
                <a:buNone/>
                <a:defRPr/>
              </a:pPr>
              <a:t>4</a:t>
            </a:fld>
            <a:endParaRPr lang="en-US" altLang="en-US" sz="1600">
              <a:solidFill>
                <a:srgbClr val="DFE0D4"/>
              </a:solidFill>
            </a:endParaRPr>
          </a:p>
        </p:txBody>
      </p:sp>
      <p:sp>
        <p:nvSpPr>
          <p:cNvPr id="5" name="AutoShape 9" descr="The title of the slide is Authority for Decision and Required Documentation &#10;&#10;"/>
          <p:cNvSpPr>
            <a:spLocks noChangeArrowheads="1"/>
          </p:cNvSpPr>
          <p:nvPr/>
        </p:nvSpPr>
        <p:spPr bwMode="auto">
          <a:xfrm>
            <a:off x="1981199" y="381001"/>
            <a:ext cx="9801225" cy="838199"/>
          </a:xfrm>
          <a:prstGeom prst="roundRect">
            <a:avLst>
              <a:gd name="adj" fmla="val 16667"/>
            </a:avLst>
          </a:prstGeom>
          <a:gradFill flip="none" rotWithShape="1">
            <a:gsLst>
              <a:gs pos="8000">
                <a:schemeClr val="bg1"/>
              </a:gs>
              <a:gs pos="63000">
                <a:srgbClr val="FFFF66"/>
              </a:gs>
            </a:gsLst>
            <a:lin ang="5400000" scaled="1"/>
            <a:tileRect/>
          </a:gradFill>
          <a:ln w="12700">
            <a:solidFill>
              <a:srgbClr val="FFFF00"/>
            </a:solidFill>
            <a:round/>
            <a:headEnd/>
            <a:tailEnd/>
          </a:ln>
          <a:effectLst/>
        </p:spPr>
        <p:txBody>
          <a:bodyPr tIns="0"/>
          <a:lstStyle/>
          <a:p>
            <a:pPr eaLnBrk="1" hangingPunct="1">
              <a:defRPr/>
            </a:pPr>
            <a:r>
              <a:rPr lang="en-US" sz="2800" b="1" dirty="0">
                <a:latin typeface="Open Sans Semibold"/>
                <a:ea typeface="Calibri" pitchFamily="34" charset="0"/>
                <a:cs typeface="Times New Roman" pitchFamily="18" charset="0"/>
              </a:rPr>
              <a:t>Authority for Decision and Required Documentation </a:t>
            </a:r>
            <a:endParaRPr lang="en-US" sz="2000" dirty="0">
              <a:latin typeface="Open Sans Semibold"/>
            </a:endParaRPr>
          </a:p>
        </p:txBody>
      </p:sp>
      <p:sp>
        <p:nvSpPr>
          <p:cNvPr id="21509" name="Rectangle 5"/>
          <p:cNvSpPr>
            <a:spLocks noChangeArrowheads="1"/>
          </p:cNvSpPr>
          <p:nvPr/>
        </p:nvSpPr>
        <p:spPr bwMode="auto">
          <a:xfrm>
            <a:off x="1533525" y="1485901"/>
            <a:ext cx="9258299"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marL="342900" indent="-342900">
              <a:defRPr/>
            </a:pPr>
            <a:r>
              <a:rPr lang="en-US" sz="1900" dirty="0">
                <a:latin typeface="Open Sans"/>
              </a:rPr>
              <a:t>For a student not receiving special education or Section 504 services, the decision is made by the appropriate team of people at the campus level (e.g., RTI team, student assistance team) based on the eligibility criterion and is documented according to district policies. </a:t>
            </a:r>
          </a:p>
          <a:p>
            <a:pPr>
              <a:buFont typeface="Wingdings 2" panose="05020102010507070707" pitchFamily="18" charset="2"/>
              <a:buNone/>
              <a:defRPr/>
            </a:pPr>
            <a:endParaRPr lang="en-US" altLang="en-US" sz="1900" dirty="0">
              <a:latin typeface="Open Sans"/>
            </a:endParaRPr>
          </a:p>
          <a:p>
            <a:pPr marL="342900" indent="-342900">
              <a:defRPr/>
            </a:pPr>
            <a:r>
              <a:rPr lang="en-US" sz="1900" dirty="0">
                <a:latin typeface="Open Sans"/>
              </a:rPr>
              <a:t>For a student receiving Section 504 services, the decision is made by the Section 504 committee based on the eligibility criteria and is documented in the student’s IAP. </a:t>
            </a:r>
            <a:endParaRPr lang="en-US" altLang="en-US" sz="1900" dirty="0">
              <a:latin typeface="Open Sans"/>
            </a:endParaRPr>
          </a:p>
          <a:p>
            <a:pPr>
              <a:buFont typeface="Wingdings 2" panose="05020102010507070707" pitchFamily="18" charset="2"/>
              <a:buNone/>
              <a:defRPr/>
            </a:pPr>
            <a:endParaRPr lang="en-US" altLang="en-US" sz="1900" dirty="0">
              <a:latin typeface="Open Sans"/>
            </a:endParaRPr>
          </a:p>
          <a:p>
            <a:pPr marL="342900" indent="-342900">
              <a:defRPr/>
            </a:pPr>
            <a:r>
              <a:rPr lang="en-US" altLang="en-US" sz="1900" dirty="0">
                <a:latin typeface="Open Sans"/>
              </a:rPr>
              <a:t>For a student receiving special education services, the decision is made by the ARD committee based on the eligibility criteria and is documented in the student’s IEP.</a:t>
            </a:r>
          </a:p>
          <a:p>
            <a:pPr>
              <a:buFont typeface="Wingdings 2" panose="05020102010507070707" pitchFamily="18" charset="2"/>
              <a:buNone/>
              <a:defRPr/>
            </a:pPr>
            <a:endParaRPr lang="en-US" altLang="en-US" sz="1900" dirty="0">
              <a:latin typeface="Open Sans"/>
            </a:endParaRPr>
          </a:p>
          <a:p>
            <a:pPr marL="342900" indent="-342900">
              <a:defRPr/>
            </a:pPr>
            <a:r>
              <a:rPr lang="en-US" altLang="en-US" sz="1900" dirty="0">
                <a:latin typeface="Open Sans"/>
              </a:rPr>
              <a:t>In the case of an EL with a disability, the decision is made by the applicable group above in conjunction with the student’s LPAC. The decision is to be documented by the LPAC in the student’s permanent record file and by the applicable group above.</a:t>
            </a:r>
          </a:p>
          <a:p>
            <a:pPr marL="342900" indent="-342900">
              <a:defRPr/>
            </a:pPr>
            <a:endParaRPr lang="en-US" altLang="en-US" sz="2000" dirty="0">
              <a:latin typeface="Open Sans"/>
            </a:endParaRPr>
          </a:p>
        </p:txBody>
      </p:sp>
      <p:sp>
        <p:nvSpPr>
          <p:cNvPr id="2" name="Footer Placeholder 1">
            <a:extLst>
              <a:ext uri="{FF2B5EF4-FFF2-40B4-BE49-F238E27FC236}">
                <a16:creationId xmlns:a16="http://schemas.microsoft.com/office/drawing/2014/main" id="{5770382A-31A3-42B8-8A2E-B590B633B9D5}"/>
              </a:ext>
            </a:extLst>
          </p:cNvPr>
          <p:cNvSpPr>
            <a:spLocks noGrp="1"/>
          </p:cNvSpPr>
          <p:nvPr>
            <p:ph type="ftr" sz="quarter" idx="11"/>
          </p:nvPr>
        </p:nvSpPr>
        <p:spPr/>
        <p:txBody>
          <a:bodyPr/>
          <a:lstStyle/>
          <a:p>
            <a:r>
              <a:rPr lang="en-US"/>
              <a:t>Texas Education Agency  Fall 2019</a:t>
            </a:r>
          </a:p>
        </p:txBody>
      </p:sp>
    </p:spTree>
    <p:extLst>
      <p:ext uri="{BB962C8B-B14F-4D97-AF65-F5344CB8AC3E}">
        <p14:creationId xmlns:p14="http://schemas.microsoft.com/office/powerpoint/2010/main" val="374962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Footer Placeholder 2"/>
          <p:cNvSpPr>
            <a:spLocks noGrp="1"/>
          </p:cNvSpPr>
          <p:nvPr>
            <p:ph type="ftr" sz="quarter" idx="11"/>
          </p:nvPr>
        </p:nvSpPr>
        <p:spPr bwMode="auto">
          <a:xfrm>
            <a:off x="1828800" y="6569076"/>
            <a:ext cx="2667000" cy="365125"/>
          </a:xfrm>
          <a:ln>
            <a:miter lim="800000"/>
            <a:headEnd/>
            <a:tailEnd/>
          </a:ln>
        </p:spPr>
        <p:txBody>
          <a:bodyPr wrap="square" numCol="1" anchorCtr="0" compatLnSpc="1">
            <a:prstTxWarp prst="textNoShape">
              <a:avLst/>
            </a:prstTxWarp>
          </a:bodyPr>
          <a:lstStyle/>
          <a:p>
            <a:pPr>
              <a:defRPr/>
            </a:pPr>
            <a:r>
              <a:rPr lang="en-US"/>
              <a:t>Texas Education Agency  Fall 2019</a:t>
            </a:r>
            <a:endParaRPr lang="en-US" dirty="0"/>
          </a:p>
        </p:txBody>
      </p:sp>
      <p:sp>
        <p:nvSpPr>
          <p:cNvPr id="2150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F89862C-007F-447F-A084-6360A27C2AEE}" type="slidenum">
              <a:rPr lang="en-US" altLang="en-US" sz="1600">
                <a:solidFill>
                  <a:srgbClr val="DFE0D4"/>
                </a:solidFill>
              </a:rPr>
              <a:pPr>
                <a:buClrTx/>
                <a:buSzTx/>
                <a:buFontTx/>
                <a:buNone/>
                <a:defRPr/>
              </a:pPr>
              <a:t>5</a:t>
            </a:fld>
            <a:endParaRPr lang="en-US" altLang="en-US" sz="1600">
              <a:solidFill>
                <a:srgbClr val="DFE0D4"/>
              </a:solidFill>
            </a:endParaRPr>
          </a:p>
        </p:txBody>
      </p:sp>
      <p:sp>
        <p:nvSpPr>
          <p:cNvPr id="5" name="AutoShape 9" descr="Authority for Decision and Required Documentation &#10;&#10;"/>
          <p:cNvSpPr>
            <a:spLocks noChangeArrowheads="1"/>
          </p:cNvSpPr>
          <p:nvPr/>
        </p:nvSpPr>
        <p:spPr bwMode="auto">
          <a:xfrm>
            <a:off x="2178423" y="381001"/>
            <a:ext cx="9467850" cy="466725"/>
          </a:xfrm>
          <a:prstGeom prst="roundRect">
            <a:avLst>
              <a:gd name="adj" fmla="val 16667"/>
            </a:avLst>
          </a:prstGeom>
          <a:gradFill flip="none" rotWithShape="1">
            <a:gsLst>
              <a:gs pos="8000">
                <a:schemeClr val="bg1"/>
              </a:gs>
              <a:gs pos="63000">
                <a:srgbClr val="FFFF66"/>
              </a:gs>
            </a:gsLst>
            <a:lin ang="5400000" scaled="1"/>
            <a:tileRect/>
          </a:gradFill>
          <a:ln w="12700">
            <a:solidFill>
              <a:srgbClr val="FFFF00"/>
            </a:solidFill>
            <a:round/>
            <a:headEnd/>
            <a:tailEnd/>
          </a:ln>
          <a:effectLst/>
        </p:spPr>
        <p:txBody>
          <a:bodyPr tIns="0"/>
          <a:lstStyle/>
          <a:p>
            <a:pPr eaLnBrk="1" hangingPunct="1">
              <a:defRPr/>
            </a:pPr>
            <a:r>
              <a:rPr lang="en-US" sz="2800" b="1" dirty="0">
                <a:latin typeface="Open Sans Semibold"/>
                <a:ea typeface="Calibri" pitchFamily="34" charset="0"/>
                <a:cs typeface="Times New Roman" pitchFamily="18" charset="0"/>
              </a:rPr>
              <a:t>Authority for Decision and Required Documentation </a:t>
            </a:r>
          </a:p>
        </p:txBody>
      </p:sp>
      <p:sp>
        <p:nvSpPr>
          <p:cNvPr id="20485" name="Rectangle 5"/>
          <p:cNvSpPr>
            <a:spLocks noChangeArrowheads="1"/>
          </p:cNvSpPr>
          <p:nvPr/>
        </p:nvSpPr>
        <p:spPr bwMode="auto">
          <a:xfrm>
            <a:off x="1219200" y="1704849"/>
            <a:ext cx="10229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a:lnSpc>
                <a:spcPct val="100000"/>
              </a:lnSpc>
              <a:spcBef>
                <a:spcPct val="0"/>
              </a:spcBef>
              <a:buSzPct val="70000"/>
              <a:buFont typeface="Wingdings 2" panose="05020102010507070707" pitchFamily="18" charset="2"/>
              <a:buChar char=""/>
            </a:pPr>
            <a:r>
              <a:rPr lang="en-US" altLang="en-US" dirty="0">
                <a:latin typeface="Open Sans"/>
              </a:rPr>
              <a:t>After state testing, DS must be recorded in the ACCOMM. field on the student’s answer document or D in the Texas Assessment Management System for online administrations. This indicates that an allowable designated support was made available to the student.</a:t>
            </a:r>
          </a:p>
        </p:txBody>
      </p:sp>
      <p:sp>
        <p:nvSpPr>
          <p:cNvPr id="20487" name="TextBox 5"/>
          <p:cNvSpPr txBox="1">
            <a:spLocks noChangeArrowheads="1"/>
          </p:cNvSpPr>
          <p:nvPr/>
        </p:nvSpPr>
        <p:spPr bwMode="auto">
          <a:xfrm>
            <a:off x="4267200" y="3633788"/>
            <a:ext cx="407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latin typeface="Open Sans"/>
              </a:rPr>
              <a:t>TEA approval is NOT required</a:t>
            </a:r>
          </a:p>
        </p:txBody>
      </p:sp>
      <p:pic>
        <p:nvPicPr>
          <p:cNvPr id="13" name="Content Placeholder 7" descr="TEA approval is NOT required icon" title="TEA approval is NOT required icon"/>
          <p:cNvPicPr>
            <a:picLocks noChangeAspect="1"/>
          </p:cNvPicPr>
          <p:nvPr/>
        </p:nvPicPr>
        <p:blipFill rotWithShape="1">
          <a:blip r:embed="rId3"/>
          <a:srcRect l="35253" t="27465" r="33410"/>
          <a:stretch/>
        </p:blipFill>
        <p:spPr>
          <a:xfrm>
            <a:off x="5462587" y="4263358"/>
            <a:ext cx="817563" cy="690562"/>
          </a:xfrm>
          <a:prstGeom prst="rect">
            <a:avLst/>
          </a:prstGeom>
        </p:spPr>
      </p:pic>
    </p:spTree>
    <p:extLst>
      <p:ext uri="{BB962C8B-B14F-4D97-AF65-F5344CB8AC3E}">
        <p14:creationId xmlns:p14="http://schemas.microsoft.com/office/powerpoint/2010/main" val="405134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808164" y="6629400"/>
            <a:ext cx="2840037" cy="228600"/>
          </a:xfrm>
        </p:spPr>
        <p:txBody>
          <a:bodyPr/>
          <a:lstStyle/>
          <a:p>
            <a:pPr>
              <a:defRPr/>
            </a:pPr>
            <a:r>
              <a:rPr lang="en-US"/>
              <a:t>Texas Education Agency  Fall 2019</a:t>
            </a:r>
            <a:endParaRPr lang="en-US" dirty="0"/>
          </a:p>
        </p:txBody>
      </p:sp>
      <p:sp>
        <p:nvSpPr>
          <p:cNvPr id="2355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10CCB982-4713-4BB1-AE54-53EC0B95FD8A}" type="slidenum">
              <a:rPr lang="en-US" altLang="en-US" sz="1600">
                <a:solidFill>
                  <a:srgbClr val="DFE0D4"/>
                </a:solidFill>
              </a:rPr>
              <a:pPr>
                <a:buClrTx/>
                <a:buSzTx/>
                <a:buFontTx/>
                <a:buNone/>
                <a:defRPr/>
              </a:pPr>
              <a:t>6</a:t>
            </a:fld>
            <a:endParaRPr lang="en-US" altLang="en-US" sz="1600">
              <a:solidFill>
                <a:srgbClr val="DFE0D4"/>
              </a:solidFill>
            </a:endParaRPr>
          </a:p>
        </p:txBody>
      </p:sp>
      <p:sp>
        <p:nvSpPr>
          <p:cNvPr id="4" name="AutoShape 9" descr="The title of the slide is Examples/Types.&#10;"/>
          <p:cNvSpPr>
            <a:spLocks noChangeArrowheads="1"/>
          </p:cNvSpPr>
          <p:nvPr/>
        </p:nvSpPr>
        <p:spPr bwMode="auto">
          <a:xfrm>
            <a:off x="1981200" y="381001"/>
            <a:ext cx="8382000" cy="466725"/>
          </a:xfrm>
          <a:prstGeom prst="roundRect">
            <a:avLst>
              <a:gd name="adj" fmla="val 16667"/>
            </a:avLst>
          </a:prstGeom>
          <a:gradFill flip="none" rotWithShape="1">
            <a:gsLst>
              <a:gs pos="14000">
                <a:srgbClr val="99FF66"/>
              </a:gs>
              <a:gs pos="85000">
                <a:schemeClr val="bg1">
                  <a:lumMod val="95000"/>
                </a:schemeClr>
              </a:gs>
              <a:gs pos="100000">
                <a:srgbClr val="F9FDC7"/>
              </a:gs>
            </a:gsLst>
            <a:lin ang="16200000" scaled="1"/>
            <a:tileRect/>
          </a:gradFill>
          <a:ln w="12700">
            <a:solidFill>
              <a:schemeClr val="accent1">
                <a:lumMod val="75000"/>
              </a:schemeClr>
            </a:solidFill>
            <a:round/>
            <a:headEnd/>
            <a:tailEnd/>
          </a:ln>
          <a:effectLst/>
        </p:spPr>
        <p:txBody>
          <a:bodyPr tIns="0" bIns="182880"/>
          <a:lstStyle/>
          <a:p>
            <a:pPr eaLnBrk="1" hangingPunct="1">
              <a:defRPr/>
            </a:pPr>
            <a:r>
              <a:rPr lang="en-US" sz="2800" b="1" dirty="0">
                <a:latin typeface="Open Sans Semibold"/>
                <a:ea typeface="Calibri" pitchFamily="34" charset="0"/>
                <a:cs typeface="Times New Roman" pitchFamily="18" charset="0"/>
              </a:rPr>
              <a:t>Examples/Types</a:t>
            </a:r>
            <a:r>
              <a:rPr lang="en-US" sz="2800" b="1" dirty="0">
                <a:solidFill>
                  <a:schemeClr val="bg1"/>
                </a:solidFill>
                <a:latin typeface="Open Sans Semibold"/>
                <a:ea typeface="Calibri" pitchFamily="34" charset="0"/>
                <a:cs typeface="Times New Roman" pitchFamily="18" charset="0"/>
              </a:rPr>
              <a:t> </a:t>
            </a:r>
            <a:endParaRPr lang="en-US" sz="2000" dirty="0">
              <a:solidFill>
                <a:schemeClr val="bg1"/>
              </a:solidFill>
              <a:latin typeface="Open Sans Semibold"/>
            </a:endParaRPr>
          </a:p>
        </p:txBody>
      </p:sp>
      <p:sp>
        <p:nvSpPr>
          <p:cNvPr id="23557" name="Rectangle 5"/>
          <p:cNvSpPr>
            <a:spLocks noChangeArrowheads="1"/>
          </p:cNvSpPr>
          <p:nvPr/>
        </p:nvSpPr>
        <p:spPr bwMode="auto">
          <a:xfrm>
            <a:off x="1870075" y="1476375"/>
            <a:ext cx="83820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marL="342900" indent="-342900">
              <a:defRPr/>
            </a:pPr>
            <a:r>
              <a:rPr lang="en-US" altLang="en-US" sz="2000" b="1" dirty="0">
                <a:latin typeface="Open Sans"/>
              </a:rPr>
              <a:t>ONLY</a:t>
            </a:r>
            <a:r>
              <a:rPr lang="en-US" altLang="en-US" sz="2000" dirty="0">
                <a:latin typeface="Open Sans"/>
              </a:rPr>
              <a:t> the supplemental aids described in the Supplemental Aids policy document are allowed for eligible students.</a:t>
            </a:r>
          </a:p>
          <a:p>
            <a:pPr marL="342900" indent="-342900">
              <a:defRPr/>
            </a:pPr>
            <a:endParaRPr lang="en-US" altLang="en-US" sz="2000" dirty="0">
              <a:latin typeface="Open Sans"/>
            </a:endParaRPr>
          </a:p>
          <a:p>
            <a:pPr marL="342900" indent="-342900">
              <a:defRPr/>
            </a:pPr>
            <a:r>
              <a:rPr lang="en-US" altLang="en-US" sz="2000" dirty="0">
                <a:latin typeface="Open Sans"/>
              </a:rPr>
              <a:t>Examples of allowable supplemental aids with different formats are provided on the following slides. Other formats are allowed as long as they follow the description of the aid in the Supplemental Aids policy document.</a:t>
            </a:r>
          </a:p>
          <a:p>
            <a:pPr eaLnBrk="1" hangingPunct="1">
              <a:buClrTx/>
              <a:buSzTx/>
              <a:buFont typeface="Arial" panose="020B0604020202020204" pitchFamily="34" charset="0"/>
              <a:buChar char="•"/>
              <a:defRPr/>
            </a:pPr>
            <a:endParaRPr lang="en-US" altLang="en-US" sz="1500" dirty="0"/>
          </a:p>
        </p:txBody>
      </p:sp>
    </p:spTree>
    <p:extLst>
      <p:ext uri="{BB962C8B-B14F-4D97-AF65-F5344CB8AC3E}">
        <p14:creationId xmlns:p14="http://schemas.microsoft.com/office/powerpoint/2010/main" val="1620562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946" y="228600"/>
            <a:ext cx="7772400" cy="963168"/>
          </a:xfrm>
          <a:solidFill>
            <a:schemeClr val="accent1"/>
          </a:solidFill>
          <a:ln w="28575">
            <a:solidFill>
              <a:schemeClr val="tx1"/>
            </a:solidFill>
          </a:ln>
        </p:spPr>
        <p:txBody>
          <a:bodyPr>
            <a:noAutofit/>
          </a:bodyPr>
          <a:lstStyle/>
          <a:p>
            <a:pPr>
              <a:defRPr/>
            </a:pPr>
            <a:r>
              <a:rPr lang="en-US" sz="3200" dirty="0">
                <a:solidFill>
                  <a:schemeClr val="tx2">
                    <a:tint val="100000"/>
                    <a:shade val="90000"/>
                    <a:satMod val="250000"/>
                    <a:alpha val="100000"/>
                  </a:schemeClr>
                </a:solidFill>
              </a:rPr>
              <a:t>All Subjects: Mnemonic Devices </a:t>
            </a:r>
            <a:endParaRPr lang="en-US" sz="3200" dirty="0"/>
          </a:p>
        </p:txBody>
      </p:sp>
      <p:sp>
        <p:nvSpPr>
          <p:cNvPr id="3" name="Content Placeholder 2"/>
          <p:cNvSpPr>
            <a:spLocks noGrp="1"/>
          </p:cNvSpPr>
          <p:nvPr>
            <p:ph idx="1"/>
          </p:nvPr>
        </p:nvSpPr>
        <p:spPr>
          <a:xfrm>
            <a:off x="2197100" y="1219201"/>
            <a:ext cx="7810500" cy="1109663"/>
          </a:xfrm>
        </p:spPr>
        <p:txBody>
          <a:bodyPr rtlCol="0">
            <a:normAutofit/>
          </a:bodyPr>
          <a:lstStyle/>
          <a:p>
            <a:pPr marL="0" indent="0">
              <a:buNone/>
              <a:defRPr/>
            </a:pPr>
            <a:r>
              <a:rPr lang="en-US" sz="2400" dirty="0">
                <a:latin typeface="Open Sans"/>
              </a:rPr>
              <a:t>A mnemonic device is a learning technique that assists with memory. Only mnemonic devices that are acronyms or phrases based on an acronym may be used. </a:t>
            </a:r>
            <a:endParaRPr lang="en-US" sz="3600" dirty="0">
              <a:latin typeface="Open Sans"/>
            </a:endParaRPr>
          </a:p>
        </p:txBody>
      </p:sp>
      <p:sp>
        <p:nvSpPr>
          <p:cNvPr id="5" name="Slide Number Placeholder 4"/>
          <p:cNvSpPr>
            <a:spLocks noGrp="1"/>
          </p:cNvSpPr>
          <p:nvPr>
            <p:ph type="sldNum" sz="quarter" idx="12"/>
          </p:nvPr>
        </p:nvSpPr>
        <p:spPr/>
        <p:txBody>
          <a:bodyPr/>
          <a:lstStyle/>
          <a:p>
            <a:pPr>
              <a:defRPr/>
            </a:pPr>
            <a:fld id="{F7C55870-76A9-436D-8DF0-E9E595E24B44}" type="slidenum">
              <a:rPr lang="en-US" altLang="en-US" sz="1600">
                <a:latin typeface="Arial" panose="020B0604020202020204" pitchFamily="34" charset="0"/>
                <a:cs typeface="Arial" panose="020B0604020202020204" pitchFamily="34" charset="0"/>
              </a:rPr>
              <a:pPr>
                <a:defRPr/>
              </a:pPr>
              <a:t>7</a:t>
            </a:fld>
            <a:endParaRPr lang="en-US" altLang="en-US" sz="1600" dirty="0">
              <a:latin typeface="Arial" panose="020B0604020202020204" pitchFamily="34" charset="0"/>
              <a:cs typeface="Arial" panose="020B0604020202020204" pitchFamily="34" charset="0"/>
            </a:endParaRPr>
          </a:p>
        </p:txBody>
      </p:sp>
      <p:sp>
        <p:nvSpPr>
          <p:cNvPr id="24582" name="TextBox 6"/>
          <p:cNvSpPr txBox="1">
            <a:spLocks noChangeArrowheads="1"/>
          </p:cNvSpPr>
          <p:nvPr/>
        </p:nvSpPr>
        <p:spPr bwMode="auto">
          <a:xfrm>
            <a:off x="2197100" y="2362201"/>
            <a:ext cx="4953000" cy="11080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t>PEMDAS</a:t>
            </a:r>
            <a:endParaRPr lang="en-US" altLang="en-US" b="1"/>
          </a:p>
          <a:p>
            <a:pPr algn="ctr"/>
            <a:r>
              <a:rPr lang="en-US" altLang="en-US" i="1"/>
              <a:t>or </a:t>
            </a:r>
          </a:p>
          <a:p>
            <a:pPr algn="ctr"/>
            <a:r>
              <a:rPr lang="en-US" altLang="en-US" sz="2400" b="1"/>
              <a:t>P</a:t>
            </a:r>
            <a:r>
              <a:rPr lang="en-US" altLang="en-US" sz="2400"/>
              <a:t>lease </a:t>
            </a:r>
            <a:r>
              <a:rPr lang="en-US" altLang="en-US" sz="2400" b="1"/>
              <a:t>E</a:t>
            </a:r>
            <a:r>
              <a:rPr lang="en-US" altLang="en-US" sz="2400"/>
              <a:t>xcuse </a:t>
            </a:r>
            <a:r>
              <a:rPr lang="en-US" altLang="en-US" sz="2400" b="1"/>
              <a:t>M</a:t>
            </a:r>
            <a:r>
              <a:rPr lang="en-US" altLang="en-US" sz="2400"/>
              <a:t>y </a:t>
            </a:r>
            <a:r>
              <a:rPr lang="en-US" altLang="en-US" sz="2400" b="1"/>
              <a:t>D</a:t>
            </a:r>
            <a:r>
              <a:rPr lang="en-US" altLang="en-US" sz="2400"/>
              <a:t>ear </a:t>
            </a:r>
            <a:r>
              <a:rPr lang="en-US" altLang="en-US" sz="2400" b="1"/>
              <a:t>A</a:t>
            </a:r>
            <a:r>
              <a:rPr lang="en-US" altLang="en-US" sz="2400"/>
              <a:t>unt </a:t>
            </a:r>
            <a:r>
              <a:rPr lang="en-US" altLang="en-US" sz="2400" b="1"/>
              <a:t>S</a:t>
            </a:r>
            <a:r>
              <a:rPr lang="en-US" altLang="en-US" sz="2400"/>
              <a:t>ally</a:t>
            </a:r>
          </a:p>
        </p:txBody>
      </p:sp>
      <p:sp>
        <p:nvSpPr>
          <p:cNvPr id="24583" name="TextBox 7"/>
          <p:cNvSpPr txBox="1">
            <a:spLocks noChangeArrowheads="1"/>
          </p:cNvSpPr>
          <p:nvPr/>
        </p:nvSpPr>
        <p:spPr bwMode="auto">
          <a:xfrm>
            <a:off x="5557839" y="3733800"/>
            <a:ext cx="4929187" cy="1107996"/>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t>DMSB</a:t>
            </a:r>
          </a:p>
          <a:p>
            <a:pPr algn="ctr"/>
            <a:r>
              <a:rPr lang="en-US" altLang="en-US" i="1"/>
              <a:t>or </a:t>
            </a:r>
            <a:endParaRPr lang="en-US" altLang="en-US" sz="2400" i="1"/>
          </a:p>
          <a:p>
            <a:pPr algn="ctr"/>
            <a:r>
              <a:rPr lang="en-US" altLang="en-US" sz="2400" b="1"/>
              <a:t>D</a:t>
            </a:r>
            <a:r>
              <a:rPr lang="en-US" altLang="en-US" sz="2400"/>
              <a:t>ad </a:t>
            </a:r>
            <a:r>
              <a:rPr lang="en-US" altLang="en-US" sz="2400" b="1"/>
              <a:t>M</a:t>
            </a:r>
            <a:r>
              <a:rPr lang="en-US" altLang="en-US" sz="2400"/>
              <a:t>other </a:t>
            </a:r>
            <a:r>
              <a:rPr lang="en-US" altLang="en-US" sz="2400" b="1"/>
              <a:t>S</a:t>
            </a:r>
            <a:r>
              <a:rPr lang="en-US" altLang="en-US" sz="2400"/>
              <a:t>ister </a:t>
            </a:r>
            <a:r>
              <a:rPr lang="en-US" altLang="en-US" sz="2400" b="1"/>
              <a:t>B</a:t>
            </a:r>
            <a:r>
              <a:rPr lang="en-US" altLang="en-US" sz="2400"/>
              <a:t>rother</a:t>
            </a:r>
          </a:p>
        </p:txBody>
      </p:sp>
      <p:sp>
        <p:nvSpPr>
          <p:cNvPr id="24584" name="TextBox 8"/>
          <p:cNvSpPr txBox="1">
            <a:spLocks noChangeArrowheads="1"/>
          </p:cNvSpPr>
          <p:nvPr/>
        </p:nvSpPr>
        <p:spPr bwMode="auto">
          <a:xfrm>
            <a:off x="1893889" y="5181600"/>
            <a:ext cx="6129337" cy="1107996"/>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t>KPCOFGS</a:t>
            </a:r>
          </a:p>
          <a:p>
            <a:pPr algn="ctr"/>
            <a:r>
              <a:rPr lang="en-US" altLang="en-US" i="1"/>
              <a:t>or</a:t>
            </a:r>
            <a:endParaRPr lang="en-US" altLang="en-US" sz="2400" i="1"/>
          </a:p>
          <a:p>
            <a:pPr algn="ctr"/>
            <a:r>
              <a:rPr lang="en-US" altLang="en-US" sz="2400" b="1"/>
              <a:t>K</a:t>
            </a:r>
            <a:r>
              <a:rPr lang="en-US" altLang="en-US" sz="2400"/>
              <a:t>ing </a:t>
            </a:r>
            <a:r>
              <a:rPr lang="en-US" altLang="en-US" sz="2400" b="1"/>
              <a:t>P</a:t>
            </a:r>
            <a:r>
              <a:rPr lang="en-US" altLang="en-US" sz="2400"/>
              <a:t>hillip </a:t>
            </a:r>
            <a:r>
              <a:rPr lang="en-US" altLang="en-US" sz="2400" b="1"/>
              <a:t>C</a:t>
            </a:r>
            <a:r>
              <a:rPr lang="en-US" altLang="en-US" sz="2400"/>
              <a:t>ame </a:t>
            </a:r>
            <a:r>
              <a:rPr lang="en-US" altLang="en-US" sz="2400" b="1"/>
              <a:t>O</a:t>
            </a:r>
            <a:r>
              <a:rPr lang="en-US" altLang="en-US" sz="2400"/>
              <a:t>ver </a:t>
            </a:r>
            <a:r>
              <a:rPr lang="en-US" altLang="en-US" sz="2400" b="1"/>
              <a:t>F</a:t>
            </a:r>
            <a:r>
              <a:rPr lang="en-US" altLang="en-US" sz="2400"/>
              <a:t>or </a:t>
            </a:r>
            <a:r>
              <a:rPr lang="en-US" altLang="en-US" sz="2400" b="1"/>
              <a:t>G</a:t>
            </a:r>
            <a:r>
              <a:rPr lang="en-US" altLang="en-US" sz="2400"/>
              <a:t>ood </a:t>
            </a:r>
            <a:r>
              <a:rPr lang="en-US" altLang="en-US" sz="2400" b="1"/>
              <a:t>S</a:t>
            </a:r>
            <a:r>
              <a:rPr lang="en-US" altLang="en-US" sz="2400"/>
              <a:t>paghetti</a:t>
            </a:r>
          </a:p>
        </p:txBody>
      </p:sp>
      <p:pic>
        <p:nvPicPr>
          <p:cNvPr id="24585"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2347914"/>
            <a:ext cx="8382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550" y="4973639"/>
            <a:ext cx="8382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3840164"/>
            <a:ext cx="8382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26030A3C-F4C0-4312-8F90-D4EA083DF89C}"/>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190501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84188"/>
            <a:ext cx="7772400" cy="773112"/>
          </a:xfrm>
          <a:solidFill>
            <a:schemeClr val="accent1"/>
          </a:solidFill>
          <a:ln w="28575">
            <a:solidFill>
              <a:schemeClr val="tx1"/>
            </a:solidFill>
          </a:ln>
        </p:spPr>
        <p:txBody>
          <a:bodyPr>
            <a:sp3d/>
          </a:bodyPr>
          <a:lstStyle/>
          <a:p>
            <a:pPr marL="54864">
              <a:defRPr/>
            </a:pPr>
            <a:r>
              <a:rPr lang="en-US" sz="3200" dirty="0">
                <a:solidFill>
                  <a:schemeClr val="tx2">
                    <a:tint val="100000"/>
                    <a:shade val="90000"/>
                    <a:satMod val="250000"/>
                    <a:alpha val="100000"/>
                  </a:schemeClr>
                </a:solidFill>
              </a:rPr>
              <a:t>All Subjects: Mnemonic Devices </a:t>
            </a:r>
          </a:p>
        </p:txBody>
      </p:sp>
      <p:sp>
        <p:nvSpPr>
          <p:cNvPr id="27652"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DA3CF9FC-BF54-4329-A4E8-9008D8AAB8AB}" type="slidenum">
              <a:rPr lang="en-US" altLang="en-US" sz="1600">
                <a:solidFill>
                  <a:srgbClr val="DFE0D4"/>
                </a:solidFill>
              </a:rPr>
              <a:pPr>
                <a:buClrTx/>
                <a:buSzTx/>
                <a:buFontTx/>
                <a:buNone/>
                <a:defRPr/>
              </a:pPr>
              <a:t>8</a:t>
            </a:fld>
            <a:endParaRPr lang="en-US" altLang="en-US" sz="1600" dirty="0">
              <a:solidFill>
                <a:srgbClr val="DFE0D4"/>
              </a:solidFill>
            </a:endParaRPr>
          </a:p>
        </p:txBody>
      </p:sp>
      <p:sp>
        <p:nvSpPr>
          <p:cNvPr id="26629" name="Rectangle 4"/>
          <p:cNvSpPr>
            <a:spLocks noChangeArrowheads="1"/>
          </p:cNvSpPr>
          <p:nvPr/>
        </p:nvSpPr>
        <p:spPr bwMode="auto">
          <a:xfrm>
            <a:off x="2209800" y="1401763"/>
            <a:ext cx="8153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 typeface="Wingdings" panose="05000000000000000000" pitchFamily="2" charset="2"/>
              <a:buNone/>
            </a:pPr>
            <a:r>
              <a:rPr lang="en-US" altLang="en-US" sz="2400" dirty="0">
                <a:latin typeface="Open Sans"/>
              </a:rPr>
              <a:t>The subject-specific words that the mnemonic represents are </a:t>
            </a:r>
            <a:r>
              <a:rPr lang="en-US" altLang="en-US" sz="2400" b="1" dirty="0">
                <a:latin typeface="Open Sans"/>
              </a:rPr>
              <a:t>NOT </a:t>
            </a:r>
            <a:r>
              <a:rPr lang="en-US" altLang="en-US" sz="2400" dirty="0">
                <a:latin typeface="Open Sans"/>
              </a:rPr>
              <a:t>allowed.</a:t>
            </a:r>
          </a:p>
        </p:txBody>
      </p:sp>
      <p:grpSp>
        <p:nvGrpSpPr>
          <p:cNvPr id="26630" name="Group 13" descr="Chart of not allowed mnemonic because it includes the subject-specific words."/>
          <p:cNvGrpSpPr>
            <a:grpSpLocks/>
          </p:cNvGrpSpPr>
          <p:nvPr/>
        </p:nvGrpSpPr>
        <p:grpSpPr bwMode="auto">
          <a:xfrm>
            <a:off x="3657600" y="2368551"/>
            <a:ext cx="2273300" cy="3167935"/>
            <a:chOff x="926297" y="2667000"/>
            <a:chExt cx="2271939" cy="3167766"/>
          </a:xfrm>
        </p:grpSpPr>
        <p:grpSp>
          <p:nvGrpSpPr>
            <p:cNvPr id="26640" name="Group 6"/>
            <p:cNvGrpSpPr>
              <a:grpSpLocks/>
            </p:cNvGrpSpPr>
            <p:nvPr/>
          </p:nvGrpSpPr>
          <p:grpSpPr bwMode="auto">
            <a:xfrm>
              <a:off x="926297" y="2806458"/>
              <a:ext cx="2271939" cy="3028308"/>
              <a:chOff x="1143000" y="2788196"/>
              <a:chExt cx="2109458" cy="3028308"/>
            </a:xfrm>
          </p:grpSpPr>
          <p:sp>
            <p:nvSpPr>
              <p:cNvPr id="8" name="TextBox 7" descr="a mnemonic device that contains mathematical words associated with an acronym, and is marked with an &quot;X&quot;"/>
              <p:cNvSpPr txBox="1"/>
              <p:nvPr/>
            </p:nvSpPr>
            <p:spPr bwMode="auto">
              <a:xfrm>
                <a:off x="1143000" y="3231320"/>
                <a:ext cx="2109458" cy="2585184"/>
              </a:xfrm>
              <a:prstGeom prst="rect">
                <a:avLst/>
              </a:prstGeom>
              <a:noFill/>
            </p:spPr>
            <p:txBody>
              <a:bodyPr>
                <a:spAutoFit/>
              </a:bodyPr>
              <a:lstStyle/>
              <a:p>
                <a:pPr>
                  <a:defRPr/>
                </a:pPr>
                <a:r>
                  <a:rPr lang="en-US" sz="2400" b="1" u="sng" dirty="0">
                    <a:latin typeface="Verdana" pitchFamily="34" charset="0"/>
                  </a:rPr>
                  <a:t>P</a:t>
                </a:r>
                <a:r>
                  <a:rPr lang="en-US" sz="2400" dirty="0">
                    <a:latin typeface="Verdana" pitchFamily="34" charset="0"/>
                  </a:rPr>
                  <a:t>arentheses </a:t>
                </a:r>
                <a:r>
                  <a:rPr lang="en-US" sz="2400" b="1" u="sng" dirty="0">
                    <a:latin typeface="Verdana" pitchFamily="34" charset="0"/>
                  </a:rPr>
                  <a:t>E</a:t>
                </a:r>
                <a:r>
                  <a:rPr lang="en-US" sz="2400" dirty="0">
                    <a:latin typeface="Verdana" pitchFamily="34" charset="0"/>
                  </a:rPr>
                  <a:t>xponents </a:t>
                </a:r>
                <a:r>
                  <a:rPr lang="en-US" sz="2400" b="1" u="sng" dirty="0">
                    <a:latin typeface="Verdana" pitchFamily="34" charset="0"/>
                  </a:rPr>
                  <a:t>M</a:t>
                </a:r>
                <a:r>
                  <a:rPr lang="en-US" sz="2400" dirty="0">
                    <a:latin typeface="Verdana" pitchFamily="34" charset="0"/>
                  </a:rPr>
                  <a:t>ultiplication</a:t>
                </a:r>
                <a:r>
                  <a:rPr lang="en-US" sz="2400" b="1" u="sng" dirty="0">
                    <a:latin typeface="Verdana" pitchFamily="34" charset="0"/>
                  </a:rPr>
                  <a:t> D</a:t>
                </a:r>
                <a:r>
                  <a:rPr lang="en-US" sz="2400" dirty="0">
                    <a:latin typeface="Verdana" pitchFamily="34" charset="0"/>
                  </a:rPr>
                  <a:t>ivision</a:t>
                </a:r>
              </a:p>
              <a:p>
                <a:pPr>
                  <a:defRPr/>
                </a:pPr>
                <a:r>
                  <a:rPr lang="en-US" sz="2400" b="1" u="sng" dirty="0">
                    <a:latin typeface="Verdana" pitchFamily="34" charset="0"/>
                  </a:rPr>
                  <a:t>A</a:t>
                </a:r>
                <a:r>
                  <a:rPr lang="en-US" sz="2400" dirty="0">
                    <a:latin typeface="Verdana" pitchFamily="34" charset="0"/>
                  </a:rPr>
                  <a:t>ddition</a:t>
                </a:r>
                <a:r>
                  <a:rPr lang="en-US" sz="2400" b="1" u="sng" dirty="0">
                    <a:latin typeface="Verdana" pitchFamily="34" charset="0"/>
                  </a:rPr>
                  <a:t> S</a:t>
                </a:r>
                <a:r>
                  <a:rPr lang="en-US" sz="2400" dirty="0">
                    <a:latin typeface="Verdana" pitchFamily="34" charset="0"/>
                  </a:rPr>
                  <a:t>ubtraction</a:t>
                </a:r>
              </a:p>
              <a:p>
                <a:pPr>
                  <a:defRPr/>
                </a:pPr>
                <a:endParaRPr lang="en-US" dirty="0"/>
              </a:p>
            </p:txBody>
          </p:sp>
          <p:pic>
            <p:nvPicPr>
              <p:cNvPr id="26643"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083" y="2788196"/>
                <a:ext cx="496227" cy="47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926297" y="2667000"/>
              <a:ext cx="2197372" cy="297164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631" name="Group 12" descr="Chart of not allowed mnemonic because it includes the subject-specific words."/>
          <p:cNvGrpSpPr>
            <a:grpSpLocks/>
          </p:cNvGrpSpPr>
          <p:nvPr/>
        </p:nvGrpSpPr>
        <p:grpSpPr bwMode="auto">
          <a:xfrm>
            <a:off x="6781800" y="2679700"/>
            <a:ext cx="2190750" cy="2386408"/>
            <a:chOff x="3808015" y="2764413"/>
            <a:chExt cx="2191733" cy="2385357"/>
          </a:xfrm>
        </p:grpSpPr>
        <p:grpSp>
          <p:nvGrpSpPr>
            <p:cNvPr id="26636" name="Group 5"/>
            <p:cNvGrpSpPr>
              <a:grpSpLocks/>
            </p:cNvGrpSpPr>
            <p:nvPr/>
          </p:nvGrpSpPr>
          <p:grpSpPr bwMode="auto">
            <a:xfrm>
              <a:off x="3890602" y="2855352"/>
              <a:ext cx="2109146" cy="2294418"/>
              <a:chOff x="3890602" y="2855352"/>
              <a:chExt cx="2109146" cy="2294418"/>
            </a:xfrm>
          </p:grpSpPr>
          <p:sp>
            <p:nvSpPr>
              <p:cNvPr id="9" name="TextBox 8" descr="a second mnemonic device that contains mathematical words associated with an acronym, and is marked with an &quot;X&quot;"/>
              <p:cNvSpPr txBox="1"/>
              <p:nvPr/>
            </p:nvSpPr>
            <p:spPr bwMode="auto">
              <a:xfrm>
                <a:off x="3890602" y="3303925"/>
                <a:ext cx="2109146" cy="1845845"/>
              </a:xfrm>
              <a:prstGeom prst="rect">
                <a:avLst/>
              </a:prstGeom>
              <a:noFill/>
            </p:spPr>
            <p:txBody>
              <a:bodyPr>
                <a:spAutoFit/>
              </a:bodyPr>
              <a:lstStyle/>
              <a:p>
                <a:pPr>
                  <a:defRPr/>
                </a:pPr>
                <a:r>
                  <a:rPr lang="en-US" sz="2400" b="1" u="sng" dirty="0">
                    <a:latin typeface="Verdana" pitchFamily="34" charset="0"/>
                  </a:rPr>
                  <a:t>D</a:t>
                </a:r>
                <a:r>
                  <a:rPr lang="en-US" sz="2400" dirty="0">
                    <a:latin typeface="Verdana" pitchFamily="34" charset="0"/>
                  </a:rPr>
                  <a:t>ivide</a:t>
                </a:r>
              </a:p>
              <a:p>
                <a:pPr>
                  <a:defRPr/>
                </a:pPr>
                <a:r>
                  <a:rPr lang="en-US" sz="2400" b="1" u="sng" dirty="0">
                    <a:latin typeface="Verdana" pitchFamily="34" charset="0"/>
                  </a:rPr>
                  <a:t>M</a:t>
                </a:r>
                <a:r>
                  <a:rPr lang="en-US" sz="2400" dirty="0">
                    <a:latin typeface="Verdana" pitchFamily="34" charset="0"/>
                  </a:rPr>
                  <a:t>ultiply</a:t>
                </a:r>
              </a:p>
              <a:p>
                <a:pPr>
                  <a:defRPr/>
                </a:pPr>
                <a:r>
                  <a:rPr lang="en-US" sz="2400" b="1" u="sng" dirty="0">
                    <a:latin typeface="Verdana" pitchFamily="34" charset="0"/>
                  </a:rPr>
                  <a:t>S</a:t>
                </a:r>
                <a:r>
                  <a:rPr lang="en-US" sz="2400" dirty="0">
                    <a:latin typeface="Verdana" pitchFamily="34" charset="0"/>
                  </a:rPr>
                  <a:t>ubtract </a:t>
                </a:r>
              </a:p>
              <a:p>
                <a:pPr>
                  <a:defRPr/>
                </a:pPr>
                <a:r>
                  <a:rPr lang="en-US" sz="2400" b="1" u="sng" dirty="0">
                    <a:latin typeface="Verdana" pitchFamily="34" charset="0"/>
                  </a:rPr>
                  <a:t>B</a:t>
                </a:r>
                <a:r>
                  <a:rPr lang="en-US" sz="2400" dirty="0">
                    <a:latin typeface="Verdana" pitchFamily="34" charset="0"/>
                  </a:rPr>
                  <a:t>ring down</a:t>
                </a:r>
              </a:p>
              <a:p>
                <a:pPr>
                  <a:defRPr/>
                </a:pPr>
                <a:endParaRPr lang="en-US" dirty="0"/>
              </a:p>
            </p:txBody>
          </p:sp>
          <p:pic>
            <p:nvPicPr>
              <p:cNvPr id="26639"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620" y="2855352"/>
                <a:ext cx="496227" cy="47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p:cNvSpPr/>
            <p:nvPr/>
          </p:nvSpPr>
          <p:spPr>
            <a:xfrm>
              <a:off x="3808015" y="2764413"/>
              <a:ext cx="2059912" cy="230086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632" name="Group 10" descr="Chart of not allowed mnemonic because it includes the subject-specific words."/>
          <p:cNvGrpSpPr>
            <a:grpSpLocks/>
          </p:cNvGrpSpPr>
          <p:nvPr/>
        </p:nvGrpSpPr>
        <p:grpSpPr bwMode="auto">
          <a:xfrm>
            <a:off x="2057401" y="5600700"/>
            <a:ext cx="7891463" cy="495300"/>
            <a:chOff x="-2046507" y="6179605"/>
            <a:chExt cx="8124758" cy="495197"/>
          </a:xfrm>
        </p:grpSpPr>
        <p:sp>
          <p:nvSpPr>
            <p:cNvPr id="20" name="Rectangle 19"/>
            <p:cNvSpPr/>
            <p:nvPr/>
          </p:nvSpPr>
          <p:spPr>
            <a:xfrm rot="16200000">
              <a:off x="1944225" y="2540775"/>
              <a:ext cx="457105" cy="78109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635"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507" y="6179605"/>
              <a:ext cx="496227" cy="47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3" name="Rectangle 3"/>
          <p:cNvSpPr>
            <a:spLocks noChangeArrowheads="1"/>
          </p:cNvSpPr>
          <p:nvPr/>
        </p:nvSpPr>
        <p:spPr bwMode="auto">
          <a:xfrm>
            <a:off x="2362201" y="5697539"/>
            <a:ext cx="7586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US" altLang="en-US" sz="1400">
                <a:solidFill>
                  <a:srgbClr val="252525"/>
                </a:solidFill>
              </a:rPr>
              <a:t>El </a:t>
            </a:r>
            <a:r>
              <a:rPr lang="es-US" altLang="en-US" sz="1400">
                <a:solidFill>
                  <a:srgbClr val="FF00FF"/>
                </a:solidFill>
              </a:rPr>
              <a:t>Rey</a:t>
            </a:r>
            <a:r>
              <a:rPr lang="es-US" altLang="en-US" sz="1400">
                <a:solidFill>
                  <a:srgbClr val="252525"/>
                </a:solidFill>
              </a:rPr>
              <a:t> es un </a:t>
            </a:r>
            <a:r>
              <a:rPr lang="es-US" altLang="en-US" sz="1400">
                <a:solidFill>
                  <a:srgbClr val="FF00FF"/>
                </a:solidFill>
              </a:rPr>
              <a:t>filósofo</a:t>
            </a:r>
            <a:r>
              <a:rPr lang="es-US" altLang="en-US" sz="1400">
                <a:solidFill>
                  <a:srgbClr val="252525"/>
                </a:solidFill>
              </a:rPr>
              <a:t> de mucha </a:t>
            </a:r>
            <a:r>
              <a:rPr lang="es-US" altLang="en-US" sz="1400">
                <a:solidFill>
                  <a:srgbClr val="FF00FF"/>
                </a:solidFill>
              </a:rPr>
              <a:t>clase</a:t>
            </a:r>
            <a:r>
              <a:rPr lang="es-US" altLang="en-US" sz="1400">
                <a:solidFill>
                  <a:srgbClr val="252525"/>
                </a:solidFill>
              </a:rPr>
              <a:t> que </a:t>
            </a:r>
            <a:r>
              <a:rPr lang="es-US" altLang="en-US" sz="1400">
                <a:solidFill>
                  <a:srgbClr val="FF00FF"/>
                </a:solidFill>
              </a:rPr>
              <a:t>ordena</a:t>
            </a:r>
            <a:r>
              <a:rPr lang="es-US" altLang="en-US" sz="1400">
                <a:solidFill>
                  <a:srgbClr val="252525"/>
                </a:solidFill>
              </a:rPr>
              <a:t> para su </a:t>
            </a:r>
            <a:r>
              <a:rPr lang="es-US" altLang="en-US" sz="1400">
                <a:solidFill>
                  <a:srgbClr val="FF00FF"/>
                </a:solidFill>
              </a:rPr>
              <a:t>familia</a:t>
            </a:r>
            <a:r>
              <a:rPr lang="es-US" altLang="en-US" sz="1400">
                <a:solidFill>
                  <a:srgbClr val="252525"/>
                </a:solidFill>
              </a:rPr>
              <a:t> </a:t>
            </a:r>
            <a:r>
              <a:rPr lang="es-US" altLang="en-US" sz="1400">
                <a:solidFill>
                  <a:srgbClr val="FF00FF"/>
                </a:solidFill>
              </a:rPr>
              <a:t>géneros</a:t>
            </a:r>
            <a:r>
              <a:rPr lang="es-US" altLang="en-US" sz="1400">
                <a:solidFill>
                  <a:srgbClr val="252525"/>
                </a:solidFill>
              </a:rPr>
              <a:t> de buena </a:t>
            </a:r>
            <a:r>
              <a:rPr lang="es-US" altLang="en-US" sz="1400">
                <a:solidFill>
                  <a:srgbClr val="FF00FF"/>
                </a:solidFill>
              </a:rPr>
              <a:t>especie</a:t>
            </a:r>
            <a:r>
              <a:rPr lang="es-US" altLang="en-US" sz="1400">
                <a:solidFill>
                  <a:srgbClr val="252525"/>
                </a:solidFill>
              </a:rPr>
              <a:t>.</a:t>
            </a:r>
            <a:endParaRPr lang="en-US" altLang="en-US" sz="1400"/>
          </a:p>
        </p:txBody>
      </p:sp>
      <p:sp>
        <p:nvSpPr>
          <p:cNvPr id="3" name="Footer Placeholder 2">
            <a:extLst>
              <a:ext uri="{FF2B5EF4-FFF2-40B4-BE49-F238E27FC236}">
                <a16:creationId xmlns:a16="http://schemas.microsoft.com/office/drawing/2014/main" id="{867E0269-B487-462C-8D37-67ABDF84473B}"/>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241995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36550"/>
            <a:ext cx="7926388" cy="649288"/>
          </a:xfrm>
          <a:solidFill>
            <a:schemeClr val="accent1"/>
          </a:solidFill>
          <a:ln w="28575">
            <a:solidFill>
              <a:schemeClr val="tx1"/>
            </a:solidFill>
          </a:ln>
        </p:spPr>
        <p:txBody>
          <a:bodyPr>
            <a:noAutofit/>
            <a:sp3d/>
          </a:bodyPr>
          <a:lstStyle/>
          <a:p>
            <a:pPr marL="54864">
              <a:defRPr/>
            </a:pPr>
            <a:r>
              <a:rPr lang="en-US" sz="2800" dirty="0">
                <a:solidFill>
                  <a:schemeClr val="tx2">
                    <a:tint val="100000"/>
                    <a:shade val="90000"/>
                    <a:satMod val="250000"/>
                    <a:alpha val="100000"/>
                  </a:schemeClr>
                </a:solidFill>
              </a:rPr>
              <a:t>All Subjects: Blank Graphic Organizers </a:t>
            </a:r>
          </a:p>
        </p:txBody>
      </p:sp>
      <p:sp>
        <p:nvSpPr>
          <p:cNvPr id="2970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38A646C0-AFF8-4AF4-9FE7-DB047C3C63B0}" type="slidenum">
              <a:rPr lang="en-US" altLang="en-US" sz="1600">
                <a:solidFill>
                  <a:srgbClr val="DFE0D4"/>
                </a:solidFill>
              </a:rPr>
              <a:pPr>
                <a:buClrTx/>
                <a:buSzTx/>
                <a:buFontTx/>
                <a:buNone/>
                <a:defRPr/>
              </a:pPr>
              <a:t>9</a:t>
            </a:fld>
            <a:endParaRPr lang="en-US" altLang="en-US" sz="1600">
              <a:solidFill>
                <a:srgbClr val="DFE0D4"/>
              </a:solidFill>
            </a:endParaRPr>
          </a:p>
        </p:txBody>
      </p:sp>
      <p:sp>
        <p:nvSpPr>
          <p:cNvPr id="28677" name="Rectangle 4"/>
          <p:cNvSpPr>
            <a:spLocks noChangeArrowheads="1"/>
          </p:cNvSpPr>
          <p:nvPr/>
        </p:nvSpPr>
        <p:spPr bwMode="auto">
          <a:xfrm>
            <a:off x="1921668" y="1131343"/>
            <a:ext cx="8348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400" dirty="0">
                <a:latin typeface="Open Sans"/>
              </a:rPr>
              <a:t>Blank graphic organizers may be used. </a:t>
            </a:r>
          </a:p>
        </p:txBody>
      </p:sp>
      <p:grpSp>
        <p:nvGrpSpPr>
          <p:cNvPr id="28678" name="Group 5" descr="Image of an allowed blank graphic organizer."/>
          <p:cNvGrpSpPr>
            <a:grpSpLocks/>
          </p:cNvGrpSpPr>
          <p:nvPr/>
        </p:nvGrpSpPr>
        <p:grpSpPr bwMode="auto">
          <a:xfrm>
            <a:off x="7501932" y="4850480"/>
            <a:ext cx="2971800" cy="1306513"/>
            <a:chOff x="228600" y="5018133"/>
            <a:chExt cx="2971800" cy="1306514"/>
          </a:xfrm>
        </p:grpSpPr>
        <p:grpSp>
          <p:nvGrpSpPr>
            <p:cNvPr id="28710" name="Group 26" descr="an allowable blank graphic organizer"/>
            <p:cNvGrpSpPr>
              <a:grpSpLocks/>
            </p:cNvGrpSpPr>
            <p:nvPr/>
          </p:nvGrpSpPr>
          <p:grpSpPr bwMode="auto">
            <a:xfrm>
              <a:off x="762000" y="5246697"/>
              <a:ext cx="2438400" cy="1077950"/>
              <a:chOff x="1371600" y="4038600"/>
              <a:chExt cx="2438400" cy="1143000"/>
            </a:xfrm>
          </p:grpSpPr>
          <p:sp>
            <p:nvSpPr>
              <p:cNvPr id="30" name="Rectangle 29" descr="blank box of an allowable graphic organizer"/>
              <p:cNvSpPr/>
              <p:nvPr/>
            </p:nvSpPr>
            <p:spPr>
              <a:xfrm>
                <a:off x="1371600" y="4191819"/>
                <a:ext cx="914400" cy="609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1" name="Elbow Connector 30" descr="arrow to link boxes of a blank graphic organizer box"/>
              <p:cNvCxnSpPr/>
              <p:nvPr/>
            </p:nvCxnSpPr>
            <p:spPr>
              <a:xfrm flipV="1">
                <a:off x="2286000" y="4191819"/>
                <a:ext cx="533400" cy="304677"/>
              </a:xfrm>
              <a:prstGeom prst="bentConnector3">
                <a:avLst>
                  <a:gd name="adj1" fmla="val 500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descr="arrow to link boxes of a blank graphic organizer box"/>
              <p:cNvCxnSpPr/>
              <p:nvPr/>
            </p:nvCxnSpPr>
            <p:spPr>
              <a:xfrm>
                <a:off x="2286000" y="4496496"/>
                <a:ext cx="533400" cy="38042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descr="blank box of an allowable graphic organizer"/>
              <p:cNvSpPr/>
              <p:nvPr/>
            </p:nvSpPr>
            <p:spPr>
              <a:xfrm>
                <a:off x="2895600" y="4038638"/>
                <a:ext cx="914400" cy="457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descr="blank box of an allowable graphic organizer"/>
              <p:cNvSpPr/>
              <p:nvPr/>
            </p:nvSpPr>
            <p:spPr>
              <a:xfrm>
                <a:off x="2895600" y="4723742"/>
                <a:ext cx="914400" cy="457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8711"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18133"/>
              <a:ext cx="693738" cy="6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79" name="Group 7" descr="Image of an allowed blank graphic organizer."/>
          <p:cNvGrpSpPr>
            <a:grpSpLocks/>
          </p:cNvGrpSpPr>
          <p:nvPr/>
        </p:nvGrpSpPr>
        <p:grpSpPr bwMode="auto">
          <a:xfrm>
            <a:off x="3925859" y="1757073"/>
            <a:ext cx="2057400" cy="2590800"/>
            <a:chOff x="2140090" y="2132132"/>
            <a:chExt cx="2057400" cy="2590405"/>
          </a:xfrm>
        </p:grpSpPr>
        <p:pic>
          <p:nvPicPr>
            <p:cNvPr id="28701"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515228"/>
              <a:ext cx="693738" cy="6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02" name="Group 48"/>
            <p:cNvGrpSpPr>
              <a:grpSpLocks/>
            </p:cNvGrpSpPr>
            <p:nvPr/>
          </p:nvGrpSpPr>
          <p:grpSpPr bwMode="auto">
            <a:xfrm rot="1925225">
              <a:off x="2140090" y="2132132"/>
              <a:ext cx="2057400" cy="2590405"/>
              <a:chOff x="1905000" y="3124200"/>
              <a:chExt cx="2057400" cy="2590800"/>
            </a:xfrm>
          </p:grpSpPr>
          <p:sp>
            <p:nvSpPr>
              <p:cNvPr id="15" name="Oval 14" descr="blank circle of an allowable graphic organizer "/>
              <p:cNvSpPr/>
              <p:nvPr/>
            </p:nvSpPr>
            <p:spPr>
              <a:xfrm>
                <a:off x="2812750" y="4013066"/>
                <a:ext cx="914400" cy="863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7" name="Straight Connector 36"/>
              <p:cNvCxnSpPr>
                <a:stCxn id="15" idx="0"/>
              </p:cNvCxnSpPr>
              <p:nvPr/>
            </p:nvCxnSpPr>
            <p:spPr>
              <a:xfrm flipV="1">
                <a:off x="3264958" y="3657629"/>
                <a:ext cx="0" cy="3571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507786" y="4569852"/>
                <a:ext cx="3048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3423842" y="4876611"/>
                <a:ext cx="762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descr="blank circle of an allowable graphic organizer "/>
              <p:cNvSpPr/>
              <p:nvPr/>
            </p:nvSpPr>
            <p:spPr>
              <a:xfrm>
                <a:off x="2961490" y="3124422"/>
                <a:ext cx="685800" cy="5572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43" descr="blank circle of an allowable graphic organizer "/>
              <p:cNvSpPr/>
              <p:nvPr/>
            </p:nvSpPr>
            <p:spPr>
              <a:xfrm>
                <a:off x="1901097" y="4340653"/>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Oval 44" descr="blank circle of an allowable graphic organizer "/>
              <p:cNvSpPr/>
              <p:nvPr/>
            </p:nvSpPr>
            <p:spPr>
              <a:xfrm>
                <a:off x="3350865" y="5104909"/>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grpSp>
        <p:nvGrpSpPr>
          <p:cNvPr id="28680" name="Group 6" descr="Image of an allowed blank graphic organizer."/>
          <p:cNvGrpSpPr>
            <a:grpSpLocks/>
          </p:cNvGrpSpPr>
          <p:nvPr/>
        </p:nvGrpSpPr>
        <p:grpSpPr bwMode="auto">
          <a:xfrm>
            <a:off x="1319730" y="4733620"/>
            <a:ext cx="5146675" cy="1190625"/>
            <a:chOff x="3669092" y="5327402"/>
            <a:chExt cx="5146042" cy="1190434"/>
          </a:xfrm>
        </p:grpSpPr>
        <p:pic>
          <p:nvPicPr>
            <p:cNvPr id="28699" name="Picture 2" descr="a blank number lin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734" y="5703828"/>
              <a:ext cx="5105400" cy="81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0"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92" y="5327402"/>
              <a:ext cx="660926" cy="69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81" name="Group 56" descr="Image of an allowed blank graphic organizer."/>
          <p:cNvGrpSpPr>
            <a:grpSpLocks/>
          </p:cNvGrpSpPr>
          <p:nvPr/>
        </p:nvGrpSpPr>
        <p:grpSpPr bwMode="auto">
          <a:xfrm>
            <a:off x="9783169" y="1783431"/>
            <a:ext cx="1793875" cy="1697037"/>
            <a:chOff x="381000" y="4684712"/>
            <a:chExt cx="1981200" cy="1792288"/>
          </a:xfrm>
        </p:grpSpPr>
        <p:pic>
          <p:nvPicPr>
            <p:cNvPr id="28692"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684712"/>
              <a:ext cx="8382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93" name="Group 55"/>
            <p:cNvGrpSpPr>
              <a:grpSpLocks/>
            </p:cNvGrpSpPr>
            <p:nvPr/>
          </p:nvGrpSpPr>
          <p:grpSpPr bwMode="auto">
            <a:xfrm>
              <a:off x="381000" y="4724400"/>
              <a:ext cx="1981200" cy="1752600"/>
              <a:chOff x="381000" y="4876800"/>
              <a:chExt cx="1981200" cy="1752600"/>
            </a:xfrm>
          </p:grpSpPr>
          <p:sp>
            <p:nvSpPr>
              <p:cNvPr id="46" name="Isosceles Triangle 45" descr="example of an allowable graphic organizer "/>
              <p:cNvSpPr/>
              <p:nvPr/>
            </p:nvSpPr>
            <p:spPr>
              <a:xfrm>
                <a:off x="381000" y="4877350"/>
                <a:ext cx="1981200" cy="175205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47" name="Straight Connector 46"/>
              <p:cNvCxnSpPr/>
              <p:nvPr/>
            </p:nvCxnSpPr>
            <p:spPr>
              <a:xfrm>
                <a:off x="533535" y="6324258"/>
                <a:ext cx="16761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13995" y="5638528"/>
                <a:ext cx="91520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143675" y="5335062"/>
                <a:ext cx="45585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1461" y="5943670"/>
                <a:ext cx="12202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682" name="Group 11" descr="Image of an allowed blank graphic organizer."/>
          <p:cNvGrpSpPr>
            <a:grpSpLocks/>
          </p:cNvGrpSpPr>
          <p:nvPr/>
        </p:nvGrpSpPr>
        <p:grpSpPr bwMode="auto">
          <a:xfrm>
            <a:off x="7024926" y="2185447"/>
            <a:ext cx="2236788" cy="2098675"/>
            <a:chOff x="1219200" y="1735134"/>
            <a:chExt cx="3067050" cy="2751141"/>
          </a:xfrm>
        </p:grpSpPr>
        <p:pic>
          <p:nvPicPr>
            <p:cNvPr id="28689" name="Picture 1" descr="Gallon Guy with no labels or colors is allow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828800"/>
              <a:ext cx="30670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504" y="1735134"/>
              <a:ext cx="8382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2438183" y="2057695"/>
              <a:ext cx="761865" cy="129441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28684" name="Group 8" descr="Image of an allowed blank graphic organizer."/>
          <p:cNvGrpSpPr>
            <a:grpSpLocks/>
          </p:cNvGrpSpPr>
          <p:nvPr/>
        </p:nvGrpSpPr>
        <p:grpSpPr bwMode="auto">
          <a:xfrm>
            <a:off x="625714" y="1955814"/>
            <a:ext cx="2278062" cy="1798638"/>
            <a:chOff x="2494442" y="3742905"/>
            <a:chExt cx="2277149" cy="1798962"/>
          </a:xfrm>
        </p:grpSpPr>
        <p:pic>
          <p:nvPicPr>
            <p:cNvPr id="28685" name="Picture 7" descr="Image of an allowed blank graphic organize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92981" y="3780422"/>
              <a:ext cx="1978610" cy="176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2" descr="check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442" y="3742905"/>
              <a:ext cx="6937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a:extLst>
              <a:ext uri="{FF2B5EF4-FFF2-40B4-BE49-F238E27FC236}">
                <a16:creationId xmlns:a16="http://schemas.microsoft.com/office/drawing/2014/main" id="{6A4C48BA-4CEC-4805-82DC-BB7CF93A0B83}"/>
              </a:ext>
            </a:extLst>
          </p:cNvPr>
          <p:cNvSpPr>
            <a:spLocks noGrp="1"/>
          </p:cNvSpPr>
          <p:nvPr>
            <p:ph type="ftr" sz="quarter" idx="11"/>
          </p:nvPr>
        </p:nvSpPr>
        <p:spPr/>
        <p:txBody>
          <a:bodyPr/>
          <a:lstStyle/>
          <a:p>
            <a:pPr>
              <a:defRPr/>
            </a:pPr>
            <a:r>
              <a:rPr lang="en-US"/>
              <a:t>Texas Education Agency  Fall 2019</a:t>
            </a:r>
          </a:p>
        </p:txBody>
      </p:sp>
    </p:spTree>
    <p:extLst>
      <p:ext uri="{BB962C8B-B14F-4D97-AF65-F5344CB8AC3E}">
        <p14:creationId xmlns:p14="http://schemas.microsoft.com/office/powerpoint/2010/main" val="3437587381"/>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741</TotalTime>
  <Words>2497</Words>
  <Application>Microsoft Office PowerPoint</Application>
  <PresentationFormat>Widescreen</PresentationFormat>
  <Paragraphs>385</Paragraphs>
  <Slides>31</Slides>
  <Notes>31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31</vt:i4>
      </vt:variant>
    </vt:vector>
  </HeadingPairs>
  <TitlesOfParts>
    <vt:vector size="51" baseType="lpstr">
      <vt:lpstr>Arial</vt:lpstr>
      <vt:lpstr>BernhardMod BT</vt:lpstr>
      <vt:lpstr>Calibri</vt:lpstr>
      <vt:lpstr>Calibri (Body)</vt:lpstr>
      <vt:lpstr>Calibri Light</vt:lpstr>
      <vt:lpstr>Ink Free</vt:lpstr>
      <vt:lpstr>Open Sans</vt:lpstr>
      <vt:lpstr>Open Sans (Body)</vt:lpstr>
      <vt:lpstr>Open Sans (Headings)</vt:lpstr>
      <vt:lpstr>Open Sans Light</vt:lpstr>
      <vt:lpstr>Open Sans Semibold</vt:lpstr>
      <vt:lpstr>Times New Roman</vt:lpstr>
      <vt:lpstr>Verdana</vt:lpstr>
      <vt:lpstr>Wingdings</vt:lpstr>
      <vt:lpstr>Wingdings 2</vt:lpstr>
      <vt:lpstr>Main Title Slides</vt:lpstr>
      <vt:lpstr>Section Title Slides</vt:lpstr>
      <vt:lpstr>TEA Main Slide</vt:lpstr>
      <vt:lpstr>1_TEA Main Slide</vt:lpstr>
      <vt:lpstr>TEA Opener - Blank</vt:lpstr>
      <vt:lpstr>Supplemental Aids for STAAR: What’s Allowed and What’s Not?</vt:lpstr>
      <vt:lpstr>Supplemental Aids </vt:lpstr>
      <vt:lpstr>PowerPoint Presentation</vt:lpstr>
      <vt:lpstr>PowerPoint Presentation</vt:lpstr>
      <vt:lpstr>PowerPoint Presentation</vt:lpstr>
      <vt:lpstr>PowerPoint Presentation</vt:lpstr>
      <vt:lpstr>All Subjects: Mnemonic Devices </vt:lpstr>
      <vt:lpstr>All Subjects: Mnemonic Devices </vt:lpstr>
      <vt:lpstr>All Subjects: Blank Graphic Organizers </vt:lpstr>
      <vt:lpstr>All Subjects: Blank Graphic Organizers </vt:lpstr>
      <vt:lpstr>Mathematics: Number Chart </vt:lpstr>
      <vt:lpstr>Mathematics: Number Charts v. Calculation Aids</vt:lpstr>
      <vt:lpstr>Mathematics: Place Value Chart </vt:lpstr>
      <vt:lpstr>Mathematics: Pictorial Models of Fractions</vt:lpstr>
      <vt:lpstr>Mathematics: Pictorial Models of Fractions</vt:lpstr>
      <vt:lpstr>Mathematics: Pictorial Models of Geometric Figures </vt:lpstr>
      <vt:lpstr>Mathematics: Pictorial Models of Geometric Figures </vt:lpstr>
      <vt:lpstr>Mathematics: Pictorial Models of Geometric Figures </vt:lpstr>
      <vt:lpstr>Mathematics: Pictorial Models of Geometric Figures </vt:lpstr>
      <vt:lpstr>Written Composition: Grammar &amp; Mechanics Rules </vt:lpstr>
      <vt:lpstr>Science: Graphics</vt:lpstr>
      <vt:lpstr>Science: Graphics</vt:lpstr>
      <vt:lpstr>Science: Formula Triangles </vt:lpstr>
      <vt:lpstr>Social Studies: Blank Maps </vt:lpstr>
      <vt:lpstr>Social Studies: Timelines</vt:lpstr>
      <vt:lpstr>Social Studies: Timelines</vt:lpstr>
      <vt:lpstr>PowerPoint Presentation</vt:lpstr>
      <vt:lpstr>PowerPoint Presentation</vt:lpstr>
      <vt:lpstr>PowerPoint Presentation</vt:lpstr>
      <vt:lpstr>Disclaimer</vt:lpstr>
      <vt:lpstr>TEA Resources and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Neumeyer, Lois</dc:creator>
  <cp:lastModifiedBy>Stapleton, Catherine</cp:lastModifiedBy>
  <cp:revision>84</cp:revision>
  <cp:lastPrinted>2019-09-16T17:21:24Z</cp:lastPrinted>
  <dcterms:created xsi:type="dcterms:W3CDTF">2018-10-23T20:40:01Z</dcterms:created>
  <dcterms:modified xsi:type="dcterms:W3CDTF">2019-09-20T16:10:20Z</dcterms:modified>
</cp:coreProperties>
</file>