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8" r:id="rId5"/>
    <p:sldId id="260" r:id="rId6"/>
    <p:sldId id="286" r:id="rId7"/>
    <p:sldId id="296" r:id="rId8"/>
    <p:sldId id="281" r:id="rId9"/>
    <p:sldId id="262" r:id="rId10"/>
    <p:sldId id="287" r:id="rId11"/>
    <p:sldId id="294" r:id="rId12"/>
    <p:sldId id="289" r:id="rId13"/>
    <p:sldId id="283" r:id="rId14"/>
    <p:sldId id="288" r:id="rId15"/>
    <p:sldId id="284" r:id="rId16"/>
    <p:sldId id="279" r:id="rId17"/>
    <p:sldId id="280" r:id="rId18"/>
    <p:sldId id="290" r:id="rId19"/>
    <p:sldId id="275" r:id="rId20"/>
    <p:sldId id="291" r:id="rId21"/>
    <p:sldId id="285" r:id="rId22"/>
    <p:sldId id="293" r:id="rId23"/>
    <p:sldId id="292" r:id="rId24"/>
    <p:sldId id="268" r:id="rId25"/>
    <p:sldId id="295" r:id="rId26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87962" autoAdjust="0"/>
  </p:normalViewPr>
  <p:slideViewPr>
    <p:cSldViewPr snapToGrid="0">
      <p:cViewPr varScale="1">
        <p:scale>
          <a:sx n="72" d="100"/>
          <a:sy n="72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AE503-1340-4CC4-9936-5D574D0AFCE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2E6E05-2910-486A-BD34-FDC322FC2C33}">
      <dgm:prSet phldrT="[Text]" custT="1"/>
      <dgm:spPr/>
      <dgm:t>
        <a:bodyPr/>
        <a:lstStyle/>
        <a:p>
          <a:r>
            <a:rPr lang="en-US" sz="2800" dirty="0"/>
            <a:t>Problem Statement</a:t>
          </a:r>
        </a:p>
      </dgm:t>
    </dgm:pt>
    <dgm:pt modelId="{5D8AA090-9924-4D3E-98FC-94FDFE570704}" type="parTrans" cxnId="{8F10C5C1-41D5-4C8A-A095-38B29C12A621}">
      <dgm:prSet/>
      <dgm:spPr/>
      <dgm:t>
        <a:bodyPr/>
        <a:lstStyle/>
        <a:p>
          <a:endParaRPr lang="en-US"/>
        </a:p>
      </dgm:t>
    </dgm:pt>
    <dgm:pt modelId="{3D388CA9-EB65-442C-9B9D-76CF72C21A02}" type="sibTrans" cxnId="{8F10C5C1-41D5-4C8A-A095-38B29C12A621}">
      <dgm:prSet/>
      <dgm:spPr/>
      <dgm:t>
        <a:bodyPr/>
        <a:lstStyle/>
        <a:p>
          <a:endParaRPr lang="en-US"/>
        </a:p>
      </dgm:t>
    </dgm:pt>
    <dgm:pt modelId="{7C7C0DF5-A8C0-4309-8FDD-36AC5D1ACE20}">
      <dgm:prSet phldrT="[Text]" custT="1"/>
      <dgm:spPr/>
      <dgm:t>
        <a:bodyPr/>
        <a:lstStyle/>
        <a:p>
          <a:r>
            <a:rPr lang="en-US" sz="2800" dirty="0"/>
            <a:t>Root Cause</a:t>
          </a:r>
        </a:p>
      </dgm:t>
    </dgm:pt>
    <dgm:pt modelId="{175AB457-9E34-4726-9946-7E5A05EAE8D7}" type="parTrans" cxnId="{8A74228A-62B9-465F-82DA-FA6D67BAEE18}">
      <dgm:prSet/>
      <dgm:spPr/>
      <dgm:t>
        <a:bodyPr/>
        <a:lstStyle/>
        <a:p>
          <a:endParaRPr lang="en-US"/>
        </a:p>
      </dgm:t>
    </dgm:pt>
    <dgm:pt modelId="{1074A16E-3FC6-47AD-964F-E6FB3D73101C}" type="sibTrans" cxnId="{8A74228A-62B9-465F-82DA-FA6D67BAEE18}">
      <dgm:prSet/>
      <dgm:spPr/>
      <dgm:t>
        <a:bodyPr/>
        <a:lstStyle/>
        <a:p>
          <a:endParaRPr lang="en-US"/>
        </a:p>
      </dgm:t>
    </dgm:pt>
    <dgm:pt modelId="{5DC0A3B4-95D0-4D58-BD70-FB41EA17FE65}">
      <dgm:prSet phldrT="[Text]" custT="1"/>
      <dgm:spPr/>
      <dgm:t>
        <a:bodyPr/>
        <a:lstStyle/>
        <a:p>
          <a:r>
            <a:rPr lang="en-US" sz="2800" dirty="0"/>
            <a:t>Strategy</a:t>
          </a:r>
          <a:r>
            <a:rPr lang="en-US" sz="1600" dirty="0"/>
            <a:t>	</a:t>
          </a:r>
        </a:p>
      </dgm:t>
    </dgm:pt>
    <dgm:pt modelId="{86054553-020A-4C46-8789-9F88FFD46492}" type="parTrans" cxnId="{FFCE6DE2-0FDA-47E2-8387-F016DC6BE3C8}">
      <dgm:prSet/>
      <dgm:spPr/>
      <dgm:t>
        <a:bodyPr/>
        <a:lstStyle/>
        <a:p>
          <a:endParaRPr lang="en-US"/>
        </a:p>
      </dgm:t>
    </dgm:pt>
    <dgm:pt modelId="{1FF812B9-2364-4C89-BBFA-23DC17C4ABB3}" type="sibTrans" cxnId="{FFCE6DE2-0FDA-47E2-8387-F016DC6BE3C8}">
      <dgm:prSet/>
      <dgm:spPr/>
      <dgm:t>
        <a:bodyPr/>
        <a:lstStyle/>
        <a:p>
          <a:endParaRPr lang="en-US"/>
        </a:p>
      </dgm:t>
    </dgm:pt>
    <dgm:pt modelId="{0F2A659C-E23B-4EB2-940B-8B3F17E38F9B}">
      <dgm:prSet custT="1"/>
      <dgm:spPr/>
      <dgm:t>
        <a:bodyPr/>
        <a:lstStyle/>
        <a:p>
          <a:r>
            <a:rPr lang="en-US" sz="2800" dirty="0"/>
            <a:t>Annual Goal</a:t>
          </a:r>
        </a:p>
      </dgm:t>
    </dgm:pt>
    <dgm:pt modelId="{3FBD38B4-B84D-4EB3-8883-55A820148E63}" type="parTrans" cxnId="{7F6D6793-A356-41AD-B529-489EC4A6304F}">
      <dgm:prSet/>
      <dgm:spPr/>
      <dgm:t>
        <a:bodyPr/>
        <a:lstStyle/>
        <a:p>
          <a:endParaRPr lang="en-US"/>
        </a:p>
      </dgm:t>
    </dgm:pt>
    <dgm:pt modelId="{98A371B3-2237-4529-8D42-20DF526E9580}" type="sibTrans" cxnId="{7F6D6793-A356-41AD-B529-489EC4A6304F}">
      <dgm:prSet/>
      <dgm:spPr/>
      <dgm:t>
        <a:bodyPr/>
        <a:lstStyle/>
        <a:p>
          <a:endParaRPr lang="en-US"/>
        </a:p>
      </dgm:t>
    </dgm:pt>
    <dgm:pt modelId="{8C154237-964C-4EFD-A699-C99786BAA634}" type="pres">
      <dgm:prSet presAssocID="{A88AE503-1340-4CC4-9936-5D574D0AFCE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965C6F-F695-494C-A0A2-5F66EAEAAFD7}" type="pres">
      <dgm:prSet presAssocID="{FB2E6E05-2910-486A-BD34-FDC322FC2C33}" presName="Accent1" presStyleCnt="0"/>
      <dgm:spPr/>
    </dgm:pt>
    <dgm:pt modelId="{B049490A-8B76-42A3-B931-4BF02BE9BE77}" type="pres">
      <dgm:prSet presAssocID="{FB2E6E05-2910-486A-BD34-FDC322FC2C33}" presName="Accent" presStyleLbl="node1" presStyleIdx="0" presStyleCnt="4"/>
      <dgm:spPr/>
    </dgm:pt>
    <dgm:pt modelId="{1E3C6FCA-1C54-49C3-A114-5EA7C1D23B04}" type="pres">
      <dgm:prSet presAssocID="{FB2E6E05-2910-486A-BD34-FDC322FC2C33}" presName="Parent1" presStyleLbl="revTx" presStyleIdx="0" presStyleCnt="4" custScaleX="225247" custLinFactNeighborY="-11930">
        <dgm:presLayoutVars>
          <dgm:chMax val="1"/>
          <dgm:chPref val="1"/>
          <dgm:bulletEnabled val="1"/>
        </dgm:presLayoutVars>
      </dgm:prSet>
      <dgm:spPr/>
    </dgm:pt>
    <dgm:pt modelId="{75E63971-055A-4253-833E-1D1A2F4C112B}" type="pres">
      <dgm:prSet presAssocID="{7C7C0DF5-A8C0-4309-8FDD-36AC5D1ACE20}" presName="Accent2" presStyleCnt="0"/>
      <dgm:spPr/>
    </dgm:pt>
    <dgm:pt modelId="{6131BFE5-0ABB-4EE8-84B1-3EA1DDF1BAD1}" type="pres">
      <dgm:prSet presAssocID="{7C7C0DF5-A8C0-4309-8FDD-36AC5D1ACE20}" presName="Accent" presStyleLbl="node1" presStyleIdx="1" presStyleCnt="4"/>
      <dgm:spPr/>
    </dgm:pt>
    <dgm:pt modelId="{E11D2F4C-FD29-4C0B-A311-238D2389332C}" type="pres">
      <dgm:prSet presAssocID="{7C7C0DF5-A8C0-4309-8FDD-36AC5D1ACE20}" presName="Parent2" presStyleLbl="revTx" presStyleIdx="1" presStyleCnt="4" custLinFactNeighborY="-7158">
        <dgm:presLayoutVars>
          <dgm:chMax val="1"/>
          <dgm:chPref val="1"/>
          <dgm:bulletEnabled val="1"/>
        </dgm:presLayoutVars>
      </dgm:prSet>
      <dgm:spPr/>
    </dgm:pt>
    <dgm:pt modelId="{0D4E0500-28A1-425F-83E3-571548E88D5B}" type="pres">
      <dgm:prSet presAssocID="{5DC0A3B4-95D0-4D58-BD70-FB41EA17FE65}" presName="Accent3" presStyleCnt="0"/>
      <dgm:spPr/>
    </dgm:pt>
    <dgm:pt modelId="{9296F88E-F940-449E-B047-69AB2A112326}" type="pres">
      <dgm:prSet presAssocID="{5DC0A3B4-95D0-4D58-BD70-FB41EA17FE65}" presName="Accent" presStyleLbl="node1" presStyleIdx="2" presStyleCnt="4"/>
      <dgm:spPr/>
    </dgm:pt>
    <dgm:pt modelId="{2C5A47E2-C0A0-4EA9-9BF5-ECDC2D169A15}" type="pres">
      <dgm:prSet presAssocID="{5DC0A3B4-95D0-4D58-BD70-FB41EA17FE65}" presName="Parent3" presStyleLbl="revTx" presStyleIdx="2" presStyleCnt="4" custScaleX="156931">
        <dgm:presLayoutVars>
          <dgm:chMax val="1"/>
          <dgm:chPref val="1"/>
          <dgm:bulletEnabled val="1"/>
        </dgm:presLayoutVars>
      </dgm:prSet>
      <dgm:spPr/>
    </dgm:pt>
    <dgm:pt modelId="{D8FFF09A-7924-4568-865F-F702C9BC52E7}" type="pres">
      <dgm:prSet presAssocID="{0F2A659C-E23B-4EB2-940B-8B3F17E38F9B}" presName="Accent4" presStyleCnt="0"/>
      <dgm:spPr/>
    </dgm:pt>
    <dgm:pt modelId="{4447E521-B85C-421C-A0EE-9F0F3AF17AC9}" type="pres">
      <dgm:prSet presAssocID="{0F2A659C-E23B-4EB2-940B-8B3F17E38F9B}" presName="Accent" presStyleLbl="node1" presStyleIdx="3" presStyleCnt="4"/>
      <dgm:spPr/>
    </dgm:pt>
    <dgm:pt modelId="{F7A33AE8-29DA-4B71-AD7F-0AB8CD89D44F}" type="pres">
      <dgm:prSet presAssocID="{0F2A659C-E23B-4EB2-940B-8B3F17E38F9B}" presName="Parent4" presStyleLbl="revTx" presStyleIdx="3" presStyleCnt="4" custScaleX="188162">
        <dgm:presLayoutVars>
          <dgm:chMax val="1"/>
          <dgm:chPref val="1"/>
          <dgm:bulletEnabled val="1"/>
        </dgm:presLayoutVars>
      </dgm:prSet>
      <dgm:spPr/>
    </dgm:pt>
  </dgm:ptLst>
  <dgm:cxnLst>
    <dgm:cxn modelId="{F4FEC0F5-683A-472C-8402-61D6459BBB9A}" type="presOf" srcId="{0F2A659C-E23B-4EB2-940B-8B3F17E38F9B}" destId="{F7A33AE8-29DA-4B71-AD7F-0AB8CD89D44F}" srcOrd="0" destOrd="0" presId="urn:microsoft.com/office/officeart/2009/layout/CircleArrowProcess"/>
    <dgm:cxn modelId="{E4C36F14-338D-4C42-B5DE-648A312E3D96}" type="presOf" srcId="{5DC0A3B4-95D0-4D58-BD70-FB41EA17FE65}" destId="{2C5A47E2-C0A0-4EA9-9BF5-ECDC2D169A15}" srcOrd="0" destOrd="0" presId="urn:microsoft.com/office/officeart/2009/layout/CircleArrowProcess"/>
    <dgm:cxn modelId="{7F6D6793-A356-41AD-B529-489EC4A6304F}" srcId="{A88AE503-1340-4CC4-9936-5D574D0AFCE7}" destId="{0F2A659C-E23B-4EB2-940B-8B3F17E38F9B}" srcOrd="3" destOrd="0" parTransId="{3FBD38B4-B84D-4EB3-8883-55A820148E63}" sibTransId="{98A371B3-2237-4529-8D42-20DF526E9580}"/>
    <dgm:cxn modelId="{8F10C5C1-41D5-4C8A-A095-38B29C12A621}" srcId="{A88AE503-1340-4CC4-9936-5D574D0AFCE7}" destId="{FB2E6E05-2910-486A-BD34-FDC322FC2C33}" srcOrd="0" destOrd="0" parTransId="{5D8AA090-9924-4D3E-98FC-94FDFE570704}" sibTransId="{3D388CA9-EB65-442C-9B9D-76CF72C21A02}"/>
    <dgm:cxn modelId="{E0106DED-1A56-490C-B56A-BB80C9A83749}" type="presOf" srcId="{A88AE503-1340-4CC4-9936-5D574D0AFCE7}" destId="{8C154237-964C-4EFD-A699-C99786BAA634}" srcOrd="0" destOrd="0" presId="urn:microsoft.com/office/officeart/2009/layout/CircleArrowProcess"/>
    <dgm:cxn modelId="{624308FF-A298-4071-ABE9-574B5D328AC0}" type="presOf" srcId="{7C7C0DF5-A8C0-4309-8FDD-36AC5D1ACE20}" destId="{E11D2F4C-FD29-4C0B-A311-238D2389332C}" srcOrd="0" destOrd="0" presId="urn:microsoft.com/office/officeart/2009/layout/CircleArrowProcess"/>
    <dgm:cxn modelId="{8A74228A-62B9-465F-82DA-FA6D67BAEE18}" srcId="{A88AE503-1340-4CC4-9936-5D574D0AFCE7}" destId="{7C7C0DF5-A8C0-4309-8FDD-36AC5D1ACE20}" srcOrd="1" destOrd="0" parTransId="{175AB457-9E34-4726-9946-7E5A05EAE8D7}" sibTransId="{1074A16E-3FC6-47AD-964F-E6FB3D73101C}"/>
    <dgm:cxn modelId="{53451E8E-E67A-4AFF-82C6-9C26FF97EADF}" type="presOf" srcId="{FB2E6E05-2910-486A-BD34-FDC322FC2C33}" destId="{1E3C6FCA-1C54-49C3-A114-5EA7C1D23B04}" srcOrd="0" destOrd="0" presId="urn:microsoft.com/office/officeart/2009/layout/CircleArrowProcess"/>
    <dgm:cxn modelId="{FFCE6DE2-0FDA-47E2-8387-F016DC6BE3C8}" srcId="{A88AE503-1340-4CC4-9936-5D574D0AFCE7}" destId="{5DC0A3B4-95D0-4D58-BD70-FB41EA17FE65}" srcOrd="2" destOrd="0" parTransId="{86054553-020A-4C46-8789-9F88FFD46492}" sibTransId="{1FF812B9-2364-4C89-BBFA-23DC17C4ABB3}"/>
    <dgm:cxn modelId="{6B442F6A-3982-4011-89CA-58AB6435CC73}" type="presParOf" srcId="{8C154237-964C-4EFD-A699-C99786BAA634}" destId="{E9965C6F-F695-494C-A0A2-5F66EAEAAFD7}" srcOrd="0" destOrd="0" presId="urn:microsoft.com/office/officeart/2009/layout/CircleArrowProcess"/>
    <dgm:cxn modelId="{5E34C70E-DA2C-45E0-8604-20070A1AA520}" type="presParOf" srcId="{E9965C6F-F695-494C-A0A2-5F66EAEAAFD7}" destId="{B049490A-8B76-42A3-B931-4BF02BE9BE77}" srcOrd="0" destOrd="0" presId="urn:microsoft.com/office/officeart/2009/layout/CircleArrowProcess"/>
    <dgm:cxn modelId="{F504EEFD-8344-421E-B00C-11DF82796855}" type="presParOf" srcId="{8C154237-964C-4EFD-A699-C99786BAA634}" destId="{1E3C6FCA-1C54-49C3-A114-5EA7C1D23B04}" srcOrd="1" destOrd="0" presId="urn:microsoft.com/office/officeart/2009/layout/CircleArrowProcess"/>
    <dgm:cxn modelId="{27A60B6E-037E-4AA9-9D49-1458D907DDDF}" type="presParOf" srcId="{8C154237-964C-4EFD-A699-C99786BAA634}" destId="{75E63971-055A-4253-833E-1D1A2F4C112B}" srcOrd="2" destOrd="0" presId="urn:microsoft.com/office/officeart/2009/layout/CircleArrowProcess"/>
    <dgm:cxn modelId="{EC19864D-A6D1-47D7-A2C0-36896537013C}" type="presParOf" srcId="{75E63971-055A-4253-833E-1D1A2F4C112B}" destId="{6131BFE5-0ABB-4EE8-84B1-3EA1DDF1BAD1}" srcOrd="0" destOrd="0" presId="urn:microsoft.com/office/officeart/2009/layout/CircleArrowProcess"/>
    <dgm:cxn modelId="{73B32672-C7F0-44E1-B116-1E31ABC9FFC3}" type="presParOf" srcId="{8C154237-964C-4EFD-A699-C99786BAA634}" destId="{E11D2F4C-FD29-4C0B-A311-238D2389332C}" srcOrd="3" destOrd="0" presId="urn:microsoft.com/office/officeart/2009/layout/CircleArrowProcess"/>
    <dgm:cxn modelId="{A5C8320D-014C-4BB7-AFC5-79FD9035B446}" type="presParOf" srcId="{8C154237-964C-4EFD-A699-C99786BAA634}" destId="{0D4E0500-28A1-425F-83E3-571548E88D5B}" srcOrd="4" destOrd="0" presId="urn:microsoft.com/office/officeart/2009/layout/CircleArrowProcess"/>
    <dgm:cxn modelId="{30580C7C-308C-44E4-A825-BEA88A347AB8}" type="presParOf" srcId="{0D4E0500-28A1-425F-83E3-571548E88D5B}" destId="{9296F88E-F940-449E-B047-69AB2A112326}" srcOrd="0" destOrd="0" presId="urn:microsoft.com/office/officeart/2009/layout/CircleArrowProcess"/>
    <dgm:cxn modelId="{C836ECA7-84BA-42F8-ABF2-217CFB2D8B01}" type="presParOf" srcId="{8C154237-964C-4EFD-A699-C99786BAA634}" destId="{2C5A47E2-C0A0-4EA9-9BF5-ECDC2D169A15}" srcOrd="5" destOrd="0" presId="urn:microsoft.com/office/officeart/2009/layout/CircleArrowProcess"/>
    <dgm:cxn modelId="{C7235684-79F0-4768-9713-10F7E005D842}" type="presParOf" srcId="{8C154237-964C-4EFD-A699-C99786BAA634}" destId="{D8FFF09A-7924-4568-865F-F702C9BC52E7}" srcOrd="6" destOrd="0" presId="urn:microsoft.com/office/officeart/2009/layout/CircleArrowProcess"/>
    <dgm:cxn modelId="{89261E2A-14E7-47EE-813E-B57DE39D33A6}" type="presParOf" srcId="{D8FFF09A-7924-4568-865F-F702C9BC52E7}" destId="{4447E521-B85C-421C-A0EE-9F0F3AF17AC9}" srcOrd="0" destOrd="0" presId="urn:microsoft.com/office/officeart/2009/layout/CircleArrowProcess"/>
    <dgm:cxn modelId="{9AA016B9-0E7C-44E4-9D7D-3DA2D076E5E5}" type="presParOf" srcId="{8C154237-964C-4EFD-A699-C99786BAA634}" destId="{F7A33AE8-29DA-4B71-AD7F-0AB8CD89D44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9490A-8B76-42A3-B931-4BF02BE9BE77}">
      <dsp:nvSpPr>
        <dsp:cNvPr id="0" name=""/>
        <dsp:cNvSpPr/>
      </dsp:nvSpPr>
      <dsp:spPr>
        <a:xfrm>
          <a:off x="4681207" y="0"/>
          <a:ext cx="1696058" cy="16962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C6FCA-1C54-49C3-A114-5EA7C1D23B04}">
      <dsp:nvSpPr>
        <dsp:cNvPr id="0" name=""/>
        <dsp:cNvSpPr/>
      </dsp:nvSpPr>
      <dsp:spPr>
        <a:xfrm>
          <a:off x="4462940" y="557537"/>
          <a:ext cx="2131955" cy="4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Problem Statement</a:t>
          </a:r>
        </a:p>
      </dsp:txBody>
      <dsp:txXfrm>
        <a:off x="4462940" y="557537"/>
        <a:ext cx="2131955" cy="473199"/>
      </dsp:txXfrm>
    </dsp:sp>
    <dsp:sp modelId="{6131BFE5-0ABB-4EE8-84B1-3EA1DDF1BAD1}">
      <dsp:nvSpPr>
        <dsp:cNvPr id="0" name=""/>
        <dsp:cNvSpPr/>
      </dsp:nvSpPr>
      <dsp:spPr>
        <a:xfrm>
          <a:off x="4210027" y="974736"/>
          <a:ext cx="1696058" cy="16962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D2F4C-FD29-4C0B-A311-238D2389332C}">
      <dsp:nvSpPr>
        <dsp:cNvPr id="0" name=""/>
        <dsp:cNvSpPr/>
      </dsp:nvSpPr>
      <dsp:spPr>
        <a:xfrm>
          <a:off x="4582581" y="1556654"/>
          <a:ext cx="946496" cy="4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Root Cause</a:t>
          </a:r>
        </a:p>
      </dsp:txBody>
      <dsp:txXfrm>
        <a:off x="4582581" y="1556654"/>
        <a:ext cx="946496" cy="473199"/>
      </dsp:txXfrm>
    </dsp:sp>
    <dsp:sp modelId="{9296F88E-F940-449E-B047-69AB2A112326}">
      <dsp:nvSpPr>
        <dsp:cNvPr id="0" name=""/>
        <dsp:cNvSpPr/>
      </dsp:nvSpPr>
      <dsp:spPr>
        <a:xfrm>
          <a:off x="4681207" y="1953071"/>
          <a:ext cx="1696058" cy="169623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-1018903"/>
            <a:satOff val="-6830"/>
            <a:lumOff val="-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47E2-C0A0-4EA9-9BF5-ECDC2D169A15}">
      <dsp:nvSpPr>
        <dsp:cNvPr id="0" name=""/>
        <dsp:cNvSpPr/>
      </dsp:nvSpPr>
      <dsp:spPr>
        <a:xfrm>
          <a:off x="4786245" y="2567061"/>
          <a:ext cx="1485346" cy="4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Strategy</a:t>
          </a:r>
          <a:r>
            <a:rPr lang="en-US" sz="1600" kern="1200" dirty="0"/>
            <a:t>	</a:t>
          </a:r>
        </a:p>
      </dsp:txBody>
      <dsp:txXfrm>
        <a:off x="4786245" y="2567061"/>
        <a:ext cx="1485346" cy="473199"/>
      </dsp:txXfrm>
    </dsp:sp>
    <dsp:sp modelId="{4447E521-B85C-421C-A0EE-9F0F3AF17AC9}">
      <dsp:nvSpPr>
        <dsp:cNvPr id="0" name=""/>
        <dsp:cNvSpPr/>
      </dsp:nvSpPr>
      <dsp:spPr>
        <a:xfrm>
          <a:off x="4330924" y="3040261"/>
          <a:ext cx="1457127" cy="14578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33AE8-29DA-4B71-AD7F-0AB8CD89D44F}">
      <dsp:nvSpPr>
        <dsp:cNvPr id="0" name=""/>
        <dsp:cNvSpPr/>
      </dsp:nvSpPr>
      <dsp:spPr>
        <a:xfrm>
          <a:off x="4165355" y="3543597"/>
          <a:ext cx="1780946" cy="4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Annual Goal</a:t>
          </a:r>
        </a:p>
      </dsp:txBody>
      <dsp:txXfrm>
        <a:off x="4165355" y="3543597"/>
        <a:ext cx="1780946" cy="47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9A34E76-E9AA-413A-A195-F61B0075173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1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1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401F5A9-70F4-4E09-9354-EC257A91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F829654C-5276-4B6E-9B66-7100E7E4A34E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2"/>
            <a:ext cx="5547360" cy="3630453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41DB487-CEBF-4917-92AA-B4EB4534D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On data analysis</a:t>
            </a:r>
            <a:r>
              <a:rPr lang="en-US" baseline="0" dirty="0"/>
              <a:t> tabs, note that the index data still has to be analyzed…thinking beyond Index 1, demonstrating understanding of what the index measures</a:t>
            </a:r>
          </a:p>
          <a:p>
            <a:pPr lvl="1"/>
            <a:r>
              <a:rPr lang="en-US" baseline="0" dirty="0"/>
              <a:t>Data analysis tab isn’t different, just don’t have to do CSF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5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On data analysis</a:t>
            </a:r>
            <a:r>
              <a:rPr lang="en-US" baseline="0" dirty="0"/>
              <a:t> tabs, note that the index data still has to be analyzed…thinking beyond Index 1, demonstrating understanding of what the index measures</a:t>
            </a:r>
          </a:p>
          <a:p>
            <a:pPr lvl="1"/>
            <a:r>
              <a:rPr lang="en-US" baseline="0" dirty="0"/>
              <a:t>Data analysis tab isn’t different, just don’t have to do CSF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targeted improvement plan, the root cause is what needs to be fixed to keep the problem statement from happening</a:t>
            </a:r>
          </a:p>
          <a:p>
            <a:pPr lvl="1"/>
            <a:r>
              <a:rPr lang="en-US" dirty="0"/>
              <a:t>Developed as a result of the work in the data analysis tab</a:t>
            </a:r>
          </a:p>
          <a:p>
            <a:r>
              <a:rPr lang="en-US" dirty="0"/>
              <a:t>In the targeted implementation plan, the root cause is what needs to be fixed to keep the problem statement from happening</a:t>
            </a:r>
          </a:p>
          <a:p>
            <a:pPr lvl="1"/>
            <a:r>
              <a:rPr lang="en-US" dirty="0"/>
              <a:t>But this work has already been done in turnaround planning</a:t>
            </a:r>
          </a:p>
          <a:p>
            <a:pPr lvl="1"/>
            <a:r>
              <a:rPr lang="en-US" dirty="0"/>
              <a:t>Carry over the systemic root cause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0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/>
            <a:r>
              <a:rPr lang="en-US" dirty="0"/>
              <a:t>In quotes,</a:t>
            </a:r>
            <a:r>
              <a:rPr lang="en-US" baseline="0" dirty="0"/>
              <a:t> because a bit of a shift…</a:t>
            </a:r>
            <a:endParaRPr lang="en-US" dirty="0"/>
          </a:p>
          <a:p>
            <a:pPr defTabSz="923087"/>
            <a:r>
              <a:rPr lang="en-US" dirty="0"/>
              <a:t>In the targeted improvement plan, the strategy is the overall approach to addressing the root cause</a:t>
            </a:r>
          </a:p>
          <a:p>
            <a:r>
              <a:rPr lang="en-US" dirty="0"/>
              <a:t>In the targeted implementation plan, the strategy is replaced with turnaround initiative components</a:t>
            </a:r>
          </a:p>
          <a:p>
            <a:pPr lvl="1"/>
            <a:r>
              <a:rPr lang="en-US" dirty="0"/>
              <a:t>CIT evaluates the initiative to determine the major action steps needed for full implementation of turnaround plan</a:t>
            </a:r>
          </a:p>
          <a:p>
            <a:pPr lvl="1"/>
            <a:r>
              <a:rPr lang="en-US" dirty="0"/>
              <a:t>These actions create systemic change and impact all problem statements</a:t>
            </a:r>
          </a:p>
          <a:p>
            <a:pPr lvl="1"/>
            <a:r>
              <a:rPr lang="en-US" dirty="0"/>
              <a:t>Keep vision in mind when identifying these components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</a:t>
            </a:r>
            <a:r>
              <a:rPr lang="en-US" baseline="0" dirty="0"/>
              <a:t> to PLC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9B35-2977-4159-B5ED-F7FFED2582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8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9B35-2977-4159-B5ED-F7FFED2582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8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goals break out the </a:t>
            </a:r>
            <a:r>
              <a:rPr lang="en-US" dirty="0" err="1"/>
              <a:t>impl</a:t>
            </a:r>
            <a:r>
              <a:rPr lang="en-US" dirty="0"/>
              <a:t>/monitoring</a:t>
            </a:r>
            <a:r>
              <a:rPr lang="en-US" baseline="0" dirty="0"/>
              <a:t> of initiative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goals break out the </a:t>
            </a:r>
            <a:r>
              <a:rPr lang="en-US" dirty="0" err="1"/>
              <a:t>impl</a:t>
            </a:r>
            <a:r>
              <a:rPr lang="en-US" dirty="0"/>
              <a:t>/monitoring</a:t>
            </a:r>
            <a:r>
              <a:rPr lang="en-US" baseline="0" dirty="0"/>
              <a:t> of initiative components</a:t>
            </a:r>
          </a:p>
          <a:p>
            <a:r>
              <a:rPr lang="en-US" baseline="0" dirty="0"/>
              <a:t>Balancing implementation of initiative (quarterly goals, with student outcomes) with accountability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7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/>
            <a:r>
              <a:rPr lang="en-US" dirty="0"/>
              <a:t>In the targeted improvement plan, the annual goal resolves the issues identified in the problem statement</a:t>
            </a:r>
          </a:p>
          <a:p>
            <a:r>
              <a:rPr lang="en-US" dirty="0"/>
              <a:t>In the targeted implementation plan, the annual goal is a half way checkpoint toward meeting standard in 2 years</a:t>
            </a:r>
          </a:p>
          <a:p>
            <a:pPr lvl="1"/>
            <a:r>
              <a:rPr lang="en-US" dirty="0"/>
              <a:t>Assumed goal of meeting standard in 2 years</a:t>
            </a:r>
          </a:p>
          <a:p>
            <a:pPr lvl="1"/>
            <a:r>
              <a:rPr lang="en-US" dirty="0"/>
              <a:t>The annual goal is still linked to the problem statement (so will be index-based)</a:t>
            </a:r>
          </a:p>
          <a:p>
            <a:pPr lvl="1"/>
            <a:r>
              <a:rPr lang="en-US" dirty="0"/>
              <a:t>Doesn’t have to be 50% (ambitious/attainable)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6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goals break out the </a:t>
            </a:r>
            <a:r>
              <a:rPr lang="en-US" dirty="0" err="1"/>
              <a:t>impl</a:t>
            </a:r>
            <a:r>
              <a:rPr lang="en-US" dirty="0"/>
              <a:t>/monitoring</a:t>
            </a:r>
            <a:r>
              <a:rPr lang="en-US" baseline="0" dirty="0"/>
              <a:t> of initiative components</a:t>
            </a:r>
          </a:p>
          <a:p>
            <a:r>
              <a:rPr lang="en-US" baseline="0" dirty="0"/>
              <a:t>Balancing implementation of initiative (quarterly goals, with student outcomes) with accountability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4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guidance</a:t>
            </a:r>
            <a:r>
              <a:rPr lang="en-US" baseline="0" dirty="0"/>
              <a:t> and webinars to 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4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All questions will help the entire state and will be addressed in the weeks and months ahead through published Q&amp;As and guidance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-what we’ve accomplished</a:t>
            </a:r>
          </a:p>
          <a:p>
            <a:r>
              <a:rPr lang="en-US" dirty="0"/>
              <a:t>-where we are going</a:t>
            </a:r>
          </a:p>
          <a:p>
            <a:r>
              <a:rPr lang="en-US" dirty="0"/>
              <a:t>	-commissioner approval</a:t>
            </a:r>
          </a:p>
          <a:p>
            <a:r>
              <a:rPr lang="en-US" dirty="0"/>
              <a:t>	-what happens if you become FIR</a:t>
            </a:r>
          </a:p>
          <a:p>
            <a:r>
              <a:rPr lang="en-US" dirty="0"/>
              <a:t>	-submission</a:t>
            </a:r>
            <a:r>
              <a:rPr lang="en-US" baseline="0" dirty="0"/>
              <a:t> dates</a:t>
            </a:r>
          </a:p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4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Next</a:t>
            </a:r>
            <a:r>
              <a:rPr lang="en-US" b="0" baseline="0" dirty="0"/>
              <a:t> step is to turn turnaround plan in to a targeted implementation plan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09F1-2522-436D-86BF-9F699451C8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plans are developed and implemented under the TAIS framework </a:t>
            </a:r>
          </a:p>
          <a:p>
            <a:r>
              <a:rPr lang="en-US" dirty="0"/>
              <a:t>Both have a 4 piece foundation</a:t>
            </a:r>
          </a:p>
          <a:p>
            <a:r>
              <a:rPr lang="en-US" dirty="0"/>
              <a:t>No need to re-invent the wheel: Campuses implementing a turnaround plan will use the same Targeted Improvement Plan template (new tab). Thought about adjusting current tab, but</a:t>
            </a:r>
            <a:r>
              <a:rPr lang="en-US" baseline="0" dirty="0"/>
              <a:t> this made the process better. Reduce duplication of efforts.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Familiar structures: plan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targeted improvement plan, the problem statement clarifies and identifies gaps in the data</a:t>
            </a:r>
          </a:p>
          <a:p>
            <a:pPr lvl="1"/>
            <a:r>
              <a:rPr lang="en-US" dirty="0"/>
              <a:t>Data analysis is reported in targeted improvement plan tab</a:t>
            </a:r>
          </a:p>
          <a:p>
            <a:r>
              <a:rPr lang="en-US" dirty="0"/>
              <a:t>In the targeted implementation plan, problem statements are based on index calculations</a:t>
            </a:r>
          </a:p>
          <a:p>
            <a:pPr lvl="1"/>
            <a:r>
              <a:rPr lang="en-US" dirty="0"/>
              <a:t>Assumed larger problem statement (Persistent </a:t>
            </a:r>
            <a:r>
              <a:rPr lang="en-US" i="1" dirty="0"/>
              <a:t>IR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Avoiding duplication of effort: data analysis that was done in turnaround planning</a:t>
            </a:r>
          </a:p>
          <a:p>
            <a:pPr lvl="1"/>
            <a:r>
              <a:rPr lang="en-US" dirty="0"/>
              <a:t>Template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On data analysis</a:t>
            </a:r>
            <a:r>
              <a:rPr lang="en-US" baseline="0" dirty="0"/>
              <a:t> tabs, note that the index data still has to be analyzed…thinking beyond Index 1, demonstrating understanding of what the index measures</a:t>
            </a:r>
          </a:p>
          <a:p>
            <a:pPr lvl="1"/>
            <a:r>
              <a:rPr lang="en-US" baseline="0" dirty="0"/>
              <a:t>Data analysis tab isn’t different, just don’t have to do CSF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487-CEBF-4917-92AA-B4EB4534D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186" y="92480"/>
            <a:ext cx="2541815" cy="12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9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9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5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544" y="90427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2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5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384" y="74098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89072E-2125-40D6-847A-9E6B768971D4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A23A07-1ED1-4F33-81E4-B87CD99A2B9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89072E-2125-40D6-847A-9E6B768971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10544" y="82263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urnaroundplan@tea.texas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Plan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Statewide Partners Institute</a:t>
            </a:r>
          </a:p>
          <a:p>
            <a:r>
              <a:rPr lang="en-US" dirty="0"/>
              <a:t>July 19-20, 2016</a:t>
            </a:r>
          </a:p>
        </p:txBody>
      </p:sp>
    </p:spTree>
    <p:extLst>
      <p:ext uri="{BB962C8B-B14F-4D97-AF65-F5344CB8AC3E}">
        <p14:creationId xmlns:p14="http://schemas.microsoft.com/office/powerpoint/2010/main" val="740826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8" r="2582" b="6083"/>
          <a:stretch/>
        </p:blipFill>
        <p:spPr>
          <a:xfrm>
            <a:off x="-1" y="1253067"/>
            <a:ext cx="12162701" cy="5604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85062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r="2582" b="5904"/>
          <a:stretch/>
        </p:blipFill>
        <p:spPr>
          <a:xfrm>
            <a:off x="0" y="1140178"/>
            <a:ext cx="12284824" cy="5717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18421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b="5724"/>
          <a:stretch/>
        </p:blipFill>
        <p:spPr>
          <a:xfrm>
            <a:off x="-1" y="1286933"/>
            <a:ext cx="1222615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853950" y="3424380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7192662" y="1714114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694149"/>
              </p:ext>
            </p:extLst>
          </p:nvPr>
        </p:nvGraphicFramePr>
        <p:xfrm>
          <a:off x="372532" y="1846263"/>
          <a:ext cx="11492091" cy="410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1075">
                <a:tc>
                  <a:txBody>
                    <a:bodyPr/>
                    <a:lstStyle/>
                    <a:p>
                      <a:r>
                        <a:rPr lang="en-US" sz="3600" dirty="0"/>
                        <a:t>Targeted Improvement </a:t>
                      </a:r>
                    </a:p>
                    <a:p>
                      <a:r>
                        <a:rPr lang="en-US" sz="3600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Turnaround</a:t>
                      </a:r>
                      <a:r>
                        <a:rPr lang="en-US" sz="3600" baseline="0" dirty="0"/>
                        <a:t> </a:t>
                      </a:r>
                    </a:p>
                    <a:p>
                      <a:r>
                        <a:rPr lang="en-US" sz="3600" baseline="0" dirty="0"/>
                        <a:t>Plan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Targeted </a:t>
                      </a:r>
                      <a:r>
                        <a:rPr lang="en-US" sz="3600" i="1" dirty="0"/>
                        <a:t>Implementation</a:t>
                      </a:r>
                      <a:r>
                        <a:rPr lang="en-US" sz="3600" dirty="0"/>
                        <a:t>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075">
                <a:tc>
                  <a:txBody>
                    <a:bodyPr/>
                    <a:lstStyle/>
                    <a:p>
                      <a:r>
                        <a:rPr lang="en-US" sz="4000" dirty="0"/>
                        <a:t>Developed as a result of root cause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Systemic Root Cause</a:t>
                      </a:r>
                      <a:endParaRPr lang="en-US" sz="4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Systemic Root Cause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8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b="5724"/>
          <a:stretch/>
        </p:blipFill>
        <p:spPr>
          <a:xfrm>
            <a:off x="-1" y="1286933"/>
            <a:ext cx="1222615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210179" y="4762114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“Strategies”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32289"/>
              </p:ext>
            </p:extLst>
          </p:nvPr>
        </p:nvGraphicFramePr>
        <p:xfrm>
          <a:off x="191911" y="1846265"/>
          <a:ext cx="11808177" cy="443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195">
                <a:tc>
                  <a:txBody>
                    <a:bodyPr/>
                    <a:lstStyle/>
                    <a:p>
                      <a:r>
                        <a:rPr lang="en-US" sz="3600" dirty="0"/>
                        <a:t>Targeted Improvement </a:t>
                      </a:r>
                    </a:p>
                    <a:p>
                      <a:r>
                        <a:rPr lang="en-US" sz="3600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Turnaround</a:t>
                      </a:r>
                      <a:r>
                        <a:rPr lang="en-US" sz="3600" baseline="0" dirty="0"/>
                        <a:t> </a:t>
                      </a:r>
                    </a:p>
                    <a:p>
                      <a:r>
                        <a:rPr lang="en-US" sz="3600" baseline="0" dirty="0"/>
                        <a:t>Plan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Targeted </a:t>
                      </a:r>
                      <a:r>
                        <a:rPr lang="en-US" sz="3600" i="1" dirty="0"/>
                        <a:t>Implementation</a:t>
                      </a:r>
                      <a:r>
                        <a:rPr lang="en-US" sz="3600" dirty="0"/>
                        <a:t>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141">
                <a:tc>
                  <a:txBody>
                    <a:bodyPr/>
                    <a:lstStyle/>
                    <a:p>
                      <a:r>
                        <a:rPr lang="en-US" sz="4000" dirty="0"/>
                        <a:t>Overarching approach</a:t>
                      </a:r>
                      <a:r>
                        <a:rPr lang="en-US" sz="4000" baseline="0" dirty="0"/>
                        <a:t> to resolve the root cause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Turnaround Initiative</a:t>
                      </a:r>
                      <a:endParaRPr lang="en-US" sz="4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Initiative Components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These actions create systemic change and impact all problem statements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7418" y="1386347"/>
            <a:ext cx="2462981" cy="3701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Turnaround Initiative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596" y="0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 (</a:t>
            </a:r>
            <a:r>
              <a:rPr lang="en-US" sz="2400" i="1" dirty="0"/>
              <a:t>Implementation</a:t>
            </a:r>
            <a:r>
              <a:rPr lang="en-US" sz="2400" dirty="0"/>
              <a:t>) Plan</a:t>
            </a:r>
          </a:p>
        </p:txBody>
      </p:sp>
      <p:sp>
        <p:nvSpPr>
          <p:cNvPr id="11" name="Right Arrow Callout 10"/>
          <p:cNvSpPr/>
          <p:nvPr/>
        </p:nvSpPr>
        <p:spPr>
          <a:xfrm>
            <a:off x="4925960" y="0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Initiative Component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4911149" y="2227006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Initiative Component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4911212" y="4461386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Initiative Component</a:t>
            </a:r>
          </a:p>
        </p:txBody>
      </p:sp>
      <p:sp>
        <p:nvSpPr>
          <p:cNvPr id="13" name="Right Arrow 12"/>
          <p:cNvSpPr/>
          <p:nvPr/>
        </p:nvSpPr>
        <p:spPr>
          <a:xfrm rot="20416267">
            <a:off x="3190302" y="1039759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18354" y="2890682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8133">
            <a:off x="3193667" y="4668507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49264" y="2227006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 (Implementation) Plan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49264" y="4461385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</a:t>
            </a:r>
          </a:p>
          <a:p>
            <a:pPr algn="ctr"/>
            <a:r>
              <a:rPr lang="en-US" sz="2400" dirty="0"/>
              <a:t>(Implementation) Plan</a:t>
            </a:r>
          </a:p>
        </p:txBody>
      </p:sp>
    </p:spTree>
    <p:extLst>
      <p:ext uri="{BB962C8B-B14F-4D97-AF65-F5344CB8AC3E}">
        <p14:creationId xmlns:p14="http://schemas.microsoft.com/office/powerpoint/2010/main" val="151305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3" grpId="0" animBg="1"/>
      <p:bldP spid="16" grpId="0" animBg="1"/>
      <p:bldP spid="17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7418" y="1386347"/>
            <a:ext cx="2462981" cy="3701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PLCs to provide structure for teacher collaboration in using data and making instructional decisions</a:t>
            </a:r>
          </a:p>
        </p:txBody>
      </p:sp>
      <p:sp>
        <p:nvSpPr>
          <p:cNvPr id="11" name="Right Arrow Callout 10"/>
          <p:cNvSpPr/>
          <p:nvPr/>
        </p:nvSpPr>
        <p:spPr>
          <a:xfrm>
            <a:off x="4925960" y="0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Student intervention system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4925960" y="2227007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Walkthrough process that includes verbal feedback loop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4911212" y="4461386"/>
            <a:ext cx="2905431" cy="2197510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Structured PLC meeting protocol</a:t>
            </a:r>
          </a:p>
        </p:txBody>
      </p:sp>
      <p:sp>
        <p:nvSpPr>
          <p:cNvPr id="13" name="Right Arrow 12"/>
          <p:cNvSpPr/>
          <p:nvPr/>
        </p:nvSpPr>
        <p:spPr>
          <a:xfrm rot="20416267">
            <a:off x="3190302" y="1039759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18354" y="2890682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8133">
            <a:off x="3193667" y="4668507"/>
            <a:ext cx="1474840" cy="69317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29596" y="0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 (</a:t>
            </a:r>
            <a:r>
              <a:rPr lang="en-US" sz="2400" i="1" dirty="0"/>
              <a:t>Implementation</a:t>
            </a:r>
            <a:r>
              <a:rPr lang="en-US" sz="2400" dirty="0"/>
              <a:t>) Plan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596" y="2197510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 (</a:t>
            </a:r>
            <a:r>
              <a:rPr lang="en-US" sz="2400" i="1" dirty="0"/>
              <a:t>Implementation</a:t>
            </a:r>
            <a:r>
              <a:rPr lang="en-US" sz="2400" dirty="0"/>
              <a:t>) Plan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29596" y="4424517"/>
            <a:ext cx="2580968" cy="2197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Quarterly Planning in Targeted Improvement (</a:t>
            </a:r>
            <a:r>
              <a:rPr lang="en-US" sz="2400" i="1" dirty="0"/>
              <a:t>Implementation</a:t>
            </a:r>
            <a:r>
              <a:rPr lang="en-US" sz="2400" dirty="0"/>
              <a:t>) Plan</a:t>
            </a:r>
          </a:p>
        </p:txBody>
      </p:sp>
    </p:spTree>
    <p:extLst>
      <p:ext uri="{BB962C8B-B14F-4D97-AF65-F5344CB8AC3E}">
        <p14:creationId xmlns:p14="http://schemas.microsoft.com/office/powerpoint/2010/main" val="361542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16" grpId="0" animBg="1"/>
      <p:bldP spid="17" grpId="0" animBg="1"/>
      <p:bldP spid="15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b="5724"/>
          <a:stretch/>
        </p:blipFill>
        <p:spPr>
          <a:xfrm>
            <a:off x="-1" y="1286933"/>
            <a:ext cx="1222615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932669" y="4137219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6622" b="6262"/>
          <a:stretch/>
        </p:blipFill>
        <p:spPr>
          <a:xfrm>
            <a:off x="-1" y="1027289"/>
            <a:ext cx="12219523" cy="5830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1519691" y="1947177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5022" y="1710796"/>
            <a:ext cx="10058400" cy="4022725"/>
          </a:xfrm>
        </p:spPr>
        <p:txBody>
          <a:bodyPr/>
          <a:lstStyle/>
          <a:p>
            <a:r>
              <a:rPr lang="en-US" sz="4000" dirty="0"/>
              <a:t>How does a campus implementing a turnaround plan complete its targeted improvement plan?</a:t>
            </a:r>
          </a:p>
          <a:p>
            <a:pPr lvl="1"/>
            <a:r>
              <a:rPr lang="en-US" sz="4000" dirty="0"/>
              <a:t>Template changes</a:t>
            </a:r>
          </a:p>
          <a:p>
            <a:pPr lvl="1"/>
            <a:r>
              <a:rPr lang="en-US" sz="4000" dirty="0"/>
              <a:t>Focus on plan foundation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2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1" r="7183" b="7242"/>
          <a:stretch/>
        </p:blipFill>
        <p:spPr>
          <a:xfrm>
            <a:off x="0" y="967855"/>
            <a:ext cx="12192000" cy="5890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152846" y="1619796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8037"/>
              </p:ext>
            </p:extLst>
          </p:nvPr>
        </p:nvGraphicFramePr>
        <p:xfrm>
          <a:off x="304801" y="1846263"/>
          <a:ext cx="11695287" cy="440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1554">
                <a:tc>
                  <a:txBody>
                    <a:bodyPr/>
                    <a:lstStyle/>
                    <a:p>
                      <a:r>
                        <a:rPr lang="en-US" sz="3600" dirty="0"/>
                        <a:t>Targeted Improvement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Turnaround</a:t>
                      </a:r>
                      <a:r>
                        <a:rPr lang="en-US" sz="3600" baseline="0" dirty="0"/>
                        <a:t> </a:t>
                      </a:r>
                    </a:p>
                    <a:p>
                      <a:r>
                        <a:rPr lang="en-US" sz="3600" baseline="0" dirty="0"/>
                        <a:t>Plan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Targeted </a:t>
                      </a:r>
                      <a:r>
                        <a:rPr lang="en-US" sz="3600" i="1" dirty="0"/>
                        <a:t>Implementation</a:t>
                      </a:r>
                      <a:r>
                        <a:rPr lang="en-US" sz="3600" dirty="0"/>
                        <a:t>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783">
                <a:tc>
                  <a:txBody>
                    <a:bodyPr/>
                    <a:lstStyle/>
                    <a:p>
                      <a:r>
                        <a:rPr lang="en-US" sz="4000" dirty="0"/>
                        <a:t>Resolves</a:t>
                      </a:r>
                      <a:r>
                        <a:rPr lang="en-US" sz="4000" baseline="0" dirty="0"/>
                        <a:t> issue in Problem Statement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Assumed: </a:t>
                      </a:r>
                      <a:r>
                        <a:rPr lang="en-US" sz="4000" i="1" dirty="0"/>
                        <a:t>Met Standard</a:t>
                      </a:r>
                      <a:r>
                        <a:rPr lang="en-US" sz="4000" i="0" baseline="0" dirty="0"/>
                        <a:t> Rating in 2 years</a:t>
                      </a:r>
                      <a:endParaRPr lang="en-US" sz="4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000" dirty="0"/>
                        <a:t>Half-way checkpoint*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Based on</a:t>
                      </a:r>
                      <a:r>
                        <a:rPr lang="en-US" baseline="0" dirty="0"/>
                        <a:t> Index scores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Doesn’t have to be 50%</a:t>
                      </a: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b="5724"/>
          <a:stretch/>
        </p:blipFill>
        <p:spPr>
          <a:xfrm>
            <a:off x="-1" y="1286933"/>
            <a:ext cx="1222615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6670134" y="3424381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1" r="7183" b="7242"/>
          <a:stretch/>
        </p:blipFill>
        <p:spPr>
          <a:xfrm>
            <a:off x="0" y="967855"/>
            <a:ext cx="12192000" cy="5890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152846" y="4746818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222"/>
            <a:ext cx="5615323" cy="3770099"/>
          </a:xfrm>
          <a:solidFill>
            <a:schemeClr val="bg1"/>
          </a:solidFill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77458" y="1924756"/>
            <a:ext cx="4937760" cy="4023359"/>
          </a:xfrm>
        </p:spPr>
        <p:txBody>
          <a:bodyPr>
            <a:noAutofit/>
          </a:bodyPr>
          <a:lstStyle/>
          <a:p>
            <a:r>
              <a:rPr lang="en-US" sz="2800" dirty="0"/>
              <a:t>In the targeted </a:t>
            </a:r>
            <a:r>
              <a:rPr lang="en-US" sz="2800" i="1" dirty="0"/>
              <a:t>implementation</a:t>
            </a:r>
            <a:r>
              <a:rPr lang="en-US" sz="2800" dirty="0"/>
              <a:t> plan:</a:t>
            </a:r>
          </a:p>
          <a:p>
            <a:pPr lvl="1"/>
            <a:r>
              <a:rPr lang="en-US" sz="2800" dirty="0"/>
              <a:t>Problem statements are missed index targets</a:t>
            </a:r>
          </a:p>
          <a:p>
            <a:pPr lvl="1"/>
            <a:r>
              <a:rPr lang="en-US" sz="2800" dirty="0"/>
              <a:t>Root cause is systemic root cause from turnaround plan</a:t>
            </a:r>
          </a:p>
          <a:p>
            <a:pPr lvl="1"/>
            <a:r>
              <a:rPr lang="en-US" sz="2800" dirty="0"/>
              <a:t>Strategies are components of the initiative</a:t>
            </a:r>
          </a:p>
          <a:p>
            <a:pPr lvl="1"/>
            <a:r>
              <a:rPr lang="en-US" sz="2800" dirty="0"/>
              <a:t>Annual goals are half-way check in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5287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800" y="5470605"/>
            <a:ext cx="741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kern="0" dirty="0">
                <a:solidFill>
                  <a:prstClr val="white"/>
                </a:solidFill>
                <a:latin typeface="Tw Cen MT Condensed Extra Bold" panose="020B0803020202020204" pitchFamily="34" charset="0"/>
                <a:cs typeface="Arial"/>
                <a:sym typeface="Arial"/>
                <a:rtl val="0"/>
              </a:rPr>
              <a:t>Questions/Discussion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65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54756" y="5783091"/>
            <a:ext cx="1229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</a:rPr>
              <a:t>Email: </a:t>
            </a:r>
            <a:r>
              <a:rPr lang="en-US" sz="5400" b="1" dirty="0">
                <a:solidFill>
                  <a:prstClr val="black"/>
                </a:solidFill>
                <a:hlinkClick r:id="rId4"/>
              </a:rPr>
              <a:t>turnaroundplan@tea.texas.gov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9865" y="1846263"/>
            <a:ext cx="8462054" cy="4759905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08" y="3725144"/>
            <a:ext cx="711102" cy="711102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70" y="3725144"/>
            <a:ext cx="711102" cy="71110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92" y="3725144"/>
            <a:ext cx="711102" cy="711102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55" y="3702383"/>
            <a:ext cx="711102" cy="711102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19" y="3702383"/>
            <a:ext cx="711102" cy="711102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5" y="3702383"/>
            <a:ext cx="711102" cy="711102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16" y="3725144"/>
            <a:ext cx="711102" cy="711102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57" y="3725144"/>
            <a:ext cx="711102" cy="7111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2084" y="4504623"/>
            <a:ext cx="1078030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 of Plans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9" y="1607730"/>
            <a:ext cx="9197193" cy="5250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1709" y="1894255"/>
            <a:ext cx="15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6668" y="1892333"/>
            <a:ext cx="15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3" name="Oval 2"/>
          <p:cNvSpPr/>
          <p:nvPr/>
        </p:nvSpPr>
        <p:spPr>
          <a:xfrm>
            <a:off x="7795828" y="1607730"/>
            <a:ext cx="3060834" cy="48800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57" y="-1217905"/>
            <a:ext cx="8088569" cy="79892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395" y="2384749"/>
            <a:ext cx="4937760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Same Targeted Improvement Plan template, but with a Targeted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Plan tab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r="45650" b="4724"/>
          <a:stretch/>
        </p:blipFill>
        <p:spPr>
          <a:xfrm>
            <a:off x="0" y="806246"/>
            <a:ext cx="12175147" cy="5874774"/>
          </a:xfrm>
        </p:spPr>
      </p:pic>
      <p:sp>
        <p:nvSpPr>
          <p:cNvPr id="8" name="Right Arrow 7"/>
          <p:cNvSpPr/>
          <p:nvPr/>
        </p:nvSpPr>
        <p:spPr>
          <a:xfrm>
            <a:off x="865239" y="5024284"/>
            <a:ext cx="1425677" cy="334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82425" y="5383164"/>
            <a:ext cx="1101211" cy="5407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723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74172"/>
              </p:ext>
            </p:extLst>
          </p:nvPr>
        </p:nvGraphicFramePr>
        <p:xfrm>
          <a:off x="395111" y="1846263"/>
          <a:ext cx="10760252" cy="449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47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71119"/>
              </p:ext>
            </p:extLst>
          </p:nvPr>
        </p:nvGraphicFramePr>
        <p:xfrm>
          <a:off x="237068" y="1846263"/>
          <a:ext cx="11729154" cy="412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1075">
                <a:tc>
                  <a:txBody>
                    <a:bodyPr/>
                    <a:lstStyle/>
                    <a:p>
                      <a:r>
                        <a:rPr lang="en-US" sz="3600" dirty="0"/>
                        <a:t>Targeted Improvement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Turnaround</a:t>
                      </a:r>
                      <a:r>
                        <a:rPr lang="en-US" sz="3600" baseline="0" dirty="0"/>
                        <a:t> </a:t>
                      </a:r>
                    </a:p>
                    <a:p>
                      <a:r>
                        <a:rPr lang="en-US" sz="3600" baseline="0" dirty="0"/>
                        <a:t>Plan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Targeted </a:t>
                      </a:r>
                      <a:r>
                        <a:rPr lang="en-US" sz="3600" i="1" dirty="0"/>
                        <a:t>Implementation</a:t>
                      </a:r>
                      <a:r>
                        <a:rPr lang="en-US" sz="3600" dirty="0"/>
                        <a:t> </a:t>
                      </a:r>
                    </a:p>
                    <a:p>
                      <a:r>
                        <a:rPr lang="en-US" sz="3600" dirty="0"/>
                        <a:t>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075">
                <a:tc>
                  <a:txBody>
                    <a:bodyPr/>
                    <a:lstStyle/>
                    <a:p>
                      <a:r>
                        <a:rPr lang="en-US" sz="4000" dirty="0"/>
                        <a:t>Developed as a result of 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Assumed: Persistent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Missed Index Targets</a:t>
                      </a: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missed index must have at least one problem statement</a:t>
                      </a:r>
                    </a:p>
                    <a:p>
                      <a:pPr mar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missed index can have more that 1 problem statement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6" r="2469" b="7161"/>
          <a:stretch/>
        </p:blipFill>
        <p:spPr>
          <a:xfrm>
            <a:off x="4909" y="1049867"/>
            <a:ext cx="12187091" cy="5469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853584">
            <a:off x="2704969" y="2806699"/>
            <a:ext cx="48490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>
                    <a:alpha val="7000"/>
                  </a:srgb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7731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931</Words>
  <Application>Microsoft Office PowerPoint</Application>
  <PresentationFormat>Widescreen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Tw Cen MT Condensed Extra Bold</vt:lpstr>
      <vt:lpstr>2_Retrospect</vt:lpstr>
      <vt:lpstr>Turnaround Plan Implementation</vt:lpstr>
      <vt:lpstr>PowerPoint Presentation</vt:lpstr>
      <vt:lpstr>Updates </vt:lpstr>
      <vt:lpstr>Integration of Plans</vt:lpstr>
      <vt:lpstr>Guiding principles</vt:lpstr>
      <vt:lpstr>PowerPoint Presentation</vt:lpstr>
      <vt:lpstr>Alignment</vt:lpstr>
      <vt:lpstr>Problem Statements</vt:lpstr>
      <vt:lpstr>PowerPoint Presentation</vt:lpstr>
      <vt:lpstr>PowerPoint Presentation</vt:lpstr>
      <vt:lpstr>PowerPoint Presentation</vt:lpstr>
      <vt:lpstr>PowerPoint Presentation</vt:lpstr>
      <vt:lpstr>Root Causes</vt:lpstr>
      <vt:lpstr>PowerPoint Presentation</vt:lpstr>
      <vt:lpstr>“Strategies”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Goals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Turnaround Plan Implementation</dc:title>
  <dc:creator>Denman, Lindsay</dc:creator>
  <cp:lastModifiedBy>Ballard, Tonya</cp:lastModifiedBy>
  <cp:revision>76</cp:revision>
  <cp:lastPrinted>2016-07-18T21:53:18Z</cp:lastPrinted>
  <dcterms:created xsi:type="dcterms:W3CDTF">2016-07-11T13:42:24Z</dcterms:created>
  <dcterms:modified xsi:type="dcterms:W3CDTF">2016-09-20T20:35:14Z</dcterms:modified>
</cp:coreProperties>
</file>