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0"/>
  </p:notesMasterIdLst>
  <p:handoutMasterIdLst>
    <p:handoutMasterId r:id="rId11"/>
  </p:handoutMasterIdLst>
  <p:sldIdLst>
    <p:sldId id="350" r:id="rId2"/>
    <p:sldId id="270" r:id="rId3"/>
    <p:sldId id="257" r:id="rId4"/>
    <p:sldId id="272" r:id="rId5"/>
    <p:sldId id="363" r:id="rId6"/>
    <p:sldId id="364" r:id="rId7"/>
    <p:sldId id="365" r:id="rId8"/>
    <p:sldId id="275" r:id="rId9"/>
  </p:sldIdLst>
  <p:sldSz cx="12192000" cy="6858000"/>
  <p:notesSz cx="9393238"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82C5"/>
    <a:srgbClr val="005786"/>
    <a:srgbClr val="F06039"/>
    <a:srgbClr val="0D6CB9"/>
    <a:srgbClr val="00B4C2"/>
    <a:srgbClr val="FF8135"/>
    <a:srgbClr val="00B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9" autoAdjust="0"/>
    <p:restoredTop sz="84299" autoAdjust="0"/>
  </p:normalViewPr>
  <p:slideViewPr>
    <p:cSldViewPr snapToGrid="0" snapToObjects="1">
      <p:cViewPr varScale="1">
        <p:scale>
          <a:sx n="100" d="100"/>
          <a:sy n="100" d="100"/>
        </p:scale>
        <p:origin x="582" y="90"/>
      </p:cViewPr>
      <p:guideLst/>
    </p:cSldViewPr>
  </p:slideViewPr>
  <p:outlineViewPr>
    <p:cViewPr>
      <p:scale>
        <a:sx n="33" d="100"/>
        <a:sy n="33" d="100"/>
      </p:scale>
      <p:origin x="0" y="-69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85" d="100"/>
          <a:sy n="85" d="100"/>
        </p:scale>
        <p:origin x="183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733929F-8273-461E-82F5-FCE0D71E8F87}"/>
              </a:ext>
            </a:extLst>
          </p:cNvPr>
          <p:cNvSpPr>
            <a:spLocks noGrp="1"/>
          </p:cNvSpPr>
          <p:nvPr>
            <p:ph type="ftr" sz="quarter" idx="2"/>
          </p:nvPr>
        </p:nvSpPr>
        <p:spPr>
          <a:xfrm>
            <a:off x="1" y="6721885"/>
            <a:ext cx="4071255" cy="355191"/>
          </a:xfrm>
          <a:prstGeom prst="rect">
            <a:avLst/>
          </a:prstGeom>
        </p:spPr>
        <p:txBody>
          <a:bodyPr vert="horz" lIns="92165" tIns="46082" rIns="92165" bIns="4608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DDF6D8-A1AA-4A53-A81B-A56363F739D8}"/>
              </a:ext>
            </a:extLst>
          </p:cNvPr>
          <p:cNvSpPr>
            <a:spLocks noGrp="1"/>
          </p:cNvSpPr>
          <p:nvPr>
            <p:ph type="sldNum" sz="quarter" idx="3"/>
          </p:nvPr>
        </p:nvSpPr>
        <p:spPr>
          <a:xfrm>
            <a:off x="5319860" y="6721885"/>
            <a:ext cx="4071255" cy="355191"/>
          </a:xfrm>
          <a:prstGeom prst="rect">
            <a:avLst/>
          </a:prstGeom>
        </p:spPr>
        <p:txBody>
          <a:bodyPr vert="horz" lIns="92165" tIns="46082" rIns="92165" bIns="46082" rtlCol="0" anchor="b"/>
          <a:lstStyle>
            <a:lvl1pPr algn="r">
              <a:defRPr sz="1200"/>
            </a:lvl1pPr>
          </a:lstStyle>
          <a:p>
            <a:fld id="{542AE667-04C8-49D3-81F2-EBF048134FD3}" type="slidenum">
              <a:rPr lang="en-US" smtClean="0"/>
              <a:t>‹#›</a:t>
            </a:fld>
            <a:endParaRPr lang="en-US" dirty="0"/>
          </a:p>
        </p:txBody>
      </p:sp>
      <p:sp>
        <p:nvSpPr>
          <p:cNvPr id="6" name="Header Placeholder 5">
            <a:extLst>
              <a:ext uri="{FF2B5EF4-FFF2-40B4-BE49-F238E27FC236}">
                <a16:creationId xmlns:a16="http://schemas.microsoft.com/office/drawing/2014/main" id="{A6953C4E-7B32-4861-AEC2-2744EED3F633}"/>
              </a:ext>
            </a:extLst>
          </p:cNvPr>
          <p:cNvSpPr>
            <a:spLocks noGrp="1"/>
          </p:cNvSpPr>
          <p:nvPr>
            <p:ph type="hdr" sz="quarter"/>
          </p:nvPr>
        </p:nvSpPr>
        <p:spPr>
          <a:xfrm>
            <a:off x="0" y="0"/>
            <a:ext cx="4070350" cy="354013"/>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3BCB1E74-7253-4B47-8C7C-60C1488249E3}"/>
              </a:ext>
            </a:extLst>
          </p:cNvPr>
          <p:cNvSpPr>
            <a:spLocks noGrp="1"/>
          </p:cNvSpPr>
          <p:nvPr>
            <p:ph type="dt" sz="quarter" idx="1"/>
          </p:nvPr>
        </p:nvSpPr>
        <p:spPr>
          <a:xfrm>
            <a:off x="5321300" y="0"/>
            <a:ext cx="4070350" cy="354013"/>
          </a:xfrm>
          <a:prstGeom prst="rect">
            <a:avLst/>
          </a:prstGeom>
        </p:spPr>
        <p:txBody>
          <a:bodyPr vert="horz" lIns="91440" tIns="45720" rIns="91440" bIns="45720" rtlCol="0"/>
          <a:lstStyle>
            <a:lvl1pPr algn="r">
              <a:defRPr sz="1200"/>
            </a:lvl1pPr>
          </a:lstStyle>
          <a:p>
            <a:fld id="{AEAFEBE8-0246-41F4-A36A-8CA5D115896F}" type="datetime1">
              <a:rPr lang="en-US" smtClean="0"/>
              <a:t>9/9/2019</a:t>
            </a:fld>
            <a:endParaRPr lang="en-US"/>
          </a:p>
        </p:txBody>
      </p:sp>
    </p:spTree>
    <p:extLst>
      <p:ext uri="{BB962C8B-B14F-4D97-AF65-F5344CB8AC3E}">
        <p14:creationId xmlns:p14="http://schemas.microsoft.com/office/powerpoint/2010/main" val="95464515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Header Placeholder 2">
            <a:extLst>
              <a:ext uri="{FF2B5EF4-FFF2-40B4-BE49-F238E27FC236}">
                <a16:creationId xmlns:a16="http://schemas.microsoft.com/office/drawing/2014/main" id="{BF23496A-AF27-4AAF-A735-93EEE1FFF72D}"/>
              </a:ext>
            </a:extLst>
          </p:cNvPr>
          <p:cNvSpPr>
            <a:spLocks noGrp="1"/>
          </p:cNvSpPr>
          <p:nvPr>
            <p:ph type="hdr" sz="quarter"/>
          </p:nvPr>
        </p:nvSpPr>
        <p:spPr>
          <a:xfrm>
            <a:off x="0" y="0"/>
            <a:ext cx="4070350" cy="354013"/>
          </a:xfrm>
          <a:prstGeom prst="rect">
            <a:avLst/>
          </a:prstGeom>
        </p:spPr>
        <p:txBody>
          <a:bodyPr vert="horz" lIns="91440" tIns="45720" rIns="91440" bIns="45720" rtlCol="0"/>
          <a:lstStyle>
            <a:lvl1pPr algn="l">
              <a:defRPr sz="1200"/>
            </a:lvl1pPr>
          </a:lstStyle>
          <a:p>
            <a:r>
              <a:rPr lang="en-US" dirty="0"/>
              <a:t>Turnaround Webinar (HB 1842 Information)</a:t>
            </a:r>
          </a:p>
        </p:txBody>
      </p:sp>
      <p:sp>
        <p:nvSpPr>
          <p:cNvPr id="9" name="Slide Image Placeholder 8">
            <a:extLst>
              <a:ext uri="{FF2B5EF4-FFF2-40B4-BE49-F238E27FC236}">
                <a16:creationId xmlns:a16="http://schemas.microsoft.com/office/drawing/2014/main" id="{C06CBD88-E2AB-4A5B-AEA0-DADB615FCE94}"/>
              </a:ext>
            </a:extLst>
          </p:cNvPr>
          <p:cNvSpPr>
            <a:spLocks noGrp="1" noRot="1" noChangeAspect="1"/>
          </p:cNvSpPr>
          <p:nvPr>
            <p:ph type="sldImg" idx="2"/>
          </p:nvPr>
        </p:nvSpPr>
        <p:spPr>
          <a:xfrm>
            <a:off x="2573338" y="884238"/>
            <a:ext cx="4246562" cy="2389187"/>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a:extLst>
              <a:ext uri="{FF2B5EF4-FFF2-40B4-BE49-F238E27FC236}">
                <a16:creationId xmlns:a16="http://schemas.microsoft.com/office/drawing/2014/main" id="{4EC90CBC-208F-403E-A2BC-87C1C0D5F4BD}"/>
              </a:ext>
            </a:extLst>
          </p:cNvPr>
          <p:cNvSpPr>
            <a:spLocks noGrp="1"/>
          </p:cNvSpPr>
          <p:nvPr>
            <p:ph type="ftr" sz="quarter" idx="4"/>
          </p:nvPr>
        </p:nvSpPr>
        <p:spPr>
          <a:xfrm>
            <a:off x="0" y="6723063"/>
            <a:ext cx="4070350" cy="354012"/>
          </a:xfrm>
          <a:prstGeom prst="rect">
            <a:avLst/>
          </a:prstGeom>
        </p:spPr>
        <p:txBody>
          <a:bodyPr vert="horz" lIns="91440" tIns="45720" rIns="91440" bIns="45720" rtlCol="0" anchor="b"/>
          <a:lstStyle>
            <a:lvl1pPr algn="l">
              <a:defRPr sz="1200"/>
            </a:lvl1pPr>
          </a:lstStyle>
          <a:p>
            <a:r>
              <a:rPr lang="en-US" dirty="0"/>
              <a:t>© 2018, The  Texas Education Agency</a:t>
            </a:r>
          </a:p>
        </p:txBody>
      </p:sp>
      <p:sp>
        <p:nvSpPr>
          <p:cNvPr id="11" name="Date Placeholder 10">
            <a:extLst>
              <a:ext uri="{FF2B5EF4-FFF2-40B4-BE49-F238E27FC236}">
                <a16:creationId xmlns:a16="http://schemas.microsoft.com/office/drawing/2014/main" id="{9C6AA6FF-9B95-4295-863A-037ED195E1FE}"/>
              </a:ext>
            </a:extLst>
          </p:cNvPr>
          <p:cNvSpPr>
            <a:spLocks noGrp="1"/>
          </p:cNvSpPr>
          <p:nvPr>
            <p:ph type="dt" idx="1"/>
          </p:nvPr>
        </p:nvSpPr>
        <p:spPr>
          <a:xfrm>
            <a:off x="5321300" y="0"/>
            <a:ext cx="4070350" cy="354013"/>
          </a:xfrm>
          <a:prstGeom prst="rect">
            <a:avLst/>
          </a:prstGeom>
        </p:spPr>
        <p:txBody>
          <a:bodyPr vert="horz" lIns="91440" tIns="45720" rIns="91440" bIns="45720" rtlCol="0"/>
          <a:lstStyle>
            <a:lvl1pPr algn="r">
              <a:defRPr sz="1200"/>
            </a:lvl1pPr>
          </a:lstStyle>
          <a:p>
            <a:fld id="{72513F6E-D018-4CEB-8AD8-01D34C826A11}" type="datetime1">
              <a:rPr lang="en-US" smtClean="0"/>
              <a:t>9/9/2019</a:t>
            </a:fld>
            <a:endParaRPr lang="en-US"/>
          </a:p>
        </p:txBody>
      </p:sp>
      <p:sp>
        <p:nvSpPr>
          <p:cNvPr id="12" name="Notes Placeholder 11">
            <a:extLst>
              <a:ext uri="{FF2B5EF4-FFF2-40B4-BE49-F238E27FC236}">
                <a16:creationId xmlns:a16="http://schemas.microsoft.com/office/drawing/2014/main" id="{37B51ADE-B6E2-43C1-8379-8D175B5A1206}"/>
              </a:ext>
            </a:extLst>
          </p:cNvPr>
          <p:cNvSpPr>
            <a:spLocks noGrp="1"/>
          </p:cNvSpPr>
          <p:nvPr>
            <p:ph type="body" sz="quarter" idx="3"/>
          </p:nvPr>
        </p:nvSpPr>
        <p:spPr>
          <a:xfrm>
            <a:off x="939800" y="3405188"/>
            <a:ext cx="7513638" cy="2787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2C947F54-186B-491E-848F-CCA593DC62F3}"/>
              </a:ext>
            </a:extLst>
          </p:cNvPr>
          <p:cNvSpPr>
            <a:spLocks noGrp="1"/>
          </p:cNvSpPr>
          <p:nvPr>
            <p:ph type="sldNum" sz="quarter" idx="5"/>
          </p:nvPr>
        </p:nvSpPr>
        <p:spPr>
          <a:xfrm>
            <a:off x="5321300" y="6723063"/>
            <a:ext cx="4070350" cy="354012"/>
          </a:xfrm>
          <a:prstGeom prst="rect">
            <a:avLst/>
          </a:prstGeom>
        </p:spPr>
        <p:txBody>
          <a:bodyPr vert="horz" lIns="91440" tIns="45720" rIns="91440" bIns="45720" rtlCol="0" anchor="b"/>
          <a:lstStyle>
            <a:lvl1pPr algn="r">
              <a:defRPr sz="1200"/>
            </a:lvl1pPr>
          </a:lstStyle>
          <a:p>
            <a:fld id="{E06286DA-98AD-4267-8AB6-F71BE577CE95}" type="slidenum">
              <a:rPr lang="en-US" smtClean="0"/>
              <a:t>‹#›</a:t>
            </a:fld>
            <a:endParaRPr lang="en-US"/>
          </a:p>
        </p:txBody>
      </p:sp>
    </p:spTree>
    <p:extLst>
      <p:ext uri="{BB962C8B-B14F-4D97-AF65-F5344CB8AC3E}">
        <p14:creationId xmlns:p14="http://schemas.microsoft.com/office/powerpoint/2010/main" val="99344657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4244975" cy="2387600"/>
          </a:xfrm>
          <a:prstGeom prst="rect">
            <a:avLst/>
          </a:prstGeom>
        </p:spPr>
      </p:sp>
      <p:sp>
        <p:nvSpPr>
          <p:cNvPr id="3" name="Notes Placeholder 2"/>
          <p:cNvSpPr>
            <a:spLocks noGrp="1"/>
          </p:cNvSpPr>
          <p:nvPr>
            <p:ph type="body" idx="1"/>
          </p:nvPr>
        </p:nvSpPr>
        <p:spPr>
          <a:xfrm>
            <a:off x="5567083" y="1904441"/>
            <a:ext cx="2998694" cy="2587099"/>
          </a:xfrm>
          <a:prstGeom prst="rect">
            <a:avLst/>
          </a:prstGeom>
        </p:spPr>
        <p:txBody>
          <a:bodyPr/>
          <a:lstStyle/>
          <a:p>
            <a:r>
              <a:rPr lang="en-US" b="1" dirty="0"/>
              <a:t>Thank you for attending accountability training from the Texas Education Agency. We would like to take a few minutes to share with you some information regarding interventions and requirements for campuses that have received two or more consecutive unacceptable ratings in the state accountability system. Please note that beginning in the 2019-20 school year, a letter grade of F is considered an unacceptable rating. </a:t>
            </a:r>
          </a:p>
        </p:txBody>
      </p:sp>
      <p:sp>
        <p:nvSpPr>
          <p:cNvPr id="6" name="Slide Number Placeholder 5"/>
          <p:cNvSpPr>
            <a:spLocks noGrp="1"/>
          </p:cNvSpPr>
          <p:nvPr>
            <p:ph type="sldNum" sz="quarter" idx="12"/>
          </p:nvPr>
        </p:nvSpPr>
        <p:spPr>
          <a:xfrm>
            <a:off x="5320663" y="6721995"/>
            <a:ext cx="4070404" cy="355081"/>
          </a:xfrm>
          <a:prstGeom prst="rect">
            <a:avLst/>
          </a:prstGeom>
        </p:spPr>
        <p:txBody>
          <a:bodyPr/>
          <a:lstStyle/>
          <a:p>
            <a:fld id="{CE9FACDD-CF80-0846-A9D4-A013DD70DEFB}" type="slidenum">
              <a:rPr lang="en-US" smtClean="0"/>
              <a:t>1</a:t>
            </a:fld>
            <a:endParaRPr lang="en-US" dirty="0"/>
          </a:p>
        </p:txBody>
      </p:sp>
      <p:sp>
        <p:nvSpPr>
          <p:cNvPr id="9" name="Date Placeholder 8">
            <a:extLst>
              <a:ext uri="{FF2B5EF4-FFF2-40B4-BE49-F238E27FC236}">
                <a16:creationId xmlns:a16="http://schemas.microsoft.com/office/drawing/2014/main" id="{E77B923F-3B59-40CF-AD7F-957B0C9C1880}"/>
              </a:ext>
            </a:extLst>
          </p:cNvPr>
          <p:cNvSpPr>
            <a:spLocks noGrp="1"/>
          </p:cNvSpPr>
          <p:nvPr>
            <p:ph type="dt" idx="13"/>
          </p:nvPr>
        </p:nvSpPr>
        <p:spPr/>
        <p:txBody>
          <a:bodyPr/>
          <a:lstStyle/>
          <a:p>
            <a:fld id="{55778D01-F2FB-4FBB-A225-2F17C1CF7595}" type="datetime1">
              <a:rPr lang="en-US" smtClean="0"/>
              <a:t>9/9/2019</a:t>
            </a:fld>
            <a:endParaRPr lang="en-US"/>
          </a:p>
        </p:txBody>
      </p:sp>
      <p:sp>
        <p:nvSpPr>
          <p:cNvPr id="10" name="Footer Placeholder 9">
            <a:extLst>
              <a:ext uri="{FF2B5EF4-FFF2-40B4-BE49-F238E27FC236}">
                <a16:creationId xmlns:a16="http://schemas.microsoft.com/office/drawing/2014/main" id="{64293371-4A1C-45AE-80C5-C3A3F46F4AAC}"/>
              </a:ext>
            </a:extLst>
          </p:cNvPr>
          <p:cNvSpPr>
            <a:spLocks noGrp="1"/>
          </p:cNvSpPr>
          <p:nvPr>
            <p:ph type="ftr" sz="quarter" idx="14"/>
          </p:nvPr>
        </p:nvSpPr>
        <p:spPr/>
        <p:txBody>
          <a:bodyPr/>
          <a:lstStyle/>
          <a:p>
            <a:r>
              <a:rPr lang="en-US" dirty="0"/>
              <a:t>© 2019, The  Texas Education Agency</a:t>
            </a:r>
          </a:p>
        </p:txBody>
      </p:sp>
      <p:sp>
        <p:nvSpPr>
          <p:cNvPr id="11" name="Header Placeholder 10">
            <a:extLst>
              <a:ext uri="{FF2B5EF4-FFF2-40B4-BE49-F238E27FC236}">
                <a16:creationId xmlns:a16="http://schemas.microsoft.com/office/drawing/2014/main" id="{8A5FAD21-327B-483A-A348-64D357FE3CD2}"/>
              </a:ext>
            </a:extLst>
          </p:cNvPr>
          <p:cNvSpPr>
            <a:spLocks noGrp="1"/>
          </p:cNvSpPr>
          <p:nvPr>
            <p:ph type="hdr" sz="quarter" idx="15"/>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144865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4244975" cy="2387600"/>
          </a:xfrm>
          <a:prstGeom prst="rect">
            <a:avLst/>
          </a:prstGeom>
        </p:spPr>
      </p:sp>
      <p:sp>
        <p:nvSpPr>
          <p:cNvPr id="3" name="Notes Placeholder 2"/>
          <p:cNvSpPr>
            <a:spLocks noGrp="1"/>
          </p:cNvSpPr>
          <p:nvPr>
            <p:ph type="body" idx="1"/>
          </p:nvPr>
        </p:nvSpPr>
        <p:spPr>
          <a:xfrm>
            <a:off x="4973443" y="2078038"/>
            <a:ext cx="3713357" cy="2587099"/>
          </a:xfrm>
          <a:prstGeom prst="rect">
            <a:avLst/>
          </a:prstGeom>
        </p:spPr>
        <p:txBody>
          <a:bodyPr/>
          <a:lstStyle/>
          <a:p>
            <a:r>
              <a:rPr lang="en-US" sz="1400" b="1" dirty="0"/>
              <a:t>House Bill 1842, passed in June 2015 during the 84</a:t>
            </a:r>
            <a:r>
              <a:rPr lang="en-US" sz="1400" b="1" baseline="30000" dirty="0"/>
              <a:t>th</a:t>
            </a:r>
            <a:r>
              <a:rPr lang="en-US" sz="1400" b="1" dirty="0"/>
              <a:t> Legislative Session, requires campuses to develop a turnaround plan after two consecutive years of unacceptable performance and implement the plan if the campus has a third consecutive year of unacceptable performance. In this presentation I will discuss:</a:t>
            </a:r>
          </a:p>
          <a:p>
            <a:pPr marL="171450" indent="-171450">
              <a:buFont typeface="Arial" panose="020B0604020202020204" pitchFamily="34" charset="0"/>
              <a:buChar char="•"/>
            </a:pPr>
            <a:r>
              <a:rPr lang="en-US" sz="1400" b="1" dirty="0"/>
              <a:t>What is required by statute in the turnaround plan,</a:t>
            </a:r>
          </a:p>
          <a:p>
            <a:pPr marL="171450" indent="-171450">
              <a:buFont typeface="Arial" panose="020B0604020202020204" pitchFamily="34" charset="0"/>
              <a:buChar char="•"/>
            </a:pPr>
            <a:r>
              <a:rPr lang="en-US" sz="1400" b="1" dirty="0"/>
              <a:t>Who needs to develop and/or implement the plan, and</a:t>
            </a:r>
          </a:p>
          <a:p>
            <a:pPr marL="171450" indent="-171450">
              <a:buFont typeface="Arial" panose="020B0604020202020204" pitchFamily="34" charset="0"/>
              <a:buChar char="•"/>
            </a:pPr>
            <a:r>
              <a:rPr lang="en-US" sz="1400" b="1" dirty="0"/>
              <a:t>The sanctions created by the bill</a:t>
            </a:r>
            <a:r>
              <a:rPr lang="en-US" b="1" dirty="0"/>
              <a:t>.</a:t>
            </a:r>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2</a:t>
            </a:fld>
            <a:endParaRPr lang="en-US" dirty="0"/>
          </a:p>
        </p:txBody>
      </p:sp>
      <p:sp>
        <p:nvSpPr>
          <p:cNvPr id="6" name="Date Placeholder 5">
            <a:extLst>
              <a:ext uri="{FF2B5EF4-FFF2-40B4-BE49-F238E27FC236}">
                <a16:creationId xmlns:a16="http://schemas.microsoft.com/office/drawing/2014/main" id="{FBE30865-00EF-4525-AED4-EEBD3FA1876D}"/>
              </a:ext>
            </a:extLst>
          </p:cNvPr>
          <p:cNvSpPr>
            <a:spLocks noGrp="1"/>
          </p:cNvSpPr>
          <p:nvPr>
            <p:ph type="dt" idx="11"/>
          </p:nvPr>
        </p:nvSpPr>
        <p:spPr/>
        <p:txBody>
          <a:bodyPr/>
          <a:lstStyle/>
          <a:p>
            <a:fld id="{85AB72D7-EDBF-4D88-8D48-F636E0A6E045}" type="datetime1">
              <a:rPr lang="en-US" smtClean="0"/>
              <a:t>9/9/2019</a:t>
            </a:fld>
            <a:endParaRPr lang="en-US"/>
          </a:p>
        </p:txBody>
      </p:sp>
      <p:sp>
        <p:nvSpPr>
          <p:cNvPr id="7" name="Footer Placeholder 6">
            <a:extLst>
              <a:ext uri="{FF2B5EF4-FFF2-40B4-BE49-F238E27FC236}">
                <a16:creationId xmlns:a16="http://schemas.microsoft.com/office/drawing/2014/main" id="{156184BE-3BD3-4755-B2D5-133C4A0D04C1}"/>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DFD91D65-EAB4-42D0-A0BC-6EA637C0FCCD}"/>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111481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4244975" cy="2387600"/>
          </a:xfrm>
          <a:prstGeom prst="rect">
            <a:avLst/>
          </a:prstGeom>
        </p:spPr>
      </p:sp>
      <p:sp>
        <p:nvSpPr>
          <p:cNvPr id="3" name="Notes Placeholder 2"/>
          <p:cNvSpPr>
            <a:spLocks noGrp="1"/>
          </p:cNvSpPr>
          <p:nvPr>
            <p:ph type="body" idx="1"/>
          </p:nvPr>
        </p:nvSpPr>
        <p:spPr>
          <a:xfrm>
            <a:off x="4973443" y="216714"/>
            <a:ext cx="4244975" cy="6860362"/>
          </a:xfrm>
          <a:prstGeom prst="rect">
            <a:avLst/>
          </a:prstGeom>
        </p:spPr>
        <p:txBody>
          <a:bodyPr/>
          <a:lstStyle/>
          <a:p>
            <a:r>
              <a:rPr lang="en-US" sz="1400" b="1" dirty="0"/>
              <a:t>First we will go over what is required when a campus is ordered to </a:t>
            </a:r>
            <a:r>
              <a:rPr lang="en-US" sz="1400" b="1" i="1" dirty="0"/>
              <a:t>develop</a:t>
            </a:r>
            <a:r>
              <a:rPr lang="en-US" sz="1400" b="1" i="0" dirty="0"/>
              <a:t> a turnaround plan. </a:t>
            </a:r>
          </a:p>
          <a:p>
            <a:endParaRPr lang="en-US" sz="1400" b="1" i="0" dirty="0"/>
          </a:p>
          <a:p>
            <a:r>
              <a:rPr lang="en-US" sz="1400" b="1" i="0" dirty="0"/>
              <a:t>A campus is required to develop a turnaround plan if it has been identified in the </a:t>
            </a:r>
            <a:r>
              <a:rPr lang="en-US" sz="1400" b="1" dirty="0"/>
              <a:t>state accountability system as an Overall F</a:t>
            </a:r>
            <a:r>
              <a:rPr lang="en-US" sz="1400" b="1" i="0" dirty="0"/>
              <a:t> for the second consecutive year. </a:t>
            </a:r>
          </a:p>
          <a:p>
            <a:endParaRPr lang="en-US" sz="1400" b="1" i="0" dirty="0"/>
          </a:p>
          <a:p>
            <a:r>
              <a:rPr lang="en-US" sz="1400" b="1" i="0" dirty="0"/>
              <a:t>All campuses that</a:t>
            </a:r>
            <a:r>
              <a:rPr lang="en-US" sz="1400" b="1" dirty="0"/>
              <a:t> p</a:t>
            </a:r>
            <a:r>
              <a:rPr lang="en-US" sz="1400" b="1" i="0" dirty="0"/>
              <a:t>erform below standard are required to have a campus intervention team. This team assists in the development of the turnaround plan. The plan must have the following elements:</a:t>
            </a:r>
          </a:p>
          <a:p>
            <a:pPr marL="342900" marR="0" lvl="0" indent="-342900">
              <a:lnSpc>
                <a:spcPct val="107000"/>
              </a:lnSpc>
              <a:spcBef>
                <a:spcPts val="0"/>
              </a:spcBef>
              <a:spcAft>
                <a:spcPts val="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 detailed description of the academic programs that will be offered at the campus, including instructional methods, length of school day and school year, academic credit and promotion criteria, and programs to serve special student populations;</a:t>
            </a:r>
          </a:p>
          <a:p>
            <a:pPr marL="342900" marR="0" lvl="0" indent="-342900">
              <a:lnSpc>
                <a:spcPct val="107000"/>
              </a:lnSpc>
              <a:spcBef>
                <a:spcPts val="0"/>
              </a:spcBef>
              <a:spcAft>
                <a:spcPts val="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For districts that seek an in-district charter, the terms of the charter, if one is granted for the campus;</a:t>
            </a:r>
          </a:p>
          <a:p>
            <a:pPr marL="342900" marR="0" lvl="0" indent="-342900">
              <a:lnSpc>
                <a:spcPct val="107000"/>
              </a:lnSpc>
              <a:spcBef>
                <a:spcPts val="0"/>
              </a:spcBef>
              <a:spcAft>
                <a:spcPts val="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Written comments from any campus-level decision-making committee, parents, and teachers at the campus; </a:t>
            </a:r>
          </a:p>
          <a:p>
            <a:pPr marL="342900" marR="0" lvl="0" indent="-342900">
              <a:lnSpc>
                <a:spcPct val="107000"/>
              </a:lnSpc>
              <a:spcBef>
                <a:spcPts val="0"/>
              </a:spcBef>
              <a:spcAft>
                <a:spcPts val="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Detailed budget, staffing, and other financial or supplemental resource information; </a:t>
            </a:r>
          </a:p>
          <a:p>
            <a:pPr marL="342900" marR="0" lvl="0" indent="-342900">
              <a:lnSpc>
                <a:spcPct val="107000"/>
              </a:lnSpc>
              <a:spcBef>
                <a:spcPts val="0"/>
              </a:spcBef>
              <a:spcAft>
                <a:spcPts val="80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And, added in the 2017 legislative session, a detailed description for how the board of trustees will develop and support the oversight of academic achievement and student performance. </a:t>
            </a:r>
          </a:p>
          <a:p>
            <a:pPr marL="0" marR="0" lvl="0" indent="0">
              <a:lnSpc>
                <a:spcPct val="107000"/>
              </a:lnSpc>
              <a:spcBef>
                <a:spcPts val="0"/>
              </a:spcBef>
              <a:spcAft>
                <a:spcPts val="800"/>
              </a:spcAft>
              <a:buFont typeface="Symbol" panose="05050102010706020507" pitchFamily="18" charset="2"/>
              <a:buNone/>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Now let’s review the stakeholder engagement requirements for turnaround plan development.</a:t>
            </a:r>
            <a:endParaRPr lang="en-US" sz="1400" b="1" strike="sngStrik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0" dirty="0"/>
          </a:p>
          <a:p>
            <a:endParaRPr lang="en-US" i="0" dirty="0"/>
          </a:p>
          <a:p>
            <a:endParaRPr lang="en-US" dirty="0"/>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3</a:t>
            </a:fld>
            <a:endParaRPr lang="en-US" dirty="0"/>
          </a:p>
        </p:txBody>
      </p:sp>
      <p:sp>
        <p:nvSpPr>
          <p:cNvPr id="6" name="Date Placeholder 5">
            <a:extLst>
              <a:ext uri="{FF2B5EF4-FFF2-40B4-BE49-F238E27FC236}">
                <a16:creationId xmlns:a16="http://schemas.microsoft.com/office/drawing/2014/main" id="{605648F8-29AD-4F10-B48C-05AF93B9420C}"/>
              </a:ext>
            </a:extLst>
          </p:cNvPr>
          <p:cNvSpPr>
            <a:spLocks noGrp="1"/>
          </p:cNvSpPr>
          <p:nvPr>
            <p:ph type="dt" idx="11"/>
          </p:nvPr>
        </p:nvSpPr>
        <p:spPr/>
        <p:txBody>
          <a:bodyPr/>
          <a:lstStyle/>
          <a:p>
            <a:fld id="{E5792B03-1496-42D1-8268-4DB5388CEB9A}" type="datetime1">
              <a:rPr lang="en-US" smtClean="0"/>
              <a:t>9/9/2019</a:t>
            </a:fld>
            <a:endParaRPr lang="en-US"/>
          </a:p>
        </p:txBody>
      </p:sp>
      <p:sp>
        <p:nvSpPr>
          <p:cNvPr id="7" name="Footer Placeholder 6">
            <a:extLst>
              <a:ext uri="{FF2B5EF4-FFF2-40B4-BE49-F238E27FC236}">
                <a16:creationId xmlns:a16="http://schemas.microsoft.com/office/drawing/2014/main" id="{9AEFB6C7-D36F-4BF0-A849-9511CAEBABDE}"/>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1031ECE3-BEB6-4209-BF2B-9FEF536DD5C2}"/>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115470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2546350" cy="1431925"/>
          </a:xfrm>
          <a:prstGeom prst="rect">
            <a:avLst/>
          </a:prstGeom>
        </p:spPr>
      </p:sp>
      <p:sp>
        <p:nvSpPr>
          <p:cNvPr id="3" name="Notes Placeholder 2"/>
          <p:cNvSpPr>
            <a:spLocks noGrp="1"/>
          </p:cNvSpPr>
          <p:nvPr>
            <p:ph type="body" idx="1"/>
          </p:nvPr>
        </p:nvSpPr>
        <p:spPr>
          <a:xfrm>
            <a:off x="3463984" y="919858"/>
            <a:ext cx="5330392" cy="4808589"/>
          </a:xfrm>
          <a:prstGeom prst="rect">
            <a:avLst/>
          </a:prstGeom>
        </p:spPr>
        <p:txBody>
          <a:bodyPr/>
          <a:lstStyle/>
          <a:p>
            <a:r>
              <a:rPr lang="en-US" sz="1200" b="1" kern="1200" dirty="0">
                <a:solidFill>
                  <a:schemeClr val="tx1"/>
                </a:solidFill>
                <a:effectLst/>
                <a:latin typeface="+mn-lt"/>
                <a:ea typeface="+mn-ea"/>
                <a:cs typeface="+mn-cs"/>
              </a:rPr>
              <a:t>Before a campus turnaround plan is prepared and submitted for approval to the board of trustees of the school district, the district, in consultation with the campus intervention team, must provide notice to parents, the community, and stakeholders that the campus has received an unacceptable performance rating for two consecutive years and will be required to submit a campus turnaround plan. This notice </a:t>
            </a:r>
            <a:r>
              <a:rPr lang="en-US" sz="1200" b="1" kern="1200" dirty="0">
                <a:effectLst/>
                <a:latin typeface="+mn-lt"/>
                <a:ea typeface="+mn-ea"/>
                <a:cs typeface="+mn-cs"/>
              </a:rPr>
              <a:t>must be given no later than 60 days after receiving the preliminary rating, which occurs in mid-August</a:t>
            </a:r>
            <a:r>
              <a:rPr lang="en-US" sz="1200" b="1" kern="1200" dirty="0">
                <a:solidFill>
                  <a:schemeClr val="tx1"/>
                </a:solidFill>
                <a:effectLst/>
                <a:latin typeface="+mn-lt"/>
                <a:ea typeface="+mn-ea"/>
                <a:cs typeface="+mn-cs"/>
              </a:rPr>
              <a:t>. The campus intervention team will also request assistance from parents, the community, and stakeholders in developing the campus turnaround plan. </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Once the campus intervention team has public input, they develop the turnaround plan and publish a draft of the plan for public review and comment before submitting it to the board for approval. When developing the plan, the district may seek assistance from the regional Education Service Center or an institute of higher education to assist in developing and/or implementing the plan</a:t>
            </a:r>
            <a:r>
              <a:rPr lang="en-US" sz="1200" b="1" kern="1200" dirty="0">
                <a:effectLst/>
                <a:latin typeface="+mn-lt"/>
                <a:ea typeface="+mn-ea"/>
                <a:cs typeface="+mn-cs"/>
              </a:rPr>
              <a:t>. </a:t>
            </a:r>
            <a:r>
              <a:rPr lang="en-US" sz="1200" b="1" kern="1200" dirty="0">
                <a:effectLst/>
                <a:highlight>
                  <a:srgbClr val="FFFF00"/>
                </a:highlight>
                <a:latin typeface="+mn-lt"/>
                <a:ea typeface="+mn-ea"/>
                <a:cs typeface="+mn-cs"/>
              </a:rPr>
              <a:t>The district coordinator of school improvement and the principal are required to attend training on turnaround plan development at the ESC in the 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effectLst/>
                <a:latin typeface="+mn-lt"/>
                <a:ea typeface="+mn-ea"/>
                <a:cs typeface="+mn-cs"/>
              </a:rPr>
              <a:t>After the plan </a:t>
            </a:r>
            <a:r>
              <a:rPr lang="en-US" b="1" dirty="0"/>
              <a:t>has been drafted, the district </a:t>
            </a:r>
            <a:r>
              <a:rPr lang="en-US" sz="1200" b="1" kern="1200" dirty="0">
                <a:effectLst/>
                <a:latin typeface="+mn-lt"/>
                <a:ea typeface="+mn-ea"/>
                <a:cs typeface="+mn-cs"/>
              </a:rPr>
              <a:t>must give notice to the public regarding their ability to comment on the plan at least 30 days before the plan is submitted to the board. All comments should be considered and must be presented to the board and submitted with the turnaround plan to the agency. The board then considers the plan for approval before it is submitted to TEA for Commissioner determination.</a:t>
            </a: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4</a:t>
            </a:fld>
            <a:endParaRPr lang="en-US" dirty="0"/>
          </a:p>
        </p:txBody>
      </p:sp>
      <p:sp>
        <p:nvSpPr>
          <p:cNvPr id="6" name="Date Placeholder 5">
            <a:extLst>
              <a:ext uri="{FF2B5EF4-FFF2-40B4-BE49-F238E27FC236}">
                <a16:creationId xmlns:a16="http://schemas.microsoft.com/office/drawing/2014/main" id="{0EE4EB63-BC68-4B92-9D00-7E9797A02C22}"/>
              </a:ext>
            </a:extLst>
          </p:cNvPr>
          <p:cNvSpPr>
            <a:spLocks noGrp="1"/>
          </p:cNvSpPr>
          <p:nvPr>
            <p:ph type="dt" idx="11"/>
          </p:nvPr>
        </p:nvSpPr>
        <p:spPr/>
        <p:txBody>
          <a:bodyPr/>
          <a:lstStyle/>
          <a:p>
            <a:fld id="{D7F76E98-A357-4A42-92D9-FAE006DA30C6}" type="datetime1">
              <a:rPr lang="en-US" smtClean="0"/>
              <a:t>9/9/2019</a:t>
            </a:fld>
            <a:endParaRPr lang="en-US"/>
          </a:p>
        </p:txBody>
      </p:sp>
      <p:sp>
        <p:nvSpPr>
          <p:cNvPr id="7" name="Footer Placeholder 6">
            <a:extLst>
              <a:ext uri="{FF2B5EF4-FFF2-40B4-BE49-F238E27FC236}">
                <a16:creationId xmlns:a16="http://schemas.microsoft.com/office/drawing/2014/main" id="{393D8295-CA3D-4083-AE10-BD07F634B4F0}"/>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217AB93B-02EE-4CED-8351-D135EFCBAF62}"/>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311729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3003550" cy="1689100"/>
          </a:xfrm>
          <a:prstGeom prst="rect">
            <a:avLst/>
          </a:prstGeom>
        </p:spPr>
      </p:sp>
      <p:sp>
        <p:nvSpPr>
          <p:cNvPr id="3" name="Notes Placeholder 2"/>
          <p:cNvSpPr>
            <a:spLocks noGrp="1"/>
          </p:cNvSpPr>
          <p:nvPr>
            <p:ph type="body" idx="1"/>
          </p:nvPr>
        </p:nvSpPr>
        <p:spPr>
          <a:xfrm>
            <a:off x="3642508" y="1593893"/>
            <a:ext cx="5461151" cy="3464214"/>
          </a:xfrm>
          <a:prstGeom prst="rect">
            <a:avLst/>
          </a:prstGeom>
        </p:spPr>
        <p:txBody>
          <a:bodyPr/>
          <a:lstStyle/>
          <a:p>
            <a:r>
              <a:rPr lang="en-US" b="1" dirty="0"/>
              <a:t>Once the plan is approved by the board and submitted to TEA, the commissioner must determine whether the plan will satisfy student performance standards within two years of the plan being implemented. </a:t>
            </a:r>
          </a:p>
          <a:p>
            <a:endParaRPr lang="en-US" b="1" dirty="0"/>
          </a:p>
          <a:p>
            <a:r>
              <a:rPr lang="en-US" b="1" dirty="0"/>
              <a:t>If the commissioner cannot make this determination, the commissioner may reject the plan. The agency must notify the district in writing no later than June 15 and include an outline of the specific concerns that resulted in the rejection of the plan. The district must then create a modified plan with assistance from agency staff, and resubmit the plan no later than the 60</a:t>
            </a:r>
            <a:r>
              <a:rPr lang="en-US" b="1" baseline="30000" dirty="0"/>
              <a:t>th</a:t>
            </a:r>
            <a:r>
              <a:rPr lang="en-US" b="1" dirty="0"/>
              <a:t> day after the date of rejection. The commissioner then has 15 days to approve or reject the modified plan.</a:t>
            </a:r>
          </a:p>
          <a:p>
            <a:endParaRPr lang="en-US" b="1" dirty="0"/>
          </a:p>
          <a:p>
            <a:r>
              <a:rPr lang="en-US" b="1" dirty="0"/>
              <a:t>If the plan is still not accepted, the commissioner shall order one of the following:</a:t>
            </a:r>
          </a:p>
          <a:p>
            <a:pPr marL="171450" indent="-171450">
              <a:buFont typeface="Arial" panose="020B0604020202020204" pitchFamily="34" charset="0"/>
              <a:buChar char="•"/>
            </a:pPr>
            <a:r>
              <a:rPr lang="en-US" b="1" dirty="0"/>
              <a:t>The appointment of a board of managers to govern the school district;</a:t>
            </a:r>
          </a:p>
          <a:p>
            <a:pPr marL="171450" indent="-171450">
              <a:buFont typeface="Arial" panose="020B0604020202020204" pitchFamily="34" charset="0"/>
              <a:buChar char="•"/>
            </a:pPr>
            <a:r>
              <a:rPr lang="en-US" b="1" dirty="0"/>
              <a:t>Alternative management of the campus; or</a:t>
            </a:r>
          </a:p>
          <a:p>
            <a:pPr marL="171450" indent="-171450">
              <a:buFont typeface="Arial" panose="020B0604020202020204" pitchFamily="34" charset="0"/>
              <a:buChar char="•"/>
            </a:pPr>
            <a:r>
              <a:rPr lang="en-US" b="1" dirty="0"/>
              <a:t>Closure of the campus.</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5</a:t>
            </a:fld>
            <a:endParaRPr lang="en-US" dirty="0"/>
          </a:p>
        </p:txBody>
      </p:sp>
      <p:sp>
        <p:nvSpPr>
          <p:cNvPr id="6" name="Date Placeholder 5">
            <a:extLst>
              <a:ext uri="{FF2B5EF4-FFF2-40B4-BE49-F238E27FC236}">
                <a16:creationId xmlns:a16="http://schemas.microsoft.com/office/drawing/2014/main" id="{151123C6-3362-4250-9ECB-7F4ACC08F570}"/>
              </a:ext>
            </a:extLst>
          </p:cNvPr>
          <p:cNvSpPr>
            <a:spLocks noGrp="1"/>
          </p:cNvSpPr>
          <p:nvPr>
            <p:ph type="dt" idx="11"/>
          </p:nvPr>
        </p:nvSpPr>
        <p:spPr/>
        <p:txBody>
          <a:bodyPr/>
          <a:lstStyle/>
          <a:p>
            <a:fld id="{06294735-9726-49CD-BE6F-23BF623E7D2A}" type="datetime1">
              <a:rPr lang="en-US" smtClean="0"/>
              <a:t>9/9/2019</a:t>
            </a:fld>
            <a:endParaRPr lang="en-US"/>
          </a:p>
        </p:txBody>
      </p:sp>
      <p:sp>
        <p:nvSpPr>
          <p:cNvPr id="7" name="Footer Placeholder 6">
            <a:extLst>
              <a:ext uri="{FF2B5EF4-FFF2-40B4-BE49-F238E27FC236}">
                <a16:creationId xmlns:a16="http://schemas.microsoft.com/office/drawing/2014/main" id="{8C573BEF-0CCD-4E69-A855-DFB52CDD2CF4}"/>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BDE999D8-A208-43A7-9E09-DE395957C0AB}"/>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161314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957388"/>
            <a:ext cx="3614738" cy="2033587"/>
          </a:xfrm>
          <a:prstGeom prst="rect">
            <a:avLst/>
          </a:prstGeom>
        </p:spPr>
      </p:sp>
      <p:sp>
        <p:nvSpPr>
          <p:cNvPr id="3" name="Notes Placeholder 2"/>
          <p:cNvSpPr>
            <a:spLocks noGrp="1"/>
          </p:cNvSpPr>
          <p:nvPr>
            <p:ph type="body" idx="1"/>
          </p:nvPr>
        </p:nvSpPr>
        <p:spPr>
          <a:xfrm>
            <a:off x="4424082" y="1753346"/>
            <a:ext cx="3951941" cy="2499194"/>
          </a:xfrm>
          <a:prstGeom prst="rect">
            <a:avLst/>
          </a:prstGeom>
        </p:spPr>
        <p:txBody>
          <a:bodyPr/>
          <a:lstStyle/>
          <a:p>
            <a:pPr marL="0" indent="0">
              <a:buFont typeface="Arial" panose="020B0604020202020204" pitchFamily="34" charset="0"/>
              <a:buNone/>
            </a:pPr>
            <a:r>
              <a:rPr lang="en-US" b="1" dirty="0"/>
              <a:t>If the plan is approved the campus must implement the turnaround plan if they get a third consecutive year of unacceptable performance. The campus must continue to implement the commissioner approved version of the plan until they achieve 2 consecutive years of acceptable performance. After receiving 2 consecutive acceptable performance ratings, the campus may modify the plan.</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If the campus achieves an acceptable rating the year after the order to develop the plan (meaning they don’t get a third consecutive unacceptable rating), the board of trustees may decide to implement the plan, modify it, or withdraw the plan.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6</a:t>
            </a:fld>
            <a:endParaRPr lang="en-US" dirty="0"/>
          </a:p>
        </p:txBody>
      </p:sp>
      <p:sp>
        <p:nvSpPr>
          <p:cNvPr id="6" name="Date Placeholder 5">
            <a:extLst>
              <a:ext uri="{FF2B5EF4-FFF2-40B4-BE49-F238E27FC236}">
                <a16:creationId xmlns:a16="http://schemas.microsoft.com/office/drawing/2014/main" id="{F1FEC76B-6ED9-4BFA-9F91-35DFB3B54576}"/>
              </a:ext>
            </a:extLst>
          </p:cNvPr>
          <p:cNvSpPr>
            <a:spLocks noGrp="1"/>
          </p:cNvSpPr>
          <p:nvPr>
            <p:ph type="dt" idx="11"/>
          </p:nvPr>
        </p:nvSpPr>
        <p:spPr/>
        <p:txBody>
          <a:bodyPr/>
          <a:lstStyle/>
          <a:p>
            <a:fld id="{89B8CDD9-4A31-4A85-8F81-B0AB2085D95D}" type="datetime1">
              <a:rPr lang="en-US" smtClean="0"/>
              <a:t>9/9/2019</a:t>
            </a:fld>
            <a:endParaRPr lang="en-US"/>
          </a:p>
        </p:txBody>
      </p:sp>
      <p:sp>
        <p:nvSpPr>
          <p:cNvPr id="7" name="Footer Placeholder 6">
            <a:extLst>
              <a:ext uri="{FF2B5EF4-FFF2-40B4-BE49-F238E27FC236}">
                <a16:creationId xmlns:a16="http://schemas.microsoft.com/office/drawing/2014/main" id="{C138D2FC-9E55-4169-AECE-446AECF9823D}"/>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08DB1C88-8C66-4F50-8F24-A35B59828984}"/>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327154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957388"/>
            <a:ext cx="3097212" cy="1741487"/>
          </a:xfrm>
          <a:prstGeom prst="rect">
            <a:avLst/>
          </a:prstGeom>
        </p:spPr>
      </p:sp>
      <p:sp>
        <p:nvSpPr>
          <p:cNvPr id="3" name="Notes Placeholder 2"/>
          <p:cNvSpPr>
            <a:spLocks noGrp="1"/>
          </p:cNvSpPr>
          <p:nvPr>
            <p:ph type="body" idx="1"/>
          </p:nvPr>
        </p:nvSpPr>
        <p:spPr>
          <a:xfrm>
            <a:off x="4131758" y="1010489"/>
            <a:ext cx="4341906" cy="4112839"/>
          </a:xfrm>
          <a:prstGeom prst="rect">
            <a:avLst/>
          </a:prstGeom>
        </p:spPr>
        <p:txBody>
          <a:bodyPr/>
          <a:lstStyle/>
          <a:p>
            <a:pPr marL="0" indent="0">
              <a:buFont typeface="Arial" panose="020B0604020202020204" pitchFamily="34" charset="0"/>
              <a:buNone/>
            </a:pPr>
            <a:r>
              <a:rPr lang="en-US" b="1" dirty="0"/>
              <a:t>If the campus receives three consecutive unacceptable ratings after the order to implement, the commissioner must take one of two actions; either:</a:t>
            </a:r>
          </a:p>
          <a:p>
            <a:pPr marL="171450" indent="-171450">
              <a:buFont typeface="Arial" panose="020B0604020202020204" pitchFamily="34" charset="0"/>
              <a:buChar char="•"/>
            </a:pPr>
            <a:r>
              <a:rPr lang="en-US" b="1" dirty="0"/>
              <a:t>Install a board of managers; or</a:t>
            </a:r>
          </a:p>
          <a:p>
            <a:pPr marL="171450" indent="-171450">
              <a:buFont typeface="Arial" panose="020B0604020202020204" pitchFamily="34" charset="0"/>
              <a:buChar char="•"/>
            </a:pPr>
            <a:r>
              <a:rPr lang="en-US" b="1" dirty="0"/>
              <a:t>Close the campus.</a:t>
            </a:r>
          </a:p>
          <a:p>
            <a:endParaRPr lang="en-US" b="1" dirty="0"/>
          </a:p>
          <a:p>
            <a:r>
              <a:rPr lang="en-US" sz="1200" b="1" kern="1200" dirty="0">
                <a:solidFill>
                  <a:schemeClr val="tx1"/>
                </a:solidFill>
                <a:effectLst/>
                <a:latin typeface="+mn-lt"/>
                <a:ea typeface="+mn-ea"/>
                <a:cs typeface="+mn-cs"/>
              </a:rPr>
              <a:t>If the majority of parents at a campus subject to one of these two actions present the commissioner with a written petition specifying which action they wish the commissioner to order, the commissioner shall order the specific action requested.</a:t>
            </a:r>
          </a:p>
          <a:p>
            <a:endParaRPr lang="en-US" sz="1200" b="1" kern="1200" dirty="0">
              <a:solidFill>
                <a:schemeClr val="tx1"/>
              </a:solidFill>
              <a:effectLst/>
              <a:latin typeface="+mn-lt"/>
              <a:ea typeface="+mn-ea"/>
              <a:cs typeface="+mn-cs"/>
            </a:endParaRPr>
          </a:p>
          <a:p>
            <a:r>
              <a:rPr lang="en-US" sz="1200" b="1" kern="1200" dirty="0">
                <a:effectLst/>
                <a:latin typeface="+mn-lt"/>
                <a:ea typeface="+mn-ea"/>
                <a:cs typeface="+mn-cs"/>
              </a:rPr>
              <a:t>However, if the board of trustees of the school district in which the campus is located presents a written request that the commissioner order specific action other than the specific action requested in the parents' petition and provides a written explanation of the basis for the board's request, the commissioner may order the action requested by the board of trustees. For more information, please visit our parent </a:t>
            </a:r>
            <a:r>
              <a:rPr lang="en-US" b="1" dirty="0"/>
              <a:t>petition site at https://tea.texas.gov/parentpetition/ .</a:t>
            </a:r>
            <a:endParaRPr lang="en-US" sz="1200" b="1" kern="1200" dirty="0">
              <a:effectLs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5320663" y="6721995"/>
            <a:ext cx="4070404" cy="355081"/>
          </a:xfrm>
          <a:prstGeom prst="rect">
            <a:avLst/>
          </a:prstGeom>
        </p:spPr>
        <p:txBody>
          <a:bodyPr/>
          <a:lstStyle/>
          <a:p>
            <a:fld id="{AB16F32E-E1E0-4F15-BCE0-7D7B4B5B55D7}" type="slidenum">
              <a:rPr lang="en-US" smtClean="0"/>
              <a:t>7</a:t>
            </a:fld>
            <a:endParaRPr lang="en-US" dirty="0"/>
          </a:p>
        </p:txBody>
      </p:sp>
      <p:sp>
        <p:nvSpPr>
          <p:cNvPr id="6" name="Date Placeholder 5">
            <a:extLst>
              <a:ext uri="{FF2B5EF4-FFF2-40B4-BE49-F238E27FC236}">
                <a16:creationId xmlns:a16="http://schemas.microsoft.com/office/drawing/2014/main" id="{DC1A6AF1-AFFB-469B-BF97-EF78CA536411}"/>
              </a:ext>
            </a:extLst>
          </p:cNvPr>
          <p:cNvSpPr>
            <a:spLocks noGrp="1"/>
          </p:cNvSpPr>
          <p:nvPr>
            <p:ph type="dt" idx="11"/>
          </p:nvPr>
        </p:nvSpPr>
        <p:spPr/>
        <p:txBody>
          <a:bodyPr/>
          <a:lstStyle/>
          <a:p>
            <a:fld id="{A3A4963E-4129-41DF-8365-D87FA3DB0146}" type="datetime1">
              <a:rPr lang="en-US" smtClean="0"/>
              <a:t>9/9/2019</a:t>
            </a:fld>
            <a:endParaRPr lang="en-US"/>
          </a:p>
        </p:txBody>
      </p:sp>
      <p:sp>
        <p:nvSpPr>
          <p:cNvPr id="7" name="Footer Placeholder 6">
            <a:extLst>
              <a:ext uri="{FF2B5EF4-FFF2-40B4-BE49-F238E27FC236}">
                <a16:creationId xmlns:a16="http://schemas.microsoft.com/office/drawing/2014/main" id="{3C19124B-134D-4D05-B8D6-C66419FD5BEC}"/>
              </a:ext>
            </a:extLst>
          </p:cNvPr>
          <p:cNvSpPr>
            <a:spLocks noGrp="1"/>
          </p:cNvSpPr>
          <p:nvPr>
            <p:ph type="ftr" sz="quarter" idx="12"/>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9B4639E9-384C-441E-8AEE-8D3E3D11D712}"/>
              </a:ext>
            </a:extLst>
          </p:cNvPr>
          <p:cNvSpPr>
            <a:spLocks noGrp="1"/>
          </p:cNvSpPr>
          <p:nvPr>
            <p:ph type="hdr" sz="quarter" idx="13"/>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265540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78038"/>
            <a:ext cx="4244975" cy="2387600"/>
          </a:xfrm>
          <a:prstGeom prst="rect">
            <a:avLst/>
          </a:prstGeom>
        </p:spPr>
      </p:sp>
      <p:sp>
        <p:nvSpPr>
          <p:cNvPr id="3" name="Notes Placeholder 2"/>
          <p:cNvSpPr>
            <a:spLocks noGrp="1"/>
          </p:cNvSpPr>
          <p:nvPr>
            <p:ph type="body" idx="1"/>
          </p:nvPr>
        </p:nvSpPr>
        <p:spPr>
          <a:xfrm>
            <a:off x="5227443" y="2078038"/>
            <a:ext cx="3713357" cy="2065010"/>
          </a:xfrm>
          <a:prstGeom prst="rect">
            <a:avLst/>
          </a:prstGeom>
        </p:spPr>
        <p:txBody>
          <a:bodyPr/>
          <a:lstStyle/>
          <a:p>
            <a:r>
              <a:rPr lang="en-US" b="1" dirty="0"/>
              <a:t>This concludes the information session regarding the development and implementation requirements for campuses required to develop turnaround plans. We thank you for your time; if you have further questions regarding any part of the process, please contact us. </a:t>
            </a:r>
          </a:p>
          <a:p>
            <a:endParaRPr lang="en-US" dirty="0"/>
          </a:p>
          <a:p>
            <a:endParaRPr lang="en-US" i="1" dirty="0">
              <a:solidFill>
                <a:srgbClr val="FF0000"/>
              </a:solidFill>
            </a:endParaRPr>
          </a:p>
        </p:txBody>
      </p:sp>
      <p:sp>
        <p:nvSpPr>
          <p:cNvPr id="6" name="Slide Number Placeholder 5"/>
          <p:cNvSpPr>
            <a:spLocks noGrp="1"/>
          </p:cNvSpPr>
          <p:nvPr>
            <p:ph type="sldNum" sz="quarter" idx="12"/>
          </p:nvPr>
        </p:nvSpPr>
        <p:spPr>
          <a:xfrm>
            <a:off x="5320663" y="6721995"/>
            <a:ext cx="4070404" cy="355081"/>
          </a:xfrm>
          <a:prstGeom prst="rect">
            <a:avLst/>
          </a:prstGeom>
        </p:spPr>
        <p:txBody>
          <a:bodyPr/>
          <a:lstStyle/>
          <a:p>
            <a:fld id="{CE9FACDD-CF80-0846-A9D4-A013DD70DEFB}" type="slidenum">
              <a:rPr lang="en-US" smtClean="0"/>
              <a:t>8</a:t>
            </a:fld>
            <a:endParaRPr lang="en-US" dirty="0"/>
          </a:p>
        </p:txBody>
      </p:sp>
      <p:sp>
        <p:nvSpPr>
          <p:cNvPr id="4" name="Date Placeholder 3">
            <a:extLst>
              <a:ext uri="{FF2B5EF4-FFF2-40B4-BE49-F238E27FC236}">
                <a16:creationId xmlns:a16="http://schemas.microsoft.com/office/drawing/2014/main" id="{435AC614-4B58-4737-B5AC-A06505834C0D}"/>
              </a:ext>
            </a:extLst>
          </p:cNvPr>
          <p:cNvSpPr>
            <a:spLocks noGrp="1"/>
          </p:cNvSpPr>
          <p:nvPr>
            <p:ph type="dt" idx="13"/>
          </p:nvPr>
        </p:nvSpPr>
        <p:spPr/>
        <p:txBody>
          <a:bodyPr/>
          <a:lstStyle/>
          <a:p>
            <a:fld id="{D8918D88-3664-4734-A592-71613AD129C8}" type="datetime1">
              <a:rPr lang="en-US" smtClean="0"/>
              <a:t>9/9/2019</a:t>
            </a:fld>
            <a:endParaRPr lang="en-US"/>
          </a:p>
        </p:txBody>
      </p:sp>
      <p:sp>
        <p:nvSpPr>
          <p:cNvPr id="7" name="Footer Placeholder 6">
            <a:extLst>
              <a:ext uri="{FF2B5EF4-FFF2-40B4-BE49-F238E27FC236}">
                <a16:creationId xmlns:a16="http://schemas.microsoft.com/office/drawing/2014/main" id="{2B01496F-8625-4D80-BA0C-DEF3A95984A6}"/>
              </a:ext>
            </a:extLst>
          </p:cNvPr>
          <p:cNvSpPr>
            <a:spLocks noGrp="1"/>
          </p:cNvSpPr>
          <p:nvPr>
            <p:ph type="ftr" sz="quarter" idx="14"/>
          </p:nvPr>
        </p:nvSpPr>
        <p:spPr/>
        <p:txBody>
          <a:bodyPr/>
          <a:lstStyle/>
          <a:p>
            <a:r>
              <a:rPr lang="en-US" dirty="0"/>
              <a:t>© 2019, The  Texas Education Agency</a:t>
            </a:r>
          </a:p>
        </p:txBody>
      </p:sp>
      <p:sp>
        <p:nvSpPr>
          <p:cNvPr id="8" name="Header Placeholder 7">
            <a:extLst>
              <a:ext uri="{FF2B5EF4-FFF2-40B4-BE49-F238E27FC236}">
                <a16:creationId xmlns:a16="http://schemas.microsoft.com/office/drawing/2014/main" id="{6D92510D-4AEE-4557-AB89-D881BB3A6851}"/>
              </a:ext>
            </a:extLst>
          </p:cNvPr>
          <p:cNvSpPr>
            <a:spLocks noGrp="1"/>
          </p:cNvSpPr>
          <p:nvPr>
            <p:ph type="hdr" sz="quarter" idx="15"/>
          </p:nvPr>
        </p:nvSpPr>
        <p:spPr/>
        <p:txBody>
          <a:bodyPr/>
          <a:lstStyle/>
          <a:p>
            <a:r>
              <a:rPr lang="en-US"/>
              <a:t>Turnaround Webinar (HB 1842 Information)</a:t>
            </a:r>
            <a:endParaRPr lang="en-US" dirty="0"/>
          </a:p>
        </p:txBody>
      </p:sp>
    </p:spTree>
    <p:extLst>
      <p:ext uri="{BB962C8B-B14F-4D97-AF65-F5344CB8AC3E}">
        <p14:creationId xmlns:p14="http://schemas.microsoft.com/office/powerpoint/2010/main" val="356701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chemeClr val="accent1">
                    <a:lumMod val="60000"/>
                    <a:lumOff val="40000"/>
                  </a:schemeClr>
                </a:solidFill>
              </a:rPr>
              <a:t>3/28/18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dirty="0">
                <a:solidFill>
                  <a:schemeClr val="accent1">
                    <a:lumMod val="60000"/>
                    <a:lumOff val="40000"/>
                  </a:schemeClr>
                </a:solidFill>
              </a:rPr>
              <a:t>Texas Education Agency</a:t>
            </a:r>
          </a:p>
        </p:txBody>
      </p:sp>
    </p:spTree>
    <p:extLst>
      <p:ext uri="{BB962C8B-B14F-4D97-AF65-F5344CB8AC3E}">
        <p14:creationId xmlns:p14="http://schemas.microsoft.com/office/powerpoint/2010/main" val="5603744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Open Sans Semibold" charset="0"/>
                <a:ea typeface="Open Sans Semibold" charset="0"/>
                <a:cs typeface="Open Sans Semibold" charset="0"/>
              </a:rPr>
              <a:t>Section Break Slide</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Rectangle 13"/>
          <p:cNvSpPr/>
          <p:nvPr userDrawn="1"/>
        </p:nvSpPr>
        <p:spPr>
          <a:xfrm>
            <a:off x="0" y="2433234"/>
            <a:ext cx="12192000" cy="3099662"/>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3" name="Title 1"/>
          <p:cNvSpPr txBox="1">
            <a:spLocks/>
          </p:cNvSpPr>
          <p:nvPr userDrawn="1"/>
        </p:nvSpPr>
        <p:spPr>
          <a:xfrm>
            <a:off x="1066800" y="3131199"/>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Open Sans Semibold" charset="0"/>
                <a:ea typeface="Open Sans Semibold" charset="0"/>
                <a:cs typeface="Open Sans Semibold" charset="0"/>
              </a:rPr>
              <a:t>Section Break Slide</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Open Sans Semibold" charset="0"/>
                <a:ea typeface="Open Sans Semibold" charset="0"/>
                <a:cs typeface="Open Sans Semibold" charset="0"/>
              </a:rPr>
              <a:t>Section Break Slide</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4" name="Rectangle 13"/>
          <p:cNvSpPr/>
          <p:nvPr userDrawn="1"/>
        </p:nvSpPr>
        <p:spPr>
          <a:xfrm>
            <a:off x="92467" y="2576945"/>
            <a:ext cx="12192000" cy="2707574"/>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3" name="Title 1"/>
          <p:cNvSpPr txBox="1">
            <a:spLocks/>
          </p:cNvSpPr>
          <p:nvPr userDrawn="1"/>
        </p:nvSpPr>
        <p:spPr>
          <a:xfrm>
            <a:off x="1068389" y="3054714"/>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Open Sans Semibold" charset="0"/>
                <a:ea typeface="Open Sans Semibold" charset="0"/>
                <a:cs typeface="Open Sans Semibold" charset="0"/>
              </a:rPr>
              <a:t>Section Break Slide</a:t>
            </a: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1" name="Title 1"/>
          <p:cNvSpPr txBox="1">
            <a:spLocks/>
          </p:cNvSpPr>
          <p:nvPr userDrawn="1"/>
        </p:nvSpPr>
        <p:spPr>
          <a:xfrm>
            <a:off x="0" y="3044798"/>
            <a:ext cx="12192000" cy="852644"/>
          </a:xfrm>
          <a:prstGeom prst="rect">
            <a:avLst/>
          </a:prstGeom>
          <a:gradFill>
            <a:gsLst>
              <a:gs pos="48000">
                <a:srgbClr val="2E75B6"/>
              </a:gs>
              <a:gs pos="0">
                <a:schemeClr val="accent5">
                  <a:lumMod val="75000"/>
                </a:schemeClr>
              </a:gs>
              <a:gs pos="100000">
                <a:srgbClr val="005786">
                  <a:lumMod val="96000"/>
                </a:srgbClr>
              </a:gs>
            </a:gsLst>
            <a:lin ang="1800000" scaled="0"/>
          </a:gra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0" i="0" dirty="0">
                <a:solidFill>
                  <a:schemeClr val="bg1"/>
                </a:solidFill>
                <a:latin typeface="Open Sans" charset="0"/>
                <a:ea typeface="Open Sans" charset="0"/>
                <a:cs typeface="Open Sans" charset="0"/>
              </a:rPr>
              <a:t>Notes/Appendix Slide</a:t>
            </a:r>
          </a:p>
        </p:txBody>
      </p:sp>
    </p:spTree>
    <p:extLst>
      <p:ext uri="{BB962C8B-B14F-4D97-AF65-F5344CB8AC3E}">
        <p14:creationId xmlns:p14="http://schemas.microsoft.com/office/powerpoint/2010/main" val="10161688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0D0B-903B-4194-874C-DA4415664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5925D-8D26-4CFF-A6A2-DD9E4DB2C8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19034-46FA-46B4-8392-762739FC084F}"/>
              </a:ext>
            </a:extLst>
          </p:cNvPr>
          <p:cNvSpPr>
            <a:spLocks noGrp="1"/>
          </p:cNvSpPr>
          <p:nvPr>
            <p:ph type="dt" sz="half" idx="10"/>
          </p:nvPr>
        </p:nvSpPr>
        <p:spPr/>
        <p:txBody>
          <a:bodyPr/>
          <a:lstStyle/>
          <a:p>
            <a:fld id="{E8EFF2C9-7D6A-4A95-B4A3-7C6E1CCED7DD}" type="datetimeFigureOut">
              <a:rPr lang="en-US" smtClean="0"/>
              <a:t>9/9/2019</a:t>
            </a:fld>
            <a:endParaRPr lang="en-US" dirty="0"/>
          </a:p>
        </p:txBody>
      </p:sp>
      <p:sp>
        <p:nvSpPr>
          <p:cNvPr id="5" name="Footer Placeholder 4">
            <a:extLst>
              <a:ext uri="{FF2B5EF4-FFF2-40B4-BE49-F238E27FC236}">
                <a16:creationId xmlns:a16="http://schemas.microsoft.com/office/drawing/2014/main" id="{6976B642-47BC-41ED-8495-4C4F702298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2D1764-BA28-4CA5-9638-547EB3D88E5F}"/>
              </a:ext>
            </a:extLst>
          </p:cNvPr>
          <p:cNvSpPr>
            <a:spLocks noGrp="1"/>
          </p:cNvSpPr>
          <p:nvPr>
            <p:ph type="sldNum" sz="quarter" idx="12"/>
          </p:nvPr>
        </p:nvSpPr>
        <p:spPr/>
        <p:txBody>
          <a:bodyPr/>
          <a:lstStyle/>
          <a:p>
            <a:fld id="{469BD478-8BFC-4936-9B97-D2FC884BDC14}" type="slidenum">
              <a:rPr lang="en-US" smtClean="0"/>
              <a:t>‹#›</a:t>
            </a:fld>
            <a:endParaRPr lang="en-US" dirty="0"/>
          </a:p>
        </p:txBody>
      </p:sp>
    </p:spTree>
    <p:extLst>
      <p:ext uri="{BB962C8B-B14F-4D97-AF65-F5344CB8AC3E}">
        <p14:creationId xmlns:p14="http://schemas.microsoft.com/office/powerpoint/2010/main" val="289784175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C06F-70F9-4B65-830D-58EE3A972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7FC71D-1AA9-47C7-B48B-A13C2A3641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F63949-B570-40E7-A50A-2E9F9B2357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8F4B2F-EF70-450F-807B-8F6D98CF5CE4}"/>
              </a:ext>
            </a:extLst>
          </p:cNvPr>
          <p:cNvSpPr>
            <a:spLocks noGrp="1"/>
          </p:cNvSpPr>
          <p:nvPr>
            <p:ph type="dt" sz="half" idx="10"/>
          </p:nvPr>
        </p:nvSpPr>
        <p:spPr/>
        <p:txBody>
          <a:bodyPr/>
          <a:lstStyle/>
          <a:p>
            <a:fld id="{E8EFF2C9-7D6A-4A95-B4A3-7C6E1CCED7DD}" type="datetimeFigureOut">
              <a:rPr lang="en-US" smtClean="0"/>
              <a:t>9/9/2019</a:t>
            </a:fld>
            <a:endParaRPr lang="en-US" dirty="0"/>
          </a:p>
        </p:txBody>
      </p:sp>
      <p:sp>
        <p:nvSpPr>
          <p:cNvPr id="6" name="Footer Placeholder 5">
            <a:extLst>
              <a:ext uri="{FF2B5EF4-FFF2-40B4-BE49-F238E27FC236}">
                <a16:creationId xmlns:a16="http://schemas.microsoft.com/office/drawing/2014/main" id="{E535A22B-F49E-4598-9D1D-506F1D48B9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5C7EF5-212A-466C-A1D7-F6D0C0B9834A}"/>
              </a:ext>
            </a:extLst>
          </p:cNvPr>
          <p:cNvSpPr>
            <a:spLocks noGrp="1"/>
          </p:cNvSpPr>
          <p:nvPr>
            <p:ph type="sldNum" sz="quarter" idx="12"/>
          </p:nvPr>
        </p:nvSpPr>
        <p:spPr/>
        <p:txBody>
          <a:bodyPr/>
          <a:lstStyle/>
          <a:p>
            <a:fld id="{469BD478-8BFC-4936-9B97-D2FC884BDC14}" type="slidenum">
              <a:rPr lang="en-US" smtClean="0"/>
              <a:t>‹#›</a:t>
            </a:fld>
            <a:endParaRPr lang="en-US" dirty="0"/>
          </a:p>
        </p:txBody>
      </p:sp>
    </p:spTree>
    <p:extLst>
      <p:ext uri="{BB962C8B-B14F-4D97-AF65-F5344CB8AC3E}">
        <p14:creationId xmlns:p14="http://schemas.microsoft.com/office/powerpoint/2010/main" val="110078057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dirty="0">
                <a:solidFill>
                  <a:schemeClr val="accent1">
                    <a:lumMod val="60000"/>
                    <a:lumOff val="40000"/>
                  </a:schemeClr>
                </a:solidFill>
              </a:rPr>
              <a:t>Footer</a:t>
            </a:r>
          </a:p>
        </p:txBody>
      </p:sp>
      <p:sp>
        <p:nvSpPr>
          <p:cNvPr id="5" name="Rectangle 4"/>
          <p:cNvSpPr/>
          <p:nvPr userDrawn="1"/>
        </p:nvSpPr>
        <p:spPr>
          <a:xfrm>
            <a:off x="1152525" y="1577057"/>
            <a:ext cx="8438776" cy="2918748"/>
          </a:xfrm>
          <a:prstGeom prst="rect">
            <a:avLst/>
          </a:prstGeom>
        </p:spPr>
        <p:txBody>
          <a:bodyPr wrap="square">
            <a:spAutoFit/>
          </a:bodyPr>
          <a:lstStyle/>
          <a:p>
            <a:pPr>
              <a:spcAft>
                <a:spcPts val="200"/>
              </a:spcAft>
            </a:pPr>
            <a:r>
              <a:rPr lang="en-US" b="1" i="1" dirty="0">
                <a:solidFill>
                  <a:srgbClr val="F06039"/>
                </a:solidFill>
                <a:latin typeface="Open Sans Semibold" charset="0"/>
                <a:ea typeface="Open Sans Semibold" charset="0"/>
                <a:cs typeface="Open Sans Semibold" charset="0"/>
              </a:rPr>
              <a:t>Heading</a:t>
            </a:r>
            <a:endParaRPr lang="en-US" dirty="0">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dirty="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dirty="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dirty="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dirty="0">
                <a:latin typeface="Open Sans" charset="0"/>
                <a:ea typeface="Open Sans" charset="0"/>
                <a:cs typeface="Open Sans" charset="0"/>
              </a:rPr>
              <a:t>Content</a:t>
            </a:r>
          </a:p>
          <a:p>
            <a:pPr marR="0" lvl="0" fontAlgn="ctr">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a:p>
            <a:pPr marR="0" lvl="0" fontAlgn="ctr">
              <a:spcBef>
                <a:spcPts val="0"/>
              </a:spcBef>
              <a:spcAft>
                <a:spcPts val="200"/>
              </a:spcAft>
              <a:tabLst>
                <a:tab pos="457200" algn="l"/>
              </a:tabLst>
            </a:pPr>
            <a:r>
              <a:rPr lang="en-US" b="1" i="1" dirty="0">
                <a:solidFill>
                  <a:srgbClr val="F06039"/>
                </a:solidFill>
                <a:latin typeface="Open Sans Semibold" charset="0"/>
                <a:ea typeface="Open Sans Semibold" charset="0"/>
                <a:cs typeface="Open Sans Semibold" charset="0"/>
              </a:rPr>
              <a:t>Heading</a:t>
            </a:r>
            <a:endParaRPr lang="en-US" i="1" dirty="0">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dirty="0">
                <a:latin typeface="Open Sans" charset="0"/>
                <a:ea typeface="Open Sans" charset="0"/>
                <a:cs typeface="Open Sans" charset="0"/>
              </a:rPr>
              <a:t>Content</a:t>
            </a:r>
          </a:p>
          <a:p>
            <a:pPr marR="0" lvl="0" fontAlgn="ctr">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TOC Slide</a:t>
            </a:r>
          </a:p>
        </p:txBody>
      </p:sp>
    </p:spTree>
    <p:extLst>
      <p:ext uri="{BB962C8B-B14F-4D97-AF65-F5344CB8AC3E}">
        <p14:creationId xmlns:p14="http://schemas.microsoft.com/office/powerpoint/2010/main" val="15908552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9" name="Content Placeholder 2"/>
          <p:cNvSpPr txBox="1">
            <a:spLocks/>
          </p:cNvSpPr>
          <p:nvPr userDrawn="1"/>
        </p:nvSpPr>
        <p:spPr>
          <a:xfrm>
            <a:off x="1097280" y="2038864"/>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latin typeface="Open Sans" charset="0"/>
                <a:ea typeface="Open Sans" charset="0"/>
                <a:cs typeface="Open Sans" charset="0"/>
              </a:rPr>
              <a:t>Click to edit Master text style</a:t>
            </a:r>
            <a:r>
              <a:rPr lang="en-US" dirty="0"/>
              <a:t>s</a:t>
            </a:r>
          </a:p>
          <a:p>
            <a:pPr marL="800100" lvl="1" indent="-342900" algn="l">
              <a:buClr>
                <a:srgbClr val="F06039"/>
              </a:buClr>
              <a:buFont typeface="Wingdings" charset="2"/>
              <a:buChar char="§"/>
              <a:tabLst/>
            </a:pPr>
            <a:r>
              <a:rPr lang="en-US" dirty="0">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dirty="0">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dirty="0">
                <a:latin typeface="Open Sans" charset="0"/>
                <a:ea typeface="Open Sans" charset="0"/>
                <a:cs typeface="Open Sans" charset="0"/>
              </a:rPr>
              <a:t>Fourth level</a:t>
            </a:r>
          </a:p>
          <a:p>
            <a:pPr marL="2005013" lvl="4" indent="-176213" algn="l">
              <a:buClr>
                <a:srgbClr val="F06039"/>
              </a:buClr>
              <a:buFont typeface="Arial" charset="0"/>
              <a:buChar char="•"/>
              <a:tabLst/>
            </a:pPr>
            <a:r>
              <a:rPr lang="en-US" dirty="0">
                <a:latin typeface="Open Sans" charset="0"/>
                <a:ea typeface="Open Sans" charset="0"/>
                <a:cs typeface="Open Sans" charset="0"/>
              </a:rPr>
              <a:t>Fifth level</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Bullet List Slide</a:t>
            </a:r>
          </a:p>
        </p:txBody>
      </p:sp>
    </p:spTree>
    <p:extLst>
      <p:ext uri="{BB962C8B-B14F-4D97-AF65-F5344CB8AC3E}">
        <p14:creationId xmlns:p14="http://schemas.microsoft.com/office/powerpoint/2010/main" val="7002273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1" name="Content Placeholder 2"/>
          <p:cNvSpPr txBox="1">
            <a:spLocks/>
          </p:cNvSpPr>
          <p:nvPr userDrawn="1"/>
        </p:nvSpPr>
        <p:spPr>
          <a:xfrm>
            <a:off x="1097280" y="2038864"/>
            <a:ext cx="10058400" cy="3830229"/>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latin typeface="Open Sans" charset="0"/>
                <a:ea typeface="Open Sans" charset="0"/>
                <a:cs typeface="Open Sans" charset="0"/>
              </a:rPr>
              <a:t>Click to edit Master text style</a:t>
            </a:r>
            <a:r>
              <a:rPr lang="en-US" dirty="0"/>
              <a:t>s</a:t>
            </a:r>
          </a:p>
          <a:p>
            <a:pPr marL="800100" lvl="1" indent="-342900" algn="l">
              <a:buClr>
                <a:srgbClr val="F06039"/>
              </a:buClr>
              <a:buFont typeface="Wingdings" charset="2"/>
              <a:buChar char="§"/>
              <a:tabLst/>
            </a:pPr>
            <a:r>
              <a:rPr lang="en-US" dirty="0">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dirty="0">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dirty="0">
                <a:latin typeface="Open Sans" charset="0"/>
                <a:ea typeface="Open Sans" charset="0"/>
                <a:cs typeface="Open Sans" charset="0"/>
              </a:rPr>
              <a:t>Fourth level</a:t>
            </a:r>
          </a:p>
          <a:p>
            <a:pPr marL="2005013" lvl="4" indent="-176213" algn="l">
              <a:buClr>
                <a:srgbClr val="F06039"/>
              </a:buClr>
              <a:buFont typeface="Arial" charset="0"/>
              <a:buChar char="•"/>
              <a:tabLst/>
            </a:pPr>
            <a:r>
              <a:rPr lang="en-US" dirty="0">
                <a:latin typeface="Open Sans" charset="0"/>
                <a:ea typeface="Open Sans" charset="0"/>
                <a:cs typeface="Open Sans" charset="0"/>
              </a:rPr>
              <a:t>Fifth level</a:t>
            </a:r>
          </a:p>
          <a:p>
            <a:pPr algn="l"/>
            <a:endParaRPr lang="en-US" dirty="0">
              <a:latin typeface="Open Sans" charset="0"/>
              <a:ea typeface="Open Sans" charset="0"/>
              <a:cs typeface="Open Sans" charset="0"/>
            </a:endParaRPr>
          </a:p>
          <a:p>
            <a:pPr algn="l"/>
            <a:endParaRPr lang="en-US" dirty="0">
              <a:latin typeface="Open Sans" charset="0"/>
              <a:ea typeface="Open Sans" charset="0"/>
              <a:cs typeface="Open Sans" charset="0"/>
            </a:endParaRPr>
          </a:p>
          <a:p>
            <a:pPr algn="l"/>
            <a:endParaRPr lang="en-US" dirty="0">
              <a:latin typeface="Open Sans" charset="0"/>
              <a:ea typeface="Open Sans" charset="0"/>
              <a:cs typeface="Open Sans" charset="0"/>
            </a:endParaRPr>
          </a:p>
          <a:p>
            <a:pPr algn="l"/>
            <a:endParaRPr lang="en-US" dirty="0">
              <a:latin typeface="Open Sans" charset="0"/>
              <a:ea typeface="Open Sans" charset="0"/>
              <a:cs typeface="Open Sans" charset="0"/>
            </a:endParaRPr>
          </a:p>
          <a:p>
            <a:pPr algn="l"/>
            <a:r>
              <a:rPr lang="en-US" dirty="0">
                <a:latin typeface="Open Sans" charset="0"/>
                <a:ea typeface="Open Sans" charset="0"/>
                <a:cs typeface="Open Sans" charset="0"/>
              </a:rPr>
              <a:t>Click to edit Master text style</a:t>
            </a:r>
            <a:r>
              <a:rPr lang="en-US" dirty="0"/>
              <a:t>s</a:t>
            </a:r>
          </a:p>
          <a:p>
            <a:pPr marL="800100" lvl="1" indent="-342900" algn="l">
              <a:buClr>
                <a:srgbClr val="F06039"/>
              </a:buClr>
              <a:buFont typeface="Wingdings" charset="2"/>
              <a:buChar char="§"/>
              <a:tabLst/>
            </a:pPr>
            <a:r>
              <a:rPr lang="en-US" dirty="0">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dirty="0">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dirty="0">
                <a:latin typeface="Open Sans" charset="0"/>
                <a:ea typeface="Open Sans" charset="0"/>
                <a:cs typeface="Open Sans" charset="0"/>
              </a:rPr>
              <a:t>Fourth level</a:t>
            </a:r>
          </a:p>
          <a:p>
            <a:pPr marL="2005013" lvl="4" indent="-176213" algn="l">
              <a:buClr>
                <a:srgbClr val="F06039"/>
              </a:buClr>
              <a:buFont typeface="Arial" charset="0"/>
              <a:buChar char="•"/>
              <a:tabLst/>
            </a:pPr>
            <a:r>
              <a:rPr lang="en-US" dirty="0">
                <a:latin typeface="Open Sans" charset="0"/>
                <a:ea typeface="Open Sans" charset="0"/>
                <a:cs typeface="Open Sans" charset="0"/>
              </a:rPr>
              <a:t>Fifth level</a:t>
            </a:r>
          </a:p>
        </p:txBody>
      </p:sp>
      <p:sp>
        <p:nvSpPr>
          <p:cNvPr id="12"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2-column</a:t>
            </a:r>
            <a:r>
              <a:rPr lang="en-US" sz="3600" b="0" i="0" baseline="0" dirty="0">
                <a:latin typeface="Open Sans" charset="0"/>
                <a:ea typeface="Open Sans" charset="0"/>
                <a:cs typeface="Open Sans" charset="0"/>
              </a:rPr>
              <a:t> </a:t>
            </a:r>
            <a:r>
              <a:rPr lang="en-US" sz="3600" b="0" i="0" dirty="0">
                <a:latin typeface="Open Sans" charset="0"/>
                <a:ea typeface="Open Sans" charset="0"/>
                <a:cs typeface="Open Sans" charset="0"/>
              </a:rPr>
              <a:t>Bullet List Slide</a:t>
            </a:r>
          </a:p>
        </p:txBody>
      </p:sp>
    </p:spTree>
    <p:extLst>
      <p:ext uri="{BB962C8B-B14F-4D97-AF65-F5344CB8AC3E}">
        <p14:creationId xmlns:p14="http://schemas.microsoft.com/office/powerpoint/2010/main" val="5105178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Image with Text Slide</a:t>
            </a:r>
          </a:p>
        </p:txBody>
      </p:sp>
      <p:sp>
        <p:nvSpPr>
          <p:cNvPr id="12" name="Content Placeholder 11"/>
          <p:cNvSpPr>
            <a:spLocks noGrp="1"/>
          </p:cNvSpPr>
          <p:nvPr>
            <p:ph sz="quarter" idx="11"/>
          </p:nvPr>
        </p:nvSpPr>
        <p:spPr>
          <a:xfrm>
            <a:off x="401638" y="1593850"/>
            <a:ext cx="11463337" cy="4606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3" name="Rectangle 12"/>
          <p:cNvSpPr/>
          <p:nvPr userDrawn="1"/>
        </p:nvSpPr>
        <p:spPr>
          <a:xfrm>
            <a:off x="7459935" y="2618319"/>
            <a:ext cx="3802858" cy="234690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0" i="0" dirty="0">
                <a:solidFill>
                  <a:schemeClr val="bg1"/>
                </a:solidFill>
                <a:latin typeface="Open Sans" charset="0"/>
                <a:ea typeface="Open Sans" charset="0"/>
                <a:cs typeface="Open Sans" charset="0"/>
              </a:rPr>
              <a:t>Text about the</a:t>
            </a:r>
            <a:r>
              <a:rPr lang="en-US" sz="2400" b="0" i="0" baseline="0" dirty="0">
                <a:solidFill>
                  <a:schemeClr val="bg1"/>
                </a:solidFill>
                <a:latin typeface="Open Sans" charset="0"/>
                <a:ea typeface="Open Sans" charset="0"/>
                <a:cs typeface="Open Sans" charset="0"/>
              </a:rPr>
              <a:t> image </a:t>
            </a:r>
            <a:r>
              <a:rPr lang="en-US" sz="2400" b="0" i="0" dirty="0">
                <a:solidFill>
                  <a:schemeClr val="bg1"/>
                </a:solidFill>
                <a:latin typeface="Open Sans" charset="0"/>
                <a:ea typeface="Open Sans" charset="0"/>
                <a:cs typeface="Open Sans" charset="0"/>
              </a:rPr>
              <a:t>goes</a:t>
            </a:r>
            <a:r>
              <a:rPr lang="en-US" sz="2400" b="0" i="0" baseline="0" dirty="0">
                <a:solidFill>
                  <a:schemeClr val="bg1"/>
                </a:solidFill>
                <a:latin typeface="Open Sans" charset="0"/>
                <a:ea typeface="Open Sans" charset="0"/>
                <a:cs typeface="Open Sans" charset="0"/>
              </a:rPr>
              <a:t> in this box</a:t>
            </a:r>
            <a:endParaRPr lang="en-US" sz="2400" b="0" i="0"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07583097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entagon 36"/>
          <p:cNvSpPr/>
          <p:nvPr userDrawn="1"/>
        </p:nvSpPr>
        <p:spPr>
          <a:xfrm>
            <a:off x="937379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2671572" y="3528463"/>
            <a:ext cx="2250898" cy="357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4905100" y="3527606"/>
            <a:ext cx="2185777" cy="3575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7080606" y="3529572"/>
            <a:ext cx="2293190" cy="35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105714550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entagon 36"/>
          <p:cNvSpPr/>
          <p:nvPr userDrawn="1"/>
        </p:nvSpPr>
        <p:spPr>
          <a:xfrm>
            <a:off x="935064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2671572" y="3528463"/>
            <a:ext cx="2250898" cy="35751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4905100" y="3527606"/>
            <a:ext cx="2185777" cy="357513"/>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7080606" y="3529572"/>
            <a:ext cx="2293190" cy="357513"/>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3" name="Straight Connector 52"/>
          <p:cNvCxnSpPr/>
          <p:nvPr userDrawn="1"/>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dirty="0">
                <a:latin typeface="Open Sans" charset="0"/>
                <a:ea typeface="Open Sans" charset="0"/>
                <a:cs typeface="Open Sans" charset="0"/>
              </a:rPr>
              <a:t>Timeline Slide</a:t>
            </a:r>
          </a:p>
        </p:txBody>
      </p:sp>
      <p:cxnSp>
        <p:nvCxnSpPr>
          <p:cNvPr id="13" name="Straight Connector 12"/>
          <p:cNvCxnSpPr>
            <a:endCxn id="3" idx="4"/>
          </p:cNvCxnSpPr>
          <p:nvPr userDrawn="1"/>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1231814" y="206062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2"/>
                </a:solidFill>
                <a:latin typeface="Open Sans" charset="0"/>
                <a:ea typeface="Open Sans" charset="0"/>
                <a:cs typeface="Open Sans" charset="0"/>
              </a:rPr>
              <a:t>(Timeline Date)</a:t>
            </a:r>
          </a:p>
        </p:txBody>
      </p:sp>
      <p:sp>
        <p:nvSpPr>
          <p:cNvPr id="21" name="Title 1"/>
          <p:cNvSpPr txBox="1">
            <a:spLocks/>
          </p:cNvSpPr>
          <p:nvPr userDrawn="1"/>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5"/>
                </a:solidFill>
                <a:latin typeface="Open Sans" charset="0"/>
                <a:ea typeface="Open Sans" charset="0"/>
                <a:cs typeface="Open Sans" charset="0"/>
              </a:rPr>
              <a:t>(Timeline Date)</a:t>
            </a:r>
          </a:p>
        </p:txBody>
      </p:sp>
      <p:sp>
        <p:nvSpPr>
          <p:cNvPr id="23" name="Title 1"/>
          <p:cNvSpPr txBox="1">
            <a:spLocks/>
          </p:cNvSpPr>
          <p:nvPr userDrawn="1"/>
        </p:nvSpPr>
        <p:spPr>
          <a:xfrm>
            <a:off x="4434101" y="206062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6"/>
                </a:solidFill>
                <a:latin typeface="Open Sans" charset="0"/>
                <a:ea typeface="Open Sans" charset="0"/>
                <a:cs typeface="Open Sans" charset="0"/>
              </a:rPr>
              <a:t>(Timeline Date)</a:t>
            </a:r>
          </a:p>
        </p:txBody>
      </p:sp>
      <p:sp>
        <p:nvSpPr>
          <p:cNvPr id="26" name="Title 1"/>
          <p:cNvSpPr txBox="1">
            <a:spLocks/>
          </p:cNvSpPr>
          <p:nvPr userDrawn="1"/>
        </p:nvSpPr>
        <p:spPr>
          <a:xfrm>
            <a:off x="7290439" y="205057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dirty="0">
                <a:solidFill>
                  <a:schemeClr val="tx1"/>
                </a:solidFill>
                <a:latin typeface="Open Sans" charset="0"/>
                <a:ea typeface="Open Sans" charset="0"/>
                <a:cs typeface="Open Sans" charset="0"/>
              </a:rPr>
              <a:t>Event Text </a:t>
            </a:r>
          </a:p>
          <a:p>
            <a:pPr algn="ctr">
              <a:lnSpc>
                <a:spcPct val="100000"/>
              </a:lnSpc>
            </a:pPr>
            <a:r>
              <a:rPr lang="en-US" sz="1800" b="1" i="0" dirty="0">
                <a:solidFill>
                  <a:schemeClr val="accent1"/>
                </a:solidFill>
                <a:latin typeface="Open Sans" charset="0"/>
                <a:ea typeface="Open Sans" charset="0"/>
                <a:cs typeface="Open Sans" charset="0"/>
              </a:rPr>
              <a:t>(Timeline Date)</a:t>
            </a:r>
          </a:p>
        </p:txBody>
      </p:sp>
      <p:sp>
        <p:nvSpPr>
          <p:cNvPr id="2" name="Rectangle 1"/>
          <p:cNvSpPr/>
          <p:nvPr userDrawn="1"/>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userDrawn="1"/>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a:endCxn id="42" idx="4"/>
          </p:cNvCxnSpPr>
          <p:nvPr userDrawn="1"/>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p:cNvCxnSpPr>
            <a:endCxn id="44" idx="4"/>
          </p:cNvCxnSpPr>
          <p:nvPr userDrawn="1"/>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4" name="Oval 43"/>
          <p:cNvSpPr/>
          <p:nvPr userDrawn="1"/>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userDrawn="1"/>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userDrawn="1"/>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chemeClr val="accent5">
                  <a:alpha val="71000"/>
                  <a:lumMod val="80000"/>
                </a:schemeClr>
              </a:gs>
              <a:gs pos="100000">
                <a:schemeClr val="accent1">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Footer</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131229090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8"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C5C05D33-2F5D-482A-8D2C-D96EBC369FAA}" type="datetime1">
              <a:rPr lang="en-US" smtClean="0">
                <a:solidFill>
                  <a:schemeClr val="accent1">
                    <a:lumMod val="60000"/>
                    <a:lumOff val="40000"/>
                  </a:schemeClr>
                </a:solidFill>
              </a:rPr>
              <a:pPr/>
              <a:t>9/9/2019</a:t>
            </a:fld>
            <a:r>
              <a:rPr lang="en-US" dirty="0">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dirty="0">
                <a:solidFill>
                  <a:schemeClr val="accent1">
                    <a:lumMod val="60000"/>
                    <a:lumOff val="40000"/>
                  </a:schemeClr>
                </a:solidFill>
              </a:rPr>
              <a:t>Texas Education Agency</a:t>
            </a:r>
          </a:p>
        </p:txBody>
      </p:sp>
      <p:pic>
        <p:nvPicPr>
          <p:cNvPr id="10" name="Picture 9"/>
          <p:cNvPicPr>
            <a:picLocks noChangeAspect="1"/>
          </p:cNvPicPr>
          <p:nvPr userDrawn="1"/>
        </p:nvPicPr>
        <p:blipFill>
          <a:blip r:embed="rId19">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1" name="Picture 1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380060354"/>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52" r:id="rId3"/>
    <p:sldLayoutId id="2147483653" r:id="rId4"/>
    <p:sldLayoutId id="2147483654" r:id="rId5"/>
    <p:sldLayoutId id="2147483657" r:id="rId6"/>
    <p:sldLayoutId id="2147483668" r:id="rId7"/>
    <p:sldLayoutId id="2147483667" r:id="rId8"/>
    <p:sldLayoutId id="2147483658" r:id="rId9"/>
    <p:sldLayoutId id="2147483664" r:id="rId10"/>
    <p:sldLayoutId id="2147483665" r:id="rId11"/>
    <p:sldLayoutId id="2147483663" r:id="rId12"/>
    <p:sldLayoutId id="2147483666" r:id="rId13"/>
    <p:sldLayoutId id="2147483659" r:id="rId14"/>
    <p:sldLayoutId id="2147483683" r:id="rId15"/>
    <p:sldLayoutId id="2147483684" r:id="rId16"/>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tea.texas.gov/schoolimprovement/" TargetMode="External"/><Relationship Id="rId5" Type="http://schemas.openxmlformats.org/officeDocument/2006/relationships/hyperlink" Target="mailto:lindsay.Denman@tea.texas.gov"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AFC46-F359-463B-93AC-BEE51CC490D1}"/>
              </a:ext>
            </a:extLst>
          </p:cNvPr>
          <p:cNvSpPr/>
          <p:nvPr/>
        </p:nvSpPr>
        <p:spPr>
          <a:xfrm>
            <a:off x="847897" y="1945178"/>
            <a:ext cx="10507287" cy="3214264"/>
          </a:xfrm>
          <a:prstGeom prst="rect">
            <a:avLst/>
          </a:prstGeom>
          <a:solidFill>
            <a:sysClr val="window" lastClr="FFFFFF">
              <a:lumMod val="95000"/>
              <a:alpha val="90000"/>
            </a:sys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0">
            <a:extLst>
              <a:ext uri="{FF2B5EF4-FFF2-40B4-BE49-F238E27FC236}">
                <a16:creationId xmlns:a16="http://schemas.microsoft.com/office/drawing/2014/main" id="{B2F51A3A-6064-438E-939E-0F01561EE214}"/>
              </a:ext>
            </a:extLst>
          </p:cNvPr>
          <p:cNvSpPr txBox="1">
            <a:spLocks/>
          </p:cNvSpPr>
          <p:nvPr/>
        </p:nvSpPr>
        <p:spPr>
          <a:xfrm>
            <a:off x="424206" y="2388856"/>
            <a:ext cx="11200155" cy="134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rgbClr val="1682C5"/>
                </a:solidFill>
                <a:latin typeface="Calibri" panose="020F0502020204030204"/>
              </a:rPr>
              <a:t>HB 1842: Turnaround (2</a:t>
            </a:r>
            <a:r>
              <a:rPr lang="en-US" sz="4800" b="1" baseline="30000" dirty="0">
                <a:solidFill>
                  <a:srgbClr val="1682C5"/>
                </a:solidFill>
                <a:latin typeface="Calibri" panose="020F0502020204030204"/>
              </a:rPr>
              <a:t>nd</a:t>
            </a:r>
            <a:r>
              <a:rPr lang="en-US" sz="4800" b="1" dirty="0">
                <a:solidFill>
                  <a:srgbClr val="1682C5"/>
                </a:solidFill>
                <a:latin typeface="Calibri" panose="020F0502020204030204"/>
              </a:rPr>
              <a:t> year Overall F)</a:t>
            </a:r>
          </a:p>
        </p:txBody>
      </p:sp>
      <p:sp>
        <p:nvSpPr>
          <p:cNvPr id="4" name="Subtitle 2">
            <a:extLst>
              <a:ext uri="{FF2B5EF4-FFF2-40B4-BE49-F238E27FC236}">
                <a16:creationId xmlns:a16="http://schemas.microsoft.com/office/drawing/2014/main" id="{5EA9043C-EED1-4F62-B50C-C9B7ED3FA71A}"/>
              </a:ext>
            </a:extLst>
          </p:cNvPr>
          <p:cNvSpPr txBox="1">
            <a:spLocks/>
          </p:cNvSpPr>
          <p:nvPr/>
        </p:nvSpPr>
        <p:spPr>
          <a:xfrm>
            <a:off x="1303492" y="3905601"/>
            <a:ext cx="9398001" cy="1143000"/>
          </a:xfrm>
          <a:prstGeom prst="rect">
            <a:avLst/>
          </a:prstGeom>
        </p:spPr>
        <p:txBody>
          <a:bodyPr lIns="91440" rIns="91440">
            <a:normAutofit/>
          </a:bodyPr>
          <a:lstStyle>
            <a:lvl1pPr marL="0" indent="0" algn="l" defTabSz="914400" rtl="0" eaLnBrk="1" latinLnBrk="0" hangingPunct="1">
              <a:lnSpc>
                <a:spcPct val="90000"/>
              </a:lnSpc>
              <a:spcBef>
                <a:spcPts val="1000"/>
              </a:spcBef>
              <a:buFont typeface="Arial"/>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all" spc="200" normalizeH="0" baseline="0" noProof="0" dirty="0">
                <a:ln>
                  <a:noFill/>
                </a:ln>
                <a:solidFill>
                  <a:srgbClr val="44546A"/>
                </a:solidFill>
                <a:effectLst/>
                <a:uLnTx/>
                <a:uFillTx/>
                <a:latin typeface="Calibri" panose="020F0502020204030204"/>
                <a:ea typeface="+mn-ea"/>
                <a:cs typeface="+mn-cs"/>
              </a:rPr>
              <a:t>Division of School Improvement</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all" spc="200" normalizeH="0" baseline="0" noProof="0" dirty="0">
                <a:ln>
                  <a:noFill/>
                </a:ln>
                <a:solidFill>
                  <a:srgbClr val="44546A"/>
                </a:solidFill>
                <a:effectLst/>
                <a:uLnTx/>
                <a:uFillTx/>
                <a:latin typeface="Calibri" panose="020F0502020204030204"/>
                <a:ea typeface="+mn-ea"/>
                <a:cs typeface="+mn-cs"/>
              </a:rPr>
              <a:t> </a:t>
            </a:r>
            <a:r>
              <a:rPr lang="en-US" sz="1800" dirty="0">
                <a:solidFill>
                  <a:srgbClr val="44546A"/>
                </a:solidFill>
                <a:latin typeface="Calibri" panose="020F0502020204030204"/>
              </a:rPr>
              <a:t>Webinar</a:t>
            </a:r>
            <a:r>
              <a:rPr lang="en-US" sz="1800" dirty="0">
                <a:solidFill>
                  <a:srgbClr val="44546A"/>
                </a:solidFill>
                <a:latin typeface="+mn-lt"/>
              </a:rPr>
              <a:t> </a:t>
            </a:r>
            <a:r>
              <a:rPr lang="en-US" sz="1800" dirty="0">
                <a:solidFill>
                  <a:srgbClr val="44546A"/>
                </a:solidFill>
                <a:latin typeface="+mn-lt"/>
                <a:cs typeface="Times New Roman" panose="02020603050405020304" pitchFamily="18" charset="0"/>
              </a:rPr>
              <a:t>■ August 2019</a:t>
            </a:r>
            <a:endParaRPr kumimoji="0" lang="en-US" sz="1800" b="0" i="0" u="none" strike="noStrike" kern="1200" cap="all" spc="200" normalizeH="0" baseline="0" noProof="0" dirty="0">
              <a:ln>
                <a:noFill/>
              </a:ln>
              <a:solidFill>
                <a:srgbClr val="44546A"/>
              </a:solidFill>
              <a:effectLst/>
              <a:uLnTx/>
              <a:uFillTx/>
              <a:latin typeface="+mn-lt"/>
              <a:ea typeface="+mn-ea"/>
              <a:cs typeface="+mn-cs"/>
            </a:endParaRPr>
          </a:p>
        </p:txBody>
      </p:sp>
      <p:sp>
        <p:nvSpPr>
          <p:cNvPr id="5" name="TextBox 4">
            <a:extLst>
              <a:ext uri="{FF2B5EF4-FFF2-40B4-BE49-F238E27FC236}">
                <a16:creationId xmlns:a16="http://schemas.microsoft.com/office/drawing/2014/main" id="{06CF560B-DC3A-4294-B498-4ACE7B21DBAD}"/>
              </a:ext>
            </a:extLst>
          </p:cNvPr>
          <p:cNvSpPr txBox="1"/>
          <p:nvPr/>
        </p:nvSpPr>
        <p:spPr>
          <a:xfrm>
            <a:off x="424206" y="6431589"/>
            <a:ext cx="4168342" cy="369332"/>
          </a:xfrm>
          <a:prstGeom prst="rect">
            <a:avLst/>
          </a:prstGeom>
          <a:noFill/>
        </p:spPr>
        <p:txBody>
          <a:bodyPr wrap="square" rtlCol="0">
            <a:spAutoFit/>
          </a:bodyPr>
          <a:lstStyle/>
          <a:p>
            <a:r>
              <a:rPr lang="en-US" dirty="0">
                <a:solidFill>
                  <a:schemeClr val="bg1"/>
                </a:solidFill>
              </a:rPr>
              <a:t>© 2019 by the Texas Education Agency</a:t>
            </a:r>
          </a:p>
        </p:txBody>
      </p:sp>
      <p:pic>
        <p:nvPicPr>
          <p:cNvPr id="7" name="Recorded Sound">
            <a:hlinkClick r:id="" action="ppaction://media"/>
            <a:extLst>
              <a:ext uri="{FF2B5EF4-FFF2-40B4-BE49-F238E27FC236}">
                <a16:creationId xmlns:a16="http://schemas.microsoft.com/office/drawing/2014/main" id="{ED9B241B-E0C0-40CC-A9D0-025DFBF13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6693" y="5265121"/>
            <a:ext cx="609600" cy="609600"/>
          </a:xfrm>
          <a:prstGeom prst="rect">
            <a:avLst/>
          </a:prstGeom>
        </p:spPr>
      </p:pic>
    </p:spTree>
    <p:extLst>
      <p:ext uri="{BB962C8B-B14F-4D97-AF65-F5344CB8AC3E}">
        <p14:creationId xmlns:p14="http://schemas.microsoft.com/office/powerpoint/2010/main" val="1481039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32" objId="7"/>
        <p14:pauseEvt time="27879" objId="7"/>
        <p14:seekEvt time="27879" objId="7" seek="27339"/>
        <p14:resumeEvt time="27879" objId="7"/>
        <p14:stopEvt time="35014"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6074A5A-8B3C-4594-A41E-94BF0EA55EA0}"/>
              </a:ext>
            </a:extLst>
          </p:cNvPr>
          <p:cNvSpPr txBox="1">
            <a:spLocks/>
          </p:cNvSpPr>
          <p:nvPr/>
        </p:nvSpPr>
        <p:spPr>
          <a:xfrm>
            <a:off x="781050" y="4147093"/>
            <a:ext cx="10515600" cy="2211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6C42DBB7-CC0E-4E39-87CA-B4E266EB659E}"/>
              </a:ext>
            </a:extLst>
          </p:cNvPr>
          <p:cNvSpPr txBox="1">
            <a:spLocks/>
          </p:cNvSpPr>
          <p:nvPr/>
        </p:nvSpPr>
        <p:spPr>
          <a:xfrm>
            <a:off x="332509" y="1338146"/>
            <a:ext cx="10964141" cy="2959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3600" dirty="0"/>
              <a:t>Statutory requirements</a:t>
            </a:r>
          </a:p>
          <a:p>
            <a:pPr>
              <a:lnSpc>
                <a:spcPct val="150000"/>
              </a:lnSpc>
            </a:pPr>
            <a:r>
              <a:rPr lang="en-US" sz="3600" dirty="0"/>
              <a:t>Persons responsible</a:t>
            </a:r>
          </a:p>
          <a:p>
            <a:pPr>
              <a:lnSpc>
                <a:spcPct val="150000"/>
              </a:lnSpc>
            </a:pPr>
            <a:r>
              <a:rPr lang="en-US" sz="3600" dirty="0"/>
              <a:t>Possible sanctions</a:t>
            </a:r>
          </a:p>
        </p:txBody>
      </p:sp>
      <p:sp>
        <p:nvSpPr>
          <p:cNvPr id="10" name="Title 10">
            <a:extLst>
              <a:ext uri="{FF2B5EF4-FFF2-40B4-BE49-F238E27FC236}">
                <a16:creationId xmlns:a16="http://schemas.microsoft.com/office/drawing/2014/main" id="{0646344C-DE6A-4FB2-A728-5EFA419440F5}"/>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HB 1842 - Overview</a:t>
            </a:r>
          </a:p>
        </p:txBody>
      </p:sp>
      <p:sp>
        <p:nvSpPr>
          <p:cNvPr id="8" name="Footer Placeholder 4">
            <a:extLst>
              <a:ext uri="{FF2B5EF4-FFF2-40B4-BE49-F238E27FC236}">
                <a16:creationId xmlns:a16="http://schemas.microsoft.com/office/drawing/2014/main" id="{EAEC5060-0215-4EC8-AE20-961AE5930568}"/>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9" name="Date Placeholder 3">
            <a:extLst>
              <a:ext uri="{FF2B5EF4-FFF2-40B4-BE49-F238E27FC236}">
                <a16:creationId xmlns:a16="http://schemas.microsoft.com/office/drawing/2014/main" id="{62A3410E-CEAC-4E6A-A37F-6523DFDAC019}"/>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2</a:t>
            </a:fld>
            <a:endParaRPr lang="en-US" dirty="0">
              <a:solidFill>
                <a:schemeClr val="accent1">
                  <a:lumMod val="60000"/>
                  <a:lumOff val="40000"/>
                </a:schemeClr>
              </a:solidFill>
            </a:endParaRPr>
          </a:p>
        </p:txBody>
      </p:sp>
      <p:pic>
        <p:nvPicPr>
          <p:cNvPr id="2" name="Recorded Sound">
            <a:hlinkClick r:id="" action="ppaction://media"/>
            <a:extLst>
              <a:ext uri="{FF2B5EF4-FFF2-40B4-BE49-F238E27FC236}">
                <a16:creationId xmlns:a16="http://schemas.microsoft.com/office/drawing/2014/main" id="{3A9364CF-7752-44AB-89B0-3B9A4FF1DB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00059" y="5215054"/>
            <a:ext cx="609600" cy="609600"/>
          </a:xfrm>
          <a:prstGeom prst="rect">
            <a:avLst/>
          </a:prstGeom>
        </p:spPr>
      </p:pic>
    </p:spTree>
    <p:custDataLst>
      <p:tags r:id="rId1"/>
    </p:custDataLst>
    <p:extLst>
      <p:ext uri="{BB962C8B-B14F-4D97-AF65-F5344CB8AC3E}">
        <p14:creationId xmlns:p14="http://schemas.microsoft.com/office/powerpoint/2010/main" val="554731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9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p:bldLst>
  </p:timing>
  <p:extLst>
    <p:ext uri="{E180D4A7-C9FB-4DFB-919C-405C955672EB}">
      <p14:showEvtLst xmlns:p14="http://schemas.microsoft.com/office/powerpoint/2010/main">
        <p14:playEvt time="1318" objId="2"/>
        <p14:stopEvt time="4079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9FC132-889C-44E0-A895-C2129E30E3F2}"/>
              </a:ext>
            </a:extLst>
          </p:cNvPr>
          <p:cNvSpPr>
            <a:spLocks noGrp="1"/>
          </p:cNvSpPr>
          <p:nvPr>
            <p:ph idx="1"/>
          </p:nvPr>
        </p:nvSpPr>
        <p:spPr>
          <a:xfrm>
            <a:off x="838200" y="1929104"/>
            <a:ext cx="10515600" cy="3661569"/>
          </a:xfrm>
        </p:spPr>
        <p:txBody>
          <a:bodyPr>
            <a:normAutofit/>
          </a:bodyPr>
          <a:lstStyle/>
          <a:p>
            <a:r>
              <a:rPr lang="en-US" dirty="0"/>
              <a:t>Required of all campuses with 2</a:t>
            </a:r>
            <a:r>
              <a:rPr lang="en-US" baseline="30000" dirty="0"/>
              <a:t>nd</a:t>
            </a:r>
            <a:r>
              <a:rPr lang="en-US" dirty="0"/>
              <a:t> consecutive unacceptable rating</a:t>
            </a:r>
          </a:p>
          <a:p>
            <a:r>
              <a:rPr lang="en-US" dirty="0"/>
              <a:t>Five required components:</a:t>
            </a:r>
          </a:p>
          <a:p>
            <a:pPr lvl="1"/>
            <a:r>
              <a:rPr lang="en-US" dirty="0"/>
              <a:t>Academic programs</a:t>
            </a:r>
          </a:p>
          <a:p>
            <a:pPr lvl="1"/>
            <a:r>
              <a:rPr lang="en-US" dirty="0"/>
              <a:t>Charter details (if applicable)</a:t>
            </a:r>
          </a:p>
          <a:p>
            <a:pPr lvl="1"/>
            <a:r>
              <a:rPr lang="en-US" dirty="0"/>
              <a:t>Written comments from public input</a:t>
            </a:r>
          </a:p>
          <a:p>
            <a:pPr lvl="1"/>
            <a:r>
              <a:rPr lang="en-US" dirty="0"/>
              <a:t>Budget/staffing/resources</a:t>
            </a:r>
          </a:p>
          <a:p>
            <a:pPr lvl="1"/>
            <a:r>
              <a:rPr lang="en-US" dirty="0"/>
              <a:t>Board support details</a:t>
            </a:r>
          </a:p>
          <a:p>
            <a:endParaRPr lang="en-US" dirty="0"/>
          </a:p>
        </p:txBody>
      </p:sp>
      <p:sp>
        <p:nvSpPr>
          <p:cNvPr id="7" name="Title 10">
            <a:extLst>
              <a:ext uri="{FF2B5EF4-FFF2-40B4-BE49-F238E27FC236}">
                <a16:creationId xmlns:a16="http://schemas.microsoft.com/office/drawing/2014/main" id="{77008BEE-C140-4518-9B94-28D7A930C88C}"/>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Plan Requirements - Development</a:t>
            </a:r>
          </a:p>
        </p:txBody>
      </p:sp>
      <p:sp>
        <p:nvSpPr>
          <p:cNvPr id="5" name="Footer Placeholder 4">
            <a:extLst>
              <a:ext uri="{FF2B5EF4-FFF2-40B4-BE49-F238E27FC236}">
                <a16:creationId xmlns:a16="http://schemas.microsoft.com/office/drawing/2014/main" id="{CEF3D18C-8FE3-4888-8930-D1472F19C53F}"/>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6" name="Date Placeholder 3">
            <a:extLst>
              <a:ext uri="{FF2B5EF4-FFF2-40B4-BE49-F238E27FC236}">
                <a16:creationId xmlns:a16="http://schemas.microsoft.com/office/drawing/2014/main" id="{4FEDD870-0D4A-40E7-A243-600F4ED37E6A}"/>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3</a:t>
            </a:fld>
            <a:endParaRPr lang="en-US" dirty="0">
              <a:solidFill>
                <a:schemeClr val="accent1">
                  <a:lumMod val="60000"/>
                  <a:lumOff val="40000"/>
                </a:schemeClr>
              </a:solidFill>
            </a:endParaRPr>
          </a:p>
        </p:txBody>
      </p:sp>
      <p:pic>
        <p:nvPicPr>
          <p:cNvPr id="2" name="Recorded Sound">
            <a:hlinkClick r:id="" action="ppaction://media"/>
            <a:extLst>
              <a:ext uri="{FF2B5EF4-FFF2-40B4-BE49-F238E27FC236}">
                <a16:creationId xmlns:a16="http://schemas.microsoft.com/office/drawing/2014/main" id="{BF82537B-7A55-42F0-97EE-084D6D65C3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95259" y="5127374"/>
            <a:ext cx="609600" cy="609600"/>
          </a:xfrm>
          <a:prstGeom prst="rect">
            <a:avLst/>
          </a:prstGeom>
        </p:spPr>
      </p:pic>
    </p:spTree>
    <p:custDataLst>
      <p:tags r:id="rId1"/>
    </p:custDataLst>
    <p:extLst>
      <p:ext uri="{BB962C8B-B14F-4D97-AF65-F5344CB8AC3E}">
        <p14:creationId xmlns:p14="http://schemas.microsoft.com/office/powerpoint/2010/main" val="413477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04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2568" objId="2"/>
        <p14:stopEvt time="107434"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42AFEF-6817-470F-9AB2-54E0D34F98D9}"/>
              </a:ext>
            </a:extLst>
          </p:cNvPr>
          <p:cNvSpPr>
            <a:spLocks noGrp="1"/>
          </p:cNvSpPr>
          <p:nvPr>
            <p:ph sz="half" idx="2"/>
          </p:nvPr>
        </p:nvSpPr>
        <p:spPr>
          <a:xfrm>
            <a:off x="1121627" y="1825625"/>
            <a:ext cx="9948746" cy="4351338"/>
          </a:xfrm>
        </p:spPr>
        <p:txBody>
          <a:bodyPr>
            <a:normAutofit/>
          </a:bodyPr>
          <a:lstStyle/>
          <a:p>
            <a:r>
              <a:rPr lang="en-US" dirty="0"/>
              <a:t>Notify public of unacceptable rating (60-day deadline)</a:t>
            </a:r>
          </a:p>
          <a:p>
            <a:r>
              <a:rPr lang="en-US" dirty="0"/>
              <a:t>Seek assistance from public in developing plan</a:t>
            </a:r>
          </a:p>
          <a:p>
            <a:r>
              <a:rPr lang="en-US" dirty="0"/>
              <a:t>Seek public feedback for draft plan</a:t>
            </a:r>
          </a:p>
          <a:p>
            <a:r>
              <a:rPr lang="en-US" dirty="0"/>
              <a:t>Submit to board for approval</a:t>
            </a:r>
          </a:p>
          <a:p>
            <a:r>
              <a:rPr lang="en-US" dirty="0"/>
              <a:t>Submit to TEA for commissioner determination</a:t>
            </a:r>
          </a:p>
          <a:p>
            <a:pPr lvl="1"/>
            <a:r>
              <a:rPr lang="en-US" dirty="0"/>
              <a:t>Must include public’s written comments</a:t>
            </a:r>
          </a:p>
        </p:txBody>
      </p:sp>
      <p:sp>
        <p:nvSpPr>
          <p:cNvPr id="6" name="Title 10">
            <a:extLst>
              <a:ext uri="{FF2B5EF4-FFF2-40B4-BE49-F238E27FC236}">
                <a16:creationId xmlns:a16="http://schemas.microsoft.com/office/drawing/2014/main" id="{11076F29-895A-44FC-9C7D-6AA32AA5A470}"/>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Notification and Drafting the Plan</a:t>
            </a:r>
          </a:p>
        </p:txBody>
      </p:sp>
      <p:sp>
        <p:nvSpPr>
          <p:cNvPr id="5" name="Footer Placeholder 4">
            <a:extLst>
              <a:ext uri="{FF2B5EF4-FFF2-40B4-BE49-F238E27FC236}">
                <a16:creationId xmlns:a16="http://schemas.microsoft.com/office/drawing/2014/main" id="{32FAFE3E-9A6E-4B75-A763-846B58C4209B}"/>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7" name="Date Placeholder 3">
            <a:extLst>
              <a:ext uri="{FF2B5EF4-FFF2-40B4-BE49-F238E27FC236}">
                <a16:creationId xmlns:a16="http://schemas.microsoft.com/office/drawing/2014/main" id="{AB709764-7AF1-47E5-8C37-F2042024E121}"/>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4</a:t>
            </a:fld>
            <a:endParaRPr lang="en-US" dirty="0">
              <a:solidFill>
                <a:schemeClr val="accent1">
                  <a:lumMod val="60000"/>
                  <a:lumOff val="40000"/>
                </a:schemeClr>
              </a:solidFill>
            </a:endParaRPr>
          </a:p>
        </p:txBody>
      </p:sp>
      <p:pic>
        <p:nvPicPr>
          <p:cNvPr id="9" name="Recorded Sound">
            <a:hlinkClick r:id="" action="ppaction://media"/>
            <a:extLst>
              <a:ext uri="{FF2B5EF4-FFF2-40B4-BE49-F238E27FC236}">
                <a16:creationId xmlns:a16="http://schemas.microsoft.com/office/drawing/2014/main" id="{DDB180A6-5739-4415-AF1F-5AB2A2BB8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0773" y="5528803"/>
            <a:ext cx="609600" cy="609600"/>
          </a:xfrm>
          <a:prstGeom prst="rect">
            <a:avLst/>
          </a:prstGeom>
        </p:spPr>
      </p:pic>
    </p:spTree>
    <p:extLst>
      <p:ext uri="{BB962C8B-B14F-4D97-AF65-F5344CB8AC3E}">
        <p14:creationId xmlns:p14="http://schemas.microsoft.com/office/powerpoint/2010/main" val="72787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3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9"/>
        <p14:stopEvt time="127133"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42AFEF-6817-470F-9AB2-54E0D34F98D9}"/>
              </a:ext>
            </a:extLst>
          </p:cNvPr>
          <p:cNvSpPr>
            <a:spLocks noGrp="1"/>
          </p:cNvSpPr>
          <p:nvPr>
            <p:ph sz="half" idx="2"/>
          </p:nvPr>
        </p:nvSpPr>
        <p:spPr>
          <a:xfrm>
            <a:off x="1121627" y="1825625"/>
            <a:ext cx="9948746" cy="4351338"/>
          </a:xfrm>
        </p:spPr>
        <p:txBody>
          <a:bodyPr>
            <a:normAutofit/>
          </a:bodyPr>
          <a:lstStyle/>
          <a:p>
            <a:r>
              <a:rPr lang="en-US" dirty="0"/>
              <a:t>Plan reviewed; commissioner makes determination</a:t>
            </a:r>
          </a:p>
          <a:p>
            <a:pPr lvl="1"/>
            <a:r>
              <a:rPr lang="en-US" dirty="0"/>
              <a:t>June 15 deadline</a:t>
            </a:r>
          </a:p>
          <a:p>
            <a:r>
              <a:rPr lang="en-US" dirty="0"/>
              <a:t>Accept or</a:t>
            </a:r>
          </a:p>
          <a:p>
            <a:r>
              <a:rPr lang="en-US" dirty="0"/>
              <a:t>Require modification</a:t>
            </a:r>
          </a:p>
          <a:p>
            <a:pPr lvl="1"/>
            <a:r>
              <a:rPr lang="en-US" dirty="0"/>
              <a:t>District will modify and resubmit within 60 days</a:t>
            </a:r>
          </a:p>
          <a:p>
            <a:r>
              <a:rPr lang="en-US" dirty="0"/>
              <a:t>Sanctions for rejected final plan:</a:t>
            </a:r>
          </a:p>
          <a:p>
            <a:pPr lvl="1"/>
            <a:r>
              <a:rPr lang="en-US" dirty="0"/>
              <a:t>Board of managers;</a:t>
            </a:r>
          </a:p>
          <a:p>
            <a:pPr lvl="1"/>
            <a:r>
              <a:rPr lang="en-US" dirty="0"/>
              <a:t>Alternative management; or</a:t>
            </a:r>
          </a:p>
          <a:p>
            <a:pPr lvl="1"/>
            <a:r>
              <a:rPr lang="en-US" dirty="0"/>
              <a:t>Campus closure</a:t>
            </a:r>
          </a:p>
        </p:txBody>
      </p:sp>
      <p:sp>
        <p:nvSpPr>
          <p:cNvPr id="6" name="Title 10">
            <a:extLst>
              <a:ext uri="{FF2B5EF4-FFF2-40B4-BE49-F238E27FC236}">
                <a16:creationId xmlns:a16="http://schemas.microsoft.com/office/drawing/2014/main" id="{11076F29-895A-44FC-9C7D-6AA32AA5A470}"/>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Commissioner Review of Plan</a:t>
            </a:r>
          </a:p>
        </p:txBody>
      </p:sp>
      <p:sp>
        <p:nvSpPr>
          <p:cNvPr id="5" name="Footer Placeholder 4">
            <a:extLst>
              <a:ext uri="{FF2B5EF4-FFF2-40B4-BE49-F238E27FC236}">
                <a16:creationId xmlns:a16="http://schemas.microsoft.com/office/drawing/2014/main" id="{E661FF92-BAFE-409C-B4C0-5A7F4E854BBD}"/>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7" name="Date Placeholder 3">
            <a:extLst>
              <a:ext uri="{FF2B5EF4-FFF2-40B4-BE49-F238E27FC236}">
                <a16:creationId xmlns:a16="http://schemas.microsoft.com/office/drawing/2014/main" id="{9D0B7E4F-E575-4679-95FE-2D688E1E7636}"/>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5</a:t>
            </a:fld>
            <a:endParaRPr lang="en-US" dirty="0">
              <a:solidFill>
                <a:schemeClr val="accent1">
                  <a:lumMod val="60000"/>
                  <a:lumOff val="40000"/>
                </a:schemeClr>
              </a:solidFill>
            </a:endParaRPr>
          </a:p>
        </p:txBody>
      </p:sp>
      <p:pic>
        <p:nvPicPr>
          <p:cNvPr id="2" name="Recorded Sound">
            <a:hlinkClick r:id="" action="ppaction://media"/>
            <a:extLst>
              <a:ext uri="{FF2B5EF4-FFF2-40B4-BE49-F238E27FC236}">
                <a16:creationId xmlns:a16="http://schemas.microsoft.com/office/drawing/2014/main" id="{5EE01511-FE60-4560-B8A0-4A0150BC1E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1486" y="5033211"/>
            <a:ext cx="609600" cy="609600"/>
          </a:xfrm>
          <a:prstGeom prst="rect">
            <a:avLst/>
          </a:prstGeom>
        </p:spPr>
      </p:pic>
    </p:spTree>
    <p:extLst>
      <p:ext uri="{BB962C8B-B14F-4D97-AF65-F5344CB8AC3E}">
        <p14:creationId xmlns:p14="http://schemas.microsoft.com/office/powerpoint/2010/main" val="739893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8022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44AF2DBB-AF40-430F-836C-180B13E0FCCD}"/>
              </a:ext>
            </a:extLst>
          </p:cNvPr>
          <p:cNvGraphicFramePr>
            <a:graphicFrameLocks noGrp="1"/>
          </p:cNvGraphicFramePr>
          <p:nvPr>
            <p:ph sz="half" idx="2"/>
            <p:extLst>
              <p:ext uri="{D42A27DB-BD31-4B8C-83A1-F6EECF244321}">
                <p14:modId xmlns:p14="http://schemas.microsoft.com/office/powerpoint/2010/main" val="1137471891"/>
              </p:ext>
            </p:extLst>
          </p:nvPr>
        </p:nvGraphicFramePr>
        <p:xfrm>
          <a:off x="259080" y="1341120"/>
          <a:ext cx="11673840" cy="4818008"/>
        </p:xfrm>
        <a:graphic>
          <a:graphicData uri="http://schemas.openxmlformats.org/drawingml/2006/table">
            <a:tbl>
              <a:tblPr>
                <a:tableStyleId>{5C22544A-7EE6-4342-B048-85BDC9FD1C3A}</a:tableStyleId>
              </a:tblPr>
              <a:tblGrid>
                <a:gridCol w="1899315">
                  <a:extLst>
                    <a:ext uri="{9D8B030D-6E8A-4147-A177-3AD203B41FA5}">
                      <a16:colId xmlns:a16="http://schemas.microsoft.com/office/drawing/2014/main" val="359256712"/>
                    </a:ext>
                  </a:extLst>
                </a:gridCol>
                <a:gridCol w="2505045">
                  <a:extLst>
                    <a:ext uri="{9D8B030D-6E8A-4147-A177-3AD203B41FA5}">
                      <a16:colId xmlns:a16="http://schemas.microsoft.com/office/drawing/2014/main" val="2848926621"/>
                    </a:ext>
                  </a:extLst>
                </a:gridCol>
                <a:gridCol w="2286000">
                  <a:extLst>
                    <a:ext uri="{9D8B030D-6E8A-4147-A177-3AD203B41FA5}">
                      <a16:colId xmlns:a16="http://schemas.microsoft.com/office/drawing/2014/main" val="4190793693"/>
                    </a:ext>
                  </a:extLst>
                </a:gridCol>
                <a:gridCol w="2538848">
                  <a:extLst>
                    <a:ext uri="{9D8B030D-6E8A-4147-A177-3AD203B41FA5}">
                      <a16:colId xmlns:a16="http://schemas.microsoft.com/office/drawing/2014/main" val="2515679474"/>
                    </a:ext>
                  </a:extLst>
                </a:gridCol>
                <a:gridCol w="2444632">
                  <a:extLst>
                    <a:ext uri="{9D8B030D-6E8A-4147-A177-3AD203B41FA5}">
                      <a16:colId xmlns:a16="http://schemas.microsoft.com/office/drawing/2014/main" val="2237350540"/>
                    </a:ext>
                  </a:extLst>
                </a:gridCol>
              </a:tblGrid>
              <a:tr h="1591255">
                <a:tc>
                  <a:txBody>
                    <a:bodyPr/>
                    <a:lstStyle/>
                    <a:p>
                      <a:pPr marL="0" marR="0" algn="ctr">
                        <a:lnSpc>
                          <a:spcPct val="107000"/>
                        </a:lnSpc>
                        <a:spcBef>
                          <a:spcPts val="0"/>
                        </a:spcBef>
                        <a:spcAft>
                          <a:spcPts val="800"/>
                        </a:spcAft>
                      </a:pPr>
                      <a:r>
                        <a:rPr lang="en-US" sz="2400" b="1" dirty="0">
                          <a:effectLst/>
                        </a:rPr>
                        <a:t>1stYear IR</a:t>
                      </a:r>
                    </a:p>
                    <a:p>
                      <a:pPr marL="0" marR="0" algn="ctr">
                        <a:lnSpc>
                          <a:spcPct val="107000"/>
                        </a:lnSpc>
                        <a:spcBef>
                          <a:spcPts val="0"/>
                        </a:spcBef>
                        <a:spcAft>
                          <a:spcPts val="800"/>
                        </a:spcAft>
                      </a:pPr>
                      <a:r>
                        <a:rPr lang="en-US" sz="2400" b="1" dirty="0">
                          <a:effectLst/>
                        </a:rPr>
                        <a:t>2018-19</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682C5"/>
                    </a:solidFill>
                  </a:tcPr>
                </a:tc>
                <a:tc>
                  <a:txBody>
                    <a:bodyPr/>
                    <a:lstStyle/>
                    <a:p>
                      <a:pPr marL="0" marR="0" algn="ctr">
                        <a:lnSpc>
                          <a:spcPct val="107000"/>
                        </a:lnSpc>
                        <a:spcBef>
                          <a:spcPts val="0"/>
                        </a:spcBef>
                        <a:spcAft>
                          <a:spcPts val="800"/>
                        </a:spcAft>
                      </a:pPr>
                      <a:r>
                        <a:rPr lang="en-US" sz="2400" b="1" dirty="0">
                          <a:effectLst/>
                        </a:rPr>
                        <a:t>Campus rated F</a:t>
                      </a:r>
                    </a:p>
                    <a:p>
                      <a:pPr marL="0" marR="0" algn="ctr">
                        <a:lnSpc>
                          <a:spcPct val="107000"/>
                        </a:lnSpc>
                        <a:spcBef>
                          <a:spcPts val="0"/>
                        </a:spcBef>
                        <a:spcAft>
                          <a:spcPts val="800"/>
                        </a:spcAft>
                      </a:pPr>
                      <a:r>
                        <a:rPr lang="en-US" sz="2400" b="1" dirty="0">
                          <a:effectLst/>
                        </a:rPr>
                        <a:t>2019-20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682C5"/>
                    </a:solidFill>
                  </a:tcPr>
                </a:tc>
                <a:tc>
                  <a:txBody>
                    <a:bodyPr/>
                    <a:lstStyle/>
                    <a:p>
                      <a:pPr marL="0" marR="0" algn="ctr">
                        <a:lnSpc>
                          <a:spcPct val="107000"/>
                        </a:lnSpc>
                        <a:spcBef>
                          <a:spcPts val="0"/>
                        </a:spcBef>
                        <a:spcAft>
                          <a:spcPts val="800"/>
                        </a:spcAft>
                      </a:pPr>
                      <a:r>
                        <a:rPr lang="en-US" sz="2400" b="1" dirty="0">
                          <a:effectLst/>
                        </a:rPr>
                        <a:t>Campus rated F</a:t>
                      </a:r>
                    </a:p>
                    <a:p>
                      <a:pPr marL="0" marR="0" algn="ctr">
                        <a:lnSpc>
                          <a:spcPct val="107000"/>
                        </a:lnSpc>
                        <a:spcBef>
                          <a:spcPts val="0"/>
                        </a:spcBef>
                        <a:spcAft>
                          <a:spcPts val="800"/>
                        </a:spcAft>
                      </a:pPr>
                      <a:r>
                        <a:rPr lang="en-US" sz="2400" b="1" dirty="0">
                          <a:effectLst/>
                        </a:rPr>
                        <a:t>2020-21</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682C5"/>
                    </a:solidFill>
                  </a:tcPr>
                </a:tc>
                <a:tc>
                  <a:txBody>
                    <a:bodyPr/>
                    <a:lstStyle/>
                    <a:p>
                      <a:pPr marL="0" marR="0" algn="ctr">
                        <a:lnSpc>
                          <a:spcPct val="107000"/>
                        </a:lnSpc>
                        <a:spcBef>
                          <a:spcPts val="0"/>
                        </a:spcBef>
                        <a:spcAft>
                          <a:spcPts val="800"/>
                        </a:spcAft>
                      </a:pPr>
                      <a:r>
                        <a:rPr lang="en-US" sz="2400" b="1" dirty="0">
                          <a:effectLst/>
                        </a:rPr>
                        <a:t>Campus rated F</a:t>
                      </a:r>
                    </a:p>
                    <a:p>
                      <a:pPr marL="0" marR="0" algn="ctr">
                        <a:lnSpc>
                          <a:spcPct val="107000"/>
                        </a:lnSpc>
                        <a:spcBef>
                          <a:spcPts val="0"/>
                        </a:spcBef>
                        <a:spcAft>
                          <a:spcPts val="800"/>
                        </a:spcAft>
                      </a:pPr>
                      <a:r>
                        <a:rPr lang="en-US" sz="2400" b="1" dirty="0">
                          <a:effectLst/>
                        </a:rPr>
                        <a:t>2021-22</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682C5"/>
                    </a:solidFill>
                  </a:tcPr>
                </a:tc>
                <a:tc>
                  <a:txBody>
                    <a:bodyPr/>
                    <a:lstStyle/>
                    <a:p>
                      <a:pPr marL="0" marR="0" algn="ctr">
                        <a:lnSpc>
                          <a:spcPct val="107000"/>
                        </a:lnSpc>
                        <a:spcBef>
                          <a:spcPts val="0"/>
                        </a:spcBef>
                        <a:spcAft>
                          <a:spcPts val="800"/>
                        </a:spcAft>
                      </a:pPr>
                      <a:r>
                        <a:rPr lang="en-US" sz="2400" b="1" dirty="0">
                          <a:effectLst/>
                        </a:rPr>
                        <a:t>Campus rated F</a:t>
                      </a:r>
                    </a:p>
                    <a:p>
                      <a:pPr marL="0" marR="0" algn="ctr">
                        <a:lnSpc>
                          <a:spcPct val="107000"/>
                        </a:lnSpc>
                        <a:spcBef>
                          <a:spcPts val="0"/>
                        </a:spcBef>
                        <a:spcAft>
                          <a:spcPts val="800"/>
                        </a:spcAft>
                      </a:pPr>
                      <a:r>
                        <a:rPr lang="en-US" sz="2400" b="1" dirty="0">
                          <a:effectLst/>
                        </a:rPr>
                        <a:t>2022-23</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682C5"/>
                    </a:solidFill>
                  </a:tcPr>
                </a:tc>
                <a:extLst>
                  <a:ext uri="{0D108BD9-81ED-4DB2-BD59-A6C34878D82A}">
                    <a16:rowId xmlns:a16="http://schemas.microsoft.com/office/drawing/2014/main" val="1353064988"/>
                  </a:ext>
                </a:extLst>
              </a:tr>
              <a:tr h="3163625">
                <a:tc>
                  <a:txBody>
                    <a:bodyPr/>
                    <a:lstStyle/>
                    <a:p>
                      <a:pPr marL="0" marR="0" algn="ctr">
                        <a:lnSpc>
                          <a:spcPct val="107000"/>
                        </a:lnSpc>
                        <a:spcBef>
                          <a:spcPts val="0"/>
                        </a:spcBef>
                        <a:spcAft>
                          <a:spcPts val="800"/>
                        </a:spcAft>
                      </a:pPr>
                      <a:r>
                        <a:rPr lang="en-US" sz="1800" dirty="0">
                          <a:effectLst/>
                        </a:rPr>
                        <a:t>Campus Intervention Team</a:t>
                      </a:r>
                    </a:p>
                    <a:p>
                      <a:pPr marL="0" marR="0" algn="ctr">
                        <a:lnSpc>
                          <a:spcPct val="107000"/>
                        </a:lnSpc>
                        <a:spcBef>
                          <a:spcPts val="0"/>
                        </a:spcBef>
                        <a:spcAft>
                          <a:spcPts val="800"/>
                        </a:spcAft>
                      </a:pPr>
                      <a:r>
                        <a:rPr lang="en-US" sz="1800" dirty="0">
                          <a:effectLst/>
                        </a:rPr>
                        <a:t>Targeted Improvement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a:effectLst/>
                        </a:rPr>
                        <a:t>Campus Intervention Team</a:t>
                      </a:r>
                    </a:p>
                    <a:p>
                      <a:pPr marL="0" marR="0" algn="ctr">
                        <a:lnSpc>
                          <a:spcPct val="107000"/>
                        </a:lnSpc>
                        <a:spcBef>
                          <a:spcPts val="0"/>
                        </a:spcBef>
                        <a:spcAft>
                          <a:spcPts val="800"/>
                        </a:spcAft>
                      </a:pPr>
                      <a:r>
                        <a:rPr lang="en-US" sz="1800" dirty="0">
                          <a:effectLst/>
                        </a:rPr>
                        <a:t>Targeted Improvement Plan</a:t>
                      </a:r>
                    </a:p>
                    <a:p>
                      <a:pPr marL="0" marR="0" algn="ctr">
                        <a:lnSpc>
                          <a:spcPct val="107000"/>
                        </a:lnSpc>
                        <a:spcBef>
                          <a:spcPts val="0"/>
                        </a:spcBef>
                        <a:spcAft>
                          <a:spcPts val="800"/>
                        </a:spcAft>
                      </a:pPr>
                      <a:r>
                        <a:rPr lang="en-US" sz="1800" dirty="0">
                          <a:effectLst/>
                        </a:rPr>
                        <a:t>Develop Turnaround Plan</a:t>
                      </a:r>
                    </a:p>
                    <a:p>
                      <a:pPr marL="0" marR="0" algn="ctr">
                        <a:lnSpc>
                          <a:spcPct val="107000"/>
                        </a:lnSpc>
                        <a:spcBef>
                          <a:spcPts val="0"/>
                        </a:spcBef>
                        <a:spcAft>
                          <a:spcPts val="800"/>
                        </a:spcAft>
                      </a:pPr>
                      <a:r>
                        <a:rPr lang="en-US" sz="18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May order campus closure, appointment of board of managers, or alternative management</a:t>
                      </a:r>
                    </a:p>
                  </a:txBody>
                  <a:tcPr marL="68580" marR="68580" marT="0" marB="0"/>
                </a:tc>
                <a:tc>
                  <a:txBody>
                    <a:bodyPr/>
                    <a:lstStyle/>
                    <a:p>
                      <a:pPr marL="0" marR="0" algn="ctr">
                        <a:lnSpc>
                          <a:spcPct val="107000"/>
                        </a:lnSpc>
                        <a:spcBef>
                          <a:spcPts val="0"/>
                        </a:spcBef>
                        <a:spcAft>
                          <a:spcPts val="800"/>
                        </a:spcAft>
                      </a:pPr>
                      <a:r>
                        <a:rPr lang="en-US" sz="1800" dirty="0">
                          <a:effectLst/>
                        </a:rPr>
                        <a:t>Campus Intervention Team</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rPr>
                        <a:t>Implement Turnaround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800" dirty="0">
                        <a:effectLst/>
                      </a:endParaRPr>
                    </a:p>
                  </a:txBody>
                  <a:tcPr marL="68580" marR="68580" marT="0" marB="0"/>
                </a:tc>
                <a:tc>
                  <a:txBody>
                    <a:bodyPr/>
                    <a:lstStyle/>
                    <a:p>
                      <a:pPr marL="0" marR="0" algn="ctr">
                        <a:lnSpc>
                          <a:spcPct val="107000"/>
                        </a:lnSpc>
                        <a:spcBef>
                          <a:spcPts val="0"/>
                        </a:spcBef>
                        <a:spcAft>
                          <a:spcPts val="800"/>
                        </a:spcAft>
                      </a:pPr>
                      <a:r>
                        <a:rPr lang="en-US" sz="1800" dirty="0">
                          <a:effectLst/>
                        </a:rPr>
                        <a:t>Campus Intervention Team</a:t>
                      </a:r>
                    </a:p>
                    <a:p>
                      <a:pPr marL="0" marR="0" algn="ctr">
                        <a:lnSpc>
                          <a:spcPct val="107000"/>
                        </a:lnSpc>
                        <a:spcBef>
                          <a:spcPts val="0"/>
                        </a:spcBef>
                        <a:spcAft>
                          <a:spcPts val="800"/>
                        </a:spcAft>
                      </a:pPr>
                      <a:r>
                        <a:rPr lang="en-US" sz="1800" dirty="0">
                          <a:effectLst/>
                        </a:rPr>
                        <a:t>Implement Turnaround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a:effectLst/>
                        </a:rPr>
                        <a:t>Campus Intervention Team</a:t>
                      </a:r>
                    </a:p>
                    <a:p>
                      <a:pPr marL="0" marR="0" algn="ctr">
                        <a:lnSpc>
                          <a:spcPct val="107000"/>
                        </a:lnSpc>
                        <a:spcBef>
                          <a:spcPts val="0"/>
                        </a:spcBef>
                        <a:spcAft>
                          <a:spcPts val="800"/>
                        </a:spcAft>
                      </a:pPr>
                      <a:r>
                        <a:rPr lang="en-US" sz="1800" dirty="0">
                          <a:effectLst/>
                        </a:rPr>
                        <a:t>Implement Turnaround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i="1" dirty="0">
                          <a:solidFill>
                            <a:schemeClr val="accent1">
                              <a:lumMod val="75000"/>
                            </a:schemeClr>
                          </a:solidFill>
                          <a:effectLst/>
                        </a:rPr>
                        <a:t>Must order campus closure or </a:t>
                      </a:r>
                    </a:p>
                    <a:p>
                      <a:pPr marL="0" marR="0" algn="ctr">
                        <a:lnSpc>
                          <a:spcPct val="107000"/>
                        </a:lnSpc>
                        <a:spcBef>
                          <a:spcPts val="0"/>
                        </a:spcBef>
                        <a:spcAft>
                          <a:spcPts val="800"/>
                        </a:spcAft>
                      </a:pPr>
                      <a:r>
                        <a:rPr lang="en-US" sz="1800" b="1" i="1" dirty="0">
                          <a:solidFill>
                            <a:schemeClr val="accent1">
                              <a:lumMod val="75000"/>
                            </a:schemeClr>
                          </a:solidFill>
                          <a:effectLst/>
                        </a:rPr>
                        <a:t>Board of Managers</a:t>
                      </a:r>
                      <a:endParaRPr lang="en-US" sz="18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3696269"/>
                  </a:ext>
                </a:extLst>
              </a:tr>
            </a:tbl>
          </a:graphicData>
        </a:graphic>
      </p:graphicFrame>
      <p:sp>
        <p:nvSpPr>
          <p:cNvPr id="6" name="Title 10">
            <a:extLst>
              <a:ext uri="{FF2B5EF4-FFF2-40B4-BE49-F238E27FC236}">
                <a16:creationId xmlns:a16="http://schemas.microsoft.com/office/drawing/2014/main" id="{11076F29-895A-44FC-9C7D-6AA32AA5A470}"/>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Turnaround Plan Timeline</a:t>
            </a:r>
          </a:p>
        </p:txBody>
      </p:sp>
      <p:sp>
        <p:nvSpPr>
          <p:cNvPr id="5" name="Footer Placeholder 4">
            <a:extLst>
              <a:ext uri="{FF2B5EF4-FFF2-40B4-BE49-F238E27FC236}">
                <a16:creationId xmlns:a16="http://schemas.microsoft.com/office/drawing/2014/main" id="{C4744E56-156A-4133-AD9D-5176AB52B21E}"/>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8" name="Date Placeholder 3">
            <a:extLst>
              <a:ext uri="{FF2B5EF4-FFF2-40B4-BE49-F238E27FC236}">
                <a16:creationId xmlns:a16="http://schemas.microsoft.com/office/drawing/2014/main" id="{2C03811C-738C-44AA-841E-7CE77CE88ED8}"/>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6</a:t>
            </a:fld>
            <a:endParaRPr lang="en-US" dirty="0">
              <a:solidFill>
                <a:schemeClr val="accent1">
                  <a:lumMod val="60000"/>
                  <a:lumOff val="40000"/>
                </a:schemeClr>
              </a:solidFill>
            </a:endParaRPr>
          </a:p>
        </p:txBody>
      </p:sp>
      <p:pic>
        <p:nvPicPr>
          <p:cNvPr id="3" name="Recorded Sound">
            <a:hlinkClick r:id="" action="ppaction://media"/>
            <a:extLst>
              <a:ext uri="{FF2B5EF4-FFF2-40B4-BE49-F238E27FC236}">
                <a16:creationId xmlns:a16="http://schemas.microsoft.com/office/drawing/2014/main" id="{D86CE8CD-3CF3-43D7-AEF7-6D701CA5B2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0803" y="5358062"/>
            <a:ext cx="463617" cy="463617"/>
          </a:xfrm>
          <a:prstGeom prst="rect">
            <a:avLst/>
          </a:prstGeom>
        </p:spPr>
      </p:pic>
    </p:spTree>
    <p:extLst>
      <p:ext uri="{BB962C8B-B14F-4D97-AF65-F5344CB8AC3E}">
        <p14:creationId xmlns:p14="http://schemas.microsoft.com/office/powerpoint/2010/main" val="391622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60778"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0C56C8B-3749-46BC-ACAD-08760CB0151B}"/>
              </a:ext>
            </a:extLst>
          </p:cNvPr>
          <p:cNvGraphicFramePr>
            <a:graphicFrameLocks noGrp="1"/>
          </p:cNvGraphicFramePr>
          <p:nvPr>
            <p:ph sz="half" idx="2"/>
            <p:extLst>
              <p:ext uri="{D42A27DB-BD31-4B8C-83A1-F6EECF244321}">
                <p14:modId xmlns:p14="http://schemas.microsoft.com/office/powerpoint/2010/main" val="2473126549"/>
              </p:ext>
            </p:extLst>
          </p:nvPr>
        </p:nvGraphicFramePr>
        <p:xfrm>
          <a:off x="1105119" y="1874520"/>
          <a:ext cx="2750601" cy="3779520"/>
        </p:xfrm>
        <a:graphic>
          <a:graphicData uri="http://schemas.openxmlformats.org/drawingml/2006/table">
            <a:tbl>
              <a:tblPr firstRow="1" bandRow="1">
                <a:tableStyleId>{5C22544A-7EE6-4342-B048-85BDC9FD1C3A}</a:tableStyleId>
              </a:tblPr>
              <a:tblGrid>
                <a:gridCol w="2750601">
                  <a:extLst>
                    <a:ext uri="{9D8B030D-6E8A-4147-A177-3AD203B41FA5}">
                      <a16:colId xmlns:a16="http://schemas.microsoft.com/office/drawing/2014/main" val="3042505717"/>
                    </a:ext>
                  </a:extLst>
                </a:gridCol>
              </a:tblGrid>
              <a:tr h="1073220">
                <a:tc>
                  <a:txBody>
                    <a:bodyPr/>
                    <a:lstStyle/>
                    <a:p>
                      <a:pPr marL="0" marR="0" algn="ctr">
                        <a:lnSpc>
                          <a:spcPct val="107000"/>
                        </a:lnSpc>
                        <a:spcBef>
                          <a:spcPts val="0"/>
                        </a:spcBef>
                        <a:spcAft>
                          <a:spcPts val="800"/>
                        </a:spcAft>
                      </a:pPr>
                      <a:r>
                        <a:rPr lang="en-US" sz="2400" b="1" dirty="0">
                          <a:effectLst/>
                        </a:rPr>
                        <a:t>Campus rated F</a:t>
                      </a:r>
                    </a:p>
                    <a:p>
                      <a:pPr marL="0" marR="0" algn="ctr">
                        <a:lnSpc>
                          <a:spcPct val="107000"/>
                        </a:lnSpc>
                        <a:spcBef>
                          <a:spcPts val="0"/>
                        </a:spcBef>
                        <a:spcAft>
                          <a:spcPts val="800"/>
                        </a:spcAft>
                      </a:pPr>
                      <a:r>
                        <a:rPr lang="en-US" sz="2400" b="1" dirty="0">
                          <a:effectLst/>
                        </a:rPr>
                        <a:t>2022-23</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1387043"/>
                  </a:ext>
                </a:extLst>
              </a:tr>
              <a:tr h="2706300">
                <a:tc>
                  <a:txBody>
                    <a:bodyPr/>
                    <a:lstStyle/>
                    <a:p>
                      <a:pPr marL="0" marR="0" algn="ctr">
                        <a:lnSpc>
                          <a:spcPct val="107000"/>
                        </a:lnSpc>
                        <a:spcBef>
                          <a:spcPts val="0"/>
                        </a:spcBef>
                        <a:spcAft>
                          <a:spcPts val="800"/>
                        </a:spcAft>
                      </a:pPr>
                      <a:r>
                        <a:rPr lang="en-US" sz="1800" dirty="0">
                          <a:effectLst/>
                        </a:rPr>
                        <a:t>Campus Intervention Team</a:t>
                      </a:r>
                    </a:p>
                    <a:p>
                      <a:pPr marL="0" marR="0" algn="ctr">
                        <a:lnSpc>
                          <a:spcPct val="107000"/>
                        </a:lnSpc>
                        <a:spcBef>
                          <a:spcPts val="0"/>
                        </a:spcBef>
                        <a:spcAft>
                          <a:spcPts val="800"/>
                        </a:spcAft>
                      </a:pPr>
                      <a:r>
                        <a:rPr lang="en-US" sz="1800" dirty="0">
                          <a:effectLst/>
                        </a:rPr>
                        <a:t>Implement Turnaround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i="1" dirty="0">
                          <a:solidFill>
                            <a:schemeClr val="accent1">
                              <a:lumMod val="75000"/>
                            </a:schemeClr>
                          </a:solidFill>
                          <a:effectLst/>
                        </a:rPr>
                        <a:t>Must order campus closure or </a:t>
                      </a:r>
                    </a:p>
                    <a:p>
                      <a:pPr marL="0" marR="0" algn="ctr">
                        <a:lnSpc>
                          <a:spcPct val="107000"/>
                        </a:lnSpc>
                        <a:spcBef>
                          <a:spcPts val="0"/>
                        </a:spcBef>
                        <a:spcAft>
                          <a:spcPts val="800"/>
                        </a:spcAft>
                      </a:pPr>
                      <a:r>
                        <a:rPr lang="en-US" sz="1800" b="1" i="1" dirty="0">
                          <a:solidFill>
                            <a:schemeClr val="accent1">
                              <a:lumMod val="75000"/>
                            </a:schemeClr>
                          </a:solidFill>
                          <a:effectLst/>
                        </a:rPr>
                        <a:t>Board of Managers</a:t>
                      </a:r>
                      <a:endParaRPr lang="en-US" sz="18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4848961"/>
                  </a:ext>
                </a:extLst>
              </a:tr>
            </a:tbl>
          </a:graphicData>
        </a:graphic>
      </p:graphicFrame>
      <p:sp>
        <p:nvSpPr>
          <p:cNvPr id="6" name="Title 10">
            <a:extLst>
              <a:ext uri="{FF2B5EF4-FFF2-40B4-BE49-F238E27FC236}">
                <a16:creationId xmlns:a16="http://schemas.microsoft.com/office/drawing/2014/main" id="{11076F29-895A-44FC-9C7D-6AA32AA5A470}"/>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Implementation of Plan</a:t>
            </a:r>
          </a:p>
        </p:txBody>
      </p:sp>
      <p:sp>
        <p:nvSpPr>
          <p:cNvPr id="3" name="TextBox 2">
            <a:extLst>
              <a:ext uri="{FF2B5EF4-FFF2-40B4-BE49-F238E27FC236}">
                <a16:creationId xmlns:a16="http://schemas.microsoft.com/office/drawing/2014/main" id="{10D0E432-7D5C-48A3-B3B4-E0DBAF5A87B9}"/>
              </a:ext>
            </a:extLst>
          </p:cNvPr>
          <p:cNvSpPr txBox="1"/>
          <p:nvPr/>
        </p:nvSpPr>
        <p:spPr>
          <a:xfrm>
            <a:off x="4989094" y="2369221"/>
            <a:ext cx="5566611" cy="2031325"/>
          </a:xfrm>
          <a:prstGeom prst="rect">
            <a:avLst/>
          </a:prstGeom>
          <a:noFill/>
        </p:spPr>
        <p:txBody>
          <a:bodyPr wrap="square" rtlCol="0">
            <a:spAutoFit/>
          </a:bodyPr>
          <a:lstStyle/>
          <a:p>
            <a:r>
              <a:rPr lang="en-US" b="1" dirty="0"/>
              <a:t>Parent Petition: </a:t>
            </a:r>
            <a:r>
              <a:rPr lang="en-US" dirty="0"/>
              <a:t>parents may recommend a specific action to commissioner</a:t>
            </a:r>
          </a:p>
          <a:p>
            <a:endParaRPr lang="en-US" dirty="0"/>
          </a:p>
          <a:p>
            <a:r>
              <a:rPr lang="en-US" b="1" dirty="0"/>
              <a:t>Board Recommendation:</a:t>
            </a:r>
            <a:r>
              <a:rPr lang="en-US" dirty="0"/>
              <a:t> board may recommend different action to commissioner</a:t>
            </a:r>
          </a:p>
          <a:p>
            <a:endParaRPr lang="en-US" dirty="0"/>
          </a:p>
          <a:p>
            <a:r>
              <a:rPr lang="en-US" b="1" dirty="0"/>
              <a:t>More information:</a:t>
            </a:r>
            <a:r>
              <a:rPr lang="en-US" dirty="0"/>
              <a:t> https://tea.texas.gov/parentpetition/ </a:t>
            </a:r>
          </a:p>
        </p:txBody>
      </p:sp>
      <p:sp>
        <p:nvSpPr>
          <p:cNvPr id="7" name="Footer Placeholder 4">
            <a:extLst>
              <a:ext uri="{FF2B5EF4-FFF2-40B4-BE49-F238E27FC236}">
                <a16:creationId xmlns:a16="http://schemas.microsoft.com/office/drawing/2014/main" id="{F4A317CC-0D5F-4CB8-86D2-5314A9C460C4}"/>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8" name="Date Placeholder 3">
            <a:extLst>
              <a:ext uri="{FF2B5EF4-FFF2-40B4-BE49-F238E27FC236}">
                <a16:creationId xmlns:a16="http://schemas.microsoft.com/office/drawing/2014/main" id="{8E46A1CD-5769-4067-B98D-B41F22E2CB3E}"/>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7</a:t>
            </a:fld>
            <a:endParaRPr lang="en-US" dirty="0">
              <a:solidFill>
                <a:schemeClr val="accent1">
                  <a:lumMod val="60000"/>
                  <a:lumOff val="40000"/>
                </a:schemeClr>
              </a:solidFill>
            </a:endParaRPr>
          </a:p>
        </p:txBody>
      </p:sp>
      <p:pic>
        <p:nvPicPr>
          <p:cNvPr id="5" name="Recorded Sound">
            <a:hlinkClick r:id="" action="ppaction://media"/>
            <a:extLst>
              <a:ext uri="{FF2B5EF4-FFF2-40B4-BE49-F238E27FC236}">
                <a16:creationId xmlns:a16="http://schemas.microsoft.com/office/drawing/2014/main" id="{96F71EB1-CC46-4415-8349-5CCC5BD484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22806" y="4969457"/>
            <a:ext cx="477253" cy="477253"/>
          </a:xfrm>
          <a:prstGeom prst="rect">
            <a:avLst/>
          </a:prstGeom>
        </p:spPr>
      </p:pic>
    </p:spTree>
    <p:custDataLst>
      <p:tags r:id="rId1"/>
    </p:custDataLst>
    <p:extLst>
      <p:ext uri="{BB962C8B-B14F-4D97-AF65-F5344CB8AC3E}">
        <p14:creationId xmlns:p14="http://schemas.microsoft.com/office/powerpoint/2010/main" val="203136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92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304" objId="5"/>
        <p14:stopEvt time="82870"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904F60-E992-49F5-B85A-D2B4C78D37F9}"/>
              </a:ext>
            </a:extLst>
          </p:cNvPr>
          <p:cNvSpPr>
            <a:spLocks noGrp="1"/>
          </p:cNvSpPr>
          <p:nvPr>
            <p:ph sz="half" idx="2"/>
          </p:nvPr>
        </p:nvSpPr>
        <p:spPr>
          <a:xfrm>
            <a:off x="852854" y="1825625"/>
            <a:ext cx="10486292" cy="4351338"/>
          </a:xfrm>
        </p:spPr>
        <p:txBody>
          <a:bodyPr/>
          <a:lstStyle/>
          <a:p>
            <a:pPr marL="0" indent="0">
              <a:buNone/>
            </a:pPr>
            <a:r>
              <a:rPr lang="en-US" sz="4000" dirty="0"/>
              <a:t>School Improvement: </a:t>
            </a:r>
            <a:r>
              <a:rPr lang="en-US" sz="4000" dirty="0">
                <a:hlinkClick r:id="rId5"/>
              </a:rPr>
              <a:t>SIDivision@tea.texas.gov</a:t>
            </a:r>
            <a:endParaRPr lang="en-US" sz="4000" dirty="0"/>
          </a:p>
          <a:p>
            <a:endParaRPr lang="en-US" sz="4000" dirty="0">
              <a:solidFill>
                <a:srgbClr val="FF0000"/>
              </a:solidFill>
              <a:hlinkClick r:id="rId6"/>
            </a:endParaRPr>
          </a:p>
          <a:p>
            <a:pPr marL="0" indent="0">
              <a:buNone/>
            </a:pPr>
            <a:r>
              <a:rPr lang="en-US" sz="4000" dirty="0">
                <a:solidFill>
                  <a:srgbClr val="FF0000"/>
                </a:solidFill>
                <a:hlinkClick r:id="rId6"/>
              </a:rPr>
              <a:t>https://tea.texas.gov/schoolimprovement/</a:t>
            </a:r>
            <a:endParaRPr lang="en-US" sz="4000" dirty="0">
              <a:solidFill>
                <a:srgbClr val="FF0000"/>
              </a:solidFill>
            </a:endParaRPr>
          </a:p>
        </p:txBody>
      </p:sp>
      <p:sp>
        <p:nvSpPr>
          <p:cNvPr id="4" name="Title 10">
            <a:extLst>
              <a:ext uri="{FF2B5EF4-FFF2-40B4-BE49-F238E27FC236}">
                <a16:creationId xmlns:a16="http://schemas.microsoft.com/office/drawing/2014/main" id="{4EBC0EBA-7447-47EC-8996-0D258DB0690E}"/>
              </a:ext>
            </a:extLst>
          </p:cNvPr>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solidFill>
                <a:latin typeface="Calibri" charset="0"/>
                <a:ea typeface="Calibri" charset="0"/>
                <a:cs typeface="Calibri" charset="0"/>
              </a:rPr>
              <a:t>Questions, Contacts</a:t>
            </a:r>
          </a:p>
        </p:txBody>
      </p:sp>
      <p:sp>
        <p:nvSpPr>
          <p:cNvPr id="7" name="Footer Placeholder 4">
            <a:extLst>
              <a:ext uri="{FF2B5EF4-FFF2-40B4-BE49-F238E27FC236}">
                <a16:creationId xmlns:a16="http://schemas.microsoft.com/office/drawing/2014/main" id="{2D5FEA33-0258-422F-A6AE-15843668AAA9}"/>
              </a:ext>
            </a:extLst>
          </p:cNvPr>
          <p:cNvSpPr>
            <a:spLocks noGrp="1"/>
          </p:cNvSpPr>
          <p:nvPr>
            <p:ph type="ftr" sz="quarter" idx="11"/>
          </p:nvPr>
        </p:nvSpPr>
        <p:spPr>
          <a:xfrm>
            <a:off x="3686187" y="6492875"/>
            <a:ext cx="4822804" cy="365125"/>
          </a:xfrm>
        </p:spPr>
        <p:txBody>
          <a:bodyPr/>
          <a:lstStyle/>
          <a:p>
            <a:r>
              <a:rPr lang="en-US" dirty="0">
                <a:solidFill>
                  <a:schemeClr val="accent1">
                    <a:lumMod val="60000"/>
                    <a:lumOff val="40000"/>
                  </a:schemeClr>
                </a:solidFill>
              </a:rPr>
              <a:t>Division of School Improvement</a:t>
            </a:r>
          </a:p>
        </p:txBody>
      </p:sp>
      <p:sp>
        <p:nvSpPr>
          <p:cNvPr id="8" name="Date Placeholder 3">
            <a:extLst>
              <a:ext uri="{FF2B5EF4-FFF2-40B4-BE49-F238E27FC236}">
                <a16:creationId xmlns:a16="http://schemas.microsoft.com/office/drawing/2014/main" id="{97A43499-02FE-425C-9358-128ED9E59EF0}"/>
              </a:ext>
            </a:extLst>
          </p:cNvPr>
          <p:cNvSpPr>
            <a:spLocks noGrp="1"/>
          </p:cNvSpPr>
          <p:nvPr>
            <p:ph type="dt" sz="half" idx="10"/>
          </p:nvPr>
        </p:nvSpPr>
        <p:spPr>
          <a:xfrm>
            <a:off x="92467" y="6492875"/>
            <a:ext cx="2472271" cy="365125"/>
          </a:xfrm>
        </p:spPr>
        <p:txBody>
          <a:bodyPr/>
          <a:lstStyle/>
          <a:p>
            <a:r>
              <a:rPr lang="en-US" dirty="0">
                <a:solidFill>
                  <a:schemeClr val="accent1">
                    <a:lumMod val="60000"/>
                    <a:lumOff val="40000"/>
                  </a:schemeClr>
                </a:solidFill>
              </a:rPr>
              <a:t>8/28/19    </a:t>
            </a:r>
            <a:fld id="{EA89072E-2125-40D6-847A-9E6B768971D4}" type="slidenum">
              <a:rPr lang="en-US" smtClean="0">
                <a:solidFill>
                  <a:schemeClr val="accent1">
                    <a:lumMod val="60000"/>
                    <a:lumOff val="40000"/>
                  </a:schemeClr>
                </a:solidFill>
              </a:rPr>
              <a:pPr/>
              <a:t>8</a:t>
            </a:fld>
            <a:endParaRPr lang="en-US" dirty="0">
              <a:solidFill>
                <a:schemeClr val="accent1">
                  <a:lumMod val="60000"/>
                  <a:lumOff val="40000"/>
                </a:schemeClr>
              </a:solidFill>
            </a:endParaRPr>
          </a:p>
        </p:txBody>
      </p:sp>
      <p:pic>
        <p:nvPicPr>
          <p:cNvPr id="2" name="Recorded Sound">
            <a:hlinkClick r:id="" action="ppaction://media"/>
            <a:extLst>
              <a:ext uri="{FF2B5EF4-FFF2-40B4-BE49-F238E27FC236}">
                <a16:creationId xmlns:a16="http://schemas.microsoft.com/office/drawing/2014/main" id="{F32B4137-8F86-4D16-801D-A53D1711E4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6501" y="5001126"/>
            <a:ext cx="609600" cy="609600"/>
          </a:xfrm>
          <a:prstGeom prst="rect">
            <a:avLst/>
          </a:prstGeom>
        </p:spPr>
      </p:pic>
    </p:spTree>
    <p:extLst>
      <p:ext uri="{BB962C8B-B14F-4D97-AF65-F5344CB8AC3E}">
        <p14:creationId xmlns:p14="http://schemas.microsoft.com/office/powerpoint/2010/main" val="29918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3656"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1|1.4"/>
</p:tagLst>
</file>

<file path=ppt/tags/tag3.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Custom Design">
  <a:themeElements>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15838</TotalTime>
  <Words>1315</Words>
  <Application>Microsoft Office PowerPoint</Application>
  <PresentationFormat>Widescreen</PresentationFormat>
  <Paragraphs>165</Paragraphs>
  <Slides>8</Slides>
  <Notes>8</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Calibri</vt:lpstr>
      <vt:lpstr>Calibri Light</vt:lpstr>
      <vt:lpstr>Courier New</vt:lpstr>
      <vt:lpstr>Open Sans</vt:lpstr>
      <vt:lpstr>Open Sans Semibold</vt:lpstr>
      <vt:lpstr>Symbol</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 1842 Presentation</dc:title>
  <dc:creator>Gouveia, Lisa</dc:creator>
  <cp:lastModifiedBy>Hendley, Jihan</cp:lastModifiedBy>
  <cp:revision>536</cp:revision>
  <cp:lastPrinted>2019-09-04T17:56:09Z</cp:lastPrinted>
  <dcterms:created xsi:type="dcterms:W3CDTF">2017-09-08T13:47:15Z</dcterms:created>
  <dcterms:modified xsi:type="dcterms:W3CDTF">2019-09-09T15:37:42Z</dcterms:modified>
</cp:coreProperties>
</file>