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96" r:id="rId2"/>
    <p:sldId id="295" r:id="rId3"/>
    <p:sldId id="262" r:id="rId4"/>
    <p:sldId id="293" r:id="rId5"/>
    <p:sldId id="263" r:id="rId6"/>
    <p:sldId id="294" r:id="rId7"/>
    <p:sldId id="289" r:id="rId8"/>
    <p:sldId id="276" r:id="rId9"/>
    <p:sldId id="257" r:id="rId10"/>
    <p:sldId id="260" r:id="rId11"/>
    <p:sldId id="264" r:id="rId12"/>
    <p:sldId id="277" r:id="rId13"/>
    <p:sldId id="259" r:id="rId14"/>
    <p:sldId id="281" r:id="rId15"/>
    <p:sldId id="265" r:id="rId16"/>
    <p:sldId id="272" r:id="rId17"/>
    <p:sldId id="274" r:id="rId18"/>
    <p:sldId id="256" r:id="rId19"/>
    <p:sldId id="288" r:id="rId20"/>
    <p:sldId id="279" r:id="rId21"/>
    <p:sldId id="291" r:id="rId22"/>
    <p:sldId id="273" r:id="rId23"/>
    <p:sldId id="297" r:id="rId24"/>
    <p:sldId id="298" r:id="rId25"/>
    <p:sldId id="299" r:id="rId26"/>
    <p:sldId id="290" r:id="rId27"/>
    <p:sldId id="300" r:id="rId28"/>
    <p:sldId id="258" r:id="rId29"/>
    <p:sldId id="269" r:id="rId30"/>
    <p:sldId id="284" r:id="rId31"/>
    <p:sldId id="271" r:id="rId32"/>
    <p:sldId id="270" r:id="rId33"/>
    <p:sldId id="292"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lata, Marta" initials="P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22" autoAdjust="0"/>
    <p:restoredTop sz="94750" autoAdjust="0"/>
  </p:normalViewPr>
  <p:slideViewPr>
    <p:cSldViewPr>
      <p:cViewPr varScale="1">
        <p:scale>
          <a:sx n="60" d="100"/>
          <a:sy n="60" d="100"/>
        </p:scale>
        <p:origin x="1338" y="66"/>
      </p:cViewPr>
      <p:guideLst>
        <p:guide orient="horz" pos="2160"/>
        <p:guide pos="2880"/>
      </p:guideLst>
    </p:cSldViewPr>
  </p:slideViewPr>
  <p:outlineViewPr>
    <p:cViewPr>
      <p:scale>
        <a:sx n="33" d="100"/>
        <a:sy n="33" d="100"/>
      </p:scale>
      <p:origin x="0" y="913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82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numFmt formatCode="#,##0.00" sourceLinked="0"/>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Sheet2!$A$49:$A$56</c:f>
              <c:strCache>
                <c:ptCount val="8"/>
                <c:pt idx="0">
                  <c:v>Positive Identity</c:v>
                </c:pt>
                <c:pt idx="1">
                  <c:v>Social Competence</c:v>
                </c:pt>
                <c:pt idx="2">
                  <c:v>Positive Values</c:v>
                </c:pt>
                <c:pt idx="3">
                  <c:v>Commitment to Learning</c:v>
                </c:pt>
                <c:pt idx="4">
                  <c:v>Constructive Use of Time</c:v>
                </c:pt>
                <c:pt idx="5">
                  <c:v>Boundaries and Expectations</c:v>
                </c:pt>
                <c:pt idx="6">
                  <c:v>Empowerment</c:v>
                </c:pt>
                <c:pt idx="7">
                  <c:v>Support</c:v>
                </c:pt>
              </c:strCache>
            </c:strRef>
          </c:cat>
          <c:val>
            <c:numRef>
              <c:f>Sheet2!$B$49:$B$56</c:f>
              <c:numCache>
                <c:formatCode>General</c:formatCode>
                <c:ptCount val="8"/>
                <c:pt idx="0">
                  <c:v>3.92</c:v>
                </c:pt>
                <c:pt idx="1">
                  <c:v>3.89</c:v>
                </c:pt>
                <c:pt idx="2">
                  <c:v>3.93</c:v>
                </c:pt>
                <c:pt idx="3">
                  <c:v>3.9</c:v>
                </c:pt>
                <c:pt idx="4">
                  <c:v>3.88</c:v>
                </c:pt>
                <c:pt idx="5">
                  <c:v>3.87</c:v>
                </c:pt>
                <c:pt idx="6">
                  <c:v>3.79</c:v>
                </c:pt>
                <c:pt idx="7">
                  <c:v>3.84</c:v>
                </c:pt>
              </c:numCache>
            </c:numRef>
          </c:val>
        </c:ser>
        <c:dLbls>
          <c:showLegendKey val="0"/>
          <c:showVal val="0"/>
          <c:showCatName val="0"/>
          <c:showSerName val="0"/>
          <c:showPercent val="0"/>
          <c:showBubbleSize val="0"/>
        </c:dLbls>
        <c:gapWidth val="50"/>
        <c:axId val="270428864"/>
        <c:axId val="270429256"/>
      </c:barChart>
      <c:catAx>
        <c:axId val="270428864"/>
        <c:scaling>
          <c:orientation val="minMax"/>
        </c:scaling>
        <c:delete val="0"/>
        <c:axPos val="l"/>
        <c:numFmt formatCode="General" sourceLinked="0"/>
        <c:majorTickMark val="out"/>
        <c:minorTickMark val="none"/>
        <c:tickLblPos val="nextTo"/>
        <c:crossAx val="270429256"/>
        <c:crosses val="autoZero"/>
        <c:auto val="1"/>
        <c:lblAlgn val="ctr"/>
        <c:lblOffset val="100"/>
        <c:noMultiLvlLbl val="0"/>
      </c:catAx>
      <c:valAx>
        <c:axId val="270429256"/>
        <c:scaling>
          <c:orientation val="minMax"/>
          <c:max val="4"/>
          <c:min val="1"/>
        </c:scaling>
        <c:delete val="0"/>
        <c:axPos val="b"/>
        <c:numFmt formatCode="General" sourceLinked="1"/>
        <c:majorTickMark val="out"/>
        <c:minorTickMark val="none"/>
        <c:tickLblPos val="nextTo"/>
        <c:crossAx val="270428864"/>
        <c:crosses val="autoZero"/>
        <c:crossBetween val="between"/>
        <c:majorUnit val="3"/>
        <c:minorUnit val="1"/>
      </c:valAx>
    </c:plotArea>
    <c:plotVisOnly val="1"/>
    <c:dispBlanksAs val="gap"/>
    <c:showDLblsOverMax val="0"/>
  </c:chart>
  <c:spPr>
    <a:ln>
      <a:noFill/>
    </a:ln>
  </c:spPr>
  <c:txPr>
    <a:bodyPr/>
    <a:lstStyle/>
    <a:p>
      <a:pPr>
        <a:defRPr sz="9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0"/>
              <c:layout>
                <c:manualLayout>
                  <c:x val="-6.6190000897775103E-2"/>
                  <c:y val="-0.10213126627323836"/>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baseline="0"/>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Above grade level</c:v>
                </c:pt>
                <c:pt idx="1">
                  <c:v>Remained the same</c:v>
                </c:pt>
              </c:strCache>
            </c:strRef>
          </c:cat>
          <c:val>
            <c:numRef>
              <c:f>Sheet1!$B$2:$B$3</c:f>
              <c:numCache>
                <c:formatCode>0%</c:formatCode>
                <c:ptCount val="2"/>
                <c:pt idx="0">
                  <c:v>0.81481481481481477</c:v>
                </c:pt>
                <c:pt idx="1">
                  <c:v>0.18518518518518517</c:v>
                </c:pt>
              </c:numCache>
            </c:numRef>
          </c:val>
          <c:extLst xmlns:c16r2="http://schemas.microsoft.com/office/drawing/2015/06/chart">
            <c:ext xmlns:c16="http://schemas.microsoft.com/office/drawing/2014/chart" uri="{C3380CC4-5D6E-409C-BE32-E72D297353CC}">
              <c16:uniqueId val="{00000000-AE0C-4FE2-B391-7688F1B35F73}"/>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Central Office Hearings &amp; Student Suspensions</a:t>
            </a:r>
            <a:endParaRPr lang="en-US" dirty="0"/>
          </a:p>
        </c:rich>
      </c:tx>
      <c:overlay val="0"/>
    </c:title>
    <c:autoTitleDeleted val="0"/>
    <c:plotArea>
      <c:layout/>
      <c:barChart>
        <c:barDir val="col"/>
        <c:grouping val="clustered"/>
        <c:varyColors val="0"/>
        <c:ser>
          <c:idx val="0"/>
          <c:order val="0"/>
          <c:tx>
            <c:strRef>
              <c:f>Sheet1!$B$1</c:f>
              <c:strCache>
                <c:ptCount val="1"/>
                <c:pt idx="0">
                  <c:v>COC</c:v>
                </c:pt>
              </c:strCache>
            </c:strRef>
          </c:tx>
          <c:invertIfNegative val="0"/>
          <c:cat>
            <c:strRef>
              <c:f>Sheet1!$A$2:$A$5</c:f>
              <c:strCache>
                <c:ptCount val="4"/>
                <c:pt idx="0">
                  <c:v>2012-2013</c:v>
                </c:pt>
                <c:pt idx="1">
                  <c:v>2013-2014</c:v>
                </c:pt>
                <c:pt idx="2">
                  <c:v>2014-2015</c:v>
                </c:pt>
                <c:pt idx="3">
                  <c:v>2015-2016</c:v>
                </c:pt>
              </c:strCache>
            </c:strRef>
          </c:cat>
          <c:val>
            <c:numRef>
              <c:f>Sheet1!$B$2:$B$5</c:f>
              <c:numCache>
                <c:formatCode>General</c:formatCode>
                <c:ptCount val="4"/>
                <c:pt idx="0">
                  <c:v>5</c:v>
                </c:pt>
                <c:pt idx="1">
                  <c:v>2</c:v>
                </c:pt>
                <c:pt idx="2">
                  <c:v>1</c:v>
                </c:pt>
                <c:pt idx="3">
                  <c:v>0</c:v>
                </c:pt>
              </c:numCache>
            </c:numRef>
          </c:val>
        </c:ser>
        <c:dLbls>
          <c:showLegendKey val="0"/>
          <c:showVal val="0"/>
          <c:showCatName val="0"/>
          <c:showSerName val="0"/>
          <c:showPercent val="0"/>
          <c:showBubbleSize val="0"/>
        </c:dLbls>
        <c:gapWidth val="150"/>
        <c:axId val="270430432"/>
        <c:axId val="270430824"/>
      </c:barChart>
      <c:catAx>
        <c:axId val="270430432"/>
        <c:scaling>
          <c:orientation val="minMax"/>
        </c:scaling>
        <c:delete val="0"/>
        <c:axPos val="b"/>
        <c:numFmt formatCode="General" sourceLinked="1"/>
        <c:majorTickMark val="out"/>
        <c:minorTickMark val="none"/>
        <c:tickLblPos val="nextTo"/>
        <c:crossAx val="270430824"/>
        <c:crosses val="autoZero"/>
        <c:auto val="1"/>
        <c:lblAlgn val="ctr"/>
        <c:lblOffset val="100"/>
        <c:noMultiLvlLbl val="0"/>
      </c:catAx>
      <c:valAx>
        <c:axId val="270430824"/>
        <c:scaling>
          <c:orientation val="minMax"/>
        </c:scaling>
        <c:delete val="0"/>
        <c:axPos val="l"/>
        <c:majorGridlines/>
        <c:numFmt formatCode="General" sourceLinked="1"/>
        <c:majorTickMark val="out"/>
        <c:minorTickMark val="none"/>
        <c:tickLblPos val="nextTo"/>
        <c:crossAx val="27043043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9587AEA-66BD-4EF7-82FF-8AC0EE12C3A2}" type="datetimeFigureOut">
              <a:rPr lang="en-US" smtClean="0"/>
              <a:t>9/9/2016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153EB08-0468-4899-AABB-E8479A3972ED}" type="slidenum">
              <a:rPr lang="en-US" smtClean="0"/>
              <a:t>‹#›</a:t>
            </a:fld>
            <a:endParaRPr lang="en-US"/>
          </a:p>
        </p:txBody>
      </p:sp>
    </p:spTree>
    <p:extLst>
      <p:ext uri="{BB962C8B-B14F-4D97-AF65-F5344CB8AC3E}">
        <p14:creationId xmlns:p14="http://schemas.microsoft.com/office/powerpoint/2010/main" val="1875372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1CCE4DD-95E6-4070-B243-3764735ECDE2}" type="datetimeFigureOut">
              <a:rPr lang="en-US" smtClean="0"/>
              <a:t>9/9/2016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A8E5F62-CF3C-4A36-B48E-ADE966F30586}" type="slidenum">
              <a:rPr lang="en-US" smtClean="0"/>
              <a:t>‹#›</a:t>
            </a:fld>
            <a:endParaRPr lang="en-US"/>
          </a:p>
        </p:txBody>
      </p:sp>
    </p:spTree>
    <p:extLst>
      <p:ext uri="{BB962C8B-B14F-4D97-AF65-F5344CB8AC3E}">
        <p14:creationId xmlns:p14="http://schemas.microsoft.com/office/powerpoint/2010/main" val="273521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8E5F62-CF3C-4A36-B48E-ADE966F30586}" type="slidenum">
              <a:rPr lang="en-US" smtClean="0"/>
              <a:t>8</a:t>
            </a:fld>
            <a:endParaRPr lang="en-US"/>
          </a:p>
        </p:txBody>
      </p:sp>
    </p:spTree>
    <p:extLst>
      <p:ext uri="{BB962C8B-B14F-4D97-AF65-F5344CB8AC3E}">
        <p14:creationId xmlns:p14="http://schemas.microsoft.com/office/powerpoint/2010/main" val="3564853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8E5F62-CF3C-4A36-B48E-ADE966F30586}" type="slidenum">
              <a:rPr lang="en-US" smtClean="0"/>
              <a:t>18</a:t>
            </a:fld>
            <a:endParaRPr lang="en-US"/>
          </a:p>
        </p:txBody>
      </p:sp>
    </p:spTree>
    <p:extLst>
      <p:ext uri="{BB962C8B-B14F-4D97-AF65-F5344CB8AC3E}">
        <p14:creationId xmlns:p14="http://schemas.microsoft.com/office/powerpoint/2010/main" val="2118178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654BF7-C0D1-4F07-A18C-1D2EB4F735BE}"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625D9-4843-4AA8-A1BA-218B5B672488}" type="slidenum">
              <a:rPr lang="en-US" smtClean="0"/>
              <a:t>‹#›</a:t>
            </a:fld>
            <a:endParaRPr lang="en-US"/>
          </a:p>
        </p:txBody>
      </p:sp>
    </p:spTree>
    <p:extLst>
      <p:ext uri="{BB962C8B-B14F-4D97-AF65-F5344CB8AC3E}">
        <p14:creationId xmlns:p14="http://schemas.microsoft.com/office/powerpoint/2010/main" val="1343498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654BF7-C0D1-4F07-A18C-1D2EB4F735BE}"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625D9-4843-4AA8-A1BA-218B5B672488}" type="slidenum">
              <a:rPr lang="en-US" smtClean="0"/>
              <a:t>‹#›</a:t>
            </a:fld>
            <a:endParaRPr lang="en-US"/>
          </a:p>
        </p:txBody>
      </p:sp>
    </p:spTree>
    <p:extLst>
      <p:ext uri="{BB962C8B-B14F-4D97-AF65-F5344CB8AC3E}">
        <p14:creationId xmlns:p14="http://schemas.microsoft.com/office/powerpoint/2010/main" val="3396465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654BF7-C0D1-4F07-A18C-1D2EB4F735BE}"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625D9-4843-4AA8-A1BA-218B5B672488}" type="slidenum">
              <a:rPr lang="en-US" smtClean="0"/>
              <a:t>‹#›</a:t>
            </a:fld>
            <a:endParaRPr lang="en-US"/>
          </a:p>
        </p:txBody>
      </p:sp>
    </p:spTree>
    <p:extLst>
      <p:ext uri="{BB962C8B-B14F-4D97-AF65-F5344CB8AC3E}">
        <p14:creationId xmlns:p14="http://schemas.microsoft.com/office/powerpoint/2010/main" val="508525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654BF7-C0D1-4F07-A18C-1D2EB4F735BE}"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625D9-4843-4AA8-A1BA-218B5B672488}" type="slidenum">
              <a:rPr lang="en-US" smtClean="0"/>
              <a:t>‹#›</a:t>
            </a:fld>
            <a:endParaRPr lang="en-US"/>
          </a:p>
        </p:txBody>
      </p:sp>
    </p:spTree>
    <p:extLst>
      <p:ext uri="{BB962C8B-B14F-4D97-AF65-F5344CB8AC3E}">
        <p14:creationId xmlns:p14="http://schemas.microsoft.com/office/powerpoint/2010/main" val="364229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654BF7-C0D1-4F07-A18C-1D2EB4F735BE}"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625D9-4843-4AA8-A1BA-218B5B672488}" type="slidenum">
              <a:rPr lang="en-US" smtClean="0"/>
              <a:t>‹#›</a:t>
            </a:fld>
            <a:endParaRPr lang="en-US"/>
          </a:p>
        </p:txBody>
      </p:sp>
    </p:spTree>
    <p:extLst>
      <p:ext uri="{BB962C8B-B14F-4D97-AF65-F5344CB8AC3E}">
        <p14:creationId xmlns:p14="http://schemas.microsoft.com/office/powerpoint/2010/main" val="1157830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654BF7-C0D1-4F07-A18C-1D2EB4F735BE}" type="datetimeFigureOut">
              <a:rPr lang="en-US" smtClean="0"/>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625D9-4843-4AA8-A1BA-218B5B672488}" type="slidenum">
              <a:rPr lang="en-US" smtClean="0"/>
              <a:t>‹#›</a:t>
            </a:fld>
            <a:endParaRPr lang="en-US"/>
          </a:p>
        </p:txBody>
      </p:sp>
    </p:spTree>
    <p:extLst>
      <p:ext uri="{BB962C8B-B14F-4D97-AF65-F5344CB8AC3E}">
        <p14:creationId xmlns:p14="http://schemas.microsoft.com/office/powerpoint/2010/main" val="3894943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654BF7-C0D1-4F07-A18C-1D2EB4F735BE}" type="datetimeFigureOut">
              <a:rPr lang="en-US" smtClean="0"/>
              <a:t>9/9/2016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D625D9-4843-4AA8-A1BA-218B5B672488}" type="slidenum">
              <a:rPr lang="en-US" smtClean="0"/>
              <a:t>‹#›</a:t>
            </a:fld>
            <a:endParaRPr lang="en-US"/>
          </a:p>
        </p:txBody>
      </p:sp>
    </p:spTree>
    <p:extLst>
      <p:ext uri="{BB962C8B-B14F-4D97-AF65-F5344CB8AC3E}">
        <p14:creationId xmlns:p14="http://schemas.microsoft.com/office/powerpoint/2010/main" val="948921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654BF7-C0D1-4F07-A18C-1D2EB4F735BE}" type="datetimeFigureOut">
              <a:rPr lang="en-US" smtClean="0"/>
              <a:t>9/9/2016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D625D9-4843-4AA8-A1BA-218B5B672488}" type="slidenum">
              <a:rPr lang="en-US" smtClean="0"/>
              <a:t>‹#›</a:t>
            </a:fld>
            <a:endParaRPr lang="en-US"/>
          </a:p>
        </p:txBody>
      </p:sp>
    </p:spTree>
    <p:extLst>
      <p:ext uri="{BB962C8B-B14F-4D97-AF65-F5344CB8AC3E}">
        <p14:creationId xmlns:p14="http://schemas.microsoft.com/office/powerpoint/2010/main" val="34351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654BF7-C0D1-4F07-A18C-1D2EB4F735BE}" type="datetimeFigureOut">
              <a:rPr lang="en-US" smtClean="0"/>
              <a:t>9/9/2016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D625D9-4843-4AA8-A1BA-218B5B672488}" type="slidenum">
              <a:rPr lang="en-US" smtClean="0"/>
              <a:t>‹#›</a:t>
            </a:fld>
            <a:endParaRPr lang="en-US"/>
          </a:p>
        </p:txBody>
      </p:sp>
    </p:spTree>
    <p:extLst>
      <p:ext uri="{BB962C8B-B14F-4D97-AF65-F5344CB8AC3E}">
        <p14:creationId xmlns:p14="http://schemas.microsoft.com/office/powerpoint/2010/main" val="2698374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654BF7-C0D1-4F07-A18C-1D2EB4F735BE}" type="datetimeFigureOut">
              <a:rPr lang="en-US" smtClean="0"/>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625D9-4843-4AA8-A1BA-218B5B672488}" type="slidenum">
              <a:rPr lang="en-US" smtClean="0"/>
              <a:t>‹#›</a:t>
            </a:fld>
            <a:endParaRPr lang="en-US"/>
          </a:p>
        </p:txBody>
      </p:sp>
    </p:spTree>
    <p:extLst>
      <p:ext uri="{BB962C8B-B14F-4D97-AF65-F5344CB8AC3E}">
        <p14:creationId xmlns:p14="http://schemas.microsoft.com/office/powerpoint/2010/main" val="1576108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654BF7-C0D1-4F07-A18C-1D2EB4F735BE}" type="datetimeFigureOut">
              <a:rPr lang="en-US" smtClean="0"/>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625D9-4843-4AA8-A1BA-218B5B672488}" type="slidenum">
              <a:rPr lang="en-US" smtClean="0"/>
              <a:t>‹#›</a:t>
            </a:fld>
            <a:endParaRPr lang="en-US"/>
          </a:p>
        </p:txBody>
      </p:sp>
    </p:spTree>
    <p:extLst>
      <p:ext uri="{BB962C8B-B14F-4D97-AF65-F5344CB8AC3E}">
        <p14:creationId xmlns:p14="http://schemas.microsoft.com/office/powerpoint/2010/main" val="2609016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654BF7-C0D1-4F07-A18C-1D2EB4F735BE}" type="datetimeFigureOut">
              <a:rPr lang="en-US" smtClean="0"/>
              <a:t>9/9/2016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D625D9-4843-4AA8-A1BA-218B5B672488}" type="slidenum">
              <a:rPr lang="en-US" smtClean="0"/>
              <a:t>‹#›</a:t>
            </a:fld>
            <a:endParaRPr lang="en-US"/>
          </a:p>
        </p:txBody>
      </p:sp>
    </p:spTree>
    <p:extLst>
      <p:ext uri="{BB962C8B-B14F-4D97-AF65-F5344CB8AC3E}">
        <p14:creationId xmlns:p14="http://schemas.microsoft.com/office/powerpoint/2010/main" val="3350420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0.jpeg"/><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0.jpeg"/><Relationship Id="rId1" Type="http://schemas.openxmlformats.org/officeDocument/2006/relationships/slideLayout" Target="../slideLayouts/slideLayout5.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jpeg"/><Relationship Id="rId7" Type="http://schemas.openxmlformats.org/officeDocument/2006/relationships/hyperlink" Target="http://www.google.com/url?sa=i&amp;rct=j&amp;q=&amp;source=imgres&amp;cd=&amp;cad=rja&amp;uact=8&amp;ved=0ahUKEwji3J29tefOAhVG7SYKHXAvCMoQjRwIBw&amp;url=https://en.wikipedia.org/wiki/Goya_Foods&amp;psig=AFQjCNGYf-NyO6j8EOLxm82QMQIUzY96OA&amp;ust=1472587342753977" TargetMode="External"/><Relationship Id="rId2" Type="http://schemas.openxmlformats.org/officeDocument/2006/relationships/image" Target="../media/image43.jpeg"/><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5.xml"/><Relationship Id="rId5" Type="http://schemas.openxmlformats.org/officeDocument/2006/relationships/image" Target="../media/image56.jpeg"/><Relationship Id="rId4" Type="http://schemas.openxmlformats.org/officeDocument/2006/relationships/image" Target="../media/image5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MANUEL JARA ELEMENTARY</a:t>
            </a:r>
            <a:r>
              <a:rPr lang="en-US" sz="2400" dirty="0" smtClean="0"/>
              <a:t/>
            </a:r>
            <a:br>
              <a:rPr lang="en-US" sz="2400" dirty="0" smtClean="0"/>
            </a:br>
            <a:r>
              <a:rPr lang="en-US" sz="2400" i="1" dirty="0" smtClean="0"/>
              <a:t>Creating </a:t>
            </a:r>
            <a:r>
              <a:rPr lang="en-US" sz="2400" i="1" dirty="0"/>
              <a:t>a Culture of Excellence!</a:t>
            </a:r>
          </a:p>
        </p:txBody>
      </p:sp>
      <p:pic>
        <p:nvPicPr>
          <p:cNvPr id="4" name="Content Placeholder 3" descr="mje2006.JPG"/>
          <p:cNvPicPr>
            <a:picLocks noGrp="1"/>
          </p:cNvPicPr>
          <p:nvPr>
            <p:ph idx="1"/>
          </p:nvPr>
        </p:nvPicPr>
        <p:blipFill>
          <a:blip r:embed="rId2" cstate="print"/>
          <a:stretch>
            <a:fillRect/>
          </a:stretch>
        </p:blipFill>
        <p:spPr>
          <a:xfrm>
            <a:off x="2286000" y="1295400"/>
            <a:ext cx="4800600" cy="2819400"/>
          </a:xfrm>
          <a:prstGeom prst="rect">
            <a:avLst/>
          </a:prstGeom>
        </p:spPr>
      </p:pic>
      <p:sp>
        <p:nvSpPr>
          <p:cNvPr id="6" name="Rounded Rectangle 5"/>
          <p:cNvSpPr/>
          <p:nvPr/>
        </p:nvSpPr>
        <p:spPr>
          <a:xfrm>
            <a:off x="381000" y="3581400"/>
            <a:ext cx="8458200" cy="3048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smtClean="0"/>
              <a:t>                 Manuel </a:t>
            </a:r>
            <a:r>
              <a:rPr lang="en-US" dirty="0" err="1" smtClean="0"/>
              <a:t>Jara</a:t>
            </a:r>
            <a:r>
              <a:rPr lang="en-US" dirty="0" smtClean="0"/>
              <a:t> El. is a </a:t>
            </a:r>
            <a:r>
              <a:rPr lang="en-US" b="1" i="1" dirty="0" smtClean="0"/>
              <a:t>TITLE I </a:t>
            </a:r>
            <a:r>
              <a:rPr lang="en-US" dirty="0" smtClean="0"/>
              <a:t>Campus serving 679 students in grades 1 – 5</a:t>
            </a:r>
          </a:p>
          <a:p>
            <a:pPr algn="ctr"/>
            <a:r>
              <a:rPr lang="en-US" dirty="0" smtClean="0"/>
              <a:t>       The school has </a:t>
            </a:r>
            <a:r>
              <a:rPr lang="en-US" b="1" dirty="0" smtClean="0"/>
              <a:t>MET STANDARD </a:t>
            </a:r>
            <a:r>
              <a:rPr lang="en-US" dirty="0" smtClean="0"/>
              <a:t>for each of the last two years of STAAR</a:t>
            </a:r>
          </a:p>
          <a:p>
            <a:endParaRPr lang="en-US" dirty="0" smtClean="0"/>
          </a:p>
          <a:p>
            <a:pPr marL="285750" indent="-285750">
              <a:buFont typeface="Arial" panose="020B0604020202020204" pitchFamily="34" charset="0"/>
              <a:buChar char="•"/>
            </a:pPr>
            <a:r>
              <a:rPr lang="en-US" dirty="0" smtClean="0"/>
              <a:t>Minority enrollment is 		                     98% Hispanic</a:t>
            </a:r>
          </a:p>
          <a:p>
            <a:pPr marL="285750" indent="-285750">
              <a:buFont typeface="Arial" panose="020B0604020202020204" pitchFamily="34" charset="0"/>
              <a:buChar char="•"/>
            </a:pPr>
            <a:r>
              <a:rPr lang="en-US" dirty="0" smtClean="0"/>
              <a:t>Attendance rate is 		                     96%</a:t>
            </a:r>
          </a:p>
          <a:p>
            <a:pPr marL="285750" indent="-285750">
              <a:buFont typeface="Arial" panose="020B0604020202020204" pitchFamily="34" charset="0"/>
              <a:buChar char="•"/>
            </a:pPr>
            <a:r>
              <a:rPr lang="en-US" dirty="0" smtClean="0"/>
              <a:t>LEP – 497  students    		                     73%</a:t>
            </a:r>
          </a:p>
          <a:p>
            <a:pPr marL="285750" indent="-285750">
              <a:buFont typeface="Arial" panose="020B0604020202020204" pitchFamily="34" charset="0"/>
              <a:buChar char="•"/>
            </a:pPr>
            <a:r>
              <a:rPr lang="en-US" dirty="0" smtClean="0"/>
              <a:t>Economically Disadvantaged – 672 students        98%</a:t>
            </a:r>
          </a:p>
          <a:p>
            <a:pPr marL="285750" indent="-285750">
              <a:buFont typeface="Arial" panose="020B0604020202020204" pitchFamily="34" charset="0"/>
              <a:buChar char="•"/>
            </a:pPr>
            <a:r>
              <a:rPr lang="en-US" dirty="0" smtClean="0"/>
              <a:t>Special Education / LINC– 37 students                  .05%</a:t>
            </a:r>
          </a:p>
          <a:p>
            <a:pPr marL="285750" indent="-285750">
              <a:buFont typeface="Arial" panose="020B0604020202020204" pitchFamily="34" charset="0"/>
              <a:buChar char="•"/>
            </a:pPr>
            <a:r>
              <a:rPr lang="en-US" dirty="0" smtClean="0"/>
              <a:t>Dual Language program – 490 students                 72%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65448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Algerian" panose="04020705040A02060702" pitchFamily="82" charset="0"/>
              </a:rPr>
              <a:t>I</a:t>
            </a:r>
            <a:r>
              <a:rPr lang="en-US" sz="2400" dirty="0" smtClean="0"/>
              <a:t>magine parents sitting with their kids as they learn together, how to live a more healthy, caring and responsible family life. </a:t>
            </a:r>
            <a:br>
              <a:rPr lang="en-US" sz="2400" dirty="0" smtClean="0"/>
            </a:br>
            <a:endParaRPr lang="en-US" sz="2400" dirty="0"/>
          </a:p>
        </p:txBody>
      </p:sp>
      <p:pic>
        <p:nvPicPr>
          <p:cNvPr id="5" name="Picture 2" descr="E:\parent univ\IMG_3825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1371600"/>
            <a:ext cx="4113541" cy="4267200"/>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1371600"/>
            <a:ext cx="3962400" cy="4191000"/>
          </a:xfrm>
        </p:spPr>
      </p:pic>
    </p:spTree>
    <p:extLst>
      <p:ext uri="{BB962C8B-B14F-4D97-AF65-F5344CB8AC3E}">
        <p14:creationId xmlns:p14="http://schemas.microsoft.com/office/powerpoint/2010/main" val="283421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#201- Second Year Continuing Parents</a:t>
            </a:r>
            <a:br>
              <a:rPr lang="en-US" dirty="0" smtClean="0">
                <a:solidFill>
                  <a:srgbClr val="FF0000"/>
                </a:solidFill>
              </a:rPr>
            </a:br>
            <a:r>
              <a:rPr lang="en-US" i="1" dirty="0" smtClean="0"/>
              <a:t>Parent &amp; Child Application of #101</a:t>
            </a:r>
            <a:endParaRPr lang="en-US" i="1" dirty="0"/>
          </a:p>
        </p:txBody>
      </p:sp>
      <p:sp>
        <p:nvSpPr>
          <p:cNvPr id="3" name="Content Placeholder 2"/>
          <p:cNvSpPr>
            <a:spLocks noGrp="1"/>
          </p:cNvSpPr>
          <p:nvPr>
            <p:ph idx="1"/>
          </p:nvPr>
        </p:nvSpPr>
        <p:spPr/>
        <p:txBody>
          <a:bodyPr>
            <a:normAutofit fontScale="85000" lnSpcReduction="10000"/>
          </a:bodyPr>
          <a:lstStyle/>
          <a:p>
            <a:r>
              <a:rPr lang="en-US" dirty="0" smtClean="0"/>
              <a:t>This is the second level of courses in MJE’s Parent University. The classes were written and designed by Marta Plata and intended to facilitate good parent/child communication while applying concepts learned in #101 Raising Highly Capable Kids.</a:t>
            </a:r>
          </a:p>
          <a:p>
            <a:r>
              <a:rPr lang="en-US" dirty="0" smtClean="0"/>
              <a:t>The first ten classes are for parent and one or two children learning together to create trust that will in turn allow for better parent/child communication.</a:t>
            </a:r>
          </a:p>
          <a:p>
            <a:r>
              <a:rPr lang="en-US" dirty="0" smtClean="0"/>
              <a:t>The last three classes are designed for parents only. Intervention techniques will be discussed for common problems that children face.</a:t>
            </a:r>
            <a:endParaRPr lang="en-US" dirty="0"/>
          </a:p>
        </p:txBody>
      </p:sp>
    </p:spTree>
    <p:extLst>
      <p:ext uri="{BB962C8B-B14F-4D97-AF65-F5344CB8AC3E}">
        <p14:creationId xmlns:p14="http://schemas.microsoft.com/office/powerpoint/2010/main" val="697329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Parent University Graduation</a:t>
            </a:r>
            <a:br>
              <a:rPr lang="en-US" dirty="0" smtClean="0"/>
            </a:br>
            <a:r>
              <a:rPr lang="en-US" dirty="0" smtClean="0"/>
              <a:t>Year Two - 2014-2015</a:t>
            </a:r>
            <a:endParaRPr lang="en-US" dirty="0"/>
          </a:p>
        </p:txBody>
      </p:sp>
      <p:sp>
        <p:nvSpPr>
          <p:cNvPr id="3" name="Content Placeholder 2"/>
          <p:cNvSpPr>
            <a:spLocks noGrp="1"/>
          </p:cNvSpPr>
          <p:nvPr>
            <p:ph idx="1"/>
          </p:nvPr>
        </p:nvSpPr>
        <p:spPr>
          <a:xfrm>
            <a:off x="457200" y="1600200"/>
            <a:ext cx="8229600" cy="4916862"/>
          </a:xfrm>
        </p:spPr>
        <p:txBody>
          <a:bodyPr>
            <a:normAutofit/>
          </a:bodyPr>
          <a:lstStyle/>
          <a:p>
            <a:pPr algn="ctr"/>
            <a:r>
              <a:rPr lang="en-US" sz="2800" dirty="0" smtClean="0"/>
              <a:t>41 Graduates/ 101 kids / 21 Perfect Attendance</a:t>
            </a:r>
            <a:endParaRPr lang="en-US" sz="2800" dirty="0"/>
          </a:p>
        </p:txBody>
      </p:sp>
      <p:pic>
        <p:nvPicPr>
          <p:cNvPr id="3074" name="Picture 2" descr="C:\Users\MARTA.PLATA\Desktop\pu grads 2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057400"/>
            <a:ext cx="7391400" cy="4459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102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Algerian" panose="04020705040A02060702" pitchFamily="82" charset="0"/>
              </a:rPr>
              <a:t>I</a:t>
            </a:r>
            <a:r>
              <a:rPr lang="en-US" sz="2400" dirty="0" smtClean="0"/>
              <a:t>magine parents coming to school, committed to improve their own education.</a:t>
            </a:r>
            <a:br>
              <a:rPr lang="en-US" sz="2400" dirty="0" smtClean="0"/>
            </a:br>
            <a:endParaRPr lang="en-US" sz="2400" dirty="0"/>
          </a:p>
        </p:txBody>
      </p:sp>
      <p:pic>
        <p:nvPicPr>
          <p:cNvPr id="5" name="Content Placeholder 4" descr="C:\Users\MARTA.PLATA\Desktop\parent univ\PU promo.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8000" y="1691481"/>
            <a:ext cx="8128000" cy="4343400"/>
          </a:xfrm>
          <a:prstGeom prst="rect">
            <a:avLst/>
          </a:prstGeom>
          <a:noFill/>
          <a:ln>
            <a:noFill/>
          </a:ln>
        </p:spPr>
      </p:pic>
    </p:spTree>
    <p:extLst>
      <p:ext uri="{BB962C8B-B14F-4D97-AF65-F5344CB8AC3E}">
        <p14:creationId xmlns:p14="http://schemas.microsoft.com/office/powerpoint/2010/main" val="2072133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95400" y="1600201"/>
            <a:ext cx="2837019" cy="4114800"/>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0"/>
            <a:ext cx="7924800" cy="1981200"/>
          </a:xfrm>
          <a:prstGeom prst="rect">
            <a:avLst/>
          </a:prstGeom>
        </p:spPr>
      </p:pic>
      <p:pic>
        <p:nvPicPr>
          <p:cNvPr id="10" name="Content Placeholder 9"/>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343400" y="1981200"/>
            <a:ext cx="4038600" cy="3886200"/>
          </a:xfrm>
        </p:spPr>
      </p:pic>
    </p:spTree>
    <p:extLst>
      <p:ext uri="{BB962C8B-B14F-4D97-AF65-F5344CB8AC3E}">
        <p14:creationId xmlns:p14="http://schemas.microsoft.com/office/powerpoint/2010/main" val="3064190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
            </a:r>
            <a:br>
              <a:rPr lang="en-US" sz="3600" dirty="0" smtClean="0"/>
            </a:br>
            <a:r>
              <a:rPr lang="en-US" sz="3600" dirty="0" smtClean="0">
                <a:solidFill>
                  <a:srgbClr val="FF0000"/>
                </a:solidFill>
              </a:rPr>
              <a:t>#301-Third Year Continuing Parents </a:t>
            </a:r>
            <a:r>
              <a:rPr lang="en-US" dirty="0" smtClean="0"/>
              <a:t/>
            </a:r>
            <a:br>
              <a:rPr lang="en-US" dirty="0" smtClean="0"/>
            </a:br>
            <a:r>
              <a:rPr lang="en-US" dirty="0" smtClean="0"/>
              <a:t>MJE/</a:t>
            </a:r>
            <a:r>
              <a:rPr lang="en-US" sz="4000" i="1" dirty="0" smtClean="0"/>
              <a:t>TCC Parent Leadership Academy</a:t>
            </a:r>
            <a:br>
              <a:rPr lang="en-US" sz="4000" i="1" dirty="0" smtClean="0"/>
            </a:br>
            <a:endParaRPr lang="en-US" sz="4000" i="1" dirty="0"/>
          </a:p>
        </p:txBody>
      </p:sp>
      <p:sp>
        <p:nvSpPr>
          <p:cNvPr id="3" name="Content Placeholder 2"/>
          <p:cNvSpPr>
            <a:spLocks noGrp="1"/>
          </p:cNvSpPr>
          <p:nvPr>
            <p:ph idx="1"/>
          </p:nvPr>
        </p:nvSpPr>
        <p:spPr/>
        <p:txBody>
          <a:bodyPr>
            <a:normAutofit fontScale="85000" lnSpcReduction="10000"/>
          </a:bodyPr>
          <a:lstStyle/>
          <a:p>
            <a:r>
              <a:rPr lang="en-US" dirty="0" smtClean="0"/>
              <a:t>This is the third level of MJE Parent University.  The 13 week course was written and designed by Marta Plata to facilitate parent leadership skills that will empower parents as leaders of their school and community.   The classes are facilitated at MJE on the same night as the rest of Parent University classes.  </a:t>
            </a:r>
          </a:p>
          <a:p>
            <a:endParaRPr lang="en-US" dirty="0" smtClean="0"/>
          </a:p>
          <a:p>
            <a:r>
              <a:rPr lang="en-US" dirty="0" smtClean="0"/>
              <a:t>Parents are dual-enrolled as MJE and  Tarrant County College students.  This provides the added opportunity for continuing education credit through Tarrant County College. </a:t>
            </a:r>
            <a:endParaRPr lang="en-US" dirty="0"/>
          </a:p>
        </p:txBody>
      </p:sp>
    </p:spTree>
    <p:extLst>
      <p:ext uri="{BB962C8B-B14F-4D97-AF65-F5344CB8AC3E}">
        <p14:creationId xmlns:p14="http://schemas.microsoft.com/office/powerpoint/2010/main" val="2278268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TCC Partnership</a:t>
            </a:r>
            <a:endParaRPr lang="en-US" dirty="0"/>
          </a:p>
        </p:txBody>
      </p:sp>
      <p:sp>
        <p:nvSpPr>
          <p:cNvPr id="4" name="Text Placeholder 3"/>
          <p:cNvSpPr>
            <a:spLocks noGrp="1"/>
          </p:cNvSpPr>
          <p:nvPr>
            <p:ph type="body" idx="1"/>
          </p:nvPr>
        </p:nvSpPr>
        <p:spPr/>
        <p:txBody>
          <a:bodyPr>
            <a:normAutofit fontScale="70000" lnSpcReduction="20000"/>
          </a:bodyPr>
          <a:lstStyle/>
          <a:p>
            <a:pPr algn="ctr"/>
            <a:r>
              <a:rPr lang="en-US" dirty="0"/>
              <a:t>Robert Muñoz, </a:t>
            </a:r>
            <a:r>
              <a:rPr lang="en-US" dirty="0" err="1"/>
              <a:t>Ed.D</a:t>
            </a:r>
            <a:r>
              <a:rPr lang="en-US" dirty="0"/>
              <a:t>.</a:t>
            </a:r>
          </a:p>
          <a:p>
            <a:pPr algn="ctr"/>
            <a:r>
              <a:rPr lang="en-US" dirty="0"/>
              <a:t>Vice President for Continuing Education </a:t>
            </a:r>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364255" y="2174875"/>
            <a:ext cx="2226077" cy="3951288"/>
          </a:xfrm>
        </p:spPr>
      </p:pic>
      <p:sp>
        <p:nvSpPr>
          <p:cNvPr id="6" name="Text Placeholder 5"/>
          <p:cNvSpPr>
            <a:spLocks noGrp="1"/>
          </p:cNvSpPr>
          <p:nvPr>
            <p:ph type="body" sz="quarter" idx="3"/>
          </p:nvPr>
        </p:nvSpPr>
        <p:spPr/>
        <p:txBody>
          <a:bodyPr/>
          <a:lstStyle/>
          <a:p>
            <a:endParaRPr lang="en-US"/>
          </a:p>
        </p:txBody>
      </p:sp>
      <p:pic>
        <p:nvPicPr>
          <p:cNvPr id="9" name="Content Placeholder 8"/>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8200" y="1524000"/>
            <a:ext cx="4038600" cy="4800600"/>
          </a:xfrm>
        </p:spPr>
      </p:pic>
    </p:spTree>
    <p:extLst>
      <p:ext uri="{BB962C8B-B14F-4D97-AF65-F5344CB8AC3E}">
        <p14:creationId xmlns:p14="http://schemas.microsoft.com/office/powerpoint/2010/main" val="3781804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55418"/>
            <a:ext cx="3760631" cy="339915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55418"/>
            <a:ext cx="4343400" cy="257577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199" y="3581400"/>
            <a:ext cx="6580032" cy="3144982"/>
          </a:xfrm>
          <a:prstGeom prst="rect">
            <a:avLst/>
          </a:prstGeom>
        </p:spPr>
      </p:pic>
      <p:sp>
        <p:nvSpPr>
          <p:cNvPr id="11" name="Rectangle 10"/>
          <p:cNvSpPr/>
          <p:nvPr/>
        </p:nvSpPr>
        <p:spPr>
          <a:xfrm>
            <a:off x="2362199" y="2672755"/>
            <a:ext cx="2819401"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t>TCC  FIELD TRIP</a:t>
            </a:r>
            <a:endParaRPr lang="en-US" sz="2800" b="1" dirty="0"/>
          </a:p>
        </p:txBody>
      </p:sp>
      <p:pic>
        <p:nvPicPr>
          <p:cNvPr id="1026" name="Picture 2" descr="C:\Users\MARTA.PLATA\Desktop\Parent University Info\parent university pic\PU  pics\man 3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2895600"/>
            <a:ext cx="2286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533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28600"/>
            <a:ext cx="8229601" cy="1295400"/>
          </a:xfrm>
        </p:spPr>
        <p:txBody>
          <a:bodyPr>
            <a:normAutofit fontScale="90000"/>
          </a:bodyPr>
          <a:lstStyle/>
          <a:p>
            <a:pPr algn="r"/>
            <a:r>
              <a:rPr lang="en-US" dirty="0" smtClean="0"/>
              <a:t/>
            </a:r>
            <a:br>
              <a:rPr lang="en-US" dirty="0" smtClean="0"/>
            </a:br>
            <a:r>
              <a:rPr lang="en-US" dirty="0" smtClean="0"/>
              <a:t/>
            </a:r>
            <a:br>
              <a:rPr lang="en-US" dirty="0" smtClean="0"/>
            </a:br>
            <a:r>
              <a:rPr lang="en-US" dirty="0" smtClean="0"/>
              <a:t>                             </a:t>
            </a:r>
            <a:r>
              <a:rPr lang="en-US" sz="3600" dirty="0" smtClean="0"/>
              <a:t>Manuel </a:t>
            </a:r>
            <a:r>
              <a:rPr lang="en-US" sz="3600" dirty="0" err="1" smtClean="0"/>
              <a:t>Jara</a:t>
            </a:r>
            <a:r>
              <a:rPr lang="en-US" sz="3600" dirty="0" smtClean="0"/>
              <a:t> Elementary</a:t>
            </a:r>
            <a:br>
              <a:rPr lang="en-US" sz="3600" dirty="0" smtClean="0"/>
            </a:br>
            <a:r>
              <a:rPr lang="en-US" sz="3600" dirty="0" smtClean="0"/>
              <a:t>   PARENT  UNIVERSITY</a:t>
            </a:r>
            <a:r>
              <a:rPr lang="en-US" dirty="0" smtClean="0"/>
              <a:t/>
            </a:r>
            <a:br>
              <a:rPr lang="en-US" dirty="0" smtClean="0"/>
            </a:br>
            <a:r>
              <a:rPr lang="en-US" dirty="0" smtClean="0"/>
              <a:t/>
            </a:r>
            <a:br>
              <a:rPr lang="en-US" dirty="0" smtClean="0"/>
            </a:br>
            <a:endParaRPr lang="en-US" dirty="0"/>
          </a:p>
        </p:txBody>
      </p:sp>
      <p:sp>
        <p:nvSpPr>
          <p:cNvPr id="6" name="Content Placeholder 5"/>
          <p:cNvSpPr>
            <a:spLocks noGrp="1"/>
          </p:cNvSpPr>
          <p:nvPr>
            <p:ph sz="half" idx="1"/>
          </p:nvPr>
        </p:nvSpPr>
        <p:spPr/>
        <p:txBody>
          <a:bodyPr/>
          <a:lstStyle/>
          <a:p>
            <a:endParaRPr lang="en-US"/>
          </a:p>
        </p:txBody>
      </p:sp>
      <p:sp>
        <p:nvSpPr>
          <p:cNvPr id="7" name="Content Placeholder 6"/>
          <p:cNvSpPr>
            <a:spLocks noGrp="1"/>
          </p:cNvSpPr>
          <p:nvPr>
            <p:ph sz="half" idx="2"/>
          </p:nvPr>
        </p:nvSpPr>
        <p:spPr/>
        <p:txBody>
          <a:bodyPr>
            <a:normAutofit/>
          </a:bodyPr>
          <a:lstStyle/>
          <a:p>
            <a:r>
              <a:rPr lang="en-US" sz="1600" dirty="0" smtClean="0"/>
              <a:t>Class Patches Designed by Participants</a:t>
            </a:r>
            <a:endParaRPr lang="en-US" sz="1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410" y="228600"/>
            <a:ext cx="3665190" cy="3200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2034309"/>
            <a:ext cx="4572000" cy="4343400"/>
          </a:xfrm>
          <a:prstGeom prst="rect">
            <a:avLst/>
          </a:prstGeom>
        </p:spPr>
      </p:pic>
      <p:pic>
        <p:nvPicPr>
          <p:cNvPr id="3074" name="Picture 2" descr="C:\Users\MARTA.PLATA\Desktop\PU  pics\301 pics\Maunel Jara Parent University 301 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410" y="3429000"/>
            <a:ext cx="3665190" cy="3166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309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671947"/>
            <a:ext cx="4686300" cy="2514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 name="Rectangle 4"/>
          <p:cNvSpPr/>
          <p:nvPr/>
        </p:nvSpPr>
        <p:spPr>
          <a:xfrm>
            <a:off x="457200" y="3581400"/>
            <a:ext cx="3810000" cy="2514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a:off x="4876800" y="3581400"/>
            <a:ext cx="3886200" cy="2514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26" name="Picture 2" descr="D:\201.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581400"/>
            <a:ext cx="3809999" cy="249035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661227" y="214745"/>
            <a:ext cx="3733800" cy="4202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57 Parents in course #101</a:t>
            </a:r>
            <a:endParaRPr lang="en-US" dirty="0"/>
          </a:p>
        </p:txBody>
      </p:sp>
      <p:sp>
        <p:nvSpPr>
          <p:cNvPr id="10" name="Rectangle 9"/>
          <p:cNvSpPr/>
          <p:nvPr/>
        </p:nvSpPr>
        <p:spPr>
          <a:xfrm>
            <a:off x="472208" y="6019800"/>
            <a:ext cx="3794991"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18 Parents in course #201</a:t>
            </a:r>
            <a:endParaRPr lang="en-US" dirty="0"/>
          </a:p>
        </p:txBody>
      </p:sp>
      <p:sp>
        <p:nvSpPr>
          <p:cNvPr id="11" name="Rectangle 10"/>
          <p:cNvSpPr/>
          <p:nvPr/>
        </p:nvSpPr>
        <p:spPr>
          <a:xfrm>
            <a:off x="4874490" y="6019800"/>
            <a:ext cx="3888509" cy="457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15 Parents in course #301</a:t>
            </a:r>
            <a:endParaRPr lang="en-US" dirty="0"/>
          </a:p>
        </p:txBody>
      </p:sp>
      <p:pic>
        <p:nvPicPr>
          <p:cNvPr id="1027" name="Picture 3" descr="D:\3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581400"/>
            <a:ext cx="38862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1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5855" y="685800"/>
            <a:ext cx="4964545" cy="2590800"/>
          </a:xfrm>
          <a:prstGeom prst="rect">
            <a:avLst/>
          </a:prstGeom>
          <a:noFill/>
          <a:extLst>
            <a:ext uri="{909E8E84-426E-40DD-AFC4-6F175D3DCCD1}">
              <a14:hiddenFill xmlns:a14="http://schemas.microsoft.com/office/drawing/2010/main">
                <a:solidFill>
                  <a:srgbClr val="FFFFFF"/>
                </a:solidFill>
              </a14:hiddenFill>
            </a:ext>
          </a:extLst>
        </p:spPr>
      </p:pic>
      <p:sp>
        <p:nvSpPr>
          <p:cNvPr id="2" name="5-Point Star 1"/>
          <p:cNvSpPr/>
          <p:nvPr/>
        </p:nvSpPr>
        <p:spPr>
          <a:xfrm>
            <a:off x="217055" y="424872"/>
            <a:ext cx="1828800" cy="1676400"/>
          </a:xfrm>
          <a:prstGeom prst="star5">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2015 2016</a:t>
            </a:r>
            <a:endParaRPr lang="en-US" dirty="0"/>
          </a:p>
        </p:txBody>
      </p:sp>
      <p:sp>
        <p:nvSpPr>
          <p:cNvPr id="3" name="Oval 2"/>
          <p:cNvSpPr/>
          <p:nvPr/>
        </p:nvSpPr>
        <p:spPr>
          <a:xfrm>
            <a:off x="7118928" y="762001"/>
            <a:ext cx="1905000" cy="269231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t>90 </a:t>
            </a:r>
          </a:p>
          <a:p>
            <a:pPr algn="ctr"/>
            <a:r>
              <a:rPr lang="en-US" b="1" dirty="0" smtClean="0"/>
              <a:t>GRADUATES</a:t>
            </a:r>
          </a:p>
          <a:p>
            <a:pPr algn="ctr"/>
            <a:r>
              <a:rPr lang="en-US" b="1" i="1" dirty="0" smtClean="0"/>
              <a:t> 28 with Perfect Attendance</a:t>
            </a:r>
            <a:endParaRPr lang="en-US" b="1" i="1" dirty="0"/>
          </a:p>
          <a:p>
            <a:pPr algn="ctr"/>
            <a:endParaRPr lang="en-US" b="1" dirty="0"/>
          </a:p>
        </p:txBody>
      </p:sp>
    </p:spTree>
    <p:extLst>
      <p:ext uri="{BB962C8B-B14F-4D97-AF65-F5344CB8AC3E}">
        <p14:creationId xmlns:p14="http://schemas.microsoft.com/office/powerpoint/2010/main" val="1628445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i="1" dirty="0" smtClean="0"/>
              <a:t>“If </a:t>
            </a:r>
            <a:r>
              <a:rPr lang="en-US" sz="2700" i="1" dirty="0"/>
              <a:t>we empower the </a:t>
            </a:r>
            <a:r>
              <a:rPr lang="en-US" sz="2700" i="1" dirty="0" smtClean="0"/>
              <a:t>parent, </a:t>
            </a:r>
            <a:r>
              <a:rPr lang="en-US" sz="2700" i="1" dirty="0"/>
              <a:t>we change the home life, if we change the home life, we empower our </a:t>
            </a:r>
            <a:r>
              <a:rPr lang="en-US" sz="2700" i="1" dirty="0" smtClean="0"/>
              <a:t>kids”. </a:t>
            </a:r>
            <a:r>
              <a:rPr lang="en-US" sz="2700" i="1" dirty="0"/>
              <a:t> </a:t>
            </a:r>
            <a:r>
              <a:rPr lang="en-US" sz="2700" i="1" dirty="0" smtClean="0"/>
              <a:t/>
            </a:r>
            <a:br>
              <a:rPr lang="en-US" sz="2700" i="1" dirty="0" smtClean="0"/>
            </a:br>
            <a:r>
              <a:rPr lang="en-US" dirty="0" smtClean="0"/>
              <a:t>2016 Graduates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7528" y="1600200"/>
            <a:ext cx="678894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951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Testimonials from Parents &amp; Kids</a:t>
            </a:r>
            <a:endParaRPr lang="en-US" dirty="0"/>
          </a:p>
        </p:txBody>
      </p:sp>
      <p:pic>
        <p:nvPicPr>
          <p:cNvPr id="7" name="Content Placeholder 6"/>
          <p:cNvPicPr>
            <a:picLocks noGrp="1" noChangeAspect="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533400" y="1447800"/>
            <a:ext cx="4038600" cy="3657601"/>
          </a:xfrm>
        </p:spPr>
      </p:pic>
      <p:pic>
        <p:nvPicPr>
          <p:cNvPr id="8" name="Content Placeholder 7"/>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4953000" y="1524001"/>
            <a:ext cx="3657600" cy="3200400"/>
          </a:xfrm>
        </p:spPr>
      </p:pic>
      <p:sp>
        <p:nvSpPr>
          <p:cNvPr id="2" name="Rectangle 1"/>
          <p:cNvSpPr/>
          <p:nvPr/>
        </p:nvSpPr>
        <p:spPr>
          <a:xfrm>
            <a:off x="533400" y="4827896"/>
            <a:ext cx="4038600" cy="1600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i="1" dirty="0" smtClean="0"/>
              <a:t>‘I have Dyslexia and my parents didn’t know how to help me and now that they come to parent university they help me and my grades are better’</a:t>
            </a:r>
            <a:endParaRPr lang="en-US" i="1" dirty="0"/>
          </a:p>
        </p:txBody>
      </p:sp>
      <p:sp>
        <p:nvSpPr>
          <p:cNvPr id="6" name="Rectangle 5"/>
          <p:cNvSpPr/>
          <p:nvPr/>
        </p:nvSpPr>
        <p:spPr>
          <a:xfrm>
            <a:off x="4730087" y="4216590"/>
            <a:ext cx="4038600" cy="1600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i="1" dirty="0" smtClean="0"/>
              <a:t>“We have been attending for two years and we love it.  We have learned how to help our kids and how to discipline them.  Our kids are getting better grades and they like to see us at school”  </a:t>
            </a:r>
            <a:endParaRPr lang="en-US" i="1" dirty="0"/>
          </a:p>
        </p:txBody>
      </p:sp>
    </p:spTree>
    <p:extLst>
      <p:ext uri="{BB962C8B-B14F-4D97-AF65-F5344CB8AC3E}">
        <p14:creationId xmlns:p14="http://schemas.microsoft.com/office/powerpoint/2010/main" val="2599683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Parent Enrollment Trajectory</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753278266"/>
              </p:ext>
            </p:extLst>
          </p:nvPr>
        </p:nvGraphicFramePr>
        <p:xfrm>
          <a:off x="1219200" y="1295400"/>
          <a:ext cx="6324600" cy="2701290"/>
        </p:xfrm>
        <a:graphic>
          <a:graphicData uri="http://schemas.openxmlformats.org/drawingml/2006/table">
            <a:tbl>
              <a:tblPr firstRow="1" bandRow="1">
                <a:tableStyleId>{BC89EF96-8CEA-46FF-86C4-4CE0E7609802}</a:tableStyleId>
              </a:tblPr>
              <a:tblGrid>
                <a:gridCol w="1264920"/>
                <a:gridCol w="1264920"/>
                <a:gridCol w="1264920"/>
                <a:gridCol w="1264920"/>
                <a:gridCol w="1264920"/>
              </a:tblGrid>
              <a:tr h="666750">
                <a:tc>
                  <a:txBody>
                    <a:bodyPr/>
                    <a:lstStyle/>
                    <a:p>
                      <a:r>
                        <a:rPr lang="en-US" dirty="0" smtClean="0"/>
                        <a:t>YEAR</a:t>
                      </a:r>
                      <a:endParaRPr lang="en-US" dirty="0"/>
                    </a:p>
                  </a:txBody>
                  <a:tcPr/>
                </a:tc>
                <a:tc>
                  <a:txBody>
                    <a:bodyPr/>
                    <a:lstStyle/>
                    <a:p>
                      <a:r>
                        <a:rPr lang="en-US" sz="1000" dirty="0" smtClean="0"/>
                        <a:t>COURSE 101-Raising Highly Capable Kids</a:t>
                      </a:r>
                      <a:endParaRPr lang="en-US" sz="1000" dirty="0"/>
                    </a:p>
                  </a:txBody>
                  <a:tcPr/>
                </a:tc>
                <a:tc>
                  <a:txBody>
                    <a:bodyPr/>
                    <a:lstStyle/>
                    <a:p>
                      <a:r>
                        <a:rPr lang="en-US" sz="1000" dirty="0" smtClean="0"/>
                        <a:t>COURSE 201- Parent Child Application of #101</a:t>
                      </a:r>
                      <a:endParaRPr lang="en-US" sz="1000" dirty="0"/>
                    </a:p>
                  </a:txBody>
                  <a:tcPr/>
                </a:tc>
                <a:tc>
                  <a:txBody>
                    <a:bodyPr/>
                    <a:lstStyle/>
                    <a:p>
                      <a:r>
                        <a:rPr lang="en-US" sz="1000" dirty="0" smtClean="0"/>
                        <a:t>COURSE 301- </a:t>
                      </a:r>
                      <a:r>
                        <a:rPr lang="en-US" sz="1000" dirty="0" err="1" smtClean="0"/>
                        <a:t>MJE</a:t>
                      </a:r>
                      <a:r>
                        <a:rPr lang="en-US" sz="1000" dirty="0" smtClean="0"/>
                        <a:t>/</a:t>
                      </a:r>
                      <a:r>
                        <a:rPr lang="en-US" sz="1000" dirty="0" err="1" smtClean="0"/>
                        <a:t>TCC</a:t>
                      </a:r>
                      <a:r>
                        <a:rPr lang="en-US" sz="1000" dirty="0" smtClean="0"/>
                        <a:t> Parent Leadership Academy</a:t>
                      </a:r>
                      <a:endParaRPr lang="en-US" sz="1000" dirty="0"/>
                    </a:p>
                  </a:txBody>
                  <a:tcPr/>
                </a:tc>
                <a:tc>
                  <a:txBody>
                    <a:bodyPr/>
                    <a:lstStyle/>
                    <a:p>
                      <a:r>
                        <a:rPr lang="en-US" dirty="0" smtClean="0"/>
                        <a:t>Total Enrollment</a:t>
                      </a:r>
                      <a:endParaRPr lang="en-US" dirty="0"/>
                    </a:p>
                  </a:txBody>
                  <a:tcPr/>
                </a:tc>
              </a:tr>
              <a:tr h="666750">
                <a:tc>
                  <a:txBody>
                    <a:bodyPr/>
                    <a:lstStyle/>
                    <a:p>
                      <a:r>
                        <a:rPr lang="en-US" dirty="0" smtClean="0"/>
                        <a:t>2013-14</a:t>
                      </a:r>
                      <a:endParaRPr lang="en-US" dirty="0"/>
                    </a:p>
                  </a:txBody>
                  <a:tcPr/>
                </a:tc>
                <a:tc>
                  <a:txBody>
                    <a:bodyPr/>
                    <a:lstStyle/>
                    <a:p>
                      <a:r>
                        <a:rPr lang="en-US" dirty="0" smtClean="0"/>
                        <a:t>29</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29</a:t>
                      </a:r>
                      <a:endParaRPr lang="en-US" dirty="0"/>
                    </a:p>
                  </a:txBody>
                  <a:tcPr/>
                </a:tc>
              </a:tr>
              <a:tr h="666750">
                <a:tc>
                  <a:txBody>
                    <a:bodyPr/>
                    <a:lstStyle/>
                    <a:p>
                      <a:r>
                        <a:rPr lang="en-US" dirty="0" smtClean="0"/>
                        <a:t>2014-15</a:t>
                      </a:r>
                      <a:endParaRPr lang="en-US" dirty="0"/>
                    </a:p>
                  </a:txBody>
                  <a:tcPr/>
                </a:tc>
                <a:tc>
                  <a:txBody>
                    <a:bodyPr/>
                    <a:lstStyle/>
                    <a:p>
                      <a:r>
                        <a:rPr lang="en-US" dirty="0" smtClean="0"/>
                        <a:t>20</a:t>
                      </a:r>
                      <a:endParaRPr lang="en-US" dirty="0"/>
                    </a:p>
                  </a:txBody>
                  <a:tcPr/>
                </a:tc>
                <a:tc>
                  <a:txBody>
                    <a:bodyPr/>
                    <a:lstStyle/>
                    <a:p>
                      <a:r>
                        <a:rPr lang="en-US" dirty="0" smtClean="0"/>
                        <a:t>21</a:t>
                      </a:r>
                      <a:endParaRPr lang="en-US" dirty="0"/>
                    </a:p>
                  </a:txBody>
                  <a:tcPr/>
                </a:tc>
                <a:tc>
                  <a:txBody>
                    <a:bodyPr/>
                    <a:lstStyle/>
                    <a:p>
                      <a:endParaRPr lang="en-US" dirty="0"/>
                    </a:p>
                  </a:txBody>
                  <a:tcPr/>
                </a:tc>
                <a:tc>
                  <a:txBody>
                    <a:bodyPr/>
                    <a:lstStyle/>
                    <a:p>
                      <a:r>
                        <a:rPr lang="en-US" dirty="0" smtClean="0"/>
                        <a:t>41</a:t>
                      </a:r>
                      <a:endParaRPr lang="en-US" dirty="0"/>
                    </a:p>
                  </a:txBody>
                  <a:tcPr/>
                </a:tc>
              </a:tr>
              <a:tr h="666750">
                <a:tc>
                  <a:txBody>
                    <a:bodyPr/>
                    <a:lstStyle/>
                    <a:p>
                      <a:r>
                        <a:rPr lang="en-US" dirty="0" smtClean="0"/>
                        <a:t>2015-16</a:t>
                      </a:r>
                      <a:endParaRPr lang="en-US" dirty="0"/>
                    </a:p>
                  </a:txBody>
                  <a:tcPr/>
                </a:tc>
                <a:tc>
                  <a:txBody>
                    <a:bodyPr/>
                    <a:lstStyle/>
                    <a:p>
                      <a:r>
                        <a:rPr lang="en-US" dirty="0" smtClean="0"/>
                        <a:t>57</a:t>
                      </a:r>
                      <a:endParaRPr lang="en-US" dirty="0"/>
                    </a:p>
                  </a:txBody>
                  <a:tcPr/>
                </a:tc>
                <a:tc>
                  <a:txBody>
                    <a:bodyPr/>
                    <a:lstStyle/>
                    <a:p>
                      <a:r>
                        <a:rPr lang="en-US" dirty="0" smtClean="0"/>
                        <a:t>18</a:t>
                      </a:r>
                      <a:endParaRPr lang="en-US" dirty="0"/>
                    </a:p>
                  </a:txBody>
                  <a:tcPr/>
                </a:tc>
                <a:tc>
                  <a:txBody>
                    <a:bodyPr/>
                    <a:lstStyle/>
                    <a:p>
                      <a:r>
                        <a:rPr lang="en-US" dirty="0" smtClean="0"/>
                        <a:t>*15</a:t>
                      </a:r>
                      <a:endParaRPr lang="en-US" dirty="0"/>
                    </a:p>
                  </a:txBody>
                  <a:tcPr/>
                </a:tc>
                <a:tc>
                  <a:txBody>
                    <a:bodyPr/>
                    <a:lstStyle/>
                    <a:p>
                      <a:r>
                        <a:rPr lang="en-US" dirty="0" smtClean="0"/>
                        <a:t>90</a:t>
                      </a:r>
                      <a:endParaRPr lang="en-US" dirty="0"/>
                    </a:p>
                  </a:txBody>
                  <a:tcPr/>
                </a:tc>
              </a:tr>
            </a:tbl>
          </a:graphicData>
        </a:graphic>
      </p:graphicFrame>
      <p:sp>
        <p:nvSpPr>
          <p:cNvPr id="4" name="Rectangle 3"/>
          <p:cNvSpPr/>
          <p:nvPr/>
        </p:nvSpPr>
        <p:spPr>
          <a:xfrm>
            <a:off x="1219200" y="4191000"/>
            <a:ext cx="6477000" cy="2438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n-US" sz="1600" dirty="0" smtClean="0"/>
              <a:t>21 parents returned after the first year </a:t>
            </a:r>
          </a:p>
          <a:p>
            <a:pPr marL="285750" indent="-285750">
              <a:buFont typeface="Arial" panose="020B0604020202020204" pitchFamily="34" charset="0"/>
              <a:buChar char="•"/>
            </a:pPr>
            <a:r>
              <a:rPr lang="en-US" sz="1600" dirty="0" smtClean="0"/>
              <a:t>36 returned after the second year</a:t>
            </a:r>
          </a:p>
          <a:p>
            <a:pPr marL="285750" indent="-285750">
              <a:buFont typeface="Arial" panose="020B0604020202020204" pitchFamily="34" charset="0"/>
              <a:buChar char="•"/>
            </a:pPr>
            <a:r>
              <a:rPr lang="en-US" sz="1600" dirty="0" smtClean="0"/>
              <a:t>Enrollment almost doubles each year </a:t>
            </a:r>
          </a:p>
          <a:p>
            <a:pPr marL="285750" indent="-285750">
              <a:buFont typeface="Arial" panose="020B0604020202020204" pitchFamily="34" charset="0"/>
              <a:buChar char="•"/>
            </a:pPr>
            <a:r>
              <a:rPr lang="en-US" sz="1600" b="1" dirty="0" smtClean="0"/>
              <a:t>100% of #301 graduates will continue their education at Tarrant County College</a:t>
            </a:r>
          </a:p>
          <a:p>
            <a:pPr marL="742950" lvl="1" indent="-285750">
              <a:buFont typeface="Arial" panose="020B0604020202020204" pitchFamily="34" charset="0"/>
              <a:buChar char="•"/>
            </a:pPr>
            <a:r>
              <a:rPr lang="en-US" sz="1600" dirty="0" smtClean="0"/>
              <a:t>Continuing education career plans</a:t>
            </a:r>
          </a:p>
          <a:p>
            <a:pPr marL="1200150" lvl="2" indent="-285750">
              <a:buFont typeface="Arial" panose="020B0604020202020204" pitchFamily="34" charset="0"/>
              <a:buChar char="•"/>
            </a:pPr>
            <a:r>
              <a:rPr lang="en-US" sz="1600" dirty="0" smtClean="0"/>
              <a:t>4-Associates Degrees  </a:t>
            </a:r>
          </a:p>
          <a:p>
            <a:pPr marL="1200150" lvl="2" indent="-285750">
              <a:buFont typeface="Arial" panose="020B0604020202020204" pitchFamily="34" charset="0"/>
              <a:buChar char="•"/>
            </a:pPr>
            <a:r>
              <a:rPr lang="en-US" sz="1600" dirty="0" smtClean="0"/>
              <a:t>3-GED</a:t>
            </a:r>
          </a:p>
          <a:p>
            <a:pPr marL="1200150" lvl="2" indent="-285750">
              <a:buFont typeface="Arial" panose="020B0604020202020204" pitchFamily="34" charset="0"/>
              <a:buChar char="•"/>
            </a:pPr>
            <a:r>
              <a:rPr lang="en-US" sz="1600" dirty="0" smtClean="0"/>
              <a:t>8-ESL</a:t>
            </a:r>
            <a:endParaRPr lang="en-US" sz="1600" dirty="0"/>
          </a:p>
        </p:txBody>
      </p:sp>
    </p:spTree>
    <p:extLst>
      <p:ext uri="{BB962C8B-B14F-4D97-AF65-F5344CB8AC3E}">
        <p14:creationId xmlns:p14="http://schemas.microsoft.com/office/powerpoint/2010/main" val="38439908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rmAutofit fontScale="90000"/>
          </a:bodyPr>
          <a:lstStyle/>
          <a:p>
            <a:r>
              <a:rPr lang="en-US" sz="2000" dirty="0" smtClean="0">
                <a:latin typeface="Algerian" panose="04020705040A02060702" pitchFamily="82" charset="0"/>
              </a:rPr>
              <a:t/>
            </a:r>
            <a:br>
              <a:rPr lang="en-US" sz="2000" dirty="0" smtClean="0">
                <a:latin typeface="Algerian" panose="04020705040A02060702" pitchFamily="82" charset="0"/>
              </a:rPr>
            </a:br>
            <a:r>
              <a:rPr lang="en-US" sz="2000" dirty="0">
                <a:latin typeface="Algerian" panose="04020705040A02060702" pitchFamily="82" charset="0"/>
              </a:rPr>
              <a:t/>
            </a:r>
            <a:br>
              <a:rPr lang="en-US" sz="2000" dirty="0">
                <a:latin typeface="Algerian" panose="04020705040A02060702" pitchFamily="82" charset="0"/>
              </a:rPr>
            </a:br>
            <a:r>
              <a:rPr lang="en-US" sz="2000" dirty="0" smtClean="0">
                <a:latin typeface="Algerian" panose="04020705040A02060702" pitchFamily="82" charset="0"/>
              </a:rPr>
              <a:t/>
            </a:r>
            <a:br>
              <a:rPr lang="en-US" sz="2000" dirty="0" smtClean="0">
                <a:latin typeface="Algerian" panose="04020705040A02060702" pitchFamily="82" charset="0"/>
              </a:rPr>
            </a:br>
            <a:r>
              <a:rPr lang="en-US" sz="2000" dirty="0" smtClean="0">
                <a:latin typeface="Algerian" panose="04020705040A02060702" pitchFamily="82" charset="0"/>
              </a:rPr>
              <a:t>#</a:t>
            </a:r>
            <a:r>
              <a:rPr lang="en-US" sz="2700" b="1" dirty="0" smtClean="0">
                <a:latin typeface="Algerian" panose="04020705040A02060702" pitchFamily="82" charset="0"/>
              </a:rPr>
              <a:t>401-    </a:t>
            </a:r>
            <a:r>
              <a:rPr lang="en-US" sz="2700" b="1" dirty="0" smtClean="0"/>
              <a:t>Parent Leadership Academy Graduates Give Back</a:t>
            </a:r>
            <a:br>
              <a:rPr lang="en-US" sz="2700" b="1" dirty="0" smtClean="0"/>
            </a:br>
            <a:r>
              <a:rPr lang="en-US" sz="2700" b="1" dirty="0" smtClean="0"/>
              <a:t>Parent to Parent Learning  </a:t>
            </a:r>
            <a:r>
              <a:rPr lang="en-US" dirty="0" smtClean="0"/>
              <a:t/>
            </a:r>
            <a:br>
              <a:rPr lang="en-US" dirty="0" smtClean="0"/>
            </a:br>
            <a:endParaRPr lang="en-US" dirty="0"/>
          </a:p>
        </p:txBody>
      </p:sp>
      <p:sp>
        <p:nvSpPr>
          <p:cNvPr id="5" name="Rectangle 4"/>
          <p:cNvSpPr/>
          <p:nvPr/>
        </p:nvSpPr>
        <p:spPr>
          <a:xfrm>
            <a:off x="533400" y="1219200"/>
            <a:ext cx="1752600" cy="2895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027" name="Picture 3" descr="C:\Users\MARTA.PLATA\Desktop\Parent University Info\parent university pic\PU  pics\sa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243084"/>
            <a:ext cx="1752600" cy="287171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981200" y="3048000"/>
            <a:ext cx="1752600" cy="2895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 name="Rectangle 11"/>
          <p:cNvSpPr/>
          <p:nvPr/>
        </p:nvSpPr>
        <p:spPr>
          <a:xfrm>
            <a:off x="3505200" y="1205552"/>
            <a:ext cx="1752600" cy="2895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 name="Rectangle 12"/>
          <p:cNvSpPr/>
          <p:nvPr/>
        </p:nvSpPr>
        <p:spPr>
          <a:xfrm rot="16200000">
            <a:off x="4514850" y="2038350"/>
            <a:ext cx="5257800" cy="33147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028" name="Picture 4" descr="C:\Users\MARTA.PLATA\Desktop\Parent University Info\parent university pic\PU  pics\man 3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9776" y="3048000"/>
            <a:ext cx="1724024"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ARTA.PLATA\Desktop\Parent University Info\parent university pic\PU  pics\IMG_186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3300" y="1219200"/>
            <a:ext cx="17145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ARTA.PLATA\Desktop\Parent University Info\parent university pic\PU  pics\wk 1- PU pics\IMG_166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066799"/>
            <a:ext cx="3314700" cy="525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417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Stories</a:t>
            </a:r>
            <a:endParaRPr lang="en-US" dirty="0"/>
          </a:p>
        </p:txBody>
      </p:sp>
      <p:sp>
        <p:nvSpPr>
          <p:cNvPr id="3" name="Text Placeholder 2"/>
          <p:cNvSpPr>
            <a:spLocks noGrp="1"/>
          </p:cNvSpPr>
          <p:nvPr>
            <p:ph type="body" idx="1"/>
          </p:nvPr>
        </p:nvSpPr>
        <p:spPr/>
        <p:txBody>
          <a:bodyPr>
            <a:normAutofit fontScale="92500" lnSpcReduction="20000"/>
          </a:bodyPr>
          <a:lstStyle/>
          <a:p>
            <a:pPr algn="ctr"/>
            <a:r>
              <a:rPr lang="en-US" dirty="0" smtClean="0"/>
              <a:t>Sara Perez 3 </a:t>
            </a:r>
            <a:r>
              <a:rPr lang="en-US" dirty="0" err="1" smtClean="0"/>
              <a:t>yrs</a:t>
            </a:r>
            <a:r>
              <a:rPr lang="en-US" dirty="0" smtClean="0"/>
              <a:t> Perfect Attendance</a:t>
            </a:r>
            <a:endParaRPr lang="en-US" dirty="0"/>
          </a:p>
        </p:txBody>
      </p:sp>
      <p:sp>
        <p:nvSpPr>
          <p:cNvPr id="4" name="Content Placeholder 3"/>
          <p:cNvSpPr>
            <a:spLocks noGrp="1"/>
          </p:cNvSpPr>
          <p:nvPr>
            <p:ph sz="half" idx="2"/>
          </p:nvPr>
        </p:nvSpPr>
        <p:spPr/>
        <p:txBody>
          <a:bodyPr/>
          <a:lstStyle/>
          <a:p>
            <a:endParaRPr lang="en-US" dirty="0"/>
          </a:p>
        </p:txBody>
      </p:sp>
      <p:sp>
        <p:nvSpPr>
          <p:cNvPr id="5" name="Text Placeholder 4"/>
          <p:cNvSpPr>
            <a:spLocks noGrp="1"/>
          </p:cNvSpPr>
          <p:nvPr>
            <p:ph type="body" sz="quarter" idx="3"/>
          </p:nvPr>
        </p:nvSpPr>
        <p:spPr/>
        <p:txBody>
          <a:bodyPr>
            <a:normAutofit fontScale="77500" lnSpcReduction="20000"/>
          </a:bodyPr>
          <a:lstStyle/>
          <a:p>
            <a:pPr algn="ctr"/>
            <a:r>
              <a:rPr lang="en-US" dirty="0" smtClean="0"/>
              <a:t>Richard Perez 3 years Perfect Attendance &amp; Spelling Bee Champion</a:t>
            </a:r>
            <a:endParaRPr lang="en-US" dirty="0"/>
          </a:p>
        </p:txBody>
      </p:sp>
      <p:pic>
        <p:nvPicPr>
          <p:cNvPr id="1026" name="Picture 2" descr="C:\Users\MARTA.PLATA\Desktop\Parent University Info\parent university pic\PU  pics\sara.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57200" y="2133600"/>
            <a:ext cx="2971799" cy="4114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scontent-dft4-1.xx.fbcdn.net/v/t1.0-9/13237753_820530084746040_1095756051813230943_n.jpg?oh=a597e18c3bd218bf01afebfdb42fe57f&amp;oe=583C7EA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152400"/>
            <a:ext cx="1606639" cy="13716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scontent-dft4-1.xx.fbcdn.net/v/t1.0-9/12670616_765443893587993_2434119750625268300_n.jpg?oh=ad7f26cbe3a3e89859965e9c732900b4&amp;oe=584D45A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0" y="2133600"/>
            <a:ext cx="3702139"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TA.PLATA\Desktop\Parent University Info\parent university pic\MJE INDIVID GRADS LR\DSC_0022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346657"/>
            <a:ext cx="1367952" cy="117734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scontent-dft4-1.xx.fbcdn.net/v/t1.0-9/12651100_764626050336444_7347383682119101719_n.jpg?oh=df2cc92a0100c19f37a49c9fa29e4351&amp;oe=584E46E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8877" y="2133600"/>
            <a:ext cx="2749923"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848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Luz Vallejo- Success Story </a:t>
            </a:r>
            <a:endParaRPr lang="en-US" dirty="0"/>
          </a:p>
        </p:txBody>
      </p:sp>
      <p:sp>
        <p:nvSpPr>
          <p:cNvPr id="9" name="Content Placeholder 8"/>
          <p:cNvSpPr>
            <a:spLocks noGrp="1"/>
          </p:cNvSpPr>
          <p:nvPr>
            <p:ph sz="half" idx="1"/>
          </p:nvPr>
        </p:nvSpPr>
        <p:spPr/>
        <p:txBody>
          <a:bodyPr/>
          <a:lstStyle/>
          <a:p>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5800" y="1676401"/>
            <a:ext cx="4343400" cy="442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MARTA.PLATA\Desktop\Parent University Info\parent university pic\MJE INDIVID GRADS LR\DSC_00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00200"/>
            <a:ext cx="4038600" cy="449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232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Diamond Hill Elementary- </a:t>
            </a:r>
            <a:r>
              <a:rPr lang="en-US" sz="4000" dirty="0" smtClean="0"/>
              <a:t>Success Story </a:t>
            </a:r>
            <a:r>
              <a:rPr lang="en-US" i="1" dirty="0" smtClean="0"/>
              <a:t>‘ New Beginning’</a:t>
            </a:r>
            <a:endParaRPr lang="en-US" i="1" dirty="0"/>
          </a:p>
        </p:txBody>
      </p:sp>
      <p:sp>
        <p:nvSpPr>
          <p:cNvPr id="6" name="Content Placeholder 5"/>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924" y="1524000"/>
            <a:ext cx="8149876" cy="4581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56700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Parent University Student</a:t>
            </a:r>
            <a:br>
              <a:rPr lang="en-US" dirty="0" smtClean="0"/>
            </a:br>
            <a:r>
              <a:rPr lang="en-US" dirty="0" smtClean="0"/>
              <a:t> I-SIP Reading Data</a:t>
            </a:r>
            <a:endParaRPr lang="en-US" dirty="0"/>
          </a:p>
        </p:txBody>
      </p:sp>
      <p:graphicFrame>
        <p:nvGraphicFramePr>
          <p:cNvPr id="5" name="Content Placeholder 4">
            <a:extLst>
              <a:ext uri="{FF2B5EF4-FFF2-40B4-BE49-F238E27FC236}">
                <a16:creationId xmlns:lc="http://schemas.openxmlformats.org/drawingml/2006/lockedCanvas" xmlns="" xmlns:a16="http://schemas.microsoft.com/office/drawing/2014/main" xmlns:xdr="http://schemas.openxmlformats.org/drawingml/2006/spreadsheetDrawing" id="{00000000-0008-0000-0000-000004000000}"/>
              </a:ext>
            </a:extLst>
          </p:cNvPr>
          <p:cNvGraphicFramePr>
            <a:graphicFrameLocks noGrp="1"/>
          </p:cNvGraphicFramePr>
          <p:nvPr>
            <p:ph sz="half" idx="4294967295"/>
            <p:extLst>
              <p:ext uri="{D42A27DB-BD31-4B8C-83A1-F6EECF244321}">
                <p14:modId xmlns:p14="http://schemas.microsoft.com/office/powerpoint/2010/main" val="2654402840"/>
              </p:ext>
            </p:extLst>
          </p:nvPr>
        </p:nvGraphicFramePr>
        <p:xfrm>
          <a:off x="1143000" y="2955800"/>
          <a:ext cx="6019800" cy="3521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p:cNvSpPr>
            <a:spLocks noGrp="1"/>
          </p:cNvSpPr>
          <p:nvPr>
            <p:ph type="body" idx="4294967295"/>
          </p:nvPr>
        </p:nvSpPr>
        <p:spPr>
          <a:xfrm>
            <a:off x="990600" y="1655935"/>
            <a:ext cx="6477000" cy="1676400"/>
          </a:xfrm>
        </p:spPr>
        <p:txBody>
          <a:bodyPr>
            <a:noAutofit/>
          </a:bodyPr>
          <a:lstStyle/>
          <a:p>
            <a:endParaRPr lang="en-US" sz="1100" dirty="0" smtClean="0"/>
          </a:p>
          <a:p>
            <a:endParaRPr lang="en-US" sz="1100" dirty="0"/>
          </a:p>
        </p:txBody>
      </p:sp>
      <p:sp>
        <p:nvSpPr>
          <p:cNvPr id="9" name="Rectangle 8"/>
          <p:cNvSpPr/>
          <p:nvPr/>
        </p:nvSpPr>
        <p:spPr>
          <a:xfrm>
            <a:off x="1447800" y="2032470"/>
            <a:ext cx="5029200" cy="923330"/>
          </a:xfrm>
          <a:prstGeom prst="rect">
            <a:avLst/>
          </a:prstGeom>
        </p:spPr>
        <p:txBody>
          <a:bodyPr wrap="square">
            <a:spAutoFit/>
          </a:bodyPr>
          <a:lstStyle/>
          <a:p>
            <a:pPr algn="ctr"/>
            <a:r>
              <a:rPr lang="en-US" dirty="0"/>
              <a:t>Above grade level	</a:t>
            </a:r>
            <a:r>
              <a:rPr lang="en-US" dirty="0" smtClean="0"/>
              <a:t>                  81</a:t>
            </a:r>
            <a:r>
              <a:rPr lang="en-US" dirty="0"/>
              <a:t>%	</a:t>
            </a:r>
            <a:r>
              <a:rPr lang="en-US" dirty="0" smtClean="0"/>
              <a:t>66</a:t>
            </a:r>
          </a:p>
          <a:p>
            <a:pPr algn="ctr"/>
            <a:r>
              <a:rPr lang="en-US" dirty="0" smtClean="0"/>
              <a:t>On reading level</a:t>
            </a:r>
            <a:r>
              <a:rPr lang="en-US" dirty="0"/>
              <a:t>	</a:t>
            </a:r>
            <a:r>
              <a:rPr lang="en-US" dirty="0" smtClean="0"/>
              <a:t>                  19</a:t>
            </a:r>
            <a:r>
              <a:rPr lang="en-US" dirty="0"/>
              <a:t>%	</a:t>
            </a:r>
            <a:r>
              <a:rPr lang="en-US" dirty="0" smtClean="0"/>
              <a:t>15</a:t>
            </a:r>
            <a:endParaRPr lang="en-US" dirty="0"/>
          </a:p>
          <a:p>
            <a:pPr algn="ctr"/>
            <a:r>
              <a:rPr lang="en-US" dirty="0"/>
              <a:t>Total Number of Students		81</a:t>
            </a:r>
          </a:p>
        </p:txBody>
      </p:sp>
    </p:spTree>
    <p:extLst>
      <p:ext uri="{BB962C8B-B14F-4D97-AF65-F5344CB8AC3E}">
        <p14:creationId xmlns:p14="http://schemas.microsoft.com/office/powerpoint/2010/main" val="28714755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57200" y="152400"/>
            <a:ext cx="8229600" cy="1219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ln w="50800"/>
                <a:solidFill>
                  <a:schemeClr val="bg1">
                    <a:shade val="50000"/>
                  </a:schemeClr>
                </a:solidFill>
              </a:rPr>
              <a:t>Discipline DATA</a:t>
            </a:r>
            <a:endParaRPr lang="en-US" dirty="0"/>
          </a:p>
        </p:txBody>
      </p:sp>
      <p:sp>
        <p:nvSpPr>
          <p:cNvPr id="4" name="Title 2"/>
          <p:cNvSpPr txBox="1">
            <a:spLocks/>
          </p:cNvSpPr>
          <p:nvPr/>
        </p:nvSpPr>
        <p:spPr>
          <a:xfrm>
            <a:off x="609600" y="304800"/>
            <a:ext cx="8229600" cy="1219200"/>
          </a:xfrm>
          <a:prstGeom prst="rect">
            <a:avLst/>
          </a:prstGeom>
          <a:ln w="6350" cap="rnd">
            <a:noFill/>
          </a:ln>
        </p:spPr>
        <p:txBody>
          <a:bodyPr vert="horz" rtlCol="0" anchor="b" anchorCtr="0">
            <a:normAutofit fontScale="92500"/>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w="50800"/>
                <a:solidFill>
                  <a:sysClr val="windowText" lastClr="000000">
                    <a:shade val="50000"/>
                  </a:sysClr>
                </a:solidFill>
                <a:effectLst/>
                <a:uLnTx/>
                <a:uFillTx/>
                <a:latin typeface="Constantia"/>
              </a:rPr>
              <a:t>Discipline DATA for PU students</a:t>
            </a:r>
            <a:endParaRPr kumimoji="0" lang="en-US" sz="4200" b="0" i="0" u="none" strike="noStrike" kern="1200" cap="none" spc="-100" normalizeH="0" baseline="0" noProof="0" dirty="0">
              <a:ln w="3200">
                <a:solidFill>
                  <a:srgbClr val="444D26">
                    <a:shade val="75000"/>
                    <a:alpha val="25000"/>
                  </a:srgbClr>
                </a:solidFill>
                <a:prstDash val="solid"/>
                <a:round/>
              </a:ln>
              <a:solidFill>
                <a:srgbClr val="F9F9F9"/>
              </a:solidFill>
              <a:effectLst>
                <a:innerShdw blurRad="50800" dist="25400" dir="13500000">
                  <a:prstClr val="black">
                    <a:alpha val="70000"/>
                  </a:prstClr>
                </a:innerShdw>
              </a:effectLst>
              <a:uLnTx/>
              <a:uFillTx/>
              <a:latin typeface="Constantia"/>
            </a:endParaRPr>
          </a:p>
        </p:txBody>
      </p:sp>
      <p:graphicFrame>
        <p:nvGraphicFramePr>
          <p:cNvPr id="6" name="Content Placeholder 6"/>
          <p:cNvGraphicFramePr>
            <a:graphicFrameLocks/>
          </p:cNvGraphicFramePr>
          <p:nvPr>
            <p:extLst>
              <p:ext uri="{D42A27DB-BD31-4B8C-83A1-F6EECF244321}">
                <p14:modId xmlns:p14="http://schemas.microsoft.com/office/powerpoint/2010/main" val="3861259388"/>
              </p:ext>
            </p:extLst>
          </p:nvPr>
        </p:nvGraphicFramePr>
        <p:xfrm>
          <a:off x="457200" y="1524000"/>
          <a:ext cx="82296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5870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Algerian" panose="04020705040A02060702" pitchFamily="82" charset="0"/>
              </a:rPr>
              <a:t>I</a:t>
            </a:r>
            <a:r>
              <a:rPr lang="en-US" sz="2400" dirty="0" smtClean="0"/>
              <a:t>magine community partners, like churches, therapists or the city soccer team working alongside the schools to help parents learn parenting skills.</a:t>
            </a:r>
            <a:br>
              <a:rPr lang="en-US" sz="2400" dirty="0" smtClean="0"/>
            </a:br>
            <a:endParaRPr lang="en-US" sz="24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34290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676400"/>
            <a:ext cx="38100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914400" y="5334000"/>
            <a:ext cx="30480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Zoricelis Davila , MA, LPC</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9941" y="4960512"/>
            <a:ext cx="3810000" cy="1356575"/>
          </a:xfrm>
          <a:prstGeom prst="rect">
            <a:avLst/>
          </a:prstGeom>
        </p:spPr>
      </p:pic>
    </p:spTree>
    <p:extLst>
      <p:ext uri="{BB962C8B-B14F-4D97-AF65-F5344CB8AC3E}">
        <p14:creationId xmlns:p14="http://schemas.microsoft.com/office/powerpoint/2010/main" val="2368658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Faith Based &amp; Business Partners</a:t>
            </a:r>
            <a:br>
              <a:rPr lang="en-US" dirty="0" smtClean="0"/>
            </a:br>
            <a:endParaRPr lang="en-US" dirty="0"/>
          </a:p>
        </p:txBody>
      </p:sp>
      <p:sp>
        <p:nvSpPr>
          <p:cNvPr id="3" name="Text Placeholder 2"/>
          <p:cNvSpPr>
            <a:spLocks noGrp="1"/>
          </p:cNvSpPr>
          <p:nvPr>
            <p:ph type="body" idx="1"/>
          </p:nvPr>
        </p:nvSpPr>
        <p:spPr/>
        <p:txBody>
          <a:bodyPr>
            <a:normAutofit/>
          </a:bodyPr>
          <a:lstStyle/>
          <a:p>
            <a:pPr algn="ctr"/>
            <a:endParaRPr lang="en-US" sz="1600" dirty="0"/>
          </a:p>
        </p:txBody>
      </p:sp>
      <p:sp>
        <p:nvSpPr>
          <p:cNvPr id="4" name="Text Placeholder 3"/>
          <p:cNvSpPr>
            <a:spLocks noGrp="1"/>
          </p:cNvSpPr>
          <p:nvPr>
            <p:ph type="body" sz="quarter" idx="3"/>
          </p:nvPr>
        </p:nvSpPr>
        <p:spPr/>
        <p:txBody>
          <a:bodyPr/>
          <a:lstStyle/>
          <a:p>
            <a:r>
              <a:rPr lang="en-US" dirty="0" smtClean="0"/>
              <a:t>    </a:t>
            </a:r>
            <a:endParaRPr lang="en-US" dirty="0"/>
          </a:p>
        </p:txBody>
      </p:sp>
      <p:pic>
        <p:nvPicPr>
          <p:cNvPr id="6" name="Content Placeholder 5"/>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482942" y="1371600"/>
            <a:ext cx="4041775" cy="1447800"/>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2895600"/>
            <a:ext cx="1855631" cy="329374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1431" y="2849255"/>
            <a:ext cx="2215513" cy="137589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1431" y="4225147"/>
            <a:ext cx="2215513" cy="2306530"/>
          </a:xfrm>
          <a:prstGeom prst="rect">
            <a:avLst/>
          </a:prstGeom>
        </p:spPr>
      </p:pic>
      <p:sp>
        <p:nvSpPr>
          <p:cNvPr id="5" name="Content Placeholder 4"/>
          <p:cNvSpPr>
            <a:spLocks noGrp="1"/>
          </p:cNvSpPr>
          <p:nvPr>
            <p:ph sz="half" idx="2"/>
          </p:nvPr>
        </p:nvSpPr>
        <p:spPr/>
        <p:txBody>
          <a:bodyPr/>
          <a:lstStyle/>
          <a:p>
            <a:endParaRPr lang="en-US"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371600"/>
            <a:ext cx="4038600" cy="4817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484031" y="1371600"/>
            <a:ext cx="4038600" cy="126213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028" name="Picture 4" descr="Image result">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1707322"/>
            <a:ext cx="1752600" cy="65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35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Autofit/>
          </a:bodyPr>
          <a:lstStyle/>
          <a:p>
            <a:r>
              <a:rPr lang="en-US" sz="1800" dirty="0" smtClean="0"/>
              <a:t/>
            </a:r>
            <a:br>
              <a:rPr lang="en-US" sz="1800" dirty="0" smtClean="0"/>
            </a:br>
            <a:r>
              <a:rPr lang="en-US" sz="1800" dirty="0" smtClean="0"/>
              <a:t/>
            </a:r>
            <a:br>
              <a:rPr lang="en-US" sz="1800" dirty="0" smtClean="0"/>
            </a:br>
            <a:r>
              <a:rPr lang="en-US" sz="3600" dirty="0" smtClean="0">
                <a:latin typeface="Algerian" panose="04020705040A02060702" pitchFamily="82" charset="0"/>
              </a:rPr>
              <a:t>The Vision</a:t>
            </a:r>
            <a:r>
              <a:rPr lang="en-US" sz="1800" dirty="0" smtClean="0"/>
              <a:t>= Use a research based curriculum that empowers parents</a:t>
            </a:r>
            <a:br>
              <a:rPr lang="en-US" sz="1800" dirty="0" smtClean="0"/>
            </a:br>
            <a:r>
              <a:rPr lang="en-US" sz="1800" dirty="0" smtClean="0"/>
              <a:t>to be full partners</a:t>
            </a:r>
            <a:br>
              <a:rPr lang="en-US" sz="1800" dirty="0" smtClean="0"/>
            </a:br>
            <a:r>
              <a:rPr lang="en-US" sz="1800" dirty="0" smtClean="0"/>
              <a:t>in their student’s educational success . </a:t>
            </a:r>
            <a:br>
              <a:rPr lang="en-US" sz="1800" dirty="0" smtClean="0"/>
            </a:br>
            <a:r>
              <a:rPr lang="en-US" sz="1800" dirty="0" smtClean="0"/>
              <a:t/>
            </a:r>
            <a:br>
              <a:rPr lang="en-US" sz="1800" dirty="0" smtClean="0"/>
            </a:br>
            <a:endParaRPr lang="en-US" sz="1800" dirty="0"/>
          </a:p>
        </p:txBody>
      </p:sp>
      <p:sp>
        <p:nvSpPr>
          <p:cNvPr id="3" name="Content Placeholder 2"/>
          <p:cNvSpPr>
            <a:spLocks noGrp="1"/>
          </p:cNvSpPr>
          <p:nvPr>
            <p:ph idx="1"/>
          </p:nvPr>
        </p:nvSpPr>
        <p:spPr/>
        <p:txBody>
          <a:bodyPr>
            <a:normAutofit lnSpcReduction="10000"/>
          </a:bodyPr>
          <a:lstStyle/>
          <a:p>
            <a:r>
              <a:rPr lang="en-US" dirty="0" smtClean="0"/>
              <a:t>Parent University was established in 2013 by Principal, Marta Plata to help parents at Manuel </a:t>
            </a:r>
            <a:r>
              <a:rPr lang="en-US" dirty="0" err="1" smtClean="0"/>
              <a:t>Jara</a:t>
            </a:r>
            <a:r>
              <a:rPr lang="en-US" dirty="0" smtClean="0"/>
              <a:t> Elementary learn skills that will enable them to become a part of their student’s educational success.</a:t>
            </a:r>
          </a:p>
          <a:p>
            <a:r>
              <a:rPr lang="en-US" dirty="0" smtClean="0"/>
              <a:t>    It is our desire that what parents learn by attending Parent University will help their children succeed now, and for the rest of their lives.   </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5334000"/>
            <a:ext cx="1219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4796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INCENTIVES</a:t>
            </a:r>
            <a:endParaRPr lang="en-US" dirty="0"/>
          </a:p>
        </p:txBody>
      </p:sp>
      <p:sp>
        <p:nvSpPr>
          <p:cNvPr id="11" name="Text Placeholder 10"/>
          <p:cNvSpPr>
            <a:spLocks noGrp="1"/>
          </p:cNvSpPr>
          <p:nvPr>
            <p:ph type="body" idx="1"/>
          </p:nvPr>
        </p:nvSpPr>
        <p:spPr/>
        <p:txBody>
          <a:bodyPr>
            <a:normAutofit/>
          </a:bodyPr>
          <a:lstStyle/>
          <a:p>
            <a:pPr algn="ctr"/>
            <a:r>
              <a:rPr lang="en-US" sz="2800" dirty="0" smtClean="0"/>
              <a:t>ATTENDANCE RAFFLES</a:t>
            </a:r>
            <a:endParaRPr lang="en-US" sz="2800" dirty="0"/>
          </a:p>
        </p:txBody>
      </p:sp>
      <p:pic>
        <p:nvPicPr>
          <p:cNvPr id="15" name="Content Placeholder 1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8200" y="2174874"/>
            <a:ext cx="3276600" cy="4149725"/>
          </a:xfrm>
        </p:spPr>
      </p:pic>
      <p:sp>
        <p:nvSpPr>
          <p:cNvPr id="13" name="Text Placeholder 12"/>
          <p:cNvSpPr>
            <a:spLocks noGrp="1"/>
          </p:cNvSpPr>
          <p:nvPr>
            <p:ph type="body" sz="quarter" idx="3"/>
          </p:nvPr>
        </p:nvSpPr>
        <p:spPr/>
        <p:txBody>
          <a:bodyPr/>
          <a:lstStyle/>
          <a:p>
            <a:pPr algn="ctr"/>
            <a:r>
              <a:rPr lang="en-US" dirty="0" smtClean="0"/>
              <a:t>  </a:t>
            </a:r>
            <a:r>
              <a:rPr lang="en-US" sz="3200" dirty="0" smtClean="0"/>
              <a:t>DOOR PRIZES</a:t>
            </a:r>
            <a:endParaRPr lang="en-US" sz="3200" dirty="0"/>
          </a:p>
        </p:txBody>
      </p:sp>
      <p:pic>
        <p:nvPicPr>
          <p:cNvPr id="16" name="Content Placeholder 15"/>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552874" y="2174875"/>
            <a:ext cx="2600526" cy="3951288"/>
          </a:xfrm>
        </p:spPr>
      </p:pic>
    </p:spTree>
    <p:extLst>
      <p:ext uri="{BB962C8B-B14F-4D97-AF65-F5344CB8AC3E}">
        <p14:creationId xmlns:p14="http://schemas.microsoft.com/office/powerpoint/2010/main" val="11207186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Manuel </a:t>
            </a:r>
            <a:r>
              <a:rPr lang="en-US" dirty="0" err="1" smtClean="0"/>
              <a:t>Jara</a:t>
            </a:r>
            <a:r>
              <a:rPr lang="en-US" dirty="0" smtClean="0"/>
              <a:t> Elementary Neighborhood Family Partners</a:t>
            </a:r>
            <a:endParaRPr lang="en-US" dirty="0"/>
          </a:p>
        </p:txBody>
      </p:sp>
      <p:sp>
        <p:nvSpPr>
          <p:cNvPr id="3" name="Text Placeholder 2"/>
          <p:cNvSpPr>
            <a:spLocks noGrp="1"/>
          </p:cNvSpPr>
          <p:nvPr>
            <p:ph type="body" idx="1"/>
          </p:nvPr>
        </p:nvSpPr>
        <p:spPr/>
        <p:txBody>
          <a:bodyPr/>
          <a:lstStyle/>
          <a:p>
            <a:pPr algn="ctr"/>
            <a:r>
              <a:rPr lang="en-US" dirty="0" smtClean="0"/>
              <a:t>Jo Linda </a:t>
            </a:r>
            <a:r>
              <a:rPr lang="en-US" dirty="0" err="1" smtClean="0"/>
              <a:t>Jara</a:t>
            </a:r>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364255" y="2174875"/>
            <a:ext cx="2226077" cy="3951288"/>
          </a:xfrm>
        </p:spPr>
      </p:pic>
      <p:sp>
        <p:nvSpPr>
          <p:cNvPr id="5" name="Text Placeholder 4"/>
          <p:cNvSpPr>
            <a:spLocks noGrp="1"/>
          </p:cNvSpPr>
          <p:nvPr>
            <p:ph type="body" sz="quarter" idx="3"/>
          </p:nvPr>
        </p:nvSpPr>
        <p:spPr/>
        <p:txBody>
          <a:bodyPr>
            <a:normAutofit fontScale="92500" lnSpcReduction="20000"/>
          </a:bodyPr>
          <a:lstStyle/>
          <a:p>
            <a:pPr algn="ctr"/>
            <a:r>
              <a:rPr lang="en-US" dirty="0" smtClean="0"/>
              <a:t>Amador Molina Family Scholarship</a:t>
            </a:r>
            <a:endParaRPr lang="en-US" dirty="0"/>
          </a:p>
        </p:txBody>
      </p:sp>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552874" y="2174875"/>
            <a:ext cx="2226077" cy="3951288"/>
          </a:xfrm>
        </p:spPr>
      </p:pic>
    </p:spTree>
    <p:extLst>
      <p:ext uri="{BB962C8B-B14F-4D97-AF65-F5344CB8AC3E}">
        <p14:creationId xmlns:p14="http://schemas.microsoft.com/office/powerpoint/2010/main" val="30944633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Community Support</a:t>
            </a:r>
            <a:endParaRPr lang="en-US" dirty="0"/>
          </a:p>
        </p:txBody>
      </p:sp>
      <p:sp>
        <p:nvSpPr>
          <p:cNvPr id="5" name="Text Placeholder 4"/>
          <p:cNvSpPr>
            <a:spLocks noGrp="1"/>
          </p:cNvSpPr>
          <p:nvPr>
            <p:ph type="body" idx="1"/>
          </p:nvPr>
        </p:nvSpPr>
        <p:spPr/>
        <p:txBody>
          <a:bodyPr/>
          <a:lstStyle/>
          <a:p>
            <a:pPr algn="ctr"/>
            <a:r>
              <a:rPr lang="en-US" dirty="0" smtClean="0"/>
              <a:t>Mayor Betsy Price</a:t>
            </a:r>
            <a:endParaRPr lang="en-US" dirty="0"/>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95561" y="2174875"/>
            <a:ext cx="2963466" cy="3951288"/>
          </a:xfrm>
        </p:spPr>
      </p:pic>
      <p:sp>
        <p:nvSpPr>
          <p:cNvPr id="7" name="Text Placeholder 6"/>
          <p:cNvSpPr>
            <a:spLocks noGrp="1"/>
          </p:cNvSpPr>
          <p:nvPr>
            <p:ph type="body" sz="quarter" idx="3"/>
          </p:nvPr>
        </p:nvSpPr>
        <p:spPr/>
        <p:txBody>
          <a:bodyPr/>
          <a:lstStyle/>
          <a:p>
            <a:pPr algn="ctr"/>
            <a:r>
              <a:rPr lang="en-US" dirty="0" smtClean="0"/>
              <a:t>Mark Snell, Head Coach</a:t>
            </a:r>
            <a:endParaRPr lang="en-US" dirty="0"/>
          </a:p>
        </p:txBody>
      </p:sp>
      <p:pic>
        <p:nvPicPr>
          <p:cNvPr id="10" name="Content Placeholder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876800" y="2129686"/>
            <a:ext cx="2226077" cy="3951288"/>
          </a:xfr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6473" y="4771719"/>
            <a:ext cx="3084194" cy="173757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0400" y="2151025"/>
            <a:ext cx="1981199" cy="4223772"/>
          </a:xfrm>
          <a:prstGeom prst="rect">
            <a:avLst/>
          </a:prstGeom>
        </p:spPr>
      </p:pic>
    </p:spTree>
    <p:extLst>
      <p:ext uri="{BB962C8B-B14F-4D97-AF65-F5344CB8AC3E}">
        <p14:creationId xmlns:p14="http://schemas.microsoft.com/office/powerpoint/2010/main" val="6022998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Parent </a:t>
            </a:r>
            <a:r>
              <a:rPr lang="en-US" sz="1800" dirty="0" smtClean="0"/>
              <a:t>University  </a:t>
            </a:r>
            <a:r>
              <a:rPr lang="en-US" sz="1800" dirty="0"/>
              <a:t>Cost Analysis</a:t>
            </a:r>
          </a:p>
        </p:txBody>
      </p:sp>
      <p:sp>
        <p:nvSpPr>
          <p:cNvPr id="3" name="Rectangle 2"/>
          <p:cNvSpPr/>
          <p:nvPr/>
        </p:nvSpPr>
        <p:spPr>
          <a:xfrm>
            <a:off x="838200" y="1066800"/>
            <a:ext cx="7772400" cy="5139869"/>
          </a:xfrm>
          <a:prstGeom prst="rect">
            <a:avLst/>
          </a:prstGeom>
        </p:spPr>
        <p:txBody>
          <a:bodyPr wrap="square">
            <a:spAutoFit/>
          </a:bodyPr>
          <a:lstStyle/>
          <a:p>
            <a:r>
              <a:rPr lang="en-US" sz="1000" dirty="0"/>
              <a:t>Approx.  $180 per participant for 13 weeks.      </a:t>
            </a:r>
          </a:p>
          <a:p>
            <a:r>
              <a:rPr lang="en-US" sz="1000" dirty="0"/>
              <a:t>Itemized cost per class:</a:t>
            </a:r>
          </a:p>
          <a:p>
            <a:r>
              <a:rPr lang="en-US" sz="1000" dirty="0"/>
              <a:t>•	$15 Classroom supplies</a:t>
            </a:r>
          </a:p>
          <a:p>
            <a:r>
              <a:rPr lang="en-US" sz="1000" dirty="0"/>
              <a:t>•	$10 Class Shirt</a:t>
            </a:r>
          </a:p>
          <a:p>
            <a:r>
              <a:rPr lang="en-US" sz="1000" dirty="0"/>
              <a:t>•	$15 Cap &amp; Gown</a:t>
            </a:r>
          </a:p>
          <a:p>
            <a:r>
              <a:rPr lang="en-US" sz="1000" dirty="0"/>
              <a:t>•	$10 Patch &amp; Stole</a:t>
            </a:r>
          </a:p>
          <a:p>
            <a:r>
              <a:rPr lang="en-US" sz="1000" dirty="0"/>
              <a:t>•	$5  Certificate &amp; Tassel</a:t>
            </a:r>
          </a:p>
          <a:p>
            <a:r>
              <a:rPr lang="en-US" sz="1000" dirty="0"/>
              <a:t>•	$25 Snacks</a:t>
            </a:r>
          </a:p>
          <a:p>
            <a:r>
              <a:rPr lang="en-US" sz="1000" dirty="0"/>
              <a:t>= </a:t>
            </a:r>
            <a:r>
              <a:rPr lang="en-US" sz="1000" b="1" i="1" dirty="0">
                <a:solidFill>
                  <a:srgbClr val="FF0000"/>
                </a:solidFill>
              </a:rPr>
              <a:t>$ 80.00  +  Individual Course materials</a:t>
            </a:r>
          </a:p>
          <a:p>
            <a:endParaRPr lang="en-US" sz="1000" dirty="0" smtClean="0"/>
          </a:p>
          <a:p>
            <a:r>
              <a:rPr lang="en-US" sz="1000" b="1" dirty="0" smtClean="0"/>
              <a:t>Course </a:t>
            </a:r>
            <a:r>
              <a:rPr lang="en-US" sz="1000" b="1" dirty="0"/>
              <a:t>#101 </a:t>
            </a:r>
            <a:r>
              <a:rPr lang="en-US" sz="1000" dirty="0"/>
              <a:t>– Raising Highly Capable Kids          </a:t>
            </a:r>
            <a:r>
              <a:rPr lang="en-US" sz="1000" i="1" dirty="0"/>
              <a:t>Maximum 15 participants per class</a:t>
            </a:r>
          </a:p>
          <a:p>
            <a:r>
              <a:rPr lang="en-US" sz="1000" dirty="0"/>
              <a:t>•	$25 English Teachers Guide			$26 Spanish Teacher’s Guide</a:t>
            </a:r>
          </a:p>
          <a:p>
            <a:r>
              <a:rPr lang="en-US" sz="1000" dirty="0"/>
              <a:t>•	$18 English workbook			</a:t>
            </a:r>
            <a:r>
              <a:rPr lang="en-US" sz="1000" dirty="0" smtClean="0"/>
              <a:t>$</a:t>
            </a:r>
            <a:r>
              <a:rPr lang="en-US" sz="1000" dirty="0"/>
              <a:t>20 Spanish Workbook	</a:t>
            </a:r>
          </a:p>
          <a:p>
            <a:endParaRPr lang="en-US" dirty="0"/>
          </a:p>
          <a:p>
            <a:r>
              <a:rPr lang="en-US" sz="1000" b="1" dirty="0" smtClean="0"/>
              <a:t>Course </a:t>
            </a:r>
            <a:r>
              <a:rPr lang="en-US" sz="1000" b="1" dirty="0"/>
              <a:t>#201 </a:t>
            </a:r>
            <a:r>
              <a:rPr lang="en-US" sz="1000" dirty="0"/>
              <a:t>– Parent &amp; Child Application of #101       </a:t>
            </a:r>
            <a:r>
              <a:rPr lang="en-US" sz="1000" i="1" dirty="0"/>
              <a:t>Maximum  10 families per class</a:t>
            </a:r>
          </a:p>
          <a:p>
            <a:r>
              <a:rPr lang="en-US" sz="1000" dirty="0"/>
              <a:t>•	$5 workbook</a:t>
            </a:r>
          </a:p>
          <a:p>
            <a:r>
              <a:rPr lang="en-US" sz="1000" dirty="0"/>
              <a:t>•	$8 Taking the 40 Assets Home Resource</a:t>
            </a:r>
          </a:p>
          <a:p>
            <a:r>
              <a:rPr lang="en-US" sz="1000" dirty="0"/>
              <a:t>•	$2 Conversation Wheel Resource</a:t>
            </a:r>
          </a:p>
          <a:p>
            <a:r>
              <a:rPr lang="en-US" sz="1000" dirty="0"/>
              <a:t>•	$100 set of children’s books </a:t>
            </a:r>
          </a:p>
          <a:p>
            <a:endParaRPr lang="en-US" sz="1000" dirty="0"/>
          </a:p>
          <a:p>
            <a:r>
              <a:rPr lang="en-US" sz="1000" b="1" dirty="0"/>
              <a:t>Course # 301- </a:t>
            </a:r>
            <a:r>
              <a:rPr lang="en-US" sz="1000" dirty="0" err="1"/>
              <a:t>MJE</a:t>
            </a:r>
            <a:r>
              <a:rPr lang="en-US" sz="1000" dirty="0"/>
              <a:t>/</a:t>
            </a:r>
            <a:r>
              <a:rPr lang="en-US" sz="1000" dirty="0" err="1"/>
              <a:t>TCC</a:t>
            </a:r>
            <a:r>
              <a:rPr lang="en-US" sz="1000" dirty="0"/>
              <a:t> Parent Leadership Academy       </a:t>
            </a:r>
            <a:r>
              <a:rPr lang="en-US" sz="1000" i="1" dirty="0"/>
              <a:t>No maximum</a:t>
            </a:r>
          </a:p>
          <a:p>
            <a:r>
              <a:rPr lang="en-US" sz="1000" dirty="0"/>
              <a:t>•	$5 workbook</a:t>
            </a:r>
          </a:p>
          <a:p>
            <a:r>
              <a:rPr lang="en-US" sz="1000" dirty="0"/>
              <a:t>•	$120 Field Trip bus  fee</a:t>
            </a:r>
          </a:p>
          <a:p>
            <a:r>
              <a:rPr lang="en-US" sz="1000" dirty="0"/>
              <a:t>•	</a:t>
            </a:r>
            <a:endParaRPr lang="en-US" sz="1000" dirty="0" smtClean="0"/>
          </a:p>
          <a:p>
            <a:endParaRPr lang="en-US" sz="1000" dirty="0"/>
          </a:p>
          <a:p>
            <a:r>
              <a:rPr lang="en-US" sz="1000" dirty="0" smtClean="0"/>
              <a:t>Logistical </a:t>
            </a:r>
            <a:r>
              <a:rPr lang="en-US" sz="1000" dirty="0"/>
              <a:t>Costs:</a:t>
            </a:r>
          </a:p>
          <a:p>
            <a:r>
              <a:rPr lang="en-US" sz="1000" dirty="0"/>
              <a:t>	Childcare – $300 – 13 weeks of activities</a:t>
            </a:r>
          </a:p>
          <a:p>
            <a:r>
              <a:rPr lang="en-US" sz="1000" dirty="0"/>
              <a:t>•	$65 per volunteer for 13 weeks of light dinner snacks  ( 1 volunteer per 15 kids / we had 40 volunteers =$2600)</a:t>
            </a:r>
          </a:p>
          <a:p>
            <a:r>
              <a:rPr lang="en-US" sz="1000" dirty="0"/>
              <a:t>•	$26 – per child for snacks  (we had 140 children =$ 3640)</a:t>
            </a:r>
          </a:p>
          <a:p>
            <a:r>
              <a:rPr lang="en-US" sz="1000" dirty="0"/>
              <a:t>Incentives:</a:t>
            </a:r>
          </a:p>
          <a:p>
            <a:r>
              <a:rPr lang="en-US" sz="1000" dirty="0"/>
              <a:t>•	$100 (Wal-Mart gift card)  Perfect Attendance Raffle</a:t>
            </a:r>
          </a:p>
          <a:p>
            <a:r>
              <a:rPr lang="en-US" sz="1000" dirty="0"/>
              <a:t>•	$1040 ( 4 -$20 value ) Attendance Door Prizes per class</a:t>
            </a:r>
          </a:p>
        </p:txBody>
      </p:sp>
      <p:sp>
        <p:nvSpPr>
          <p:cNvPr id="4" name="Rectangle 3"/>
          <p:cNvSpPr/>
          <p:nvPr/>
        </p:nvSpPr>
        <p:spPr>
          <a:xfrm>
            <a:off x="6858000" y="381000"/>
            <a:ext cx="1828800" cy="1524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Manpower</a:t>
            </a:r>
          </a:p>
          <a:p>
            <a:pPr algn="ctr"/>
            <a:r>
              <a:rPr lang="en-US" dirty="0" smtClean="0"/>
              <a:t>@40 volunteers per 100 parents &amp; 140 children</a:t>
            </a:r>
            <a:endParaRPr lang="en-US" dirty="0"/>
          </a:p>
        </p:txBody>
      </p:sp>
    </p:spTree>
    <p:extLst>
      <p:ext uri="{BB962C8B-B14F-4D97-AF65-F5344CB8AC3E}">
        <p14:creationId xmlns:p14="http://schemas.microsoft.com/office/powerpoint/2010/main" val="1556961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latin typeface="Algerian" panose="04020705040A02060702" pitchFamily="82" charset="0"/>
              </a:rPr>
              <a:t>I</a:t>
            </a:r>
            <a:r>
              <a:rPr lang="en-US" sz="2000" dirty="0"/>
              <a:t>magine parents coming to school, committed to </a:t>
            </a:r>
            <a:r>
              <a:rPr lang="en-US" sz="2000" dirty="0" smtClean="0"/>
              <a:t>learn together across all cultures to improve </a:t>
            </a:r>
            <a:r>
              <a:rPr lang="en-US" sz="2000" dirty="0"/>
              <a:t>their </a:t>
            </a:r>
            <a:r>
              <a:rPr lang="en-US" sz="2000" dirty="0" smtClean="0"/>
              <a:t>children’s </a:t>
            </a:r>
            <a:r>
              <a:rPr lang="en-US" sz="2000" dirty="0"/>
              <a:t>education.</a:t>
            </a:r>
            <a:br>
              <a:rPr lang="en-US" sz="2000" dirty="0"/>
            </a:br>
            <a:endParaRPr lang="en-US" sz="2000" dirty="0"/>
          </a:p>
        </p:txBody>
      </p:sp>
      <p:pic>
        <p:nvPicPr>
          <p:cNvPr id="5" name="Picture 4" descr="C:\Users\MARTA.PLATA\Desktop\IMG_2995.PNG"/>
          <p:cNvPicPr/>
          <p:nvPr/>
        </p:nvPicPr>
        <p:blipFill>
          <a:blip r:embed="rId2">
            <a:extLst>
              <a:ext uri="{28A0092B-C50C-407E-A947-70E740481C1C}">
                <a14:useLocalDpi xmlns:a14="http://schemas.microsoft.com/office/drawing/2010/main" val="0"/>
              </a:ext>
            </a:extLst>
          </a:blip>
          <a:srcRect/>
          <a:stretch>
            <a:fillRect/>
          </a:stretch>
        </p:blipFill>
        <p:spPr bwMode="auto">
          <a:xfrm>
            <a:off x="923636" y="1524000"/>
            <a:ext cx="7086600" cy="4419600"/>
          </a:xfrm>
          <a:prstGeom prst="rect">
            <a:avLst/>
          </a:prstGeom>
          <a:noFill/>
          <a:ln>
            <a:noFill/>
          </a:ln>
        </p:spPr>
      </p:pic>
    </p:spTree>
    <p:extLst>
      <p:ext uri="{BB962C8B-B14F-4D97-AF65-F5344CB8AC3E}">
        <p14:creationId xmlns:p14="http://schemas.microsoft.com/office/powerpoint/2010/main" val="413619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srgbClr val="FF0000"/>
                </a:solidFill>
              </a:rPr>
              <a:t>#101-  </a:t>
            </a:r>
            <a:r>
              <a:rPr lang="en-US" sz="3100" dirty="0" smtClean="0"/>
              <a:t>Raising Highly Capable Kids Curriculum</a:t>
            </a:r>
            <a:br>
              <a:rPr lang="en-US" sz="3100" dirty="0" smtClean="0"/>
            </a:br>
            <a:r>
              <a:rPr lang="en-US" sz="3100" dirty="0" smtClean="0"/>
              <a:t> </a:t>
            </a:r>
            <a:r>
              <a:rPr lang="en-US" sz="1200" dirty="0" smtClean="0"/>
              <a:t>by RezelientKids.org</a:t>
            </a:r>
            <a:endParaRPr lang="en-US" sz="1200" dirty="0"/>
          </a:p>
        </p:txBody>
      </p:sp>
      <p:sp>
        <p:nvSpPr>
          <p:cNvPr id="3" name="Content Placeholder 2"/>
          <p:cNvSpPr>
            <a:spLocks noGrp="1"/>
          </p:cNvSpPr>
          <p:nvPr>
            <p:ph idx="1"/>
          </p:nvPr>
        </p:nvSpPr>
        <p:spPr/>
        <p:txBody>
          <a:bodyPr>
            <a:normAutofit fontScale="85000" lnSpcReduction="10000"/>
          </a:bodyPr>
          <a:lstStyle/>
          <a:p>
            <a:r>
              <a:rPr lang="en-US" dirty="0" smtClean="0"/>
              <a:t>Raising Highly Capable Kids®  serves as the introductory course for MJE’s Parent University. It is the first course parents take and it is a prerequisite for all other courses.  </a:t>
            </a:r>
          </a:p>
          <a:p>
            <a:r>
              <a:rPr lang="en-US" dirty="0" smtClean="0"/>
              <a:t>  Raising Highly Capable Kids®  course #101 is a 13-week curriculum that is based on the Search Institute’s 40 Developmental Assets. The Search Institute has found that there are 40 building blocks that every child needs to mature and succeed in life. The more of these assets that a child has in their life, the more successful they will be in school and in life.</a:t>
            </a: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914400"/>
            <a:ext cx="2438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207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a:t>Search Institute has identified </a:t>
            </a:r>
            <a:r>
              <a:rPr lang="en-US" sz="1600" dirty="0" smtClean="0"/>
              <a:t>40 building </a:t>
            </a:r>
            <a:r>
              <a:rPr lang="en-US" sz="1600" dirty="0"/>
              <a:t>blocks of healthy development—known as Developmental Assets—that help young children grow up healthy, caring, and responsible</a:t>
            </a:r>
            <a:r>
              <a:rPr lang="en-US" sz="1600" dirty="0" smtClean="0"/>
              <a:t>.</a:t>
            </a:r>
            <a:br>
              <a:rPr lang="en-US" sz="1600" dirty="0" smtClean="0"/>
            </a:br>
            <a:r>
              <a:rPr lang="en-US" sz="1600" dirty="0" smtClean="0"/>
              <a:t>These Assets are embedded in Raising Highly Capable Kids Curriculum. </a:t>
            </a:r>
            <a:endParaRPr lang="en-US" sz="16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62641865"/>
              </p:ext>
            </p:extLst>
          </p:nvPr>
        </p:nvGraphicFramePr>
        <p:xfrm>
          <a:off x="381000" y="1828800"/>
          <a:ext cx="4038600" cy="3733799"/>
        </p:xfrm>
        <a:graphic>
          <a:graphicData uri="http://schemas.openxmlformats.org/drawingml/2006/table">
            <a:tbl>
              <a:tblPr firstRow="1" bandRow="1">
                <a:tableStyleId>{5C22544A-7EE6-4342-B048-85BDC9FD1C3A}</a:tableStyleId>
              </a:tblPr>
              <a:tblGrid>
                <a:gridCol w="807720"/>
                <a:gridCol w="807720"/>
                <a:gridCol w="807720"/>
                <a:gridCol w="807720"/>
                <a:gridCol w="807720"/>
              </a:tblGrid>
              <a:tr h="811695">
                <a:tc>
                  <a:txBody>
                    <a:bodyPr/>
                    <a:lstStyle/>
                    <a:p>
                      <a:r>
                        <a:rPr lang="en-US" sz="1200" dirty="0" smtClean="0"/>
                        <a:t>Positive Behaviors</a:t>
                      </a:r>
                      <a:endParaRPr lang="en-US" sz="1200" dirty="0"/>
                    </a:p>
                  </a:txBody>
                  <a:tcPr/>
                </a:tc>
                <a:tc>
                  <a:txBody>
                    <a:bodyPr/>
                    <a:lstStyle/>
                    <a:p>
                      <a:r>
                        <a:rPr lang="en-US" sz="1200" dirty="0" smtClean="0"/>
                        <a:t>0-10 </a:t>
                      </a:r>
                    </a:p>
                    <a:p>
                      <a:r>
                        <a:rPr lang="en-US" sz="1200" dirty="0" smtClean="0"/>
                        <a:t>Assets</a:t>
                      </a:r>
                      <a:endParaRPr lang="en-US" sz="1200" dirty="0"/>
                    </a:p>
                  </a:txBody>
                  <a:tcPr/>
                </a:tc>
                <a:tc>
                  <a:txBody>
                    <a:bodyPr/>
                    <a:lstStyle/>
                    <a:p>
                      <a:r>
                        <a:rPr lang="en-US" sz="1200" dirty="0" smtClean="0"/>
                        <a:t>11-20</a:t>
                      </a:r>
                    </a:p>
                    <a:p>
                      <a:r>
                        <a:rPr lang="en-US" sz="1200" dirty="0" smtClean="0"/>
                        <a:t>Assets</a:t>
                      </a:r>
                      <a:endParaRPr lang="en-US" sz="1200" dirty="0"/>
                    </a:p>
                  </a:txBody>
                  <a:tcPr/>
                </a:tc>
                <a:tc>
                  <a:txBody>
                    <a:bodyPr/>
                    <a:lstStyle/>
                    <a:p>
                      <a:r>
                        <a:rPr lang="en-US" sz="1200" dirty="0" smtClean="0"/>
                        <a:t>21-30 Assets</a:t>
                      </a:r>
                      <a:endParaRPr lang="en-US" sz="1200" dirty="0"/>
                    </a:p>
                  </a:txBody>
                  <a:tcPr/>
                </a:tc>
                <a:tc>
                  <a:txBody>
                    <a:bodyPr/>
                    <a:lstStyle/>
                    <a:p>
                      <a:r>
                        <a:rPr lang="en-US" sz="1200" dirty="0" smtClean="0"/>
                        <a:t>31-40 Assets</a:t>
                      </a:r>
                      <a:endParaRPr lang="en-US" sz="1200" dirty="0"/>
                    </a:p>
                  </a:txBody>
                  <a:tcPr/>
                </a:tc>
              </a:tr>
              <a:tr h="730526">
                <a:tc>
                  <a:txBody>
                    <a:bodyPr/>
                    <a:lstStyle/>
                    <a:p>
                      <a:r>
                        <a:rPr lang="en-US" sz="1050" dirty="0" smtClean="0"/>
                        <a:t>Exhibits Leadership</a:t>
                      </a:r>
                      <a:endParaRPr lang="en-US" sz="1050" dirty="0"/>
                    </a:p>
                  </a:txBody>
                  <a:tcPr/>
                </a:tc>
                <a:tc>
                  <a:txBody>
                    <a:bodyPr/>
                    <a:lstStyle/>
                    <a:p>
                      <a:r>
                        <a:rPr lang="en-US" dirty="0" smtClean="0"/>
                        <a:t>48%</a:t>
                      </a:r>
                      <a:endParaRPr lang="en-US" dirty="0"/>
                    </a:p>
                  </a:txBody>
                  <a:tcPr/>
                </a:tc>
                <a:tc>
                  <a:txBody>
                    <a:bodyPr/>
                    <a:lstStyle/>
                    <a:p>
                      <a:r>
                        <a:rPr lang="en-US" dirty="0" smtClean="0"/>
                        <a:t>66%</a:t>
                      </a:r>
                      <a:endParaRPr lang="en-US" dirty="0"/>
                    </a:p>
                  </a:txBody>
                  <a:tcPr/>
                </a:tc>
                <a:tc>
                  <a:txBody>
                    <a:bodyPr/>
                    <a:lstStyle/>
                    <a:p>
                      <a:r>
                        <a:rPr lang="en-US" dirty="0" smtClean="0"/>
                        <a:t>78%</a:t>
                      </a:r>
                      <a:endParaRPr lang="en-US" dirty="0"/>
                    </a:p>
                  </a:txBody>
                  <a:tcPr/>
                </a:tc>
                <a:tc>
                  <a:txBody>
                    <a:bodyPr/>
                    <a:lstStyle/>
                    <a:p>
                      <a:r>
                        <a:rPr lang="en-US" dirty="0" smtClean="0"/>
                        <a:t>87%</a:t>
                      </a:r>
                      <a:endParaRPr lang="en-US" dirty="0"/>
                    </a:p>
                  </a:txBody>
                  <a:tcPr/>
                </a:tc>
              </a:tr>
              <a:tr h="730526">
                <a:tc>
                  <a:txBody>
                    <a:bodyPr/>
                    <a:lstStyle/>
                    <a:p>
                      <a:r>
                        <a:rPr lang="en-US" sz="1050" dirty="0" smtClean="0"/>
                        <a:t>Good Health</a:t>
                      </a:r>
                      <a:endParaRPr lang="en-US" sz="1050" dirty="0"/>
                    </a:p>
                  </a:txBody>
                  <a:tcPr/>
                </a:tc>
                <a:tc>
                  <a:txBody>
                    <a:bodyPr/>
                    <a:lstStyle/>
                    <a:p>
                      <a:r>
                        <a:rPr lang="en-US" dirty="0" smtClean="0"/>
                        <a:t>27%</a:t>
                      </a:r>
                      <a:endParaRPr lang="en-US" dirty="0"/>
                    </a:p>
                  </a:txBody>
                  <a:tcPr/>
                </a:tc>
                <a:tc>
                  <a:txBody>
                    <a:bodyPr/>
                    <a:lstStyle/>
                    <a:p>
                      <a:r>
                        <a:rPr lang="en-US" dirty="0" smtClean="0"/>
                        <a:t>48%</a:t>
                      </a:r>
                      <a:endParaRPr lang="en-US" dirty="0"/>
                    </a:p>
                  </a:txBody>
                  <a:tcPr/>
                </a:tc>
                <a:tc>
                  <a:txBody>
                    <a:bodyPr/>
                    <a:lstStyle/>
                    <a:p>
                      <a:r>
                        <a:rPr lang="en-US" dirty="0" smtClean="0"/>
                        <a:t>69%</a:t>
                      </a:r>
                      <a:endParaRPr lang="en-US" dirty="0"/>
                    </a:p>
                  </a:txBody>
                  <a:tcPr/>
                </a:tc>
                <a:tc>
                  <a:txBody>
                    <a:bodyPr/>
                    <a:lstStyle/>
                    <a:p>
                      <a:r>
                        <a:rPr lang="en-US" dirty="0" smtClean="0"/>
                        <a:t>88%</a:t>
                      </a:r>
                      <a:endParaRPr lang="en-US" dirty="0"/>
                    </a:p>
                  </a:txBody>
                  <a:tcPr/>
                </a:tc>
              </a:tr>
              <a:tr h="730526">
                <a:tc>
                  <a:txBody>
                    <a:bodyPr/>
                    <a:lstStyle/>
                    <a:p>
                      <a:r>
                        <a:rPr lang="en-US" sz="1050" dirty="0" smtClean="0"/>
                        <a:t>Values Diversity</a:t>
                      </a:r>
                      <a:endParaRPr lang="en-US" sz="1050" dirty="0"/>
                    </a:p>
                  </a:txBody>
                  <a:tcPr/>
                </a:tc>
                <a:tc>
                  <a:txBody>
                    <a:bodyPr/>
                    <a:lstStyle/>
                    <a:p>
                      <a:r>
                        <a:rPr lang="en-US" dirty="0" smtClean="0"/>
                        <a:t>39%</a:t>
                      </a:r>
                      <a:endParaRPr lang="en-US" dirty="0"/>
                    </a:p>
                  </a:txBody>
                  <a:tcPr/>
                </a:tc>
                <a:tc>
                  <a:txBody>
                    <a:bodyPr/>
                    <a:lstStyle/>
                    <a:p>
                      <a:r>
                        <a:rPr lang="en-US" dirty="0" smtClean="0"/>
                        <a:t>60%</a:t>
                      </a:r>
                      <a:endParaRPr lang="en-US" dirty="0"/>
                    </a:p>
                  </a:txBody>
                  <a:tcPr/>
                </a:tc>
                <a:tc>
                  <a:txBody>
                    <a:bodyPr/>
                    <a:lstStyle/>
                    <a:p>
                      <a:r>
                        <a:rPr lang="en-US" dirty="0" smtClean="0"/>
                        <a:t>76%</a:t>
                      </a:r>
                      <a:endParaRPr lang="en-US" dirty="0"/>
                    </a:p>
                  </a:txBody>
                  <a:tcPr/>
                </a:tc>
                <a:tc>
                  <a:txBody>
                    <a:bodyPr/>
                    <a:lstStyle/>
                    <a:p>
                      <a:r>
                        <a:rPr lang="en-US" dirty="0" smtClean="0"/>
                        <a:t>89%</a:t>
                      </a:r>
                      <a:endParaRPr lang="en-US" dirty="0"/>
                    </a:p>
                  </a:txBody>
                  <a:tcPr/>
                </a:tc>
              </a:tr>
              <a:tr h="730526">
                <a:tc>
                  <a:txBody>
                    <a:bodyPr/>
                    <a:lstStyle/>
                    <a:p>
                      <a:r>
                        <a:rPr lang="en-US" sz="1050" dirty="0" smtClean="0"/>
                        <a:t>School Success</a:t>
                      </a:r>
                      <a:endParaRPr lang="en-US" sz="1050" dirty="0"/>
                    </a:p>
                  </a:txBody>
                  <a:tcPr/>
                </a:tc>
                <a:tc>
                  <a:txBody>
                    <a:bodyPr/>
                    <a:lstStyle/>
                    <a:p>
                      <a:r>
                        <a:rPr lang="en-US" dirty="0" smtClean="0"/>
                        <a:t>9%</a:t>
                      </a:r>
                      <a:endParaRPr lang="en-US" dirty="0"/>
                    </a:p>
                  </a:txBody>
                  <a:tcPr/>
                </a:tc>
                <a:tc>
                  <a:txBody>
                    <a:bodyPr/>
                    <a:lstStyle/>
                    <a:p>
                      <a:r>
                        <a:rPr lang="en-US" dirty="0" smtClean="0"/>
                        <a:t>19%</a:t>
                      </a:r>
                      <a:endParaRPr lang="en-US" dirty="0"/>
                    </a:p>
                  </a:txBody>
                  <a:tcPr/>
                </a:tc>
                <a:tc>
                  <a:txBody>
                    <a:bodyPr/>
                    <a:lstStyle/>
                    <a:p>
                      <a:r>
                        <a:rPr lang="en-US" dirty="0" smtClean="0"/>
                        <a:t>34%</a:t>
                      </a:r>
                      <a:endParaRPr lang="en-US" dirty="0"/>
                    </a:p>
                  </a:txBody>
                  <a:tcPr/>
                </a:tc>
                <a:tc>
                  <a:txBody>
                    <a:bodyPr/>
                    <a:lstStyle/>
                    <a:p>
                      <a:r>
                        <a:rPr lang="en-US" dirty="0" smtClean="0"/>
                        <a:t>54%</a:t>
                      </a:r>
                      <a:endParaRPr lang="en-US" dirty="0"/>
                    </a:p>
                  </a:txBody>
                  <a:tcPr/>
                </a:tc>
              </a:tr>
            </a:tbl>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720253303"/>
              </p:ext>
            </p:extLst>
          </p:nvPr>
        </p:nvGraphicFramePr>
        <p:xfrm>
          <a:off x="4648200" y="1828800"/>
          <a:ext cx="4038600" cy="3657600"/>
        </p:xfrm>
        <a:graphic>
          <a:graphicData uri="http://schemas.openxmlformats.org/drawingml/2006/table">
            <a:tbl>
              <a:tblPr firstRow="1" bandRow="1">
                <a:tableStyleId>{5C22544A-7EE6-4342-B048-85BDC9FD1C3A}</a:tableStyleId>
              </a:tblPr>
              <a:tblGrid>
                <a:gridCol w="807720"/>
                <a:gridCol w="807720"/>
                <a:gridCol w="807720"/>
                <a:gridCol w="807720"/>
                <a:gridCol w="807720"/>
              </a:tblGrid>
              <a:tr h="731520">
                <a:tc>
                  <a:txBody>
                    <a:bodyPr/>
                    <a:lstStyle/>
                    <a:p>
                      <a:r>
                        <a:rPr lang="en-US" sz="1100" dirty="0" smtClean="0"/>
                        <a:t>NEGATIVE</a:t>
                      </a:r>
                    </a:p>
                    <a:p>
                      <a:r>
                        <a:rPr lang="en-US" sz="1100" dirty="0" smtClean="0"/>
                        <a:t>Behaviors</a:t>
                      </a:r>
                      <a:endParaRPr lang="en-US" sz="1100" dirty="0"/>
                    </a:p>
                  </a:txBody>
                  <a:tcPr/>
                </a:tc>
                <a:tc>
                  <a:txBody>
                    <a:bodyPr/>
                    <a:lstStyle/>
                    <a:p>
                      <a:r>
                        <a:rPr lang="en-US" sz="1200" dirty="0" smtClean="0"/>
                        <a:t>0-10 </a:t>
                      </a:r>
                    </a:p>
                    <a:p>
                      <a:r>
                        <a:rPr lang="en-US" sz="1200" dirty="0" smtClean="0"/>
                        <a:t>Assets</a:t>
                      </a:r>
                      <a:endParaRPr lang="en-US" sz="1200" dirty="0"/>
                    </a:p>
                  </a:txBody>
                  <a:tcPr/>
                </a:tc>
                <a:tc>
                  <a:txBody>
                    <a:bodyPr/>
                    <a:lstStyle/>
                    <a:p>
                      <a:r>
                        <a:rPr lang="en-US" sz="1200" dirty="0" smtClean="0"/>
                        <a:t>11-20</a:t>
                      </a:r>
                    </a:p>
                    <a:p>
                      <a:r>
                        <a:rPr lang="en-US" sz="1200" dirty="0" smtClean="0"/>
                        <a:t>Assets</a:t>
                      </a:r>
                      <a:endParaRPr lang="en-US" sz="1200" dirty="0"/>
                    </a:p>
                  </a:txBody>
                  <a:tcPr/>
                </a:tc>
                <a:tc>
                  <a:txBody>
                    <a:bodyPr/>
                    <a:lstStyle/>
                    <a:p>
                      <a:r>
                        <a:rPr lang="en-US" sz="1200" dirty="0" smtClean="0"/>
                        <a:t>21-30 Assets</a:t>
                      </a:r>
                      <a:endParaRPr lang="en-US" sz="1200" dirty="0"/>
                    </a:p>
                  </a:txBody>
                  <a:tcPr/>
                </a:tc>
                <a:tc>
                  <a:txBody>
                    <a:bodyPr/>
                    <a:lstStyle/>
                    <a:p>
                      <a:r>
                        <a:rPr lang="en-US" sz="1200" dirty="0" smtClean="0"/>
                        <a:t>31-40 Assets</a:t>
                      </a:r>
                      <a:endParaRPr lang="en-US" sz="1200" dirty="0"/>
                    </a:p>
                  </a:txBody>
                  <a:tcPr/>
                </a:tc>
              </a:tr>
              <a:tr h="731520">
                <a:tc>
                  <a:txBody>
                    <a:bodyPr/>
                    <a:lstStyle/>
                    <a:p>
                      <a:r>
                        <a:rPr lang="en-US" sz="1050" dirty="0" smtClean="0"/>
                        <a:t>Problem Alcohol Use</a:t>
                      </a:r>
                      <a:endParaRPr lang="en-US" sz="1050" dirty="0"/>
                    </a:p>
                  </a:txBody>
                  <a:tcPr/>
                </a:tc>
                <a:tc>
                  <a:txBody>
                    <a:bodyPr/>
                    <a:lstStyle/>
                    <a:p>
                      <a:r>
                        <a:rPr lang="en-US" dirty="0" smtClean="0"/>
                        <a:t>45%</a:t>
                      </a:r>
                      <a:endParaRPr lang="en-US" dirty="0"/>
                    </a:p>
                  </a:txBody>
                  <a:tcPr/>
                </a:tc>
                <a:tc>
                  <a:txBody>
                    <a:bodyPr/>
                    <a:lstStyle/>
                    <a:p>
                      <a:r>
                        <a:rPr lang="en-US" dirty="0" smtClean="0"/>
                        <a:t>26%</a:t>
                      </a:r>
                      <a:endParaRPr lang="en-US" dirty="0"/>
                    </a:p>
                  </a:txBody>
                  <a:tcPr/>
                </a:tc>
                <a:tc>
                  <a:txBody>
                    <a:bodyPr/>
                    <a:lstStyle/>
                    <a:p>
                      <a:r>
                        <a:rPr lang="en-US" dirty="0" smtClean="0"/>
                        <a:t>11%</a:t>
                      </a:r>
                      <a:endParaRPr lang="en-US" dirty="0"/>
                    </a:p>
                  </a:txBody>
                  <a:tcPr/>
                </a:tc>
                <a:tc>
                  <a:txBody>
                    <a:bodyPr/>
                    <a:lstStyle/>
                    <a:p>
                      <a:r>
                        <a:rPr lang="en-US" dirty="0" smtClean="0"/>
                        <a:t>3%</a:t>
                      </a:r>
                      <a:endParaRPr lang="en-US" dirty="0"/>
                    </a:p>
                  </a:txBody>
                  <a:tcPr/>
                </a:tc>
              </a:tr>
              <a:tr h="731520">
                <a:tc>
                  <a:txBody>
                    <a:bodyPr/>
                    <a:lstStyle/>
                    <a:p>
                      <a:r>
                        <a:rPr lang="en-US" sz="1050" dirty="0" smtClean="0"/>
                        <a:t>Violence</a:t>
                      </a:r>
                      <a:endParaRPr lang="en-US" sz="1050" dirty="0"/>
                    </a:p>
                  </a:txBody>
                  <a:tcPr/>
                </a:tc>
                <a:tc>
                  <a:txBody>
                    <a:bodyPr/>
                    <a:lstStyle/>
                    <a:p>
                      <a:r>
                        <a:rPr lang="en-US" dirty="0" smtClean="0"/>
                        <a:t>62%</a:t>
                      </a:r>
                      <a:endParaRPr lang="en-US" dirty="0"/>
                    </a:p>
                  </a:txBody>
                  <a:tcPr/>
                </a:tc>
                <a:tc>
                  <a:txBody>
                    <a:bodyPr/>
                    <a:lstStyle/>
                    <a:p>
                      <a:r>
                        <a:rPr lang="en-US" dirty="0" smtClean="0"/>
                        <a:t>38%</a:t>
                      </a:r>
                      <a:endParaRPr lang="en-US" dirty="0"/>
                    </a:p>
                  </a:txBody>
                  <a:tcPr/>
                </a:tc>
                <a:tc>
                  <a:txBody>
                    <a:bodyPr/>
                    <a:lstStyle/>
                    <a:p>
                      <a:r>
                        <a:rPr lang="en-US" dirty="0" smtClean="0"/>
                        <a:t>18%</a:t>
                      </a:r>
                      <a:endParaRPr lang="en-US" dirty="0"/>
                    </a:p>
                  </a:txBody>
                  <a:tcPr/>
                </a:tc>
                <a:tc>
                  <a:txBody>
                    <a:bodyPr/>
                    <a:lstStyle/>
                    <a:p>
                      <a:r>
                        <a:rPr lang="en-US" dirty="0" smtClean="0"/>
                        <a:t>6%</a:t>
                      </a:r>
                      <a:endParaRPr lang="en-US" dirty="0"/>
                    </a:p>
                  </a:txBody>
                  <a:tcPr/>
                </a:tc>
              </a:tr>
              <a:tr h="731520">
                <a:tc>
                  <a:txBody>
                    <a:bodyPr/>
                    <a:lstStyle/>
                    <a:p>
                      <a:r>
                        <a:rPr lang="en-US" sz="1050" dirty="0" smtClean="0"/>
                        <a:t>Illicit Drug Use</a:t>
                      </a:r>
                      <a:endParaRPr lang="en-US" sz="1050" dirty="0"/>
                    </a:p>
                  </a:txBody>
                  <a:tcPr/>
                </a:tc>
                <a:tc>
                  <a:txBody>
                    <a:bodyPr/>
                    <a:lstStyle/>
                    <a:p>
                      <a:r>
                        <a:rPr lang="en-US" dirty="0" smtClean="0"/>
                        <a:t>38%</a:t>
                      </a:r>
                      <a:endParaRPr lang="en-US" dirty="0"/>
                    </a:p>
                  </a:txBody>
                  <a:tcPr/>
                </a:tc>
                <a:tc>
                  <a:txBody>
                    <a:bodyPr/>
                    <a:lstStyle/>
                    <a:p>
                      <a:r>
                        <a:rPr lang="en-US" dirty="0" smtClean="0"/>
                        <a:t>18%</a:t>
                      </a:r>
                      <a:endParaRPr lang="en-US" dirty="0"/>
                    </a:p>
                  </a:txBody>
                  <a:tcPr/>
                </a:tc>
                <a:tc>
                  <a:txBody>
                    <a:bodyPr/>
                    <a:lstStyle/>
                    <a:p>
                      <a:r>
                        <a:rPr lang="en-US" dirty="0" smtClean="0"/>
                        <a:t>6%</a:t>
                      </a:r>
                      <a:endParaRPr lang="en-US" dirty="0"/>
                    </a:p>
                  </a:txBody>
                  <a:tcPr/>
                </a:tc>
                <a:tc>
                  <a:txBody>
                    <a:bodyPr/>
                    <a:lstStyle/>
                    <a:p>
                      <a:r>
                        <a:rPr lang="en-US" dirty="0" smtClean="0"/>
                        <a:t>1%</a:t>
                      </a:r>
                      <a:endParaRPr lang="en-US" dirty="0"/>
                    </a:p>
                  </a:txBody>
                  <a:tcPr/>
                </a:tc>
              </a:tr>
              <a:tr h="731520">
                <a:tc>
                  <a:txBody>
                    <a:bodyPr/>
                    <a:lstStyle/>
                    <a:p>
                      <a:r>
                        <a:rPr lang="en-US" sz="1050" dirty="0" smtClean="0"/>
                        <a:t>Sexual</a:t>
                      </a:r>
                    </a:p>
                    <a:p>
                      <a:r>
                        <a:rPr lang="en-US" sz="1050" dirty="0" smtClean="0"/>
                        <a:t>Activity</a:t>
                      </a:r>
                      <a:endParaRPr lang="en-US" sz="1050" dirty="0"/>
                    </a:p>
                  </a:txBody>
                  <a:tcPr/>
                </a:tc>
                <a:tc>
                  <a:txBody>
                    <a:bodyPr/>
                    <a:lstStyle/>
                    <a:p>
                      <a:r>
                        <a:rPr lang="en-US" dirty="0" smtClean="0"/>
                        <a:t>34%</a:t>
                      </a:r>
                      <a:endParaRPr lang="en-US" dirty="0"/>
                    </a:p>
                  </a:txBody>
                  <a:tcPr/>
                </a:tc>
                <a:tc>
                  <a:txBody>
                    <a:bodyPr/>
                    <a:lstStyle/>
                    <a:p>
                      <a:r>
                        <a:rPr lang="en-US" dirty="0" smtClean="0"/>
                        <a:t>23%</a:t>
                      </a:r>
                      <a:endParaRPr lang="en-US" dirty="0"/>
                    </a:p>
                  </a:txBody>
                  <a:tcPr/>
                </a:tc>
                <a:tc>
                  <a:txBody>
                    <a:bodyPr/>
                    <a:lstStyle/>
                    <a:p>
                      <a:r>
                        <a:rPr lang="en-US" dirty="0" smtClean="0"/>
                        <a:t>11%</a:t>
                      </a:r>
                      <a:endParaRPr lang="en-US" dirty="0"/>
                    </a:p>
                  </a:txBody>
                  <a:tcPr/>
                </a:tc>
                <a:tc>
                  <a:txBody>
                    <a:bodyPr/>
                    <a:lstStyle/>
                    <a:p>
                      <a:r>
                        <a:rPr lang="en-US" dirty="0" smtClean="0"/>
                        <a:t>3%</a:t>
                      </a:r>
                      <a:endParaRPr lang="en-US" dirty="0"/>
                    </a:p>
                  </a:txBody>
                  <a:tcPr/>
                </a:tc>
              </a:tr>
            </a:tbl>
          </a:graphicData>
        </a:graphic>
      </p:graphicFrame>
    </p:spTree>
    <p:extLst>
      <p:ext uri="{BB962C8B-B14F-4D97-AF65-F5344CB8AC3E}">
        <p14:creationId xmlns:p14="http://schemas.microsoft.com/office/powerpoint/2010/main" val="443582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04800" y="1066800"/>
            <a:ext cx="8610600" cy="1384995"/>
          </a:xfrm>
          <a:prstGeom prst="rect">
            <a:avLst/>
          </a:prstGeom>
        </p:spPr>
        <p:txBody>
          <a:bodyPr wrap="square">
            <a:spAutoFit/>
          </a:bodyPr>
          <a:lstStyle/>
          <a:p>
            <a:r>
              <a:rPr lang="en-US" sz="1400" dirty="0"/>
              <a:t>Parents considered Raising Highly Capable Kids™ to be a high-quality parent program.  On both surveys and in focus groups, parents rated the program as highly informative and enjoyable and would recommend the program to a friend.  Parents particularly saw the value of promoting commitment to learning, promoting positive values through communication and modeling, and understanding the importance of having neighbors and other adults in their children’s lives who care about them. Parents increased their knowledge and skill level of all eight assets, as shown in the graph </a:t>
            </a:r>
            <a:r>
              <a:rPr lang="en-US" sz="1400" dirty="0" smtClean="0"/>
              <a:t>below:</a:t>
            </a:r>
            <a:endParaRPr lang="en-US" sz="1400" dirty="0"/>
          </a:p>
        </p:txBody>
      </p:sp>
      <p:graphicFrame>
        <p:nvGraphicFramePr>
          <p:cNvPr id="14" name="Chart 13"/>
          <p:cNvGraphicFramePr/>
          <p:nvPr/>
        </p:nvGraphicFramePr>
        <p:xfrm>
          <a:off x="2329180" y="2554605"/>
          <a:ext cx="4485640" cy="1748790"/>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15"/>
          <p:cNvSpPr/>
          <p:nvPr/>
        </p:nvSpPr>
        <p:spPr>
          <a:xfrm>
            <a:off x="609600" y="4152805"/>
            <a:ext cx="8153400" cy="1877437"/>
          </a:xfrm>
          <a:prstGeom prst="rect">
            <a:avLst/>
          </a:prstGeom>
        </p:spPr>
        <p:txBody>
          <a:bodyPr wrap="square">
            <a:spAutoFit/>
          </a:bodyPr>
          <a:lstStyle/>
          <a:p>
            <a:r>
              <a:rPr lang="en-US" sz="1400" dirty="0" smtClean="0"/>
              <a:t>                                                                       Not </a:t>
            </a:r>
            <a:r>
              <a:rPr lang="en-US" sz="1400" dirty="0"/>
              <a:t>really	</a:t>
            </a:r>
            <a:r>
              <a:rPr lang="en-US" sz="1400" dirty="0" smtClean="0"/>
              <a:t>                                        To </a:t>
            </a:r>
            <a:r>
              <a:rPr lang="en-US" sz="1400" dirty="0"/>
              <a:t>a large </a:t>
            </a:r>
            <a:r>
              <a:rPr lang="en-US" sz="1400" dirty="0" smtClean="0"/>
              <a:t>extent</a:t>
            </a:r>
          </a:p>
          <a:p>
            <a:endParaRPr lang="en-US" sz="1400" dirty="0"/>
          </a:p>
          <a:p>
            <a:endParaRPr lang="en-US" sz="1400" dirty="0"/>
          </a:p>
          <a:p>
            <a:endParaRPr lang="en-US" sz="1400" dirty="0"/>
          </a:p>
          <a:p>
            <a:r>
              <a:rPr lang="en-US" sz="1400" dirty="0"/>
              <a:t>Children whose parents participated in the program were observed by their parents to have changed and acquired assets as a result of parents changing their behaviors.  Parents reported their children used time more constructively, were more motivated to learn, had stronger positive values, learned to plan ahead, felt better prepared to resist peer pressure, and assumed a more positive identity</a:t>
            </a:r>
            <a:r>
              <a:rPr lang="en-US" dirty="0"/>
              <a:t>. </a:t>
            </a:r>
          </a:p>
        </p:txBody>
      </p:sp>
      <p:sp>
        <p:nvSpPr>
          <p:cNvPr id="17"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666699"/>
                </a:solidFill>
                <a:effectLst/>
                <a:latin typeface="Calibri" pitchFamily="34" charset="0"/>
                <a:ea typeface="Times New Roman" pitchFamily="18" charset="0"/>
                <a:cs typeface="Arial" pitchFamily="34" charset="0"/>
              </a:rPr>
              <a:t>Raising Highly Capable Kids™ Program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5" name="Picture 2" descr="RMC_5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07818"/>
            <a:ext cx="685800" cy="74756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9"/>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666699"/>
                </a:solidFill>
                <a:effectLst/>
                <a:latin typeface="Calibri" pitchFamily="34" charset="0"/>
                <a:ea typeface="Times New Roman" pitchFamily="18" charset="0"/>
                <a:cs typeface="Arial" pitchFamily="34" charset="0"/>
              </a:rPr>
              <a:t>Evaluation</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666699"/>
                </a:solidFill>
                <a:effectLst/>
                <a:latin typeface="Calibri" pitchFamily="34" charset="0"/>
                <a:ea typeface="Times New Roman" pitchFamily="18" charset="0"/>
                <a:cs typeface="Arial" pitchFamily="34" charset="0"/>
              </a:rPr>
              <a:t>Public Information Brief</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77363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  Parent University Graduation</a:t>
            </a:r>
            <a:br>
              <a:rPr lang="en-US" dirty="0" smtClean="0"/>
            </a:br>
            <a:r>
              <a:rPr lang="en-US" dirty="0" smtClean="0"/>
              <a:t>2013-2014</a:t>
            </a:r>
            <a:endParaRPr lang="en-US" dirty="0"/>
          </a:p>
        </p:txBody>
      </p:sp>
      <p:sp>
        <p:nvSpPr>
          <p:cNvPr id="3" name="Content Placeholder 2"/>
          <p:cNvSpPr>
            <a:spLocks noGrp="1"/>
          </p:cNvSpPr>
          <p:nvPr>
            <p:ph idx="1"/>
          </p:nvPr>
        </p:nvSpPr>
        <p:spPr>
          <a:xfrm>
            <a:off x="457200" y="1600200"/>
            <a:ext cx="8229600" cy="4953000"/>
          </a:xfrm>
        </p:spPr>
        <p:txBody>
          <a:bodyPr/>
          <a:lstStyle/>
          <a:p>
            <a:pPr algn="ctr"/>
            <a:r>
              <a:rPr lang="en-US" dirty="0" smtClean="0"/>
              <a:t>29 Graduates – 19 with Perfect Attendance</a:t>
            </a:r>
            <a:endParaRPr lang="en-US" dirty="0"/>
          </a:p>
        </p:txBody>
      </p:sp>
      <p:pic>
        <p:nvPicPr>
          <p:cNvPr id="2050" name="Picture 2" descr="C:\Users\MARTA.PLATA\Desktop\PU grads 20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470" y="2133600"/>
            <a:ext cx="7315200" cy="447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366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prstTxWarp prst="textWave2">
              <a:avLst/>
            </a:prstTxWarp>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Catch The Vision</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Content Placeholder 2"/>
          <p:cNvSpPr>
            <a:spLocks noGrp="1"/>
          </p:cNvSpPr>
          <p:nvPr>
            <p:ph idx="1"/>
          </p:nvPr>
        </p:nvSpPr>
        <p:spPr/>
        <p:txBody>
          <a:bodyPr>
            <a:normAutofit/>
          </a:bodyPr>
          <a:lstStyle/>
          <a:p>
            <a:r>
              <a:rPr lang="en-US" sz="3600" dirty="0" smtClean="0">
                <a:latin typeface="Algerian" panose="04020705040A02060702" pitchFamily="82" charset="0"/>
              </a:rPr>
              <a:t>I</a:t>
            </a:r>
            <a:r>
              <a:rPr lang="en-US" sz="2000" dirty="0" smtClean="0"/>
              <a:t>magine a school that not only prepares children for success, but also empowers parents to raise successful children.</a:t>
            </a:r>
          </a:p>
          <a:p>
            <a:endParaRPr lang="en-US" sz="2000" dirty="0" smtClean="0"/>
          </a:p>
        </p:txBody>
      </p:sp>
      <p:pic>
        <p:nvPicPr>
          <p:cNvPr id="2050" name="Picture 2" descr="E:\parent univ\IMG_38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2514600"/>
            <a:ext cx="51816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671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1628</TotalTime>
  <Words>1100</Words>
  <Application>Microsoft Office PowerPoint</Application>
  <PresentationFormat>On-screen Show (4:3)</PresentationFormat>
  <Paragraphs>205</Paragraphs>
  <Slides>33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Algerian</vt:lpstr>
      <vt:lpstr>Arial</vt:lpstr>
      <vt:lpstr>Calibri</vt:lpstr>
      <vt:lpstr>Constantia</vt:lpstr>
      <vt:lpstr>Times New Roman</vt:lpstr>
      <vt:lpstr>Office Theme</vt:lpstr>
      <vt:lpstr>MANUEL JARA ELEMENTARY Creating a Culture of Excellence!</vt:lpstr>
      <vt:lpstr>“If we empower the parent, we change the home life, if we change the home life, we empower our kids”.   2016 Graduates</vt:lpstr>
      <vt:lpstr>  The Vision= Use a research based curriculum that empowers parents to be full partners in their student’s educational success .   </vt:lpstr>
      <vt:lpstr>Imagine parents coming to school, committed to learn together across all cultures to improve their children’s education. </vt:lpstr>
      <vt:lpstr>#101-  Raising Highly Capable Kids Curriculum  by RezelientKids.org</vt:lpstr>
      <vt:lpstr>Search Institute has identified 40 building blocks of healthy development—known as Developmental Assets—that help young children grow up healthy, caring, and responsible. These Assets are embedded in Raising Highly Capable Kids Curriculum. </vt:lpstr>
      <vt:lpstr>PowerPoint Presentation</vt:lpstr>
      <vt:lpstr>First  Parent University Graduation 2013-2014</vt:lpstr>
      <vt:lpstr>Catch The Vision</vt:lpstr>
      <vt:lpstr>Imagine parents sitting with their kids as they learn together, how to live a more healthy, caring and responsible family life.  </vt:lpstr>
      <vt:lpstr>#201- Second Year Continuing Parents Parent &amp; Child Application of #101</vt:lpstr>
      <vt:lpstr>Parent University Graduation Year Two - 2014-2015</vt:lpstr>
      <vt:lpstr>Imagine parents coming to school, committed to improve their own education. </vt:lpstr>
      <vt:lpstr>PowerPoint Presentation</vt:lpstr>
      <vt:lpstr> #301-Third Year Continuing Parents  MJE/TCC Parent Leadership Academy </vt:lpstr>
      <vt:lpstr>TCC Partnership</vt:lpstr>
      <vt:lpstr>PowerPoint Presentation</vt:lpstr>
      <vt:lpstr>                               Manuel Jara Elementary    PARENT  UNIVERSITY  </vt:lpstr>
      <vt:lpstr>PowerPoint Presentation</vt:lpstr>
      <vt:lpstr>Testimonials from Parents &amp; Kids</vt:lpstr>
      <vt:lpstr>Parent Enrollment Trajectory</vt:lpstr>
      <vt:lpstr>   #401-    Parent Leadership Academy Graduates Give Back Parent to Parent Learning   </vt:lpstr>
      <vt:lpstr>Success Stories</vt:lpstr>
      <vt:lpstr>Luz Vallejo- Success Story </vt:lpstr>
      <vt:lpstr>Diamond Hill Elementary- Success Story ‘ New Beginning’</vt:lpstr>
      <vt:lpstr>Parent University Student  I-SIP Reading Data</vt:lpstr>
      <vt:lpstr>PowerPoint Presentation</vt:lpstr>
      <vt:lpstr>Imagine community partners, like churches, therapists or the city soccer team working alongside the schools to help parents learn parenting skills. </vt:lpstr>
      <vt:lpstr>Our Faith Based &amp; Business Partners </vt:lpstr>
      <vt:lpstr>INCENTIVES</vt:lpstr>
      <vt:lpstr>Manuel Jara Elementary Neighborhood Family Partners</vt:lpstr>
      <vt:lpstr>Community Support</vt:lpstr>
      <vt:lpstr>Parent University  Cost Analysis</vt:lpstr>
    </vt:vector>
  </TitlesOfParts>
  <Company>Fort Worth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M.J.E.   PARENT  UNIVERSITY</dc:title>
  <dc:creator>Plata, Marta</dc:creator>
  <cp:lastModifiedBy>Jackson, Renee</cp:lastModifiedBy>
  <cp:revision>86</cp:revision>
  <cp:lastPrinted>2016-02-03T19:59:59Z</cp:lastPrinted>
  <dcterms:created xsi:type="dcterms:W3CDTF">2015-09-09T19:13:45Z</dcterms:created>
  <dcterms:modified xsi:type="dcterms:W3CDTF">2016-09-09T21:03:11Z</dcterms:modified>
</cp:coreProperties>
</file>