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678" r:id="rId4"/>
  </p:sldMasterIdLst>
  <p:notesMasterIdLst>
    <p:notesMasterId r:id="rId38"/>
  </p:notesMasterIdLst>
  <p:handoutMasterIdLst>
    <p:handoutMasterId r:id="rId39"/>
  </p:handoutMasterIdLst>
  <p:sldIdLst>
    <p:sldId id="256" r:id="rId5"/>
    <p:sldId id="258" r:id="rId6"/>
    <p:sldId id="300" r:id="rId7"/>
    <p:sldId id="301" r:id="rId8"/>
    <p:sldId id="318" r:id="rId9"/>
    <p:sldId id="261" r:id="rId10"/>
    <p:sldId id="262" r:id="rId11"/>
    <p:sldId id="283" r:id="rId12"/>
    <p:sldId id="280" r:id="rId13"/>
    <p:sldId id="319" r:id="rId14"/>
    <p:sldId id="320" r:id="rId15"/>
    <p:sldId id="321" r:id="rId16"/>
    <p:sldId id="322" r:id="rId17"/>
    <p:sldId id="323" r:id="rId18"/>
    <p:sldId id="324" r:id="rId19"/>
    <p:sldId id="325" r:id="rId20"/>
    <p:sldId id="326" r:id="rId21"/>
    <p:sldId id="327" r:id="rId22"/>
    <p:sldId id="328" r:id="rId23"/>
    <p:sldId id="329" r:id="rId24"/>
    <p:sldId id="297" r:id="rId25"/>
    <p:sldId id="282" r:id="rId26"/>
    <p:sldId id="302" r:id="rId27"/>
    <p:sldId id="303" r:id="rId28"/>
    <p:sldId id="306" r:id="rId29"/>
    <p:sldId id="307" r:id="rId30"/>
    <p:sldId id="277" r:id="rId31"/>
    <p:sldId id="274" r:id="rId32"/>
    <p:sldId id="279" r:id="rId33"/>
    <p:sldId id="295" r:id="rId34"/>
    <p:sldId id="296" r:id="rId35"/>
    <p:sldId id="330" r:id="rId36"/>
    <p:sldId id="298" r:id="rId37"/>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357" autoAdjust="0"/>
  </p:normalViewPr>
  <p:slideViewPr>
    <p:cSldViewPr snapToGrid="0">
      <p:cViewPr varScale="1">
        <p:scale>
          <a:sx n="62" d="100"/>
          <a:sy n="62" d="100"/>
        </p:scale>
        <p:origin x="78" y="402"/>
      </p:cViewPr>
      <p:guideLst/>
    </p:cSldViewPr>
  </p:slideViewPr>
  <p:outlineViewPr>
    <p:cViewPr>
      <p:scale>
        <a:sx n="33" d="100"/>
        <a:sy n="33" d="100"/>
      </p:scale>
      <p:origin x="0" y="-1425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10/6/2020</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10/6/2020</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325482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45511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313717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338037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101756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398889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200833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50213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149919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19</a:t>
            </a:fld>
            <a:endParaRPr lang="en-US" altLang="en-US"/>
          </a:p>
        </p:txBody>
      </p:sp>
    </p:spTree>
    <p:extLst>
      <p:ext uri="{BB962C8B-B14F-4D97-AF65-F5344CB8AC3E}">
        <p14:creationId xmlns:p14="http://schemas.microsoft.com/office/powerpoint/2010/main" val="97041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3547789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2299251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783897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497006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32</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33</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403132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53486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9</a:t>
            </a:fld>
            <a:endParaRPr lang="en-US"/>
          </a:p>
        </p:txBody>
      </p:sp>
    </p:spTree>
    <p:extLst>
      <p:ext uri="{BB962C8B-B14F-4D97-AF65-F5344CB8AC3E}">
        <p14:creationId xmlns:p14="http://schemas.microsoft.com/office/powerpoint/2010/main" val="347612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10/6/2020</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FontTx/>
              <a:buNone/>
              <a:defRPr b="1">
                <a:latin typeface="Open Sans Semibold" panose="020B0606030504020204"/>
              </a:defRPr>
            </a:lvl1pPr>
            <a:lvl2pPr marL="457200" indent="0">
              <a:buClr>
                <a:srgbClr val="DA3E26"/>
              </a:buClr>
              <a:buFontTx/>
              <a:buNone/>
              <a:defRPr>
                <a:latin typeface="Open Sans (Headings)"/>
              </a:defRPr>
            </a:lvl2pPr>
            <a:lvl3pPr marL="914400" indent="0">
              <a:buClr>
                <a:srgbClr val="4472C4"/>
              </a:buClr>
              <a:buFontTx/>
              <a:buNone/>
              <a:defRPr>
                <a:latin typeface="Open Sans Light" panose="020B0306030504020204"/>
              </a:defRPr>
            </a:lvl3pPr>
            <a:lvl4pPr marL="1371600" indent="0">
              <a:buClr>
                <a:srgbClr val="4472C4"/>
              </a:buClr>
              <a:buFontTx/>
              <a:buNone/>
              <a:defRPr>
                <a:latin typeface="Open Sans Light" panose="020B0306030504020204"/>
              </a:defRPr>
            </a:lvl4pPr>
            <a:lvl5pPr marL="1828800" indent="0">
              <a:buClr>
                <a:srgbClr val="DA3E26"/>
              </a:buClr>
              <a:buFontTx/>
              <a:buNone/>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9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8DDDC013-276D-4A44-ACAA-C4C60828B3B0}"/>
              </a:ext>
            </a:extLst>
          </p:cNvPr>
          <p:cNvSpPr>
            <a:spLocks noGrp="1"/>
          </p:cNvSpPr>
          <p:nvPr>
            <p:ph type="body" sz="quarter" idx="14" hasCustomPrompt="1"/>
          </p:nvPr>
        </p:nvSpPr>
        <p:spPr>
          <a:xfrm>
            <a:off x="838200" y="6127750"/>
            <a:ext cx="10515600" cy="255588"/>
          </a:xfrm>
        </p:spPr>
        <p:txBody>
          <a:bodyPr>
            <a:noAutofit/>
          </a:bodyPr>
          <a:lstStyle>
            <a:lvl1pPr marL="0" indent="0">
              <a:buFontTx/>
              <a:buNone/>
              <a:defRPr sz="1200"/>
            </a:lvl1pPr>
            <a:lvl5pPr marL="1828800" indent="0" algn="l">
              <a:buFontTx/>
              <a:buNone/>
              <a:defRPr/>
            </a:lvl5pPr>
          </a:lstStyle>
          <a:p>
            <a:pPr lvl="0"/>
            <a:r>
              <a:rPr lang="en-US" dirty="0"/>
              <a:t>text</a:t>
            </a:r>
          </a:p>
        </p:txBody>
      </p:sp>
    </p:spTree>
    <p:extLst>
      <p:ext uri="{BB962C8B-B14F-4D97-AF65-F5344CB8AC3E}">
        <p14:creationId xmlns:p14="http://schemas.microsoft.com/office/powerpoint/2010/main" val="1386034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Text Placeholder 7">
            <a:extLst>
              <a:ext uri="{FF2B5EF4-FFF2-40B4-BE49-F238E27FC236}">
                <a16:creationId xmlns:a16="http://schemas.microsoft.com/office/drawing/2014/main" id="{C2596AA4-9AC0-EA40-B807-F629BF34F1F5}"/>
              </a:ext>
            </a:extLst>
          </p:cNvPr>
          <p:cNvSpPr>
            <a:spLocks noGrp="1"/>
          </p:cNvSpPr>
          <p:nvPr>
            <p:ph type="body" sz="quarter" idx="14" hasCustomPrompt="1"/>
          </p:nvPr>
        </p:nvSpPr>
        <p:spPr>
          <a:xfrm>
            <a:off x="423863" y="6107932"/>
            <a:ext cx="11344275" cy="355011"/>
          </a:xfrm>
        </p:spPr>
        <p:txBody>
          <a:bodyPr>
            <a:normAutofit/>
          </a:bodyPr>
          <a:lstStyle>
            <a:lvl1pPr marL="0" indent="0">
              <a:buNone/>
              <a:defRPr sz="1100"/>
            </a:lvl1pPr>
          </a:lstStyle>
          <a:p>
            <a:pPr lvl="0"/>
            <a:r>
              <a:rPr lang="en-US" dirty="0"/>
              <a:t>Text</a:t>
            </a:r>
          </a:p>
        </p:txBody>
      </p:sp>
    </p:spTree>
    <p:extLst>
      <p:ext uri="{BB962C8B-B14F-4D97-AF65-F5344CB8AC3E}">
        <p14:creationId xmlns:p14="http://schemas.microsoft.com/office/powerpoint/2010/main" val="357875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10/6/2020</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10/6/2020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10/6/2020</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4.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3.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10/6/2020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10/6/2020</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10" r:id="rId3"/>
    <p:sldLayoutId id="2147483740" r:id="rId4"/>
    <p:sldLayoutId id="2147483713" r:id="rId5"/>
    <p:sldLayoutId id="2147483711" r:id="rId6"/>
    <p:sldLayoutId id="2147483742" r:id="rId7"/>
    <p:sldLayoutId id="2147483745" r:id="rId8"/>
    <p:sldLayoutId id="2147483714" r:id="rId9"/>
    <p:sldLayoutId id="2147483739" r:id="rId10"/>
    <p:sldLayoutId id="2147483746" r:id="rId11"/>
    <p:sldLayoutId id="2147483715" r:id="rId12"/>
    <p:sldLayoutId id="2147483734" r:id="rId13"/>
    <p:sldLayoutId id="2147483735" r:id="rId14"/>
    <p:sldLayoutId id="2147483736" r:id="rId15"/>
    <p:sldLayoutId id="2147483737" r:id="rId16"/>
    <p:sldLayoutId id="2147483738" r:id="rId17"/>
    <p:sldLayoutId id="2147483716" r:id="rId18"/>
    <p:sldLayoutId id="2147483741" r:id="rId19"/>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hyperlink" Target="https://tea.texas.gov/student-assessment/testing/telpas/telpas-alternate-resources"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ritter.tea.state.tx.us/rules/tac/chapter074/ch074a.html"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fr.wikipedia.org/wiki/Fichier:Blue_check_PD.sv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helpdesk.tea.texas.gov/hc/en-us"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mailto:TxPearsonAccess@support.pearson.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s://tea.texas.gov/student.assessment/telpasalt/#Al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Writing Domain"/>
          <p:cNvSpPr>
            <a:spLocks noGrp="1"/>
          </p:cNvSpPr>
          <p:nvPr>
            <p:ph type="ctrTitle"/>
          </p:nvPr>
        </p:nvSpPr>
        <p:spPr>
          <a:xfrm>
            <a:off x="2036688" y="4976055"/>
            <a:ext cx="7535595" cy="1691571"/>
          </a:xfrm>
        </p:spPr>
        <p:txBody>
          <a:bodyPr>
            <a:normAutofit fontScale="90000"/>
          </a:bodyPr>
          <a:lstStyle/>
          <a:p>
            <a:r>
              <a:rPr lang="en-US" dirty="0">
                <a:solidFill>
                  <a:srgbClr val="2F5CAC"/>
                </a:solidFill>
                <a:latin typeface="Open Sans (Headings)"/>
              </a:rPr>
              <a:t>TELPAS Alternate</a:t>
            </a:r>
            <a:br>
              <a:rPr lang="en-US" dirty="0">
                <a:solidFill>
                  <a:srgbClr val="2F5CAC"/>
                </a:solidFill>
                <a:latin typeface="Open Sans (Headings)"/>
              </a:rPr>
            </a:br>
            <a:r>
              <a:rPr lang="en-US" dirty="0">
                <a:solidFill>
                  <a:srgbClr val="2F5CAC"/>
                </a:solidFill>
                <a:latin typeface="Open Sans (Headings)"/>
              </a:rPr>
              <a:t>Writing Domain</a:t>
            </a:r>
          </a:p>
        </p:txBody>
      </p:sp>
      <p:pic>
        <p:nvPicPr>
          <p:cNvPr id="3" name="Picture 2" descr="Image of logo for the Texas Education Agency" title="logo"/>
          <p:cNvPicPr>
            <a:picLocks noChangeAspect="1"/>
          </p:cNvPicPr>
          <p:nvPr/>
        </p:nvPicPr>
        <p:blipFill>
          <a:blip r:embed="rId4"/>
          <a:stretch>
            <a:fillRect/>
          </a:stretch>
        </p:blipFill>
        <p:spPr>
          <a:xfrm>
            <a:off x="0" y="0"/>
            <a:ext cx="1568978" cy="955650"/>
          </a:xfrm>
          <a:prstGeom prst="rect">
            <a:avLst/>
          </a:prstGeom>
        </p:spPr>
      </p:pic>
    </p:spTree>
    <p:extLst>
      <p:ext uri="{BB962C8B-B14F-4D97-AF65-F5344CB8AC3E}">
        <p14:creationId xmlns:p14="http://schemas.microsoft.com/office/powerpoint/2010/main" val="302526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0043" y="126915"/>
            <a:ext cx="10421957" cy="1042716"/>
          </a:xfrm>
        </p:spPr>
        <p:txBody>
          <a:bodyPr>
            <a:noAutofit/>
          </a:bodyPr>
          <a:lstStyle/>
          <a:p>
            <a:pPr>
              <a:defRPr/>
            </a:pPr>
            <a:r>
              <a:rPr lang="en-US" dirty="0">
                <a:solidFill>
                  <a:srgbClr val="2F5CAC"/>
                </a:solidFill>
              </a:rPr>
              <a:t>Observable Behavior W1. Representing Sounds with Letters with Classroom Examples</a:t>
            </a:r>
          </a:p>
        </p:txBody>
      </p:sp>
      <p:pic>
        <p:nvPicPr>
          <p:cNvPr id="8" name="Picture 7" descr="Image of Observable Behavior W1;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200275" y="1432980"/>
            <a:ext cx="9153525" cy="2057400"/>
          </a:xfrm>
          <a:prstGeom prst="rect">
            <a:avLst/>
          </a:prstGeom>
        </p:spPr>
      </p:pic>
      <p:graphicFrame>
        <p:nvGraphicFramePr>
          <p:cNvPr id="7" name="Table 6" descr="Image of classroom example W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162544148"/>
              </p:ext>
            </p:extLst>
          </p:nvPr>
        </p:nvGraphicFramePr>
        <p:xfrm>
          <a:off x="1414676" y="3563957"/>
          <a:ext cx="9778461" cy="2399237"/>
        </p:xfrm>
        <a:graphic>
          <a:graphicData uri="http://schemas.openxmlformats.org/drawingml/2006/table">
            <a:tbl>
              <a:tblPr firstRow="1" bandRow="1">
                <a:tableStyleId>{D7AC3CCA-C797-4891-BE02-D94E43425B78}</a:tableStyleId>
              </a:tblPr>
              <a:tblGrid>
                <a:gridCol w="1272938">
                  <a:extLst>
                    <a:ext uri="{9D8B030D-6E8A-4147-A177-3AD203B41FA5}">
                      <a16:colId xmlns:a16="http://schemas.microsoft.com/office/drawing/2014/main" val="20000"/>
                    </a:ext>
                  </a:extLst>
                </a:gridCol>
                <a:gridCol w="1686082">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40665">
                  <a:extLst>
                    <a:ext uri="{9D8B030D-6E8A-4147-A177-3AD203B41FA5}">
                      <a16:colId xmlns:a16="http://schemas.microsoft.com/office/drawing/2014/main" val="20003"/>
                    </a:ext>
                  </a:extLst>
                </a:gridCol>
                <a:gridCol w="1707614">
                  <a:extLst>
                    <a:ext uri="{9D8B030D-6E8A-4147-A177-3AD203B41FA5}">
                      <a16:colId xmlns:a16="http://schemas.microsoft.com/office/drawing/2014/main" val="20004"/>
                    </a:ext>
                  </a:extLst>
                </a:gridCol>
                <a:gridCol w="1663547">
                  <a:extLst>
                    <a:ext uri="{9D8B030D-6E8A-4147-A177-3AD203B41FA5}">
                      <a16:colId xmlns:a16="http://schemas.microsoft.com/office/drawing/2014/main" val="20005"/>
                    </a:ext>
                  </a:extLst>
                </a:gridCol>
              </a:tblGrid>
              <a:tr h="1179612">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does not attend to teacher writing the letter of the day. </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holds up a card with a picture of a cat.</a:t>
                      </a:r>
                      <a:r>
                        <a:rPr lang="en-US" sz="1100" b="0" i="0" u="none" strike="noStrike" baseline="0" dirty="0">
                          <a:solidFill>
                            <a:srgbClr val="000000"/>
                          </a:solidFill>
                          <a:effectLst/>
                          <a:latin typeface="Arial" panose="020B0604020202020204" pitchFamily="34" charset="0"/>
                          <a:cs typeface="Arial" panose="020B0604020202020204" pitchFamily="34" charset="0"/>
                        </a:rPr>
                        <a:t> S</a:t>
                      </a:r>
                      <a:r>
                        <a:rPr lang="en-US" sz="1100" b="0" i="0" u="none" strike="noStrike" dirty="0">
                          <a:solidFill>
                            <a:srgbClr val="000000"/>
                          </a:solidFill>
                          <a:effectLst/>
                          <a:latin typeface="Arial" panose="020B0604020202020204" pitchFamily="34" charset="0"/>
                          <a:cs typeface="Arial" panose="020B0604020202020204" pitchFamily="34" charset="0"/>
                        </a:rPr>
                        <a:t>tudent attempts to write the letter </a:t>
                      </a:r>
                      <a:r>
                        <a:rPr lang="en-US" sz="1100" b="0" i="1" u="none" strike="noStrike" dirty="0">
                          <a:solidFill>
                            <a:srgbClr val="000000"/>
                          </a:solidFill>
                          <a:effectLst/>
                          <a:latin typeface="Arial" panose="020B0604020202020204" pitchFamily="34" charset="0"/>
                          <a:cs typeface="Arial" panose="020B0604020202020204" pitchFamily="34" charset="0"/>
                        </a:rPr>
                        <a:t>c</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letters </a:t>
                      </a:r>
                      <a:r>
                        <a:rPr lang="en-US" sz="1100" b="0" i="1" u="none" strike="noStrike" dirty="0">
                          <a:solidFill>
                            <a:srgbClr val="000000"/>
                          </a:solidFill>
                          <a:effectLst/>
                          <a:latin typeface="Arial" panose="020B0604020202020204" pitchFamily="34" charset="0"/>
                          <a:cs typeface="Arial" panose="020B0604020202020204" pitchFamily="34" charset="0"/>
                        </a:rPr>
                        <a:t>c</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1" u="none" strike="noStrike" dirty="0">
                          <a:solidFill>
                            <a:srgbClr val="000000"/>
                          </a:solidFill>
                          <a:effectLst/>
                          <a:latin typeface="Arial" panose="020B0604020202020204" pitchFamily="34" charset="0"/>
                          <a:cs typeface="Arial" panose="020B0604020202020204" pitchFamily="34" charset="0"/>
                        </a:rPr>
                        <a:t>t </a:t>
                      </a:r>
                      <a:r>
                        <a:rPr lang="en-US" sz="1100" b="0" i="0" u="none" strike="noStrike" dirty="0">
                          <a:solidFill>
                            <a:srgbClr val="000000"/>
                          </a:solidFill>
                          <a:effectLst/>
                          <a:latin typeface="Arial" panose="020B0604020202020204" pitchFamily="34" charset="0"/>
                          <a:cs typeface="Arial" panose="020B0604020202020204" pitchFamily="34" charset="0"/>
                        </a:rPr>
                        <a:t>when shown a picture of a cat and asked to write the word.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words “hat,” “can,” and “dog” during a spelling activity.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a:t>
                      </a:r>
                      <a:r>
                        <a:rPr lang="en-US" sz="1100" b="0" i="0" u="none" strike="noStrike" dirty="0">
                          <a:solidFill>
                            <a:schemeClr val="tx1"/>
                          </a:solidFill>
                          <a:effectLst/>
                          <a:latin typeface="Arial" panose="020B0604020202020204" pitchFamily="34" charset="0"/>
                          <a:cs typeface="Arial" panose="020B0604020202020204" pitchFamily="34" charset="0"/>
                        </a:rPr>
                        <a:t>phrase</a:t>
                      </a:r>
                      <a:r>
                        <a:rPr lang="en-US" sz="1100" b="0" i="0" u="none" strike="noStrike" dirty="0">
                          <a:solidFill>
                            <a:srgbClr val="000000"/>
                          </a:solidFill>
                          <a:effectLst/>
                          <a:latin typeface="Arial" panose="020B0604020202020204" pitchFamily="34" charset="0"/>
                          <a:cs typeface="Arial" panose="020B0604020202020204" pitchFamily="34" charset="0"/>
                        </a:rPr>
                        <a:t> “dog and cat.”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19625">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teacher writing first letter of the word “den.”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letter </a:t>
                      </a:r>
                      <a:r>
                        <a:rPr lang="en-US" sz="1100" b="0" i="1" u="none" strike="noStrike" dirty="0">
                          <a:solidFill>
                            <a:srgbClr val="000000"/>
                          </a:solidFill>
                          <a:effectLst/>
                          <a:latin typeface="Arial" panose="020B0604020202020204" pitchFamily="34" charset="0"/>
                          <a:cs typeface="Arial" panose="020B0604020202020204" pitchFamily="34" charset="0"/>
                        </a:rPr>
                        <a:t>b</a:t>
                      </a:r>
                      <a:r>
                        <a:rPr lang="en-US" sz="1100" b="0" i="0" u="none" strike="noStrike" dirty="0">
                          <a:solidFill>
                            <a:srgbClr val="000000"/>
                          </a:solidFill>
                          <a:effectLst/>
                          <a:latin typeface="Arial" panose="020B0604020202020204" pitchFamily="34" charset="0"/>
                          <a:cs typeface="Arial" panose="020B0604020202020204" pitchFamily="34" charset="0"/>
                        </a:rPr>
                        <a:t> in an attempt to write the first letter of the word “den.”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says “den” and shows student a picture of a fox’s den. Student inserts letters </a:t>
                      </a:r>
                      <a:r>
                        <a:rPr lang="en-US" sz="1100" b="0" i="1" u="none" strike="noStrike" dirty="0">
                          <a:solidFill>
                            <a:srgbClr val="000000"/>
                          </a:solidFill>
                          <a:effectLst/>
                          <a:latin typeface="Arial" panose="020B0604020202020204" pitchFamily="34" charset="0"/>
                          <a:cs typeface="Arial" panose="020B0604020202020204" pitchFamily="34" charset="0"/>
                        </a:rPr>
                        <a:t>d</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1" u="none" strike="noStrike" dirty="0">
                          <a:solidFill>
                            <a:srgbClr val="000000"/>
                          </a:solidFill>
                          <a:effectLst/>
                          <a:latin typeface="Arial" panose="020B0604020202020204" pitchFamily="34" charset="0"/>
                          <a:cs typeface="Arial" panose="020B0604020202020204" pitchFamily="34" charset="0"/>
                        </a:rPr>
                        <a:t>n </a:t>
                      </a:r>
                      <a:r>
                        <a:rPr lang="en-US" sz="1100" b="0" i="0" u="none" strike="noStrike" dirty="0">
                          <a:solidFill>
                            <a:srgbClr val="000000"/>
                          </a:solidFill>
                          <a:effectLst/>
                          <a:latin typeface="Arial" panose="020B0604020202020204" pitchFamily="34" charset="0"/>
                          <a:cs typeface="Arial" panose="020B0604020202020204" pitchFamily="34" charset="0"/>
                        </a:rPr>
                        <a:t>on whiteboard with “__e__.”</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“fox,” “den,” “eat,” and “food” after a science unit about animals and their habitats.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phrase “Lives in den and eat bird” after a science unit about animals and their habitats.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9"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extLst>
      <p:ext uri="{BB962C8B-B14F-4D97-AF65-F5344CB8AC3E}">
        <p14:creationId xmlns:p14="http://schemas.microsoft.com/office/powerpoint/2010/main" val="1207978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2102" y="251515"/>
            <a:ext cx="8606728" cy="914400"/>
          </a:xfrm>
        </p:spPr>
        <p:txBody>
          <a:bodyPr>
            <a:noAutofit/>
          </a:bodyPr>
          <a:lstStyle/>
          <a:p>
            <a:pPr>
              <a:defRPr/>
            </a:pPr>
            <a:r>
              <a:rPr lang="en-US" dirty="0">
                <a:solidFill>
                  <a:srgbClr val="2F5CAC"/>
                </a:solidFill>
              </a:rPr>
              <a:t>Observable Behavior W2. Using New Vocabulary with Classroom Examples</a:t>
            </a:r>
          </a:p>
        </p:txBody>
      </p:sp>
      <p:pic>
        <p:nvPicPr>
          <p:cNvPr id="5" name="Picture 4" descr="Image of Observable Behavior W2;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2190750" y="1400175"/>
            <a:ext cx="9163050" cy="2028825"/>
          </a:xfrm>
          <a:prstGeom prst="rect">
            <a:avLst/>
          </a:prstGeom>
        </p:spPr>
      </p:pic>
      <p:graphicFrame>
        <p:nvGraphicFramePr>
          <p:cNvPr id="7" name="Table 6" descr="Image of classroom example W2;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078571139"/>
              </p:ext>
            </p:extLst>
          </p:nvPr>
        </p:nvGraphicFramePr>
        <p:xfrm>
          <a:off x="1340818" y="3513802"/>
          <a:ext cx="9873727" cy="2319879"/>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17785">
                  <a:extLst>
                    <a:ext uri="{9D8B030D-6E8A-4147-A177-3AD203B41FA5}">
                      <a16:colId xmlns:a16="http://schemas.microsoft.com/office/drawing/2014/main" val="20001"/>
                    </a:ext>
                  </a:extLst>
                </a:gridCol>
                <a:gridCol w="1717035">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696597">
                  <a:extLst>
                    <a:ext uri="{9D8B030D-6E8A-4147-A177-3AD203B41FA5}">
                      <a16:colId xmlns:a16="http://schemas.microsoft.com/office/drawing/2014/main" val="20004"/>
                    </a:ext>
                  </a:extLst>
                </a:gridCol>
                <a:gridCol w="1751681">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while teacher writes the word “energy” on the board.</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write the letter </a:t>
                      </a:r>
                      <a:r>
                        <a:rPr lang="en-US" sz="1100" b="0" i="1" u="none" strike="noStrike" dirty="0">
                          <a:solidFill>
                            <a:srgbClr val="000000"/>
                          </a:solidFill>
                          <a:effectLst/>
                          <a:latin typeface="Arial" panose="020B0604020202020204" pitchFamily="34" charset="0"/>
                          <a:cs typeface="Arial" panose="020B0604020202020204" pitchFamily="34" charset="0"/>
                        </a:rPr>
                        <a:t>e</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“energy.”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enrgy</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“energy.”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“Sun </a:t>
                      </a:r>
                      <a:r>
                        <a:rPr lang="en-US" sz="1100" b="0" i="0" u="none" strike="noStrike" dirty="0" err="1">
                          <a:solidFill>
                            <a:srgbClr val="000000"/>
                          </a:solidFill>
                          <a:effectLst/>
                          <a:latin typeface="Arial" panose="020B0604020202020204" pitchFamily="34" charset="0"/>
                          <a:cs typeface="Arial" panose="020B0604020202020204" pitchFamily="34" charset="0"/>
                        </a:rPr>
                        <a:t>givs</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err="1">
                          <a:solidFill>
                            <a:srgbClr val="000000"/>
                          </a:solidFill>
                          <a:effectLst/>
                          <a:latin typeface="Arial" panose="020B0604020202020204" pitchFamily="34" charset="0"/>
                          <a:cs typeface="Arial" panose="020B0604020202020204" pitchFamily="34" charset="0"/>
                        </a:rPr>
                        <a:t>enrgy</a:t>
                      </a:r>
                      <a:r>
                        <a:rPr lang="en-US" sz="1100" b="0" i="0" u="none" strike="noStrike" dirty="0">
                          <a:solidFill>
                            <a:srgbClr val="000000"/>
                          </a:solidFill>
                          <a:effectLst/>
                          <a:latin typeface="Arial" panose="020B0604020202020204" pitchFamily="34" charset="0"/>
                          <a:cs typeface="Arial" panose="020B0604020202020204" pitchFamily="34" charset="0"/>
                        </a:rPr>
                        <a:t>.” to describe a source of energy.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 sun gives lite energy to </a:t>
                      </a:r>
                      <a:r>
                        <a:rPr lang="en-US" sz="1100" b="0" i="0" u="none" strike="noStrike" dirty="0" err="1">
                          <a:solidFill>
                            <a:srgbClr val="000000"/>
                          </a:solidFill>
                          <a:effectLst/>
                          <a:latin typeface="Arial" panose="020B0604020202020204" pitchFamily="34" charset="0"/>
                          <a:cs typeface="Arial" panose="020B0604020202020204" pitchFamily="34" charset="0"/>
                        </a:rPr>
                        <a:t>peple</a:t>
                      </a:r>
                      <a:r>
                        <a:rPr lang="en-US" sz="1100" b="0" i="0" u="none" strike="noStrike" dirty="0">
                          <a:solidFill>
                            <a:srgbClr val="000000"/>
                          </a:solidFill>
                          <a:effectLst/>
                          <a:latin typeface="Arial" panose="020B0604020202020204" pitchFamily="34" charset="0"/>
                          <a:cs typeface="Arial" panose="020B0604020202020204" pitchFamily="34" charset="0"/>
                        </a:rPr>
                        <a:t>.” to describe a source of energy on which people rely.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093121">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other students writing the word “government” in their notebooks.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1" u="none" strike="noStrike" dirty="0">
                          <a:solidFill>
                            <a:srgbClr val="000000"/>
                          </a:solidFill>
                          <a:effectLst/>
                          <a:latin typeface="Arial" panose="020B0604020202020204" pitchFamily="34" charset="0"/>
                          <a:cs typeface="Arial" panose="020B0604020202020204" pitchFamily="34" charset="0"/>
                        </a:rPr>
                        <a:t>g</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“government.”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gvnmtt</a:t>
                      </a:r>
                      <a:r>
                        <a:rPr lang="en-US" sz="1100" b="0" i="0" u="none" strike="noStrike" dirty="0">
                          <a:solidFill>
                            <a:srgbClr val="000000"/>
                          </a:solidFill>
                          <a:effectLst/>
                          <a:latin typeface="Arial" panose="020B0604020202020204" pitchFamily="34" charset="0"/>
                          <a:cs typeface="Arial" panose="020B0604020202020204" pitchFamily="34" charset="0"/>
                        </a:rPr>
                        <a:t>” to represent the word “government.”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goverenmet</a:t>
                      </a:r>
                      <a:r>
                        <a:rPr lang="en-US" sz="1100" b="0" i="0" u="none" strike="noStrike" dirty="0">
                          <a:solidFill>
                            <a:srgbClr val="000000"/>
                          </a:solidFill>
                          <a:effectLst/>
                          <a:latin typeface="Arial" panose="020B0604020202020204" pitchFamily="34" charset="0"/>
                          <a:cs typeface="Arial" panose="020B0604020202020204" pitchFamily="34" charset="0"/>
                        </a:rPr>
                        <a:t> help us” to describe a function of government.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 </a:t>
                      </a:r>
                      <a:r>
                        <a:rPr lang="en-US" sz="1100" b="0" i="0" u="none" strike="noStrike" dirty="0" err="1">
                          <a:solidFill>
                            <a:srgbClr val="000000"/>
                          </a:solidFill>
                          <a:effectLst/>
                          <a:latin typeface="Arial" panose="020B0604020202020204" pitchFamily="34" charset="0"/>
                          <a:cs typeface="Arial" panose="020B0604020202020204" pitchFamily="34" charset="0"/>
                        </a:rPr>
                        <a:t>goverenmet</a:t>
                      </a:r>
                      <a:r>
                        <a:rPr lang="en-US" sz="1100" b="0" i="0" u="none" strike="noStrike" dirty="0">
                          <a:solidFill>
                            <a:srgbClr val="000000"/>
                          </a:solidFill>
                          <a:effectLst/>
                          <a:latin typeface="Arial" panose="020B0604020202020204" pitchFamily="34" charset="0"/>
                          <a:cs typeface="Arial" panose="020B0604020202020204" pitchFamily="34" charset="0"/>
                        </a:rPr>
                        <a:t> help people </a:t>
                      </a:r>
                      <a:r>
                        <a:rPr lang="en-US" sz="1100" b="0" i="0" u="none" strike="noStrike" dirty="0" err="1">
                          <a:solidFill>
                            <a:srgbClr val="000000"/>
                          </a:solidFill>
                          <a:effectLst/>
                          <a:latin typeface="Arial" panose="020B0604020202020204" pitchFamily="34" charset="0"/>
                          <a:cs typeface="Arial" panose="020B0604020202020204" pitchFamily="34" charset="0"/>
                        </a:rPr>
                        <a:t>falo</a:t>
                      </a:r>
                      <a:r>
                        <a:rPr lang="en-US" sz="1100" b="0" i="0" u="none" strike="noStrike" dirty="0">
                          <a:solidFill>
                            <a:srgbClr val="000000"/>
                          </a:solidFill>
                          <a:effectLst/>
                          <a:latin typeface="Arial" panose="020B0604020202020204" pitchFamily="34" charset="0"/>
                          <a:cs typeface="Arial" panose="020B0604020202020204" pitchFamily="34" charset="0"/>
                        </a:rPr>
                        <a:t> rules.” to describe a function of government.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extLst>
      <p:ext uri="{BB962C8B-B14F-4D97-AF65-F5344CB8AC3E}">
        <p14:creationId xmlns:p14="http://schemas.microsoft.com/office/powerpoint/2010/main" val="4255718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08114" y="221097"/>
            <a:ext cx="10300771" cy="914400"/>
          </a:xfrm>
        </p:spPr>
        <p:txBody>
          <a:bodyPr>
            <a:noAutofit/>
          </a:bodyPr>
          <a:lstStyle/>
          <a:p>
            <a:pPr>
              <a:defRPr/>
            </a:pPr>
            <a:r>
              <a:rPr lang="en-US" dirty="0">
                <a:solidFill>
                  <a:srgbClr val="2F5CAC"/>
                </a:solidFill>
              </a:rPr>
              <a:t>Observable Behavior W3. Spelling with Classroom Examples</a:t>
            </a:r>
          </a:p>
        </p:txBody>
      </p:sp>
      <p:pic>
        <p:nvPicPr>
          <p:cNvPr id="8" name="Picture 7" descr="Image of Observable Behavior W3;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930934" y="1388456"/>
            <a:ext cx="9086850" cy="1666875"/>
          </a:xfrm>
          <a:prstGeom prst="rect">
            <a:avLst/>
          </a:prstGeom>
        </p:spPr>
      </p:pic>
      <p:graphicFrame>
        <p:nvGraphicFramePr>
          <p:cNvPr id="7" name="Table 6" descr="Image of classroom example W3;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4914985"/>
              </p:ext>
            </p:extLst>
          </p:nvPr>
        </p:nvGraphicFramePr>
        <p:xfrm>
          <a:off x="1013690" y="3140626"/>
          <a:ext cx="9915960" cy="2092885"/>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45638">
                  <a:extLst>
                    <a:ext uri="{9D8B030D-6E8A-4147-A177-3AD203B41FA5}">
                      <a16:colId xmlns:a16="http://schemas.microsoft.com/office/drawing/2014/main" val="20001"/>
                    </a:ext>
                  </a:extLst>
                </a:gridCol>
                <a:gridCol w="1696598">
                  <a:extLst>
                    <a:ext uri="{9D8B030D-6E8A-4147-A177-3AD203B41FA5}">
                      <a16:colId xmlns:a16="http://schemas.microsoft.com/office/drawing/2014/main" val="20002"/>
                    </a:ext>
                  </a:extLst>
                </a:gridCol>
                <a:gridCol w="1685581">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86498">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eye gaze at teacher writing his or her name below a picture of the student. </a:t>
                      </a: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attempts to arrange the magnetic letters of his or her name in order, when looking at a card with his or her name printed on it.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“Lesa Mare” when attempting to spell her name “Lisa-Marie.”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labels one of his drawings about what he likes to do after school with the words “</a:t>
                      </a:r>
                      <a:r>
                        <a:rPr lang="en-US" sz="1100" b="0" i="0" u="none" strike="noStrike" dirty="0" err="1">
                          <a:solidFill>
                            <a:srgbClr val="000000"/>
                          </a:solidFill>
                          <a:effectLst/>
                          <a:latin typeface="Arial" panose="020B0604020202020204" pitchFamily="34" charset="0"/>
                          <a:cs typeface="Arial" panose="020B0604020202020204" pitchFamily="34" charset="0"/>
                        </a:rPr>
                        <a:t>frend</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err="1">
                          <a:solidFill>
                            <a:srgbClr val="000000"/>
                          </a:solidFill>
                          <a:effectLst/>
                          <a:latin typeface="Arial" panose="020B0604020202020204" pitchFamily="34" charset="0"/>
                          <a:cs typeface="Arial" panose="020B0604020202020204" pitchFamily="34" charset="0"/>
                        </a:rPr>
                        <a:t>hows</a:t>
                      </a:r>
                      <a:r>
                        <a:rPr lang="en-US" sz="1100" b="0" i="0" u="none" strike="noStrike" dirty="0">
                          <a:solidFill>
                            <a:srgbClr val="000000"/>
                          </a:solidFill>
                          <a:effectLst/>
                          <a:latin typeface="Arial" panose="020B0604020202020204" pitchFamily="34" charset="0"/>
                          <a:cs typeface="Arial" panose="020B0604020202020204" pitchFamily="34" charset="0"/>
                        </a:rPr>
                        <a:t>,” “play,” and “ball.”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in her journal in response to a prompt about what she did that weekend by writing “I went to store with my family.”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attend to teacher writing the word “art” on the daily schedule.</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attempts to copy the printed word “art” on the schedule by typing “tar.”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types “</a:t>
                      </a:r>
                      <a:r>
                        <a:rPr lang="en-US" sz="1100" b="0" i="0" u="none" strike="noStrike" dirty="0" err="1">
                          <a:solidFill>
                            <a:srgbClr val="000000"/>
                          </a:solidFill>
                          <a:effectLst/>
                          <a:latin typeface="Arial" panose="020B0604020202020204" pitchFamily="34" charset="0"/>
                          <a:cs typeface="Arial" panose="020B0604020202020204" pitchFamily="34" charset="0"/>
                        </a:rPr>
                        <a:t>pensl</a:t>
                      </a:r>
                      <a:r>
                        <a:rPr lang="en-US" sz="1100" b="0" i="0" u="none" strike="noStrike" dirty="0">
                          <a:solidFill>
                            <a:srgbClr val="000000"/>
                          </a:solidFill>
                          <a:effectLst/>
                          <a:latin typeface="Arial" panose="020B0604020202020204" pitchFamily="34" charset="0"/>
                          <a:cs typeface="Arial" panose="020B0604020202020204" pitchFamily="34" charset="0"/>
                        </a:rPr>
                        <a:t>” when attempting to type the word “pencil.”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lists her favorite activities in art class by writing “draw,” “pant,” “color,” and “</a:t>
                      </a:r>
                      <a:r>
                        <a:rPr lang="en-US" sz="1100" b="0" i="0" u="none" strike="noStrike" dirty="0" err="1">
                          <a:solidFill>
                            <a:srgbClr val="000000"/>
                          </a:solidFill>
                          <a:effectLst/>
                          <a:latin typeface="Arial" panose="020B0604020202020204" pitchFamily="34" charset="0"/>
                          <a:cs typeface="Arial" panose="020B0604020202020204" pitchFamily="34" charset="0"/>
                        </a:rPr>
                        <a:t>glu</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describes an activity in art class by writing “I make a model of my dog with clay.”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9"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extLst>
      <p:ext uri="{BB962C8B-B14F-4D97-AF65-F5344CB8AC3E}">
        <p14:creationId xmlns:p14="http://schemas.microsoft.com/office/powerpoint/2010/main" val="1738783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4891" y="238217"/>
            <a:ext cx="10049832" cy="914400"/>
          </a:xfrm>
        </p:spPr>
        <p:txBody>
          <a:bodyPr>
            <a:noAutofit/>
          </a:bodyPr>
          <a:lstStyle/>
          <a:p>
            <a:pPr>
              <a:defRPr/>
            </a:pPr>
            <a:r>
              <a:rPr lang="en-US" dirty="0">
                <a:solidFill>
                  <a:srgbClr val="2F5CAC"/>
                </a:solidFill>
              </a:rPr>
              <a:t>Observable Behavior W4. Spelling Patterns and Rules with Classroom Examples</a:t>
            </a:r>
          </a:p>
        </p:txBody>
      </p:sp>
      <p:pic>
        <p:nvPicPr>
          <p:cNvPr id="4" name="Picture 3" descr="Image of Observable Behavior W4;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950404" y="1289138"/>
            <a:ext cx="9134475" cy="2019300"/>
          </a:xfrm>
          <a:prstGeom prst="rect">
            <a:avLst/>
          </a:prstGeom>
        </p:spPr>
      </p:pic>
      <p:graphicFrame>
        <p:nvGraphicFramePr>
          <p:cNvPr id="7" name="Table 6" descr="Image of classroom example W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915394300"/>
              </p:ext>
            </p:extLst>
          </p:nvPr>
        </p:nvGraphicFramePr>
        <p:xfrm>
          <a:off x="1046603" y="3308438"/>
          <a:ext cx="9915180" cy="2595805"/>
        </p:xfrm>
        <a:graphic>
          <a:graphicData uri="http://schemas.openxmlformats.org/drawingml/2006/table">
            <a:tbl>
              <a:tblPr firstRow="1" bandRow="1">
                <a:tableStyleId>{D7AC3CCA-C797-4891-BE02-D94E43425B78}</a:tableStyleId>
              </a:tblPr>
              <a:tblGrid>
                <a:gridCol w="1377108">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685581">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707614">
                  <a:extLst>
                    <a:ext uri="{9D8B030D-6E8A-4147-A177-3AD203B41FA5}">
                      <a16:colId xmlns:a16="http://schemas.microsoft.com/office/drawing/2014/main" val="20004"/>
                    </a:ext>
                  </a:extLst>
                </a:gridCol>
                <a:gridCol w="1685581">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while teacher shows and reads the word/picture combinations for “cat,” “rat,” and “hat.”</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word/picture  combination of “cat” to “mat.”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Using a pocket chart, student sorts word/picture cards (bat, pat, sat, pig, fig, dig) into the correct word families of “at” and “</a:t>
                      </a:r>
                      <a:r>
                        <a:rPr lang="en-US" sz="1100" b="0" i="0" u="none" strike="noStrike" dirty="0" err="1">
                          <a:solidFill>
                            <a:srgbClr val="000000"/>
                          </a:solidFill>
                          <a:effectLst/>
                          <a:latin typeface="Arial" panose="020B0604020202020204" pitchFamily="34" charset="0"/>
                          <a:cs typeface="Arial" panose="020B0604020202020204" pitchFamily="34" charset="0"/>
                        </a:rPr>
                        <a:t>ig</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creates words in the “</a:t>
                      </a:r>
                      <a:r>
                        <a:rPr lang="en-US" sz="1100" b="0" i="0" u="none" strike="noStrike" dirty="0" err="1">
                          <a:solidFill>
                            <a:srgbClr val="000000"/>
                          </a:solidFill>
                          <a:effectLst/>
                          <a:latin typeface="Arial" panose="020B0604020202020204" pitchFamily="34" charset="0"/>
                          <a:cs typeface="Arial" panose="020B0604020202020204" pitchFamily="34" charset="0"/>
                        </a:rPr>
                        <a:t>ig</a:t>
                      </a:r>
                      <a:r>
                        <a:rPr lang="en-US" sz="1100" b="0" i="0" u="none" strike="noStrike" dirty="0">
                          <a:solidFill>
                            <a:srgbClr val="000000"/>
                          </a:solidFill>
                          <a:effectLst/>
                          <a:latin typeface="Arial" panose="020B0604020202020204" pitchFamily="34" charset="0"/>
                          <a:cs typeface="Arial" panose="020B0604020202020204" pitchFamily="34" charset="0"/>
                        </a:rPr>
                        <a:t>” word family by adding a letter</a:t>
                      </a:r>
                      <a:r>
                        <a:rPr lang="en-US" sz="1100" b="0" i="0" u="none" strike="noStrike" baseline="0" dirty="0">
                          <a:solidFill>
                            <a:srgbClr val="000000"/>
                          </a:solidFill>
                          <a:effectLst/>
                          <a:latin typeface="Arial" panose="020B0604020202020204" pitchFamily="34" charset="0"/>
                          <a:cs typeface="Arial" panose="020B0604020202020204" pitchFamily="34" charset="0"/>
                        </a:rPr>
                        <a:t> card as </a:t>
                      </a:r>
                      <a:r>
                        <a:rPr lang="en-US" sz="1100" b="0" i="0" u="none" strike="noStrike" dirty="0">
                          <a:solidFill>
                            <a:srgbClr val="000000"/>
                          </a:solidFill>
                          <a:effectLst/>
                          <a:latin typeface="Arial" panose="020B0604020202020204" pitchFamily="34" charset="0"/>
                          <a:cs typeface="Arial" panose="020B0604020202020204" pitchFamily="34" charset="0"/>
                        </a:rPr>
                        <a:t>the beginning sound to the ending “</a:t>
                      </a:r>
                      <a:r>
                        <a:rPr lang="en-US" sz="1100" b="0" i="0" u="none" strike="noStrike" dirty="0" err="1">
                          <a:solidFill>
                            <a:srgbClr val="000000"/>
                          </a:solidFill>
                          <a:effectLst/>
                          <a:latin typeface="Arial" panose="020B0604020202020204" pitchFamily="34" charset="0"/>
                          <a:cs typeface="Arial" panose="020B0604020202020204" pitchFamily="34" charset="0"/>
                        </a:rPr>
                        <a:t>ig</a:t>
                      </a:r>
                      <a:r>
                        <a:rPr lang="en-US" sz="1100" b="0" i="0" u="none" strike="noStrike" dirty="0">
                          <a:solidFill>
                            <a:srgbClr val="000000"/>
                          </a:solidFill>
                          <a:effectLst/>
                          <a:latin typeface="Arial" panose="020B0604020202020204" pitchFamily="34" charset="0"/>
                          <a:cs typeface="Arial" panose="020B0604020202020204" pitchFamily="34" charset="0"/>
                        </a:rPr>
                        <a:t>” (“big,” “rig,” and “wig”).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identifies that the words “feat,” “beat,” “meat,” and “heat” all end in “eat.”</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looks at the floor while teacher shows and reads the word/picture combinations for “light,” “fight,” and “night.” </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word/picture combination of “light” to “right.”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Using a T-chart, student sorts word/picture cards (tight, sight, bright, snake, brake, lake) into the correct word families of “</a:t>
                      </a:r>
                      <a:r>
                        <a:rPr lang="en-US" sz="1100" b="0" i="0" u="none" strike="noStrike" dirty="0" err="1">
                          <a:solidFill>
                            <a:srgbClr val="000000"/>
                          </a:solidFill>
                          <a:effectLst/>
                          <a:latin typeface="Arial" panose="020B0604020202020204" pitchFamily="34" charset="0"/>
                          <a:cs typeface="Arial" panose="020B0604020202020204" pitchFamily="34" charset="0"/>
                        </a:rPr>
                        <a:t>ight</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0" u="none" strike="noStrike" dirty="0" err="1">
                          <a:solidFill>
                            <a:srgbClr val="000000"/>
                          </a:solidFill>
                          <a:effectLst/>
                          <a:latin typeface="Arial" panose="020B0604020202020204" pitchFamily="34" charset="0"/>
                          <a:cs typeface="Arial" panose="020B0604020202020204" pitchFamily="34" charset="0"/>
                        </a:rPr>
                        <a:t>ake</a:t>
                      </a:r>
                      <a:r>
                        <a:rPr lang="en-US" sz="1100" b="0" i="0" u="none" strike="noStrike" dirty="0">
                          <a:solidFill>
                            <a:srgbClr val="000000"/>
                          </a:solidFill>
                          <a:effectLst/>
                          <a:latin typeface="Arial" panose="020B060402020202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creates words in the “</a:t>
                      </a:r>
                      <a:r>
                        <a:rPr lang="en-US" sz="1100" b="0" i="0" u="none" strike="noStrike" dirty="0" err="1">
                          <a:solidFill>
                            <a:srgbClr val="000000"/>
                          </a:solidFill>
                          <a:effectLst/>
                          <a:latin typeface="Arial" panose="020B0604020202020204" pitchFamily="34" charset="0"/>
                          <a:cs typeface="Arial" panose="020B0604020202020204" pitchFamily="34" charset="0"/>
                        </a:rPr>
                        <a:t>ight</a:t>
                      </a:r>
                      <a:r>
                        <a:rPr lang="en-US" sz="1100" b="0" i="0" u="none" strike="noStrike" dirty="0">
                          <a:solidFill>
                            <a:srgbClr val="000000"/>
                          </a:solidFill>
                          <a:effectLst/>
                          <a:latin typeface="Arial" panose="020B0604020202020204" pitchFamily="34" charset="0"/>
                          <a:cs typeface="Arial" panose="020B0604020202020204" pitchFamily="34" charset="0"/>
                        </a:rPr>
                        <a:t>” word family by adding a letter</a:t>
                      </a:r>
                      <a:r>
                        <a:rPr lang="en-US" sz="1100" b="0" i="0" u="none" strike="noStrike" baseline="0" dirty="0">
                          <a:solidFill>
                            <a:srgbClr val="000000"/>
                          </a:solidFill>
                          <a:effectLst/>
                          <a:latin typeface="Arial" panose="020B0604020202020204" pitchFamily="34" charset="0"/>
                          <a:cs typeface="Arial" panose="020B0604020202020204" pitchFamily="34" charset="0"/>
                        </a:rPr>
                        <a:t> card as the </a:t>
                      </a:r>
                      <a:r>
                        <a:rPr lang="en-US" sz="1100" b="0" i="0" u="none" strike="noStrike" dirty="0">
                          <a:solidFill>
                            <a:srgbClr val="000000"/>
                          </a:solidFill>
                          <a:effectLst/>
                          <a:latin typeface="Arial" panose="020B0604020202020204" pitchFamily="34" charset="0"/>
                          <a:cs typeface="Arial" panose="020B0604020202020204" pitchFamily="34" charset="0"/>
                        </a:rPr>
                        <a:t>beginning sound to the ending “</a:t>
                      </a:r>
                      <a:r>
                        <a:rPr lang="en-US" sz="1100" b="0" i="0" u="none" strike="noStrike" dirty="0" err="1">
                          <a:solidFill>
                            <a:srgbClr val="000000"/>
                          </a:solidFill>
                          <a:effectLst/>
                          <a:latin typeface="Arial" panose="020B0604020202020204" pitchFamily="34" charset="0"/>
                          <a:cs typeface="Arial" panose="020B0604020202020204" pitchFamily="34" charset="0"/>
                        </a:rPr>
                        <a:t>ight</a:t>
                      </a:r>
                      <a:r>
                        <a:rPr lang="en-US" sz="1100" b="0" i="0" u="none" strike="noStrike" dirty="0">
                          <a:solidFill>
                            <a:srgbClr val="000000"/>
                          </a:solidFill>
                          <a:effectLst/>
                          <a:latin typeface="Arial" panose="020B0604020202020204" pitchFamily="34" charset="0"/>
                          <a:cs typeface="Arial" panose="020B0604020202020204" pitchFamily="34" charset="0"/>
                        </a:rPr>
                        <a:t>” (“fright,” “height,” “might”).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identifies that the words “store, “chore,” “tore,” and “more” all end in “ore.”</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extLst>
      <p:ext uri="{BB962C8B-B14F-4D97-AF65-F5344CB8AC3E}">
        <p14:creationId xmlns:p14="http://schemas.microsoft.com/office/powerpoint/2010/main" val="356731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8709" y="209262"/>
            <a:ext cx="10506419" cy="914400"/>
          </a:xfrm>
        </p:spPr>
        <p:txBody>
          <a:bodyPr>
            <a:noAutofit/>
          </a:bodyPr>
          <a:lstStyle/>
          <a:p>
            <a:pPr>
              <a:defRPr/>
            </a:pPr>
            <a:r>
              <a:rPr lang="en-US" dirty="0">
                <a:solidFill>
                  <a:srgbClr val="2F5CAC"/>
                </a:solidFill>
              </a:rPr>
              <a:t>Observable Behavior W5. Writing with Subject-Verb Agreement with Classroom Examples</a:t>
            </a:r>
          </a:p>
        </p:txBody>
      </p:sp>
      <p:pic>
        <p:nvPicPr>
          <p:cNvPr id="2" name="Picture 1" descr="Image of Observable Behavior W5;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675293" y="1166411"/>
            <a:ext cx="9067800" cy="2057400"/>
          </a:xfrm>
          <a:prstGeom prst="rect">
            <a:avLst/>
          </a:prstGeom>
        </p:spPr>
      </p:pic>
      <p:graphicFrame>
        <p:nvGraphicFramePr>
          <p:cNvPr id="7" name="Table 6" descr="Image of classroom example W5;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778851643"/>
              </p:ext>
            </p:extLst>
          </p:nvPr>
        </p:nvGraphicFramePr>
        <p:xfrm>
          <a:off x="818513" y="3234828"/>
          <a:ext cx="9878865" cy="3154680"/>
        </p:xfrm>
        <a:graphic>
          <a:graphicData uri="http://schemas.openxmlformats.org/drawingml/2006/table">
            <a:tbl>
              <a:tblPr firstRow="1" bandRow="1">
                <a:tableStyleId>{D7AC3CCA-C797-4891-BE02-D94E43425B78}</a:tableStyleId>
              </a:tblPr>
              <a:tblGrid>
                <a:gridCol w="1351809">
                  <a:extLst>
                    <a:ext uri="{9D8B030D-6E8A-4147-A177-3AD203B41FA5}">
                      <a16:colId xmlns:a16="http://schemas.microsoft.com/office/drawing/2014/main" val="20000"/>
                    </a:ext>
                  </a:extLst>
                </a:gridCol>
                <a:gridCol w="1705983">
                  <a:extLst>
                    <a:ext uri="{9D8B030D-6E8A-4147-A177-3AD203B41FA5}">
                      <a16:colId xmlns:a16="http://schemas.microsoft.com/office/drawing/2014/main" val="20001"/>
                    </a:ext>
                  </a:extLst>
                </a:gridCol>
                <a:gridCol w="1698229">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4151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700729">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does not pay attention to a writing activity where teacher demonstrates an example of subject-verb agreement.</a:t>
                      </a: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sentence strip with the text “The dog runs” to an identical sentence strip with the text “The dog runs.”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a cloze sentence by providing the correct verb tense.</a:t>
                      </a:r>
                      <a:r>
                        <a:rPr lang="en-US" sz="1100" b="1"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(Example: “</a:t>
                      </a:r>
                      <a:r>
                        <a:rPr lang="en-US" sz="1100" b="0" i="0" u="none" strike="noStrike" dirty="0">
                          <a:solidFill>
                            <a:srgbClr val="000000"/>
                          </a:solidFill>
                          <a:effectLst/>
                          <a:latin typeface="Arial" panose="020B0604020202020204" pitchFamily="34" charset="0"/>
                          <a:cs typeface="Arial" panose="020B0604020202020204" pitchFamily="34" charset="0"/>
                        </a:rPr>
                        <a:t>The boy </a:t>
                      </a:r>
                      <a:r>
                        <a:rPr lang="en-US" sz="1100" b="0" i="0" u="sng" strike="noStrike" dirty="0">
                          <a:solidFill>
                            <a:srgbClr val="000000"/>
                          </a:solidFill>
                          <a:effectLst/>
                          <a:latin typeface="Arial" panose="020B0604020202020204" pitchFamily="34" charset="0"/>
                          <a:cs typeface="Arial" panose="020B0604020202020204" pitchFamily="34" charset="0"/>
                        </a:rPr>
                        <a:t>are/is</a:t>
                      </a:r>
                      <a:r>
                        <a:rPr lang="en-US" sz="1100" b="0" i="0" u="none" strike="noStrike" dirty="0">
                          <a:solidFill>
                            <a:srgbClr val="000000"/>
                          </a:solidFill>
                          <a:effectLst/>
                          <a:latin typeface="Arial" panose="020B0604020202020204" pitchFamily="34" charset="0"/>
                          <a:cs typeface="Arial" panose="020B0604020202020204" pitchFamily="34" charset="0"/>
                        </a:rPr>
                        <a:t> playing ball.”)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teacher reads aloud</a:t>
                      </a:r>
                      <a:r>
                        <a:rPr lang="en-US" sz="1100" b="0" i="0" u="none" strike="noStrike" baseline="0" dirty="0">
                          <a:solidFill>
                            <a:srgbClr val="000000"/>
                          </a:solidFill>
                          <a:effectLst/>
                          <a:latin typeface="Arial" panose="020B0604020202020204" pitchFamily="34" charset="0"/>
                          <a:cs typeface="Arial" panose="020B0604020202020204" pitchFamily="34" charset="0"/>
                        </a:rPr>
                        <a:t> a </a:t>
                      </a:r>
                      <a:r>
                        <a:rPr lang="en-US" sz="1100" b="0" i="0" u="none" strike="noStrike" dirty="0">
                          <a:solidFill>
                            <a:srgbClr val="000000"/>
                          </a:solidFill>
                          <a:effectLst/>
                          <a:latin typeface="Arial" panose="020B0604020202020204" pitchFamily="34" charset="0"/>
                          <a:cs typeface="Arial" panose="020B0604020202020204" pitchFamily="34" charset="0"/>
                        </a:rPr>
                        <a:t>student’s writing,</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indicates that there is an error in subject-verb agreement.</a:t>
                      </a:r>
                      <a:r>
                        <a:rPr lang="en-US" sz="1100" b="0" i="0" u="none" strike="noStrike" baseline="0" dirty="0">
                          <a:solidFill>
                            <a:srgbClr val="000000"/>
                          </a:solidFill>
                          <a:effectLst/>
                          <a:latin typeface="Arial" panose="020B0604020202020204" pitchFamily="34" charset="0"/>
                          <a:cs typeface="Arial" panose="020B0604020202020204" pitchFamily="34" charset="0"/>
                        </a:rPr>
                        <a:t> Student</a:t>
                      </a:r>
                      <a:r>
                        <a:rPr lang="en-US" sz="1100" b="0" i="0" u="none" strike="noStrike" dirty="0">
                          <a:solidFill>
                            <a:srgbClr val="000000"/>
                          </a:solidFill>
                          <a:effectLst/>
                          <a:latin typeface="Arial" panose="020B0604020202020204" pitchFamily="34" charset="0"/>
                          <a:cs typeface="Arial" panose="020B0604020202020204" pitchFamily="34" charset="0"/>
                        </a:rPr>
                        <a:t> is unable to correct the error. </a:t>
                      </a: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teacher reads aloud</a:t>
                      </a:r>
                      <a:r>
                        <a:rPr lang="en-US" sz="1100" b="0" i="0" u="none" strike="noStrike" baseline="0" dirty="0">
                          <a:solidFill>
                            <a:srgbClr val="000000"/>
                          </a:solidFill>
                          <a:effectLst/>
                          <a:latin typeface="Arial" panose="020B0604020202020204" pitchFamily="34" charset="0"/>
                          <a:cs typeface="Arial" panose="020B0604020202020204" pitchFamily="34" charset="0"/>
                        </a:rPr>
                        <a:t> a </a:t>
                      </a:r>
                      <a:r>
                        <a:rPr lang="en-US" sz="1100" b="0" i="0" u="none" strike="noStrike" dirty="0">
                          <a:solidFill>
                            <a:srgbClr val="000000"/>
                          </a:solidFill>
                          <a:effectLst/>
                          <a:latin typeface="Arial" panose="020B0604020202020204" pitchFamily="34" charset="0"/>
                          <a:cs typeface="Arial" panose="020B0604020202020204" pitchFamily="34" charset="0"/>
                        </a:rPr>
                        <a:t>student’s writing,</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will stop teacher when there is an error in subject-verb agreement.</a:t>
                      </a:r>
                      <a:r>
                        <a:rPr lang="en-US" sz="1100" b="0" i="0" u="none" strike="noStrike" baseline="0" dirty="0">
                          <a:solidFill>
                            <a:srgbClr val="000000"/>
                          </a:solidFill>
                          <a:effectLst/>
                          <a:latin typeface="Arial" panose="020B0604020202020204" pitchFamily="34" charset="0"/>
                          <a:cs typeface="Arial" panose="020B0604020202020204" pitchFamily="34" charset="0"/>
                        </a:rPr>
                        <a:t> Student will </a:t>
                      </a:r>
                      <a:r>
                        <a:rPr lang="en-US" sz="1100" b="0" i="0" u="none" strike="noStrike" dirty="0">
                          <a:solidFill>
                            <a:srgbClr val="000000"/>
                          </a:solidFill>
                          <a:effectLst/>
                          <a:latin typeface="Arial" panose="020B0604020202020204" pitchFamily="34" charset="0"/>
                          <a:cs typeface="Arial" panose="020B0604020202020204" pitchFamily="34" charset="0"/>
                        </a:rPr>
                        <a:t>correct the error.</a:t>
                      </a:r>
                      <a:r>
                        <a:rPr lang="en-US" sz="1100" b="1"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(Example: “</a:t>
                      </a:r>
                      <a:r>
                        <a:rPr lang="en-US" sz="1100" b="0" i="0" u="none" strike="noStrike" dirty="0">
                          <a:solidFill>
                            <a:srgbClr val="000000"/>
                          </a:solidFill>
                          <a:effectLst/>
                          <a:latin typeface="Arial" panose="020B0604020202020204" pitchFamily="34" charset="0"/>
                          <a:cs typeface="Arial" panose="020B0604020202020204" pitchFamily="34" charset="0"/>
                        </a:rPr>
                        <a:t>It should be</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I run at recess,’ not ‘I runs at recess.’”)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301195">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teacher demonstrate an example of subject-verb agreement on the board.</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the sentence “I am hungry” to an identical sentence “I am hungry” on a worksheet.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a cloze sentence by providing the correct verb tense.</a:t>
                      </a:r>
                      <a:r>
                        <a:rPr lang="en-US" sz="1100" b="0"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Example: “The sky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sng" strike="noStrike" dirty="0">
                          <a:solidFill>
                            <a:srgbClr val="000000"/>
                          </a:solidFill>
                          <a:effectLst/>
                          <a:latin typeface="Arial" panose="020B0604020202020204" pitchFamily="34" charset="0"/>
                          <a:cs typeface="Arial" panose="020B0604020202020204" pitchFamily="34" charset="0"/>
                        </a:rPr>
                        <a:t>look/looks</a:t>
                      </a:r>
                      <a:r>
                        <a:rPr lang="en-US" sz="1100" b="0" i="0" u="none" strike="noStrike" dirty="0">
                          <a:solidFill>
                            <a:srgbClr val="000000"/>
                          </a:solidFill>
                          <a:effectLst/>
                          <a:latin typeface="Arial" panose="020B0604020202020204" pitchFamily="34" charset="0"/>
                          <a:cs typeface="Arial" panose="020B0604020202020204" pitchFamily="34" charset="0"/>
                        </a:rPr>
                        <a:t> cloudy today.”)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student rereads her writing, she will indicate when there is an error </a:t>
                      </a:r>
                      <a:r>
                        <a:rPr lang="en-US" sz="1100" b="0" i="0" u="none" strike="noStrike" baseline="0" dirty="0">
                          <a:solidFill>
                            <a:srgbClr val="000000"/>
                          </a:solidFill>
                          <a:effectLst/>
                          <a:latin typeface="Arial" panose="020B0604020202020204" pitchFamily="34" charset="0"/>
                          <a:cs typeface="Arial" panose="020B0604020202020204" pitchFamily="34" charset="0"/>
                        </a:rPr>
                        <a:t>in subject-verb </a:t>
                      </a:r>
                      <a:r>
                        <a:rPr lang="en-US" sz="1100" b="0" i="0" u="none" strike="noStrike" dirty="0">
                          <a:solidFill>
                            <a:srgbClr val="000000"/>
                          </a:solidFill>
                          <a:effectLst/>
                          <a:latin typeface="Arial" panose="020B0604020202020204" pitchFamily="34" charset="0"/>
                          <a:cs typeface="Arial" panose="020B0604020202020204" pitchFamily="34" charset="0"/>
                        </a:rPr>
                        <a:t>agreement. Student will ask teacher how to revise it.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When student rereads her writing, she will independently revise errors with subject-verb agreement.</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extLst>
      <p:ext uri="{BB962C8B-B14F-4D97-AF65-F5344CB8AC3E}">
        <p14:creationId xmlns:p14="http://schemas.microsoft.com/office/powerpoint/2010/main" val="16241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88677" y="185804"/>
            <a:ext cx="9931652" cy="914400"/>
          </a:xfrm>
        </p:spPr>
        <p:txBody>
          <a:bodyPr>
            <a:noAutofit/>
          </a:bodyPr>
          <a:lstStyle/>
          <a:p>
            <a:pPr>
              <a:defRPr/>
            </a:pPr>
            <a:r>
              <a:rPr lang="en-US" dirty="0">
                <a:solidFill>
                  <a:srgbClr val="2F5CAC"/>
                </a:solidFill>
              </a:rPr>
              <a:t>Observable Behavior W6. Verb Tenses     </a:t>
            </a:r>
            <a:br>
              <a:rPr lang="en-US" dirty="0">
                <a:solidFill>
                  <a:srgbClr val="2F5CAC"/>
                </a:solidFill>
              </a:rPr>
            </a:br>
            <a:r>
              <a:rPr lang="en-US" dirty="0">
                <a:solidFill>
                  <a:srgbClr val="2F5CAC"/>
                </a:solidFill>
              </a:rPr>
              <a:t>with Classroom Examples</a:t>
            </a:r>
          </a:p>
        </p:txBody>
      </p:sp>
      <p:pic>
        <p:nvPicPr>
          <p:cNvPr id="4" name="Picture 3" descr="Image of Observable Behavior W6;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507827" y="1302457"/>
            <a:ext cx="9086850" cy="1895475"/>
          </a:xfrm>
          <a:prstGeom prst="rect">
            <a:avLst/>
          </a:prstGeom>
        </p:spPr>
      </p:pic>
      <p:graphicFrame>
        <p:nvGraphicFramePr>
          <p:cNvPr id="7" name="Table 6" descr="Image of classroom example W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813758454"/>
              </p:ext>
            </p:extLst>
          </p:nvPr>
        </p:nvGraphicFramePr>
        <p:xfrm>
          <a:off x="597227" y="3223006"/>
          <a:ext cx="9879814" cy="298704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43461">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52530">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get his friend’s attention while teacher writes a sentence using past tense during the morning message.</a:t>
                      </a:r>
                      <a:endParaRPr lang="en-US" sz="11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(Example: “Yesterday we baked a cake.”)</a:t>
                      </a: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find the</a:t>
                      </a:r>
                      <a:r>
                        <a:rPr lang="en-US" sz="1100" b="0" i="0" u="none" strike="noStrike" baseline="0" dirty="0">
                          <a:solidFill>
                            <a:srgbClr val="000000"/>
                          </a:solidFill>
                          <a:effectLst/>
                          <a:latin typeface="Arial" panose="020B0604020202020204" pitchFamily="34" charset="0"/>
                          <a:cs typeface="Arial" panose="020B0604020202020204" pitchFamily="34" charset="0"/>
                        </a:rPr>
                        <a:t> card</a:t>
                      </a:r>
                      <a:r>
                        <a:rPr lang="en-US" sz="1100" b="0" i="0" u="none" strike="noStrike" dirty="0">
                          <a:solidFill>
                            <a:srgbClr val="000000"/>
                          </a:solidFill>
                          <a:effectLst/>
                          <a:latin typeface="Arial" panose="020B0604020202020204" pitchFamily="34" charset="0"/>
                          <a:cs typeface="Arial" panose="020B0604020202020204" pitchFamily="34" charset="0"/>
                        </a:rPr>
                        <a:t> with the same past-tense verb as the verb in teacher’s sentence. </a:t>
                      </a: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(Example: Student puts the card “baked” on top of the word “baked” from teacher’s sentence.)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teacher writes the </a:t>
                      </a:r>
                      <a:endParaRPr lang="en-US" sz="11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words “mixed,” “covered,” and “baked” on the board, student arranges letter cards to</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write “</a:t>
                      </a:r>
                      <a:r>
                        <a:rPr lang="en-US" sz="1100" b="0" i="0" u="none" strike="noStrike" dirty="0" err="1">
                          <a:solidFill>
                            <a:srgbClr val="000000"/>
                          </a:solidFill>
                          <a:effectLst/>
                          <a:latin typeface="Arial" panose="020B0604020202020204" pitchFamily="34" charset="0"/>
                          <a:cs typeface="Arial" panose="020B0604020202020204" pitchFamily="34" charset="0"/>
                        </a:rPr>
                        <a:t>mixd</a:t>
                      </a:r>
                      <a:r>
                        <a:rPr lang="en-US" sz="1100" b="0" i="0" u="none" strike="noStrike" dirty="0">
                          <a:solidFill>
                            <a:srgbClr val="000000"/>
                          </a:solidFill>
                          <a:effectLst/>
                          <a:latin typeface="Arial" panose="020B0604020202020204" pitchFamily="34" charset="0"/>
                          <a:cs typeface="Arial" panose="020B0604020202020204" pitchFamily="34" charset="0"/>
                        </a:rPr>
                        <a:t>,” “cover,”  and “baked.”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a picture of each event to the following phrases: “mixed the cake,” “covered the cake,” and “baked the cake.”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 liked the cake” on the board.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while teacher writes a sentence using past tense during a science lesson.</a:t>
                      </a:r>
                      <a:r>
                        <a:rPr lang="en-US" sz="1100" b="0" i="0" u="none" strike="noStrike" baseline="0" dirty="0">
                          <a:solidFill>
                            <a:schemeClr val="dk1"/>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Example:</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We planted seeds in a pot yesterday.”)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will find</a:t>
                      </a:r>
                      <a:r>
                        <a:rPr lang="en-US" sz="1100" b="0" i="0" u="none" strike="noStrike" baseline="0" dirty="0">
                          <a:solidFill>
                            <a:srgbClr val="000000"/>
                          </a:solidFill>
                          <a:effectLst/>
                          <a:latin typeface="Arial" panose="020B0604020202020204" pitchFamily="34" charset="0"/>
                          <a:cs typeface="Arial" panose="020B0604020202020204" pitchFamily="34" charset="0"/>
                        </a:rPr>
                        <a:t> the ca</a:t>
                      </a:r>
                      <a:r>
                        <a:rPr lang="en-US" sz="1100" b="0" i="0" u="none" strike="noStrike" dirty="0">
                          <a:solidFill>
                            <a:srgbClr val="000000"/>
                          </a:solidFill>
                          <a:effectLst/>
                          <a:latin typeface="Arial" panose="020B0604020202020204" pitchFamily="34" charset="0"/>
                          <a:cs typeface="Arial" panose="020B0604020202020204" pitchFamily="34" charset="0"/>
                        </a:rPr>
                        <a:t>rd with the word “planted”</a:t>
                      </a:r>
                      <a:r>
                        <a:rPr lang="en-US" sz="1100" b="0" i="0" u="none" strike="noStrike" baseline="0" dirty="0">
                          <a:solidFill>
                            <a:srgbClr val="000000"/>
                          </a:solidFill>
                          <a:effectLst/>
                          <a:latin typeface="Arial" panose="020B0604020202020204" pitchFamily="34" charset="0"/>
                          <a:cs typeface="Arial" panose="020B0604020202020204" pitchFamily="34" charset="0"/>
                        </a:rPr>
                        <a:t> and place it</a:t>
                      </a:r>
                      <a:r>
                        <a:rPr lang="en-US" sz="1100" b="0" i="0" u="none" strike="noStrike" dirty="0">
                          <a:solidFill>
                            <a:srgbClr val="000000"/>
                          </a:solidFill>
                          <a:effectLst/>
                          <a:latin typeface="Arial" panose="020B0604020202020204" pitchFamily="34" charset="0"/>
                          <a:cs typeface="Arial" panose="020B0604020202020204" pitchFamily="34" charset="0"/>
                        </a:rPr>
                        <a:t> on top of the</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word “planted” in teacher’s sentence.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teacher writes the </a:t>
                      </a:r>
                      <a:endParaRPr lang="en-US" sz="11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words “planted,” “used,” and “watered” on the board, student writes “plant,” “</a:t>
                      </a:r>
                      <a:r>
                        <a:rPr lang="en-US" sz="1100" b="0" i="0" u="none" strike="noStrike" dirty="0" err="1">
                          <a:solidFill>
                            <a:srgbClr val="000000"/>
                          </a:solidFill>
                          <a:effectLst/>
                          <a:latin typeface="Arial" panose="020B0604020202020204" pitchFamily="34" charset="0"/>
                          <a:cs typeface="Arial" panose="020B0604020202020204" pitchFamily="34" charset="0"/>
                        </a:rPr>
                        <a:t>uze</a:t>
                      </a:r>
                      <a:r>
                        <a:rPr lang="en-US" sz="1100" b="0" i="0" u="none" strike="noStrike" dirty="0">
                          <a:solidFill>
                            <a:srgbClr val="000000"/>
                          </a:solidFill>
                          <a:effectLst/>
                          <a:latin typeface="Arial" panose="020B0604020202020204" pitchFamily="34" charset="0"/>
                          <a:cs typeface="Arial" panose="020B0604020202020204" pitchFamily="34" charset="0"/>
                        </a:rPr>
                        <a:t>,” and “</a:t>
                      </a:r>
                      <a:r>
                        <a:rPr lang="en-US" sz="1100" b="0" i="0" u="none" strike="noStrike" dirty="0" err="1">
                          <a:solidFill>
                            <a:srgbClr val="000000"/>
                          </a:solidFill>
                          <a:effectLst/>
                          <a:latin typeface="Arial" panose="020B0604020202020204" pitchFamily="34" charset="0"/>
                          <a:cs typeface="Arial" panose="020B0604020202020204" pitchFamily="34" charset="0"/>
                        </a:rPr>
                        <a:t>waterd</a:t>
                      </a:r>
                      <a:r>
                        <a:rPr lang="en-US" sz="1100" b="0" i="0" u="none" strike="noStrike" dirty="0">
                          <a:solidFill>
                            <a:srgbClr val="000000"/>
                          </a:solidFill>
                          <a:effectLst/>
                          <a:latin typeface="Arial" panose="020B0604020202020204" pitchFamily="34" charset="0"/>
                          <a:cs typeface="Arial" panose="020B0604020202020204" pitchFamily="34" charset="0"/>
                        </a:rPr>
                        <a:t>” on whiteboard.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matches a picture of each event to the following phrases: “planted the seeds,” “used the hose,” and “watered the dirt.”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“This morning I pulled weeds” in his science journal.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extLst>
      <p:ext uri="{BB962C8B-B14F-4D97-AF65-F5344CB8AC3E}">
        <p14:creationId xmlns:p14="http://schemas.microsoft.com/office/powerpoint/2010/main" val="5296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84923" y="169141"/>
            <a:ext cx="8926063" cy="914400"/>
          </a:xfrm>
        </p:spPr>
        <p:txBody>
          <a:bodyPr>
            <a:noAutofit/>
          </a:bodyPr>
          <a:lstStyle/>
          <a:p>
            <a:pPr>
              <a:defRPr/>
            </a:pPr>
            <a:r>
              <a:rPr lang="en-US" dirty="0">
                <a:solidFill>
                  <a:srgbClr val="2F5CAC"/>
                </a:solidFill>
              </a:rPr>
              <a:t>Observable Behavior W7. Using Negatives with Classroom Examples</a:t>
            </a:r>
          </a:p>
        </p:txBody>
      </p:sp>
      <p:pic>
        <p:nvPicPr>
          <p:cNvPr id="4" name="Picture 3" descr="Image of Observable Behavior W7;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848433" y="1381244"/>
            <a:ext cx="9077325" cy="1752600"/>
          </a:xfrm>
          <a:prstGeom prst="rect">
            <a:avLst/>
          </a:prstGeom>
        </p:spPr>
      </p:pic>
      <p:graphicFrame>
        <p:nvGraphicFramePr>
          <p:cNvPr id="7" name="Table 6" descr="Image of classroom example W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16344578"/>
              </p:ext>
            </p:extLst>
          </p:nvPr>
        </p:nvGraphicFramePr>
        <p:xfrm>
          <a:off x="927228" y="3161929"/>
          <a:ext cx="9888362" cy="3202052"/>
        </p:xfrm>
        <a:graphic>
          <a:graphicData uri="http://schemas.openxmlformats.org/drawingml/2006/table">
            <a:tbl>
              <a:tblPr firstRow="1" bandRow="1">
                <a:tableStyleId>{D7AC3CCA-C797-4891-BE02-D94E43425B78}</a:tableStyleId>
              </a:tblPr>
              <a:tblGrid>
                <a:gridCol w="1386422">
                  <a:extLst>
                    <a:ext uri="{9D8B030D-6E8A-4147-A177-3AD203B41FA5}">
                      <a16:colId xmlns:a16="http://schemas.microsoft.com/office/drawing/2014/main" val="20000"/>
                    </a:ext>
                  </a:extLst>
                </a:gridCol>
                <a:gridCol w="1592343">
                  <a:extLst>
                    <a:ext uri="{9D8B030D-6E8A-4147-A177-3AD203B41FA5}">
                      <a16:colId xmlns:a16="http://schemas.microsoft.com/office/drawing/2014/main" val="20001"/>
                    </a:ext>
                  </a:extLst>
                </a:gridCol>
                <a:gridCol w="1775737">
                  <a:extLst>
                    <a:ext uri="{9D8B030D-6E8A-4147-A177-3AD203B41FA5}">
                      <a16:colId xmlns:a16="http://schemas.microsoft.com/office/drawing/2014/main" val="20002"/>
                    </a:ext>
                  </a:extLst>
                </a:gridCol>
                <a:gridCol w="1740665">
                  <a:extLst>
                    <a:ext uri="{9D8B030D-6E8A-4147-A177-3AD203B41FA5}">
                      <a16:colId xmlns:a16="http://schemas.microsoft.com/office/drawing/2014/main" val="20003"/>
                    </a:ext>
                  </a:extLst>
                </a:gridCol>
                <a:gridCol w="1696598">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vocalizes or eye gazes when teacher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“I do not like rain.”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sorts picture/ sentence</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into</a:t>
                      </a:r>
                      <a:r>
                        <a:rPr lang="en-US" sz="1100" b="0" i="0" u="none" strike="noStrike" baseline="0" dirty="0">
                          <a:solidFill>
                            <a:srgbClr val="000000"/>
                          </a:solidFill>
                          <a:effectLst/>
                          <a:latin typeface="Arial" panose="020B0604020202020204" pitchFamily="34" charset="0"/>
                          <a:cs typeface="Arial" panose="020B0604020202020204" pitchFamily="34" charset="0"/>
                        </a:rPr>
                        <a:t> groups of </a:t>
                      </a:r>
                      <a:r>
                        <a:rPr lang="en-US" sz="1100" b="0" i="0" u="none" strike="noStrike" dirty="0">
                          <a:solidFill>
                            <a:srgbClr val="000000"/>
                          </a:solidFill>
                          <a:effectLst/>
                          <a:latin typeface="Arial" panose="020B0604020202020204" pitchFamily="34" charset="0"/>
                          <a:cs typeface="Arial" panose="020B0604020202020204" pitchFamily="34" charset="0"/>
                        </a:rPr>
                        <a:t>“I like” or “I do not like” on a pocket chart. (Example:</a:t>
                      </a:r>
                      <a:r>
                        <a:rPr lang="en-US" sz="1100" b="0" i="0" u="none" strike="noStrike" baseline="0" dirty="0">
                          <a:solidFill>
                            <a:srgbClr val="000000"/>
                          </a:solidFill>
                          <a:effectLst/>
                          <a:latin typeface="Arial" panose="020B0604020202020204" pitchFamily="34" charset="0"/>
                          <a:cs typeface="Arial" panose="020B0604020202020204" pitchFamily="34" charset="0"/>
                        </a:rPr>
                        <a:t> Picture/ sentence card with </a:t>
                      </a:r>
                      <a:r>
                        <a:rPr lang="en-US" sz="1100" b="0" i="0" u="none" strike="noStrike" dirty="0">
                          <a:solidFill>
                            <a:srgbClr val="000000"/>
                          </a:solidFill>
                          <a:effectLst/>
                          <a:latin typeface="Arial" panose="020B0604020202020204" pitchFamily="34" charset="0"/>
                          <a:cs typeface="Arial" panose="020B0604020202020204" pitchFamily="34" charset="0"/>
                        </a:rPr>
                        <a:t>“I do not like bugs” goes under the “I do not like” part of the pocket chart.)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the sentence stem “I do not like ___” by writing the word “snakes.”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“not like nap”</a:t>
                      </a:r>
                      <a:r>
                        <a:rPr lang="en-US" sz="1100" b="0" i="0" u="none" strike="noStrike" baseline="0" dirty="0">
                          <a:solidFill>
                            <a:srgbClr val="000000"/>
                          </a:solidFill>
                          <a:effectLst/>
                          <a:latin typeface="Arial" panose="020B0604020202020204" pitchFamily="34" charset="0"/>
                          <a:cs typeface="Arial" panose="020B0604020202020204" pitchFamily="34" charset="0"/>
                        </a:rPr>
                        <a:t> i</a:t>
                      </a:r>
                      <a:r>
                        <a:rPr lang="en-US" sz="1100" b="0" i="0" u="none" strike="noStrike" dirty="0">
                          <a:solidFill>
                            <a:srgbClr val="000000"/>
                          </a:solidFill>
                          <a:effectLst/>
                          <a:latin typeface="Arial" panose="020B0604020202020204" pitchFamily="34" charset="0"/>
                          <a:cs typeface="Arial" panose="020B0604020202020204" pitchFamily="34" charset="0"/>
                        </a:rPr>
                        <a:t>n his journal.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 do not like gym class. I do not like to jump rope.”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540892">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nods and gazes when teacher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“We don’t run in the hall” during a lesson about class rules.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sorts picture/ sentence</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into groups of “Do” and “Don’t” on a graphic organizer. (Example:</a:t>
                      </a:r>
                      <a:r>
                        <a:rPr lang="en-US" sz="1100" b="0" i="0" u="none" strike="noStrike" baseline="0" dirty="0">
                          <a:solidFill>
                            <a:srgbClr val="000000"/>
                          </a:solidFill>
                          <a:effectLst/>
                          <a:latin typeface="Arial" panose="020B0604020202020204" pitchFamily="34" charset="0"/>
                          <a:cs typeface="Arial" panose="020B0604020202020204" pitchFamily="34" charset="0"/>
                        </a:rPr>
                        <a:t> Picture/ sentence cards with “We do listen” and </a:t>
                      </a:r>
                      <a:r>
                        <a:rPr lang="en-US" sz="1100" b="0" i="0" u="none" strike="noStrike" dirty="0">
                          <a:solidFill>
                            <a:srgbClr val="000000"/>
                          </a:solidFill>
                          <a:effectLst/>
                          <a:latin typeface="Arial" panose="020B0604020202020204" pitchFamily="34" charset="0"/>
                          <a:cs typeface="Arial" panose="020B0604020202020204" pitchFamily="34" charset="0"/>
                        </a:rPr>
                        <a:t> “We don’t yell.”)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completes the sentence stem “We don’t ___” by writing the word “hit.”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“don’t lie” on the board during a lesson about class rules.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“In our class we don’t hurt others. We are friends that help each other.”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extLst>
      <p:ext uri="{BB962C8B-B14F-4D97-AF65-F5344CB8AC3E}">
        <p14:creationId xmlns:p14="http://schemas.microsoft.com/office/powerpoint/2010/main" val="2973187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0889" y="162311"/>
            <a:ext cx="10093781" cy="914400"/>
          </a:xfrm>
        </p:spPr>
        <p:txBody>
          <a:bodyPr>
            <a:noAutofit/>
          </a:bodyPr>
          <a:lstStyle/>
          <a:p>
            <a:pPr>
              <a:defRPr/>
            </a:pPr>
            <a:r>
              <a:rPr lang="en-US" dirty="0">
                <a:solidFill>
                  <a:srgbClr val="2F5CAC"/>
                </a:solidFill>
              </a:rPr>
              <a:t>Observable Behavior W8. Connecting Words</a:t>
            </a:r>
            <a:br>
              <a:rPr lang="en-US" dirty="0">
                <a:solidFill>
                  <a:srgbClr val="2F5CAC"/>
                </a:solidFill>
              </a:rPr>
            </a:br>
            <a:r>
              <a:rPr lang="en-US" dirty="0">
                <a:solidFill>
                  <a:srgbClr val="2F5CAC"/>
                </a:solidFill>
              </a:rPr>
              <a:t>with Classroom Examples</a:t>
            </a:r>
          </a:p>
        </p:txBody>
      </p:sp>
      <p:pic>
        <p:nvPicPr>
          <p:cNvPr id="4" name="Picture 3" descr="Image of Observable Behavior W8;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845972" y="1284899"/>
            <a:ext cx="9086850" cy="1952625"/>
          </a:xfrm>
          <a:prstGeom prst="rect">
            <a:avLst/>
          </a:prstGeom>
        </p:spPr>
      </p:pic>
      <p:graphicFrame>
        <p:nvGraphicFramePr>
          <p:cNvPr id="7" name="Table 6" descr="Image of classroom example W8;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924777053"/>
              </p:ext>
            </p:extLst>
          </p:nvPr>
        </p:nvGraphicFramePr>
        <p:xfrm>
          <a:off x="1108145" y="3259558"/>
          <a:ext cx="9710419" cy="2940204"/>
        </p:xfrm>
        <a:graphic>
          <a:graphicData uri="http://schemas.openxmlformats.org/drawingml/2006/table">
            <a:tbl>
              <a:tblPr firstRow="1" bandRow="1">
                <a:tableStyleId>{D7AC3CCA-C797-4891-BE02-D94E43425B78}</a:tableStyleId>
              </a:tblPr>
              <a:tblGrid>
                <a:gridCol w="1218115">
                  <a:extLst>
                    <a:ext uri="{9D8B030D-6E8A-4147-A177-3AD203B41FA5}">
                      <a16:colId xmlns:a16="http://schemas.microsoft.com/office/drawing/2014/main" val="20000"/>
                    </a:ext>
                  </a:extLst>
                </a:gridCol>
                <a:gridCol w="1639812">
                  <a:extLst>
                    <a:ext uri="{9D8B030D-6E8A-4147-A177-3AD203B41FA5}">
                      <a16:colId xmlns:a16="http://schemas.microsoft.com/office/drawing/2014/main" val="20001"/>
                    </a:ext>
                  </a:extLst>
                </a:gridCol>
                <a:gridCol w="1718632">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696598">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274284">
                <a:tc>
                  <a:txBody>
                    <a:bodyPr/>
                    <a:lstStyle/>
                    <a:p>
                      <a:r>
                        <a:rPr lang="en-US" sz="1600"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listens as teacher describes the lunch menu: “Today, we are eating chicken nuggets </a:t>
                      </a:r>
                      <a:r>
                        <a:rPr lang="en-US" sz="1100" b="0" i="1" u="none" strike="noStrike" dirty="0">
                          <a:solidFill>
                            <a:srgbClr val="000000"/>
                          </a:solidFill>
                          <a:effectLst/>
                          <a:latin typeface="Arial" panose="020B0604020202020204" pitchFamily="34" charset="0"/>
                          <a:cs typeface="Arial" panose="020B0604020202020204" pitchFamily="34" charset="0"/>
                        </a:rPr>
                        <a:t>and</a:t>
                      </a:r>
                      <a:r>
                        <a:rPr lang="en-US" sz="1100" b="0" i="0" u="none" strike="noStrike" dirty="0">
                          <a:solidFill>
                            <a:srgbClr val="000000"/>
                          </a:solidFill>
                          <a:effectLst/>
                          <a:latin typeface="Arial" panose="020B0604020202020204" pitchFamily="34" charset="0"/>
                          <a:cs typeface="Arial" panose="020B0604020202020204" pitchFamily="34" charset="0"/>
                        </a:rPr>
                        <a:t> mashed potatoes.”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Student matches a word/picture</a:t>
                      </a:r>
                      <a:r>
                        <a:rPr lang="en-US" sz="1100" b="0" i="0" u="none" strike="noStrike" baseline="0" dirty="0">
                          <a:solidFill>
                            <a:schemeClr val="tx1"/>
                          </a:solidFill>
                          <a:effectLst/>
                          <a:latin typeface="Arial" panose="020B0604020202020204" pitchFamily="34" charset="0"/>
                          <a:cs typeface="Arial" panose="020B0604020202020204" pitchFamily="34" charset="0"/>
                        </a:rPr>
                        <a:t> </a:t>
                      </a:r>
                      <a:r>
                        <a:rPr lang="en-US" sz="1100" b="0" i="0" u="none" strike="noStrike" dirty="0">
                          <a:solidFill>
                            <a:schemeClr val="tx1"/>
                          </a:solidFill>
                          <a:effectLst/>
                          <a:latin typeface="Arial" panose="020B0604020202020204" pitchFamily="34" charset="0"/>
                          <a:cs typeface="Arial" panose="020B0604020202020204" pitchFamily="34" charset="0"/>
                        </a:rPr>
                        <a:t>card for “milk” and a word/picture card</a:t>
                      </a:r>
                      <a:r>
                        <a:rPr lang="en-US" sz="1100" b="0" i="0" u="none" strike="noStrike" baseline="0" dirty="0">
                          <a:solidFill>
                            <a:schemeClr val="tx1"/>
                          </a:solidFill>
                          <a:effectLst/>
                          <a:latin typeface="Arial" panose="020B0604020202020204" pitchFamily="34" charset="0"/>
                          <a:cs typeface="Arial" panose="020B0604020202020204" pitchFamily="34" charset="0"/>
                        </a:rPr>
                        <a:t> </a:t>
                      </a:r>
                      <a:r>
                        <a:rPr lang="en-US" sz="1100" b="0" i="0" u="none" strike="noStrike" dirty="0">
                          <a:solidFill>
                            <a:schemeClr val="tx1"/>
                          </a:solidFill>
                          <a:effectLst/>
                          <a:latin typeface="Arial" panose="020B0604020202020204" pitchFamily="34" charset="0"/>
                          <a:cs typeface="Arial" panose="020B0604020202020204" pitchFamily="34" charset="0"/>
                        </a:rPr>
                        <a:t>for “cookies” with a single word/picture</a:t>
                      </a:r>
                      <a:r>
                        <a:rPr lang="en-US" sz="1100" b="0" i="0" u="none" strike="noStrike" baseline="0" dirty="0">
                          <a:solidFill>
                            <a:schemeClr val="tx1"/>
                          </a:solidFill>
                          <a:effectLst/>
                          <a:latin typeface="Arial" panose="020B0604020202020204" pitchFamily="34" charset="0"/>
                          <a:cs typeface="Arial" panose="020B0604020202020204" pitchFamily="34" charset="0"/>
                        </a:rPr>
                        <a:t> card of “milk and cookies.”</a:t>
                      </a:r>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being asked about two things she likes to eat, student writes “grapes and chips.”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After being asked what he ate for breakfast, student writes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“ate eggs and drank milk.”</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combines the two sentences “I like to eat pizza” and “I like to eat chicken nuggets” by writing “I like to eat pizza and chicken nuggets.”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665920">
                <a:tc>
                  <a:txBody>
                    <a:bodyPr/>
                    <a:lstStyle/>
                    <a:p>
                      <a:r>
                        <a:rPr lang="en-US" sz="1600" b="1" dirty="0"/>
                        <a:t>Secondary</a:t>
                      </a:r>
                      <a:endParaRPr lang="en-US" b="1"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puts head on desk as teacher writes about</a:t>
                      </a:r>
                      <a:r>
                        <a:rPr lang="en-US" sz="1100" b="0" i="0" u="none" strike="noStrike" baseline="0" dirty="0">
                          <a:solidFill>
                            <a:srgbClr val="000000"/>
                          </a:solidFill>
                          <a:effectLst/>
                          <a:latin typeface="Arial" panose="020B0604020202020204" pitchFamily="34" charset="0"/>
                          <a:cs typeface="Arial" panose="020B0604020202020204" pitchFamily="34" charset="0"/>
                        </a:rPr>
                        <a:t> the weather: </a:t>
                      </a:r>
                      <a:r>
                        <a:rPr lang="en-US" sz="1100" b="0" i="0" u="none" strike="noStrike" dirty="0">
                          <a:solidFill>
                            <a:srgbClr val="000000"/>
                          </a:solidFill>
                          <a:effectLst/>
                          <a:latin typeface="Arial" panose="020B0604020202020204" pitchFamily="34" charset="0"/>
                          <a:cs typeface="Arial" panose="020B0604020202020204" pitchFamily="34" charset="0"/>
                        </a:rPr>
                        <a:t>”This morning the weather is sunny </a:t>
                      </a:r>
                      <a:r>
                        <a:rPr lang="en-US" sz="1100" b="0" i="1" u="none" strike="noStrike" dirty="0">
                          <a:solidFill>
                            <a:srgbClr val="000000"/>
                          </a:solidFill>
                          <a:effectLst/>
                          <a:latin typeface="Arial" panose="020B0604020202020204" pitchFamily="34" charset="0"/>
                          <a:cs typeface="Arial" panose="020B0604020202020204" pitchFamily="34" charset="0"/>
                        </a:rPr>
                        <a:t>but</a:t>
                      </a:r>
                      <a:r>
                        <a:rPr lang="en-US" sz="1100" b="0" i="0" u="none" strike="noStrike" dirty="0">
                          <a:solidFill>
                            <a:srgbClr val="000000"/>
                          </a:solidFill>
                          <a:effectLst/>
                          <a:latin typeface="Arial" panose="020B0604020202020204" pitchFamily="34" charset="0"/>
                          <a:cs typeface="Arial" panose="020B0604020202020204" pitchFamily="34" charset="0"/>
                        </a:rPr>
                        <a:t> cold.”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Student places a</a:t>
                      </a:r>
                      <a:r>
                        <a:rPr lang="en-US" sz="1100" b="0" i="0" u="none" strike="noStrike" baseline="0" dirty="0">
                          <a:solidFill>
                            <a:schemeClr val="tx1"/>
                          </a:solidFill>
                          <a:effectLst/>
                          <a:latin typeface="Arial" panose="020B0604020202020204" pitchFamily="34" charset="0"/>
                          <a:cs typeface="Arial" panose="020B0604020202020204" pitchFamily="34" charset="0"/>
                        </a:rPr>
                        <a:t> </a:t>
                      </a:r>
                      <a:r>
                        <a:rPr lang="en-US" sz="1100" b="0" i="0" u="none" strike="noStrike" dirty="0">
                          <a:solidFill>
                            <a:schemeClr val="tx1"/>
                          </a:solidFill>
                          <a:effectLst/>
                          <a:latin typeface="Arial" panose="020B0604020202020204" pitchFamily="34" charset="0"/>
                          <a:cs typeface="Arial" panose="020B0604020202020204" pitchFamily="34" charset="0"/>
                        </a:rPr>
                        <a:t>word/picture card for “sunny” and a word/ picture card for “cold” on either side of “but” in the teacher’s sentence.</a:t>
                      </a:r>
                      <a:endParaRPr lang="en-US" sz="1100" dirty="0">
                        <a:solidFill>
                          <a:schemeClr val="tx1"/>
                        </a:solidFill>
                        <a:effectLst/>
                        <a:latin typeface="Arial" panose="020B0604020202020204" pitchFamily="34" charset="0"/>
                        <a:cs typeface="Arial" panose="020B0604020202020204" pitchFamily="34" charset="0"/>
                      </a:endParaRPr>
                    </a:p>
                    <a:p>
                      <a:pPr fontAlgn="t"/>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a:t>
                      </a:r>
                      <a:r>
                        <a:rPr lang="en-US" sz="1100" b="0" i="0" u="none" strike="noStrike" baseline="0" dirty="0">
                          <a:solidFill>
                            <a:srgbClr val="000000"/>
                          </a:solidFill>
                          <a:effectLst/>
                          <a:latin typeface="Arial" panose="020B0604020202020204" pitchFamily="34" charset="0"/>
                          <a:cs typeface="Arial" panose="020B0604020202020204" pitchFamily="34" charset="0"/>
                        </a:rPr>
                        <a:t> writes two different words to describe the weather and connects them with “but.”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describes the weather by writing</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“cold outside but warm inside.”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“The weather is cold outside but warm inside.”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extLst>
      <p:ext uri="{BB962C8B-B14F-4D97-AF65-F5344CB8AC3E}">
        <p14:creationId xmlns:p14="http://schemas.microsoft.com/office/powerpoint/2010/main" val="392885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98510" y="180082"/>
            <a:ext cx="9195920" cy="914400"/>
          </a:xfrm>
        </p:spPr>
        <p:txBody>
          <a:bodyPr>
            <a:noAutofit/>
          </a:bodyPr>
          <a:lstStyle/>
          <a:p>
            <a:pPr>
              <a:defRPr/>
            </a:pPr>
            <a:r>
              <a:rPr lang="en-US" dirty="0">
                <a:solidFill>
                  <a:srgbClr val="2F5CAC"/>
                </a:solidFill>
              </a:rPr>
              <a:t>Observable Behavior W9. Narrating</a:t>
            </a:r>
            <a:br>
              <a:rPr lang="en-US" dirty="0">
                <a:solidFill>
                  <a:srgbClr val="2F5CAC"/>
                </a:solidFill>
              </a:rPr>
            </a:br>
            <a:r>
              <a:rPr lang="en-US" dirty="0">
                <a:solidFill>
                  <a:srgbClr val="2F5CAC"/>
                </a:solidFill>
              </a:rPr>
              <a:t>with Classroom Examples</a:t>
            </a:r>
          </a:p>
        </p:txBody>
      </p:sp>
      <p:pic>
        <p:nvPicPr>
          <p:cNvPr id="4" name="Picture 3" descr="Image of Observable Behavior W9;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865015" y="1590241"/>
            <a:ext cx="9124950" cy="1695450"/>
          </a:xfrm>
          <a:prstGeom prst="rect">
            <a:avLst/>
          </a:prstGeom>
        </p:spPr>
      </p:pic>
      <p:graphicFrame>
        <p:nvGraphicFramePr>
          <p:cNvPr id="7" name="Table 6" descr="Image of classroom example W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364122829"/>
              </p:ext>
            </p:extLst>
          </p:nvPr>
        </p:nvGraphicFramePr>
        <p:xfrm>
          <a:off x="1022260" y="3362809"/>
          <a:ext cx="9851388" cy="2639451"/>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31182">
                  <a:extLst>
                    <a:ext uri="{9D8B030D-6E8A-4147-A177-3AD203B41FA5}">
                      <a16:colId xmlns:a16="http://schemas.microsoft.com/office/drawing/2014/main" val="20001"/>
                    </a:ext>
                  </a:extLst>
                </a:gridCol>
                <a:gridCol w="1663916">
                  <a:extLst>
                    <a:ext uri="{9D8B030D-6E8A-4147-A177-3AD203B41FA5}">
                      <a16:colId xmlns:a16="http://schemas.microsoft.com/office/drawing/2014/main" val="20002"/>
                    </a:ext>
                  </a:extLst>
                </a:gridCol>
                <a:gridCol w="1674035">
                  <a:extLst>
                    <a:ext uri="{9D8B030D-6E8A-4147-A177-3AD203B41FA5}">
                      <a16:colId xmlns:a16="http://schemas.microsoft.com/office/drawing/2014/main" val="20003"/>
                    </a:ext>
                  </a:extLst>
                </a:gridCol>
                <a:gridCol w="1752211">
                  <a:extLst>
                    <a:ext uri="{9D8B030D-6E8A-4147-A177-3AD203B41FA5}">
                      <a16:colId xmlns:a16="http://schemas.microsoft.com/office/drawing/2014/main" val="20004"/>
                    </a:ext>
                  </a:extLst>
                </a:gridCol>
                <a:gridCol w="1702450">
                  <a:extLst>
                    <a:ext uri="{9D8B030D-6E8A-4147-A177-3AD203B41FA5}">
                      <a16:colId xmlns:a16="http://schemas.microsoft.com/office/drawing/2014/main" val="20005"/>
                    </a:ext>
                  </a:extLst>
                </a:gridCol>
              </a:tblGrid>
              <a:tr h="143296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teacher write about a trip to the beach.</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incorrectly labels pictures that show the steps a girl took to build a sandcastle.</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labels three pictures that show the steps a girl took to build a sandcastle (Example: “dg” for “dig,” “water” for “add</a:t>
                      </a:r>
                      <a:r>
                        <a:rPr lang="en-US" sz="1100" b="0" i="0" u="none" strike="noStrike" baseline="0" dirty="0">
                          <a:solidFill>
                            <a:srgbClr val="000000"/>
                          </a:solidFill>
                          <a:effectLst/>
                          <a:latin typeface="Arial" panose="020B0604020202020204" pitchFamily="34" charset="0"/>
                          <a:cs typeface="Arial" panose="020B0604020202020204" pitchFamily="34" charset="0"/>
                        </a:rPr>
                        <a:t> water,” </a:t>
                      </a:r>
                      <a:r>
                        <a:rPr lang="en-US" sz="1100" b="0" i="0" u="none" strike="noStrike" dirty="0">
                          <a:solidFill>
                            <a:srgbClr val="000000"/>
                          </a:solidFill>
                          <a:effectLst/>
                          <a:latin typeface="Arial" panose="020B0604020202020204" pitchFamily="34" charset="0"/>
                          <a:cs typeface="Arial" panose="020B0604020202020204" pitchFamily="34" charset="0"/>
                        </a:rPr>
                        <a:t>and “pet” for “pat</a:t>
                      </a:r>
                      <a:r>
                        <a:rPr lang="en-US" sz="1100" b="0" i="0" u="none" strike="noStrike" baseline="0" dirty="0">
                          <a:solidFill>
                            <a:srgbClr val="000000"/>
                          </a:solidFill>
                          <a:effectLst/>
                          <a:latin typeface="Arial" panose="020B0604020202020204" pitchFamily="34" charset="0"/>
                          <a:cs typeface="Arial" panose="020B0604020202020204" pitchFamily="34" charset="0"/>
                        </a:rPr>
                        <a:t> the sand.”)</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a day at the beach</a:t>
                      </a:r>
                      <a:r>
                        <a:rPr lang="en-US" sz="1100" b="0" i="0" u="none" strike="noStrike" baseline="0" dirty="0">
                          <a:solidFill>
                            <a:srgbClr val="000000"/>
                          </a:solidFill>
                          <a:effectLst/>
                          <a:latin typeface="Arial" panose="020B0604020202020204" pitchFamily="34" charset="0"/>
                          <a:cs typeface="Arial" panose="020B0604020202020204" pitchFamily="34" charset="0"/>
                        </a:rPr>
                        <a:t> with the phrase</a:t>
                      </a:r>
                      <a:r>
                        <a:rPr lang="en-US" sz="1100" b="0" i="0" u="none" strike="noStrike" dirty="0">
                          <a:solidFill>
                            <a:srgbClr val="000000"/>
                          </a:solidFill>
                          <a:effectLst/>
                          <a:latin typeface="Arial" panose="020B0604020202020204" pitchFamily="34" charset="0"/>
                          <a:cs typeface="Arial" panose="020B0604020202020204" pitchFamily="34" charset="0"/>
                        </a:rPr>
                        <a:t> “fun with sand.”</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a day at the beach: “I go to beach with mom. It is fun and sunny.”</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0648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ignores the teacher as the teacher writes about his weekend.</a:t>
                      </a:r>
                      <a:endParaRPr lang="en-US" sz="1100" b="0" dirty="0">
                        <a:effectLst/>
                        <a:latin typeface="Arial" panose="020B0604020202020204" pitchFamily="34" charset="0"/>
                        <a:cs typeface="Arial" panose="020B0604020202020204" pitchFamily="34" charset="0"/>
                      </a:endParaRPr>
                    </a:p>
                    <a:p>
                      <a:pPr fontAlgn="t"/>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incorrectly labels pictures that show activities that she did over the weekend.</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labels three pictures that show activities he did over the weekend</a:t>
                      </a:r>
                      <a:r>
                        <a:rPr lang="en-US" sz="1100" b="0" i="0" u="none" strike="noStrike" baseline="0" dirty="0">
                          <a:solidFill>
                            <a:srgbClr val="000000"/>
                          </a:solidFill>
                          <a:effectLst/>
                          <a:latin typeface="Arial" panose="020B0604020202020204" pitchFamily="34" charset="0"/>
                          <a:cs typeface="Arial" panose="020B0604020202020204" pitchFamily="34" charset="0"/>
                        </a:rPr>
                        <a:t> (Example: “TV,</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err="1">
                          <a:solidFill>
                            <a:srgbClr val="000000"/>
                          </a:solidFill>
                          <a:effectLst/>
                          <a:latin typeface="Arial" panose="020B0604020202020204" pitchFamily="34" charset="0"/>
                          <a:cs typeface="Arial" panose="020B0604020202020204" pitchFamily="34" charset="0"/>
                        </a:rPr>
                        <a:t>cuk</a:t>
                      </a:r>
                      <a:r>
                        <a:rPr lang="en-US" sz="1100" b="0" i="0" u="none" strike="noStrike" dirty="0">
                          <a:solidFill>
                            <a:srgbClr val="000000"/>
                          </a:solidFill>
                          <a:effectLst/>
                          <a:latin typeface="Arial" panose="020B0604020202020204" pitchFamily="34" charset="0"/>
                          <a:cs typeface="Arial" panose="020B0604020202020204" pitchFamily="34" charset="0"/>
                        </a:rPr>
                        <a:t>” for “cook,” and “</a:t>
                      </a:r>
                      <a:r>
                        <a:rPr lang="en-US" sz="1100" b="0" i="0" u="none" strike="noStrike" dirty="0" err="1">
                          <a:solidFill>
                            <a:srgbClr val="000000"/>
                          </a:solidFill>
                          <a:effectLst/>
                          <a:latin typeface="Arial" panose="020B0604020202020204" pitchFamily="34" charset="0"/>
                          <a:cs typeface="Arial" panose="020B0604020202020204" pitchFamily="34" charset="0"/>
                        </a:rPr>
                        <a:t>plae</a:t>
                      </a:r>
                      <a:r>
                        <a:rPr lang="en-US" sz="1100" b="0" i="0" u="none" strike="noStrike" dirty="0">
                          <a:solidFill>
                            <a:srgbClr val="000000"/>
                          </a:solidFill>
                          <a:effectLst/>
                          <a:latin typeface="Arial" panose="020B0604020202020204" pitchFamily="34" charset="0"/>
                          <a:cs typeface="Arial" panose="020B0604020202020204" pitchFamily="34" charset="0"/>
                        </a:rPr>
                        <a:t>” for</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play.”)</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his weekend</a:t>
                      </a:r>
                      <a:r>
                        <a:rPr lang="en-US" sz="1100" b="0" i="0" u="none" strike="noStrike" baseline="0" dirty="0">
                          <a:solidFill>
                            <a:srgbClr val="000000"/>
                          </a:solidFill>
                          <a:effectLst/>
                          <a:latin typeface="Arial" panose="020B0604020202020204" pitchFamily="34" charset="0"/>
                          <a:cs typeface="Arial" panose="020B0604020202020204" pitchFamily="34" charset="0"/>
                        </a:rPr>
                        <a:t> with the phrase </a:t>
                      </a:r>
                      <a:r>
                        <a:rPr lang="en-US" sz="1100" b="0" i="0" u="none" strike="noStrike" dirty="0">
                          <a:solidFill>
                            <a:srgbClr val="000000"/>
                          </a:solidFill>
                          <a:effectLst/>
                          <a:latin typeface="Arial" panose="020B0604020202020204" pitchFamily="34" charset="0"/>
                          <a:cs typeface="Arial" panose="020B0604020202020204" pitchFamily="34" charset="0"/>
                        </a:rPr>
                        <a:t>“watch TV show with mom.”</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about his weekend: “I watch TV with mom. I cooked with mom and played outside.”</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extLst>
      <p:ext uri="{BB962C8B-B14F-4D97-AF65-F5344CB8AC3E}">
        <p14:creationId xmlns:p14="http://schemas.microsoft.com/office/powerpoint/2010/main" val="135583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Autofit/>
          </a:bodyPr>
          <a:lstStyle/>
          <a:p>
            <a:pPr>
              <a:defRPr/>
            </a:pPr>
            <a:r>
              <a:rPr lang="en-US" dirty="0">
                <a:solidFill>
                  <a:srgbClr val="2F5CAC"/>
                </a:solidFill>
              </a:rPr>
              <a:t>Observable Behavior W10. Descriptive Language with Classroom Examples</a:t>
            </a:r>
          </a:p>
        </p:txBody>
      </p:sp>
      <p:pic>
        <p:nvPicPr>
          <p:cNvPr id="4" name="Picture 3" descr="Image of Observable Behavior W10;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1654711" y="1383909"/>
            <a:ext cx="9124950" cy="1724025"/>
          </a:xfrm>
          <a:prstGeom prst="rect">
            <a:avLst/>
          </a:prstGeom>
        </p:spPr>
      </p:pic>
      <p:graphicFrame>
        <p:nvGraphicFramePr>
          <p:cNvPr id="7" name="Table 6" descr="Image of classroom example W10;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641128704"/>
              </p:ext>
            </p:extLst>
          </p:nvPr>
        </p:nvGraphicFramePr>
        <p:xfrm>
          <a:off x="843405" y="3196775"/>
          <a:ext cx="9831940" cy="3154680"/>
        </p:xfrm>
        <a:graphic>
          <a:graphicData uri="http://schemas.openxmlformats.org/drawingml/2006/table">
            <a:tbl>
              <a:tblPr firstRow="1" bandRow="1">
                <a:tableStyleId>{D7AC3CCA-C797-4891-BE02-D94E43425B78}</a:tableStyleId>
              </a:tblPr>
              <a:tblGrid>
                <a:gridCol w="1307513">
                  <a:extLst>
                    <a:ext uri="{9D8B030D-6E8A-4147-A177-3AD203B41FA5}">
                      <a16:colId xmlns:a16="http://schemas.microsoft.com/office/drawing/2014/main" val="20000"/>
                    </a:ext>
                  </a:extLst>
                </a:gridCol>
                <a:gridCol w="1727019">
                  <a:extLst>
                    <a:ext uri="{9D8B030D-6E8A-4147-A177-3AD203B41FA5}">
                      <a16:colId xmlns:a16="http://schemas.microsoft.com/office/drawing/2014/main" val="20001"/>
                    </a:ext>
                  </a:extLst>
                </a:gridCol>
                <a:gridCol w="1685581">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other students write descriptions of their favorite animals.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scribbles on paper in an attempt to describe a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nic</a:t>
                      </a:r>
                      <a:r>
                        <a:rPr lang="en-US" sz="1100" b="0" i="0" u="none" strike="noStrike" dirty="0">
                          <a:solidFill>
                            <a:srgbClr val="000000"/>
                          </a:solidFill>
                          <a:effectLst/>
                          <a:latin typeface="Arial" panose="020B0604020202020204" pitchFamily="34" charset="0"/>
                          <a:cs typeface="Arial" panose="020B0604020202020204" pitchFamily="34" charset="0"/>
                        </a:rPr>
                        <a:t>” (nice) to describe a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nic</a:t>
                      </a:r>
                      <a:r>
                        <a:rPr lang="en-US" sz="1100" b="0" i="0" u="none" strike="noStrike" dirty="0">
                          <a:solidFill>
                            <a:srgbClr val="000000"/>
                          </a:solidFill>
                          <a:effectLst/>
                          <a:latin typeface="Arial" panose="020B0604020202020204" pitchFamily="34" charset="0"/>
                          <a:cs typeface="Arial" panose="020B0604020202020204" pitchFamily="34" charset="0"/>
                        </a:rPr>
                        <a:t> an </a:t>
                      </a:r>
                      <a:r>
                        <a:rPr lang="en-US" sz="1100" b="0" i="0" u="none" strike="noStrike" dirty="0" err="1">
                          <a:solidFill>
                            <a:srgbClr val="000000"/>
                          </a:solidFill>
                          <a:effectLst/>
                          <a:latin typeface="Arial" panose="020B0604020202020204" pitchFamily="34" charset="0"/>
                          <a:cs typeface="Arial" panose="020B0604020202020204" pitchFamily="34" charset="0"/>
                        </a:rPr>
                        <a:t>bown</a:t>
                      </a:r>
                      <a:r>
                        <a:rPr lang="en-US" sz="1100" b="0" i="0" u="none" strike="noStrike" dirty="0">
                          <a:solidFill>
                            <a:srgbClr val="000000"/>
                          </a:solidFill>
                          <a:effectLst/>
                          <a:latin typeface="Arial" panose="020B0604020202020204" pitchFamily="34" charset="0"/>
                          <a:cs typeface="Arial" panose="020B0604020202020204" pitchFamily="34" charset="0"/>
                        </a:rPr>
                        <a:t>” (nice and brown) to describe a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 dog is happy and fun. A dog runs fast.”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watches other students write descriptions of Martin Luther King, Jr.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scribbles on paper in an attempt to describe 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a:t>
                      </a:r>
                      <a:r>
                        <a:rPr lang="en-US" sz="1100" b="0" i="0" u="none" strike="noStrike" dirty="0" err="1">
                          <a:solidFill>
                            <a:srgbClr val="000000"/>
                          </a:solidFill>
                          <a:effectLst/>
                          <a:latin typeface="Arial" panose="020B0604020202020204" pitchFamily="34" charset="0"/>
                          <a:cs typeface="Arial" panose="020B0604020202020204" pitchFamily="34" charset="0"/>
                        </a:rPr>
                        <a:t>bav</a:t>
                      </a:r>
                      <a:r>
                        <a:rPr lang="en-US" sz="1100" b="0" i="0" u="none" strike="noStrike" dirty="0">
                          <a:solidFill>
                            <a:srgbClr val="000000"/>
                          </a:solidFill>
                          <a:effectLst/>
                          <a:latin typeface="Arial" panose="020B0604020202020204" pitchFamily="34" charset="0"/>
                          <a:cs typeface="Arial" panose="020B0604020202020204" pitchFamily="34" charset="0"/>
                        </a:rPr>
                        <a:t>” (brave) to describe 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“was smart an </a:t>
                      </a:r>
                      <a:r>
                        <a:rPr lang="en-US" sz="1100" b="0" i="0" u="none" strike="noStrike" dirty="0" err="1">
                          <a:solidFill>
                            <a:srgbClr val="000000"/>
                          </a:solidFill>
                          <a:effectLst/>
                          <a:latin typeface="Arial" panose="020B0604020202020204" pitchFamily="34" charset="0"/>
                          <a:cs typeface="Arial" panose="020B0604020202020204" pitchFamily="34" charset="0"/>
                        </a:rPr>
                        <a:t>nic</a:t>
                      </a:r>
                      <a:r>
                        <a:rPr lang="en-US" sz="1100" b="0" i="0" u="none" strike="noStrike" dirty="0">
                          <a:solidFill>
                            <a:srgbClr val="000000"/>
                          </a:solidFill>
                          <a:effectLst/>
                          <a:latin typeface="Arial" panose="020B0604020202020204" pitchFamily="34" charset="0"/>
                          <a:cs typeface="Arial" panose="020B0604020202020204" pitchFamily="34" charset="0"/>
                        </a:rPr>
                        <a:t>” (was smart and nice) to describe 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writes “He was a brave and smart man. He said the rite thing even if it was hard”</a:t>
                      </a:r>
                      <a:r>
                        <a:rPr lang="en-US" sz="1100" b="0" i="0" u="none" strike="noStrike" baseline="0" dirty="0">
                          <a:solidFill>
                            <a:srgbClr val="000000"/>
                          </a:solidFill>
                          <a:effectLst/>
                          <a:latin typeface="Arial" panose="020B0604020202020204" pitchFamily="34" charset="0"/>
                          <a:cs typeface="Arial" panose="020B0604020202020204" pitchFamily="34" charset="0"/>
                        </a:rPr>
                        <a:t> to describe </a:t>
                      </a:r>
                      <a:r>
                        <a:rPr lang="en-US" sz="1100" b="0" i="0" u="none" strike="noStrike" dirty="0">
                          <a:solidFill>
                            <a:srgbClr val="000000"/>
                          </a:solidFill>
                          <a:effectLst/>
                          <a:latin typeface="Arial" panose="020B0604020202020204" pitchFamily="34" charset="0"/>
                          <a:cs typeface="Arial" panose="020B0604020202020204" pitchFamily="34" charset="0"/>
                        </a:rPr>
                        <a:t>Martin Luther King, Jr.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19</a:t>
            </a:fld>
            <a:endParaRPr lang="en-US" altLang="en-US" sz="1050" dirty="0">
              <a:solidFill>
                <a:schemeClr val="bg1"/>
              </a:solidFill>
              <a:latin typeface="+mj-lt"/>
            </a:endParaRPr>
          </a:p>
        </p:txBody>
      </p:sp>
    </p:spTree>
    <p:extLst>
      <p:ext uri="{BB962C8B-B14F-4D97-AF65-F5344CB8AC3E}">
        <p14:creationId xmlns:p14="http://schemas.microsoft.com/office/powerpoint/2010/main" val="3760177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7" y="1304144"/>
            <a:ext cx="5125085" cy="5224993"/>
          </a:xfrm>
        </p:spPr>
        <p:txBody>
          <a:bodyPr>
            <a:normAutofit/>
          </a:bodyPr>
          <a:lstStyle/>
          <a:p>
            <a:pPr>
              <a:lnSpc>
                <a:spcPts val="2600"/>
              </a:lnSpc>
              <a:spcBef>
                <a:spcPts val="400"/>
              </a:spcBef>
              <a:spcAft>
                <a:spcPts val="400"/>
              </a:spcAft>
            </a:pPr>
            <a:r>
              <a:rPr lang="en-US" sz="1800" dirty="0">
                <a:latin typeface="Open Sans"/>
              </a:rPr>
              <a:t>Intended for classroom teachers who will be administering TELPAS Alternate during the testing window</a:t>
            </a:r>
          </a:p>
          <a:p>
            <a:pPr lvl="1">
              <a:lnSpc>
                <a:spcPts val="2000"/>
              </a:lnSpc>
              <a:spcBef>
                <a:spcPts val="400"/>
              </a:spcBef>
              <a:spcAft>
                <a:spcPts val="400"/>
              </a:spcAft>
            </a:pPr>
            <a:r>
              <a:rPr lang="en-US" sz="1400" dirty="0">
                <a:latin typeface="Open Sans"/>
              </a:rPr>
              <a:t>Can be used by others (e.g., test coordinators, administrators, parents) as needed in order to clarify different aspects of this testing program</a:t>
            </a:r>
            <a:endParaRPr lang="en-US" sz="1800" dirty="0">
              <a:latin typeface="Open Sans"/>
            </a:endParaRPr>
          </a:p>
          <a:p>
            <a:pPr>
              <a:lnSpc>
                <a:spcPts val="2600"/>
              </a:lnSpc>
              <a:spcBef>
                <a:spcPts val="400"/>
              </a:spcBef>
              <a:spcAft>
                <a:spcPts val="400"/>
              </a:spcAft>
            </a:pPr>
            <a:r>
              <a:rPr lang="en-US" sz="1800" dirty="0">
                <a:latin typeface="Open Sans"/>
              </a:rPr>
              <a:t>Explains the Alternate Proficiency Level Descriptors and Observable Behaviors for Writing</a:t>
            </a:r>
          </a:p>
          <a:p>
            <a:pPr>
              <a:lnSpc>
                <a:spcPts val="2600"/>
              </a:lnSpc>
              <a:spcBef>
                <a:spcPts val="400"/>
              </a:spcBef>
              <a:spcAft>
                <a:spcPts val="400"/>
              </a:spcAft>
            </a:pPr>
            <a:r>
              <a:rPr lang="en-US" sz="1800" dirty="0">
                <a:latin typeface="Open Sans"/>
              </a:rPr>
              <a:t>Provides classroom examples of the Writing Observable Behaviors</a:t>
            </a:r>
          </a:p>
          <a:p>
            <a:pPr>
              <a:lnSpc>
                <a:spcPts val="2600"/>
              </a:lnSpc>
              <a:spcBef>
                <a:spcPts val="400"/>
              </a:spcBef>
              <a:spcAft>
                <a:spcPts val="400"/>
              </a:spcAft>
            </a:pPr>
            <a:r>
              <a:rPr lang="en-US" sz="1800" dirty="0">
                <a:latin typeface="Open Sans"/>
              </a:rPr>
              <a:t>Describes ways to make the Writing Observable Behaviors more accessible for students</a:t>
            </a:r>
          </a:p>
        </p:txBody>
      </p:sp>
      <p:pic>
        <p:nvPicPr>
          <p:cNvPr id="6" name="Picture 5" descr="Image of a boy writing on a whiteboard with a teacher looking on" title="ph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348" y="1618938"/>
            <a:ext cx="6377841" cy="4251334"/>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extLst>
      <p:ext uri="{BB962C8B-B14F-4D97-AF65-F5344CB8AC3E}">
        <p14:creationId xmlns:p14="http://schemas.microsoft.com/office/powerpoint/2010/main" val="4220885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pPr>
            <a:r>
              <a:rPr lang="en-US" b="1" dirty="0">
                <a:latin typeface="Open Sans"/>
              </a:rPr>
              <a:t>Additional classroom examples were created for some of the Observable Behaviors.</a:t>
            </a:r>
          </a:p>
          <a:p>
            <a:pPr>
              <a:lnSpc>
                <a:spcPts val="3000"/>
              </a:lnSpc>
              <a:spcBef>
                <a:spcPts val="600"/>
              </a:spcBef>
              <a:spcAft>
                <a:spcPts val="600"/>
              </a:spcAft>
            </a:pPr>
            <a:r>
              <a:rPr lang="en-US" b="1" dirty="0">
                <a:latin typeface="Open Sans"/>
              </a:rPr>
              <a:t>The </a:t>
            </a:r>
            <a:r>
              <a:rPr lang="en-US" b="1" i="1" dirty="0">
                <a:latin typeface="Open Sans"/>
              </a:rPr>
              <a:t>TELPAS Alternate Observable Behaviors and Classroom Examples (Accessible) </a:t>
            </a:r>
            <a:r>
              <a:rPr lang="en-US" b="1" dirty="0">
                <a:latin typeface="Open Sans"/>
              </a:rPr>
              <a:t>PDF, which </a:t>
            </a:r>
            <a:r>
              <a:rPr lang="en-US" b="1">
                <a:latin typeface="Open Sans"/>
              </a:rPr>
              <a:t>includes the additional </a:t>
            </a:r>
            <a:r>
              <a:rPr lang="en-US" b="1" dirty="0">
                <a:latin typeface="Open Sans"/>
              </a:rPr>
              <a:t>classroom examples, can be found on the </a:t>
            </a:r>
            <a:r>
              <a:rPr lang="en-US" b="1" dirty="0">
                <a:latin typeface="Open Sans"/>
                <a:hlinkClick r:id="rId2"/>
              </a:rPr>
              <a:t>TELPAS Alternate Resources</a:t>
            </a:r>
            <a:r>
              <a:rPr lang="en-US" b="1" dirty="0">
                <a:latin typeface="Open Sans"/>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20</a:t>
            </a:fld>
            <a:endParaRPr lang="en-US"/>
          </a:p>
        </p:txBody>
      </p:sp>
    </p:spTree>
    <p:extLst>
      <p:ext uri="{BB962C8B-B14F-4D97-AF65-F5344CB8AC3E}">
        <p14:creationId xmlns:p14="http://schemas.microsoft.com/office/powerpoint/2010/main" val="83434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764498" y="1379853"/>
            <a:ext cx="10388184" cy="2770805"/>
          </a:xfrm>
        </p:spPr>
        <p:txBody>
          <a:bodyPr>
            <a:normAutofit fontScale="77500" lnSpcReduction="20000"/>
          </a:bodyPr>
          <a:lstStyle/>
          <a:p>
            <a:pPr marL="457200" indent="-457200">
              <a:lnSpc>
                <a:spcPts val="2880"/>
              </a:lnSpc>
              <a:spcBef>
                <a:spcPts val="600"/>
              </a:spcBef>
              <a:spcAft>
                <a:spcPts val="600"/>
              </a:spcAft>
              <a:buFont typeface="+mj-lt"/>
              <a:buAutoNum type="arabicPeriod"/>
            </a:pPr>
            <a:r>
              <a:rPr lang="en-US" altLang="en-US" sz="2600" dirty="0">
                <a:latin typeface="Open Sans"/>
              </a:rPr>
              <a:t>Test administrators should consider only one Observable Behavior at a time.</a:t>
            </a:r>
          </a:p>
          <a:p>
            <a:pPr marL="457200" indent="-457200">
              <a:lnSpc>
                <a:spcPts val="2880"/>
              </a:lnSpc>
              <a:spcBef>
                <a:spcPts val="600"/>
              </a:spcBef>
              <a:spcAft>
                <a:spcPts val="600"/>
              </a:spcAft>
              <a:buFont typeface="+mj-lt"/>
              <a:buAutoNum type="arabicPeriod"/>
            </a:pPr>
            <a:r>
              <a:rPr lang="en-US" altLang="en-US" sz="2600" dirty="0">
                <a:latin typeface="Open Sans"/>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600" dirty="0">
              <a:latin typeface="Open Sans"/>
            </a:endParaRPr>
          </a:p>
        </p:txBody>
      </p:sp>
      <p:pic>
        <p:nvPicPr>
          <p:cNvPr id="8" name="Picture 7" descr="Image of the Observable Behavior for W2; an accessible version of the Observable Behaviors is available on the TELPAS Alternate page of the TEA website at https://tea.texas.gov/student.assessment/telpasalt/#Al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04" y="4150658"/>
            <a:ext cx="10076056" cy="2250272"/>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extLst>
      <p:ext uri="{BB962C8B-B14F-4D97-AF65-F5344CB8AC3E}">
        <p14:creationId xmlns:p14="http://schemas.microsoft.com/office/powerpoint/2010/main" val="741373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64439"/>
            <a:ext cx="9597887" cy="1041510"/>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764498" y="1515650"/>
            <a:ext cx="10762938" cy="4921621"/>
          </a:xfrm>
        </p:spPr>
        <p:txBody>
          <a:bodyPr>
            <a:normAutofit fontScale="55000" lnSpcReduction="20000"/>
          </a:bodyPr>
          <a:lstStyle/>
          <a:p>
            <a:pPr marL="514350" indent="-514350">
              <a:lnSpc>
                <a:spcPts val="2800"/>
              </a:lnSpc>
              <a:spcAft>
                <a:spcPts val="600"/>
              </a:spcAft>
              <a:buAutoNum type="arabicPeriod" startAt="3"/>
            </a:pPr>
            <a:r>
              <a:rPr lang="en-US" altLang="en-US" sz="4200" dirty="0">
                <a:latin typeface="Open Sans"/>
              </a:rPr>
              <a:t>Test administrators must consider the ability of each EL to use English in the domain of writing in the context of skills the student is learning and practicing in a classroom setting.</a:t>
            </a:r>
          </a:p>
          <a:p>
            <a:pPr lvl="1">
              <a:lnSpc>
                <a:spcPts val="2800"/>
              </a:lnSpc>
              <a:spcAft>
                <a:spcPts val="600"/>
              </a:spcAft>
              <a:buClr>
                <a:schemeClr val="accent2"/>
              </a:buClr>
            </a:pPr>
            <a:r>
              <a:rPr lang="en-US" altLang="en-US" sz="4200" dirty="0">
                <a:latin typeface="Open Sans"/>
              </a:rPr>
              <a:t>Think about how well the student has demonstrated the ability to understand or use English in the context of skills the student is learning.</a:t>
            </a:r>
          </a:p>
          <a:p>
            <a:pPr lvl="1">
              <a:lnSpc>
                <a:spcPts val="2800"/>
              </a:lnSpc>
              <a:spcAft>
                <a:spcPts val="600"/>
              </a:spcAft>
              <a:buClr>
                <a:schemeClr val="accent2"/>
              </a:buClr>
            </a:pPr>
            <a:r>
              <a:rPr lang="en-US" altLang="en-US" sz="4200" dirty="0">
                <a:latin typeface="Open Sans"/>
              </a:rPr>
              <a:t>Think about how well the student is able to understand or use English when practicing these skills in a classroom setting.</a:t>
            </a:r>
          </a:p>
          <a:p>
            <a:pPr marL="457200" indent="-457200">
              <a:lnSpc>
                <a:spcPts val="2800"/>
              </a:lnSpc>
              <a:spcAft>
                <a:spcPts val="600"/>
              </a:spcAft>
              <a:buFont typeface="+mj-lt"/>
              <a:buAutoNum type="arabicPeriod" startAt="4"/>
            </a:pPr>
            <a:r>
              <a:rPr lang="en-US" altLang="en-US" sz="4200" dirty="0">
                <a:latin typeface="Open Sans"/>
              </a:rPr>
              <a:t>Select the description that closely matches the student’s performance most </a:t>
            </a:r>
            <a:r>
              <a:rPr lang="en-US" altLang="en-US" sz="4200" u="sng" dirty="0">
                <a:latin typeface="Open Sans"/>
              </a:rPr>
              <a:t>consistently</a:t>
            </a:r>
            <a:r>
              <a:rPr lang="en-US" altLang="en-US" sz="4200" dirty="0">
                <a:latin typeface="Open Sans"/>
              </a:rPr>
              <a:t>. </a:t>
            </a:r>
          </a:p>
          <a:p>
            <a:pPr lvl="1">
              <a:lnSpc>
                <a:spcPts val="2800"/>
              </a:lnSpc>
              <a:spcAft>
                <a:spcPts val="600"/>
              </a:spcAft>
              <a:buClr>
                <a:schemeClr val="accent2"/>
              </a:buClr>
            </a:pPr>
            <a:r>
              <a:rPr lang="en-US" sz="4200" u="sng" dirty="0">
                <a:latin typeface="Open Sans"/>
              </a:rPr>
              <a:t>Consistently</a:t>
            </a:r>
            <a:r>
              <a:rPr lang="en-US" sz="4200" dirty="0">
                <a:latin typeface="Open Sans"/>
              </a:rPr>
              <a:t>: almost always acting, behaving, or responding in the same way</a:t>
            </a: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extLst>
      <p:ext uri="{BB962C8B-B14F-4D97-AF65-F5344CB8AC3E}">
        <p14:creationId xmlns:p14="http://schemas.microsoft.com/office/powerpoint/2010/main" val="1773834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61467"/>
            <a:ext cx="10515599" cy="5057774"/>
          </a:xfrm>
        </p:spPr>
        <p:txBody>
          <a:bodyPr>
            <a:normAutofit fontScale="85000" lnSpcReduction="10000"/>
          </a:bodyPr>
          <a:lstStyle/>
          <a:p>
            <a:pPr>
              <a:lnSpc>
                <a:spcPts val="3120"/>
              </a:lnSpc>
              <a:spcBef>
                <a:spcPts val="600"/>
              </a:spcBef>
              <a:spcAft>
                <a:spcPts val="1800"/>
              </a:spcAft>
            </a:pPr>
            <a:r>
              <a:rPr lang="en-US"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lnSpc>
                <a:spcPts val="3120"/>
              </a:lnSpc>
              <a:spcBef>
                <a:spcPts val="600"/>
              </a:spcBef>
              <a:spcAft>
                <a:spcPts val="1800"/>
              </a:spcAft>
            </a:pPr>
            <a:r>
              <a:rPr lang="en-US" dirty="0"/>
              <a:t>Similarly, students in the late stage of a proficiency level will sometimes demonstrate language that reaches into the next level.</a:t>
            </a:r>
          </a:p>
          <a:p>
            <a:pPr>
              <a:lnSpc>
                <a:spcPts val="3120"/>
              </a:lnSpc>
              <a:spcBef>
                <a:spcPts val="600"/>
              </a:spcBef>
              <a:spcAft>
                <a:spcPts val="1800"/>
              </a:spcAft>
            </a:pPr>
            <a:r>
              <a:rPr lang="en-US" dirty="0"/>
              <a:t>For each Observable Behavior, test administrators must consider the description that applies to each student </a:t>
            </a:r>
            <a:r>
              <a:rPr lang="en-US" u="sng" dirty="0"/>
              <a:t>most consistently</a:t>
            </a:r>
            <a:r>
              <a:rPr lang="en-US"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extLst>
      <p:ext uri="{BB962C8B-B14F-4D97-AF65-F5344CB8AC3E}">
        <p14:creationId xmlns:p14="http://schemas.microsoft.com/office/powerpoint/2010/main" val="1029949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lstStyle/>
          <a:p>
            <a:pPr>
              <a:spcBef>
                <a:spcPts val="0"/>
              </a:spcBef>
              <a:spcAft>
                <a:spcPts val="1200"/>
              </a:spcAft>
            </a:pPr>
            <a:r>
              <a:rPr lang="en-US" sz="2700" dirty="0"/>
              <a:t>For students who are in the very early or very late stage of a level, it is recommended that test administrators</a:t>
            </a:r>
          </a:p>
          <a:p>
            <a:pPr lvl="1">
              <a:spcBef>
                <a:spcPts val="0"/>
              </a:spcBef>
              <a:spcAft>
                <a:spcPts val="1200"/>
              </a:spcAft>
            </a:pPr>
            <a:r>
              <a:rPr lang="en-US" dirty="0"/>
              <a:t>collaborate with others or ask others familiar with the students for input, and</a:t>
            </a:r>
          </a:p>
          <a:p>
            <a:pPr lvl="1">
              <a:spcBef>
                <a:spcPts val="0"/>
              </a:spcBef>
              <a:spcAft>
                <a:spcPts val="1200"/>
              </a:spcAft>
            </a:pPr>
            <a:r>
              <a:rPr lang="en-US" dirty="0"/>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24</a:t>
            </a:fld>
            <a:endParaRPr lang="en-US" dirty="0"/>
          </a:p>
        </p:txBody>
      </p:sp>
    </p:spTree>
    <p:extLst>
      <p:ext uri="{BB962C8B-B14F-4D97-AF65-F5344CB8AC3E}">
        <p14:creationId xmlns:p14="http://schemas.microsoft.com/office/powerpoint/2010/main" val="358584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Sihtu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482600" y="1270422"/>
            <a:ext cx="11176000" cy="2142812"/>
          </a:xfrm>
        </p:spPr>
        <p:txBody>
          <a:bodyPr>
            <a:normAutofit fontScale="77500" lnSpcReduction="20000"/>
          </a:bodyPr>
          <a:lstStyle/>
          <a:p>
            <a:pPr marL="0" indent="0">
              <a:lnSpc>
                <a:spcPct val="120000"/>
              </a:lnSpc>
              <a:spcBef>
                <a:spcPts val="600"/>
              </a:spcBef>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rPr>
              <a:t>Mr. Ríos is considering the progress that his student Sihtu has made this year in writing narratives. He looks over his notes (see below). He sees that Sihtu began the year consistently performing at the third level. Even though Sihtu has made significant progress and is peaking into the next level, Mr. Ríos determines that Sihtu’s performance is not consistent enough at this level. He marks the third level for this Observable Behavior.</a:t>
            </a:r>
            <a:endParaRPr lang="en-US" dirty="0"/>
          </a:p>
        </p:txBody>
      </p:sp>
      <p:pic>
        <p:nvPicPr>
          <p:cNvPr id="7" name="Picture 6" descr="Image of Observable Behavior W9 with third and fourth levels circled; an accessible version of the Observable Behaviors is available on the TELPAS Alternate page of the TEA website at https://tea.texas.gov/student.assessment/telpasalt/#Alt.&#10;&#10;Teacher notes say that in October he labels a sequence of pictures using single words; in January he labels a sequence of pictures using 1-2 words; in February he was still using 1-2 word labels; and in March he was beginning to write a short narrative &quot;goed to store.&quot;&#10;" title="Observable Behavior W9 with notes"/>
          <p:cNvPicPr>
            <a:picLocks noChangeAspect="1"/>
          </p:cNvPicPr>
          <p:nvPr/>
        </p:nvPicPr>
        <p:blipFill>
          <a:blip r:embed="rId3"/>
          <a:stretch>
            <a:fillRect/>
          </a:stretch>
        </p:blipFill>
        <p:spPr>
          <a:xfrm>
            <a:off x="1488397" y="3320321"/>
            <a:ext cx="8227455" cy="3096354"/>
          </a:xfrm>
          <a:prstGeom prst="rect">
            <a:avLst/>
          </a:prstGeom>
        </p:spPr>
      </p:pic>
      <p:sp>
        <p:nvSpPr>
          <p:cNvPr id="9" name="Oval 8" descr="Oval drawn around two column headers. First header: labels a series of pictures that depict the order of events using a few letters or single words. Second header: writes simple original narratives on self chosen topics consisting of a few words or phrases."/>
          <p:cNvSpPr/>
          <p:nvPr/>
        </p:nvSpPr>
        <p:spPr>
          <a:xfrm>
            <a:off x="4991725" y="3447738"/>
            <a:ext cx="3207895" cy="12891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509E5048-17EB-4DAE-9169-B0F74374F3A8}"/>
              </a:ext>
            </a:extLst>
          </p:cNvPr>
          <p:cNvSpPr txBox="1">
            <a:spLocks/>
          </p:cNvSpPr>
          <p:nvPr/>
        </p:nvSpPr>
        <p:spPr>
          <a:xfrm>
            <a:off x="4038600" y="6529137"/>
            <a:ext cx="4114800" cy="192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extLst>
      <p:ext uri="{BB962C8B-B14F-4D97-AF65-F5344CB8AC3E}">
        <p14:creationId xmlns:p14="http://schemas.microsoft.com/office/powerpoint/2010/main" val="595568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Deniz</a:t>
            </a:r>
          </a:p>
        </p:txBody>
      </p:sp>
      <p:sp>
        <p:nvSpPr>
          <p:cNvPr id="2" name="Content Placeholder 1"/>
          <p:cNvSpPr>
            <a:spLocks noGrp="1"/>
          </p:cNvSpPr>
          <p:nvPr>
            <p:ph idx="1"/>
          </p:nvPr>
        </p:nvSpPr>
        <p:spPr>
          <a:xfrm>
            <a:off x="394512" y="1325855"/>
            <a:ext cx="11482960" cy="3265603"/>
          </a:xfrm>
        </p:spPr>
        <p:txBody>
          <a:bodyPr>
            <a:noAutofit/>
          </a:bodyPr>
          <a:lstStyle/>
          <a:p>
            <a:pPr marL="0" indent="0">
              <a:lnSpc>
                <a:spcPct val="100000"/>
              </a:lnSpc>
              <a:spcBef>
                <a:spcPts val="600"/>
              </a:spcBef>
              <a:spcAft>
                <a:spcPts val="600"/>
              </a:spcAft>
              <a:buNone/>
            </a:pPr>
            <a:r>
              <a:rPr lang="en-US" sz="2000" dirty="0">
                <a:latin typeface="Open Sans" panose="020B0606030504020204" pitchFamily="34" charset="0"/>
                <a:ea typeface="Open Sans" panose="020B0606030504020204" pitchFamily="34" charset="0"/>
                <a:cs typeface="Open Sans" panose="020B0606030504020204" pitchFamily="34" charset="0"/>
              </a:rPr>
              <a:t>The TELPAS Alternate administration window is open. Mr. Kiang has been gathering information about one of his students, Deniz. Mr. Kiang refers to some notes he has made about Deniz’s progress using past-tense verbs. At the beginning of the year, Deniz was starting to use some simple past-tense verbs such as “walked” and “played” in short phrases, but she struggled with irregular past-tense verbs such as “went,” “ate,” and “ran.” Teachers who work with Deniz have been working with her on this skill and are seeing improvement. Mr. Kiang looks at some of Deniz’s written work from the last month. Over the last two weeks, he is seeing consistent use of a variety of past-tense verbs in sentences and longer phrases. He sees “I went to the </a:t>
            </a:r>
            <a:r>
              <a:rPr lang="en-US" sz="2000" dirty="0" err="1">
                <a:latin typeface="Open Sans" panose="020B0606030504020204" pitchFamily="34" charset="0"/>
                <a:ea typeface="Open Sans" panose="020B0606030504020204" pitchFamily="34" charset="0"/>
                <a:cs typeface="Open Sans" panose="020B0606030504020204" pitchFamily="34" charset="0"/>
              </a:rPr>
              <a:t>stor</a:t>
            </a:r>
            <a:r>
              <a:rPr lang="en-US" sz="2000" dirty="0">
                <a:latin typeface="Open Sans" panose="020B0606030504020204" pitchFamily="34" charset="0"/>
                <a:ea typeface="Open Sans" panose="020B0606030504020204" pitchFamily="34" charset="0"/>
                <a:cs typeface="Open Sans" panose="020B0606030504020204" pitchFamily="34" charset="0"/>
              </a:rPr>
              <a:t> and got a </a:t>
            </a:r>
            <a:r>
              <a:rPr lang="en-US" sz="2000" dirty="0" err="1">
                <a:latin typeface="Open Sans" panose="020B0606030504020204" pitchFamily="34" charset="0"/>
                <a:ea typeface="Open Sans" panose="020B0606030504020204" pitchFamily="34" charset="0"/>
                <a:cs typeface="Open Sans" panose="020B0606030504020204" pitchFamily="34" charset="0"/>
              </a:rPr>
              <a:t>cany</a:t>
            </a:r>
            <a:r>
              <a:rPr lang="en-US" sz="2000" dirty="0">
                <a:latin typeface="Open Sans" panose="020B0606030504020204" pitchFamily="34" charset="0"/>
                <a:ea typeface="Open Sans" panose="020B0606030504020204" pitchFamily="34" charset="0"/>
                <a:cs typeface="Open Sans" panose="020B0606030504020204" pitchFamily="34" charset="0"/>
              </a:rPr>
              <a:t>” and “I ran to </a:t>
            </a:r>
            <a:r>
              <a:rPr lang="en-US" sz="2000" dirty="0" err="1">
                <a:latin typeface="Open Sans" panose="020B0606030504020204" pitchFamily="34" charset="0"/>
                <a:ea typeface="Open Sans" panose="020B0606030504020204" pitchFamily="34" charset="0"/>
                <a:cs typeface="Open Sans" panose="020B0606030504020204" pitchFamily="34" charset="0"/>
              </a:rPr>
              <a:t>clas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becus</a:t>
            </a:r>
            <a:r>
              <a:rPr lang="en-US" sz="2000" dirty="0">
                <a:latin typeface="Open Sans" panose="020B0606030504020204" pitchFamily="34" charset="0"/>
                <a:ea typeface="Open Sans" panose="020B0606030504020204" pitchFamily="34" charset="0"/>
                <a:cs typeface="Open Sans" panose="020B0606030504020204" pitchFamily="34" charset="0"/>
              </a:rPr>
              <a:t> I was </a:t>
            </a:r>
            <a:r>
              <a:rPr lang="en-US" sz="2000" dirty="0" err="1">
                <a:latin typeface="Open Sans" panose="020B0606030504020204" pitchFamily="34" charset="0"/>
                <a:ea typeface="Open Sans" panose="020B0606030504020204" pitchFamily="34" charset="0"/>
                <a:cs typeface="Open Sans" panose="020B0606030504020204" pitchFamily="34" charset="0"/>
              </a:rPr>
              <a:t>layt</a:t>
            </a:r>
            <a:r>
              <a:rPr lang="en-US" sz="2000" dirty="0">
                <a:latin typeface="Open Sans" panose="020B0606030504020204" pitchFamily="34" charset="0"/>
                <a:ea typeface="Open Sans" panose="020B0606030504020204" pitchFamily="34" charset="0"/>
                <a:cs typeface="Open Sans" panose="020B0606030504020204" pitchFamily="34" charset="0"/>
              </a:rPr>
              <a:t>” in journal entries. Mr. Kiang determines that Deniz is consistently demonstrating the ability to use past-tense verbs at the highest level.</a:t>
            </a:r>
            <a:endParaRPr lang="en-US" sz="2000" dirty="0"/>
          </a:p>
        </p:txBody>
      </p:sp>
      <p:pic>
        <p:nvPicPr>
          <p:cNvPr id="8" name="Picture 7" descr="Image of Observable Behavior W6 with fourth and fifth levels circled; an accessible version of the Observable Behaviors is available on the TELPAS Alternate page of the TEA website at https://tea.texas.gov/student.assessment/telpasalt/#Alt.&#10;&#10;" title="Observable Behavior"/>
          <p:cNvPicPr>
            <a:picLocks noChangeAspect="1"/>
          </p:cNvPicPr>
          <p:nvPr/>
        </p:nvPicPr>
        <p:blipFill>
          <a:blip r:embed="rId3"/>
          <a:stretch>
            <a:fillRect/>
          </a:stretch>
        </p:blipFill>
        <p:spPr>
          <a:xfrm>
            <a:off x="1747837" y="4577818"/>
            <a:ext cx="8391525" cy="1733550"/>
          </a:xfrm>
          <a:prstGeom prst="rect">
            <a:avLst/>
          </a:prstGeom>
        </p:spPr>
      </p:pic>
      <p:sp>
        <p:nvSpPr>
          <p:cNvPr id="9" name="Oval 8" descr="Oval drawn around two column headers. First header: identifies some simple, regular past-tense verbs combined with a few other words to communicate past events. Second header: writes simple past-tense verbs in phrases or sentences to communicate past events."/>
          <p:cNvSpPr/>
          <p:nvPr/>
        </p:nvSpPr>
        <p:spPr>
          <a:xfrm>
            <a:off x="6796556" y="4741494"/>
            <a:ext cx="3342806" cy="15698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C58E6C70-AB7A-4AD2-96E3-ADE52AB07E9F}"/>
              </a:ext>
            </a:extLst>
          </p:cNvPr>
          <p:cNvSpPr txBox="1">
            <a:spLocks/>
          </p:cNvSpPr>
          <p:nvPr/>
        </p:nvSpPr>
        <p:spPr>
          <a:xfrm>
            <a:off x="4038600" y="6529137"/>
            <a:ext cx="4114800" cy="192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rPr>
              <a:t>Student Assessment Division</a:t>
            </a:r>
            <a:endParaRPr lang="en-US" sz="1200" dirty="0">
              <a:solidFill>
                <a:schemeClr val="bg1"/>
              </a:solidFill>
            </a:endParaRP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26</a:t>
            </a:fld>
            <a:endParaRPr lang="en-US" sz="1200" dirty="0">
              <a:solidFill>
                <a:schemeClr val="bg1"/>
              </a:solidFill>
            </a:endParaRPr>
          </a:p>
        </p:txBody>
      </p:sp>
    </p:spTree>
    <p:extLst>
      <p:ext uri="{BB962C8B-B14F-4D97-AF65-F5344CB8AC3E}">
        <p14:creationId xmlns:p14="http://schemas.microsoft.com/office/powerpoint/2010/main" val="387778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24556" y="1353001"/>
            <a:ext cx="6537135" cy="5047801"/>
          </a:xfrm>
        </p:spPr>
        <p:txBody>
          <a:bodyPr>
            <a:noAutofit/>
          </a:bodyPr>
          <a:lstStyle/>
          <a:p>
            <a:pPr marL="457200" indent="-457200">
              <a:lnSpc>
                <a:spcPts val="2100"/>
              </a:lnSpc>
              <a:spcBef>
                <a:spcPts val="600"/>
              </a:spcBef>
              <a:spcAft>
                <a:spcPts val="600"/>
              </a:spcAft>
              <a:defRPr/>
            </a:pPr>
            <a:r>
              <a:rPr lang="en-US" sz="1800" dirty="0">
                <a:latin typeface="Open Sans"/>
              </a:rPr>
              <a:t>For TELPAS Alternate,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English</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 is more inclusive to allow for all modes of communication in English.</a:t>
            </a:r>
          </a:p>
          <a:p>
            <a:pPr marL="457200" indent="-457200">
              <a:lnSpc>
                <a:spcPts val="2100"/>
              </a:lnSpc>
              <a:spcBef>
                <a:spcPts val="600"/>
              </a:spcBef>
              <a:spcAft>
                <a:spcPts val="600"/>
              </a:spcAft>
              <a:defRPr/>
            </a:pPr>
            <a:r>
              <a:rPr lang="en-US" sz="1800" dirty="0">
                <a:latin typeface="Open Sans"/>
              </a:rPr>
              <a:t>Some English learners use sign language, braille, or another method of communication as a substitute for traditional English in one or more language domains.</a:t>
            </a:r>
          </a:p>
          <a:p>
            <a:pPr marL="457200" indent="-457200">
              <a:lnSpc>
                <a:spcPts val="2100"/>
              </a:lnSpc>
              <a:spcBef>
                <a:spcPts val="600"/>
              </a:spcBef>
              <a:spcAft>
                <a:spcPts val="600"/>
              </a:spcAft>
              <a:defRPr/>
            </a:pPr>
            <a:r>
              <a:rPr lang="en-US" sz="1800" dirty="0">
                <a:latin typeface="Open Sans"/>
              </a:rPr>
              <a:t>Test administrators should allow students to use one or more alternate response modes on the following slide if the students regularly use the response mode(s) during instruction and in accordance with the individualized education program (IEP).</a:t>
            </a:r>
          </a:p>
          <a:p>
            <a:pPr marL="457200" indent="-457200">
              <a:lnSpc>
                <a:spcPts val="2100"/>
              </a:lnSpc>
              <a:spcBef>
                <a:spcPts val="600"/>
              </a:spcBef>
              <a:spcAft>
                <a:spcPts val="600"/>
              </a:spcAft>
              <a:defRPr/>
            </a:pPr>
            <a:r>
              <a:rPr lang="en-US" sz="1800" dirty="0">
                <a:latin typeface="Open Sans"/>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0" r="8423" b="7754"/>
          <a:stretch/>
        </p:blipFill>
        <p:spPr>
          <a:xfrm>
            <a:off x="6700603" y="1955203"/>
            <a:ext cx="5262795" cy="3070835"/>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extLst>
      <p:ext uri="{BB962C8B-B14F-4D97-AF65-F5344CB8AC3E}">
        <p14:creationId xmlns:p14="http://schemas.microsoft.com/office/powerpoint/2010/main" val="50615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solidFill>
                  <a:srgbClr val="2F5CAC"/>
                </a:solidFill>
              </a:rPr>
              <a:t>Allowable Response Modes for the Writing Domain</a:t>
            </a:r>
          </a:p>
        </p:txBody>
      </p:sp>
      <p:sp>
        <p:nvSpPr>
          <p:cNvPr id="3" name="Content Placeholder 2"/>
          <p:cNvSpPr>
            <a:spLocks noGrp="1"/>
          </p:cNvSpPr>
          <p:nvPr>
            <p:ph idx="13"/>
          </p:nvPr>
        </p:nvSpPr>
        <p:spPr>
          <a:xfrm>
            <a:off x="546411" y="1524543"/>
            <a:ext cx="10807388" cy="4696375"/>
          </a:xfrm>
        </p:spPr>
        <p:txBody>
          <a:bodyPr>
            <a:normAutofit fontScale="62500" lnSpcReduction="20000"/>
          </a:bodyPr>
          <a:lstStyle/>
          <a:p>
            <a:pPr marL="0" indent="0">
              <a:spcAft>
                <a:spcPts val="1200"/>
              </a:spcAft>
              <a:buNone/>
            </a:pPr>
            <a:r>
              <a:rPr lang="en-US" dirty="0">
                <a:latin typeface="Open Sans"/>
              </a:rPr>
              <a:t>For the writing domain, it is allowable for a student to</a:t>
            </a:r>
          </a:p>
          <a:p>
            <a:pPr lvl="1">
              <a:lnSpc>
                <a:spcPct val="100000"/>
              </a:lnSpc>
              <a:spcAft>
                <a:spcPts val="400"/>
              </a:spcAft>
              <a:buClr>
                <a:schemeClr val="accent2"/>
              </a:buClr>
            </a:pPr>
            <a:r>
              <a:rPr lang="en-US" sz="2800" dirty="0">
                <a:latin typeface="Open Sans"/>
              </a:rPr>
              <a:t>write</a:t>
            </a:r>
          </a:p>
          <a:p>
            <a:pPr lvl="1">
              <a:lnSpc>
                <a:spcPct val="100000"/>
              </a:lnSpc>
              <a:spcAft>
                <a:spcPts val="400"/>
              </a:spcAft>
              <a:buClr>
                <a:schemeClr val="accent2"/>
              </a:buClr>
            </a:pPr>
            <a:r>
              <a:rPr lang="en-US" sz="2800" dirty="0">
                <a:latin typeface="Open Sans"/>
              </a:rPr>
              <a:t>alert to</a:t>
            </a:r>
          </a:p>
          <a:p>
            <a:pPr lvl="1">
              <a:lnSpc>
                <a:spcPct val="100000"/>
              </a:lnSpc>
              <a:spcAft>
                <a:spcPts val="400"/>
              </a:spcAft>
              <a:buClr>
                <a:schemeClr val="accent2"/>
              </a:buClr>
            </a:pPr>
            <a:r>
              <a:rPr lang="en-US" sz="2800" dirty="0">
                <a:latin typeface="Open Sans"/>
              </a:rPr>
              <a:t>gaze at</a:t>
            </a:r>
          </a:p>
          <a:p>
            <a:pPr lvl="1">
              <a:lnSpc>
                <a:spcPct val="100000"/>
              </a:lnSpc>
              <a:spcAft>
                <a:spcPts val="400"/>
              </a:spcAft>
              <a:buClr>
                <a:schemeClr val="accent2"/>
              </a:buClr>
            </a:pPr>
            <a:r>
              <a:rPr lang="en-US" sz="2800" dirty="0">
                <a:latin typeface="Open Sans"/>
              </a:rPr>
              <a:t>point to</a:t>
            </a:r>
          </a:p>
          <a:p>
            <a:pPr lvl="1">
              <a:lnSpc>
                <a:spcPct val="100000"/>
              </a:lnSpc>
              <a:spcAft>
                <a:spcPts val="400"/>
              </a:spcAft>
              <a:buClr>
                <a:schemeClr val="accent2"/>
              </a:buClr>
            </a:pPr>
            <a:r>
              <a:rPr lang="en-US" sz="2800" dirty="0">
                <a:latin typeface="Open Sans"/>
              </a:rPr>
              <a:t>reach for</a:t>
            </a:r>
          </a:p>
          <a:p>
            <a:pPr lvl="1">
              <a:lnSpc>
                <a:spcPct val="100000"/>
              </a:lnSpc>
              <a:spcAft>
                <a:spcPts val="400"/>
              </a:spcAft>
              <a:buClr>
                <a:schemeClr val="accent2"/>
              </a:buClr>
            </a:pPr>
            <a:r>
              <a:rPr lang="en-US" sz="2800" dirty="0">
                <a:latin typeface="Open Sans"/>
              </a:rPr>
              <a:t>touch or pick up</a:t>
            </a:r>
          </a:p>
          <a:p>
            <a:pPr lvl="1">
              <a:lnSpc>
                <a:spcPct val="100000"/>
              </a:lnSpc>
              <a:spcAft>
                <a:spcPts val="400"/>
              </a:spcAft>
              <a:buClr>
                <a:schemeClr val="accent2"/>
              </a:buClr>
            </a:pPr>
            <a:r>
              <a:rPr lang="en-US" sz="2800" dirty="0">
                <a:latin typeface="Open Sans"/>
              </a:rPr>
              <a:t>draw</a:t>
            </a:r>
          </a:p>
          <a:p>
            <a:pPr lvl="1">
              <a:lnSpc>
                <a:spcPct val="100000"/>
              </a:lnSpc>
              <a:spcAft>
                <a:spcPts val="400"/>
              </a:spcAft>
              <a:buClr>
                <a:schemeClr val="accent2"/>
              </a:buClr>
            </a:pPr>
            <a:r>
              <a:rPr lang="en-US" sz="2800" dirty="0">
                <a:latin typeface="Open Sans"/>
              </a:rPr>
              <a:t>circle</a:t>
            </a:r>
          </a:p>
          <a:p>
            <a:pPr lvl="1">
              <a:lnSpc>
                <a:spcPct val="100000"/>
              </a:lnSpc>
              <a:spcAft>
                <a:spcPts val="400"/>
              </a:spcAft>
              <a:buClr>
                <a:schemeClr val="accent2"/>
              </a:buClr>
            </a:pPr>
            <a:r>
              <a:rPr lang="en-US" sz="2800" dirty="0">
                <a:latin typeface="Open Sans"/>
              </a:rPr>
              <a:t>nod</a:t>
            </a:r>
          </a:p>
          <a:p>
            <a:pPr lvl="1">
              <a:lnSpc>
                <a:spcPct val="100000"/>
              </a:lnSpc>
              <a:spcAft>
                <a:spcPts val="400"/>
              </a:spcAft>
              <a:buClr>
                <a:schemeClr val="accent2"/>
              </a:buClr>
            </a:pPr>
            <a:r>
              <a:rPr lang="en-US" sz="2800" dirty="0">
                <a:latin typeface="Open Sans"/>
              </a:rPr>
              <a:t>gesture toward the targeted stimulus</a:t>
            </a:r>
          </a:p>
          <a:p>
            <a:pPr lvl="1">
              <a:lnSpc>
                <a:spcPct val="100000"/>
              </a:lnSpc>
              <a:spcAft>
                <a:spcPts val="400"/>
              </a:spcAft>
              <a:buClr>
                <a:schemeClr val="accent2"/>
              </a:buClr>
            </a:pPr>
            <a:r>
              <a:rPr lang="en-US" sz="2800" dirty="0">
                <a:latin typeface="Open Sans"/>
              </a:rPr>
              <a:t>use adaptive writing equipment (typing, keyboarding)</a:t>
            </a:r>
          </a:p>
          <a:p>
            <a:pPr lvl="1">
              <a:lnSpc>
                <a:spcPct val="100000"/>
              </a:lnSpc>
              <a:spcAft>
                <a:spcPts val="400"/>
              </a:spcAft>
              <a:buClr>
                <a:schemeClr val="accent2"/>
              </a:buClr>
            </a:pPr>
            <a:r>
              <a:rPr lang="en-US" sz="2800" dirty="0">
                <a:latin typeface="Open Sans"/>
              </a:rPr>
              <a:t>arrange letters, words, or numbers to form a response when a wide range of manipulatives are available</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28</a:t>
            </a:fld>
            <a:endParaRPr lang="en-US" dirty="0"/>
          </a:p>
        </p:txBody>
      </p:sp>
    </p:spTree>
    <p:extLst>
      <p:ext uri="{BB962C8B-B14F-4D97-AF65-F5344CB8AC3E}">
        <p14:creationId xmlns:p14="http://schemas.microsoft.com/office/powerpoint/2010/main" val="3371690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136525"/>
            <a:ext cx="9597887" cy="1128619"/>
          </a:xfrm>
        </p:spPr>
        <p:txBody>
          <a:bodyPr>
            <a:noAutofit/>
          </a:bodyPr>
          <a:lstStyle/>
          <a:p>
            <a:r>
              <a:rPr lang="en-US" dirty="0">
                <a:solidFill>
                  <a:srgbClr val="2F5CAC"/>
                </a:solidFill>
              </a:rPr>
              <a:t>Augmentative and Alternative Communication</a:t>
            </a:r>
          </a:p>
        </p:txBody>
      </p:sp>
      <p:sp>
        <p:nvSpPr>
          <p:cNvPr id="3" name="Content Placeholder 2"/>
          <p:cNvSpPr>
            <a:spLocks noGrp="1"/>
          </p:cNvSpPr>
          <p:nvPr>
            <p:ph idx="13"/>
          </p:nvPr>
        </p:nvSpPr>
        <p:spPr>
          <a:xfrm>
            <a:off x="366969" y="1361210"/>
            <a:ext cx="7640226" cy="5071863"/>
          </a:xfrm>
        </p:spPr>
        <p:txBody>
          <a:bodyPr>
            <a:normAutofit fontScale="92500"/>
          </a:bodyPr>
          <a:lstStyle/>
          <a:p>
            <a:pPr>
              <a:lnSpc>
                <a:spcPts val="2600"/>
              </a:lnSpc>
              <a:spcBef>
                <a:spcPts val="0"/>
              </a:spcBef>
              <a:spcAft>
                <a:spcPts val="1800"/>
              </a:spcAft>
            </a:pPr>
            <a:r>
              <a:rPr lang="en-US" dirty="0">
                <a:latin typeface="Open Sans"/>
              </a:rPr>
              <a:t>Augmentative and Alternative Communication: </a:t>
            </a:r>
            <a:r>
              <a:rPr lang="en-US" b="0" dirty="0">
                <a:latin typeface="Open Sans"/>
              </a:rPr>
              <a:t>a means other than traditional spoken or written communication by which a student can share a message with others. </a:t>
            </a:r>
            <a:endParaRPr lang="en-US" dirty="0">
              <a:latin typeface="Open Sans"/>
            </a:endParaRPr>
          </a:p>
          <a:p>
            <a:pPr>
              <a:lnSpc>
                <a:spcPts val="2200"/>
              </a:lnSpc>
              <a:spcBef>
                <a:spcPts val="200"/>
              </a:spcBef>
              <a:spcAft>
                <a:spcPts val="600"/>
              </a:spcAft>
            </a:pPr>
            <a:r>
              <a:rPr lang="en-US" dirty="0">
                <a:latin typeface="Open Sans"/>
              </a:rPr>
              <a:t>Examples include but are not limited to:</a:t>
            </a:r>
          </a:p>
          <a:p>
            <a:pPr lvl="1">
              <a:lnSpc>
                <a:spcPts val="2200"/>
              </a:lnSpc>
              <a:spcBef>
                <a:spcPts val="200"/>
              </a:spcBef>
              <a:spcAft>
                <a:spcPts val="600"/>
              </a:spcAft>
              <a:buClr>
                <a:schemeClr val="accent2"/>
              </a:buClr>
            </a:pPr>
            <a:r>
              <a:rPr lang="en-US" dirty="0">
                <a:latin typeface="Open Sans"/>
              </a:rPr>
              <a:t>gestures	</a:t>
            </a:r>
          </a:p>
          <a:p>
            <a:pPr lvl="1">
              <a:lnSpc>
                <a:spcPts val="2200"/>
              </a:lnSpc>
              <a:spcBef>
                <a:spcPts val="200"/>
              </a:spcBef>
              <a:spcAft>
                <a:spcPts val="600"/>
              </a:spcAft>
              <a:buClr>
                <a:schemeClr val="accent2"/>
              </a:buClr>
            </a:pPr>
            <a:r>
              <a:rPr lang="en-US" dirty="0">
                <a:latin typeface="Open Sans"/>
              </a:rPr>
              <a:t>facial expressions</a:t>
            </a:r>
          </a:p>
          <a:p>
            <a:pPr lvl="1">
              <a:lnSpc>
                <a:spcPts val="2200"/>
              </a:lnSpc>
              <a:spcBef>
                <a:spcPts val="200"/>
              </a:spcBef>
              <a:spcAft>
                <a:spcPts val="600"/>
              </a:spcAft>
              <a:buClr>
                <a:schemeClr val="accent2"/>
              </a:buClr>
            </a:pPr>
            <a:r>
              <a:rPr lang="en-US" dirty="0">
                <a:latin typeface="Open Sans"/>
              </a:rPr>
              <a:t>picture cards</a:t>
            </a:r>
          </a:p>
          <a:p>
            <a:pPr lvl="1">
              <a:lnSpc>
                <a:spcPts val="2200"/>
              </a:lnSpc>
              <a:spcBef>
                <a:spcPts val="200"/>
              </a:spcBef>
              <a:spcAft>
                <a:spcPts val="600"/>
              </a:spcAft>
              <a:buClr>
                <a:schemeClr val="accent2"/>
              </a:buClr>
            </a:pPr>
            <a:r>
              <a:rPr lang="en-US" dirty="0">
                <a:latin typeface="Open Sans"/>
              </a:rPr>
              <a:t>picture boards</a:t>
            </a:r>
          </a:p>
          <a:p>
            <a:pPr lvl="1">
              <a:lnSpc>
                <a:spcPts val="2200"/>
              </a:lnSpc>
              <a:spcBef>
                <a:spcPts val="200"/>
              </a:spcBef>
              <a:spcAft>
                <a:spcPts val="600"/>
              </a:spcAft>
              <a:buClr>
                <a:schemeClr val="accent2"/>
              </a:buClr>
            </a:pPr>
            <a:r>
              <a:rPr lang="en-US" dirty="0">
                <a:latin typeface="Open Sans"/>
              </a:rPr>
              <a:t>sign language</a:t>
            </a:r>
          </a:p>
          <a:p>
            <a:pPr lvl="1">
              <a:lnSpc>
                <a:spcPts val="2200"/>
              </a:lnSpc>
              <a:spcBef>
                <a:spcPts val="200"/>
              </a:spcBef>
              <a:spcAft>
                <a:spcPts val="600"/>
              </a:spcAft>
              <a:buClr>
                <a:schemeClr val="accent2"/>
              </a:buClr>
            </a:pPr>
            <a:r>
              <a:rPr lang="en-US" dirty="0">
                <a:latin typeface="Open Sans"/>
              </a:rPr>
              <a:t>speech-generating devices</a:t>
            </a:r>
          </a:p>
          <a:p>
            <a:pPr lvl="1">
              <a:lnSpc>
                <a:spcPts val="2200"/>
              </a:lnSpc>
              <a:spcBef>
                <a:spcPts val="200"/>
              </a:spcBef>
              <a:spcAft>
                <a:spcPts val="600"/>
              </a:spcAft>
              <a:buClr>
                <a:schemeClr val="accent2"/>
              </a:buClr>
            </a:pPr>
            <a:r>
              <a:rPr lang="en-US" dirty="0">
                <a:latin typeface="Open Sans"/>
              </a:rPr>
              <a:t>switch-based output devices</a:t>
            </a:r>
          </a:p>
          <a:p>
            <a:pPr lvl="1">
              <a:lnSpc>
                <a:spcPts val="2200"/>
              </a:lnSpc>
              <a:spcBef>
                <a:spcPts val="200"/>
              </a:spcBef>
              <a:spcAft>
                <a:spcPts val="600"/>
              </a:spcAft>
              <a:buClr>
                <a:schemeClr val="accent2"/>
              </a:buClr>
            </a:pPr>
            <a:r>
              <a:rPr lang="en-US" dirty="0">
                <a:latin typeface="Open Sans"/>
              </a:rPr>
              <a:t>real objects</a:t>
            </a:r>
          </a:p>
        </p:txBody>
      </p:sp>
      <p:pic>
        <p:nvPicPr>
          <p:cNvPr id="6" name="Picture 5" descr="Image of a student using an aternative communication device&#10;&#10;Description generated with very high confidence" title="Photograph">
            <a:extLst>
              <a:ext uri="{FF2B5EF4-FFF2-40B4-BE49-F238E27FC236}">
                <a16:creationId xmlns:a16="http://schemas.microsoft.com/office/drawing/2014/main" id="{BDEAC69E-A95D-42E4-9CCE-163C459632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06"/>
          <a:stretch/>
        </p:blipFill>
        <p:spPr>
          <a:xfrm rot="5400000">
            <a:off x="7521389" y="2311459"/>
            <a:ext cx="4921621" cy="3171363"/>
          </a:xfrm>
          <a:prstGeom prst="rect">
            <a:avLst/>
          </a:prstGeom>
        </p:spPr>
      </p:pic>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6CEC725-4868-4D2F-917F-19B9FA0377A4}"/>
              </a:ext>
            </a:extLst>
          </p:cNvPr>
          <p:cNvSpPr>
            <a:spLocks noGrp="1"/>
          </p:cNvSpPr>
          <p:nvPr>
            <p:ph type="sldNum" sz="quarter" idx="12"/>
          </p:nvPr>
        </p:nvSpPr>
        <p:spPr/>
        <p:txBody>
          <a:bodyPr/>
          <a:lstStyle/>
          <a:p>
            <a:fld id="{0088AB57-2DBE-44A3-AE96-942C49E954BF}" type="slidenum">
              <a:rPr lang="en-US" smtClean="0"/>
              <a:t>29</a:t>
            </a:fld>
            <a:endParaRPr lang="en-US" dirty="0"/>
          </a:p>
        </p:txBody>
      </p:sp>
    </p:spTree>
    <p:extLst>
      <p:ext uri="{BB962C8B-B14F-4D97-AF65-F5344CB8AC3E}">
        <p14:creationId xmlns:p14="http://schemas.microsoft.com/office/powerpoint/2010/main" val="38082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fontScale="92500" lnSpcReduction="10000"/>
          </a:bodyPr>
          <a:lstStyle/>
          <a:p>
            <a:pPr>
              <a:lnSpc>
                <a:spcPct val="110000"/>
              </a:lnSpc>
              <a:spcBef>
                <a:spcPts val="600"/>
              </a:spcBef>
            </a:pPr>
            <a:r>
              <a:rPr lang="en-US" sz="2400" dirty="0">
                <a:latin typeface="Open Sans" panose="020B0606030504020204"/>
              </a:rPr>
              <a:t>TELPAS Alternate is a holistic inventory aligned to the </a:t>
            </a:r>
            <a:r>
              <a:rPr lang="en-US" sz="2400" dirty="0">
                <a:latin typeface="Open Sans" panose="020B0606030504020204"/>
                <a:hlinkClick r:id="rId3"/>
              </a:rPr>
              <a:t>Texas English Language Proficiency Standards (ELPS)</a:t>
            </a:r>
            <a:r>
              <a:rPr lang="en-US" sz="2400" dirty="0">
                <a:latin typeface="Open Sans" panose="020B0606030504020204"/>
              </a:rPr>
              <a:t>.</a:t>
            </a:r>
          </a:p>
          <a:p>
            <a:pPr>
              <a:lnSpc>
                <a:spcPct val="110000"/>
              </a:lnSpc>
              <a:spcBef>
                <a:spcPts val="600"/>
              </a:spcBef>
            </a:pPr>
            <a:endParaRPr lang="en-US" sz="2400" dirty="0">
              <a:latin typeface="Open Sans" panose="020B0606030504020204"/>
            </a:endParaRPr>
          </a:p>
          <a:p>
            <a:pPr>
              <a:lnSpc>
                <a:spcPct val="110000"/>
              </a:lnSpc>
              <a:spcBef>
                <a:spcPts val="600"/>
              </a:spcBef>
            </a:pPr>
            <a:r>
              <a:rPr lang="en-US" sz="2400" dirty="0">
                <a:latin typeface="Open Sans" panose="020B0606030504020204"/>
              </a:rPr>
              <a:t>This inventory is based on </a:t>
            </a:r>
            <a:r>
              <a:rPr lang="en-US" sz="2400" dirty="0">
                <a:latin typeface="Open Sans" panose="020B0606030504020204"/>
                <a:hlinkClick r:id="rId4"/>
              </a:rPr>
              <a:t>alternate Proficiency Level Descriptors (PLDs)</a:t>
            </a:r>
            <a:r>
              <a:rPr lang="en-US" sz="2400" dirty="0">
                <a:latin typeface="Open Sans" panose="020B0606030504020204"/>
              </a:rPr>
              <a:t> that were created to address the specific access needs of English learners with significant cognitive disabilities.</a:t>
            </a:r>
          </a:p>
          <a:p>
            <a:pPr>
              <a:lnSpc>
                <a:spcPct val="110000"/>
              </a:lnSpc>
              <a:spcBef>
                <a:spcPts val="600"/>
              </a:spcBef>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better understand the intent and scope of specific Observable Behaviors.</a:t>
            </a:r>
          </a:p>
          <a:p>
            <a:pPr>
              <a:lnSpc>
                <a:spcPct val="110000"/>
              </a:lnSpc>
              <a:spcBef>
                <a:spcPts val="600"/>
              </a:spcBef>
              <a:defRPr/>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provide a summary of a student’s general English writing ability after scoring.</a:t>
            </a:r>
            <a:endParaRPr lang="en-US" dirty="0">
              <a:latin typeface="Open Sans" panose="020B0606030504020204"/>
            </a:endParaRP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extLst>
      <p:ext uri="{BB962C8B-B14F-4D97-AF65-F5344CB8AC3E}">
        <p14:creationId xmlns:p14="http://schemas.microsoft.com/office/powerpoint/2010/main" val="3055226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923365" y="1304925"/>
            <a:ext cx="10309411" cy="5143500"/>
          </a:xfrm>
        </p:spPr>
        <p:txBody>
          <a:bodyPr>
            <a:normAutofit fontScale="70000" lnSpcReduction="20000"/>
          </a:bodyPr>
          <a:lstStyle/>
          <a:p>
            <a:pPr marL="457200" indent="-457200">
              <a:lnSpc>
                <a:spcPts val="3000"/>
              </a:lnSpc>
              <a:spcBef>
                <a:spcPts val="0"/>
              </a:spcBef>
              <a:spcAft>
                <a:spcPts val="600"/>
              </a:spcAft>
              <a:buFont typeface="Arial" panose="020B0604020202020204" pitchFamily="34" charset="0"/>
              <a:buChar char="•"/>
            </a:pPr>
            <a:r>
              <a:rPr lang="en-US" sz="3700" b="1" dirty="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3000"/>
              </a:lnSpc>
              <a:spcBef>
                <a:spcPts val="0"/>
              </a:spcBef>
              <a:spcAft>
                <a:spcPts val="600"/>
              </a:spcAft>
              <a:buFont typeface="Arial" panose="020B0604020202020204" pitchFamily="34" charset="0"/>
              <a:buChar char="•"/>
            </a:pPr>
            <a:r>
              <a:rPr lang="en-US" sz="3700" b="1" dirty="0"/>
              <a:t>Leading is asking the student to respond in a specific way or with a specific answer. Leading is NOT allowed.</a:t>
            </a:r>
            <a:endParaRPr lang="en-US" sz="3700" b="1" dirty="0">
              <a:ea typeface="Open Sans Semibold" panose="020B0706030804020204" pitchFamily="34" charset="0"/>
              <a:cs typeface="Open Sans Semibold" panose="020B0706030804020204" pitchFamily="34" charset="0"/>
            </a:endParaRPr>
          </a:p>
          <a:p>
            <a:pPr marL="457200" indent="-457200">
              <a:lnSpc>
                <a:spcPts val="3000"/>
              </a:lnSpc>
              <a:spcBef>
                <a:spcPts val="0"/>
              </a:spcBef>
              <a:spcAft>
                <a:spcPts val="600"/>
              </a:spcAft>
              <a:buFont typeface="Arial" panose="020B0604020202020204" pitchFamily="34" charset="0"/>
              <a:buChar char="•"/>
            </a:pPr>
            <a:r>
              <a:rPr lang="en-US" sz="3700" b="1" dirty="0"/>
              <a:t>Prompting is allowed for rating the Observable Behaviors on the TELPAS Alternate assessment.</a:t>
            </a:r>
          </a:p>
          <a:p>
            <a:pPr lvl="1">
              <a:lnSpc>
                <a:spcPts val="3000"/>
              </a:lnSpc>
              <a:spcBef>
                <a:spcPts val="0"/>
              </a:spcBef>
              <a:spcAft>
                <a:spcPts val="600"/>
              </a:spcAft>
              <a:buClr>
                <a:schemeClr val="accent2"/>
              </a:buClr>
              <a:buFont typeface="Wingdings" panose="05000000000000000000" pitchFamily="2" charset="2"/>
              <a:buChar char="§"/>
            </a:pPr>
            <a:r>
              <a:rPr lang="en-US" sz="3100" dirty="0">
                <a:latin typeface="Open Sans"/>
              </a:rPr>
              <a:t>The purpose of TELPAS Alternate is to accurately measure a student’s ability to understand and use English to engage in social and academic learning environments. </a:t>
            </a:r>
          </a:p>
          <a:p>
            <a:pPr lvl="1">
              <a:lnSpc>
                <a:spcPts val="3000"/>
              </a:lnSpc>
              <a:spcBef>
                <a:spcPts val="0"/>
              </a:spcBef>
              <a:spcAft>
                <a:spcPts val="600"/>
              </a:spcAft>
              <a:buClr>
                <a:schemeClr val="accent2"/>
              </a:buClr>
              <a:buFont typeface="Wingdings" panose="05000000000000000000" pitchFamily="2" charset="2"/>
              <a:buChar char="§"/>
            </a:pPr>
            <a:r>
              <a:rPr lang="en-US" sz="3100" dirty="0">
                <a:latin typeface="Open Sans"/>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extLst>
      <p:ext uri="{BB962C8B-B14F-4D97-AF65-F5344CB8AC3E}">
        <p14:creationId xmlns:p14="http://schemas.microsoft.com/office/powerpoint/2010/main" val="116308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t>Introduction to </a:t>
            </a:r>
          </a:p>
          <a:p>
            <a:r>
              <a:rPr lang="en-US" dirty="0"/>
              <a:t>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73538" y="2185656"/>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extLst>
      <p:ext uri="{BB962C8B-B14F-4D97-AF65-F5344CB8AC3E}">
        <p14:creationId xmlns:p14="http://schemas.microsoft.com/office/powerpoint/2010/main" val="1401579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3"/>
              </a:rPr>
              <a:t>Helpdesk.tea.texas.gov</a:t>
            </a: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Pearson’s Customer Service Center </a:t>
            </a:r>
          </a:p>
          <a:p>
            <a:pPr algn="ctr"/>
            <a:r>
              <a:rPr lang="en-US" dirty="0"/>
              <a:t>800-627-0225</a:t>
            </a:r>
          </a:p>
          <a:p>
            <a:pPr algn="ctr"/>
            <a:r>
              <a:rPr lang="en-US" dirty="0">
                <a:hlinkClick r:id="rId4"/>
              </a:rPr>
              <a:t>TxPearsonAccess@support.pearson.com</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32</a:t>
            </a:fld>
            <a:endParaRPr lang="en-US" dirty="0"/>
          </a:p>
        </p:txBody>
      </p:sp>
    </p:spTree>
    <p:extLst>
      <p:ext uri="{BB962C8B-B14F-4D97-AF65-F5344CB8AC3E}">
        <p14:creationId xmlns:p14="http://schemas.microsoft.com/office/powerpoint/2010/main" val="139484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p>
        </p:txBody>
      </p:sp>
      <p:sp>
        <p:nvSpPr>
          <p:cNvPr id="3" name="Content Placeholder 2"/>
          <p:cNvSpPr>
            <a:spLocks noGrp="1"/>
          </p:cNvSpPr>
          <p:nvPr>
            <p:ph sz="quarter" idx="13"/>
          </p:nvPr>
        </p:nvSpPr>
        <p:spPr>
          <a:xfrm>
            <a:off x="959223" y="1687514"/>
            <a:ext cx="10246659" cy="4446585"/>
          </a:xfrm>
        </p:spPr>
        <p:txBody>
          <a:bodyPr>
            <a:normAutofit/>
          </a:bodyPr>
          <a:lstStyle/>
          <a:p>
            <a:pPr>
              <a:lnSpc>
                <a:spcPct val="100000"/>
              </a:lnSpc>
              <a:spcBef>
                <a:spcPts val="0"/>
              </a:spcBef>
              <a:spcAft>
                <a:spcPts val="2400"/>
              </a:spcAft>
            </a:pPr>
            <a:r>
              <a:rPr lang="en-US" sz="2400" dirty="0">
                <a:solidFill>
                  <a:srgbClr val="0D6CB9"/>
                </a:solidFill>
              </a:rPr>
              <a:t>These slides have been prepared by the Student Assessment Division of the Texas Education Agency. You are encouraged to use them for local training.</a:t>
            </a:r>
          </a:p>
          <a:p>
            <a:pPr>
              <a:lnSpc>
                <a:spcPct val="100000"/>
              </a:lnSpc>
              <a:spcBef>
                <a:spcPts val="0"/>
              </a:spcBef>
              <a:spcAft>
                <a:spcPts val="2400"/>
              </a:spcAft>
            </a:pPr>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0"/>
              </a:spcBef>
              <a:spcAft>
                <a:spcPts val="2400"/>
              </a:spcAft>
            </a:pPr>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33</a:t>
            </a:fld>
            <a:endParaRPr lang="en-US" dirty="0"/>
          </a:p>
        </p:txBody>
      </p:sp>
    </p:spTree>
    <p:extLst>
      <p:ext uri="{BB962C8B-B14F-4D97-AF65-F5344CB8AC3E}">
        <p14:creationId xmlns:p14="http://schemas.microsoft.com/office/powerpoint/2010/main" val="204202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solidFill>
                  <a:srgbClr val="2F5CAC"/>
                </a:solidFill>
              </a:rPr>
              <a:t>Alternate Proficiency Level Descriptors: Writing</a:t>
            </a:r>
          </a:p>
        </p:txBody>
      </p:sp>
      <p:pic>
        <p:nvPicPr>
          <p:cNvPr id="11" name="Content Placeholder 10" descr="Image of the TELPAS Alternate Proficiency Level Descriptors for Writing; an accessible version of this document can be found on the TELPAS Alternate webpage of the TEA website&#10;https://tea.texas.gov/student.assessment/telpasalt/#Alt" title="TELPAS Alternate PLD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59839" y="1328125"/>
            <a:ext cx="8072322" cy="4773776"/>
          </a:xfrm>
        </p:spPr>
      </p:pic>
      <p:sp>
        <p:nvSpPr>
          <p:cNvPr id="4" name="Text Placeholder 3">
            <a:extLst>
              <a:ext uri="{FF2B5EF4-FFF2-40B4-BE49-F238E27FC236}">
                <a16:creationId xmlns:a16="http://schemas.microsoft.com/office/drawing/2014/main" id="{D0CFC579-EE89-8E40-BD0D-421C869B07A3}"/>
              </a:ext>
            </a:extLst>
          </p:cNvPr>
          <p:cNvSpPr>
            <a:spLocks noGrp="1"/>
          </p:cNvSpPr>
          <p:nvPr>
            <p:ph type="body" sz="quarter" idx="14"/>
          </p:nvPr>
        </p:nvSpPr>
        <p:spPr>
          <a:xfrm>
            <a:off x="2039590" y="6081298"/>
            <a:ext cx="7729537" cy="506117"/>
          </a:xfrm>
        </p:spPr>
        <p:txBody>
          <a:bodyPr>
            <a:normAutofit/>
          </a:bodyPr>
          <a:lstStyle/>
          <a:p>
            <a:pPr>
              <a:lnSpc>
                <a:spcPct val="100000"/>
              </a:lnSpc>
            </a:pPr>
            <a:r>
              <a:rPr lang="en-US" dirty="0">
                <a:latin typeface="Open Sans" panose="020B0606030504020204" pitchFamily="34" charset="0"/>
                <a:ea typeface="Open Sans" panose="020B0606030504020204" pitchFamily="34" charset="0"/>
                <a:cs typeface="Open Sans" panose="020B0606030504020204" pitchFamily="34" charset="0"/>
              </a:rPr>
              <a:t>*Students using augmentative and alternate communication (AAC) as expressive communication must use symbols that are combined with printed letters or words beginning with the “Early Independence” level.</a:t>
            </a:r>
          </a:p>
        </p:txBody>
      </p:sp>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extLst>
      <p:ext uri="{BB962C8B-B14F-4D97-AF65-F5344CB8AC3E}">
        <p14:creationId xmlns:p14="http://schemas.microsoft.com/office/powerpoint/2010/main" val="233398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Footnote to the Writing PLDs</a:t>
            </a:r>
          </a:p>
        </p:txBody>
      </p:sp>
      <p:sp>
        <p:nvSpPr>
          <p:cNvPr id="5" name="Content Placeholder 4"/>
          <p:cNvSpPr>
            <a:spLocks noGrp="1"/>
          </p:cNvSpPr>
          <p:nvPr>
            <p:ph sz="quarter" idx="13"/>
          </p:nvPr>
        </p:nvSpPr>
        <p:spPr>
          <a:xfrm>
            <a:off x="501687" y="1687515"/>
            <a:ext cx="11054775" cy="4499276"/>
          </a:xfrm>
        </p:spPr>
        <p:txBody>
          <a:bodyPr>
            <a:noAutofit/>
          </a:bodyPr>
          <a:lstStyle/>
          <a:p>
            <a:r>
              <a:rPr lang="en-US" sz="2700" dirty="0">
                <a:latin typeface="Open Sans Semibold" panose="020B0706030804020204" pitchFamily="34" charset="0"/>
                <a:ea typeface="Open Sans Semibold" panose="020B0706030804020204" pitchFamily="34" charset="0"/>
                <a:cs typeface="Open Sans Semibold" panose="020B0706030804020204" pitchFamily="34" charset="0"/>
              </a:rPr>
              <a:t>Starting with the “Early Independence” level, writing that students produce must involve letters or words. Students who use AAC that is programmed only with pictures or symbols cannot be rated above the “Imitation” level in this domain.</a:t>
            </a:r>
          </a:p>
          <a:p>
            <a:endParaRPr lang="en-US" sz="2700"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700" dirty="0">
                <a:latin typeface="Open Sans Semibold" panose="020B0706030804020204" pitchFamily="34" charset="0"/>
                <a:ea typeface="Open Sans Semibold" panose="020B0706030804020204" pitchFamily="34" charset="0"/>
                <a:cs typeface="Open Sans Semibold" panose="020B0706030804020204" pitchFamily="34" charset="0"/>
              </a:rPr>
              <a:t>The admission, review, and dismissal (ARD) and the language proficiency assessment committee (LPAC) should keep in mind that some students’ disability may prevent them from demonstrating full proficiency in writing and that those students will probably show strengths in other domains. Not all students will achieve the highest proficiency level in all domains.</a:t>
            </a:r>
          </a:p>
        </p:txBody>
      </p:sp>
      <p:sp>
        <p:nvSpPr>
          <p:cNvPr id="3" name="Footer Placeholder 2"/>
          <p:cNvSpPr>
            <a:spLocks noGrp="1"/>
          </p:cNvSpPr>
          <p:nvPr>
            <p:ph type="ftr" sz="quarter" idx="11"/>
          </p:nvPr>
        </p:nvSpPr>
        <p:spPr/>
        <p:txBody>
          <a:bodyPr/>
          <a:lstStyle/>
          <a:p>
            <a:r>
              <a:rPr lang="en-US" dirty="0"/>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pPr/>
              <a:t>5</a:t>
            </a:fld>
            <a:endParaRPr lang="en-US"/>
          </a:p>
        </p:txBody>
      </p:sp>
    </p:spTree>
    <p:extLst>
      <p:ext uri="{BB962C8B-B14F-4D97-AF65-F5344CB8AC3E}">
        <p14:creationId xmlns:p14="http://schemas.microsoft.com/office/powerpoint/2010/main" val="73968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104932" y="1229192"/>
            <a:ext cx="11977140" cy="3117955"/>
          </a:xfrm>
        </p:spPr>
        <p:txBody>
          <a:bodyPr>
            <a:normAutofit fontScale="85000" lnSpcReduction="10000"/>
          </a:bodyPr>
          <a:lstStyle/>
          <a:p>
            <a:pPr>
              <a:lnSpc>
                <a:spcPts val="2400"/>
              </a:lnSpc>
              <a:spcBef>
                <a:spcPts val="400"/>
              </a:spcBef>
              <a:spcAft>
                <a:spcPts val="400"/>
              </a:spcAft>
            </a:pPr>
            <a:r>
              <a:rPr lang="en-US" altLang="en-US" sz="2300" dirty="0">
                <a:latin typeface="Open Sans"/>
              </a:rPr>
              <a:t>In TELPAS Alternate, the Observable Behaviors are like questions the test administrator answers about a student. Each Observable Behavior measures one skill that is aligned to the ELPS. The skill can be found on the left under the number of the Observable Behavior. The boxes contain descriptions of characteristics that students learning English are likely to demonstrate over time. The descriptors show the progression of second language acquisition from one proficiency level to the next and are aligned to the TELPAS Alternate PLDs.</a:t>
            </a:r>
          </a:p>
          <a:p>
            <a:pPr>
              <a:lnSpc>
                <a:spcPts val="2400"/>
              </a:lnSpc>
              <a:spcBef>
                <a:spcPts val="400"/>
              </a:spcBef>
              <a:spcAft>
                <a:spcPts val="400"/>
              </a:spcAft>
            </a:pPr>
            <a:r>
              <a:rPr lang="en-US" altLang="en-US" sz="2300" dirty="0">
                <a:latin typeface="Open Sans"/>
              </a:rPr>
              <a:t>A “notes version” of the Observable Behaviors can be found on TEA’s </a:t>
            </a:r>
            <a:r>
              <a:rPr lang="en-US" altLang="en-US" sz="2300" dirty="0">
                <a:latin typeface="Open Sans"/>
                <a:hlinkClick r:id="rId3"/>
              </a:rPr>
              <a:t>TELPAS Alternate Resources</a:t>
            </a:r>
            <a:r>
              <a:rPr lang="en-US" altLang="en-US" sz="2300" dirty="0">
                <a:latin typeface="Open Sans"/>
              </a:rPr>
              <a:t> webpage. It is available so that educators can become familiar with the Observable Behaviors and practice using them during the school year. </a:t>
            </a:r>
          </a:p>
        </p:txBody>
      </p:sp>
      <p:pic>
        <p:nvPicPr>
          <p:cNvPr id="7" name="Picture 6" descr="Image of Observable Behavior W2; an accessible version of this document is available on the TELPAS Alternate webpage of the TEA website&#10;https://tea.texas.gov/student.assessment/telpasalt/#Alt" title="Observable Behaiv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75" y="4231341"/>
            <a:ext cx="9874223" cy="2205197"/>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extLst>
      <p:ext uri="{BB962C8B-B14F-4D97-AF65-F5344CB8AC3E}">
        <p14:creationId xmlns:p14="http://schemas.microsoft.com/office/powerpoint/2010/main" val="372339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Observable Behaviors and the Glossary</a:t>
            </a:r>
          </a:p>
        </p:txBody>
      </p:sp>
      <p:pic>
        <p:nvPicPr>
          <p:cNvPr id="13" name="Picture 12" descr="Image of Observable Behavior W4; an accessible version of this document is available on the TELPAS Alternate webpage of the TEA website&#10;https://tea.texas.gov/student.assessment/telpasalt/#Alt" title="Observable Behavior"/>
          <p:cNvPicPr>
            <a:picLocks noChangeAspect="1"/>
          </p:cNvPicPr>
          <p:nvPr/>
        </p:nvPicPr>
        <p:blipFill>
          <a:blip r:embed="rId3"/>
          <a:stretch>
            <a:fillRect/>
          </a:stretch>
        </p:blipFill>
        <p:spPr>
          <a:xfrm>
            <a:off x="1294712" y="1278504"/>
            <a:ext cx="9165637" cy="2042085"/>
          </a:xfrm>
          <a:prstGeom prst="rect">
            <a:avLst/>
          </a:prstGeom>
        </p:spPr>
      </p:pic>
      <p:sp>
        <p:nvSpPr>
          <p:cNvPr id="6" name="Content Placeholder 5">
            <a:extLst>
              <a:ext uri="{FF2B5EF4-FFF2-40B4-BE49-F238E27FC236}">
                <a16:creationId xmlns:a16="http://schemas.microsoft.com/office/drawing/2014/main" id="{48BF5935-59DE-7A41-B978-AF5B8F23A51B}"/>
              </a:ext>
            </a:extLst>
          </p:cNvPr>
          <p:cNvSpPr>
            <a:spLocks noGrp="1"/>
          </p:cNvSpPr>
          <p:nvPr>
            <p:ph idx="13"/>
          </p:nvPr>
        </p:nvSpPr>
        <p:spPr>
          <a:xfrm>
            <a:off x="270020" y="3453196"/>
            <a:ext cx="3946871" cy="3018805"/>
          </a:xfrm>
        </p:spPr>
        <p:txBody>
          <a:bodyPr>
            <a:noAutofit/>
          </a:bodyPr>
          <a:lstStyle/>
          <a:p>
            <a:pPr>
              <a:lnSpc>
                <a:spcPct val="100000"/>
              </a:lnSpc>
            </a:pPr>
            <a:r>
              <a:rPr lang="en-US" sz="1900" dirty="0">
                <a:latin typeface="Open Sans"/>
              </a:rPr>
              <a:t>You may discover vocabulary in the Observable Behaviors that might be used in a way that differs from common classroom usage. The TELPAS Alternate Test Administrator Manual includes a glossary with terms specific to this assessment that may assist you.</a:t>
            </a:r>
          </a:p>
        </p:txBody>
      </p:sp>
      <p:pic>
        <p:nvPicPr>
          <p:cNvPr id="5" name="Picture 4" descr="Image of a single entry from the TELPAS Alternate glossay showing the definition of &quot;word families&quot;; an accessible version of the glossary can be found in the TELPAS Alternate Test Administrator Manual at https://tea.texas.gov/student.assessment/telpasalt/#Alt" title="glossary entry"/>
          <p:cNvPicPr>
            <a:picLocks noChangeAspect="1"/>
          </p:cNvPicPr>
          <p:nvPr/>
        </p:nvPicPr>
        <p:blipFill>
          <a:blip r:embed="rId4"/>
          <a:stretch>
            <a:fillRect/>
          </a:stretch>
        </p:blipFill>
        <p:spPr>
          <a:xfrm>
            <a:off x="4188639" y="3558259"/>
            <a:ext cx="7399373" cy="1774401"/>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extLst>
      <p:ext uri="{BB962C8B-B14F-4D97-AF65-F5344CB8AC3E}">
        <p14:creationId xmlns:p14="http://schemas.microsoft.com/office/powerpoint/2010/main" val="3233012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207881" y="1639187"/>
            <a:ext cx="4000132" cy="4302459"/>
          </a:xfrm>
        </p:spPr>
        <p:txBody>
          <a:bodyPr>
            <a:normAutofit/>
          </a:bodyPr>
          <a:lstStyle/>
          <a:p>
            <a:pPr>
              <a:lnSpc>
                <a:spcPct val="110000"/>
              </a:lnSpc>
            </a:pPr>
            <a:r>
              <a:rPr lang="en-US" sz="2000" dirty="0">
                <a:latin typeface="Open Sans"/>
              </a:rPr>
              <a:t>Texas teachers developed classroom examples to help test administrators better understand the descriptions of student performance for each Observable Behavior.</a:t>
            </a:r>
          </a:p>
          <a:p>
            <a:pPr>
              <a:lnSpc>
                <a:spcPct val="110000"/>
              </a:lnSpc>
            </a:pPr>
            <a:r>
              <a:rPr lang="en-US" sz="2000" dirty="0">
                <a:latin typeface="Open Sans"/>
              </a:rPr>
              <a:t>Elementary and secondary examples describe </a:t>
            </a:r>
            <a:r>
              <a:rPr lang="en-US" sz="2000" i="1" dirty="0">
                <a:latin typeface="Open Sans"/>
              </a:rPr>
              <a:t>one</a:t>
            </a:r>
            <a:r>
              <a:rPr lang="en-US" sz="2000" dirty="0">
                <a:latin typeface="Open Sans"/>
              </a:rPr>
              <a:t> way that students could demonstrate each skill across the five levels of proficiency.</a:t>
            </a:r>
            <a:endParaRPr lang="en-US" sz="2600" dirty="0">
              <a:latin typeface="Open Sans"/>
            </a:endParaRPr>
          </a:p>
        </p:txBody>
      </p:sp>
      <p:pic>
        <p:nvPicPr>
          <p:cNvPr id="8" name="Picture 7" descr="Image of the Observable Behavior and classroom examples for W1; an accessible version of the Observable Behaviors and classroom examples is available on the TELPAS Alternate page of the TEA website at https://tea.texas.gov/student.assessment/telpasalt/#Alt&#10;" title="Observable Behavior with examples"/>
          <p:cNvPicPr>
            <a:picLocks noChangeAspect="1"/>
          </p:cNvPicPr>
          <p:nvPr/>
        </p:nvPicPr>
        <p:blipFill>
          <a:blip r:embed="rId3"/>
          <a:stretch>
            <a:fillRect/>
          </a:stretch>
        </p:blipFill>
        <p:spPr>
          <a:xfrm>
            <a:off x="4111779" y="2249296"/>
            <a:ext cx="7924800" cy="3657600"/>
          </a:xfrm>
          <a:prstGeom prst="rect">
            <a:avLst/>
          </a:prstGeom>
        </p:spPr>
      </p:pic>
      <p:sp>
        <p:nvSpPr>
          <p:cNvPr id="7" name="Text Placeholder 6">
            <a:extLst>
              <a:ext uri="{FF2B5EF4-FFF2-40B4-BE49-F238E27FC236}">
                <a16:creationId xmlns:a16="http://schemas.microsoft.com/office/drawing/2014/main" id="{6724605D-95A6-EE49-8884-3E410CCFD3D1}"/>
              </a:ext>
            </a:extLst>
          </p:cNvPr>
          <p:cNvSpPr>
            <a:spLocks noGrp="1"/>
          </p:cNvSpPr>
          <p:nvPr>
            <p:ph type="body" sz="quarter" idx="14"/>
          </p:nvPr>
        </p:nvSpPr>
        <p:spPr>
          <a:xfrm>
            <a:off x="838200" y="6127750"/>
            <a:ext cx="10782670" cy="255588"/>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dirty="0">
                <a:latin typeface="Open Sans" panose="020B0606030504020204" pitchFamily="34" charset="0"/>
                <a:ea typeface="Open Sans" panose="020B0606030504020204" pitchFamily="34" charset="0"/>
                <a:cs typeface="Open Sans" panose="020B0606030504020204" pitchFamily="34" charset="0"/>
                <a:hlinkClick r:id="rId4"/>
              </a:rPr>
              <a:t>https://tea.texas.gov/student.assessment/telpasalt/#Alt</a:t>
            </a:r>
            <a:r>
              <a:rPr lang="en-US" dirty="0">
                <a:latin typeface="Open Sans" panose="020B0606030504020204" pitchFamily="34" charset="0"/>
                <a:ea typeface="Open Sans" panose="020B0606030504020204" pitchFamily="34" charset="0"/>
                <a:cs typeface="Open Sans" panose="020B0606030504020204" pitchFamily="34" charset="0"/>
              </a:rPr>
              <a:t> </a:t>
            </a: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extLst>
      <p:ext uri="{BB962C8B-B14F-4D97-AF65-F5344CB8AC3E}">
        <p14:creationId xmlns:p14="http://schemas.microsoft.com/office/powerpoint/2010/main" val="63711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349515"/>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358742"/>
            <a:ext cx="10825976" cy="4983692"/>
          </a:xfrm>
        </p:spPr>
        <p:txBody>
          <a:bodyPr>
            <a:normAutofit/>
          </a:bodyPr>
          <a:lstStyle/>
          <a:p>
            <a:pPr>
              <a:lnSpc>
                <a:spcPts val="3000"/>
              </a:lnSpc>
              <a:spcBef>
                <a:spcPts val="600"/>
              </a:spcBef>
              <a:spcAft>
                <a:spcPts val="600"/>
              </a:spcAft>
            </a:pPr>
            <a:r>
              <a:rPr lang="en-US" sz="2700" dirty="0">
                <a:latin typeface="Open Sans"/>
              </a:rPr>
              <a:t>The purpose of each example is to illustrate how a student </a:t>
            </a:r>
            <a:r>
              <a:rPr lang="en-US" sz="2700" i="1" dirty="0">
                <a:latin typeface="Open Sans"/>
              </a:rPr>
              <a:t>could</a:t>
            </a:r>
            <a:r>
              <a:rPr lang="en-US" sz="2700" dirty="0">
                <a:latin typeface="Open Sans"/>
              </a:rPr>
              <a:t> demonstrate the skill at each proficiency level.</a:t>
            </a:r>
          </a:p>
          <a:p>
            <a:pPr>
              <a:lnSpc>
                <a:spcPts val="3000"/>
              </a:lnSpc>
              <a:spcBef>
                <a:spcPts val="600"/>
              </a:spcBef>
              <a:spcAft>
                <a:spcPts val="600"/>
              </a:spcAft>
            </a:pPr>
            <a:r>
              <a:rPr lang="en-US" sz="2700" dirty="0">
                <a:latin typeface="Open Sans"/>
              </a:rPr>
              <a:t>There are many other classroom activities that could be used as examples for the Observable Behaviors.</a:t>
            </a:r>
            <a:endParaRPr lang="en-US" sz="2700" b="0" dirty="0">
              <a:latin typeface="Open Sans"/>
            </a:endParaRPr>
          </a:p>
          <a:p>
            <a:pPr>
              <a:lnSpc>
                <a:spcPts val="3000"/>
              </a:lnSpc>
              <a:spcBef>
                <a:spcPts val="600"/>
              </a:spcBef>
              <a:spcAft>
                <a:spcPts val="600"/>
              </a:spcAft>
            </a:pPr>
            <a:r>
              <a:rPr lang="en-US" sz="2700" dirty="0">
                <a:latin typeface="Open Sans"/>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pPr>
            <a:r>
              <a:rPr lang="en-US" sz="2700" dirty="0">
                <a:latin typeface="Open Sans"/>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9</a:t>
            </a:fld>
            <a:endParaRPr lang="en-US" dirty="0"/>
          </a:p>
        </p:txBody>
      </p:sp>
    </p:spTree>
    <p:extLst>
      <p:ext uri="{BB962C8B-B14F-4D97-AF65-F5344CB8AC3E}">
        <p14:creationId xmlns:p14="http://schemas.microsoft.com/office/powerpoint/2010/main" val="284390482"/>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15557</TotalTime>
  <Words>4361</Words>
  <Application>Microsoft Office PowerPoint</Application>
  <PresentationFormat>Widescreen</PresentationFormat>
  <Paragraphs>367</Paragraphs>
  <Slides>33</Slides>
  <Notes>32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Arial</vt:lpstr>
      <vt:lpstr>Calibri</vt:lpstr>
      <vt:lpstr>Calibri (Body)</vt:lpstr>
      <vt:lpstr>Calibri Light</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TELPAS Alternate Writing Domain</vt:lpstr>
      <vt:lpstr>Purpose of this TELPAS Alternate Training</vt:lpstr>
      <vt:lpstr>Alternate Proficiency Level Descriptors</vt:lpstr>
      <vt:lpstr>Alternate Proficiency Level Descriptors: Writing</vt:lpstr>
      <vt:lpstr>Footnote to the Writing PLDs</vt:lpstr>
      <vt:lpstr>What are Observable Behaviors?</vt:lpstr>
      <vt:lpstr>Observable Behaviors and the Glossary</vt:lpstr>
      <vt:lpstr>Observable Behaviors with Classroom Examples</vt:lpstr>
      <vt:lpstr>Using the Classroom Examples</vt:lpstr>
      <vt:lpstr>Observable Behavior W1. Representing Sounds with Letters with Classroom Examples</vt:lpstr>
      <vt:lpstr>Observable Behavior W2. Using New Vocabulary with Classroom Examples</vt:lpstr>
      <vt:lpstr>Observable Behavior W3. Spelling with Classroom Examples</vt:lpstr>
      <vt:lpstr>Observable Behavior W4. Spelling Patterns and Rules with Classroom Examples</vt:lpstr>
      <vt:lpstr>Observable Behavior W5. Writing with Subject-Verb Agreement with Classroom Examples</vt:lpstr>
      <vt:lpstr>Observable Behavior W6. Verb Tenses      with Classroom Examples</vt:lpstr>
      <vt:lpstr>Observable Behavior W7. Using Negatives with Classroom Examples</vt:lpstr>
      <vt:lpstr>Observable Behavior W8. Connecting Words with Classroom Examples</vt:lpstr>
      <vt:lpstr>Observable Behavior W9. Narrating with Classroom Examples</vt:lpstr>
      <vt:lpstr>Observable Behavior W10. Descriptive Language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vt:lpstr>
      <vt:lpstr>Example of Rating a Student “On the Border”: Sihtu </vt:lpstr>
      <vt:lpstr>Example of Rating a Student “On the Border”: Deniz</vt:lpstr>
      <vt:lpstr>Alternate Response Modes</vt:lpstr>
      <vt:lpstr>Allowable Response Modes for the Writing Domain</vt:lpstr>
      <vt:lpstr>Augmentative and Alternative Communication</vt:lpstr>
      <vt:lpstr>Prompting Versus Leading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Ponti, Tony</dc:creator>
  <cp:lastModifiedBy>Neumeyer, Lois</cp:lastModifiedBy>
  <cp:revision>311</cp:revision>
  <cp:lastPrinted>2018-11-28T22:20:10Z</cp:lastPrinted>
  <dcterms:created xsi:type="dcterms:W3CDTF">2018-06-13T19:57:15Z</dcterms:created>
  <dcterms:modified xsi:type="dcterms:W3CDTF">2020-10-06T19:32:31Z</dcterms:modified>
</cp:coreProperties>
</file>