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3" r:id="rId2"/>
    <p:sldMasterId id="2147483709" r:id="rId3"/>
    <p:sldMasterId id="2147483678" r:id="rId4"/>
  </p:sldMasterIdLst>
  <p:notesMasterIdLst>
    <p:notesMasterId r:id="rId37"/>
  </p:notesMasterIdLst>
  <p:handoutMasterIdLst>
    <p:handoutMasterId r:id="rId38"/>
  </p:handoutMasterIdLst>
  <p:sldIdLst>
    <p:sldId id="256" r:id="rId5"/>
    <p:sldId id="258" r:id="rId6"/>
    <p:sldId id="300" r:id="rId7"/>
    <p:sldId id="301" r:id="rId8"/>
    <p:sldId id="261" r:id="rId9"/>
    <p:sldId id="262" r:id="rId10"/>
    <p:sldId id="283" r:id="rId11"/>
    <p:sldId id="280" r:id="rId12"/>
    <p:sldId id="308" r:id="rId13"/>
    <p:sldId id="309" r:id="rId14"/>
    <p:sldId id="310" r:id="rId15"/>
    <p:sldId id="311" r:id="rId16"/>
    <p:sldId id="312" r:id="rId17"/>
    <p:sldId id="313" r:id="rId18"/>
    <p:sldId id="314" r:id="rId19"/>
    <p:sldId id="315" r:id="rId20"/>
    <p:sldId id="316" r:id="rId21"/>
    <p:sldId id="317" r:id="rId22"/>
    <p:sldId id="318" r:id="rId23"/>
    <p:sldId id="297" r:id="rId24"/>
    <p:sldId id="282" r:id="rId25"/>
    <p:sldId id="302" r:id="rId26"/>
    <p:sldId id="303" r:id="rId27"/>
    <p:sldId id="306" r:id="rId28"/>
    <p:sldId id="307" r:id="rId29"/>
    <p:sldId id="277" r:id="rId30"/>
    <p:sldId id="274" r:id="rId31"/>
    <p:sldId id="279" r:id="rId32"/>
    <p:sldId id="295" r:id="rId33"/>
    <p:sldId id="296" r:id="rId34"/>
    <p:sldId id="319" r:id="rId35"/>
    <p:sldId id="298" r:id="rId3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48" autoAdjust="0"/>
    <p:restoredTop sz="86411" autoAdjust="0"/>
  </p:normalViewPr>
  <p:slideViewPr>
    <p:cSldViewPr snapToGrid="0">
      <p:cViewPr varScale="1">
        <p:scale>
          <a:sx n="62" d="100"/>
          <a:sy n="62" d="100"/>
        </p:scale>
        <p:origin x="78" y="402"/>
      </p:cViewPr>
      <p:guideLst/>
    </p:cSldViewPr>
  </p:slideViewPr>
  <p:outlineViewPr>
    <p:cViewPr>
      <p:scale>
        <a:sx n="33" d="100"/>
        <a:sy n="33" d="100"/>
      </p:scale>
      <p:origin x="0" y="-14220"/>
    </p:cViewPr>
  </p:outlin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10/6/2020</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10/6/2020</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147947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64256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127264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259172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9304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2636800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421347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239267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66361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552585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85698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633014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27994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32</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67406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326681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150677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10/6/2020</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10/6/2020</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10/6/2020</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10/6/2020</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10/6/2020</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10/6/2020</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10/6/2020</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10/6/2020</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10/6/2020</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10/6/2020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10/6/2020</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10/6/2020</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10" r:id="rId3"/>
    <p:sldLayoutId id="2147483740" r:id="rId4"/>
    <p:sldLayoutId id="2147483713" r:id="rId5"/>
    <p:sldLayoutId id="2147483711" r:id="rId6"/>
    <p:sldLayoutId id="2147483714" r:id="rId7"/>
    <p:sldLayoutId id="2147483739" r:id="rId8"/>
    <p:sldLayoutId id="2147483715" r:id="rId9"/>
    <p:sldLayoutId id="2147483734" r:id="rId10"/>
    <p:sldLayoutId id="2147483735" r:id="rId11"/>
    <p:sldLayoutId id="2147483736" r:id="rId12"/>
    <p:sldLayoutId id="2147483737" r:id="rId13"/>
    <p:sldLayoutId id="2147483738" r:id="rId14"/>
    <p:sldLayoutId id="2147483716" r:id="rId15"/>
    <p:sldLayoutId id="2147483741" r:id="rId16"/>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hyperlink" Target="https://tea.texas.gov/student-assessment/testing/telpas/telpas-alternate-resources"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ritter.tea.state.tx.us/rules/tac/chapter074/ch074a.html"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hyperlink" Target="http://fr.wikipedia.org/wiki/Fichier:Blue_check_PD.sv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helpdesk.tea.texas.gov/hc/en-us"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mailto:TxPearsonAccess@support.pearson.co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tea.texas.gov/student.assessment/telpasalt/#Al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tea.texas.gov/student.assessment/telpasalt/#Alt"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Speaking Domain"/>
          <p:cNvSpPr>
            <a:spLocks noGrp="1"/>
          </p:cNvSpPr>
          <p:nvPr>
            <p:ph type="ctrTitle"/>
          </p:nvPr>
        </p:nvSpPr>
        <p:spPr>
          <a:xfrm>
            <a:off x="2036688" y="4976055"/>
            <a:ext cx="7535595" cy="1691571"/>
          </a:xfrm>
        </p:spPr>
        <p:txBody>
          <a:bodyPr>
            <a:normAutofit fontScale="90000"/>
          </a:bodyPr>
          <a:lstStyle/>
          <a:p>
            <a:r>
              <a:rPr lang="en-US" dirty="0">
                <a:latin typeface="Open Sans (Headings)"/>
              </a:rPr>
              <a:t>TELPAS Alternate</a:t>
            </a:r>
            <a:br>
              <a:rPr lang="en-US" dirty="0">
                <a:latin typeface="Open Sans (Headings)"/>
              </a:rPr>
            </a:br>
            <a:r>
              <a:rPr lang="en-US" dirty="0">
                <a:latin typeface="Open Sans (Headings)"/>
              </a:rPr>
              <a:t>Speaking Domain</a:t>
            </a:r>
          </a:p>
        </p:txBody>
      </p:sp>
      <p:pic>
        <p:nvPicPr>
          <p:cNvPr id="3" name="Picture 2" descr="Image of logo for the Texas Education Agency"/>
          <p:cNvPicPr>
            <a:picLocks noChangeAspect="1"/>
          </p:cNvPicPr>
          <p:nvPr/>
        </p:nvPicPr>
        <p:blipFill>
          <a:blip r:embed="rId4"/>
          <a:stretch>
            <a:fillRect/>
          </a:stretch>
        </p:blipFill>
        <p:spPr>
          <a:xfrm>
            <a:off x="0" y="0"/>
            <a:ext cx="1568978" cy="955650"/>
          </a:xfrm>
          <a:prstGeom prst="rect">
            <a:avLst/>
          </a:prstGeom>
        </p:spPr>
      </p:pic>
    </p:spTree>
    <p:extLst>
      <p:ext uri="{BB962C8B-B14F-4D97-AF65-F5344CB8AC3E}">
        <p14:creationId xmlns:p14="http://schemas.microsoft.com/office/powerpoint/2010/main" val="302526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3100" dirty="0"/>
              <a:t>Observable Behavior S2. Classroom Communication with Classroom Examples</a:t>
            </a:r>
            <a:endParaRPr lang="en-US" dirty="0"/>
          </a:p>
        </p:txBody>
      </p:sp>
      <p:pic>
        <p:nvPicPr>
          <p:cNvPr id="4" name="Picture 3" descr="Image of Observable Behavior S2;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860232" y="1449974"/>
            <a:ext cx="9134475" cy="1752600"/>
          </a:xfrm>
          <a:prstGeom prst="rect">
            <a:avLst/>
          </a:prstGeom>
        </p:spPr>
      </p:pic>
      <p:graphicFrame>
        <p:nvGraphicFramePr>
          <p:cNvPr id="7" name="Table 6" descr="Image of the classroom examples for Observable Behavior S2;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56599082"/>
              </p:ext>
            </p:extLst>
          </p:nvPr>
        </p:nvGraphicFramePr>
        <p:xfrm>
          <a:off x="1046898" y="3309772"/>
          <a:ext cx="9811602" cy="2423734"/>
        </p:xfrm>
        <a:graphic>
          <a:graphicData uri="http://schemas.openxmlformats.org/drawingml/2006/table">
            <a:tbl>
              <a:tblPr firstRow="1" bandRow="1">
                <a:tableStyleId>{D7AC3CCA-C797-4891-BE02-D94E43425B78}</a:tableStyleId>
              </a:tblPr>
              <a:tblGrid>
                <a:gridCol w="1337073">
                  <a:extLst>
                    <a:ext uri="{9D8B030D-6E8A-4147-A177-3AD203B41FA5}">
                      <a16:colId xmlns:a16="http://schemas.microsoft.com/office/drawing/2014/main" val="20000"/>
                    </a:ext>
                  </a:extLst>
                </a:gridCol>
                <a:gridCol w="1696539">
                  <a:extLst>
                    <a:ext uri="{9D8B030D-6E8A-4147-A177-3AD203B41FA5}">
                      <a16:colId xmlns:a16="http://schemas.microsoft.com/office/drawing/2014/main" val="20001"/>
                    </a:ext>
                  </a:extLst>
                </a:gridCol>
                <a:gridCol w="1725930">
                  <a:extLst>
                    <a:ext uri="{9D8B030D-6E8A-4147-A177-3AD203B41FA5}">
                      <a16:colId xmlns:a16="http://schemas.microsoft.com/office/drawing/2014/main" val="20002"/>
                    </a:ext>
                  </a:extLst>
                </a:gridCol>
                <a:gridCol w="166878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645920">
                  <a:extLst>
                    <a:ext uri="{9D8B030D-6E8A-4147-A177-3AD203B41FA5}">
                      <a16:colId xmlns:a16="http://schemas.microsoft.com/office/drawing/2014/main" val="20005"/>
                    </a:ext>
                  </a:extLst>
                </a:gridCol>
              </a:tblGrid>
              <a:tr h="121186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looks around the classroom as the teacher names “desk”</a:t>
                      </a:r>
                      <a:r>
                        <a:rPr lang="en-US" sz="1100" b="0" i="0" u="none" strike="noStrike" baseline="0" dirty="0">
                          <a:solidFill>
                            <a:srgbClr val="000000"/>
                          </a:solidFill>
                          <a:effectLst/>
                          <a:latin typeface="Arial" panose="020B0604020202020204" pitchFamily="34" charset="0"/>
                          <a:cs typeface="Arial" panose="020B0604020202020204" pitchFamily="34" charset="0"/>
                        </a:rPr>
                        <a:t> and</a:t>
                      </a:r>
                      <a:r>
                        <a:rPr lang="en-US" sz="1100" b="0" i="0" u="none" strike="noStrike" dirty="0">
                          <a:solidFill>
                            <a:srgbClr val="000000"/>
                          </a:solidFill>
                          <a:effectLst/>
                          <a:latin typeface="Arial" panose="020B0604020202020204" pitchFamily="34" charset="0"/>
                          <a:cs typeface="Arial" panose="020B0604020202020204" pitchFamily="34" charset="0"/>
                        </a:rPr>
                        <a:t> “door.”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picks up and names a pencil. Student approximates “pencil.”</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names “chair” and “desk” when asked to name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signs “my desk” during a classroom discussion.</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produces “The round teacher table” and “little student desk” using a communication device.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11867">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remains silent</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during an introduction to lab safety materials.</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tries to verbalize “goggles” after the teacher introduces and names the safety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signs “tray” and “gloves” to name safety items.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baseline="0" dirty="0">
                          <a:solidFill>
                            <a:srgbClr val="000000"/>
                          </a:solidFill>
                          <a:effectLst/>
                          <a:latin typeface="Arial" panose="020B0604020202020204" pitchFamily="34" charset="0"/>
                          <a:cs typeface="Arial" panose="020B0604020202020204" pitchFamily="34" charset="0"/>
                        </a:rPr>
                        <a:t>St</a:t>
                      </a:r>
                      <a:r>
                        <a:rPr lang="en-US" sz="1100" b="0" i="0" u="none" strike="noStrike" dirty="0">
                          <a:solidFill>
                            <a:srgbClr val="000000"/>
                          </a:solidFill>
                          <a:effectLst/>
                          <a:latin typeface="Arial" panose="020B0604020202020204" pitchFamily="34" charset="0"/>
                          <a:cs typeface="Arial" panose="020B0604020202020204" pitchFamily="34" charset="0"/>
                        </a:rPr>
                        <a:t>udent independently says “use first-aid kit” to communicate knowledge of lab safety.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independently uses a communication device to produce “Goggles protect your eyes. Gloves keep your hands safe.”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142023AB-E5A3-4230-981F-CC6F476A09DB}"/>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extLst>
      <p:ext uri="{BB962C8B-B14F-4D97-AF65-F5344CB8AC3E}">
        <p14:creationId xmlns:p14="http://schemas.microsoft.com/office/powerpoint/2010/main" val="160630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sz="3100" dirty="0"/>
              <a:t>Observable Behavior S3. Discussing with a Group    with Classroom Examples</a:t>
            </a:r>
            <a:endParaRPr lang="en-US" dirty="0"/>
          </a:p>
        </p:txBody>
      </p:sp>
      <p:pic>
        <p:nvPicPr>
          <p:cNvPr id="4" name="Picture 3" descr="Image of Observable Behavior S3;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987617" y="1371344"/>
            <a:ext cx="9134475" cy="1628775"/>
          </a:xfrm>
          <a:prstGeom prst="rect">
            <a:avLst/>
          </a:prstGeom>
        </p:spPr>
      </p:pic>
      <p:graphicFrame>
        <p:nvGraphicFramePr>
          <p:cNvPr id="7" name="Table 6" descr="Image of the classroom examples for Observable Behavior S3;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718279540"/>
              </p:ext>
            </p:extLst>
          </p:nvPr>
        </p:nvGraphicFramePr>
        <p:xfrm>
          <a:off x="1138059" y="3131557"/>
          <a:ext cx="9834741" cy="2717882"/>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72911">
                  <a:extLst>
                    <a:ext uri="{9D8B030D-6E8A-4147-A177-3AD203B41FA5}">
                      <a16:colId xmlns:a16="http://schemas.microsoft.com/office/drawing/2014/main" val="20001"/>
                    </a:ext>
                  </a:extLst>
                </a:gridCol>
                <a:gridCol w="17602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725930">
                  <a:extLst>
                    <a:ext uri="{9D8B030D-6E8A-4147-A177-3AD203B41FA5}">
                      <a16:colId xmlns:a16="http://schemas.microsoft.com/office/drawing/2014/main" val="20004"/>
                    </a:ext>
                  </a:extLst>
                </a:gridCol>
                <a:gridCol w="1668780">
                  <a:extLst>
                    <a:ext uri="{9D8B030D-6E8A-4147-A177-3AD203B41FA5}">
                      <a16:colId xmlns:a16="http://schemas.microsoft.com/office/drawing/2014/main" val="20005"/>
                    </a:ext>
                  </a:extLst>
                </a:gridCol>
              </a:tblGrid>
              <a:tr h="1224362">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changes facial expression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uses gestures for “hot” and “cold” after teacher initiates the words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points to the words “hot” and “sun” to describe the weather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“hot day” to describe the weather during a group weather activity.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speaks the words “It is hot and sunny outside today” during a group weather activity.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1398124">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remains silent during a group discussion about the surface of Mars.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imitates the word “red” after another student says “red” during a group discussion about the surface of Mars.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“red” and “Mars” during a group discussion about the surface of Mars.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“red dust there” to describe the surface of Mars during a group</a:t>
                      </a:r>
                      <a:r>
                        <a:rPr lang="en-US" sz="1100" b="0" i="0" u="none" strike="noStrike" baseline="0" dirty="0">
                          <a:solidFill>
                            <a:srgbClr val="000000"/>
                          </a:solidFill>
                          <a:effectLst/>
                          <a:latin typeface="Arial" panose="020B0604020202020204" pitchFamily="34" charset="0"/>
                        </a:rPr>
                        <a:t> discussion</a:t>
                      </a:r>
                      <a:r>
                        <a:rPr lang="en-US" sz="1100" b="0" i="0" u="none" strike="noStrike" dirty="0">
                          <a:solidFill>
                            <a:srgbClr val="000000"/>
                          </a:solidFill>
                          <a:effectLst/>
                          <a:latin typeface="Arial" panose="020B0604020202020204" pitchFamily="34" charset="0"/>
                        </a:rPr>
                        <a: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the words “Mars is covered with red dust and old volcanoes” during a group discussion about the surface of Mars.</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F1E53BA1-9834-43F6-BA1E-357482C1BABD}"/>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extLst>
      <p:ext uri="{BB962C8B-B14F-4D97-AF65-F5344CB8AC3E}">
        <p14:creationId xmlns:p14="http://schemas.microsoft.com/office/powerpoint/2010/main" val="429297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defRPr/>
            </a:pPr>
            <a:r>
              <a:rPr lang="en-US" dirty="0"/>
              <a:t>Observable Behavior S4. Asking Questions   with Classroom Examples</a:t>
            </a:r>
          </a:p>
        </p:txBody>
      </p:sp>
      <p:pic>
        <p:nvPicPr>
          <p:cNvPr id="4" name="Picture 3" descr="Image of Observable Behavior S4;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2151447" y="1257098"/>
            <a:ext cx="9058275" cy="1962150"/>
          </a:xfrm>
          <a:prstGeom prst="rect">
            <a:avLst/>
          </a:prstGeom>
        </p:spPr>
      </p:pic>
      <p:graphicFrame>
        <p:nvGraphicFramePr>
          <p:cNvPr id="7" name="Table 6" descr="Image of the classroom examples for Observable Behavior S4;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502607660"/>
              </p:ext>
            </p:extLst>
          </p:nvPr>
        </p:nvGraphicFramePr>
        <p:xfrm>
          <a:off x="1264068" y="3304817"/>
          <a:ext cx="9857322" cy="2501623"/>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29782">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691640">
                  <a:extLst>
                    <a:ext uri="{9D8B030D-6E8A-4147-A177-3AD203B41FA5}">
                      <a16:colId xmlns:a16="http://schemas.microsoft.com/office/drawing/2014/main" val="20003"/>
                    </a:ext>
                  </a:extLst>
                </a:gridCol>
                <a:gridCol w="168021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248133">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demonstrates little facial expression while teacher introduces single-word questions with the answer, such as “Where?”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tries to imitate the word “where” when the teacher asks “Where do you live?”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pushes the button to activate “How are you?” using a communication device during the morning meeting.</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“What are you eating?” during lunch.</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asks for a friend’s opinion of a book during reading time.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25349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makes a vocalization to the teacher asking “What?”</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asks a question during a literacy lesson. Student repeats the question word.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“football game” to indicate “Are you going to the football game after school?” to a friend.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signs “Are you going?” when talking about the football game.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t>
                      </a:r>
                      <a:r>
                        <a:rPr lang="en-US" sz="1100" b="0" i="0" u="none" strike="noStrike" dirty="0">
                          <a:solidFill>
                            <a:srgbClr val="000000"/>
                          </a:solidFill>
                          <a:effectLst/>
                          <a:latin typeface="Arial" panose="020B0604020202020204" pitchFamily="34" charset="0"/>
                          <a:cs typeface="Arial" panose="020B0604020202020204" pitchFamily="34" charset="0"/>
                        </a:rPr>
                        <a:t>independently vocalizes “When was the Declaration of Independence written?” during American History class.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70C3A8F0-A7F6-4E2A-9F15-4F1428F0C6E0}"/>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extLst>
      <p:ext uri="{BB962C8B-B14F-4D97-AF65-F5344CB8AC3E}">
        <p14:creationId xmlns:p14="http://schemas.microsoft.com/office/powerpoint/2010/main" val="4180072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46857" y="264733"/>
            <a:ext cx="9597887" cy="710206"/>
          </a:xfrm>
        </p:spPr>
        <p:txBody>
          <a:bodyPr>
            <a:normAutofit fontScale="90000"/>
          </a:bodyPr>
          <a:lstStyle/>
          <a:p>
            <a:pPr>
              <a:defRPr/>
            </a:pPr>
            <a:r>
              <a:rPr lang="en-US" dirty="0"/>
              <a:t>Observable Behavior S5. Giving Information with Classroom Examples</a:t>
            </a:r>
          </a:p>
        </p:txBody>
      </p:sp>
      <p:pic>
        <p:nvPicPr>
          <p:cNvPr id="4" name="Picture 3" descr="Image of Observable Behavior S5;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831657" y="1447502"/>
            <a:ext cx="9077325" cy="1714500"/>
          </a:xfrm>
          <a:prstGeom prst="rect">
            <a:avLst/>
          </a:prstGeom>
        </p:spPr>
      </p:pic>
      <p:graphicFrame>
        <p:nvGraphicFramePr>
          <p:cNvPr id="7" name="Table 6" descr="Image of the classroom examples for Observable Behavior S5;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929966495"/>
              </p:ext>
            </p:extLst>
          </p:nvPr>
        </p:nvGraphicFramePr>
        <p:xfrm>
          <a:off x="909738" y="3254297"/>
          <a:ext cx="9960192" cy="2260525"/>
        </p:xfrm>
        <a:graphic>
          <a:graphicData uri="http://schemas.openxmlformats.org/drawingml/2006/table">
            <a:tbl>
              <a:tblPr firstRow="1" bandRow="1">
                <a:tableStyleId>{D7AC3CCA-C797-4891-BE02-D94E43425B78}</a:tableStyleId>
              </a:tblPr>
              <a:tblGrid>
                <a:gridCol w="1380616">
                  <a:extLst>
                    <a:ext uri="{9D8B030D-6E8A-4147-A177-3AD203B41FA5}">
                      <a16:colId xmlns:a16="http://schemas.microsoft.com/office/drawing/2014/main" val="20000"/>
                    </a:ext>
                  </a:extLst>
                </a:gridCol>
                <a:gridCol w="1755866">
                  <a:extLst>
                    <a:ext uri="{9D8B030D-6E8A-4147-A177-3AD203B41FA5}">
                      <a16:colId xmlns:a16="http://schemas.microsoft.com/office/drawing/2014/main" val="20001"/>
                    </a:ext>
                  </a:extLst>
                </a:gridCol>
                <a:gridCol w="1680210">
                  <a:extLst>
                    <a:ext uri="{9D8B030D-6E8A-4147-A177-3AD203B41FA5}">
                      <a16:colId xmlns:a16="http://schemas.microsoft.com/office/drawing/2014/main" val="20002"/>
                    </a:ext>
                  </a:extLst>
                </a:gridCol>
                <a:gridCol w="1760220">
                  <a:extLst>
                    <a:ext uri="{9D8B030D-6E8A-4147-A177-3AD203B41FA5}">
                      <a16:colId xmlns:a16="http://schemas.microsoft.com/office/drawing/2014/main" val="20003"/>
                    </a:ext>
                  </a:extLst>
                </a:gridCol>
                <a:gridCol w="1634490">
                  <a:extLst>
                    <a:ext uri="{9D8B030D-6E8A-4147-A177-3AD203B41FA5}">
                      <a16:colId xmlns:a16="http://schemas.microsoft.com/office/drawing/2014/main" val="20004"/>
                    </a:ext>
                  </a:extLst>
                </a:gridCol>
                <a:gridCol w="174879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demonstrates no change in facial expression when talking about birthdays.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tells the class about a special birthday cake. Student imitates “cake” when asked to share a birthday experience.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“cake,” “presents,” and “balloons” when asked to share a birthday experience.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says “birthday cake good” when asked to share a birthday experience.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got a new game for my birthday.”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Arial" panose="020B0604020202020204" pitchFamily="34" charset="0"/>
                        </a:rPr>
                        <a:t>Student does not eye gaze</a:t>
                      </a:r>
                      <a:r>
                        <a:rPr lang="en-US" sz="1100" b="0" i="0" u="none" strike="noStrike" baseline="0" dirty="0">
                          <a:solidFill>
                            <a:schemeClr val="tx1"/>
                          </a:solidFill>
                          <a:effectLst/>
                          <a:latin typeface="Arial" panose="020B0604020202020204" pitchFamily="34" charset="0"/>
                        </a:rPr>
                        <a:t> when </a:t>
                      </a:r>
                      <a:r>
                        <a:rPr lang="en-US" sz="1100" b="0" i="0" u="none" strike="noStrike" baseline="0" dirty="0">
                          <a:solidFill>
                            <a:srgbClr val="000000"/>
                          </a:solidFill>
                          <a:effectLst/>
                          <a:latin typeface="Arial" panose="020B0604020202020204" pitchFamily="34" charset="0"/>
                        </a:rPr>
                        <a:t>t</a:t>
                      </a:r>
                      <a:r>
                        <a:rPr lang="en-US" sz="1100" b="0" i="0" u="none" strike="noStrike" dirty="0">
                          <a:solidFill>
                            <a:srgbClr val="000000"/>
                          </a:solidFill>
                          <a:effectLst/>
                          <a:latin typeface="Arial" panose="020B0604020202020204" pitchFamily="34" charset="0"/>
                        </a:rPr>
                        <a:t>eacher points to “Austin, Texas” on a map during a geography lesson.</a:t>
                      </a:r>
                      <a:endParaRPr lang="en-US" sz="1100" b="0" i="0" u="none" strike="noStrike" dirty="0">
                        <a:solidFill>
                          <a:schemeClr val="tx1"/>
                        </a:solidFill>
                        <a:effectLst/>
                        <a:latin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mimics the sign for “Austin” when the teacher signs “We live in Austin.”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presses buttons on a communication device to share the street and town where he lives.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verbalizes “live in Lubbock” when asked where he lives.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signs “I live in Austin, Texas, with my family.”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5DB6C23E-0996-4CF2-B0ED-80663BC24B8E}"/>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extLst>
      <p:ext uri="{BB962C8B-B14F-4D97-AF65-F5344CB8AC3E}">
        <p14:creationId xmlns:p14="http://schemas.microsoft.com/office/powerpoint/2010/main" val="1081687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73623" y="223986"/>
            <a:ext cx="9799463" cy="914400"/>
          </a:xfrm>
        </p:spPr>
        <p:txBody>
          <a:bodyPr>
            <a:normAutofit fontScale="90000"/>
          </a:bodyPr>
          <a:lstStyle/>
          <a:p>
            <a:pPr>
              <a:defRPr/>
            </a:pPr>
            <a:r>
              <a:rPr lang="en-US" dirty="0"/>
              <a:t>Observable Behavior S6. Expressing Opinions with Classroom Examples</a:t>
            </a:r>
          </a:p>
        </p:txBody>
      </p:sp>
      <p:pic>
        <p:nvPicPr>
          <p:cNvPr id="4" name="Picture 3" descr="Image of Observable Behavior S6;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873623" y="1584952"/>
            <a:ext cx="9077325" cy="1666875"/>
          </a:xfrm>
          <a:prstGeom prst="rect">
            <a:avLst/>
          </a:prstGeom>
        </p:spPr>
      </p:pic>
      <p:graphicFrame>
        <p:nvGraphicFramePr>
          <p:cNvPr id="7" name="Table 6" descr="Image of the classroom examples for Observable Behavior S6;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54332309"/>
              </p:ext>
            </p:extLst>
          </p:nvPr>
        </p:nvGraphicFramePr>
        <p:xfrm>
          <a:off x="944028" y="3401213"/>
          <a:ext cx="9960192" cy="2306167"/>
        </p:xfrm>
        <a:graphic>
          <a:graphicData uri="http://schemas.openxmlformats.org/drawingml/2006/table">
            <a:tbl>
              <a:tblPr firstRow="1" bandRow="1">
                <a:tableStyleId>{D7AC3CCA-C797-4891-BE02-D94E43425B78}</a:tableStyleId>
              </a:tblPr>
              <a:tblGrid>
                <a:gridCol w="1389325">
                  <a:extLst>
                    <a:ext uri="{9D8B030D-6E8A-4147-A177-3AD203B41FA5}">
                      <a16:colId xmlns:a16="http://schemas.microsoft.com/office/drawing/2014/main" val="20000"/>
                    </a:ext>
                  </a:extLst>
                </a:gridCol>
                <a:gridCol w="1724297">
                  <a:extLst>
                    <a:ext uri="{9D8B030D-6E8A-4147-A177-3AD203B41FA5}">
                      <a16:colId xmlns:a16="http://schemas.microsoft.com/office/drawing/2014/main" val="20001"/>
                    </a:ext>
                  </a:extLst>
                </a:gridCol>
                <a:gridCol w="166878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703070">
                  <a:extLst>
                    <a:ext uri="{9D8B030D-6E8A-4147-A177-3AD203B41FA5}">
                      <a16:colId xmlns:a16="http://schemas.microsoft.com/office/drawing/2014/main" val="20005"/>
                    </a:ext>
                  </a:extLst>
                </a:gridCol>
              </a:tblGrid>
              <a:tr h="114792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smiles when teacher is discussing a field trip to the zoo “being fun.”</a:t>
                      </a:r>
                      <a:endParaRPr lang="en-US" sz="1100" dirty="0">
                        <a:effectLst/>
                      </a:endParaRPr>
                    </a:p>
                    <a:p>
                      <a:pPr fontAlgn="t"/>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activates a switch for “fun” after the teacher expresses that the “field trip will be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the student if the field trip will be fun or not fun. The student responds “It’s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“bus will be fun” in response to a question about whether the field trip will be fun.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vocalizes “I think that the field trip will be fun.”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vocalization when the teacher says “Good citizens vote.”</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“good” when the teacher says “Voting is a civic responsibility. It is good to vote.”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that he will vote for a particular candidate for student council when given the two choices.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uses a communication device to produce “good citizen votes.”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voted. I am a good citizen.”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AD104F20-A531-4DC5-9857-D2FFCC4E6EA9}"/>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extLst>
      <p:ext uri="{BB962C8B-B14F-4D97-AF65-F5344CB8AC3E}">
        <p14:creationId xmlns:p14="http://schemas.microsoft.com/office/powerpoint/2010/main" val="88287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13263" y="187036"/>
            <a:ext cx="9245600" cy="914400"/>
          </a:xfrm>
        </p:spPr>
        <p:txBody>
          <a:bodyPr>
            <a:normAutofit fontScale="90000"/>
          </a:bodyPr>
          <a:lstStyle/>
          <a:p>
            <a:pPr>
              <a:defRPr/>
            </a:pPr>
            <a:r>
              <a:rPr lang="en-US" dirty="0"/>
              <a:t>Observable Behavior S7. Expressing Feelings</a:t>
            </a:r>
            <a:br>
              <a:rPr lang="en-US" dirty="0"/>
            </a:br>
            <a:r>
              <a:rPr lang="en-US" dirty="0"/>
              <a:t>with Classroom Examples</a:t>
            </a:r>
          </a:p>
        </p:txBody>
      </p:sp>
      <p:pic>
        <p:nvPicPr>
          <p:cNvPr id="4" name="Picture 3" descr="Image of Observable Behavior S7;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840230" y="1470187"/>
            <a:ext cx="9105900" cy="1704975"/>
          </a:xfrm>
          <a:prstGeom prst="rect">
            <a:avLst/>
          </a:prstGeom>
        </p:spPr>
      </p:pic>
      <p:graphicFrame>
        <p:nvGraphicFramePr>
          <p:cNvPr id="7" name="Table 6" descr="Image of the classroom examples for Observable Behavior S7;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2592372617"/>
              </p:ext>
            </p:extLst>
          </p:nvPr>
        </p:nvGraphicFramePr>
        <p:xfrm>
          <a:off x="896913" y="3335981"/>
          <a:ext cx="9984447" cy="2428165"/>
        </p:xfrm>
        <a:graphic>
          <a:graphicData uri="http://schemas.openxmlformats.org/drawingml/2006/table">
            <a:tbl>
              <a:tblPr firstRow="1" bandRow="1">
                <a:tableStyleId>{D7AC3CCA-C797-4891-BE02-D94E43425B78}</a:tableStyleId>
              </a:tblPr>
              <a:tblGrid>
                <a:gridCol w="1438073">
                  <a:extLst>
                    <a:ext uri="{9D8B030D-6E8A-4147-A177-3AD203B41FA5}">
                      <a16:colId xmlns:a16="http://schemas.microsoft.com/office/drawing/2014/main" val="20000"/>
                    </a:ext>
                  </a:extLst>
                </a:gridCol>
                <a:gridCol w="1676944">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25930">
                  <a:extLst>
                    <a:ext uri="{9D8B030D-6E8A-4147-A177-3AD203B41FA5}">
                      <a16:colId xmlns:a16="http://schemas.microsoft.com/office/drawing/2014/main" val="20003"/>
                    </a:ext>
                  </a:extLst>
                </a:gridCol>
                <a:gridCol w="171450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smiles when teacher says “I feel happy today.”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“happy” after teacher says “I feel happy today.”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gesture for “happy” when the teacher asks “How do you feel?”</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“feel sad now” on his communication device after his friend moved.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verbalizes “I feel sad because my fish died” in response to a moment of silence.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turns his head when teacher says “I am afraid of storms.”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gesture for “afraid” when teacher signs “I am afraid of storms.”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“afraid” using his communication device when participating in a classroom discussion about storms.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“feel angry.”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am angry because I cannot go outside.”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61C0017D-846D-40AD-9F29-C2D6E51FF4F9}"/>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extLst>
      <p:ext uri="{BB962C8B-B14F-4D97-AF65-F5344CB8AC3E}">
        <p14:creationId xmlns:p14="http://schemas.microsoft.com/office/powerpoint/2010/main" val="306067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51824" y="228600"/>
            <a:ext cx="9022576" cy="914400"/>
          </a:xfrm>
        </p:spPr>
        <p:txBody>
          <a:bodyPr>
            <a:normAutofit fontScale="90000"/>
          </a:bodyPr>
          <a:lstStyle/>
          <a:p>
            <a:pPr>
              <a:defRPr/>
            </a:pPr>
            <a:r>
              <a:rPr lang="en-US" dirty="0"/>
              <a:t>Observable Behavior S8. Describing Objects with Classroom Examples</a:t>
            </a:r>
          </a:p>
        </p:txBody>
      </p:sp>
      <p:pic>
        <p:nvPicPr>
          <p:cNvPr id="4" name="Picture 3" descr="Image of Observable Behavior S8;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736071" y="1521493"/>
            <a:ext cx="9077325" cy="1543050"/>
          </a:xfrm>
          <a:prstGeom prst="rect">
            <a:avLst/>
          </a:prstGeom>
        </p:spPr>
      </p:pic>
      <p:graphicFrame>
        <p:nvGraphicFramePr>
          <p:cNvPr id="7" name="Table 6" descr="Image of the classroom examples for Observable Behavior S8;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677111195"/>
              </p:ext>
            </p:extLst>
          </p:nvPr>
        </p:nvGraphicFramePr>
        <p:xfrm>
          <a:off x="886878" y="3161183"/>
          <a:ext cx="9834462" cy="248412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06922">
                  <a:extLst>
                    <a:ext uri="{9D8B030D-6E8A-4147-A177-3AD203B41FA5}">
                      <a16:colId xmlns:a16="http://schemas.microsoft.com/office/drawing/2014/main" val="20001"/>
                    </a:ext>
                  </a:extLst>
                </a:gridCol>
                <a:gridCol w="1680210">
                  <a:extLst>
                    <a:ext uri="{9D8B030D-6E8A-4147-A177-3AD203B41FA5}">
                      <a16:colId xmlns:a16="http://schemas.microsoft.com/office/drawing/2014/main" val="20002"/>
                    </a:ext>
                  </a:extLst>
                </a:gridCol>
                <a:gridCol w="1703070">
                  <a:extLst>
                    <a:ext uri="{9D8B030D-6E8A-4147-A177-3AD203B41FA5}">
                      <a16:colId xmlns:a16="http://schemas.microsoft.com/office/drawing/2014/main" val="20003"/>
                    </a:ext>
                  </a:extLst>
                </a:gridCol>
                <a:gridCol w="1954530">
                  <a:extLst>
                    <a:ext uri="{9D8B030D-6E8A-4147-A177-3AD203B41FA5}">
                      <a16:colId xmlns:a16="http://schemas.microsoft.com/office/drawing/2014/main" val="20004"/>
                    </a:ext>
                  </a:extLst>
                </a:gridCol>
                <a:gridCol w="1428750">
                  <a:extLst>
                    <a:ext uri="{9D8B030D-6E8A-4147-A177-3AD203B41FA5}">
                      <a16:colId xmlns:a16="http://schemas.microsoft.com/office/drawing/2014/main" val="20005"/>
                    </a:ext>
                  </a:extLst>
                </a:gridCol>
              </a:tblGrid>
              <a:tr h="1113637">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does not look at the model of the circle during a lesson on shapes.</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“circle” when the teacher holds up a model of a circle.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“round” and “circle” to describe a clock face.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“like a circle” to describe a clock face.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“The clock is round. It is a circle.”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vocalizes when the teacher holds up a box of crackers</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and describes the box.</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the word “corner” when the teacher says that the box has 8 corners.</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makes a sign for “box” and “open” to describe the box of crackers.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generates “open box of crackers.”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“That box of crackers has 8 corners. One side can open.”</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3C5ED7BB-F3D0-42EE-B697-CB897E1A5865}"/>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extLst>
      <p:ext uri="{BB962C8B-B14F-4D97-AF65-F5344CB8AC3E}">
        <p14:creationId xmlns:p14="http://schemas.microsoft.com/office/powerpoint/2010/main" val="2618398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62614" y="228600"/>
            <a:ext cx="9111785" cy="914400"/>
          </a:xfrm>
        </p:spPr>
        <p:txBody>
          <a:bodyPr>
            <a:normAutofit fontScale="90000"/>
          </a:bodyPr>
          <a:lstStyle/>
          <a:p>
            <a:pPr>
              <a:defRPr/>
            </a:pPr>
            <a:r>
              <a:rPr lang="en-US" dirty="0"/>
              <a:t>Observable Behavior S9. Explaining Tasks with Classroom Examples</a:t>
            </a:r>
          </a:p>
        </p:txBody>
      </p:sp>
      <p:pic>
        <p:nvPicPr>
          <p:cNvPr id="4" name="Picture 3" descr="Image of Observable Behavior S9;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587699" y="1489449"/>
            <a:ext cx="9096375" cy="1666875"/>
          </a:xfrm>
          <a:prstGeom prst="rect">
            <a:avLst/>
          </a:prstGeom>
        </p:spPr>
      </p:pic>
      <p:graphicFrame>
        <p:nvGraphicFramePr>
          <p:cNvPr id="7" name="Table 6" descr="Image of the classroom examples for Observable Behavior S9;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1560543180"/>
              </p:ext>
            </p:extLst>
          </p:nvPr>
        </p:nvGraphicFramePr>
        <p:xfrm>
          <a:off x="738288" y="3312563"/>
          <a:ext cx="9880182" cy="2428165"/>
        </p:xfrm>
        <a:graphic>
          <a:graphicData uri="http://schemas.openxmlformats.org/drawingml/2006/table">
            <a:tbl>
              <a:tblPr firstRow="1" bandRow="1">
                <a:tableStyleId>{D7AC3CCA-C797-4891-BE02-D94E43425B78}</a:tableStyleId>
              </a:tblPr>
              <a:tblGrid>
                <a:gridCol w="1389325">
                  <a:extLst>
                    <a:ext uri="{9D8B030D-6E8A-4147-A177-3AD203B41FA5}">
                      <a16:colId xmlns:a16="http://schemas.microsoft.com/office/drawing/2014/main" val="20000"/>
                    </a:ext>
                  </a:extLst>
                </a:gridCol>
                <a:gridCol w="1644287">
                  <a:extLst>
                    <a:ext uri="{9D8B030D-6E8A-4147-A177-3AD203B41FA5}">
                      <a16:colId xmlns:a16="http://schemas.microsoft.com/office/drawing/2014/main" val="20001"/>
                    </a:ext>
                  </a:extLst>
                </a:gridCol>
                <a:gridCol w="170307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gridCol w="1657350">
                  <a:extLst>
                    <a:ext uri="{9D8B030D-6E8A-4147-A177-3AD203B41FA5}">
                      <a16:colId xmlns:a16="http://schemas.microsoft.com/office/drawing/2014/main" val="20004"/>
                    </a:ext>
                  </a:extLst>
                </a:gridCol>
                <a:gridCol w="1714500">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looks at the teacher, who is explaining how to sharpen a pencil.</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approximates “sharp” as the teacher is modeling how to sharpen a pencil.</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the words “pencil” and “sharpen” when the teacher asks what to do when the pencil lead breaks.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“make pencil point.”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“First I put my pencil in the pencil sharpener. It makes a noise. I pull the pencil out to check it.”</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eye gazes at the teacher as she explains how to transition to breakfast.</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tries to say “note” as the teacher checks his backpack asking for notes from home.</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“money” and “buy” when entering the classroom,</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indicating that he wants to buy a school T-shirt.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“time lunch” after morning work.</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“It’s time to go home on the bus. I need my backpack” at the end of the day.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B7E636E6-6895-4B3A-9EDB-B624A65D7E5D}"/>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extLst>
      <p:ext uri="{BB962C8B-B14F-4D97-AF65-F5344CB8AC3E}">
        <p14:creationId xmlns:p14="http://schemas.microsoft.com/office/powerpoint/2010/main" val="3477558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918010" y="228600"/>
            <a:ext cx="9156390" cy="914400"/>
          </a:xfrm>
        </p:spPr>
        <p:txBody>
          <a:bodyPr>
            <a:normAutofit fontScale="90000"/>
          </a:bodyPr>
          <a:lstStyle/>
          <a:p>
            <a:pPr>
              <a:defRPr/>
            </a:pPr>
            <a:r>
              <a:rPr lang="en-US" dirty="0"/>
              <a:t>Observable Behavior S10. Reacting to Media</a:t>
            </a:r>
            <a:br>
              <a:rPr lang="en-US" dirty="0"/>
            </a:br>
            <a:r>
              <a:rPr lang="en-US" dirty="0"/>
              <a:t> with Classroom Examples</a:t>
            </a:r>
          </a:p>
        </p:txBody>
      </p:sp>
      <p:pic>
        <p:nvPicPr>
          <p:cNvPr id="4" name="Picture 3" descr="Image of Observable Behavior S10;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1892300" y="1445293"/>
            <a:ext cx="9182100" cy="2390775"/>
          </a:xfrm>
          <a:prstGeom prst="rect">
            <a:avLst/>
          </a:prstGeom>
        </p:spPr>
      </p:pic>
      <p:graphicFrame>
        <p:nvGraphicFramePr>
          <p:cNvPr id="7" name="Table 6" descr="Image of the classroom examples for Observable Behavior S10;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3839925108"/>
              </p:ext>
            </p:extLst>
          </p:nvPr>
        </p:nvGraphicFramePr>
        <p:xfrm>
          <a:off x="1068084" y="3903395"/>
          <a:ext cx="9858996" cy="2444115"/>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85736">
                  <a:extLst>
                    <a:ext uri="{9D8B030D-6E8A-4147-A177-3AD203B41FA5}">
                      <a16:colId xmlns:a16="http://schemas.microsoft.com/office/drawing/2014/main" val="20001"/>
                    </a:ext>
                  </a:extLst>
                </a:gridCol>
                <a:gridCol w="1668780">
                  <a:extLst>
                    <a:ext uri="{9D8B030D-6E8A-4147-A177-3AD203B41FA5}">
                      <a16:colId xmlns:a16="http://schemas.microsoft.com/office/drawing/2014/main" val="20002"/>
                    </a:ext>
                  </a:extLst>
                </a:gridCol>
                <a:gridCol w="172593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11823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looks at the screen when morning announcements begin.</a:t>
                      </a:r>
                      <a:endParaRPr lang="en-US" sz="1100" dirty="0">
                        <a:effectLst/>
                      </a:endParaRPr>
                    </a:p>
                    <a:p>
                      <a:pPr fontAlgn="t"/>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repeats “good morning” after hearing the greeting while watching the morning announcements.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“pledge” when the morning announcements start.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a:t>
                      </a:r>
                      <a:r>
                        <a:rPr lang="en-US" sz="1100" b="0" i="0" u="none" strike="noStrike" baseline="0" dirty="0">
                          <a:solidFill>
                            <a:srgbClr val="000000"/>
                          </a:solidFill>
                          <a:effectLst/>
                          <a:latin typeface="Arial" panose="020B0604020202020204" pitchFamily="34" charset="0"/>
                        </a:rPr>
                        <a:t> signs “do the pledge” while watching the morning announcements.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 “I say the pledge. I listen to the announcements.”</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stares at the monitor during a virtual field trip</a:t>
                      </a:r>
                      <a:r>
                        <a:rPr lang="en-US" sz="1100" b="0" i="0" u="none" strike="noStrike" baseline="0" dirty="0">
                          <a:solidFill>
                            <a:srgbClr val="000000"/>
                          </a:solidFill>
                          <a:effectLst/>
                          <a:latin typeface="Arial" panose="020B0604020202020204" pitchFamily="34" charset="0"/>
                        </a:rPr>
                        <a:t> to the art museum.</a:t>
                      </a:r>
                      <a:br>
                        <a:rPr lang="en-US" sz="1100" dirty="0">
                          <a:effectLst/>
                        </a:rPr>
                      </a:br>
                      <a:br>
                        <a:rPr lang="en-US" sz="1100" dirty="0">
                          <a:effectLst/>
                        </a:rPr>
                      </a:b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imitates a greeting from the presenter to the class during a virtual field trip.</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produces</a:t>
                      </a:r>
                      <a:r>
                        <a:rPr lang="en-US" sz="1100" b="0" i="0" u="none" strike="noStrike" baseline="0" dirty="0">
                          <a:solidFill>
                            <a:srgbClr val="000000"/>
                          </a:solidFill>
                          <a:effectLst/>
                          <a:latin typeface="Arial" panose="020B0604020202020204" pitchFamily="34" charset="0"/>
                        </a:rPr>
                        <a:t> “pretty” in response to seeing a painting during the virtual field trip.</a:t>
                      </a:r>
                    </a:p>
                    <a:p>
                      <a:pPr rtl="0" fontAlgn="t">
                        <a:spcBef>
                          <a:spcPts val="0"/>
                        </a:spcBef>
                        <a:spcAft>
                          <a:spcPts val="0"/>
                        </a:spcAft>
                      </a:pPr>
                      <a:endParaRPr lang="en-US" sz="1100" b="0" i="0" u="none" strike="noStrike" baseline="0" dirty="0">
                        <a:solidFill>
                          <a:srgbClr val="000000"/>
                        </a:solidFill>
                        <a:effectLst/>
                        <a:latin typeface="Arial" panose="020B0604020202020204" pitchFamily="34" charset="0"/>
                      </a:endParaRPr>
                    </a:p>
                    <a:p>
                      <a:pPr rtl="0" fontAlgn="t">
                        <a:spcBef>
                          <a:spcPts val="0"/>
                        </a:spcBef>
                        <a:spcAft>
                          <a:spcPts val="0"/>
                        </a:spcAft>
                      </a:pP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signs “go there” during a virtual</a:t>
                      </a:r>
                      <a:r>
                        <a:rPr lang="en-US" sz="1100" b="0" i="0" u="none" strike="noStrike" baseline="0" dirty="0">
                          <a:solidFill>
                            <a:srgbClr val="000000"/>
                          </a:solidFill>
                          <a:effectLst/>
                          <a:latin typeface="Arial" panose="020B0604020202020204" pitchFamily="34" charset="0"/>
                        </a:rPr>
                        <a:t> field trip.</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independently says “I like looking at paintings.</a:t>
                      </a:r>
                      <a:r>
                        <a:rPr lang="en-US" sz="1100" b="0" i="0" u="none" strike="noStrike" baseline="0" dirty="0">
                          <a:solidFill>
                            <a:srgbClr val="000000"/>
                          </a:solidFill>
                          <a:effectLst/>
                          <a:latin typeface="Arial" panose="020B0604020202020204" pitchFamily="34" charset="0"/>
                        </a:rPr>
                        <a:t> My favorite was the one of the flowers” after going on a virtual field trip.</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B6AB70FD-DA1D-4B8D-8DCF-707BEB219F83}"/>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extLst>
      <p:ext uri="{BB962C8B-B14F-4D97-AF65-F5344CB8AC3E}">
        <p14:creationId xmlns:p14="http://schemas.microsoft.com/office/powerpoint/2010/main" val="1002867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pPr>
            <a:r>
              <a:rPr lang="en-US" b="1" dirty="0">
                <a:latin typeface="Open Sans"/>
              </a:rPr>
              <a:t>Additional classroom examples were created for some of the Observable Behaviors.</a:t>
            </a:r>
          </a:p>
          <a:p>
            <a:pPr>
              <a:lnSpc>
                <a:spcPts val="3000"/>
              </a:lnSpc>
              <a:spcBef>
                <a:spcPts val="600"/>
              </a:spcBef>
              <a:spcAft>
                <a:spcPts val="600"/>
              </a:spcAft>
            </a:pPr>
            <a:r>
              <a:rPr lang="en-US" b="1" dirty="0">
                <a:latin typeface="Open Sans"/>
              </a:rPr>
              <a:t>The </a:t>
            </a:r>
            <a:r>
              <a:rPr lang="en-US" b="1" i="1" dirty="0">
                <a:latin typeface="Open Sans"/>
              </a:rPr>
              <a:t>TELPAS Alternate Observable Behaviors and Classroom Examples (Accessible) </a:t>
            </a:r>
            <a:r>
              <a:rPr lang="en-US" b="1" dirty="0">
                <a:latin typeface="Open Sans"/>
              </a:rPr>
              <a:t>PDF, which includes the additional classroom examples, can be found on the </a:t>
            </a:r>
            <a:r>
              <a:rPr lang="en-US" b="1" dirty="0">
                <a:latin typeface="Open Sans"/>
                <a:hlinkClick r:id="rId2"/>
              </a:rPr>
              <a:t>TELPAS Alternate Resources</a:t>
            </a:r>
            <a:r>
              <a:rPr lang="en-US" b="1" dirty="0">
                <a:latin typeface="Open Sans"/>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834343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TELPAS Alternate Training</a:t>
            </a:r>
          </a:p>
        </p:txBody>
      </p:sp>
      <p:sp>
        <p:nvSpPr>
          <p:cNvPr id="3" name="Content Placeholder 2"/>
          <p:cNvSpPr>
            <a:spLocks noGrp="1"/>
          </p:cNvSpPr>
          <p:nvPr>
            <p:ph idx="13"/>
          </p:nvPr>
        </p:nvSpPr>
        <p:spPr>
          <a:xfrm>
            <a:off x="373807" y="1416842"/>
            <a:ext cx="5125085" cy="5112295"/>
          </a:xfrm>
        </p:spPr>
        <p:txBody>
          <a:bodyPr>
            <a:normAutofit fontScale="92500" lnSpcReduction="10000"/>
          </a:bodyPr>
          <a:lstStyle/>
          <a:p>
            <a:pPr>
              <a:lnSpc>
                <a:spcPct val="110000"/>
              </a:lnSpc>
              <a:spcBef>
                <a:spcPts val="400"/>
              </a:spcBef>
              <a:spcAft>
                <a:spcPts val="400"/>
              </a:spcAft>
            </a:pPr>
            <a:r>
              <a:rPr lang="en-US" sz="1800" dirty="0">
                <a:latin typeface="Open Sans"/>
              </a:rPr>
              <a:t>Intended for classroom teachers who will be administering TELPAS Alternate during the testing window</a:t>
            </a:r>
          </a:p>
          <a:p>
            <a:pPr lvl="1">
              <a:lnSpc>
                <a:spcPct val="110000"/>
              </a:lnSpc>
              <a:spcBef>
                <a:spcPts val="400"/>
              </a:spcBef>
              <a:spcAft>
                <a:spcPts val="400"/>
              </a:spcAft>
            </a:pPr>
            <a:r>
              <a:rPr lang="en-US" sz="1400" dirty="0">
                <a:latin typeface="Open Sans"/>
              </a:rPr>
              <a:t>Can be used by others (e.g., test coordinators, administrators, parents) as needed in order to clarify different aspects of this testing program</a:t>
            </a:r>
          </a:p>
          <a:p>
            <a:pPr>
              <a:lnSpc>
                <a:spcPct val="110000"/>
              </a:lnSpc>
              <a:spcBef>
                <a:spcPts val="400"/>
              </a:spcBef>
              <a:spcAft>
                <a:spcPts val="400"/>
              </a:spcAft>
            </a:pPr>
            <a:endParaRPr lang="en-US" sz="1800" dirty="0">
              <a:latin typeface="Open Sans"/>
            </a:endParaRPr>
          </a:p>
          <a:p>
            <a:pPr>
              <a:lnSpc>
                <a:spcPct val="110000"/>
              </a:lnSpc>
              <a:spcBef>
                <a:spcPts val="400"/>
              </a:spcBef>
              <a:spcAft>
                <a:spcPts val="400"/>
              </a:spcAft>
            </a:pPr>
            <a:r>
              <a:rPr lang="en-US" sz="1800" dirty="0">
                <a:latin typeface="Open Sans"/>
              </a:rPr>
              <a:t>Explains the Alternate Proficiency Level Descriptors and Observable Behaviors for Speaking</a:t>
            </a:r>
          </a:p>
          <a:p>
            <a:pPr marL="0" indent="0">
              <a:lnSpc>
                <a:spcPct val="110000"/>
              </a:lnSpc>
              <a:spcBef>
                <a:spcPts val="400"/>
              </a:spcBef>
              <a:spcAft>
                <a:spcPts val="400"/>
              </a:spcAft>
              <a:buNone/>
            </a:pPr>
            <a:endParaRPr lang="en-US" sz="1800" dirty="0">
              <a:latin typeface="Open Sans"/>
            </a:endParaRPr>
          </a:p>
          <a:p>
            <a:pPr>
              <a:lnSpc>
                <a:spcPct val="110000"/>
              </a:lnSpc>
              <a:spcBef>
                <a:spcPts val="400"/>
              </a:spcBef>
              <a:spcAft>
                <a:spcPts val="400"/>
              </a:spcAft>
            </a:pPr>
            <a:r>
              <a:rPr lang="en-US" sz="1800" dirty="0">
                <a:latin typeface="Open Sans"/>
              </a:rPr>
              <a:t>Provides classroom examples of the Speaking Observable Behaviors</a:t>
            </a:r>
          </a:p>
          <a:p>
            <a:pPr>
              <a:lnSpc>
                <a:spcPct val="110000"/>
              </a:lnSpc>
              <a:spcBef>
                <a:spcPts val="400"/>
              </a:spcBef>
              <a:spcAft>
                <a:spcPts val="400"/>
              </a:spcAft>
            </a:pPr>
            <a:endParaRPr lang="en-US" sz="1800" dirty="0">
              <a:latin typeface="Open Sans"/>
            </a:endParaRPr>
          </a:p>
          <a:p>
            <a:pPr>
              <a:lnSpc>
                <a:spcPct val="110000"/>
              </a:lnSpc>
              <a:spcBef>
                <a:spcPts val="400"/>
              </a:spcBef>
              <a:spcAft>
                <a:spcPts val="400"/>
              </a:spcAft>
            </a:pPr>
            <a:r>
              <a:rPr lang="en-US" sz="1800" dirty="0">
                <a:latin typeface="Open Sans"/>
              </a:rPr>
              <a:t>Describes ways to make the Speaking Observable Behaviors more accessible for students</a:t>
            </a:r>
          </a:p>
        </p:txBody>
      </p:sp>
      <p:pic>
        <p:nvPicPr>
          <p:cNvPr id="8" name="Picture 7" descr="Image of two students and a teacher sitting at a table&#10;&#10;Description generated with very high confidence" title="Photograph">
            <a:extLst>
              <a:ext uri="{FF2B5EF4-FFF2-40B4-BE49-F238E27FC236}">
                <a16:creationId xmlns:a16="http://schemas.microsoft.com/office/drawing/2014/main" id="{15EB818E-4291-4D27-8891-B460A61616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61" t="9882" r="14092" b="25490"/>
          <a:stretch/>
        </p:blipFill>
        <p:spPr>
          <a:xfrm>
            <a:off x="5368485" y="1854993"/>
            <a:ext cx="6484229" cy="3773308"/>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extLst>
      <p:ext uri="{BB962C8B-B14F-4D97-AF65-F5344CB8AC3E}">
        <p14:creationId xmlns:p14="http://schemas.microsoft.com/office/powerpoint/2010/main" val="4220885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t>How to Determine Student Proficiency for Each Observable Behavior</a:t>
            </a:r>
          </a:p>
        </p:txBody>
      </p:sp>
      <p:sp>
        <p:nvSpPr>
          <p:cNvPr id="3" name="Content Placeholder 2"/>
          <p:cNvSpPr>
            <a:spLocks noGrp="1"/>
          </p:cNvSpPr>
          <p:nvPr>
            <p:ph idx="13"/>
          </p:nvPr>
        </p:nvSpPr>
        <p:spPr>
          <a:xfrm>
            <a:off x="895804" y="1379853"/>
            <a:ext cx="10076056" cy="2770805"/>
          </a:xfrm>
        </p:spPr>
        <p:txBody>
          <a:bodyPr>
            <a:normAutofit/>
          </a:bodyPr>
          <a:lstStyle/>
          <a:p>
            <a:pPr marL="457200" indent="-457200">
              <a:spcBef>
                <a:spcPts val="0"/>
              </a:spcBef>
              <a:spcAft>
                <a:spcPts val="800"/>
              </a:spcAft>
              <a:buFont typeface="+mj-lt"/>
              <a:buAutoNum type="arabicPeriod"/>
            </a:pPr>
            <a:r>
              <a:rPr lang="en-US" altLang="en-US" sz="2200" dirty="0">
                <a:latin typeface="Open Sans"/>
              </a:rPr>
              <a:t>Test administrators should consider only one Observable Behavior at a time.</a:t>
            </a:r>
          </a:p>
          <a:p>
            <a:pPr marL="457200" indent="-457200">
              <a:spcAft>
                <a:spcPts val="800"/>
              </a:spcAft>
              <a:buFont typeface="+mj-lt"/>
              <a:buAutoNum type="arabicPeriod"/>
            </a:pPr>
            <a:r>
              <a:rPr lang="en-US" altLang="en-US" sz="2200" dirty="0">
                <a:latin typeface="Open Sans"/>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200" dirty="0">
              <a:latin typeface="Open Sans"/>
            </a:endParaRPr>
          </a:p>
        </p:txBody>
      </p:sp>
      <p:pic>
        <p:nvPicPr>
          <p:cNvPr id="4" name="Content Placeholder 3" descr="Image of Observable Behavior S3;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3"/>
          <a:stretch>
            <a:fillRect/>
          </a:stretch>
        </p:blipFill>
        <p:spPr>
          <a:xfrm>
            <a:off x="798132" y="4226483"/>
            <a:ext cx="10271401" cy="2226830"/>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extLst>
      <p:ext uri="{BB962C8B-B14F-4D97-AF65-F5344CB8AC3E}">
        <p14:creationId xmlns:p14="http://schemas.microsoft.com/office/powerpoint/2010/main" val="741373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99371"/>
            <a:ext cx="9597887" cy="710206"/>
          </a:xfrm>
        </p:spPr>
        <p:txBody>
          <a:bodyPr>
            <a:noAutofit/>
          </a:bodyPr>
          <a:lstStyle/>
          <a:p>
            <a:r>
              <a:rPr lang="en-US" dirty="0"/>
              <a:t>How to Determine Student Proficiency for Each Observable Behavior, continued</a:t>
            </a:r>
          </a:p>
        </p:txBody>
      </p:sp>
      <p:sp>
        <p:nvSpPr>
          <p:cNvPr id="3" name="Content Placeholder 2"/>
          <p:cNvSpPr>
            <a:spLocks noGrp="1"/>
          </p:cNvSpPr>
          <p:nvPr>
            <p:ph idx="13"/>
          </p:nvPr>
        </p:nvSpPr>
        <p:spPr>
          <a:xfrm>
            <a:off x="1146585" y="1515650"/>
            <a:ext cx="10207214" cy="4921621"/>
          </a:xfrm>
        </p:spPr>
        <p:txBody>
          <a:bodyPr>
            <a:normAutofit fontScale="92500" lnSpcReduction="10000"/>
          </a:bodyPr>
          <a:lstStyle/>
          <a:p>
            <a:pPr marL="514350" indent="-514350">
              <a:buAutoNum type="arabicPeriod" startAt="3"/>
            </a:pPr>
            <a:r>
              <a:rPr lang="en-US" altLang="en-US" sz="3000" dirty="0">
                <a:latin typeface="Open Sans"/>
              </a:rPr>
              <a:t>Test administrators must consider the ability of each EL to use English in the domain of speaking in the context of skills the student is learning and practicing in a classroom setting.</a:t>
            </a:r>
          </a:p>
          <a:p>
            <a:pPr lvl="1">
              <a:buClr>
                <a:schemeClr val="accent2"/>
              </a:buClr>
            </a:pPr>
            <a:r>
              <a:rPr lang="en-US" altLang="en-US" sz="2600" dirty="0">
                <a:latin typeface="Open Sans"/>
              </a:rPr>
              <a:t>Think about how well the student has demonstrated the ability to understand or use English in the context of skills the student is learning.</a:t>
            </a:r>
          </a:p>
          <a:p>
            <a:pPr lvl="1">
              <a:buClr>
                <a:schemeClr val="accent2"/>
              </a:buClr>
            </a:pPr>
            <a:r>
              <a:rPr lang="en-US" altLang="en-US" sz="2600" dirty="0">
                <a:latin typeface="Open Sans"/>
              </a:rPr>
              <a:t>Think about how well the student is able to understand or use English when practicing these skills in a classroom setting.</a:t>
            </a:r>
          </a:p>
          <a:p>
            <a:pPr lvl="1"/>
            <a:endParaRPr lang="en-US" altLang="en-US" sz="2600" dirty="0">
              <a:latin typeface="Open Sans"/>
            </a:endParaRPr>
          </a:p>
          <a:p>
            <a:pPr marL="457200" indent="-457200">
              <a:buFont typeface="+mj-lt"/>
              <a:buAutoNum type="arabicPeriod" startAt="4"/>
            </a:pPr>
            <a:r>
              <a:rPr lang="en-US" altLang="en-US" sz="3000" dirty="0">
                <a:latin typeface="Open Sans"/>
              </a:rPr>
              <a:t>Select the description that closely matches the student’s performance most </a:t>
            </a:r>
            <a:r>
              <a:rPr lang="en-US" altLang="en-US" sz="3000" u="sng" dirty="0">
                <a:latin typeface="Open Sans"/>
              </a:rPr>
              <a:t>consistently</a:t>
            </a:r>
            <a:r>
              <a:rPr lang="en-US" altLang="en-US" sz="3000" dirty="0">
                <a:latin typeface="Open Sans"/>
              </a:rPr>
              <a:t>. </a:t>
            </a:r>
          </a:p>
          <a:p>
            <a:pPr lvl="1">
              <a:buClr>
                <a:schemeClr val="accent2"/>
              </a:buClr>
            </a:pPr>
            <a:r>
              <a:rPr lang="en-US" sz="2600" u="sng" dirty="0">
                <a:latin typeface="Open Sans"/>
              </a:rPr>
              <a:t>Consistently</a:t>
            </a:r>
            <a:r>
              <a:rPr lang="en-US" sz="2600" dirty="0">
                <a:latin typeface="Open Sans"/>
              </a:rPr>
              <a:t>: almost always acting, behaving, or responding in the same way</a:t>
            </a:r>
            <a:endParaRPr lang="en-US" dirty="0">
              <a:latin typeface="Open Sans"/>
            </a:endParaRPr>
          </a:p>
          <a:p>
            <a:endParaRPr lang="en-US" dirty="0">
              <a:latin typeface="Open Sans"/>
            </a:endParaRP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extLst>
      <p:ext uri="{BB962C8B-B14F-4D97-AF65-F5344CB8AC3E}">
        <p14:creationId xmlns:p14="http://schemas.microsoft.com/office/powerpoint/2010/main" val="177383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199" y="1390651"/>
            <a:ext cx="10515599" cy="5057774"/>
          </a:xfrm>
        </p:spPr>
        <p:txBody>
          <a:bodyPr>
            <a:normAutofit fontScale="92500" lnSpcReduction="10000"/>
          </a:bodyPr>
          <a:lstStyle/>
          <a:p>
            <a:pPr>
              <a:spcAft>
                <a:spcPts val="600"/>
              </a:spcAft>
            </a:pPr>
            <a:r>
              <a:rPr lang="en-US" dirty="0"/>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spcAft>
                <a:spcPts val="600"/>
              </a:spcAft>
            </a:pPr>
            <a:r>
              <a:rPr lang="en-US" dirty="0"/>
              <a:t>Similarly, students in the late stage of a proficiency level will sometimes demonstrate language that reaches into the next level.</a:t>
            </a:r>
          </a:p>
          <a:p>
            <a:r>
              <a:rPr lang="en-US" dirty="0"/>
              <a:t>For each observable behavior, test administrators must consider the description that applies to each student </a:t>
            </a:r>
            <a:r>
              <a:rPr lang="en-US" u="sng" dirty="0"/>
              <a:t>most</a:t>
            </a:r>
            <a:r>
              <a:rPr lang="en-US" dirty="0"/>
              <a:t> </a:t>
            </a:r>
            <a:r>
              <a:rPr lang="en-US" u="sng" dirty="0"/>
              <a:t>consistently</a:t>
            </a:r>
            <a:r>
              <a:rPr lang="en-US" dirty="0"/>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extLst>
      <p:ext uri="{BB962C8B-B14F-4D97-AF65-F5344CB8AC3E}">
        <p14:creationId xmlns:p14="http://schemas.microsoft.com/office/powerpoint/2010/main" val="1029949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t>Collaboration </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lstStyle/>
          <a:p>
            <a:r>
              <a:rPr lang="en-US" dirty="0"/>
              <a:t>For students who are in the very early or very late stage of a level, it is recommended that test administrators</a:t>
            </a:r>
          </a:p>
          <a:p>
            <a:pPr lvl="1"/>
            <a:r>
              <a:rPr lang="en-US" dirty="0"/>
              <a:t>collaborate with others or ask others familiar with the students for input, and</a:t>
            </a:r>
          </a:p>
          <a:p>
            <a:pPr lvl="1"/>
            <a:r>
              <a:rPr lang="en-US" dirty="0"/>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extLst>
      <p:ext uri="{BB962C8B-B14F-4D97-AF65-F5344CB8AC3E}">
        <p14:creationId xmlns:p14="http://schemas.microsoft.com/office/powerpoint/2010/main" val="3585840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p:txBody>
          <a:bodyPr/>
          <a:lstStyle/>
          <a:p>
            <a:r>
              <a:rPr lang="en-US" dirty="0"/>
              <a:t>Example of Rating a Student “On the Border”: Veronica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482600" y="1304926"/>
            <a:ext cx="11176000" cy="3381374"/>
          </a:xfrm>
        </p:spPr>
        <p:txBody>
          <a:bodyPr>
            <a:normAutofit fontScale="70000" lnSpcReduction="20000"/>
          </a:bodyPr>
          <a:lstStyle/>
          <a:p>
            <a:pPr marL="0" indent="0">
              <a:lnSpc>
                <a:spcPts val="2400"/>
              </a:lnSpc>
              <a:buNone/>
            </a:pPr>
            <a:r>
              <a:rPr lang="en-US" sz="2600" dirty="0">
                <a:latin typeface="Open Sans" panose="020B0606030504020204" pitchFamily="34" charset="0"/>
                <a:ea typeface="Open Sans" panose="020B0606030504020204" pitchFamily="34" charset="0"/>
                <a:cs typeface="Open Sans" panose="020B0606030504020204" pitchFamily="34" charset="0"/>
              </a:rPr>
              <a:t>Mr. Bane has been working with his student, Veronica, on the skill of “asking questions.” Since the beginning of the year, she has been </a:t>
            </a:r>
            <a:r>
              <a:rPr lang="en-US" sz="2600" b="1" i="1" dirty="0">
                <a:latin typeface="Open Sans" panose="020B0606030504020204" pitchFamily="34" charset="0"/>
                <a:ea typeface="Open Sans" panose="020B0606030504020204" pitchFamily="34" charset="0"/>
                <a:cs typeface="Open Sans" panose="020B0606030504020204" pitchFamily="34" charset="0"/>
              </a:rPr>
              <a:t>able to imitate the questions that he asks</a:t>
            </a:r>
            <a:r>
              <a:rPr lang="en-US" sz="2600" dirty="0">
                <a:latin typeface="Open Sans" panose="020B0606030504020204" pitchFamily="34" charset="0"/>
                <a:ea typeface="Open Sans" panose="020B0606030504020204" pitchFamily="34" charset="0"/>
                <a:cs typeface="Open Sans" panose="020B0606030504020204" pitchFamily="34" charset="0"/>
              </a:rPr>
              <a:t>. Recently, however, he has started to notice that she is </a:t>
            </a:r>
            <a:r>
              <a:rPr lang="en-US" sz="2600" b="1" i="1" dirty="0">
                <a:latin typeface="Open Sans" panose="020B0606030504020204" pitchFamily="34" charset="0"/>
                <a:ea typeface="Open Sans" panose="020B0606030504020204" pitchFamily="34" charset="0"/>
                <a:cs typeface="Open Sans" panose="020B0606030504020204" pitchFamily="34" charset="0"/>
              </a:rPr>
              <a:t>able to put a couple of words together and ask her own questions</a:t>
            </a:r>
            <a:r>
              <a:rPr lang="en-US" sz="2600" dirty="0">
                <a:latin typeface="Open Sans" panose="020B0606030504020204" pitchFamily="34" charset="0"/>
                <a:ea typeface="Open Sans" panose="020B0606030504020204" pitchFamily="34" charset="0"/>
                <a:cs typeface="Open Sans" panose="020B0606030504020204" pitchFamily="34" charset="0"/>
              </a:rPr>
              <a:t>. Last week she asked “What lunch?” to find out what was for lunch, and yesterday she asked a friend “Where going?” Mr. Bane determines that Veronica is near the border between the second and third description for this Observable Behavior and wants to </a:t>
            </a:r>
            <a:r>
              <a:rPr lang="en-US" sz="2600" b="1" i="1" dirty="0">
                <a:latin typeface="Open Sans" panose="020B0606030504020204" pitchFamily="34" charset="0"/>
                <a:ea typeface="Open Sans" panose="020B0606030504020204" pitchFamily="34" charset="0"/>
                <a:cs typeface="Open Sans" panose="020B0606030504020204" pitchFamily="34" charset="0"/>
              </a:rPr>
              <a:t>gather more information</a:t>
            </a:r>
            <a:r>
              <a:rPr lang="en-US" sz="2600" dirty="0">
                <a:latin typeface="Open Sans" panose="020B0606030504020204" pitchFamily="34" charset="0"/>
                <a:ea typeface="Open Sans" panose="020B0606030504020204" pitchFamily="34" charset="0"/>
                <a:cs typeface="Open Sans" panose="020B0606030504020204" pitchFamily="34" charset="0"/>
              </a:rPr>
              <a:t>. He asks the speech therapist and an assistant in his room if they have observed Veronica asking simple questions, and he gives them some examples of what he has heard. They confirm that they are seeing the same behavior in their interactions with Veronica. Mr. Bane determines that Veronica is now consistently able to form simple questions with words that are highly familiar to her. For this Observable Behavior, he marks “C.”</a:t>
            </a:r>
          </a:p>
        </p:txBody>
      </p:sp>
      <p:grpSp>
        <p:nvGrpSpPr>
          <p:cNvPr id="8" name="Group 7" descr="Image of Observable Behavior S4 with two levels circled; an accessible version of the Observable Behaviors is available on the TELPAS Alternate page of the TEA website at https://tea.texas.gov/student.assessment/telpasalt/#Alt&#10;" title="Observable Behavior">
            <a:extLst>
              <a:ext uri="{FF2B5EF4-FFF2-40B4-BE49-F238E27FC236}">
                <a16:creationId xmlns:a16="http://schemas.microsoft.com/office/drawing/2014/main" id="{EA65C6C9-1867-41B3-9E66-7924F38AFB7C}"/>
              </a:ext>
            </a:extLst>
          </p:cNvPr>
          <p:cNvGrpSpPr/>
          <p:nvPr/>
        </p:nvGrpSpPr>
        <p:grpSpPr>
          <a:xfrm>
            <a:off x="1829075" y="4419600"/>
            <a:ext cx="8809027" cy="2063750"/>
            <a:chOff x="1829075" y="4419600"/>
            <a:chExt cx="8809027" cy="2063750"/>
          </a:xfrm>
        </p:grpSpPr>
        <p:pic>
          <p:nvPicPr>
            <p:cNvPr id="5" name="Picture 4" descr="Observable Behavior&#10;&#10;Image of Observable Behavior S4 with two levels circled; an accessible version of the Observable Behaviors is available on the TELPAS Alternate page of the TEA website at https://tea.texas.gov/student.assessment/telpasalt/#Alt">
              <a:extLst>
                <a:ext uri="{FF2B5EF4-FFF2-40B4-BE49-F238E27FC236}">
                  <a16:creationId xmlns:a16="http://schemas.microsoft.com/office/drawing/2014/main" id="{5555DC3E-DD35-4600-A4CC-0FBA4BDC8FE8}"/>
                </a:ext>
              </a:extLst>
            </p:cNvPr>
            <p:cNvPicPr>
              <a:picLocks noChangeAspect="1"/>
            </p:cNvPicPr>
            <p:nvPr/>
          </p:nvPicPr>
          <p:blipFill>
            <a:blip r:embed="rId3"/>
            <a:stretch>
              <a:fillRect/>
            </a:stretch>
          </p:blipFill>
          <p:spPr>
            <a:xfrm>
              <a:off x="1829075" y="4419600"/>
              <a:ext cx="8809027" cy="2063750"/>
            </a:xfrm>
            <a:prstGeom prst="rect">
              <a:avLst/>
            </a:prstGeom>
          </p:spPr>
        </p:pic>
        <p:sp>
          <p:nvSpPr>
            <p:cNvPr id="6" name="Oval 5">
              <a:extLst>
                <a:ext uri="{FF2B5EF4-FFF2-40B4-BE49-F238E27FC236}">
                  <a16:creationId xmlns:a16="http://schemas.microsoft.com/office/drawing/2014/main" id="{2B1764D2-89C8-4D8A-849F-E5045F8ECDD0}"/>
                </a:ext>
              </a:extLst>
            </p:cNvPr>
            <p:cNvSpPr/>
            <p:nvPr/>
          </p:nvSpPr>
          <p:spPr>
            <a:xfrm>
              <a:off x="3714750" y="4686300"/>
              <a:ext cx="3667125" cy="1219200"/>
            </a:xfrm>
            <a:prstGeom prst="ellipse">
              <a:avLst/>
            </a:prstGeom>
            <a:noFill/>
            <a:ln w="57150">
              <a:solidFill>
                <a:srgbClr val="DA3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ooter Placeholder 2">
            <a:extLst>
              <a:ext uri="{FF2B5EF4-FFF2-40B4-BE49-F238E27FC236}">
                <a16:creationId xmlns:a16="http://schemas.microsoft.com/office/drawing/2014/main" id="{423E8305-5A80-47CE-8F49-5E0ADB6B237B}"/>
              </a:ext>
            </a:extLst>
          </p:cNvPr>
          <p:cNvSpPr>
            <a:spLocks noGrp="1"/>
          </p:cNvSpPr>
          <p:nvPr/>
        </p:nvSpPr>
        <p:spPr>
          <a:xfrm>
            <a:off x="4038600" y="655771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extLst>
      <p:ext uri="{BB962C8B-B14F-4D97-AF65-F5344CB8AC3E}">
        <p14:creationId xmlns:p14="http://schemas.microsoft.com/office/powerpoint/2010/main" val="59556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Omar </a:t>
            </a:r>
          </a:p>
        </p:txBody>
      </p:sp>
      <p:sp>
        <p:nvSpPr>
          <p:cNvPr id="2" name="Content Placeholder 1"/>
          <p:cNvSpPr>
            <a:spLocks noGrp="1"/>
          </p:cNvSpPr>
          <p:nvPr>
            <p:ph idx="1"/>
          </p:nvPr>
        </p:nvSpPr>
        <p:spPr>
          <a:xfrm>
            <a:off x="355600" y="1402500"/>
            <a:ext cx="11379200" cy="2237859"/>
          </a:xfrm>
        </p:spPr>
        <p:txBody>
          <a:bodyPr>
            <a:normAutofit fontScale="77500" lnSpcReduction="20000"/>
          </a:bodyPr>
          <a:lstStyle/>
          <a:p>
            <a:pPr>
              <a:lnSpc>
                <a:spcPts val="2400"/>
              </a:lnSpc>
            </a:pPr>
            <a:r>
              <a:rPr lang="en-US" dirty="0">
                <a:latin typeface="Open Sans" panose="020B0606030504020204" pitchFamily="34" charset="0"/>
                <a:ea typeface="Open Sans" panose="020B0606030504020204" pitchFamily="34" charset="0"/>
                <a:cs typeface="Open Sans" panose="020B0606030504020204" pitchFamily="34" charset="0"/>
              </a:rPr>
              <a:t>The TELPAS Alternate administration window is open. Ms. Hodge has been gathering information about one of her students, Omar. Ms. Hodge refers to some observations she has made this school year (see below). In her first note from November, she is reminded that Omar was not producing full detailed sentences. At that time, he was only using a small number of combined words. But she sees a difference beginning with her February note. Starting in February, Omar</a:t>
            </a:r>
            <a:r>
              <a:rPr lang="en-US" altLang="en-US"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s responses became more elaborate and complete. She determines that he is now able to </a:t>
            </a:r>
            <a:r>
              <a:rPr lang="en-US" b="1" i="1" dirty="0">
                <a:latin typeface="Open Sans" panose="020B0606030504020204" pitchFamily="34" charset="0"/>
                <a:ea typeface="Open Sans" panose="020B0606030504020204" pitchFamily="34" charset="0"/>
                <a:cs typeface="Open Sans" panose="020B0606030504020204" pitchFamily="34" charset="0"/>
              </a:rPr>
              <a:t>share detailed personal experiences</a:t>
            </a:r>
            <a:r>
              <a:rPr lang="en-US" dirty="0">
                <a:latin typeface="Open Sans" panose="020B0606030504020204" pitchFamily="34" charset="0"/>
                <a:ea typeface="Open Sans" panose="020B0606030504020204" pitchFamily="34" charset="0"/>
                <a:cs typeface="Open Sans" panose="020B0606030504020204" pitchFamily="34" charset="0"/>
              </a:rPr>
              <a:t>.</a:t>
            </a:r>
          </a:p>
        </p:txBody>
      </p:sp>
      <p:grpSp>
        <p:nvGrpSpPr>
          <p:cNvPr id="4" name="Group 3" descr="Image of Observable Behavior S5 with two levels circled and some teacher notes transcribing things Omar said in November, February and March" title="Observable Behavior">
            <a:extLst>
              <a:ext uri="{FF2B5EF4-FFF2-40B4-BE49-F238E27FC236}">
                <a16:creationId xmlns:a16="http://schemas.microsoft.com/office/drawing/2014/main" id="{F521507C-9EB5-497C-9CAA-F16011F48A39}"/>
              </a:ext>
            </a:extLst>
          </p:cNvPr>
          <p:cNvGrpSpPr/>
          <p:nvPr/>
        </p:nvGrpSpPr>
        <p:grpSpPr>
          <a:xfrm>
            <a:off x="1712593" y="3709634"/>
            <a:ext cx="7971327" cy="2672468"/>
            <a:chOff x="1712593" y="3709634"/>
            <a:chExt cx="7971327" cy="2672468"/>
          </a:xfrm>
        </p:grpSpPr>
        <p:pic>
          <p:nvPicPr>
            <p:cNvPr id="5" name="Content Placeholder 3" descr="Observable Behavior&#10;&#10;Image of Observable Behavior S5 with two levels circled and some teacher notes transcribing things Omar said in November, February and March"/>
            <p:cNvPicPr>
              <a:picLocks noChangeAspect="1"/>
            </p:cNvPicPr>
            <p:nvPr/>
          </p:nvPicPr>
          <p:blipFill>
            <a:blip r:embed="rId3"/>
            <a:stretch>
              <a:fillRect/>
            </a:stretch>
          </p:blipFill>
          <p:spPr>
            <a:xfrm>
              <a:off x="1712593" y="3709634"/>
              <a:ext cx="7971327" cy="2672468"/>
            </a:xfrm>
            <a:prstGeom prst="rect">
              <a:avLst/>
            </a:prstGeom>
          </p:spPr>
        </p:pic>
        <p:sp>
          <p:nvSpPr>
            <p:cNvPr id="6" name="Oval 5"/>
            <p:cNvSpPr/>
            <p:nvPr/>
          </p:nvSpPr>
          <p:spPr>
            <a:xfrm>
              <a:off x="6254496" y="3783880"/>
              <a:ext cx="3078856" cy="13471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038600" y="6589462"/>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extLst>
      <p:ext uri="{BB962C8B-B14F-4D97-AF65-F5344CB8AC3E}">
        <p14:creationId xmlns:p14="http://schemas.microsoft.com/office/powerpoint/2010/main" val="3877784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t>Alternate Response Modes</a:t>
            </a:r>
          </a:p>
        </p:txBody>
      </p:sp>
      <p:sp>
        <p:nvSpPr>
          <p:cNvPr id="3" name="Content Placeholder 2"/>
          <p:cNvSpPr>
            <a:spLocks noGrp="1"/>
          </p:cNvSpPr>
          <p:nvPr>
            <p:ph idx="13"/>
          </p:nvPr>
        </p:nvSpPr>
        <p:spPr>
          <a:xfrm>
            <a:off x="163468" y="1322343"/>
            <a:ext cx="6381675" cy="5234504"/>
          </a:xfrm>
        </p:spPr>
        <p:txBody>
          <a:bodyPr>
            <a:noAutofit/>
          </a:bodyPr>
          <a:lstStyle/>
          <a:p>
            <a:pPr marL="457200" indent="-457200">
              <a:lnSpc>
                <a:spcPts val="2100"/>
              </a:lnSpc>
              <a:spcBef>
                <a:spcPts val="600"/>
              </a:spcBef>
              <a:spcAft>
                <a:spcPts val="600"/>
              </a:spcAft>
              <a:defRPr/>
            </a:pPr>
            <a:r>
              <a:rPr lang="en-US" sz="1800" dirty="0">
                <a:latin typeface="Open Sans"/>
              </a:rPr>
              <a:t>For TELPAS Alternate,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English</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 is more inclusive to allow for all modes of communication in English.</a:t>
            </a:r>
          </a:p>
          <a:p>
            <a:pPr marL="457200" indent="-457200">
              <a:lnSpc>
                <a:spcPts val="2100"/>
              </a:lnSpc>
              <a:spcBef>
                <a:spcPts val="600"/>
              </a:spcBef>
              <a:spcAft>
                <a:spcPts val="600"/>
              </a:spcAft>
              <a:defRPr/>
            </a:pPr>
            <a:r>
              <a:rPr lang="en-US" sz="1800" dirty="0">
                <a:latin typeface="Open Sans"/>
              </a:rPr>
              <a:t>Some English learners use sign language, braille, or another method of communication as a substitute for traditional English in one or more language domains.</a:t>
            </a:r>
          </a:p>
          <a:p>
            <a:pPr marL="457200" indent="-457200">
              <a:lnSpc>
                <a:spcPts val="2100"/>
              </a:lnSpc>
              <a:spcBef>
                <a:spcPts val="600"/>
              </a:spcBef>
              <a:spcAft>
                <a:spcPts val="600"/>
              </a:spcAft>
              <a:defRPr/>
            </a:pPr>
            <a:r>
              <a:rPr lang="en-US" sz="1800" dirty="0">
                <a:latin typeface="Open Sans"/>
              </a:rPr>
              <a:t>Test administrators should allow students to use one or more alternate response modes on the following slide if the students regularly use the response mode(s) during instruction and in accordance with the IEP.</a:t>
            </a:r>
          </a:p>
          <a:p>
            <a:pPr marL="457200" indent="-457200">
              <a:lnSpc>
                <a:spcPts val="2100"/>
              </a:lnSpc>
              <a:spcBef>
                <a:spcPts val="600"/>
              </a:spcBef>
              <a:spcAft>
                <a:spcPts val="600"/>
              </a:spcAft>
              <a:defRPr/>
            </a:pPr>
            <a:r>
              <a:rPr lang="en-US" sz="1800" dirty="0">
                <a:latin typeface="Open Sans"/>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0" r="8423" b="7754"/>
          <a:stretch/>
        </p:blipFill>
        <p:spPr>
          <a:xfrm>
            <a:off x="6545143" y="1955203"/>
            <a:ext cx="5418255" cy="3161546"/>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extLst>
      <p:ext uri="{BB962C8B-B14F-4D97-AF65-F5344CB8AC3E}">
        <p14:creationId xmlns:p14="http://schemas.microsoft.com/office/powerpoint/2010/main" val="50615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75912"/>
            <a:ext cx="9597887" cy="897564"/>
          </a:xfrm>
        </p:spPr>
        <p:txBody>
          <a:bodyPr>
            <a:noAutofit/>
          </a:bodyPr>
          <a:lstStyle/>
          <a:p>
            <a:r>
              <a:rPr lang="en-US" dirty="0"/>
              <a:t>Allowable Response Modes for the Speaking Domain</a:t>
            </a:r>
          </a:p>
        </p:txBody>
      </p:sp>
      <p:sp>
        <p:nvSpPr>
          <p:cNvPr id="3" name="Content Placeholder 2"/>
          <p:cNvSpPr>
            <a:spLocks noGrp="1"/>
          </p:cNvSpPr>
          <p:nvPr>
            <p:ph idx="13"/>
          </p:nvPr>
        </p:nvSpPr>
        <p:spPr>
          <a:xfrm>
            <a:off x="546411" y="1524543"/>
            <a:ext cx="10807388" cy="4302459"/>
          </a:xfrm>
        </p:spPr>
        <p:txBody>
          <a:bodyPr>
            <a:normAutofit/>
          </a:bodyPr>
          <a:lstStyle/>
          <a:p>
            <a:pPr marL="0" indent="0">
              <a:buNone/>
            </a:pPr>
            <a:r>
              <a:rPr lang="en-US" dirty="0">
                <a:latin typeface="Open Sans"/>
              </a:rPr>
              <a:t>For the speaking domain, it is allowable for a student to</a:t>
            </a:r>
          </a:p>
          <a:p>
            <a:pPr lvl="1">
              <a:lnSpc>
                <a:spcPct val="100000"/>
              </a:lnSpc>
              <a:spcAft>
                <a:spcPts val="400"/>
              </a:spcAft>
              <a:buClr>
                <a:schemeClr val="accent2"/>
              </a:buClr>
            </a:pPr>
            <a:r>
              <a:rPr lang="en-US" sz="2800" dirty="0">
                <a:latin typeface="Open Sans"/>
              </a:rPr>
              <a:t>verbalize responses</a:t>
            </a:r>
          </a:p>
          <a:p>
            <a:pPr lvl="1">
              <a:lnSpc>
                <a:spcPct val="100000"/>
              </a:lnSpc>
              <a:spcAft>
                <a:spcPts val="400"/>
              </a:spcAft>
              <a:buClr>
                <a:schemeClr val="accent2"/>
              </a:buClr>
            </a:pPr>
            <a:endParaRPr lang="en-US" sz="2800" dirty="0">
              <a:latin typeface="Open Sans"/>
            </a:endParaRPr>
          </a:p>
          <a:p>
            <a:pPr lvl="1">
              <a:lnSpc>
                <a:spcPct val="100000"/>
              </a:lnSpc>
              <a:spcAft>
                <a:spcPts val="400"/>
              </a:spcAft>
              <a:buClr>
                <a:schemeClr val="accent2"/>
              </a:buClr>
            </a:pPr>
            <a:r>
              <a:rPr lang="en-US" sz="2800" dirty="0">
                <a:latin typeface="Open Sans"/>
              </a:rPr>
              <a:t>form responses with the assistance of a communication device with preprogrammed familiar vocabulary or programmed student vocabulary</a:t>
            </a:r>
          </a:p>
          <a:p>
            <a:pPr lvl="1">
              <a:lnSpc>
                <a:spcPct val="100000"/>
              </a:lnSpc>
              <a:spcAft>
                <a:spcPts val="400"/>
              </a:spcAft>
              <a:buClr>
                <a:schemeClr val="accent2"/>
              </a:buClr>
            </a:pPr>
            <a:endParaRPr lang="en-US" sz="2800" dirty="0">
              <a:latin typeface="Open Sans"/>
            </a:endParaRPr>
          </a:p>
          <a:p>
            <a:pPr lvl="1">
              <a:lnSpc>
                <a:spcPct val="100000"/>
              </a:lnSpc>
              <a:spcAft>
                <a:spcPts val="400"/>
              </a:spcAft>
              <a:buClr>
                <a:schemeClr val="accent2"/>
              </a:buClr>
            </a:pPr>
            <a:r>
              <a:rPr lang="en-US" sz="2800" dirty="0">
                <a:latin typeface="Open Sans"/>
              </a:rPr>
              <a:t>sign responses</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extLst>
      <p:ext uri="{BB962C8B-B14F-4D97-AF65-F5344CB8AC3E}">
        <p14:creationId xmlns:p14="http://schemas.microsoft.com/office/powerpoint/2010/main" val="337169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354511"/>
            <a:ext cx="9597887" cy="710206"/>
          </a:xfrm>
        </p:spPr>
        <p:txBody>
          <a:bodyPr>
            <a:noAutofit/>
          </a:bodyPr>
          <a:lstStyle/>
          <a:p>
            <a:r>
              <a:rPr lang="en-US" dirty="0"/>
              <a:t>Augmentative and Alternative Communication</a:t>
            </a:r>
            <a:endParaRPr lang="en-US" dirty="0">
              <a:solidFill>
                <a:srgbClr val="FF0000"/>
              </a:solidFill>
            </a:endParaRPr>
          </a:p>
        </p:txBody>
      </p:sp>
      <p:sp>
        <p:nvSpPr>
          <p:cNvPr id="3" name="Content Placeholder 2"/>
          <p:cNvSpPr>
            <a:spLocks noGrp="1"/>
          </p:cNvSpPr>
          <p:nvPr>
            <p:ph idx="13"/>
          </p:nvPr>
        </p:nvSpPr>
        <p:spPr>
          <a:xfrm>
            <a:off x="687987" y="1361210"/>
            <a:ext cx="7640226" cy="5071863"/>
          </a:xfrm>
        </p:spPr>
        <p:txBody>
          <a:bodyPr>
            <a:normAutofit fontScale="92500"/>
          </a:bodyPr>
          <a:lstStyle/>
          <a:p>
            <a:pPr>
              <a:spcAft>
                <a:spcPts val="500"/>
              </a:spcAft>
            </a:pPr>
            <a:r>
              <a:rPr lang="en-US" dirty="0">
                <a:latin typeface="Open Sans"/>
              </a:rPr>
              <a:t>Augmentative and Alternative Communication: </a:t>
            </a:r>
            <a:r>
              <a:rPr lang="en-US" b="0" dirty="0">
                <a:latin typeface="Open Sans"/>
              </a:rPr>
              <a:t>a means other than traditional spoken or written communication by which a student can share a message with others. </a:t>
            </a:r>
            <a:endParaRPr lang="en-US" dirty="0">
              <a:latin typeface="Open Sans"/>
            </a:endParaRPr>
          </a:p>
          <a:p>
            <a:r>
              <a:rPr lang="en-US" dirty="0">
                <a:latin typeface="Open Sans"/>
              </a:rPr>
              <a:t>Examples include but are not limited to:</a:t>
            </a:r>
          </a:p>
          <a:p>
            <a:pPr lvl="1">
              <a:buClr>
                <a:schemeClr val="accent2"/>
              </a:buClr>
            </a:pPr>
            <a:r>
              <a:rPr lang="en-US" dirty="0">
                <a:latin typeface="Open Sans"/>
              </a:rPr>
              <a:t>gestures	</a:t>
            </a:r>
          </a:p>
          <a:p>
            <a:pPr lvl="1">
              <a:buClr>
                <a:schemeClr val="accent2"/>
              </a:buClr>
            </a:pPr>
            <a:r>
              <a:rPr lang="en-US" dirty="0">
                <a:latin typeface="Open Sans"/>
              </a:rPr>
              <a:t>facial expressions</a:t>
            </a:r>
          </a:p>
          <a:p>
            <a:pPr lvl="1">
              <a:buClr>
                <a:schemeClr val="accent2"/>
              </a:buClr>
            </a:pPr>
            <a:r>
              <a:rPr lang="en-US" dirty="0">
                <a:latin typeface="Open Sans"/>
              </a:rPr>
              <a:t>picture cards</a:t>
            </a:r>
          </a:p>
          <a:p>
            <a:pPr lvl="1">
              <a:buClr>
                <a:schemeClr val="accent2"/>
              </a:buClr>
            </a:pPr>
            <a:r>
              <a:rPr lang="en-US" dirty="0">
                <a:latin typeface="Open Sans"/>
              </a:rPr>
              <a:t>picture boards</a:t>
            </a:r>
          </a:p>
          <a:p>
            <a:pPr lvl="1">
              <a:buClr>
                <a:schemeClr val="accent2"/>
              </a:buClr>
            </a:pPr>
            <a:r>
              <a:rPr lang="en-US" dirty="0">
                <a:latin typeface="Open Sans"/>
              </a:rPr>
              <a:t>sign language</a:t>
            </a:r>
          </a:p>
          <a:p>
            <a:pPr lvl="1">
              <a:buClr>
                <a:schemeClr val="accent2"/>
              </a:buClr>
            </a:pPr>
            <a:r>
              <a:rPr lang="en-US" dirty="0">
                <a:latin typeface="Open Sans"/>
              </a:rPr>
              <a:t>speech-generating devices</a:t>
            </a:r>
          </a:p>
          <a:p>
            <a:pPr lvl="1">
              <a:buClr>
                <a:schemeClr val="accent2"/>
              </a:buClr>
            </a:pPr>
            <a:r>
              <a:rPr lang="en-US" dirty="0">
                <a:latin typeface="Open Sans"/>
              </a:rPr>
              <a:t>switch-based output devices</a:t>
            </a:r>
          </a:p>
          <a:p>
            <a:pPr lvl="1">
              <a:buClr>
                <a:schemeClr val="accent2"/>
              </a:buClr>
            </a:pPr>
            <a:r>
              <a:rPr lang="en-US" dirty="0">
                <a:latin typeface="Open Sans"/>
              </a:rPr>
              <a:t>real objects</a:t>
            </a:r>
          </a:p>
          <a:p>
            <a:pPr lvl="1"/>
            <a:endParaRPr lang="en-US" dirty="0">
              <a:latin typeface="Open Sans"/>
            </a:endParaRPr>
          </a:p>
          <a:p>
            <a:pPr lvl="1"/>
            <a:endParaRPr lang="en-US" dirty="0">
              <a:latin typeface="Open Sans"/>
            </a:endParaRPr>
          </a:p>
        </p:txBody>
      </p:sp>
      <p:pic>
        <p:nvPicPr>
          <p:cNvPr id="6" name="Picture 5" descr="Image of a student using an aternative communication device&#10;&#10;Description generated with very high confidence" title="Photograph">
            <a:extLst>
              <a:ext uri="{FF2B5EF4-FFF2-40B4-BE49-F238E27FC236}">
                <a16:creationId xmlns:a16="http://schemas.microsoft.com/office/drawing/2014/main" id="{BDEAC69E-A95D-42E4-9CCE-163C459632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06"/>
          <a:stretch/>
        </p:blipFill>
        <p:spPr>
          <a:xfrm rot="5400000">
            <a:off x="7521389" y="2311459"/>
            <a:ext cx="4921621" cy="3171363"/>
          </a:xfrm>
          <a:prstGeom prst="rect">
            <a:avLst/>
          </a:prstGeom>
        </p:spPr>
      </p:pic>
      <p:sp>
        <p:nvSpPr>
          <p:cNvPr id="4" name="Footer Placeholder 3">
            <a:extLst>
              <a:ext uri="{FF2B5EF4-FFF2-40B4-BE49-F238E27FC236}">
                <a16:creationId xmlns:a16="http://schemas.microsoft.com/office/drawing/2014/main" id="{EF210C22-B626-447E-A8D0-43F998CE9D38}"/>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6CEC725-4868-4D2F-917F-19B9FA0377A4}"/>
              </a:ext>
            </a:extLst>
          </p:cNvPr>
          <p:cNvSpPr>
            <a:spLocks noGrp="1"/>
          </p:cNvSpPr>
          <p:nvPr>
            <p:ph type="sldNum" sz="quarter" idx="12"/>
          </p:nvPr>
        </p:nvSpPr>
        <p:spPr/>
        <p:txBody>
          <a:bodyPr/>
          <a:lstStyle/>
          <a:p>
            <a:fld id="{0088AB57-2DBE-44A3-AE96-942C49E954BF}" type="slidenum">
              <a:rPr lang="en-US" smtClean="0"/>
              <a:t>28</a:t>
            </a:fld>
            <a:endParaRPr lang="en-US" dirty="0"/>
          </a:p>
        </p:txBody>
      </p:sp>
    </p:spTree>
    <p:extLst>
      <p:ext uri="{BB962C8B-B14F-4D97-AF65-F5344CB8AC3E}">
        <p14:creationId xmlns:p14="http://schemas.microsoft.com/office/powerpoint/2010/main" val="38082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4472C4"/>
                </a:solidFill>
              </a:rPr>
              <a:t>Prompting Versus Leading </a:t>
            </a:r>
          </a:p>
        </p:txBody>
      </p:sp>
      <p:sp>
        <p:nvSpPr>
          <p:cNvPr id="3" name="Content Placeholder 2"/>
          <p:cNvSpPr>
            <a:spLocks noGrp="1"/>
          </p:cNvSpPr>
          <p:nvPr>
            <p:ph sz="quarter" idx="13"/>
          </p:nvPr>
        </p:nvSpPr>
        <p:spPr>
          <a:xfrm>
            <a:off x="923365" y="1304925"/>
            <a:ext cx="10309411" cy="5143500"/>
          </a:xfrm>
        </p:spPr>
        <p:txBody>
          <a:bodyPr>
            <a:normAutofit fontScale="77500" lnSpcReduction="20000"/>
          </a:bodyPr>
          <a:lstStyle/>
          <a:p>
            <a:pPr marL="457200" indent="-457200">
              <a:lnSpc>
                <a:spcPts val="2600"/>
              </a:lnSpc>
              <a:spcBef>
                <a:spcPts val="0"/>
              </a:spcBef>
              <a:spcAft>
                <a:spcPts val="1000"/>
              </a:spcAft>
              <a:buFont typeface="Arial" panose="020B0604020202020204" pitchFamily="34" charset="0"/>
              <a:buChar char="•"/>
            </a:pPr>
            <a:r>
              <a:rPr lang="en-US" sz="3700" b="1" dirty="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2600"/>
              </a:lnSpc>
              <a:spcBef>
                <a:spcPts val="0"/>
              </a:spcBef>
              <a:spcAft>
                <a:spcPts val="1000"/>
              </a:spcAft>
              <a:buFont typeface="Arial" panose="020B0604020202020204" pitchFamily="34" charset="0"/>
              <a:buChar char="•"/>
            </a:pPr>
            <a:r>
              <a:rPr lang="en-US" sz="3700" b="1" dirty="0"/>
              <a:t>Leading is asking the student to respond in a specific way or with a specific answer. Leading is NOT allowed.</a:t>
            </a:r>
            <a:endParaRPr lang="en-US" sz="3700" b="1" dirty="0">
              <a:ea typeface="Open Sans Semibold" panose="020B0706030804020204" pitchFamily="34" charset="0"/>
              <a:cs typeface="Open Sans Semibold" panose="020B0706030804020204" pitchFamily="34" charset="0"/>
            </a:endParaRPr>
          </a:p>
          <a:p>
            <a:pPr marL="457200" indent="-457200">
              <a:lnSpc>
                <a:spcPts val="2600"/>
              </a:lnSpc>
              <a:spcBef>
                <a:spcPts val="0"/>
              </a:spcBef>
              <a:spcAft>
                <a:spcPts val="1000"/>
              </a:spcAft>
              <a:buFont typeface="Arial" panose="020B0604020202020204" pitchFamily="34" charset="0"/>
              <a:buChar char="•"/>
            </a:pPr>
            <a:r>
              <a:rPr lang="en-US" sz="3700" b="1" dirty="0"/>
              <a:t>Prompting is allowed for rating the Observable Behaviors on the TELPAS Alternate assessment.</a:t>
            </a:r>
          </a:p>
          <a:p>
            <a:pPr lvl="1">
              <a:lnSpc>
                <a:spcPts val="2600"/>
              </a:lnSpc>
              <a:spcBef>
                <a:spcPts val="0"/>
              </a:spcBef>
              <a:spcAft>
                <a:spcPts val="800"/>
              </a:spcAft>
              <a:buClr>
                <a:schemeClr val="accent2"/>
              </a:buClr>
              <a:buFont typeface="Wingdings" panose="05000000000000000000" pitchFamily="2" charset="2"/>
              <a:buChar char="§"/>
            </a:pPr>
            <a:r>
              <a:rPr lang="en-US" sz="3100" dirty="0">
                <a:latin typeface="Open Sans"/>
              </a:rPr>
              <a:t>The purpose of TELPAS Alternate is to accurately measure a student’s ability to understand and use English to engage in social and academic learning environments. </a:t>
            </a:r>
          </a:p>
          <a:p>
            <a:pPr lvl="1">
              <a:lnSpc>
                <a:spcPts val="2600"/>
              </a:lnSpc>
              <a:spcBef>
                <a:spcPts val="0"/>
              </a:spcBef>
              <a:spcAft>
                <a:spcPts val="600"/>
              </a:spcAft>
              <a:buClr>
                <a:schemeClr val="accent2"/>
              </a:buClr>
              <a:buFont typeface="Wingdings" panose="05000000000000000000" pitchFamily="2" charset="2"/>
              <a:buChar char="§"/>
            </a:pPr>
            <a:r>
              <a:rPr lang="en-US" sz="3100" dirty="0">
                <a:latin typeface="Open Sans"/>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extLst>
      <p:ext uri="{BB962C8B-B14F-4D97-AF65-F5344CB8AC3E}">
        <p14:creationId xmlns:p14="http://schemas.microsoft.com/office/powerpoint/2010/main" val="1163083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fontScale="92500" lnSpcReduction="10000"/>
          </a:bodyPr>
          <a:lstStyle/>
          <a:p>
            <a:pPr>
              <a:lnSpc>
                <a:spcPct val="110000"/>
              </a:lnSpc>
              <a:spcBef>
                <a:spcPts val="600"/>
              </a:spcBef>
            </a:pPr>
            <a:r>
              <a:rPr lang="en-US" sz="2400" dirty="0">
                <a:latin typeface="Open Sans" panose="020B0606030504020204"/>
              </a:rPr>
              <a:t>TELPAS Alternate is a holistic inventory aligned to the </a:t>
            </a:r>
            <a:r>
              <a:rPr lang="en-US" sz="2400" dirty="0">
                <a:latin typeface="Open Sans" panose="020B0606030504020204"/>
                <a:hlinkClick r:id="rId3"/>
              </a:rPr>
              <a:t>Texas English Language Proficiency Standards (ELPS)</a:t>
            </a:r>
            <a:r>
              <a:rPr lang="en-US" sz="2400" dirty="0">
                <a:latin typeface="Open Sans" panose="020B0606030504020204"/>
              </a:rPr>
              <a:t>.</a:t>
            </a:r>
          </a:p>
          <a:p>
            <a:pPr>
              <a:lnSpc>
                <a:spcPct val="110000"/>
              </a:lnSpc>
              <a:spcBef>
                <a:spcPts val="600"/>
              </a:spcBef>
            </a:pPr>
            <a:endParaRPr lang="en-US" sz="2400" dirty="0">
              <a:latin typeface="Open Sans" panose="020B0606030504020204"/>
            </a:endParaRPr>
          </a:p>
          <a:p>
            <a:pPr>
              <a:lnSpc>
                <a:spcPct val="110000"/>
              </a:lnSpc>
              <a:spcBef>
                <a:spcPts val="600"/>
              </a:spcBef>
            </a:pPr>
            <a:r>
              <a:rPr lang="en-US" sz="2400" dirty="0">
                <a:latin typeface="Open Sans" panose="020B0606030504020204"/>
              </a:rPr>
              <a:t>This inventory is based on </a:t>
            </a:r>
            <a:r>
              <a:rPr lang="en-US" sz="2400" dirty="0">
                <a:latin typeface="Open Sans" panose="020B0606030504020204"/>
                <a:hlinkClick r:id="rId4"/>
              </a:rPr>
              <a:t>alternate Proficiency Level Descriptors (PLDs)</a:t>
            </a:r>
            <a:r>
              <a:rPr lang="en-US" sz="2400" dirty="0">
                <a:latin typeface="Open Sans" panose="020B0606030504020204"/>
              </a:rPr>
              <a:t> that were created to address the specific access needs of English learners with significant cognitive disabilities.</a:t>
            </a:r>
          </a:p>
          <a:p>
            <a:pPr>
              <a:lnSpc>
                <a:spcPct val="110000"/>
              </a:lnSpc>
              <a:spcBef>
                <a:spcPts val="600"/>
              </a:spcBef>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better understand the intent and scope of specific Observable Behaviors.</a:t>
            </a:r>
          </a:p>
          <a:p>
            <a:pPr>
              <a:lnSpc>
                <a:spcPct val="110000"/>
              </a:lnSpc>
              <a:spcBef>
                <a:spcPts val="600"/>
              </a:spcBef>
              <a:defRPr/>
            </a:pPr>
            <a:endParaRPr lang="en-US" sz="2400" dirty="0">
              <a:latin typeface="Open Sans" panose="020B0606030504020204"/>
            </a:endParaRPr>
          </a:p>
          <a:p>
            <a:pPr>
              <a:lnSpc>
                <a:spcPct val="110000"/>
              </a:lnSpc>
              <a:spcBef>
                <a:spcPts val="600"/>
              </a:spcBef>
              <a:defRPr/>
            </a:pPr>
            <a:r>
              <a:rPr lang="en-US" sz="2400" dirty="0">
                <a:latin typeface="Open Sans" panose="020B0606030504020204"/>
              </a:rPr>
              <a:t>The PLDs can be used to provide a summary of a student’s general English speaking ability after scoring.</a:t>
            </a:r>
          </a:p>
          <a:p>
            <a:endParaRPr lang="en-US" dirty="0">
              <a:latin typeface="Open Sans" panose="020B0606030504020204"/>
            </a:endParaRP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extLst>
      <p:ext uri="{BB962C8B-B14F-4D97-AF65-F5344CB8AC3E}">
        <p14:creationId xmlns:p14="http://schemas.microsoft.com/office/powerpoint/2010/main" val="3055226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616" y="278701"/>
            <a:ext cx="9892297" cy="710206"/>
          </a:xfrm>
        </p:spPr>
        <p:txBody>
          <a:bodyPr>
            <a:normAutofit/>
          </a:bodyPr>
          <a:lstStyle/>
          <a:p>
            <a:r>
              <a:rPr lang="en-US" sz="3200" dirty="0"/>
              <a:t>Available TELPAS Alternate Training PowerPoints  </a:t>
            </a:r>
          </a:p>
        </p:txBody>
      </p:sp>
      <p:sp>
        <p:nvSpPr>
          <p:cNvPr id="3" name="Content Placeholder 2"/>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t>Introduction to </a:t>
            </a:r>
          </a:p>
          <a:p>
            <a:r>
              <a:rPr lang="en-US" dirty="0"/>
              <a:t>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a:p>
            <a:r>
              <a:rPr lang="en-US" dirty="0"/>
              <a:t>	</a:t>
            </a:r>
          </a:p>
        </p:txBody>
      </p:sp>
      <p:pic>
        <p:nvPicPr>
          <p:cNvPr id="8" name="Picture 7" descr="A close up of a logo&#10;&#10;Description generated with high confidence">
            <a:extLst>
              <a:ext uri="{FF2B5EF4-FFF2-40B4-BE49-F238E27FC236}">
                <a16:creationId xmlns:a16="http://schemas.microsoft.com/office/drawing/2014/main" id="{70445796-8A11-4305-ACF7-B1493FBCD4C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0916" y="4748974"/>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extLst>
      <p:ext uri="{BB962C8B-B14F-4D97-AF65-F5344CB8AC3E}">
        <p14:creationId xmlns:p14="http://schemas.microsoft.com/office/powerpoint/2010/main" val="1401579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p:txBody>
          <a:bodyPr>
            <a:normAutofit fontScale="92500"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3"/>
              </a:rPr>
              <a:t>Helpdesk.tea.texas.gov</a:t>
            </a: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a:endParaRPr lang="en-US" u="sng" dirty="0"/>
          </a:p>
          <a:p>
            <a:pPr algn="ctr"/>
            <a:r>
              <a:rPr lang="en-US" b="1" dirty="0"/>
              <a:t>Pearson’s Customer Service Center </a:t>
            </a:r>
          </a:p>
          <a:p>
            <a:pPr algn="ctr"/>
            <a:r>
              <a:rPr lang="en-US" dirty="0"/>
              <a:t>800-627-0225</a:t>
            </a:r>
          </a:p>
          <a:p>
            <a:pPr algn="ctr"/>
            <a:r>
              <a:rPr lang="en-US" dirty="0">
                <a:hlinkClick r:id="rId4"/>
              </a:rPr>
              <a:t>TxPearsonAccess@support.pearson.com</a:t>
            </a:r>
            <a:endParaRPr lang="en-US"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extLst>
      <p:ext uri="{BB962C8B-B14F-4D97-AF65-F5344CB8AC3E}">
        <p14:creationId xmlns:p14="http://schemas.microsoft.com/office/powerpoint/2010/main" val="11453988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 </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a:xfrm>
            <a:off x="4081130" y="6529137"/>
            <a:ext cx="4114800" cy="192338"/>
          </a:xfrm>
        </p:spPr>
        <p:txBody>
          <a:bodyPr/>
          <a:lstStyle/>
          <a:p>
            <a:r>
              <a:rPr lang="en-US"/>
              <a:t>Student Assessment Division</a:t>
            </a:r>
            <a:endParaRPr lang="en-US" dirty="0"/>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32</a:t>
            </a:fld>
            <a:endParaRPr lang="en-US" dirty="0"/>
          </a:p>
        </p:txBody>
      </p:sp>
    </p:spTree>
    <p:extLst>
      <p:ext uri="{BB962C8B-B14F-4D97-AF65-F5344CB8AC3E}">
        <p14:creationId xmlns:p14="http://schemas.microsoft.com/office/powerpoint/2010/main" val="204202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354791"/>
            <a:ext cx="10012225" cy="710206"/>
          </a:xfrm>
        </p:spPr>
        <p:txBody>
          <a:bodyPr anchor="t">
            <a:normAutofit fontScale="90000"/>
          </a:bodyPr>
          <a:lstStyle/>
          <a:p>
            <a:r>
              <a:rPr lang="en-US" dirty="0"/>
              <a:t>Alternate Proficiency Level Descriptors: Speaking</a:t>
            </a:r>
            <a:br>
              <a:rPr lang="en-US" dirty="0"/>
            </a:br>
            <a:endParaRPr lang="en-US" dirty="0"/>
          </a:p>
        </p:txBody>
      </p:sp>
      <p:pic>
        <p:nvPicPr>
          <p:cNvPr id="15" name="Content Placeholder 14" descr="Image of the TELPAS Alternate Proficiency Level Descriptors for Speaking; an accessible version of this document can be found on the TELPAS Alternate webpage of the TEA website&#10;https://tea.texas.gov/student.assessment/telpasalt/#Alt" title="TELPAS Alternate PLDs">
            <a:extLst>
              <a:ext uri="{FF2B5EF4-FFF2-40B4-BE49-F238E27FC236}">
                <a16:creationId xmlns:a16="http://schemas.microsoft.com/office/drawing/2014/main" id="{B38CC473-158C-491A-836D-30A448553E57}"/>
              </a:ext>
            </a:extLst>
          </p:cNvPr>
          <p:cNvPicPr>
            <a:picLocks noGrp="1" noChangeAspect="1"/>
          </p:cNvPicPr>
          <p:nvPr>
            <p:ph sz="quarter" idx="13"/>
          </p:nvPr>
        </p:nvPicPr>
        <p:blipFill>
          <a:blip r:embed="rId3"/>
          <a:stretch>
            <a:fillRect/>
          </a:stretch>
        </p:blipFill>
        <p:spPr>
          <a:xfrm>
            <a:off x="1931751" y="1142297"/>
            <a:ext cx="8218827" cy="5386840"/>
          </a:xfrm>
          <a:prstGeom prst="rect">
            <a:avLst/>
          </a:prstGeom>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extLst>
      <p:ext uri="{BB962C8B-B14F-4D97-AF65-F5344CB8AC3E}">
        <p14:creationId xmlns:p14="http://schemas.microsoft.com/office/powerpoint/2010/main" val="233398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Observable Behaviors?</a:t>
            </a:r>
          </a:p>
        </p:txBody>
      </p:sp>
      <p:sp>
        <p:nvSpPr>
          <p:cNvPr id="3" name="Content Placeholder 2"/>
          <p:cNvSpPr>
            <a:spLocks noGrp="1"/>
          </p:cNvSpPr>
          <p:nvPr>
            <p:ph idx="13"/>
          </p:nvPr>
        </p:nvSpPr>
        <p:spPr>
          <a:xfrm>
            <a:off x="201483" y="1335224"/>
            <a:ext cx="11797990" cy="2896117"/>
          </a:xfrm>
        </p:spPr>
        <p:txBody>
          <a:bodyPr>
            <a:normAutofit/>
          </a:bodyPr>
          <a:lstStyle/>
          <a:p>
            <a:r>
              <a:rPr lang="en-US" altLang="en-US" sz="2000" dirty="0">
                <a:latin typeface="Open Sans"/>
              </a:rPr>
              <a:t>In TELPAS Alternate, the Observable Behaviors are like questions the test administrator answers about a student. Each Observable Behavior measures one skill that is aligned to the ELPS. The skill can be found on the left under the number of the Observable Behavior. The boxes contain descriptions of characteristics that students learning English are likely to demonstrate over time. The descriptors show the progression of second language acquisition from one proficiency level to the next and are aligned to the TELPAS Alternate PLDs.</a:t>
            </a:r>
          </a:p>
          <a:p>
            <a:r>
              <a:rPr lang="en-US" altLang="en-US" sz="2000" dirty="0">
                <a:latin typeface="Open Sans"/>
              </a:rPr>
              <a:t>A “notes version” of the observable behaviors can be found on TEA’s </a:t>
            </a:r>
            <a:r>
              <a:rPr lang="en-US" altLang="en-US" sz="2000" dirty="0">
                <a:latin typeface="Open Sans"/>
                <a:hlinkClick r:id="rId3"/>
              </a:rPr>
              <a:t>TELPAS Alternate Resources</a:t>
            </a:r>
            <a:r>
              <a:rPr lang="en-US" altLang="en-US" sz="2000" dirty="0">
                <a:latin typeface="Open Sans"/>
              </a:rPr>
              <a:t> webpage. It is available so that educators can become familiar with the Observable Behaviors and practice using them during the school year. </a:t>
            </a:r>
          </a:p>
          <a:p>
            <a:pPr marL="0" indent="0">
              <a:buNone/>
            </a:pPr>
            <a:endParaRPr lang="en-US" dirty="0">
              <a:latin typeface="Open Sans"/>
            </a:endParaRPr>
          </a:p>
        </p:txBody>
      </p:sp>
      <p:pic>
        <p:nvPicPr>
          <p:cNvPr id="4" name="Content Placeholder 3" descr="Image of Observable Behavior S3; an accessible version of this document is available on the TELPAS Alternate webpage of the TEA website&#10;https://tea.texas.gov/student.assessment/telpasalt/#Alt" title="Observable Behavior"/>
          <p:cNvPicPr>
            <a:picLocks noChangeAspect="1"/>
          </p:cNvPicPr>
          <p:nvPr/>
        </p:nvPicPr>
        <p:blipFill>
          <a:blip r:embed="rId4"/>
          <a:stretch>
            <a:fillRect/>
          </a:stretch>
        </p:blipFill>
        <p:spPr>
          <a:xfrm>
            <a:off x="815238" y="4231341"/>
            <a:ext cx="10271401" cy="2226830"/>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 </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extLst>
      <p:ext uri="{BB962C8B-B14F-4D97-AF65-F5344CB8AC3E}">
        <p14:creationId xmlns:p14="http://schemas.microsoft.com/office/powerpoint/2010/main" val="3723394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Observable Behaviors and the Glossary</a:t>
            </a:r>
          </a:p>
        </p:txBody>
      </p:sp>
      <p:grpSp>
        <p:nvGrpSpPr>
          <p:cNvPr id="14" name="Group 13" descr="Image of Observable Behavior S3; an accessible version of this document is available on the TELPAS Alternate webpage of the TEA website&#10;https://tea.texas.gov/student.assessment/telpasalt/#Alt" title="Observable Behavior">
            <a:extLst>
              <a:ext uri="{FF2B5EF4-FFF2-40B4-BE49-F238E27FC236}">
                <a16:creationId xmlns:a16="http://schemas.microsoft.com/office/drawing/2014/main" id="{FCB2DE4A-813E-48EC-A503-F50F8FC78C55}"/>
              </a:ext>
            </a:extLst>
          </p:cNvPr>
          <p:cNvGrpSpPr/>
          <p:nvPr/>
        </p:nvGrpSpPr>
        <p:grpSpPr>
          <a:xfrm>
            <a:off x="882039" y="1304196"/>
            <a:ext cx="10096419" cy="2188894"/>
            <a:chOff x="882039" y="1304196"/>
            <a:chExt cx="10096419" cy="2188894"/>
          </a:xfrm>
        </p:grpSpPr>
        <p:pic>
          <p:nvPicPr>
            <p:cNvPr id="6" name="Content Placeholder 3" descr="Observable Behavior&#10;&#10;Image of Observable Behavior S3; an accessible version of this document is available on the TELPAS Alternate webpage of the TEA website&#10;https://tea.texas.gov/student.assessment/telpasalt/#Alt"/>
            <p:cNvPicPr>
              <a:picLocks noChangeAspect="1"/>
            </p:cNvPicPr>
            <p:nvPr/>
          </p:nvPicPr>
          <p:blipFill>
            <a:blip r:embed="rId3"/>
            <a:stretch>
              <a:fillRect/>
            </a:stretch>
          </p:blipFill>
          <p:spPr>
            <a:xfrm>
              <a:off x="882039" y="1304196"/>
              <a:ext cx="10096419" cy="2188894"/>
            </a:xfrm>
            <a:prstGeom prst="rect">
              <a:avLst/>
            </a:prstGeom>
          </p:spPr>
        </p:pic>
        <p:sp>
          <p:nvSpPr>
            <p:cNvPr id="10" name="Rectangle 9"/>
            <p:cNvSpPr/>
            <p:nvPr/>
          </p:nvSpPr>
          <p:spPr>
            <a:xfrm>
              <a:off x="6188164" y="2313382"/>
              <a:ext cx="525884" cy="199291"/>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38241" y="2495921"/>
              <a:ext cx="1699846" cy="19929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40302" y="2694259"/>
              <a:ext cx="867507" cy="199292"/>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AB9FE9DA-B7EE-B74A-B743-26381C350B32}"/>
              </a:ext>
            </a:extLst>
          </p:cNvPr>
          <p:cNvSpPr>
            <a:spLocks noGrp="1"/>
          </p:cNvSpPr>
          <p:nvPr>
            <p:ph sz="quarter" idx="13"/>
          </p:nvPr>
        </p:nvSpPr>
        <p:spPr>
          <a:xfrm>
            <a:off x="543422" y="3687854"/>
            <a:ext cx="3832670" cy="2785863"/>
          </a:xfrm>
        </p:spPr>
        <p:txBody>
          <a:bodyPr/>
          <a:lstStyle/>
          <a:p>
            <a:r>
              <a:rPr lang="en-US" sz="1900" b="1" dirty="0"/>
              <a:t>You may discover vocabulary in the Observable Behaviors that might be used in a way that differs from common classroom usage. The TELPAS Alternate Test Administrator Manual includes a glossary with terms specific to this assessment that may assist you. </a:t>
            </a:r>
          </a:p>
        </p:txBody>
      </p:sp>
      <p:pic>
        <p:nvPicPr>
          <p:cNvPr id="8" name="Picture 7" descr="Image of a single entry from the TELPAS Alternate glossay showing the definition of &quot;high-frequency/high-need vocabulary&quot;; an accessible version of the glossary can be found in the TELPAS Alternate Test Administrator Manual at https://tea.texas.gov/student.assessment/telpasalt/#Alt" title="glossary entry"/>
          <p:cNvPicPr>
            <a:picLocks noChangeAspect="1"/>
          </p:cNvPicPr>
          <p:nvPr/>
        </p:nvPicPr>
        <p:blipFill>
          <a:blip r:embed="rId4"/>
          <a:stretch>
            <a:fillRect/>
          </a:stretch>
        </p:blipFill>
        <p:spPr>
          <a:xfrm>
            <a:off x="4389947" y="3568135"/>
            <a:ext cx="6997967" cy="2708679"/>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t>6</a:t>
            </a:fld>
            <a:endParaRPr lang="en-US" dirty="0"/>
          </a:p>
        </p:txBody>
      </p:sp>
    </p:spTree>
    <p:extLst>
      <p:ext uri="{BB962C8B-B14F-4D97-AF65-F5344CB8AC3E}">
        <p14:creationId xmlns:p14="http://schemas.microsoft.com/office/powerpoint/2010/main" val="3233012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Observable Behaviors with Classroom Examples</a:t>
            </a:r>
          </a:p>
        </p:txBody>
      </p:sp>
      <p:sp>
        <p:nvSpPr>
          <p:cNvPr id="3" name="Content Placeholder 2"/>
          <p:cNvSpPr>
            <a:spLocks noGrp="1"/>
          </p:cNvSpPr>
          <p:nvPr>
            <p:ph idx="13"/>
          </p:nvPr>
        </p:nvSpPr>
        <p:spPr>
          <a:xfrm>
            <a:off x="314094" y="1548221"/>
            <a:ext cx="3940307" cy="4622924"/>
          </a:xfrm>
        </p:spPr>
        <p:txBody>
          <a:bodyPr>
            <a:normAutofit fontScale="92500"/>
          </a:bodyPr>
          <a:lstStyle/>
          <a:p>
            <a:pPr>
              <a:lnSpc>
                <a:spcPts val="2400"/>
              </a:lnSpc>
              <a:spcAft>
                <a:spcPts val="1200"/>
              </a:spcAft>
            </a:pPr>
            <a:r>
              <a:rPr lang="en-US" sz="2400" dirty="0">
                <a:latin typeface="Open Sans"/>
              </a:rPr>
              <a:t>Texas teachers developed classroom examples to help test administrators better understand the descriptions of student performance for each Observable Behavior.</a:t>
            </a:r>
          </a:p>
          <a:p>
            <a:pPr>
              <a:lnSpc>
                <a:spcPts val="2400"/>
              </a:lnSpc>
              <a:spcAft>
                <a:spcPts val="1200"/>
              </a:spcAft>
            </a:pPr>
            <a:r>
              <a:rPr lang="en-US" sz="2400" dirty="0">
                <a:latin typeface="Open Sans"/>
              </a:rPr>
              <a:t>Elementary and secondary examples describe </a:t>
            </a:r>
            <a:r>
              <a:rPr lang="en-US" sz="2400" i="1" dirty="0">
                <a:latin typeface="Open Sans"/>
              </a:rPr>
              <a:t>one</a:t>
            </a:r>
            <a:r>
              <a:rPr lang="en-US" sz="2400" dirty="0">
                <a:latin typeface="Open Sans"/>
              </a:rPr>
              <a:t> way that students could demonstrate each skill across the five levels of proficiency.</a:t>
            </a:r>
            <a:endParaRPr lang="en-US" sz="2600" dirty="0">
              <a:latin typeface="Open Sans"/>
            </a:endParaRPr>
          </a:p>
        </p:txBody>
      </p:sp>
      <p:pic>
        <p:nvPicPr>
          <p:cNvPr id="13" name="Picture 2" descr="Image of the Observable Behavior S1 &#10;" title="Observable Behav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360" y="1594624"/>
            <a:ext cx="7205219" cy="1680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3" descr="Image of the classroom examples for Observable Behavior S1; an accessible version of the Observable Behaviors and classroom examples is available on the TELPAS Alternate page of the TEA website at https://tea.texas.gov/student.assessment/telpasalt/#Alt&#10;" title="Classroom Examples"/>
          <p:cNvGraphicFramePr>
            <a:graphicFrameLocks noGrp="1"/>
          </p:cNvGraphicFramePr>
          <p:nvPr>
            <p:extLst>
              <p:ext uri="{D42A27DB-BD31-4B8C-83A1-F6EECF244321}">
                <p14:modId xmlns:p14="http://schemas.microsoft.com/office/powerpoint/2010/main" val="3396212526"/>
              </p:ext>
            </p:extLst>
          </p:nvPr>
        </p:nvGraphicFramePr>
        <p:xfrm>
          <a:off x="4131991" y="3275540"/>
          <a:ext cx="7828157" cy="2590800"/>
        </p:xfrm>
        <a:graphic>
          <a:graphicData uri="http://schemas.openxmlformats.org/drawingml/2006/table">
            <a:tbl>
              <a:tblPr firstRow="1" bandRow="1">
                <a:tableStyleId>{D7AC3CCA-C797-4891-BE02-D94E43425B78}</a:tableStyleId>
              </a:tblPr>
              <a:tblGrid>
                <a:gridCol w="1075190">
                  <a:extLst>
                    <a:ext uri="{9D8B030D-6E8A-4147-A177-3AD203B41FA5}">
                      <a16:colId xmlns:a16="http://schemas.microsoft.com/office/drawing/2014/main" val="20000"/>
                    </a:ext>
                  </a:extLst>
                </a:gridCol>
                <a:gridCol w="1332412">
                  <a:extLst>
                    <a:ext uri="{9D8B030D-6E8A-4147-A177-3AD203B41FA5}">
                      <a16:colId xmlns:a16="http://schemas.microsoft.com/office/drawing/2014/main" val="20001"/>
                    </a:ext>
                  </a:extLst>
                </a:gridCol>
                <a:gridCol w="1384663">
                  <a:extLst>
                    <a:ext uri="{9D8B030D-6E8A-4147-A177-3AD203B41FA5}">
                      <a16:colId xmlns:a16="http://schemas.microsoft.com/office/drawing/2014/main" val="20002"/>
                    </a:ext>
                  </a:extLst>
                </a:gridCol>
                <a:gridCol w="134112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gridCol w="1353652">
                  <a:extLst>
                    <a:ext uri="{9D8B030D-6E8A-4147-A177-3AD203B41FA5}">
                      <a16:colId xmlns:a16="http://schemas.microsoft.com/office/drawing/2014/main" val="20005"/>
                    </a:ext>
                  </a:extLst>
                </a:gridCol>
              </a:tblGrid>
              <a:tr h="1062284">
                <a:tc>
                  <a:txBody>
                    <a:bodyPr/>
                    <a:lstStyle/>
                    <a:p>
                      <a:r>
                        <a:rPr lang="en-US" sz="1400" dirty="0"/>
                        <a:t>Elementary</a:t>
                      </a:r>
                    </a:p>
                  </a:txBody>
                  <a:tcPr>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Teacher retells “The Three Little Pigs” story. Student does not turn his head toward the teacher.</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Teacher retells “The Three Little Pigs” story. </a:t>
                      </a: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approximates the words “pig” and “wolf.”</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pictures from “The Three Little Pigs” to communicate “pigs,” “houses,” “wolf,” and “fall.”</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produces “pigs build house” using a communication device when retelling the story “The Three Little Pigs.”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“the wolf,” “huff,” “puff,” “straw house,” and “blow down” when retelling the story using pictures.</a:t>
                      </a:r>
                    </a:p>
                  </a:txBody>
                  <a:tcPr marL="76200" marR="76200" marT="76200" marB="76200">
                    <a:solidFill>
                      <a:schemeClr val="bg1"/>
                    </a:solidFill>
                  </a:tcPr>
                </a:tc>
                <a:extLst>
                  <a:ext uri="{0D108BD9-81ED-4DB2-BD59-A6C34878D82A}">
                    <a16:rowId xmlns:a16="http://schemas.microsoft.com/office/drawing/2014/main" val="10000"/>
                  </a:ext>
                </a:extLst>
              </a:tr>
              <a:tr h="819599">
                <a:tc>
                  <a:txBody>
                    <a:bodyPr/>
                    <a:lstStyle/>
                    <a:p>
                      <a:r>
                        <a:rPr lang="en-US" sz="1400"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keeps eye gaze on “Life Cycle of Butterfly” book.</a:t>
                      </a:r>
                    </a:p>
                    <a:p>
                      <a:pPr marL="0" algn="l" defTabSz="914400" rtl="0" eaLnBrk="1" fontAlgn="t" latinLnBrk="0" hangingPunct="1">
                        <a:spcBef>
                          <a:spcPts val="0"/>
                        </a:spcBef>
                        <a:spcAft>
                          <a:spcPts val="0"/>
                        </a:spcAft>
                      </a:pPr>
                      <a:b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br>
                      <a:b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br>
                      <a:endParaRPr lang="en-US" sz="10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0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gestures for “egg” and “butterfly” as the teacher retells the life cycle progression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points to the key words “pupa,” “larvae,” and “butterfly” to retell the life cycle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“lay an egg,” “caterpillar eats,” and “turns into butterfly” to retell the life cycle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00" b="0" i="0" u="none" strike="noStrike" kern="1200" dirty="0">
                          <a:solidFill>
                            <a:srgbClr val="000000"/>
                          </a:solidFill>
                          <a:effectLst/>
                          <a:latin typeface="Arial" panose="020B0604020202020204" pitchFamily="34" charset="0"/>
                          <a:ea typeface="+mn-ea"/>
                          <a:cs typeface="Arial" panose="020B0604020202020204" pitchFamily="34" charset="0"/>
                        </a:rPr>
                        <a:t>Student uses a graphic organizer with transitional words as prompts to retell the life cycle of a butterfly.</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6" name="TextBox 5" descr="An accessible version of the Observable Behaviors and classroom examples can be found at  https://tea.texas.gov/student.assessment/telpasalt/#Alt&#10;" title="text box"/>
          <p:cNvSpPr txBox="1"/>
          <p:nvPr/>
        </p:nvSpPr>
        <p:spPr>
          <a:xfrm>
            <a:off x="757367" y="6196155"/>
            <a:ext cx="11279212"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sz="1200" dirty="0">
                <a:latin typeface="Open Sans" panose="020B0606030504020204" pitchFamily="34" charset="0"/>
                <a:ea typeface="Open Sans" panose="020B0606030504020204" pitchFamily="34" charset="0"/>
                <a:cs typeface="Open Sans" panose="020B0606030504020204" pitchFamily="34" charset="0"/>
                <a:hlinkClick r:id="rId4" tooltip="https://tea.texas.gov/student.assessment/telpasalt/#Alt"/>
              </a:rPr>
              <a:t>https://tea.texas.gov/student.assessment/telpasalt/#Alt</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extLst>
      <p:ext uri="{BB962C8B-B14F-4D97-AF65-F5344CB8AC3E}">
        <p14:creationId xmlns:p14="http://schemas.microsoft.com/office/powerpoint/2010/main" val="63711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252530"/>
            <a:ext cx="7036981" cy="710206"/>
          </a:xfrm>
        </p:spPr>
        <p:txBody>
          <a:bodyPr>
            <a:normAutofit/>
          </a:bodyPr>
          <a:lstStyle/>
          <a:p>
            <a:pPr algn="ctr"/>
            <a:r>
              <a:rPr lang="en-US" dirty="0"/>
              <a:t>Using the Classroom Examples</a:t>
            </a:r>
          </a:p>
        </p:txBody>
      </p:sp>
      <p:sp>
        <p:nvSpPr>
          <p:cNvPr id="3" name="Content Placeholder 2"/>
          <p:cNvSpPr>
            <a:spLocks noGrp="1"/>
          </p:cNvSpPr>
          <p:nvPr>
            <p:ph idx="13"/>
          </p:nvPr>
        </p:nvSpPr>
        <p:spPr>
          <a:xfrm>
            <a:off x="683012" y="1358742"/>
            <a:ext cx="10825976" cy="4983692"/>
          </a:xfrm>
        </p:spPr>
        <p:txBody>
          <a:bodyPr>
            <a:normAutofit/>
          </a:bodyPr>
          <a:lstStyle/>
          <a:p>
            <a:pPr>
              <a:lnSpc>
                <a:spcPts val="3000"/>
              </a:lnSpc>
              <a:spcBef>
                <a:spcPts val="600"/>
              </a:spcBef>
              <a:spcAft>
                <a:spcPts val="600"/>
              </a:spcAft>
            </a:pPr>
            <a:r>
              <a:rPr lang="en-US" dirty="0">
                <a:latin typeface="Open Sans"/>
              </a:rPr>
              <a:t>The purpose of each example is to illustrate how a student </a:t>
            </a:r>
            <a:r>
              <a:rPr lang="en-US" i="1" dirty="0">
                <a:latin typeface="Open Sans"/>
              </a:rPr>
              <a:t>could</a:t>
            </a:r>
            <a:r>
              <a:rPr lang="en-US" dirty="0">
                <a:latin typeface="Open Sans"/>
              </a:rPr>
              <a:t> demonstrate the skill at each proficiency level.</a:t>
            </a:r>
          </a:p>
          <a:p>
            <a:pPr>
              <a:lnSpc>
                <a:spcPts val="3000"/>
              </a:lnSpc>
              <a:spcBef>
                <a:spcPts val="600"/>
              </a:spcBef>
              <a:spcAft>
                <a:spcPts val="600"/>
              </a:spcAft>
            </a:pPr>
            <a:r>
              <a:rPr lang="en-US" dirty="0">
                <a:latin typeface="Open Sans"/>
              </a:rPr>
              <a:t>There are many other classroom activities that could be used as examples for the Observable Behaviors.</a:t>
            </a:r>
            <a:endParaRPr lang="en-US" b="0" dirty="0">
              <a:latin typeface="Open Sans"/>
            </a:endParaRPr>
          </a:p>
          <a:p>
            <a:pPr>
              <a:lnSpc>
                <a:spcPts val="3000"/>
              </a:lnSpc>
              <a:spcBef>
                <a:spcPts val="600"/>
              </a:spcBef>
              <a:spcAft>
                <a:spcPts val="600"/>
              </a:spcAft>
            </a:pPr>
            <a:r>
              <a:rPr lang="en-US" dirty="0">
                <a:latin typeface="Open Sans"/>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pPr>
            <a:r>
              <a:rPr lang="en-US" dirty="0">
                <a:latin typeface="Open Sans"/>
              </a:rPr>
              <a:t>Teachers are encouraged to use their own activities in the regular classroom setting when determining a student’s ability to understand and use English.</a:t>
            </a:r>
          </a:p>
          <a:p>
            <a:endParaRPr lang="en-US" dirty="0">
              <a:latin typeface="Open Sans"/>
            </a:endParaRP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extLst>
      <p:ext uri="{BB962C8B-B14F-4D97-AF65-F5344CB8AC3E}">
        <p14:creationId xmlns:p14="http://schemas.microsoft.com/office/powerpoint/2010/main" val="28439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43951"/>
            <a:ext cx="9524999" cy="710206"/>
          </a:xfrm>
        </p:spPr>
        <p:txBody>
          <a:bodyPr>
            <a:normAutofit fontScale="90000"/>
          </a:bodyPr>
          <a:lstStyle/>
          <a:p>
            <a:pPr>
              <a:defRPr/>
            </a:pPr>
            <a:r>
              <a:rPr lang="en-US" dirty="0"/>
              <a:t>Observable Behavior S1. Retelling Stories </a:t>
            </a:r>
            <a:br>
              <a:rPr lang="en-US" dirty="0"/>
            </a:br>
            <a:r>
              <a:rPr lang="en-US" dirty="0"/>
              <a:t>with Classroom Examples</a:t>
            </a:r>
          </a:p>
        </p:txBody>
      </p:sp>
      <p:pic>
        <p:nvPicPr>
          <p:cNvPr id="4" name="Picture 3" descr="Image of Observable Behavior S1; an accessible version of the Observable Behaviors and classroom examples is available on the TELPAS Alternate page of the TEA website at https://tea.texas.gov/student.assessment/telpasalt/#Alt&#10;" title="Observable Behavior">
            <a:hlinkClick r:id="rId3" tooltip="https://tea.texas.gov/student.assessment/telpasalt/#Alt"/>
          </p:cNvPr>
          <p:cNvPicPr>
            <a:picLocks noChangeAspect="1"/>
          </p:cNvPicPr>
          <p:nvPr/>
        </p:nvPicPr>
        <p:blipFill>
          <a:blip r:embed="rId4"/>
          <a:stretch>
            <a:fillRect/>
          </a:stretch>
        </p:blipFill>
        <p:spPr>
          <a:xfrm>
            <a:off x="1828800" y="1394728"/>
            <a:ext cx="9153525" cy="1685925"/>
          </a:xfrm>
          <a:prstGeom prst="rect">
            <a:avLst/>
          </a:prstGeom>
        </p:spPr>
      </p:pic>
      <p:graphicFrame>
        <p:nvGraphicFramePr>
          <p:cNvPr id="8" name="Table 7" descr="Image of the classroom examples for Observable Behavior S1; an accessible version of the Observable Behaviors and classroom examples is available on the TELPAS Alternate page of the TEA website at https://tea.texas.gov/student.assessment/telpasalt/#Alt&#10;" title="Classroom example"/>
          <p:cNvGraphicFramePr>
            <a:graphicFrameLocks noGrp="1"/>
          </p:cNvGraphicFramePr>
          <p:nvPr>
            <p:extLst>
              <p:ext uri="{D42A27DB-BD31-4B8C-83A1-F6EECF244321}">
                <p14:modId xmlns:p14="http://schemas.microsoft.com/office/powerpoint/2010/main" val="2116039090"/>
              </p:ext>
            </p:extLst>
          </p:nvPr>
        </p:nvGraphicFramePr>
        <p:xfrm>
          <a:off x="986882" y="3204320"/>
          <a:ext cx="9848758" cy="2476390"/>
        </p:xfrm>
        <a:graphic>
          <a:graphicData uri="http://schemas.openxmlformats.org/drawingml/2006/table">
            <a:tbl>
              <a:tblPr firstRow="1" bandRow="1">
                <a:tableStyleId>{D7AC3CCA-C797-4891-BE02-D94E43425B78}</a:tableStyleId>
              </a:tblPr>
              <a:tblGrid>
                <a:gridCol w="1323793">
                  <a:extLst>
                    <a:ext uri="{9D8B030D-6E8A-4147-A177-3AD203B41FA5}">
                      <a16:colId xmlns:a16="http://schemas.microsoft.com/office/drawing/2014/main" val="20000"/>
                    </a:ext>
                  </a:extLst>
                </a:gridCol>
                <a:gridCol w="1724115">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1771650">
                  <a:extLst>
                    <a:ext uri="{9D8B030D-6E8A-4147-A177-3AD203B41FA5}">
                      <a16:colId xmlns:a16="http://schemas.microsoft.com/office/drawing/2014/main" val="20003"/>
                    </a:ext>
                  </a:extLst>
                </a:gridCol>
                <a:gridCol w="1691640">
                  <a:extLst>
                    <a:ext uri="{9D8B030D-6E8A-4147-A177-3AD203B41FA5}">
                      <a16:colId xmlns:a16="http://schemas.microsoft.com/office/drawing/2014/main" val="20004"/>
                    </a:ext>
                  </a:extLst>
                </a:gridCol>
                <a:gridCol w="1680210">
                  <a:extLst>
                    <a:ext uri="{9D8B030D-6E8A-4147-A177-3AD203B41FA5}">
                      <a16:colId xmlns:a16="http://schemas.microsoft.com/office/drawing/2014/main" val="20005"/>
                    </a:ext>
                  </a:extLst>
                </a:gridCol>
              </a:tblGrid>
              <a:tr h="1207660">
                <a:tc>
                  <a:txBody>
                    <a:bodyPr/>
                    <a:lstStyle/>
                    <a:p>
                      <a:r>
                        <a:rPr lang="en-US" sz="1800" dirty="0"/>
                        <a:t>Elementary</a:t>
                      </a:r>
                      <a:endParaRPr lang="en-US" sz="1400"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a:t>
                      </a:r>
                      <a:r>
                        <a:rPr lang="en-US" sz="1100" b="0" i="0" u="none" strike="noStrike" baseline="0" dirty="0">
                          <a:solidFill>
                            <a:srgbClr val="000000"/>
                          </a:solidFill>
                          <a:effectLst/>
                          <a:latin typeface="Arial" panose="020B0604020202020204" pitchFamily="34" charset="0"/>
                          <a:cs typeface="Arial" panose="020B0604020202020204" pitchFamily="34" charset="0"/>
                        </a:rPr>
                        <a:t> retells “The Three Little Pigs” story. S</a:t>
                      </a:r>
                      <a:r>
                        <a:rPr lang="en-US" sz="1100" b="0" i="0" u="none" strike="noStrike" dirty="0">
                          <a:solidFill>
                            <a:srgbClr val="000000"/>
                          </a:solidFill>
                          <a:effectLst/>
                          <a:latin typeface="Arial" panose="020B0604020202020204" pitchFamily="34" charset="0"/>
                          <a:cs typeface="Arial" panose="020B0604020202020204" pitchFamily="34" charset="0"/>
                        </a:rPr>
                        <a:t>tudent does not turn his head toward the teacher.</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a:t>
                      </a:r>
                      <a:r>
                        <a:rPr lang="en-US" sz="1100" b="0" i="0" u="none" strike="noStrike" baseline="0" dirty="0">
                          <a:solidFill>
                            <a:srgbClr val="000000"/>
                          </a:solidFill>
                          <a:effectLst/>
                          <a:latin typeface="Arial" panose="020B0604020202020204" pitchFamily="34" charset="0"/>
                          <a:cs typeface="Arial" panose="020B0604020202020204" pitchFamily="34" charset="0"/>
                        </a:rPr>
                        <a:t> retells “The Three Little Pigs” story. S</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tudent approximates the words “pig” and “wolf.”</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pictures from “The Three Little Pigs” to communicate “pigs,” “houses,” “wolf,” and “fall.”</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produces “pigs build house” using a communication device when retelling the story “The Three Little Pigs.”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“the wolf,” “huff,” “puff,” “straw house,” and “blow down” when retelling the story using pictures.</a:t>
                      </a:r>
                    </a:p>
                  </a:txBody>
                  <a:tcPr marL="76200" marR="76200" marT="76200" marB="76200">
                    <a:solidFill>
                      <a:schemeClr val="bg1"/>
                    </a:solidFill>
                  </a:tcPr>
                </a:tc>
                <a:extLst>
                  <a:ext uri="{0D108BD9-81ED-4DB2-BD59-A6C34878D82A}">
                    <a16:rowId xmlns:a16="http://schemas.microsoft.com/office/drawing/2014/main" val="10000"/>
                  </a:ext>
                </a:extLst>
              </a:tr>
              <a:tr h="1268730">
                <a:tc>
                  <a:txBody>
                    <a:bodyPr/>
                    <a:lstStyle/>
                    <a:p>
                      <a:r>
                        <a:rPr lang="en-US" sz="1800" b="1" dirty="0"/>
                        <a:t>Secondary</a:t>
                      </a:r>
                      <a:endParaRPr lang="en-US" sz="1400" b="1" dirty="0"/>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keeps eye gaze on “Life Cycle of Butterfly” book.</a:t>
                      </a:r>
                    </a:p>
                    <a:p>
                      <a:pPr marL="0" algn="l" defTabSz="914400" rtl="0" eaLnBrk="1" fontAlgn="t" latinLnBrk="0" hangingPunct="1">
                        <a:spcBef>
                          <a:spcPts val="0"/>
                        </a:spcBef>
                        <a:spcAft>
                          <a:spcPts val="0"/>
                        </a:spcAft>
                      </a:pPr>
                      <a:b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b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gestures for “egg” and “butterfly” as the teacher retells the life cycle progression of a butterfly.</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points to the </a:t>
                      </a: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key words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“pupa,” “larvae,” and “butterfly” to retell the life cycle</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of a butterfly.</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independently signs “lay an egg,” “caterpillar eats,”</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and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”turns into butterfly” to retell the life cycle</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of a butterfly.</a:t>
                      </a: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uses a graphic organizer with transitional words as prompts to retell the life cycle of a butterfly.</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2" name="Footer Placeholder 1">
            <a:extLst>
              <a:ext uri="{FF2B5EF4-FFF2-40B4-BE49-F238E27FC236}">
                <a16:creationId xmlns:a16="http://schemas.microsoft.com/office/drawing/2014/main" id="{0EEDF3C3-3352-4473-8CDB-2417FBBCD635}"/>
              </a:ext>
            </a:extLst>
          </p:cNvPr>
          <p:cNvSpPr>
            <a:spLocks noGrp="1"/>
          </p:cNvSpPr>
          <p:nvPr>
            <p:ph type="ftr" sz="quarter" idx="11"/>
          </p:nvPr>
        </p:nvSpPr>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9</a:t>
            </a:fld>
            <a:endParaRPr lang="en-US" altLang="en-US" sz="1050" dirty="0">
              <a:solidFill>
                <a:schemeClr val="bg1"/>
              </a:solidFill>
              <a:latin typeface="+mj-lt"/>
            </a:endParaRPr>
          </a:p>
        </p:txBody>
      </p:sp>
    </p:spTree>
    <p:extLst>
      <p:ext uri="{BB962C8B-B14F-4D97-AF65-F5344CB8AC3E}">
        <p14:creationId xmlns:p14="http://schemas.microsoft.com/office/powerpoint/2010/main" val="3026072721"/>
      </p:ext>
    </p:extLst>
  </p:cSld>
  <p:clrMapOvr>
    <a:masterClrMapping/>
  </p:clrMapOvr>
</p:sld>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14131</TotalTime>
  <Words>4037</Words>
  <Application>Microsoft Office PowerPoint</Application>
  <PresentationFormat>Widescreen</PresentationFormat>
  <Paragraphs>367</Paragraphs>
  <Slides>32</Slides>
  <Notes>31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vt:i4>
      </vt:variant>
    </vt:vector>
  </HeadingPairs>
  <TitlesOfParts>
    <vt:vector size="46" baseType="lpstr">
      <vt:lpstr>Arial</vt:lpstr>
      <vt:lpstr>Calibri</vt:lpstr>
      <vt:lpstr>Calibri (Body)</vt:lpstr>
      <vt:lpstr>Calibri Light</vt:lpstr>
      <vt:lpstr>Corbel</vt:lpstr>
      <vt:lpstr>Open Sans</vt:lpstr>
      <vt:lpstr>Open Sans (Headings)</vt:lpstr>
      <vt:lpstr>Open Sans Light</vt:lpstr>
      <vt:lpstr>Open Sans Semibold</vt:lpstr>
      <vt:lpstr>Wingdings</vt:lpstr>
      <vt:lpstr>Main Title Slides</vt:lpstr>
      <vt:lpstr>Section Titles</vt:lpstr>
      <vt:lpstr>TEA Main Slide</vt:lpstr>
      <vt:lpstr>TEA Opener - Blank</vt:lpstr>
      <vt:lpstr>TELPAS Alternate Speaking Domain</vt:lpstr>
      <vt:lpstr>Purpose of this TELPAS Alternate Training</vt:lpstr>
      <vt:lpstr>Alternate Proficiency Level Descriptors</vt:lpstr>
      <vt:lpstr>Alternate Proficiency Level Descriptors: Speaking </vt:lpstr>
      <vt:lpstr>What are Observable Behaviors?</vt:lpstr>
      <vt:lpstr>Observable Behaviors and the Glossary</vt:lpstr>
      <vt:lpstr>Observable Behaviors with Classroom Examples</vt:lpstr>
      <vt:lpstr>Using the Classroom Examples</vt:lpstr>
      <vt:lpstr>Observable Behavior S1. Retelling Stories  with Classroom Examples</vt:lpstr>
      <vt:lpstr>Observable Behavior S2. Classroom Communication with Classroom Examples</vt:lpstr>
      <vt:lpstr>Observable Behavior S3. Discussing with a Group    with Classroom Examples</vt:lpstr>
      <vt:lpstr>Observable Behavior S4. Asking Questions   with Classroom Examples</vt:lpstr>
      <vt:lpstr>Observable Behavior S5. Giving Information with Classroom Examples</vt:lpstr>
      <vt:lpstr>Observable Behavior S6. Expressing Opinions with Classroom Examples</vt:lpstr>
      <vt:lpstr>Observable Behavior S7. Expressing Feelings with Classroom Examples</vt:lpstr>
      <vt:lpstr>Observable Behavior S8. Describing Objects with Classroom Examples</vt:lpstr>
      <vt:lpstr>Observable Behavior S9. Explaining Tasks with Classroom Examples</vt:lpstr>
      <vt:lpstr>Observable Behavior S10. Reacting to Media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 </vt:lpstr>
      <vt:lpstr>Example of Rating a Student “On the Border”: Veronica </vt:lpstr>
      <vt:lpstr>Example of Rating a Student “On the Border”: Omar </vt:lpstr>
      <vt:lpstr>Alternate Response Modes</vt:lpstr>
      <vt:lpstr>Allowable Response Modes for the Speaking Domain</vt:lpstr>
      <vt:lpstr>Augmentative and Alternative Communication</vt:lpstr>
      <vt:lpstr>Prompting Versus Leading </vt:lpstr>
      <vt:lpstr>Available TELPAS Alternate Training PowerPoints  </vt:lpstr>
      <vt:lpstr>Contact Information </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Ponti, Tony</dc:creator>
  <cp:lastModifiedBy>Neumeyer, Lois</cp:lastModifiedBy>
  <cp:revision>247</cp:revision>
  <cp:lastPrinted>2018-11-28T22:20:10Z</cp:lastPrinted>
  <dcterms:created xsi:type="dcterms:W3CDTF">2018-06-13T19:57:15Z</dcterms:created>
  <dcterms:modified xsi:type="dcterms:W3CDTF">2020-10-06T19:24:26Z</dcterms:modified>
</cp:coreProperties>
</file>