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2" r:id="rId2"/>
    <p:sldId id="283" r:id="rId3"/>
    <p:sldId id="284" r:id="rId4"/>
    <p:sldId id="285" r:id="rId5"/>
    <p:sldId id="286" r:id="rId6"/>
    <p:sldId id="287" r:id="rId7"/>
    <p:sldId id="288" r:id="rId8"/>
    <p:sldId id="289" r:id="rId9"/>
    <p:sldId id="290" r:id="rId10"/>
    <p:sldId id="278" r:id="rId11"/>
    <p:sldId id="280" r:id="rId12"/>
    <p:sldId id="274" r:id="rId13"/>
    <p:sldId id="273" r:id="rId14"/>
    <p:sldId id="277" r:id="rId15"/>
    <p:sldId id="261" r:id="rId16"/>
    <p:sldId id="281" r:id="rId17"/>
    <p:sldId id="267" r:id="rId18"/>
    <p:sldId id="263" r:id="rId19"/>
    <p:sldId id="264"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95652" autoAdjust="0"/>
  </p:normalViewPr>
  <p:slideViewPr>
    <p:cSldViewPr snapToGrid="0">
      <p:cViewPr varScale="1">
        <p:scale>
          <a:sx n="56" d="100"/>
          <a:sy n="56" d="100"/>
        </p:scale>
        <p:origin x="83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essica.Swerdloff\Downloads\SPExcelExport-May042016-0503PM.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308654178816801"/>
          <c:y val="4.9363171200253998E-2"/>
          <c:w val="0.855750164041995"/>
          <c:h val="0.82555216535433096"/>
        </c:manualLayout>
      </c:layout>
      <c:bar3DChart>
        <c:barDir val="col"/>
        <c:grouping val="clustered"/>
        <c:varyColors val="0"/>
        <c:ser>
          <c:idx val="0"/>
          <c:order val="0"/>
          <c:tx>
            <c:strRef>
              <c:f>Sheet1!$B$1</c:f>
              <c:strCache>
                <c:ptCount val="1"/>
                <c:pt idx="0">
                  <c:v>Without poverty experience</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Proficient</c:v>
                </c:pt>
                <c:pt idx="1">
                  <c:v>Not proficient</c:v>
                </c:pt>
                <c:pt idx="2">
                  <c:v>All students</c:v>
                </c:pt>
              </c:strCache>
            </c:strRef>
          </c:cat>
          <c:val>
            <c:numRef>
              <c:f>Sheet1!$B$2:$B$4</c:f>
              <c:numCache>
                <c:formatCode>0%</c:formatCode>
                <c:ptCount val="3"/>
                <c:pt idx="0">
                  <c:v>0.02</c:v>
                </c:pt>
                <c:pt idx="1">
                  <c:v>0.09</c:v>
                </c:pt>
                <c:pt idx="2">
                  <c:v>0.06</c:v>
                </c:pt>
              </c:numCache>
            </c:numRef>
          </c:val>
        </c:ser>
        <c:ser>
          <c:idx val="1"/>
          <c:order val="1"/>
          <c:tx>
            <c:strRef>
              <c:f>Sheet1!$C$1</c:f>
              <c:strCache>
                <c:ptCount val="1"/>
                <c:pt idx="0">
                  <c:v>With poverty experience</c:v>
                </c:pt>
              </c:strCache>
            </c:strRef>
          </c:tx>
          <c:spPr>
            <a:solidFill>
              <a:schemeClr val="accent4"/>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Proficient</c:v>
                </c:pt>
                <c:pt idx="1">
                  <c:v>Not proficient</c:v>
                </c:pt>
                <c:pt idx="2">
                  <c:v>All students</c:v>
                </c:pt>
              </c:strCache>
            </c:strRef>
          </c:cat>
          <c:val>
            <c:numRef>
              <c:f>Sheet1!$C$2:$C$4</c:f>
              <c:numCache>
                <c:formatCode>0%</c:formatCode>
                <c:ptCount val="3"/>
                <c:pt idx="0">
                  <c:v>0.11</c:v>
                </c:pt>
                <c:pt idx="1">
                  <c:v>0.26</c:v>
                </c:pt>
                <c:pt idx="2">
                  <c:v>0.22</c:v>
                </c:pt>
              </c:numCache>
            </c:numRef>
          </c:val>
        </c:ser>
        <c:dLbls>
          <c:showLegendKey val="0"/>
          <c:showVal val="1"/>
          <c:showCatName val="0"/>
          <c:showSerName val="0"/>
          <c:showPercent val="0"/>
          <c:showBubbleSize val="0"/>
        </c:dLbls>
        <c:gapWidth val="150"/>
        <c:shape val="box"/>
        <c:axId val="219468056"/>
        <c:axId val="219468448"/>
        <c:axId val="0"/>
      </c:bar3DChart>
      <c:catAx>
        <c:axId val="219468056"/>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219468448"/>
        <c:crosses val="autoZero"/>
        <c:auto val="1"/>
        <c:lblAlgn val="ctr"/>
        <c:lblOffset val="100"/>
        <c:noMultiLvlLbl val="0"/>
      </c:catAx>
      <c:valAx>
        <c:axId val="21946844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219468056"/>
        <c:crosses val="autoZero"/>
        <c:crossBetween val="between"/>
      </c:valAx>
      <c:spPr>
        <a:noFill/>
        <a:ln>
          <a:noFill/>
        </a:ln>
        <a:effectLst/>
      </c:spPr>
    </c:plotArea>
    <c:legend>
      <c:legendPos val="b"/>
      <c:layout>
        <c:manualLayout>
          <c:xMode val="edge"/>
          <c:yMode val="edge"/>
          <c:x val="0.50858650721641097"/>
          <c:y val="0.94232244631372697"/>
          <c:w val="0.48888974420074999"/>
          <c:h val="5.767755368627280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showDLblsOverMax val="0"/>
  </c:chart>
  <c:spPr>
    <a:noFill/>
    <a:ln>
      <a:noFill/>
    </a:ln>
    <a:effectLst/>
  </c:spPr>
  <c:txPr>
    <a:bodyPr/>
    <a:lstStyle/>
    <a:p>
      <a:pPr>
        <a:defRPr sz="1400">
          <a:latin typeface="Cambria" panose="020405030504060302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935005627723401"/>
          <c:y val="8.5756674390605803E-2"/>
          <c:w val="0.78521250633820106"/>
          <c:h val="0.65862027741601203"/>
        </c:manualLayout>
      </c:layout>
      <c:bar3DChart>
        <c:barDir val="col"/>
        <c:grouping val="clustered"/>
        <c:varyColors val="0"/>
        <c:ser>
          <c:idx val="0"/>
          <c:order val="0"/>
          <c:tx>
            <c:strRef>
              <c:f>Sheet1!$B$1</c:f>
              <c:strCache>
                <c:ptCount val="1"/>
                <c:pt idx="0">
                  <c:v>White</c:v>
                </c:pt>
              </c:strCache>
            </c:strRef>
          </c:tx>
          <c:spPr>
            <a:solidFill>
              <a:schemeClr val="accent6"/>
            </a:solidFill>
            <a:ln>
              <a:noFill/>
            </a:ln>
            <a:effectLst/>
            <a:sp3d/>
          </c:spPr>
          <c:invertIfNegative val="0"/>
          <c:dLbls>
            <c:dLbl>
              <c:idx val="0"/>
              <c:layout>
                <c:manualLayout>
                  <c:x val="0"/>
                  <c:y val="-4.649684299573190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1667607302427198E-3"/>
                  <c:y val="-3.555640934967740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0833803651213599E-3"/>
                  <c:y val="-4.649684299573190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Proficient</c:v>
                </c:pt>
                <c:pt idx="1">
                  <c:v>Not proficient</c:v>
                </c:pt>
                <c:pt idx="2">
                  <c:v>All students</c:v>
                </c:pt>
              </c:strCache>
            </c:strRef>
          </c:cat>
          <c:val>
            <c:numRef>
              <c:f>Sheet1!$B$2:$B$4</c:f>
              <c:numCache>
                <c:formatCode>0%</c:formatCode>
                <c:ptCount val="3"/>
                <c:pt idx="0">
                  <c:v>0.04</c:v>
                </c:pt>
                <c:pt idx="1">
                  <c:v>0.13</c:v>
                </c:pt>
                <c:pt idx="2">
                  <c:v>0.09</c:v>
                </c:pt>
              </c:numCache>
            </c:numRef>
          </c:val>
        </c:ser>
        <c:ser>
          <c:idx val="1"/>
          <c:order val="1"/>
          <c:tx>
            <c:strRef>
              <c:f>Sheet1!$C$1</c:f>
              <c:strCache>
                <c:ptCount val="1"/>
                <c:pt idx="0">
                  <c:v>Black</c:v>
                </c:pt>
              </c:strCache>
            </c:strRef>
          </c:tx>
          <c:spPr>
            <a:solidFill>
              <a:schemeClr val="accent5"/>
            </a:solidFill>
            <a:ln>
              <a:noFill/>
            </a:ln>
            <a:effectLst/>
            <a:sp3d/>
          </c:spPr>
          <c:invertIfNegative val="0"/>
          <c:dLbls>
            <c:dLbl>
              <c:idx val="0"/>
              <c:layout>
                <c:manualLayout>
                  <c:x val="3.2501410953640901E-3"/>
                  <c:y val="-6.017238505330019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1667607302427198E-3"/>
                  <c:y val="-5.196705981875920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2501410953640901E-3"/>
                  <c:y val="-2.735108411513640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Proficient</c:v>
                </c:pt>
                <c:pt idx="1">
                  <c:v>Not proficient</c:v>
                </c:pt>
                <c:pt idx="2">
                  <c:v>All students</c:v>
                </c:pt>
              </c:strCache>
            </c:strRef>
          </c:cat>
          <c:val>
            <c:numRef>
              <c:f>Sheet1!$C$2:$C$4</c:f>
              <c:numCache>
                <c:formatCode>0%</c:formatCode>
                <c:ptCount val="3"/>
                <c:pt idx="0">
                  <c:v>0.06</c:v>
                </c:pt>
                <c:pt idx="1">
                  <c:v>0.24</c:v>
                </c:pt>
                <c:pt idx="2">
                  <c:v>0.21</c:v>
                </c:pt>
              </c:numCache>
            </c:numRef>
          </c:val>
        </c:ser>
        <c:ser>
          <c:idx val="2"/>
          <c:order val="2"/>
          <c:tx>
            <c:strRef>
              <c:f>Sheet1!$D$1</c:f>
              <c:strCache>
                <c:ptCount val="1"/>
                <c:pt idx="0">
                  <c:v>Hispanic</c:v>
                </c:pt>
              </c:strCache>
            </c:strRef>
          </c:tx>
          <c:spPr>
            <a:solidFill>
              <a:schemeClr val="accent4"/>
            </a:solidFill>
            <a:ln>
              <a:noFill/>
            </a:ln>
            <a:effectLst/>
            <a:sp3d/>
          </c:spPr>
          <c:invertIfNegative val="0"/>
          <c:dLbls>
            <c:dLbl>
              <c:idx val="0"/>
              <c:layout>
                <c:manualLayout>
                  <c:x val="-1.0833803651213599E-3"/>
                  <c:y val="-2.735108411513640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7.9446975663990995E-17"/>
                  <c:y val="-4.102662617270470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40839447465777E-2"/>
                  <c:y val="-2.735108411513640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Proficient</c:v>
                </c:pt>
                <c:pt idx="1">
                  <c:v>Not proficient</c:v>
                </c:pt>
                <c:pt idx="2">
                  <c:v>All students</c:v>
                </c:pt>
              </c:strCache>
            </c:strRef>
          </c:cat>
          <c:val>
            <c:numRef>
              <c:f>Sheet1!$D$2:$D$4</c:f>
              <c:numCache>
                <c:formatCode>0%</c:formatCode>
                <c:ptCount val="3"/>
                <c:pt idx="0">
                  <c:v>0.09</c:v>
                </c:pt>
                <c:pt idx="1">
                  <c:v>0.25</c:v>
                </c:pt>
                <c:pt idx="2">
                  <c:v>0.21</c:v>
                </c:pt>
              </c:numCache>
            </c:numRef>
          </c:val>
        </c:ser>
        <c:dLbls>
          <c:showLegendKey val="0"/>
          <c:showVal val="1"/>
          <c:showCatName val="0"/>
          <c:showSerName val="0"/>
          <c:showPercent val="0"/>
          <c:showBubbleSize val="0"/>
        </c:dLbls>
        <c:gapWidth val="150"/>
        <c:shape val="box"/>
        <c:axId val="219469232"/>
        <c:axId val="219469624"/>
        <c:axId val="0"/>
      </c:bar3DChart>
      <c:catAx>
        <c:axId val="219469232"/>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219469624"/>
        <c:crosses val="autoZero"/>
        <c:auto val="1"/>
        <c:lblAlgn val="ctr"/>
        <c:lblOffset val="100"/>
        <c:noMultiLvlLbl val="0"/>
      </c:catAx>
      <c:valAx>
        <c:axId val="219469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219469232"/>
        <c:crosses val="autoZero"/>
        <c:crossBetween val="between"/>
      </c:valAx>
      <c:spPr>
        <a:noFill/>
        <a:ln>
          <a:noFill/>
        </a:ln>
        <a:effectLst/>
      </c:spPr>
    </c:plotArea>
    <c:legend>
      <c:legendPos val="b"/>
      <c:layout>
        <c:manualLayout>
          <c:xMode val="edge"/>
          <c:yMode val="edge"/>
          <c:x val="0.43060590620347799"/>
          <c:y val="0.91822593367663097"/>
          <c:w val="0.24252352804167501"/>
          <c:h val="5.71528571143015E-2"/>
        </c:manualLayout>
      </c:layout>
      <c:overlay val="0"/>
      <c:spPr>
        <a:noFill/>
        <a:ln>
          <a:noFill/>
        </a:ln>
        <a:effectLst/>
      </c:spPr>
      <c:txPr>
        <a:bodyPr rot="0" spcFirstLastPara="1" vertOverflow="ellipsis" vert="horz" wrap="square" anchor="ctr" anchorCtr="1"/>
        <a:lstStyle/>
        <a:p>
          <a:pPr>
            <a:defRPr sz="1500" b="1"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showDLblsOverMax val="0"/>
  </c:chart>
  <c:spPr>
    <a:noFill/>
    <a:ln>
      <a:noFill/>
    </a:ln>
    <a:effectLst/>
  </c:spPr>
  <c:txPr>
    <a:bodyPr/>
    <a:lstStyle/>
    <a:p>
      <a:pPr>
        <a:defRPr sz="1500" b="1">
          <a:latin typeface="Cambria" panose="020405030504060302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Cambria" panose="02040503050406030204" pitchFamily="18" charset="0"/>
                <a:ea typeface="+mn-ea"/>
                <a:cs typeface="+mn-cs"/>
              </a:defRPr>
            </a:pPr>
            <a:r>
              <a:rPr lang="en-US"/>
              <a:t>NAEP Reading, Grade 4</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Cambria" panose="02040503050406030204" pitchFamily="18" charset="0"/>
              <a:ea typeface="+mn-ea"/>
              <a:cs typeface="+mn-cs"/>
            </a:defRPr>
          </a:pPr>
          <a:endParaRPr lang="en-US"/>
        </a:p>
      </c:txPr>
    </c:title>
    <c:autoTitleDeleted val="0"/>
    <c:plotArea>
      <c:layout/>
      <c:scatterChart>
        <c:scatterStyle val="lineMarker"/>
        <c:varyColors val="0"/>
        <c:ser>
          <c:idx val="0"/>
          <c:order val="0"/>
          <c:tx>
            <c:strRef>
              <c:f>'[SPExcelExport-May042016-0503PM.xls]Sheet1'!$B$1</c:f>
              <c:strCache>
                <c:ptCount val="1"/>
                <c:pt idx="0">
                  <c:v>State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'[SPExcelExport-May042016-0503PM.xls]Sheet1'!$A$2:$A$10</c:f>
              <c:numCache>
                <c:formatCode>General</c:formatCode>
                <c:ptCount val="9"/>
                <c:pt idx="0">
                  <c:v>1998</c:v>
                </c:pt>
                <c:pt idx="1">
                  <c:v>2002</c:v>
                </c:pt>
                <c:pt idx="2">
                  <c:v>2003</c:v>
                </c:pt>
                <c:pt idx="3">
                  <c:v>2005</c:v>
                </c:pt>
                <c:pt idx="4">
                  <c:v>2007</c:v>
                </c:pt>
                <c:pt idx="5">
                  <c:v>2009</c:v>
                </c:pt>
                <c:pt idx="6">
                  <c:v>2011</c:v>
                </c:pt>
                <c:pt idx="7">
                  <c:v>2013</c:v>
                </c:pt>
                <c:pt idx="8">
                  <c:v>2015</c:v>
                </c:pt>
              </c:numCache>
            </c:numRef>
          </c:xVal>
          <c:yVal>
            <c:numRef>
              <c:f>'[SPExcelExport-May042016-0503PM.xls]Sheet1'!$B$2:$B$10</c:f>
              <c:numCache>
                <c:formatCode>General</c:formatCode>
                <c:ptCount val="9"/>
                <c:pt idx="0">
                  <c:v>214</c:v>
                </c:pt>
                <c:pt idx="1">
                  <c:v>217</c:v>
                </c:pt>
                <c:pt idx="2">
                  <c:v>215</c:v>
                </c:pt>
                <c:pt idx="3">
                  <c:v>219</c:v>
                </c:pt>
                <c:pt idx="4">
                  <c:v>220</c:v>
                </c:pt>
                <c:pt idx="5">
                  <c:v>219</c:v>
                </c:pt>
                <c:pt idx="6">
                  <c:v>218</c:v>
                </c:pt>
                <c:pt idx="7">
                  <c:v>217</c:v>
                </c:pt>
                <c:pt idx="8">
                  <c:v>218</c:v>
                </c:pt>
              </c:numCache>
            </c:numRef>
          </c:yVal>
          <c:smooth val="0"/>
        </c:ser>
        <c:ser>
          <c:idx val="1"/>
          <c:order val="1"/>
          <c:tx>
            <c:strRef>
              <c:f>'[SPExcelExport-May042016-0503PM.xls]Sheet1'!$C$1</c:f>
              <c:strCache>
                <c:ptCount val="1"/>
                <c:pt idx="0">
                  <c:v>National</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'[SPExcelExport-May042016-0503PM.xls]Sheet1'!$A$2:$A$10</c:f>
              <c:numCache>
                <c:formatCode>General</c:formatCode>
                <c:ptCount val="9"/>
                <c:pt idx="0">
                  <c:v>1998</c:v>
                </c:pt>
                <c:pt idx="1">
                  <c:v>2002</c:v>
                </c:pt>
                <c:pt idx="2">
                  <c:v>2003</c:v>
                </c:pt>
                <c:pt idx="3">
                  <c:v>2005</c:v>
                </c:pt>
                <c:pt idx="4">
                  <c:v>2007</c:v>
                </c:pt>
                <c:pt idx="5">
                  <c:v>2009</c:v>
                </c:pt>
                <c:pt idx="6">
                  <c:v>2011</c:v>
                </c:pt>
                <c:pt idx="7">
                  <c:v>2013</c:v>
                </c:pt>
                <c:pt idx="8">
                  <c:v>2015</c:v>
                </c:pt>
              </c:numCache>
            </c:numRef>
          </c:xVal>
          <c:yVal>
            <c:numRef>
              <c:f>'[SPExcelExport-May042016-0503PM.xls]Sheet1'!$C$2:$C$10</c:f>
              <c:numCache>
                <c:formatCode>General</c:formatCode>
                <c:ptCount val="9"/>
                <c:pt idx="0">
                  <c:v>213</c:v>
                </c:pt>
                <c:pt idx="1">
                  <c:v>217</c:v>
                </c:pt>
                <c:pt idx="2">
                  <c:v>216</c:v>
                </c:pt>
                <c:pt idx="3">
                  <c:v>217</c:v>
                </c:pt>
                <c:pt idx="4">
                  <c:v>220</c:v>
                </c:pt>
                <c:pt idx="5">
                  <c:v>220</c:v>
                </c:pt>
                <c:pt idx="6">
                  <c:v>220</c:v>
                </c:pt>
                <c:pt idx="7">
                  <c:v>221</c:v>
                </c:pt>
                <c:pt idx="8">
                  <c:v>221</c:v>
                </c:pt>
              </c:numCache>
            </c:numRef>
          </c:yVal>
          <c:smooth val="0"/>
        </c:ser>
        <c:dLbls>
          <c:showLegendKey val="0"/>
          <c:showVal val="0"/>
          <c:showCatName val="0"/>
          <c:showSerName val="0"/>
          <c:showPercent val="0"/>
          <c:showBubbleSize val="0"/>
        </c:dLbls>
        <c:axId val="219470408"/>
        <c:axId val="172859248"/>
      </c:scatterChart>
      <c:valAx>
        <c:axId val="219470408"/>
        <c:scaling>
          <c:orientation val="minMax"/>
          <c:max val="2016"/>
          <c:min val="1998"/>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172859248"/>
        <c:crosses val="autoZero"/>
        <c:crossBetween val="midCat"/>
      </c:valAx>
      <c:valAx>
        <c:axId val="172859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2194704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showDLblsOverMax val="0"/>
  </c:chart>
  <c:spPr>
    <a:noFill/>
    <a:ln>
      <a:noFill/>
    </a:ln>
    <a:effectLst/>
  </c:spPr>
  <c:txPr>
    <a:bodyPr/>
    <a:lstStyle/>
    <a:p>
      <a:pPr>
        <a:defRPr sz="2000">
          <a:latin typeface="Cambria" panose="020405030504060302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National </c:v>
                </c:pt>
              </c:strCache>
            </c:strRef>
          </c:tx>
          <c:spPr>
            <a:solidFill>
              <a:schemeClr val="accent1"/>
            </a:solidFill>
            <a:ln>
              <a:noFill/>
            </a:ln>
            <a:effectLst/>
          </c:spPr>
          <c:invertIfNegative val="0"/>
          <c:cat>
            <c:strRef>
              <c:f>Sheet1!$A$2:$A$5</c:f>
              <c:strCache>
                <c:ptCount val="4"/>
                <c:pt idx="0">
                  <c:v>College 6 Year Graduation</c:v>
                </c:pt>
                <c:pt idx="1">
                  <c:v>College Persistence</c:v>
                </c:pt>
                <c:pt idx="2">
                  <c:v>College Matriculation</c:v>
                </c:pt>
                <c:pt idx="3">
                  <c:v>College Acceptance</c:v>
                </c:pt>
              </c:strCache>
            </c:strRef>
          </c:cat>
          <c:val>
            <c:numRef>
              <c:f>Sheet1!$B$2:$B$5</c:f>
              <c:numCache>
                <c:formatCode>0%</c:formatCode>
                <c:ptCount val="4"/>
                <c:pt idx="0">
                  <c:v>0.08</c:v>
                </c:pt>
                <c:pt idx="1">
                  <c:v>0.59</c:v>
                </c:pt>
                <c:pt idx="2" formatCode="0.00%">
                  <c:v>0.65900000000000003</c:v>
                </c:pt>
              </c:numCache>
            </c:numRef>
          </c:val>
        </c:ser>
        <c:ser>
          <c:idx val="1"/>
          <c:order val="1"/>
          <c:tx>
            <c:strRef>
              <c:f>Sheet1!$C$1</c:f>
              <c:strCache>
                <c:ptCount val="1"/>
                <c:pt idx="0">
                  <c:v>IDEA</c:v>
                </c:pt>
              </c:strCache>
            </c:strRef>
          </c:tx>
          <c:spPr>
            <a:solidFill>
              <a:schemeClr val="accent1">
                <a:lumMod val="75000"/>
              </a:schemeClr>
            </a:solidFill>
            <a:ln>
              <a:noFill/>
            </a:ln>
            <a:effectLst/>
          </c:spPr>
          <c:invertIfNegative val="0"/>
          <c:cat>
            <c:strRef>
              <c:f>Sheet1!$A$2:$A$5</c:f>
              <c:strCache>
                <c:ptCount val="4"/>
                <c:pt idx="0">
                  <c:v>College 6 Year Graduation</c:v>
                </c:pt>
                <c:pt idx="1">
                  <c:v>College Persistence</c:v>
                </c:pt>
                <c:pt idx="2">
                  <c:v>College Matriculation</c:v>
                </c:pt>
                <c:pt idx="3">
                  <c:v>College Acceptance</c:v>
                </c:pt>
              </c:strCache>
            </c:strRef>
          </c:cat>
          <c:val>
            <c:numRef>
              <c:f>Sheet1!$C$2:$C$5</c:f>
              <c:numCache>
                <c:formatCode>0%</c:formatCode>
                <c:ptCount val="4"/>
                <c:pt idx="0" formatCode="0.00%">
                  <c:v>0.35399999999999998</c:v>
                </c:pt>
                <c:pt idx="1">
                  <c:v>0.71</c:v>
                </c:pt>
                <c:pt idx="2" formatCode="0.00%">
                  <c:v>0.999</c:v>
                </c:pt>
                <c:pt idx="3">
                  <c:v>1</c:v>
                </c:pt>
              </c:numCache>
            </c:numRef>
          </c:val>
        </c:ser>
        <c:dLbls>
          <c:showLegendKey val="0"/>
          <c:showVal val="0"/>
          <c:showCatName val="0"/>
          <c:showSerName val="0"/>
          <c:showPercent val="0"/>
          <c:showBubbleSize val="0"/>
        </c:dLbls>
        <c:gapWidth val="182"/>
        <c:axId val="172861208"/>
        <c:axId val="172861600"/>
      </c:barChart>
      <c:catAx>
        <c:axId val="172861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861600"/>
        <c:crosses val="autoZero"/>
        <c:auto val="1"/>
        <c:lblAlgn val="ctr"/>
        <c:lblOffset val="100"/>
        <c:noMultiLvlLbl val="0"/>
      </c:catAx>
      <c:valAx>
        <c:axId val="172861600"/>
        <c:scaling>
          <c:orientation val="minMax"/>
          <c:max val="1"/>
        </c:scaling>
        <c:delete val="0"/>
        <c:axPos val="b"/>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2861208"/>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A79E0-6751-4966-B3B7-8C945F81EE24}" type="datetimeFigureOut">
              <a:rPr lang="en-US" smtClean="0"/>
              <a:t>9/9/2016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3A8D2-FA4A-44E7-AB22-CEDC84F4A472}" type="slidenum">
              <a:rPr lang="en-US" smtClean="0"/>
              <a:t>‹#›</a:t>
            </a:fld>
            <a:endParaRPr lang="en-US"/>
          </a:p>
        </p:txBody>
      </p:sp>
    </p:spTree>
    <p:extLst>
      <p:ext uri="{BB962C8B-B14F-4D97-AF65-F5344CB8AC3E}">
        <p14:creationId xmlns:p14="http://schemas.microsoft.com/office/powerpoint/2010/main" val="4271772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Need the same slide background for all slides.  It</a:t>
            </a:r>
            <a:r>
              <a:rPr lang="en-US" baseline="0" dirty="0" smtClean="0"/>
              <a:t> would be great if it were listed as the ‘2016 Annual Meeting’</a:t>
            </a:r>
            <a:endParaRPr lang="en-US" dirty="0"/>
          </a:p>
        </p:txBody>
      </p:sp>
      <p:sp>
        <p:nvSpPr>
          <p:cNvPr id="4" name="Slide Number Placeholder 3"/>
          <p:cNvSpPr>
            <a:spLocks noGrp="1"/>
          </p:cNvSpPr>
          <p:nvPr>
            <p:ph type="sldNum" sz="quarter" idx="10"/>
          </p:nvPr>
        </p:nvSpPr>
        <p:spPr/>
        <p:txBody>
          <a:bodyPr/>
          <a:lstStyle/>
          <a:p>
            <a:fld id="{97D8C742-8244-413A-B0A7-09F063CE48BE}" type="slidenum">
              <a:rPr lang="en-US" smtClean="0"/>
              <a:t>1</a:t>
            </a:fld>
            <a:endParaRPr lang="en-US"/>
          </a:p>
        </p:txBody>
      </p:sp>
    </p:spTree>
    <p:extLst>
      <p:ext uri="{BB962C8B-B14F-4D97-AF65-F5344CB8AC3E}">
        <p14:creationId xmlns:p14="http://schemas.microsoft.com/office/powerpoint/2010/main" val="288508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900" kern="1200" dirty="0" smtClean="0">
                <a:solidFill>
                  <a:schemeClr val="tx1"/>
                </a:solidFill>
                <a:effectLst/>
                <a:latin typeface="+mn-lt"/>
                <a:ea typeface="+mn-ea"/>
                <a:cs typeface="+mn-cs"/>
              </a:rPr>
              <a:t>All of the data show that the America dream is alive and</a:t>
            </a:r>
            <a:r>
              <a:rPr lang="en-US" sz="900" kern="1200" baseline="0" dirty="0" smtClean="0">
                <a:solidFill>
                  <a:schemeClr val="tx1"/>
                </a:solidFill>
                <a:effectLst/>
                <a:latin typeface="+mn-lt"/>
                <a:ea typeface="+mn-ea"/>
                <a:cs typeface="+mn-cs"/>
              </a:rPr>
              <a:t> well for children growing up in high income homes, but it’s little more than a pipe dream for those from low income families.</a:t>
            </a:r>
          </a:p>
          <a:p>
            <a:endParaRPr lang="en-US" sz="900" kern="1200" baseline="0" dirty="0" smtClean="0">
              <a:solidFill>
                <a:schemeClr val="tx1"/>
              </a:solidFill>
              <a:effectLst/>
              <a:latin typeface="+mn-lt"/>
              <a:ea typeface="+mn-ea"/>
              <a:cs typeface="+mn-cs"/>
            </a:endParaRPr>
          </a:p>
          <a:p>
            <a:r>
              <a:rPr lang="en-US" sz="900" kern="1200" baseline="0" dirty="0" smtClean="0">
                <a:solidFill>
                  <a:schemeClr val="tx1"/>
                </a:solidFill>
                <a:effectLst/>
                <a:latin typeface="+mn-lt"/>
                <a:ea typeface="+mn-ea"/>
                <a:cs typeface="+mn-cs"/>
              </a:rPr>
              <a:t>Kids can’t choose their parents.</a:t>
            </a:r>
          </a:p>
          <a:p>
            <a:endParaRPr lang="en-US" sz="900" kern="1200" baseline="0" dirty="0" smtClean="0">
              <a:solidFill>
                <a:schemeClr val="tx1"/>
              </a:solidFill>
              <a:effectLst/>
              <a:latin typeface="+mn-lt"/>
              <a:ea typeface="+mn-ea"/>
              <a:cs typeface="+mn-cs"/>
            </a:endParaRPr>
          </a:p>
          <a:p>
            <a:r>
              <a:rPr lang="en-US" sz="900" kern="1200" baseline="0" dirty="0" smtClean="0">
                <a:solidFill>
                  <a:schemeClr val="tx1"/>
                </a:solidFill>
                <a:effectLst/>
                <a:latin typeface="+mn-lt"/>
                <a:ea typeface="+mn-ea"/>
                <a:cs typeface="+mn-cs"/>
              </a:rPr>
              <a:t>Let’s look at grad rates for families earning less than $35K per year: barely budged.</a:t>
            </a:r>
            <a:endParaRPr lang="en-US" sz="900" kern="1200" dirty="0" smtClean="0">
              <a:solidFill>
                <a:schemeClr val="tx1"/>
              </a:solidFill>
              <a:effectLst/>
              <a:latin typeface="+mn-lt"/>
              <a:ea typeface="+mn-ea"/>
              <a:cs typeface="+mn-cs"/>
            </a:endParaRPr>
          </a:p>
          <a:p>
            <a:endParaRPr lang="en-US"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How</a:t>
            </a:r>
            <a:r>
              <a:rPr lang="en-US" sz="900" kern="1200" baseline="0" dirty="0" smtClean="0">
                <a:solidFill>
                  <a:schemeClr val="tx1"/>
                </a:solidFill>
                <a:effectLst/>
                <a:latin typeface="+mn-lt"/>
                <a:ea typeface="+mn-ea"/>
                <a:cs typeface="+mn-cs"/>
              </a:rPr>
              <a:t> about families earning $108K per year or higher: not rich families, but a household led, for example by two mid-career teachers or an accountant and a nurse—hardly the 1 </a:t>
            </a:r>
            <a:r>
              <a:rPr lang="en-US" sz="900" kern="1200" baseline="0" dirty="0" err="1" smtClean="0">
                <a:solidFill>
                  <a:schemeClr val="tx1"/>
                </a:solidFill>
                <a:effectLst/>
                <a:latin typeface="+mn-lt"/>
                <a:ea typeface="+mn-ea"/>
                <a:cs typeface="+mn-cs"/>
              </a:rPr>
              <a:t>percenters</a:t>
            </a:r>
            <a:r>
              <a:rPr lang="en-US" sz="900" kern="1200" baseline="0" dirty="0" smtClean="0">
                <a:solidFill>
                  <a:schemeClr val="tx1"/>
                </a:solidFill>
                <a:effectLst/>
                <a:latin typeface="+mn-lt"/>
                <a:ea typeface="+mn-ea"/>
                <a:cs typeface="+mn-cs"/>
              </a:rPr>
              <a:t>.</a:t>
            </a:r>
            <a:r>
              <a:rPr lang="en-US" sz="900" kern="1200" dirty="0" smtClean="0">
                <a:solidFill>
                  <a:schemeClr val="tx1"/>
                </a:solidFill>
                <a:effectLst/>
                <a:latin typeface="+mn-lt"/>
                <a:ea typeface="+mn-ea"/>
                <a:cs typeface="+mn-cs"/>
              </a:rPr>
              <a:t> </a:t>
            </a:r>
          </a:p>
          <a:p>
            <a:endParaRPr lang="en-US"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Children from these families have jumped from a 40% success rate in the 1970 to 77% today.  And, if those parents can actually get their children to step foot on a college campus for the first day of their freshman year, than number jumps to 99%--I didn’t misspeak—99%.  Think about it—9% vs 99%.</a:t>
            </a:r>
          </a:p>
          <a:p>
            <a:r>
              <a:rPr lang="en-US" sz="900" kern="1200" dirty="0" smtClean="0">
                <a:solidFill>
                  <a:schemeClr val="tx1"/>
                </a:solidFill>
                <a:effectLst/>
                <a:latin typeface="+mn-lt"/>
                <a:ea typeface="+mn-ea"/>
                <a:cs typeface="+mn-cs"/>
              </a:rPr>
              <a:t> </a:t>
            </a:r>
          </a:p>
          <a:p>
            <a:r>
              <a:rPr lang="en-US" dirty="0" smtClean="0"/>
              <a:t>But why does college matter?  I mean who can afford the expense of crushing debt.  Well, the most expensive degree is the one</a:t>
            </a:r>
            <a:r>
              <a:rPr lang="en-US" baseline="0" dirty="0" smtClean="0"/>
              <a:t> you don’t earn. </a:t>
            </a:r>
          </a:p>
          <a:p>
            <a:endParaRPr lang="en-US" dirty="0"/>
          </a:p>
        </p:txBody>
      </p:sp>
      <p:sp>
        <p:nvSpPr>
          <p:cNvPr id="4" name="Slide Number Placeholder 3"/>
          <p:cNvSpPr>
            <a:spLocks noGrp="1"/>
          </p:cNvSpPr>
          <p:nvPr>
            <p:ph type="sldNum" sz="quarter" idx="10"/>
          </p:nvPr>
        </p:nvSpPr>
        <p:spPr/>
        <p:txBody>
          <a:bodyPr/>
          <a:lstStyle/>
          <a:p>
            <a:fld id="{F5CCDD1E-3AAC-4EE0-BBB0-8096E370E86D}" type="slidenum">
              <a:rPr lang="en-US" smtClean="0"/>
              <a:t>10</a:t>
            </a:fld>
            <a:endParaRPr lang="en-US"/>
          </a:p>
        </p:txBody>
      </p:sp>
    </p:spTree>
    <p:extLst>
      <p:ext uri="{BB962C8B-B14F-4D97-AF65-F5344CB8AC3E}">
        <p14:creationId xmlns:p14="http://schemas.microsoft.com/office/powerpoint/2010/main" val="1629071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But a college degree is about far more than a better car, a bigger house, and a comfortable career.</a:t>
            </a:r>
          </a:p>
          <a:p>
            <a:endParaRPr lang="en-US" dirty="0" smtClean="0"/>
          </a:p>
          <a:p>
            <a:r>
              <a:rPr lang="en-US" dirty="0" smtClean="0"/>
              <a:t>It</a:t>
            </a:r>
            <a:r>
              <a:rPr lang="en-US" baseline="0" dirty="0" smtClean="0"/>
              <a:t> truly is about liberty and freedom, the bedrock of the American Dream.</a:t>
            </a:r>
          </a:p>
          <a:p>
            <a:endParaRPr lang="en-US" baseline="0" dirty="0" smtClean="0"/>
          </a:p>
          <a:p>
            <a:r>
              <a:rPr lang="en-US" baseline="0" dirty="0" smtClean="0"/>
              <a:t>Let’s look at the relationship between education and freedom for our young African American male students.</a:t>
            </a:r>
          </a:p>
          <a:p>
            <a:endParaRPr lang="en-US" baseline="0" dirty="0" smtClean="0"/>
          </a:p>
          <a:p>
            <a:pPr marL="0" marR="0" indent="0" algn="l" defTabSz="685800" rtl="0" eaLnBrk="1" fontAlgn="auto" latinLnBrk="0" hangingPunct="1">
              <a:lnSpc>
                <a:spcPct val="100000"/>
              </a:lnSpc>
              <a:spcBef>
                <a:spcPts val="0"/>
              </a:spcBef>
              <a:spcAft>
                <a:spcPts val="0"/>
              </a:spcAft>
              <a:buClrTx/>
              <a:buSzTx/>
              <a:buFontTx/>
              <a:buNone/>
              <a:tabLst/>
              <a:defRPr/>
            </a:pPr>
            <a:r>
              <a:rPr lang="en-US" baseline="0" dirty="0" smtClean="0"/>
              <a:t>Unfortunately, and rather unjustly, poor kids from minority backgrounds end up in really crummy schools where they don’t learn very much.  The fact that we’re not education children of color well creates a deeply troubling imbalance in the type of post secondary institution they are likely to attend. </a:t>
            </a:r>
          </a:p>
        </p:txBody>
      </p:sp>
      <p:sp>
        <p:nvSpPr>
          <p:cNvPr id="4" name="Slide Number Placeholder 3"/>
          <p:cNvSpPr>
            <a:spLocks noGrp="1"/>
          </p:cNvSpPr>
          <p:nvPr>
            <p:ph type="sldNum" sz="quarter" idx="10"/>
          </p:nvPr>
        </p:nvSpPr>
        <p:spPr/>
        <p:txBody>
          <a:bodyPr/>
          <a:lstStyle/>
          <a:p>
            <a:fld id="{F5CCDD1E-3AAC-4EE0-BBB0-8096E370E86D}" type="slidenum">
              <a:rPr lang="en-US" smtClean="0"/>
              <a:t>11</a:t>
            </a:fld>
            <a:endParaRPr lang="en-US"/>
          </a:p>
        </p:txBody>
      </p:sp>
    </p:spTree>
    <p:extLst>
      <p:ext uri="{BB962C8B-B14F-4D97-AF65-F5344CB8AC3E}">
        <p14:creationId xmlns:p14="http://schemas.microsoft.com/office/powerpoint/2010/main" val="3239049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Double</a:t>
            </a:r>
            <a:r>
              <a:rPr lang="en-US" baseline="0" dirty="0" smtClean="0"/>
              <a:t> jeopardy: being poor and not reading proficiently by 3</a:t>
            </a:r>
            <a:r>
              <a:rPr lang="en-US" baseline="30000" dirty="0" smtClean="0"/>
              <a:t>rd</a:t>
            </a:r>
            <a:r>
              <a:rPr lang="en-US" baseline="0" dirty="0" smtClean="0"/>
              <a:t> grade. </a:t>
            </a:r>
          </a:p>
          <a:p>
            <a:r>
              <a:rPr lang="en-US" dirty="0" smtClean="0"/>
              <a:t>26%</a:t>
            </a:r>
            <a:r>
              <a:rPr lang="en-US" baseline="0" dirty="0" smtClean="0"/>
              <a:t> of students</a:t>
            </a:r>
            <a:r>
              <a:rPr lang="en-US" dirty="0" smtClean="0"/>
              <a:t> who were not proficient readers in the 3</a:t>
            </a:r>
            <a:r>
              <a:rPr lang="en-US" baseline="30000" dirty="0" smtClean="0"/>
              <a:t>rd</a:t>
            </a:r>
            <a:r>
              <a:rPr lang="en-US" dirty="0" smtClean="0"/>
              <a:t> grade and ever</a:t>
            </a:r>
            <a:r>
              <a:rPr lang="en-US" baseline="0" dirty="0" smtClean="0"/>
              <a:t> lived in poverty did not graduate on time, compared to just 2% of students who were proficient readers in the 3</a:t>
            </a:r>
            <a:r>
              <a:rPr lang="en-US" baseline="30000" dirty="0" smtClean="0"/>
              <a:t>rd</a:t>
            </a:r>
            <a:r>
              <a:rPr lang="en-US" baseline="0" dirty="0" smtClean="0"/>
              <a:t> grade and never lived in poverty.</a:t>
            </a:r>
            <a:endParaRPr lang="en-US" dirty="0"/>
          </a:p>
        </p:txBody>
      </p:sp>
      <p:sp>
        <p:nvSpPr>
          <p:cNvPr id="4" name="Slide Number Placeholder 3"/>
          <p:cNvSpPr>
            <a:spLocks noGrp="1"/>
          </p:cNvSpPr>
          <p:nvPr>
            <p:ph type="sldNum" sz="quarter" idx="10"/>
          </p:nvPr>
        </p:nvSpPr>
        <p:spPr/>
        <p:txBody>
          <a:bodyPr/>
          <a:lstStyle/>
          <a:p>
            <a:fld id="{5D613B6F-1634-6346-A19D-03EED5FA38DB}" type="slidenum">
              <a:rPr lang="en-US" smtClean="0"/>
              <a:t>12</a:t>
            </a:fld>
            <a:endParaRPr lang="en-US"/>
          </a:p>
        </p:txBody>
      </p:sp>
    </p:spTree>
    <p:extLst>
      <p:ext uri="{BB962C8B-B14F-4D97-AF65-F5344CB8AC3E}">
        <p14:creationId xmlns:p14="http://schemas.microsoft.com/office/powerpoint/2010/main" val="3100678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13B6F-1634-6346-A19D-03EED5FA38DB}" type="slidenum">
              <a:rPr lang="en-US" smtClean="0"/>
              <a:t>13</a:t>
            </a:fld>
            <a:endParaRPr lang="en-US"/>
          </a:p>
        </p:txBody>
      </p:sp>
    </p:spTree>
    <p:extLst>
      <p:ext uri="{BB962C8B-B14F-4D97-AF65-F5344CB8AC3E}">
        <p14:creationId xmlns:p14="http://schemas.microsoft.com/office/powerpoint/2010/main" val="2325395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change the image to children</a:t>
            </a:r>
            <a:r>
              <a:rPr lang="en-US" baseline="0" dirty="0" smtClean="0"/>
              <a:t> from our community because I want to talk about just how </a:t>
            </a:r>
            <a:r>
              <a:rPr lang="en-US" baseline="0" dirty="0" err="1" smtClean="0"/>
              <a:t>solveable</a:t>
            </a:r>
            <a:r>
              <a:rPr lang="en-US" baseline="0" dirty="0" smtClean="0"/>
              <a:t> this problem is.  When you hear how easy it is to turn these numbers around, I think you’ll be just as hopeful as I am.</a:t>
            </a:r>
          </a:p>
          <a:p>
            <a:endParaRPr lang="en-US" baseline="0" dirty="0" smtClean="0"/>
          </a:p>
          <a:p>
            <a:r>
              <a:rPr lang="en-US" baseline="0" dirty="0" smtClean="0"/>
              <a:t>I am hopeful not because I’m an optimist, but because I’ve seen first hand how American children can overcome these odds.</a:t>
            </a:r>
          </a:p>
          <a:p>
            <a:endParaRPr lang="en-US" baseline="0" dirty="0" smtClean="0"/>
          </a:p>
          <a:p>
            <a:r>
              <a:rPr lang="en-US" baseline="0" dirty="0" smtClean="0"/>
              <a:t>1997 joined Teach for America</a:t>
            </a:r>
          </a:p>
          <a:p>
            <a:r>
              <a:rPr lang="en-US" baseline="0" dirty="0" smtClean="0"/>
              <a:t>Class full of students who 2-3 years behind where they should be</a:t>
            </a:r>
          </a:p>
          <a:p>
            <a:r>
              <a:rPr lang="en-US" baseline="0" dirty="0" smtClean="0"/>
              <a:t>I blamed everyone and everything—parents for not being involved, kids for not caring, poverty and all its ill effects</a:t>
            </a:r>
          </a:p>
          <a:p>
            <a:r>
              <a:rPr lang="en-US" baseline="0" dirty="0" smtClean="0"/>
              <a:t>But the truth was that I was scared of failure—I didn’t know what to do, so I already began making excuses for my failure as a teacher</a:t>
            </a:r>
          </a:p>
          <a:p>
            <a:r>
              <a:rPr lang="en-US" baseline="0" dirty="0" smtClean="0"/>
              <a:t>But I got to know my students and parents and was struck by just how wrong all of my assumptions were: the 20 beautiful 9 and 10 year olds in my class were thoughtful, loving, considerate, kind, and they had hopes and dreams that were as big and grand as any child’s in America.</a:t>
            </a:r>
          </a:p>
          <a:p>
            <a:endParaRPr lang="en-US" baseline="0" dirty="0" smtClean="0"/>
          </a:p>
          <a:p>
            <a:r>
              <a:rPr lang="en-US" baseline="0" dirty="0" smtClean="0"/>
              <a:t>But they were behind: struggled with reading, so we read more; behind in math, so we did more math problems.  More, more, more, was the answer to whatever challenge we faced.  By the end of the year, caught up.</a:t>
            </a:r>
          </a:p>
          <a:p>
            <a:r>
              <a:rPr lang="en-US" baseline="0" dirty="0" smtClean="0"/>
              <a:t>Didn’t want to lose hard fought gains so I created a school program called IDEA Academy and recruited some friends to help me teach it.  Again, the next year the results were even better, mostly because the teachers I recruited actually knew how to teach.</a:t>
            </a:r>
          </a:p>
          <a:p>
            <a:endParaRPr lang="en-US" baseline="0" dirty="0" smtClean="0"/>
          </a:p>
          <a:p>
            <a:r>
              <a:rPr lang="en-US" baseline="0" dirty="0" smtClean="0"/>
              <a:t>I wondered if it would be possible to take the success of one little classroom and program and scale it up to a whole school</a:t>
            </a:r>
          </a:p>
          <a:p>
            <a:r>
              <a:rPr lang="en-US" baseline="0" dirty="0" smtClean="0"/>
              <a:t>District was shutting down the program due to budget cuts—so I did what any reasonable 24 year old with 2 years of teaching experience would do—I decided to start a school from scratch</a:t>
            </a:r>
          </a:p>
          <a:p>
            <a:endParaRPr lang="en-US" baseline="0" dirty="0" smtClean="0"/>
          </a:p>
          <a:p>
            <a:r>
              <a:rPr lang="en-US" baseline="0" dirty="0" smtClean="0"/>
              <a:t>Wrote to the state—got approved</a:t>
            </a:r>
          </a:p>
          <a:p>
            <a:endParaRPr lang="en-US" baseline="0" dirty="0" smtClean="0"/>
          </a:p>
          <a:p>
            <a:r>
              <a:rPr lang="en-US" baseline="0" dirty="0" smtClean="0"/>
              <a:t>Basic bargain with parents—you stick with us and we’ll stick with you. If your child comes to this school, I guarantee college acceptance</a:t>
            </a:r>
          </a:p>
          <a:p>
            <a:endParaRPr lang="en-US" baseline="0" dirty="0" smtClean="0"/>
          </a:p>
          <a:p>
            <a:r>
              <a:rPr lang="en-US" baseline="0" dirty="0" smtClean="0"/>
              <a:t>Things were going well getting the school off the ground until they weren’t—a </a:t>
            </a:r>
            <a:r>
              <a:rPr lang="en-US" baseline="0" dirty="0" err="1" smtClean="0"/>
              <a:t>dilipadiated</a:t>
            </a:r>
            <a:r>
              <a:rPr lang="en-US" baseline="0" dirty="0" smtClean="0"/>
              <a:t> </a:t>
            </a:r>
            <a:r>
              <a:rPr lang="en-US" baseline="0" dirty="0" err="1" smtClean="0"/>
              <a:t>bldg</a:t>
            </a:r>
            <a:r>
              <a:rPr lang="en-US" baseline="0" dirty="0" smtClean="0"/>
              <a:t> and no $$ to fix it up, and school was 2 weeks around the corner.</a:t>
            </a:r>
          </a:p>
          <a:p>
            <a:endParaRPr lang="en-US" baseline="0" dirty="0" smtClean="0"/>
          </a:p>
          <a:p>
            <a:r>
              <a:rPr lang="en-US" baseline="0" dirty="0" smtClean="0"/>
              <a:t>Remember my assumption that these kids weren’t doing well b/c their parents weren’t involved?  I called on those parents and told them that we just couldn’t open the school </a:t>
            </a:r>
            <a:r>
              <a:rPr lang="en-US" baseline="0" dirty="0" err="1" smtClean="0"/>
              <a:t>bc</a:t>
            </a:r>
            <a:r>
              <a:rPr lang="en-US" baseline="0" dirty="0" smtClean="0"/>
              <a:t> the </a:t>
            </a:r>
            <a:r>
              <a:rPr lang="en-US" baseline="0" dirty="0" err="1" smtClean="0"/>
              <a:t>bldg</a:t>
            </a:r>
            <a:r>
              <a:rPr lang="en-US" baseline="0" dirty="0" smtClean="0"/>
              <a:t> wasn’t ready.  These showed up the next day ready to work and painted walls, laid carpet, and put in AC units and ceiling fans</a:t>
            </a:r>
          </a:p>
          <a:p>
            <a:endParaRPr lang="en-US" baseline="0" dirty="0" smtClean="0"/>
          </a:p>
          <a:p>
            <a:r>
              <a:rPr lang="en-US" baseline="0" dirty="0" smtClean="0"/>
              <a:t>I remember the first day of school arriving and being so thankful that everything got off the ground</a:t>
            </a:r>
          </a:p>
          <a:p>
            <a:endParaRPr lang="en-US" baseline="0" dirty="0" smtClean="0"/>
          </a:p>
          <a:p>
            <a:r>
              <a:rPr lang="en-US" baseline="0" dirty="0" smtClean="0"/>
              <a:t>After school disaster struck—bus was on fire.</a:t>
            </a:r>
          </a:p>
          <a:p>
            <a:endParaRPr lang="en-US" baseline="0" dirty="0" smtClean="0"/>
          </a:p>
          <a:p>
            <a:r>
              <a:rPr lang="en-US" baseline="0" dirty="0" smtClean="0"/>
              <a:t>So you’d think that 24 year old with crummy buildings and combustible busses would be about the last place kids would want to go</a:t>
            </a:r>
          </a:p>
          <a:p>
            <a:endParaRPr lang="en-US" baseline="0" dirty="0" smtClean="0"/>
          </a:p>
          <a:p>
            <a:r>
              <a:rPr lang="en-US" baseline="0" dirty="0" smtClean="0"/>
              <a:t>By year two we had a waiting list of several hundred, then several thousand</a:t>
            </a:r>
          </a:p>
          <a:p>
            <a:endParaRPr lang="en-US" baseline="0" dirty="0" smtClean="0"/>
          </a:p>
          <a:p>
            <a:r>
              <a:rPr lang="en-US" baseline="0" dirty="0" smtClean="0"/>
              <a:t>By year 7, those 4</a:t>
            </a:r>
            <a:r>
              <a:rPr lang="en-US" baseline="30000" dirty="0" smtClean="0"/>
              <a:t>th</a:t>
            </a:r>
            <a:r>
              <a:rPr lang="en-US" baseline="0" dirty="0" smtClean="0"/>
              <a:t> graders I taught were seniors.  100% college acceptance.  100% college matriculation</a:t>
            </a:r>
          </a:p>
          <a:p>
            <a:endParaRPr lang="en-US" baseline="0" dirty="0" smtClean="0"/>
          </a:p>
          <a:p>
            <a:r>
              <a:rPr lang="en-US" baseline="0" dirty="0" smtClean="0"/>
              <a:t>But I saw that this one little school wasn’t really making a big enough dent.</a:t>
            </a:r>
          </a:p>
          <a:p>
            <a:endParaRPr lang="en-US" baseline="0" dirty="0" smtClean="0"/>
          </a:p>
          <a:p>
            <a:r>
              <a:rPr lang="en-US" baseline="0" dirty="0" smtClean="0"/>
              <a:t>Bill Gates called.  Growing up my parents told me it was impolite to talk about $$, even ruder to ask for it.  So I asked for a few hundred K</a:t>
            </a:r>
          </a:p>
          <a:p>
            <a:r>
              <a:rPr lang="en-US" baseline="0" dirty="0" smtClean="0"/>
              <a:t>Sent down a team of experts to help me write a plan and I realized I’d need to </a:t>
            </a:r>
            <a:r>
              <a:rPr lang="en-US" baseline="0" dirty="0" err="1" smtClean="0"/>
              <a:t>rasie</a:t>
            </a:r>
            <a:r>
              <a:rPr lang="en-US" baseline="0" dirty="0" smtClean="0"/>
              <a:t> $30 million.  With initial funding from Gates and others, we raised it in a bout 6 months.</a:t>
            </a:r>
          </a:p>
          <a:p>
            <a:endParaRPr lang="en-US" baseline="0" dirty="0" smtClean="0"/>
          </a:p>
          <a:p>
            <a:r>
              <a:rPr lang="en-US" baseline="0" dirty="0" smtClean="0"/>
              <a:t>Today, we are 44 schools across Texas serving 25,000 students.  32,000 kids applied last year for the new schools we opened.  Since 2007, 100% college acceptance, 99.7% college matriculation.  Grad rates 6X national average.</a:t>
            </a:r>
          </a:p>
          <a:p>
            <a:endParaRPr lang="en-US" baseline="0" dirty="0" smtClean="0"/>
          </a:p>
          <a:p>
            <a:r>
              <a:rPr lang="en-US" baseline="0" dirty="0" smtClean="0"/>
              <a:t>But our students are who they’ve always been—mostly from homes of modest means but with big dreams.</a:t>
            </a:r>
          </a:p>
          <a:p>
            <a:endParaRPr lang="en-US" baseline="0" dirty="0" smtClean="0"/>
          </a:p>
          <a:p>
            <a:r>
              <a:rPr lang="en-US" baseline="0" dirty="0" smtClean="0"/>
              <a:t>One such young man came to about 8 years ago.  He was 14 years old and living in an orphanage in the Mexican border town of </a:t>
            </a:r>
            <a:r>
              <a:rPr lang="en-US" baseline="0" dirty="0" err="1" smtClean="0"/>
              <a:t>matamoros</a:t>
            </a:r>
            <a:r>
              <a:rPr lang="en-US" baseline="0" dirty="0" smtClean="0"/>
              <a:t>.  I think of him especially these days as the rhetoric about immigrants has reached a fever pitch.</a:t>
            </a:r>
          </a:p>
          <a:p>
            <a:endParaRPr lang="en-US" baseline="0" dirty="0" smtClean="0"/>
          </a:p>
          <a:p>
            <a:r>
              <a:rPr lang="en-US" baseline="0" dirty="0" smtClean="0"/>
              <a:t>Showed me his student I.D. It’s not illegal to dream—not even in America I said—especially not in America.  So you see when the adults in the system get it right, every child truly can achieve the American Dream.</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5CCDD1E-3AAC-4EE0-BBB0-8096E370E86D}" type="slidenum">
              <a:rPr lang="en-US" smtClean="0"/>
              <a:t>15</a:t>
            </a:fld>
            <a:endParaRPr lang="en-US"/>
          </a:p>
        </p:txBody>
      </p:sp>
    </p:spTree>
    <p:extLst>
      <p:ext uri="{BB962C8B-B14F-4D97-AF65-F5344CB8AC3E}">
        <p14:creationId xmlns:p14="http://schemas.microsoft.com/office/powerpoint/2010/main" val="2311552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6FBEBC2-E412-48B1-A822-ED7E8EE2CC8B}" type="slidenum">
              <a:rPr lang="en-US" smtClean="0"/>
              <a:t>16</a:t>
            </a:fld>
            <a:endParaRPr lang="en-US"/>
          </a:p>
        </p:txBody>
      </p:sp>
    </p:spTree>
    <p:extLst>
      <p:ext uri="{BB962C8B-B14F-4D97-AF65-F5344CB8AC3E}">
        <p14:creationId xmlns:p14="http://schemas.microsoft.com/office/powerpoint/2010/main" val="3942027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7CA89-B83D-40E2-9644-1F8D7D45E145}" type="slidenum">
              <a:rPr lang="en-US" smtClean="0"/>
              <a:t>18</a:t>
            </a:fld>
            <a:endParaRPr lang="en-US"/>
          </a:p>
        </p:txBody>
      </p:sp>
    </p:spTree>
    <p:extLst>
      <p:ext uri="{BB962C8B-B14F-4D97-AF65-F5344CB8AC3E}">
        <p14:creationId xmlns:p14="http://schemas.microsoft.com/office/powerpoint/2010/main" val="3296298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BF7CA89-B83D-40E2-9644-1F8D7D45E145}" type="slidenum">
              <a:rPr lang="en-US" smtClean="0"/>
              <a:t>19</a:t>
            </a:fld>
            <a:endParaRPr lang="en-US"/>
          </a:p>
        </p:txBody>
      </p:sp>
    </p:spTree>
    <p:extLst>
      <p:ext uri="{BB962C8B-B14F-4D97-AF65-F5344CB8AC3E}">
        <p14:creationId xmlns:p14="http://schemas.microsoft.com/office/powerpoint/2010/main" val="4057439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BF7CA89-B83D-40E2-9644-1F8D7D45E145}" type="slidenum">
              <a:rPr lang="en-US" smtClean="0"/>
              <a:t>20</a:t>
            </a:fld>
            <a:endParaRPr lang="en-US"/>
          </a:p>
        </p:txBody>
      </p:sp>
    </p:spTree>
    <p:extLst>
      <p:ext uri="{BB962C8B-B14F-4D97-AF65-F5344CB8AC3E}">
        <p14:creationId xmlns:p14="http://schemas.microsoft.com/office/powerpoint/2010/main" val="135281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7D8C742-8244-413A-B0A7-09F063CE48BE}" type="slidenum">
              <a:rPr lang="en-US" smtClean="0"/>
              <a:t>2</a:t>
            </a:fld>
            <a:endParaRPr lang="en-US"/>
          </a:p>
        </p:txBody>
      </p:sp>
    </p:spTree>
    <p:extLst>
      <p:ext uri="{BB962C8B-B14F-4D97-AF65-F5344CB8AC3E}">
        <p14:creationId xmlns:p14="http://schemas.microsoft.com/office/powerpoint/2010/main" val="27023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7D8C742-8244-413A-B0A7-09F063CE48BE}" type="slidenum">
              <a:rPr lang="en-US" smtClean="0"/>
              <a:t>3</a:t>
            </a:fld>
            <a:endParaRPr lang="en-US"/>
          </a:p>
        </p:txBody>
      </p:sp>
    </p:spTree>
    <p:extLst>
      <p:ext uri="{BB962C8B-B14F-4D97-AF65-F5344CB8AC3E}">
        <p14:creationId xmlns:p14="http://schemas.microsoft.com/office/powerpoint/2010/main" val="3115051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7D8C742-8244-413A-B0A7-09F063CE48BE}" type="slidenum">
              <a:rPr lang="en-US" smtClean="0"/>
              <a:t>4</a:t>
            </a:fld>
            <a:endParaRPr lang="en-US"/>
          </a:p>
        </p:txBody>
      </p:sp>
    </p:spTree>
    <p:extLst>
      <p:ext uri="{BB962C8B-B14F-4D97-AF65-F5344CB8AC3E}">
        <p14:creationId xmlns:p14="http://schemas.microsoft.com/office/powerpoint/2010/main" val="3700426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7D8C742-8244-413A-B0A7-09F063CE48BE}" type="slidenum">
              <a:rPr lang="en-US" smtClean="0"/>
              <a:t>5</a:t>
            </a:fld>
            <a:endParaRPr lang="en-US"/>
          </a:p>
        </p:txBody>
      </p:sp>
    </p:spTree>
    <p:extLst>
      <p:ext uri="{BB962C8B-B14F-4D97-AF65-F5344CB8AC3E}">
        <p14:creationId xmlns:p14="http://schemas.microsoft.com/office/powerpoint/2010/main" val="1545254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7D8C742-8244-413A-B0A7-09F063CE48BE}" type="slidenum">
              <a:rPr lang="en-US" smtClean="0"/>
              <a:t>6</a:t>
            </a:fld>
            <a:endParaRPr lang="en-US"/>
          </a:p>
        </p:txBody>
      </p:sp>
    </p:spTree>
    <p:extLst>
      <p:ext uri="{BB962C8B-B14F-4D97-AF65-F5344CB8AC3E}">
        <p14:creationId xmlns:p14="http://schemas.microsoft.com/office/powerpoint/2010/main" val="210474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7D8C742-8244-413A-B0A7-09F063CE48BE}" type="slidenum">
              <a:rPr lang="en-US" smtClean="0"/>
              <a:t>7</a:t>
            </a:fld>
            <a:endParaRPr lang="en-US"/>
          </a:p>
        </p:txBody>
      </p:sp>
    </p:spTree>
    <p:extLst>
      <p:ext uri="{BB962C8B-B14F-4D97-AF65-F5344CB8AC3E}">
        <p14:creationId xmlns:p14="http://schemas.microsoft.com/office/powerpoint/2010/main" val="61833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7D8C742-8244-413A-B0A7-09F063CE48BE}" type="slidenum">
              <a:rPr lang="en-US" smtClean="0"/>
              <a:t>8</a:t>
            </a:fld>
            <a:endParaRPr lang="en-US"/>
          </a:p>
        </p:txBody>
      </p:sp>
    </p:spTree>
    <p:extLst>
      <p:ext uri="{BB962C8B-B14F-4D97-AF65-F5344CB8AC3E}">
        <p14:creationId xmlns:p14="http://schemas.microsoft.com/office/powerpoint/2010/main" val="2645402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7D8C742-8244-413A-B0A7-09F063CE48BE}" type="slidenum">
              <a:rPr lang="en-US" smtClean="0"/>
              <a:t>9</a:t>
            </a:fld>
            <a:endParaRPr lang="en-US"/>
          </a:p>
        </p:txBody>
      </p:sp>
    </p:spTree>
    <p:extLst>
      <p:ext uri="{BB962C8B-B14F-4D97-AF65-F5344CB8AC3E}">
        <p14:creationId xmlns:p14="http://schemas.microsoft.com/office/powerpoint/2010/main" val="3337380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6F4617-9E52-455F-A030-F94A9DBD2EE3}"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0E39C-7879-479F-996F-77D85BA57F95}" type="slidenum">
              <a:rPr lang="en-US" smtClean="0"/>
              <a:t>‹#›</a:t>
            </a:fld>
            <a:endParaRPr lang="en-US"/>
          </a:p>
        </p:txBody>
      </p:sp>
    </p:spTree>
    <p:extLst>
      <p:ext uri="{BB962C8B-B14F-4D97-AF65-F5344CB8AC3E}">
        <p14:creationId xmlns:p14="http://schemas.microsoft.com/office/powerpoint/2010/main" val="128682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F4617-9E52-455F-A030-F94A9DBD2EE3}"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0E39C-7879-479F-996F-77D85BA57F95}" type="slidenum">
              <a:rPr lang="en-US" smtClean="0"/>
              <a:t>‹#›</a:t>
            </a:fld>
            <a:endParaRPr lang="en-US"/>
          </a:p>
        </p:txBody>
      </p:sp>
    </p:spTree>
    <p:extLst>
      <p:ext uri="{BB962C8B-B14F-4D97-AF65-F5344CB8AC3E}">
        <p14:creationId xmlns:p14="http://schemas.microsoft.com/office/powerpoint/2010/main" val="208341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F4617-9E52-455F-A030-F94A9DBD2EE3}"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0E39C-7879-479F-996F-77D85BA57F95}" type="slidenum">
              <a:rPr lang="en-US" smtClean="0"/>
              <a:t>‹#›</a:t>
            </a:fld>
            <a:endParaRPr lang="en-US"/>
          </a:p>
        </p:txBody>
      </p:sp>
    </p:spTree>
    <p:extLst>
      <p:ext uri="{BB962C8B-B14F-4D97-AF65-F5344CB8AC3E}">
        <p14:creationId xmlns:p14="http://schemas.microsoft.com/office/powerpoint/2010/main" val="3653186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Shape 63"/>
        <p:cNvGrpSpPr/>
        <p:nvPr/>
      </p:nvGrpSpPr>
      <p:grpSpPr>
        <a:xfrm>
          <a:off x="0" y="0"/>
          <a:ext cx="0" cy="0"/>
          <a:chOff x="0" y="0"/>
          <a:chExt cx="0" cy="0"/>
        </a:xfrm>
      </p:grpSpPr>
      <p:sp>
        <p:nvSpPr>
          <p:cNvPr id="64" name="Shape 64"/>
          <p:cNvSpPr txBox="1">
            <a:spLocks noGrp="1"/>
          </p:cNvSpPr>
          <p:nvPr>
            <p:ph type="sldNum" idx="12"/>
          </p:nvPr>
        </p:nvSpPr>
        <p:spPr>
          <a:xfrm>
            <a:off x="8737601" y="6308806"/>
            <a:ext cx="2844799" cy="365125"/>
          </a:xfrm>
          <a:prstGeom prst="rect">
            <a:avLst/>
          </a:prstGeom>
          <a:noFill/>
          <a:ln>
            <a:noFill/>
          </a:ln>
        </p:spPr>
        <p:txBody>
          <a:bodyPr lIns="91425" tIns="45700" rIns="91425" bIns="45700" anchor="ctr" anchorCtr="0">
            <a:noAutofit/>
          </a:bodyPr>
          <a:lstStyle>
            <a:lvl1pPr marL="0" marR="0" indent="0" algn="r" rtl="0">
              <a:spcBef>
                <a:spcPts val="0"/>
              </a:spcBef>
              <a:buNone/>
              <a:defRPr sz="800" b="0" i="0" u="none" strike="noStrike" cap="none" baseline="0">
                <a:solidFill>
                  <a:srgbClr val="8C8C95"/>
                </a:solidFill>
                <a:latin typeface="Calibri"/>
                <a:ea typeface="Calibri"/>
                <a:cs typeface="Calibri"/>
                <a:sym typeface="Calibri"/>
              </a:defRPr>
            </a:lvl1pPr>
          </a:lstStyle>
          <a:p>
            <a:pPr>
              <a:buSzPct val="25000"/>
            </a:pPr>
            <a:fld id="{00000000-1234-1234-1234-123412341234}" type="slidenum">
              <a:rPr lang="en-US" smtClean="0"/>
              <a:pPr>
                <a:buSzPct val="25000"/>
              </a:pPr>
              <a:t>‹#›</a:t>
            </a:fld>
            <a:endParaRPr lang="en-US"/>
          </a:p>
        </p:txBody>
      </p:sp>
      <p:sp>
        <p:nvSpPr>
          <p:cNvPr id="65" name="Shape 65"/>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4123554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a:latin typeface="Calibri"/>
                <a:cs typeface="Calibri"/>
              </a:defRPr>
            </a:lvl1pPr>
          </a:lstStyle>
          <a:p>
            <a:endParaRPr lang="en-US" dirty="0"/>
          </a:p>
        </p:txBody>
      </p:sp>
      <p:sp>
        <p:nvSpPr>
          <p:cNvPr id="4" name="Slide Number Placeholder 3"/>
          <p:cNvSpPr>
            <a:spLocks noGrp="1"/>
          </p:cNvSpPr>
          <p:nvPr>
            <p:ph type="sldNum" sz="quarter" idx="11"/>
          </p:nvPr>
        </p:nvSpPr>
        <p:spPr/>
        <p:txBody>
          <a:bodyPr/>
          <a:lstStyle>
            <a:lvl1pPr>
              <a:defRPr>
                <a:latin typeface="Calibri"/>
                <a:cs typeface="Calibri"/>
              </a:defRPr>
            </a:lvl1pPr>
          </a:lstStyle>
          <a:p>
            <a:fld id="{4360100C-1C53-3B47-B181-F4C65B4C4226}" type="slidenum">
              <a:rPr lang="en-US" smtClean="0"/>
              <a:pPr/>
              <a:t>‹#›</a:t>
            </a:fld>
            <a:endParaRPr lang="en-US"/>
          </a:p>
        </p:txBody>
      </p:sp>
      <p:sp>
        <p:nvSpPr>
          <p:cNvPr id="6" name="Content Placeholder 5"/>
          <p:cNvSpPr>
            <a:spLocks noGrp="1"/>
          </p:cNvSpPr>
          <p:nvPr>
            <p:ph sz="quarter" idx="12" hasCustomPrompt="1"/>
          </p:nvPr>
        </p:nvSpPr>
        <p:spPr>
          <a:xfrm>
            <a:off x="609600" y="2032000"/>
            <a:ext cx="10972800" cy="3733800"/>
          </a:xfrm>
        </p:spPr>
        <p:txBody>
          <a:bodyPr/>
          <a:lstStyle>
            <a:lvl1pPr marL="0" indent="0">
              <a:buNone/>
              <a:defRPr baseline="0">
                <a:latin typeface="Calibri"/>
                <a:cs typeface="Calibri"/>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This is a text box. </a:t>
            </a:r>
          </a:p>
        </p:txBody>
      </p:sp>
      <p:sp>
        <p:nvSpPr>
          <p:cNvPr id="7" name="Text Placeholder 5"/>
          <p:cNvSpPr>
            <a:spLocks noGrp="1"/>
          </p:cNvSpPr>
          <p:nvPr>
            <p:ph type="body" sz="quarter" idx="17" hasCustomPrompt="1"/>
          </p:nvPr>
        </p:nvSpPr>
        <p:spPr>
          <a:xfrm>
            <a:off x="609601" y="1504692"/>
            <a:ext cx="10972800" cy="432073"/>
          </a:xfrm>
          <a:prstGeom prst="rect">
            <a:avLst/>
          </a:prstGeom>
        </p:spPr>
        <p:txBody>
          <a:bodyPr vert="horz"/>
          <a:lstStyle>
            <a:lvl1pPr marL="0" indent="0">
              <a:buNone/>
              <a:defRPr sz="2200">
                <a:solidFill>
                  <a:schemeClr val="accent2"/>
                </a:solidFill>
                <a:latin typeface="Calibri"/>
                <a:cs typeface="Calibri"/>
              </a:defRPr>
            </a:lvl1pPr>
          </a:lstStyle>
          <a:p>
            <a:pPr lvl="0"/>
            <a:r>
              <a:rPr lang="en-US" dirty="0" smtClean="0"/>
              <a:t>This is a subhead!</a:t>
            </a:r>
            <a:endParaRPr lang="en-US" dirty="0"/>
          </a:p>
        </p:txBody>
      </p:sp>
    </p:spTree>
    <p:extLst>
      <p:ext uri="{BB962C8B-B14F-4D97-AF65-F5344CB8AC3E}">
        <p14:creationId xmlns:p14="http://schemas.microsoft.com/office/powerpoint/2010/main" val="362454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F4617-9E52-455F-A030-F94A9DBD2EE3}"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0E39C-7879-479F-996F-77D85BA57F95}" type="slidenum">
              <a:rPr lang="en-US" smtClean="0"/>
              <a:t>‹#›</a:t>
            </a:fld>
            <a:endParaRPr lang="en-US"/>
          </a:p>
        </p:txBody>
      </p:sp>
    </p:spTree>
    <p:extLst>
      <p:ext uri="{BB962C8B-B14F-4D97-AF65-F5344CB8AC3E}">
        <p14:creationId xmlns:p14="http://schemas.microsoft.com/office/powerpoint/2010/main" val="95084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6F4617-9E52-455F-A030-F94A9DBD2EE3}"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0E39C-7879-479F-996F-77D85BA57F95}" type="slidenum">
              <a:rPr lang="en-US" smtClean="0"/>
              <a:t>‹#›</a:t>
            </a:fld>
            <a:endParaRPr lang="en-US"/>
          </a:p>
        </p:txBody>
      </p:sp>
    </p:spTree>
    <p:extLst>
      <p:ext uri="{BB962C8B-B14F-4D97-AF65-F5344CB8AC3E}">
        <p14:creationId xmlns:p14="http://schemas.microsoft.com/office/powerpoint/2010/main" val="323262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6F4617-9E52-455F-A030-F94A9DBD2EE3}"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0E39C-7879-479F-996F-77D85BA57F95}" type="slidenum">
              <a:rPr lang="en-US" smtClean="0"/>
              <a:t>‹#›</a:t>
            </a:fld>
            <a:endParaRPr lang="en-US"/>
          </a:p>
        </p:txBody>
      </p:sp>
    </p:spTree>
    <p:extLst>
      <p:ext uri="{BB962C8B-B14F-4D97-AF65-F5344CB8AC3E}">
        <p14:creationId xmlns:p14="http://schemas.microsoft.com/office/powerpoint/2010/main" val="372607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6F4617-9E52-455F-A030-F94A9DBD2EE3}" type="datetimeFigureOut">
              <a:rPr lang="en-US" smtClean="0"/>
              <a:t>9/9/2016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0E39C-7879-479F-996F-77D85BA57F95}" type="slidenum">
              <a:rPr lang="en-US" smtClean="0"/>
              <a:t>‹#›</a:t>
            </a:fld>
            <a:endParaRPr lang="en-US"/>
          </a:p>
        </p:txBody>
      </p:sp>
    </p:spTree>
    <p:extLst>
      <p:ext uri="{BB962C8B-B14F-4D97-AF65-F5344CB8AC3E}">
        <p14:creationId xmlns:p14="http://schemas.microsoft.com/office/powerpoint/2010/main" val="1280441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6F4617-9E52-455F-A030-F94A9DBD2EE3}" type="datetimeFigureOut">
              <a:rPr lang="en-US" smtClean="0"/>
              <a:t>9/9/2016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0E39C-7879-479F-996F-77D85BA57F95}" type="slidenum">
              <a:rPr lang="en-US" smtClean="0"/>
              <a:t>‹#›</a:t>
            </a:fld>
            <a:endParaRPr lang="en-US"/>
          </a:p>
        </p:txBody>
      </p:sp>
    </p:spTree>
    <p:extLst>
      <p:ext uri="{BB962C8B-B14F-4D97-AF65-F5344CB8AC3E}">
        <p14:creationId xmlns:p14="http://schemas.microsoft.com/office/powerpoint/2010/main" val="224834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F4617-9E52-455F-A030-F94A9DBD2EE3}" type="datetimeFigureOut">
              <a:rPr lang="en-US" smtClean="0"/>
              <a:t>9/9/2016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0E39C-7879-479F-996F-77D85BA57F95}" type="slidenum">
              <a:rPr lang="en-US" smtClean="0"/>
              <a:t>‹#›</a:t>
            </a:fld>
            <a:endParaRPr lang="en-US"/>
          </a:p>
        </p:txBody>
      </p:sp>
    </p:spTree>
    <p:extLst>
      <p:ext uri="{BB962C8B-B14F-4D97-AF65-F5344CB8AC3E}">
        <p14:creationId xmlns:p14="http://schemas.microsoft.com/office/powerpoint/2010/main" val="296903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F4617-9E52-455F-A030-F94A9DBD2EE3}"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0E39C-7879-479F-996F-77D85BA57F95}" type="slidenum">
              <a:rPr lang="en-US" smtClean="0"/>
              <a:t>‹#›</a:t>
            </a:fld>
            <a:endParaRPr lang="en-US"/>
          </a:p>
        </p:txBody>
      </p:sp>
    </p:spTree>
    <p:extLst>
      <p:ext uri="{BB962C8B-B14F-4D97-AF65-F5344CB8AC3E}">
        <p14:creationId xmlns:p14="http://schemas.microsoft.com/office/powerpoint/2010/main" val="286016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F4617-9E52-455F-A030-F94A9DBD2EE3}"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0E39C-7879-479F-996F-77D85BA57F95}" type="slidenum">
              <a:rPr lang="en-US" smtClean="0"/>
              <a:t>‹#›</a:t>
            </a:fld>
            <a:endParaRPr lang="en-US"/>
          </a:p>
        </p:txBody>
      </p:sp>
    </p:spTree>
    <p:extLst>
      <p:ext uri="{BB962C8B-B14F-4D97-AF65-F5344CB8AC3E}">
        <p14:creationId xmlns:p14="http://schemas.microsoft.com/office/powerpoint/2010/main" val="129504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F4617-9E52-455F-A030-F94A9DBD2EE3}" type="datetimeFigureOut">
              <a:rPr lang="en-US" smtClean="0"/>
              <a:t>9/9/2016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0E39C-7879-479F-996F-77D85BA57F95}" type="slidenum">
              <a:rPr lang="en-US" smtClean="0"/>
              <a:t>‹#›</a:t>
            </a:fld>
            <a:endParaRPr lang="en-US"/>
          </a:p>
        </p:txBody>
      </p:sp>
    </p:spTree>
    <p:extLst>
      <p:ext uri="{BB962C8B-B14F-4D97-AF65-F5344CB8AC3E}">
        <p14:creationId xmlns:p14="http://schemas.microsoft.com/office/powerpoint/2010/main" val="4256220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60612" y="1562041"/>
            <a:ext cx="3122649" cy="954107"/>
          </a:xfrm>
          <a:prstGeom prst="rect">
            <a:avLst/>
          </a:prstGeom>
          <a:noFill/>
        </p:spPr>
        <p:txBody>
          <a:bodyPr wrap="square" rtlCol="0">
            <a:spAutoFit/>
          </a:bodyPr>
          <a:lstStyle/>
          <a:p>
            <a:r>
              <a:rPr lang="en-US" sz="2800" dirty="0" smtClean="0">
                <a:latin typeface="Proxima Nova" charset="0"/>
                <a:ea typeface="Proxima Nova" charset="0"/>
                <a:cs typeface="Proxima Nova" charset="0"/>
              </a:rPr>
              <a:t>Equal Income Distribution</a:t>
            </a:r>
          </a:p>
        </p:txBody>
      </p:sp>
      <p:grpSp>
        <p:nvGrpSpPr>
          <p:cNvPr id="2" name="Group 1"/>
          <p:cNvGrpSpPr/>
          <p:nvPr/>
        </p:nvGrpSpPr>
        <p:grpSpPr>
          <a:xfrm>
            <a:off x="1390807" y="5542766"/>
            <a:ext cx="9465369" cy="584775"/>
            <a:chOff x="1390807" y="5542766"/>
            <a:chExt cx="9465369" cy="584775"/>
          </a:xfrm>
        </p:grpSpPr>
        <p:sp>
          <p:nvSpPr>
            <p:cNvPr id="27" name="TextBox 26"/>
            <p:cNvSpPr txBox="1"/>
            <p:nvPr/>
          </p:nvSpPr>
          <p:spPr>
            <a:xfrm>
              <a:off x="1390807" y="5542766"/>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20%</a:t>
              </a:r>
              <a:endParaRPr lang="en-US" sz="3200" b="1" dirty="0">
                <a:latin typeface="Proxima Nova" charset="0"/>
                <a:ea typeface="Proxima Nova" charset="0"/>
                <a:cs typeface="Proxima Nova" charset="0"/>
              </a:endParaRPr>
            </a:p>
          </p:txBody>
        </p:sp>
        <p:sp>
          <p:nvSpPr>
            <p:cNvPr id="28" name="TextBox 27"/>
            <p:cNvSpPr txBox="1"/>
            <p:nvPr/>
          </p:nvSpPr>
          <p:spPr>
            <a:xfrm>
              <a:off x="3400912" y="5542766"/>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20%</a:t>
              </a:r>
              <a:endParaRPr lang="en-US" sz="3200" b="1" dirty="0">
                <a:latin typeface="Proxima Nova" charset="0"/>
                <a:ea typeface="Proxima Nova" charset="0"/>
                <a:cs typeface="Proxima Nova" charset="0"/>
              </a:endParaRPr>
            </a:p>
          </p:txBody>
        </p:sp>
        <p:sp>
          <p:nvSpPr>
            <p:cNvPr id="29" name="TextBox 28"/>
            <p:cNvSpPr txBox="1"/>
            <p:nvPr/>
          </p:nvSpPr>
          <p:spPr>
            <a:xfrm>
              <a:off x="5498865" y="5542766"/>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20%</a:t>
              </a:r>
              <a:endParaRPr lang="en-US" sz="3200" b="1" dirty="0">
                <a:latin typeface="Proxima Nova" charset="0"/>
                <a:ea typeface="Proxima Nova" charset="0"/>
                <a:cs typeface="Proxima Nova" charset="0"/>
              </a:endParaRPr>
            </a:p>
          </p:txBody>
        </p:sp>
        <p:sp>
          <p:nvSpPr>
            <p:cNvPr id="30" name="TextBox 29"/>
            <p:cNvSpPr txBox="1"/>
            <p:nvPr/>
          </p:nvSpPr>
          <p:spPr>
            <a:xfrm>
              <a:off x="7596819" y="5542766"/>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20%</a:t>
              </a:r>
              <a:endParaRPr lang="en-US" sz="3200" b="1" dirty="0">
                <a:latin typeface="Proxima Nova" charset="0"/>
                <a:ea typeface="Proxima Nova" charset="0"/>
                <a:cs typeface="Proxima Nova" charset="0"/>
              </a:endParaRPr>
            </a:p>
          </p:txBody>
        </p:sp>
        <p:sp>
          <p:nvSpPr>
            <p:cNvPr id="31" name="TextBox 30"/>
            <p:cNvSpPr txBox="1"/>
            <p:nvPr/>
          </p:nvSpPr>
          <p:spPr>
            <a:xfrm>
              <a:off x="9606924" y="5542766"/>
              <a:ext cx="1249252" cy="584775"/>
            </a:xfrm>
            <a:prstGeom prst="rect">
              <a:avLst/>
            </a:prstGeom>
            <a:noFill/>
          </p:spPr>
          <p:txBody>
            <a:bodyPr wrap="square" rtlCol="0">
              <a:spAutoFit/>
            </a:bodyPr>
            <a:lstStyle/>
            <a:p>
              <a:pPr algn="ctr"/>
              <a:r>
                <a:rPr lang="en-US" sz="3200" b="1" dirty="0">
                  <a:latin typeface="Proxima Nova" charset="0"/>
                  <a:ea typeface="Proxima Nova" charset="0"/>
                  <a:cs typeface="Proxima Nova" charset="0"/>
                </a:rPr>
                <a:t>20%</a:t>
              </a:r>
            </a:p>
          </p:txBody>
        </p:sp>
      </p:grpSp>
      <p:sp>
        <p:nvSpPr>
          <p:cNvPr id="32" name="Rectangle 31"/>
          <p:cNvSpPr/>
          <p:nvPr/>
        </p:nvSpPr>
        <p:spPr>
          <a:xfrm>
            <a:off x="3073274" y="4038599"/>
            <a:ext cx="1855036" cy="134476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43374" y="4038599"/>
            <a:ext cx="1855036" cy="1344769"/>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213474" y="4038599"/>
            <a:ext cx="1855036" cy="134476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283574" y="4038599"/>
            <a:ext cx="1855036" cy="1344769"/>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03174" y="4038599"/>
            <a:ext cx="1855036" cy="1344769"/>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2845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gh incom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3733" y="3480451"/>
            <a:ext cx="7481824" cy="2300224"/>
          </a:xfrm>
          <a:prstGeom prst="rect">
            <a:avLst/>
          </a:prstGeom>
        </p:spPr>
      </p:pic>
      <p:pic>
        <p:nvPicPr>
          <p:cNvPr id="3" name="Picture 2" descr="low incom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733" y="640864"/>
            <a:ext cx="7481824" cy="1971040"/>
          </a:xfrm>
          <a:prstGeom prst="rect">
            <a:avLst/>
          </a:prstGeom>
        </p:spPr>
      </p:pic>
    </p:spTree>
    <p:extLst>
      <p:ext uri="{BB962C8B-B14F-4D97-AF65-F5344CB8AC3E}">
        <p14:creationId xmlns:p14="http://schemas.microsoft.com/office/powerpoint/2010/main" val="75538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9259" y="1333837"/>
            <a:ext cx="2159203" cy="4260291"/>
          </a:xfrm>
          <a:prstGeom prst="rect">
            <a:avLst/>
          </a:prstGeom>
        </p:spPr>
      </p:pic>
      <p:pic>
        <p:nvPicPr>
          <p:cNvPr id="4" name="Picture 3" descr="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760" y="1366879"/>
            <a:ext cx="1810512" cy="426029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6831" y="1363611"/>
            <a:ext cx="2105559" cy="2731415"/>
          </a:xfrm>
          <a:prstGeom prst="rect">
            <a:avLst/>
          </a:prstGeom>
        </p:spPr>
      </p:pic>
    </p:spTree>
    <p:extLst>
      <p:ext uri="{BB962C8B-B14F-4D97-AF65-F5344CB8AC3E}">
        <p14:creationId xmlns:p14="http://schemas.microsoft.com/office/powerpoint/2010/main" val="399338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llstafff-meeting-backgrou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1524000" y="1888901"/>
            <a:ext cx="9144000" cy="3968661"/>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hape 97"/>
          <p:cNvSpPr txBox="1">
            <a:spLocks/>
          </p:cNvSpPr>
          <p:nvPr/>
        </p:nvSpPr>
        <p:spPr>
          <a:xfrm rot="16200000">
            <a:off x="-578881" y="3280029"/>
            <a:ext cx="3497017" cy="708745"/>
          </a:xfrm>
          <a:prstGeom prst="rect">
            <a:avLst/>
          </a:prstGeom>
          <a:noFill/>
          <a:ln>
            <a:noFill/>
          </a:ln>
        </p:spPr>
        <p:txBody>
          <a:bodyPr lIns="91425" tIns="45700" rIns="91425" bIns="45700"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ctr">
              <a:buClr>
                <a:schemeClr val="dk1"/>
              </a:buClr>
              <a:buSzPct val="25000"/>
              <a:buFont typeface="Arial"/>
              <a:buNone/>
            </a:pPr>
            <a:r>
              <a:rPr lang="en-US" sz="1800" b="1" dirty="0">
                <a:solidFill>
                  <a:schemeClr val="dk1"/>
                </a:solidFill>
                <a:latin typeface="Cambria" panose="02040503050406030204" pitchFamily="18" charset="0"/>
                <a:ea typeface="Calibri"/>
                <a:cs typeface="Calibri"/>
                <a:sym typeface="Calibri"/>
              </a:rPr>
              <a:t>Percentage of students not graduated from high school by age 19</a:t>
            </a:r>
          </a:p>
        </p:txBody>
      </p:sp>
      <p:graphicFrame>
        <p:nvGraphicFramePr>
          <p:cNvPr id="11" name="Chart 10"/>
          <p:cNvGraphicFramePr/>
          <p:nvPr>
            <p:extLst>
              <p:ext uri="{D42A27DB-BD31-4B8C-83A1-F6EECF244321}">
                <p14:modId xmlns:p14="http://schemas.microsoft.com/office/powerpoint/2010/main" val="3363431582"/>
              </p:ext>
            </p:extLst>
          </p:nvPr>
        </p:nvGraphicFramePr>
        <p:xfrm>
          <a:off x="1524000" y="1888900"/>
          <a:ext cx="9322340" cy="4505948"/>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Curved Connector 4"/>
          <p:cNvCxnSpPr/>
          <p:nvPr/>
        </p:nvCxnSpPr>
        <p:spPr>
          <a:xfrm flipV="1">
            <a:off x="4231877" y="2562000"/>
            <a:ext cx="2112210" cy="1851763"/>
          </a:xfrm>
          <a:prstGeom prst="curvedConnector3">
            <a:avLst/>
          </a:pr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935477" y="151286"/>
            <a:ext cx="10632332" cy="646331"/>
          </a:xfrm>
          <a:prstGeom prst="rect">
            <a:avLst/>
          </a:prstGeom>
          <a:noFill/>
        </p:spPr>
        <p:txBody>
          <a:bodyPr wrap="square" rtlCol="0">
            <a:spAutoFit/>
          </a:bodyPr>
          <a:lstStyle/>
          <a:p>
            <a:pPr algn="ctr"/>
            <a:r>
              <a:rPr lang="en-US" sz="3600" b="1" dirty="0" smtClean="0">
                <a:solidFill>
                  <a:srgbClr val="0070C0"/>
                </a:solidFill>
                <a:latin typeface="Cambria" panose="02040503050406030204" pitchFamily="18" charset="0"/>
                <a:cs typeface="Helvetica" panose="020B0604020202020204" pitchFamily="34" charset="0"/>
              </a:rPr>
              <a:t>3</a:t>
            </a:r>
            <a:r>
              <a:rPr lang="en-US" sz="3600" b="1" baseline="30000" dirty="0" smtClean="0">
                <a:solidFill>
                  <a:srgbClr val="0070C0"/>
                </a:solidFill>
                <a:latin typeface="Cambria" panose="02040503050406030204" pitchFamily="18" charset="0"/>
                <a:cs typeface="Helvetica" panose="020B0604020202020204" pitchFamily="34" charset="0"/>
              </a:rPr>
              <a:t>rd</a:t>
            </a:r>
            <a:r>
              <a:rPr lang="en-US" sz="3600" b="1" dirty="0" smtClean="0">
                <a:solidFill>
                  <a:srgbClr val="0070C0"/>
                </a:solidFill>
                <a:latin typeface="Cambria" panose="02040503050406030204" pitchFamily="18" charset="0"/>
                <a:cs typeface="Helvetica" panose="020B0604020202020204" pitchFamily="34" charset="0"/>
              </a:rPr>
              <a:t> Grade Reading Predicts Graduation Rates</a:t>
            </a:r>
            <a:endParaRPr lang="en-US" sz="3600" b="1" dirty="0">
              <a:solidFill>
                <a:srgbClr val="0070C0"/>
              </a:solidFill>
              <a:latin typeface="Cambria" panose="02040503050406030204" pitchFamily="18" charset="0"/>
              <a:cs typeface="Helvetica" panose="020B0604020202020204" pitchFamily="34" charset="0"/>
            </a:endParaRPr>
          </a:p>
        </p:txBody>
      </p:sp>
      <p:pic>
        <p:nvPicPr>
          <p:cNvPr id="14" name="Picture 13" descr="allstafff-meeting-background.png"/>
          <p:cNvPicPr>
            <a:picLocks noChangeAspect="1"/>
          </p:cNvPicPr>
          <p:nvPr/>
        </p:nvPicPr>
        <p:blipFill rotWithShape="1">
          <a:blip r:embed="rId3">
            <a:extLst>
              <a:ext uri="{28A0092B-C50C-407E-A947-70E740481C1C}">
                <a14:useLocalDpi xmlns:a14="http://schemas.microsoft.com/office/drawing/2010/main" val="0"/>
              </a:ext>
            </a:extLst>
          </a:blip>
          <a:srcRect l="81659" t="98462"/>
          <a:stretch/>
        </p:blipFill>
        <p:spPr>
          <a:xfrm>
            <a:off x="387274" y="1302888"/>
            <a:ext cx="11470351" cy="457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25019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llstafff-meeting-backgrou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Shape 98"/>
          <p:cNvSpPr txBox="1"/>
          <p:nvPr/>
        </p:nvSpPr>
        <p:spPr>
          <a:xfrm>
            <a:off x="4094441" y="5608766"/>
            <a:ext cx="4810143" cy="307777"/>
          </a:xfrm>
          <a:prstGeom prst="rect">
            <a:avLst/>
          </a:prstGeom>
          <a:noFill/>
          <a:ln>
            <a:noFill/>
          </a:ln>
        </p:spPr>
        <p:txBody>
          <a:bodyPr lIns="91425" tIns="45700" rIns="91425" bIns="45700" anchor="t" anchorCtr="0">
            <a:noAutofit/>
          </a:bodyPr>
          <a:lstStyle/>
          <a:p>
            <a:pPr algn="ctr">
              <a:buSzPct val="25000"/>
            </a:pPr>
            <a:r>
              <a:rPr lang="en-US" sz="1400" b="1" dirty="0">
                <a:solidFill>
                  <a:schemeClr val="dk1"/>
                </a:solidFill>
                <a:latin typeface="Cambria" panose="02040503050406030204" pitchFamily="18" charset="0"/>
                <a:ea typeface="Calibri"/>
                <a:cs typeface="Calibri"/>
                <a:sym typeface="Calibri"/>
              </a:rPr>
              <a:t>3</a:t>
            </a:r>
            <a:r>
              <a:rPr lang="en-US" sz="1400" b="1" baseline="30000" dirty="0">
                <a:solidFill>
                  <a:schemeClr val="dk1"/>
                </a:solidFill>
                <a:latin typeface="Cambria" panose="02040503050406030204" pitchFamily="18" charset="0"/>
                <a:ea typeface="Calibri"/>
                <a:cs typeface="Calibri"/>
                <a:sym typeface="Calibri"/>
              </a:rPr>
              <a:t>rd</a:t>
            </a:r>
            <a:r>
              <a:rPr lang="en-US" sz="1400" b="1" dirty="0">
                <a:solidFill>
                  <a:schemeClr val="dk1"/>
                </a:solidFill>
                <a:latin typeface="Cambria" panose="02040503050406030204" pitchFamily="18" charset="0"/>
                <a:ea typeface="Calibri"/>
                <a:cs typeface="Calibri"/>
                <a:sym typeface="Calibri"/>
              </a:rPr>
              <a:t> grade reading proficiency</a:t>
            </a:r>
          </a:p>
        </p:txBody>
      </p:sp>
      <p:sp>
        <p:nvSpPr>
          <p:cNvPr id="13" name="Shape 108"/>
          <p:cNvSpPr txBox="1">
            <a:spLocks/>
          </p:cNvSpPr>
          <p:nvPr/>
        </p:nvSpPr>
        <p:spPr>
          <a:xfrm rot="16200000">
            <a:off x="-1049922" y="3365385"/>
            <a:ext cx="3497017" cy="638781"/>
          </a:xfrm>
          <a:prstGeom prst="rect">
            <a:avLst/>
          </a:prstGeom>
          <a:noFill/>
          <a:ln>
            <a:noFill/>
          </a:ln>
        </p:spPr>
        <p:txBody>
          <a:bodyPr lIns="91425" tIns="45700" rIns="91425" bIns="45700"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ctr">
              <a:buClr>
                <a:schemeClr val="dk1"/>
              </a:buClr>
              <a:buSzPct val="25000"/>
              <a:buFont typeface="Arial"/>
              <a:buNone/>
            </a:pPr>
            <a:r>
              <a:rPr lang="en-US" b="1" dirty="0">
                <a:solidFill>
                  <a:schemeClr val="dk1"/>
                </a:solidFill>
                <a:latin typeface="Cambria" panose="02040503050406030204" pitchFamily="18" charset="0"/>
                <a:ea typeface="Calibri"/>
                <a:cs typeface="Calibri"/>
                <a:sym typeface="Calibri"/>
              </a:rPr>
              <a:t>Percentage of students not graduated from high school by age 19</a:t>
            </a:r>
          </a:p>
        </p:txBody>
      </p:sp>
      <p:graphicFrame>
        <p:nvGraphicFramePr>
          <p:cNvPr id="8" name="Chart 7"/>
          <p:cNvGraphicFramePr/>
          <p:nvPr>
            <p:extLst>
              <p:ext uri="{D42A27DB-BD31-4B8C-83A1-F6EECF244321}">
                <p14:modId xmlns:p14="http://schemas.microsoft.com/office/powerpoint/2010/main" val="2683903504"/>
              </p:ext>
            </p:extLst>
          </p:nvPr>
        </p:nvGraphicFramePr>
        <p:xfrm>
          <a:off x="-135096" y="1302888"/>
          <a:ext cx="11785405" cy="5202872"/>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6003667" y="3244334"/>
            <a:ext cx="237566" cy="369332"/>
          </a:xfrm>
          <a:prstGeom prst="rect">
            <a:avLst/>
          </a:prstGeom>
        </p:spPr>
        <p:txBody>
          <a:bodyPr wrap="none">
            <a:spAutoFit/>
          </a:bodyPr>
          <a:lstStyle/>
          <a:p>
            <a:r>
              <a:rPr lang="en-US" dirty="0"/>
              <a:t> </a:t>
            </a:r>
          </a:p>
        </p:txBody>
      </p:sp>
      <p:sp>
        <p:nvSpPr>
          <p:cNvPr id="6" name="Rectangle 5"/>
          <p:cNvSpPr/>
          <p:nvPr/>
        </p:nvSpPr>
        <p:spPr>
          <a:xfrm>
            <a:off x="6003667" y="3244334"/>
            <a:ext cx="237566" cy="369332"/>
          </a:xfrm>
          <a:prstGeom prst="rect">
            <a:avLst/>
          </a:prstGeom>
        </p:spPr>
        <p:txBody>
          <a:bodyPr wrap="none">
            <a:spAutoFit/>
          </a:bodyPr>
          <a:lstStyle/>
          <a:p>
            <a:r>
              <a:rPr lang="en-US" dirty="0"/>
              <a:t> </a:t>
            </a:r>
          </a:p>
        </p:txBody>
      </p:sp>
      <p:sp>
        <p:nvSpPr>
          <p:cNvPr id="3" name="TextBox 2"/>
          <p:cNvSpPr txBox="1"/>
          <p:nvPr/>
        </p:nvSpPr>
        <p:spPr>
          <a:xfrm>
            <a:off x="1017977" y="125419"/>
            <a:ext cx="10632332" cy="1200329"/>
          </a:xfrm>
          <a:prstGeom prst="rect">
            <a:avLst/>
          </a:prstGeom>
          <a:noFill/>
        </p:spPr>
        <p:txBody>
          <a:bodyPr wrap="square" rtlCol="0">
            <a:spAutoFit/>
          </a:bodyPr>
          <a:lstStyle/>
          <a:p>
            <a:pPr algn="ctr"/>
            <a:r>
              <a:rPr lang="en-US" sz="3600" b="1" dirty="0">
                <a:solidFill>
                  <a:srgbClr val="0070C0"/>
                </a:solidFill>
                <a:latin typeface="Cambria" panose="02040503050406030204" pitchFamily="18" charset="0"/>
                <a:cs typeface="Helvetica" panose="020B0604020202020204" pitchFamily="34" charset="0"/>
              </a:rPr>
              <a:t>Reading </a:t>
            </a:r>
            <a:r>
              <a:rPr lang="en-US" sz="3600" b="1" dirty="0" smtClean="0">
                <a:solidFill>
                  <a:srgbClr val="0070C0"/>
                </a:solidFill>
                <a:latin typeface="Cambria" panose="02040503050406030204" pitchFamily="18" charset="0"/>
                <a:cs typeface="Helvetica" panose="020B0604020202020204" pitchFamily="34" charset="0"/>
              </a:rPr>
              <a:t>Proficiency, Race, </a:t>
            </a:r>
            <a:r>
              <a:rPr lang="en-US" sz="3600" b="1" dirty="0">
                <a:solidFill>
                  <a:srgbClr val="0070C0"/>
                </a:solidFill>
                <a:latin typeface="Cambria" panose="02040503050406030204" pitchFamily="18" charset="0"/>
                <a:cs typeface="Helvetica" panose="020B0604020202020204" pitchFamily="34" charset="0"/>
              </a:rPr>
              <a:t>and High School Graduation</a:t>
            </a:r>
          </a:p>
        </p:txBody>
      </p:sp>
      <p:pic>
        <p:nvPicPr>
          <p:cNvPr id="15" name="Picture 14" descr="allstafff-meeting-background.png"/>
          <p:cNvPicPr>
            <a:picLocks noChangeAspect="1"/>
          </p:cNvPicPr>
          <p:nvPr/>
        </p:nvPicPr>
        <p:blipFill rotWithShape="1">
          <a:blip r:embed="rId3">
            <a:extLst>
              <a:ext uri="{28A0092B-C50C-407E-A947-70E740481C1C}">
                <a14:useLocalDpi xmlns:a14="http://schemas.microsoft.com/office/drawing/2010/main" val="0"/>
              </a:ext>
            </a:extLst>
          </a:blip>
          <a:srcRect l="81659" t="98462"/>
          <a:stretch/>
        </p:blipFill>
        <p:spPr>
          <a:xfrm>
            <a:off x="387274" y="1302888"/>
            <a:ext cx="11470351" cy="457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331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lstafff-meeting-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graphicFrame>
        <p:nvGraphicFramePr>
          <p:cNvPr id="3" name="Chart 2"/>
          <p:cNvGraphicFramePr>
            <a:graphicFrameLocks/>
          </p:cNvGraphicFramePr>
          <p:nvPr>
            <p:extLst>
              <p:ext uri="{D42A27DB-BD31-4B8C-83A1-F6EECF244321}">
                <p14:modId xmlns:p14="http://schemas.microsoft.com/office/powerpoint/2010/main" val="2293386204"/>
              </p:ext>
            </p:extLst>
          </p:nvPr>
        </p:nvGraphicFramePr>
        <p:xfrm>
          <a:off x="688257" y="1708866"/>
          <a:ext cx="10815484" cy="488663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llstafff-meeting-background.png"/>
          <p:cNvPicPr>
            <a:picLocks noChangeAspect="1"/>
          </p:cNvPicPr>
          <p:nvPr/>
        </p:nvPicPr>
        <p:blipFill rotWithShape="1">
          <a:blip r:embed="rId2">
            <a:extLst>
              <a:ext uri="{28A0092B-C50C-407E-A947-70E740481C1C}">
                <a14:useLocalDpi xmlns:a14="http://schemas.microsoft.com/office/drawing/2010/main" val="0"/>
              </a:ext>
            </a:extLst>
          </a:blip>
          <a:srcRect l="81659" t="98462"/>
          <a:stretch/>
        </p:blipFill>
        <p:spPr>
          <a:xfrm>
            <a:off x="360824" y="1400646"/>
            <a:ext cx="11470351" cy="45719"/>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1017977" y="125419"/>
            <a:ext cx="10632332" cy="1200329"/>
          </a:xfrm>
          <a:prstGeom prst="rect">
            <a:avLst/>
          </a:prstGeom>
          <a:noFill/>
        </p:spPr>
        <p:txBody>
          <a:bodyPr wrap="square" rtlCol="0">
            <a:spAutoFit/>
          </a:bodyPr>
          <a:lstStyle/>
          <a:p>
            <a:pPr algn="ctr"/>
            <a:r>
              <a:rPr lang="en-US" sz="3600" b="1" dirty="0" smtClean="0">
                <a:solidFill>
                  <a:srgbClr val="0070C0"/>
                </a:solidFill>
                <a:latin typeface="Cambria" panose="02040503050406030204" pitchFamily="18" charset="0"/>
                <a:cs typeface="Helvetica" panose="020B0604020202020204" pitchFamily="34" charset="0"/>
              </a:rPr>
              <a:t>National Assessment of Educational Progress: Texas Performance</a:t>
            </a:r>
            <a:endParaRPr lang="en-US" sz="3600" b="1" dirty="0">
              <a:solidFill>
                <a:srgbClr val="0070C0"/>
              </a:solidFill>
              <a:latin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373434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DEA_2012-11-07_004463-edi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48" y="0"/>
            <a:ext cx="12982041" cy="8654695"/>
          </a:xfrm>
          <a:prstGeom prst="rect">
            <a:avLst/>
          </a:prstGeom>
        </p:spPr>
      </p:pic>
    </p:spTree>
    <p:extLst>
      <p:ext uri="{BB962C8B-B14F-4D97-AF65-F5344CB8AC3E}">
        <p14:creationId xmlns:p14="http://schemas.microsoft.com/office/powerpoint/2010/main" val="1112701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lstafff-meeting-backgrou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pic>
        <p:nvPicPr>
          <p:cNvPr id="6" name="Picture 5" descr="allstafff-meeting-background.png"/>
          <p:cNvPicPr>
            <a:picLocks noChangeAspect="1"/>
          </p:cNvPicPr>
          <p:nvPr/>
        </p:nvPicPr>
        <p:blipFill rotWithShape="1">
          <a:blip r:embed="rId3">
            <a:extLst>
              <a:ext uri="{28A0092B-C50C-407E-A947-70E740481C1C}">
                <a14:useLocalDpi xmlns:a14="http://schemas.microsoft.com/office/drawing/2010/main" val="0"/>
              </a:ext>
            </a:extLst>
          </a:blip>
          <a:srcRect l="81659" t="98462"/>
          <a:stretch/>
        </p:blipFill>
        <p:spPr>
          <a:xfrm>
            <a:off x="307975" y="875363"/>
            <a:ext cx="11470351" cy="45719"/>
          </a:xfrm>
          <a:prstGeom prst="rect">
            <a:avLst/>
          </a:prstGeom>
          <a:effectLst>
            <a:outerShdw blurRad="50800" dist="38100" dir="2700000" algn="tl" rotWithShape="0">
              <a:prstClr val="black">
                <a:alpha val="40000"/>
              </a:prstClr>
            </a:outerShdw>
          </a:effectLst>
        </p:spPr>
      </p:pic>
      <p:sp>
        <p:nvSpPr>
          <p:cNvPr id="7" name="AutoShape 4" descr="https://scontent-dfw1-1.xx.fbcdn.net/hphotos-xtl1/v/t1.0-9/12439395_10153344235441053_6888787634301676878_n.jpg?oh=55e8f09d78eba002929ceae4b0600599&amp;oe=5755D1D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http://newschoolsbr.org/wp-content/themes/nsbr/assets/img/NewSchoolsBR.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a:xfrm>
            <a:off x="785350" y="-144463"/>
            <a:ext cx="10515600" cy="1325563"/>
          </a:xfrm>
        </p:spPr>
        <p:txBody>
          <a:bodyPr>
            <a:normAutofit/>
          </a:bodyPr>
          <a:lstStyle/>
          <a:p>
            <a:pPr algn="ctr"/>
            <a:r>
              <a:rPr lang="en-US" sz="4800" b="1" dirty="0">
                <a:solidFill>
                  <a:srgbClr val="0070C0"/>
                </a:solidFill>
                <a:latin typeface="Cambria" panose="02040503050406030204" pitchFamily="18" charset="0"/>
                <a:ea typeface="+mn-ea"/>
                <a:cs typeface="Helvetica" panose="020B0604020202020204" pitchFamily="34" charset="0"/>
              </a:rPr>
              <a:t>Academic Achievements</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40" y="2069081"/>
            <a:ext cx="834862" cy="747637"/>
          </a:xfrm>
          <a:prstGeom prst="rect">
            <a:avLst/>
          </a:prstGeom>
        </p:spPr>
      </p:pic>
      <p:sp>
        <p:nvSpPr>
          <p:cNvPr id="11" name="Rectangle 10"/>
          <p:cNvSpPr/>
          <p:nvPr/>
        </p:nvSpPr>
        <p:spPr>
          <a:xfrm>
            <a:off x="1292626" y="1909637"/>
            <a:ext cx="1797708" cy="1077218"/>
          </a:xfrm>
          <a:prstGeom prst="rect">
            <a:avLst/>
          </a:prstGeom>
        </p:spPr>
        <p:txBody>
          <a:bodyPr wrap="square">
            <a:spAutoFit/>
          </a:bodyPr>
          <a:lstStyle/>
          <a:p>
            <a:r>
              <a:rPr lang="en-US" sz="7200" b="1" baseline="-3000" dirty="0" smtClean="0">
                <a:solidFill>
                  <a:srgbClr val="00B050"/>
                </a:solidFill>
                <a:latin typeface="Cambria" panose="02040503050406030204" pitchFamily="18" charset="0"/>
              </a:rPr>
              <a:t>86%</a:t>
            </a:r>
            <a:endParaRPr lang="en-US" sz="7200" b="1" baseline="-3000" dirty="0">
              <a:solidFill>
                <a:srgbClr val="00B050"/>
              </a:solidFill>
              <a:latin typeface="Cambria" panose="02040503050406030204" pitchFamily="18" charset="0"/>
            </a:endParaRPr>
          </a:p>
          <a:p>
            <a:r>
              <a:rPr lang="en-US" sz="2400" baseline="-3000" dirty="0" smtClean="0">
                <a:latin typeface="Cambria" panose="02040503050406030204" pitchFamily="18" charset="0"/>
              </a:rPr>
              <a:t>ECD</a:t>
            </a:r>
            <a:endParaRPr lang="en-US" sz="2400" baseline="-3000" dirty="0">
              <a:latin typeface="Cambria" panose="02040503050406030204" pitchFamily="18" charset="0"/>
            </a:endParaRPr>
          </a:p>
        </p:txBody>
      </p:sp>
      <p:sp>
        <p:nvSpPr>
          <p:cNvPr id="21" name="Rectangle 20"/>
          <p:cNvSpPr/>
          <p:nvPr/>
        </p:nvSpPr>
        <p:spPr>
          <a:xfrm>
            <a:off x="3208483" y="1896061"/>
            <a:ext cx="1508892" cy="1077218"/>
          </a:xfrm>
          <a:prstGeom prst="rect">
            <a:avLst/>
          </a:prstGeom>
        </p:spPr>
        <p:txBody>
          <a:bodyPr wrap="square">
            <a:spAutoFit/>
          </a:bodyPr>
          <a:lstStyle/>
          <a:p>
            <a:r>
              <a:rPr lang="en-US" sz="7200" b="1" baseline="-3000" dirty="0" smtClean="0">
                <a:solidFill>
                  <a:srgbClr val="00B050"/>
                </a:solidFill>
                <a:latin typeface="Cambria" panose="02040503050406030204" pitchFamily="18" charset="0"/>
              </a:rPr>
              <a:t>33% </a:t>
            </a:r>
            <a:endParaRPr lang="en-US" sz="7200" b="1" baseline="-3000" dirty="0">
              <a:solidFill>
                <a:srgbClr val="00B050"/>
              </a:solidFill>
              <a:latin typeface="Cambria" panose="02040503050406030204" pitchFamily="18" charset="0"/>
            </a:endParaRPr>
          </a:p>
          <a:p>
            <a:r>
              <a:rPr lang="en-US" sz="2400" baseline="-3000" dirty="0" smtClean="0">
                <a:latin typeface="Cambria" panose="02040503050406030204" pitchFamily="18" charset="0"/>
              </a:rPr>
              <a:t>ELL</a:t>
            </a:r>
            <a:endParaRPr lang="en-US" sz="2400" baseline="-3000" dirty="0">
              <a:latin typeface="Cambria" panose="02040503050406030204" pitchFamily="18" charset="0"/>
            </a:endParaRPr>
          </a:p>
        </p:txBody>
      </p:sp>
      <p:sp>
        <p:nvSpPr>
          <p:cNvPr id="35" name="Rectangle 34"/>
          <p:cNvSpPr/>
          <p:nvPr/>
        </p:nvSpPr>
        <p:spPr>
          <a:xfrm>
            <a:off x="3317107" y="1014650"/>
            <a:ext cx="5452085" cy="830997"/>
          </a:xfrm>
          <a:prstGeom prst="rect">
            <a:avLst/>
          </a:prstGeom>
        </p:spPr>
        <p:txBody>
          <a:bodyPr wrap="square">
            <a:spAutoFit/>
          </a:bodyPr>
          <a:lstStyle/>
          <a:p>
            <a:r>
              <a:rPr lang="en-US" sz="7200" baseline="-3000" dirty="0" smtClean="0">
                <a:latin typeface="Cambria" panose="02040503050406030204" pitchFamily="18" charset="0"/>
              </a:rPr>
              <a:t>IDEA Public Schools</a:t>
            </a:r>
            <a:endParaRPr lang="en-US" sz="7200" baseline="-3000" dirty="0">
              <a:latin typeface="Cambria" panose="02040503050406030204" pitchFamily="18" charset="0"/>
            </a:endParaRPr>
          </a:p>
        </p:txBody>
      </p:sp>
      <p:pic>
        <p:nvPicPr>
          <p:cNvPr id="47" name="Picture 46"/>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167516" y="2122310"/>
            <a:ext cx="834862" cy="605275"/>
          </a:xfrm>
          <a:prstGeom prst="rect">
            <a:avLst/>
          </a:prstGeom>
        </p:spPr>
      </p:pic>
      <p:sp>
        <p:nvSpPr>
          <p:cNvPr id="50" name="Rectangle 49"/>
          <p:cNvSpPr/>
          <p:nvPr/>
        </p:nvSpPr>
        <p:spPr>
          <a:xfrm>
            <a:off x="1275593" y="4544812"/>
            <a:ext cx="2009443" cy="1077218"/>
          </a:xfrm>
          <a:prstGeom prst="rect">
            <a:avLst/>
          </a:prstGeom>
        </p:spPr>
        <p:txBody>
          <a:bodyPr wrap="square">
            <a:spAutoFit/>
          </a:bodyPr>
          <a:lstStyle/>
          <a:p>
            <a:r>
              <a:rPr lang="en-US" sz="7200" b="1" baseline="-3000" dirty="0" smtClean="0">
                <a:latin typeface="Cambria" panose="02040503050406030204" pitchFamily="18" charset="0"/>
              </a:rPr>
              <a:t>59%</a:t>
            </a:r>
            <a:endParaRPr lang="en-US" sz="7200" b="1" baseline="-3000" dirty="0">
              <a:latin typeface="Cambria" panose="02040503050406030204" pitchFamily="18" charset="0"/>
            </a:endParaRPr>
          </a:p>
          <a:p>
            <a:r>
              <a:rPr lang="en-US" sz="2400" baseline="-3000" dirty="0" smtClean="0">
                <a:latin typeface="Cambria" panose="02040503050406030204" pitchFamily="18" charset="0"/>
              </a:rPr>
              <a:t>ECD</a:t>
            </a:r>
            <a:endParaRPr lang="en-US" sz="2400" baseline="-3000" dirty="0">
              <a:latin typeface="Cambria" panose="02040503050406030204" pitchFamily="18" charset="0"/>
            </a:endParaRPr>
          </a:p>
        </p:txBody>
      </p:sp>
      <p:pic>
        <p:nvPicPr>
          <p:cNvPr id="54" name="Picture 53"/>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201004" y="4975540"/>
            <a:ext cx="834862" cy="605275"/>
          </a:xfrm>
          <a:prstGeom prst="rect">
            <a:avLst/>
          </a:prstGeom>
        </p:spPr>
      </p:pic>
      <p:pic>
        <p:nvPicPr>
          <p:cNvPr id="55" name="Picture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75" y="4759560"/>
            <a:ext cx="834862" cy="747637"/>
          </a:xfrm>
          <a:prstGeom prst="rect">
            <a:avLst/>
          </a:prstGeom>
        </p:spPr>
      </p:pic>
      <p:sp>
        <p:nvSpPr>
          <p:cNvPr id="30" name="Rectangle 29"/>
          <p:cNvSpPr/>
          <p:nvPr/>
        </p:nvSpPr>
        <p:spPr>
          <a:xfrm>
            <a:off x="3893465" y="3710230"/>
            <a:ext cx="4174792" cy="830997"/>
          </a:xfrm>
          <a:prstGeom prst="rect">
            <a:avLst/>
          </a:prstGeom>
        </p:spPr>
        <p:txBody>
          <a:bodyPr wrap="square">
            <a:spAutoFit/>
          </a:bodyPr>
          <a:lstStyle/>
          <a:p>
            <a:pPr algn="ctr"/>
            <a:r>
              <a:rPr lang="en-US" sz="7200" baseline="-3000" dirty="0" smtClean="0">
                <a:latin typeface="Cambria" panose="02040503050406030204" pitchFamily="18" charset="0"/>
              </a:rPr>
              <a:t>Texas</a:t>
            </a:r>
            <a:endParaRPr lang="en-US" sz="7200" baseline="-3000" dirty="0">
              <a:latin typeface="Cambria" panose="02040503050406030204" pitchFamily="18" charset="0"/>
            </a:endParaRPr>
          </a:p>
        </p:txBody>
      </p:sp>
      <p:sp>
        <p:nvSpPr>
          <p:cNvPr id="31" name="Rectangle 30"/>
          <p:cNvSpPr/>
          <p:nvPr/>
        </p:nvSpPr>
        <p:spPr>
          <a:xfrm>
            <a:off x="3215513" y="4582161"/>
            <a:ext cx="1508892" cy="1077218"/>
          </a:xfrm>
          <a:prstGeom prst="rect">
            <a:avLst/>
          </a:prstGeom>
        </p:spPr>
        <p:txBody>
          <a:bodyPr wrap="square">
            <a:spAutoFit/>
          </a:bodyPr>
          <a:lstStyle/>
          <a:p>
            <a:r>
              <a:rPr lang="en-US" sz="7200" b="1" baseline="-3000" dirty="0" smtClean="0">
                <a:latin typeface="Cambria" panose="02040503050406030204" pitchFamily="18" charset="0"/>
              </a:rPr>
              <a:t>18% </a:t>
            </a:r>
            <a:endParaRPr lang="en-US" sz="7200" b="1" baseline="-3000" dirty="0">
              <a:latin typeface="Cambria" panose="02040503050406030204" pitchFamily="18" charset="0"/>
            </a:endParaRPr>
          </a:p>
          <a:p>
            <a:r>
              <a:rPr lang="en-US" sz="2400" baseline="-3000" dirty="0" smtClean="0">
                <a:latin typeface="Cambria" panose="02040503050406030204" pitchFamily="18" charset="0"/>
              </a:rPr>
              <a:t>ELL</a:t>
            </a:r>
            <a:endParaRPr lang="en-US" sz="2400" baseline="-3000" dirty="0">
              <a:latin typeface="Cambria" panose="02040503050406030204" pitchFamily="18" charset="0"/>
            </a:endParaRPr>
          </a:p>
        </p:txBody>
      </p:sp>
      <p:sp>
        <p:nvSpPr>
          <p:cNvPr id="32" name="Rectangle 31"/>
          <p:cNvSpPr/>
          <p:nvPr/>
        </p:nvSpPr>
        <p:spPr>
          <a:xfrm>
            <a:off x="7176344" y="1864363"/>
            <a:ext cx="1530904" cy="1015663"/>
          </a:xfrm>
          <a:prstGeom prst="rect">
            <a:avLst/>
          </a:prstGeom>
        </p:spPr>
        <p:txBody>
          <a:bodyPr wrap="square">
            <a:spAutoFit/>
          </a:bodyPr>
          <a:lstStyle/>
          <a:p>
            <a:r>
              <a:rPr lang="en-US" sz="6600" b="1" baseline="-3000" dirty="0" smtClean="0">
                <a:solidFill>
                  <a:srgbClr val="00B050"/>
                </a:solidFill>
                <a:latin typeface="Cambria" panose="02040503050406030204" pitchFamily="18" charset="0"/>
              </a:rPr>
              <a:t>83%</a:t>
            </a:r>
            <a:endParaRPr lang="en-US" sz="6600" b="1" baseline="-3000" dirty="0">
              <a:solidFill>
                <a:srgbClr val="00B050"/>
              </a:solidFill>
              <a:latin typeface="Cambria" panose="02040503050406030204" pitchFamily="18" charset="0"/>
            </a:endParaRPr>
          </a:p>
          <a:p>
            <a:r>
              <a:rPr lang="en-US" sz="2400" baseline="-3000" dirty="0" smtClean="0">
                <a:latin typeface="Cambria" panose="02040503050406030204" pitchFamily="18" charset="0"/>
              </a:rPr>
              <a:t>STAAR</a:t>
            </a:r>
            <a:endParaRPr lang="en-US" sz="2400" baseline="-3000" dirty="0">
              <a:latin typeface="Cambria" panose="02040503050406030204" pitchFamily="18" charset="0"/>
            </a:endParaRPr>
          </a:p>
        </p:txBody>
      </p:sp>
      <p:sp>
        <p:nvSpPr>
          <p:cNvPr id="37" name="Rectangle 36"/>
          <p:cNvSpPr/>
          <p:nvPr/>
        </p:nvSpPr>
        <p:spPr>
          <a:xfrm>
            <a:off x="7228599" y="4625548"/>
            <a:ext cx="1516657" cy="1015663"/>
          </a:xfrm>
          <a:prstGeom prst="rect">
            <a:avLst/>
          </a:prstGeom>
        </p:spPr>
        <p:txBody>
          <a:bodyPr wrap="square">
            <a:spAutoFit/>
          </a:bodyPr>
          <a:lstStyle/>
          <a:p>
            <a:r>
              <a:rPr lang="en-US" sz="6600" b="1" baseline="-3000" dirty="0" smtClean="0">
                <a:latin typeface="Cambria" panose="02040503050406030204" pitchFamily="18" charset="0"/>
              </a:rPr>
              <a:t>77% </a:t>
            </a:r>
          </a:p>
          <a:p>
            <a:r>
              <a:rPr lang="en-US" sz="2400" baseline="-3000" dirty="0" smtClean="0">
                <a:latin typeface="Cambria" panose="02040503050406030204" pitchFamily="18" charset="0"/>
              </a:rPr>
              <a:t>STAAR</a:t>
            </a:r>
            <a:endParaRPr lang="en-US" sz="2400" baseline="-3000" dirty="0">
              <a:latin typeface="Cambria" panose="02040503050406030204" pitchFamily="18" charset="0"/>
            </a:endParaRPr>
          </a:p>
        </p:txBody>
      </p:sp>
      <p:sp>
        <p:nvSpPr>
          <p:cNvPr id="40" name="Rectangle 39"/>
          <p:cNvSpPr/>
          <p:nvPr/>
        </p:nvSpPr>
        <p:spPr>
          <a:xfrm>
            <a:off x="10391274" y="1820481"/>
            <a:ext cx="1746092" cy="1077218"/>
          </a:xfrm>
          <a:prstGeom prst="rect">
            <a:avLst/>
          </a:prstGeom>
        </p:spPr>
        <p:txBody>
          <a:bodyPr wrap="square">
            <a:spAutoFit/>
          </a:bodyPr>
          <a:lstStyle/>
          <a:p>
            <a:r>
              <a:rPr lang="en-US" sz="7200" b="1" baseline="-3000" dirty="0" smtClean="0">
                <a:solidFill>
                  <a:srgbClr val="00B050"/>
                </a:solidFill>
                <a:latin typeface="Cambria" panose="02040503050406030204" pitchFamily="18" charset="0"/>
              </a:rPr>
              <a:t>85% </a:t>
            </a:r>
            <a:endParaRPr lang="en-US" sz="7200" b="1" baseline="-3000" dirty="0">
              <a:solidFill>
                <a:srgbClr val="00B050"/>
              </a:solidFill>
              <a:latin typeface="Cambria" panose="02040503050406030204" pitchFamily="18" charset="0"/>
            </a:endParaRPr>
          </a:p>
          <a:p>
            <a:r>
              <a:rPr lang="en-US" sz="2400" baseline="-3000" dirty="0" smtClean="0">
                <a:latin typeface="Cambria" panose="02040503050406030204" pitchFamily="18" charset="0"/>
              </a:rPr>
              <a:t>AP Participation</a:t>
            </a:r>
            <a:endParaRPr lang="en-US" sz="2400" baseline="-3000" dirty="0">
              <a:latin typeface="Cambria" panose="02040503050406030204" pitchFamily="18" charset="0"/>
            </a:endParaRPr>
          </a:p>
        </p:txBody>
      </p:sp>
      <p:sp>
        <p:nvSpPr>
          <p:cNvPr id="41" name="Rectangle 40"/>
          <p:cNvSpPr/>
          <p:nvPr/>
        </p:nvSpPr>
        <p:spPr>
          <a:xfrm>
            <a:off x="10391274" y="4511754"/>
            <a:ext cx="1746092" cy="1077218"/>
          </a:xfrm>
          <a:prstGeom prst="rect">
            <a:avLst/>
          </a:prstGeom>
        </p:spPr>
        <p:txBody>
          <a:bodyPr wrap="square">
            <a:spAutoFit/>
          </a:bodyPr>
          <a:lstStyle/>
          <a:p>
            <a:r>
              <a:rPr lang="en-US" sz="7200" b="1" baseline="-3000" dirty="0" smtClean="0">
                <a:latin typeface="Cambria" panose="02040503050406030204" pitchFamily="18" charset="0"/>
              </a:rPr>
              <a:t>24% </a:t>
            </a:r>
            <a:endParaRPr lang="en-US" sz="7200" b="1" baseline="-3000" dirty="0">
              <a:latin typeface="Cambria" panose="02040503050406030204" pitchFamily="18" charset="0"/>
            </a:endParaRPr>
          </a:p>
          <a:p>
            <a:r>
              <a:rPr lang="en-US" sz="2400" baseline="-3000" dirty="0" smtClean="0">
                <a:latin typeface="Cambria" panose="02040503050406030204" pitchFamily="18" charset="0"/>
              </a:rPr>
              <a:t>AP Participation</a:t>
            </a:r>
            <a:endParaRPr lang="en-US" sz="2400" baseline="-3000" dirty="0">
              <a:latin typeface="Cambria" panose="02040503050406030204" pitchFamily="18" charset="0"/>
            </a:endParaRP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5015" y="1883543"/>
            <a:ext cx="834862" cy="977302"/>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5015" y="4644728"/>
            <a:ext cx="834862" cy="977302"/>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5987" y="3458405"/>
            <a:ext cx="1555122" cy="1095511"/>
          </a:xfrm>
          <a:prstGeom prst="rect">
            <a:avLst/>
          </a:prstGeom>
        </p:spPr>
      </p:pic>
      <p:sp>
        <p:nvSpPr>
          <p:cNvPr id="13" name="Right Arrow 12"/>
          <p:cNvSpPr/>
          <p:nvPr/>
        </p:nvSpPr>
        <p:spPr>
          <a:xfrm>
            <a:off x="5057212" y="2082254"/>
            <a:ext cx="770467" cy="704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a:off x="5077471" y="4907436"/>
            <a:ext cx="770467" cy="704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925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llstafff-meeting-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extBox 1"/>
          <p:cNvSpPr txBox="1"/>
          <p:nvPr/>
        </p:nvSpPr>
        <p:spPr>
          <a:xfrm>
            <a:off x="1945811" y="1365540"/>
            <a:ext cx="667453" cy="4708981"/>
          </a:xfrm>
          <a:prstGeom prst="rect">
            <a:avLst/>
          </a:prstGeom>
          <a:noFill/>
        </p:spPr>
        <p:txBody>
          <a:bodyPr wrap="square" rtlCol="0">
            <a:spAutoFit/>
          </a:bodyPr>
          <a:lstStyle/>
          <a:p>
            <a:pPr algn="r"/>
            <a:r>
              <a:rPr lang="en-US" sz="1200" dirty="0">
                <a:latin typeface="Cambria" panose="02040503050406030204" pitchFamily="18" charset="0"/>
              </a:rPr>
              <a:t>60%</a:t>
            </a:r>
          </a:p>
          <a:p>
            <a:pPr algn="r"/>
            <a:endParaRPr lang="en-US" sz="1200" dirty="0">
              <a:latin typeface="Cambria" panose="02040503050406030204" pitchFamily="18" charset="0"/>
            </a:endParaRPr>
          </a:p>
          <a:p>
            <a:pPr algn="r"/>
            <a:endParaRPr lang="en-US" sz="1200" dirty="0">
              <a:latin typeface="Cambria" panose="02040503050406030204" pitchFamily="18" charset="0"/>
            </a:endParaRPr>
          </a:p>
          <a:p>
            <a:pPr algn="r"/>
            <a:endParaRPr lang="en-US" sz="1200" dirty="0">
              <a:latin typeface="Cambria" panose="02040503050406030204" pitchFamily="18" charset="0"/>
            </a:endParaRPr>
          </a:p>
          <a:p>
            <a:pPr algn="r"/>
            <a:r>
              <a:rPr lang="en-US" sz="1200" dirty="0">
                <a:latin typeface="Cambria" panose="02040503050406030204" pitchFamily="18" charset="0"/>
              </a:rPr>
              <a:t>50%</a:t>
            </a:r>
          </a:p>
          <a:p>
            <a:pPr algn="r"/>
            <a:endParaRPr lang="en-US" sz="1200" dirty="0">
              <a:latin typeface="Cambria" panose="02040503050406030204" pitchFamily="18" charset="0"/>
            </a:endParaRPr>
          </a:p>
          <a:p>
            <a:pPr algn="r"/>
            <a:endParaRPr lang="en-US" sz="1200" dirty="0">
              <a:latin typeface="Cambria" panose="02040503050406030204" pitchFamily="18" charset="0"/>
            </a:endParaRPr>
          </a:p>
          <a:p>
            <a:pPr algn="r"/>
            <a:endParaRPr lang="en-US" sz="1200" dirty="0">
              <a:latin typeface="Cambria" panose="02040503050406030204" pitchFamily="18" charset="0"/>
            </a:endParaRPr>
          </a:p>
          <a:p>
            <a:pPr algn="r"/>
            <a:r>
              <a:rPr lang="en-US" sz="1200" dirty="0">
                <a:latin typeface="Cambria" panose="02040503050406030204" pitchFamily="18" charset="0"/>
              </a:rPr>
              <a:t>40%</a:t>
            </a:r>
          </a:p>
          <a:p>
            <a:pPr algn="r"/>
            <a:endParaRPr lang="en-US" sz="1200" dirty="0">
              <a:latin typeface="Cambria" panose="02040503050406030204" pitchFamily="18" charset="0"/>
            </a:endParaRPr>
          </a:p>
          <a:p>
            <a:pPr algn="r"/>
            <a:endParaRPr lang="en-US" sz="1200" dirty="0">
              <a:latin typeface="Cambria" panose="02040503050406030204" pitchFamily="18" charset="0"/>
            </a:endParaRPr>
          </a:p>
          <a:p>
            <a:pPr algn="r"/>
            <a:endParaRPr lang="en-US" sz="1200" dirty="0">
              <a:latin typeface="Cambria" panose="02040503050406030204" pitchFamily="18" charset="0"/>
            </a:endParaRPr>
          </a:p>
          <a:p>
            <a:pPr algn="r"/>
            <a:r>
              <a:rPr lang="en-US" sz="1200" dirty="0">
                <a:latin typeface="Cambria" panose="02040503050406030204" pitchFamily="18" charset="0"/>
              </a:rPr>
              <a:t>30%</a:t>
            </a:r>
          </a:p>
          <a:p>
            <a:pPr algn="r"/>
            <a:endParaRPr lang="en-US" sz="1200" dirty="0">
              <a:latin typeface="Cambria" panose="02040503050406030204" pitchFamily="18" charset="0"/>
            </a:endParaRPr>
          </a:p>
          <a:p>
            <a:pPr algn="r"/>
            <a:endParaRPr lang="en-US" sz="1200" dirty="0">
              <a:latin typeface="Cambria" panose="02040503050406030204" pitchFamily="18" charset="0"/>
            </a:endParaRPr>
          </a:p>
          <a:p>
            <a:pPr algn="r"/>
            <a:endParaRPr lang="en-US" sz="1200" dirty="0">
              <a:latin typeface="Cambria" panose="02040503050406030204" pitchFamily="18" charset="0"/>
            </a:endParaRPr>
          </a:p>
          <a:p>
            <a:pPr algn="r"/>
            <a:r>
              <a:rPr lang="en-US" sz="1200" dirty="0">
                <a:latin typeface="Cambria" panose="02040503050406030204" pitchFamily="18" charset="0"/>
              </a:rPr>
              <a:t>20%</a:t>
            </a:r>
          </a:p>
          <a:p>
            <a:pPr algn="r"/>
            <a:endParaRPr lang="en-US" sz="1200" dirty="0">
              <a:latin typeface="Cambria" panose="02040503050406030204" pitchFamily="18" charset="0"/>
            </a:endParaRPr>
          </a:p>
          <a:p>
            <a:pPr algn="r"/>
            <a:endParaRPr lang="en-US" sz="1200" dirty="0">
              <a:latin typeface="Cambria" panose="02040503050406030204" pitchFamily="18" charset="0"/>
            </a:endParaRPr>
          </a:p>
          <a:p>
            <a:pPr algn="r"/>
            <a:endParaRPr lang="en-US" sz="1200" dirty="0">
              <a:latin typeface="Cambria" panose="02040503050406030204" pitchFamily="18" charset="0"/>
            </a:endParaRPr>
          </a:p>
          <a:p>
            <a:pPr algn="r"/>
            <a:r>
              <a:rPr lang="en-US" sz="1200" dirty="0">
                <a:latin typeface="Cambria" panose="02040503050406030204" pitchFamily="18" charset="0"/>
              </a:rPr>
              <a:t>10%</a:t>
            </a:r>
          </a:p>
          <a:p>
            <a:pPr algn="r"/>
            <a:endParaRPr lang="en-US" sz="1200" dirty="0">
              <a:latin typeface="Cambria" panose="02040503050406030204" pitchFamily="18" charset="0"/>
            </a:endParaRPr>
          </a:p>
          <a:p>
            <a:pPr algn="r"/>
            <a:endParaRPr lang="en-US" sz="1200" dirty="0">
              <a:latin typeface="Cambria" panose="02040503050406030204" pitchFamily="18" charset="0"/>
            </a:endParaRPr>
          </a:p>
          <a:p>
            <a:pPr algn="r"/>
            <a:endParaRPr lang="en-US" sz="1200" dirty="0">
              <a:latin typeface="Cambria" panose="02040503050406030204" pitchFamily="18" charset="0"/>
            </a:endParaRPr>
          </a:p>
          <a:p>
            <a:pPr algn="r"/>
            <a:r>
              <a:rPr lang="en-US" sz="1200" dirty="0">
                <a:latin typeface="Cambria" panose="02040503050406030204" pitchFamily="18" charset="0"/>
              </a:rPr>
              <a:t>0%</a:t>
            </a:r>
          </a:p>
        </p:txBody>
      </p:sp>
      <p:sp>
        <p:nvSpPr>
          <p:cNvPr id="3" name="TextBox 2"/>
          <p:cNvSpPr txBox="1"/>
          <p:nvPr/>
        </p:nvSpPr>
        <p:spPr>
          <a:xfrm>
            <a:off x="1813905" y="5924316"/>
            <a:ext cx="8724677" cy="276999"/>
          </a:xfrm>
          <a:prstGeom prst="rect">
            <a:avLst/>
          </a:prstGeom>
          <a:noFill/>
        </p:spPr>
        <p:txBody>
          <a:bodyPr wrap="square" rtlCol="0">
            <a:spAutoFit/>
          </a:bodyPr>
          <a:lstStyle/>
          <a:p>
            <a:pPr algn="ctr"/>
            <a:r>
              <a:rPr lang="en-US" sz="1200" dirty="0">
                <a:latin typeface="Cambria" panose="02040503050406030204" pitchFamily="18" charset="0"/>
              </a:rPr>
              <a:t>0%               10%               20%               30%               40%               50%               60%               70%               80%               90%</a:t>
            </a:r>
          </a:p>
        </p:txBody>
      </p:sp>
      <p:sp>
        <p:nvSpPr>
          <p:cNvPr id="5" name="TextBox 4"/>
          <p:cNvSpPr txBox="1"/>
          <p:nvPr/>
        </p:nvSpPr>
        <p:spPr>
          <a:xfrm>
            <a:off x="1428475" y="88421"/>
            <a:ext cx="10459118" cy="757130"/>
          </a:xfrm>
          <a:prstGeom prst="rect">
            <a:avLst/>
          </a:prstGeom>
          <a:noFill/>
        </p:spPr>
        <p:txBody>
          <a:bodyPr wrap="square" rtlCol="0">
            <a:spAutoFit/>
          </a:bodyPr>
          <a:lstStyle/>
          <a:p>
            <a:pPr algn="ctr">
              <a:lnSpc>
                <a:spcPct val="90000"/>
              </a:lnSpc>
              <a:spcBef>
                <a:spcPct val="0"/>
              </a:spcBef>
            </a:pPr>
            <a:r>
              <a:rPr lang="en-US" sz="4800" b="1" dirty="0">
                <a:solidFill>
                  <a:srgbClr val="0070C0"/>
                </a:solidFill>
                <a:latin typeface="Cambria" panose="02040503050406030204" pitchFamily="18" charset="0"/>
                <a:cs typeface="Helvetica" panose="020B0604020202020204" pitchFamily="34" charset="0"/>
              </a:rPr>
              <a:t>AP Participation and Achievement</a:t>
            </a:r>
          </a:p>
        </p:txBody>
      </p:sp>
      <p:sp>
        <p:nvSpPr>
          <p:cNvPr id="10" name="Oval 9"/>
          <p:cNvSpPr/>
          <p:nvPr/>
        </p:nvSpPr>
        <p:spPr>
          <a:xfrm>
            <a:off x="4427421" y="3122097"/>
            <a:ext cx="254051" cy="254051"/>
          </a:xfrm>
          <a:prstGeom prst="ellipse">
            <a:avLst/>
          </a:prstGeom>
          <a:solidFill>
            <a:srgbClr val="1124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22648"/>
              </a:solidFill>
            </a:endParaRPr>
          </a:p>
        </p:txBody>
      </p:sp>
      <p:sp>
        <p:nvSpPr>
          <p:cNvPr id="13" name="TextBox 12"/>
          <p:cNvSpPr txBox="1"/>
          <p:nvPr/>
        </p:nvSpPr>
        <p:spPr>
          <a:xfrm>
            <a:off x="4681472" y="3049152"/>
            <a:ext cx="1014221" cy="307777"/>
          </a:xfrm>
          <a:prstGeom prst="rect">
            <a:avLst/>
          </a:prstGeom>
          <a:noFill/>
        </p:spPr>
        <p:txBody>
          <a:bodyPr wrap="square" rtlCol="0">
            <a:spAutoFit/>
          </a:bodyPr>
          <a:lstStyle/>
          <a:p>
            <a:r>
              <a:rPr lang="en-US" sz="1400" dirty="0">
                <a:latin typeface="Cambria" panose="02040503050406030204" pitchFamily="18" charset="0"/>
              </a:rPr>
              <a:t>Louisiana</a:t>
            </a:r>
          </a:p>
        </p:txBody>
      </p:sp>
      <p:sp>
        <p:nvSpPr>
          <p:cNvPr id="15" name="TextBox 14"/>
          <p:cNvSpPr txBox="1"/>
          <p:nvPr/>
        </p:nvSpPr>
        <p:spPr>
          <a:xfrm>
            <a:off x="4601970" y="1870574"/>
            <a:ext cx="788687" cy="307777"/>
          </a:xfrm>
          <a:prstGeom prst="rect">
            <a:avLst/>
          </a:prstGeom>
          <a:noFill/>
        </p:spPr>
        <p:txBody>
          <a:bodyPr wrap="square" rtlCol="0">
            <a:spAutoFit/>
          </a:bodyPr>
          <a:lstStyle/>
          <a:p>
            <a:r>
              <a:rPr lang="en-US" sz="1400" dirty="0">
                <a:latin typeface="Cambria" panose="02040503050406030204" pitchFamily="18" charset="0"/>
              </a:rPr>
              <a:t>Texas</a:t>
            </a:r>
          </a:p>
        </p:txBody>
      </p:sp>
      <p:pic>
        <p:nvPicPr>
          <p:cNvPr id="16" name="Picture 15" descr="IDEA log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0186" y="1223601"/>
            <a:ext cx="1403305" cy="767476"/>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458" y="77991"/>
            <a:ext cx="718174" cy="662021"/>
          </a:xfrm>
          <a:prstGeom prst="rect">
            <a:avLst/>
          </a:prstGeom>
        </p:spPr>
      </p:pic>
      <p:sp>
        <p:nvSpPr>
          <p:cNvPr id="18" name="TextBox 17"/>
          <p:cNvSpPr txBox="1"/>
          <p:nvPr/>
        </p:nvSpPr>
        <p:spPr>
          <a:xfrm>
            <a:off x="7040881" y="6453494"/>
            <a:ext cx="5151120" cy="261610"/>
          </a:xfrm>
          <a:prstGeom prst="rect">
            <a:avLst/>
          </a:prstGeom>
          <a:noFill/>
        </p:spPr>
        <p:txBody>
          <a:bodyPr wrap="square" rtlCol="0">
            <a:spAutoFit/>
          </a:bodyPr>
          <a:lstStyle/>
          <a:p>
            <a:pPr algn="r"/>
            <a:r>
              <a:rPr lang="en-US" sz="1100" dirty="0">
                <a:latin typeface="Cambria" panose="02040503050406030204" pitchFamily="18" charset="0"/>
              </a:rPr>
              <a:t>*2015 AP National Summary Report – “Achievement” = 3+ </a:t>
            </a:r>
            <a:r>
              <a:rPr lang="en-US" sz="1100" dirty="0" smtClean="0">
                <a:latin typeface="Cambria" panose="02040503050406030204" pitchFamily="18" charset="0"/>
              </a:rPr>
              <a:t>TAPR Report</a:t>
            </a:r>
            <a:endParaRPr lang="en-US" sz="1100" dirty="0">
              <a:latin typeface="Cambria" panose="02040503050406030204" pitchFamily="18" charset="0"/>
            </a:endParaRPr>
          </a:p>
        </p:txBody>
      </p:sp>
      <p:sp>
        <p:nvSpPr>
          <p:cNvPr id="19" name="TextBox 18"/>
          <p:cNvSpPr txBox="1"/>
          <p:nvPr/>
        </p:nvSpPr>
        <p:spPr>
          <a:xfrm rot="10800000">
            <a:off x="1534703" y="2783884"/>
            <a:ext cx="430887" cy="1301649"/>
          </a:xfrm>
          <a:prstGeom prst="rect">
            <a:avLst/>
          </a:prstGeom>
          <a:noFill/>
        </p:spPr>
        <p:txBody>
          <a:bodyPr vert="vert" wrap="square" rtlCol="0">
            <a:spAutoFit/>
          </a:bodyPr>
          <a:lstStyle/>
          <a:p>
            <a:pPr algn="ctr"/>
            <a:r>
              <a:rPr lang="en-US" sz="1600" dirty="0">
                <a:latin typeface="Cambria" panose="02040503050406030204" pitchFamily="18" charset="0"/>
              </a:rPr>
              <a:t>Achievement</a:t>
            </a:r>
          </a:p>
        </p:txBody>
      </p:sp>
      <p:sp>
        <p:nvSpPr>
          <p:cNvPr id="20" name="TextBox 19"/>
          <p:cNvSpPr txBox="1"/>
          <p:nvPr/>
        </p:nvSpPr>
        <p:spPr>
          <a:xfrm>
            <a:off x="1966305" y="6176495"/>
            <a:ext cx="8724677" cy="338554"/>
          </a:xfrm>
          <a:prstGeom prst="rect">
            <a:avLst/>
          </a:prstGeom>
          <a:noFill/>
        </p:spPr>
        <p:txBody>
          <a:bodyPr wrap="square" rtlCol="0">
            <a:spAutoFit/>
          </a:bodyPr>
          <a:lstStyle/>
          <a:p>
            <a:pPr algn="ctr"/>
            <a:r>
              <a:rPr lang="en-US" sz="1600" dirty="0">
                <a:latin typeface="Cambria" panose="02040503050406030204" pitchFamily="18" charset="0"/>
              </a:rPr>
              <a:t>Participation</a:t>
            </a:r>
          </a:p>
        </p:txBody>
      </p:sp>
      <p:sp>
        <p:nvSpPr>
          <p:cNvPr id="21" name="Oval 20"/>
          <p:cNvSpPr/>
          <p:nvPr/>
        </p:nvSpPr>
        <p:spPr>
          <a:xfrm>
            <a:off x="4381507" y="1961060"/>
            <a:ext cx="254051" cy="254051"/>
          </a:xfrm>
          <a:prstGeom prst="ellipse">
            <a:avLst/>
          </a:prstGeom>
          <a:solidFill>
            <a:srgbClr val="1124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22648"/>
              </a:solidFill>
            </a:endParaRPr>
          </a:p>
        </p:txBody>
      </p:sp>
      <p:sp>
        <p:nvSpPr>
          <p:cNvPr id="23" name="Oval 22"/>
          <p:cNvSpPr/>
          <p:nvPr/>
        </p:nvSpPr>
        <p:spPr>
          <a:xfrm>
            <a:off x="8811838" y="2060035"/>
            <a:ext cx="254051" cy="254051"/>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22648"/>
              </a:solidFill>
            </a:endParaRPr>
          </a:p>
        </p:txBody>
      </p:sp>
      <p:sp>
        <p:nvSpPr>
          <p:cNvPr id="22" name="Oval 21"/>
          <p:cNvSpPr/>
          <p:nvPr/>
        </p:nvSpPr>
        <p:spPr>
          <a:xfrm>
            <a:off x="4427421" y="3253322"/>
            <a:ext cx="254051" cy="254051"/>
          </a:xfrm>
          <a:prstGeom prst="ellipse">
            <a:avLst/>
          </a:prstGeom>
          <a:solidFill>
            <a:srgbClr val="1124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22648"/>
              </a:solidFill>
            </a:endParaRPr>
          </a:p>
        </p:txBody>
      </p:sp>
      <p:sp>
        <p:nvSpPr>
          <p:cNvPr id="24" name="TextBox 23"/>
          <p:cNvSpPr txBox="1"/>
          <p:nvPr/>
        </p:nvSpPr>
        <p:spPr>
          <a:xfrm>
            <a:off x="4702056" y="3376148"/>
            <a:ext cx="1490729" cy="307777"/>
          </a:xfrm>
          <a:prstGeom prst="rect">
            <a:avLst/>
          </a:prstGeom>
          <a:noFill/>
        </p:spPr>
        <p:txBody>
          <a:bodyPr wrap="square" rtlCol="0">
            <a:spAutoFit/>
          </a:bodyPr>
          <a:lstStyle/>
          <a:p>
            <a:r>
              <a:rPr lang="en-US" sz="1400" dirty="0">
                <a:latin typeface="Cambria" panose="02040503050406030204" pitchFamily="18" charset="0"/>
              </a:rPr>
              <a:t>Region 1 (RGV)</a:t>
            </a:r>
          </a:p>
        </p:txBody>
      </p:sp>
      <p:sp>
        <p:nvSpPr>
          <p:cNvPr id="25" name="Oval 24"/>
          <p:cNvSpPr/>
          <p:nvPr/>
        </p:nvSpPr>
        <p:spPr>
          <a:xfrm>
            <a:off x="4427782" y="2503094"/>
            <a:ext cx="254051" cy="254051"/>
          </a:xfrm>
          <a:prstGeom prst="ellipse">
            <a:avLst/>
          </a:prstGeom>
          <a:solidFill>
            <a:srgbClr val="1124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22648"/>
              </a:solidFill>
            </a:endParaRPr>
          </a:p>
        </p:txBody>
      </p:sp>
      <p:sp>
        <p:nvSpPr>
          <p:cNvPr id="26" name="TextBox 25"/>
          <p:cNvSpPr txBox="1"/>
          <p:nvPr/>
        </p:nvSpPr>
        <p:spPr>
          <a:xfrm>
            <a:off x="3135991" y="2454469"/>
            <a:ext cx="1291432" cy="523220"/>
          </a:xfrm>
          <a:prstGeom prst="rect">
            <a:avLst/>
          </a:prstGeom>
          <a:noFill/>
        </p:spPr>
        <p:txBody>
          <a:bodyPr wrap="square" rtlCol="0">
            <a:spAutoFit/>
          </a:bodyPr>
          <a:lstStyle/>
          <a:p>
            <a:pPr algn="r"/>
            <a:r>
              <a:rPr lang="en-US" sz="1400" dirty="0">
                <a:latin typeface="Cambria" panose="02040503050406030204" pitchFamily="18" charset="0"/>
              </a:rPr>
              <a:t>Region 20 </a:t>
            </a:r>
          </a:p>
          <a:p>
            <a:pPr algn="r"/>
            <a:r>
              <a:rPr lang="en-US" sz="1400" dirty="0">
                <a:latin typeface="Cambria" panose="02040503050406030204" pitchFamily="18" charset="0"/>
              </a:rPr>
              <a:t>(San Antonio)</a:t>
            </a:r>
          </a:p>
        </p:txBody>
      </p:sp>
      <p:sp>
        <p:nvSpPr>
          <p:cNvPr id="27" name="Oval 26"/>
          <p:cNvSpPr/>
          <p:nvPr/>
        </p:nvSpPr>
        <p:spPr>
          <a:xfrm>
            <a:off x="4635559" y="1269642"/>
            <a:ext cx="241010" cy="254051"/>
          </a:xfrm>
          <a:prstGeom prst="ellipse">
            <a:avLst/>
          </a:prstGeom>
          <a:solidFill>
            <a:srgbClr val="1124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22648"/>
              </a:solidFill>
            </a:endParaRPr>
          </a:p>
        </p:txBody>
      </p:sp>
      <p:sp>
        <p:nvSpPr>
          <p:cNvPr id="28" name="TextBox 27"/>
          <p:cNvSpPr txBox="1"/>
          <p:nvPr/>
        </p:nvSpPr>
        <p:spPr>
          <a:xfrm>
            <a:off x="4860793" y="1198620"/>
            <a:ext cx="1005328" cy="523220"/>
          </a:xfrm>
          <a:prstGeom prst="rect">
            <a:avLst/>
          </a:prstGeom>
          <a:noFill/>
        </p:spPr>
        <p:txBody>
          <a:bodyPr wrap="square" rtlCol="0">
            <a:spAutoFit/>
          </a:bodyPr>
          <a:lstStyle/>
          <a:p>
            <a:r>
              <a:rPr lang="en-US" sz="1400" dirty="0">
                <a:latin typeface="Cambria" panose="02040503050406030204" pitchFamily="18" charset="0"/>
              </a:rPr>
              <a:t>Region 13 (Austin)</a:t>
            </a:r>
          </a:p>
        </p:txBody>
      </p:sp>
      <p:sp>
        <p:nvSpPr>
          <p:cNvPr id="29" name="Oval 28"/>
          <p:cNvSpPr/>
          <p:nvPr/>
        </p:nvSpPr>
        <p:spPr>
          <a:xfrm>
            <a:off x="4027453" y="3015569"/>
            <a:ext cx="254051" cy="254051"/>
          </a:xfrm>
          <a:prstGeom prst="ellipse">
            <a:avLst/>
          </a:prstGeom>
          <a:solidFill>
            <a:srgbClr val="1124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22648"/>
              </a:solidFill>
            </a:endParaRPr>
          </a:p>
        </p:txBody>
      </p:sp>
      <p:sp>
        <p:nvSpPr>
          <p:cNvPr id="30" name="TextBox 29"/>
          <p:cNvSpPr txBox="1"/>
          <p:nvPr/>
        </p:nvSpPr>
        <p:spPr>
          <a:xfrm>
            <a:off x="3135991" y="3063817"/>
            <a:ext cx="950152" cy="523220"/>
          </a:xfrm>
          <a:prstGeom prst="rect">
            <a:avLst/>
          </a:prstGeom>
          <a:noFill/>
        </p:spPr>
        <p:txBody>
          <a:bodyPr wrap="square" rtlCol="0">
            <a:spAutoFit/>
          </a:bodyPr>
          <a:lstStyle/>
          <a:p>
            <a:r>
              <a:rPr lang="en-US" sz="1400" dirty="0">
                <a:latin typeface="Cambria" panose="02040503050406030204" pitchFamily="18" charset="0"/>
              </a:rPr>
              <a:t>Region 19</a:t>
            </a:r>
          </a:p>
          <a:p>
            <a:r>
              <a:rPr lang="en-US" sz="1400" dirty="0">
                <a:latin typeface="Cambria" panose="02040503050406030204" pitchFamily="18" charset="0"/>
              </a:rPr>
              <a:t>(El Paso)</a:t>
            </a:r>
          </a:p>
        </p:txBody>
      </p:sp>
      <p:pic>
        <p:nvPicPr>
          <p:cNvPr id="31" name="Picture 30" descr="allstafff-meeting-background.png"/>
          <p:cNvPicPr>
            <a:picLocks noChangeAspect="1"/>
          </p:cNvPicPr>
          <p:nvPr/>
        </p:nvPicPr>
        <p:blipFill rotWithShape="1">
          <a:blip r:embed="rId2">
            <a:extLst>
              <a:ext uri="{28A0092B-C50C-407E-A947-70E740481C1C}">
                <a14:useLocalDpi xmlns:a14="http://schemas.microsoft.com/office/drawing/2010/main" val="0"/>
              </a:ext>
            </a:extLst>
          </a:blip>
          <a:srcRect l="81659" t="98462"/>
          <a:stretch/>
        </p:blipFill>
        <p:spPr>
          <a:xfrm>
            <a:off x="307975" y="875363"/>
            <a:ext cx="11470351" cy="457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3251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5" grpId="0"/>
      <p:bldP spid="21" grpId="0" animBg="1"/>
      <p:bldP spid="23" grpId="0" animBg="1"/>
      <p:bldP spid="22" grpId="0" animBg="1"/>
      <p:bldP spid="24" grpId="0"/>
      <p:bldP spid="25" grpId="0" animBg="1"/>
      <p:bldP spid="26" grpId="0"/>
      <p:bldP spid="27" grpId="0" animBg="1"/>
      <p:bldP spid="28" grpId="0"/>
      <p:bldP spid="29" grpId="0" animBg="1"/>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allstafff-meeting-backgrou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TextBox 4"/>
          <p:cNvSpPr txBox="1"/>
          <p:nvPr/>
        </p:nvSpPr>
        <p:spPr>
          <a:xfrm>
            <a:off x="1144438" y="141108"/>
            <a:ext cx="9903125" cy="1569660"/>
          </a:xfrm>
          <a:prstGeom prst="rect">
            <a:avLst/>
          </a:prstGeom>
          <a:noFill/>
        </p:spPr>
        <p:txBody>
          <a:bodyPr wrap="square" rtlCol="0">
            <a:spAutoFit/>
          </a:bodyPr>
          <a:lstStyle/>
          <a:p>
            <a:pPr algn="ctr"/>
            <a:r>
              <a:rPr lang="en-US" sz="4800" b="1" dirty="0">
                <a:solidFill>
                  <a:srgbClr val="0070C0"/>
                </a:solidFill>
                <a:latin typeface="Cambria" panose="02040503050406030204" pitchFamily="18" charset="0"/>
                <a:cs typeface="Helvetica" panose="020B0604020202020204" pitchFamily="34" charset="0"/>
              </a:rPr>
              <a:t>College Success</a:t>
            </a:r>
          </a:p>
          <a:p>
            <a:pPr algn="ctr"/>
            <a:endParaRPr lang="en-US" sz="4800" b="1" dirty="0">
              <a:solidFill>
                <a:srgbClr val="0070C0"/>
              </a:solidFill>
              <a:latin typeface="Cambria" panose="02040503050406030204" pitchFamily="18" charset="0"/>
              <a:cs typeface="Helvetica" panose="020B0604020202020204" pitchFamily="34" charset="0"/>
            </a:endParaRPr>
          </a:p>
        </p:txBody>
      </p:sp>
      <p:pic>
        <p:nvPicPr>
          <p:cNvPr id="6" name="Picture 5" descr="allstafff-meeting-background.png"/>
          <p:cNvPicPr>
            <a:picLocks noChangeAspect="1"/>
          </p:cNvPicPr>
          <p:nvPr/>
        </p:nvPicPr>
        <p:blipFill rotWithShape="1">
          <a:blip r:embed="rId3">
            <a:extLst>
              <a:ext uri="{28A0092B-C50C-407E-A947-70E740481C1C}">
                <a14:useLocalDpi xmlns:a14="http://schemas.microsoft.com/office/drawing/2010/main" val="0"/>
              </a:ext>
            </a:extLst>
          </a:blip>
          <a:srcRect l="81659" t="98462"/>
          <a:stretch/>
        </p:blipFill>
        <p:spPr>
          <a:xfrm>
            <a:off x="360825" y="1017476"/>
            <a:ext cx="11470351" cy="45719"/>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5536096" y="6365631"/>
            <a:ext cx="6386273" cy="400110"/>
          </a:xfrm>
          <a:prstGeom prst="rect">
            <a:avLst/>
          </a:prstGeom>
          <a:noFill/>
        </p:spPr>
        <p:txBody>
          <a:bodyPr wrap="square" rtlCol="0">
            <a:spAutoFit/>
          </a:bodyPr>
          <a:lstStyle/>
          <a:p>
            <a:r>
              <a:rPr lang="en-US" sz="1000" dirty="0" smtClean="0"/>
              <a:t>*IDEA data based on Clearinghouse report from Nov. 2015 and Class of 2015 applications/matriculation</a:t>
            </a:r>
          </a:p>
          <a:p>
            <a:r>
              <a:rPr lang="en-US" sz="1000" dirty="0" smtClean="0"/>
              <a:t>**National benchmark from NCES and Texas Tribune</a:t>
            </a:r>
            <a:endParaRPr lang="en-US" sz="1000" dirty="0"/>
          </a:p>
        </p:txBody>
      </p:sp>
      <p:graphicFrame>
        <p:nvGraphicFramePr>
          <p:cNvPr id="13" name="Chart 12"/>
          <p:cNvGraphicFramePr/>
          <p:nvPr>
            <p:extLst/>
          </p:nvPr>
        </p:nvGraphicFramePr>
        <p:xfrm>
          <a:off x="764875" y="1225296"/>
          <a:ext cx="9805589" cy="48941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7932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llstafff-meeting-backgrou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allstafff-meeting-background.png"/>
          <p:cNvPicPr>
            <a:picLocks noChangeAspect="1"/>
          </p:cNvPicPr>
          <p:nvPr/>
        </p:nvPicPr>
        <p:blipFill rotWithShape="1">
          <a:blip r:embed="rId3">
            <a:extLst>
              <a:ext uri="{28A0092B-C50C-407E-A947-70E740481C1C}">
                <a14:useLocalDpi xmlns:a14="http://schemas.microsoft.com/office/drawing/2010/main" val="0"/>
              </a:ext>
            </a:extLst>
          </a:blip>
          <a:srcRect l="81659" t="98462"/>
          <a:stretch/>
        </p:blipFill>
        <p:spPr>
          <a:xfrm>
            <a:off x="360824" y="1157209"/>
            <a:ext cx="11470351" cy="45719"/>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781393" y="172348"/>
            <a:ext cx="11049782" cy="830997"/>
          </a:xfrm>
          <a:prstGeom prst="rect">
            <a:avLst/>
          </a:prstGeom>
          <a:noFill/>
        </p:spPr>
        <p:txBody>
          <a:bodyPr wrap="square" rtlCol="0">
            <a:spAutoFit/>
          </a:bodyPr>
          <a:lstStyle/>
          <a:p>
            <a:pPr algn="ctr"/>
            <a:r>
              <a:rPr lang="en-US" sz="4800" b="1" dirty="0" smtClean="0">
                <a:solidFill>
                  <a:srgbClr val="0070C0"/>
                </a:solidFill>
                <a:latin typeface="Cambria" panose="02040503050406030204" pitchFamily="18" charset="0"/>
                <a:cs typeface="Helvetica" panose="020B0604020202020204" pitchFamily="34" charset="0"/>
              </a:rPr>
              <a:t>High School Rankings</a:t>
            </a:r>
          </a:p>
        </p:txBody>
      </p:sp>
      <p:sp>
        <p:nvSpPr>
          <p:cNvPr id="8" name="TextBox 7"/>
          <p:cNvSpPr txBox="1"/>
          <p:nvPr/>
        </p:nvSpPr>
        <p:spPr>
          <a:xfrm>
            <a:off x="6458886" y="1404075"/>
            <a:ext cx="3665608" cy="461665"/>
          </a:xfrm>
          <a:prstGeom prst="rect">
            <a:avLst/>
          </a:prstGeom>
          <a:noFill/>
        </p:spPr>
        <p:txBody>
          <a:bodyPr wrap="square" rtlCol="0">
            <a:spAutoFit/>
          </a:bodyPr>
          <a:lstStyle/>
          <a:p>
            <a:pPr algn="ctr" defTabSz="457200"/>
            <a:r>
              <a:rPr lang="en-US" sz="2400" b="1" dirty="0">
                <a:solidFill>
                  <a:srgbClr val="17375E"/>
                </a:solidFill>
                <a:latin typeface="Cambria" panose="02040503050406030204" pitchFamily="18" charset="0"/>
              </a:rPr>
              <a:t>GOLD MEDAL CAMPUSES</a:t>
            </a:r>
          </a:p>
        </p:txBody>
      </p:sp>
      <p:sp>
        <p:nvSpPr>
          <p:cNvPr id="9" name="TextBox 8"/>
          <p:cNvSpPr txBox="1"/>
          <p:nvPr/>
        </p:nvSpPr>
        <p:spPr>
          <a:xfrm>
            <a:off x="4547835" y="6289161"/>
            <a:ext cx="3406671" cy="261610"/>
          </a:xfrm>
          <a:prstGeom prst="rect">
            <a:avLst/>
          </a:prstGeom>
          <a:noFill/>
        </p:spPr>
        <p:txBody>
          <a:bodyPr wrap="none" rtlCol="0">
            <a:spAutoFit/>
          </a:bodyPr>
          <a:lstStyle/>
          <a:p>
            <a:pPr algn="ctr" defTabSz="457200"/>
            <a:r>
              <a:rPr lang="en-US" sz="1100" dirty="0">
                <a:solidFill>
                  <a:prstClr val="black"/>
                </a:solidFill>
              </a:rPr>
              <a:t>* http://</a:t>
            </a:r>
            <a:r>
              <a:rPr lang="en-US" sz="1100" dirty="0" err="1">
                <a:solidFill>
                  <a:prstClr val="black"/>
                </a:solidFill>
              </a:rPr>
              <a:t>www.usnews.com</a:t>
            </a:r>
            <a:r>
              <a:rPr lang="en-US" sz="1100" dirty="0">
                <a:solidFill>
                  <a:prstClr val="black"/>
                </a:solidFill>
              </a:rPr>
              <a:t>/education/best-high-schools</a:t>
            </a:r>
          </a:p>
        </p:txBody>
      </p:sp>
      <p:sp>
        <p:nvSpPr>
          <p:cNvPr id="11" name="TextBox 10"/>
          <p:cNvSpPr txBox="1"/>
          <p:nvPr/>
        </p:nvSpPr>
        <p:spPr>
          <a:xfrm>
            <a:off x="6848792" y="3351118"/>
            <a:ext cx="2805276" cy="312265"/>
          </a:xfrm>
          <a:prstGeom prst="rect">
            <a:avLst/>
          </a:prstGeom>
          <a:noFill/>
        </p:spPr>
        <p:txBody>
          <a:bodyPr wrap="square" rtlCol="0">
            <a:spAutoFit/>
          </a:bodyPr>
          <a:lstStyle/>
          <a:p>
            <a:pPr algn="ctr" defTabSz="457200">
              <a:lnSpc>
                <a:spcPct val="70000"/>
              </a:lnSpc>
            </a:pPr>
            <a:r>
              <a:rPr lang="en-US" sz="2000" b="1" dirty="0">
                <a:solidFill>
                  <a:srgbClr val="17375E"/>
                </a:solidFill>
                <a:latin typeface="Cambria" panose="02040503050406030204" pitchFamily="18" charset="0"/>
              </a:rPr>
              <a:t>RIO GRANDE </a:t>
            </a:r>
            <a:r>
              <a:rPr lang="en-US" sz="2000" b="1" dirty="0" smtClean="0">
                <a:solidFill>
                  <a:srgbClr val="17375E"/>
                </a:solidFill>
                <a:latin typeface="Cambria" panose="02040503050406030204" pitchFamily="18" charset="0"/>
              </a:rPr>
              <a:t>VALLEY</a:t>
            </a:r>
            <a:endParaRPr lang="en-US" sz="2000" b="1" dirty="0">
              <a:solidFill>
                <a:srgbClr val="17375E"/>
              </a:solidFill>
              <a:latin typeface="Cambria" panose="02040503050406030204" pitchFamily="18" charset="0"/>
            </a:endParaRPr>
          </a:p>
        </p:txBody>
      </p:sp>
      <p:sp>
        <p:nvSpPr>
          <p:cNvPr id="13" name="TextBox 12"/>
          <p:cNvSpPr txBox="1"/>
          <p:nvPr/>
        </p:nvSpPr>
        <p:spPr>
          <a:xfrm>
            <a:off x="6581862" y="4742561"/>
            <a:ext cx="3294457" cy="312265"/>
          </a:xfrm>
          <a:prstGeom prst="rect">
            <a:avLst/>
          </a:prstGeom>
          <a:noFill/>
        </p:spPr>
        <p:txBody>
          <a:bodyPr wrap="square" rtlCol="0">
            <a:spAutoFit/>
          </a:bodyPr>
          <a:lstStyle/>
          <a:p>
            <a:pPr algn="ctr" defTabSz="457200">
              <a:lnSpc>
                <a:spcPct val="70000"/>
              </a:lnSpc>
            </a:pPr>
            <a:r>
              <a:rPr lang="en-US" sz="2000" b="1" dirty="0">
                <a:solidFill>
                  <a:srgbClr val="17375E"/>
                </a:solidFill>
                <a:latin typeface="Cambria" panose="02040503050406030204" pitchFamily="18" charset="0"/>
              </a:rPr>
              <a:t>IDEA PUBLIC </a:t>
            </a:r>
            <a:r>
              <a:rPr lang="en-US" sz="2000" b="1" dirty="0" smtClean="0">
                <a:solidFill>
                  <a:srgbClr val="17375E"/>
                </a:solidFill>
                <a:latin typeface="Cambria" panose="02040503050406030204" pitchFamily="18" charset="0"/>
              </a:rPr>
              <a:t>SCHOOLS</a:t>
            </a:r>
            <a:endParaRPr lang="en-US" sz="2000" b="1" dirty="0">
              <a:solidFill>
                <a:srgbClr val="17375E"/>
              </a:solidFill>
              <a:latin typeface="Cambria" panose="02040503050406030204" pitchFamily="18"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683" y="0"/>
            <a:ext cx="1555122" cy="1095511"/>
          </a:xfrm>
          <a:prstGeom prst="rect">
            <a:avLst/>
          </a:prstGeom>
        </p:spPr>
      </p:pic>
      <p:pic>
        <p:nvPicPr>
          <p:cNvPr id="15" name="Picture 14" descr="US News Logo 2015 gold_best_high_school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7116" y="1865740"/>
            <a:ext cx="3644503" cy="3412135"/>
          </a:xfrm>
          <a:prstGeom prst="rect">
            <a:avLst/>
          </a:prstGeom>
        </p:spPr>
      </p:pic>
      <p:sp>
        <p:nvSpPr>
          <p:cNvPr id="16" name="TextBox 15"/>
          <p:cNvSpPr txBox="1"/>
          <p:nvPr/>
        </p:nvSpPr>
        <p:spPr>
          <a:xfrm>
            <a:off x="7234236" y="2196281"/>
            <a:ext cx="1709928" cy="1015663"/>
          </a:xfrm>
          <a:prstGeom prst="rect">
            <a:avLst/>
          </a:prstGeom>
          <a:noFill/>
        </p:spPr>
        <p:txBody>
          <a:bodyPr wrap="square" rtlCol="0">
            <a:spAutoFit/>
          </a:bodyPr>
          <a:lstStyle/>
          <a:p>
            <a:pPr algn="ctr"/>
            <a:r>
              <a:rPr lang="en-US" sz="6000" dirty="0" smtClean="0">
                <a:solidFill>
                  <a:schemeClr val="accent5"/>
                </a:solidFill>
              </a:rPr>
              <a:t>61</a:t>
            </a:r>
            <a:endParaRPr lang="en-US" sz="6000" dirty="0">
              <a:solidFill>
                <a:schemeClr val="accent5"/>
              </a:solidFill>
            </a:endParaRPr>
          </a:p>
        </p:txBody>
      </p:sp>
      <p:sp>
        <p:nvSpPr>
          <p:cNvPr id="17" name="TextBox 16"/>
          <p:cNvSpPr txBox="1"/>
          <p:nvPr/>
        </p:nvSpPr>
        <p:spPr>
          <a:xfrm>
            <a:off x="7254878" y="4897718"/>
            <a:ext cx="1709928" cy="1015663"/>
          </a:xfrm>
          <a:prstGeom prst="rect">
            <a:avLst/>
          </a:prstGeom>
          <a:noFill/>
        </p:spPr>
        <p:txBody>
          <a:bodyPr wrap="square" rtlCol="0">
            <a:spAutoFit/>
          </a:bodyPr>
          <a:lstStyle/>
          <a:p>
            <a:pPr algn="ctr"/>
            <a:r>
              <a:rPr lang="en-US" sz="6000" dirty="0" smtClean="0">
                <a:solidFill>
                  <a:schemeClr val="accent5"/>
                </a:solidFill>
              </a:rPr>
              <a:t>5</a:t>
            </a:r>
            <a:endParaRPr lang="en-US" sz="6000" dirty="0">
              <a:solidFill>
                <a:schemeClr val="accent5"/>
              </a:solidFill>
            </a:endParaRPr>
          </a:p>
        </p:txBody>
      </p:sp>
      <p:sp>
        <p:nvSpPr>
          <p:cNvPr id="18" name="TextBox 17"/>
          <p:cNvSpPr txBox="1"/>
          <p:nvPr/>
        </p:nvSpPr>
        <p:spPr>
          <a:xfrm>
            <a:off x="7198616" y="3533245"/>
            <a:ext cx="1709928" cy="1015663"/>
          </a:xfrm>
          <a:prstGeom prst="rect">
            <a:avLst/>
          </a:prstGeom>
          <a:noFill/>
        </p:spPr>
        <p:txBody>
          <a:bodyPr wrap="square" rtlCol="0">
            <a:spAutoFit/>
          </a:bodyPr>
          <a:lstStyle/>
          <a:p>
            <a:pPr algn="ctr"/>
            <a:r>
              <a:rPr lang="en-US" sz="6000" smtClean="0">
                <a:solidFill>
                  <a:schemeClr val="accent5"/>
                </a:solidFill>
              </a:rPr>
              <a:t>9</a:t>
            </a:r>
            <a:endParaRPr lang="en-US" sz="6000" dirty="0">
              <a:solidFill>
                <a:schemeClr val="accent5"/>
              </a:solidFill>
            </a:endParaRPr>
          </a:p>
        </p:txBody>
      </p:sp>
      <p:sp>
        <p:nvSpPr>
          <p:cNvPr id="20" name="TextBox 19"/>
          <p:cNvSpPr txBox="1"/>
          <p:nvPr/>
        </p:nvSpPr>
        <p:spPr>
          <a:xfrm>
            <a:off x="6686562" y="2023477"/>
            <a:ext cx="2805276" cy="312265"/>
          </a:xfrm>
          <a:prstGeom prst="rect">
            <a:avLst/>
          </a:prstGeom>
          <a:noFill/>
        </p:spPr>
        <p:txBody>
          <a:bodyPr wrap="square" rtlCol="0">
            <a:spAutoFit/>
          </a:bodyPr>
          <a:lstStyle/>
          <a:p>
            <a:pPr algn="ctr" defTabSz="457200">
              <a:lnSpc>
                <a:spcPct val="70000"/>
              </a:lnSpc>
            </a:pPr>
            <a:r>
              <a:rPr lang="en-US" sz="2000" b="1" dirty="0" smtClean="0">
                <a:solidFill>
                  <a:srgbClr val="17375E"/>
                </a:solidFill>
                <a:latin typeface="Cambria" panose="02040503050406030204" pitchFamily="18" charset="0"/>
              </a:rPr>
              <a:t>TEXAS</a:t>
            </a:r>
            <a:endParaRPr lang="en-US" sz="2000" b="1" dirty="0">
              <a:solidFill>
                <a:srgbClr val="17375E"/>
              </a:solidFill>
              <a:latin typeface="Cambria" panose="02040503050406030204" pitchFamily="18" charset="0"/>
            </a:endParaRPr>
          </a:p>
        </p:txBody>
      </p:sp>
    </p:spTree>
    <p:extLst>
      <p:ext uri="{BB962C8B-B14F-4D97-AF65-F5344CB8AC3E}">
        <p14:creationId xmlns:p14="http://schemas.microsoft.com/office/powerpoint/2010/main" val="2965918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9283574" y="1962150"/>
            <a:ext cx="1855036" cy="3421218"/>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7213475" y="3783944"/>
            <a:ext cx="1855036" cy="1599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073274" y="4038599"/>
            <a:ext cx="1855036" cy="134476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143374" y="4038599"/>
            <a:ext cx="1855036" cy="1344769"/>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003174" y="4038599"/>
            <a:ext cx="1855036" cy="1344769"/>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308270" y="3146961"/>
            <a:ext cx="184731" cy="369332"/>
          </a:xfrm>
          <a:prstGeom prst="rect">
            <a:avLst/>
          </a:prstGeom>
          <a:noFill/>
        </p:spPr>
        <p:txBody>
          <a:bodyPr wrap="none" rtlCol="0">
            <a:spAutoFit/>
          </a:bodyPr>
          <a:lstStyle/>
          <a:p>
            <a:endParaRPr lang="en-US" dirty="0"/>
          </a:p>
        </p:txBody>
      </p:sp>
      <p:sp>
        <p:nvSpPr>
          <p:cNvPr id="40" name="Rectangle 39"/>
          <p:cNvSpPr/>
          <p:nvPr/>
        </p:nvSpPr>
        <p:spPr>
          <a:xfrm>
            <a:off x="877598" y="2516148"/>
            <a:ext cx="2037919" cy="1522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2">
                    <a:lumMod val="75000"/>
                  </a:schemeClr>
                </a:solidFill>
              </a:rPr>
              <a:t> </a:t>
            </a:r>
            <a:endParaRPr lang="en-US" dirty="0">
              <a:solidFill>
                <a:schemeClr val="bg2">
                  <a:lumMod val="75000"/>
                </a:schemeClr>
              </a:solidFill>
            </a:endParaRPr>
          </a:p>
        </p:txBody>
      </p:sp>
      <p:sp>
        <p:nvSpPr>
          <p:cNvPr id="39" name="Rectangle 38"/>
          <p:cNvSpPr/>
          <p:nvPr/>
        </p:nvSpPr>
        <p:spPr>
          <a:xfrm>
            <a:off x="2958364" y="3146961"/>
            <a:ext cx="2026612" cy="891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2">
                    <a:lumMod val="75000"/>
                  </a:schemeClr>
                </a:solidFill>
              </a:rPr>
              <a:t> </a:t>
            </a:r>
            <a:endParaRPr lang="en-US" dirty="0">
              <a:solidFill>
                <a:schemeClr val="bg2">
                  <a:lumMod val="75000"/>
                </a:schemeClr>
              </a:solidFill>
            </a:endParaRPr>
          </a:p>
        </p:txBody>
      </p:sp>
      <p:sp>
        <p:nvSpPr>
          <p:cNvPr id="45" name="TextBox 44"/>
          <p:cNvSpPr txBox="1"/>
          <p:nvPr/>
        </p:nvSpPr>
        <p:spPr>
          <a:xfrm>
            <a:off x="860612" y="1562041"/>
            <a:ext cx="3845259" cy="954107"/>
          </a:xfrm>
          <a:prstGeom prst="rect">
            <a:avLst/>
          </a:prstGeom>
          <a:noFill/>
        </p:spPr>
        <p:txBody>
          <a:bodyPr wrap="square" rtlCol="0">
            <a:spAutoFit/>
          </a:bodyPr>
          <a:lstStyle/>
          <a:p>
            <a:r>
              <a:rPr lang="en-US" sz="2800" dirty="0" smtClean="0">
                <a:latin typeface="Proxima Nova" charset="0"/>
                <a:ea typeface="Proxima Nova" charset="0"/>
                <a:cs typeface="Proxima Nova" charset="0"/>
              </a:rPr>
              <a:t>Actual Income Distribution</a:t>
            </a:r>
            <a:endParaRPr lang="en-US" sz="3200" dirty="0" smtClean="0">
              <a:latin typeface="Proxima Nova" charset="0"/>
              <a:ea typeface="Proxima Nova" charset="0"/>
              <a:cs typeface="Proxima Nova" charset="0"/>
            </a:endParaRPr>
          </a:p>
        </p:txBody>
      </p:sp>
      <p:sp>
        <p:nvSpPr>
          <p:cNvPr id="60" name="Rectangle 59"/>
          <p:cNvSpPr/>
          <p:nvPr/>
        </p:nvSpPr>
        <p:spPr>
          <a:xfrm>
            <a:off x="5071812" y="3146961"/>
            <a:ext cx="2026612" cy="891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2">
                    <a:lumMod val="75000"/>
                  </a:schemeClr>
                </a:solidFill>
              </a:rPr>
              <a:t> </a:t>
            </a:r>
            <a:endParaRPr lang="en-US" dirty="0">
              <a:solidFill>
                <a:schemeClr val="bg2">
                  <a:lumMod val="75000"/>
                </a:schemeClr>
              </a:solidFill>
            </a:endParaRPr>
          </a:p>
        </p:txBody>
      </p:sp>
      <p:sp>
        <p:nvSpPr>
          <p:cNvPr id="63" name="Rectangle 62"/>
          <p:cNvSpPr/>
          <p:nvPr/>
        </p:nvSpPr>
        <p:spPr>
          <a:xfrm>
            <a:off x="7101550" y="3146961"/>
            <a:ext cx="2026612" cy="891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2">
                    <a:lumMod val="75000"/>
                  </a:schemeClr>
                </a:solidFill>
              </a:rPr>
              <a:t> </a:t>
            </a:r>
            <a:endParaRPr lang="en-US" dirty="0">
              <a:solidFill>
                <a:schemeClr val="bg2">
                  <a:lumMod val="75000"/>
                </a:schemeClr>
              </a:solidFill>
            </a:endParaRPr>
          </a:p>
        </p:txBody>
      </p:sp>
      <p:sp>
        <p:nvSpPr>
          <p:cNvPr id="66" name="Rectangle 65"/>
          <p:cNvSpPr/>
          <p:nvPr/>
        </p:nvSpPr>
        <p:spPr>
          <a:xfrm>
            <a:off x="9240087" y="-628650"/>
            <a:ext cx="2026612" cy="4667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2">
                    <a:lumMod val="75000"/>
                  </a:schemeClr>
                </a:solidFill>
              </a:rPr>
              <a:t> </a:t>
            </a:r>
            <a:endParaRPr lang="en-US" dirty="0">
              <a:solidFill>
                <a:schemeClr val="bg2">
                  <a:lumMod val="75000"/>
                </a:schemeClr>
              </a:solidFill>
            </a:endParaRPr>
          </a:p>
        </p:txBody>
      </p:sp>
      <p:grpSp>
        <p:nvGrpSpPr>
          <p:cNvPr id="4" name="Group 3"/>
          <p:cNvGrpSpPr/>
          <p:nvPr/>
        </p:nvGrpSpPr>
        <p:grpSpPr>
          <a:xfrm>
            <a:off x="1326523" y="5505930"/>
            <a:ext cx="9586134" cy="588227"/>
            <a:chOff x="1326523" y="5505930"/>
            <a:chExt cx="9586134" cy="588227"/>
          </a:xfrm>
        </p:grpSpPr>
        <p:sp>
          <p:nvSpPr>
            <p:cNvPr id="73" name="TextBox 72"/>
            <p:cNvSpPr txBox="1"/>
            <p:nvPr/>
          </p:nvSpPr>
          <p:spPr>
            <a:xfrm>
              <a:off x="1326523"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5%</a:t>
              </a:r>
              <a:endParaRPr lang="en-US" sz="3200" b="1" dirty="0">
                <a:latin typeface="Proxima Nova" charset="0"/>
                <a:ea typeface="Proxima Nova" charset="0"/>
                <a:cs typeface="Proxima Nova" charset="0"/>
              </a:endParaRPr>
            </a:p>
          </p:txBody>
        </p:sp>
        <p:sp>
          <p:nvSpPr>
            <p:cNvPr id="74" name="TextBox 73"/>
            <p:cNvSpPr txBox="1"/>
            <p:nvPr/>
          </p:nvSpPr>
          <p:spPr>
            <a:xfrm>
              <a:off x="3456619" y="5509382"/>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10%</a:t>
              </a:r>
              <a:endParaRPr lang="en-US" sz="3200" b="1" dirty="0">
                <a:latin typeface="Proxima Nova" charset="0"/>
                <a:ea typeface="Proxima Nova" charset="0"/>
                <a:cs typeface="Proxima Nova" charset="0"/>
              </a:endParaRPr>
            </a:p>
          </p:txBody>
        </p:sp>
        <p:sp>
          <p:nvSpPr>
            <p:cNvPr id="75" name="TextBox 74"/>
            <p:cNvSpPr txBox="1"/>
            <p:nvPr/>
          </p:nvSpPr>
          <p:spPr>
            <a:xfrm>
              <a:off x="5506505"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14%</a:t>
              </a:r>
              <a:endParaRPr lang="en-US" sz="3200" b="1" dirty="0">
                <a:latin typeface="Proxima Nova" charset="0"/>
                <a:ea typeface="Proxima Nova" charset="0"/>
                <a:cs typeface="Proxima Nova" charset="0"/>
              </a:endParaRPr>
            </a:p>
          </p:txBody>
        </p:sp>
        <p:sp>
          <p:nvSpPr>
            <p:cNvPr id="76" name="TextBox 75"/>
            <p:cNvSpPr txBox="1"/>
            <p:nvPr/>
          </p:nvSpPr>
          <p:spPr>
            <a:xfrm>
              <a:off x="7544850"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20%</a:t>
              </a:r>
              <a:endParaRPr lang="en-US" sz="3200" b="1" dirty="0">
                <a:latin typeface="Proxima Nova" charset="0"/>
                <a:ea typeface="Proxima Nova" charset="0"/>
                <a:cs typeface="Proxima Nova" charset="0"/>
              </a:endParaRPr>
            </a:p>
          </p:txBody>
        </p:sp>
        <p:sp>
          <p:nvSpPr>
            <p:cNvPr id="77" name="TextBox 76"/>
            <p:cNvSpPr txBox="1"/>
            <p:nvPr/>
          </p:nvSpPr>
          <p:spPr>
            <a:xfrm>
              <a:off x="9663405"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52%</a:t>
              </a:r>
              <a:endParaRPr lang="en-US" sz="3200" b="1" dirty="0">
                <a:latin typeface="Proxima Nova" charset="0"/>
                <a:ea typeface="Proxima Nova" charset="0"/>
                <a:cs typeface="Proxima Nova" charset="0"/>
              </a:endParaRPr>
            </a:p>
          </p:txBody>
        </p:sp>
      </p:grpSp>
    </p:spTree>
    <p:extLst>
      <p:ext uri="{BB962C8B-B14F-4D97-AF65-F5344CB8AC3E}">
        <p14:creationId xmlns:p14="http://schemas.microsoft.com/office/powerpoint/2010/main" val="564594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1000" fill="hold"/>
                                        <p:tgtEl>
                                          <p:spTgt spid="39"/>
                                        </p:tgtEl>
                                      </p:cBhvr>
                                      <p:by x="100000" y="190000"/>
                                    </p:animScale>
                                  </p:childTnLst>
                                </p:cTn>
                              </p:par>
                              <p:par>
                                <p:cTn id="7" presetID="6" presetClass="emph" presetSubtype="0" accel="50000" decel="50000" fill="hold" grpId="0" nodeType="withEffect">
                                  <p:stCondLst>
                                    <p:cond delay="0"/>
                                  </p:stCondLst>
                                  <p:childTnLst>
                                    <p:animScale>
                                      <p:cBhvr>
                                        <p:cTn id="8" dur="1000" fill="hold"/>
                                        <p:tgtEl>
                                          <p:spTgt spid="40"/>
                                        </p:tgtEl>
                                      </p:cBhvr>
                                      <p:by x="100000" y="211000"/>
                                    </p:animScale>
                                  </p:childTnLst>
                                </p:cTn>
                              </p:par>
                              <p:par>
                                <p:cTn id="9" presetID="6" presetClass="emph" presetSubtype="0" accel="50000" decel="50000" fill="hold" grpId="0" nodeType="withEffect">
                                  <p:stCondLst>
                                    <p:cond delay="0"/>
                                  </p:stCondLst>
                                  <p:childTnLst>
                                    <p:animScale>
                                      <p:cBhvr>
                                        <p:cTn id="10" dur="1000" fill="hold"/>
                                        <p:tgtEl>
                                          <p:spTgt spid="60"/>
                                        </p:tgtEl>
                                      </p:cBhvr>
                                      <p:by x="100000" y="123000"/>
                                    </p:animScale>
                                  </p:childTnLst>
                                </p:cTn>
                              </p:par>
                              <p:par>
                                <p:cTn id="11" presetID="6" presetClass="emph" presetSubtype="0" accel="50000" decel="50000" fill="hold" grpId="0" nodeType="withEffect">
                                  <p:stCondLst>
                                    <p:cond delay="0"/>
                                  </p:stCondLst>
                                  <p:childTnLst>
                                    <p:animScale>
                                      <p:cBhvr>
                                        <p:cTn id="12" dur="1000" fill="hold"/>
                                        <p:tgtEl>
                                          <p:spTgt spid="63"/>
                                        </p:tgtEl>
                                      </p:cBhvr>
                                      <p:by x="100000" y="38000"/>
                                    </p:animScale>
                                  </p:childTnLst>
                                </p:cTn>
                              </p:par>
                              <p:par>
                                <p:cTn id="13" presetID="6" presetClass="emph" presetSubtype="0" accel="50000" decel="50000" fill="hold" grpId="0" nodeType="withEffect">
                                  <p:stCondLst>
                                    <p:cond delay="0"/>
                                  </p:stCondLst>
                                  <p:childTnLst>
                                    <p:animScale>
                                      <p:cBhvr>
                                        <p:cTn id="14" dur="1000" fill="hold"/>
                                        <p:tgtEl>
                                          <p:spTgt spid="66"/>
                                        </p:tgtEl>
                                      </p:cBhvr>
                                      <p:by x="100000" y="11000"/>
                                    </p:animScale>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60" grpId="0" animBg="1"/>
      <p:bldP spid="63"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llstafff-meeting-backgrou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allstafff-meeting-background.png"/>
          <p:cNvPicPr>
            <a:picLocks noChangeAspect="1"/>
          </p:cNvPicPr>
          <p:nvPr/>
        </p:nvPicPr>
        <p:blipFill rotWithShape="1">
          <a:blip r:embed="rId3">
            <a:extLst>
              <a:ext uri="{28A0092B-C50C-407E-A947-70E740481C1C}">
                <a14:useLocalDpi xmlns:a14="http://schemas.microsoft.com/office/drawing/2010/main" val="0"/>
              </a:ext>
            </a:extLst>
          </a:blip>
          <a:srcRect l="81659" t="98462"/>
          <a:stretch/>
        </p:blipFill>
        <p:spPr>
          <a:xfrm>
            <a:off x="360824" y="1157209"/>
            <a:ext cx="11470351" cy="45719"/>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781393" y="172348"/>
            <a:ext cx="11049782" cy="830997"/>
          </a:xfrm>
          <a:prstGeom prst="rect">
            <a:avLst/>
          </a:prstGeom>
          <a:noFill/>
        </p:spPr>
        <p:txBody>
          <a:bodyPr wrap="square" rtlCol="0">
            <a:spAutoFit/>
          </a:bodyPr>
          <a:lstStyle/>
          <a:p>
            <a:pPr algn="ctr"/>
            <a:r>
              <a:rPr lang="en-US" sz="4800" b="1" dirty="0" smtClean="0">
                <a:solidFill>
                  <a:srgbClr val="0070C0"/>
                </a:solidFill>
                <a:latin typeface="Cambria" panose="02040503050406030204" pitchFamily="18" charset="0"/>
                <a:cs typeface="Helvetica" panose="020B0604020202020204" pitchFamily="34" charset="0"/>
              </a:rPr>
              <a:t>High School Rankings</a:t>
            </a:r>
          </a:p>
        </p:txBody>
      </p:sp>
      <p:pic>
        <p:nvPicPr>
          <p:cNvPr id="4" name="Picture 3"/>
          <p:cNvPicPr>
            <a:picLocks noChangeAspect="1"/>
          </p:cNvPicPr>
          <p:nvPr/>
        </p:nvPicPr>
        <p:blipFill>
          <a:blip r:embed="rId4"/>
          <a:stretch>
            <a:fillRect/>
          </a:stretch>
        </p:blipFill>
        <p:spPr>
          <a:xfrm>
            <a:off x="881499" y="1512063"/>
            <a:ext cx="4240606" cy="4637635"/>
          </a:xfrm>
          <a:prstGeom prst="rect">
            <a:avLst/>
          </a:prstGeom>
        </p:spPr>
      </p:pic>
      <p:sp>
        <p:nvSpPr>
          <p:cNvPr id="8" name="TextBox 7"/>
          <p:cNvSpPr txBox="1"/>
          <p:nvPr/>
        </p:nvSpPr>
        <p:spPr>
          <a:xfrm>
            <a:off x="5007136" y="1385459"/>
            <a:ext cx="6147063" cy="461665"/>
          </a:xfrm>
          <a:prstGeom prst="rect">
            <a:avLst/>
          </a:prstGeom>
          <a:noFill/>
        </p:spPr>
        <p:txBody>
          <a:bodyPr wrap="square" rtlCol="0">
            <a:spAutoFit/>
          </a:bodyPr>
          <a:lstStyle/>
          <a:p>
            <a:pPr algn="ctr" defTabSz="457200"/>
            <a:r>
              <a:rPr lang="en-US" sz="2400" b="1" dirty="0" smtClean="0">
                <a:solidFill>
                  <a:srgbClr val="17375E"/>
                </a:solidFill>
                <a:latin typeface="Cambria" panose="02040503050406030204" pitchFamily="18" charset="0"/>
              </a:rPr>
              <a:t>Top 115 Most Challenging High Schools</a:t>
            </a:r>
            <a:endParaRPr lang="en-US" sz="2400" b="1" dirty="0">
              <a:solidFill>
                <a:srgbClr val="17375E"/>
              </a:solidFill>
              <a:latin typeface="Cambria" panose="02040503050406030204" pitchFamily="18" charset="0"/>
            </a:endParaRPr>
          </a:p>
        </p:txBody>
      </p:sp>
      <p:sp>
        <p:nvSpPr>
          <p:cNvPr id="9" name="TextBox 8"/>
          <p:cNvSpPr txBox="1"/>
          <p:nvPr/>
        </p:nvSpPr>
        <p:spPr>
          <a:xfrm>
            <a:off x="3644527" y="6289161"/>
            <a:ext cx="5213287" cy="261610"/>
          </a:xfrm>
          <a:prstGeom prst="rect">
            <a:avLst/>
          </a:prstGeom>
          <a:noFill/>
        </p:spPr>
        <p:txBody>
          <a:bodyPr wrap="none" rtlCol="0">
            <a:spAutoFit/>
          </a:bodyPr>
          <a:lstStyle/>
          <a:p>
            <a:pPr algn="ctr" defTabSz="457200"/>
            <a:r>
              <a:rPr lang="en-US" sz="1100" dirty="0">
                <a:solidFill>
                  <a:prstClr val="black"/>
                </a:solidFill>
              </a:rPr>
              <a:t>http://apps.washingtonpost.com/local/highschoolchallenge/schools/2016/list/national/</a:t>
            </a:r>
          </a:p>
        </p:txBody>
      </p:sp>
      <p:sp>
        <p:nvSpPr>
          <p:cNvPr id="11" name="TextBox 10"/>
          <p:cNvSpPr txBox="1"/>
          <p:nvPr/>
        </p:nvSpPr>
        <p:spPr>
          <a:xfrm>
            <a:off x="6778788" y="3455928"/>
            <a:ext cx="2805276" cy="312265"/>
          </a:xfrm>
          <a:prstGeom prst="rect">
            <a:avLst/>
          </a:prstGeom>
          <a:noFill/>
        </p:spPr>
        <p:txBody>
          <a:bodyPr wrap="square" rtlCol="0">
            <a:spAutoFit/>
          </a:bodyPr>
          <a:lstStyle/>
          <a:p>
            <a:pPr algn="ctr" defTabSz="457200">
              <a:lnSpc>
                <a:spcPct val="70000"/>
              </a:lnSpc>
            </a:pPr>
            <a:r>
              <a:rPr lang="en-US" sz="2000" b="1" dirty="0">
                <a:solidFill>
                  <a:srgbClr val="17375E"/>
                </a:solidFill>
                <a:latin typeface="Cambria" panose="02040503050406030204" pitchFamily="18" charset="0"/>
              </a:rPr>
              <a:t>RIO GRANDE </a:t>
            </a:r>
            <a:r>
              <a:rPr lang="en-US" sz="2000" b="1" dirty="0" smtClean="0">
                <a:solidFill>
                  <a:srgbClr val="17375E"/>
                </a:solidFill>
                <a:latin typeface="Cambria" panose="02040503050406030204" pitchFamily="18" charset="0"/>
              </a:rPr>
              <a:t>VALLEY</a:t>
            </a:r>
            <a:endParaRPr lang="en-US" sz="2000" b="1" dirty="0">
              <a:solidFill>
                <a:srgbClr val="17375E"/>
              </a:solidFill>
              <a:latin typeface="Cambria" panose="02040503050406030204" pitchFamily="18" charset="0"/>
            </a:endParaRPr>
          </a:p>
        </p:txBody>
      </p:sp>
      <p:sp>
        <p:nvSpPr>
          <p:cNvPr id="13" name="TextBox 12"/>
          <p:cNvSpPr txBox="1"/>
          <p:nvPr/>
        </p:nvSpPr>
        <p:spPr>
          <a:xfrm>
            <a:off x="6614654" y="4902938"/>
            <a:ext cx="3294457" cy="312265"/>
          </a:xfrm>
          <a:prstGeom prst="rect">
            <a:avLst/>
          </a:prstGeom>
          <a:noFill/>
        </p:spPr>
        <p:txBody>
          <a:bodyPr wrap="square" rtlCol="0">
            <a:spAutoFit/>
          </a:bodyPr>
          <a:lstStyle/>
          <a:p>
            <a:pPr algn="ctr" defTabSz="457200">
              <a:lnSpc>
                <a:spcPct val="70000"/>
              </a:lnSpc>
            </a:pPr>
            <a:r>
              <a:rPr lang="en-US" sz="2000" b="1" dirty="0">
                <a:solidFill>
                  <a:srgbClr val="17375E"/>
                </a:solidFill>
                <a:latin typeface="Cambria" panose="02040503050406030204" pitchFamily="18" charset="0"/>
              </a:rPr>
              <a:t>IDEA PUBLIC </a:t>
            </a:r>
            <a:r>
              <a:rPr lang="en-US" sz="2000" b="1" dirty="0" smtClean="0">
                <a:solidFill>
                  <a:srgbClr val="17375E"/>
                </a:solidFill>
                <a:latin typeface="Cambria" panose="02040503050406030204" pitchFamily="18" charset="0"/>
              </a:rPr>
              <a:t>SCHOOLS</a:t>
            </a:r>
            <a:endParaRPr lang="en-US" sz="2000" b="1" dirty="0">
              <a:solidFill>
                <a:srgbClr val="17375E"/>
              </a:solidFill>
              <a:latin typeface="Cambria" panose="02040503050406030204" pitchFamily="18"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683" y="0"/>
            <a:ext cx="1555122" cy="1095511"/>
          </a:xfrm>
          <a:prstGeom prst="rect">
            <a:avLst/>
          </a:prstGeom>
        </p:spPr>
      </p:pic>
      <p:sp>
        <p:nvSpPr>
          <p:cNvPr id="16" name="TextBox 15"/>
          <p:cNvSpPr txBox="1"/>
          <p:nvPr/>
        </p:nvSpPr>
        <p:spPr>
          <a:xfrm>
            <a:off x="7225704" y="2336629"/>
            <a:ext cx="1709928" cy="1015663"/>
          </a:xfrm>
          <a:prstGeom prst="rect">
            <a:avLst/>
          </a:prstGeom>
          <a:noFill/>
        </p:spPr>
        <p:txBody>
          <a:bodyPr wrap="square" rtlCol="0">
            <a:spAutoFit/>
          </a:bodyPr>
          <a:lstStyle/>
          <a:p>
            <a:pPr algn="ctr"/>
            <a:r>
              <a:rPr lang="en-US" sz="6000" dirty="0" smtClean="0">
                <a:solidFill>
                  <a:schemeClr val="accent5"/>
                </a:solidFill>
              </a:rPr>
              <a:t>37</a:t>
            </a:r>
            <a:endParaRPr lang="en-US" sz="6000" dirty="0">
              <a:solidFill>
                <a:schemeClr val="accent5"/>
              </a:solidFill>
            </a:endParaRPr>
          </a:p>
        </p:txBody>
      </p:sp>
      <p:sp>
        <p:nvSpPr>
          <p:cNvPr id="17" name="TextBox 16"/>
          <p:cNvSpPr txBox="1"/>
          <p:nvPr/>
        </p:nvSpPr>
        <p:spPr>
          <a:xfrm>
            <a:off x="7225704" y="5144477"/>
            <a:ext cx="1709928" cy="1015663"/>
          </a:xfrm>
          <a:prstGeom prst="rect">
            <a:avLst/>
          </a:prstGeom>
          <a:noFill/>
        </p:spPr>
        <p:txBody>
          <a:bodyPr wrap="square" rtlCol="0">
            <a:spAutoFit/>
          </a:bodyPr>
          <a:lstStyle/>
          <a:p>
            <a:pPr algn="ctr"/>
            <a:r>
              <a:rPr lang="en-US" sz="6000" dirty="0" smtClean="0">
                <a:solidFill>
                  <a:schemeClr val="accent5"/>
                </a:solidFill>
              </a:rPr>
              <a:t>7</a:t>
            </a:r>
            <a:endParaRPr lang="en-US" sz="6000" dirty="0">
              <a:solidFill>
                <a:schemeClr val="accent5"/>
              </a:solidFill>
            </a:endParaRPr>
          </a:p>
        </p:txBody>
      </p:sp>
      <p:sp>
        <p:nvSpPr>
          <p:cNvPr id="18" name="TextBox 17"/>
          <p:cNvSpPr txBox="1"/>
          <p:nvPr/>
        </p:nvSpPr>
        <p:spPr>
          <a:xfrm>
            <a:off x="7225704" y="3652503"/>
            <a:ext cx="1709928" cy="1015663"/>
          </a:xfrm>
          <a:prstGeom prst="rect">
            <a:avLst/>
          </a:prstGeom>
          <a:noFill/>
        </p:spPr>
        <p:txBody>
          <a:bodyPr wrap="square" rtlCol="0">
            <a:spAutoFit/>
          </a:bodyPr>
          <a:lstStyle/>
          <a:p>
            <a:pPr algn="ctr"/>
            <a:r>
              <a:rPr lang="en-US" sz="6000" dirty="0" smtClean="0">
                <a:solidFill>
                  <a:schemeClr val="accent5"/>
                </a:solidFill>
              </a:rPr>
              <a:t>11</a:t>
            </a:r>
            <a:endParaRPr lang="en-US" sz="6000" dirty="0">
              <a:solidFill>
                <a:schemeClr val="accent5"/>
              </a:solidFill>
            </a:endParaRPr>
          </a:p>
        </p:txBody>
      </p:sp>
      <p:sp>
        <p:nvSpPr>
          <p:cNvPr id="20" name="TextBox 19"/>
          <p:cNvSpPr txBox="1"/>
          <p:nvPr/>
        </p:nvSpPr>
        <p:spPr>
          <a:xfrm>
            <a:off x="6678030" y="2198726"/>
            <a:ext cx="2805276" cy="312265"/>
          </a:xfrm>
          <a:prstGeom prst="rect">
            <a:avLst/>
          </a:prstGeom>
          <a:noFill/>
        </p:spPr>
        <p:txBody>
          <a:bodyPr wrap="square" rtlCol="0">
            <a:spAutoFit/>
          </a:bodyPr>
          <a:lstStyle/>
          <a:p>
            <a:pPr algn="ctr" defTabSz="457200">
              <a:lnSpc>
                <a:spcPct val="70000"/>
              </a:lnSpc>
            </a:pPr>
            <a:r>
              <a:rPr lang="en-US" sz="2000" b="1" dirty="0" smtClean="0">
                <a:solidFill>
                  <a:srgbClr val="17375E"/>
                </a:solidFill>
                <a:latin typeface="Cambria" panose="02040503050406030204" pitchFamily="18" charset="0"/>
              </a:rPr>
              <a:t>TEXAS</a:t>
            </a:r>
            <a:endParaRPr lang="en-US" sz="2000" b="1" dirty="0">
              <a:solidFill>
                <a:srgbClr val="17375E"/>
              </a:solidFill>
              <a:latin typeface="Cambria" panose="02040503050406030204" pitchFamily="18" charset="0"/>
            </a:endParaRPr>
          </a:p>
        </p:txBody>
      </p:sp>
    </p:spTree>
    <p:extLst>
      <p:ext uri="{BB962C8B-B14F-4D97-AF65-F5344CB8AC3E}">
        <p14:creationId xmlns:p14="http://schemas.microsoft.com/office/powerpoint/2010/main" val="1827458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03052" y="1962150"/>
            <a:ext cx="10135558" cy="3421219"/>
            <a:chOff x="1003052" y="1962150"/>
            <a:chExt cx="10135558" cy="3421219"/>
          </a:xfrm>
        </p:grpSpPr>
        <p:sp>
          <p:nvSpPr>
            <p:cNvPr id="27" name="Rectangle 26"/>
            <p:cNvSpPr/>
            <p:nvPr/>
          </p:nvSpPr>
          <p:spPr>
            <a:xfrm>
              <a:off x="1003052" y="4892843"/>
              <a:ext cx="1855157" cy="490526"/>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073153" y="4459706"/>
              <a:ext cx="1855156" cy="9236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143252" y="4129200"/>
              <a:ext cx="1855158" cy="1254169"/>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30" name="Rectangle 29"/>
            <p:cNvSpPr/>
            <p:nvPr/>
          </p:nvSpPr>
          <p:spPr>
            <a:xfrm>
              <a:off x="7210349" y="3783944"/>
              <a:ext cx="1858162" cy="1599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280450" y="1962150"/>
              <a:ext cx="1858160" cy="3421218"/>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1326523"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5%</a:t>
            </a:r>
            <a:endParaRPr lang="en-US" sz="3200" b="1" dirty="0">
              <a:latin typeface="Proxima Nova" charset="0"/>
              <a:ea typeface="Proxima Nova" charset="0"/>
              <a:cs typeface="Proxima Nova" charset="0"/>
            </a:endParaRPr>
          </a:p>
        </p:txBody>
      </p:sp>
      <p:sp>
        <p:nvSpPr>
          <p:cNvPr id="45" name="TextBox 44"/>
          <p:cNvSpPr txBox="1"/>
          <p:nvPr/>
        </p:nvSpPr>
        <p:spPr>
          <a:xfrm>
            <a:off x="3456619" y="5509382"/>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10%</a:t>
            </a:r>
            <a:endParaRPr lang="en-US" sz="3200" b="1" dirty="0">
              <a:latin typeface="Proxima Nova" charset="0"/>
              <a:ea typeface="Proxima Nova" charset="0"/>
              <a:cs typeface="Proxima Nova" charset="0"/>
            </a:endParaRPr>
          </a:p>
        </p:txBody>
      </p:sp>
      <p:sp>
        <p:nvSpPr>
          <p:cNvPr id="46" name="TextBox 45"/>
          <p:cNvSpPr txBox="1"/>
          <p:nvPr/>
        </p:nvSpPr>
        <p:spPr>
          <a:xfrm>
            <a:off x="5506505"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14%</a:t>
            </a:r>
            <a:endParaRPr lang="en-US" sz="3200" b="1" dirty="0">
              <a:latin typeface="Proxima Nova" charset="0"/>
              <a:ea typeface="Proxima Nova" charset="0"/>
              <a:cs typeface="Proxima Nova" charset="0"/>
            </a:endParaRPr>
          </a:p>
        </p:txBody>
      </p:sp>
      <p:sp>
        <p:nvSpPr>
          <p:cNvPr id="47" name="TextBox 46"/>
          <p:cNvSpPr txBox="1"/>
          <p:nvPr/>
        </p:nvSpPr>
        <p:spPr>
          <a:xfrm>
            <a:off x="7544850"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20%</a:t>
            </a:r>
            <a:endParaRPr lang="en-US" sz="3200" b="1" dirty="0">
              <a:latin typeface="Proxima Nova" charset="0"/>
              <a:ea typeface="Proxima Nova" charset="0"/>
              <a:cs typeface="Proxima Nova" charset="0"/>
            </a:endParaRPr>
          </a:p>
        </p:txBody>
      </p:sp>
      <p:sp>
        <p:nvSpPr>
          <p:cNvPr id="48" name="TextBox 47"/>
          <p:cNvSpPr txBox="1"/>
          <p:nvPr/>
        </p:nvSpPr>
        <p:spPr>
          <a:xfrm>
            <a:off x="9663405"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52%</a:t>
            </a:r>
            <a:endParaRPr lang="en-US" sz="3200" b="1" dirty="0">
              <a:latin typeface="Proxima Nova" charset="0"/>
              <a:ea typeface="Proxima Nova" charset="0"/>
              <a:cs typeface="Proxima Nova" charset="0"/>
            </a:endParaRPr>
          </a:p>
        </p:txBody>
      </p:sp>
      <p:sp>
        <p:nvSpPr>
          <p:cNvPr id="62" name="TextBox 61"/>
          <p:cNvSpPr txBox="1"/>
          <p:nvPr/>
        </p:nvSpPr>
        <p:spPr>
          <a:xfrm>
            <a:off x="860612" y="1562041"/>
            <a:ext cx="3845259" cy="1446550"/>
          </a:xfrm>
          <a:prstGeom prst="rect">
            <a:avLst/>
          </a:prstGeom>
          <a:noFill/>
        </p:spPr>
        <p:txBody>
          <a:bodyPr wrap="square" rtlCol="0">
            <a:spAutoFit/>
          </a:bodyPr>
          <a:lstStyle/>
          <a:p>
            <a:r>
              <a:rPr lang="en-US" sz="2800" dirty="0">
                <a:latin typeface="Proxima Nova" charset="0"/>
                <a:ea typeface="Proxima Nova" charset="0"/>
                <a:cs typeface="Proxima Nova" charset="0"/>
              </a:rPr>
              <a:t>Americans Born into Bottom Quintile</a:t>
            </a:r>
          </a:p>
          <a:p>
            <a:endParaRPr lang="en-US" sz="3200" dirty="0" smtClean="0">
              <a:latin typeface="Proxima Nova" charset="0"/>
              <a:ea typeface="Proxima Nova" charset="0"/>
              <a:cs typeface="Proxima Nova" charset="0"/>
            </a:endParaRPr>
          </a:p>
        </p:txBody>
      </p:sp>
      <p:grpSp>
        <p:nvGrpSpPr>
          <p:cNvPr id="63" name="Group 62"/>
          <p:cNvGrpSpPr/>
          <p:nvPr/>
        </p:nvGrpSpPr>
        <p:grpSpPr>
          <a:xfrm>
            <a:off x="1245501" y="3502141"/>
            <a:ext cx="1261892" cy="1254117"/>
            <a:chOff x="1326522" y="3497209"/>
            <a:chExt cx="1261892" cy="1254117"/>
          </a:xfrm>
        </p:grpSpPr>
        <p:grpSp>
          <p:nvGrpSpPr>
            <p:cNvPr id="64" name="Group 63"/>
            <p:cNvGrpSpPr/>
            <p:nvPr/>
          </p:nvGrpSpPr>
          <p:grpSpPr>
            <a:xfrm>
              <a:off x="1326522" y="4361029"/>
              <a:ext cx="1261892" cy="390297"/>
              <a:chOff x="1326523" y="4361029"/>
              <a:chExt cx="1261892" cy="390297"/>
            </a:xfrm>
          </p:grpSpPr>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523" y="4361029"/>
                <a:ext cx="346930" cy="390297"/>
              </a:xfrm>
              <a:prstGeom prst="rect">
                <a:avLst/>
              </a:prstGeom>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0303" y="4361029"/>
                <a:ext cx="346930" cy="390297"/>
              </a:xfrm>
              <a:prstGeom prst="rect">
                <a:avLst/>
              </a:prstGeom>
            </p:spPr>
          </p:pic>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370" y="4361029"/>
                <a:ext cx="346930" cy="390297"/>
              </a:xfrm>
              <a:prstGeom prst="rect">
                <a:avLst/>
              </a:prstGeom>
            </p:spPr>
          </p:pic>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485" y="4361029"/>
                <a:ext cx="346930" cy="390297"/>
              </a:xfrm>
              <a:prstGeom prst="rect">
                <a:avLst/>
              </a:prstGeom>
            </p:spPr>
          </p:pic>
        </p:grpSp>
        <p:grpSp>
          <p:nvGrpSpPr>
            <p:cNvPr id="65" name="Group 64"/>
            <p:cNvGrpSpPr/>
            <p:nvPr/>
          </p:nvGrpSpPr>
          <p:grpSpPr>
            <a:xfrm>
              <a:off x="1326522" y="3934050"/>
              <a:ext cx="1261892" cy="390297"/>
              <a:chOff x="1326523" y="4361029"/>
              <a:chExt cx="1261892" cy="390297"/>
            </a:xfrm>
          </p:grpSpPr>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523" y="4361029"/>
                <a:ext cx="346930" cy="390297"/>
              </a:xfrm>
              <a:prstGeom prst="rect">
                <a:avLst/>
              </a:prstGeom>
            </p:spPr>
          </p:pic>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0303" y="4361029"/>
                <a:ext cx="346930" cy="390297"/>
              </a:xfrm>
              <a:prstGeom prst="rect">
                <a:avLst/>
              </a:prstGeom>
            </p:spPr>
          </p:pic>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370" y="4361029"/>
                <a:ext cx="346930" cy="390297"/>
              </a:xfrm>
              <a:prstGeom prst="rect">
                <a:avLst/>
              </a:prstGeom>
            </p:spPr>
          </p:pic>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485" y="4361029"/>
                <a:ext cx="346930" cy="390297"/>
              </a:xfrm>
              <a:prstGeom prst="rect">
                <a:avLst/>
              </a:prstGeom>
            </p:spPr>
          </p:pic>
        </p:grpSp>
        <p:grpSp>
          <p:nvGrpSpPr>
            <p:cNvPr id="66" name="Group 65"/>
            <p:cNvGrpSpPr/>
            <p:nvPr/>
          </p:nvGrpSpPr>
          <p:grpSpPr>
            <a:xfrm>
              <a:off x="1652346" y="3497209"/>
              <a:ext cx="624045" cy="390297"/>
              <a:chOff x="1964370" y="4361029"/>
              <a:chExt cx="624045" cy="390297"/>
            </a:xfrm>
          </p:grpSpPr>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370" y="4361029"/>
                <a:ext cx="346930" cy="390297"/>
              </a:xfrm>
              <a:prstGeom prst="rect">
                <a:avLst/>
              </a:prstGeom>
            </p:spPr>
          </p:pic>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485" y="4361029"/>
                <a:ext cx="346930" cy="390297"/>
              </a:xfrm>
              <a:prstGeom prst="rect">
                <a:avLst/>
              </a:prstGeom>
            </p:spPr>
          </p:pic>
        </p:grpSp>
      </p:grpSp>
    </p:spTree>
    <p:extLst>
      <p:ext uri="{BB962C8B-B14F-4D97-AF65-F5344CB8AC3E}">
        <p14:creationId xmlns:p14="http://schemas.microsoft.com/office/powerpoint/2010/main" val="3305650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003052" y="4892843"/>
            <a:ext cx="1855157" cy="490526"/>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073153" y="4459706"/>
            <a:ext cx="1855156" cy="9236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143252" y="4129200"/>
            <a:ext cx="1855158" cy="1254169"/>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37" name="Rectangle 36"/>
          <p:cNvSpPr/>
          <p:nvPr/>
        </p:nvSpPr>
        <p:spPr>
          <a:xfrm>
            <a:off x="7210349" y="3783944"/>
            <a:ext cx="1858162" cy="1599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280450" y="1962150"/>
            <a:ext cx="1858160" cy="3421218"/>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26523" y="4834143"/>
            <a:ext cx="1249252" cy="584775"/>
          </a:xfrm>
          <a:prstGeom prst="rect">
            <a:avLst/>
          </a:prstGeom>
          <a:noFill/>
        </p:spPr>
        <p:txBody>
          <a:bodyPr wrap="square" rtlCol="0">
            <a:spAutoFit/>
          </a:bodyPr>
          <a:lstStyle/>
          <a:p>
            <a:pPr algn="ctr"/>
            <a:r>
              <a:rPr lang="en-US" sz="3200" b="1" dirty="0" smtClean="0">
                <a:solidFill>
                  <a:schemeClr val="bg1"/>
                </a:solidFill>
                <a:latin typeface="Proxima Nova" charset="0"/>
                <a:ea typeface="Proxima Nova" charset="0"/>
                <a:cs typeface="Proxima Nova" charset="0"/>
              </a:rPr>
              <a:t>20%</a:t>
            </a:r>
            <a:endParaRPr lang="en-US" sz="3200" b="1" dirty="0">
              <a:solidFill>
                <a:schemeClr val="bg1"/>
              </a:solidFill>
              <a:latin typeface="Proxima Nova" charset="0"/>
              <a:ea typeface="Proxima Nova" charset="0"/>
              <a:cs typeface="Proxima Nova" charset="0"/>
            </a:endParaRPr>
          </a:p>
        </p:txBody>
      </p:sp>
      <p:sp>
        <p:nvSpPr>
          <p:cNvPr id="12" name="TextBox 11"/>
          <p:cNvSpPr txBox="1"/>
          <p:nvPr/>
        </p:nvSpPr>
        <p:spPr>
          <a:xfrm>
            <a:off x="3422293" y="4474697"/>
            <a:ext cx="1249252" cy="584775"/>
          </a:xfrm>
          <a:prstGeom prst="rect">
            <a:avLst/>
          </a:prstGeom>
          <a:noFill/>
        </p:spPr>
        <p:txBody>
          <a:bodyPr wrap="square" rtlCol="0">
            <a:spAutoFit/>
          </a:bodyPr>
          <a:lstStyle/>
          <a:p>
            <a:pPr algn="ctr"/>
            <a:r>
              <a:rPr lang="en-US" sz="3200" b="1" dirty="0">
                <a:solidFill>
                  <a:schemeClr val="bg1"/>
                </a:solidFill>
                <a:latin typeface="Proxima Nova" charset="0"/>
                <a:ea typeface="Proxima Nova" charset="0"/>
                <a:cs typeface="Proxima Nova" charset="0"/>
              </a:rPr>
              <a:t>20%</a:t>
            </a:r>
          </a:p>
        </p:txBody>
      </p:sp>
      <p:sp>
        <p:nvSpPr>
          <p:cNvPr id="13" name="TextBox 12"/>
          <p:cNvSpPr txBox="1"/>
          <p:nvPr/>
        </p:nvSpPr>
        <p:spPr>
          <a:xfrm>
            <a:off x="5470520" y="4147584"/>
            <a:ext cx="1249252" cy="584775"/>
          </a:xfrm>
          <a:prstGeom prst="rect">
            <a:avLst/>
          </a:prstGeom>
          <a:noFill/>
        </p:spPr>
        <p:txBody>
          <a:bodyPr wrap="square" rtlCol="0">
            <a:spAutoFit/>
          </a:bodyPr>
          <a:lstStyle/>
          <a:p>
            <a:pPr algn="ctr"/>
            <a:r>
              <a:rPr lang="en-US" sz="3200" b="1" dirty="0">
                <a:solidFill>
                  <a:schemeClr val="bg1"/>
                </a:solidFill>
                <a:latin typeface="Proxima Nova" charset="0"/>
                <a:ea typeface="Proxima Nova" charset="0"/>
                <a:cs typeface="Proxima Nova" charset="0"/>
              </a:rPr>
              <a:t>20%</a:t>
            </a:r>
          </a:p>
        </p:txBody>
      </p:sp>
      <p:sp>
        <p:nvSpPr>
          <p:cNvPr id="14" name="TextBox 13"/>
          <p:cNvSpPr txBox="1"/>
          <p:nvPr/>
        </p:nvSpPr>
        <p:spPr>
          <a:xfrm>
            <a:off x="7552982" y="3794954"/>
            <a:ext cx="1249252" cy="584775"/>
          </a:xfrm>
          <a:prstGeom prst="rect">
            <a:avLst/>
          </a:prstGeom>
          <a:noFill/>
        </p:spPr>
        <p:txBody>
          <a:bodyPr wrap="square" rtlCol="0">
            <a:spAutoFit/>
          </a:bodyPr>
          <a:lstStyle/>
          <a:p>
            <a:pPr algn="ctr"/>
            <a:r>
              <a:rPr lang="en-US" sz="3200" b="1" dirty="0">
                <a:solidFill>
                  <a:schemeClr val="bg1"/>
                </a:solidFill>
                <a:latin typeface="Proxima Nova" charset="0"/>
                <a:ea typeface="Proxima Nova" charset="0"/>
                <a:cs typeface="Proxima Nova" charset="0"/>
              </a:rPr>
              <a:t>20%</a:t>
            </a:r>
          </a:p>
        </p:txBody>
      </p:sp>
      <p:sp>
        <p:nvSpPr>
          <p:cNvPr id="15" name="TextBox 14"/>
          <p:cNvSpPr txBox="1"/>
          <p:nvPr/>
        </p:nvSpPr>
        <p:spPr>
          <a:xfrm>
            <a:off x="9614037" y="2171080"/>
            <a:ext cx="1249252" cy="584775"/>
          </a:xfrm>
          <a:prstGeom prst="rect">
            <a:avLst/>
          </a:prstGeom>
          <a:noFill/>
        </p:spPr>
        <p:txBody>
          <a:bodyPr wrap="square" rtlCol="0">
            <a:spAutoFit/>
          </a:bodyPr>
          <a:lstStyle/>
          <a:p>
            <a:pPr algn="ctr"/>
            <a:r>
              <a:rPr lang="en-US" sz="3200" b="1" dirty="0">
                <a:solidFill>
                  <a:schemeClr val="bg1"/>
                </a:solidFill>
                <a:latin typeface="Proxima Nova" charset="0"/>
                <a:ea typeface="Proxima Nova" charset="0"/>
                <a:cs typeface="Proxima Nova" charset="0"/>
              </a:rPr>
              <a:t>20%</a:t>
            </a:r>
          </a:p>
        </p:txBody>
      </p:sp>
      <p:sp>
        <p:nvSpPr>
          <p:cNvPr id="53" name="TextBox 52"/>
          <p:cNvSpPr txBox="1"/>
          <p:nvPr/>
        </p:nvSpPr>
        <p:spPr>
          <a:xfrm>
            <a:off x="860612" y="1395642"/>
            <a:ext cx="3122649" cy="523220"/>
          </a:xfrm>
          <a:prstGeom prst="rect">
            <a:avLst/>
          </a:prstGeom>
          <a:noFill/>
        </p:spPr>
        <p:txBody>
          <a:bodyPr wrap="square" rtlCol="0">
            <a:spAutoFit/>
          </a:bodyPr>
          <a:lstStyle/>
          <a:p>
            <a:r>
              <a:rPr lang="en-US" sz="2800" dirty="0" smtClean="0">
                <a:latin typeface="Proxima Nova" charset="0"/>
                <a:ea typeface="Proxima Nova" charset="0"/>
                <a:cs typeface="Proxima Nova" charset="0"/>
              </a:rPr>
              <a:t>Perfect mobility</a:t>
            </a:r>
            <a:endParaRPr lang="en-US" sz="2800" dirty="0">
              <a:latin typeface="Proxima Nova" charset="0"/>
              <a:ea typeface="Proxima Nova" charset="0"/>
              <a:cs typeface="Proxima Nova" charset="0"/>
            </a:endParaRPr>
          </a:p>
        </p:txBody>
      </p:sp>
      <p:grpSp>
        <p:nvGrpSpPr>
          <p:cNvPr id="64" name="Group 63"/>
          <p:cNvGrpSpPr/>
          <p:nvPr/>
        </p:nvGrpSpPr>
        <p:grpSpPr>
          <a:xfrm>
            <a:off x="1572369" y="4279548"/>
            <a:ext cx="624045" cy="390297"/>
            <a:chOff x="1964370" y="4361029"/>
            <a:chExt cx="624045" cy="390297"/>
          </a:xfrm>
        </p:grpSpPr>
        <p:pic>
          <p:nvPicPr>
            <p:cNvPr id="65" name="Picture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370" y="4361029"/>
              <a:ext cx="346930" cy="390297"/>
            </a:xfrm>
            <a:prstGeom prst="rect">
              <a:avLst/>
            </a:prstGeom>
          </p:spPr>
        </p:pic>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485" y="4361029"/>
              <a:ext cx="346930" cy="390297"/>
            </a:xfrm>
            <a:prstGeom prst="rect">
              <a:avLst/>
            </a:prstGeom>
          </p:spPr>
        </p:pic>
      </p:grpSp>
      <p:grpSp>
        <p:nvGrpSpPr>
          <p:cNvPr id="67" name="Group 66"/>
          <p:cNvGrpSpPr/>
          <p:nvPr/>
        </p:nvGrpSpPr>
        <p:grpSpPr>
          <a:xfrm>
            <a:off x="3677746" y="3859038"/>
            <a:ext cx="624045" cy="390297"/>
            <a:chOff x="1964370" y="4361029"/>
            <a:chExt cx="624045" cy="390297"/>
          </a:xfrm>
        </p:grpSpPr>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370" y="4361029"/>
              <a:ext cx="346930" cy="390297"/>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485" y="4361029"/>
              <a:ext cx="346930" cy="390297"/>
            </a:xfrm>
            <a:prstGeom prst="rect">
              <a:avLst/>
            </a:prstGeom>
          </p:spPr>
        </p:pic>
      </p:grpSp>
      <p:grpSp>
        <p:nvGrpSpPr>
          <p:cNvPr id="70" name="Group 69"/>
          <p:cNvGrpSpPr/>
          <p:nvPr/>
        </p:nvGrpSpPr>
        <p:grpSpPr>
          <a:xfrm>
            <a:off x="5751039" y="3495596"/>
            <a:ext cx="624045" cy="390297"/>
            <a:chOff x="1964370" y="4361029"/>
            <a:chExt cx="624045" cy="390297"/>
          </a:xfrm>
        </p:grpSpPr>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370" y="4361029"/>
              <a:ext cx="346930" cy="390297"/>
            </a:xfrm>
            <a:prstGeom prst="rect">
              <a:avLst/>
            </a:prstGeom>
          </p:spPr>
        </p:pic>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485" y="4361029"/>
              <a:ext cx="346930" cy="390297"/>
            </a:xfrm>
            <a:prstGeom prst="rect">
              <a:avLst/>
            </a:prstGeom>
          </p:spPr>
        </p:pic>
      </p:grpSp>
      <p:grpSp>
        <p:nvGrpSpPr>
          <p:cNvPr id="73" name="Group 72"/>
          <p:cNvGrpSpPr/>
          <p:nvPr/>
        </p:nvGrpSpPr>
        <p:grpSpPr>
          <a:xfrm>
            <a:off x="7801417" y="3137218"/>
            <a:ext cx="624045" cy="390297"/>
            <a:chOff x="1964370" y="4361029"/>
            <a:chExt cx="624045" cy="390297"/>
          </a:xfrm>
        </p:grpSpPr>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370" y="4361029"/>
              <a:ext cx="346930" cy="390297"/>
            </a:xfrm>
            <a:prstGeom prst="rect">
              <a:avLst/>
            </a:prstGeom>
          </p:spPr>
        </p:pic>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485" y="4361029"/>
              <a:ext cx="346930" cy="390297"/>
            </a:xfrm>
            <a:prstGeom prst="rect">
              <a:avLst/>
            </a:prstGeom>
          </p:spPr>
        </p:pic>
      </p:grpSp>
      <p:grpSp>
        <p:nvGrpSpPr>
          <p:cNvPr id="76" name="Group 75"/>
          <p:cNvGrpSpPr/>
          <p:nvPr/>
        </p:nvGrpSpPr>
        <p:grpSpPr>
          <a:xfrm>
            <a:off x="9892395" y="1343899"/>
            <a:ext cx="624045" cy="390297"/>
            <a:chOff x="1964370" y="4361029"/>
            <a:chExt cx="624045" cy="390297"/>
          </a:xfrm>
        </p:grpSpPr>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370" y="4361029"/>
              <a:ext cx="346930" cy="390297"/>
            </a:xfrm>
            <a:prstGeom prst="rect">
              <a:avLst/>
            </a:prstGeom>
          </p:spPr>
        </p:pic>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485" y="4361029"/>
              <a:ext cx="346930" cy="390297"/>
            </a:xfrm>
            <a:prstGeom prst="rect">
              <a:avLst/>
            </a:prstGeom>
          </p:spPr>
        </p:pic>
      </p:grpSp>
      <p:sp>
        <p:nvSpPr>
          <p:cNvPr id="39" name="TextBox 38"/>
          <p:cNvSpPr txBox="1"/>
          <p:nvPr/>
        </p:nvSpPr>
        <p:spPr>
          <a:xfrm>
            <a:off x="1326523"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5%</a:t>
            </a:r>
            <a:endParaRPr lang="en-US" sz="3200" b="1" dirty="0">
              <a:latin typeface="Proxima Nova" charset="0"/>
              <a:ea typeface="Proxima Nova" charset="0"/>
              <a:cs typeface="Proxima Nova" charset="0"/>
            </a:endParaRPr>
          </a:p>
        </p:txBody>
      </p:sp>
      <p:sp>
        <p:nvSpPr>
          <p:cNvPr id="40" name="TextBox 39"/>
          <p:cNvSpPr txBox="1"/>
          <p:nvPr/>
        </p:nvSpPr>
        <p:spPr>
          <a:xfrm>
            <a:off x="3456619" y="5509382"/>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10%</a:t>
            </a:r>
            <a:endParaRPr lang="en-US" sz="3200" b="1" dirty="0">
              <a:latin typeface="Proxima Nova" charset="0"/>
              <a:ea typeface="Proxima Nova" charset="0"/>
              <a:cs typeface="Proxima Nova" charset="0"/>
            </a:endParaRPr>
          </a:p>
        </p:txBody>
      </p:sp>
      <p:sp>
        <p:nvSpPr>
          <p:cNvPr id="41" name="TextBox 40"/>
          <p:cNvSpPr txBox="1"/>
          <p:nvPr/>
        </p:nvSpPr>
        <p:spPr>
          <a:xfrm>
            <a:off x="5506505"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14%</a:t>
            </a:r>
            <a:endParaRPr lang="en-US" sz="3200" b="1" dirty="0">
              <a:latin typeface="Proxima Nova" charset="0"/>
              <a:ea typeface="Proxima Nova" charset="0"/>
              <a:cs typeface="Proxima Nova" charset="0"/>
            </a:endParaRPr>
          </a:p>
        </p:txBody>
      </p:sp>
      <p:sp>
        <p:nvSpPr>
          <p:cNvPr id="42" name="TextBox 41"/>
          <p:cNvSpPr txBox="1"/>
          <p:nvPr/>
        </p:nvSpPr>
        <p:spPr>
          <a:xfrm>
            <a:off x="7544850"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20%</a:t>
            </a:r>
            <a:endParaRPr lang="en-US" sz="3200" b="1" dirty="0">
              <a:latin typeface="Proxima Nova" charset="0"/>
              <a:ea typeface="Proxima Nova" charset="0"/>
              <a:cs typeface="Proxima Nova" charset="0"/>
            </a:endParaRPr>
          </a:p>
        </p:txBody>
      </p:sp>
      <p:sp>
        <p:nvSpPr>
          <p:cNvPr id="43" name="TextBox 42"/>
          <p:cNvSpPr txBox="1"/>
          <p:nvPr/>
        </p:nvSpPr>
        <p:spPr>
          <a:xfrm>
            <a:off x="9663405"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52%</a:t>
            </a:r>
            <a:endParaRPr lang="en-US" sz="3200" b="1" dirty="0">
              <a:latin typeface="Proxima Nova" charset="0"/>
              <a:ea typeface="Proxima Nova" charset="0"/>
              <a:cs typeface="Proxima Nova" charset="0"/>
            </a:endParaRPr>
          </a:p>
        </p:txBody>
      </p:sp>
    </p:spTree>
    <p:extLst>
      <p:ext uri="{BB962C8B-B14F-4D97-AF65-F5344CB8AC3E}">
        <p14:creationId xmlns:p14="http://schemas.microsoft.com/office/powerpoint/2010/main" val="1482630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003052" y="4892843"/>
            <a:ext cx="1855157" cy="490526"/>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073153" y="4459706"/>
            <a:ext cx="1855156" cy="9236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143252" y="4129200"/>
            <a:ext cx="1855158" cy="1254169"/>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36" name="Rectangle 35"/>
          <p:cNvSpPr/>
          <p:nvPr/>
        </p:nvSpPr>
        <p:spPr>
          <a:xfrm>
            <a:off x="7210349" y="3783944"/>
            <a:ext cx="1858162" cy="1599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280450" y="1962150"/>
            <a:ext cx="1858160" cy="3421218"/>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39976" y="4840184"/>
            <a:ext cx="1249252" cy="584775"/>
          </a:xfrm>
          <a:prstGeom prst="rect">
            <a:avLst/>
          </a:prstGeom>
          <a:noFill/>
        </p:spPr>
        <p:txBody>
          <a:bodyPr wrap="square" rtlCol="0">
            <a:spAutoFit/>
          </a:bodyPr>
          <a:lstStyle/>
          <a:p>
            <a:pPr algn="ctr"/>
            <a:r>
              <a:rPr lang="en-US" sz="3200" b="1" dirty="0" smtClean="0">
                <a:solidFill>
                  <a:schemeClr val="bg1"/>
                </a:solidFill>
                <a:latin typeface="Proxima Nova" charset="0"/>
                <a:ea typeface="Proxima Nova" charset="0"/>
                <a:cs typeface="Proxima Nova" charset="0"/>
              </a:rPr>
              <a:t>36%</a:t>
            </a:r>
            <a:endParaRPr lang="en-US" sz="3200" b="1" dirty="0">
              <a:solidFill>
                <a:schemeClr val="bg1"/>
              </a:solidFill>
              <a:latin typeface="Proxima Nova" charset="0"/>
              <a:ea typeface="Proxima Nova" charset="0"/>
              <a:cs typeface="Proxima Nova" charset="0"/>
            </a:endParaRPr>
          </a:p>
        </p:txBody>
      </p:sp>
      <p:sp>
        <p:nvSpPr>
          <p:cNvPr id="12" name="TextBox 11"/>
          <p:cNvSpPr txBox="1"/>
          <p:nvPr/>
        </p:nvSpPr>
        <p:spPr>
          <a:xfrm>
            <a:off x="3424535" y="4463896"/>
            <a:ext cx="1249252" cy="584775"/>
          </a:xfrm>
          <a:prstGeom prst="rect">
            <a:avLst/>
          </a:prstGeom>
          <a:noFill/>
        </p:spPr>
        <p:txBody>
          <a:bodyPr wrap="square" rtlCol="0">
            <a:spAutoFit/>
          </a:bodyPr>
          <a:lstStyle/>
          <a:p>
            <a:pPr algn="ctr"/>
            <a:r>
              <a:rPr lang="en-US" sz="3200" b="1" dirty="0" smtClean="0">
                <a:solidFill>
                  <a:schemeClr val="bg1"/>
                </a:solidFill>
                <a:latin typeface="Proxima Nova" charset="0"/>
                <a:ea typeface="Proxima Nova" charset="0"/>
                <a:cs typeface="Proxima Nova" charset="0"/>
              </a:rPr>
              <a:t>24%</a:t>
            </a:r>
            <a:endParaRPr lang="en-US" sz="3200" b="1" dirty="0">
              <a:solidFill>
                <a:schemeClr val="bg1"/>
              </a:solidFill>
              <a:latin typeface="Proxima Nova" charset="0"/>
              <a:ea typeface="Proxima Nova" charset="0"/>
              <a:cs typeface="Proxima Nova" charset="0"/>
            </a:endParaRPr>
          </a:p>
        </p:txBody>
      </p:sp>
      <p:sp>
        <p:nvSpPr>
          <p:cNvPr id="13" name="TextBox 12"/>
          <p:cNvSpPr txBox="1"/>
          <p:nvPr/>
        </p:nvSpPr>
        <p:spPr>
          <a:xfrm>
            <a:off x="5472498" y="4176116"/>
            <a:ext cx="1249252" cy="584775"/>
          </a:xfrm>
          <a:prstGeom prst="rect">
            <a:avLst/>
          </a:prstGeom>
          <a:noFill/>
        </p:spPr>
        <p:txBody>
          <a:bodyPr wrap="square" rtlCol="0">
            <a:spAutoFit/>
          </a:bodyPr>
          <a:lstStyle/>
          <a:p>
            <a:pPr algn="ctr"/>
            <a:r>
              <a:rPr lang="en-US" sz="3200" b="1" dirty="0" smtClean="0">
                <a:solidFill>
                  <a:schemeClr val="bg1"/>
                </a:solidFill>
                <a:latin typeface="Proxima Nova" charset="0"/>
                <a:ea typeface="Proxima Nova" charset="0"/>
                <a:cs typeface="Proxima Nova" charset="0"/>
              </a:rPr>
              <a:t>18%</a:t>
            </a:r>
            <a:endParaRPr lang="en-US" sz="3200" b="1" dirty="0">
              <a:solidFill>
                <a:schemeClr val="bg1"/>
              </a:solidFill>
              <a:latin typeface="Proxima Nova" charset="0"/>
              <a:ea typeface="Proxima Nova" charset="0"/>
              <a:cs typeface="Proxima Nova" charset="0"/>
            </a:endParaRPr>
          </a:p>
        </p:txBody>
      </p:sp>
      <p:sp>
        <p:nvSpPr>
          <p:cNvPr id="14" name="TextBox 13"/>
          <p:cNvSpPr txBox="1"/>
          <p:nvPr/>
        </p:nvSpPr>
        <p:spPr>
          <a:xfrm>
            <a:off x="7575897" y="3804998"/>
            <a:ext cx="1249252" cy="584775"/>
          </a:xfrm>
          <a:prstGeom prst="rect">
            <a:avLst/>
          </a:prstGeom>
          <a:noFill/>
        </p:spPr>
        <p:txBody>
          <a:bodyPr wrap="square" rtlCol="0">
            <a:spAutoFit/>
          </a:bodyPr>
          <a:lstStyle/>
          <a:p>
            <a:pPr algn="ctr"/>
            <a:r>
              <a:rPr lang="en-US" sz="3200" b="1" dirty="0" smtClean="0">
                <a:solidFill>
                  <a:schemeClr val="bg1"/>
                </a:solidFill>
                <a:latin typeface="Proxima Nova" charset="0"/>
                <a:ea typeface="Proxima Nova" charset="0"/>
                <a:cs typeface="Proxima Nova" charset="0"/>
              </a:rPr>
              <a:t>13%</a:t>
            </a:r>
            <a:endParaRPr lang="en-US" sz="3200" b="1" dirty="0">
              <a:solidFill>
                <a:schemeClr val="bg1"/>
              </a:solidFill>
              <a:latin typeface="Proxima Nova" charset="0"/>
              <a:ea typeface="Proxima Nova" charset="0"/>
              <a:cs typeface="Proxima Nova" charset="0"/>
            </a:endParaRPr>
          </a:p>
        </p:txBody>
      </p:sp>
      <p:sp>
        <p:nvSpPr>
          <p:cNvPr id="15" name="TextBox 14"/>
          <p:cNvSpPr txBox="1"/>
          <p:nvPr/>
        </p:nvSpPr>
        <p:spPr>
          <a:xfrm>
            <a:off x="9596170" y="2110000"/>
            <a:ext cx="1249252" cy="584775"/>
          </a:xfrm>
          <a:prstGeom prst="rect">
            <a:avLst/>
          </a:prstGeom>
          <a:noFill/>
        </p:spPr>
        <p:txBody>
          <a:bodyPr wrap="square" rtlCol="0">
            <a:spAutoFit/>
          </a:bodyPr>
          <a:lstStyle/>
          <a:p>
            <a:pPr algn="ctr"/>
            <a:r>
              <a:rPr lang="en-US" sz="3200" b="1" dirty="0">
                <a:solidFill>
                  <a:schemeClr val="bg1"/>
                </a:solidFill>
                <a:latin typeface="Proxima Nova" charset="0"/>
                <a:ea typeface="Proxima Nova" charset="0"/>
                <a:cs typeface="Proxima Nova" charset="0"/>
              </a:rPr>
              <a:t>1</a:t>
            </a:r>
            <a:r>
              <a:rPr lang="en-US" sz="3200" b="1" dirty="0" smtClean="0">
                <a:solidFill>
                  <a:schemeClr val="bg1"/>
                </a:solidFill>
                <a:latin typeface="Proxima Nova" charset="0"/>
                <a:ea typeface="Proxima Nova" charset="0"/>
                <a:cs typeface="Proxima Nova" charset="0"/>
              </a:rPr>
              <a:t>0%</a:t>
            </a:r>
            <a:endParaRPr lang="en-US" sz="3200" b="1" dirty="0">
              <a:solidFill>
                <a:schemeClr val="bg1"/>
              </a:solidFill>
              <a:latin typeface="Proxima Nova" charset="0"/>
              <a:ea typeface="Proxima Nova" charset="0"/>
              <a:cs typeface="Proxima Nova" charset="0"/>
            </a:endParaRPr>
          </a:p>
        </p:txBody>
      </p:sp>
      <p:sp>
        <p:nvSpPr>
          <p:cNvPr id="38" name="TextBox 37"/>
          <p:cNvSpPr txBox="1"/>
          <p:nvPr/>
        </p:nvSpPr>
        <p:spPr>
          <a:xfrm>
            <a:off x="860612" y="1353352"/>
            <a:ext cx="3122649" cy="523220"/>
          </a:xfrm>
          <a:prstGeom prst="rect">
            <a:avLst/>
          </a:prstGeom>
          <a:noFill/>
        </p:spPr>
        <p:txBody>
          <a:bodyPr wrap="square" rtlCol="0">
            <a:spAutoFit/>
          </a:bodyPr>
          <a:lstStyle/>
          <a:p>
            <a:r>
              <a:rPr lang="en-US" sz="2800" dirty="0" smtClean="0">
                <a:latin typeface="Proxima Nova" charset="0"/>
                <a:ea typeface="Proxima Nova" charset="0"/>
                <a:cs typeface="Proxima Nova" charset="0"/>
              </a:rPr>
              <a:t>Actual Mobility</a:t>
            </a:r>
            <a:endParaRPr lang="en-US" sz="2800" dirty="0">
              <a:latin typeface="Proxima Nova" charset="0"/>
              <a:ea typeface="Proxima Nova" charset="0"/>
              <a:cs typeface="Proxima Nova" charset="0"/>
            </a:endParaRPr>
          </a:p>
        </p:txBody>
      </p:sp>
      <p:grpSp>
        <p:nvGrpSpPr>
          <p:cNvPr id="56" name="Group 55"/>
          <p:cNvGrpSpPr/>
          <p:nvPr/>
        </p:nvGrpSpPr>
        <p:grpSpPr>
          <a:xfrm>
            <a:off x="1583836" y="3926217"/>
            <a:ext cx="624045" cy="390297"/>
            <a:chOff x="1964370" y="4361029"/>
            <a:chExt cx="624045" cy="390297"/>
          </a:xfrm>
        </p:grpSpPr>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370" y="4361029"/>
              <a:ext cx="346930" cy="390297"/>
            </a:xfrm>
            <a:prstGeom prst="rect">
              <a:avLst/>
            </a:prstGeom>
          </p:spPr>
        </p:pic>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485" y="4361029"/>
              <a:ext cx="346930" cy="390297"/>
            </a:xfrm>
            <a:prstGeom prst="rect">
              <a:avLst/>
            </a:prstGeom>
          </p:spPr>
        </p:pic>
      </p:grpSp>
      <p:grpSp>
        <p:nvGrpSpPr>
          <p:cNvPr id="67" name="Group 66"/>
          <p:cNvGrpSpPr/>
          <p:nvPr/>
        </p:nvGrpSpPr>
        <p:grpSpPr>
          <a:xfrm>
            <a:off x="1583836" y="4373544"/>
            <a:ext cx="624045" cy="390297"/>
            <a:chOff x="1964370" y="4361029"/>
            <a:chExt cx="624045" cy="390297"/>
          </a:xfrm>
        </p:grpSpPr>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370" y="4361029"/>
              <a:ext cx="346930" cy="390297"/>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485" y="4361029"/>
              <a:ext cx="346930" cy="390297"/>
            </a:xfrm>
            <a:prstGeom prst="rect">
              <a:avLst/>
            </a:prstGeom>
          </p:spPr>
        </p:pic>
      </p:grpSp>
      <p:grpSp>
        <p:nvGrpSpPr>
          <p:cNvPr id="70" name="Group 69"/>
          <p:cNvGrpSpPr/>
          <p:nvPr/>
        </p:nvGrpSpPr>
        <p:grpSpPr>
          <a:xfrm>
            <a:off x="3677747" y="3902238"/>
            <a:ext cx="624045" cy="390297"/>
            <a:chOff x="1964370" y="4361029"/>
            <a:chExt cx="624045" cy="390297"/>
          </a:xfrm>
        </p:grpSpPr>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370" y="4361029"/>
              <a:ext cx="346930" cy="390297"/>
            </a:xfrm>
            <a:prstGeom prst="rect">
              <a:avLst/>
            </a:prstGeom>
          </p:spPr>
        </p:pic>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485" y="4361029"/>
              <a:ext cx="346930" cy="390297"/>
            </a:xfrm>
            <a:prstGeom prst="rect">
              <a:avLst/>
            </a:prstGeom>
          </p:spPr>
        </p:pic>
      </p:grpSp>
      <p:grpSp>
        <p:nvGrpSpPr>
          <p:cNvPr id="73" name="Group 72"/>
          <p:cNvGrpSpPr/>
          <p:nvPr/>
        </p:nvGrpSpPr>
        <p:grpSpPr>
          <a:xfrm>
            <a:off x="5786340" y="3506721"/>
            <a:ext cx="624045" cy="390297"/>
            <a:chOff x="1964370" y="4361029"/>
            <a:chExt cx="624045" cy="390297"/>
          </a:xfrm>
        </p:grpSpPr>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370" y="4361029"/>
              <a:ext cx="346930" cy="390297"/>
            </a:xfrm>
            <a:prstGeom prst="rect">
              <a:avLst/>
            </a:prstGeom>
          </p:spPr>
        </p:pic>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485" y="4361029"/>
              <a:ext cx="346930" cy="390297"/>
            </a:xfrm>
            <a:prstGeom prst="rect">
              <a:avLst/>
            </a:prstGeom>
          </p:spPr>
        </p:pic>
      </p:grpSp>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3908" y="3157351"/>
            <a:ext cx="346930" cy="390297"/>
          </a:xfrm>
          <a:prstGeom prst="rect">
            <a:avLst/>
          </a:prstGeom>
        </p:spPr>
      </p:pic>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2433" y="1293828"/>
            <a:ext cx="346930" cy="390297"/>
          </a:xfrm>
          <a:prstGeom prst="rect">
            <a:avLst/>
          </a:prstGeom>
        </p:spPr>
      </p:pic>
      <p:sp>
        <p:nvSpPr>
          <p:cNvPr id="39" name="TextBox 38"/>
          <p:cNvSpPr txBox="1"/>
          <p:nvPr/>
        </p:nvSpPr>
        <p:spPr>
          <a:xfrm>
            <a:off x="1326523"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5%</a:t>
            </a:r>
            <a:endParaRPr lang="en-US" sz="3200" b="1" dirty="0">
              <a:latin typeface="Proxima Nova" charset="0"/>
              <a:ea typeface="Proxima Nova" charset="0"/>
              <a:cs typeface="Proxima Nova" charset="0"/>
            </a:endParaRPr>
          </a:p>
        </p:txBody>
      </p:sp>
      <p:sp>
        <p:nvSpPr>
          <p:cNvPr id="40" name="TextBox 39"/>
          <p:cNvSpPr txBox="1"/>
          <p:nvPr/>
        </p:nvSpPr>
        <p:spPr>
          <a:xfrm>
            <a:off x="3456619" y="5509382"/>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10%</a:t>
            </a:r>
            <a:endParaRPr lang="en-US" sz="3200" b="1" dirty="0">
              <a:latin typeface="Proxima Nova" charset="0"/>
              <a:ea typeface="Proxima Nova" charset="0"/>
              <a:cs typeface="Proxima Nova" charset="0"/>
            </a:endParaRPr>
          </a:p>
        </p:txBody>
      </p:sp>
      <p:sp>
        <p:nvSpPr>
          <p:cNvPr id="41" name="TextBox 40"/>
          <p:cNvSpPr txBox="1"/>
          <p:nvPr/>
        </p:nvSpPr>
        <p:spPr>
          <a:xfrm>
            <a:off x="5506505"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14%</a:t>
            </a:r>
            <a:endParaRPr lang="en-US" sz="3200" b="1" dirty="0">
              <a:latin typeface="Proxima Nova" charset="0"/>
              <a:ea typeface="Proxima Nova" charset="0"/>
              <a:cs typeface="Proxima Nova" charset="0"/>
            </a:endParaRPr>
          </a:p>
        </p:txBody>
      </p:sp>
      <p:sp>
        <p:nvSpPr>
          <p:cNvPr id="42" name="TextBox 41"/>
          <p:cNvSpPr txBox="1"/>
          <p:nvPr/>
        </p:nvSpPr>
        <p:spPr>
          <a:xfrm>
            <a:off x="7544850"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20%</a:t>
            </a:r>
            <a:endParaRPr lang="en-US" sz="3200" b="1" dirty="0">
              <a:latin typeface="Proxima Nova" charset="0"/>
              <a:ea typeface="Proxima Nova" charset="0"/>
              <a:cs typeface="Proxima Nova" charset="0"/>
            </a:endParaRPr>
          </a:p>
        </p:txBody>
      </p:sp>
      <p:sp>
        <p:nvSpPr>
          <p:cNvPr id="43" name="TextBox 42"/>
          <p:cNvSpPr txBox="1"/>
          <p:nvPr/>
        </p:nvSpPr>
        <p:spPr>
          <a:xfrm>
            <a:off x="9663405"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52%</a:t>
            </a:r>
            <a:endParaRPr lang="en-US" sz="3200" b="1" dirty="0">
              <a:latin typeface="Proxima Nova" charset="0"/>
              <a:ea typeface="Proxima Nova" charset="0"/>
              <a:cs typeface="Proxima Nova" charset="0"/>
            </a:endParaRPr>
          </a:p>
        </p:txBody>
      </p:sp>
    </p:spTree>
    <p:extLst>
      <p:ext uri="{BB962C8B-B14F-4D97-AF65-F5344CB8AC3E}">
        <p14:creationId xmlns:p14="http://schemas.microsoft.com/office/powerpoint/2010/main" val="2793321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1257073" y="3497209"/>
            <a:ext cx="1261892" cy="1254117"/>
            <a:chOff x="1326522" y="3497209"/>
            <a:chExt cx="1261892" cy="1254117"/>
          </a:xfrm>
        </p:grpSpPr>
        <p:grpSp>
          <p:nvGrpSpPr>
            <p:cNvPr id="57" name="Group 56"/>
            <p:cNvGrpSpPr/>
            <p:nvPr/>
          </p:nvGrpSpPr>
          <p:grpSpPr>
            <a:xfrm>
              <a:off x="1326522" y="4361029"/>
              <a:ext cx="1261892" cy="390297"/>
              <a:chOff x="1326523" y="4361029"/>
              <a:chExt cx="1261892" cy="390297"/>
            </a:xfrm>
          </p:grpSpPr>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523" y="4361029"/>
                <a:ext cx="346930" cy="390297"/>
              </a:xfrm>
              <a:prstGeom prst="rect">
                <a:avLst/>
              </a:prstGeom>
            </p:spPr>
          </p:pic>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0303" y="4361029"/>
                <a:ext cx="346930" cy="390297"/>
              </a:xfrm>
              <a:prstGeom prst="rect">
                <a:avLst/>
              </a:prstGeom>
            </p:spPr>
          </p:pic>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370" y="4361029"/>
                <a:ext cx="346930" cy="390297"/>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485" y="4361029"/>
                <a:ext cx="346930" cy="390297"/>
              </a:xfrm>
              <a:prstGeom prst="rect">
                <a:avLst/>
              </a:prstGeom>
            </p:spPr>
          </p:pic>
        </p:grpSp>
        <p:grpSp>
          <p:nvGrpSpPr>
            <p:cNvPr id="58" name="Group 57"/>
            <p:cNvGrpSpPr/>
            <p:nvPr/>
          </p:nvGrpSpPr>
          <p:grpSpPr>
            <a:xfrm>
              <a:off x="1326522" y="3934050"/>
              <a:ext cx="1261892" cy="390297"/>
              <a:chOff x="1326523" y="4361029"/>
              <a:chExt cx="1261892" cy="390297"/>
            </a:xfrm>
          </p:grpSpPr>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523" y="4361029"/>
                <a:ext cx="346930" cy="390297"/>
              </a:xfrm>
              <a:prstGeom prst="rect">
                <a:avLst/>
              </a:prstGeom>
            </p:spPr>
          </p:pic>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0303" y="4361029"/>
                <a:ext cx="346930" cy="390297"/>
              </a:xfrm>
              <a:prstGeom prst="rect">
                <a:avLst/>
              </a:prstGeom>
            </p:spPr>
          </p:pic>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370" y="4361029"/>
                <a:ext cx="346930" cy="390297"/>
              </a:xfrm>
              <a:prstGeom prst="rect">
                <a:avLst/>
              </a:prstGeom>
            </p:spPr>
          </p:pic>
          <p:pic>
            <p:nvPicPr>
              <p:cNvPr id="65" name="Picture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485" y="4361029"/>
                <a:ext cx="346930" cy="390297"/>
              </a:xfrm>
              <a:prstGeom prst="rect">
                <a:avLst/>
              </a:prstGeom>
            </p:spPr>
          </p:pic>
        </p:grpSp>
        <p:grpSp>
          <p:nvGrpSpPr>
            <p:cNvPr id="59" name="Group 58"/>
            <p:cNvGrpSpPr/>
            <p:nvPr/>
          </p:nvGrpSpPr>
          <p:grpSpPr>
            <a:xfrm>
              <a:off x="1652346" y="3497209"/>
              <a:ext cx="624045" cy="390297"/>
              <a:chOff x="1964370" y="4361029"/>
              <a:chExt cx="624045" cy="390297"/>
            </a:xfrm>
          </p:grpSpPr>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370" y="4361029"/>
                <a:ext cx="346930" cy="390297"/>
              </a:xfrm>
              <a:prstGeom prst="rect">
                <a:avLst/>
              </a:prstGeom>
            </p:spPr>
          </p:pic>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485" y="4361029"/>
                <a:ext cx="346930" cy="390297"/>
              </a:xfrm>
              <a:prstGeom prst="rect">
                <a:avLst/>
              </a:prstGeom>
            </p:spPr>
          </p:pic>
        </p:grpSp>
      </p:grpSp>
      <p:sp>
        <p:nvSpPr>
          <p:cNvPr id="82" name="TextBox 81"/>
          <p:cNvSpPr txBox="1"/>
          <p:nvPr/>
        </p:nvSpPr>
        <p:spPr>
          <a:xfrm>
            <a:off x="860612" y="1395642"/>
            <a:ext cx="3749240" cy="954107"/>
          </a:xfrm>
          <a:prstGeom prst="rect">
            <a:avLst/>
          </a:prstGeom>
          <a:noFill/>
        </p:spPr>
        <p:txBody>
          <a:bodyPr wrap="square" rtlCol="0">
            <a:spAutoFit/>
          </a:bodyPr>
          <a:lstStyle/>
          <a:p>
            <a:r>
              <a:rPr lang="en-US" sz="2800" dirty="0" smtClean="0">
                <a:latin typeface="Proxima Nova" charset="0"/>
                <a:ea typeface="Proxima Nova" charset="0"/>
                <a:cs typeface="Proxima Nova" charset="0"/>
              </a:rPr>
              <a:t>African American and Hispanic Mobility</a:t>
            </a:r>
            <a:endParaRPr lang="en-US" sz="2800" dirty="0">
              <a:latin typeface="Proxima Nova" charset="0"/>
              <a:ea typeface="Proxima Nova" charset="0"/>
              <a:cs typeface="Proxima Nova" charset="0"/>
            </a:endParaRPr>
          </a:p>
        </p:txBody>
      </p:sp>
      <p:sp>
        <p:nvSpPr>
          <p:cNvPr id="33" name="Rectangle 32"/>
          <p:cNvSpPr/>
          <p:nvPr/>
        </p:nvSpPr>
        <p:spPr>
          <a:xfrm>
            <a:off x="1003052" y="4892843"/>
            <a:ext cx="1855157" cy="490526"/>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073153" y="4459706"/>
            <a:ext cx="1855156" cy="9236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143252" y="4129200"/>
            <a:ext cx="1855158" cy="1254169"/>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36" name="Rectangle 35"/>
          <p:cNvSpPr/>
          <p:nvPr/>
        </p:nvSpPr>
        <p:spPr>
          <a:xfrm>
            <a:off x="7210349" y="3783944"/>
            <a:ext cx="1858162" cy="1599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280450" y="1962150"/>
            <a:ext cx="1858160" cy="3421218"/>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326523"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5%</a:t>
            </a:r>
            <a:endParaRPr lang="en-US" sz="3200" b="1" dirty="0">
              <a:latin typeface="Proxima Nova" charset="0"/>
              <a:ea typeface="Proxima Nova" charset="0"/>
              <a:cs typeface="Proxima Nova" charset="0"/>
            </a:endParaRPr>
          </a:p>
        </p:txBody>
      </p:sp>
      <p:sp>
        <p:nvSpPr>
          <p:cNvPr id="39" name="TextBox 38"/>
          <p:cNvSpPr txBox="1"/>
          <p:nvPr/>
        </p:nvSpPr>
        <p:spPr>
          <a:xfrm>
            <a:off x="3456619" y="5509382"/>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10%</a:t>
            </a:r>
            <a:endParaRPr lang="en-US" sz="3200" b="1" dirty="0">
              <a:latin typeface="Proxima Nova" charset="0"/>
              <a:ea typeface="Proxima Nova" charset="0"/>
              <a:cs typeface="Proxima Nova" charset="0"/>
            </a:endParaRPr>
          </a:p>
        </p:txBody>
      </p:sp>
      <p:sp>
        <p:nvSpPr>
          <p:cNvPr id="40" name="TextBox 39"/>
          <p:cNvSpPr txBox="1"/>
          <p:nvPr/>
        </p:nvSpPr>
        <p:spPr>
          <a:xfrm>
            <a:off x="5506505"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14%</a:t>
            </a:r>
            <a:endParaRPr lang="en-US" sz="3200" b="1" dirty="0">
              <a:latin typeface="Proxima Nova" charset="0"/>
              <a:ea typeface="Proxima Nova" charset="0"/>
              <a:cs typeface="Proxima Nova" charset="0"/>
            </a:endParaRPr>
          </a:p>
        </p:txBody>
      </p:sp>
      <p:sp>
        <p:nvSpPr>
          <p:cNvPr id="41" name="TextBox 40"/>
          <p:cNvSpPr txBox="1"/>
          <p:nvPr/>
        </p:nvSpPr>
        <p:spPr>
          <a:xfrm>
            <a:off x="7544850"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20%</a:t>
            </a:r>
            <a:endParaRPr lang="en-US" sz="3200" b="1" dirty="0">
              <a:latin typeface="Proxima Nova" charset="0"/>
              <a:ea typeface="Proxima Nova" charset="0"/>
              <a:cs typeface="Proxima Nova" charset="0"/>
            </a:endParaRPr>
          </a:p>
        </p:txBody>
      </p:sp>
      <p:sp>
        <p:nvSpPr>
          <p:cNvPr id="42" name="TextBox 41"/>
          <p:cNvSpPr txBox="1"/>
          <p:nvPr/>
        </p:nvSpPr>
        <p:spPr>
          <a:xfrm>
            <a:off x="9663405"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52%</a:t>
            </a:r>
            <a:endParaRPr lang="en-US" sz="3200" b="1" dirty="0">
              <a:latin typeface="Proxima Nova" charset="0"/>
              <a:ea typeface="Proxima Nova" charset="0"/>
              <a:cs typeface="Proxima Nova" charset="0"/>
            </a:endParaRPr>
          </a:p>
        </p:txBody>
      </p:sp>
    </p:spTree>
    <p:extLst>
      <p:ext uri="{BB962C8B-B14F-4D97-AF65-F5344CB8AC3E}">
        <p14:creationId xmlns:p14="http://schemas.microsoft.com/office/powerpoint/2010/main" val="1822173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003052" y="4892843"/>
            <a:ext cx="1855157" cy="490526"/>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073153" y="4459706"/>
            <a:ext cx="1855156" cy="9236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43252" y="4129200"/>
            <a:ext cx="1855158" cy="1254169"/>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34" name="Rectangle 33"/>
          <p:cNvSpPr/>
          <p:nvPr/>
        </p:nvSpPr>
        <p:spPr>
          <a:xfrm>
            <a:off x="7210349" y="3783944"/>
            <a:ext cx="1858162" cy="1599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280450" y="1962150"/>
            <a:ext cx="1858160" cy="3421218"/>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26523" y="4833318"/>
            <a:ext cx="1249252" cy="584775"/>
          </a:xfrm>
          <a:prstGeom prst="rect">
            <a:avLst/>
          </a:prstGeom>
          <a:noFill/>
        </p:spPr>
        <p:txBody>
          <a:bodyPr wrap="square" rtlCol="0">
            <a:spAutoFit/>
          </a:bodyPr>
          <a:lstStyle/>
          <a:p>
            <a:pPr algn="ctr"/>
            <a:r>
              <a:rPr lang="en-US" sz="3200" b="1" dirty="0" smtClean="0">
                <a:solidFill>
                  <a:schemeClr val="bg1"/>
                </a:solidFill>
                <a:latin typeface="Proxima Nova" charset="0"/>
                <a:ea typeface="Proxima Nova" charset="0"/>
                <a:cs typeface="Proxima Nova" charset="0"/>
              </a:rPr>
              <a:t>51%</a:t>
            </a:r>
            <a:endParaRPr lang="en-US" sz="3200" b="1" dirty="0">
              <a:solidFill>
                <a:schemeClr val="bg1"/>
              </a:solidFill>
              <a:latin typeface="Proxima Nova" charset="0"/>
              <a:ea typeface="Proxima Nova" charset="0"/>
              <a:cs typeface="Proxima Nova" charset="0"/>
            </a:endParaRPr>
          </a:p>
        </p:txBody>
      </p:sp>
      <p:sp>
        <p:nvSpPr>
          <p:cNvPr id="12" name="TextBox 11"/>
          <p:cNvSpPr txBox="1"/>
          <p:nvPr/>
        </p:nvSpPr>
        <p:spPr>
          <a:xfrm>
            <a:off x="3362952" y="4494210"/>
            <a:ext cx="1249252" cy="584775"/>
          </a:xfrm>
          <a:prstGeom prst="rect">
            <a:avLst/>
          </a:prstGeom>
          <a:noFill/>
        </p:spPr>
        <p:txBody>
          <a:bodyPr wrap="square" rtlCol="0">
            <a:spAutoFit/>
          </a:bodyPr>
          <a:lstStyle/>
          <a:p>
            <a:pPr algn="ctr"/>
            <a:r>
              <a:rPr lang="en-US" sz="3200" b="1" dirty="0" smtClean="0">
                <a:solidFill>
                  <a:schemeClr val="bg1"/>
                </a:solidFill>
                <a:latin typeface="Proxima Nova" charset="0"/>
                <a:ea typeface="Proxima Nova" charset="0"/>
                <a:cs typeface="Proxima Nova" charset="0"/>
              </a:rPr>
              <a:t>27%</a:t>
            </a:r>
            <a:endParaRPr lang="en-US" sz="3200" b="1" dirty="0">
              <a:solidFill>
                <a:schemeClr val="bg1"/>
              </a:solidFill>
              <a:latin typeface="Proxima Nova" charset="0"/>
              <a:ea typeface="Proxima Nova" charset="0"/>
              <a:cs typeface="Proxima Nova" charset="0"/>
            </a:endParaRPr>
          </a:p>
        </p:txBody>
      </p:sp>
      <p:sp>
        <p:nvSpPr>
          <p:cNvPr id="13" name="TextBox 12"/>
          <p:cNvSpPr txBox="1"/>
          <p:nvPr/>
        </p:nvSpPr>
        <p:spPr>
          <a:xfrm>
            <a:off x="5508076" y="4163794"/>
            <a:ext cx="1249252" cy="584775"/>
          </a:xfrm>
          <a:prstGeom prst="rect">
            <a:avLst/>
          </a:prstGeom>
          <a:noFill/>
        </p:spPr>
        <p:txBody>
          <a:bodyPr wrap="square" rtlCol="0">
            <a:spAutoFit/>
          </a:bodyPr>
          <a:lstStyle/>
          <a:p>
            <a:pPr algn="ctr"/>
            <a:r>
              <a:rPr lang="en-US" sz="3200" b="1" dirty="0" smtClean="0">
                <a:solidFill>
                  <a:schemeClr val="bg1"/>
                </a:solidFill>
                <a:latin typeface="Proxima Nova" charset="0"/>
                <a:ea typeface="Proxima Nova" charset="0"/>
                <a:cs typeface="Proxima Nova" charset="0"/>
              </a:rPr>
              <a:t>12%</a:t>
            </a:r>
            <a:endParaRPr lang="en-US" sz="3200" b="1" dirty="0">
              <a:solidFill>
                <a:schemeClr val="bg1"/>
              </a:solidFill>
              <a:latin typeface="Proxima Nova" charset="0"/>
              <a:ea typeface="Proxima Nova" charset="0"/>
              <a:cs typeface="Proxima Nova" charset="0"/>
            </a:endParaRPr>
          </a:p>
        </p:txBody>
      </p:sp>
      <p:sp>
        <p:nvSpPr>
          <p:cNvPr id="14" name="TextBox 13"/>
          <p:cNvSpPr txBox="1"/>
          <p:nvPr/>
        </p:nvSpPr>
        <p:spPr>
          <a:xfrm>
            <a:off x="7575897" y="3823302"/>
            <a:ext cx="1249252" cy="584775"/>
          </a:xfrm>
          <a:prstGeom prst="rect">
            <a:avLst/>
          </a:prstGeom>
          <a:noFill/>
        </p:spPr>
        <p:txBody>
          <a:bodyPr wrap="square" rtlCol="0">
            <a:spAutoFit/>
          </a:bodyPr>
          <a:lstStyle/>
          <a:p>
            <a:pPr algn="ctr"/>
            <a:r>
              <a:rPr lang="en-US" sz="3200" b="1" dirty="0">
                <a:solidFill>
                  <a:schemeClr val="bg1"/>
                </a:solidFill>
                <a:latin typeface="Proxima Nova" charset="0"/>
                <a:ea typeface="Proxima Nova" charset="0"/>
                <a:cs typeface="Proxima Nova" charset="0"/>
              </a:rPr>
              <a:t>7</a:t>
            </a:r>
            <a:r>
              <a:rPr lang="en-US" sz="3200" b="1" dirty="0" smtClean="0">
                <a:solidFill>
                  <a:schemeClr val="bg1"/>
                </a:solidFill>
                <a:latin typeface="Proxima Nova" charset="0"/>
                <a:ea typeface="Proxima Nova" charset="0"/>
                <a:cs typeface="Proxima Nova" charset="0"/>
              </a:rPr>
              <a:t>%</a:t>
            </a:r>
            <a:endParaRPr lang="en-US" sz="3200" b="1" dirty="0">
              <a:solidFill>
                <a:schemeClr val="bg1"/>
              </a:solidFill>
              <a:latin typeface="Proxima Nova" charset="0"/>
              <a:ea typeface="Proxima Nova" charset="0"/>
              <a:cs typeface="Proxima Nova" charset="0"/>
            </a:endParaRPr>
          </a:p>
        </p:txBody>
      </p:sp>
      <p:sp>
        <p:nvSpPr>
          <p:cNvPr id="15" name="TextBox 14"/>
          <p:cNvSpPr txBox="1"/>
          <p:nvPr/>
        </p:nvSpPr>
        <p:spPr>
          <a:xfrm>
            <a:off x="9606550" y="2045284"/>
            <a:ext cx="1249252" cy="584775"/>
          </a:xfrm>
          <a:prstGeom prst="rect">
            <a:avLst/>
          </a:prstGeom>
          <a:noFill/>
        </p:spPr>
        <p:txBody>
          <a:bodyPr wrap="square" rtlCol="0">
            <a:spAutoFit/>
          </a:bodyPr>
          <a:lstStyle/>
          <a:p>
            <a:pPr algn="ctr"/>
            <a:r>
              <a:rPr lang="en-US" sz="3200" b="1" dirty="0">
                <a:solidFill>
                  <a:schemeClr val="bg1"/>
                </a:solidFill>
                <a:latin typeface="Proxima Nova" charset="0"/>
                <a:ea typeface="Proxima Nova" charset="0"/>
                <a:cs typeface="Proxima Nova" charset="0"/>
              </a:rPr>
              <a:t>3</a:t>
            </a:r>
            <a:r>
              <a:rPr lang="en-US" sz="3200" b="1" dirty="0" smtClean="0">
                <a:solidFill>
                  <a:schemeClr val="bg1"/>
                </a:solidFill>
                <a:latin typeface="Proxima Nova" charset="0"/>
                <a:ea typeface="Proxima Nova" charset="0"/>
                <a:cs typeface="Proxima Nova" charset="0"/>
              </a:rPr>
              <a:t>%</a:t>
            </a:r>
            <a:endParaRPr lang="en-US" sz="3200" b="1" dirty="0">
              <a:solidFill>
                <a:schemeClr val="bg1"/>
              </a:solidFill>
              <a:latin typeface="Proxima Nova" charset="0"/>
              <a:ea typeface="Proxima Nova" charset="0"/>
              <a:cs typeface="Proxima Nova" charset="0"/>
            </a:endParaRPr>
          </a:p>
        </p:txBody>
      </p:sp>
      <p:grpSp>
        <p:nvGrpSpPr>
          <p:cNvPr id="43" name="Group 42"/>
          <p:cNvGrpSpPr/>
          <p:nvPr/>
        </p:nvGrpSpPr>
        <p:grpSpPr>
          <a:xfrm>
            <a:off x="1276601" y="4361029"/>
            <a:ext cx="1261892" cy="390297"/>
            <a:chOff x="1326523" y="4361029"/>
            <a:chExt cx="1261892" cy="390297"/>
          </a:xfrm>
        </p:grpSpPr>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523" y="4361029"/>
              <a:ext cx="346930" cy="390297"/>
            </a:xfrm>
            <a:prstGeom prst="rect">
              <a:avLst/>
            </a:prstGeom>
          </p:spPr>
        </p:pic>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0303" y="4361029"/>
              <a:ext cx="346930" cy="390297"/>
            </a:xfrm>
            <a:prstGeom prst="rect">
              <a:avLst/>
            </a:prstGeom>
          </p:spPr>
        </p:pic>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370" y="4361029"/>
              <a:ext cx="346930" cy="390297"/>
            </a:xfrm>
            <a:prstGeom prst="rect">
              <a:avLst/>
            </a:prstGeom>
          </p:spPr>
        </p:pic>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485" y="4361029"/>
              <a:ext cx="346930" cy="390297"/>
            </a:xfrm>
            <a:prstGeom prst="rect">
              <a:avLst/>
            </a:prstGeom>
          </p:spPr>
        </p:pic>
      </p:grpSp>
      <p:grpSp>
        <p:nvGrpSpPr>
          <p:cNvPr id="17" name="Group 16"/>
          <p:cNvGrpSpPr/>
          <p:nvPr/>
        </p:nvGrpSpPr>
        <p:grpSpPr>
          <a:xfrm>
            <a:off x="3509062" y="3916240"/>
            <a:ext cx="984777" cy="390297"/>
            <a:chOff x="3524138" y="3916240"/>
            <a:chExt cx="984777" cy="390297"/>
          </a:xfrm>
        </p:grpSpPr>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138" y="3916240"/>
              <a:ext cx="346930" cy="390297"/>
            </a:xfrm>
            <a:prstGeom prst="rect">
              <a:avLst/>
            </a:prstGeom>
          </p:spPr>
        </p:pic>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7918" y="3916240"/>
              <a:ext cx="346930" cy="390297"/>
            </a:xfrm>
            <a:prstGeom prst="rect">
              <a:avLst/>
            </a:prstGeom>
          </p:spPr>
        </p:pic>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1985" y="3916240"/>
              <a:ext cx="346930" cy="390297"/>
            </a:xfrm>
            <a:prstGeom prst="rect">
              <a:avLst/>
            </a:prstGeom>
          </p:spPr>
        </p:pic>
      </p:gr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058" y="3038030"/>
            <a:ext cx="346930" cy="390297"/>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983" y="3851091"/>
            <a:ext cx="346930" cy="390297"/>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1681" y="3477611"/>
            <a:ext cx="346930" cy="390297"/>
          </a:xfrm>
          <a:prstGeom prst="rect">
            <a:avLst/>
          </a:prstGeom>
        </p:spPr>
      </p:pic>
      <p:sp>
        <p:nvSpPr>
          <p:cNvPr id="68" name="TextBox 67"/>
          <p:cNvSpPr txBox="1"/>
          <p:nvPr/>
        </p:nvSpPr>
        <p:spPr>
          <a:xfrm>
            <a:off x="860612" y="1395642"/>
            <a:ext cx="3749240" cy="954107"/>
          </a:xfrm>
          <a:prstGeom prst="rect">
            <a:avLst/>
          </a:prstGeom>
          <a:noFill/>
        </p:spPr>
        <p:txBody>
          <a:bodyPr wrap="square" rtlCol="0">
            <a:spAutoFit/>
          </a:bodyPr>
          <a:lstStyle/>
          <a:p>
            <a:r>
              <a:rPr lang="en-US" sz="2800" dirty="0" smtClean="0">
                <a:latin typeface="Proxima Nova" charset="0"/>
                <a:ea typeface="Proxima Nova" charset="0"/>
                <a:cs typeface="Proxima Nova" charset="0"/>
              </a:rPr>
              <a:t>African American and Hispanic Mobility</a:t>
            </a:r>
            <a:endParaRPr lang="en-US" sz="2800" dirty="0">
              <a:latin typeface="Proxima Nova" charset="0"/>
              <a:ea typeface="Proxima Nova" charset="0"/>
              <a:cs typeface="Proxima Nova" charset="0"/>
            </a:endParaRPr>
          </a:p>
        </p:txBody>
      </p:sp>
      <p:sp>
        <p:nvSpPr>
          <p:cNvPr id="36" name="TextBox 35"/>
          <p:cNvSpPr txBox="1"/>
          <p:nvPr/>
        </p:nvSpPr>
        <p:spPr>
          <a:xfrm>
            <a:off x="1326523"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5%</a:t>
            </a:r>
            <a:endParaRPr lang="en-US" sz="3200" b="1" dirty="0">
              <a:latin typeface="Proxima Nova" charset="0"/>
              <a:ea typeface="Proxima Nova" charset="0"/>
              <a:cs typeface="Proxima Nova" charset="0"/>
            </a:endParaRPr>
          </a:p>
        </p:txBody>
      </p:sp>
      <p:sp>
        <p:nvSpPr>
          <p:cNvPr id="37" name="TextBox 36"/>
          <p:cNvSpPr txBox="1"/>
          <p:nvPr/>
        </p:nvSpPr>
        <p:spPr>
          <a:xfrm>
            <a:off x="3456619" y="5509382"/>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10%</a:t>
            </a:r>
            <a:endParaRPr lang="en-US" sz="3200" b="1" dirty="0">
              <a:latin typeface="Proxima Nova" charset="0"/>
              <a:ea typeface="Proxima Nova" charset="0"/>
              <a:cs typeface="Proxima Nova" charset="0"/>
            </a:endParaRPr>
          </a:p>
        </p:txBody>
      </p:sp>
      <p:sp>
        <p:nvSpPr>
          <p:cNvPr id="38" name="TextBox 37"/>
          <p:cNvSpPr txBox="1"/>
          <p:nvPr/>
        </p:nvSpPr>
        <p:spPr>
          <a:xfrm>
            <a:off x="5506505"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14%</a:t>
            </a:r>
            <a:endParaRPr lang="en-US" sz="3200" b="1" dirty="0">
              <a:latin typeface="Proxima Nova" charset="0"/>
              <a:ea typeface="Proxima Nova" charset="0"/>
              <a:cs typeface="Proxima Nova" charset="0"/>
            </a:endParaRPr>
          </a:p>
        </p:txBody>
      </p:sp>
      <p:sp>
        <p:nvSpPr>
          <p:cNvPr id="39" name="TextBox 38"/>
          <p:cNvSpPr txBox="1"/>
          <p:nvPr/>
        </p:nvSpPr>
        <p:spPr>
          <a:xfrm>
            <a:off x="7544850"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20%</a:t>
            </a:r>
            <a:endParaRPr lang="en-US" sz="3200" b="1" dirty="0">
              <a:latin typeface="Proxima Nova" charset="0"/>
              <a:ea typeface="Proxima Nova" charset="0"/>
              <a:cs typeface="Proxima Nova" charset="0"/>
            </a:endParaRPr>
          </a:p>
        </p:txBody>
      </p:sp>
      <p:sp>
        <p:nvSpPr>
          <p:cNvPr id="40" name="TextBox 39"/>
          <p:cNvSpPr txBox="1"/>
          <p:nvPr/>
        </p:nvSpPr>
        <p:spPr>
          <a:xfrm>
            <a:off x="9663405"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52%</a:t>
            </a:r>
            <a:endParaRPr lang="en-US" sz="3200" b="1" dirty="0">
              <a:latin typeface="Proxima Nova" charset="0"/>
              <a:ea typeface="Proxima Nova" charset="0"/>
              <a:cs typeface="Proxima Nova" charset="0"/>
            </a:endParaRPr>
          </a:p>
        </p:txBody>
      </p:sp>
    </p:spTree>
    <p:extLst>
      <p:ext uri="{BB962C8B-B14F-4D97-AF65-F5344CB8AC3E}">
        <p14:creationId xmlns:p14="http://schemas.microsoft.com/office/powerpoint/2010/main" val="2533610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003052" y="4892843"/>
            <a:ext cx="1855157" cy="490526"/>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073153" y="4459706"/>
            <a:ext cx="1855156" cy="9236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43252" y="4129200"/>
            <a:ext cx="1855158" cy="1254169"/>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34" name="Rectangle 33"/>
          <p:cNvSpPr/>
          <p:nvPr/>
        </p:nvSpPr>
        <p:spPr>
          <a:xfrm>
            <a:off x="7210349" y="3783944"/>
            <a:ext cx="1858162" cy="1599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280450" y="1962150"/>
            <a:ext cx="1858160" cy="3421218"/>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86715" y="3321688"/>
            <a:ext cx="1249252" cy="584775"/>
          </a:xfrm>
          <a:prstGeom prst="rect">
            <a:avLst/>
          </a:prstGeom>
          <a:noFill/>
        </p:spPr>
        <p:txBody>
          <a:bodyPr wrap="square" rtlCol="0">
            <a:spAutoFit/>
          </a:bodyPr>
          <a:lstStyle/>
          <a:p>
            <a:pPr algn="ctr"/>
            <a:r>
              <a:rPr lang="en-US" sz="3200" b="1" smtClean="0">
                <a:solidFill>
                  <a:schemeClr val="bg1"/>
                </a:solidFill>
                <a:latin typeface="Proxima Nova" charset="0"/>
                <a:ea typeface="Proxima Nova" charset="0"/>
                <a:cs typeface="Proxima Nova" charset="0"/>
              </a:rPr>
              <a:t>14%</a:t>
            </a:r>
            <a:endParaRPr lang="en-US" sz="3200" b="1" dirty="0">
              <a:solidFill>
                <a:schemeClr val="bg1"/>
              </a:solidFill>
              <a:latin typeface="Proxima Nova" charset="0"/>
              <a:ea typeface="Proxima Nova" charset="0"/>
              <a:cs typeface="Proxima Nova" charset="0"/>
            </a:endParaRPr>
          </a:p>
        </p:txBody>
      </p:sp>
      <p:sp>
        <p:nvSpPr>
          <p:cNvPr id="14" name="TextBox 13"/>
          <p:cNvSpPr txBox="1"/>
          <p:nvPr/>
        </p:nvSpPr>
        <p:spPr>
          <a:xfrm>
            <a:off x="7657144" y="2850863"/>
            <a:ext cx="1249252" cy="584775"/>
          </a:xfrm>
          <a:prstGeom prst="rect">
            <a:avLst/>
          </a:prstGeom>
          <a:noFill/>
        </p:spPr>
        <p:txBody>
          <a:bodyPr wrap="square" rtlCol="0">
            <a:spAutoFit/>
          </a:bodyPr>
          <a:lstStyle/>
          <a:p>
            <a:pPr algn="ctr"/>
            <a:r>
              <a:rPr lang="en-US" sz="3200" b="1" smtClean="0">
                <a:solidFill>
                  <a:schemeClr val="bg1"/>
                </a:solidFill>
                <a:latin typeface="Proxima Nova" charset="0"/>
                <a:ea typeface="Proxima Nova" charset="0"/>
                <a:cs typeface="Proxima Nova" charset="0"/>
              </a:rPr>
              <a:t>20%</a:t>
            </a:r>
            <a:endParaRPr lang="en-US" sz="3200" b="1" dirty="0">
              <a:solidFill>
                <a:schemeClr val="bg1"/>
              </a:solidFill>
              <a:latin typeface="Proxima Nova" charset="0"/>
              <a:ea typeface="Proxima Nova" charset="0"/>
              <a:cs typeface="Proxima Nova" charset="0"/>
            </a:endParaRPr>
          </a:p>
        </p:txBody>
      </p:sp>
      <p:sp>
        <p:nvSpPr>
          <p:cNvPr id="15" name="TextBox 14"/>
          <p:cNvSpPr txBox="1"/>
          <p:nvPr/>
        </p:nvSpPr>
        <p:spPr>
          <a:xfrm>
            <a:off x="9606550" y="2064026"/>
            <a:ext cx="1249252" cy="584775"/>
          </a:xfrm>
          <a:prstGeom prst="rect">
            <a:avLst/>
          </a:prstGeom>
          <a:noFill/>
        </p:spPr>
        <p:txBody>
          <a:bodyPr wrap="square" rtlCol="0">
            <a:spAutoFit/>
          </a:bodyPr>
          <a:lstStyle/>
          <a:p>
            <a:pPr algn="ctr"/>
            <a:r>
              <a:rPr lang="en-US" sz="3200" b="1" dirty="0" smtClean="0">
                <a:solidFill>
                  <a:schemeClr val="bg1"/>
                </a:solidFill>
                <a:latin typeface="Proxima Nova" charset="0"/>
                <a:ea typeface="Proxima Nova" charset="0"/>
                <a:cs typeface="Proxima Nova" charset="0"/>
              </a:rPr>
              <a:t>52%</a:t>
            </a:r>
            <a:endParaRPr lang="en-US" sz="3200" b="1" dirty="0">
              <a:solidFill>
                <a:schemeClr val="bg1"/>
              </a:solidFill>
              <a:latin typeface="Proxima Nova" charset="0"/>
              <a:ea typeface="Proxima Nova" charset="0"/>
              <a:cs typeface="Proxima Nova" charset="0"/>
            </a:endParaRPr>
          </a:p>
        </p:txBody>
      </p:sp>
      <p:grpSp>
        <p:nvGrpSpPr>
          <p:cNvPr id="76" name="Group 75"/>
          <p:cNvGrpSpPr/>
          <p:nvPr/>
        </p:nvGrpSpPr>
        <p:grpSpPr>
          <a:xfrm>
            <a:off x="1268648" y="3497209"/>
            <a:ext cx="1261892" cy="1254117"/>
            <a:chOff x="1326522" y="3497209"/>
            <a:chExt cx="1261892" cy="1254117"/>
          </a:xfrm>
        </p:grpSpPr>
        <p:grpSp>
          <p:nvGrpSpPr>
            <p:cNvPr id="77" name="Group 76"/>
            <p:cNvGrpSpPr/>
            <p:nvPr/>
          </p:nvGrpSpPr>
          <p:grpSpPr>
            <a:xfrm>
              <a:off x="1326522" y="4361029"/>
              <a:ext cx="1261892" cy="390297"/>
              <a:chOff x="1326523" y="4361029"/>
              <a:chExt cx="1261892" cy="390297"/>
            </a:xfrm>
          </p:grpSpPr>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523" y="4361029"/>
                <a:ext cx="346930" cy="390297"/>
              </a:xfrm>
              <a:prstGeom prst="rect">
                <a:avLst/>
              </a:prstGeom>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0303" y="4361029"/>
                <a:ext cx="346930" cy="390297"/>
              </a:xfrm>
              <a:prstGeom prst="rect">
                <a:avLst/>
              </a:prstGeom>
            </p:spPr>
          </p:pic>
          <p:pic>
            <p:nvPicPr>
              <p:cNvPr id="88" name="Picture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370" y="4361029"/>
                <a:ext cx="346930" cy="390297"/>
              </a:xfrm>
              <a:prstGeom prst="rect">
                <a:avLst/>
              </a:prstGeom>
            </p:spPr>
          </p:pic>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485" y="4361029"/>
                <a:ext cx="346930" cy="390297"/>
              </a:xfrm>
              <a:prstGeom prst="rect">
                <a:avLst/>
              </a:prstGeom>
            </p:spPr>
          </p:pic>
        </p:grpSp>
        <p:grpSp>
          <p:nvGrpSpPr>
            <p:cNvPr id="78" name="Group 77"/>
            <p:cNvGrpSpPr/>
            <p:nvPr/>
          </p:nvGrpSpPr>
          <p:grpSpPr>
            <a:xfrm>
              <a:off x="1326522" y="3934050"/>
              <a:ext cx="1261892" cy="390297"/>
              <a:chOff x="1326523" y="4361029"/>
              <a:chExt cx="1261892" cy="390297"/>
            </a:xfrm>
          </p:grpSpPr>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523" y="4361029"/>
                <a:ext cx="346930" cy="390297"/>
              </a:xfrm>
              <a:prstGeom prst="rect">
                <a:avLst/>
              </a:prstGeom>
            </p:spPr>
          </p:pic>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0303" y="4361029"/>
                <a:ext cx="346930" cy="390297"/>
              </a:xfrm>
              <a:prstGeom prst="rect">
                <a:avLst/>
              </a:prstGeom>
            </p:spPr>
          </p:pic>
          <p:pic>
            <p:nvPicPr>
              <p:cNvPr id="84"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370" y="4361029"/>
                <a:ext cx="346930" cy="390297"/>
              </a:xfrm>
              <a:prstGeom prst="rect">
                <a:avLst/>
              </a:prstGeom>
            </p:spPr>
          </p:pic>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485" y="4361029"/>
                <a:ext cx="346930" cy="390297"/>
              </a:xfrm>
              <a:prstGeom prst="rect">
                <a:avLst/>
              </a:prstGeom>
            </p:spPr>
          </p:pic>
        </p:grpSp>
        <p:grpSp>
          <p:nvGrpSpPr>
            <p:cNvPr id="79" name="Group 78"/>
            <p:cNvGrpSpPr/>
            <p:nvPr/>
          </p:nvGrpSpPr>
          <p:grpSpPr>
            <a:xfrm>
              <a:off x="1652346" y="3497209"/>
              <a:ext cx="624045" cy="390297"/>
              <a:chOff x="1964370" y="4361029"/>
              <a:chExt cx="624045" cy="390297"/>
            </a:xfrm>
          </p:grpSpPr>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370" y="4361029"/>
                <a:ext cx="346930" cy="390297"/>
              </a:xfrm>
              <a:prstGeom prst="rect">
                <a:avLst/>
              </a:prstGeom>
            </p:spPr>
          </p:pic>
          <p:pic>
            <p:nvPicPr>
              <p:cNvPr id="81" name="Pictur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485" y="4361029"/>
                <a:ext cx="346930" cy="390297"/>
              </a:xfrm>
              <a:prstGeom prst="rect">
                <a:avLst/>
              </a:prstGeom>
            </p:spPr>
          </p:pic>
        </p:grpSp>
      </p:grpSp>
      <p:sp>
        <p:nvSpPr>
          <p:cNvPr id="96" name="TextBox 95"/>
          <p:cNvSpPr txBox="1"/>
          <p:nvPr/>
        </p:nvSpPr>
        <p:spPr>
          <a:xfrm>
            <a:off x="860612" y="1395642"/>
            <a:ext cx="4834132" cy="954107"/>
          </a:xfrm>
          <a:prstGeom prst="rect">
            <a:avLst/>
          </a:prstGeom>
          <a:noFill/>
        </p:spPr>
        <p:txBody>
          <a:bodyPr wrap="square" rtlCol="0">
            <a:spAutoFit/>
          </a:bodyPr>
          <a:lstStyle/>
          <a:p>
            <a:r>
              <a:rPr lang="en-US" sz="2800" dirty="0" smtClean="0">
                <a:latin typeface="Proxima Nova" charset="0"/>
                <a:ea typeface="Proxima Nova" charset="0"/>
                <a:cs typeface="Proxima Nova" charset="0"/>
              </a:rPr>
              <a:t>Mobility with </a:t>
            </a:r>
          </a:p>
          <a:p>
            <a:r>
              <a:rPr lang="en-US" sz="2800" dirty="0" smtClean="0">
                <a:latin typeface="Proxima Nova" charset="0"/>
                <a:ea typeface="Proxima Nova" charset="0"/>
                <a:cs typeface="Proxima Nova" charset="0"/>
              </a:rPr>
              <a:t>COLLEGE DEGREE</a:t>
            </a:r>
            <a:endParaRPr lang="en-US" sz="1600" dirty="0" smtClean="0">
              <a:latin typeface="Proxima Nova" charset="0"/>
              <a:ea typeface="Proxima Nova" charset="0"/>
              <a:cs typeface="Proxima Nova" charset="0"/>
            </a:endParaRPr>
          </a:p>
        </p:txBody>
      </p:sp>
      <p:sp>
        <p:nvSpPr>
          <p:cNvPr id="36" name="TextBox 35"/>
          <p:cNvSpPr txBox="1"/>
          <p:nvPr/>
        </p:nvSpPr>
        <p:spPr>
          <a:xfrm>
            <a:off x="1326523"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5%</a:t>
            </a:r>
            <a:endParaRPr lang="en-US" sz="3200" b="1" dirty="0">
              <a:latin typeface="Proxima Nova" charset="0"/>
              <a:ea typeface="Proxima Nova" charset="0"/>
              <a:cs typeface="Proxima Nova" charset="0"/>
            </a:endParaRPr>
          </a:p>
        </p:txBody>
      </p:sp>
      <p:sp>
        <p:nvSpPr>
          <p:cNvPr id="37" name="TextBox 36"/>
          <p:cNvSpPr txBox="1"/>
          <p:nvPr/>
        </p:nvSpPr>
        <p:spPr>
          <a:xfrm>
            <a:off x="3456619" y="5509382"/>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10%</a:t>
            </a:r>
            <a:endParaRPr lang="en-US" sz="3200" b="1" dirty="0">
              <a:latin typeface="Proxima Nova" charset="0"/>
              <a:ea typeface="Proxima Nova" charset="0"/>
              <a:cs typeface="Proxima Nova" charset="0"/>
            </a:endParaRPr>
          </a:p>
        </p:txBody>
      </p:sp>
      <p:sp>
        <p:nvSpPr>
          <p:cNvPr id="38" name="TextBox 37"/>
          <p:cNvSpPr txBox="1"/>
          <p:nvPr/>
        </p:nvSpPr>
        <p:spPr>
          <a:xfrm>
            <a:off x="5506505"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14%</a:t>
            </a:r>
            <a:endParaRPr lang="en-US" sz="3200" b="1" dirty="0">
              <a:latin typeface="Proxima Nova" charset="0"/>
              <a:ea typeface="Proxima Nova" charset="0"/>
              <a:cs typeface="Proxima Nova" charset="0"/>
            </a:endParaRPr>
          </a:p>
        </p:txBody>
      </p:sp>
      <p:sp>
        <p:nvSpPr>
          <p:cNvPr id="39" name="TextBox 38"/>
          <p:cNvSpPr txBox="1"/>
          <p:nvPr/>
        </p:nvSpPr>
        <p:spPr>
          <a:xfrm>
            <a:off x="7544850"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20%</a:t>
            </a:r>
            <a:endParaRPr lang="en-US" sz="3200" b="1" dirty="0">
              <a:latin typeface="Proxima Nova" charset="0"/>
              <a:ea typeface="Proxima Nova" charset="0"/>
              <a:cs typeface="Proxima Nova" charset="0"/>
            </a:endParaRPr>
          </a:p>
        </p:txBody>
      </p:sp>
      <p:sp>
        <p:nvSpPr>
          <p:cNvPr id="40" name="TextBox 39"/>
          <p:cNvSpPr txBox="1"/>
          <p:nvPr/>
        </p:nvSpPr>
        <p:spPr>
          <a:xfrm>
            <a:off x="9663405"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52%</a:t>
            </a:r>
            <a:endParaRPr lang="en-US" sz="3200" b="1" dirty="0">
              <a:latin typeface="Proxima Nova" charset="0"/>
              <a:ea typeface="Proxima Nova" charset="0"/>
              <a:cs typeface="Proxima Nova" charset="0"/>
            </a:endParaRPr>
          </a:p>
        </p:txBody>
      </p:sp>
    </p:spTree>
    <p:extLst>
      <p:ext uri="{BB962C8B-B14F-4D97-AF65-F5344CB8AC3E}">
        <p14:creationId xmlns:p14="http://schemas.microsoft.com/office/powerpoint/2010/main" val="3062731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003052" y="4892843"/>
            <a:ext cx="1855157" cy="490526"/>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073153" y="4459706"/>
            <a:ext cx="1855156" cy="9236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143252" y="4129200"/>
            <a:ext cx="1855158" cy="1254169"/>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36" name="Rectangle 35"/>
          <p:cNvSpPr/>
          <p:nvPr/>
        </p:nvSpPr>
        <p:spPr>
          <a:xfrm>
            <a:off x="7210349" y="3783944"/>
            <a:ext cx="1858162" cy="15994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280450" y="1962150"/>
            <a:ext cx="1858160" cy="3421218"/>
          </a:xfrm>
          <a:prstGeom prst="rect">
            <a:avLst/>
          </a:prstGeom>
          <a:solidFill>
            <a:srgbClr val="0F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4771" y="4361029"/>
            <a:ext cx="346930" cy="390297"/>
          </a:xfrm>
          <a:prstGeom prst="rect">
            <a:avLst/>
          </a:prstGeom>
        </p:spPr>
      </p:pic>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551" y="4361029"/>
            <a:ext cx="346930" cy="390297"/>
          </a:xfrm>
          <a:prstGeom prst="rect">
            <a:avLst/>
          </a:prstGeom>
        </p:spPr>
      </p:pic>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2482" y="3892566"/>
            <a:ext cx="346930" cy="390297"/>
          </a:xfrm>
          <a:prstGeom prst="rect">
            <a:avLst/>
          </a:prstGeom>
        </p:spPr>
      </p:pic>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2747" y="3892566"/>
            <a:ext cx="346930" cy="390297"/>
          </a:xfrm>
          <a:prstGeom prst="rect">
            <a:avLst/>
          </a:prstGeom>
        </p:spPr>
      </p:pic>
      <p:grpSp>
        <p:nvGrpSpPr>
          <p:cNvPr id="22" name="Group 21"/>
          <p:cNvGrpSpPr/>
          <p:nvPr/>
        </p:nvGrpSpPr>
        <p:grpSpPr>
          <a:xfrm>
            <a:off x="5610503" y="3597562"/>
            <a:ext cx="967275" cy="390297"/>
            <a:chOff x="5610503" y="3597562"/>
            <a:chExt cx="967275" cy="390297"/>
          </a:xfrm>
        </p:grpSpPr>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503" y="3597562"/>
              <a:ext cx="346930" cy="390297"/>
            </a:xfrm>
            <a:prstGeom prst="rect">
              <a:avLst/>
            </a:prstGeom>
          </p:spPr>
        </p:pic>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2343" y="3597562"/>
              <a:ext cx="346930" cy="390297"/>
            </a:xfrm>
            <a:prstGeom prst="rect">
              <a:avLst/>
            </a:prstGeom>
          </p:spPr>
        </p:pic>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848" y="3597562"/>
              <a:ext cx="346930" cy="390297"/>
            </a:xfrm>
            <a:prstGeom prst="rect">
              <a:avLst/>
            </a:prstGeom>
          </p:spPr>
        </p:pic>
      </p:grpSp>
      <p:grpSp>
        <p:nvGrpSpPr>
          <p:cNvPr id="23" name="Group 22"/>
          <p:cNvGrpSpPr/>
          <p:nvPr/>
        </p:nvGrpSpPr>
        <p:grpSpPr>
          <a:xfrm>
            <a:off x="7796972" y="3264655"/>
            <a:ext cx="690504" cy="394031"/>
            <a:chOff x="7796972" y="3264655"/>
            <a:chExt cx="690504" cy="394031"/>
          </a:xfrm>
        </p:grpSpPr>
        <p:pic>
          <p:nvPicPr>
            <p:cNvPr id="81" name="Pictur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972" y="3264655"/>
              <a:ext cx="346930" cy="390297"/>
            </a:xfrm>
            <a:prstGeom prst="rect">
              <a:avLst/>
            </a:prstGeom>
          </p:spPr>
        </p:pic>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0546" y="3268389"/>
              <a:ext cx="346930" cy="390297"/>
            </a:xfrm>
            <a:prstGeom prst="rect">
              <a:avLst/>
            </a:prstGeom>
          </p:spPr>
        </p:pic>
      </p:grpSp>
      <p:grpSp>
        <p:nvGrpSpPr>
          <p:cNvPr id="102" name="Group 101"/>
          <p:cNvGrpSpPr/>
          <p:nvPr/>
        </p:nvGrpSpPr>
        <p:grpSpPr>
          <a:xfrm>
            <a:off x="9934933" y="1407217"/>
            <a:ext cx="693860" cy="390297"/>
            <a:chOff x="9992807" y="1407217"/>
            <a:chExt cx="693860" cy="390297"/>
          </a:xfrm>
        </p:grpSpPr>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2807" y="1407217"/>
              <a:ext cx="346930" cy="390297"/>
            </a:xfrm>
            <a:prstGeom prst="rect">
              <a:avLst/>
            </a:prstGeom>
          </p:spPr>
        </p:pic>
        <p:pic>
          <p:nvPicPr>
            <p:cNvPr id="84"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737" y="1407217"/>
              <a:ext cx="346930" cy="390297"/>
            </a:xfrm>
            <a:prstGeom prst="rect">
              <a:avLst/>
            </a:prstGeom>
          </p:spPr>
        </p:pic>
      </p:grpSp>
      <p:sp>
        <p:nvSpPr>
          <p:cNvPr id="90" name="TextBox 89"/>
          <p:cNvSpPr txBox="1"/>
          <p:nvPr/>
        </p:nvSpPr>
        <p:spPr>
          <a:xfrm>
            <a:off x="1287215" y="4834143"/>
            <a:ext cx="1249252" cy="584775"/>
          </a:xfrm>
          <a:prstGeom prst="rect">
            <a:avLst/>
          </a:prstGeom>
          <a:noFill/>
        </p:spPr>
        <p:txBody>
          <a:bodyPr wrap="square" rtlCol="0">
            <a:spAutoFit/>
          </a:bodyPr>
          <a:lstStyle/>
          <a:p>
            <a:pPr algn="ctr"/>
            <a:r>
              <a:rPr lang="en-US" sz="3200" b="1" dirty="0" smtClean="0">
                <a:solidFill>
                  <a:schemeClr val="bg1"/>
                </a:solidFill>
                <a:latin typeface="Proxima Nova" charset="0"/>
                <a:ea typeface="Proxima Nova" charset="0"/>
                <a:cs typeface="Proxima Nova" charset="0"/>
              </a:rPr>
              <a:t>16%</a:t>
            </a:r>
            <a:endParaRPr lang="en-US" sz="3200" b="1" dirty="0">
              <a:solidFill>
                <a:schemeClr val="bg1"/>
              </a:solidFill>
              <a:latin typeface="Proxima Nova" charset="0"/>
              <a:ea typeface="Proxima Nova" charset="0"/>
              <a:cs typeface="Proxima Nova" charset="0"/>
            </a:endParaRPr>
          </a:p>
        </p:txBody>
      </p:sp>
      <p:sp>
        <p:nvSpPr>
          <p:cNvPr id="91" name="TextBox 90"/>
          <p:cNvSpPr txBox="1"/>
          <p:nvPr/>
        </p:nvSpPr>
        <p:spPr>
          <a:xfrm>
            <a:off x="3365143" y="4494210"/>
            <a:ext cx="1249252" cy="584775"/>
          </a:xfrm>
          <a:prstGeom prst="rect">
            <a:avLst/>
          </a:prstGeom>
          <a:noFill/>
        </p:spPr>
        <p:txBody>
          <a:bodyPr wrap="square" rtlCol="0">
            <a:spAutoFit/>
          </a:bodyPr>
          <a:lstStyle/>
          <a:p>
            <a:pPr algn="ctr"/>
            <a:r>
              <a:rPr lang="en-US" sz="3200" b="1" dirty="0" smtClean="0">
                <a:solidFill>
                  <a:schemeClr val="bg1"/>
                </a:solidFill>
                <a:latin typeface="Proxima Nova" charset="0"/>
                <a:ea typeface="Proxima Nova" charset="0"/>
                <a:cs typeface="Proxima Nova" charset="0"/>
              </a:rPr>
              <a:t>17%</a:t>
            </a:r>
            <a:endParaRPr lang="en-US" sz="3200" b="1" dirty="0">
              <a:solidFill>
                <a:schemeClr val="bg1"/>
              </a:solidFill>
              <a:latin typeface="Proxima Nova" charset="0"/>
              <a:ea typeface="Proxima Nova" charset="0"/>
              <a:cs typeface="Proxima Nova" charset="0"/>
            </a:endParaRPr>
          </a:p>
        </p:txBody>
      </p:sp>
      <p:sp>
        <p:nvSpPr>
          <p:cNvPr id="92" name="TextBox 91"/>
          <p:cNvSpPr txBox="1"/>
          <p:nvPr/>
        </p:nvSpPr>
        <p:spPr>
          <a:xfrm>
            <a:off x="5470520" y="4163794"/>
            <a:ext cx="1249252" cy="584775"/>
          </a:xfrm>
          <a:prstGeom prst="rect">
            <a:avLst/>
          </a:prstGeom>
          <a:noFill/>
        </p:spPr>
        <p:txBody>
          <a:bodyPr wrap="square" rtlCol="0">
            <a:spAutoFit/>
          </a:bodyPr>
          <a:lstStyle/>
          <a:p>
            <a:pPr algn="ctr"/>
            <a:r>
              <a:rPr lang="en-US" sz="3200" b="1" dirty="0" smtClean="0">
                <a:solidFill>
                  <a:schemeClr val="bg1"/>
                </a:solidFill>
                <a:latin typeface="Proxima Nova" charset="0"/>
                <a:ea typeface="Proxima Nova" charset="0"/>
                <a:cs typeface="Proxima Nova" charset="0"/>
              </a:rPr>
              <a:t>26%</a:t>
            </a:r>
            <a:endParaRPr lang="en-US" sz="3200" b="1" dirty="0">
              <a:solidFill>
                <a:schemeClr val="bg1"/>
              </a:solidFill>
              <a:latin typeface="Proxima Nova" charset="0"/>
              <a:ea typeface="Proxima Nova" charset="0"/>
              <a:cs typeface="Proxima Nova" charset="0"/>
            </a:endParaRPr>
          </a:p>
        </p:txBody>
      </p:sp>
      <p:sp>
        <p:nvSpPr>
          <p:cNvPr id="93" name="TextBox 92"/>
          <p:cNvSpPr txBox="1"/>
          <p:nvPr/>
        </p:nvSpPr>
        <p:spPr>
          <a:xfrm>
            <a:off x="7575897" y="3871406"/>
            <a:ext cx="1249252" cy="584775"/>
          </a:xfrm>
          <a:prstGeom prst="rect">
            <a:avLst/>
          </a:prstGeom>
          <a:noFill/>
        </p:spPr>
        <p:txBody>
          <a:bodyPr wrap="square" rtlCol="0">
            <a:spAutoFit/>
          </a:bodyPr>
          <a:lstStyle/>
          <a:p>
            <a:pPr algn="ctr"/>
            <a:r>
              <a:rPr lang="en-US" sz="3200" b="1" dirty="0" smtClean="0">
                <a:solidFill>
                  <a:schemeClr val="bg1"/>
                </a:solidFill>
                <a:latin typeface="Proxima Nova" charset="0"/>
                <a:ea typeface="Proxima Nova" charset="0"/>
                <a:cs typeface="Proxima Nova" charset="0"/>
              </a:rPr>
              <a:t>21%</a:t>
            </a:r>
            <a:endParaRPr lang="en-US" sz="3200" b="1" dirty="0">
              <a:solidFill>
                <a:schemeClr val="bg1"/>
              </a:solidFill>
              <a:latin typeface="Proxima Nova" charset="0"/>
              <a:ea typeface="Proxima Nova" charset="0"/>
              <a:cs typeface="Proxima Nova" charset="0"/>
            </a:endParaRPr>
          </a:p>
        </p:txBody>
      </p:sp>
      <p:sp>
        <p:nvSpPr>
          <p:cNvPr id="94" name="TextBox 93"/>
          <p:cNvSpPr txBox="1"/>
          <p:nvPr/>
        </p:nvSpPr>
        <p:spPr>
          <a:xfrm>
            <a:off x="9619997" y="2072750"/>
            <a:ext cx="1249252" cy="584775"/>
          </a:xfrm>
          <a:prstGeom prst="rect">
            <a:avLst/>
          </a:prstGeom>
          <a:noFill/>
        </p:spPr>
        <p:txBody>
          <a:bodyPr wrap="square" rtlCol="0">
            <a:spAutoFit/>
          </a:bodyPr>
          <a:lstStyle/>
          <a:p>
            <a:pPr algn="ctr"/>
            <a:r>
              <a:rPr lang="en-US" sz="3200" b="1" dirty="0" smtClean="0">
                <a:solidFill>
                  <a:schemeClr val="bg1"/>
                </a:solidFill>
                <a:latin typeface="Proxima Nova" charset="0"/>
                <a:ea typeface="Proxima Nova" charset="0"/>
                <a:cs typeface="Proxima Nova" charset="0"/>
              </a:rPr>
              <a:t>20%</a:t>
            </a:r>
            <a:endParaRPr lang="en-US" sz="3200" b="1" dirty="0">
              <a:solidFill>
                <a:schemeClr val="bg1"/>
              </a:solidFill>
              <a:latin typeface="Proxima Nova" charset="0"/>
              <a:ea typeface="Proxima Nova" charset="0"/>
              <a:cs typeface="Proxima Nova" charset="0"/>
            </a:endParaRPr>
          </a:p>
        </p:txBody>
      </p:sp>
      <p:sp>
        <p:nvSpPr>
          <p:cNvPr id="101" name="TextBox 100"/>
          <p:cNvSpPr txBox="1"/>
          <p:nvPr/>
        </p:nvSpPr>
        <p:spPr>
          <a:xfrm>
            <a:off x="860612" y="1395642"/>
            <a:ext cx="4834132" cy="954107"/>
          </a:xfrm>
          <a:prstGeom prst="rect">
            <a:avLst/>
          </a:prstGeom>
          <a:noFill/>
        </p:spPr>
        <p:txBody>
          <a:bodyPr wrap="square" rtlCol="0">
            <a:spAutoFit/>
          </a:bodyPr>
          <a:lstStyle/>
          <a:p>
            <a:r>
              <a:rPr lang="en-US" sz="2800" dirty="0" smtClean="0">
                <a:latin typeface="Proxima Nova" charset="0"/>
                <a:ea typeface="Proxima Nova" charset="0"/>
                <a:cs typeface="Proxima Nova" charset="0"/>
              </a:rPr>
              <a:t>Mobility with </a:t>
            </a:r>
          </a:p>
          <a:p>
            <a:r>
              <a:rPr lang="en-US" sz="2800" dirty="0" smtClean="0">
                <a:latin typeface="Proxima Nova" charset="0"/>
                <a:ea typeface="Proxima Nova" charset="0"/>
                <a:cs typeface="Proxima Nova" charset="0"/>
              </a:rPr>
              <a:t>COLLEGE DEGREE</a:t>
            </a:r>
            <a:endParaRPr lang="en-US" sz="1600" dirty="0" smtClean="0">
              <a:latin typeface="Proxima Nova" charset="0"/>
              <a:ea typeface="Proxima Nova" charset="0"/>
              <a:cs typeface="Proxima Nova" charset="0"/>
            </a:endParaRPr>
          </a:p>
        </p:txBody>
      </p:sp>
      <p:sp>
        <p:nvSpPr>
          <p:cNvPr id="38" name="TextBox 37"/>
          <p:cNvSpPr txBox="1"/>
          <p:nvPr/>
        </p:nvSpPr>
        <p:spPr>
          <a:xfrm>
            <a:off x="1326523"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5%</a:t>
            </a:r>
            <a:endParaRPr lang="en-US" sz="3200" b="1" dirty="0">
              <a:latin typeface="Proxima Nova" charset="0"/>
              <a:ea typeface="Proxima Nova" charset="0"/>
              <a:cs typeface="Proxima Nova" charset="0"/>
            </a:endParaRPr>
          </a:p>
        </p:txBody>
      </p:sp>
      <p:sp>
        <p:nvSpPr>
          <p:cNvPr id="39" name="TextBox 38"/>
          <p:cNvSpPr txBox="1"/>
          <p:nvPr/>
        </p:nvSpPr>
        <p:spPr>
          <a:xfrm>
            <a:off x="3456619" y="5509382"/>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10%</a:t>
            </a:r>
            <a:endParaRPr lang="en-US" sz="3200" b="1" dirty="0">
              <a:latin typeface="Proxima Nova" charset="0"/>
              <a:ea typeface="Proxima Nova" charset="0"/>
              <a:cs typeface="Proxima Nova" charset="0"/>
            </a:endParaRPr>
          </a:p>
        </p:txBody>
      </p:sp>
      <p:sp>
        <p:nvSpPr>
          <p:cNvPr id="40" name="TextBox 39"/>
          <p:cNvSpPr txBox="1"/>
          <p:nvPr/>
        </p:nvSpPr>
        <p:spPr>
          <a:xfrm>
            <a:off x="5506505"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14%</a:t>
            </a:r>
            <a:endParaRPr lang="en-US" sz="3200" b="1" dirty="0">
              <a:latin typeface="Proxima Nova" charset="0"/>
              <a:ea typeface="Proxima Nova" charset="0"/>
              <a:cs typeface="Proxima Nova" charset="0"/>
            </a:endParaRPr>
          </a:p>
        </p:txBody>
      </p:sp>
      <p:sp>
        <p:nvSpPr>
          <p:cNvPr id="41" name="TextBox 40"/>
          <p:cNvSpPr txBox="1"/>
          <p:nvPr/>
        </p:nvSpPr>
        <p:spPr>
          <a:xfrm>
            <a:off x="7544850"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20%</a:t>
            </a:r>
            <a:endParaRPr lang="en-US" sz="3200" b="1" dirty="0">
              <a:latin typeface="Proxima Nova" charset="0"/>
              <a:ea typeface="Proxima Nova" charset="0"/>
              <a:cs typeface="Proxima Nova" charset="0"/>
            </a:endParaRPr>
          </a:p>
        </p:txBody>
      </p:sp>
      <p:sp>
        <p:nvSpPr>
          <p:cNvPr id="42" name="TextBox 41"/>
          <p:cNvSpPr txBox="1"/>
          <p:nvPr/>
        </p:nvSpPr>
        <p:spPr>
          <a:xfrm>
            <a:off x="9663405" y="5505930"/>
            <a:ext cx="1249252" cy="584775"/>
          </a:xfrm>
          <a:prstGeom prst="rect">
            <a:avLst/>
          </a:prstGeom>
          <a:noFill/>
        </p:spPr>
        <p:txBody>
          <a:bodyPr wrap="square" rtlCol="0">
            <a:spAutoFit/>
          </a:bodyPr>
          <a:lstStyle/>
          <a:p>
            <a:pPr algn="ctr"/>
            <a:r>
              <a:rPr lang="en-US" sz="3200" b="1" dirty="0" smtClean="0">
                <a:latin typeface="Proxima Nova" charset="0"/>
                <a:ea typeface="Proxima Nova" charset="0"/>
                <a:cs typeface="Proxima Nova" charset="0"/>
              </a:rPr>
              <a:t>52%</a:t>
            </a:r>
            <a:endParaRPr lang="en-US" sz="3200" b="1" dirty="0">
              <a:latin typeface="Proxima Nova" charset="0"/>
              <a:ea typeface="Proxima Nova" charset="0"/>
              <a:cs typeface="Proxima Nova" charset="0"/>
            </a:endParaRPr>
          </a:p>
        </p:txBody>
      </p:sp>
    </p:spTree>
    <p:extLst>
      <p:ext uri="{BB962C8B-B14F-4D97-AF65-F5344CB8AC3E}">
        <p14:creationId xmlns:p14="http://schemas.microsoft.com/office/powerpoint/2010/main" val="2305187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1582</Words>
  <Application>Microsoft Office PowerPoint</Application>
  <PresentationFormat>Widescreen</PresentationFormat>
  <Paragraphs>264</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Cambria</vt:lpstr>
      <vt:lpstr>Helvetica</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Academic Achievements</vt:lpstr>
      <vt:lpstr>PowerPoint Presentation</vt:lpstr>
      <vt:lpstr>PowerPoint Presentation</vt:lpstr>
      <vt:lpstr>PowerPoint Presentation</vt:lpstr>
      <vt:lpstr>PowerPoint Presentation</vt:lpstr>
    </vt:vector>
  </TitlesOfParts>
  <Company>IDEA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Swerdloff</dc:creator>
  <cp:lastModifiedBy>Jackson, Renee</cp:lastModifiedBy>
  <cp:revision>8</cp:revision>
  <dcterms:created xsi:type="dcterms:W3CDTF">2016-05-04T16:27:33Z</dcterms:created>
  <dcterms:modified xsi:type="dcterms:W3CDTF">2016-09-09T20:42:07Z</dcterms:modified>
</cp:coreProperties>
</file>