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webextensions/webextension2.xml" ContentType="application/vnd.ms-office.webextens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webextensions/webextension3.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webextensions/webextension4.xml" ContentType="application/vnd.ms-office.webextension+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6" r:id="rId4"/>
    <p:sldMasterId id="2147483660" r:id="rId5"/>
  </p:sldMasterIdLst>
  <p:notesMasterIdLst>
    <p:notesMasterId r:id="rId53"/>
  </p:notesMasterIdLst>
  <p:sldIdLst>
    <p:sldId id="271" r:id="rId6"/>
    <p:sldId id="2147480442" r:id="rId7"/>
    <p:sldId id="2147482177" r:id="rId8"/>
    <p:sldId id="2147482180" r:id="rId9"/>
    <p:sldId id="2147482175" r:id="rId10"/>
    <p:sldId id="274" r:id="rId11"/>
    <p:sldId id="2147480443" r:id="rId12"/>
    <p:sldId id="2147480468" r:id="rId13"/>
    <p:sldId id="2147482178" r:id="rId14"/>
    <p:sldId id="2147482169" r:id="rId15"/>
    <p:sldId id="2147482181" r:id="rId16"/>
    <p:sldId id="2147482182" r:id="rId17"/>
    <p:sldId id="2147482170" r:id="rId18"/>
    <p:sldId id="2147482206" r:id="rId19"/>
    <p:sldId id="2147480463" r:id="rId20"/>
    <p:sldId id="2147482184" r:id="rId21"/>
    <p:sldId id="2147482185" r:id="rId22"/>
    <p:sldId id="2147482186" r:id="rId23"/>
    <p:sldId id="2147482207" r:id="rId24"/>
    <p:sldId id="2147482187" r:id="rId25"/>
    <p:sldId id="2147480448" r:id="rId26"/>
    <p:sldId id="2147482188" r:id="rId27"/>
    <p:sldId id="2147480453" r:id="rId28"/>
    <p:sldId id="2147482189" r:id="rId29"/>
    <p:sldId id="2147482190" r:id="rId30"/>
    <p:sldId id="2147482213" r:id="rId31"/>
    <p:sldId id="2147482191" r:id="rId32"/>
    <p:sldId id="2147482193" r:id="rId33"/>
    <p:sldId id="2147482192" r:id="rId34"/>
    <p:sldId id="2147482208" r:id="rId35"/>
    <p:sldId id="2147482209" r:id="rId36"/>
    <p:sldId id="2147480459" r:id="rId37"/>
    <p:sldId id="2147482197" r:id="rId38"/>
    <p:sldId id="2147480455" r:id="rId39"/>
    <p:sldId id="2147482199" r:id="rId40"/>
    <p:sldId id="2147480460" r:id="rId41"/>
    <p:sldId id="2147482198" r:id="rId42"/>
    <p:sldId id="2147482210" r:id="rId43"/>
    <p:sldId id="2147482201" r:id="rId44"/>
    <p:sldId id="2147482211" r:id="rId45"/>
    <p:sldId id="2147482200" r:id="rId46"/>
    <p:sldId id="2147482204" r:id="rId47"/>
    <p:sldId id="2147482212" r:id="rId48"/>
    <p:sldId id="2147482203" r:id="rId49"/>
    <p:sldId id="2147482205" r:id="rId50"/>
    <p:sldId id="2147480464" r:id="rId51"/>
    <p:sldId id="2147482179" r:id="rId52"/>
  </p:sldIdLst>
  <p:sldSz cx="12192000" cy="6858000"/>
  <p:notesSz cx="6858000" cy="9144000"/>
  <p:embeddedFontLst>
    <p:embeddedFont>
      <p:font typeface="Open Sans" panose="020B0606030504020204" pitchFamily="34" charset="0"/>
      <p:regular r:id="rId54"/>
      <p:bold r:id="rId55"/>
      <p:italic r:id="rId56"/>
      <p:boldItalic r:id="rId57"/>
    </p:embeddedFont>
    <p:embeddedFont>
      <p:font typeface="Poppins" panose="00000500000000000000" pitchFamily="2"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3EB211-9E1C-F24B-EF2E-ED9DDA5C49F0}" name="Bodnar, Scott" initials="SB" userId="S::Scott.Bodnar@tea.texas.gov::4eb84ae9-6068-4df8-b304-73b8a735de38" providerId="AD"/>
  <p188:author id="{07031E1E-AF9A-05F4-04C0-93EF5869D925}" name="Gonzalez, Jennifer" initials="JG" userId="S::Jennifer.Gonzalez@tea.texas.gov::018440d7-5967-42dc-bf70-959b6faeea2f" providerId="AD"/>
  <p188:author id="{84863329-9507-28D0-8BBA-042C942DEECA}" name="Jones, Joshua" initials="JJ" userId="S::joshua.jones@tea.texas.gov::d437f0e8-f578-41c0-98d5-51141e08f4c2" providerId="AD"/>
  <p188:author id="{53CB3B30-689D-21D4-2B07-A36C1A1F0B97}" name="Gonzalez, Jennifer" initials="GJ" userId="S::jennifer.gonzalez@tea.texas.gov::018440d7-5967-42dc-bf70-959b6faeea2f" providerId="AD"/>
  <p188:author id="{C0F07348-CC64-3662-389F-3C5F6B1AFC8C}" name="Landa, Jeremy" initials="LJ" userId="S::jeremy.landa@tea.texas.gov::db8d3128-06fa-4350-b1f2-466f090dfaac" providerId="AD"/>
  <p188:author id="{66131A67-8686-C857-385F-D68B5D45DF42}" name="Campbell, David" initials="CD" userId="S::david.campbell@tea.texas.gov::c153767f-2ec8-4da3-a035-e1dde1758b2b" providerId="AD"/>
  <p188:author id="{D133A36C-3E95-9DA8-FD44-6B6DFB4C2577}" name="Ye, Ruth" initials="YR" userId="S::ruth.ye@tea.texas.gov::6a1532d8-a07a-4550-8651-640b8dca6b9c" providerId="AD"/>
  <p188:author id="{D17128D7-56CA-4508-8D75-353A0364D2C1}" name="Ayers, Lorrie" initials="AL" userId="S::lorrie.ayers@tea.texas.gov::d97a7ff8-91c9-420b-9772-f9ff557b073f" providerId="AD"/>
  <p188:author id="{F6D3B0D8-424D-E7BF-C669-BC0BA08A111C}" name="Ayers, Lorrie" initials="LA" userId="S::Lorrie.Ayers@tea.texas.gov::d97a7ff8-91c9-420b-9772-f9ff557b07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62"/>
    <a:srgbClr val="ECAF33"/>
    <a:srgbClr val="F05252"/>
    <a:srgbClr val="B72418"/>
    <a:srgbClr val="FFE4E0"/>
    <a:srgbClr val="5A6267"/>
    <a:srgbClr val="E7E3DB"/>
    <a:srgbClr val="363534"/>
    <a:srgbClr val="92C740"/>
    <a:srgbClr val="4083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C8D8A-B5EC-4602-BF12-8F582784BC27}" v="219" dt="2026-07-01T13:04:56.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21" autoAdjust="0"/>
  </p:normalViewPr>
  <p:slideViewPr>
    <p:cSldViewPr snapToGrid="0">
      <p:cViewPr varScale="1">
        <p:scale>
          <a:sx n="101" d="100"/>
          <a:sy n="101" d="100"/>
        </p:scale>
        <p:origin x="876" y="108"/>
      </p:cViewPr>
      <p:guideLst>
        <p:guide orient="horz" pos="2160"/>
        <p:guide pos="2880"/>
      </p:guideLst>
    </p:cSldViewPr>
  </p:slideViewPr>
  <p:outlineViewPr>
    <p:cViewPr>
      <p:scale>
        <a:sx n="33" d="100"/>
        <a:sy n="33" d="100"/>
      </p:scale>
      <p:origin x="0" y="-11838"/>
    </p:cViewPr>
  </p:outlineViewPr>
  <p:notesTextViewPr>
    <p:cViewPr>
      <p:scale>
        <a:sx n="3" d="2"/>
        <a:sy n="3" d="2"/>
      </p:scale>
      <p:origin x="0" y="0"/>
    </p:cViewPr>
  </p:notesText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0F6690-981E-4330-9CAC-1A91EF78B145}"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1707C51-0315-4A8C-ACD8-2FC16B811A43}">
      <dgm:prSet phldrT="[Text]" phldr="0" custT="1"/>
      <dgm:spPr/>
      <dgm:t>
        <a:bodyPr/>
        <a:lstStyle/>
        <a:p>
          <a:r>
            <a:rPr lang="en-US" sz="1800" b="1"/>
            <a:t>7/1/2026</a:t>
          </a:r>
        </a:p>
        <a:p>
          <a:r>
            <a:rPr lang="en-US" sz="1800" b="1"/>
            <a:t>Data Entry Screens Live</a:t>
          </a:r>
        </a:p>
      </dgm:t>
    </dgm:pt>
    <dgm:pt modelId="{FB79181F-DC85-498F-A08F-4022820AF222}" type="parTrans" cxnId="{09FA55CA-02F7-44B7-8FE0-189F76456B8F}">
      <dgm:prSet/>
      <dgm:spPr/>
      <dgm:t>
        <a:bodyPr/>
        <a:lstStyle/>
        <a:p>
          <a:endParaRPr lang="en-US"/>
        </a:p>
      </dgm:t>
    </dgm:pt>
    <dgm:pt modelId="{48BBCD1B-27E8-4775-AD22-D31915CD39D3}" type="sibTrans" cxnId="{09FA55CA-02F7-44B7-8FE0-189F76456B8F}">
      <dgm:prSet/>
      <dgm:spPr/>
      <dgm:t>
        <a:bodyPr/>
        <a:lstStyle/>
        <a:p>
          <a:endParaRPr lang="en-US"/>
        </a:p>
      </dgm:t>
    </dgm:pt>
    <dgm:pt modelId="{2B018750-786E-4E3B-B910-D3EA2FFEDA92}">
      <dgm:prSet phldrT="[Text]" phldr="0" custT="1"/>
      <dgm:spPr/>
      <dgm:t>
        <a:bodyPr/>
        <a:lstStyle/>
        <a:p>
          <a:r>
            <a:rPr lang="en-US" sz="1800" b="1"/>
            <a:t>LEA/EPP Data Entry</a:t>
          </a:r>
        </a:p>
      </dgm:t>
    </dgm:pt>
    <dgm:pt modelId="{D0469D83-836C-4851-9E1F-A0C8691B778C}" type="parTrans" cxnId="{0D1CE1A6-4977-4EA6-A144-183D9BE93956}">
      <dgm:prSet/>
      <dgm:spPr/>
      <dgm:t>
        <a:bodyPr/>
        <a:lstStyle/>
        <a:p>
          <a:endParaRPr lang="en-US"/>
        </a:p>
      </dgm:t>
    </dgm:pt>
    <dgm:pt modelId="{ABDACD2B-11A8-41A3-B141-56308762580F}" type="sibTrans" cxnId="{0D1CE1A6-4977-4EA6-A144-183D9BE93956}">
      <dgm:prSet/>
      <dgm:spPr/>
      <dgm:t>
        <a:bodyPr/>
        <a:lstStyle/>
        <a:p>
          <a:endParaRPr lang="en-US"/>
        </a:p>
      </dgm:t>
    </dgm:pt>
    <dgm:pt modelId="{1D164D55-B2FE-42EC-9459-D1F6B63D30E2}">
      <dgm:prSet phldrT="[Text]" phldr="0" custT="1"/>
      <dgm:spPr/>
      <dgm:t>
        <a:bodyPr/>
        <a:lstStyle/>
        <a:p>
          <a:r>
            <a:rPr lang="en-US" sz="1800" b="1"/>
            <a:t>8/28/2026 </a:t>
          </a:r>
        </a:p>
        <a:p>
          <a:r>
            <a:rPr lang="en-US" sz="1800" b="1"/>
            <a:t>Data Due for Allotment</a:t>
          </a:r>
        </a:p>
      </dgm:t>
    </dgm:pt>
    <dgm:pt modelId="{20253FAA-8268-4A26-99DB-C99BA3DB933C}" type="parTrans" cxnId="{2AE477C9-3975-4F41-BBB3-AC67F9A2E6CE}">
      <dgm:prSet/>
      <dgm:spPr/>
      <dgm:t>
        <a:bodyPr/>
        <a:lstStyle/>
        <a:p>
          <a:endParaRPr lang="en-US"/>
        </a:p>
      </dgm:t>
    </dgm:pt>
    <dgm:pt modelId="{45F42837-32F4-48CA-85E1-DD0889F452B6}" type="sibTrans" cxnId="{2AE477C9-3975-4F41-BBB3-AC67F9A2E6CE}">
      <dgm:prSet/>
      <dgm:spPr/>
      <dgm:t>
        <a:bodyPr/>
        <a:lstStyle/>
        <a:p>
          <a:endParaRPr lang="en-US"/>
        </a:p>
      </dgm:t>
    </dgm:pt>
    <dgm:pt modelId="{EFC05158-B1F5-45F8-9C72-D55B9F124AED}" type="pres">
      <dgm:prSet presAssocID="{CB0F6690-981E-4330-9CAC-1A91EF78B145}" presName="Name0" presStyleCnt="0">
        <dgm:presLayoutVars>
          <dgm:chMax val="7"/>
          <dgm:chPref val="7"/>
          <dgm:dir/>
          <dgm:animLvl val="lvl"/>
        </dgm:presLayoutVars>
      </dgm:prSet>
      <dgm:spPr/>
    </dgm:pt>
    <dgm:pt modelId="{EAC6B052-524C-47E9-97E7-D1A1F1D5D6E5}" type="pres">
      <dgm:prSet presAssocID="{71707C51-0315-4A8C-ACD8-2FC16B811A43}" presName="Accent1" presStyleCnt="0"/>
      <dgm:spPr/>
    </dgm:pt>
    <dgm:pt modelId="{5F89A24E-A8B5-44E1-8AD1-B9AF7D8F258A}" type="pres">
      <dgm:prSet presAssocID="{71707C51-0315-4A8C-ACD8-2FC16B811A43}" presName="Accent" presStyleLbl="node1" presStyleIdx="0" presStyleCnt="3"/>
      <dgm:spPr>
        <a:solidFill>
          <a:srgbClr val="00B050"/>
        </a:solidFill>
      </dgm:spPr>
    </dgm:pt>
    <dgm:pt modelId="{5AC86DB2-3B67-4F9B-93A1-F5F1FA1BE6BB}" type="pres">
      <dgm:prSet presAssocID="{71707C51-0315-4A8C-ACD8-2FC16B811A43}" presName="Parent1" presStyleLbl="revTx" presStyleIdx="0" presStyleCnt="3">
        <dgm:presLayoutVars>
          <dgm:chMax val="1"/>
          <dgm:chPref val="1"/>
          <dgm:bulletEnabled val="1"/>
        </dgm:presLayoutVars>
      </dgm:prSet>
      <dgm:spPr/>
    </dgm:pt>
    <dgm:pt modelId="{CD7A401B-81B3-4E93-AC98-6A1F01FB4942}" type="pres">
      <dgm:prSet presAssocID="{2B018750-786E-4E3B-B910-D3EA2FFEDA92}" presName="Accent2" presStyleCnt="0"/>
      <dgm:spPr/>
    </dgm:pt>
    <dgm:pt modelId="{374E5902-5C1F-4D08-9ED7-C42987C91D0D}" type="pres">
      <dgm:prSet presAssocID="{2B018750-786E-4E3B-B910-D3EA2FFEDA92}" presName="Accent" presStyleLbl="node1" presStyleIdx="1" presStyleCnt="3"/>
      <dgm:spPr>
        <a:solidFill>
          <a:srgbClr val="FFC000"/>
        </a:solidFill>
      </dgm:spPr>
    </dgm:pt>
    <dgm:pt modelId="{D39E3EFF-A416-44D1-BD3A-1E880D6A1C9D}" type="pres">
      <dgm:prSet presAssocID="{2B018750-786E-4E3B-B910-D3EA2FFEDA92}" presName="Parent2" presStyleLbl="revTx" presStyleIdx="1" presStyleCnt="3">
        <dgm:presLayoutVars>
          <dgm:chMax val="1"/>
          <dgm:chPref val="1"/>
          <dgm:bulletEnabled val="1"/>
        </dgm:presLayoutVars>
      </dgm:prSet>
      <dgm:spPr/>
    </dgm:pt>
    <dgm:pt modelId="{3C16A22E-39D3-4F87-BB2B-8991505D7F24}" type="pres">
      <dgm:prSet presAssocID="{1D164D55-B2FE-42EC-9459-D1F6B63D30E2}" presName="Accent3" presStyleCnt="0"/>
      <dgm:spPr/>
    </dgm:pt>
    <dgm:pt modelId="{C32F61E2-733D-4988-802D-715E2B851B99}" type="pres">
      <dgm:prSet presAssocID="{1D164D55-B2FE-42EC-9459-D1F6B63D30E2}" presName="Accent" presStyleLbl="node1" presStyleIdx="2" presStyleCnt="3"/>
      <dgm:spPr>
        <a:solidFill>
          <a:srgbClr val="FF0000"/>
        </a:solidFill>
      </dgm:spPr>
    </dgm:pt>
    <dgm:pt modelId="{5248793C-FA79-49CD-BC72-39A8CEF21F7B}" type="pres">
      <dgm:prSet presAssocID="{1D164D55-B2FE-42EC-9459-D1F6B63D30E2}" presName="Parent3" presStyleLbl="revTx" presStyleIdx="2" presStyleCnt="3">
        <dgm:presLayoutVars>
          <dgm:chMax val="1"/>
          <dgm:chPref val="1"/>
          <dgm:bulletEnabled val="1"/>
        </dgm:presLayoutVars>
      </dgm:prSet>
      <dgm:spPr/>
    </dgm:pt>
  </dgm:ptLst>
  <dgm:cxnLst>
    <dgm:cxn modelId="{6ECD8A10-E0D0-4FA8-BE5F-6BA7D39E08FE}" type="presOf" srcId="{2B018750-786E-4E3B-B910-D3EA2FFEDA92}" destId="{D39E3EFF-A416-44D1-BD3A-1E880D6A1C9D}" srcOrd="0" destOrd="0" presId="urn:microsoft.com/office/officeart/2009/layout/CircleArrowProcess"/>
    <dgm:cxn modelId="{DF3A9A19-ECAA-40AE-97EA-52016F62682E}" type="presOf" srcId="{CB0F6690-981E-4330-9CAC-1A91EF78B145}" destId="{EFC05158-B1F5-45F8-9C72-D55B9F124AED}" srcOrd="0" destOrd="0" presId="urn:microsoft.com/office/officeart/2009/layout/CircleArrowProcess"/>
    <dgm:cxn modelId="{6C4F0A37-0388-40D5-A0C8-10C46A7718B7}" type="presOf" srcId="{1D164D55-B2FE-42EC-9459-D1F6B63D30E2}" destId="{5248793C-FA79-49CD-BC72-39A8CEF21F7B}" srcOrd="0" destOrd="0" presId="urn:microsoft.com/office/officeart/2009/layout/CircleArrowProcess"/>
    <dgm:cxn modelId="{50D2FD46-BB38-4BBF-B570-ABDAE1DC7B78}" type="presOf" srcId="{71707C51-0315-4A8C-ACD8-2FC16B811A43}" destId="{5AC86DB2-3B67-4F9B-93A1-F5F1FA1BE6BB}" srcOrd="0" destOrd="0" presId="urn:microsoft.com/office/officeart/2009/layout/CircleArrowProcess"/>
    <dgm:cxn modelId="{0D1CE1A6-4977-4EA6-A144-183D9BE93956}" srcId="{CB0F6690-981E-4330-9CAC-1A91EF78B145}" destId="{2B018750-786E-4E3B-B910-D3EA2FFEDA92}" srcOrd="1" destOrd="0" parTransId="{D0469D83-836C-4851-9E1F-A0C8691B778C}" sibTransId="{ABDACD2B-11A8-41A3-B141-56308762580F}"/>
    <dgm:cxn modelId="{2AE477C9-3975-4F41-BBB3-AC67F9A2E6CE}" srcId="{CB0F6690-981E-4330-9CAC-1A91EF78B145}" destId="{1D164D55-B2FE-42EC-9459-D1F6B63D30E2}" srcOrd="2" destOrd="0" parTransId="{20253FAA-8268-4A26-99DB-C99BA3DB933C}" sibTransId="{45F42837-32F4-48CA-85E1-DD0889F452B6}"/>
    <dgm:cxn modelId="{09FA55CA-02F7-44B7-8FE0-189F76456B8F}" srcId="{CB0F6690-981E-4330-9CAC-1A91EF78B145}" destId="{71707C51-0315-4A8C-ACD8-2FC16B811A43}" srcOrd="0" destOrd="0" parTransId="{FB79181F-DC85-498F-A08F-4022820AF222}" sibTransId="{48BBCD1B-27E8-4775-AD22-D31915CD39D3}"/>
    <dgm:cxn modelId="{5D9DC915-3124-4FA1-9A0F-9B721DD3995C}" type="presParOf" srcId="{EFC05158-B1F5-45F8-9C72-D55B9F124AED}" destId="{EAC6B052-524C-47E9-97E7-D1A1F1D5D6E5}" srcOrd="0" destOrd="0" presId="urn:microsoft.com/office/officeart/2009/layout/CircleArrowProcess"/>
    <dgm:cxn modelId="{78434834-8EE3-4F54-B54C-CF0ACF37DF83}" type="presParOf" srcId="{EAC6B052-524C-47E9-97E7-D1A1F1D5D6E5}" destId="{5F89A24E-A8B5-44E1-8AD1-B9AF7D8F258A}" srcOrd="0" destOrd="0" presId="urn:microsoft.com/office/officeart/2009/layout/CircleArrowProcess"/>
    <dgm:cxn modelId="{9154C272-5CDE-45DF-B07D-E86CF357689E}" type="presParOf" srcId="{EFC05158-B1F5-45F8-9C72-D55B9F124AED}" destId="{5AC86DB2-3B67-4F9B-93A1-F5F1FA1BE6BB}" srcOrd="1" destOrd="0" presId="urn:microsoft.com/office/officeart/2009/layout/CircleArrowProcess"/>
    <dgm:cxn modelId="{29AAA028-9A2F-462D-8859-DDE4FF37682C}" type="presParOf" srcId="{EFC05158-B1F5-45F8-9C72-D55B9F124AED}" destId="{CD7A401B-81B3-4E93-AC98-6A1F01FB4942}" srcOrd="2" destOrd="0" presId="urn:microsoft.com/office/officeart/2009/layout/CircleArrowProcess"/>
    <dgm:cxn modelId="{0ABE17F8-F2C2-4EBF-A12E-586B4216DE74}" type="presParOf" srcId="{CD7A401B-81B3-4E93-AC98-6A1F01FB4942}" destId="{374E5902-5C1F-4D08-9ED7-C42987C91D0D}" srcOrd="0" destOrd="0" presId="urn:microsoft.com/office/officeart/2009/layout/CircleArrowProcess"/>
    <dgm:cxn modelId="{FAAD5A56-36BA-45AC-9AA4-DDC519408B9B}" type="presParOf" srcId="{EFC05158-B1F5-45F8-9C72-D55B9F124AED}" destId="{D39E3EFF-A416-44D1-BD3A-1E880D6A1C9D}" srcOrd="3" destOrd="0" presId="urn:microsoft.com/office/officeart/2009/layout/CircleArrowProcess"/>
    <dgm:cxn modelId="{D06DA662-AF1F-4FEF-B0D1-F930BD00B6F6}" type="presParOf" srcId="{EFC05158-B1F5-45F8-9C72-D55B9F124AED}" destId="{3C16A22E-39D3-4F87-BB2B-8991505D7F24}" srcOrd="4" destOrd="0" presId="urn:microsoft.com/office/officeart/2009/layout/CircleArrowProcess"/>
    <dgm:cxn modelId="{35A941F9-4876-49EC-BB8B-33964EAB8105}" type="presParOf" srcId="{3C16A22E-39D3-4F87-BB2B-8991505D7F24}" destId="{C32F61E2-733D-4988-802D-715E2B851B99}" srcOrd="0" destOrd="0" presId="urn:microsoft.com/office/officeart/2009/layout/CircleArrowProcess"/>
    <dgm:cxn modelId="{5DF2C324-B2FE-408F-9322-2E5615CBEAC1}" type="presParOf" srcId="{EFC05158-B1F5-45F8-9C72-D55B9F124AED}" destId="{5248793C-FA79-49CD-BC72-39A8CEF21F7B}"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52ED30-00DA-4198-A0F3-75B8A05E7C3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E1D3A16-7727-40C7-8EE2-D74BA832ED5D}">
      <dgm:prSet phldrT="[Text]" phldr="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t>Apply for PREP Role</a:t>
          </a:r>
        </a:p>
      </dgm:t>
      <dgm:extLst>
        <a:ext uri="{E40237B7-FDA0-4F09-8148-C483321AD2D9}">
          <dgm14:cNvPr xmlns:dgm14="http://schemas.microsoft.com/office/drawing/2010/diagram" id="0" name="" descr="Apply for PREP Role&#10;"/>
        </a:ext>
      </dgm:extLst>
    </dgm:pt>
    <dgm:pt modelId="{54CC23D3-552D-4B2F-BD06-92529A2977E8}" type="parTrans" cxnId="{C16DD393-27A3-4459-ADD8-46FEE9779ED9}">
      <dgm:prSet/>
      <dgm:spPr/>
      <dgm:t>
        <a:bodyPr/>
        <a:lstStyle/>
        <a:p>
          <a:endParaRPr lang="en-US"/>
        </a:p>
      </dgm:t>
    </dgm:pt>
    <dgm:pt modelId="{C7F55C8D-951F-4F76-8A29-A22CBF0F8B44}" type="sibTrans" cxnId="{C16DD393-27A3-4459-ADD8-46FEE9779ED9}">
      <dgm:prSet/>
      <dgm:spPr/>
      <dgm:t>
        <a:bodyPr/>
        <a:lstStyle/>
        <a:p>
          <a:endParaRPr lang="en-US"/>
        </a:p>
      </dgm:t>
    </dgm:pt>
    <dgm:pt modelId="{7DFFE754-F2F4-4873-81DE-843C3CBE9A0D}">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n-US" b="0" i="0" dirty="0"/>
            <a:t>Entity Legal Authority Approval</a:t>
          </a:r>
          <a:endParaRPr lang="en-US" dirty="0"/>
        </a:p>
      </dgm:t>
      <dgm:extLst>
        <a:ext uri="{E40237B7-FDA0-4F09-8148-C483321AD2D9}">
          <dgm14:cNvPr xmlns:dgm14="http://schemas.microsoft.com/office/drawing/2010/diagram" id="0" name="" descr="Entity Legal Authority Approval&#10;"/>
        </a:ext>
      </dgm:extLst>
    </dgm:pt>
    <dgm:pt modelId="{725F49F8-9AB8-48A6-94CD-7D85232A9555}" type="parTrans" cxnId="{FF299DCC-3C19-46C5-AE93-AFDF8A06EB9F}">
      <dgm:prSet/>
      <dgm:spPr/>
      <dgm:t>
        <a:bodyPr/>
        <a:lstStyle/>
        <a:p>
          <a:endParaRPr lang="en-US"/>
        </a:p>
      </dgm:t>
    </dgm:pt>
    <dgm:pt modelId="{530063A8-C3D0-4322-8C8D-F6D516FEB5B0}" type="sibTrans" cxnId="{FF299DCC-3C19-46C5-AE93-AFDF8A06EB9F}">
      <dgm:prSet/>
      <dgm:spPr/>
      <dgm:t>
        <a:bodyPr/>
        <a:lstStyle/>
        <a:p>
          <a:endParaRPr lang="en-US"/>
        </a:p>
      </dgm:t>
    </dgm:pt>
    <dgm:pt modelId="{AEFC6FB9-3E60-4905-9AC6-DB464DE6F933}">
      <dgm:prSet phldrT="[Text]" phldr="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t>TEA Approval</a:t>
          </a:r>
        </a:p>
      </dgm:t>
      <dgm:extLst>
        <a:ext uri="{E40237B7-FDA0-4F09-8148-C483321AD2D9}">
          <dgm14:cNvPr xmlns:dgm14="http://schemas.microsoft.com/office/drawing/2010/diagram" id="0" name="" descr="TEA Approval&#10;"/>
        </a:ext>
      </dgm:extLst>
    </dgm:pt>
    <dgm:pt modelId="{1ECF1163-5A2D-4F00-A2C5-70F589A37437}" type="parTrans" cxnId="{7E7DA296-68BE-46BD-BE61-2E442CB08ECF}">
      <dgm:prSet/>
      <dgm:spPr/>
      <dgm:t>
        <a:bodyPr/>
        <a:lstStyle/>
        <a:p>
          <a:endParaRPr lang="en-US"/>
        </a:p>
      </dgm:t>
    </dgm:pt>
    <dgm:pt modelId="{77B922FC-2CF5-47B2-A132-B40E0E7099C7}" type="sibTrans" cxnId="{7E7DA296-68BE-46BD-BE61-2E442CB08ECF}">
      <dgm:prSet/>
      <dgm:spPr/>
      <dgm:t>
        <a:bodyPr/>
        <a:lstStyle/>
        <a:p>
          <a:endParaRPr lang="en-US"/>
        </a:p>
      </dgm:t>
    </dgm:pt>
    <dgm:pt modelId="{E66F3BCD-AF21-4180-A11E-EACFBD9E568D}">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n-US" dirty="0"/>
            <a:t>Access Granted</a:t>
          </a:r>
        </a:p>
      </dgm:t>
      <dgm:extLst>
        <a:ext uri="{E40237B7-FDA0-4F09-8148-C483321AD2D9}">
          <dgm14:cNvPr xmlns:dgm14="http://schemas.microsoft.com/office/drawing/2010/diagram" id="0" name="" descr="Access Granted&#10;"/>
        </a:ext>
      </dgm:extLst>
    </dgm:pt>
    <dgm:pt modelId="{0FEBE3DE-FE18-42CD-A962-3CB13B91ADEF}" type="parTrans" cxnId="{7EF767CA-4501-4384-B7D2-E7307830BEA4}">
      <dgm:prSet/>
      <dgm:spPr/>
      <dgm:t>
        <a:bodyPr/>
        <a:lstStyle/>
        <a:p>
          <a:endParaRPr lang="en-US"/>
        </a:p>
      </dgm:t>
    </dgm:pt>
    <dgm:pt modelId="{A92421D0-6B5D-4ABE-B546-1AA0A9285820}" type="sibTrans" cxnId="{7EF767CA-4501-4384-B7D2-E7307830BEA4}">
      <dgm:prSet/>
      <dgm:spPr/>
      <dgm:t>
        <a:bodyPr/>
        <a:lstStyle/>
        <a:p>
          <a:endParaRPr lang="en-US"/>
        </a:p>
      </dgm:t>
    </dgm:pt>
    <dgm:pt modelId="{72B0F4A6-B27C-419B-8E80-FBB103E18531}" type="pres">
      <dgm:prSet presAssocID="{7B52ED30-00DA-4198-A0F3-75B8A05E7C30}" presName="Name0" presStyleCnt="0">
        <dgm:presLayoutVars>
          <dgm:dir/>
          <dgm:resizeHandles val="exact"/>
        </dgm:presLayoutVars>
      </dgm:prSet>
      <dgm:spPr/>
    </dgm:pt>
    <dgm:pt modelId="{E16268A7-C37B-4CCE-9088-DFF02013950D}" type="pres">
      <dgm:prSet presAssocID="{DE1D3A16-7727-40C7-8EE2-D74BA832ED5D}" presName="node" presStyleLbl="node1" presStyleIdx="0" presStyleCnt="4">
        <dgm:presLayoutVars>
          <dgm:bulletEnabled val="1"/>
        </dgm:presLayoutVars>
      </dgm:prSet>
      <dgm:spPr/>
    </dgm:pt>
    <dgm:pt modelId="{B6C1A425-FAFA-49F7-AF09-DEFBF05DAE81}" type="pres">
      <dgm:prSet presAssocID="{C7F55C8D-951F-4F76-8A29-A22CBF0F8B44}" presName="sibTrans" presStyleLbl="sibTrans2D1" presStyleIdx="0" presStyleCnt="3"/>
      <dgm:spPr/>
    </dgm:pt>
    <dgm:pt modelId="{B414B72A-3B49-4E50-B5B2-8588D7485216}" type="pres">
      <dgm:prSet presAssocID="{C7F55C8D-951F-4F76-8A29-A22CBF0F8B44}" presName="connectorText" presStyleLbl="sibTrans2D1" presStyleIdx="0" presStyleCnt="3"/>
      <dgm:spPr/>
    </dgm:pt>
    <dgm:pt modelId="{E6FAFA1E-152F-4969-A119-9656B84E204E}" type="pres">
      <dgm:prSet presAssocID="{7DFFE754-F2F4-4873-81DE-843C3CBE9A0D}" presName="node" presStyleLbl="node1" presStyleIdx="1" presStyleCnt="4">
        <dgm:presLayoutVars>
          <dgm:bulletEnabled val="1"/>
        </dgm:presLayoutVars>
      </dgm:prSet>
      <dgm:spPr/>
    </dgm:pt>
    <dgm:pt modelId="{EF08A916-7DEA-48EF-AA07-6F53E602002F}" type="pres">
      <dgm:prSet presAssocID="{530063A8-C3D0-4322-8C8D-F6D516FEB5B0}" presName="sibTrans" presStyleLbl="sibTrans2D1" presStyleIdx="1" presStyleCnt="3"/>
      <dgm:spPr/>
    </dgm:pt>
    <dgm:pt modelId="{DE913F21-F6AA-46AE-8419-1FE93BB6F8CB}" type="pres">
      <dgm:prSet presAssocID="{530063A8-C3D0-4322-8C8D-F6D516FEB5B0}" presName="connectorText" presStyleLbl="sibTrans2D1" presStyleIdx="1" presStyleCnt="3"/>
      <dgm:spPr/>
    </dgm:pt>
    <dgm:pt modelId="{FCF80DD3-97C7-4BAD-A53C-1DFD2AB83A91}" type="pres">
      <dgm:prSet presAssocID="{AEFC6FB9-3E60-4905-9AC6-DB464DE6F933}" presName="node" presStyleLbl="node1" presStyleIdx="2" presStyleCnt="4">
        <dgm:presLayoutVars>
          <dgm:bulletEnabled val="1"/>
        </dgm:presLayoutVars>
      </dgm:prSet>
      <dgm:spPr/>
    </dgm:pt>
    <dgm:pt modelId="{C4F93290-38FB-4B3A-AF71-2ECC3C102A18}" type="pres">
      <dgm:prSet presAssocID="{77B922FC-2CF5-47B2-A132-B40E0E7099C7}" presName="sibTrans" presStyleLbl="sibTrans2D1" presStyleIdx="2" presStyleCnt="3"/>
      <dgm:spPr/>
    </dgm:pt>
    <dgm:pt modelId="{86F49D89-02B9-42AC-9B01-BC9AA5BFEA8F}" type="pres">
      <dgm:prSet presAssocID="{77B922FC-2CF5-47B2-A132-B40E0E7099C7}" presName="connectorText" presStyleLbl="sibTrans2D1" presStyleIdx="2" presStyleCnt="3"/>
      <dgm:spPr/>
    </dgm:pt>
    <dgm:pt modelId="{27D48B48-BAB0-4A4B-8420-F2C5C2FB6FBE}" type="pres">
      <dgm:prSet presAssocID="{E66F3BCD-AF21-4180-A11E-EACFBD9E568D}" presName="node" presStyleLbl="node1" presStyleIdx="3" presStyleCnt="4">
        <dgm:presLayoutVars>
          <dgm:bulletEnabled val="1"/>
        </dgm:presLayoutVars>
      </dgm:prSet>
      <dgm:spPr/>
    </dgm:pt>
  </dgm:ptLst>
  <dgm:cxnLst>
    <dgm:cxn modelId="{4B897D16-749E-4B89-8361-748572DC0C91}" type="presOf" srcId="{E66F3BCD-AF21-4180-A11E-EACFBD9E568D}" destId="{27D48B48-BAB0-4A4B-8420-F2C5C2FB6FBE}" srcOrd="0" destOrd="0" presId="urn:microsoft.com/office/officeart/2005/8/layout/process1"/>
    <dgm:cxn modelId="{91FCBD1C-0344-4D04-B658-E8B9C050087C}" type="presOf" srcId="{77B922FC-2CF5-47B2-A132-B40E0E7099C7}" destId="{86F49D89-02B9-42AC-9B01-BC9AA5BFEA8F}" srcOrd="1" destOrd="0" presId="urn:microsoft.com/office/officeart/2005/8/layout/process1"/>
    <dgm:cxn modelId="{F6CD3B26-2721-4295-8018-CFD1BFCAC113}" type="presOf" srcId="{7B52ED30-00DA-4198-A0F3-75B8A05E7C30}" destId="{72B0F4A6-B27C-419B-8E80-FBB103E18531}" srcOrd="0" destOrd="0" presId="urn:microsoft.com/office/officeart/2005/8/layout/process1"/>
    <dgm:cxn modelId="{B49B5D2F-2AD5-413C-A164-F2F4C51ABAEC}" type="presOf" srcId="{530063A8-C3D0-4322-8C8D-F6D516FEB5B0}" destId="{EF08A916-7DEA-48EF-AA07-6F53E602002F}" srcOrd="0" destOrd="0" presId="urn:microsoft.com/office/officeart/2005/8/layout/process1"/>
    <dgm:cxn modelId="{AE55C350-F510-4431-86E0-C48346E18BFD}" type="presOf" srcId="{C7F55C8D-951F-4F76-8A29-A22CBF0F8B44}" destId="{B414B72A-3B49-4E50-B5B2-8588D7485216}" srcOrd="1" destOrd="0" presId="urn:microsoft.com/office/officeart/2005/8/layout/process1"/>
    <dgm:cxn modelId="{6498C07A-EA1B-4BF8-9677-8A3EA6076BA7}" type="presOf" srcId="{77B922FC-2CF5-47B2-A132-B40E0E7099C7}" destId="{C4F93290-38FB-4B3A-AF71-2ECC3C102A18}" srcOrd="0" destOrd="0" presId="urn:microsoft.com/office/officeart/2005/8/layout/process1"/>
    <dgm:cxn modelId="{C16DD393-27A3-4459-ADD8-46FEE9779ED9}" srcId="{7B52ED30-00DA-4198-A0F3-75B8A05E7C30}" destId="{DE1D3A16-7727-40C7-8EE2-D74BA832ED5D}" srcOrd="0" destOrd="0" parTransId="{54CC23D3-552D-4B2F-BD06-92529A2977E8}" sibTransId="{C7F55C8D-951F-4F76-8A29-A22CBF0F8B44}"/>
    <dgm:cxn modelId="{7E7DA296-68BE-46BD-BE61-2E442CB08ECF}" srcId="{7B52ED30-00DA-4198-A0F3-75B8A05E7C30}" destId="{AEFC6FB9-3E60-4905-9AC6-DB464DE6F933}" srcOrd="2" destOrd="0" parTransId="{1ECF1163-5A2D-4F00-A2C5-70F589A37437}" sibTransId="{77B922FC-2CF5-47B2-A132-B40E0E7099C7}"/>
    <dgm:cxn modelId="{299A3CB9-1659-4030-B2E4-E1223FB5ED4D}" type="presOf" srcId="{530063A8-C3D0-4322-8C8D-F6D516FEB5B0}" destId="{DE913F21-F6AA-46AE-8419-1FE93BB6F8CB}" srcOrd="1" destOrd="0" presId="urn:microsoft.com/office/officeart/2005/8/layout/process1"/>
    <dgm:cxn modelId="{2B7F09C2-D0AF-4958-97E0-03300A715403}" type="presOf" srcId="{C7F55C8D-951F-4F76-8A29-A22CBF0F8B44}" destId="{B6C1A425-FAFA-49F7-AF09-DEFBF05DAE81}" srcOrd="0" destOrd="0" presId="urn:microsoft.com/office/officeart/2005/8/layout/process1"/>
    <dgm:cxn modelId="{CFF096C3-7508-4BAC-9FF4-61204AC0193E}" type="presOf" srcId="{7DFFE754-F2F4-4873-81DE-843C3CBE9A0D}" destId="{E6FAFA1E-152F-4969-A119-9656B84E204E}" srcOrd="0" destOrd="0" presId="urn:microsoft.com/office/officeart/2005/8/layout/process1"/>
    <dgm:cxn modelId="{7EF767CA-4501-4384-B7D2-E7307830BEA4}" srcId="{7B52ED30-00DA-4198-A0F3-75B8A05E7C30}" destId="{E66F3BCD-AF21-4180-A11E-EACFBD9E568D}" srcOrd="3" destOrd="0" parTransId="{0FEBE3DE-FE18-42CD-A962-3CB13B91ADEF}" sibTransId="{A92421D0-6B5D-4ABE-B546-1AA0A9285820}"/>
    <dgm:cxn modelId="{FF299DCC-3C19-46C5-AE93-AFDF8A06EB9F}" srcId="{7B52ED30-00DA-4198-A0F3-75B8A05E7C30}" destId="{7DFFE754-F2F4-4873-81DE-843C3CBE9A0D}" srcOrd="1" destOrd="0" parTransId="{725F49F8-9AB8-48A6-94CD-7D85232A9555}" sibTransId="{530063A8-C3D0-4322-8C8D-F6D516FEB5B0}"/>
    <dgm:cxn modelId="{0CAFF3F7-7DA6-4117-B855-649579C48918}" type="presOf" srcId="{DE1D3A16-7727-40C7-8EE2-D74BA832ED5D}" destId="{E16268A7-C37B-4CCE-9088-DFF02013950D}" srcOrd="0" destOrd="0" presId="urn:microsoft.com/office/officeart/2005/8/layout/process1"/>
    <dgm:cxn modelId="{EDB1C1FF-B8F1-467B-9627-8DA79110BB4A}" type="presOf" srcId="{AEFC6FB9-3E60-4905-9AC6-DB464DE6F933}" destId="{FCF80DD3-97C7-4BAD-A53C-1DFD2AB83A91}" srcOrd="0" destOrd="0" presId="urn:microsoft.com/office/officeart/2005/8/layout/process1"/>
    <dgm:cxn modelId="{6DAE0613-BE57-4C3D-AD3E-CB159E14522D}" type="presParOf" srcId="{72B0F4A6-B27C-419B-8E80-FBB103E18531}" destId="{E16268A7-C37B-4CCE-9088-DFF02013950D}" srcOrd="0" destOrd="0" presId="urn:microsoft.com/office/officeart/2005/8/layout/process1"/>
    <dgm:cxn modelId="{DB7D3AC1-BD05-44BE-9D86-B2CF94003C3A}" type="presParOf" srcId="{72B0F4A6-B27C-419B-8E80-FBB103E18531}" destId="{B6C1A425-FAFA-49F7-AF09-DEFBF05DAE81}" srcOrd="1" destOrd="0" presId="urn:microsoft.com/office/officeart/2005/8/layout/process1"/>
    <dgm:cxn modelId="{1AA3ACBE-A5B4-4D61-976E-EF187A8C0732}" type="presParOf" srcId="{B6C1A425-FAFA-49F7-AF09-DEFBF05DAE81}" destId="{B414B72A-3B49-4E50-B5B2-8588D7485216}" srcOrd="0" destOrd="0" presId="urn:microsoft.com/office/officeart/2005/8/layout/process1"/>
    <dgm:cxn modelId="{B5C7E327-7F73-473C-8FAF-53F8592DFCAF}" type="presParOf" srcId="{72B0F4A6-B27C-419B-8E80-FBB103E18531}" destId="{E6FAFA1E-152F-4969-A119-9656B84E204E}" srcOrd="2" destOrd="0" presId="urn:microsoft.com/office/officeart/2005/8/layout/process1"/>
    <dgm:cxn modelId="{2373CB44-BB15-4C63-B1DA-78ED30359E18}" type="presParOf" srcId="{72B0F4A6-B27C-419B-8E80-FBB103E18531}" destId="{EF08A916-7DEA-48EF-AA07-6F53E602002F}" srcOrd="3" destOrd="0" presId="urn:microsoft.com/office/officeart/2005/8/layout/process1"/>
    <dgm:cxn modelId="{DAC36759-8EE6-44C6-9EBE-229DFD64E8D7}" type="presParOf" srcId="{EF08A916-7DEA-48EF-AA07-6F53E602002F}" destId="{DE913F21-F6AA-46AE-8419-1FE93BB6F8CB}" srcOrd="0" destOrd="0" presId="urn:microsoft.com/office/officeart/2005/8/layout/process1"/>
    <dgm:cxn modelId="{ED9D9DD5-B917-4504-84FD-D949F492EBD7}" type="presParOf" srcId="{72B0F4A6-B27C-419B-8E80-FBB103E18531}" destId="{FCF80DD3-97C7-4BAD-A53C-1DFD2AB83A91}" srcOrd="4" destOrd="0" presId="urn:microsoft.com/office/officeart/2005/8/layout/process1"/>
    <dgm:cxn modelId="{BD99460B-FC80-4CF8-A2DE-4B3293C868C4}" type="presParOf" srcId="{72B0F4A6-B27C-419B-8E80-FBB103E18531}" destId="{C4F93290-38FB-4B3A-AF71-2ECC3C102A18}" srcOrd="5" destOrd="0" presId="urn:microsoft.com/office/officeart/2005/8/layout/process1"/>
    <dgm:cxn modelId="{2FDDAF8B-5174-491B-8536-DFF2C42F1244}" type="presParOf" srcId="{C4F93290-38FB-4B3A-AF71-2ECC3C102A18}" destId="{86F49D89-02B9-42AC-9B01-BC9AA5BFEA8F}" srcOrd="0" destOrd="0" presId="urn:microsoft.com/office/officeart/2005/8/layout/process1"/>
    <dgm:cxn modelId="{DFB5E138-67EB-45EE-B507-F474310BB7F5}" type="presParOf" srcId="{72B0F4A6-B27C-419B-8E80-FBB103E18531}" destId="{27D48B48-BAB0-4A4B-8420-F2C5C2FB6FB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9A24E-A8B5-44E1-8AD1-B9AF7D8F258A}">
      <dsp:nvSpPr>
        <dsp:cNvPr id="0" name=""/>
        <dsp:cNvSpPr/>
      </dsp:nvSpPr>
      <dsp:spPr>
        <a:xfrm>
          <a:off x="4786715" y="0"/>
          <a:ext cx="2728776" cy="2729191"/>
        </a:xfrm>
        <a:prstGeom prst="circularArrow">
          <a:avLst>
            <a:gd name="adj1" fmla="val 10980"/>
            <a:gd name="adj2" fmla="val 1142322"/>
            <a:gd name="adj3" fmla="val 4500000"/>
            <a:gd name="adj4" fmla="val 108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C86DB2-3B67-4F9B-93A1-F5F1FA1BE6BB}">
      <dsp:nvSpPr>
        <dsp:cNvPr id="0" name=""/>
        <dsp:cNvSpPr/>
      </dsp:nvSpPr>
      <dsp:spPr>
        <a:xfrm>
          <a:off x="5389865" y="985320"/>
          <a:ext cx="1516328" cy="757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7/1/2026</a:t>
          </a:r>
        </a:p>
        <a:p>
          <a:pPr marL="0" lvl="0" indent="0" algn="ctr" defTabSz="800100">
            <a:lnSpc>
              <a:spcPct val="90000"/>
            </a:lnSpc>
            <a:spcBef>
              <a:spcPct val="0"/>
            </a:spcBef>
            <a:spcAft>
              <a:spcPct val="35000"/>
            </a:spcAft>
            <a:buNone/>
          </a:pPr>
          <a:r>
            <a:rPr lang="en-US" sz="1800" b="1" kern="1200"/>
            <a:t>Data Entry Screens Live</a:t>
          </a:r>
        </a:p>
      </dsp:txBody>
      <dsp:txXfrm>
        <a:off x="5389865" y="985320"/>
        <a:ext cx="1516328" cy="757982"/>
      </dsp:txXfrm>
    </dsp:sp>
    <dsp:sp modelId="{374E5902-5C1F-4D08-9ED7-C42987C91D0D}">
      <dsp:nvSpPr>
        <dsp:cNvPr id="0" name=""/>
        <dsp:cNvSpPr/>
      </dsp:nvSpPr>
      <dsp:spPr>
        <a:xfrm>
          <a:off x="4028807" y="1568122"/>
          <a:ext cx="2728776" cy="2729191"/>
        </a:xfrm>
        <a:prstGeom prst="leftCircularArrow">
          <a:avLst>
            <a:gd name="adj1" fmla="val 10980"/>
            <a:gd name="adj2" fmla="val 1142322"/>
            <a:gd name="adj3" fmla="val 6300000"/>
            <a:gd name="adj4" fmla="val 189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E3EFF-A416-44D1-BD3A-1E880D6A1C9D}">
      <dsp:nvSpPr>
        <dsp:cNvPr id="0" name=""/>
        <dsp:cNvSpPr/>
      </dsp:nvSpPr>
      <dsp:spPr>
        <a:xfrm>
          <a:off x="4635031" y="2562514"/>
          <a:ext cx="1516328" cy="757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LEA/EPP Data Entry</a:t>
          </a:r>
        </a:p>
      </dsp:txBody>
      <dsp:txXfrm>
        <a:off x="4635031" y="2562514"/>
        <a:ext cx="1516328" cy="757982"/>
      </dsp:txXfrm>
    </dsp:sp>
    <dsp:sp modelId="{C32F61E2-733D-4988-802D-715E2B851B99}">
      <dsp:nvSpPr>
        <dsp:cNvPr id="0" name=""/>
        <dsp:cNvSpPr/>
      </dsp:nvSpPr>
      <dsp:spPr>
        <a:xfrm>
          <a:off x="4980933" y="3323898"/>
          <a:ext cx="2344441" cy="2345381"/>
        </a:xfrm>
        <a:prstGeom prst="blockArc">
          <a:avLst>
            <a:gd name="adj1" fmla="val 13500000"/>
            <a:gd name="adj2" fmla="val 10800000"/>
            <a:gd name="adj3" fmla="val 1274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8793C-FA79-49CD-BC72-39A8CEF21F7B}">
      <dsp:nvSpPr>
        <dsp:cNvPr id="0" name=""/>
        <dsp:cNvSpPr/>
      </dsp:nvSpPr>
      <dsp:spPr>
        <a:xfrm>
          <a:off x="5393452" y="4141975"/>
          <a:ext cx="1516328" cy="757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8/28/2026 </a:t>
          </a:r>
        </a:p>
        <a:p>
          <a:pPr marL="0" lvl="0" indent="0" algn="ctr" defTabSz="800100">
            <a:lnSpc>
              <a:spcPct val="90000"/>
            </a:lnSpc>
            <a:spcBef>
              <a:spcPct val="0"/>
            </a:spcBef>
            <a:spcAft>
              <a:spcPct val="35000"/>
            </a:spcAft>
            <a:buNone/>
          </a:pPr>
          <a:r>
            <a:rPr lang="en-US" sz="1800" b="1" kern="1200"/>
            <a:t>Data Due for Allotment</a:t>
          </a:r>
        </a:p>
      </dsp:txBody>
      <dsp:txXfrm>
        <a:off x="5393452" y="4141975"/>
        <a:ext cx="1516328" cy="757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268A7-C37B-4CCE-9088-DFF02013950D}">
      <dsp:nvSpPr>
        <dsp:cNvPr id="0" name=""/>
        <dsp:cNvSpPr/>
      </dsp:nvSpPr>
      <dsp:spPr>
        <a:xfrm>
          <a:off x="4553" y="506231"/>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Apply for PREP Role</a:t>
          </a:r>
        </a:p>
      </dsp:txBody>
      <dsp:txXfrm>
        <a:off x="39537" y="541215"/>
        <a:ext cx="1920795" cy="1124489"/>
      </dsp:txXfrm>
    </dsp:sp>
    <dsp:sp modelId="{B6C1A425-FAFA-49F7-AF09-DEFBF05DAE81}">
      <dsp:nvSpPr>
        <dsp:cNvPr id="0" name=""/>
        <dsp:cNvSpPr/>
      </dsp:nvSpPr>
      <dsp:spPr>
        <a:xfrm>
          <a:off x="2194392" y="856605"/>
          <a:ext cx="422041" cy="493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94392" y="955347"/>
        <a:ext cx="295429" cy="296225"/>
      </dsp:txXfrm>
    </dsp:sp>
    <dsp:sp modelId="{E6FAFA1E-152F-4969-A119-9656B84E204E}">
      <dsp:nvSpPr>
        <dsp:cNvPr id="0" name=""/>
        <dsp:cNvSpPr/>
      </dsp:nvSpPr>
      <dsp:spPr>
        <a:xfrm>
          <a:off x="2791621" y="506231"/>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Entity Legal Authority Approval</a:t>
          </a:r>
          <a:endParaRPr lang="en-US" sz="2200" kern="1200" dirty="0"/>
        </a:p>
      </dsp:txBody>
      <dsp:txXfrm>
        <a:off x="2826605" y="541215"/>
        <a:ext cx="1920795" cy="1124489"/>
      </dsp:txXfrm>
    </dsp:sp>
    <dsp:sp modelId="{EF08A916-7DEA-48EF-AA07-6F53E602002F}">
      <dsp:nvSpPr>
        <dsp:cNvPr id="0" name=""/>
        <dsp:cNvSpPr/>
      </dsp:nvSpPr>
      <dsp:spPr>
        <a:xfrm>
          <a:off x="4981461" y="856605"/>
          <a:ext cx="422041" cy="493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81461" y="955347"/>
        <a:ext cx="295429" cy="296225"/>
      </dsp:txXfrm>
    </dsp:sp>
    <dsp:sp modelId="{FCF80DD3-97C7-4BAD-A53C-1DFD2AB83A91}">
      <dsp:nvSpPr>
        <dsp:cNvPr id="0" name=""/>
        <dsp:cNvSpPr/>
      </dsp:nvSpPr>
      <dsp:spPr>
        <a:xfrm>
          <a:off x="5578690" y="506231"/>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TEA Approval</a:t>
          </a:r>
        </a:p>
      </dsp:txBody>
      <dsp:txXfrm>
        <a:off x="5613674" y="541215"/>
        <a:ext cx="1920795" cy="1124489"/>
      </dsp:txXfrm>
    </dsp:sp>
    <dsp:sp modelId="{C4F93290-38FB-4B3A-AF71-2ECC3C102A18}">
      <dsp:nvSpPr>
        <dsp:cNvPr id="0" name=""/>
        <dsp:cNvSpPr/>
      </dsp:nvSpPr>
      <dsp:spPr>
        <a:xfrm>
          <a:off x="7768529" y="856605"/>
          <a:ext cx="422041" cy="493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768529" y="955347"/>
        <a:ext cx="295429" cy="296225"/>
      </dsp:txXfrm>
    </dsp:sp>
    <dsp:sp modelId="{27D48B48-BAB0-4A4B-8420-F2C5C2FB6FBE}">
      <dsp:nvSpPr>
        <dsp:cNvPr id="0" name=""/>
        <dsp:cNvSpPr/>
      </dsp:nvSpPr>
      <dsp:spPr>
        <a:xfrm>
          <a:off x="8365758" y="506231"/>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Access Granted</a:t>
          </a:r>
        </a:p>
      </dsp:txBody>
      <dsp:txXfrm>
        <a:off x="8400742" y="541215"/>
        <a:ext cx="1920795" cy="112448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AAB7C-A3EB-48CC-9178-F0F782946AB9}"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CF891-F76B-4806-A15C-3659A30F8CF8}" type="slidenum">
              <a:rPr lang="en-US" smtClean="0"/>
              <a:t>‹#›</a:t>
            </a:fld>
            <a:endParaRPr lang="en-US"/>
          </a:p>
        </p:txBody>
      </p:sp>
    </p:spTree>
    <p:extLst>
      <p:ext uri="{BB962C8B-B14F-4D97-AF65-F5344CB8AC3E}">
        <p14:creationId xmlns:p14="http://schemas.microsoft.com/office/powerpoint/2010/main" val="25049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My name is Lorrie Ayers and I will be your presenter today. The information presented today is for  PREP Data Managers from LEAs who have approved LASO 4 applications with one or more PREP areas that may be recipients of the PREP allotment in 2026-2027. Today’s presentation will introduce Data Managers to the functionality of the user interfaces in ECOS where you will report PREP data on behalf of your organization.</a:t>
            </a:r>
          </a:p>
          <a:p>
            <a:endParaRPr lang="en-US" dirty="0"/>
          </a:p>
          <a:p>
            <a:r>
              <a:rPr lang="en-US" dirty="0"/>
              <a:t>As we move through the information today, keep in mind that the PREP data entry and the role of the PREP Data manager are important because the PREP allotment dollars will be allocated and awarded based on the data you report for your LEA using the process we will review today.</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1</a:t>
            </a:fld>
            <a:endParaRPr lang="en-US"/>
          </a:p>
        </p:txBody>
      </p:sp>
    </p:spTree>
    <p:extLst>
      <p:ext uri="{BB962C8B-B14F-4D97-AF65-F5344CB8AC3E}">
        <p14:creationId xmlns:p14="http://schemas.microsoft.com/office/powerpoint/2010/main" val="197026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 at your entity will have access to the PREP data management screens. The person or persons at your entity that will be responsible for managing PREP and/or data entry for PREP in the ECOS system must request the new role through TEAL, similar to the way you requested your current roles in ECOS Entities. You will request approval to add the role, the request will go to your entity Legal Authority who will approve the request, then the request will bounce to the TEA for approval. Once TEA approves the access, the person who requested the role will have access to the PREP menu options.</a:t>
            </a:r>
          </a:p>
          <a:p>
            <a:endParaRPr lang="en-US" dirty="0"/>
          </a:p>
          <a:p>
            <a:r>
              <a:rPr lang="en-US" dirty="0"/>
              <a:t>On Thursday, June 25 this week, the roles will be deployed into ECOS. Likely in the evening. Thereafter, you should be able to apply for the role. </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10</a:t>
            </a:fld>
            <a:endParaRPr lang="en-US"/>
          </a:p>
        </p:txBody>
      </p:sp>
    </p:spTree>
    <p:extLst>
      <p:ext uri="{BB962C8B-B14F-4D97-AF65-F5344CB8AC3E}">
        <p14:creationId xmlns:p14="http://schemas.microsoft.com/office/powerpoint/2010/main" val="194387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953983"/>
            <a:ext cx="5486400" cy="3600450"/>
          </a:xfrm>
        </p:spPr>
        <p:txBody>
          <a:bodyPr/>
          <a:lstStyle/>
          <a:p>
            <a:r>
              <a:rPr lang="en-US" dirty="0"/>
              <a:t>I’ll walk you through the steps to request the role with some screen shots. </a:t>
            </a:r>
          </a:p>
          <a:p>
            <a:r>
              <a:rPr lang="en-US" dirty="0"/>
              <a:t>First, log onto the tea.texas.gov website. Be sure to use your email address that is associated with your entity. Your access will not be approved if you are using a private email address that is not your entities address.</a:t>
            </a:r>
          </a:p>
          <a:p>
            <a:endParaRPr lang="en-US" dirty="0"/>
          </a:p>
          <a:p>
            <a:r>
              <a:rPr lang="en-US" dirty="0"/>
              <a:t>At the top of the landing page on the TEA website, toward the right side, you will see the Login menu. From the drop down, you can select TEAL Log in which will generate the screen at bottom. If you have a TEAL account, you can log in from here. </a:t>
            </a:r>
          </a:p>
          <a:p>
            <a:endParaRPr lang="en-US" dirty="0"/>
          </a:p>
          <a:p>
            <a:r>
              <a:rPr lang="en-US" dirty="0"/>
              <a:t>Use the “forgot password” and / or “forgot username” links, as needed, if you have not logged into your account recently. If you don’t have a TEAL account, you can request a new account from this screen also. </a:t>
            </a:r>
          </a:p>
          <a:p>
            <a:endParaRPr lang="en-US" dirty="0"/>
          </a:p>
          <a:p>
            <a:r>
              <a:rPr lang="en-US" dirty="0"/>
              <a:t>Either way, you must have a TEAL account to access the ECOS applications that reside behind the TEAL portal, including ECOS for Entities for your entity.</a:t>
            </a:r>
          </a:p>
          <a:p>
            <a:endParaRPr lang="en-US" dirty="0"/>
          </a:p>
          <a:p>
            <a:r>
              <a:rPr lang="en-US" dirty="0"/>
              <a:t>As a reminder, if you are at an LEA that has an approved EPP, we strongly encourage you to have two Data managers, one for each role, LEA and EPP. We have seen that wonky things are happening in our Test environment when one data manger has access to both menus, for LEA and EPP. The system gets confused apparently. </a:t>
            </a:r>
          </a:p>
        </p:txBody>
      </p:sp>
      <p:sp>
        <p:nvSpPr>
          <p:cNvPr id="4" name="Slide Number Placeholder 3"/>
          <p:cNvSpPr>
            <a:spLocks noGrp="1"/>
          </p:cNvSpPr>
          <p:nvPr>
            <p:ph type="sldNum" sz="quarter" idx="5"/>
          </p:nvPr>
        </p:nvSpPr>
        <p:spPr/>
        <p:txBody>
          <a:bodyPr/>
          <a:lstStyle/>
          <a:p>
            <a:fld id="{D2BCF891-F76B-4806-A15C-3659A30F8CF8}" type="slidenum">
              <a:rPr lang="en-US" smtClean="0"/>
              <a:t>11</a:t>
            </a:fld>
            <a:endParaRPr lang="en-US"/>
          </a:p>
        </p:txBody>
      </p:sp>
    </p:spTree>
    <p:extLst>
      <p:ext uri="{BB962C8B-B14F-4D97-AF65-F5344CB8AC3E}">
        <p14:creationId xmlns:p14="http://schemas.microsoft.com/office/powerpoint/2010/main" val="135778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1013"/>
            <a:ext cx="5486400" cy="3086100"/>
          </a:xfrm>
        </p:spPr>
      </p:sp>
      <p:sp>
        <p:nvSpPr>
          <p:cNvPr id="3" name="Notes Placeholder 2"/>
          <p:cNvSpPr>
            <a:spLocks noGrp="1"/>
          </p:cNvSpPr>
          <p:nvPr>
            <p:ph type="body" idx="1"/>
          </p:nvPr>
        </p:nvSpPr>
        <p:spPr>
          <a:xfrm>
            <a:off x="685800" y="3567113"/>
            <a:ext cx="5486400" cy="3600450"/>
          </a:xfrm>
        </p:spPr>
        <p:txBody>
          <a:bodyPr/>
          <a:lstStyle/>
          <a:p>
            <a:r>
              <a:rPr lang="en-US" dirty="0"/>
              <a:t>When you successfully log in, the landing page will look like the screen shot at top. You will see a menu on the left and in the center you will see links to your approved applications such as ECOS for Entities if you are already a user in ECOS for your entity and/or ECOS for educators if you have pursued or achieved certification as an educator in Texas.</a:t>
            </a:r>
          </a:p>
          <a:p>
            <a:endParaRPr lang="en-US" dirty="0"/>
          </a:p>
          <a:p>
            <a:r>
              <a:rPr lang="en-US" dirty="0"/>
              <a:t>To add the Data Manager role, use either the Add/Modify Access button at right or use the My Application Accounts link on the menu at left. In the screen shot at top, I used My Application Accounts to generate these screen shots for someone that does not have any roles for my entity. If I already have access to at least one role in my entity, I need to use the Add/Modify Access option which omits one of the steps from this series you see on the bottom half of this slide. From the resulting screen shown in the first box in the 4 step process at bottom left, I selected “Add Access”. </a:t>
            </a:r>
          </a:p>
          <a:p>
            <a:endParaRPr lang="en-US" dirty="0"/>
          </a:p>
          <a:p>
            <a:r>
              <a:rPr lang="en-US" dirty="0"/>
              <a:t>You’ll get a pop-up window where you will select the ECOS for Entities option and then “Request New Account” . This is the screen you will not see if you use the Add/Modify Access button because you already have your Entity account established. When you select the Add New Account option you get another pop up window that allows you to select the data manager role specific for a district. When you check that role, a window will open that will require you to enter your organization identity two times. If you start typing your district name, the system should auto-populate. Be cautious because some districts have the same name so check the CDN attached to your district to ensure you are selecting the correct district. From there, continue to “save”, “accept”, “Bless”, and any other button that needs to be selected to advance the screens. You should  ultimately get a message in green font at top of screen that you successfully submitted.</a:t>
            </a:r>
          </a:p>
          <a:p>
            <a:endParaRPr lang="en-US" dirty="0"/>
          </a:p>
          <a:p>
            <a:r>
              <a:rPr lang="en-US" dirty="0"/>
              <a:t>The request will go to your entity Legal Authority for approval, so you may want to check in with that person and let him or her know to approve the request. After that, the request comes to TEA for final approval.</a:t>
            </a:r>
          </a:p>
        </p:txBody>
      </p:sp>
      <p:sp>
        <p:nvSpPr>
          <p:cNvPr id="4" name="Slide Number Placeholder 3"/>
          <p:cNvSpPr>
            <a:spLocks noGrp="1"/>
          </p:cNvSpPr>
          <p:nvPr>
            <p:ph type="sldNum" sz="quarter" idx="5"/>
          </p:nvPr>
        </p:nvSpPr>
        <p:spPr/>
        <p:txBody>
          <a:bodyPr/>
          <a:lstStyle/>
          <a:p>
            <a:fld id="{D2BCF891-F76B-4806-A15C-3659A30F8CF8}" type="slidenum">
              <a:rPr lang="en-US" smtClean="0"/>
              <a:t>12</a:t>
            </a:fld>
            <a:endParaRPr lang="en-US"/>
          </a:p>
        </p:txBody>
      </p:sp>
    </p:spTree>
    <p:extLst>
      <p:ext uri="{BB962C8B-B14F-4D97-AF65-F5344CB8AC3E}">
        <p14:creationId xmlns:p14="http://schemas.microsoft.com/office/powerpoint/2010/main" val="1379663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PREP approval and/or partnership relationship is established via the TEA Admin “purple” screen on the slide we viewed earlier, approved data manager(s) at the LEA, will see the PREP data management menu options at left in their Entity “green” screen. The Data Manager for your entity will use this menu to access the data entry interfaces.</a:t>
            </a:r>
          </a:p>
          <a:p>
            <a:endParaRPr lang="en-US" dirty="0"/>
          </a:p>
          <a:p>
            <a:r>
              <a:rPr lang="en-US" dirty="0"/>
              <a:t>To access this menu, log into TEAL as I showed you earlier, and on the landing page click on your entity access link. It will open ECOS for Entities, aka the green screen, for your organization. You will have access to the meu options for the areas that you are approved for, including the PREP allotment option if you are approved for the Data Manager role.</a:t>
            </a:r>
          </a:p>
          <a:p>
            <a:endParaRPr lang="en-US" dirty="0"/>
          </a:p>
          <a:p>
            <a:r>
              <a:rPr lang="en-US" dirty="0"/>
              <a:t>Even though these interfaces will not open until July 1 to enter 2026-2027 data, you should be able to view the interfaces and click through some of the screens after Thursday, June 26 this week.  Feel free to go in and look around and acquaint yourselves with the interfaces. If you do find a screen that has an active button on it, just don’t save and you won’t hurt anything while you are looking around.</a:t>
            </a:r>
          </a:p>
        </p:txBody>
      </p:sp>
      <p:sp>
        <p:nvSpPr>
          <p:cNvPr id="4" name="Slide Number Placeholder 3"/>
          <p:cNvSpPr>
            <a:spLocks noGrp="1"/>
          </p:cNvSpPr>
          <p:nvPr>
            <p:ph type="sldNum" sz="quarter" idx="5"/>
          </p:nvPr>
        </p:nvSpPr>
        <p:spPr/>
        <p:txBody>
          <a:bodyPr/>
          <a:lstStyle/>
          <a:p>
            <a:fld id="{D2BCF891-F76B-4806-A15C-3659A30F8CF8}" type="slidenum">
              <a:rPr lang="en-US" smtClean="0"/>
              <a:t>13</a:t>
            </a:fld>
            <a:endParaRPr lang="en-US"/>
          </a:p>
        </p:txBody>
      </p:sp>
    </p:spTree>
    <p:extLst>
      <p:ext uri="{BB962C8B-B14F-4D97-AF65-F5344CB8AC3E}">
        <p14:creationId xmlns:p14="http://schemas.microsoft.com/office/powerpoint/2010/main" val="143882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select the PREP option from the menu at left, you will land on the page related to that option. For example, I selected Manage Mentorships. Note the Mentorship is at the top of the page. Then on that page you’ll see three collapsable sections. You can expand each section by clicking on the + sign at the far right of the green bar for that section. The first section contains Instructions that provide the user information about how to enter data for that PREP area.  The second section allows you to filter the page by cohort year. The third section shows the LEA the participant list for that PREP area. Since this is the Mentorship interface, the third section will show a list of mentors and beginning teachers, or “mentees”,  for a given cohort year. From that list you can edit a record and from that page you can add a record. </a:t>
            </a:r>
          </a:p>
          <a:p>
            <a:endParaRPr lang="en-US" dirty="0"/>
          </a:p>
          <a:p>
            <a:r>
              <a:rPr lang="en-US" dirty="0"/>
              <a:t>You will see the same overall structure across each of the PREP area interfaces.</a:t>
            </a:r>
          </a:p>
        </p:txBody>
      </p:sp>
      <p:sp>
        <p:nvSpPr>
          <p:cNvPr id="4" name="Slide Number Placeholder 3"/>
          <p:cNvSpPr>
            <a:spLocks noGrp="1"/>
          </p:cNvSpPr>
          <p:nvPr>
            <p:ph type="sldNum" sz="quarter" idx="5"/>
          </p:nvPr>
        </p:nvSpPr>
        <p:spPr/>
        <p:txBody>
          <a:bodyPr/>
          <a:lstStyle/>
          <a:p>
            <a:fld id="{D2BCF891-F76B-4806-A15C-3659A30F8CF8}" type="slidenum">
              <a:rPr lang="en-US" smtClean="0"/>
              <a:t>14</a:t>
            </a:fld>
            <a:endParaRPr lang="en-US"/>
          </a:p>
        </p:txBody>
      </p:sp>
    </p:spTree>
    <p:extLst>
      <p:ext uri="{BB962C8B-B14F-4D97-AF65-F5344CB8AC3E}">
        <p14:creationId xmlns:p14="http://schemas.microsoft.com/office/powerpoint/2010/main" val="385199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more detailed look at the three PREP areas that will be active for 2026-2027 and the functionality of the related  data entry interfaces. First, we will look at Grow Your Own or GYO.</a:t>
            </a:r>
          </a:p>
        </p:txBody>
      </p:sp>
      <p:sp>
        <p:nvSpPr>
          <p:cNvPr id="4" name="Slide Number Placeholder 3"/>
          <p:cNvSpPr>
            <a:spLocks noGrp="1"/>
          </p:cNvSpPr>
          <p:nvPr>
            <p:ph type="sldNum" sz="quarter" idx="5"/>
          </p:nvPr>
        </p:nvSpPr>
        <p:spPr/>
        <p:txBody>
          <a:bodyPr/>
          <a:lstStyle/>
          <a:p>
            <a:fld id="{D2BCF891-F76B-4806-A15C-3659A30F8CF8}" type="slidenum">
              <a:rPr lang="en-US" smtClean="0"/>
              <a:t>15</a:t>
            </a:fld>
            <a:endParaRPr lang="en-US"/>
          </a:p>
        </p:txBody>
      </p:sp>
    </p:spTree>
    <p:extLst>
      <p:ext uri="{BB962C8B-B14F-4D97-AF65-F5344CB8AC3E}">
        <p14:creationId xmlns:p14="http://schemas.microsoft.com/office/powerpoint/2010/main" val="1843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48835-A999-06DB-F64F-6E34C076D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4990D-EEAE-3D84-BF00-770AE3373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70FE3-529A-DCF0-D4EF-2E1D3B8FADBC}"/>
              </a:ext>
            </a:extLst>
          </p:cNvPr>
          <p:cNvSpPr>
            <a:spLocks noGrp="1"/>
          </p:cNvSpPr>
          <p:nvPr>
            <p:ph type="body" idx="1"/>
          </p:nvPr>
        </p:nvSpPr>
        <p:spPr/>
        <p:txBody>
          <a:bodyPr/>
          <a:lstStyle/>
          <a:p>
            <a:r>
              <a:rPr lang="en-US"/>
              <a:t>To enter data for Grow Your Own if your entity is approved for GYO PREP, data managers will log into your ECOS for Entities “green screen” via the TEAL Login link on the TEA website and select Manage Grow Your Own from the menu at left.</a:t>
            </a:r>
          </a:p>
          <a:p>
            <a:endParaRPr lang="en-US"/>
          </a:p>
        </p:txBody>
      </p:sp>
      <p:sp>
        <p:nvSpPr>
          <p:cNvPr id="4" name="Slide Number Placeholder 3">
            <a:extLst>
              <a:ext uri="{FF2B5EF4-FFF2-40B4-BE49-F238E27FC236}">
                <a16:creationId xmlns:a16="http://schemas.microsoft.com/office/drawing/2014/main" id="{2805AA0E-2F4B-7113-6887-020150DEF500}"/>
              </a:ext>
            </a:extLst>
          </p:cNvPr>
          <p:cNvSpPr>
            <a:spLocks noGrp="1"/>
          </p:cNvSpPr>
          <p:nvPr>
            <p:ph type="sldNum" sz="quarter" idx="5"/>
          </p:nvPr>
        </p:nvSpPr>
        <p:spPr/>
        <p:txBody>
          <a:bodyPr/>
          <a:lstStyle/>
          <a:p>
            <a:fld id="{D2BCF891-F76B-4806-A15C-3659A30F8CF8}" type="slidenum">
              <a:rPr lang="en-US" smtClean="0"/>
              <a:t>16</a:t>
            </a:fld>
            <a:endParaRPr lang="en-US"/>
          </a:p>
        </p:txBody>
      </p:sp>
    </p:spTree>
    <p:extLst>
      <p:ext uri="{BB962C8B-B14F-4D97-AF65-F5344CB8AC3E}">
        <p14:creationId xmlns:p14="http://schemas.microsoft.com/office/powerpoint/2010/main" val="1624233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you begin, note there are some validations built into the data management in ECOS. Validations typically align functionality with business rules, and / or, ensure accurate data entry. Knowing the validations ahead of time helps the data manager be more efficient with data entry and will help you problem solve in some situations.</a:t>
            </a:r>
          </a:p>
          <a:p>
            <a:endParaRPr lang="en-US"/>
          </a:p>
          <a:p>
            <a:r>
              <a:rPr lang="en-US"/>
              <a:t>These are some important validations built into the GYO interfaces</a:t>
            </a:r>
          </a:p>
          <a:p>
            <a:endParaRPr lang="en-US"/>
          </a:p>
          <a:p>
            <a:r>
              <a:rPr lang="en-US"/>
              <a:t>[Read through the slide]</a:t>
            </a:r>
          </a:p>
          <a:p>
            <a:endParaRPr lang="en-US"/>
          </a:p>
          <a:p>
            <a:r>
              <a:rPr lang="en-US"/>
              <a:t>Note that error messages prevent the record or action from saving. If you happen to get a message that is a warning instead of an error, note that the action may have saved but the system is warning you to take a second look at what you are entering to ensure accuracy. </a:t>
            </a:r>
          </a:p>
        </p:txBody>
      </p:sp>
      <p:sp>
        <p:nvSpPr>
          <p:cNvPr id="4" name="Slide Number Placeholder 3"/>
          <p:cNvSpPr>
            <a:spLocks noGrp="1"/>
          </p:cNvSpPr>
          <p:nvPr>
            <p:ph type="sldNum" sz="quarter" idx="5"/>
          </p:nvPr>
        </p:nvSpPr>
        <p:spPr/>
        <p:txBody>
          <a:bodyPr/>
          <a:lstStyle/>
          <a:p>
            <a:fld id="{D2BCF891-F76B-4806-A15C-3659A30F8CF8}" type="slidenum">
              <a:rPr lang="en-US" smtClean="0"/>
              <a:t>17</a:t>
            </a:fld>
            <a:endParaRPr lang="en-US"/>
          </a:p>
        </p:txBody>
      </p:sp>
    </p:spTree>
    <p:extLst>
      <p:ext uri="{BB962C8B-B14F-4D97-AF65-F5344CB8AC3E}">
        <p14:creationId xmlns:p14="http://schemas.microsoft.com/office/powerpoint/2010/main" val="308055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68350"/>
            <a:ext cx="5486400" cy="3086100"/>
          </a:xfrm>
        </p:spPr>
      </p:sp>
      <p:sp>
        <p:nvSpPr>
          <p:cNvPr id="3" name="Notes Placeholder 2"/>
          <p:cNvSpPr>
            <a:spLocks noGrp="1"/>
          </p:cNvSpPr>
          <p:nvPr>
            <p:ph type="body" idx="1"/>
          </p:nvPr>
        </p:nvSpPr>
        <p:spPr>
          <a:xfrm>
            <a:off x="685800" y="3937000"/>
            <a:ext cx="5486400" cy="4438650"/>
          </a:xfrm>
        </p:spPr>
        <p:txBody>
          <a:bodyPr/>
          <a:lstStyle/>
          <a:p>
            <a:r>
              <a:rPr lang="en-US" dirty="0"/>
              <a:t>Now you have your list of GYO participants data that you have collected since our last overview webinar and you want to enter the data for each into the GYO portal in ECOS. The first time you log in you will not see a participant list in your ECOS PREP interface. To add the first participant, click on Add Record and it will generate the screen you see at bottom. Create a new record by adding the participant’s TEA ID. The GYO participant name should auto-populate. Verify the name is correct  by ensuring that name is linked on your list to that TEA ID number. If that TEA ID number and name don’t exist in the ECOS data base, you will get an error message. At the end of this presentation, we will review some common data entry problems and what to do to solve them, so I won’t go into that now.</a:t>
            </a:r>
          </a:p>
          <a:p>
            <a:endParaRPr lang="en-US" dirty="0"/>
          </a:p>
          <a:p>
            <a:r>
              <a:rPr lang="en-US" dirty="0"/>
              <a:t>After you have the correct person, enter the campus on which that participant is assigned, and enter the GYO PREP program start date. Any college credits that person has earned can be entered into the last field. Then use the Save button to save the record. Congratulations! You’ve just started your first PREP program list for GYO! </a:t>
            </a:r>
          </a:p>
          <a:p>
            <a:endParaRPr lang="en-US" dirty="0"/>
          </a:p>
          <a:p>
            <a:r>
              <a:rPr lang="en-US" dirty="0"/>
              <a:t>You will continue to enter GYO participants in this manner until all of the participant names on your list are entered into the GYO PREP interface in ECOS. Remember you have a limit of 40 GYO participants in a year so if you try to enter a 41</a:t>
            </a:r>
            <a:r>
              <a:rPr lang="en-US" baseline="30000" dirty="0"/>
              <a:t>st</a:t>
            </a:r>
            <a:r>
              <a:rPr lang="en-US" dirty="0"/>
              <a:t> name, you will get a system error message, and the entry will not save.</a:t>
            </a:r>
          </a:p>
          <a:p>
            <a:endParaRPr lang="en-US" dirty="0"/>
          </a:p>
          <a:p>
            <a:r>
              <a:rPr lang="en-US" dirty="0"/>
              <a:t>You should have an entry for every candidate participating in GYO for 2026-2027 by August 28, 2026.</a:t>
            </a:r>
          </a:p>
          <a:p>
            <a:endParaRPr lang="en-US" dirty="0"/>
          </a:p>
          <a:p>
            <a:r>
              <a:rPr lang="en-US" dirty="0"/>
              <a:t>Looking ahead, note that a planned system enhancement for 2027-2028 is to create a bulk upload option for data entry into the PREP interfaces.</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18</a:t>
            </a:fld>
            <a:endParaRPr lang="en-US"/>
          </a:p>
        </p:txBody>
      </p:sp>
    </p:spTree>
    <p:extLst>
      <p:ext uri="{BB962C8B-B14F-4D97-AF65-F5344CB8AC3E}">
        <p14:creationId xmlns:p14="http://schemas.microsoft.com/office/powerpoint/2010/main" val="214094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49300"/>
            <a:ext cx="5486400" cy="3086100"/>
          </a:xfrm>
        </p:spPr>
      </p:sp>
      <p:sp>
        <p:nvSpPr>
          <p:cNvPr id="3" name="Notes Placeholder 2"/>
          <p:cNvSpPr>
            <a:spLocks noGrp="1"/>
          </p:cNvSpPr>
          <p:nvPr>
            <p:ph type="body" idx="1"/>
          </p:nvPr>
        </p:nvSpPr>
        <p:spPr>
          <a:xfrm>
            <a:off x="685800" y="4145369"/>
            <a:ext cx="5486400" cy="3600450"/>
          </a:xfrm>
        </p:spPr>
        <p:txBody>
          <a:bodyPr/>
          <a:lstStyle/>
          <a:p>
            <a:pPr lvl="0">
              <a:defRPr/>
            </a:pPr>
            <a:r>
              <a:rPr lang="en-US" dirty="0"/>
              <a:t>This shows you that I now have my participant list. This view currently shows one participant but will ultimately reflect all of my participants that I will add for the upcoming cohort year. You can use this interface to </a:t>
            </a:r>
          </a:p>
          <a:p>
            <a:pPr marL="171450" lvl="0" indent="-171450">
              <a:buFont typeface="Arial" panose="020B0604020202020204" pitchFamily="34" charset="0"/>
              <a:buChar char="•"/>
              <a:defRPr/>
            </a:pPr>
            <a:r>
              <a:rPr lang="en-US" dirty="0"/>
              <a:t>add a new record, </a:t>
            </a:r>
          </a:p>
          <a:p>
            <a:pPr marL="171450" lvl="0" indent="-171450">
              <a:buFont typeface="Arial" panose="020B0604020202020204" pitchFamily="34" charset="0"/>
              <a:buChar char="•"/>
              <a:defRPr/>
            </a:pPr>
            <a:r>
              <a:rPr lang="en-US" dirty="0"/>
              <a:t>review your data entry to make sure all participants have been entered accurately, and </a:t>
            </a:r>
          </a:p>
          <a:p>
            <a:pPr marL="171450" lvl="0" indent="-171450">
              <a:buFont typeface="Arial" panose="020B0604020202020204" pitchFamily="34" charset="0"/>
              <a:buChar char="•"/>
              <a:defRPr/>
            </a:pPr>
            <a:r>
              <a:rPr lang="en-US" dirty="0"/>
              <a:t>you can update existing records using the pencil icon at right to pull up the record for the individual participant. </a:t>
            </a:r>
          </a:p>
          <a:p>
            <a:pPr lvl="0">
              <a:defRPr/>
            </a:pPr>
            <a:r>
              <a:rPr lang="en-US" dirty="0"/>
              <a:t>Note you can export  the list to an Excel csv file if needed, such as for a quality control review by another person in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list you see here reflects the initial data entry required for  the fall allotment payout: however, note that ongoing data collection will need to happen to finish out the requirements for your GYO participants. Note that there are two fields that will auto-populate from an admission record created by an EPP. This data collection aligns with the requirement for GYO PREP that a participant must be admitted into an EPP. When you see data show up in these two EPP fields, you will know your participant has completed that GYO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dirty="0"/>
              <a:t>So let’s say we want to update the record for my test subject Jack Ayers. I will click on the pencil icon at the right of Jack’s record and it will open up the data entry screen for Jack. </a:t>
            </a:r>
          </a:p>
          <a:p>
            <a:pPr lvl="0">
              <a:defRPr/>
            </a:pPr>
            <a:endParaRPr lang="en-US" dirty="0"/>
          </a:p>
          <a:p>
            <a:pPr lvl="0">
              <a:defRPr/>
            </a:pPr>
            <a:r>
              <a:rPr lang="en-US" dirty="0"/>
              <a:t>By the way my test subject, Jack, is my German Shepherd dog who would be a GYO participant, if he could read and write… </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19</a:t>
            </a:fld>
            <a:endParaRPr lang="en-US"/>
          </a:p>
        </p:txBody>
      </p:sp>
    </p:spTree>
    <p:extLst>
      <p:ext uri="{BB962C8B-B14F-4D97-AF65-F5344CB8AC3E}">
        <p14:creationId xmlns:p14="http://schemas.microsoft.com/office/powerpoint/2010/main" val="18037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2966"/>
          </a:xfrm>
        </p:spPr>
        <p:txBody>
          <a:bodyPr/>
          <a:lstStyle/>
          <a:p>
            <a:r>
              <a:rPr lang="en-US" dirty="0"/>
              <a:t>The agenda for today includes a quick overview of PREP relevant to PREP data collection and then I will focus on each specific PREP area and the unique requirements of each. The goal for today is that attendees feel confident on how to apply for the PREP Data Manager role in ECOS and feel confident using the interfaces to enter data.</a:t>
            </a:r>
          </a:p>
          <a:p>
            <a:endParaRPr lang="en-US" dirty="0"/>
          </a:p>
          <a:p>
            <a:r>
              <a:rPr lang="en-US" dirty="0"/>
              <a:t>For future reference, this presentation is being recorded and will be posted on the PREP  Allotment information page on the tea.texas.gov website.  Please place any questions that you have related to this data entry informational session in the ZOOM Q &amp; A feature and we will try to respond to them today, if time, or will produce an FAQ from all questions and publish it with the recording. At any point, you may submit questions to the PREP Support portal. The link for the portal is embedded on this slide.</a:t>
            </a:r>
          </a:p>
          <a:p>
            <a:endParaRPr lang="en-US" dirty="0"/>
          </a:p>
          <a:p>
            <a:r>
              <a:rPr lang="en-US" dirty="0"/>
              <a:t>As always, we are here to support you, as needed.</a:t>
            </a:r>
          </a:p>
          <a:p>
            <a:endParaRPr lang="en-US" dirty="0"/>
          </a:p>
          <a:p>
            <a:r>
              <a:rPr lang="en-US" dirty="0"/>
              <a:t>There are some quick quizzes built into the presentation today so if you want to participate, please keep your phones handy. To participate in the quiz, use your phone to grab the QR code on the quiz screen and respond. The results should show up on the screen for everyone to see.</a:t>
            </a:r>
          </a:p>
        </p:txBody>
      </p:sp>
      <p:sp>
        <p:nvSpPr>
          <p:cNvPr id="4" name="Slide Number Placeholder 3"/>
          <p:cNvSpPr>
            <a:spLocks noGrp="1"/>
          </p:cNvSpPr>
          <p:nvPr>
            <p:ph type="sldNum" sz="quarter" idx="5"/>
          </p:nvPr>
        </p:nvSpPr>
        <p:spPr/>
        <p:txBody>
          <a:bodyPr/>
          <a:lstStyle/>
          <a:p>
            <a:fld id="{D2BCF891-F76B-4806-A15C-3659A30F8CF8}" type="slidenum">
              <a:rPr lang="en-US" smtClean="0"/>
              <a:t>2</a:t>
            </a:fld>
            <a:endParaRPr lang="en-US"/>
          </a:p>
        </p:txBody>
      </p:sp>
    </p:spTree>
    <p:extLst>
      <p:ext uri="{BB962C8B-B14F-4D97-AF65-F5344CB8AC3E}">
        <p14:creationId xmlns:p14="http://schemas.microsoft.com/office/powerpoint/2010/main" val="417476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5486400" cy="3086100"/>
          </a:xfrm>
        </p:spPr>
      </p:sp>
      <p:sp>
        <p:nvSpPr>
          <p:cNvPr id="3" name="Notes Placeholder 2"/>
          <p:cNvSpPr>
            <a:spLocks noGrp="1"/>
          </p:cNvSpPr>
          <p:nvPr>
            <p:ph type="body" idx="1"/>
          </p:nvPr>
        </p:nvSpPr>
        <p:spPr>
          <a:xfrm>
            <a:off x="685800" y="3756738"/>
            <a:ext cx="5486400" cy="4201190"/>
          </a:xfrm>
        </p:spPr>
        <p:txBody>
          <a:bodyPr/>
          <a:lstStyle/>
          <a:p>
            <a:r>
              <a:rPr lang="en-US" dirty="0"/>
              <a:t>Note that I will have to enter the degree information for Jack once his degree confers. This data collection also aligns with a requirement for completing the GYO PREP program. </a:t>
            </a:r>
          </a:p>
          <a:p>
            <a:endParaRPr lang="en-US" dirty="0"/>
          </a:p>
          <a:p>
            <a:r>
              <a:rPr lang="en-US" dirty="0"/>
              <a:t>Ultimately you will type in the GYO end date either when all requirements are complete or if the participant leaves the program before completing requirements. When you type in an end date, the comments section must be complete with a note about why the GYO participation was ended.</a:t>
            </a:r>
          </a:p>
          <a:p>
            <a:endParaRPr lang="en-US" dirty="0"/>
          </a:p>
          <a:p>
            <a:r>
              <a:rPr lang="en-US" dirty="0"/>
              <a:t>Two important reminders here:</a:t>
            </a:r>
          </a:p>
          <a:p>
            <a:pPr marL="228600" indent="-228600">
              <a:buAutoNum type="arabicPeriod"/>
            </a:pPr>
            <a:r>
              <a:rPr lang="en-US" dirty="0"/>
              <a:t>You should use an official transcript to enter the degree data. That will require you to communicate with the GYO participant who must request a final transcript be sent from the university to your district HR. Your HR should be set up to receive transcripts since they most likely request them when hiring new faculty and staff. You should provide instructions to your participants on the process your HR uses for submitting transcripts.</a:t>
            </a:r>
          </a:p>
          <a:p>
            <a:pPr marL="228600" indent="-228600">
              <a:buAutoNum type="arabicPeriod"/>
            </a:pPr>
            <a:endParaRPr lang="en-US" dirty="0"/>
          </a:p>
          <a:p>
            <a:pPr marL="228600" indent="-228600">
              <a:buAutoNum type="arabicPeriod"/>
            </a:pPr>
            <a:r>
              <a:rPr lang="en-US" dirty="0"/>
              <a:t>If you have 40 GYO participants and one drops out of the GYO program and you type in an end date before the January 31 system lock, that will give you 39 participants so you should be able to enter another participant for a total of 40 for that year.  Note you will not delete the first participant, just enter an end date and reason.</a:t>
            </a:r>
          </a:p>
          <a:p>
            <a:pPr marL="228600" indent="-228600">
              <a:buAutoNum type="arabicPeriod"/>
            </a:pPr>
            <a:endParaRPr lang="en-US" dirty="0"/>
          </a:p>
          <a:p>
            <a:r>
              <a:rPr lang="en-US" dirty="0"/>
              <a:t>Note any participants for the 2026-2027 year must be entered into the ECOS interface we just reviewed by August 28, 2026 for the initial 2026-2027 allotment payout or later by January 31 for the settle up payout which we will talk about at the end of this presentation. Ultimately, all data for a participant must be complete to qualify for any success-based funding tied to the GYO PREP allotment.</a:t>
            </a:r>
          </a:p>
          <a:p>
            <a:endParaRPr lang="en-US" dirty="0"/>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20</a:t>
            </a:fld>
            <a:endParaRPr lang="en-US"/>
          </a:p>
        </p:txBody>
      </p:sp>
    </p:spTree>
    <p:extLst>
      <p:ext uri="{BB962C8B-B14F-4D97-AF65-F5344CB8AC3E}">
        <p14:creationId xmlns:p14="http://schemas.microsoft.com/office/powerpoint/2010/main" val="353138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the Data Manager WILL have additional data to update periodically until the participant has finished the GYO program. The green box on this slide shows you what you can expect for ongoing data entry for a GYO candidate.</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21</a:t>
            </a:fld>
            <a:endParaRPr lang="en-US"/>
          </a:p>
        </p:txBody>
      </p:sp>
    </p:spTree>
    <p:extLst>
      <p:ext uri="{BB962C8B-B14F-4D97-AF65-F5344CB8AC3E}">
        <p14:creationId xmlns:p14="http://schemas.microsoft.com/office/powerpoint/2010/main" val="2286988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quick quiz. How many GYO participants will you enter into ECOS for 2026-2027? If you are a data manager that has been collecting this data since our over view webinar, this will be readily at your fingertips. If not, you sill have some work to do to gather the initial data before you can begin data entry starting July 1.</a:t>
            </a:r>
          </a:p>
        </p:txBody>
      </p:sp>
      <p:sp>
        <p:nvSpPr>
          <p:cNvPr id="4" name="Slide Number Placeholder 3"/>
          <p:cNvSpPr>
            <a:spLocks noGrp="1"/>
          </p:cNvSpPr>
          <p:nvPr>
            <p:ph type="sldNum" sz="quarter" idx="5"/>
          </p:nvPr>
        </p:nvSpPr>
        <p:spPr/>
        <p:txBody>
          <a:bodyPr/>
          <a:lstStyle/>
          <a:p>
            <a:fld id="{D2BCF891-F76B-4806-A15C-3659A30F8CF8}" type="slidenum">
              <a:rPr lang="en-US" smtClean="0"/>
              <a:t>22</a:t>
            </a:fld>
            <a:endParaRPr lang="en-US"/>
          </a:p>
        </p:txBody>
      </p:sp>
    </p:spTree>
    <p:extLst>
      <p:ext uri="{BB962C8B-B14F-4D97-AF65-F5344CB8AC3E}">
        <p14:creationId xmlns:p14="http://schemas.microsoft.com/office/powerpoint/2010/main" val="1548573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look at the PREP mentorship requirements for LEA data entry. These are slightly different than GYO due to the different requirements for that PREP allotment. And remember this data collection in ECOS is aligned with Requirements in Code or Law or  with business rules, or all of them.</a:t>
            </a:r>
          </a:p>
        </p:txBody>
      </p:sp>
      <p:sp>
        <p:nvSpPr>
          <p:cNvPr id="4" name="Slide Number Placeholder 3"/>
          <p:cNvSpPr>
            <a:spLocks noGrp="1"/>
          </p:cNvSpPr>
          <p:nvPr>
            <p:ph type="sldNum" sz="quarter" idx="5"/>
          </p:nvPr>
        </p:nvSpPr>
        <p:spPr/>
        <p:txBody>
          <a:bodyPr/>
          <a:lstStyle/>
          <a:p>
            <a:fld id="{D2BCF891-F76B-4806-A15C-3659A30F8CF8}" type="slidenum">
              <a:rPr lang="en-US" smtClean="0"/>
              <a:t>23</a:t>
            </a:fld>
            <a:endParaRPr lang="en-US"/>
          </a:p>
        </p:txBody>
      </p:sp>
    </p:spTree>
    <p:extLst>
      <p:ext uri="{BB962C8B-B14F-4D97-AF65-F5344CB8AC3E}">
        <p14:creationId xmlns:p14="http://schemas.microsoft.com/office/powerpoint/2010/main" val="26441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B918-0C67-83CA-7823-9BEFFFAE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3DD23-6436-425B-C37A-B8536038B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19894-DC39-DE9D-3189-706FC09015B7}"/>
              </a:ext>
            </a:extLst>
          </p:cNvPr>
          <p:cNvSpPr>
            <a:spLocks noGrp="1"/>
          </p:cNvSpPr>
          <p:nvPr>
            <p:ph type="body" idx="1"/>
          </p:nvPr>
        </p:nvSpPr>
        <p:spPr/>
        <p:txBody>
          <a:bodyPr/>
          <a:lstStyle/>
          <a:p>
            <a:r>
              <a:rPr lang="en-US"/>
              <a:t>When the PREP mentorship approval is established for your entity via the TEA Admin screen, the approved data manager at your LEA can access the Manage Mentorship screen.</a:t>
            </a:r>
          </a:p>
          <a:p>
            <a:endParaRPr lang="en-US"/>
          </a:p>
          <a:p>
            <a:r>
              <a:rPr lang="en-US"/>
              <a:t>To do so, the data manager will log into TEAL and then click on the link to the ECOS for entity screen access.</a:t>
            </a:r>
          </a:p>
          <a:p>
            <a:endParaRPr lang="en-US"/>
          </a:p>
          <a:p>
            <a:r>
              <a:rPr lang="en-US"/>
              <a:t>From the  menu at left in the green screen, select the Manage Mentorships link.</a:t>
            </a:r>
          </a:p>
        </p:txBody>
      </p:sp>
      <p:sp>
        <p:nvSpPr>
          <p:cNvPr id="4" name="Slide Number Placeholder 3">
            <a:extLst>
              <a:ext uri="{FF2B5EF4-FFF2-40B4-BE49-F238E27FC236}">
                <a16:creationId xmlns:a16="http://schemas.microsoft.com/office/drawing/2014/main" id="{0C74139A-C2F4-4783-CF92-B0881FEEC496}"/>
              </a:ext>
            </a:extLst>
          </p:cNvPr>
          <p:cNvSpPr>
            <a:spLocks noGrp="1"/>
          </p:cNvSpPr>
          <p:nvPr>
            <p:ph type="sldNum" sz="quarter" idx="5"/>
          </p:nvPr>
        </p:nvSpPr>
        <p:spPr/>
        <p:txBody>
          <a:bodyPr/>
          <a:lstStyle/>
          <a:p>
            <a:fld id="{D2BCF891-F76B-4806-A15C-3659A30F8CF8}" type="slidenum">
              <a:rPr lang="en-US" smtClean="0"/>
              <a:t>24</a:t>
            </a:fld>
            <a:endParaRPr lang="en-US"/>
          </a:p>
        </p:txBody>
      </p:sp>
    </p:spTree>
    <p:extLst>
      <p:ext uri="{BB962C8B-B14F-4D97-AF65-F5344CB8AC3E}">
        <p14:creationId xmlns:p14="http://schemas.microsoft.com/office/powerpoint/2010/main" val="2826652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validations built into the Mentorship interfaces and functionality. Consistently across all PREP programs, the new year opens for data entry on July 1 and locks against new entries for that year on January 31. Note for all PREP programs, GYO, Mentorship, and Residency, the data manager can edit existing entries after January 31, just can’t enter new participants.</a:t>
            </a:r>
          </a:p>
          <a:p>
            <a:endParaRPr lang="en-US"/>
          </a:p>
          <a:p>
            <a:r>
              <a:rPr lang="en-US"/>
              <a:t>Additionally, across all programs, we have the validations that promote accurate reporting that the TEA ID must exist in  an individual Educator record, and the system will prevent duplicate entries. </a:t>
            </a:r>
          </a:p>
          <a:p>
            <a:endParaRPr lang="en-US"/>
          </a:p>
          <a:p>
            <a:r>
              <a:rPr lang="en-US"/>
              <a:t>Some validations specific to the PREP Mentorship are:</a:t>
            </a:r>
          </a:p>
          <a:p>
            <a:pPr marL="228600" indent="-228600">
              <a:buFont typeface="+mj-lt"/>
              <a:buAutoNum type="arabicPeriod"/>
            </a:pPr>
            <a:r>
              <a:rPr lang="en-US"/>
              <a:t>There is  a limit of 40 beginning teachers, or “mentees” per district per cohort year</a:t>
            </a:r>
          </a:p>
          <a:p>
            <a:pPr marL="228600" indent="-228600">
              <a:buFont typeface="+mj-lt"/>
              <a:buAutoNum type="arabicPeriod"/>
            </a:pPr>
            <a:r>
              <a:rPr lang="en-US"/>
              <a:t>And there is a validation that limits the number of mentees within and across districts that can be assigned to one mentor.  </a:t>
            </a:r>
          </a:p>
          <a:p>
            <a:pPr marL="228600" indent="-228600">
              <a:buFont typeface="+mj-lt"/>
              <a:buAutoNum type="arabicPeriod"/>
            </a:pPr>
            <a:r>
              <a:rPr lang="en-US"/>
              <a:t>Also required is the mentor must have 3 or more years of teaching experience.</a:t>
            </a:r>
          </a:p>
          <a:p>
            <a:endParaRPr lang="en-US"/>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25</a:t>
            </a:fld>
            <a:endParaRPr lang="en-US"/>
          </a:p>
        </p:txBody>
      </p:sp>
    </p:spTree>
    <p:extLst>
      <p:ext uri="{BB962C8B-B14F-4D97-AF65-F5344CB8AC3E}">
        <p14:creationId xmlns:p14="http://schemas.microsoft.com/office/powerpoint/2010/main" val="2497907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log into the Manage Mentorship screen, you will likely see an interface that looks like this for your first time since you don’t have any records yet. </a:t>
            </a:r>
          </a:p>
          <a:p>
            <a:endParaRPr lang="en-US" dirty="0"/>
          </a:p>
          <a:p>
            <a:r>
              <a:rPr lang="en-US" dirty="0"/>
              <a:t>The data collection for the PREP Mentorship is structured to collect Mentor records first and then collect the records for Mentees assigned to those Mentors. That is why you can only add a record for a Mentor from this screen. </a:t>
            </a:r>
          </a:p>
          <a:p>
            <a:endParaRPr lang="en-US" dirty="0"/>
          </a:p>
          <a:p>
            <a:r>
              <a:rPr lang="en-US" dirty="0"/>
              <a:t>To create your first Mentor record, click on Add Mentor</a:t>
            </a:r>
          </a:p>
        </p:txBody>
      </p:sp>
      <p:sp>
        <p:nvSpPr>
          <p:cNvPr id="4" name="Slide Number Placeholder 3"/>
          <p:cNvSpPr>
            <a:spLocks noGrp="1"/>
          </p:cNvSpPr>
          <p:nvPr>
            <p:ph type="sldNum" sz="quarter" idx="5"/>
          </p:nvPr>
        </p:nvSpPr>
        <p:spPr/>
        <p:txBody>
          <a:bodyPr/>
          <a:lstStyle/>
          <a:p>
            <a:fld id="{D2BCF891-F76B-4806-A15C-3659A30F8CF8}" type="slidenum">
              <a:rPr lang="en-US" smtClean="0"/>
              <a:t>26</a:t>
            </a:fld>
            <a:endParaRPr lang="en-US"/>
          </a:p>
        </p:txBody>
      </p:sp>
    </p:spTree>
    <p:extLst>
      <p:ext uri="{BB962C8B-B14F-4D97-AF65-F5344CB8AC3E}">
        <p14:creationId xmlns:p14="http://schemas.microsoft.com/office/powerpoint/2010/main" val="4185701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1430"/>
          </a:xfrm>
        </p:spPr>
        <p:txBody>
          <a:bodyPr/>
          <a:lstStyle/>
          <a:p>
            <a:r>
              <a:rPr lang="en-US" dirty="0"/>
              <a:t>This interface allows you to enter data for your  first mentor. You’ll type in the TEA ID of your mentor and verify the name that auto-populates. Then you will identify the Mentor Teacher Assignment value. The value you select will trigger a validation that limits the number of mentees you can enter for a mentor in a year and is aligned with requirements for mentorship in Texas Administrative Code. Note this limit on mentees is across all districts in the state, so if you have a Mentor that is assigned a value of “full time mentor” and who is supporting mentees in 3 different districts, then the limit for that mentor is 15 mentees across 3 districts which is an average of 5 mentees / district. So, if you get the related error message when you attempt to enter a mentee it is because that person may have mentees assigned in other districts that you are not aware of. If this happens, you should consult with your program coordinator and the mentor to figure out your next steps. Please begin your data entry early so that you have time to work out these types of issues before the August 28 deadline for reporting participants.</a:t>
            </a:r>
          </a:p>
          <a:p>
            <a:endParaRPr lang="en-US" dirty="0"/>
          </a:p>
          <a:p>
            <a:r>
              <a:rPr lang="en-US" dirty="0"/>
              <a:t>You must also enter the number of years of teaching experience the mentor has because the asterisk by the Years Teaching field means it is a required field. The record will not save if the required fields are not complete.</a:t>
            </a:r>
          </a:p>
          <a:p>
            <a:endParaRPr lang="en-US" dirty="0"/>
          </a:p>
          <a:p>
            <a:r>
              <a:rPr lang="en-US" dirty="0"/>
              <a:t>After you have entered the data for one mentor, save the record. You will not have to enter another record for that mentor for the cohort year. </a:t>
            </a:r>
          </a:p>
        </p:txBody>
      </p:sp>
      <p:sp>
        <p:nvSpPr>
          <p:cNvPr id="4" name="Slide Number Placeholder 3"/>
          <p:cNvSpPr>
            <a:spLocks noGrp="1"/>
          </p:cNvSpPr>
          <p:nvPr>
            <p:ph type="sldNum" sz="quarter" idx="5"/>
          </p:nvPr>
        </p:nvSpPr>
        <p:spPr/>
        <p:txBody>
          <a:bodyPr/>
          <a:lstStyle/>
          <a:p>
            <a:fld id="{D2BCF891-F76B-4806-A15C-3659A30F8CF8}" type="slidenum">
              <a:rPr lang="en-US" smtClean="0"/>
              <a:t>27</a:t>
            </a:fld>
            <a:endParaRPr lang="en-US"/>
          </a:p>
        </p:txBody>
      </p:sp>
    </p:spTree>
    <p:extLst>
      <p:ext uri="{BB962C8B-B14F-4D97-AF65-F5344CB8AC3E}">
        <p14:creationId xmlns:p14="http://schemas.microsoft.com/office/powerpoint/2010/main" val="1129188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630238"/>
            <a:ext cx="5486400" cy="3086100"/>
          </a:xfrm>
        </p:spPr>
      </p:sp>
      <p:sp>
        <p:nvSpPr>
          <p:cNvPr id="3" name="Notes Placeholder 2"/>
          <p:cNvSpPr>
            <a:spLocks noGrp="1"/>
          </p:cNvSpPr>
          <p:nvPr>
            <p:ph type="body" idx="1"/>
          </p:nvPr>
        </p:nvSpPr>
        <p:spPr>
          <a:xfrm>
            <a:off x="690563" y="3906028"/>
            <a:ext cx="5486400" cy="3600450"/>
          </a:xfrm>
        </p:spPr>
        <p:txBody>
          <a:bodyPr/>
          <a:lstStyle/>
          <a:p>
            <a:r>
              <a:rPr lang="en-US" dirty="0"/>
              <a:t>Now, when you return to the Manage Mentorship interface, you will see the mentor record is populated there. Before we add a mentee for this mentor, let’s look at some of the features of this screen. First you will see the data you populated. You also see the pencil icon and trash icon at the far right of the row which allows you to edit the record ongoing or delete the record if you’ve made a mistake and need to start over and make a new record (recall the system will throw an error message if you try to create two records for one person). Next you will see The TMT Completion Date and the TMT Certification Status fields. These should be blank for 2026-2027 but will auto-populate in future years. These fields record that the Mentor completed the Texas Mentorship Training which is required for the PREP Mentorship program. Because this training must be renewed on a specific cadence, ECOS will track that. The Mentor will be either Current on the training, in progress of completing training, or is close to the expiration date of the training. The other status not pictured here is “Expired” which means the Mentor is not qualified to have a mentee until that training is renewed. The person in your district that coordinates the PREP Mentorship program should be aware of the TMT requirements, but it would be a good idea for the Data Manager and the PREP Mentorship program coordinator for your organization to communicate in future when these fields show the Mentor is approaching the renewal date for that training.</a:t>
            </a:r>
          </a:p>
          <a:p>
            <a:endParaRPr lang="en-US" dirty="0"/>
          </a:p>
          <a:p>
            <a:r>
              <a:rPr lang="en-US" dirty="0"/>
              <a:t>So now we want to enter a beginning teacher, or mentee, who will be supported by this mentor in 2026-2027. The + sign at left on the mentor’s record will open a drop down window that will contain the mentee list for that mentor. It will also provide a link to enter mentee data. Let’s do it.</a:t>
            </a:r>
          </a:p>
          <a:p>
            <a:endParaRPr lang="en-US" dirty="0"/>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28</a:t>
            </a:fld>
            <a:endParaRPr lang="en-US"/>
          </a:p>
        </p:txBody>
      </p:sp>
    </p:spTree>
    <p:extLst>
      <p:ext uri="{BB962C8B-B14F-4D97-AF65-F5344CB8AC3E}">
        <p14:creationId xmlns:p14="http://schemas.microsoft.com/office/powerpoint/2010/main" val="1330803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Entering mentees through this process is required by August 28 for your LEA to receive the fall payout for the 2026-2027 mentorship allotment. To pull up a data entry screen, click on the plus sign at the far left on the Mentor’s row. This will open the drop down list of Beginning Teachers, or Mentees, assigned to that Mentor To add the first Mentee, click the button that says Add Beginning Teacher.</a:t>
            </a:r>
          </a:p>
        </p:txBody>
      </p:sp>
      <p:sp>
        <p:nvSpPr>
          <p:cNvPr id="4" name="Slide Number Placeholder 3"/>
          <p:cNvSpPr>
            <a:spLocks noGrp="1"/>
          </p:cNvSpPr>
          <p:nvPr>
            <p:ph type="sldNum" sz="quarter" idx="5"/>
          </p:nvPr>
        </p:nvSpPr>
        <p:spPr/>
        <p:txBody>
          <a:bodyPr/>
          <a:lstStyle/>
          <a:p>
            <a:fld id="{D2BCF891-F76B-4806-A15C-3659A30F8CF8}" type="slidenum">
              <a:rPr lang="en-US" smtClean="0"/>
              <a:t>29</a:t>
            </a:fld>
            <a:endParaRPr lang="en-US"/>
          </a:p>
        </p:txBody>
      </p:sp>
    </p:spTree>
    <p:extLst>
      <p:ext uri="{BB962C8B-B14F-4D97-AF65-F5344CB8AC3E}">
        <p14:creationId xmlns:p14="http://schemas.microsoft.com/office/powerpoint/2010/main" val="361651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attended the overview session several weeks ago, you may remember this slide of key terms. Just to refresh our thinking, as well as to inform those who may be new, let’s review the key terms relevant to the Data Manager role and to the processes we will review today. </a:t>
            </a:r>
          </a:p>
          <a:p>
            <a:endParaRPr lang="en-US"/>
          </a:p>
          <a:p>
            <a:r>
              <a:rPr lang="en-US"/>
              <a:t>[Review slide]</a:t>
            </a:r>
          </a:p>
        </p:txBody>
      </p:sp>
      <p:sp>
        <p:nvSpPr>
          <p:cNvPr id="4" name="Slide Number Placeholder 3"/>
          <p:cNvSpPr>
            <a:spLocks noGrp="1"/>
          </p:cNvSpPr>
          <p:nvPr>
            <p:ph type="sldNum" sz="quarter" idx="5"/>
          </p:nvPr>
        </p:nvSpPr>
        <p:spPr/>
        <p:txBody>
          <a:bodyPr/>
          <a:lstStyle/>
          <a:p>
            <a:fld id="{D2BCF891-F76B-4806-A15C-3659A30F8CF8}" type="slidenum">
              <a:rPr lang="en-US" smtClean="0"/>
              <a:t>3</a:t>
            </a:fld>
            <a:endParaRPr lang="en-US"/>
          </a:p>
        </p:txBody>
      </p:sp>
    </p:spTree>
    <p:extLst>
      <p:ext uri="{BB962C8B-B14F-4D97-AF65-F5344CB8AC3E}">
        <p14:creationId xmlns:p14="http://schemas.microsoft.com/office/powerpoint/2010/main" val="1070140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begin this record by typing in the TEA ID of the mentee and then verifying the name that auto-populates is correct. Then you will enter the data in the required fields for the mentee.  Note you will identify if the mentee is a first-year teacher or a second-year teacher which is aligned with the requirements for Mentorship. And you will identify the campus on which the mentee is teaching and the hire date for that mentee in your district. Then save the record.</a:t>
            </a:r>
          </a:p>
          <a:p>
            <a:endParaRPr lang="en-US" dirty="0"/>
          </a:p>
          <a:p>
            <a:r>
              <a:rPr lang="en-US" dirty="0"/>
              <a:t>Note that because I pulled up this window using the drop down for my mentor, Awesome Educator, that mentor’s information auto-populated on the mentee record as did the cohort year. </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30</a:t>
            </a:fld>
            <a:endParaRPr lang="en-US"/>
          </a:p>
        </p:txBody>
      </p:sp>
    </p:spTree>
    <p:extLst>
      <p:ext uri="{BB962C8B-B14F-4D97-AF65-F5344CB8AC3E}">
        <p14:creationId xmlns:p14="http://schemas.microsoft.com/office/powerpoint/2010/main" val="1685578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save, the resulting record will reflect the data you just entered. The Minus sign at the left of the Mentor row means the drop-down menu showing mentees assigned to the mentor is open. If I click on the Minus sign, the window will close and I will no longer see the mentees assigned to this mentor. A Plus sign will show again. This feature keeps your list clean and concise.</a:t>
            </a:r>
          </a:p>
          <a:p>
            <a:endParaRPr lang="en-US" dirty="0"/>
          </a:p>
          <a:p>
            <a:r>
              <a:rPr lang="en-US" dirty="0"/>
              <a:t>If the Mentor has been assigned two mentees, I can add the second mentee record by clicking on the Add Beginning Teacher button and creating the second record as I did for the first mentee. Both mentee records will then populate on the drop  down for that Mentor.</a:t>
            </a:r>
          </a:p>
          <a:p>
            <a:endParaRPr lang="en-US" dirty="0"/>
          </a:p>
          <a:p>
            <a:r>
              <a:rPr lang="en-US" dirty="0"/>
              <a:t>As you are entering data, if you have entered the mentee for a mentor and that mentee gets re-assigned to a new mentor before August 28, just delete the mentee record for the first mentor using the trash icon at right on the mentee row and then create a new record for the mentee with the new mentor. Remember, no duplicate records are allowed so if this becomes necessary to correct your records before August 28, delete the incorrect record before you create the new correct record.</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31</a:t>
            </a:fld>
            <a:endParaRPr lang="en-US"/>
          </a:p>
        </p:txBody>
      </p:sp>
    </p:spTree>
    <p:extLst>
      <p:ext uri="{BB962C8B-B14F-4D97-AF65-F5344CB8AC3E}">
        <p14:creationId xmlns:p14="http://schemas.microsoft.com/office/powerpoint/2010/main" val="3970700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was from the overview webinar held earlier that summarizes the total data entry required. The first two blue boxes represent initial data entry required before August 28 and that we just walked through. The initial data will be used to calculate the initial payout of the allotment in the fall.  But, the data collection for your program does not end there and will be ongoing until the program is complete for the participants identified in the records you have created. The additional data you will collect and must maintain in your auditable onsite records is aligned with requirements in the Texas Administrative Code and or law and is evidence the program requirements were completed successfully to qualify for the success-based funding.</a:t>
            </a:r>
          </a:p>
          <a:p>
            <a:endParaRPr lang="en-US" dirty="0"/>
          </a:p>
          <a:p>
            <a:r>
              <a:rPr lang="en-US" dirty="0"/>
              <a:t>Note that future enhancements of the ECOS data collection screens may roll these data points into the ECOS but for now evidence that those requirements in the green box are met should be retained in your onsite records.</a:t>
            </a:r>
          </a:p>
        </p:txBody>
      </p:sp>
      <p:sp>
        <p:nvSpPr>
          <p:cNvPr id="4" name="Slide Number Placeholder 3"/>
          <p:cNvSpPr>
            <a:spLocks noGrp="1"/>
          </p:cNvSpPr>
          <p:nvPr>
            <p:ph type="sldNum" sz="quarter" idx="5"/>
          </p:nvPr>
        </p:nvSpPr>
        <p:spPr/>
        <p:txBody>
          <a:bodyPr/>
          <a:lstStyle/>
          <a:p>
            <a:fld id="{D2BCF891-F76B-4806-A15C-3659A30F8CF8}" type="slidenum">
              <a:rPr lang="en-US" smtClean="0"/>
              <a:t>32</a:t>
            </a:fld>
            <a:endParaRPr lang="en-US"/>
          </a:p>
        </p:txBody>
      </p:sp>
    </p:spTree>
    <p:extLst>
      <p:ext uri="{BB962C8B-B14F-4D97-AF65-F5344CB8AC3E}">
        <p14:creationId xmlns:p14="http://schemas.microsoft.com/office/powerpoint/2010/main" val="3925314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quick quiz, do you know how many mentees your district will have this year? Select the option that applies to your district.</a:t>
            </a:r>
          </a:p>
          <a:p>
            <a:endParaRPr lang="en-US"/>
          </a:p>
          <a:p>
            <a:r>
              <a:rPr lang="en-US"/>
              <a:t>Note, if you don’t know, you have some work to do between now and July 1 to gather that information and get it entered into ECOS before August 28.</a:t>
            </a:r>
          </a:p>
        </p:txBody>
      </p:sp>
      <p:sp>
        <p:nvSpPr>
          <p:cNvPr id="4" name="Slide Number Placeholder 3"/>
          <p:cNvSpPr>
            <a:spLocks noGrp="1"/>
          </p:cNvSpPr>
          <p:nvPr>
            <p:ph type="sldNum" sz="quarter" idx="5"/>
          </p:nvPr>
        </p:nvSpPr>
        <p:spPr/>
        <p:txBody>
          <a:bodyPr/>
          <a:lstStyle/>
          <a:p>
            <a:fld id="{D2BCF891-F76B-4806-A15C-3659A30F8CF8}" type="slidenum">
              <a:rPr lang="en-US" smtClean="0"/>
              <a:t>33</a:t>
            </a:fld>
            <a:endParaRPr lang="en-US"/>
          </a:p>
        </p:txBody>
      </p:sp>
    </p:spTree>
    <p:extLst>
      <p:ext uri="{BB962C8B-B14F-4D97-AF65-F5344CB8AC3E}">
        <p14:creationId xmlns:p14="http://schemas.microsoft.com/office/powerpoint/2010/main" val="3215363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Residency PREP partnership route will be the only one of the three PREP partnerships available in 2026-2027 for approved LEAs and EPPs. This section pertains to both LEA and EPP since both have a role in this program and in the related data entry. To support alignment in understanding, your EPP partners will be receiving the same information in a separate EPP-focused webinar.</a:t>
            </a:r>
          </a:p>
        </p:txBody>
      </p:sp>
      <p:sp>
        <p:nvSpPr>
          <p:cNvPr id="4" name="Slide Number Placeholder 3"/>
          <p:cNvSpPr>
            <a:spLocks noGrp="1"/>
          </p:cNvSpPr>
          <p:nvPr>
            <p:ph type="sldNum" sz="quarter" idx="5"/>
          </p:nvPr>
        </p:nvSpPr>
        <p:spPr/>
        <p:txBody>
          <a:bodyPr/>
          <a:lstStyle/>
          <a:p>
            <a:fld id="{D2BCF891-F76B-4806-A15C-3659A30F8CF8}" type="slidenum">
              <a:rPr lang="en-US" smtClean="0"/>
              <a:t>34</a:t>
            </a:fld>
            <a:endParaRPr lang="en-US"/>
          </a:p>
        </p:txBody>
      </p:sp>
    </p:spTree>
    <p:extLst>
      <p:ext uri="{BB962C8B-B14F-4D97-AF65-F5344CB8AC3E}">
        <p14:creationId xmlns:p14="http://schemas.microsoft.com/office/powerpoint/2010/main" val="2541131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907D-75F2-FF04-2132-6F656F760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42A65-897C-5EBD-E8E3-93885A64C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64A85-85D5-01B9-0907-893D51855448}"/>
              </a:ext>
            </a:extLst>
          </p:cNvPr>
          <p:cNvSpPr>
            <a:spLocks noGrp="1"/>
          </p:cNvSpPr>
          <p:nvPr>
            <p:ph type="body" idx="1"/>
          </p:nvPr>
        </p:nvSpPr>
        <p:spPr/>
        <p:txBody>
          <a:bodyPr/>
          <a:lstStyle/>
          <a:p>
            <a:r>
              <a:rPr lang="en-US"/>
              <a:t>When the PREP approval and partnership relationship is established via the TEA Admin screen, approved data manager(s) at the LEA, will see the Manage PREP Candidates menu option in the PREP Allotment section at left in their ECOS for Entities green screen. The EPP partner will also have personnel who have approval as data managers who will see the Manage PREP Candidates option on the EPP Entity screen to manage their PREP data. Entities who are not approved via the ECOS Admins screen will not see these options in their Entity menu, or if they do, the fields will be inactive.</a:t>
            </a:r>
          </a:p>
          <a:p>
            <a:endParaRPr lang="en-US"/>
          </a:p>
          <a:p>
            <a:r>
              <a:rPr lang="en-US"/>
              <a:t>To enter your PREP Residency data, log into TEAL and select the link to your ECOS for Entities green screen. From the  menu at left, select Manage PREP candidates.</a:t>
            </a:r>
          </a:p>
        </p:txBody>
      </p:sp>
      <p:sp>
        <p:nvSpPr>
          <p:cNvPr id="4" name="Slide Number Placeholder 3">
            <a:extLst>
              <a:ext uri="{FF2B5EF4-FFF2-40B4-BE49-F238E27FC236}">
                <a16:creationId xmlns:a16="http://schemas.microsoft.com/office/drawing/2014/main" id="{0854B71C-55B8-050D-5D6C-26E792E60760}"/>
              </a:ext>
            </a:extLst>
          </p:cNvPr>
          <p:cNvSpPr>
            <a:spLocks noGrp="1"/>
          </p:cNvSpPr>
          <p:nvPr>
            <p:ph type="sldNum" sz="quarter" idx="5"/>
          </p:nvPr>
        </p:nvSpPr>
        <p:spPr/>
        <p:txBody>
          <a:bodyPr/>
          <a:lstStyle/>
          <a:p>
            <a:fld id="{D2BCF891-F76B-4806-A15C-3659A30F8CF8}" type="slidenum">
              <a:rPr lang="en-US" smtClean="0"/>
              <a:t>35</a:t>
            </a:fld>
            <a:endParaRPr lang="en-US"/>
          </a:p>
        </p:txBody>
      </p:sp>
    </p:spTree>
    <p:extLst>
      <p:ext uri="{BB962C8B-B14F-4D97-AF65-F5344CB8AC3E}">
        <p14:creationId xmlns:p14="http://schemas.microsoft.com/office/powerpoint/2010/main" val="693803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8938"/>
            <a:ext cx="5486400" cy="3086100"/>
          </a:xfrm>
        </p:spPr>
      </p:sp>
      <p:sp>
        <p:nvSpPr>
          <p:cNvPr id="3" name="Notes Placeholder 2"/>
          <p:cNvSpPr>
            <a:spLocks noGrp="1"/>
          </p:cNvSpPr>
          <p:nvPr>
            <p:ph type="body" idx="1"/>
          </p:nvPr>
        </p:nvSpPr>
        <p:spPr>
          <a:xfrm>
            <a:off x="685800" y="362331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with GYO and Mentorship,</a:t>
            </a:r>
            <a:r>
              <a:rPr lang="en-US" sz="1200" b="0" i="0"/>
              <a:t> </a:t>
            </a:r>
            <a:r>
              <a:rPr lang="en-US"/>
              <a:t>PREP Residency has specific requirements and parameters that must be met so the data collection screens for both LEA and EPP are aligned with those requirements and parameters.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reporting for the PREP residency program is truly a shared responsibility between LEA and EPP partners. The resulting interface, or screen, that holds the Residency data for a given cohort year is shared between the EPP and the LEA where both partners can access the same page. There are two ways that a Residency participant can be entered onto your shared partner page. And there are limitations on what data can be edited. With one exception, the data one partner enters can be viewed but not edited by the other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in bold that identifies the participant will be populated on the Residency partner page for the LEA when the EPP creates the clinical experience record for that participant which is an EPP candidate. So it is your EPP partner that will initially enter their candidate onto your participant data list. That is because the EPP candidate must meet the requirements for educator preparation and issuance of the standard certificate so the EPP must track those processes. The candidate must meet the pre-clinical requirements at the EPP before the candidate can begin the Residency portion of the training. The EPP is the keeper of requirements met by the candidate so the EPP enters the first record that places the residency candidate on your shared partner page of PREP Residency participants. In this partnership, the term “candidate” and “participant” are the same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means it will be important for the EPP to be efficient entering the Residency clinical experience records ahead of the August 28 deadline for submitting initial data so that the partnering LEA has time to verify the participants by August 28 for the purposes of the initial allotment payout.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relying on another entity to create your initial list of Residency participants could be problematic for a couple of different reasons, our developers are creating a “back door” enhancement that will allow the </a:t>
            </a:r>
            <a:r>
              <a:rPr lang="en-US" sz="1200" b="0" i="0"/>
              <a:t>LEA to start a record for a Residency candidate on the LEA partner page which will then update when the EPP adds the Clinical Experience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It will be important for LEA and EPP partners to plan and communicate related to PREP data reporting. </a:t>
            </a:r>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36</a:t>
            </a:fld>
            <a:endParaRPr lang="en-US"/>
          </a:p>
        </p:txBody>
      </p:sp>
    </p:spTree>
    <p:extLst>
      <p:ext uri="{BB962C8B-B14F-4D97-AF65-F5344CB8AC3E}">
        <p14:creationId xmlns:p14="http://schemas.microsoft.com/office/powerpoint/2010/main" val="3947816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look at the data entry interface, let’ s visit the key validations in this interface. Again, the validations are aligned with rules and/or business processes. There are validations around the year unlocking for new entries on July 1 and locking against new entries on January 31. The system validates a TEA ID and also disallows duplicate entries which helps you keep your data clean. There is also a limit on the number of residency participants that can be claimed for the Residency PREP allotment in a cohort year. We will see in a bit how you can potentially work around this if needed.</a:t>
            </a:r>
          </a:p>
        </p:txBody>
      </p:sp>
      <p:sp>
        <p:nvSpPr>
          <p:cNvPr id="4" name="Slide Number Placeholder 3"/>
          <p:cNvSpPr>
            <a:spLocks noGrp="1"/>
          </p:cNvSpPr>
          <p:nvPr>
            <p:ph type="sldNum" sz="quarter" idx="5"/>
          </p:nvPr>
        </p:nvSpPr>
        <p:spPr/>
        <p:txBody>
          <a:bodyPr/>
          <a:lstStyle/>
          <a:p>
            <a:fld id="{D2BCF891-F76B-4806-A15C-3659A30F8CF8}" type="slidenum">
              <a:rPr lang="en-US" smtClean="0"/>
              <a:t>37</a:t>
            </a:fld>
            <a:endParaRPr lang="en-US"/>
          </a:p>
        </p:txBody>
      </p:sp>
    </p:spTree>
    <p:extLst>
      <p:ext uri="{BB962C8B-B14F-4D97-AF65-F5344CB8AC3E}">
        <p14:creationId xmlns:p14="http://schemas.microsoft.com/office/powerpoint/2010/main" val="2305112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9588"/>
            <a:ext cx="5486400" cy="3086100"/>
          </a:xfrm>
        </p:spPr>
      </p:sp>
      <p:sp>
        <p:nvSpPr>
          <p:cNvPr id="3" name="Notes Placeholder 2"/>
          <p:cNvSpPr>
            <a:spLocks noGrp="1"/>
          </p:cNvSpPr>
          <p:nvPr>
            <p:ph type="body" idx="1"/>
          </p:nvPr>
        </p:nvSpPr>
        <p:spPr>
          <a:xfrm>
            <a:off x="685800" y="3703027"/>
            <a:ext cx="5486400" cy="3600450"/>
          </a:xfrm>
        </p:spPr>
        <p:txBody>
          <a:bodyPr/>
          <a:lstStyle/>
          <a:p>
            <a:r>
              <a:rPr lang="en-US"/>
              <a:t>When you log into your Residency partner page the first time you may or not see participant data. If you do, then great, your EPP partner is on top of things. If you don’t see data, then reach out to your EPP partner with a gentle reminder to get on with the data entry. Also note on this screen that there are 4 collapsable sections instead of the three we saw on the previous GYO and Mentorship interfaces. The additional section here is a handy counter that tracks the number of allotments you have used. You can view your partner page by cohort year and you can export it to an Excel csv file, if needed. You’ll also note the edit button at the far right of the participant’s row that allows you to edit the record. The LEA cannot delete the record but you can change the status of the residency candidate and/or remove the candidate from being a participant in the allotment.</a:t>
            </a:r>
          </a:p>
          <a:p>
            <a:endParaRPr lang="en-US"/>
          </a:p>
          <a:p>
            <a:r>
              <a:rPr lang="en-US"/>
              <a:t>The participant entered here is Jack Ayers who was entered by my partnering EPP, the ZZZ Entity for Testing &amp; Training. I recognize Jack Ayers who is also a participant in my GYO program. </a:t>
            </a:r>
            <a:r>
              <a:rPr lang="en-US" err="1"/>
              <a:t>Hmmmmm</a:t>
            </a:r>
            <a:r>
              <a:rPr lang="en-US"/>
              <a:t>, but I know that’s acceptable.</a:t>
            </a:r>
          </a:p>
          <a:p>
            <a:endParaRPr lang="en-US"/>
          </a:p>
          <a:p>
            <a:r>
              <a:rPr lang="en-US"/>
              <a:t>Jack was populated onto this shared “Partner page” by the clinical experience record created by the EPP. The “clinical experience record” is a record that EPPs customarily enter for all candidates completing a clinical experience and not just for Residency candidates. So, the good news is this is not a new record keeping process for EPPs. Your EPP partners should be able to get these done efficiently as long as they  know the name and TEA ID number of the Host teacher in whose classroom the participant will be placed for the residency. </a:t>
            </a:r>
          </a:p>
          <a:p>
            <a:endParaRPr lang="en-US"/>
          </a:p>
          <a:p>
            <a:r>
              <a:rPr lang="en-US"/>
              <a:t>The Residency participant will populate on your partner page when the EPP identifies your district as the location for the residency assignment. ECOS will validate that location against the partnerships entered into the Admin screens by TEA Admins. </a:t>
            </a:r>
          </a:p>
          <a:p>
            <a:endParaRPr lang="en-US"/>
          </a:p>
          <a:p>
            <a:r>
              <a:rPr lang="en-US"/>
              <a:t>Your initial data entry responsibility as a partner is to enter your LEA portion of the initial data onto that partner page before the August 28 deadline for the fall allotment payout. For example, you must identify the campus on which the Residency participant is placed, and you must identify/authorize the allotment . </a:t>
            </a:r>
          </a:p>
          <a:p>
            <a:endParaRPr lang="en-US"/>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38</a:t>
            </a:fld>
            <a:endParaRPr lang="en-US"/>
          </a:p>
        </p:txBody>
      </p:sp>
    </p:spTree>
    <p:extLst>
      <p:ext uri="{BB962C8B-B14F-4D97-AF65-F5344CB8AC3E}">
        <p14:creationId xmlns:p14="http://schemas.microsoft.com/office/powerpoint/2010/main" val="1160117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9750"/>
            <a:ext cx="5486400" cy="3086100"/>
          </a:xfrm>
        </p:spPr>
      </p:sp>
      <p:sp>
        <p:nvSpPr>
          <p:cNvPr id="3" name="Notes Placeholder 2"/>
          <p:cNvSpPr>
            <a:spLocks noGrp="1"/>
          </p:cNvSpPr>
          <p:nvPr>
            <p:ph type="body" idx="1"/>
          </p:nvPr>
        </p:nvSpPr>
        <p:spPr>
          <a:xfrm>
            <a:off x="685800" y="3717926"/>
            <a:ext cx="5486400" cy="3600450"/>
          </a:xfrm>
        </p:spPr>
        <p:txBody>
          <a:bodyPr/>
          <a:lstStyle/>
          <a:p>
            <a:r>
              <a:rPr lang="en-US"/>
              <a:t>So now that the EPP has generated a record for this Residency candidate, the LEA must edit the record and complete the LEA portion of the initial data entry. To do so, click on the pencil icon to open up the data entry screen for that participant. At top left, you can see I’ve identified the EPP candidate will be a participant in the Residency allotment and I’ve marked him as Active in that program. Then I’ll save. </a:t>
            </a:r>
          </a:p>
          <a:p>
            <a:endParaRPr lang="en-US"/>
          </a:p>
          <a:p>
            <a:r>
              <a:rPr lang="en-US"/>
              <a:t>On the right side of the screen, you see the same participant but instead I’ve created an alternate record where I’ve identified Jack as a participant in the Traditional  instead of the Residency allotment. I created this screen shot to show you that if you use up your 40 allotments for Residency, but you have a 41st EPP candidate completing a residency in your district, you can identify that candidate as a participant in the Traditional allotment which is funded at a lower rate. Hence the reason for the handy allotment tracker on this interface. Note: To be clear, you cannot report the same candidate for both allotments-no duplicate records within a PREP program.</a:t>
            </a:r>
          </a:p>
          <a:p>
            <a:endParaRPr lang="en-US"/>
          </a:p>
          <a:p>
            <a:r>
              <a:rPr lang="en-US"/>
              <a:t>The resulting screen that is now updated and ready for the August 28 initial data entry deadline is in the screen shot at bottom. As your partner EPP or EPPs add Residency participants to this list, it will get longer. Just make sure your LEA does their part and completes the required portion of the LEA initial data entry by the August 28 deadline so that all of your participants will be included in the initial fall allotment payout.</a:t>
            </a:r>
          </a:p>
          <a:p>
            <a:endParaRPr lang="en-US"/>
          </a:p>
          <a:p>
            <a:r>
              <a:rPr lang="en-US"/>
              <a:t>It would likely be a healthy quality control step to have both partners review the final list to ensure all participants are on it and their initial data is complete.</a:t>
            </a:r>
          </a:p>
        </p:txBody>
      </p:sp>
      <p:sp>
        <p:nvSpPr>
          <p:cNvPr id="4" name="Slide Number Placeholder 3"/>
          <p:cNvSpPr>
            <a:spLocks noGrp="1"/>
          </p:cNvSpPr>
          <p:nvPr>
            <p:ph type="sldNum" sz="quarter" idx="5"/>
          </p:nvPr>
        </p:nvSpPr>
        <p:spPr/>
        <p:txBody>
          <a:bodyPr/>
          <a:lstStyle/>
          <a:p>
            <a:fld id="{D2BCF891-F76B-4806-A15C-3659A30F8CF8}" type="slidenum">
              <a:rPr lang="en-US" smtClean="0"/>
              <a:t>39</a:t>
            </a:fld>
            <a:endParaRPr lang="en-US"/>
          </a:p>
        </p:txBody>
      </p:sp>
    </p:spTree>
    <p:extLst>
      <p:ext uri="{BB962C8B-B14F-4D97-AF65-F5344CB8AC3E}">
        <p14:creationId xmlns:p14="http://schemas.microsoft.com/office/powerpoint/2010/main" val="4660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our first quiz. Please share your role in your organization. The data will be displayed in whole and no names will be displayed with the responses. Use your phone camera to engage with the QR code and simply then respond to the quick quiz. I’ll pause and give everyone a moment.</a:t>
            </a:r>
          </a:p>
        </p:txBody>
      </p:sp>
      <p:sp>
        <p:nvSpPr>
          <p:cNvPr id="4" name="Slide Number Placeholder 3"/>
          <p:cNvSpPr>
            <a:spLocks noGrp="1"/>
          </p:cNvSpPr>
          <p:nvPr>
            <p:ph type="sldNum" sz="quarter" idx="5"/>
          </p:nvPr>
        </p:nvSpPr>
        <p:spPr/>
        <p:txBody>
          <a:bodyPr/>
          <a:lstStyle/>
          <a:p>
            <a:fld id="{D2BCF891-F76B-4806-A15C-3659A30F8CF8}" type="slidenum">
              <a:rPr lang="en-US" smtClean="0"/>
              <a:t>4</a:t>
            </a:fld>
            <a:endParaRPr lang="en-US"/>
          </a:p>
        </p:txBody>
      </p:sp>
    </p:spTree>
    <p:extLst>
      <p:ext uri="{BB962C8B-B14F-4D97-AF65-F5344CB8AC3E}">
        <p14:creationId xmlns:p14="http://schemas.microsoft.com/office/powerpoint/2010/main" val="3283144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38188"/>
            <a:ext cx="5486400" cy="3086100"/>
          </a:xfrm>
        </p:spPr>
      </p:sp>
      <p:sp>
        <p:nvSpPr>
          <p:cNvPr id="3" name="Notes Placeholder 2"/>
          <p:cNvSpPr>
            <a:spLocks noGrp="1"/>
          </p:cNvSpPr>
          <p:nvPr>
            <p:ph type="body" idx="1"/>
          </p:nvPr>
        </p:nvSpPr>
        <p:spPr>
          <a:xfrm>
            <a:off x="685800" y="3902319"/>
            <a:ext cx="5486400" cy="3600450"/>
          </a:xfrm>
        </p:spPr>
        <p:txBody>
          <a:bodyPr/>
          <a:lstStyle/>
          <a:p>
            <a:r>
              <a:rPr lang="en-US"/>
              <a:t>The next time you will need to access and edit a record for a Residency participant after the initial data entry is when the participant’s status changes in your LEA. You will identify the PREP status as “Inactive” and provide the effective date of that inactivity, identified as PREP End Date, and then the reason for the inactivation. You will use these fields if the candidate leaves the Residency for any reason before it’s complete or when the candidate completes everything/all requirements.</a:t>
            </a:r>
          </a:p>
        </p:txBody>
      </p:sp>
      <p:sp>
        <p:nvSpPr>
          <p:cNvPr id="4" name="Slide Number Placeholder 3"/>
          <p:cNvSpPr>
            <a:spLocks noGrp="1"/>
          </p:cNvSpPr>
          <p:nvPr>
            <p:ph type="sldNum" sz="quarter" idx="5"/>
          </p:nvPr>
        </p:nvSpPr>
        <p:spPr/>
        <p:txBody>
          <a:bodyPr/>
          <a:lstStyle/>
          <a:p>
            <a:fld id="{D2BCF891-F76B-4806-A15C-3659A30F8CF8}" type="slidenum">
              <a:rPr lang="en-US" smtClean="0"/>
              <a:t>40</a:t>
            </a:fld>
            <a:endParaRPr lang="en-US"/>
          </a:p>
        </p:txBody>
      </p:sp>
    </p:spTree>
    <p:extLst>
      <p:ext uri="{BB962C8B-B14F-4D97-AF65-F5344CB8AC3E}">
        <p14:creationId xmlns:p14="http://schemas.microsoft.com/office/powerpoint/2010/main" val="3476727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previously noted, maybe your EPP partner is not getting their records created timely and you need to get your residents on the list by August 28 to qualify for the initial allotment payout. We are building a back door that will allow the LEA to enter the candidate onto your partner page as a place holder record that will be overwritten by the EPP when the actual clinical experience record is created by the EPP as you saw on the previous slide. Unfortunately, the back door option will not be ready for use before the August 28 deadline this summer. This means you and your EPP partners will need to communicate so that each partner can efficiently get initial data entered by August 28. For example, LEA’s can timely provide their EPP partners the names and TEA ID numbers of host teachers and provide the first and last day of school dates from the district calendar since those data are required for the EPP to create the clinical experience record. Likewise, the EPP will need to make sure the LEA has all of the names of the Residency participants that are expected to complete residencies in that LEA. </a:t>
            </a:r>
          </a:p>
          <a:p>
            <a:endParaRPr lang="en-US"/>
          </a:p>
          <a:p>
            <a:r>
              <a:rPr lang="en-US"/>
              <a:t>TEA will communicate with EPPs to get a contact name and email just in case the LEA partner needs assistance. LEA’s will be able to submit a request for that EPP contact information for their partnering EPP, if needed, through the PREP Support Portal linked on the TEA website. </a:t>
            </a:r>
          </a:p>
        </p:txBody>
      </p:sp>
      <p:sp>
        <p:nvSpPr>
          <p:cNvPr id="4" name="Slide Number Placeholder 3"/>
          <p:cNvSpPr>
            <a:spLocks noGrp="1"/>
          </p:cNvSpPr>
          <p:nvPr>
            <p:ph type="sldNum" sz="quarter" idx="5"/>
          </p:nvPr>
        </p:nvSpPr>
        <p:spPr/>
        <p:txBody>
          <a:bodyPr/>
          <a:lstStyle/>
          <a:p>
            <a:fld id="{D2BCF891-F76B-4806-A15C-3659A30F8CF8}" type="slidenum">
              <a:rPr lang="en-US" smtClean="0"/>
              <a:t>41</a:t>
            </a:fld>
            <a:endParaRPr lang="en-US"/>
          </a:p>
        </p:txBody>
      </p:sp>
    </p:spTree>
    <p:extLst>
      <p:ext uri="{BB962C8B-B14F-4D97-AF65-F5344CB8AC3E}">
        <p14:creationId xmlns:p14="http://schemas.microsoft.com/office/powerpoint/2010/main" val="901248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for another quick quiz. Do you know how many partner EPPs will place Residency participants in your district in 2026-2027?</a:t>
            </a:r>
          </a:p>
          <a:p>
            <a:endParaRPr lang="en-US"/>
          </a:p>
          <a:p>
            <a:r>
              <a:rPr lang="en-US"/>
              <a:t>One thing to think about here is if you have multiple EPP partners and you have a limit on 40 residents. What will you do if you have reached your district limit of 40 residents across all EPP partners and one of your partners has additional candidates to place? What internal business process will you or do you have in place to manage such a situation?</a:t>
            </a:r>
          </a:p>
        </p:txBody>
      </p:sp>
      <p:sp>
        <p:nvSpPr>
          <p:cNvPr id="4" name="Slide Number Placeholder 3"/>
          <p:cNvSpPr>
            <a:spLocks noGrp="1"/>
          </p:cNvSpPr>
          <p:nvPr>
            <p:ph type="sldNum" sz="quarter" idx="5"/>
          </p:nvPr>
        </p:nvSpPr>
        <p:spPr/>
        <p:txBody>
          <a:bodyPr/>
          <a:lstStyle/>
          <a:p>
            <a:fld id="{D2BCF891-F76B-4806-A15C-3659A30F8CF8}" type="slidenum">
              <a:rPr lang="en-US" smtClean="0"/>
              <a:t>42</a:t>
            </a:fld>
            <a:endParaRPr lang="en-US"/>
          </a:p>
        </p:txBody>
      </p:sp>
    </p:spTree>
    <p:extLst>
      <p:ext uri="{BB962C8B-B14F-4D97-AF65-F5344CB8AC3E}">
        <p14:creationId xmlns:p14="http://schemas.microsoft.com/office/powerpoint/2010/main" val="310335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A155-3417-AAB2-AF78-E18D6D00A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2EBE8-61C0-FCB8-9AD1-863DA13D7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5B61D-FA28-457F-FDF5-3CB9D427532B}"/>
              </a:ext>
            </a:extLst>
          </p:cNvPr>
          <p:cNvSpPr>
            <a:spLocks noGrp="1"/>
          </p:cNvSpPr>
          <p:nvPr>
            <p:ph type="body" idx="1"/>
          </p:nvPr>
        </p:nvSpPr>
        <p:spPr/>
        <p:txBody>
          <a:bodyPr/>
          <a:lstStyle/>
          <a:p>
            <a:r>
              <a:rPr lang="en-US"/>
              <a:t>When this system for reporting PREP data was developed, we intentionally used the system that ECOS for Entities users are accustomed to using with interfaces that have familiar design and functionality. This was done to streamline the data reporting processes for PREP, both for data entry but also for problem solving.</a:t>
            </a:r>
          </a:p>
          <a:p>
            <a:endParaRPr lang="en-US"/>
          </a:p>
          <a:p>
            <a:r>
              <a:rPr lang="en-US"/>
              <a:t>But, we know that learning anything new may generate questions and the need for assistance, we want to assure you that you are not alone as you navigate this process. </a:t>
            </a:r>
          </a:p>
          <a:p>
            <a:endParaRPr lang="en-US"/>
          </a:p>
          <a:p>
            <a:endParaRPr lang="en-US"/>
          </a:p>
        </p:txBody>
      </p:sp>
      <p:sp>
        <p:nvSpPr>
          <p:cNvPr id="4" name="Slide Number Placeholder 3">
            <a:extLst>
              <a:ext uri="{FF2B5EF4-FFF2-40B4-BE49-F238E27FC236}">
                <a16:creationId xmlns:a16="http://schemas.microsoft.com/office/drawing/2014/main" id="{DD72A8A8-021D-7A4F-15C7-B1C7133BA096}"/>
              </a:ext>
            </a:extLst>
          </p:cNvPr>
          <p:cNvSpPr>
            <a:spLocks noGrp="1"/>
          </p:cNvSpPr>
          <p:nvPr>
            <p:ph type="sldNum" sz="quarter" idx="5"/>
          </p:nvPr>
        </p:nvSpPr>
        <p:spPr/>
        <p:txBody>
          <a:bodyPr/>
          <a:lstStyle/>
          <a:p>
            <a:fld id="{D2BCF891-F76B-4806-A15C-3659A30F8CF8}" type="slidenum">
              <a:rPr lang="en-US" smtClean="0"/>
              <a:t>43</a:t>
            </a:fld>
            <a:endParaRPr lang="en-US"/>
          </a:p>
        </p:txBody>
      </p:sp>
    </p:spTree>
    <p:extLst>
      <p:ext uri="{BB962C8B-B14F-4D97-AF65-F5344CB8AC3E}">
        <p14:creationId xmlns:p14="http://schemas.microsoft.com/office/powerpoint/2010/main" val="2976266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there are hundreds of LEA and EPP users across the state but only a handful of TEA Admins to provide technical assistance so we encourage you to attempt to solve problems yourself if possible. You should have other ECOS Entities users at your organization that may be able to assist with general user problems such as TEAL log in errors, etc. There are also some common PREP-specific issues that could come up that you may be able to figure out without contacting the TEA for assistance. Let’s look at some of those now. </a:t>
            </a:r>
          </a:p>
          <a:p>
            <a:endParaRPr lang="en-US"/>
          </a:p>
          <a:p>
            <a:r>
              <a:rPr lang="en-US"/>
              <a:t>[Read through slide]</a:t>
            </a:r>
          </a:p>
          <a:p>
            <a:endParaRPr lang="en-US"/>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44</a:t>
            </a:fld>
            <a:endParaRPr lang="en-US"/>
          </a:p>
        </p:txBody>
      </p:sp>
    </p:spTree>
    <p:extLst>
      <p:ext uri="{BB962C8B-B14F-4D97-AF65-F5344CB8AC3E}">
        <p14:creationId xmlns:p14="http://schemas.microsoft.com/office/powerpoint/2010/main" val="4049426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454B-623D-9201-7064-E18434186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9B101-25E8-48EF-A9FE-11DA06A8F01C}"/>
              </a:ext>
            </a:extLst>
          </p:cNvPr>
          <p:cNvSpPr>
            <a:spLocks noGrp="1" noRot="1" noChangeAspect="1"/>
          </p:cNvSpPr>
          <p:nvPr>
            <p:ph type="sldImg"/>
          </p:nvPr>
        </p:nvSpPr>
        <p:spPr>
          <a:xfrm>
            <a:off x="685800" y="973138"/>
            <a:ext cx="5486400" cy="3086100"/>
          </a:xfrm>
        </p:spPr>
      </p:sp>
      <p:sp>
        <p:nvSpPr>
          <p:cNvPr id="3" name="Notes Placeholder 2">
            <a:extLst>
              <a:ext uri="{FF2B5EF4-FFF2-40B4-BE49-F238E27FC236}">
                <a16:creationId xmlns:a16="http://schemas.microsoft.com/office/drawing/2014/main" id="{D4558655-5BC5-0B74-A2C8-CE4AF18FB789}"/>
              </a:ext>
            </a:extLst>
          </p:cNvPr>
          <p:cNvSpPr>
            <a:spLocks noGrp="1"/>
          </p:cNvSpPr>
          <p:nvPr>
            <p:ph type="body" idx="1"/>
          </p:nvPr>
        </p:nvSpPr>
        <p:spPr>
          <a:xfrm>
            <a:off x="691833" y="4156710"/>
            <a:ext cx="5486400" cy="3600450"/>
          </a:xfrm>
        </p:spPr>
        <p:txBody>
          <a:bodyPr/>
          <a:lstStyle/>
          <a:p>
            <a:r>
              <a:rPr lang="en-US"/>
              <a:t>We’ve said in each program that the cohort year opens in ECOS on July 1 each year, with initial data entry of participants for that year entered into ECOS by August 28 so the LEA can receive the initial PREP allotment payout in the fall.  We’ve also seen the system validation that locks the cohort year against new data entry on January 31 during that cohort year. Well then, what happens in the remainder of the year and how does this process play out across the years?</a:t>
            </a:r>
          </a:p>
          <a:p>
            <a:endParaRPr lang="en-US"/>
          </a:p>
          <a:p>
            <a:r>
              <a:rPr lang="en-US"/>
              <a:t>On the first row in this picture, the green square represents the new year open for initial data entry. The red square represents the January 31 lock date for initial data entry. The first thing to note here is the participants that are not entered by August 28, can still be entered up to January 31. Examples would be if you forgot to enter someone or if you have a late comer to the program. The initial allotment payout for those additions will happen at settle up time in September at the start of the next cohort year.</a:t>
            </a:r>
          </a:p>
          <a:p>
            <a:endParaRPr lang="en-US"/>
          </a:p>
          <a:p>
            <a:r>
              <a:rPr lang="en-US"/>
              <a:t>Second, any participants that pop up after January 31, must be entered onto the next cohort year that opens up on July 1 during that summer. You see the 2027-2028 cohort year unlocks on the green square on the second row in the picture.</a:t>
            </a:r>
          </a:p>
          <a:p>
            <a:endParaRPr lang="en-US"/>
          </a:p>
          <a:p>
            <a:r>
              <a:rPr lang="en-US"/>
              <a:t>So in this </a:t>
            </a:r>
            <a:r>
              <a:rPr lang="en-US" err="1"/>
              <a:t>pictoral</a:t>
            </a:r>
            <a:r>
              <a:rPr lang="en-US"/>
              <a:t> representation,  starting with the 2027-2028 cohort year, in the fall (September and October) the LEA will have both a settle up time for the previous cohort year 2026-2027 and an initial payout time for the new cohort year 2027-2028.  As we move through the years, success-based funding will also be rolled into one or both of these payouts. Note that success-based funding is triggered when you identify your participants as complete through your ongoing data entry in the ECOS interfaces we just viewed.</a:t>
            </a:r>
          </a:p>
          <a:p>
            <a:endParaRPr lang="en-US"/>
          </a:p>
          <a:p>
            <a:r>
              <a:rPr lang="en-US"/>
              <a:t>The key to all of this is the LEA and EPP must complete their data entry according to timelines and deadlines. TEA Admins will harvest whatever data you have entered into ECOS in a given year and submit that data on your behalf to be used to calculate the allotment payouts. This takes us back to the importance of your role as a data manager for your entity. You must be efficient, both timely and accurate, so that your organization can receive the allotment money they are due.</a:t>
            </a:r>
          </a:p>
        </p:txBody>
      </p:sp>
      <p:sp>
        <p:nvSpPr>
          <p:cNvPr id="4" name="Slide Number Placeholder 3">
            <a:extLst>
              <a:ext uri="{FF2B5EF4-FFF2-40B4-BE49-F238E27FC236}">
                <a16:creationId xmlns:a16="http://schemas.microsoft.com/office/drawing/2014/main" id="{EC419E59-8978-74DF-6964-9E7380D3C271}"/>
              </a:ext>
            </a:extLst>
          </p:cNvPr>
          <p:cNvSpPr>
            <a:spLocks noGrp="1"/>
          </p:cNvSpPr>
          <p:nvPr>
            <p:ph type="sldNum" sz="quarter" idx="5"/>
          </p:nvPr>
        </p:nvSpPr>
        <p:spPr/>
        <p:txBody>
          <a:bodyPr/>
          <a:lstStyle/>
          <a:p>
            <a:fld id="{D2BCF891-F76B-4806-A15C-3659A30F8CF8}" type="slidenum">
              <a:rPr lang="en-US" smtClean="0"/>
              <a:t>45</a:t>
            </a:fld>
            <a:endParaRPr lang="en-US"/>
          </a:p>
        </p:txBody>
      </p:sp>
    </p:spTree>
    <p:extLst>
      <p:ext uri="{BB962C8B-B14F-4D97-AF65-F5344CB8AC3E}">
        <p14:creationId xmlns:p14="http://schemas.microsoft.com/office/powerpoint/2010/main" val="1551004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resources that will be helpful for you. </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46</a:t>
            </a:fld>
            <a:endParaRPr lang="en-US"/>
          </a:p>
        </p:txBody>
      </p:sp>
    </p:spTree>
    <p:extLst>
      <p:ext uri="{BB962C8B-B14F-4D97-AF65-F5344CB8AC3E}">
        <p14:creationId xmlns:p14="http://schemas.microsoft.com/office/powerpoint/2010/main" val="2146730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reached the end of our time together today.  We hope you found this training useful and comprehensive to allow you to begin data reporting around the PREP program activities. If you do have questions, please either  submit them now or send them into the PREP Support Portal linked on the second slide in this presentation.</a:t>
            </a:r>
          </a:p>
          <a:p>
            <a:endParaRPr lang="en-US"/>
          </a:p>
          <a:p>
            <a:r>
              <a:rPr lang="en-US"/>
              <a:t>Please take a moment and complete a short survey about this presentation. Your feedback will help us improve future webinars and communications.</a:t>
            </a:r>
          </a:p>
        </p:txBody>
      </p:sp>
      <p:sp>
        <p:nvSpPr>
          <p:cNvPr id="4" name="Slide Number Placeholder 3"/>
          <p:cNvSpPr>
            <a:spLocks noGrp="1"/>
          </p:cNvSpPr>
          <p:nvPr>
            <p:ph type="sldNum" sz="quarter" idx="5"/>
          </p:nvPr>
        </p:nvSpPr>
        <p:spPr/>
        <p:txBody>
          <a:bodyPr/>
          <a:lstStyle/>
          <a:p>
            <a:fld id="{D2BCF891-F76B-4806-A15C-3659A30F8CF8}" type="slidenum">
              <a:rPr lang="en-US" smtClean="0"/>
              <a:t>47</a:t>
            </a:fld>
            <a:endParaRPr lang="en-US"/>
          </a:p>
        </p:txBody>
      </p:sp>
    </p:spTree>
    <p:extLst>
      <p:ext uri="{BB962C8B-B14F-4D97-AF65-F5344CB8AC3E}">
        <p14:creationId xmlns:p14="http://schemas.microsoft.com/office/powerpoint/2010/main" val="83559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cover a quick refresh on the overall PREP data management process and the structure of data that will be captured in ECOS related to participation in PREP. </a:t>
            </a:r>
          </a:p>
        </p:txBody>
      </p:sp>
      <p:sp>
        <p:nvSpPr>
          <p:cNvPr id="4" name="Slide Number Placeholder 3"/>
          <p:cNvSpPr>
            <a:spLocks noGrp="1"/>
          </p:cNvSpPr>
          <p:nvPr>
            <p:ph type="sldNum" sz="quarter" idx="5"/>
          </p:nvPr>
        </p:nvSpPr>
        <p:spPr/>
        <p:txBody>
          <a:bodyPr/>
          <a:lstStyle/>
          <a:p>
            <a:fld id="{D2BCF891-F76B-4806-A15C-3659A30F8CF8}" type="slidenum">
              <a:rPr lang="en-US" smtClean="0"/>
              <a:t>5</a:t>
            </a:fld>
            <a:endParaRPr lang="en-US"/>
          </a:p>
        </p:txBody>
      </p:sp>
    </p:spTree>
    <p:extLst>
      <p:ext uri="{BB962C8B-B14F-4D97-AF65-F5344CB8AC3E}">
        <p14:creationId xmlns:p14="http://schemas.microsoft.com/office/powerpoint/2010/main" val="141314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5 PREP programs established by House Bill 2 passed in the 89</a:t>
            </a:r>
            <a:r>
              <a:rPr lang="en-US" baseline="30000" dirty="0"/>
              <a:t>th</a:t>
            </a:r>
            <a:r>
              <a:rPr lang="en-US" dirty="0"/>
              <a:t> Texas Legislature, we will focus on the three in the red box because they will be live for 2026-2027.  Data reporting will begin for these three PREP areas this summer. Specifically, the interfaces you will use to report PREP data will open on July 1 and all initial data required to qualify your LEA for the fall payout must be entered and accurate by August 28.</a:t>
            </a:r>
          </a:p>
          <a:p>
            <a:endParaRPr lang="en-US" dirty="0"/>
          </a:p>
          <a:p>
            <a:r>
              <a:rPr lang="en-US" dirty="0"/>
              <a:t>Note that PREP Grow Your Own and Mentorship programs are LEA specific programs where the PREP Residency program happens through a partnership between the LEA and one or more EPPs. This is important in our context today because the LEA and EPP will share responsibility for entering various data points into a shared screen.</a:t>
            </a:r>
          </a:p>
        </p:txBody>
      </p:sp>
      <p:sp>
        <p:nvSpPr>
          <p:cNvPr id="4" name="Slide Number Placeholder 3"/>
          <p:cNvSpPr>
            <a:spLocks noGrp="1"/>
          </p:cNvSpPr>
          <p:nvPr>
            <p:ph type="sldNum" sz="quarter" idx="5"/>
          </p:nvPr>
        </p:nvSpPr>
        <p:spPr/>
        <p:txBody>
          <a:bodyPr/>
          <a:lstStyle/>
          <a:p>
            <a:fld id="{D2BCF891-F76B-4806-A15C-3659A30F8CF8}" type="slidenum">
              <a:rPr lang="en-US" smtClean="0"/>
              <a:t>6</a:t>
            </a:fld>
            <a:endParaRPr lang="en-US"/>
          </a:p>
        </p:txBody>
      </p:sp>
    </p:spTree>
    <p:extLst>
      <p:ext uri="{BB962C8B-B14F-4D97-AF65-F5344CB8AC3E}">
        <p14:creationId xmlns:p14="http://schemas.microsoft.com/office/powerpoint/2010/main" val="339438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9275"/>
            <a:ext cx="5486400" cy="3086100"/>
          </a:xfrm>
        </p:spPr>
      </p:sp>
      <p:sp>
        <p:nvSpPr>
          <p:cNvPr id="3" name="Notes Placeholder 2"/>
          <p:cNvSpPr>
            <a:spLocks noGrp="1"/>
          </p:cNvSpPr>
          <p:nvPr>
            <p:ph type="body" idx="1"/>
          </p:nvPr>
        </p:nvSpPr>
        <p:spPr>
          <a:xfrm>
            <a:off x="685800" y="3707130"/>
            <a:ext cx="5486400" cy="4050030"/>
          </a:xfrm>
        </p:spPr>
        <p:txBody>
          <a:bodyPr/>
          <a:lstStyle/>
          <a:p>
            <a:r>
              <a:rPr lang="en-US"/>
              <a:t>This graphic represents the overall structure of PREP data management in ECOS. The data from the approved LASO IV applications and the SBEC approved Residency programs has been collected by our Admin data team at TEA and added into the TEA ECOS Admin interface represented in the purple box at the top of the hierarchy. That data entry enables the interfaces for the three PREP programs, GYO, Mentorship, and Residency for both the LEA and for the EPP user. </a:t>
            </a:r>
          </a:p>
          <a:p>
            <a:endParaRPr lang="en-US"/>
          </a:p>
          <a:p>
            <a:r>
              <a:rPr lang="en-US"/>
              <a:t>Because there are some differences in PREP data entered by LEA’s and EPPs, the data entry interfaces are slightly different. Also, LEAs may see all 5 PREP options including GYO, Mentorship, Residency, Pre-service Alternative Certification, and Traditional Certification, where as EPPs will see only 3 which are the partnership pages that include Residency, Pre-service Alternative Certification, and Traditional Certification. When the LEA and the EPP partner, they will have shared access to the partner page for the specific area, where each entity will have specific required data entry, and each can view the shared data. They cannot edit each other’s data.</a:t>
            </a:r>
          </a:p>
          <a:p>
            <a:endParaRPr lang="en-US"/>
          </a:p>
          <a:p>
            <a:r>
              <a:rPr lang="en-US"/>
              <a:t>It is especially important to understand this structure if you are an LEA that also has an approved EPP, such as a school district like Houston ISD, Dallas ISD, Katy ISD and the others. It will be critical that data managers for these organizations are careful when entering the LEA-specific and EPP –specific data. We have suggested to those organizations that, if possible, they assign different data managers, one to manage the LEA data and one to manage the EPP data.</a:t>
            </a:r>
          </a:p>
        </p:txBody>
      </p:sp>
      <p:sp>
        <p:nvSpPr>
          <p:cNvPr id="4" name="Slide Number Placeholder 3"/>
          <p:cNvSpPr>
            <a:spLocks noGrp="1"/>
          </p:cNvSpPr>
          <p:nvPr>
            <p:ph type="sldNum" sz="quarter" idx="5"/>
          </p:nvPr>
        </p:nvSpPr>
        <p:spPr/>
        <p:txBody>
          <a:bodyPr/>
          <a:lstStyle/>
          <a:p>
            <a:fld id="{D2BCF891-F76B-4806-A15C-3659A30F8CF8}" type="slidenum">
              <a:rPr lang="en-US" smtClean="0"/>
              <a:t>7</a:t>
            </a:fld>
            <a:endParaRPr lang="en-US"/>
          </a:p>
        </p:txBody>
      </p:sp>
    </p:spTree>
    <p:extLst>
      <p:ext uri="{BB962C8B-B14F-4D97-AF65-F5344CB8AC3E}">
        <p14:creationId xmlns:p14="http://schemas.microsoft.com/office/powerpoint/2010/main" val="17793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1338"/>
            <a:ext cx="5486400" cy="3086100"/>
          </a:xfrm>
        </p:spPr>
      </p:sp>
      <p:sp>
        <p:nvSpPr>
          <p:cNvPr id="3" name="Notes Placeholder 2"/>
          <p:cNvSpPr>
            <a:spLocks noGrp="1"/>
          </p:cNvSpPr>
          <p:nvPr>
            <p:ph type="body" idx="1"/>
          </p:nvPr>
        </p:nvSpPr>
        <p:spPr>
          <a:xfrm>
            <a:off x="685800" y="3741738"/>
            <a:ext cx="5486400" cy="3928110"/>
          </a:xfrm>
        </p:spPr>
        <p:txBody>
          <a:bodyPr/>
          <a:lstStyle/>
          <a:p>
            <a:r>
              <a:rPr lang="en-US"/>
              <a:t>This is a screen shot of a TEA Admin screen. You can see the district is identified at top and then the EPP partnerships and the approval year for each are entered. This is important for you to know as the LEA Data manager because in a given year, if you don’t see the related drop down menu populate on your Entity screen, it could be that there is no approval entered into this Admin screen. A technical assistance request to TEA would initiate the TEA Admin to verify the information. </a:t>
            </a:r>
          </a:p>
          <a:p>
            <a:endParaRPr lang="en-US"/>
          </a:p>
          <a:p>
            <a:r>
              <a:rPr lang="en-US"/>
              <a:t>Note the district and EPPs listed here are for test purposes only and do not reflect any actual approvals or partnerships between these entities.</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8</a:t>
            </a:fld>
            <a:endParaRPr lang="en-US"/>
          </a:p>
        </p:txBody>
      </p:sp>
    </p:spTree>
    <p:extLst>
      <p:ext uri="{BB962C8B-B14F-4D97-AF65-F5344CB8AC3E}">
        <p14:creationId xmlns:p14="http://schemas.microsoft.com/office/powerpoint/2010/main" val="394484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reinforce these important dates throughout, and as I have already mentioned in this presentation, your deadline for entering the initial data related to participants in your various PREP routes into ECOS is August 28, 2026. Data will be collected at that point to determine the initial PREP allotment payout in the fall. The next slides will help LEA entities enter data to meet this deadline.</a:t>
            </a:r>
          </a:p>
        </p:txBody>
      </p:sp>
      <p:sp>
        <p:nvSpPr>
          <p:cNvPr id="4" name="Slide Number Placeholder 3"/>
          <p:cNvSpPr>
            <a:spLocks noGrp="1"/>
          </p:cNvSpPr>
          <p:nvPr>
            <p:ph type="sldNum" sz="quarter" idx="5"/>
          </p:nvPr>
        </p:nvSpPr>
        <p:spPr/>
        <p:txBody>
          <a:bodyPr/>
          <a:lstStyle/>
          <a:p>
            <a:fld id="{D2BCF891-F76B-4806-A15C-3659A30F8CF8}" type="slidenum">
              <a:rPr lang="en-US" smtClean="0"/>
              <a:t>9</a:t>
            </a:fld>
            <a:endParaRPr lang="en-US"/>
          </a:p>
        </p:txBody>
      </p:sp>
    </p:spTree>
    <p:extLst>
      <p:ext uri="{BB962C8B-B14F-4D97-AF65-F5344CB8AC3E}">
        <p14:creationId xmlns:p14="http://schemas.microsoft.com/office/powerpoint/2010/main" val="1262439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A blue background with a blue square&#10;&#10;Description automatically generated with medium confidence">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8225"/>
            <a:ext cx="12207240" cy="5964448"/>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75152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13DC07-AFEC-3B03-D4F5-4C95CA85FD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414"/>
            <a:ext cx="12192734" cy="6857586"/>
          </a:xfrm>
          <a:prstGeom prst="rect">
            <a:avLst/>
          </a:prstGeom>
        </p:spPr>
      </p:pic>
      <p:sp>
        <p:nvSpPr>
          <p:cNvPr id="6" name="Title 1">
            <a:extLst>
              <a:ext uri="{FF2B5EF4-FFF2-40B4-BE49-F238E27FC236}">
                <a16:creationId xmlns:a16="http://schemas.microsoft.com/office/drawing/2014/main" id="{A29BCD6E-C84C-E620-91EF-2764BDE82065}"/>
              </a:ext>
            </a:extLst>
          </p:cNvPr>
          <p:cNvSpPr>
            <a:spLocks noGrp="1"/>
          </p:cNvSpPr>
          <p:nvPr>
            <p:ph type="ctrTitle"/>
          </p:nvPr>
        </p:nvSpPr>
        <p:spPr>
          <a:xfrm>
            <a:off x="1958340" y="3200494"/>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087829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332615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291090"/>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883134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blue background with a blue square&#10;&#10;Description automatically generated with medium confidence">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42" y="-8225"/>
            <a:ext cx="12207240" cy="5964448"/>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55619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7332E0B-AAE7-7F99-41A0-8219AC19C2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6006" y="-14079"/>
            <a:ext cx="2970836" cy="6886157"/>
          </a:xfrm>
          <a:prstGeom prst="rect">
            <a:avLst/>
          </a:prstGeom>
        </p:spPr>
      </p:pic>
      <p:sp>
        <p:nvSpPr>
          <p:cNvPr id="3" name="Rectangle 2">
            <a:extLst>
              <a:ext uri="{FF2B5EF4-FFF2-40B4-BE49-F238E27FC236}">
                <a16:creationId xmlns:a16="http://schemas.microsoft.com/office/drawing/2014/main" id="{D3F9C57B-E1F6-79F7-AC5C-788E1B323D5E}"/>
              </a:ext>
            </a:extLst>
          </p:cNvPr>
          <p:cNvSpPr/>
          <p:nvPr userDrawn="1"/>
        </p:nvSpPr>
        <p:spPr>
          <a:xfrm>
            <a:off x="1458747" y="2640026"/>
            <a:ext cx="2025233" cy="1642607"/>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3657612" y="2878742"/>
            <a:ext cx="9386446" cy="1100516"/>
          </a:xfrm>
          <a:noFill/>
          <a:ln>
            <a:noFill/>
          </a:ln>
        </p:spPr>
        <p:txBody>
          <a:bodyPr anchor="b">
            <a:noAutofit/>
          </a:bodyPr>
          <a:lstStyle>
            <a:lvl1pPr algn="l">
              <a:defRPr sz="4800">
                <a:solidFill>
                  <a:srgbClr val="0D6CB9"/>
                </a:solidFill>
                <a:latin typeface="Aptos" panose="020B00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A9D303A5-46AA-F661-A45F-3A9D12A0DC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69C126A4-BD19-47E2-8A0E-0DE1B9D8C925}" type="slidenum">
              <a:rPr lang="en-US" smtClean="0"/>
              <a:pPr/>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02257510-B9E9-77C8-FBE0-44DF380ED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0228" y="3147905"/>
            <a:ext cx="1274948" cy="626848"/>
          </a:xfrm>
          <a:prstGeom prst="rect">
            <a:avLst/>
          </a:prstGeom>
        </p:spPr>
      </p:pic>
    </p:spTree>
    <p:extLst>
      <p:ext uri="{BB962C8B-B14F-4D97-AF65-F5344CB8AC3E}">
        <p14:creationId xmlns:p14="http://schemas.microsoft.com/office/powerpoint/2010/main" val="3697370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4BC11C-8A33-EECC-6AE4-874AFA26967E}"/>
              </a:ext>
            </a:extLst>
          </p:cNvPr>
          <p:cNvSpPr/>
          <p:nvPr userDrawn="1"/>
        </p:nvSpPr>
        <p:spPr>
          <a:xfrm>
            <a:off x="0" y="0"/>
            <a:ext cx="2048719" cy="6857999"/>
          </a:xfrm>
          <a:prstGeom prst="rect">
            <a:avLst/>
          </a:prstGeom>
          <a:solidFill>
            <a:srgbClr val="0D6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A913AB-5A93-9177-853B-252564C6D220}"/>
              </a:ext>
            </a:extLst>
          </p:cNvPr>
          <p:cNvSpPr/>
          <p:nvPr userDrawn="1"/>
        </p:nvSpPr>
        <p:spPr>
          <a:xfrm>
            <a:off x="1354577" y="347241"/>
            <a:ext cx="1319176" cy="1253883"/>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836" y="761129"/>
            <a:ext cx="866658" cy="426106"/>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916514" y="647076"/>
            <a:ext cx="8647949" cy="679730"/>
          </a:xfrm>
          <a:noFill/>
          <a:ln>
            <a:noFill/>
          </a:ln>
        </p:spPr>
        <p:txBody>
          <a:bodyPr anchor="b">
            <a:noAutofit/>
          </a:bodyPr>
          <a:lstStyle>
            <a:lvl1pPr algn="l">
              <a:defRPr sz="4000">
                <a:solidFill>
                  <a:schemeClr val="accent1"/>
                </a:solidFill>
                <a:latin typeface="Aptos" panose="020B00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C90A4145-C638-6763-56B7-DB56D7F85CF4}"/>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4148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908D3E-6929-860C-8364-D47F1B76F59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 y="-10170"/>
            <a:ext cx="12192132" cy="1016010"/>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85469" y="160894"/>
            <a:ext cx="10250362" cy="751350"/>
          </a:xfrm>
        </p:spPr>
        <p:txBody>
          <a:bodyPr>
            <a:normAutofit/>
          </a:bodyPr>
          <a:lstStyle>
            <a:lvl1pPr algn="l">
              <a:defRPr sz="3600" b="0">
                <a:solidFill>
                  <a:schemeClr val="bg1"/>
                </a:solidFill>
                <a:latin typeface="Aptos" panose="020B0004020202020204" pitchFamily="34" charset="0"/>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85468" y="1496253"/>
            <a:ext cx="11544581" cy="4351338"/>
          </a:xfrm>
          <a:prstGeom prst="rect">
            <a:avLst/>
          </a:prstGeom>
        </p:spPr>
        <p:txBody>
          <a:bodyPr/>
          <a:lstStyle>
            <a:lvl1pPr>
              <a:buClr>
                <a:schemeClr val="accent2"/>
              </a:buClr>
              <a:defRPr>
                <a:solidFill>
                  <a:schemeClr val="accent1"/>
                </a:solidFill>
                <a:latin typeface="Aptos" panose="020B0004020202020204" pitchFamily="34" charset="0"/>
              </a:defRPr>
            </a:lvl1pPr>
            <a:lvl2pPr>
              <a:buClr>
                <a:schemeClr val="accent2"/>
              </a:buClr>
              <a:defRPr>
                <a:solidFill>
                  <a:schemeClr val="accent1"/>
                </a:solidFill>
                <a:latin typeface="Aptos" panose="020B0004020202020204" pitchFamily="34" charset="0"/>
              </a:defRPr>
            </a:lvl2pPr>
            <a:lvl3pPr>
              <a:buClr>
                <a:schemeClr val="accent2"/>
              </a:buClr>
              <a:defRPr>
                <a:solidFill>
                  <a:schemeClr val="accent1"/>
                </a:solidFill>
                <a:latin typeface="Aptos" panose="020B0004020202020204" pitchFamily="34" charset="0"/>
              </a:defRPr>
            </a:lvl3pPr>
            <a:lvl4pPr>
              <a:buClr>
                <a:schemeClr val="accent2"/>
              </a:buClr>
              <a:defRPr>
                <a:solidFill>
                  <a:schemeClr val="accent1"/>
                </a:solidFill>
                <a:latin typeface="Aptos" panose="020B0004020202020204" pitchFamily="34" charset="0"/>
              </a:defRPr>
            </a:lvl4pPr>
            <a:lvl5pPr>
              <a:buClr>
                <a:schemeClr val="accent2"/>
              </a:buClr>
              <a:defRPr>
                <a:solidFill>
                  <a:schemeClr val="accent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picture containing text, clipart&#10;&#10;Description automatically generated">
            <a:extLst>
              <a:ext uri="{FF2B5EF4-FFF2-40B4-BE49-F238E27FC236}">
                <a16:creationId xmlns:a16="http://schemas.microsoft.com/office/drawing/2014/main" id="{884B3B1F-4F78-A294-A0CE-5F5AE936FF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9517" y="303936"/>
            <a:ext cx="1006206" cy="494717"/>
          </a:xfrm>
          <a:prstGeom prst="rect">
            <a:avLst/>
          </a:prstGeom>
        </p:spPr>
      </p:pic>
      <p:sp>
        <p:nvSpPr>
          <p:cNvPr id="9" name="Slide Number Placeholder 5">
            <a:extLst>
              <a:ext uri="{FF2B5EF4-FFF2-40B4-BE49-F238E27FC236}">
                <a16:creationId xmlns:a16="http://schemas.microsoft.com/office/drawing/2014/main" id="{53027CB0-E6C8-8156-8726-C3567C0927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8710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94326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847007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79366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7332E0B-AAE7-7F99-41A0-8219AC19C2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6006" y="-14079"/>
            <a:ext cx="2970836" cy="6886157"/>
          </a:xfrm>
          <a:prstGeom prst="rect">
            <a:avLst/>
          </a:prstGeom>
        </p:spPr>
      </p:pic>
      <p:sp>
        <p:nvSpPr>
          <p:cNvPr id="3" name="Rectangle 2">
            <a:extLst>
              <a:ext uri="{FF2B5EF4-FFF2-40B4-BE49-F238E27FC236}">
                <a16:creationId xmlns:a16="http://schemas.microsoft.com/office/drawing/2014/main" id="{D3F9C57B-E1F6-79F7-AC5C-788E1B323D5E}"/>
              </a:ext>
            </a:extLst>
          </p:cNvPr>
          <p:cNvSpPr/>
          <p:nvPr/>
        </p:nvSpPr>
        <p:spPr>
          <a:xfrm>
            <a:off x="1458747" y="2640026"/>
            <a:ext cx="2025233" cy="1642607"/>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3657612" y="2878742"/>
            <a:ext cx="9386446" cy="1100516"/>
          </a:xfrm>
          <a:noFill/>
          <a:ln>
            <a:noFill/>
          </a:ln>
        </p:spPr>
        <p:txBody>
          <a:bodyPr anchor="b">
            <a:noAutofit/>
          </a:bodyPr>
          <a:lstStyle>
            <a:lvl1pPr algn="l">
              <a:defRPr sz="4800">
                <a:solidFill>
                  <a:srgbClr val="0D6CB9"/>
                </a:solidFill>
                <a:latin typeface="Aptos" panose="020B00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A9D303A5-46AA-F661-A45F-3A9D12A0DC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02257510-B9E9-77C8-FBE0-44DF380ED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28" y="3147905"/>
            <a:ext cx="1274948" cy="626848"/>
          </a:xfrm>
          <a:prstGeom prst="rect">
            <a:avLst/>
          </a:prstGeom>
        </p:spPr>
      </p:pic>
    </p:spTree>
    <p:extLst>
      <p:ext uri="{BB962C8B-B14F-4D97-AF65-F5344CB8AC3E}">
        <p14:creationId xmlns:p14="http://schemas.microsoft.com/office/powerpoint/2010/main" val="2100168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8021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13DC07-AFEC-3B03-D4F5-4C95CA85FD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414"/>
            <a:ext cx="12192734" cy="6857586"/>
          </a:xfrm>
          <a:prstGeom prst="rect">
            <a:avLst/>
          </a:prstGeom>
        </p:spPr>
      </p:pic>
      <p:sp>
        <p:nvSpPr>
          <p:cNvPr id="6" name="Title 1">
            <a:extLst>
              <a:ext uri="{FF2B5EF4-FFF2-40B4-BE49-F238E27FC236}">
                <a16:creationId xmlns:a16="http://schemas.microsoft.com/office/drawing/2014/main" id="{A29BCD6E-C84C-E620-91EF-2764BDE82065}"/>
              </a:ext>
            </a:extLst>
          </p:cNvPr>
          <p:cNvSpPr>
            <a:spLocks noGrp="1"/>
          </p:cNvSpPr>
          <p:nvPr>
            <p:ph type="ctrTitle"/>
          </p:nvPr>
        </p:nvSpPr>
        <p:spPr>
          <a:xfrm>
            <a:off x="1958340" y="3200494"/>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36847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17029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291090"/>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664478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 Left - TE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 uri="{C183D7F6-B498-43B3-948B-1728B52AA6E4}">
                <adec:decorative xmlns:adec="http://schemas.microsoft.com/office/drawing/2017/decorative" val="1"/>
              </a:ext>
            </a:extLst>
          </p:cNvPr>
          <p:cNvSpPr/>
          <p:nvPr userDrawn="1"/>
        </p:nvSpPr>
        <p:spPr>
          <a:xfrm>
            <a:off x="-10896" y="0"/>
            <a:ext cx="6099048"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EFE0022-E7F4-B8B9-97D3-E12D113EE9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394772" y="1353871"/>
            <a:ext cx="5409128" cy="881329"/>
          </a:xfrm>
          <a:noFill/>
          <a:ln>
            <a:noFill/>
          </a:ln>
        </p:spPr>
        <p:txBody>
          <a:bodyPr anchor="ctr">
            <a:noAutofit/>
          </a:bodyPr>
          <a:lstStyle>
            <a:lvl1pPr algn="l">
              <a:lnSpc>
                <a:spcPct val="100000"/>
              </a:lnSpc>
              <a:defRPr sz="3600">
                <a:solidFill>
                  <a:schemeClr val="bg1"/>
                </a:solidFill>
                <a:latin typeface="+mn-lt"/>
              </a:defRPr>
            </a:lvl1pPr>
          </a:lstStyle>
          <a:p>
            <a:r>
              <a:rPr lang="en-US"/>
              <a:t>Title</a:t>
            </a:r>
          </a:p>
        </p:txBody>
      </p:sp>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394387" y="2451100"/>
            <a:ext cx="5409128" cy="3586429"/>
          </a:xfrm>
          <a:prstGeom prst="rect">
            <a:avLst/>
          </a:prstGeom>
        </p:spPr>
        <p:txBody>
          <a:bodyPr/>
          <a:lstStyle>
            <a:lvl1pPr marL="228600" indent="-228600">
              <a:lnSpc>
                <a:spcPct val="100000"/>
              </a:lnSpc>
              <a:spcBef>
                <a:spcPts val="0"/>
              </a:spcBef>
              <a:buClr>
                <a:schemeClr val="bg1"/>
              </a:buClr>
              <a:buFont typeface="Wingdings" panose="05000000000000000000" pitchFamily="2" charset="2"/>
              <a:buChar char="§"/>
              <a:defRPr sz="2400">
                <a:solidFill>
                  <a:schemeClr val="bg1"/>
                </a:solidFill>
              </a:defRPr>
            </a:lvl1pPr>
            <a:lvl2pPr marL="685800" indent="-228600">
              <a:lnSpc>
                <a:spcPct val="100000"/>
              </a:lnSpc>
              <a:spcBef>
                <a:spcPts val="0"/>
              </a:spcBef>
              <a:buClr>
                <a:schemeClr val="bg1"/>
              </a:buClr>
              <a:buFont typeface="Wingdings" panose="05000000000000000000" pitchFamily="2" charset="2"/>
              <a:buChar char="§"/>
              <a:defRPr sz="2400">
                <a:solidFill>
                  <a:schemeClr val="bg1"/>
                </a:solidFill>
              </a:defRPr>
            </a:lvl2pPr>
            <a:lvl3pPr marL="1143000" indent="-228600">
              <a:lnSpc>
                <a:spcPct val="100000"/>
              </a:lnSpc>
              <a:spcBef>
                <a:spcPts val="0"/>
              </a:spcBef>
              <a:buClr>
                <a:schemeClr val="bg1"/>
              </a:buClr>
              <a:buFont typeface="Wingdings" panose="05000000000000000000" pitchFamily="2" charset="2"/>
              <a:buChar char="§"/>
              <a:defRPr sz="2400">
                <a:solidFill>
                  <a:schemeClr val="bg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6" name="Text Placeholder 2">
            <a:extLst>
              <a:ext uri="{FF2B5EF4-FFF2-40B4-BE49-F238E27FC236}">
                <a16:creationId xmlns:a16="http://schemas.microsoft.com/office/drawing/2014/main" id="{C2E91BF0-9276-47A0-984C-35C2EA4B5AAD}"/>
              </a:ext>
            </a:extLst>
          </p:cNvPr>
          <p:cNvSpPr>
            <a:spLocks noGrp="1"/>
          </p:cNvSpPr>
          <p:nvPr>
            <p:ph type="body" sz="quarter" idx="33" hasCustomPrompt="1"/>
          </p:nvPr>
        </p:nvSpPr>
        <p:spPr>
          <a:xfrm>
            <a:off x="6452672" y="1353871"/>
            <a:ext cx="5409128" cy="881329"/>
          </a:xfrm>
          <a:prstGeom prst="rect">
            <a:avLst/>
          </a:prstGeom>
        </p:spPr>
        <p:txBody>
          <a:bodyPr anchor="ctr"/>
          <a:lstStyle>
            <a:lvl1pPr marL="0" indent="0" algn="l">
              <a:buNone/>
              <a:defRPr sz="3600" b="1">
                <a:solidFill>
                  <a:srgbClr val="F16038"/>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Title</a:t>
            </a:r>
          </a:p>
        </p:txBody>
      </p:sp>
      <p:sp>
        <p:nvSpPr>
          <p:cNvPr id="10" name="Content Placeholder 2">
            <a:extLst>
              <a:ext uri="{FF2B5EF4-FFF2-40B4-BE49-F238E27FC236}">
                <a16:creationId xmlns:a16="http://schemas.microsoft.com/office/drawing/2014/main" id="{E9A689CE-BF3A-491B-89FC-F76F95D76F78}"/>
              </a:ext>
            </a:extLst>
          </p:cNvPr>
          <p:cNvSpPr>
            <a:spLocks noGrp="1"/>
          </p:cNvSpPr>
          <p:nvPr>
            <p:ph idx="21" hasCustomPrompt="1"/>
          </p:nvPr>
        </p:nvSpPr>
        <p:spPr>
          <a:xfrm>
            <a:off x="6452672" y="2451099"/>
            <a:ext cx="5409128" cy="3586429"/>
          </a:xfrm>
          <a:prstGeom prst="rect">
            <a:avLst/>
          </a:prstGeom>
        </p:spPr>
        <p:txBody>
          <a:bodyPr/>
          <a:lstStyle>
            <a:lvl1pPr marL="228600" indent="-228600">
              <a:lnSpc>
                <a:spcPct val="100000"/>
              </a:lnSpc>
              <a:spcBef>
                <a:spcPts val="0"/>
              </a:spcBef>
              <a:buClr>
                <a:schemeClr val="accent2"/>
              </a:buClr>
              <a:buFont typeface="Wingdings" panose="05000000000000000000" pitchFamily="2" charset="2"/>
              <a:buChar char="§"/>
              <a:defRPr sz="2400">
                <a:solidFill>
                  <a:schemeClr val="tx1"/>
                </a:solidFill>
              </a:defRPr>
            </a:lvl1pPr>
            <a:lvl2pPr marL="685800" indent="-228600">
              <a:lnSpc>
                <a:spcPct val="100000"/>
              </a:lnSpc>
              <a:spcBef>
                <a:spcPts val="0"/>
              </a:spcBef>
              <a:buClr>
                <a:schemeClr val="accent2"/>
              </a:buClr>
              <a:buFont typeface="Wingdings" panose="05000000000000000000" pitchFamily="2" charset="2"/>
              <a:buChar char="§"/>
              <a:defRPr sz="2400">
                <a:solidFill>
                  <a:schemeClr val="tx1"/>
                </a:solidFill>
              </a:defRPr>
            </a:lvl2pPr>
            <a:lvl3pPr marL="1143000" indent="-228600">
              <a:lnSpc>
                <a:spcPct val="100000"/>
              </a:lnSpc>
              <a:spcBef>
                <a:spcPts val="0"/>
              </a:spcBef>
              <a:buClr>
                <a:schemeClr val="accent2"/>
              </a:buClr>
              <a:buFont typeface="Wingdings" panose="05000000000000000000" pitchFamily="2" charset="2"/>
              <a:buChar cha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E4DE16D0-0662-413A-A5D3-1DF791DD63C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048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4BC11C-8A33-EECC-6AE4-874AFA26967E}"/>
              </a:ext>
            </a:extLst>
          </p:cNvPr>
          <p:cNvSpPr/>
          <p:nvPr/>
        </p:nvSpPr>
        <p:spPr>
          <a:xfrm>
            <a:off x="0" y="0"/>
            <a:ext cx="2048719" cy="6857999"/>
          </a:xfrm>
          <a:prstGeom prst="rect">
            <a:avLst/>
          </a:prstGeom>
          <a:solidFill>
            <a:srgbClr val="0D6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A913AB-5A93-9177-853B-252564C6D220}"/>
              </a:ext>
            </a:extLst>
          </p:cNvPr>
          <p:cNvSpPr/>
          <p:nvPr/>
        </p:nvSpPr>
        <p:spPr>
          <a:xfrm>
            <a:off x="1354577" y="347241"/>
            <a:ext cx="1319176" cy="1253883"/>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836" y="761129"/>
            <a:ext cx="866658" cy="426106"/>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916514" y="647076"/>
            <a:ext cx="8647949" cy="679730"/>
          </a:xfrm>
          <a:noFill/>
          <a:ln>
            <a:noFill/>
          </a:ln>
        </p:spPr>
        <p:txBody>
          <a:bodyPr anchor="b">
            <a:noAutofit/>
          </a:bodyPr>
          <a:lstStyle>
            <a:lvl1pPr algn="l">
              <a:defRPr sz="4000">
                <a:solidFill>
                  <a:schemeClr val="accent1"/>
                </a:solidFill>
                <a:latin typeface="Aptos" panose="020B00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C90A4145-C638-6763-56B7-DB56D7F85CF4}"/>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98051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908D3E-6929-860C-8364-D47F1B76F5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 y="-10170"/>
            <a:ext cx="12192132" cy="1016010"/>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85469" y="160894"/>
            <a:ext cx="10250362" cy="751350"/>
          </a:xfrm>
        </p:spPr>
        <p:txBody>
          <a:bodyPr>
            <a:normAutofit/>
          </a:bodyPr>
          <a:lstStyle>
            <a:lvl1pPr algn="l">
              <a:defRPr sz="3600" b="0">
                <a:solidFill>
                  <a:schemeClr val="bg1"/>
                </a:solidFill>
                <a:latin typeface="Aptos" panose="020B0004020202020204" pitchFamily="34" charset="0"/>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85468" y="1496253"/>
            <a:ext cx="11544581" cy="4351338"/>
          </a:xfrm>
          <a:prstGeom prst="rect">
            <a:avLst/>
          </a:prstGeom>
        </p:spPr>
        <p:txBody>
          <a:bodyPr/>
          <a:lstStyle>
            <a:lvl1pPr>
              <a:buClr>
                <a:schemeClr val="accent2"/>
              </a:buClr>
              <a:defRPr>
                <a:solidFill>
                  <a:schemeClr val="accent1"/>
                </a:solidFill>
                <a:latin typeface="Aptos" panose="020B0004020202020204" pitchFamily="34" charset="0"/>
              </a:defRPr>
            </a:lvl1pPr>
            <a:lvl2pPr>
              <a:buClr>
                <a:schemeClr val="accent2"/>
              </a:buClr>
              <a:defRPr>
                <a:solidFill>
                  <a:schemeClr val="accent1"/>
                </a:solidFill>
                <a:latin typeface="Aptos" panose="020B0004020202020204" pitchFamily="34" charset="0"/>
              </a:defRPr>
            </a:lvl2pPr>
            <a:lvl3pPr>
              <a:buClr>
                <a:schemeClr val="accent2"/>
              </a:buClr>
              <a:defRPr>
                <a:solidFill>
                  <a:schemeClr val="accent1"/>
                </a:solidFill>
                <a:latin typeface="Aptos" panose="020B0004020202020204" pitchFamily="34" charset="0"/>
              </a:defRPr>
            </a:lvl3pPr>
            <a:lvl4pPr>
              <a:buClr>
                <a:schemeClr val="accent2"/>
              </a:buClr>
              <a:defRPr>
                <a:solidFill>
                  <a:schemeClr val="accent1"/>
                </a:solidFill>
                <a:latin typeface="Aptos" panose="020B0004020202020204" pitchFamily="34" charset="0"/>
              </a:defRPr>
            </a:lvl4pPr>
            <a:lvl5pPr>
              <a:buClr>
                <a:schemeClr val="accent2"/>
              </a:buClr>
              <a:defRPr>
                <a:solidFill>
                  <a:schemeClr val="accent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picture containing text, clipart&#10;&#10;Description automatically generated">
            <a:extLst>
              <a:ext uri="{FF2B5EF4-FFF2-40B4-BE49-F238E27FC236}">
                <a16:creationId xmlns:a16="http://schemas.microsoft.com/office/drawing/2014/main" id="{884B3B1F-4F78-A294-A0CE-5F5AE936F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517" y="303936"/>
            <a:ext cx="1006206" cy="494717"/>
          </a:xfrm>
          <a:prstGeom prst="rect">
            <a:avLst/>
          </a:prstGeom>
        </p:spPr>
      </p:pic>
      <p:sp>
        <p:nvSpPr>
          <p:cNvPr id="9" name="Slide Number Placeholder 5">
            <a:extLst>
              <a:ext uri="{FF2B5EF4-FFF2-40B4-BE49-F238E27FC236}">
                <a16:creationId xmlns:a16="http://schemas.microsoft.com/office/drawing/2014/main" id="{53027CB0-E6C8-8156-8726-C3567C0927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97956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908D3E-6929-860C-8364-D47F1B76F5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 y="-10170"/>
            <a:ext cx="12192132" cy="1016010"/>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85469" y="160894"/>
            <a:ext cx="10250362" cy="751350"/>
          </a:xfrm>
        </p:spPr>
        <p:txBody>
          <a:bodyPr>
            <a:normAutofit/>
          </a:bodyPr>
          <a:lstStyle>
            <a:lvl1pPr algn="l">
              <a:defRPr sz="3600" b="0">
                <a:solidFill>
                  <a:schemeClr val="bg1"/>
                </a:solidFill>
                <a:latin typeface="Aptos" panose="020B0004020202020204" pitchFamily="34" charset="0"/>
              </a:defRPr>
            </a:lvl1pPr>
          </a:lstStyle>
          <a:p>
            <a:r>
              <a:rPr lang="en-US"/>
              <a:t>Click to add header</a:t>
            </a:r>
          </a:p>
        </p:txBody>
      </p:sp>
      <p:pic>
        <p:nvPicPr>
          <p:cNvPr id="14" name="Picture 13" descr="A picture containing text, clipart&#10;&#10;Description automatically generated">
            <a:extLst>
              <a:ext uri="{FF2B5EF4-FFF2-40B4-BE49-F238E27FC236}">
                <a16:creationId xmlns:a16="http://schemas.microsoft.com/office/drawing/2014/main" id="{884B3B1F-4F78-A294-A0CE-5F5AE936F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517" y="303936"/>
            <a:ext cx="1006206" cy="494717"/>
          </a:xfrm>
          <a:prstGeom prst="rect">
            <a:avLst/>
          </a:prstGeom>
        </p:spPr>
      </p:pic>
      <p:sp>
        <p:nvSpPr>
          <p:cNvPr id="9" name="Slide Number Placeholder 5">
            <a:extLst>
              <a:ext uri="{FF2B5EF4-FFF2-40B4-BE49-F238E27FC236}">
                <a16:creationId xmlns:a16="http://schemas.microsoft.com/office/drawing/2014/main" id="{53027CB0-E6C8-8156-8726-C3567C0927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32980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11014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76305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66385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622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9A27D14-2446-2B00-8A61-1244EDC60286}"/>
              </a:ext>
            </a:extLst>
          </p:cNvPr>
          <p:cNvGraphicFramePr>
            <a:graphicFrameLocks noChangeAspect="1"/>
          </p:cNvGraphicFramePr>
          <p:nvPr>
            <p:custDataLst>
              <p:tags r:id="rId14"/>
            </p:custDataLst>
            <p:extLst>
              <p:ext uri="{D42A27DB-BD31-4B8C-83A1-F6EECF244321}">
                <p14:modId xmlns:p14="http://schemas.microsoft.com/office/powerpoint/2010/main" val="3546647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35" imgH="435" progId="TCLayout.ActiveDocument.1">
                  <p:embed/>
                </p:oleObj>
              </mc:Choice>
              <mc:Fallback>
                <p:oleObj name="think-cell Slide" r:id="rId15" imgW="435" imgH="435" progId="TCLayout.ActiveDocument.1">
                  <p:embed/>
                  <p:pic>
                    <p:nvPicPr>
                      <p:cNvPr id="7" name="think-cell data - do not delete" hidden="1">
                        <a:extLst>
                          <a:ext uri="{FF2B5EF4-FFF2-40B4-BE49-F238E27FC236}">
                            <a16:creationId xmlns:a16="http://schemas.microsoft.com/office/drawing/2014/main" id="{A9A27D14-2446-2B00-8A61-1244EDC6028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BCAD085-E8A6-8845-BD4E-CB4CCA059FC4}" type="datetimeFigureOut">
              <a:rPr lang="en-US" smtClean="0"/>
              <a:t>7/1/2026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C1FF6DA9-008F-8B48-92A6-B652298478BF}"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9723192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65" r:id="rId5"/>
    <p:sldLayoutId id="2147483666" r:id="rId6"/>
    <p:sldLayoutId id="2147483667"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9A27D14-2446-2B00-8A61-1244EDC60286}"/>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35" imgH="435" progId="TCLayout.ActiveDocument.1">
                  <p:embed/>
                </p:oleObj>
              </mc:Choice>
              <mc:Fallback>
                <p:oleObj name="think-cell Slide" r:id="rId15" imgW="435" imgH="435" progId="TCLayout.ActiveDocument.1">
                  <p:embed/>
                  <p:pic>
                    <p:nvPicPr>
                      <p:cNvPr id="7" name="think-cell data - do not delete" hidden="1">
                        <a:extLst>
                          <a:ext uri="{FF2B5EF4-FFF2-40B4-BE49-F238E27FC236}">
                            <a16:creationId xmlns:a16="http://schemas.microsoft.com/office/drawing/2014/main" id="{A9A27D14-2446-2B00-8A61-1244EDC6028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40008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5" r:id="rId5"/>
    <p:sldLayoutId id="2147483674" r:id="rId6"/>
    <p:sldLayoutId id="2147483669" r:id="rId7"/>
    <p:sldLayoutId id="2147483670" r:id="rId8"/>
    <p:sldLayoutId id="2147483671" r:id="rId9"/>
    <p:sldLayoutId id="2147483672" r:id="rId10"/>
    <p:sldLayoutId id="2147483673" r:id="rId11"/>
    <p:sldLayoutId id="2147483687" r:id="rId1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tea.texas.gov/texas-educators/educator-initiatives-and-performance/educator-initiatives/preparing-and-retaining-educators-through-partnerships-program-prep-allotment" TargetMode="External"/><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hyperlink" Target="https://app.smartsheet.com/b/form/f852fbc4ee594fef8fea2d16637787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texasedu.sharepoint.com/sites/EPPSupport/_layouts/15/Doc.aspx?sourcedoc=%7BFD2EF116-1C70-4A32-AD4F-14CFD908CB85%7D&amp;file=PREP%20ECOS%20Criteria.docx&amp;action=default&amp;mobileredirect=true&amp;DefaultItemOpen=1"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hyperlink" Target="https://texasedu.sharepoint.com/sites/EPPSupport/_layouts/15/Doc.aspx?sourcedoc=%7BFD2EF116-1C70-4A32-AD4F-14CFD908CB85%7D&amp;file=PREP%20ECOS%20Criteria.docx&amp;action=default&amp;mobileredirect=true&amp;DefaultItemOpen=1"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9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2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tea.texas.gov/texas-schools/health-safety-discipline/laso-cycle-4-grant-and-allotment-programs" TargetMode="External"/><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hyperlink" Target="https://helpdesk.tea.texas.gov/EducatorTestingandPreparationProgramsDetails/#DataReporting" TargetMode="External"/><Relationship Id="rId5" Type="http://schemas.openxmlformats.org/officeDocument/2006/relationships/hyperlink" Target="https://app.smartsheet.com/b/form/f852fbc4ee594fef8fea2d16637787df" TargetMode="External"/><Relationship Id="rId4" Type="http://schemas.openxmlformats.org/officeDocument/2006/relationships/hyperlink" Target="https://tea.texas.gov/texas-educators/educator-initiatives-and-performance/educator-initiatives/preparing-and-retaining-educators-through-partnerships-program-prep-allotment" TargetMode="External"/><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DB2F2-112A-0066-F298-A4EB1CC5C030}"/>
              </a:ext>
            </a:extLst>
          </p:cNvPr>
          <p:cNvSpPr>
            <a:spLocks noGrp="1"/>
          </p:cNvSpPr>
          <p:nvPr>
            <p:ph type="ctrTitle"/>
          </p:nvPr>
        </p:nvSpPr>
        <p:spPr>
          <a:xfrm>
            <a:off x="578114" y="1590230"/>
            <a:ext cx="11035772" cy="3003668"/>
          </a:xfrm>
        </p:spPr>
        <p:txBody>
          <a:bodyPr/>
          <a:lstStyle/>
          <a:p>
            <a:r>
              <a:rPr lang="en-US">
                <a:latin typeface="Aptos"/>
              </a:rPr>
              <a:t>PREP Data Management for LEAs</a:t>
            </a:r>
            <a:br>
              <a:rPr lang="en-US">
                <a:latin typeface="Aptos"/>
              </a:rPr>
            </a:br>
            <a:r>
              <a:rPr lang="en-US" sz="2000">
                <a:latin typeface="Aptos"/>
              </a:rPr>
              <a:t>Grow Your Own, Mentorship, </a:t>
            </a:r>
            <a:br>
              <a:rPr lang="en-US" sz="2000">
                <a:latin typeface="Aptos"/>
              </a:rPr>
            </a:br>
            <a:r>
              <a:rPr lang="en-US" sz="2000">
                <a:latin typeface="Aptos"/>
              </a:rPr>
              <a:t>&amp; Residency Programs</a:t>
            </a:r>
            <a:br>
              <a:rPr lang="en-US" sz="2000">
                <a:latin typeface="Aptos"/>
              </a:rPr>
            </a:br>
            <a:r>
              <a:rPr lang="en-US" sz="2000">
                <a:latin typeface="Aptos"/>
              </a:rPr>
              <a:t>June 23, 2026</a:t>
            </a:r>
            <a:endParaRPr lang="en-US" sz="2000"/>
          </a:p>
        </p:txBody>
      </p:sp>
      <p:pic>
        <p:nvPicPr>
          <p:cNvPr id="4" name="Graphic 3" descr="Texas Education Agency">
            <a:extLst>
              <a:ext uri="{FF2B5EF4-FFF2-40B4-BE49-F238E27FC236}">
                <a16:creationId xmlns:a16="http://schemas.microsoft.com/office/drawing/2014/main" id="{C4A5D3A8-B16F-21C7-D8D0-C1CEB336579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30782" y="2560624"/>
            <a:ext cx="1090858" cy="530278"/>
          </a:xfrm>
          <a:prstGeom prst="rect">
            <a:avLst/>
          </a:prstGeom>
        </p:spPr>
      </p:pic>
      <p:cxnSp>
        <p:nvCxnSpPr>
          <p:cNvPr id="5" name="Straight Connector 4">
            <a:extLst>
              <a:ext uri="{FF2B5EF4-FFF2-40B4-BE49-F238E27FC236}">
                <a16:creationId xmlns:a16="http://schemas.microsoft.com/office/drawing/2014/main" id="{B3705F34-4013-C15B-C0B7-4A6366D03D49}"/>
              </a:ext>
              <a:ext uri="{C183D7F6-B498-43B3-948B-1728B52AA6E4}">
                <adec:decorative xmlns:adec="http://schemas.microsoft.com/office/drawing/2017/decorative" val="1"/>
              </a:ext>
            </a:extLst>
          </p:cNvPr>
          <p:cNvCxnSpPr>
            <a:cxnSpLocks/>
          </p:cNvCxnSpPr>
          <p:nvPr/>
        </p:nvCxnSpPr>
        <p:spPr>
          <a:xfrm>
            <a:off x="1507958" y="4714010"/>
            <a:ext cx="95129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D4906F-C29A-9C19-39D0-6206456ED448}"/>
              </a:ext>
              <a:ext uri="{C183D7F6-B498-43B3-948B-1728B52AA6E4}">
                <adec:decorative xmlns:adec="http://schemas.microsoft.com/office/drawing/2017/decorative" val="1"/>
              </a:ext>
            </a:extLst>
          </p:cNvPr>
          <p:cNvCxnSpPr>
            <a:cxnSpLocks/>
          </p:cNvCxnSpPr>
          <p:nvPr/>
        </p:nvCxnSpPr>
        <p:spPr>
          <a:xfrm>
            <a:off x="1507958" y="2843634"/>
            <a:ext cx="37057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45163B1-FC4D-4D29-FA0E-CEF361460092}"/>
              </a:ext>
              <a:ext uri="{C183D7F6-B498-43B3-948B-1728B52AA6E4}">
                <adec:decorative xmlns:adec="http://schemas.microsoft.com/office/drawing/2017/decorative" val="1"/>
              </a:ext>
            </a:extLst>
          </p:cNvPr>
          <p:cNvCxnSpPr>
            <a:cxnSpLocks/>
          </p:cNvCxnSpPr>
          <p:nvPr/>
        </p:nvCxnSpPr>
        <p:spPr>
          <a:xfrm>
            <a:off x="7138738" y="2843634"/>
            <a:ext cx="38821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328605-CD5E-8262-1877-E617DF37A0F3}"/>
              </a:ext>
            </a:extLst>
          </p:cNvPr>
          <p:cNvSpPr txBox="1"/>
          <p:nvPr/>
        </p:nvSpPr>
        <p:spPr>
          <a:xfrm>
            <a:off x="1519431" y="4996891"/>
            <a:ext cx="8881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Calibri"/>
                <a:ea typeface="Calibri"/>
                <a:cs typeface="Calibri"/>
              </a:rPr>
              <a:t>Training for Data Managers</a:t>
            </a:r>
            <a:endParaRPr lang="en-US" sz="1400">
              <a:latin typeface="Calibri"/>
              <a:ea typeface="Calibri"/>
              <a:cs typeface="Calibri"/>
            </a:endParaRPr>
          </a:p>
          <a:p>
            <a:pPr algn="l"/>
            <a:endParaRPr lang="en-US"/>
          </a:p>
        </p:txBody>
      </p:sp>
    </p:spTree>
    <p:extLst>
      <p:ext uri="{BB962C8B-B14F-4D97-AF65-F5344CB8AC3E}">
        <p14:creationId xmlns:p14="http://schemas.microsoft.com/office/powerpoint/2010/main" val="2582383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C838-DA42-C613-D10E-7AF339FD8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D4524-C207-3A36-32F0-469B8B1D7E78}"/>
              </a:ext>
            </a:extLst>
          </p:cNvPr>
          <p:cNvSpPr>
            <a:spLocks noGrp="1"/>
          </p:cNvSpPr>
          <p:nvPr>
            <p:ph type="title"/>
          </p:nvPr>
        </p:nvSpPr>
        <p:spPr/>
        <p:txBody>
          <a:bodyPr/>
          <a:lstStyle/>
          <a:p>
            <a:r>
              <a:rPr lang="en-US"/>
              <a:t>ECOS Access to Manage PREP Requires Approval </a:t>
            </a:r>
          </a:p>
        </p:txBody>
      </p:sp>
      <p:sp>
        <p:nvSpPr>
          <p:cNvPr id="3" name="Content Placeholder 2">
            <a:extLst>
              <a:ext uri="{FF2B5EF4-FFF2-40B4-BE49-F238E27FC236}">
                <a16:creationId xmlns:a16="http://schemas.microsoft.com/office/drawing/2014/main" id="{A54257F1-A7C1-9D6C-2383-E28878335908}"/>
              </a:ext>
            </a:extLst>
          </p:cNvPr>
          <p:cNvSpPr>
            <a:spLocks noGrp="1"/>
          </p:cNvSpPr>
          <p:nvPr>
            <p:ph idx="1"/>
          </p:nvPr>
        </p:nvSpPr>
        <p:spPr>
          <a:xfrm>
            <a:off x="785147" y="1274492"/>
            <a:ext cx="10491390" cy="3955143"/>
          </a:xfrm>
        </p:spPr>
        <p:txBody>
          <a:bodyPr/>
          <a:lstStyle/>
          <a:p>
            <a:pPr marL="0" indent="0">
              <a:lnSpc>
                <a:spcPct val="100000"/>
              </a:lnSpc>
              <a:spcBef>
                <a:spcPts val="0"/>
              </a:spcBef>
              <a:buClr>
                <a:srgbClr val="304B84"/>
              </a:buClr>
              <a:buSzPct val="100000"/>
              <a:buNone/>
            </a:pPr>
            <a:r>
              <a:rPr lang="en-US" sz="2400" b="1">
                <a:solidFill>
                  <a:schemeClr val="tx1"/>
                </a:solidFill>
                <a:latin typeface="Aptos"/>
              </a:rPr>
              <a:t>Data Managers for LEAs and EPPs must establish the role to access the data entry interfaces in ECOS for Entities:</a:t>
            </a:r>
          </a:p>
          <a:p>
            <a:pPr lvl="1">
              <a:lnSpc>
                <a:spcPct val="100000"/>
              </a:lnSpc>
              <a:spcBef>
                <a:spcPts val="959"/>
              </a:spcBef>
              <a:buClr>
                <a:srgbClr val="304B84"/>
              </a:buClr>
              <a:buSzPct val="100000"/>
              <a:buFont typeface="Arial" panose="020B0604020202020204" pitchFamily="34" charset="0"/>
              <a:buChar char="•"/>
            </a:pPr>
            <a:r>
              <a:rPr lang="en-US" b="1" dirty="0">
                <a:solidFill>
                  <a:schemeClr val="tx1"/>
                </a:solidFill>
                <a:latin typeface="Aptos"/>
              </a:rPr>
              <a:t>Entity role </a:t>
            </a:r>
            <a:r>
              <a:rPr lang="en-US" dirty="0">
                <a:solidFill>
                  <a:schemeClr val="tx1"/>
                </a:solidFill>
                <a:latin typeface="Aptos"/>
              </a:rPr>
              <a:t>for authorized PREP Data Managers:</a:t>
            </a:r>
            <a:endParaRPr lang="en-US" b="1" dirty="0">
              <a:solidFill>
                <a:schemeClr val="tx1"/>
              </a:solidFill>
              <a:latin typeface="Aptos"/>
            </a:endParaRPr>
          </a:p>
          <a:p>
            <a:pPr lvl="2">
              <a:lnSpc>
                <a:spcPct val="100000"/>
              </a:lnSpc>
              <a:spcBef>
                <a:spcPts val="959"/>
              </a:spcBef>
              <a:buClr>
                <a:srgbClr val="304B84"/>
              </a:buClr>
              <a:buSzPct val="100000"/>
              <a:buFont typeface="Arial" panose="020B0604020202020204" pitchFamily="34" charset="0"/>
              <a:buChar char="•"/>
            </a:pPr>
            <a:r>
              <a:rPr lang="en-US" sz="2400" b="1" dirty="0">
                <a:solidFill>
                  <a:schemeClr val="tx1"/>
                </a:solidFill>
                <a:latin typeface="Aptos"/>
              </a:rPr>
              <a:t>LEA Role: </a:t>
            </a:r>
            <a:r>
              <a:rPr lang="en-US" sz="2400" b="1" dirty="0" err="1">
                <a:solidFill>
                  <a:schemeClr val="tx1"/>
                </a:solidFill>
                <a:latin typeface="Aptos"/>
              </a:rPr>
              <a:t>District_PREP</a:t>
            </a:r>
            <a:endParaRPr lang="en-US" sz="2400" b="1" dirty="0">
              <a:solidFill>
                <a:schemeClr val="tx1"/>
              </a:solidFill>
              <a:latin typeface="Aptos"/>
            </a:endParaRPr>
          </a:p>
          <a:p>
            <a:pPr lvl="2">
              <a:lnSpc>
                <a:spcPct val="100000"/>
              </a:lnSpc>
              <a:spcBef>
                <a:spcPts val="959"/>
              </a:spcBef>
              <a:buClr>
                <a:srgbClr val="304B84"/>
              </a:buClr>
              <a:buSzPct val="100000"/>
              <a:buFont typeface="Arial" panose="020B0604020202020204" pitchFamily="34" charset="0"/>
              <a:buChar char="•"/>
            </a:pPr>
            <a:r>
              <a:rPr lang="en-US" sz="2400" b="1" dirty="0">
                <a:solidFill>
                  <a:schemeClr val="tx1"/>
                </a:solidFill>
                <a:latin typeface="Aptos"/>
              </a:rPr>
              <a:t>EPP Role: </a:t>
            </a:r>
            <a:r>
              <a:rPr lang="en-US" sz="2400" b="1" dirty="0" err="1">
                <a:solidFill>
                  <a:schemeClr val="tx1"/>
                </a:solidFill>
                <a:latin typeface="Aptos"/>
              </a:rPr>
              <a:t>EPP_Partnership_View</a:t>
            </a:r>
            <a:endParaRPr lang="en-US" sz="2400" dirty="0">
              <a:solidFill>
                <a:schemeClr val="tx1"/>
              </a:solidFill>
              <a:latin typeface="Aptos"/>
            </a:endParaRPr>
          </a:p>
          <a:p>
            <a:pPr lvl="1">
              <a:lnSpc>
                <a:spcPct val="100000"/>
              </a:lnSpc>
              <a:spcBef>
                <a:spcPts val="959"/>
              </a:spcBef>
              <a:buClr>
                <a:srgbClr val="304B84"/>
              </a:buClr>
              <a:buSzPct val="100000"/>
              <a:buFont typeface="Arial" panose="020B0604020202020204" pitchFamily="34" charset="0"/>
              <a:buChar char="•"/>
            </a:pPr>
            <a:r>
              <a:rPr lang="en-US" b="1" dirty="0">
                <a:solidFill>
                  <a:schemeClr val="tx1"/>
                </a:solidFill>
                <a:latin typeface="Aptos"/>
              </a:rPr>
              <a:t>Entity</a:t>
            </a:r>
            <a:r>
              <a:rPr lang="en-US" dirty="0">
                <a:solidFill>
                  <a:schemeClr val="tx1"/>
                </a:solidFill>
                <a:latin typeface="Aptos"/>
              </a:rPr>
              <a:t> legal authority controls and approves user access </a:t>
            </a:r>
          </a:p>
          <a:p>
            <a:pPr lvl="1">
              <a:lnSpc>
                <a:spcPct val="100000"/>
              </a:lnSpc>
              <a:spcBef>
                <a:spcPts val="959"/>
              </a:spcBef>
              <a:buClr>
                <a:srgbClr val="304B84"/>
              </a:buClr>
              <a:buSzPct val="100000"/>
              <a:buFont typeface="Arial" panose="020B0604020202020204" pitchFamily="34" charset="0"/>
              <a:buChar char="•"/>
            </a:pPr>
            <a:r>
              <a:rPr lang="en-US" b="1" dirty="0">
                <a:solidFill>
                  <a:schemeClr val="tx1"/>
                </a:solidFill>
                <a:latin typeface="Aptos"/>
              </a:rPr>
              <a:t>Partnership pages </a:t>
            </a:r>
            <a:r>
              <a:rPr lang="en-US" dirty="0">
                <a:solidFill>
                  <a:schemeClr val="tx1"/>
                </a:solidFill>
                <a:latin typeface="Aptos"/>
              </a:rPr>
              <a:t>enable interactive data sharing between LEA and EPP</a:t>
            </a:r>
          </a:p>
          <a:p>
            <a:pPr marL="0" indent="0">
              <a:lnSpc>
                <a:spcPct val="100000"/>
              </a:lnSpc>
              <a:spcBef>
                <a:spcPts val="959"/>
              </a:spcBef>
              <a:buClr>
                <a:srgbClr val="304B84"/>
              </a:buClr>
              <a:buSzPct val="100000"/>
              <a:buNone/>
            </a:pPr>
            <a:endParaRPr lang="en-US" dirty="0">
              <a:solidFill>
                <a:schemeClr val="tx1"/>
              </a:solidFill>
              <a:latin typeface="Aptos"/>
            </a:endParaRPr>
          </a:p>
        </p:txBody>
      </p:sp>
      <p:graphicFrame>
        <p:nvGraphicFramePr>
          <p:cNvPr id="5" name="Content Placeholder 6" descr="process image">
            <a:extLst>
              <a:ext uri="{FF2B5EF4-FFF2-40B4-BE49-F238E27FC236}">
                <a16:creationId xmlns:a16="http://schemas.microsoft.com/office/drawing/2014/main" id="{0DF19299-8F63-3040-80E2-45E3E990E8CB}"/>
              </a:ext>
            </a:extLst>
          </p:cNvPr>
          <p:cNvGraphicFramePr>
            <a:graphicFrameLocks/>
          </p:cNvGraphicFramePr>
          <p:nvPr>
            <p:extLst>
              <p:ext uri="{D42A27DB-BD31-4B8C-83A1-F6EECF244321}">
                <p14:modId xmlns:p14="http://schemas.microsoft.com/office/powerpoint/2010/main" val="3566596641"/>
              </p:ext>
            </p:extLst>
          </p:nvPr>
        </p:nvGraphicFramePr>
        <p:xfrm>
          <a:off x="850304" y="4403172"/>
          <a:ext cx="10361075" cy="2206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E37CC5C2-E7F1-EA58-162E-4C8689637496}"/>
              </a:ext>
            </a:extLst>
          </p:cNvPr>
          <p:cNvSpPr/>
          <p:nvPr/>
        </p:nvSpPr>
        <p:spPr>
          <a:xfrm>
            <a:off x="7221999" y="2668772"/>
            <a:ext cx="4054538" cy="707886"/>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r>
              <a:rPr lang="en-US" sz="2000">
                <a:ln w="0"/>
                <a:solidFill>
                  <a:schemeClr val="bg1"/>
                </a:solidFill>
                <a:effectLst>
                  <a:outerShdw blurRad="38100" dist="19050" dir="2700000" algn="tl" rotWithShape="0">
                    <a:schemeClr val="dk1">
                      <a:alpha val="40000"/>
                    </a:schemeClr>
                  </a:outerShdw>
                </a:effectLst>
              </a:rPr>
              <a:t>Do not select other roles. Submit requests for other roles separately.</a:t>
            </a:r>
            <a:endParaRPr lang="en-US" sz="2000" b="0" cap="none" spc="0">
              <a:ln w="0"/>
              <a:solidFill>
                <a:schemeClr val="bg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6819B0F5-DBA2-2DB6-909C-DBD8244064C6}"/>
              </a:ext>
              <a:ext uri="{C183D7F6-B498-43B3-948B-1728B52AA6E4}">
                <adec:decorative xmlns:adec="http://schemas.microsoft.com/office/drawing/2017/decorative" val="1"/>
              </a:ext>
            </a:extLst>
          </p:cNvPr>
          <p:cNvSpPr/>
          <p:nvPr/>
        </p:nvSpPr>
        <p:spPr>
          <a:xfrm>
            <a:off x="1676400" y="2579573"/>
            <a:ext cx="3953934" cy="5241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3F160D-2625-4B88-862F-88A7AFF35FC5}"/>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2719482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AC85-8AFD-A488-E448-03B28A4F3E15}"/>
              </a:ext>
            </a:extLst>
          </p:cNvPr>
          <p:cNvSpPr>
            <a:spLocks noGrp="1"/>
          </p:cNvSpPr>
          <p:nvPr>
            <p:ph type="title"/>
          </p:nvPr>
        </p:nvSpPr>
        <p:spPr/>
        <p:txBody>
          <a:bodyPr/>
          <a:lstStyle/>
          <a:p>
            <a:r>
              <a:rPr lang="en-US"/>
              <a:t>Request Access to the Data Manger Role via TEAL</a:t>
            </a:r>
          </a:p>
        </p:txBody>
      </p:sp>
      <p:sp>
        <p:nvSpPr>
          <p:cNvPr id="3" name="Content Placeholder 2">
            <a:extLst>
              <a:ext uri="{FF2B5EF4-FFF2-40B4-BE49-F238E27FC236}">
                <a16:creationId xmlns:a16="http://schemas.microsoft.com/office/drawing/2014/main" id="{D4C75A3C-05BC-6903-B38C-60B34E75DCDD}"/>
              </a:ext>
            </a:extLst>
          </p:cNvPr>
          <p:cNvSpPr>
            <a:spLocks noGrp="1"/>
          </p:cNvSpPr>
          <p:nvPr>
            <p:ph idx="1"/>
          </p:nvPr>
        </p:nvSpPr>
        <p:spPr>
          <a:xfrm>
            <a:off x="285469" y="1253331"/>
            <a:ext cx="11544581" cy="4351338"/>
          </a:xfrm>
        </p:spPr>
        <p:txBody>
          <a:bodyPr/>
          <a:lstStyle/>
          <a:p>
            <a:r>
              <a:rPr lang="en-US"/>
              <a:t>Go to TEAL Login Link on the tea.texas.gov website</a:t>
            </a:r>
          </a:p>
        </p:txBody>
      </p:sp>
      <p:pic>
        <p:nvPicPr>
          <p:cNvPr id="7" name="Picture 6" descr="Top navigation bar with links for TAA Correspondence, Contact Us, A-Z Index, and Login">
            <a:extLst>
              <a:ext uri="{FF2B5EF4-FFF2-40B4-BE49-F238E27FC236}">
                <a16:creationId xmlns:a16="http://schemas.microsoft.com/office/drawing/2014/main" id="{540652E0-CAB1-0A34-6070-4135498AF29D}"/>
              </a:ext>
            </a:extLst>
          </p:cNvPr>
          <p:cNvPicPr>
            <a:picLocks noChangeAspect="1"/>
          </p:cNvPicPr>
          <p:nvPr/>
        </p:nvPicPr>
        <p:blipFill>
          <a:blip r:embed="rId3"/>
          <a:stretch>
            <a:fillRect/>
          </a:stretch>
        </p:blipFill>
        <p:spPr>
          <a:xfrm>
            <a:off x="2277179" y="1855629"/>
            <a:ext cx="6266941" cy="731520"/>
          </a:xfrm>
          <a:prstGeom prst="rect">
            <a:avLst/>
          </a:prstGeom>
          <a:ln w="19050">
            <a:solidFill>
              <a:schemeClr val="tx1"/>
            </a:solidFill>
          </a:ln>
        </p:spPr>
      </p:pic>
      <p:pic>
        <p:nvPicPr>
          <p:cNvPr id="5" name="Picture 4" descr="TEAL login page with username and password fields, account setup links, and login button. ">
            <a:extLst>
              <a:ext uri="{FF2B5EF4-FFF2-40B4-BE49-F238E27FC236}">
                <a16:creationId xmlns:a16="http://schemas.microsoft.com/office/drawing/2014/main" id="{3AE31F05-333C-7CB6-9065-696406B48FBB}"/>
              </a:ext>
            </a:extLst>
          </p:cNvPr>
          <p:cNvPicPr>
            <a:picLocks noChangeAspect="1"/>
          </p:cNvPicPr>
          <p:nvPr/>
        </p:nvPicPr>
        <p:blipFill>
          <a:blip r:embed="rId4"/>
          <a:stretch>
            <a:fillRect/>
          </a:stretch>
        </p:blipFill>
        <p:spPr>
          <a:xfrm>
            <a:off x="2919956" y="2968510"/>
            <a:ext cx="4981386" cy="3383280"/>
          </a:xfrm>
          <a:prstGeom prst="rect">
            <a:avLst/>
          </a:prstGeom>
          <a:ln w="19050">
            <a:solidFill>
              <a:schemeClr val="tx1"/>
            </a:solidFill>
          </a:ln>
        </p:spPr>
      </p:pic>
      <p:sp>
        <p:nvSpPr>
          <p:cNvPr id="4" name="Rectangle 3">
            <a:extLst>
              <a:ext uri="{FF2B5EF4-FFF2-40B4-BE49-F238E27FC236}">
                <a16:creationId xmlns:a16="http://schemas.microsoft.com/office/drawing/2014/main" id="{57C5CF49-4A6D-3D94-0081-982991AD4D78}"/>
              </a:ext>
            </a:extLst>
          </p:cNvPr>
          <p:cNvSpPr/>
          <p:nvPr/>
        </p:nvSpPr>
        <p:spPr>
          <a:xfrm rot="20449832">
            <a:off x="8831777" y="3141326"/>
            <a:ext cx="2445823" cy="1015663"/>
          </a:xfrm>
          <a:prstGeom prst="rect">
            <a:avLst/>
          </a:prstGeom>
          <a:solidFill>
            <a:srgbClr val="F16038"/>
          </a:solid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rPr>
              <a:t>You must use your entity email address to request the role</a:t>
            </a:r>
          </a:p>
        </p:txBody>
      </p:sp>
      <p:sp>
        <p:nvSpPr>
          <p:cNvPr id="6" name="Arrow: Left 5">
            <a:extLst>
              <a:ext uri="{FF2B5EF4-FFF2-40B4-BE49-F238E27FC236}">
                <a16:creationId xmlns:a16="http://schemas.microsoft.com/office/drawing/2014/main" id="{16E105CA-A007-2578-A540-1894BBACA4D4}"/>
              </a:ext>
              <a:ext uri="{C183D7F6-B498-43B3-948B-1728B52AA6E4}">
                <adec:decorative xmlns:adec="http://schemas.microsoft.com/office/drawing/2017/decorative" val="1"/>
              </a:ext>
            </a:extLst>
          </p:cNvPr>
          <p:cNvSpPr/>
          <p:nvPr/>
        </p:nvSpPr>
        <p:spPr>
          <a:xfrm rot="20898508">
            <a:off x="8311532" y="1960679"/>
            <a:ext cx="1065249" cy="277971"/>
          </a:xfrm>
          <a:prstGeom prst="leftArrow">
            <a:avLst/>
          </a:prstGeom>
          <a:solidFill>
            <a:srgbClr val="F05252"/>
          </a:solidFill>
          <a:ln>
            <a:solidFill>
              <a:srgbClr val="B72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21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E11A-61BF-AD1E-7877-50C1B588D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006B2-7E33-6B75-5461-5FD373396013}"/>
              </a:ext>
            </a:extLst>
          </p:cNvPr>
          <p:cNvSpPr>
            <a:spLocks noGrp="1"/>
          </p:cNvSpPr>
          <p:nvPr>
            <p:ph type="title"/>
          </p:nvPr>
        </p:nvSpPr>
        <p:spPr/>
        <p:txBody>
          <a:bodyPr/>
          <a:lstStyle/>
          <a:p>
            <a:r>
              <a:rPr lang="en-US"/>
              <a:t>Request Access to the Data Manger Role</a:t>
            </a:r>
          </a:p>
        </p:txBody>
      </p:sp>
      <p:pic>
        <p:nvPicPr>
          <p:cNvPr id="8" name="Picture 7" descr="Application Accounts page showing new entity role access and Add/Modify Access option">
            <a:extLst>
              <a:ext uri="{FF2B5EF4-FFF2-40B4-BE49-F238E27FC236}">
                <a16:creationId xmlns:a16="http://schemas.microsoft.com/office/drawing/2014/main" id="{FE0988A7-A738-8A55-DC86-D6FD0F2062A5}"/>
              </a:ext>
            </a:extLst>
          </p:cNvPr>
          <p:cNvPicPr>
            <a:picLocks noChangeAspect="1"/>
          </p:cNvPicPr>
          <p:nvPr/>
        </p:nvPicPr>
        <p:blipFill>
          <a:blip r:embed="rId3"/>
          <a:stretch>
            <a:fillRect/>
          </a:stretch>
        </p:blipFill>
        <p:spPr>
          <a:xfrm>
            <a:off x="621962" y="882427"/>
            <a:ext cx="10284555" cy="2834640"/>
          </a:xfrm>
          <a:prstGeom prst="rect">
            <a:avLst/>
          </a:prstGeom>
        </p:spPr>
      </p:pic>
      <p:pic>
        <p:nvPicPr>
          <p:cNvPr id="3" name="Picture 2">
            <a:extLst>
              <a:ext uri="{FF2B5EF4-FFF2-40B4-BE49-F238E27FC236}">
                <a16:creationId xmlns:a16="http://schemas.microsoft.com/office/drawing/2014/main" id="{EBD20DDD-7DF9-B6DA-337F-705632B4556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885" y="3111527"/>
            <a:ext cx="5321363"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y Accounts page showing application access requests, account management options, and status list.">
            <a:extLst>
              <a:ext uri="{FF2B5EF4-FFF2-40B4-BE49-F238E27FC236}">
                <a16:creationId xmlns:a16="http://schemas.microsoft.com/office/drawing/2014/main" id="{0CCFCD71-27C2-98DB-F951-C872AA878711}"/>
              </a:ext>
            </a:extLst>
          </p:cNvPr>
          <p:cNvPicPr>
            <a:picLocks noChangeAspect="1"/>
          </p:cNvPicPr>
          <p:nvPr/>
        </p:nvPicPr>
        <p:blipFill>
          <a:blip r:embed="rId5"/>
          <a:stretch>
            <a:fillRect/>
          </a:stretch>
        </p:blipFill>
        <p:spPr>
          <a:xfrm>
            <a:off x="848161" y="3876026"/>
            <a:ext cx="4916078" cy="1371600"/>
          </a:xfrm>
          <a:prstGeom prst="rect">
            <a:avLst/>
          </a:prstGeom>
          <a:ln w="19050">
            <a:solidFill>
              <a:schemeClr val="tx1"/>
            </a:solidFill>
          </a:ln>
        </p:spPr>
      </p:pic>
      <p:pic>
        <p:nvPicPr>
          <p:cNvPr id="9" name="Picture 8" descr="Request New Account window listing ECOS applications and contact information for access requests.">
            <a:extLst>
              <a:ext uri="{FF2B5EF4-FFF2-40B4-BE49-F238E27FC236}">
                <a16:creationId xmlns:a16="http://schemas.microsoft.com/office/drawing/2014/main" id="{69CE7D56-DA84-736F-A2B6-FE136E40DDFA}"/>
              </a:ext>
            </a:extLst>
          </p:cNvPr>
          <p:cNvPicPr>
            <a:picLocks noChangeAspect="1"/>
          </p:cNvPicPr>
          <p:nvPr/>
        </p:nvPicPr>
        <p:blipFill>
          <a:blip r:embed="rId6"/>
          <a:stretch>
            <a:fillRect/>
          </a:stretch>
        </p:blipFill>
        <p:spPr>
          <a:xfrm>
            <a:off x="6649566" y="3876026"/>
            <a:ext cx="4215048" cy="1463040"/>
          </a:xfrm>
          <a:prstGeom prst="rect">
            <a:avLst/>
          </a:prstGeom>
          <a:ln w="19050">
            <a:solidFill>
              <a:schemeClr val="tx1"/>
            </a:solidFill>
          </a:ln>
        </p:spPr>
      </p:pic>
      <p:pic>
        <p:nvPicPr>
          <p:cNvPr id="13" name="Picture 12" descr="Roles &amp; Parameters list showing selectable ECOS entity access roles with checkboxes.">
            <a:extLst>
              <a:ext uri="{FF2B5EF4-FFF2-40B4-BE49-F238E27FC236}">
                <a16:creationId xmlns:a16="http://schemas.microsoft.com/office/drawing/2014/main" id="{94E5F296-485E-D33C-6956-9576B87F3CE3}"/>
              </a:ext>
            </a:extLst>
          </p:cNvPr>
          <p:cNvPicPr>
            <a:picLocks noChangeAspect="1"/>
          </p:cNvPicPr>
          <p:nvPr/>
        </p:nvPicPr>
        <p:blipFill>
          <a:blip r:embed="rId7"/>
          <a:stretch>
            <a:fillRect/>
          </a:stretch>
        </p:blipFill>
        <p:spPr>
          <a:xfrm>
            <a:off x="1171226" y="5406585"/>
            <a:ext cx="4269948" cy="1188720"/>
          </a:xfrm>
          <a:prstGeom prst="rect">
            <a:avLst/>
          </a:prstGeom>
          <a:ln w="19050">
            <a:solidFill>
              <a:schemeClr val="tx1"/>
            </a:solidFill>
          </a:ln>
        </p:spPr>
      </p:pic>
      <p:pic>
        <p:nvPicPr>
          <p:cNvPr id="11" name="Picture 10" descr="ECOS Entities account page showing user ID and Add Access option for managing role access">
            <a:extLst>
              <a:ext uri="{FF2B5EF4-FFF2-40B4-BE49-F238E27FC236}">
                <a16:creationId xmlns:a16="http://schemas.microsoft.com/office/drawing/2014/main" id="{93D55417-0DA8-1856-6876-11E1AA2EE5D0}"/>
              </a:ext>
            </a:extLst>
          </p:cNvPr>
          <p:cNvPicPr>
            <a:picLocks noChangeAspect="1"/>
          </p:cNvPicPr>
          <p:nvPr/>
        </p:nvPicPr>
        <p:blipFill>
          <a:blip r:embed="rId8"/>
          <a:stretch>
            <a:fillRect/>
          </a:stretch>
        </p:blipFill>
        <p:spPr>
          <a:xfrm>
            <a:off x="6376053" y="5756876"/>
            <a:ext cx="5003597" cy="822960"/>
          </a:xfrm>
          <a:prstGeom prst="rect">
            <a:avLst/>
          </a:prstGeom>
          <a:ln w="19050">
            <a:solidFill>
              <a:schemeClr val="tx1"/>
            </a:solidFill>
          </a:ln>
        </p:spPr>
      </p:pic>
      <p:sp>
        <p:nvSpPr>
          <p:cNvPr id="14" name="Arrow: Right 13">
            <a:extLst>
              <a:ext uri="{FF2B5EF4-FFF2-40B4-BE49-F238E27FC236}">
                <a16:creationId xmlns:a16="http://schemas.microsoft.com/office/drawing/2014/main" id="{E0784A90-B84C-6D72-0085-E668201D6D71}"/>
              </a:ext>
              <a:ext uri="{C183D7F6-B498-43B3-948B-1728B52AA6E4}">
                <adec:decorative xmlns:adec="http://schemas.microsoft.com/office/drawing/2017/decorative" val="1"/>
              </a:ext>
            </a:extLst>
          </p:cNvPr>
          <p:cNvSpPr/>
          <p:nvPr/>
        </p:nvSpPr>
        <p:spPr>
          <a:xfrm>
            <a:off x="5858075" y="4371211"/>
            <a:ext cx="73152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Up 15">
            <a:extLst>
              <a:ext uri="{FF2B5EF4-FFF2-40B4-BE49-F238E27FC236}">
                <a16:creationId xmlns:a16="http://schemas.microsoft.com/office/drawing/2014/main" id="{E6037453-1686-5B50-E17E-5AD1CA2C5451}"/>
              </a:ext>
              <a:ext uri="{C183D7F6-B498-43B3-948B-1728B52AA6E4}">
                <adec:decorative xmlns:adec="http://schemas.microsoft.com/office/drawing/2017/decorative" val="1"/>
              </a:ext>
            </a:extLst>
          </p:cNvPr>
          <p:cNvSpPr/>
          <p:nvPr/>
        </p:nvSpPr>
        <p:spPr>
          <a:xfrm flipV="1">
            <a:off x="10924585" y="4991085"/>
            <a:ext cx="551746" cy="695961"/>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87FD22BB-501F-BEC8-610A-A44865616355}"/>
              </a:ext>
              <a:ext uri="{C183D7F6-B498-43B3-948B-1728B52AA6E4}">
                <adec:decorative xmlns:adec="http://schemas.microsoft.com/office/drawing/2017/decorative" val="1"/>
              </a:ext>
            </a:extLst>
          </p:cNvPr>
          <p:cNvSpPr/>
          <p:nvPr/>
        </p:nvSpPr>
        <p:spPr>
          <a:xfrm>
            <a:off x="5497133" y="6000945"/>
            <a:ext cx="822960" cy="2743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2511DD3-DDFA-7BF5-BCB8-F207FEE783B3}"/>
              </a:ext>
              <a:ext uri="{C183D7F6-B498-43B3-948B-1728B52AA6E4}">
                <adec:decorative xmlns:adec="http://schemas.microsoft.com/office/drawing/2017/decorative" val="1"/>
              </a:ext>
            </a:extLst>
          </p:cNvPr>
          <p:cNvCxnSpPr>
            <a:cxnSpLocks/>
          </p:cNvCxnSpPr>
          <p:nvPr/>
        </p:nvCxnSpPr>
        <p:spPr>
          <a:xfrm>
            <a:off x="541911" y="4799738"/>
            <a:ext cx="424828" cy="2158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913B3D1-F692-6B59-1E16-FF6D9AD3E2EB}"/>
              </a:ext>
              <a:ext uri="{C183D7F6-B498-43B3-948B-1728B52AA6E4}">
                <adec:decorative xmlns:adec="http://schemas.microsoft.com/office/drawing/2017/decorative" val="1"/>
              </a:ext>
            </a:extLst>
          </p:cNvPr>
          <p:cNvCxnSpPr>
            <a:cxnSpLocks/>
          </p:cNvCxnSpPr>
          <p:nvPr/>
        </p:nvCxnSpPr>
        <p:spPr>
          <a:xfrm flipV="1">
            <a:off x="6223835" y="5288366"/>
            <a:ext cx="521086" cy="1182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81AFB7-E552-4392-069F-FC331A2E8168}"/>
              </a:ext>
              <a:ext uri="{C183D7F6-B498-43B3-948B-1728B52AA6E4}">
                <adec:decorative xmlns:adec="http://schemas.microsoft.com/office/drawing/2017/decorative" val="1"/>
              </a:ext>
            </a:extLst>
          </p:cNvPr>
          <p:cNvCxnSpPr>
            <a:cxnSpLocks/>
          </p:cNvCxnSpPr>
          <p:nvPr/>
        </p:nvCxnSpPr>
        <p:spPr>
          <a:xfrm flipV="1">
            <a:off x="6744921" y="6290734"/>
            <a:ext cx="524319" cy="30457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8878A31-9D89-BE3E-CF45-FB5FF0DBD083}"/>
              </a:ext>
              <a:ext uri="{C183D7F6-B498-43B3-948B-1728B52AA6E4}">
                <adec:decorative xmlns:adec="http://schemas.microsoft.com/office/drawing/2017/decorative" val="1"/>
              </a:ext>
            </a:extLst>
          </p:cNvPr>
          <p:cNvCxnSpPr>
            <a:cxnSpLocks/>
          </p:cNvCxnSpPr>
          <p:nvPr/>
        </p:nvCxnSpPr>
        <p:spPr>
          <a:xfrm>
            <a:off x="848161" y="5975573"/>
            <a:ext cx="424828" cy="2158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15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4A8F-6E46-6729-47D5-14C3F517AE36}"/>
              </a:ext>
            </a:extLst>
          </p:cNvPr>
          <p:cNvSpPr>
            <a:spLocks noGrp="1"/>
          </p:cNvSpPr>
          <p:nvPr>
            <p:ph type="title"/>
          </p:nvPr>
        </p:nvSpPr>
        <p:spPr/>
        <p:txBody>
          <a:bodyPr>
            <a:normAutofit fontScale="90000"/>
          </a:bodyPr>
          <a:lstStyle/>
          <a:p>
            <a:r>
              <a:rPr lang="en-US"/>
              <a:t>Managing PREP Programs – LEA User Access in ECOS for Entities </a:t>
            </a:r>
          </a:p>
        </p:txBody>
      </p:sp>
      <p:pic>
        <p:nvPicPr>
          <p:cNvPr id="1030" name="Picture 6" descr="ECOS navigation menu with PREP Allotment expanded and View Partnership PREP Allotment selected">
            <a:extLst>
              <a:ext uri="{FF2B5EF4-FFF2-40B4-BE49-F238E27FC236}">
                <a16:creationId xmlns:a16="http://schemas.microsoft.com/office/drawing/2014/main" id="{16D6F211-CCC2-2FE3-BC01-2CBFED97A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096" y="1209464"/>
            <a:ext cx="1928189" cy="529288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ack with solid fill">
            <a:extLst>
              <a:ext uri="{FF2B5EF4-FFF2-40B4-BE49-F238E27FC236}">
                <a16:creationId xmlns:a16="http://schemas.microsoft.com/office/drawing/2014/main" id="{2A5E3FA5-C4A6-5ED7-5DD8-B1DE13CA819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89558" y="3111114"/>
            <a:ext cx="914400" cy="914400"/>
          </a:xfrm>
          <a:prstGeom prst="rect">
            <a:avLst/>
          </a:prstGeom>
        </p:spPr>
      </p:pic>
      <p:sp>
        <p:nvSpPr>
          <p:cNvPr id="10" name="Rectangle 9">
            <a:extLst>
              <a:ext uri="{FF2B5EF4-FFF2-40B4-BE49-F238E27FC236}">
                <a16:creationId xmlns:a16="http://schemas.microsoft.com/office/drawing/2014/main" id="{2C97F160-D854-6C97-A12D-68591DD116CC}"/>
              </a:ext>
            </a:extLst>
          </p:cNvPr>
          <p:cNvSpPr/>
          <p:nvPr/>
        </p:nvSpPr>
        <p:spPr>
          <a:xfrm>
            <a:off x="503794" y="3569563"/>
            <a:ext cx="1470274" cy="1077218"/>
          </a:xfrm>
          <a:prstGeom prst="rect">
            <a:avLst/>
          </a:prstGeom>
          <a:solidFill>
            <a:srgbClr val="0D6CB9"/>
          </a:solidFill>
        </p:spPr>
        <p:txBody>
          <a:bodyPr wrap="non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LEA</a:t>
            </a:r>
          </a:p>
          <a:p>
            <a:pPr algn="ctr"/>
            <a:r>
              <a:rPr lang="en-US" sz="3200" dirty="0">
                <a:ln w="0"/>
                <a:solidFill>
                  <a:schemeClr val="bg1"/>
                </a:solidFill>
                <a:effectLst>
                  <a:outerShdw blurRad="38100" dist="19050" dir="2700000" algn="tl" rotWithShape="0">
                    <a:schemeClr val="dk1">
                      <a:alpha val="40000"/>
                    </a:schemeClr>
                  </a:outerShdw>
                </a:effectLst>
              </a:rPr>
              <a:t>Access</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3" name="Content Placeholder 2">
            <a:extLst>
              <a:ext uri="{FF2B5EF4-FFF2-40B4-BE49-F238E27FC236}">
                <a16:creationId xmlns:a16="http://schemas.microsoft.com/office/drawing/2014/main" id="{A27BE2CF-B86A-6564-211A-08F2135446CA}"/>
              </a:ext>
            </a:extLst>
          </p:cNvPr>
          <p:cNvSpPr>
            <a:spLocks noGrp="1"/>
          </p:cNvSpPr>
          <p:nvPr>
            <p:ph idx="1"/>
          </p:nvPr>
        </p:nvSpPr>
        <p:spPr>
          <a:xfrm>
            <a:off x="5947465" y="2414503"/>
            <a:ext cx="5463116" cy="2612364"/>
          </a:xfrm>
          <a:solidFill>
            <a:srgbClr val="0D6CB9"/>
          </a:solidFill>
          <a:ln w="19050">
            <a:solidFill>
              <a:schemeClr val="tx1"/>
            </a:solidFill>
          </a:ln>
        </p:spPr>
        <p:txBody>
          <a:bodyPr/>
          <a:lstStyle/>
          <a:p>
            <a:r>
              <a:rPr lang="en-US" b="1">
                <a:solidFill>
                  <a:schemeClr val="bg1"/>
                </a:solidFill>
              </a:rPr>
              <a:t>Access PREP Management Screens through the ECOS Entities Menu</a:t>
            </a:r>
          </a:p>
          <a:p>
            <a:pPr lvl="1"/>
            <a:r>
              <a:rPr lang="en-US" b="1">
                <a:solidFill>
                  <a:schemeClr val="bg1"/>
                </a:solidFill>
              </a:rPr>
              <a:t>Add data</a:t>
            </a:r>
          </a:p>
          <a:p>
            <a:pPr lvl="1"/>
            <a:r>
              <a:rPr lang="en-US" b="1">
                <a:solidFill>
                  <a:schemeClr val="bg1"/>
                </a:solidFill>
              </a:rPr>
              <a:t>Update data</a:t>
            </a:r>
          </a:p>
          <a:p>
            <a:pPr lvl="1"/>
            <a:r>
              <a:rPr lang="en-US" b="1">
                <a:solidFill>
                  <a:schemeClr val="bg1"/>
                </a:solidFill>
              </a:rPr>
              <a:t>Review/Verify data</a:t>
            </a:r>
          </a:p>
        </p:txBody>
      </p:sp>
      <p:sp>
        <p:nvSpPr>
          <p:cNvPr id="7" name="Rectangle 6">
            <a:extLst>
              <a:ext uri="{FF2B5EF4-FFF2-40B4-BE49-F238E27FC236}">
                <a16:creationId xmlns:a16="http://schemas.microsoft.com/office/drawing/2014/main" id="{8461DCA3-C9F6-A304-C6D1-99A5223FD2D8}"/>
              </a:ext>
              <a:ext uri="{C183D7F6-B498-43B3-948B-1728B52AA6E4}">
                <adec:decorative xmlns:adec="http://schemas.microsoft.com/office/drawing/2017/decorative" val="1"/>
              </a:ext>
            </a:extLst>
          </p:cNvPr>
          <p:cNvSpPr/>
          <p:nvPr/>
        </p:nvSpPr>
        <p:spPr>
          <a:xfrm>
            <a:off x="2844808" y="3191933"/>
            <a:ext cx="2071429" cy="1100667"/>
          </a:xfrm>
          <a:prstGeom prst="rect">
            <a:avLst/>
          </a:prstGeom>
          <a:noFill/>
          <a:ln w="38100">
            <a:solidFill>
              <a:srgbClr val="0D6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3D63A8-2A58-692A-63C8-0AEFA265E1D3}"/>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972356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827A-DFB9-919F-CE3F-D7FEF3D37FD8}"/>
              </a:ext>
            </a:extLst>
          </p:cNvPr>
          <p:cNvSpPr>
            <a:spLocks noGrp="1"/>
          </p:cNvSpPr>
          <p:nvPr>
            <p:ph type="title"/>
          </p:nvPr>
        </p:nvSpPr>
        <p:spPr/>
        <p:txBody>
          <a:bodyPr/>
          <a:lstStyle/>
          <a:p>
            <a:r>
              <a:rPr lang="en-US"/>
              <a:t>Structure of Interface</a:t>
            </a:r>
          </a:p>
        </p:txBody>
      </p:sp>
      <p:sp>
        <p:nvSpPr>
          <p:cNvPr id="3" name="Content Placeholder 2">
            <a:extLst>
              <a:ext uri="{FF2B5EF4-FFF2-40B4-BE49-F238E27FC236}">
                <a16:creationId xmlns:a16="http://schemas.microsoft.com/office/drawing/2014/main" id="{87084F4C-99C4-DEB1-E96E-E0653F681A09}"/>
              </a:ext>
            </a:extLst>
          </p:cNvPr>
          <p:cNvSpPr>
            <a:spLocks noGrp="1"/>
          </p:cNvSpPr>
          <p:nvPr>
            <p:ph idx="1"/>
          </p:nvPr>
        </p:nvSpPr>
        <p:spPr>
          <a:xfrm>
            <a:off x="285469" y="1253012"/>
            <a:ext cx="11544581" cy="4351338"/>
          </a:xfrm>
        </p:spPr>
        <p:txBody>
          <a:bodyPr/>
          <a:lstStyle/>
          <a:p>
            <a:r>
              <a:rPr lang="en-US"/>
              <a:t>Structure of Each Page (3 Collapsable Sections):</a:t>
            </a:r>
          </a:p>
          <a:p>
            <a:pPr lvl="1"/>
            <a:r>
              <a:rPr lang="en-US"/>
              <a:t>Instructions</a:t>
            </a:r>
          </a:p>
          <a:p>
            <a:pPr lvl="1"/>
            <a:r>
              <a:rPr lang="en-US"/>
              <a:t>Filter</a:t>
            </a:r>
          </a:p>
          <a:p>
            <a:pPr lvl="1"/>
            <a:r>
              <a:rPr lang="en-US"/>
              <a:t>List of Participants</a:t>
            </a:r>
          </a:p>
        </p:txBody>
      </p:sp>
      <p:pic>
        <p:nvPicPr>
          <p:cNvPr id="6" name="Picture 5" descr="View Candidate PREP Allotment page with instruction, search, and residency route sections">
            <a:extLst>
              <a:ext uri="{FF2B5EF4-FFF2-40B4-BE49-F238E27FC236}">
                <a16:creationId xmlns:a16="http://schemas.microsoft.com/office/drawing/2014/main" id="{2540B9EA-AF5B-D35D-4040-FA14AB600B10}"/>
              </a:ext>
            </a:extLst>
          </p:cNvPr>
          <p:cNvPicPr>
            <a:picLocks noChangeAspect="1"/>
          </p:cNvPicPr>
          <p:nvPr/>
        </p:nvPicPr>
        <p:blipFill>
          <a:blip r:embed="rId3"/>
          <a:stretch>
            <a:fillRect/>
          </a:stretch>
        </p:blipFill>
        <p:spPr>
          <a:xfrm>
            <a:off x="438432" y="3199056"/>
            <a:ext cx="11468099" cy="3130817"/>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0E2C9868-E6CC-8A63-281B-5C38164AB33A}"/>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4163192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5BB0-69CE-16BF-E37D-494A4F2862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1B2F4C-0B24-6FD7-03B9-A5D8D8D1B6E8}"/>
              </a:ext>
            </a:extLst>
          </p:cNvPr>
          <p:cNvSpPr>
            <a:spLocks noGrp="1"/>
          </p:cNvSpPr>
          <p:nvPr>
            <p:ph type="ctrTitle"/>
          </p:nvPr>
        </p:nvSpPr>
        <p:spPr/>
        <p:txBody>
          <a:bodyPr/>
          <a:lstStyle/>
          <a:p>
            <a:r>
              <a:rPr lang="en-US"/>
              <a:t>LEA: Grow Your Own (GYO)</a:t>
            </a:r>
          </a:p>
        </p:txBody>
      </p:sp>
    </p:spTree>
    <p:extLst>
      <p:ext uri="{BB962C8B-B14F-4D97-AF65-F5344CB8AC3E}">
        <p14:creationId xmlns:p14="http://schemas.microsoft.com/office/powerpoint/2010/main" val="287039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E131A-B98B-6B82-8441-C250B8643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83FED-F5D2-8CFA-5A40-D51332A1B1CF}"/>
              </a:ext>
            </a:extLst>
          </p:cNvPr>
          <p:cNvSpPr>
            <a:spLocks noGrp="1"/>
          </p:cNvSpPr>
          <p:nvPr>
            <p:ph type="title"/>
          </p:nvPr>
        </p:nvSpPr>
        <p:spPr/>
        <p:txBody>
          <a:bodyPr>
            <a:normAutofit fontScale="90000"/>
          </a:bodyPr>
          <a:lstStyle/>
          <a:p>
            <a:r>
              <a:rPr lang="en-US"/>
              <a:t>Managing PREP Programs – LEA Data Manager Access in ECOS for Entities (GYO)</a:t>
            </a:r>
          </a:p>
        </p:txBody>
      </p:sp>
      <p:pic>
        <p:nvPicPr>
          <p:cNvPr id="1030" name="Picture 6" descr="ECOS navigation menu with PREP Allotment expanded and View Partnership PREP Allotment selected">
            <a:extLst>
              <a:ext uri="{FF2B5EF4-FFF2-40B4-BE49-F238E27FC236}">
                <a16:creationId xmlns:a16="http://schemas.microsoft.com/office/drawing/2014/main" id="{B1AA2961-674C-ED74-2987-564EC73DD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69" y="1284030"/>
            <a:ext cx="1928189" cy="52928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6D99B13-1E49-A9F5-0BD8-79789704EDC7}"/>
              </a:ext>
            </a:extLst>
          </p:cNvPr>
          <p:cNvSpPr>
            <a:spLocks noGrp="1"/>
          </p:cNvSpPr>
          <p:nvPr>
            <p:ph idx="1"/>
          </p:nvPr>
        </p:nvSpPr>
        <p:spPr>
          <a:xfrm>
            <a:off x="4407676" y="4701818"/>
            <a:ext cx="5463116" cy="1053079"/>
          </a:xfrm>
          <a:solidFill>
            <a:srgbClr val="0D6CB9"/>
          </a:solidFill>
          <a:ln w="19050">
            <a:solidFill>
              <a:schemeClr val="tx1"/>
            </a:solidFill>
          </a:ln>
        </p:spPr>
        <p:txBody>
          <a:bodyPr/>
          <a:lstStyle/>
          <a:p>
            <a:r>
              <a:rPr lang="en-US" b="1">
                <a:solidFill>
                  <a:schemeClr val="bg1"/>
                </a:solidFill>
              </a:rPr>
              <a:t>Log in to Your Entity</a:t>
            </a:r>
          </a:p>
          <a:p>
            <a:r>
              <a:rPr lang="en-US" b="1">
                <a:solidFill>
                  <a:schemeClr val="bg1"/>
                </a:solidFill>
              </a:rPr>
              <a:t>Select: Manage Grow Your Own</a:t>
            </a:r>
          </a:p>
        </p:txBody>
      </p:sp>
      <p:sp>
        <p:nvSpPr>
          <p:cNvPr id="7" name="Rectangle 6">
            <a:extLst>
              <a:ext uri="{FF2B5EF4-FFF2-40B4-BE49-F238E27FC236}">
                <a16:creationId xmlns:a16="http://schemas.microsoft.com/office/drawing/2014/main" id="{1066C638-6563-BAB8-1DAB-AB0BC15C4FDB}"/>
              </a:ext>
              <a:ext uri="{C183D7F6-B498-43B3-948B-1728B52AA6E4}">
                <adec:decorative xmlns:adec="http://schemas.microsoft.com/office/drawing/2017/decorative" val="1"/>
              </a:ext>
            </a:extLst>
          </p:cNvPr>
          <p:cNvSpPr/>
          <p:nvPr/>
        </p:nvSpPr>
        <p:spPr>
          <a:xfrm>
            <a:off x="644958" y="3310467"/>
            <a:ext cx="2267575" cy="1053078"/>
          </a:xfrm>
          <a:prstGeom prst="rect">
            <a:avLst/>
          </a:prstGeom>
          <a:noFill/>
          <a:ln w="38100">
            <a:solidFill>
              <a:srgbClr val="0D6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ED3AD4D2-D914-A371-8AF4-A0A873346A23}"/>
              </a:ext>
              <a:ext uri="{C183D7F6-B498-43B3-948B-1728B52AA6E4}">
                <adec:decorative xmlns:adec="http://schemas.microsoft.com/office/drawing/2017/decorative" val="1"/>
              </a:ext>
            </a:extLst>
          </p:cNvPr>
          <p:cNvSpPr/>
          <p:nvPr/>
        </p:nvSpPr>
        <p:spPr>
          <a:xfrm rot="12046823">
            <a:off x="2877835" y="4368275"/>
            <a:ext cx="1455963"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1E77F32C-BC75-5FBE-30C4-22986A815C67}"/>
              </a:ext>
              <a:ext uri="{C183D7F6-B498-43B3-948B-1728B52AA6E4}">
                <adec:decorative xmlns:adec="http://schemas.microsoft.com/office/drawing/2017/decorative" val="1"/>
              </a:ext>
            </a:extLst>
          </p:cNvPr>
          <p:cNvSpPr/>
          <p:nvPr/>
        </p:nvSpPr>
        <p:spPr>
          <a:xfrm rot="16200000">
            <a:off x="6955337" y="3939015"/>
            <a:ext cx="1005840"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COS Entities application page showing assigned entity roles and Add/Modify Access link.">
            <a:extLst>
              <a:ext uri="{FF2B5EF4-FFF2-40B4-BE49-F238E27FC236}">
                <a16:creationId xmlns:a16="http://schemas.microsoft.com/office/drawing/2014/main" id="{D66F4B33-93B6-5D03-D9E8-DA91E73F06F1}"/>
              </a:ext>
            </a:extLst>
          </p:cNvPr>
          <p:cNvPicPr>
            <a:picLocks noChangeAspect="1"/>
          </p:cNvPicPr>
          <p:nvPr/>
        </p:nvPicPr>
        <p:blipFill>
          <a:blip r:embed="rId4"/>
          <a:stretch>
            <a:fillRect/>
          </a:stretch>
        </p:blipFill>
        <p:spPr>
          <a:xfrm>
            <a:off x="2912533" y="1255973"/>
            <a:ext cx="9091449" cy="2286000"/>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15EBCFF1-BF87-7AE9-F18A-B4CA1272BD20}"/>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158714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0ADE-123F-4388-50A8-BB832A38E20C}"/>
              </a:ext>
            </a:extLst>
          </p:cNvPr>
          <p:cNvSpPr>
            <a:spLocks noGrp="1"/>
          </p:cNvSpPr>
          <p:nvPr>
            <p:ph type="title"/>
          </p:nvPr>
        </p:nvSpPr>
        <p:spPr>
          <a:xfrm>
            <a:off x="285469" y="160894"/>
            <a:ext cx="10250362" cy="751350"/>
          </a:xfrm>
        </p:spPr>
        <p:txBody>
          <a:bodyPr anchor="ctr">
            <a:normAutofit/>
          </a:bodyPr>
          <a:lstStyle/>
          <a:p>
            <a:r>
              <a:rPr lang="en-US"/>
              <a:t>Validations (GYO)</a:t>
            </a:r>
          </a:p>
        </p:txBody>
      </p:sp>
      <p:sp>
        <p:nvSpPr>
          <p:cNvPr id="11" name="Rectangle 10">
            <a:extLst>
              <a:ext uri="{FF2B5EF4-FFF2-40B4-BE49-F238E27FC236}">
                <a16:creationId xmlns:a16="http://schemas.microsoft.com/office/drawing/2014/main" id="{60DD735B-DAA3-3C1B-40B2-BE881EDC25D0}"/>
              </a:ext>
              <a:ext uri="{C183D7F6-B498-43B3-948B-1728B52AA6E4}">
                <adec:decorative xmlns:adec="http://schemas.microsoft.com/office/drawing/2017/decorative" val="1"/>
              </a:ext>
            </a:extLst>
          </p:cNvPr>
          <p:cNvSpPr/>
          <p:nvPr/>
        </p:nvSpPr>
        <p:spPr>
          <a:xfrm>
            <a:off x="649357" y="1382485"/>
            <a:ext cx="8375373" cy="64509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DCE415-0DE4-8344-D3C3-A0F26CAC7E91}"/>
              </a:ext>
              <a:ext uri="{C183D7F6-B498-43B3-948B-1728B52AA6E4}">
                <adec:decorative xmlns:adec="http://schemas.microsoft.com/office/drawing/2017/decorative" val="1"/>
              </a:ext>
            </a:extLst>
          </p:cNvPr>
          <p:cNvSpPr/>
          <p:nvPr/>
        </p:nvSpPr>
        <p:spPr>
          <a:xfrm>
            <a:off x="649357" y="2176091"/>
            <a:ext cx="8375373" cy="64509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562C17-2869-581F-FCD1-005BDA084D04}"/>
              </a:ext>
              <a:ext uri="{C183D7F6-B498-43B3-948B-1728B52AA6E4}">
                <adec:decorative xmlns:adec="http://schemas.microsoft.com/office/drawing/2017/decorative" val="1"/>
              </a:ext>
            </a:extLst>
          </p:cNvPr>
          <p:cNvSpPr/>
          <p:nvPr/>
        </p:nvSpPr>
        <p:spPr>
          <a:xfrm>
            <a:off x="649357" y="2969697"/>
            <a:ext cx="8375373" cy="64509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BBC500-1660-3BB4-F78F-B2A9D4654D50}"/>
              </a:ext>
              <a:ext uri="{C183D7F6-B498-43B3-948B-1728B52AA6E4}">
                <adec:decorative xmlns:adec="http://schemas.microsoft.com/office/drawing/2017/decorative" val="1"/>
              </a:ext>
            </a:extLst>
          </p:cNvPr>
          <p:cNvSpPr/>
          <p:nvPr/>
        </p:nvSpPr>
        <p:spPr>
          <a:xfrm>
            <a:off x="649357" y="3763303"/>
            <a:ext cx="8375373" cy="64509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CDDDBD-C253-2FF3-7CB8-1E3ABBFBF5D5}"/>
              </a:ext>
              <a:ext uri="{C183D7F6-B498-43B3-948B-1728B52AA6E4}">
                <adec:decorative xmlns:adec="http://schemas.microsoft.com/office/drawing/2017/decorative" val="1"/>
              </a:ext>
            </a:extLst>
          </p:cNvPr>
          <p:cNvSpPr/>
          <p:nvPr/>
        </p:nvSpPr>
        <p:spPr>
          <a:xfrm>
            <a:off x="649356" y="4556909"/>
            <a:ext cx="8375373" cy="645098"/>
          </a:xfrm>
          <a:prstGeom prst="rect">
            <a:avLst/>
          </a:prstGeom>
          <a:solidFill>
            <a:srgbClr val="FFD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11E0B2-1675-237E-CE11-BD6209534CDB}"/>
              </a:ext>
            </a:extLst>
          </p:cNvPr>
          <p:cNvSpPr/>
          <p:nvPr/>
        </p:nvSpPr>
        <p:spPr>
          <a:xfrm>
            <a:off x="318576" y="1382485"/>
            <a:ext cx="11544581" cy="5108087"/>
          </a:xfrm>
          <a:prstGeom prst="rect">
            <a:avLst/>
          </a:prstGeom>
        </p:spPr>
        <p:txBody>
          <a:bodyPr/>
          <a:lstStyle/>
          <a:p>
            <a:pPr marL="285750" lvl="0" indent="-285750">
              <a:spcAft>
                <a:spcPts val="2400"/>
              </a:spcAft>
              <a:buFont typeface="Arial" panose="020B0604020202020204" pitchFamily="34" charset="0"/>
              <a:buChar char="•"/>
            </a:pPr>
            <a:r>
              <a:rPr lang="en-US" sz="3200" dirty="0"/>
              <a:t>New Year Opens - July 1, 20XX</a:t>
            </a:r>
          </a:p>
          <a:p>
            <a:pPr marL="285750" lvl="0" indent="-285750">
              <a:spcAft>
                <a:spcPts val="2400"/>
              </a:spcAft>
              <a:buFont typeface="Arial" panose="020B0604020202020204" pitchFamily="34" charset="0"/>
              <a:buChar char="•"/>
            </a:pPr>
            <a:r>
              <a:rPr lang="en-US" sz="3200" dirty="0"/>
              <a:t>Year Locks for New Entries- January 31, 20XX</a:t>
            </a:r>
          </a:p>
          <a:p>
            <a:pPr marL="285750" lvl="0" indent="-285750">
              <a:spcAft>
                <a:spcPts val="2400"/>
              </a:spcAft>
              <a:buFont typeface="Arial" panose="020B0604020202020204" pitchFamily="34" charset="0"/>
              <a:buChar char="•"/>
            </a:pPr>
            <a:r>
              <a:rPr lang="en-US" sz="3200" dirty="0"/>
              <a:t>TEA ID Not Valid- Error message</a:t>
            </a:r>
          </a:p>
          <a:p>
            <a:pPr marL="285750" lvl="0" indent="-285750">
              <a:spcAft>
                <a:spcPts val="2400"/>
              </a:spcAft>
              <a:buFont typeface="Arial" panose="020B0604020202020204" pitchFamily="34" charset="0"/>
              <a:buChar char="•"/>
            </a:pPr>
            <a:r>
              <a:rPr lang="en-US" sz="3200" dirty="0"/>
              <a:t>No Duplicate Entries- Error message</a:t>
            </a:r>
          </a:p>
          <a:p>
            <a:pPr marL="285750" lvl="0" indent="-285750">
              <a:spcAft>
                <a:spcPts val="2400"/>
              </a:spcAft>
              <a:buFont typeface="Arial" panose="020B0604020202020204" pitchFamily="34" charset="0"/>
              <a:buChar char="•"/>
            </a:pPr>
            <a:r>
              <a:rPr lang="en-US" sz="3200" dirty="0">
                <a:solidFill>
                  <a:schemeClr val="tx1"/>
                </a:solidFill>
              </a:rPr>
              <a:t>Limit 40 Participants / Year- </a:t>
            </a:r>
            <a:r>
              <a:rPr lang="en-US" sz="3200" dirty="0"/>
              <a:t>Error Message</a:t>
            </a:r>
          </a:p>
        </p:txBody>
      </p:sp>
    </p:spTree>
    <p:extLst>
      <p:ext uri="{BB962C8B-B14F-4D97-AF65-F5344CB8AC3E}">
        <p14:creationId xmlns:p14="http://schemas.microsoft.com/office/powerpoint/2010/main" val="3447278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B12A-6940-1092-8737-587CAB847810}"/>
              </a:ext>
            </a:extLst>
          </p:cNvPr>
          <p:cNvSpPr>
            <a:spLocks noGrp="1"/>
          </p:cNvSpPr>
          <p:nvPr>
            <p:ph type="title"/>
          </p:nvPr>
        </p:nvSpPr>
        <p:spPr/>
        <p:txBody>
          <a:bodyPr>
            <a:normAutofit/>
          </a:bodyPr>
          <a:lstStyle/>
          <a:p>
            <a:r>
              <a:rPr lang="en-US"/>
              <a:t>Enter a GYO Participant</a:t>
            </a:r>
          </a:p>
        </p:txBody>
      </p:sp>
      <p:pic>
        <p:nvPicPr>
          <p:cNvPr id="6" name="Picture 5" descr="GYO Program Participants dashboard with filters and participant records table for an ISD.">
            <a:extLst>
              <a:ext uri="{FF2B5EF4-FFF2-40B4-BE49-F238E27FC236}">
                <a16:creationId xmlns:a16="http://schemas.microsoft.com/office/drawing/2014/main" id="{6695B19F-38DA-E8EA-5374-EC667FD0A330}"/>
              </a:ext>
            </a:extLst>
          </p:cNvPr>
          <p:cNvPicPr>
            <a:picLocks noChangeAspect="1"/>
          </p:cNvPicPr>
          <p:nvPr/>
        </p:nvPicPr>
        <p:blipFill>
          <a:blip r:embed="rId3"/>
          <a:stretch>
            <a:fillRect/>
          </a:stretch>
        </p:blipFill>
        <p:spPr>
          <a:xfrm>
            <a:off x="285469" y="912244"/>
            <a:ext cx="9933993" cy="2743200"/>
          </a:xfrm>
          <a:prstGeom prst="rect">
            <a:avLst/>
          </a:prstGeom>
          <a:ln w="19050">
            <a:solidFill>
              <a:schemeClr val="tx1"/>
            </a:solidFill>
          </a:ln>
        </p:spPr>
      </p:pic>
      <p:pic>
        <p:nvPicPr>
          <p:cNvPr id="5" name="Picture 4" descr="Create GYO form with participant details, start date, campus, and starting credits.&#10;">
            <a:extLst>
              <a:ext uri="{FF2B5EF4-FFF2-40B4-BE49-F238E27FC236}">
                <a16:creationId xmlns:a16="http://schemas.microsoft.com/office/drawing/2014/main" id="{524FC0F1-EA61-DFC8-53A5-A312169FB23C}"/>
              </a:ext>
            </a:extLst>
          </p:cNvPr>
          <p:cNvPicPr>
            <a:picLocks noChangeAspect="1"/>
          </p:cNvPicPr>
          <p:nvPr/>
        </p:nvPicPr>
        <p:blipFill>
          <a:blip r:embed="rId4"/>
          <a:stretch>
            <a:fillRect/>
          </a:stretch>
        </p:blipFill>
        <p:spPr>
          <a:xfrm>
            <a:off x="2860162" y="3588146"/>
            <a:ext cx="8797835" cy="3108960"/>
          </a:xfrm>
          <a:prstGeom prst="rect">
            <a:avLst/>
          </a:prstGeom>
          <a:ln w="19050">
            <a:solidFill>
              <a:schemeClr val="tx1"/>
            </a:solidFill>
          </a:ln>
        </p:spPr>
      </p:pic>
      <p:sp>
        <p:nvSpPr>
          <p:cNvPr id="7" name="Arrow: Left 6">
            <a:extLst>
              <a:ext uri="{FF2B5EF4-FFF2-40B4-BE49-F238E27FC236}">
                <a16:creationId xmlns:a16="http://schemas.microsoft.com/office/drawing/2014/main" id="{04E3FBF4-DF31-1A2A-59B2-D98A8353A61B}"/>
              </a:ext>
              <a:ext uri="{C183D7F6-B498-43B3-948B-1728B52AA6E4}">
                <adec:decorative xmlns:adec="http://schemas.microsoft.com/office/drawing/2017/decorative" val="1"/>
              </a:ext>
            </a:extLst>
          </p:cNvPr>
          <p:cNvSpPr/>
          <p:nvPr/>
        </p:nvSpPr>
        <p:spPr>
          <a:xfrm>
            <a:off x="6414916" y="2085517"/>
            <a:ext cx="1688326" cy="396654"/>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49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ACB9-CFDC-D7A7-FEA3-987864C23802}"/>
              </a:ext>
            </a:extLst>
          </p:cNvPr>
          <p:cNvSpPr>
            <a:spLocks noGrp="1"/>
          </p:cNvSpPr>
          <p:nvPr>
            <p:ph type="title"/>
          </p:nvPr>
        </p:nvSpPr>
        <p:spPr/>
        <p:txBody>
          <a:bodyPr/>
          <a:lstStyle/>
          <a:p>
            <a:r>
              <a:rPr lang="en-US"/>
              <a:t>Generate a List of all Participants</a:t>
            </a:r>
          </a:p>
        </p:txBody>
      </p:sp>
      <p:pic>
        <p:nvPicPr>
          <p:cNvPr id="22" name="Picture 21" descr="GYO participants table showing records, export option, and auto-populated EPP fields.&#10;">
            <a:extLst>
              <a:ext uri="{FF2B5EF4-FFF2-40B4-BE49-F238E27FC236}">
                <a16:creationId xmlns:a16="http://schemas.microsoft.com/office/drawing/2014/main" id="{1CB6826B-4D5A-6086-63B9-3C99E75659C7}"/>
              </a:ext>
            </a:extLst>
          </p:cNvPr>
          <p:cNvPicPr>
            <a:picLocks noChangeAspect="1"/>
          </p:cNvPicPr>
          <p:nvPr/>
        </p:nvPicPr>
        <p:blipFill>
          <a:blip r:embed="rId3"/>
          <a:stretch>
            <a:fillRect/>
          </a:stretch>
        </p:blipFill>
        <p:spPr>
          <a:xfrm>
            <a:off x="149296" y="1205329"/>
            <a:ext cx="11893407" cy="5332564"/>
          </a:xfrm>
          <a:prstGeom prst="rect">
            <a:avLst/>
          </a:prstGeom>
        </p:spPr>
      </p:pic>
    </p:spTree>
    <p:extLst>
      <p:ext uri="{BB962C8B-B14F-4D97-AF65-F5344CB8AC3E}">
        <p14:creationId xmlns:p14="http://schemas.microsoft.com/office/powerpoint/2010/main" val="61011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3965-7FB9-756E-3697-A2D5B69DBDC8}"/>
              </a:ext>
            </a:extLst>
          </p:cNvPr>
          <p:cNvSpPr>
            <a:spLocks noGrp="1"/>
          </p:cNvSpPr>
          <p:nvPr>
            <p:ph type="ctrTitle"/>
          </p:nvPr>
        </p:nvSpPr>
        <p:spPr>
          <a:xfrm>
            <a:off x="394772" y="1151850"/>
            <a:ext cx="4825814" cy="881329"/>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Agenda</a:t>
            </a:r>
          </a:p>
        </p:txBody>
      </p:sp>
      <p:sp>
        <p:nvSpPr>
          <p:cNvPr id="9" name="Rectangle: Rounded Corners 8">
            <a:extLst>
              <a:ext uri="{FF2B5EF4-FFF2-40B4-BE49-F238E27FC236}">
                <a16:creationId xmlns:a16="http://schemas.microsoft.com/office/drawing/2014/main" id="{86FC8B6A-6477-CBB5-54C7-B543D5E1D354}"/>
              </a:ext>
            </a:extLst>
          </p:cNvPr>
          <p:cNvSpPr/>
          <p:nvPr/>
        </p:nvSpPr>
        <p:spPr>
          <a:xfrm>
            <a:off x="330201" y="2217182"/>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PREP Program Overview</a:t>
            </a:r>
          </a:p>
        </p:txBody>
      </p:sp>
      <p:sp>
        <p:nvSpPr>
          <p:cNvPr id="13" name="Rectangle: Rounded Corners 12">
            <a:extLst>
              <a:ext uri="{FF2B5EF4-FFF2-40B4-BE49-F238E27FC236}">
                <a16:creationId xmlns:a16="http://schemas.microsoft.com/office/drawing/2014/main" id="{036C9AE3-F25B-6308-85B9-D131BB99C4E4}"/>
              </a:ext>
            </a:extLst>
          </p:cNvPr>
          <p:cNvSpPr/>
          <p:nvPr/>
        </p:nvSpPr>
        <p:spPr>
          <a:xfrm>
            <a:off x="330201" y="2857534"/>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Managing Data &amp; ECOS Access </a:t>
            </a:r>
          </a:p>
        </p:txBody>
      </p:sp>
      <p:sp>
        <p:nvSpPr>
          <p:cNvPr id="21" name="Rectangle: Rounded Corners 20">
            <a:extLst>
              <a:ext uri="{FF2B5EF4-FFF2-40B4-BE49-F238E27FC236}">
                <a16:creationId xmlns:a16="http://schemas.microsoft.com/office/drawing/2014/main" id="{491A8917-593B-6AFE-7D74-27956BB3DED4}"/>
              </a:ext>
            </a:extLst>
          </p:cNvPr>
          <p:cNvSpPr/>
          <p:nvPr/>
        </p:nvSpPr>
        <p:spPr>
          <a:xfrm>
            <a:off x="330201" y="3469750"/>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a:ea typeface="Open Sans"/>
                <a:cs typeface="Open Sans"/>
              </a:rPr>
              <a:t>Grow Your Own (GYO)</a:t>
            </a:r>
          </a:p>
        </p:txBody>
      </p:sp>
      <p:sp>
        <p:nvSpPr>
          <p:cNvPr id="20" name="Rectangle: Rounded Corners 19">
            <a:extLst>
              <a:ext uri="{FF2B5EF4-FFF2-40B4-BE49-F238E27FC236}">
                <a16:creationId xmlns:a16="http://schemas.microsoft.com/office/drawing/2014/main" id="{AC736200-2101-DDBB-A634-7ADFDC2998E9}"/>
              </a:ext>
            </a:extLst>
          </p:cNvPr>
          <p:cNvSpPr/>
          <p:nvPr/>
        </p:nvSpPr>
        <p:spPr>
          <a:xfrm>
            <a:off x="330200" y="4090509"/>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a:ea typeface="Open Sans"/>
                <a:cs typeface="Open Sans"/>
              </a:rPr>
              <a:t>Mentorship</a:t>
            </a:r>
          </a:p>
        </p:txBody>
      </p:sp>
      <p:sp>
        <p:nvSpPr>
          <p:cNvPr id="16" name="Rectangle: Rounded Corners 15">
            <a:extLst>
              <a:ext uri="{FF2B5EF4-FFF2-40B4-BE49-F238E27FC236}">
                <a16:creationId xmlns:a16="http://schemas.microsoft.com/office/drawing/2014/main" id="{C313963E-0091-B50D-D645-ACA953CB2DE0}"/>
              </a:ext>
            </a:extLst>
          </p:cNvPr>
          <p:cNvSpPr/>
          <p:nvPr/>
        </p:nvSpPr>
        <p:spPr>
          <a:xfrm>
            <a:off x="330201" y="4719811"/>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a:ea typeface="Open Sans"/>
                <a:cs typeface="Open Sans"/>
              </a:rPr>
              <a:t>Residency (RSD)</a:t>
            </a:r>
          </a:p>
        </p:txBody>
      </p:sp>
      <p:sp>
        <p:nvSpPr>
          <p:cNvPr id="17" name="Rectangle: Rounded Corners 16">
            <a:extLst>
              <a:ext uri="{FF2B5EF4-FFF2-40B4-BE49-F238E27FC236}">
                <a16:creationId xmlns:a16="http://schemas.microsoft.com/office/drawing/2014/main" id="{C3839183-3B79-25A9-D8B7-F9191E2B7366}"/>
              </a:ext>
            </a:extLst>
          </p:cNvPr>
          <p:cNvSpPr/>
          <p:nvPr/>
        </p:nvSpPr>
        <p:spPr>
          <a:xfrm>
            <a:off x="330201" y="5340570"/>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Additional Resources </a:t>
            </a:r>
          </a:p>
        </p:txBody>
      </p:sp>
      <p:sp>
        <p:nvSpPr>
          <p:cNvPr id="5" name="Text Placeholder 4">
            <a:extLst>
              <a:ext uri="{FF2B5EF4-FFF2-40B4-BE49-F238E27FC236}">
                <a16:creationId xmlns:a16="http://schemas.microsoft.com/office/drawing/2014/main" id="{E83BE2E8-9C56-DE80-0628-C4BD20B1EC8C}"/>
              </a:ext>
            </a:extLst>
          </p:cNvPr>
          <p:cNvSpPr>
            <a:spLocks noGrp="1"/>
          </p:cNvSpPr>
          <p:nvPr>
            <p:ph type="body" sz="quarter" idx="33"/>
          </p:nvPr>
        </p:nvSpPr>
        <p:spPr>
          <a:xfrm>
            <a:off x="6452672" y="1151850"/>
            <a:ext cx="5409128" cy="881329"/>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FYIs</a:t>
            </a:r>
          </a:p>
        </p:txBody>
      </p:sp>
      <p:sp>
        <p:nvSpPr>
          <p:cNvPr id="4" name="Content Placeholder 3">
            <a:extLst>
              <a:ext uri="{FF2B5EF4-FFF2-40B4-BE49-F238E27FC236}">
                <a16:creationId xmlns:a16="http://schemas.microsoft.com/office/drawing/2014/main" id="{9A6D855E-29AA-5F42-88C1-CA60470E77E0}"/>
              </a:ext>
            </a:extLst>
          </p:cNvPr>
          <p:cNvSpPr>
            <a:spLocks noGrp="1"/>
          </p:cNvSpPr>
          <p:nvPr>
            <p:ph idx="21"/>
          </p:nvPr>
        </p:nvSpPr>
        <p:spPr>
          <a:xfrm>
            <a:off x="7258050" y="2206546"/>
            <a:ext cx="4538281" cy="4155245"/>
          </a:xfrm>
        </p:spPr>
        <p:txBody>
          <a:bodyPr lIns="91440" tIns="45720" rIns="91440" bIns="45720" anchor="t"/>
          <a:lstStyle/>
          <a:p>
            <a:pPr marL="0" indent="0">
              <a:buNone/>
            </a:pPr>
            <a:r>
              <a:rPr lang="en-US">
                <a:latin typeface="Open Sans" panose="020B0606030504020204" pitchFamily="34" charset="0"/>
                <a:ea typeface="Open Sans" panose="020B0606030504020204" pitchFamily="34" charset="0"/>
                <a:cs typeface="Open Sans" panose="020B0606030504020204" pitchFamily="34" charset="0"/>
              </a:rPr>
              <a:t>Submit questions during the webinar using the Zoom Q&amp;A</a:t>
            </a:r>
          </a:p>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atin typeface="Open Sans" panose="020B0606030504020204" pitchFamily="34" charset="0"/>
                <a:ea typeface="Open Sans" panose="020B0606030504020204" pitchFamily="34" charset="0"/>
                <a:cs typeface="Open Sans" panose="020B0606030504020204" pitchFamily="34" charset="0"/>
              </a:rPr>
              <a:t>Webinar slides and recordings will be posted on the </a:t>
            </a:r>
            <a:r>
              <a:rPr lang="en-US">
                <a:solidFill>
                  <a:srgbClr val="0D6CB9"/>
                </a:solidFill>
                <a:hlinkClick r:id="rId3"/>
              </a:rPr>
              <a:t>PREP Allotment </a:t>
            </a:r>
            <a:r>
              <a:rPr lang="en-US"/>
              <a:t>Information page</a:t>
            </a:r>
          </a:p>
          <a:p>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atin typeface="Open Sans" panose="020B0606030504020204" pitchFamily="34" charset="0"/>
                <a:ea typeface="Open Sans" panose="020B0606030504020204" pitchFamily="34" charset="0"/>
                <a:cs typeface="Open Sans" panose="020B0606030504020204" pitchFamily="34" charset="0"/>
              </a:rPr>
              <a:t>Submit Questions to the </a:t>
            </a:r>
            <a:r>
              <a:rPr lang="en-US">
                <a:latin typeface="Open Sans" panose="020B0606030504020204" pitchFamily="34" charset="0"/>
                <a:ea typeface="Open Sans" panose="020B0606030504020204" pitchFamily="34" charset="0"/>
                <a:cs typeface="Open Sans" panose="020B0606030504020204" pitchFamily="34" charset="0"/>
                <a:hlinkClick r:id="rId4"/>
              </a:rPr>
              <a:t>PREP Support Portal</a:t>
            </a: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600"/>
          </a:p>
          <a:p>
            <a:endParaRPr lang="en-US" sz="2600"/>
          </a:p>
        </p:txBody>
      </p:sp>
      <p:pic>
        <p:nvPicPr>
          <p:cNvPr id="7" name="Graphic 6">
            <a:extLst>
              <a:ext uri="{FF2B5EF4-FFF2-40B4-BE49-F238E27FC236}">
                <a16:creationId xmlns:a16="http://schemas.microsoft.com/office/drawing/2014/main" id="{50DE1B3D-36BD-45E6-DFCD-8C0DF4DB283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32096" y="4829867"/>
            <a:ext cx="688539" cy="688539"/>
          </a:xfrm>
          <a:prstGeom prst="rect">
            <a:avLst/>
          </a:prstGeom>
        </p:spPr>
      </p:pic>
      <p:pic>
        <p:nvPicPr>
          <p:cNvPr id="8" name="Graphic 7">
            <a:extLst>
              <a:ext uri="{FF2B5EF4-FFF2-40B4-BE49-F238E27FC236}">
                <a16:creationId xmlns:a16="http://schemas.microsoft.com/office/drawing/2014/main" id="{B3603827-EDDF-936E-A64B-D779CA5EA81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32098" y="2206546"/>
            <a:ext cx="688539" cy="688539"/>
          </a:xfrm>
          <a:prstGeom prst="rect">
            <a:avLst/>
          </a:prstGeom>
        </p:spPr>
      </p:pic>
      <p:pic>
        <p:nvPicPr>
          <p:cNvPr id="10" name="Graphic 9">
            <a:extLst>
              <a:ext uri="{FF2B5EF4-FFF2-40B4-BE49-F238E27FC236}">
                <a16:creationId xmlns:a16="http://schemas.microsoft.com/office/drawing/2014/main" id="{107B8AD5-C9C6-370A-415A-4826C989467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32096" y="3469750"/>
            <a:ext cx="688539" cy="688539"/>
          </a:xfrm>
          <a:prstGeom prst="rect">
            <a:avLst/>
          </a:prstGeom>
        </p:spPr>
      </p:pic>
    </p:spTree>
    <p:extLst>
      <p:ext uri="{BB962C8B-B14F-4D97-AF65-F5344CB8AC3E}">
        <p14:creationId xmlns:p14="http://schemas.microsoft.com/office/powerpoint/2010/main" val="345909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D153-2295-A3E3-5768-8AB38D558102}"/>
              </a:ext>
            </a:extLst>
          </p:cNvPr>
          <p:cNvSpPr>
            <a:spLocks noGrp="1"/>
          </p:cNvSpPr>
          <p:nvPr>
            <p:ph type="title"/>
          </p:nvPr>
        </p:nvSpPr>
        <p:spPr/>
        <p:txBody>
          <a:bodyPr/>
          <a:lstStyle/>
          <a:p>
            <a:r>
              <a:rPr lang="en-US"/>
              <a:t>Check Your Work / Edit Participant Information</a:t>
            </a:r>
          </a:p>
        </p:txBody>
      </p:sp>
      <p:pic>
        <p:nvPicPr>
          <p:cNvPr id="19" name="Picture 18" descr="Edit GYO record form with fields for institution, degree date, end date, and comments.&#10;">
            <a:extLst>
              <a:ext uri="{FF2B5EF4-FFF2-40B4-BE49-F238E27FC236}">
                <a16:creationId xmlns:a16="http://schemas.microsoft.com/office/drawing/2014/main" id="{C8D0E0D4-7745-205B-91A2-D718DF4AE8DB}"/>
              </a:ext>
            </a:extLst>
          </p:cNvPr>
          <p:cNvPicPr>
            <a:picLocks noChangeAspect="1"/>
          </p:cNvPicPr>
          <p:nvPr/>
        </p:nvPicPr>
        <p:blipFill>
          <a:blip r:embed="rId3"/>
          <a:stretch>
            <a:fillRect/>
          </a:stretch>
        </p:blipFill>
        <p:spPr>
          <a:xfrm>
            <a:off x="1134262" y="1004104"/>
            <a:ext cx="9923476" cy="5577840"/>
          </a:xfrm>
          <a:prstGeom prst="rect">
            <a:avLst/>
          </a:prstGeom>
        </p:spPr>
      </p:pic>
    </p:spTree>
    <p:extLst>
      <p:ext uri="{BB962C8B-B14F-4D97-AF65-F5344CB8AC3E}">
        <p14:creationId xmlns:p14="http://schemas.microsoft.com/office/powerpoint/2010/main" val="3003519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C5F9-76AA-FD4F-4FFF-F83D089953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ABE7BD0-5C8C-DE21-B635-572611F03E6F}"/>
              </a:ext>
              <a:ext uri="{C183D7F6-B498-43B3-948B-1728B52AA6E4}">
                <adec:decorative xmlns:adec="http://schemas.microsoft.com/office/drawing/2017/decorative" val="1"/>
              </a:ext>
            </a:extLst>
          </p:cNvPr>
          <p:cNvSpPr/>
          <p:nvPr/>
        </p:nvSpPr>
        <p:spPr>
          <a:xfrm>
            <a:off x="3949149" y="1278004"/>
            <a:ext cx="3962399" cy="424268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45992-EBB5-0CA3-196C-2E2EAFCFE398}"/>
              </a:ext>
            </a:extLst>
          </p:cNvPr>
          <p:cNvSpPr>
            <a:spLocks noGrp="1"/>
          </p:cNvSpPr>
          <p:nvPr>
            <p:ph type="title"/>
          </p:nvPr>
        </p:nvSpPr>
        <p:spPr/>
        <p:txBody>
          <a:bodyPr>
            <a:normAutofit/>
          </a:bodyPr>
          <a:lstStyle/>
          <a:p>
            <a:r>
              <a:rPr lang="en-US"/>
              <a:t>LEA Next Steps: Update GYO Data  </a:t>
            </a:r>
          </a:p>
        </p:txBody>
      </p:sp>
      <p:sp>
        <p:nvSpPr>
          <p:cNvPr id="3" name="Rectangle 2">
            <a:extLst>
              <a:ext uri="{FF2B5EF4-FFF2-40B4-BE49-F238E27FC236}">
                <a16:creationId xmlns:a16="http://schemas.microsoft.com/office/drawing/2014/main" id="{2266ACB9-385F-56F7-D108-E227C32BFBE7}"/>
              </a:ext>
            </a:extLst>
          </p:cNvPr>
          <p:cNvSpPr/>
          <p:nvPr/>
        </p:nvSpPr>
        <p:spPr>
          <a:xfrm>
            <a:off x="5652453" y="5886451"/>
            <a:ext cx="4637039" cy="584775"/>
          </a:xfrm>
          <a:prstGeom prst="rect">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Data for Records Update</a:t>
            </a:r>
          </a:p>
        </p:txBody>
      </p:sp>
      <p:sp>
        <p:nvSpPr>
          <p:cNvPr id="4" name="Arrow: Bent-Up 3">
            <a:extLst>
              <a:ext uri="{FF2B5EF4-FFF2-40B4-BE49-F238E27FC236}">
                <a16:creationId xmlns:a16="http://schemas.microsoft.com/office/drawing/2014/main" id="{20F26E92-8F43-954B-752B-6C5F8D687C67}"/>
              </a:ext>
              <a:ext uri="{C183D7F6-B498-43B3-948B-1728B52AA6E4}">
                <adec:decorative xmlns:adec="http://schemas.microsoft.com/office/drawing/2017/decorative" val="1"/>
              </a:ext>
            </a:extLst>
          </p:cNvPr>
          <p:cNvSpPr/>
          <p:nvPr/>
        </p:nvSpPr>
        <p:spPr>
          <a:xfrm flipH="1">
            <a:off x="4956322" y="5520691"/>
            <a:ext cx="586408" cy="731520"/>
          </a:xfrm>
          <a:prstGeom prst="bentUpArrow">
            <a:avLst/>
          </a:prstGeom>
          <a:solidFill>
            <a:srgbClr val="0D6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C6FA2B-3DA4-48E2-6875-5573658C4E4C}"/>
              </a:ext>
            </a:extLst>
          </p:cNvPr>
          <p:cNvSpPr/>
          <p:nvPr/>
        </p:nvSpPr>
        <p:spPr>
          <a:xfrm>
            <a:off x="185529" y="1278004"/>
            <a:ext cx="11807687" cy="4242687"/>
          </a:xfrm>
          <a:prstGeom prst="rect">
            <a:avLst/>
          </a:prstGeom>
        </p:spPr>
        <p:txBody>
          <a:bodyPr numCol="3"/>
          <a:lstStyle/>
          <a:p>
            <a:pPr lvl="0"/>
            <a:r>
              <a:rPr lang="en-US" sz="2400" b="1" u="sng" dirty="0"/>
              <a:t>LEA enters at initial setup</a:t>
            </a:r>
          </a:p>
          <a:p>
            <a:pPr lvl="0"/>
            <a:endParaRPr lang="en-US" sz="2400" b="1" u="sng" dirty="0"/>
          </a:p>
          <a:p>
            <a:pPr marL="182880" lvl="1" indent="-182880">
              <a:buFont typeface="Arial" panose="020B0604020202020204" pitchFamily="34" charset="0"/>
              <a:buChar char="•"/>
            </a:pPr>
            <a:r>
              <a:rPr lang="en-US" sz="2000" b="1" i="0" dirty="0"/>
              <a:t>Cohort</a:t>
            </a:r>
            <a:r>
              <a:rPr lang="en-US" sz="2000" b="0" i="0" dirty="0"/>
              <a:t> </a:t>
            </a:r>
            <a:r>
              <a:rPr lang="en-US" sz="2000" b="0" i="1" dirty="0"/>
              <a:t>(defaults to current academic year)</a:t>
            </a:r>
            <a:r>
              <a:rPr lang="en-US" sz="2000" b="0" i="0" dirty="0"/>
              <a:t> </a:t>
            </a:r>
            <a:endParaRPr lang="en-US" sz="2000" dirty="0"/>
          </a:p>
          <a:p>
            <a:pPr marL="182880" lvl="1" indent="-182880">
              <a:buFont typeface="Arial" panose="020B0604020202020204" pitchFamily="34" charset="0"/>
              <a:buChar char="•"/>
            </a:pPr>
            <a:r>
              <a:rPr lang="en-US" sz="2000" b="1" i="0" dirty="0"/>
              <a:t>TEA ID/Name </a:t>
            </a:r>
            <a:r>
              <a:rPr lang="en-US" sz="2000" b="0" i="0" dirty="0"/>
              <a:t>of</a:t>
            </a:r>
            <a:r>
              <a:rPr lang="en-US" sz="2000" b="1" i="0" dirty="0"/>
              <a:t> </a:t>
            </a:r>
            <a:r>
              <a:rPr lang="en-US" sz="2000" b="0" i="0" dirty="0"/>
              <a:t>participant</a:t>
            </a:r>
            <a:endParaRPr lang="en-US" sz="2000" b="0" dirty="0"/>
          </a:p>
          <a:p>
            <a:pPr marL="182880" lvl="1" indent="-182880">
              <a:buFont typeface="Arial" panose="020B0604020202020204" pitchFamily="34" charset="0"/>
              <a:buChar char="•"/>
            </a:pPr>
            <a:r>
              <a:rPr lang="en-US" sz="2000" b="1" i="0" dirty="0"/>
              <a:t>Campus</a:t>
            </a:r>
            <a:endParaRPr lang="en-US" sz="2000" dirty="0"/>
          </a:p>
          <a:p>
            <a:pPr marL="182880" lvl="1" indent="-182880">
              <a:buFont typeface="Arial" panose="020B0604020202020204" pitchFamily="34" charset="0"/>
              <a:buChar char="•"/>
            </a:pPr>
            <a:r>
              <a:rPr lang="en-US" sz="2000" b="1" i="0" dirty="0"/>
              <a:t>GYO start date</a:t>
            </a:r>
            <a:r>
              <a:rPr lang="en-US" sz="2000" b="0" i="0" dirty="0"/>
              <a:t> </a:t>
            </a:r>
            <a:endParaRPr lang="en-US" sz="2000" dirty="0"/>
          </a:p>
          <a:p>
            <a:pPr marL="182880" lvl="1" indent="-182880">
              <a:buFont typeface="Arial" panose="020B0604020202020204" pitchFamily="34" charset="0"/>
              <a:buChar char="•"/>
            </a:pPr>
            <a:r>
              <a:rPr lang="en-US" sz="2000" b="0" i="0" dirty="0"/>
              <a:t>Starting college credits </a:t>
            </a:r>
            <a:endParaRPr lang="en-US" sz="2000" dirty="0"/>
          </a:p>
          <a:p>
            <a:pPr lvl="0">
              <a:buNone/>
            </a:pPr>
            <a:endParaRPr lang="en-US" sz="2000" b="0" i="0" dirty="0"/>
          </a:p>
          <a:p>
            <a:pPr lvl="0">
              <a:buNone/>
            </a:pPr>
            <a:endParaRPr lang="en-US" sz="2000" dirty="0"/>
          </a:p>
          <a:p>
            <a:pPr lvl="0">
              <a:buNone/>
            </a:pPr>
            <a:endParaRPr lang="en-US" sz="2000" b="0" i="0" dirty="0"/>
          </a:p>
          <a:p>
            <a:pPr lvl="0">
              <a:buNone/>
            </a:pPr>
            <a:endParaRPr lang="en-US" sz="2000" b="0" i="0" dirty="0"/>
          </a:p>
          <a:p>
            <a:pPr lvl="0">
              <a:buNone/>
            </a:pPr>
            <a:endParaRPr lang="en-US" sz="2000" b="0" i="0" dirty="0"/>
          </a:p>
          <a:p>
            <a:pPr lvl="0">
              <a:buNone/>
            </a:pPr>
            <a:r>
              <a:rPr lang="en-US" sz="2400" b="1" i="0" u="sng" dirty="0"/>
              <a:t>LEA updates later</a:t>
            </a:r>
          </a:p>
          <a:p>
            <a:pPr lvl="0">
              <a:buNone/>
            </a:pPr>
            <a:endParaRPr lang="en-US" sz="2400" b="1" u="sng" dirty="0"/>
          </a:p>
          <a:p>
            <a:pPr marL="182880" lvl="1" indent="-182880">
              <a:buFont typeface="Arial" panose="020B0604020202020204" pitchFamily="34" charset="0"/>
              <a:buChar char="•"/>
            </a:pPr>
            <a:r>
              <a:rPr lang="en-US" sz="2000" b="1" i="0" dirty="0"/>
              <a:t>Institution</a:t>
            </a:r>
            <a:r>
              <a:rPr lang="en-US" sz="2000" b="0" i="0" dirty="0"/>
              <a:t> where degree is earned </a:t>
            </a:r>
            <a:endParaRPr lang="en-US" sz="2000" dirty="0"/>
          </a:p>
          <a:p>
            <a:pPr marL="182880" lvl="1" indent="-182880">
              <a:buFont typeface="Arial" panose="020B0604020202020204" pitchFamily="34" charset="0"/>
              <a:buChar char="•"/>
            </a:pPr>
            <a:r>
              <a:rPr lang="en-US" sz="2000" b="1" i="0" dirty="0"/>
              <a:t>Degree completion </a:t>
            </a:r>
            <a:r>
              <a:rPr lang="en-US" sz="2000" b="0" i="0" dirty="0"/>
              <a:t>date </a:t>
            </a:r>
            <a:r>
              <a:rPr lang="en-US" sz="2000" b="0" i="1" dirty="0"/>
              <a:t>(MM/YYYY)</a:t>
            </a:r>
            <a:r>
              <a:rPr lang="en-US" sz="2000" b="0" i="0" dirty="0"/>
              <a:t> </a:t>
            </a:r>
            <a:endParaRPr lang="en-US" sz="2000" dirty="0"/>
          </a:p>
          <a:p>
            <a:pPr marL="182880" lvl="1" indent="-182880">
              <a:buFont typeface="Arial" panose="020B0604020202020204" pitchFamily="34" charset="0"/>
              <a:buChar char="•"/>
            </a:pPr>
            <a:r>
              <a:rPr lang="en-US" sz="2000" b="1" i="0" dirty="0"/>
              <a:t>GYO end date</a:t>
            </a:r>
            <a:r>
              <a:rPr lang="en-US" sz="2000" b="0" i="0" dirty="0"/>
              <a:t> </a:t>
            </a:r>
            <a:r>
              <a:rPr lang="en-US" sz="2000" b="0" i="1" dirty="0"/>
              <a:t>(triggers status changes)</a:t>
            </a:r>
            <a:r>
              <a:rPr lang="en-US" sz="2000" b="0" i="0" dirty="0"/>
              <a:t> </a:t>
            </a:r>
            <a:endParaRPr lang="en-US" sz="2000" dirty="0"/>
          </a:p>
          <a:p>
            <a:pPr marL="182880" lvl="1" indent="-182880">
              <a:buFont typeface="Arial" panose="020B0604020202020204" pitchFamily="34" charset="0"/>
              <a:buChar char="•"/>
            </a:pPr>
            <a:r>
              <a:rPr lang="en-US" sz="2000" b="1" i="0" dirty="0"/>
              <a:t>Comment</a:t>
            </a:r>
            <a:r>
              <a:rPr lang="en-US" sz="2000" b="0" i="0" dirty="0"/>
              <a:t> required when    editing records</a:t>
            </a:r>
            <a:endParaRPr lang="en-US" sz="2000" dirty="0"/>
          </a:p>
          <a:p>
            <a:pPr marL="182880" lvl="1" indent="-182880">
              <a:buFont typeface="Arial" panose="020B0604020202020204" pitchFamily="34" charset="0"/>
              <a:buChar char="•"/>
            </a:pPr>
            <a:r>
              <a:rPr lang="en-US" sz="2000" b="0" i="0" dirty="0"/>
              <a:t>Participant </a:t>
            </a:r>
            <a:r>
              <a:rPr lang="en-US" sz="2000" b="1" i="0" dirty="0"/>
              <a:t>status</a:t>
            </a:r>
            <a:r>
              <a:rPr lang="en-US" sz="2000" b="0" i="0" dirty="0"/>
              <a:t>:</a:t>
            </a:r>
            <a:endParaRPr lang="en-US" sz="2000" dirty="0"/>
          </a:p>
          <a:p>
            <a:pPr marL="182880" lvl="2" indent="-182880">
              <a:buFont typeface="Arial" panose="020B0604020202020204" pitchFamily="34" charset="0"/>
              <a:buChar char="•"/>
            </a:pPr>
            <a:r>
              <a:rPr lang="en-US" sz="2000" b="0" i="0" dirty="0"/>
              <a:t>(Pending, GYO Complete, Ineligible, Inactive)</a:t>
            </a:r>
            <a:endParaRPr lang="en-US" sz="2000" dirty="0"/>
          </a:p>
          <a:p>
            <a:pPr lvl="0">
              <a:buNone/>
            </a:pPr>
            <a:r>
              <a:rPr lang="en-US" sz="2400" b="1" i="0" u="sng" dirty="0"/>
              <a:t>ECOS automatically generates and/or tracks</a:t>
            </a:r>
            <a:endParaRPr lang="en-US" sz="2400" b="1" u="sng" dirty="0"/>
          </a:p>
          <a:p>
            <a:pPr marL="182880" lvl="1" indent="-182880">
              <a:buFont typeface="Arial" panose="020B0604020202020204" pitchFamily="34" charset="0"/>
              <a:buChar char="•"/>
            </a:pPr>
            <a:r>
              <a:rPr lang="en-US" sz="2000" b="1" i="0" dirty="0"/>
              <a:t>Employee name </a:t>
            </a:r>
            <a:r>
              <a:rPr lang="en-US" sz="2000" b="0" i="1" dirty="0"/>
              <a:t>(from TEA ID)</a:t>
            </a:r>
            <a:endParaRPr lang="en-US" sz="2000" dirty="0"/>
          </a:p>
          <a:p>
            <a:pPr marL="182880" lvl="1" indent="-182880">
              <a:buFont typeface="Arial" panose="020B0604020202020204" pitchFamily="34" charset="0"/>
              <a:buChar char="•"/>
            </a:pPr>
            <a:r>
              <a:rPr lang="en-US" sz="2000" b="1" i="0" dirty="0"/>
              <a:t>LEA/CDN</a:t>
            </a:r>
            <a:endParaRPr lang="en-US" sz="2000" b="1" dirty="0"/>
          </a:p>
          <a:p>
            <a:pPr marL="182880" lvl="1" indent="-182880">
              <a:buFont typeface="Arial" panose="020B0604020202020204" pitchFamily="34" charset="0"/>
              <a:buChar char="•"/>
            </a:pPr>
            <a:r>
              <a:rPr lang="en-US" sz="2000" b="1" i="0" dirty="0"/>
              <a:t>EPP Name </a:t>
            </a:r>
            <a:r>
              <a:rPr lang="en-US" sz="2000" b="0" i="1" dirty="0"/>
              <a:t>(from admission record)</a:t>
            </a:r>
            <a:endParaRPr lang="en-US" sz="2000" dirty="0"/>
          </a:p>
          <a:p>
            <a:pPr marL="182880" lvl="1" indent="-182880">
              <a:buFont typeface="Arial" panose="020B0604020202020204" pitchFamily="34" charset="0"/>
              <a:buChar char="•"/>
            </a:pPr>
            <a:r>
              <a:rPr lang="en-US" sz="2000" b="1" dirty="0"/>
              <a:t>EPP Admission Date </a:t>
            </a:r>
            <a:r>
              <a:rPr lang="en-US" sz="2000" b="0" i="1" dirty="0"/>
              <a:t>(from admission record)</a:t>
            </a:r>
          </a:p>
          <a:p>
            <a:pPr marL="182880" lvl="1" indent="-182880">
              <a:buFont typeface="Arial" panose="020B0604020202020204" pitchFamily="34" charset="0"/>
              <a:buChar char="•"/>
            </a:pPr>
            <a:r>
              <a:rPr lang="en-US" sz="2000" b="1" i="0" dirty="0"/>
              <a:t>Audit Trail </a:t>
            </a:r>
            <a:r>
              <a:rPr lang="en-US" sz="2000" b="0" i="0" dirty="0"/>
              <a:t>Record created/modified date and user </a:t>
            </a:r>
            <a:r>
              <a:rPr lang="en-US" sz="2000" b="0" i="1" dirty="0"/>
              <a:t>(</a:t>
            </a:r>
            <a:r>
              <a:rPr lang="en-US" sz="2000" b="1" i="1" dirty="0"/>
              <a:t>audit log</a:t>
            </a:r>
            <a:r>
              <a:rPr lang="en-US" sz="2000" b="0" i="1" dirty="0"/>
              <a:t>)</a:t>
            </a:r>
            <a:endParaRPr lang="en-US" sz="2000" dirty="0"/>
          </a:p>
        </p:txBody>
      </p:sp>
    </p:spTree>
    <p:extLst>
      <p:ext uri="{BB962C8B-B14F-4D97-AF65-F5344CB8AC3E}">
        <p14:creationId xmlns:p14="http://schemas.microsoft.com/office/powerpoint/2010/main" val="4008209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BC99-22EB-1969-9A15-E1BBE62CC9EB}"/>
              </a:ext>
            </a:extLst>
          </p:cNvPr>
          <p:cNvSpPr>
            <a:spLocks noGrp="1"/>
          </p:cNvSpPr>
          <p:nvPr>
            <p:ph type="title"/>
          </p:nvPr>
        </p:nvSpPr>
        <p:spPr/>
        <p:txBody>
          <a:bodyPr/>
          <a:lstStyle/>
          <a:p>
            <a:r>
              <a:rPr lang="en-US"/>
              <a:t>Quick Check-in: GYO</a:t>
            </a:r>
          </a:p>
        </p:txBody>
      </p:sp>
      <p:sp>
        <p:nvSpPr>
          <p:cNvPr id="3" name="Content Placeholder 2">
            <a:extLst>
              <a:ext uri="{FF2B5EF4-FFF2-40B4-BE49-F238E27FC236}">
                <a16:creationId xmlns:a16="http://schemas.microsoft.com/office/drawing/2014/main" id="{15A033EA-2725-450C-60D3-2D72C42216B2}"/>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descr="screen shot of form ">
                <a:extLst>
                  <a:ext uri="{FF2B5EF4-FFF2-40B4-BE49-F238E27FC236}">
                    <a16:creationId xmlns:a16="http://schemas.microsoft.com/office/drawing/2014/main" id="{6DC113B9-B7B1-5D8F-5F55-7B87A02C70F9}"/>
                  </a:ext>
                </a:extLst>
              </p:cNvPr>
              <p:cNvGraphicFramePr>
                <a:graphicFrameLocks noGrp="1"/>
              </p:cNvGraphicFramePr>
              <p:nvPr>
                <p:extLst>
                  <p:ext uri="{D42A27DB-BD31-4B8C-83A1-F6EECF244321}">
                    <p14:modId xmlns:p14="http://schemas.microsoft.com/office/powerpoint/2010/main" val="2644239834"/>
                  </p:ext>
                </p:extLst>
              </p:nvPr>
            </p:nvGraphicFramePr>
            <p:xfrm>
              <a:off x="0" y="0"/>
              <a:ext cx="12102353" cy="669710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descr="screen shot of form ">
                <a:extLst>
                  <a:ext uri="{FF2B5EF4-FFF2-40B4-BE49-F238E27FC236}">
                    <a16:creationId xmlns:a16="http://schemas.microsoft.com/office/drawing/2014/main" id="{6DC113B9-B7B1-5D8F-5F55-7B87A02C70F9}"/>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02353" cy="6697106"/>
              </a:xfrm>
              <a:prstGeom prst="rect">
                <a:avLst/>
              </a:prstGeom>
            </p:spPr>
          </p:pic>
        </mc:Fallback>
      </mc:AlternateContent>
    </p:spTree>
    <p:extLst>
      <p:ext uri="{BB962C8B-B14F-4D97-AF65-F5344CB8AC3E}">
        <p14:creationId xmlns:p14="http://schemas.microsoft.com/office/powerpoint/2010/main" val="20827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A7009-2BC5-08CF-9E0E-3AAC17A15DB1}"/>
              </a:ext>
            </a:extLst>
          </p:cNvPr>
          <p:cNvSpPr>
            <a:spLocks noGrp="1"/>
          </p:cNvSpPr>
          <p:nvPr>
            <p:ph type="ctrTitle"/>
          </p:nvPr>
        </p:nvSpPr>
        <p:spPr/>
        <p:txBody>
          <a:bodyPr/>
          <a:lstStyle/>
          <a:p>
            <a:r>
              <a:rPr lang="en-US"/>
              <a:t>LEA: Mentorship Program</a:t>
            </a:r>
          </a:p>
        </p:txBody>
      </p:sp>
    </p:spTree>
    <p:extLst>
      <p:ext uri="{BB962C8B-B14F-4D97-AF65-F5344CB8AC3E}">
        <p14:creationId xmlns:p14="http://schemas.microsoft.com/office/powerpoint/2010/main" val="3458620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6ACD3-9207-14B3-551A-CAF5E74DD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D8AD1-DC70-18CC-9987-707EAF5DADAD}"/>
              </a:ext>
            </a:extLst>
          </p:cNvPr>
          <p:cNvSpPr>
            <a:spLocks noGrp="1"/>
          </p:cNvSpPr>
          <p:nvPr>
            <p:ph type="title"/>
          </p:nvPr>
        </p:nvSpPr>
        <p:spPr/>
        <p:txBody>
          <a:bodyPr>
            <a:normAutofit fontScale="90000"/>
          </a:bodyPr>
          <a:lstStyle/>
          <a:p>
            <a:r>
              <a:rPr lang="en-US"/>
              <a:t>Managing PREP Programs – LEA Data Manager Access in ECOS for Entities (Mentorship)</a:t>
            </a:r>
          </a:p>
        </p:txBody>
      </p:sp>
      <p:pic>
        <p:nvPicPr>
          <p:cNvPr id="1030" name="Picture 6" descr="ECOS navigation menu with PREP Allotment expanded and View Partnership PREP Allotment selected">
            <a:extLst>
              <a:ext uri="{FF2B5EF4-FFF2-40B4-BE49-F238E27FC236}">
                <a16:creationId xmlns:a16="http://schemas.microsoft.com/office/drawing/2014/main" id="{FA1954DE-DD78-0F81-6DC7-934A2D836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69" y="1284030"/>
            <a:ext cx="1928189" cy="5292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COS Applications page showing Educator Certification Online System access roles.&#10;">
            <a:extLst>
              <a:ext uri="{FF2B5EF4-FFF2-40B4-BE49-F238E27FC236}">
                <a16:creationId xmlns:a16="http://schemas.microsoft.com/office/drawing/2014/main" id="{700FBA60-A82E-42A4-6F47-A3DBAEA25978}"/>
              </a:ext>
            </a:extLst>
          </p:cNvPr>
          <p:cNvPicPr>
            <a:picLocks noChangeAspect="1"/>
          </p:cNvPicPr>
          <p:nvPr/>
        </p:nvPicPr>
        <p:blipFill>
          <a:blip r:embed="rId4"/>
          <a:stretch>
            <a:fillRect/>
          </a:stretch>
        </p:blipFill>
        <p:spPr>
          <a:xfrm>
            <a:off x="2912533" y="1255973"/>
            <a:ext cx="9091449" cy="2286000"/>
          </a:xfrm>
          <a:prstGeom prst="rect">
            <a:avLst/>
          </a:prstGeom>
          <a:ln w="19050">
            <a:solidFill>
              <a:schemeClr val="tx1"/>
            </a:solidFill>
          </a:ln>
        </p:spPr>
      </p:pic>
      <p:sp>
        <p:nvSpPr>
          <p:cNvPr id="3" name="Content Placeholder 2">
            <a:extLst>
              <a:ext uri="{FF2B5EF4-FFF2-40B4-BE49-F238E27FC236}">
                <a16:creationId xmlns:a16="http://schemas.microsoft.com/office/drawing/2014/main" id="{E42DBB69-8C06-F351-6C34-5E1C08EEFACA}"/>
              </a:ext>
            </a:extLst>
          </p:cNvPr>
          <p:cNvSpPr>
            <a:spLocks noGrp="1"/>
          </p:cNvSpPr>
          <p:nvPr>
            <p:ph idx="1"/>
          </p:nvPr>
        </p:nvSpPr>
        <p:spPr>
          <a:xfrm>
            <a:off x="4421722" y="4610610"/>
            <a:ext cx="5463116" cy="1053079"/>
          </a:xfrm>
          <a:solidFill>
            <a:srgbClr val="0D6CB9"/>
          </a:solidFill>
          <a:ln w="19050">
            <a:solidFill>
              <a:schemeClr val="tx1"/>
            </a:solidFill>
          </a:ln>
        </p:spPr>
        <p:txBody>
          <a:bodyPr/>
          <a:lstStyle/>
          <a:p>
            <a:r>
              <a:rPr lang="en-US" b="1">
                <a:solidFill>
                  <a:schemeClr val="bg1"/>
                </a:solidFill>
              </a:rPr>
              <a:t>Log in to Your Entity</a:t>
            </a:r>
          </a:p>
          <a:p>
            <a:r>
              <a:rPr lang="en-US" b="1">
                <a:solidFill>
                  <a:schemeClr val="bg1"/>
                </a:solidFill>
              </a:rPr>
              <a:t>Select: Manage Mentorships</a:t>
            </a:r>
          </a:p>
        </p:txBody>
      </p:sp>
      <p:sp>
        <p:nvSpPr>
          <p:cNvPr id="7" name="Rectangle 6">
            <a:extLst>
              <a:ext uri="{FF2B5EF4-FFF2-40B4-BE49-F238E27FC236}">
                <a16:creationId xmlns:a16="http://schemas.microsoft.com/office/drawing/2014/main" id="{59E7E82C-5ABE-6B48-3A15-6039BB03FFE7}"/>
              </a:ext>
              <a:ext uri="{C183D7F6-B498-43B3-948B-1728B52AA6E4}">
                <adec:decorative xmlns:adec="http://schemas.microsoft.com/office/drawing/2017/decorative" val="1"/>
              </a:ext>
            </a:extLst>
          </p:cNvPr>
          <p:cNvSpPr/>
          <p:nvPr/>
        </p:nvSpPr>
        <p:spPr>
          <a:xfrm>
            <a:off x="644958" y="3310467"/>
            <a:ext cx="2267575" cy="1053078"/>
          </a:xfrm>
          <a:prstGeom prst="rect">
            <a:avLst/>
          </a:prstGeom>
          <a:noFill/>
          <a:ln w="38100">
            <a:solidFill>
              <a:srgbClr val="0D6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3E3F16A8-4AAC-B004-6B76-AEBD4A3BB95E}"/>
              </a:ext>
              <a:ext uri="{C183D7F6-B498-43B3-948B-1728B52AA6E4}">
                <adec:decorative xmlns:adec="http://schemas.microsoft.com/office/drawing/2017/decorative" val="1"/>
              </a:ext>
            </a:extLst>
          </p:cNvPr>
          <p:cNvSpPr/>
          <p:nvPr/>
        </p:nvSpPr>
        <p:spPr>
          <a:xfrm rot="12371749">
            <a:off x="2948224" y="4114512"/>
            <a:ext cx="1342380"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35F8A082-4DA8-5A41-AFD4-9C0510A1A43A}"/>
              </a:ext>
              <a:ext uri="{C183D7F6-B498-43B3-948B-1728B52AA6E4}">
                <adec:decorative xmlns:adec="http://schemas.microsoft.com/office/drawing/2017/decorative" val="1"/>
              </a:ext>
            </a:extLst>
          </p:cNvPr>
          <p:cNvSpPr/>
          <p:nvPr/>
        </p:nvSpPr>
        <p:spPr>
          <a:xfrm rot="16200000">
            <a:off x="6976072" y="3843945"/>
            <a:ext cx="964370"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7EBC322-315F-745B-AE59-A001089A496C}"/>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2721994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8137-D78B-E2DF-DB74-02882D70B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F34E3-BEA3-AA79-843B-AA9B9CDADF37}"/>
              </a:ext>
            </a:extLst>
          </p:cNvPr>
          <p:cNvSpPr>
            <a:spLocks noGrp="1"/>
          </p:cNvSpPr>
          <p:nvPr>
            <p:ph type="title"/>
          </p:nvPr>
        </p:nvSpPr>
        <p:spPr>
          <a:xfrm>
            <a:off x="285469" y="160894"/>
            <a:ext cx="10250362" cy="751350"/>
          </a:xfrm>
        </p:spPr>
        <p:txBody>
          <a:bodyPr anchor="ctr">
            <a:normAutofit/>
          </a:bodyPr>
          <a:lstStyle/>
          <a:p>
            <a:r>
              <a:rPr lang="en-US"/>
              <a:t>Other Validations (Mentorship)</a:t>
            </a:r>
          </a:p>
        </p:txBody>
      </p:sp>
      <p:sp>
        <p:nvSpPr>
          <p:cNvPr id="9" name="Rectangle 8">
            <a:extLst>
              <a:ext uri="{FF2B5EF4-FFF2-40B4-BE49-F238E27FC236}">
                <a16:creationId xmlns:a16="http://schemas.microsoft.com/office/drawing/2014/main" id="{BD8FA17E-1725-D57B-A2D7-5BE7B1A70BA7}"/>
              </a:ext>
              <a:ext uri="{C183D7F6-B498-43B3-948B-1728B52AA6E4}">
                <adec:decorative xmlns:adec="http://schemas.microsoft.com/office/drawing/2017/decorative" val="1"/>
              </a:ext>
            </a:extLst>
          </p:cNvPr>
          <p:cNvSpPr/>
          <p:nvPr/>
        </p:nvSpPr>
        <p:spPr>
          <a:xfrm>
            <a:off x="6042990" y="1355245"/>
            <a:ext cx="5022575" cy="939037"/>
          </a:xfrm>
          <a:prstGeom prst="rect">
            <a:avLst/>
          </a:prstGeom>
          <a:solidFill>
            <a:srgbClr val="FFD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DA3E6A-2809-A096-8013-4C719F33EBB0}"/>
              </a:ext>
              <a:ext uri="{C183D7F6-B498-43B3-948B-1728B52AA6E4}">
                <adec:decorative xmlns:adec="http://schemas.microsoft.com/office/drawing/2017/decorative" val="1"/>
              </a:ext>
            </a:extLst>
          </p:cNvPr>
          <p:cNvSpPr/>
          <p:nvPr/>
        </p:nvSpPr>
        <p:spPr>
          <a:xfrm>
            <a:off x="6042990" y="2489963"/>
            <a:ext cx="5022575" cy="939037"/>
          </a:xfrm>
          <a:prstGeom prst="rect">
            <a:avLst/>
          </a:prstGeom>
          <a:solidFill>
            <a:srgbClr val="FFD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FFD18F-FA0B-2A98-813E-E945B800FDE2}"/>
              </a:ext>
              <a:ext uri="{C183D7F6-B498-43B3-948B-1728B52AA6E4}">
                <adec:decorative xmlns:adec="http://schemas.microsoft.com/office/drawing/2017/decorative" val="1"/>
              </a:ext>
            </a:extLst>
          </p:cNvPr>
          <p:cNvSpPr/>
          <p:nvPr/>
        </p:nvSpPr>
        <p:spPr>
          <a:xfrm>
            <a:off x="6042990" y="3637931"/>
            <a:ext cx="5022575" cy="939037"/>
          </a:xfrm>
          <a:prstGeom prst="rect">
            <a:avLst/>
          </a:prstGeom>
          <a:solidFill>
            <a:srgbClr val="FFD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89BE4F3-3493-32D2-174F-CE630202ED5D}"/>
              </a:ext>
              <a:ext uri="{C183D7F6-B498-43B3-948B-1728B52AA6E4}">
                <adec:decorative xmlns:adec="http://schemas.microsoft.com/office/drawing/2017/decorative" val="1"/>
              </a:ext>
            </a:extLst>
          </p:cNvPr>
          <p:cNvSpPr/>
          <p:nvPr/>
        </p:nvSpPr>
        <p:spPr>
          <a:xfrm>
            <a:off x="323708" y="3637931"/>
            <a:ext cx="5189195" cy="93903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52623-02A0-03C7-F63B-3198909CBAFD}"/>
              </a:ext>
              <a:ext uri="{C183D7F6-B498-43B3-948B-1728B52AA6E4}">
                <adec:decorative xmlns:adec="http://schemas.microsoft.com/office/drawing/2017/decorative" val="1"/>
              </a:ext>
            </a:extLst>
          </p:cNvPr>
          <p:cNvSpPr/>
          <p:nvPr/>
        </p:nvSpPr>
        <p:spPr>
          <a:xfrm>
            <a:off x="323708" y="4796878"/>
            <a:ext cx="5189195" cy="93903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FD8FFC-A0F4-B59C-8D35-B529692EB852}"/>
              </a:ext>
              <a:ext uri="{C183D7F6-B498-43B3-948B-1728B52AA6E4}">
                <adec:decorative xmlns:adec="http://schemas.microsoft.com/office/drawing/2017/decorative" val="1"/>
              </a:ext>
            </a:extLst>
          </p:cNvPr>
          <p:cNvSpPr/>
          <p:nvPr/>
        </p:nvSpPr>
        <p:spPr>
          <a:xfrm>
            <a:off x="323708" y="2489963"/>
            <a:ext cx="5189195" cy="93903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8415A9-1DB8-2D5C-9855-E9A8C55085A7}"/>
              </a:ext>
              <a:ext uri="{C183D7F6-B498-43B3-948B-1728B52AA6E4}">
                <adec:decorative xmlns:adec="http://schemas.microsoft.com/office/drawing/2017/decorative" val="1"/>
              </a:ext>
            </a:extLst>
          </p:cNvPr>
          <p:cNvSpPr/>
          <p:nvPr/>
        </p:nvSpPr>
        <p:spPr>
          <a:xfrm>
            <a:off x="323708" y="1313832"/>
            <a:ext cx="5189195" cy="93903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36EFA5-BC0B-A2B7-8145-82FFF1D1D57B}"/>
              </a:ext>
            </a:extLst>
          </p:cNvPr>
          <p:cNvSpPr/>
          <p:nvPr/>
        </p:nvSpPr>
        <p:spPr>
          <a:xfrm>
            <a:off x="323709" y="1419230"/>
            <a:ext cx="11544581" cy="4252700"/>
          </a:xfrm>
          <a:prstGeom prst="rect">
            <a:avLst/>
          </a:prstGeom>
        </p:spPr>
        <p:txBody>
          <a:bodyPr numCol="2"/>
          <a:lstStyle/>
          <a:p>
            <a:pPr marL="285750" lvl="0" indent="-285750">
              <a:buFont typeface="Arial" panose="020B0604020202020204" pitchFamily="34" charset="0"/>
              <a:buChar char="•"/>
            </a:pPr>
            <a:r>
              <a:rPr lang="en-US" sz="2400" dirty="0"/>
              <a:t>New Year Opens</a:t>
            </a:r>
          </a:p>
          <a:p>
            <a:pPr marL="742950" lvl="1" indent="-285750">
              <a:buFont typeface="Arial" panose="020B0604020202020204" pitchFamily="34" charset="0"/>
              <a:buChar char="•"/>
            </a:pPr>
            <a:r>
              <a:rPr lang="en-US" sz="2400" dirty="0"/>
              <a:t>July 1, 20XX</a:t>
            </a:r>
          </a:p>
          <a:p>
            <a:pPr marL="742950" lvl="1"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Year Locks for New Entries</a:t>
            </a:r>
          </a:p>
          <a:p>
            <a:pPr marL="742950" lvl="1" indent="-285750">
              <a:buFont typeface="Arial" panose="020B0604020202020204" pitchFamily="34" charset="0"/>
              <a:buChar char="•"/>
            </a:pPr>
            <a:r>
              <a:rPr lang="en-US" sz="2400" dirty="0"/>
              <a:t>January 31, 20XX</a:t>
            </a:r>
          </a:p>
          <a:p>
            <a:pPr marL="742950" lvl="1"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TEA ID Not Valid</a:t>
            </a:r>
          </a:p>
          <a:p>
            <a:pPr marL="742950" lvl="1" indent="-285750">
              <a:buFont typeface="Arial" panose="020B0604020202020204" pitchFamily="34" charset="0"/>
              <a:buChar char="•"/>
            </a:pPr>
            <a:r>
              <a:rPr lang="en-US" sz="2400" dirty="0"/>
              <a:t>Error message</a:t>
            </a:r>
          </a:p>
          <a:p>
            <a:pPr marL="742950" lvl="1"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No Duplicate Entries</a:t>
            </a:r>
          </a:p>
          <a:p>
            <a:pPr marL="742950" lvl="1" indent="-285750">
              <a:buFont typeface="Arial" panose="020B0604020202020204" pitchFamily="34" charset="0"/>
              <a:buChar char="•"/>
            </a:pPr>
            <a:r>
              <a:rPr lang="en-US" sz="2400" dirty="0"/>
              <a:t>Error message</a:t>
            </a:r>
          </a:p>
          <a:p>
            <a:pPr marL="285750" lvl="0" indent="-285750">
              <a:buFont typeface="Arial" panose="020B0604020202020204" pitchFamily="34" charset="0"/>
              <a:buChar char="•"/>
            </a:pPr>
            <a:r>
              <a:rPr lang="en-US" sz="2400" dirty="0"/>
              <a:t>Limit 40 Mentees / Year</a:t>
            </a:r>
          </a:p>
          <a:p>
            <a:pPr marL="742950" lvl="1" indent="-285750">
              <a:buFont typeface="Arial" panose="020B0604020202020204" pitchFamily="34" charset="0"/>
              <a:buChar char="•"/>
            </a:pPr>
            <a:r>
              <a:rPr lang="en-US" sz="2400" dirty="0"/>
              <a:t>Error Message</a:t>
            </a:r>
          </a:p>
          <a:p>
            <a:pPr marL="742950" lvl="1"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Mentor-Limits on Number Mentees</a:t>
            </a:r>
          </a:p>
          <a:p>
            <a:pPr marL="742950" lvl="1" indent="-285750">
              <a:buFont typeface="Arial" panose="020B0604020202020204" pitchFamily="34" charset="0"/>
              <a:buChar char="•"/>
            </a:pPr>
            <a:r>
              <a:rPr lang="en-US" sz="2400" dirty="0"/>
              <a:t>Error Message</a:t>
            </a:r>
          </a:p>
          <a:p>
            <a:pPr marL="742950" lvl="1"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Mentor Teaching Experience</a:t>
            </a:r>
          </a:p>
          <a:p>
            <a:pPr marL="742950" lvl="1" indent="-285750">
              <a:buFont typeface="Arial" panose="020B0604020202020204" pitchFamily="34" charset="0"/>
              <a:buChar char="•"/>
            </a:pPr>
            <a:r>
              <a:rPr lang="en-US" sz="2400" dirty="0"/>
              <a:t>Must be 3 or more years</a:t>
            </a:r>
            <a:endParaRPr lang="en-US" dirty="0"/>
          </a:p>
        </p:txBody>
      </p:sp>
    </p:spTree>
    <p:extLst>
      <p:ext uri="{BB962C8B-B14F-4D97-AF65-F5344CB8AC3E}">
        <p14:creationId xmlns:p14="http://schemas.microsoft.com/office/powerpoint/2010/main" val="2630802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B379-855C-F2A6-7140-05C15A3D70B4}"/>
              </a:ext>
            </a:extLst>
          </p:cNvPr>
          <p:cNvSpPr>
            <a:spLocks noGrp="1"/>
          </p:cNvSpPr>
          <p:nvPr>
            <p:ph type="title"/>
          </p:nvPr>
        </p:nvSpPr>
        <p:spPr/>
        <p:txBody>
          <a:bodyPr/>
          <a:lstStyle/>
          <a:p>
            <a:r>
              <a:rPr lang="en-US"/>
              <a:t>Creating your Mentor List</a:t>
            </a:r>
          </a:p>
        </p:txBody>
      </p:sp>
      <p:pic>
        <p:nvPicPr>
          <p:cNvPr id="5" name="Content Placeholder 4" descr="Mentorship page with school year filter and option to add mentor records.&#10;Provide your feedback on BizChat">
            <a:extLst>
              <a:ext uri="{FF2B5EF4-FFF2-40B4-BE49-F238E27FC236}">
                <a16:creationId xmlns:a16="http://schemas.microsoft.com/office/drawing/2014/main" id="{D9434F4E-DE1A-D63E-53FA-CD080A0A2F56}"/>
              </a:ext>
            </a:extLst>
          </p:cNvPr>
          <p:cNvPicPr>
            <a:picLocks noGrp="1" noChangeAspect="1"/>
          </p:cNvPicPr>
          <p:nvPr>
            <p:ph idx="1"/>
          </p:nvPr>
        </p:nvPicPr>
        <p:blipFill>
          <a:blip r:embed="rId3"/>
          <a:stretch>
            <a:fillRect/>
          </a:stretch>
        </p:blipFill>
        <p:spPr>
          <a:xfrm>
            <a:off x="285750" y="2241540"/>
            <a:ext cx="11544300" cy="2862283"/>
          </a:xfrm>
          <a:prstGeom prst="rect">
            <a:avLst/>
          </a:prstGeom>
          <a:ln w="19050">
            <a:solidFill>
              <a:schemeClr val="tx1"/>
            </a:solidFill>
          </a:ln>
        </p:spPr>
      </p:pic>
      <p:sp>
        <p:nvSpPr>
          <p:cNvPr id="6" name="Arrow: Left 5">
            <a:extLst>
              <a:ext uri="{FF2B5EF4-FFF2-40B4-BE49-F238E27FC236}">
                <a16:creationId xmlns:a16="http://schemas.microsoft.com/office/drawing/2014/main" id="{C494F1C2-E24A-C7FE-471B-58FB05FC59F3}"/>
              </a:ext>
              <a:ext uri="{C183D7F6-B498-43B3-948B-1728B52AA6E4}">
                <adec:decorative xmlns:adec="http://schemas.microsoft.com/office/drawing/2017/decorative" val="1"/>
              </a:ext>
            </a:extLst>
          </p:cNvPr>
          <p:cNvSpPr/>
          <p:nvPr/>
        </p:nvSpPr>
        <p:spPr>
          <a:xfrm>
            <a:off x="6654799" y="4631266"/>
            <a:ext cx="1329267" cy="347134"/>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763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1166-7E7A-BC59-BF68-193C7FE26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3BAF8-CD99-E0A3-A502-F700176135C7}"/>
              </a:ext>
            </a:extLst>
          </p:cNvPr>
          <p:cNvSpPr>
            <a:spLocks noGrp="1"/>
          </p:cNvSpPr>
          <p:nvPr>
            <p:ph type="title"/>
          </p:nvPr>
        </p:nvSpPr>
        <p:spPr/>
        <p:txBody>
          <a:bodyPr>
            <a:normAutofit/>
          </a:bodyPr>
          <a:lstStyle/>
          <a:p>
            <a:r>
              <a:rPr lang="en-US"/>
              <a:t>Enter a Mentorship Participant: Mentor</a:t>
            </a:r>
          </a:p>
        </p:txBody>
      </p:sp>
      <p:pic>
        <p:nvPicPr>
          <p:cNvPr id="2052" name="Picture 4" descr="Add Mentor form with TEA ID, mentor assignment, years teaching, and save options.&#10;">
            <a:extLst>
              <a:ext uri="{FF2B5EF4-FFF2-40B4-BE49-F238E27FC236}">
                <a16:creationId xmlns:a16="http://schemas.microsoft.com/office/drawing/2014/main" id="{23EB157D-DC1F-AFD7-23AE-43819810E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21" y="912244"/>
            <a:ext cx="8426404" cy="53035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Mentor teacher assignment options and maximum beginning teachers per mentor type.&#10;">
            <a:extLst>
              <a:ext uri="{FF2B5EF4-FFF2-40B4-BE49-F238E27FC236}">
                <a16:creationId xmlns:a16="http://schemas.microsoft.com/office/drawing/2014/main" id="{CB8BAA64-DC87-CDCD-9059-7CF30A50D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921" y="2725084"/>
            <a:ext cx="6211876"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593ABFA8-C90D-DFD8-7BDD-45D1A4A429E1}"/>
              </a:ext>
              <a:ext uri="{C183D7F6-B498-43B3-948B-1728B52AA6E4}">
                <adec:decorative xmlns:adec="http://schemas.microsoft.com/office/drawing/2017/decorative" val="1"/>
              </a:ext>
            </a:extLst>
          </p:cNvPr>
          <p:cNvCxnSpPr>
            <a:cxnSpLocks/>
          </p:cNvCxnSpPr>
          <p:nvPr/>
        </p:nvCxnSpPr>
        <p:spPr>
          <a:xfrm flipH="1">
            <a:off x="5918200" y="3894667"/>
            <a:ext cx="1193800" cy="448733"/>
          </a:xfrm>
          <a:prstGeom prst="straightConnector1">
            <a:avLst/>
          </a:prstGeom>
          <a:ln w="38100">
            <a:solidFill>
              <a:srgbClr val="B7241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057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57CF7-FC5B-0F8E-1EB5-C242DC52CC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3096B-71EE-445F-4132-5B49D578FC25}"/>
              </a:ext>
            </a:extLst>
          </p:cNvPr>
          <p:cNvSpPr>
            <a:spLocks noGrp="1"/>
          </p:cNvSpPr>
          <p:nvPr>
            <p:ph type="title"/>
          </p:nvPr>
        </p:nvSpPr>
        <p:spPr/>
        <p:txBody>
          <a:bodyPr>
            <a:normAutofit fontScale="90000"/>
          </a:bodyPr>
          <a:lstStyle/>
          <a:p>
            <a:r>
              <a:rPr lang="en-US" dirty="0"/>
              <a:t>Check Your Work / Edit Participant Information continued</a:t>
            </a:r>
          </a:p>
        </p:txBody>
      </p:sp>
      <p:pic>
        <p:nvPicPr>
          <p:cNvPr id="20" name="Picture 19" descr="Mentor records table with teaching details, certification status, and beginning teacher count.&#10;">
            <a:extLst>
              <a:ext uri="{FF2B5EF4-FFF2-40B4-BE49-F238E27FC236}">
                <a16:creationId xmlns:a16="http://schemas.microsoft.com/office/drawing/2014/main" id="{60DB7ED2-C5AE-7F09-5DE7-46FFAF1DC0B8}"/>
              </a:ext>
            </a:extLst>
          </p:cNvPr>
          <p:cNvPicPr>
            <a:picLocks noChangeAspect="1"/>
          </p:cNvPicPr>
          <p:nvPr/>
        </p:nvPicPr>
        <p:blipFill>
          <a:blip r:embed="rId3"/>
          <a:stretch>
            <a:fillRect/>
          </a:stretch>
        </p:blipFill>
        <p:spPr>
          <a:xfrm>
            <a:off x="84067" y="912244"/>
            <a:ext cx="10451764" cy="3566160"/>
          </a:xfrm>
          <a:prstGeom prst="rect">
            <a:avLst/>
          </a:prstGeom>
          <a:ln w="19050">
            <a:solidFill>
              <a:schemeClr val="tx1"/>
            </a:solidFill>
          </a:ln>
        </p:spPr>
      </p:pic>
      <p:pic>
        <p:nvPicPr>
          <p:cNvPr id="4" name="Picture 3" descr="TMT completion dates and certification statuses showing current, renew soon, and in progress.&#10;">
            <a:extLst>
              <a:ext uri="{FF2B5EF4-FFF2-40B4-BE49-F238E27FC236}">
                <a16:creationId xmlns:a16="http://schemas.microsoft.com/office/drawing/2014/main" id="{2BFCA5CD-AAA2-9DEA-D9EF-477A803023CB}"/>
              </a:ext>
            </a:extLst>
          </p:cNvPr>
          <p:cNvPicPr>
            <a:picLocks noChangeAspect="1"/>
          </p:cNvPicPr>
          <p:nvPr/>
        </p:nvPicPr>
        <p:blipFill>
          <a:blip r:embed="rId4"/>
          <a:stretch>
            <a:fillRect/>
          </a:stretch>
        </p:blipFill>
        <p:spPr>
          <a:xfrm>
            <a:off x="5751119" y="4136786"/>
            <a:ext cx="2742334" cy="2560320"/>
          </a:xfrm>
          <a:prstGeom prst="rect">
            <a:avLst/>
          </a:prstGeom>
          <a:ln w="19050">
            <a:solidFill>
              <a:schemeClr val="tx1"/>
            </a:solidFill>
          </a:ln>
        </p:spPr>
      </p:pic>
    </p:spTree>
    <p:extLst>
      <p:ext uri="{BB962C8B-B14F-4D97-AF65-F5344CB8AC3E}">
        <p14:creationId xmlns:p14="http://schemas.microsoft.com/office/powerpoint/2010/main" val="2542337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6BD4-E177-1EB8-6DB6-419810949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F9514-26D8-92E0-1370-D5B5C6120469}"/>
              </a:ext>
            </a:extLst>
          </p:cNvPr>
          <p:cNvSpPr>
            <a:spLocks noGrp="1"/>
          </p:cNvSpPr>
          <p:nvPr>
            <p:ph type="title"/>
          </p:nvPr>
        </p:nvSpPr>
        <p:spPr/>
        <p:txBody>
          <a:bodyPr>
            <a:normAutofit/>
          </a:bodyPr>
          <a:lstStyle/>
          <a:p>
            <a:r>
              <a:rPr lang="en-US"/>
              <a:t>Enter a Mentorship Participant: Mentee</a:t>
            </a:r>
          </a:p>
        </p:txBody>
      </p:sp>
      <p:pic>
        <p:nvPicPr>
          <p:cNvPr id="5" name="Picture 4" descr="Mentor management table with certification status and option to add beginning teachers.&#10;">
            <a:extLst>
              <a:ext uri="{FF2B5EF4-FFF2-40B4-BE49-F238E27FC236}">
                <a16:creationId xmlns:a16="http://schemas.microsoft.com/office/drawing/2014/main" id="{359EF22B-F508-DBF7-FCB6-AF6FE50FDDBA}"/>
              </a:ext>
            </a:extLst>
          </p:cNvPr>
          <p:cNvPicPr>
            <a:picLocks noChangeAspect="1"/>
          </p:cNvPicPr>
          <p:nvPr/>
        </p:nvPicPr>
        <p:blipFill>
          <a:blip r:embed="rId3"/>
          <a:stretch>
            <a:fillRect/>
          </a:stretch>
        </p:blipFill>
        <p:spPr>
          <a:xfrm>
            <a:off x="277626" y="1847713"/>
            <a:ext cx="11636748" cy="3162574"/>
          </a:xfrm>
          <a:prstGeom prst="rect">
            <a:avLst/>
          </a:prstGeom>
        </p:spPr>
      </p:pic>
    </p:spTree>
    <p:extLst>
      <p:ext uri="{BB962C8B-B14F-4D97-AF65-F5344CB8AC3E}">
        <p14:creationId xmlns:p14="http://schemas.microsoft.com/office/powerpoint/2010/main" val="387175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A9FE-F594-7149-E5AE-7AC1A40B4AE3}"/>
              </a:ext>
            </a:extLst>
          </p:cNvPr>
          <p:cNvSpPr>
            <a:spLocks noGrp="1"/>
          </p:cNvSpPr>
          <p:nvPr>
            <p:ph type="title"/>
          </p:nvPr>
        </p:nvSpPr>
        <p:spPr/>
        <p:txBody>
          <a:bodyPr/>
          <a:lstStyle/>
          <a:p>
            <a:r>
              <a:rPr lang="en-US"/>
              <a:t>Key Words to Know Today</a:t>
            </a:r>
          </a:p>
        </p:txBody>
      </p:sp>
      <p:sp>
        <p:nvSpPr>
          <p:cNvPr id="3" name="Content Placeholder 2">
            <a:extLst>
              <a:ext uri="{FF2B5EF4-FFF2-40B4-BE49-F238E27FC236}">
                <a16:creationId xmlns:a16="http://schemas.microsoft.com/office/drawing/2014/main" id="{DF8B6831-34FC-6885-21C3-A42636C7624F}"/>
              </a:ext>
            </a:extLst>
          </p:cNvPr>
          <p:cNvSpPr>
            <a:spLocks noGrp="1"/>
          </p:cNvSpPr>
          <p:nvPr>
            <p:ph idx="1"/>
          </p:nvPr>
        </p:nvSpPr>
        <p:spPr>
          <a:xfrm>
            <a:off x="285469" y="1132187"/>
            <a:ext cx="11544581" cy="5141614"/>
          </a:xfrm>
        </p:spPr>
        <p:txBody>
          <a:bodyPr/>
          <a:lstStyle/>
          <a:p>
            <a:r>
              <a:rPr lang="en-US" sz="2400" b="1"/>
              <a:t>LEA</a:t>
            </a:r>
            <a:r>
              <a:rPr lang="en-US" sz="2400"/>
              <a:t> – local education agency such as school district or approved charter campus</a:t>
            </a:r>
          </a:p>
          <a:p>
            <a:r>
              <a:rPr lang="en-US" sz="2400" b="1"/>
              <a:t>EPP</a:t>
            </a:r>
            <a:r>
              <a:rPr lang="en-US" sz="2400"/>
              <a:t> – educator preparation program responsible for preparing and recommending candidates for educator certification</a:t>
            </a:r>
          </a:p>
          <a:p>
            <a:r>
              <a:rPr lang="en-US" sz="2400" b="1"/>
              <a:t>Entity/Organization</a:t>
            </a:r>
            <a:r>
              <a:rPr lang="en-US" sz="2400"/>
              <a:t> – generically referencing LEA, EPP, or both</a:t>
            </a:r>
          </a:p>
          <a:p>
            <a:r>
              <a:rPr lang="en-US" sz="2400" b="1"/>
              <a:t>Legal Authority </a:t>
            </a:r>
            <a:r>
              <a:rPr lang="en-US" sz="2400"/>
              <a:t>– the person at the entity/organization with ultimate responsibility for that entity and it’s operation (e.g. the Superintendent of a school district or the Dean/Director/Owner of an EPP)</a:t>
            </a:r>
          </a:p>
          <a:p>
            <a:r>
              <a:rPr lang="en-US" sz="2400" b="1"/>
              <a:t>ECOS</a:t>
            </a:r>
            <a:r>
              <a:rPr lang="en-US" sz="2400"/>
              <a:t> – The Educator Certification Online System that is an application accessed via TEAL and that houses all of the educator data across the state</a:t>
            </a:r>
          </a:p>
          <a:p>
            <a:pPr lvl="1"/>
            <a:r>
              <a:rPr lang="en-US" sz="2000"/>
              <a:t>ECOS for Educators – educator accounts containing certification data</a:t>
            </a:r>
          </a:p>
          <a:p>
            <a:pPr lvl="1"/>
            <a:r>
              <a:rPr lang="en-US" sz="2000"/>
              <a:t>ECOS for Entities – LEAs and EPPs process requests and document and access entity specific records for educators and educator candidates.</a:t>
            </a:r>
          </a:p>
          <a:p>
            <a:pPr lvl="1"/>
            <a:r>
              <a:rPr lang="en-US" sz="2000"/>
              <a:t>ECOS for Admins – TEA access to all data</a:t>
            </a:r>
          </a:p>
          <a:p>
            <a:r>
              <a:rPr lang="en-US" sz="2400" b="1"/>
              <a:t>PREP Data Manager </a:t>
            </a:r>
            <a:r>
              <a:rPr lang="en-US" sz="2400"/>
              <a:t>– The person responsible for entering PREP data into ECOS and verifying its accuracy</a:t>
            </a:r>
          </a:p>
          <a:p>
            <a:endParaRPr lang="en-US" sz="2000"/>
          </a:p>
        </p:txBody>
      </p:sp>
    </p:spTree>
    <p:extLst>
      <p:ext uri="{BB962C8B-B14F-4D97-AF65-F5344CB8AC3E}">
        <p14:creationId xmlns:p14="http://schemas.microsoft.com/office/powerpoint/2010/main" val="3856563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A2DE-F1B6-1AA9-F39D-2A06EB01A42B}"/>
              </a:ext>
            </a:extLst>
          </p:cNvPr>
          <p:cNvSpPr>
            <a:spLocks noGrp="1"/>
          </p:cNvSpPr>
          <p:nvPr>
            <p:ph type="title"/>
          </p:nvPr>
        </p:nvSpPr>
        <p:spPr/>
        <p:txBody>
          <a:bodyPr/>
          <a:lstStyle/>
          <a:p>
            <a:r>
              <a:rPr lang="en-US"/>
              <a:t>Adding the Mentee</a:t>
            </a:r>
          </a:p>
        </p:txBody>
      </p:sp>
      <p:pic>
        <p:nvPicPr>
          <p:cNvPr id="5" name="Picture 4" descr="Add Beginning Teacher form with mentor, TEA ID, campus, hire date, and teaching years.&#10;">
            <a:extLst>
              <a:ext uri="{FF2B5EF4-FFF2-40B4-BE49-F238E27FC236}">
                <a16:creationId xmlns:a16="http://schemas.microsoft.com/office/drawing/2014/main" id="{B35BA892-3659-6F74-241D-1B9C47E6C018}"/>
              </a:ext>
            </a:extLst>
          </p:cNvPr>
          <p:cNvPicPr>
            <a:picLocks noChangeAspect="1"/>
          </p:cNvPicPr>
          <p:nvPr/>
        </p:nvPicPr>
        <p:blipFill>
          <a:blip r:embed="rId3"/>
          <a:stretch>
            <a:fillRect/>
          </a:stretch>
        </p:blipFill>
        <p:spPr>
          <a:xfrm>
            <a:off x="2266666" y="912244"/>
            <a:ext cx="8904405" cy="5760720"/>
          </a:xfrm>
          <a:prstGeom prst="rect">
            <a:avLst/>
          </a:prstGeom>
          <a:ln w="19050">
            <a:solidFill>
              <a:schemeClr val="tx1"/>
            </a:solidFill>
          </a:ln>
        </p:spPr>
      </p:pic>
    </p:spTree>
    <p:extLst>
      <p:ext uri="{BB962C8B-B14F-4D97-AF65-F5344CB8AC3E}">
        <p14:creationId xmlns:p14="http://schemas.microsoft.com/office/powerpoint/2010/main" val="47229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2798-360C-0929-0460-9FBA8A44D0F4}"/>
              </a:ext>
            </a:extLst>
          </p:cNvPr>
          <p:cNvSpPr>
            <a:spLocks noGrp="1"/>
          </p:cNvSpPr>
          <p:nvPr>
            <p:ph type="title"/>
          </p:nvPr>
        </p:nvSpPr>
        <p:spPr/>
        <p:txBody>
          <a:bodyPr/>
          <a:lstStyle/>
          <a:p>
            <a:r>
              <a:rPr lang="en-US" dirty="0"/>
              <a:t>Mentorship </a:t>
            </a:r>
          </a:p>
        </p:txBody>
      </p:sp>
      <p:sp>
        <p:nvSpPr>
          <p:cNvPr id="3" name="Content Placeholder 2">
            <a:extLst>
              <a:ext uri="{FF2B5EF4-FFF2-40B4-BE49-F238E27FC236}">
                <a16:creationId xmlns:a16="http://schemas.microsoft.com/office/drawing/2014/main" id="{93AAA464-0E49-2197-77FF-81C57BE3EEE6}"/>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5" name="Picture 4" descr="Mentorship dashboard showing mentor and beginning teacher assignments, status, and details.&#10;">
            <a:extLst>
              <a:ext uri="{FF2B5EF4-FFF2-40B4-BE49-F238E27FC236}">
                <a16:creationId xmlns:a16="http://schemas.microsoft.com/office/drawing/2014/main" id="{D39360F3-C8F3-F2AB-15B0-4AE5805B489C}"/>
              </a:ext>
            </a:extLst>
          </p:cNvPr>
          <p:cNvPicPr>
            <a:picLocks noChangeAspect="1"/>
          </p:cNvPicPr>
          <p:nvPr/>
        </p:nvPicPr>
        <p:blipFill>
          <a:blip r:embed="rId3"/>
          <a:stretch>
            <a:fillRect/>
          </a:stretch>
        </p:blipFill>
        <p:spPr>
          <a:xfrm>
            <a:off x="147936" y="1134057"/>
            <a:ext cx="11819644" cy="5395428"/>
          </a:xfrm>
          <a:prstGeom prst="rect">
            <a:avLst/>
          </a:prstGeom>
          <a:ln w="19050">
            <a:solidFill>
              <a:schemeClr val="tx1"/>
            </a:solidFill>
          </a:ln>
        </p:spPr>
      </p:pic>
      <p:cxnSp>
        <p:nvCxnSpPr>
          <p:cNvPr id="7" name="Straight Arrow Connector 6">
            <a:extLst>
              <a:ext uri="{FF2B5EF4-FFF2-40B4-BE49-F238E27FC236}">
                <a16:creationId xmlns:a16="http://schemas.microsoft.com/office/drawing/2014/main" id="{ED7F84D5-DE1E-4D91-B3F3-1114E0325902}"/>
              </a:ext>
              <a:ext uri="{C183D7F6-B498-43B3-948B-1728B52AA6E4}">
                <adec:decorative xmlns:adec="http://schemas.microsoft.com/office/drawing/2017/decorative" val="1"/>
              </a:ext>
            </a:extLst>
          </p:cNvPr>
          <p:cNvCxnSpPr>
            <a:cxnSpLocks/>
          </p:cNvCxnSpPr>
          <p:nvPr/>
        </p:nvCxnSpPr>
        <p:spPr>
          <a:xfrm flipH="1" flipV="1">
            <a:off x="544749" y="4416358"/>
            <a:ext cx="184825" cy="1138136"/>
          </a:xfrm>
          <a:prstGeom prst="straightConnector1">
            <a:avLst/>
          </a:prstGeom>
          <a:ln w="38100">
            <a:solidFill>
              <a:srgbClr val="B7241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337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D389-8EA7-8514-53DC-872EEAAA2A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36BE75-44BF-CAD3-9A7D-56DA04B8F3A3}"/>
              </a:ext>
            </a:extLst>
          </p:cNvPr>
          <p:cNvSpPr>
            <a:spLocks noGrp="1"/>
          </p:cNvSpPr>
          <p:nvPr>
            <p:ph type="title"/>
          </p:nvPr>
        </p:nvSpPr>
        <p:spPr>
          <a:xfrm>
            <a:off x="296899" y="130286"/>
            <a:ext cx="10250362" cy="751350"/>
          </a:xfrm>
        </p:spPr>
        <p:txBody>
          <a:bodyPr>
            <a:normAutofit/>
          </a:bodyPr>
          <a:lstStyle/>
          <a:p>
            <a:r>
              <a:rPr lang="en-US"/>
              <a:t>LEA Next Steps: Update Mentorship Data</a:t>
            </a:r>
          </a:p>
        </p:txBody>
      </p:sp>
      <p:sp>
        <p:nvSpPr>
          <p:cNvPr id="5" name="Rectangle 4">
            <a:extLst>
              <a:ext uri="{FF2B5EF4-FFF2-40B4-BE49-F238E27FC236}">
                <a16:creationId xmlns:a16="http://schemas.microsoft.com/office/drawing/2014/main" id="{9394F23E-275F-0440-A202-AA4B6C4378B9}"/>
              </a:ext>
            </a:extLst>
          </p:cNvPr>
          <p:cNvSpPr/>
          <p:nvPr/>
        </p:nvSpPr>
        <p:spPr>
          <a:xfrm>
            <a:off x="4891262" y="5317435"/>
            <a:ext cx="4637039" cy="584775"/>
          </a:xfrm>
          <a:prstGeom prst="rect">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Data for Records Update</a:t>
            </a:r>
          </a:p>
        </p:txBody>
      </p:sp>
      <p:sp>
        <p:nvSpPr>
          <p:cNvPr id="6" name="Arrow: Bent-Up 5">
            <a:extLst>
              <a:ext uri="{FF2B5EF4-FFF2-40B4-BE49-F238E27FC236}">
                <a16:creationId xmlns:a16="http://schemas.microsoft.com/office/drawing/2014/main" id="{BAF7298F-57B3-CDE8-8E84-D940453EBB0B}"/>
              </a:ext>
              <a:ext uri="{C183D7F6-B498-43B3-948B-1728B52AA6E4}">
                <adec:decorative xmlns:adec="http://schemas.microsoft.com/office/drawing/2017/decorative" val="1"/>
              </a:ext>
            </a:extLst>
          </p:cNvPr>
          <p:cNvSpPr/>
          <p:nvPr/>
        </p:nvSpPr>
        <p:spPr>
          <a:xfrm>
            <a:off x="9696869" y="5170690"/>
            <a:ext cx="850392" cy="731520"/>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C9B098-40F1-95B8-DE8A-0021DC5905E1}"/>
              </a:ext>
            </a:extLst>
          </p:cNvPr>
          <p:cNvSpPr>
            <a:spLocks noGrp="1"/>
          </p:cNvSpPr>
          <p:nvPr>
            <p:ph type="sldNum" sz="quarter" idx="4"/>
          </p:nvPr>
        </p:nvSpPr>
        <p:spPr/>
        <p:txBody>
          <a:bodyPr/>
          <a:lstStyle/>
          <a:p>
            <a:fld id="{69C126A4-BD19-47E2-8A0E-0DE1B9D8C925}" type="slidenum">
              <a:rPr lang="en-US" smtClean="0"/>
              <a:pPr/>
              <a:t>32</a:t>
            </a:fld>
            <a:endParaRPr lang="en-US"/>
          </a:p>
        </p:txBody>
      </p:sp>
      <p:sp>
        <p:nvSpPr>
          <p:cNvPr id="7" name="Rectangle 6">
            <a:extLst>
              <a:ext uri="{FF2B5EF4-FFF2-40B4-BE49-F238E27FC236}">
                <a16:creationId xmlns:a16="http://schemas.microsoft.com/office/drawing/2014/main" id="{A0C13E4C-7735-CE26-1DE6-EA2B571469C9}"/>
              </a:ext>
              <a:ext uri="{C183D7F6-B498-43B3-948B-1728B52AA6E4}">
                <adec:decorative xmlns:adec="http://schemas.microsoft.com/office/drawing/2017/decorative" val="1"/>
              </a:ext>
            </a:extLst>
          </p:cNvPr>
          <p:cNvSpPr/>
          <p:nvPr/>
        </p:nvSpPr>
        <p:spPr>
          <a:xfrm>
            <a:off x="7858539" y="1073426"/>
            <a:ext cx="3971510" cy="400215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4749BF8-CF9D-B8A4-AA77-1C6028A20F04}"/>
              </a:ext>
            </a:extLst>
          </p:cNvPr>
          <p:cNvSpPr/>
          <p:nvPr/>
        </p:nvSpPr>
        <p:spPr>
          <a:xfrm>
            <a:off x="296899" y="1087120"/>
            <a:ext cx="11533150" cy="5213183"/>
          </a:xfrm>
          <a:prstGeom prst="rect">
            <a:avLst/>
          </a:prstGeom>
        </p:spPr>
        <p:txBody>
          <a:bodyPr numCol="3"/>
          <a:lstStyle/>
          <a:p>
            <a:pPr lvl="0"/>
            <a:r>
              <a:rPr lang="en-US" sz="2400" b="1" dirty="0"/>
              <a:t>Mentor Information</a:t>
            </a:r>
          </a:p>
          <a:p>
            <a:pPr lvl="0"/>
            <a:endParaRPr lang="en-US" sz="2400" dirty="0"/>
          </a:p>
          <a:p>
            <a:pPr marL="182880" lvl="1" indent="-182880">
              <a:buClr>
                <a:schemeClr val="tx1"/>
              </a:buClr>
              <a:buSzPct val="100000"/>
              <a:buFont typeface="Arial" panose="020B0604020202020204" pitchFamily="34" charset="0"/>
              <a:buChar char="•"/>
            </a:pPr>
            <a:r>
              <a:rPr lang="en-US" dirty="0"/>
              <a:t>Mentor Name</a:t>
            </a:r>
          </a:p>
          <a:p>
            <a:pPr marL="182880" lvl="1" indent="-182880">
              <a:buClr>
                <a:schemeClr val="tx1"/>
              </a:buClr>
              <a:buSzPct val="100000"/>
              <a:buFont typeface="Arial" panose="020B0604020202020204" pitchFamily="34" charset="0"/>
              <a:buChar char="•"/>
            </a:pPr>
            <a:r>
              <a:rPr lang="en-US" dirty="0"/>
              <a:t>TEA ID</a:t>
            </a:r>
          </a:p>
          <a:p>
            <a:pPr marL="182880" lvl="1" indent="-182880">
              <a:buSzPct val="100000"/>
              <a:buFont typeface="Arial" panose="020B0604020202020204" pitchFamily="34" charset="0"/>
              <a:buChar char="•"/>
            </a:pPr>
            <a:r>
              <a:rPr lang="en-US" dirty="0"/>
              <a:t>Yrs teaching experience </a:t>
            </a:r>
          </a:p>
          <a:p>
            <a:pPr marL="182880" lvl="1" indent="-182880">
              <a:buSzPct val="100000"/>
              <a:buFont typeface="Arial" panose="020B0604020202020204" pitchFamily="34" charset="0"/>
              <a:buChar char="•"/>
            </a:pPr>
            <a:r>
              <a:rPr lang="en-US" dirty="0">
                <a:latin typeface="+mn-lt"/>
              </a:rPr>
              <a:t>Texas Mentorship Training completion or renewal status</a:t>
            </a:r>
            <a:endParaRPr lang="en-US"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b="1" dirty="0"/>
              <a:t>Mentee</a:t>
            </a:r>
            <a:r>
              <a:rPr lang="en-US" sz="2400" dirty="0"/>
              <a:t> </a:t>
            </a:r>
            <a:r>
              <a:rPr lang="en-US" sz="2400" b="1" dirty="0"/>
              <a:t>Information</a:t>
            </a:r>
          </a:p>
          <a:p>
            <a:pPr lvl="0"/>
            <a:endParaRPr lang="en-US" sz="2400" dirty="0"/>
          </a:p>
          <a:p>
            <a:pPr marL="182880" lvl="1" indent="-182880">
              <a:buFont typeface="Arial" panose="020B0604020202020204" pitchFamily="34" charset="0"/>
              <a:buChar char="•"/>
            </a:pPr>
            <a:r>
              <a:rPr lang="en-US" dirty="0"/>
              <a:t>Mentee name</a:t>
            </a:r>
          </a:p>
          <a:p>
            <a:pPr marL="182880" lvl="1" indent="-182880">
              <a:buFont typeface="Arial" panose="020B0604020202020204" pitchFamily="34" charset="0"/>
              <a:buChar char="•"/>
            </a:pPr>
            <a:r>
              <a:rPr lang="en-US" dirty="0"/>
              <a:t>TEA ID</a:t>
            </a:r>
          </a:p>
          <a:p>
            <a:pPr marL="182880" lvl="1" indent="-182880">
              <a:buFont typeface="Arial" panose="020B0604020202020204" pitchFamily="34" charset="0"/>
              <a:buChar char="•"/>
            </a:pPr>
            <a:r>
              <a:rPr lang="en-US" dirty="0"/>
              <a:t>Campus name / CDCN</a:t>
            </a:r>
          </a:p>
          <a:p>
            <a:pPr marL="182880" lvl="1" indent="-182880">
              <a:buFont typeface="Arial" panose="020B0604020202020204" pitchFamily="34" charset="0"/>
              <a:buChar char="•"/>
            </a:pPr>
            <a:r>
              <a:rPr lang="en-US" dirty="0"/>
              <a:t>Beginning teacher status (1st–2nd year)</a:t>
            </a:r>
          </a:p>
          <a:p>
            <a:pPr marL="182880" lvl="1" indent="-182880">
              <a:buFont typeface="Arial" panose="020B0604020202020204" pitchFamily="34" charset="0"/>
              <a:buChar char="•"/>
            </a:pPr>
            <a:r>
              <a:rPr lang="en-US" dirty="0"/>
              <a:t>Mentee status (Active / Inactive)</a:t>
            </a:r>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b="1" dirty="0"/>
              <a:t>Mentoring Activity Tracking</a:t>
            </a:r>
          </a:p>
          <a:p>
            <a:pPr lvl="0"/>
            <a:endParaRPr lang="en-US" sz="2400" dirty="0"/>
          </a:p>
          <a:p>
            <a:pPr marL="182880" lvl="1" indent="-182880">
              <a:buFont typeface="Arial" panose="020B0604020202020204" pitchFamily="34" charset="0"/>
              <a:buChar char="•"/>
            </a:pPr>
            <a:r>
              <a:rPr lang="en-US" dirty="0"/>
              <a:t>Number of mentoring hours per semester(12 hours per semester minimum required)</a:t>
            </a:r>
          </a:p>
          <a:p>
            <a:pPr marL="182880" lvl="1" indent="-182880">
              <a:buFont typeface="Arial" panose="020B0604020202020204" pitchFamily="34" charset="0"/>
              <a:buChar char="•"/>
            </a:pPr>
            <a:r>
              <a:rPr lang="en-US" dirty="0"/>
              <a:t>Fall and spring hours tracked separately</a:t>
            </a:r>
          </a:p>
          <a:p>
            <a:pPr marL="182880" lvl="1" indent="-182880">
              <a:buFont typeface="Arial" panose="020B0604020202020204" pitchFamily="34" charset="0"/>
              <a:buChar char="•"/>
            </a:pPr>
            <a:r>
              <a:rPr lang="en-US" dirty="0">
                <a:latin typeface="+mn-lt"/>
              </a:rPr>
              <a:t>School system duties and release time </a:t>
            </a:r>
            <a:endParaRPr lang="en-US" dirty="0"/>
          </a:p>
          <a:p>
            <a:pPr marL="182880" lvl="1" indent="-182880">
              <a:buFont typeface="Arial" panose="020B0604020202020204" pitchFamily="34" charset="0"/>
              <a:buChar char="•"/>
            </a:pPr>
            <a:r>
              <a:rPr lang="en-US" dirty="0"/>
              <a:t>EPP Name-if candidate</a:t>
            </a:r>
          </a:p>
          <a:p>
            <a:pPr marL="182880" lvl="1" indent="-182880">
              <a:buFont typeface="Arial" panose="020B0604020202020204" pitchFamily="34" charset="0"/>
              <a:buChar char="•"/>
            </a:pPr>
            <a:r>
              <a:rPr lang="en-US" b="1" dirty="0"/>
              <a:t>Additional data:</a:t>
            </a:r>
            <a:endParaRPr lang="en-US" dirty="0"/>
          </a:p>
          <a:p>
            <a:pPr marL="182880" lvl="2" indent="-182880">
              <a:buFont typeface="Arial" panose="020B0604020202020204" pitchFamily="34" charset="0"/>
              <a:buChar char="•"/>
            </a:pPr>
            <a:r>
              <a:rPr lang="en-US" dirty="0">
                <a:solidFill>
                  <a:srgbClr val="2D2D2D"/>
                </a:solidFill>
              </a:rPr>
              <a:t>Tracking mentor duties surveys</a:t>
            </a:r>
            <a:r>
              <a:rPr lang="en-US" dirty="0">
                <a:solidFill>
                  <a:srgbClr val="243E75"/>
                </a:solidFill>
              </a:rPr>
              <a:t> </a:t>
            </a:r>
            <a:endParaRPr lang="en-US" dirty="0">
              <a:solidFill>
                <a:srgbClr val="243E75"/>
              </a:solidFill>
              <a:hlinkClick r:id="rId3" tooltip="PREP ECOS Criteria"/>
            </a:endParaRPr>
          </a:p>
        </p:txBody>
      </p:sp>
    </p:spTree>
    <p:extLst>
      <p:ext uri="{BB962C8B-B14F-4D97-AF65-F5344CB8AC3E}">
        <p14:creationId xmlns:p14="http://schemas.microsoft.com/office/powerpoint/2010/main" val="4207412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E315-601E-A871-26E5-5985A5C68D01}"/>
              </a:ext>
            </a:extLst>
          </p:cNvPr>
          <p:cNvSpPr>
            <a:spLocks noGrp="1"/>
          </p:cNvSpPr>
          <p:nvPr>
            <p:ph type="title"/>
          </p:nvPr>
        </p:nvSpPr>
        <p:spPr>
          <a:xfrm>
            <a:off x="285468" y="-375675"/>
            <a:ext cx="10250362" cy="751350"/>
          </a:xfrm>
        </p:spPr>
        <p:txBody>
          <a:bodyPr/>
          <a:lstStyle/>
          <a:p>
            <a:r>
              <a:rPr lang="en-US" dirty="0"/>
              <a:t>Form again</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descr="screenshot of form ">
                <a:extLst>
                  <a:ext uri="{FF2B5EF4-FFF2-40B4-BE49-F238E27FC236}">
                    <a16:creationId xmlns:a16="http://schemas.microsoft.com/office/drawing/2014/main" id="{9A8E573F-E182-110B-4B4C-7978E7DE8875}"/>
                  </a:ext>
                </a:extLst>
              </p:cNvPr>
              <p:cNvGraphicFramePr>
                <a:graphicFrameLocks noGrp="1"/>
              </p:cNvGraphicFramePr>
              <p:nvPr>
                <p:extLst>
                  <p:ext uri="{D42A27DB-BD31-4B8C-83A1-F6EECF244321}">
                    <p14:modId xmlns:p14="http://schemas.microsoft.com/office/powerpoint/2010/main" val="3179981003"/>
                  </p:ext>
                </p:extLst>
              </p:nvPr>
            </p:nvGraphicFramePr>
            <p:xfrm>
              <a:off x="150606" y="160894"/>
              <a:ext cx="12041393" cy="669710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descr="screenshot of form ">
                <a:extLst>
                  <a:ext uri="{FF2B5EF4-FFF2-40B4-BE49-F238E27FC236}">
                    <a16:creationId xmlns:a16="http://schemas.microsoft.com/office/drawing/2014/main" id="{9A8E573F-E182-110B-4B4C-7978E7DE8875}"/>
                  </a:ext>
                </a:extLst>
              </p:cNvPr>
              <p:cNvPicPr>
                <a:picLocks noGrp="1" noRot="1" noChangeAspect="1" noMove="1" noResize="1" noEditPoints="1" noAdjustHandles="1" noChangeArrowheads="1" noChangeShapeType="1"/>
              </p:cNvPicPr>
              <p:nvPr/>
            </p:nvPicPr>
            <p:blipFill>
              <a:blip r:embed="rId4"/>
              <a:stretch>
                <a:fillRect/>
              </a:stretch>
            </p:blipFill>
            <p:spPr>
              <a:xfrm>
                <a:off x="150606" y="160894"/>
                <a:ext cx="12041393" cy="6697106"/>
              </a:xfrm>
              <a:prstGeom prst="rect">
                <a:avLst/>
              </a:prstGeom>
            </p:spPr>
          </p:pic>
        </mc:Fallback>
      </mc:AlternateContent>
    </p:spTree>
    <p:extLst>
      <p:ext uri="{BB962C8B-B14F-4D97-AF65-F5344CB8AC3E}">
        <p14:creationId xmlns:p14="http://schemas.microsoft.com/office/powerpoint/2010/main" val="1602626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5F713-814D-9D6F-3BEF-7A12540334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15CD92-A5F1-FBF5-19E8-E5D86063A337}"/>
              </a:ext>
            </a:extLst>
          </p:cNvPr>
          <p:cNvSpPr>
            <a:spLocks noGrp="1"/>
          </p:cNvSpPr>
          <p:nvPr>
            <p:ph type="ctrTitle"/>
          </p:nvPr>
        </p:nvSpPr>
        <p:spPr/>
        <p:txBody>
          <a:bodyPr/>
          <a:lstStyle/>
          <a:p>
            <a:r>
              <a:rPr lang="en-US"/>
              <a:t>LEA &amp; EPP: Residency (RSD)</a:t>
            </a:r>
          </a:p>
        </p:txBody>
      </p:sp>
    </p:spTree>
    <p:extLst>
      <p:ext uri="{BB962C8B-B14F-4D97-AF65-F5344CB8AC3E}">
        <p14:creationId xmlns:p14="http://schemas.microsoft.com/office/powerpoint/2010/main" val="1643395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9EE73-A6A8-3D99-69C6-1F110C6B9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A94F3-BA74-B1F3-3886-9AC1DDB66EBC}"/>
              </a:ext>
            </a:extLst>
          </p:cNvPr>
          <p:cNvSpPr>
            <a:spLocks noGrp="1"/>
          </p:cNvSpPr>
          <p:nvPr>
            <p:ph type="title"/>
          </p:nvPr>
        </p:nvSpPr>
        <p:spPr/>
        <p:txBody>
          <a:bodyPr>
            <a:normAutofit fontScale="90000"/>
          </a:bodyPr>
          <a:lstStyle/>
          <a:p>
            <a:r>
              <a:rPr lang="en-US"/>
              <a:t>Managing PREP Programs – LEA Data Manager Access in ECOS for Entities (Residency Partnership)</a:t>
            </a:r>
          </a:p>
        </p:txBody>
      </p:sp>
      <p:sp>
        <p:nvSpPr>
          <p:cNvPr id="3" name="Content Placeholder 2">
            <a:extLst>
              <a:ext uri="{FF2B5EF4-FFF2-40B4-BE49-F238E27FC236}">
                <a16:creationId xmlns:a16="http://schemas.microsoft.com/office/drawing/2014/main" id="{DB94C540-A76D-FC59-E8A9-99F98255EED6}"/>
              </a:ext>
            </a:extLst>
          </p:cNvPr>
          <p:cNvSpPr>
            <a:spLocks noGrp="1"/>
          </p:cNvSpPr>
          <p:nvPr>
            <p:ph idx="1"/>
          </p:nvPr>
        </p:nvSpPr>
        <p:spPr>
          <a:xfrm>
            <a:off x="4397952" y="4543386"/>
            <a:ext cx="5955524" cy="1053079"/>
          </a:xfrm>
          <a:solidFill>
            <a:srgbClr val="0D6CB9"/>
          </a:solidFill>
          <a:ln w="19050">
            <a:solidFill>
              <a:schemeClr val="tx1"/>
            </a:solidFill>
          </a:ln>
        </p:spPr>
        <p:txBody>
          <a:bodyPr/>
          <a:lstStyle/>
          <a:p>
            <a:r>
              <a:rPr lang="en-US" b="1">
                <a:solidFill>
                  <a:schemeClr val="bg1"/>
                </a:solidFill>
              </a:rPr>
              <a:t>Log in to Your Entity</a:t>
            </a:r>
          </a:p>
          <a:p>
            <a:r>
              <a:rPr lang="en-US" b="1">
                <a:solidFill>
                  <a:schemeClr val="bg1"/>
                </a:solidFill>
              </a:rPr>
              <a:t>Select: Manage PREP Candidates</a:t>
            </a:r>
          </a:p>
        </p:txBody>
      </p:sp>
      <p:pic>
        <p:nvPicPr>
          <p:cNvPr id="6" name="Picture 5" descr="ECOS for Entities application page with educator certification system access and roles.&#10;">
            <a:extLst>
              <a:ext uri="{FF2B5EF4-FFF2-40B4-BE49-F238E27FC236}">
                <a16:creationId xmlns:a16="http://schemas.microsoft.com/office/drawing/2014/main" id="{D605C685-9F0B-7CA7-6442-F370289ED2F4}"/>
              </a:ext>
            </a:extLst>
          </p:cNvPr>
          <p:cNvPicPr>
            <a:picLocks noChangeAspect="1"/>
          </p:cNvPicPr>
          <p:nvPr/>
        </p:nvPicPr>
        <p:blipFill>
          <a:blip r:embed="rId3"/>
          <a:stretch>
            <a:fillRect/>
          </a:stretch>
        </p:blipFill>
        <p:spPr>
          <a:xfrm>
            <a:off x="2912533" y="1255973"/>
            <a:ext cx="9091449" cy="2286000"/>
          </a:xfrm>
          <a:prstGeom prst="rect">
            <a:avLst/>
          </a:prstGeom>
          <a:ln w="19050">
            <a:solidFill>
              <a:schemeClr val="tx1"/>
            </a:solidFill>
          </a:ln>
        </p:spPr>
      </p:pic>
      <p:pic>
        <p:nvPicPr>
          <p:cNvPr id="1030" name="Picture 6" descr="ECOS navigation menu with PREP Allotment expanded and View Partnership PREP Allotment selected">
            <a:extLst>
              <a:ext uri="{FF2B5EF4-FFF2-40B4-BE49-F238E27FC236}">
                <a16:creationId xmlns:a16="http://schemas.microsoft.com/office/drawing/2014/main" id="{FA3C0F10-F1A5-4007-0D96-6DE846E07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769" y="1284030"/>
            <a:ext cx="1928189" cy="52928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F3A40A7-9DC7-9FE5-917A-9971E9A0FAEF}"/>
              </a:ext>
              <a:ext uri="{C183D7F6-B498-43B3-948B-1728B52AA6E4}">
                <adec:decorative xmlns:adec="http://schemas.microsoft.com/office/drawing/2017/decorative" val="1"/>
              </a:ext>
            </a:extLst>
          </p:cNvPr>
          <p:cNvSpPr/>
          <p:nvPr/>
        </p:nvSpPr>
        <p:spPr>
          <a:xfrm>
            <a:off x="644958" y="3310467"/>
            <a:ext cx="2267575" cy="1053078"/>
          </a:xfrm>
          <a:prstGeom prst="rect">
            <a:avLst/>
          </a:prstGeom>
          <a:noFill/>
          <a:ln w="38100">
            <a:solidFill>
              <a:srgbClr val="0D6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ECFD6C11-A165-95E6-2B81-07812D1E83C7}"/>
              </a:ext>
              <a:ext uri="{C183D7F6-B498-43B3-948B-1728B52AA6E4}">
                <adec:decorative xmlns:adec="http://schemas.microsoft.com/office/drawing/2017/decorative" val="1"/>
              </a:ext>
            </a:extLst>
          </p:cNvPr>
          <p:cNvSpPr/>
          <p:nvPr/>
        </p:nvSpPr>
        <p:spPr>
          <a:xfrm rot="12399075">
            <a:off x="2933169" y="3950972"/>
            <a:ext cx="1390092"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55113B2A-0958-CABF-9235-ED9D8A312741}"/>
              </a:ext>
              <a:ext uri="{C183D7F6-B498-43B3-948B-1728B52AA6E4}">
                <adec:decorative xmlns:adec="http://schemas.microsoft.com/office/drawing/2017/decorative" val="1"/>
              </a:ext>
            </a:extLst>
          </p:cNvPr>
          <p:cNvSpPr/>
          <p:nvPr/>
        </p:nvSpPr>
        <p:spPr>
          <a:xfrm rot="16200000">
            <a:off x="7046777" y="3839325"/>
            <a:ext cx="822960"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E31BFFA0-E8C8-C201-E160-9ADF04F6C0F8}"/>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2488625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E0B0-EE46-C51E-0844-C9BD7BB617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5B382D-96B3-4802-1207-E262B8A95303}"/>
              </a:ext>
            </a:extLst>
          </p:cNvPr>
          <p:cNvSpPr>
            <a:spLocks noGrp="1"/>
          </p:cNvSpPr>
          <p:nvPr>
            <p:ph type="title"/>
          </p:nvPr>
        </p:nvSpPr>
        <p:spPr/>
        <p:txBody>
          <a:bodyPr/>
          <a:lstStyle/>
          <a:p>
            <a:r>
              <a:rPr lang="en-US"/>
              <a:t>PREP Residency (RSD) Partnership Overview</a:t>
            </a:r>
          </a:p>
        </p:txBody>
      </p:sp>
      <p:sp>
        <p:nvSpPr>
          <p:cNvPr id="12" name="TextBox 11">
            <a:extLst>
              <a:ext uri="{FF2B5EF4-FFF2-40B4-BE49-F238E27FC236}">
                <a16:creationId xmlns:a16="http://schemas.microsoft.com/office/drawing/2014/main" id="{B2261310-4C2F-413A-2C40-9CE9FFA4564B}"/>
              </a:ext>
            </a:extLst>
          </p:cNvPr>
          <p:cNvSpPr txBox="1"/>
          <p:nvPr/>
        </p:nvSpPr>
        <p:spPr>
          <a:xfrm>
            <a:off x="875147" y="1925102"/>
            <a:ext cx="10250361" cy="3774046"/>
          </a:xfrm>
          <a:prstGeom prst="rect">
            <a:avLst/>
          </a:prstGeom>
          <a:noFill/>
        </p:spPr>
        <p:txBody>
          <a:bodyPr wrap="square" lIns="0" tIns="0" rIns="0" bIns="0" anchor="t">
            <a:spAutoFit/>
          </a:bodyPr>
          <a:lstStyle/>
          <a:p>
            <a:pPr marL="197485" indent="-197485">
              <a:lnSpc>
                <a:spcPts val="1943"/>
              </a:lnSpc>
              <a:buClr>
                <a:srgbClr val="304B84"/>
              </a:buClr>
              <a:buSzPct val="100000"/>
              <a:buFont typeface="Aptos" charset="0"/>
              <a:buChar char="●"/>
            </a:pPr>
            <a:endParaRPr lang="en-US" sz="2400" b="0" i="0"/>
          </a:p>
          <a:p>
            <a:pPr marL="342900" indent="-342900">
              <a:buClr>
                <a:srgbClr val="FF0000"/>
              </a:buClr>
              <a:buSzPct val="120000"/>
              <a:buFont typeface="Wingdings" panose="05000000000000000000" pitchFamily="2" charset="2"/>
              <a:buChar char="§"/>
            </a:pPr>
            <a:r>
              <a:rPr lang="en-US" sz="2400"/>
              <a:t>Approved LEA/EPP partnerships through LASO decision for PREP Residency</a:t>
            </a:r>
          </a:p>
          <a:p>
            <a:pPr lvl="1">
              <a:buClr>
                <a:srgbClr val="FF0000"/>
              </a:buClr>
              <a:buSzPct val="120000"/>
            </a:pPr>
            <a:endParaRPr lang="en-US" sz="2400"/>
          </a:p>
          <a:p>
            <a:pPr marL="342900" indent="-342900">
              <a:buClr>
                <a:srgbClr val="FF0000"/>
              </a:buClr>
              <a:buSzPct val="120000"/>
              <a:buFont typeface="Wingdings" panose="05000000000000000000" pitchFamily="2" charset="2"/>
              <a:buChar char="§"/>
            </a:pPr>
            <a:r>
              <a:rPr lang="en-US" sz="2400"/>
              <a:t>Candidate populates on LEA partner page:</a:t>
            </a:r>
          </a:p>
          <a:p>
            <a:pPr marL="800100" lvl="1" indent="-342900">
              <a:buClr>
                <a:srgbClr val="FF0000"/>
              </a:buClr>
              <a:buSzPct val="100000"/>
              <a:buFont typeface="Wingdings" panose="05000000000000000000" pitchFamily="2" charset="2"/>
              <a:buChar char="§"/>
            </a:pPr>
            <a:r>
              <a:rPr lang="en-US" sz="2400" b="1"/>
              <a:t>When EPP enters partnering district name in Clinical Experience Record; or</a:t>
            </a:r>
          </a:p>
          <a:p>
            <a:pPr marL="800100" lvl="1" indent="-342900">
              <a:buClr>
                <a:srgbClr val="FF0000"/>
              </a:buClr>
              <a:buSzPct val="100000"/>
              <a:buFont typeface="Wingdings" panose="05000000000000000000" pitchFamily="2" charset="2"/>
              <a:buChar char="§"/>
            </a:pPr>
            <a:r>
              <a:rPr lang="en-US" sz="2400"/>
              <a:t>When LEA starts a record for the candidate (EPP record will over-write)</a:t>
            </a:r>
          </a:p>
          <a:p>
            <a:pPr lvl="1">
              <a:buClr>
                <a:srgbClr val="FF0000"/>
              </a:buClr>
              <a:buSzPct val="100000"/>
            </a:pPr>
            <a:endParaRPr lang="en-US" sz="2400"/>
          </a:p>
          <a:p>
            <a:pPr marL="342900" indent="-342900" algn="l">
              <a:spcBef>
                <a:spcPts val="1200"/>
              </a:spcBef>
              <a:spcAft>
                <a:spcPts val="0"/>
              </a:spcAft>
              <a:buClr>
                <a:srgbClr val="FF0000"/>
              </a:buClr>
              <a:buSzPct val="120000"/>
              <a:buFont typeface="Wingdings" panose="05000000000000000000" pitchFamily="2" charset="2"/>
              <a:buChar char="§"/>
            </a:pPr>
            <a:r>
              <a:rPr lang="en-US" sz="2400"/>
              <a:t>Partners cannot edit each others’ data</a:t>
            </a:r>
          </a:p>
          <a:p>
            <a:pPr algn="l">
              <a:lnSpc>
                <a:spcPts val="1943"/>
              </a:lnSpc>
              <a:spcBef>
                <a:spcPts val="1200"/>
              </a:spcBef>
              <a:spcAft>
                <a:spcPts val="0"/>
              </a:spcAft>
              <a:buClr>
                <a:srgbClr val="304B84"/>
              </a:buClr>
              <a:buSzPct val="100000"/>
            </a:pPr>
            <a:endParaRPr sz="2400" b="0" i="0">
              <a:hlinkClick r:id="rId3">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6C327B43-CB2E-B16E-38EB-26A8B0302609}"/>
              </a:ext>
            </a:extLst>
          </p:cNvPr>
          <p:cNvSpPr txBox="1"/>
          <p:nvPr/>
        </p:nvSpPr>
        <p:spPr>
          <a:xfrm>
            <a:off x="3632685" y="1279664"/>
            <a:ext cx="4735286" cy="553998"/>
          </a:xfrm>
          <a:prstGeom prst="rect">
            <a:avLst/>
          </a:prstGeom>
          <a:noFill/>
        </p:spPr>
        <p:txBody>
          <a:bodyPr wrap="square" lIns="0" tIns="0" rIns="0" bIns="0" anchor="t">
            <a:spAutoFit/>
          </a:bodyPr>
          <a:lstStyle/>
          <a:p>
            <a:r>
              <a:rPr lang="en-US" sz="3600" b="0" i="0">
                <a:solidFill>
                  <a:srgbClr val="304B84"/>
                </a:solidFill>
                <a:latin typeface="Poppins"/>
              </a:rPr>
              <a:t>EPP-LEA Partnership</a:t>
            </a:r>
            <a:endParaRPr sz="3600" b="0" i="0">
              <a:solidFill>
                <a:srgbClr val="304B84"/>
              </a:solidFill>
              <a:latin typeface="Poppins"/>
            </a:endParaRPr>
          </a:p>
        </p:txBody>
      </p:sp>
      <p:sp>
        <p:nvSpPr>
          <p:cNvPr id="3" name="Slide Number Placeholder 2">
            <a:extLst>
              <a:ext uri="{FF2B5EF4-FFF2-40B4-BE49-F238E27FC236}">
                <a16:creationId xmlns:a16="http://schemas.microsoft.com/office/drawing/2014/main" id="{9D4F8208-E3CE-36A0-DD62-BD13E5F8945E}"/>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1356040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D019-0DBA-2EB3-794B-DCE1DEDF0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FB49F-C0F6-5AEE-53EF-1B3AE2A7B51B}"/>
              </a:ext>
            </a:extLst>
          </p:cNvPr>
          <p:cNvSpPr>
            <a:spLocks noGrp="1"/>
          </p:cNvSpPr>
          <p:nvPr>
            <p:ph type="title"/>
          </p:nvPr>
        </p:nvSpPr>
        <p:spPr>
          <a:xfrm>
            <a:off x="285469" y="160894"/>
            <a:ext cx="10250362" cy="751350"/>
          </a:xfrm>
        </p:spPr>
        <p:txBody>
          <a:bodyPr anchor="ctr">
            <a:normAutofit/>
          </a:bodyPr>
          <a:lstStyle/>
          <a:p>
            <a:r>
              <a:rPr lang="en-US"/>
              <a:t>Other Validations (Residency PREP Partnership)</a:t>
            </a:r>
          </a:p>
        </p:txBody>
      </p:sp>
      <p:sp>
        <p:nvSpPr>
          <p:cNvPr id="4" name="Rectangle 3">
            <a:extLst>
              <a:ext uri="{FF2B5EF4-FFF2-40B4-BE49-F238E27FC236}">
                <a16:creationId xmlns:a16="http://schemas.microsoft.com/office/drawing/2014/main" id="{D56DF19B-B6F4-EEA2-EFC8-1CF6C06D9468}"/>
              </a:ext>
              <a:ext uri="{C183D7F6-B498-43B3-948B-1728B52AA6E4}">
                <adec:decorative xmlns:adec="http://schemas.microsoft.com/office/drawing/2017/decorative" val="1"/>
              </a:ext>
            </a:extLst>
          </p:cNvPr>
          <p:cNvSpPr/>
          <p:nvPr/>
        </p:nvSpPr>
        <p:spPr>
          <a:xfrm>
            <a:off x="649357" y="1382485"/>
            <a:ext cx="8375373" cy="64509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6B1600-A904-D56A-9A04-17A451CAB550}"/>
              </a:ext>
              <a:ext uri="{C183D7F6-B498-43B3-948B-1728B52AA6E4}">
                <adec:decorative xmlns:adec="http://schemas.microsoft.com/office/drawing/2017/decorative" val="1"/>
              </a:ext>
            </a:extLst>
          </p:cNvPr>
          <p:cNvSpPr/>
          <p:nvPr/>
        </p:nvSpPr>
        <p:spPr>
          <a:xfrm>
            <a:off x="649357" y="2176091"/>
            <a:ext cx="8375373" cy="64509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97FE20-FA59-35B6-BCBB-1EC0F58B2921}"/>
              </a:ext>
              <a:ext uri="{C183D7F6-B498-43B3-948B-1728B52AA6E4}">
                <adec:decorative xmlns:adec="http://schemas.microsoft.com/office/drawing/2017/decorative" val="1"/>
              </a:ext>
            </a:extLst>
          </p:cNvPr>
          <p:cNvSpPr/>
          <p:nvPr/>
        </p:nvSpPr>
        <p:spPr>
          <a:xfrm>
            <a:off x="649357" y="2969697"/>
            <a:ext cx="8375373" cy="64509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85E93C-580B-30F3-B4ED-B77875C8F31D}"/>
              </a:ext>
              <a:ext uri="{C183D7F6-B498-43B3-948B-1728B52AA6E4}">
                <adec:decorative xmlns:adec="http://schemas.microsoft.com/office/drawing/2017/decorative" val="1"/>
              </a:ext>
            </a:extLst>
          </p:cNvPr>
          <p:cNvSpPr/>
          <p:nvPr/>
        </p:nvSpPr>
        <p:spPr>
          <a:xfrm>
            <a:off x="649357" y="3763303"/>
            <a:ext cx="8375373" cy="64509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D8E589-FBD3-78AD-E139-CB2C1FE3FC6F}"/>
              </a:ext>
              <a:ext uri="{C183D7F6-B498-43B3-948B-1728B52AA6E4}">
                <adec:decorative xmlns:adec="http://schemas.microsoft.com/office/drawing/2017/decorative" val="1"/>
              </a:ext>
            </a:extLst>
          </p:cNvPr>
          <p:cNvSpPr/>
          <p:nvPr/>
        </p:nvSpPr>
        <p:spPr>
          <a:xfrm>
            <a:off x="649356" y="4556909"/>
            <a:ext cx="8375373" cy="645098"/>
          </a:xfrm>
          <a:prstGeom prst="rect">
            <a:avLst/>
          </a:prstGeom>
          <a:solidFill>
            <a:srgbClr val="FFD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B8309-FE0A-F9B1-EB17-464D8757B74F}"/>
              </a:ext>
            </a:extLst>
          </p:cNvPr>
          <p:cNvSpPr/>
          <p:nvPr/>
        </p:nvSpPr>
        <p:spPr>
          <a:xfrm>
            <a:off x="318576" y="1382485"/>
            <a:ext cx="11544581" cy="5108087"/>
          </a:xfrm>
          <a:prstGeom prst="rect">
            <a:avLst/>
          </a:prstGeom>
        </p:spPr>
        <p:txBody>
          <a:bodyPr/>
          <a:lstStyle/>
          <a:p>
            <a:pPr marL="285750" lvl="0" indent="-285750">
              <a:spcAft>
                <a:spcPts val="2400"/>
              </a:spcAft>
              <a:buFont typeface="Arial" panose="020B0604020202020204" pitchFamily="34" charset="0"/>
              <a:buChar char="•"/>
            </a:pPr>
            <a:r>
              <a:rPr lang="en-US" sz="3200" dirty="0"/>
              <a:t>New Year Opens - July 1, 20XX</a:t>
            </a:r>
          </a:p>
          <a:p>
            <a:pPr marL="285750" lvl="0" indent="-285750">
              <a:spcAft>
                <a:spcPts val="2400"/>
              </a:spcAft>
              <a:buFont typeface="Arial" panose="020B0604020202020204" pitchFamily="34" charset="0"/>
              <a:buChar char="•"/>
            </a:pPr>
            <a:r>
              <a:rPr lang="en-US" sz="3200" dirty="0"/>
              <a:t>Year Locks for New Entries- January 31, 20XX</a:t>
            </a:r>
          </a:p>
          <a:p>
            <a:pPr marL="285750" lvl="0" indent="-285750">
              <a:spcAft>
                <a:spcPts val="2400"/>
              </a:spcAft>
              <a:buFont typeface="Arial" panose="020B0604020202020204" pitchFamily="34" charset="0"/>
              <a:buChar char="•"/>
            </a:pPr>
            <a:r>
              <a:rPr lang="en-US" sz="3200" dirty="0"/>
              <a:t>TEA ID Not Valid- Error message</a:t>
            </a:r>
          </a:p>
          <a:p>
            <a:pPr marL="285750" lvl="0" indent="-285750">
              <a:spcAft>
                <a:spcPts val="2400"/>
              </a:spcAft>
              <a:buFont typeface="Arial" panose="020B0604020202020204" pitchFamily="34" charset="0"/>
              <a:buChar char="•"/>
            </a:pPr>
            <a:r>
              <a:rPr lang="en-US" sz="3200" dirty="0"/>
              <a:t>No Duplicate Entries- Error message</a:t>
            </a:r>
          </a:p>
          <a:p>
            <a:pPr marL="285750" lvl="0" indent="-285750">
              <a:spcAft>
                <a:spcPts val="2400"/>
              </a:spcAft>
              <a:buFont typeface="Arial" panose="020B0604020202020204" pitchFamily="34" charset="0"/>
              <a:buChar char="•"/>
            </a:pPr>
            <a:r>
              <a:rPr lang="en-US" sz="3200" dirty="0">
                <a:solidFill>
                  <a:schemeClr val="tx1"/>
                </a:solidFill>
              </a:rPr>
              <a:t>Limit 40 Participants / Year- </a:t>
            </a:r>
            <a:r>
              <a:rPr lang="en-US" sz="3200" dirty="0"/>
              <a:t>Error Message</a:t>
            </a:r>
          </a:p>
        </p:txBody>
      </p:sp>
    </p:spTree>
    <p:extLst>
      <p:ext uri="{BB962C8B-B14F-4D97-AF65-F5344CB8AC3E}">
        <p14:creationId xmlns:p14="http://schemas.microsoft.com/office/powerpoint/2010/main" val="318033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04E3-E599-D0AF-CC3B-6C9DBDB5E5FF}"/>
              </a:ext>
            </a:extLst>
          </p:cNvPr>
          <p:cNvSpPr>
            <a:spLocks noGrp="1"/>
          </p:cNvSpPr>
          <p:nvPr>
            <p:ph type="title"/>
          </p:nvPr>
        </p:nvSpPr>
        <p:spPr/>
        <p:txBody>
          <a:bodyPr/>
          <a:lstStyle/>
          <a:p>
            <a:r>
              <a:rPr lang="en-US"/>
              <a:t>Partner Page for Residency</a:t>
            </a:r>
          </a:p>
        </p:txBody>
      </p:sp>
      <p:pic>
        <p:nvPicPr>
          <p:cNvPr id="20" name="Picture 19" descr="Manage Candidate PREP Allotment page showing participant counts, status, and assignments.&#10;Provide your feedback on BizChat">
            <a:extLst>
              <a:ext uri="{FF2B5EF4-FFF2-40B4-BE49-F238E27FC236}">
                <a16:creationId xmlns:a16="http://schemas.microsoft.com/office/drawing/2014/main" id="{5BCE205F-89E1-D53E-1362-1832DAC71CCD}"/>
              </a:ext>
            </a:extLst>
          </p:cNvPr>
          <p:cNvPicPr>
            <a:picLocks noChangeAspect="1"/>
          </p:cNvPicPr>
          <p:nvPr/>
        </p:nvPicPr>
        <p:blipFill>
          <a:blip r:embed="rId3"/>
          <a:stretch>
            <a:fillRect/>
          </a:stretch>
        </p:blipFill>
        <p:spPr>
          <a:xfrm>
            <a:off x="192335" y="1351517"/>
            <a:ext cx="11654947" cy="4754880"/>
          </a:xfrm>
          <a:prstGeom prst="rect">
            <a:avLst/>
          </a:prstGeom>
        </p:spPr>
      </p:pic>
    </p:spTree>
    <p:extLst>
      <p:ext uri="{BB962C8B-B14F-4D97-AF65-F5344CB8AC3E}">
        <p14:creationId xmlns:p14="http://schemas.microsoft.com/office/powerpoint/2010/main" val="577233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9B6B-067E-89E6-3DB5-FE25866A7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80709-693E-6F72-8A4C-6966BFDADEC4}"/>
              </a:ext>
            </a:extLst>
          </p:cNvPr>
          <p:cNvSpPr>
            <a:spLocks noGrp="1"/>
          </p:cNvSpPr>
          <p:nvPr>
            <p:ph type="title"/>
          </p:nvPr>
        </p:nvSpPr>
        <p:spPr>
          <a:xfrm>
            <a:off x="285468" y="220128"/>
            <a:ext cx="10250362" cy="631156"/>
          </a:xfrm>
        </p:spPr>
        <p:txBody>
          <a:bodyPr>
            <a:normAutofit/>
          </a:bodyPr>
          <a:lstStyle/>
          <a:p>
            <a:r>
              <a:rPr lang="en-US"/>
              <a:t>LEA Update Record for Residency Candidate</a:t>
            </a:r>
          </a:p>
        </p:txBody>
      </p:sp>
      <p:pic>
        <p:nvPicPr>
          <p:cNvPr id="11" name="Picture 10" descr="Edit PREP allotment form with assigned campus, allotment type (residency), and candidate status.&#10;">
            <a:extLst>
              <a:ext uri="{FF2B5EF4-FFF2-40B4-BE49-F238E27FC236}">
                <a16:creationId xmlns:a16="http://schemas.microsoft.com/office/drawing/2014/main" id="{D30C5288-7D76-E7B7-6A07-B248480758F7}"/>
              </a:ext>
            </a:extLst>
          </p:cNvPr>
          <p:cNvPicPr>
            <a:picLocks noChangeAspect="1"/>
          </p:cNvPicPr>
          <p:nvPr/>
        </p:nvPicPr>
        <p:blipFill>
          <a:blip r:embed="rId3"/>
          <a:stretch>
            <a:fillRect/>
          </a:stretch>
        </p:blipFill>
        <p:spPr>
          <a:xfrm>
            <a:off x="399403" y="1213559"/>
            <a:ext cx="5525870" cy="2743200"/>
          </a:xfrm>
          <a:prstGeom prst="rect">
            <a:avLst/>
          </a:prstGeom>
          <a:ln w="19050">
            <a:solidFill>
              <a:schemeClr val="tx1"/>
            </a:solidFill>
          </a:ln>
        </p:spPr>
      </p:pic>
      <p:pic>
        <p:nvPicPr>
          <p:cNvPr id="13" name="Picture 12" descr="Edit PREP allotment form with assigned campus, allotment type (traditional), and candidate status.&#10;">
            <a:extLst>
              <a:ext uri="{FF2B5EF4-FFF2-40B4-BE49-F238E27FC236}">
                <a16:creationId xmlns:a16="http://schemas.microsoft.com/office/drawing/2014/main" id="{671EAAB5-9198-875D-9424-EC9741EC5C42}"/>
              </a:ext>
            </a:extLst>
          </p:cNvPr>
          <p:cNvPicPr>
            <a:picLocks noChangeAspect="1"/>
          </p:cNvPicPr>
          <p:nvPr/>
        </p:nvPicPr>
        <p:blipFill>
          <a:blip r:embed="rId4"/>
          <a:stretch>
            <a:fillRect/>
          </a:stretch>
        </p:blipFill>
        <p:spPr>
          <a:xfrm>
            <a:off x="6301832" y="1213559"/>
            <a:ext cx="5349887" cy="2743200"/>
          </a:xfrm>
          <a:prstGeom prst="rect">
            <a:avLst/>
          </a:prstGeom>
          <a:ln w="19050">
            <a:solidFill>
              <a:schemeClr val="tx1"/>
            </a:solidFill>
          </a:ln>
        </p:spPr>
      </p:pic>
      <p:pic>
        <p:nvPicPr>
          <p:cNvPr id="15" name="Picture 14" descr="Residency Route table showing PREP candidates, campus assignments, status, and EPP enrollment.&#10;">
            <a:extLst>
              <a:ext uri="{FF2B5EF4-FFF2-40B4-BE49-F238E27FC236}">
                <a16:creationId xmlns:a16="http://schemas.microsoft.com/office/drawing/2014/main" id="{BFB26914-6408-24F2-9622-A8E3084A8D49}"/>
              </a:ext>
            </a:extLst>
          </p:cNvPr>
          <p:cNvPicPr>
            <a:picLocks noChangeAspect="1"/>
          </p:cNvPicPr>
          <p:nvPr/>
        </p:nvPicPr>
        <p:blipFill>
          <a:blip r:embed="rId5"/>
          <a:stretch>
            <a:fillRect/>
          </a:stretch>
        </p:blipFill>
        <p:spPr>
          <a:xfrm>
            <a:off x="399403" y="4444340"/>
            <a:ext cx="11316709" cy="1920240"/>
          </a:xfrm>
          <a:prstGeom prst="rect">
            <a:avLst/>
          </a:prstGeom>
          <a:ln w="19050">
            <a:solidFill>
              <a:schemeClr val="tx1"/>
            </a:solidFill>
          </a:ln>
        </p:spPr>
      </p:pic>
      <p:sp>
        <p:nvSpPr>
          <p:cNvPr id="16" name="Oval 15">
            <a:extLst>
              <a:ext uri="{FF2B5EF4-FFF2-40B4-BE49-F238E27FC236}">
                <a16:creationId xmlns:a16="http://schemas.microsoft.com/office/drawing/2014/main" id="{99EAB8DC-04BE-D693-7CD4-0473CB13D491}"/>
              </a:ext>
              <a:ext uri="{C183D7F6-B498-43B3-948B-1728B52AA6E4}">
                <adec:decorative xmlns:adec="http://schemas.microsoft.com/office/drawing/2017/decorative" val="1"/>
              </a:ext>
            </a:extLst>
          </p:cNvPr>
          <p:cNvSpPr/>
          <p:nvPr/>
        </p:nvSpPr>
        <p:spPr>
          <a:xfrm>
            <a:off x="2082800" y="2585160"/>
            <a:ext cx="973667" cy="428974"/>
          </a:xfrm>
          <a:prstGeom prst="ellipse">
            <a:avLst/>
          </a:prstGeom>
          <a:noFill/>
          <a:ln w="28575">
            <a:solidFill>
              <a:srgbClr val="B72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ED0F6D-F1B5-1580-9E0C-7177F6DDC955}"/>
              </a:ext>
              <a:ext uri="{C183D7F6-B498-43B3-948B-1728B52AA6E4}">
                <adec:decorative xmlns:adec="http://schemas.microsoft.com/office/drawing/2017/decorative" val="1"/>
              </a:ext>
            </a:extLst>
          </p:cNvPr>
          <p:cNvSpPr/>
          <p:nvPr/>
        </p:nvSpPr>
        <p:spPr>
          <a:xfrm>
            <a:off x="7763934" y="2585159"/>
            <a:ext cx="956733" cy="428974"/>
          </a:xfrm>
          <a:prstGeom prst="ellipse">
            <a:avLst/>
          </a:prstGeom>
          <a:noFill/>
          <a:ln w="28575">
            <a:solidFill>
              <a:srgbClr val="B72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066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73E9-22C0-C26C-F869-685AB0B8B3CE}"/>
              </a:ext>
            </a:extLst>
          </p:cNvPr>
          <p:cNvSpPr>
            <a:spLocks noGrp="1"/>
          </p:cNvSpPr>
          <p:nvPr>
            <p:ph type="title"/>
          </p:nvPr>
        </p:nvSpPr>
        <p:spPr/>
        <p:txBody>
          <a:bodyPr/>
          <a:lstStyle/>
          <a:p>
            <a:r>
              <a:rPr lang="en-US" dirty="0"/>
              <a:t>Form</a:t>
            </a:r>
          </a:p>
        </p:txBody>
      </p:sp>
      <p:sp>
        <p:nvSpPr>
          <p:cNvPr id="3" name="Content Placeholder 2">
            <a:extLst>
              <a:ext uri="{FF2B5EF4-FFF2-40B4-BE49-F238E27FC236}">
                <a16:creationId xmlns:a16="http://schemas.microsoft.com/office/drawing/2014/main" id="{1C0AD0EA-7D34-968A-1269-75A0F60CED6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71290D2-C885-ED5C-7D68-DC281A70A34D}"/>
              </a:ext>
            </a:extLst>
          </p:cNvPr>
          <p:cNvSpPr>
            <a:spLocks noGrp="1"/>
          </p:cNvSpPr>
          <p:nvPr>
            <p:ph type="sldNum" sz="quarter" idx="4"/>
          </p:nvPr>
        </p:nvSpPr>
        <p:spPr/>
        <p:txBody>
          <a:bodyPr/>
          <a:lstStyle/>
          <a:p>
            <a:fld id="{69C126A4-BD19-47E2-8A0E-0DE1B9D8C925}" type="slidenum">
              <a:rPr lang="en-US" smtClean="0"/>
              <a:pPr/>
              <a:t>4</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descr="screenshot of form ">
                <a:extLst>
                  <a:ext uri="{FF2B5EF4-FFF2-40B4-BE49-F238E27FC236}">
                    <a16:creationId xmlns:a16="http://schemas.microsoft.com/office/drawing/2014/main" id="{CFB2ED4A-98B2-249A-DEBF-5729FC64C486}"/>
                  </a:ext>
                </a:extLst>
              </p:cNvPr>
              <p:cNvGraphicFramePr>
                <a:graphicFrameLocks noGrp="1"/>
              </p:cNvGraphicFramePr>
              <p:nvPr>
                <p:extLst>
                  <p:ext uri="{D42A27DB-BD31-4B8C-83A1-F6EECF244321}">
                    <p14:modId xmlns:p14="http://schemas.microsoft.com/office/powerpoint/2010/main" val="194938358"/>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descr="screenshot of form ">
                <a:extLst>
                  <a:ext uri="{FF2B5EF4-FFF2-40B4-BE49-F238E27FC236}">
                    <a16:creationId xmlns:a16="http://schemas.microsoft.com/office/drawing/2014/main" id="{CFB2ED4A-98B2-249A-DEBF-5729FC64C486}"/>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873091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9A2E1-A5BF-1C9C-FE00-B9C7027EF4B6}"/>
              </a:ext>
            </a:extLst>
          </p:cNvPr>
          <p:cNvSpPr>
            <a:spLocks noGrp="1"/>
          </p:cNvSpPr>
          <p:nvPr>
            <p:ph type="title"/>
          </p:nvPr>
        </p:nvSpPr>
        <p:spPr/>
        <p:txBody>
          <a:bodyPr/>
          <a:lstStyle/>
          <a:p>
            <a:r>
              <a:rPr lang="en-US"/>
              <a:t>Removing an Active Status</a:t>
            </a:r>
          </a:p>
        </p:txBody>
      </p:sp>
      <p:pic>
        <p:nvPicPr>
          <p:cNvPr id="5" name="Content Placeholder 4" descr="Edit PREP allotment form with inactive status, end date, and reason for program completion.&#10;">
            <a:extLst>
              <a:ext uri="{FF2B5EF4-FFF2-40B4-BE49-F238E27FC236}">
                <a16:creationId xmlns:a16="http://schemas.microsoft.com/office/drawing/2014/main" id="{BF8F5E37-AA0A-42B6-FD01-FC944C6EC2D5}"/>
              </a:ext>
            </a:extLst>
          </p:cNvPr>
          <p:cNvPicPr>
            <a:picLocks noGrp="1" noChangeAspect="1"/>
          </p:cNvPicPr>
          <p:nvPr>
            <p:ph idx="1"/>
          </p:nvPr>
        </p:nvPicPr>
        <p:blipFill>
          <a:blip r:embed="rId3"/>
          <a:stretch>
            <a:fillRect/>
          </a:stretch>
        </p:blipFill>
        <p:spPr>
          <a:xfrm>
            <a:off x="632723" y="1325880"/>
            <a:ext cx="7582096" cy="4206240"/>
          </a:xfrm>
          <a:prstGeom prst="rect">
            <a:avLst/>
          </a:prstGeom>
          <a:ln w="19050">
            <a:solidFill>
              <a:schemeClr val="tx1"/>
            </a:solidFill>
          </a:ln>
        </p:spPr>
      </p:pic>
      <p:sp>
        <p:nvSpPr>
          <p:cNvPr id="6" name="Rectangle 5">
            <a:extLst>
              <a:ext uri="{FF2B5EF4-FFF2-40B4-BE49-F238E27FC236}">
                <a16:creationId xmlns:a16="http://schemas.microsoft.com/office/drawing/2014/main" id="{5AA43E87-C0C4-ACD1-16C9-BE28655E5943}"/>
              </a:ext>
            </a:extLst>
          </p:cNvPr>
          <p:cNvSpPr/>
          <p:nvPr/>
        </p:nvSpPr>
        <p:spPr>
          <a:xfrm>
            <a:off x="7768230" y="3637432"/>
            <a:ext cx="4078232" cy="2308324"/>
          </a:xfrm>
          <a:prstGeom prst="rect">
            <a:avLst/>
          </a:prstGeom>
          <a:solidFill>
            <a:schemeClr val="bg1"/>
          </a:solidFill>
          <a:ln w="38100">
            <a:solidFill>
              <a:srgbClr val="B72418"/>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Clinical Experience Record Deleted</a:t>
            </a:r>
          </a:p>
          <a:p>
            <a:r>
              <a:rPr lang="en-US" dirty="0">
                <a:ln w="0"/>
                <a:effectLst>
                  <a:outerShdw blurRad="38100" dist="19050" dir="2700000" algn="tl" rotWithShape="0">
                    <a:schemeClr val="dk1">
                      <a:alpha val="40000"/>
                    </a:schemeClr>
                  </a:outerShdw>
                </a:effectLst>
              </a:rPr>
              <a:t>District Changed by EPP</a:t>
            </a:r>
          </a:p>
          <a:p>
            <a:r>
              <a:rPr lang="en-US" b="0" cap="none" spc="0" dirty="0">
                <a:ln w="0"/>
                <a:solidFill>
                  <a:schemeClr val="tx1"/>
                </a:solidFill>
                <a:effectLst>
                  <a:outerShdw blurRad="38100" dist="19050" dir="2700000" algn="tl" rotWithShape="0">
                    <a:schemeClr val="dk1">
                      <a:alpha val="40000"/>
                    </a:schemeClr>
                  </a:outerShdw>
                </a:effectLst>
              </a:rPr>
              <a:t>Dropped Out</a:t>
            </a:r>
          </a:p>
          <a:p>
            <a:r>
              <a:rPr lang="en-US" dirty="0">
                <a:ln w="0"/>
                <a:effectLst>
                  <a:outerShdw blurRad="38100" dist="19050" dir="2700000" algn="tl" rotWithShape="0">
                    <a:schemeClr val="dk1">
                      <a:alpha val="40000"/>
                    </a:schemeClr>
                  </a:outerShdw>
                </a:effectLst>
              </a:rPr>
              <a:t>EPP Changed</a:t>
            </a:r>
          </a:p>
          <a:p>
            <a:r>
              <a:rPr lang="en-US" b="0" cap="none" spc="0" dirty="0">
                <a:ln w="0"/>
                <a:solidFill>
                  <a:schemeClr val="tx1"/>
                </a:solidFill>
                <a:effectLst>
                  <a:outerShdw blurRad="38100" dist="19050" dir="2700000" algn="tl" rotWithShape="0">
                    <a:schemeClr val="dk1">
                      <a:alpha val="40000"/>
                    </a:schemeClr>
                  </a:outerShdw>
                </a:effectLst>
              </a:rPr>
              <a:t>No Show</a:t>
            </a:r>
          </a:p>
          <a:p>
            <a:r>
              <a:rPr lang="en-US" dirty="0">
                <a:ln w="0"/>
                <a:effectLst>
                  <a:outerShdw blurRad="38100" dist="19050" dir="2700000" algn="tl" rotWithShape="0">
                    <a:schemeClr val="dk1">
                      <a:alpha val="40000"/>
                    </a:schemeClr>
                  </a:outerShdw>
                </a:effectLst>
              </a:rPr>
              <a:t>Removed by EPP</a:t>
            </a:r>
          </a:p>
          <a:p>
            <a:r>
              <a:rPr lang="en-US" b="0" cap="none" spc="0" dirty="0">
                <a:ln w="0"/>
                <a:solidFill>
                  <a:schemeClr val="tx1"/>
                </a:solidFill>
                <a:effectLst>
                  <a:outerShdw blurRad="38100" dist="19050" dir="2700000" algn="tl" rotWithShape="0">
                    <a:schemeClr val="dk1">
                      <a:alpha val="40000"/>
                    </a:schemeClr>
                  </a:outerShdw>
                </a:effectLst>
              </a:rPr>
              <a:t>Residency Complete</a:t>
            </a:r>
          </a:p>
          <a:p>
            <a:r>
              <a:rPr lang="en-US" dirty="0">
                <a:ln w="0"/>
                <a:effectLst>
                  <a:outerShdw blurRad="38100" dist="19050" dir="2700000" algn="tl" rotWithShape="0">
                    <a:schemeClr val="dk1">
                      <a:alpha val="40000"/>
                    </a:schemeClr>
                  </a:outerShdw>
                </a:effectLst>
              </a:rPr>
              <a:t>Residency Experience w/LEA Complete</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8" name="Straight Connector 7">
            <a:extLst>
              <a:ext uri="{FF2B5EF4-FFF2-40B4-BE49-F238E27FC236}">
                <a16:creationId xmlns:a16="http://schemas.microsoft.com/office/drawing/2014/main" id="{4C153E0B-57D3-301F-282F-87D752FD2076}"/>
              </a:ext>
              <a:ext uri="{C183D7F6-B498-43B3-948B-1728B52AA6E4}">
                <adec:decorative xmlns:adec="http://schemas.microsoft.com/office/drawing/2017/decorative" val="1"/>
              </a:ext>
            </a:extLst>
          </p:cNvPr>
          <p:cNvCxnSpPr>
            <a:cxnSpLocks/>
          </p:cNvCxnSpPr>
          <p:nvPr/>
        </p:nvCxnSpPr>
        <p:spPr>
          <a:xfrm>
            <a:off x="7205133" y="4478867"/>
            <a:ext cx="563097" cy="1466889"/>
          </a:xfrm>
          <a:prstGeom prst="line">
            <a:avLst/>
          </a:prstGeom>
          <a:ln w="38100">
            <a:solidFill>
              <a:srgbClr val="B72418"/>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40547394-BDA7-BBA3-2FE9-E74835272D12}"/>
              </a:ext>
              <a:ext uri="{C183D7F6-B498-43B3-948B-1728B52AA6E4}">
                <adec:decorative xmlns:adec="http://schemas.microsoft.com/office/drawing/2017/decorative" val="1"/>
              </a:ext>
            </a:extLst>
          </p:cNvPr>
          <p:cNvCxnSpPr>
            <a:cxnSpLocks/>
          </p:cNvCxnSpPr>
          <p:nvPr/>
        </p:nvCxnSpPr>
        <p:spPr>
          <a:xfrm flipV="1">
            <a:off x="7205133" y="3637432"/>
            <a:ext cx="563097" cy="841435"/>
          </a:xfrm>
          <a:prstGeom prst="line">
            <a:avLst/>
          </a:prstGeom>
          <a:ln w="38100">
            <a:solidFill>
              <a:srgbClr val="B7241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87089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A13F1-8744-EF6C-6048-CA5F1599F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A11A7-AE87-923D-BCB5-4ED203D81649}"/>
              </a:ext>
            </a:extLst>
          </p:cNvPr>
          <p:cNvSpPr>
            <a:spLocks noGrp="1"/>
          </p:cNvSpPr>
          <p:nvPr>
            <p:ph type="title"/>
          </p:nvPr>
        </p:nvSpPr>
        <p:spPr/>
        <p:txBody>
          <a:bodyPr>
            <a:normAutofit/>
          </a:bodyPr>
          <a:lstStyle/>
          <a:p>
            <a:r>
              <a:rPr lang="en-US"/>
              <a:t>LEA Enter a Residency Participant: No EPP Record</a:t>
            </a:r>
          </a:p>
        </p:txBody>
      </p:sp>
      <p:sp>
        <p:nvSpPr>
          <p:cNvPr id="3" name="Content Placeholder 2">
            <a:extLst>
              <a:ext uri="{FF2B5EF4-FFF2-40B4-BE49-F238E27FC236}">
                <a16:creationId xmlns:a16="http://schemas.microsoft.com/office/drawing/2014/main" id="{0277F20C-BC1E-C19C-839C-342B669105C2}"/>
              </a:ext>
            </a:extLst>
          </p:cNvPr>
          <p:cNvSpPr>
            <a:spLocks noGrp="1"/>
          </p:cNvSpPr>
          <p:nvPr>
            <p:ph idx="1"/>
          </p:nvPr>
        </p:nvSpPr>
        <p:spPr/>
        <p:txBody>
          <a:bodyPr/>
          <a:lstStyle/>
          <a:p>
            <a:r>
              <a:rPr lang="en-US" dirty="0"/>
              <a:t>This feature is not going to be ready for the initial data entry this summer.</a:t>
            </a:r>
          </a:p>
          <a:p>
            <a:r>
              <a:rPr lang="en-US" dirty="0"/>
              <a:t>TEA will provide a list of contacts for each EPP so that the LEA has a hotline to a person at the EPP if records don’t get entered timely by the EPP.</a:t>
            </a:r>
          </a:p>
          <a:p>
            <a:r>
              <a:rPr lang="en-US" dirty="0"/>
              <a:t>TEA can also assist with records and connecting you with the EPP.</a:t>
            </a:r>
          </a:p>
        </p:txBody>
      </p:sp>
    </p:spTree>
    <p:extLst>
      <p:ext uri="{BB962C8B-B14F-4D97-AF65-F5344CB8AC3E}">
        <p14:creationId xmlns:p14="http://schemas.microsoft.com/office/powerpoint/2010/main" val="842912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6A89-433D-A118-FBF0-66A1070C65FB}"/>
              </a:ext>
            </a:extLst>
          </p:cNvPr>
          <p:cNvSpPr>
            <a:spLocks noGrp="1"/>
          </p:cNvSpPr>
          <p:nvPr>
            <p:ph type="title"/>
          </p:nvPr>
        </p:nvSpPr>
        <p:spPr>
          <a:xfrm>
            <a:off x="285468" y="-556559"/>
            <a:ext cx="10250362" cy="751350"/>
          </a:xfrm>
        </p:spPr>
        <p:txBody>
          <a:bodyPr/>
          <a:lstStyle/>
          <a:p>
            <a:r>
              <a:rPr lang="en-US" dirty="0"/>
              <a:t>Form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descr="screenshot of form ">
                <a:extLst>
                  <a:ext uri="{FF2B5EF4-FFF2-40B4-BE49-F238E27FC236}">
                    <a16:creationId xmlns:a16="http://schemas.microsoft.com/office/drawing/2014/main" id="{43D3357A-BB9D-DF08-DBE2-9CC939B656D1}"/>
                  </a:ext>
                </a:extLst>
              </p:cNvPr>
              <p:cNvGraphicFramePr>
                <a:graphicFrameLocks noGrp="1"/>
              </p:cNvGraphicFramePr>
              <p:nvPr>
                <p:extLst>
                  <p:ext uri="{D42A27DB-BD31-4B8C-83A1-F6EECF244321}">
                    <p14:modId xmlns:p14="http://schemas.microsoft.com/office/powerpoint/2010/main" val="4261814267"/>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descr="screenshot of form ">
                <a:extLst>
                  <a:ext uri="{FF2B5EF4-FFF2-40B4-BE49-F238E27FC236}">
                    <a16:creationId xmlns:a16="http://schemas.microsoft.com/office/drawing/2014/main" id="{43D3357A-BB9D-DF08-DBE2-9CC939B656D1}"/>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250952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92631-8841-F8B5-7F87-DC77744A6A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505F8C-B31E-8233-3862-B55538B7A00B}"/>
              </a:ext>
            </a:extLst>
          </p:cNvPr>
          <p:cNvSpPr>
            <a:spLocks noGrp="1"/>
          </p:cNvSpPr>
          <p:nvPr>
            <p:ph type="ctrTitle"/>
          </p:nvPr>
        </p:nvSpPr>
        <p:spPr/>
        <p:txBody>
          <a:bodyPr/>
          <a:lstStyle/>
          <a:p>
            <a:r>
              <a:rPr lang="en-US" sz="3600"/>
              <a:t>Resources / Technical Assistance</a:t>
            </a:r>
          </a:p>
        </p:txBody>
      </p:sp>
    </p:spTree>
    <p:extLst>
      <p:ext uri="{BB962C8B-B14F-4D97-AF65-F5344CB8AC3E}">
        <p14:creationId xmlns:p14="http://schemas.microsoft.com/office/powerpoint/2010/main" val="1031190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2488-C6BE-3C03-9B25-7768980E2C98}"/>
              </a:ext>
            </a:extLst>
          </p:cNvPr>
          <p:cNvSpPr>
            <a:spLocks noGrp="1"/>
          </p:cNvSpPr>
          <p:nvPr>
            <p:ph type="title"/>
          </p:nvPr>
        </p:nvSpPr>
        <p:spPr>
          <a:xfrm>
            <a:off x="285469" y="160894"/>
            <a:ext cx="10250362" cy="751350"/>
          </a:xfrm>
        </p:spPr>
        <p:txBody>
          <a:bodyPr anchor="ctr">
            <a:normAutofit/>
          </a:bodyPr>
          <a:lstStyle/>
          <a:p>
            <a:r>
              <a:rPr lang="en-US"/>
              <a:t>Problem Solving – Requires Communication </a:t>
            </a:r>
          </a:p>
        </p:txBody>
      </p:sp>
      <p:sp>
        <p:nvSpPr>
          <p:cNvPr id="3" name="Content Placeholder 2">
            <a:extLst>
              <a:ext uri="{FF2B5EF4-FFF2-40B4-BE49-F238E27FC236}">
                <a16:creationId xmlns:a16="http://schemas.microsoft.com/office/drawing/2014/main" id="{48EA9710-503C-9FE4-6352-F7825B0C5923}"/>
              </a:ext>
            </a:extLst>
          </p:cNvPr>
          <p:cNvSpPr>
            <a:spLocks noGrp="1"/>
          </p:cNvSpPr>
          <p:nvPr>
            <p:ph idx="1"/>
          </p:nvPr>
        </p:nvSpPr>
        <p:spPr/>
        <p:txBody>
          <a:bodyPr/>
          <a:lstStyle/>
          <a:p>
            <a:pPr lvl="0"/>
            <a:r>
              <a:rPr lang="en-US" sz="1800" b="1" dirty="0"/>
              <a:t>You don’t see your menu options in ECOS Entities.</a:t>
            </a:r>
            <a:endParaRPr lang="en-US" sz="1800" dirty="0"/>
          </a:p>
          <a:p>
            <a:pPr lvl="1"/>
            <a:r>
              <a:rPr lang="en-US" sz="1600" dirty="0"/>
              <a:t>Return to the TEAL landing page and verify you have the correct access for your entity type (LEA or EPP)</a:t>
            </a:r>
          </a:p>
          <a:p>
            <a:pPr lvl="1"/>
            <a:r>
              <a:rPr lang="en-US" sz="1600" dirty="0"/>
              <a:t>Log out of TEAL, empty your internet cache, refresh your browser, then log in to TEAL again</a:t>
            </a:r>
          </a:p>
          <a:p>
            <a:pPr lvl="0"/>
            <a:r>
              <a:rPr lang="en-US" sz="1800" b="1" dirty="0"/>
              <a:t>The screen options are on your menu, but the screens don’t populate or data entry fields are greyed out.</a:t>
            </a:r>
            <a:endParaRPr lang="en-US" sz="1800" dirty="0"/>
          </a:p>
          <a:p>
            <a:pPr lvl="1"/>
            <a:r>
              <a:rPr lang="en-US" sz="1600" dirty="0"/>
              <a:t>Verify you have an approved LASO IV application (see TEA website or submit request to PREP Support Portal)</a:t>
            </a:r>
          </a:p>
          <a:p>
            <a:pPr lvl="1"/>
            <a:r>
              <a:rPr lang="en-US" sz="1600" dirty="0"/>
              <a:t>Verify TEA Admins has entered your approval and/or partnership (submit request to TEA Help Desk &gt; Preparation Programs &gt; Data Reporting)</a:t>
            </a:r>
          </a:p>
          <a:p>
            <a:pPr lvl="0"/>
            <a:r>
              <a:rPr lang="en-US" sz="1800" b="1" dirty="0"/>
              <a:t>You don’t have the correct TEA ID number for the participant.</a:t>
            </a:r>
            <a:endParaRPr lang="en-US" sz="1800" dirty="0"/>
          </a:p>
          <a:p>
            <a:pPr lvl="1"/>
            <a:r>
              <a:rPr lang="en-US" sz="1600" dirty="0"/>
              <a:t>Ask the participant to log into TEAL and get the number for you (listed on the TEAL landing page under the link to the Educator account)</a:t>
            </a:r>
          </a:p>
          <a:p>
            <a:pPr lvl="1"/>
            <a:r>
              <a:rPr lang="en-US" sz="1600" dirty="0"/>
              <a:t>HR can use File Transfer in ECOS to get the TEA ID number attached to a Social Security Number</a:t>
            </a:r>
          </a:p>
          <a:p>
            <a:pPr lvl="0"/>
            <a:r>
              <a:rPr lang="en-US" sz="1800" b="1" dirty="0"/>
              <a:t>When you save a mentee record, ECOS throws an error message that the mentee limit is met for the mentor.</a:t>
            </a:r>
            <a:endParaRPr lang="en-US" sz="1800" dirty="0"/>
          </a:p>
          <a:p>
            <a:pPr lvl="1"/>
            <a:r>
              <a:rPr lang="en-US" sz="1600" dirty="0"/>
              <a:t>Verify the mentor teacher assignment value is correct (ask the mentor if he/she is mentoring in any other districts)</a:t>
            </a:r>
          </a:p>
          <a:p>
            <a:pPr lvl="0"/>
            <a:r>
              <a:rPr lang="en-US" sz="1800" b="1" dirty="0"/>
              <a:t>You don’t see a specific Residency participant on your partner page</a:t>
            </a:r>
          </a:p>
          <a:p>
            <a:pPr lvl="1"/>
            <a:r>
              <a:rPr lang="en-US" sz="1600" dirty="0"/>
              <a:t>Contact your EPP partner.</a:t>
            </a:r>
          </a:p>
          <a:p>
            <a:pPr lvl="0"/>
            <a:r>
              <a:rPr lang="en-US" sz="1800" b="1" dirty="0"/>
              <a:t>Information is missing or incorrect in your Residency participant’s record.</a:t>
            </a:r>
          </a:p>
          <a:p>
            <a:pPr lvl="1"/>
            <a:r>
              <a:rPr lang="en-US" sz="1600" dirty="0"/>
              <a:t>Contact your EPP partner. </a:t>
            </a:r>
          </a:p>
        </p:txBody>
      </p:sp>
    </p:spTree>
    <p:extLst>
      <p:ext uri="{BB962C8B-B14F-4D97-AF65-F5344CB8AC3E}">
        <p14:creationId xmlns:p14="http://schemas.microsoft.com/office/powerpoint/2010/main" val="3395598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7505B-FA51-70D2-FF2F-C26C80308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37B3E-0688-E133-226A-6B0544FDE0B8}"/>
              </a:ext>
            </a:extLst>
          </p:cNvPr>
          <p:cNvSpPr>
            <a:spLocks noGrp="1"/>
          </p:cNvSpPr>
          <p:nvPr>
            <p:ph type="title"/>
          </p:nvPr>
        </p:nvSpPr>
        <p:spPr/>
        <p:txBody>
          <a:bodyPr/>
          <a:lstStyle/>
          <a:p>
            <a:r>
              <a:rPr lang="en-US"/>
              <a:t>System Validations – Data Entry Timeline</a:t>
            </a:r>
          </a:p>
        </p:txBody>
      </p:sp>
      <p:graphicFrame>
        <p:nvGraphicFramePr>
          <p:cNvPr id="6" name="Table 5">
            <a:extLst>
              <a:ext uri="{FF2B5EF4-FFF2-40B4-BE49-F238E27FC236}">
                <a16:creationId xmlns:a16="http://schemas.microsoft.com/office/drawing/2014/main" id="{BD32A4F1-5F15-7A4B-0A3B-53CB11D340F1}"/>
              </a:ext>
            </a:extLst>
          </p:cNvPr>
          <p:cNvGraphicFramePr>
            <a:graphicFrameLocks noGrp="1"/>
          </p:cNvGraphicFramePr>
          <p:nvPr>
            <p:extLst>
              <p:ext uri="{D42A27DB-BD31-4B8C-83A1-F6EECF244321}">
                <p14:modId xmlns:p14="http://schemas.microsoft.com/office/powerpoint/2010/main" val="3813811864"/>
              </p:ext>
            </p:extLst>
          </p:nvPr>
        </p:nvGraphicFramePr>
        <p:xfrm>
          <a:off x="701040" y="2189531"/>
          <a:ext cx="10789920" cy="23469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3342026296"/>
                    </a:ext>
                  </a:extLst>
                </a:gridCol>
                <a:gridCol w="640080">
                  <a:extLst>
                    <a:ext uri="{9D8B030D-6E8A-4147-A177-3AD203B41FA5}">
                      <a16:colId xmlns:a16="http://schemas.microsoft.com/office/drawing/2014/main" val="2434640890"/>
                    </a:ext>
                  </a:extLst>
                </a:gridCol>
                <a:gridCol w="640080">
                  <a:extLst>
                    <a:ext uri="{9D8B030D-6E8A-4147-A177-3AD203B41FA5}">
                      <a16:colId xmlns:a16="http://schemas.microsoft.com/office/drawing/2014/main" val="540291939"/>
                    </a:ext>
                  </a:extLst>
                </a:gridCol>
                <a:gridCol w="731520">
                  <a:extLst>
                    <a:ext uri="{9D8B030D-6E8A-4147-A177-3AD203B41FA5}">
                      <a16:colId xmlns:a16="http://schemas.microsoft.com/office/drawing/2014/main" val="1241879886"/>
                    </a:ext>
                  </a:extLst>
                </a:gridCol>
                <a:gridCol w="640080">
                  <a:extLst>
                    <a:ext uri="{9D8B030D-6E8A-4147-A177-3AD203B41FA5}">
                      <a16:colId xmlns:a16="http://schemas.microsoft.com/office/drawing/2014/main" val="631949763"/>
                    </a:ext>
                  </a:extLst>
                </a:gridCol>
                <a:gridCol w="640080">
                  <a:extLst>
                    <a:ext uri="{9D8B030D-6E8A-4147-A177-3AD203B41FA5}">
                      <a16:colId xmlns:a16="http://schemas.microsoft.com/office/drawing/2014/main" val="1170128045"/>
                    </a:ext>
                  </a:extLst>
                </a:gridCol>
                <a:gridCol w="731520">
                  <a:extLst>
                    <a:ext uri="{9D8B030D-6E8A-4147-A177-3AD203B41FA5}">
                      <a16:colId xmlns:a16="http://schemas.microsoft.com/office/drawing/2014/main" val="4208631543"/>
                    </a:ext>
                  </a:extLst>
                </a:gridCol>
                <a:gridCol w="640080">
                  <a:extLst>
                    <a:ext uri="{9D8B030D-6E8A-4147-A177-3AD203B41FA5}">
                      <a16:colId xmlns:a16="http://schemas.microsoft.com/office/drawing/2014/main" val="3704896598"/>
                    </a:ext>
                  </a:extLst>
                </a:gridCol>
                <a:gridCol w="640080">
                  <a:extLst>
                    <a:ext uri="{9D8B030D-6E8A-4147-A177-3AD203B41FA5}">
                      <a16:colId xmlns:a16="http://schemas.microsoft.com/office/drawing/2014/main" val="1591529231"/>
                    </a:ext>
                  </a:extLst>
                </a:gridCol>
                <a:gridCol w="640080">
                  <a:extLst>
                    <a:ext uri="{9D8B030D-6E8A-4147-A177-3AD203B41FA5}">
                      <a16:colId xmlns:a16="http://schemas.microsoft.com/office/drawing/2014/main" val="1180196974"/>
                    </a:ext>
                  </a:extLst>
                </a:gridCol>
                <a:gridCol w="640080">
                  <a:extLst>
                    <a:ext uri="{9D8B030D-6E8A-4147-A177-3AD203B41FA5}">
                      <a16:colId xmlns:a16="http://schemas.microsoft.com/office/drawing/2014/main" val="1938093638"/>
                    </a:ext>
                  </a:extLst>
                </a:gridCol>
                <a:gridCol w="640080">
                  <a:extLst>
                    <a:ext uri="{9D8B030D-6E8A-4147-A177-3AD203B41FA5}">
                      <a16:colId xmlns:a16="http://schemas.microsoft.com/office/drawing/2014/main" val="2729822511"/>
                    </a:ext>
                  </a:extLst>
                </a:gridCol>
                <a:gridCol w="731520">
                  <a:extLst>
                    <a:ext uri="{9D8B030D-6E8A-4147-A177-3AD203B41FA5}">
                      <a16:colId xmlns:a16="http://schemas.microsoft.com/office/drawing/2014/main" val="1275696208"/>
                    </a:ext>
                  </a:extLst>
                </a:gridCol>
                <a:gridCol w="640080">
                  <a:extLst>
                    <a:ext uri="{9D8B030D-6E8A-4147-A177-3AD203B41FA5}">
                      <a16:colId xmlns:a16="http://schemas.microsoft.com/office/drawing/2014/main" val="1756938520"/>
                    </a:ext>
                  </a:extLst>
                </a:gridCol>
                <a:gridCol w="731520">
                  <a:extLst>
                    <a:ext uri="{9D8B030D-6E8A-4147-A177-3AD203B41FA5}">
                      <a16:colId xmlns:a16="http://schemas.microsoft.com/office/drawing/2014/main" val="3772004677"/>
                    </a:ext>
                  </a:extLst>
                </a:gridCol>
                <a:gridCol w="731520">
                  <a:extLst>
                    <a:ext uri="{9D8B030D-6E8A-4147-A177-3AD203B41FA5}">
                      <a16:colId xmlns:a16="http://schemas.microsoft.com/office/drawing/2014/main" val="3015699356"/>
                    </a:ext>
                  </a:extLst>
                </a:gridCol>
              </a:tblGrid>
              <a:tr h="370840">
                <a:tc>
                  <a:txBody>
                    <a:bodyPr/>
                    <a:lstStyle/>
                    <a:p>
                      <a:pPr algn="ctr"/>
                      <a:r>
                        <a:rPr lang="en-US" sz="1400" dirty="0"/>
                        <a:t>July 2026</a:t>
                      </a:r>
                    </a:p>
                  </a:txBody>
                  <a:tcPr anchor="ctr">
                    <a:solidFill>
                      <a:schemeClr val="tx2">
                        <a:lumMod val="50000"/>
                      </a:schemeClr>
                    </a:solidFill>
                  </a:tcPr>
                </a:tc>
                <a:tc>
                  <a:txBody>
                    <a:bodyPr/>
                    <a:lstStyle/>
                    <a:p>
                      <a:pPr algn="ctr"/>
                      <a:r>
                        <a:rPr lang="en-US" sz="1400"/>
                        <a:t>Aug 2026</a:t>
                      </a:r>
                    </a:p>
                  </a:txBody>
                  <a:tcPr anchor="ctr"/>
                </a:tc>
                <a:tc>
                  <a:txBody>
                    <a:bodyPr/>
                    <a:lstStyle/>
                    <a:p>
                      <a:pPr algn="ctr"/>
                      <a:r>
                        <a:rPr lang="en-US" sz="1400"/>
                        <a:t>Sep 2026</a:t>
                      </a:r>
                    </a:p>
                  </a:txBody>
                  <a:tcPr anchor="ctr"/>
                </a:tc>
                <a:tc>
                  <a:txBody>
                    <a:bodyPr/>
                    <a:lstStyle/>
                    <a:p>
                      <a:pPr algn="ctr"/>
                      <a:r>
                        <a:rPr lang="en-US" sz="1400"/>
                        <a:t>Oct 2026</a:t>
                      </a:r>
                    </a:p>
                  </a:txBody>
                  <a:tcPr anchor="ctr"/>
                </a:tc>
                <a:tc>
                  <a:txBody>
                    <a:bodyPr/>
                    <a:lstStyle/>
                    <a:p>
                      <a:pPr algn="ctr"/>
                      <a:r>
                        <a:rPr lang="en-US" sz="1400"/>
                        <a:t>Nov 2026</a:t>
                      </a:r>
                    </a:p>
                  </a:txBody>
                  <a:tcPr anchor="ctr"/>
                </a:tc>
                <a:tc>
                  <a:txBody>
                    <a:bodyPr/>
                    <a:lstStyle/>
                    <a:p>
                      <a:pPr algn="ctr"/>
                      <a:r>
                        <a:rPr lang="en-US" sz="1400"/>
                        <a:t>Dec 2026</a:t>
                      </a:r>
                    </a:p>
                  </a:txBody>
                  <a:tcPr anchor="ctr"/>
                </a:tc>
                <a:tc>
                  <a:txBody>
                    <a:bodyPr/>
                    <a:lstStyle/>
                    <a:p>
                      <a:pPr algn="ctr"/>
                      <a:r>
                        <a:rPr lang="en-US" sz="1400"/>
                        <a:t>Jan 2027</a:t>
                      </a:r>
                    </a:p>
                  </a:txBody>
                  <a:tcPr anchor="ctr">
                    <a:solidFill>
                      <a:srgbClr val="FF0000"/>
                    </a:solidFill>
                  </a:tcPr>
                </a:tc>
                <a:tc>
                  <a:txBody>
                    <a:bodyPr/>
                    <a:lstStyle/>
                    <a:p>
                      <a:pPr algn="ctr"/>
                      <a:r>
                        <a:rPr lang="en-US" sz="1400"/>
                        <a:t>Feb 2027</a:t>
                      </a:r>
                    </a:p>
                  </a:txBody>
                  <a:tcPr anchor="ctr"/>
                </a:tc>
                <a:tc>
                  <a:txBody>
                    <a:bodyPr/>
                    <a:lstStyle/>
                    <a:p>
                      <a:pPr algn="ctr"/>
                      <a:r>
                        <a:rPr lang="en-US" sz="1400"/>
                        <a:t>Mar 2027</a:t>
                      </a:r>
                    </a:p>
                  </a:txBody>
                  <a:tcPr anchor="ctr"/>
                </a:tc>
                <a:tc>
                  <a:txBody>
                    <a:bodyPr/>
                    <a:lstStyle/>
                    <a:p>
                      <a:pPr algn="ctr"/>
                      <a:r>
                        <a:rPr lang="en-US" sz="1400"/>
                        <a:t>Apr 2027</a:t>
                      </a:r>
                    </a:p>
                  </a:txBody>
                  <a:tcPr anchor="ctr"/>
                </a:tc>
                <a:tc>
                  <a:txBody>
                    <a:bodyPr/>
                    <a:lstStyle/>
                    <a:p>
                      <a:pPr algn="ctr"/>
                      <a:r>
                        <a:rPr lang="en-US" sz="1400"/>
                        <a:t>May 2027</a:t>
                      </a:r>
                    </a:p>
                  </a:txBody>
                  <a:tcPr anchor="ctr"/>
                </a:tc>
                <a:tc>
                  <a:txBody>
                    <a:bodyPr/>
                    <a:lstStyle/>
                    <a:p>
                      <a:pPr algn="ctr"/>
                      <a:r>
                        <a:rPr lang="en-US" sz="1400"/>
                        <a:t>Jun 2027</a:t>
                      </a:r>
                    </a:p>
                  </a:txBody>
                  <a:tcPr anchor="ctr"/>
                </a:tc>
                <a:tc>
                  <a:txBody>
                    <a:bodyPr/>
                    <a:lstStyle/>
                    <a:p>
                      <a:pPr algn="ctr"/>
                      <a:r>
                        <a:rPr lang="en-US" sz="1400" dirty="0"/>
                        <a:t>Jul </a:t>
                      </a:r>
                    </a:p>
                    <a:p>
                      <a:pPr algn="ctr"/>
                      <a:r>
                        <a:rPr lang="en-US" sz="1400" dirty="0"/>
                        <a:t>2027</a:t>
                      </a:r>
                    </a:p>
                  </a:txBody>
                  <a:tcPr anchor="ctr">
                    <a:solidFill>
                      <a:schemeClr val="tx2">
                        <a:lumMod val="50000"/>
                      </a:schemeClr>
                    </a:solidFill>
                  </a:tcPr>
                </a:tc>
                <a:tc>
                  <a:txBody>
                    <a:bodyPr/>
                    <a:lstStyle/>
                    <a:p>
                      <a:pPr algn="ctr"/>
                      <a:r>
                        <a:rPr lang="en-US" sz="1400"/>
                        <a:t>Aug 2027</a:t>
                      </a:r>
                    </a:p>
                  </a:txBody>
                  <a:tcPr anchor="ctr"/>
                </a:tc>
                <a:tc>
                  <a:txBody>
                    <a:bodyPr/>
                    <a:lstStyle/>
                    <a:p>
                      <a:pPr algn="ctr"/>
                      <a:r>
                        <a:rPr lang="en-US" sz="1400"/>
                        <a:t>Sep 2027</a:t>
                      </a:r>
                    </a:p>
                  </a:txBody>
                  <a:tcPr anchor="ctr"/>
                </a:tc>
                <a:tc>
                  <a:txBody>
                    <a:bodyPr/>
                    <a:lstStyle/>
                    <a:p>
                      <a:pPr algn="ctr"/>
                      <a:r>
                        <a:rPr lang="en-US" sz="1400"/>
                        <a:t>Oct 2027</a:t>
                      </a:r>
                    </a:p>
                  </a:txBody>
                  <a:tcPr anchor="ctr"/>
                </a:tc>
                <a:extLst>
                  <a:ext uri="{0D108BD9-81ED-4DB2-BD59-A6C34878D82A}">
                    <a16:rowId xmlns:a16="http://schemas.microsoft.com/office/drawing/2014/main" val="306989816"/>
                  </a:ext>
                </a:extLst>
              </a:tr>
              <a:tr h="370840">
                <a:tc>
                  <a:txBody>
                    <a:bodyPr/>
                    <a:lstStyle/>
                    <a:p>
                      <a:pPr algn="ctr"/>
                      <a:r>
                        <a:rPr lang="en-US" sz="1200" b="1"/>
                        <a:t>7/1</a:t>
                      </a:r>
                    </a:p>
                    <a:p>
                      <a:pPr algn="ctr"/>
                      <a:r>
                        <a:rPr lang="en-US" sz="1200" b="1"/>
                        <a:t>26-27 Cohort Opens</a:t>
                      </a:r>
                    </a:p>
                  </a:txBody>
                  <a:tcPr anchor="ctr">
                    <a:solidFill>
                      <a:srgbClr val="92D050"/>
                    </a:solidFill>
                  </a:tcPr>
                </a:tc>
                <a:tc>
                  <a:txBody>
                    <a:bodyPr/>
                    <a:lstStyle/>
                    <a:p>
                      <a:pPr algn="ctr"/>
                      <a:r>
                        <a:rPr lang="en-US" sz="1200" b="1"/>
                        <a:t>8/28</a:t>
                      </a:r>
                    </a:p>
                    <a:p>
                      <a:pPr algn="ctr"/>
                      <a:r>
                        <a:rPr lang="en-US" sz="1200" b="1"/>
                        <a:t>26-27 Data Due</a:t>
                      </a:r>
                    </a:p>
                  </a:txBody>
                  <a:tcPr anchor="ctr"/>
                </a:tc>
                <a:tc>
                  <a:txBody>
                    <a:bodyPr/>
                    <a:lstStyle/>
                    <a:p>
                      <a:pPr algn="ctr"/>
                      <a:endParaRPr lang="en-US" sz="1200" b="1"/>
                    </a:p>
                  </a:txBody>
                  <a:tcPr anchor="ctr"/>
                </a:tc>
                <a:tc>
                  <a:txBody>
                    <a:bodyPr/>
                    <a:lstStyle/>
                    <a:p>
                      <a:pPr algn="ctr"/>
                      <a:r>
                        <a:rPr lang="en-US" sz="1200" b="1"/>
                        <a:t>26-27</a:t>
                      </a:r>
                    </a:p>
                    <a:p>
                      <a:pPr algn="ctr"/>
                      <a:r>
                        <a:rPr lang="en-US" sz="1200" b="1"/>
                        <a:t>Initial $$ Payout</a:t>
                      </a:r>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r>
                        <a:rPr lang="en-US" sz="1200" b="1"/>
                        <a:t>1/31</a:t>
                      </a:r>
                    </a:p>
                    <a:p>
                      <a:pPr algn="ctr"/>
                      <a:r>
                        <a:rPr lang="en-US" sz="1200" b="1"/>
                        <a:t>26-27 Cohort Locks</a:t>
                      </a:r>
                    </a:p>
                  </a:txBody>
                  <a:tcPr anchor="ctr">
                    <a:solidFill>
                      <a:srgbClr val="F9B9BE"/>
                    </a:solidFill>
                  </a:tcP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r>
                        <a:rPr lang="en-US" sz="1200" b="1"/>
                        <a:t>26-27 Settle up $$ Payout</a:t>
                      </a:r>
                    </a:p>
                  </a:txBody>
                  <a:tcPr anchor="ctr"/>
                </a:tc>
                <a:tc>
                  <a:txBody>
                    <a:bodyPr/>
                    <a:lstStyle/>
                    <a:p>
                      <a:pPr algn="ctr"/>
                      <a:endParaRPr lang="en-US" sz="1200" b="1"/>
                    </a:p>
                  </a:txBody>
                  <a:tcPr anchor="ctr"/>
                </a:tc>
                <a:extLst>
                  <a:ext uri="{0D108BD9-81ED-4DB2-BD59-A6C34878D82A}">
                    <a16:rowId xmlns:a16="http://schemas.microsoft.com/office/drawing/2014/main" val="3063429241"/>
                  </a:ext>
                </a:extLst>
              </a:tr>
              <a:tr h="370840">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r>
                        <a:rPr lang="en-US" sz="1200" b="1"/>
                        <a:t>7/1</a:t>
                      </a:r>
                    </a:p>
                    <a:p>
                      <a:pPr algn="ctr"/>
                      <a:r>
                        <a:rPr lang="en-US" sz="1200" b="1"/>
                        <a:t>27-28 Cohort Opens</a:t>
                      </a:r>
                    </a:p>
                    <a:p>
                      <a:pPr algn="ctr"/>
                      <a:endParaRPr lang="en-US" sz="1200" b="1"/>
                    </a:p>
                  </a:txBody>
                  <a:tcPr anchor="ctr">
                    <a:solidFill>
                      <a:srgbClr val="92D050"/>
                    </a:solidFill>
                  </a:tcPr>
                </a:tc>
                <a:tc>
                  <a:txBody>
                    <a:bodyPr/>
                    <a:lstStyle/>
                    <a:p>
                      <a:pPr algn="ctr"/>
                      <a:r>
                        <a:rPr lang="en-US" sz="1200" b="1"/>
                        <a:t>8/28</a:t>
                      </a:r>
                    </a:p>
                    <a:p>
                      <a:pPr algn="ctr"/>
                      <a:r>
                        <a:rPr lang="en-US" sz="1200" b="1"/>
                        <a:t>27-28 Data Due</a:t>
                      </a:r>
                    </a:p>
                    <a:p>
                      <a:pPr algn="ctr"/>
                      <a:endParaRPr lang="en-US" sz="1200" b="1"/>
                    </a:p>
                  </a:txBody>
                  <a:tcPr anchor="ctr"/>
                </a:tc>
                <a:tc>
                  <a:txBody>
                    <a:bodyPr/>
                    <a:lstStyle/>
                    <a:p>
                      <a:pPr algn="ctr"/>
                      <a:endParaRPr lang="en-US" sz="1200" b="1"/>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27-28 Initial $$ Payout</a:t>
                      </a:r>
                    </a:p>
                    <a:p>
                      <a:pPr algn="ctr"/>
                      <a:endParaRPr lang="en-US" sz="1200" b="1" dirty="0"/>
                    </a:p>
                  </a:txBody>
                  <a:tcPr anchor="ctr"/>
                </a:tc>
                <a:extLst>
                  <a:ext uri="{0D108BD9-81ED-4DB2-BD59-A6C34878D82A}">
                    <a16:rowId xmlns:a16="http://schemas.microsoft.com/office/drawing/2014/main" val="847267593"/>
                  </a:ext>
                </a:extLst>
              </a:tr>
            </a:tbl>
          </a:graphicData>
        </a:graphic>
      </p:graphicFrame>
    </p:spTree>
    <p:extLst>
      <p:ext uri="{BB962C8B-B14F-4D97-AF65-F5344CB8AC3E}">
        <p14:creationId xmlns:p14="http://schemas.microsoft.com/office/powerpoint/2010/main" val="3599071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C841E-76C9-F1EF-4492-D93285F93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97036-F7D0-7614-B269-09CFF4061D9F}"/>
              </a:ext>
            </a:extLst>
          </p:cNvPr>
          <p:cNvSpPr>
            <a:spLocks noGrp="1"/>
          </p:cNvSpPr>
          <p:nvPr>
            <p:ph type="title"/>
          </p:nvPr>
        </p:nvSpPr>
        <p:spPr/>
        <p:txBody>
          <a:bodyPr/>
          <a:lstStyle/>
          <a:p>
            <a:r>
              <a:rPr lang="en-US"/>
              <a:t>Additional Resources</a:t>
            </a:r>
          </a:p>
        </p:txBody>
      </p:sp>
      <p:sp>
        <p:nvSpPr>
          <p:cNvPr id="5" name="TextBox 4">
            <a:extLst>
              <a:ext uri="{FF2B5EF4-FFF2-40B4-BE49-F238E27FC236}">
                <a16:creationId xmlns:a16="http://schemas.microsoft.com/office/drawing/2014/main" id="{95204F78-D370-0C2D-3698-938665DFA79E}"/>
              </a:ext>
            </a:extLst>
          </p:cNvPr>
          <p:cNvSpPr txBox="1">
            <a:spLocks/>
          </p:cNvSpPr>
          <p:nvPr/>
        </p:nvSpPr>
        <p:spPr>
          <a:xfrm flipH="1">
            <a:off x="317628" y="1369284"/>
            <a:ext cx="11556743" cy="461665"/>
          </a:xfrm>
          <a:prstGeom prst="rect">
            <a:avLst/>
          </a:prstGeom>
          <a:solidFill>
            <a:schemeClr val="accent1">
              <a:lumMod val="20000"/>
              <a:lumOff val="80000"/>
            </a:schemeClr>
          </a:solid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Find PREP Information &amp; </a:t>
            </a:r>
            <a:r>
              <a:rPr lang="en-US" sz="2400" b="1">
                <a:solidFill>
                  <a:prstClr val="black"/>
                </a:solidFill>
                <a:latin typeface="Aptos" panose="020B0004020202020204" pitchFamily="34" charset="0"/>
                <a:ea typeface="Open Sans" panose="020B0606030504020204" pitchFamily="34" charset="0"/>
                <a:cs typeface="Open Sans" panose="020B0606030504020204" pitchFamily="34" charset="0"/>
              </a:rPr>
              <a:t>S</a:t>
            </a:r>
            <a:r>
              <a:rPr kumimoji="0" lang="en-US" sz="2400" b="1" i="0" u="none" strike="noStrike" kern="1200" cap="none" spc="0" normalizeH="0" baseline="0" noProof="0" err="1">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upports</a:t>
            </a: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 timelines, webinars, and planning tools</a:t>
            </a: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8E4B95D-42DA-48E8-5A23-B361B00BCABB}"/>
              </a:ext>
            </a:extLst>
          </p:cNvPr>
          <p:cNvSpPr>
            <a:spLocks noGrp="1"/>
          </p:cNvSpPr>
          <p:nvPr>
            <p:ph idx="1"/>
          </p:nvPr>
        </p:nvSpPr>
        <p:spPr>
          <a:xfrm>
            <a:off x="285468" y="2199917"/>
            <a:ext cx="11544581" cy="4094991"/>
          </a:xfrm>
        </p:spPr>
        <p:txBody>
          <a:bodyPr/>
          <a:lstStyle/>
          <a:p>
            <a:pPr>
              <a:lnSpc>
                <a:spcPct val="100000"/>
              </a:lnSpc>
              <a:buFont typeface="Arial" panose="020B0604020202020204" pitchFamily="34" charset="0"/>
              <a:buChar char="•"/>
            </a:pPr>
            <a:r>
              <a:rPr lang="en-US" sz="2400">
                <a:solidFill>
                  <a:srgbClr val="1682C5"/>
                </a:solidFill>
                <a:hlinkClick r:id="rId3">
                  <a:extLst>
                    <a:ext uri="{A12FA001-AC4F-418D-AE19-62706E023703}">
                      <ahyp:hlinkClr xmlns:ahyp="http://schemas.microsoft.com/office/drawing/2018/hyperlinkcolor" val="tx"/>
                    </a:ext>
                  </a:extLst>
                </a:hlinkClick>
              </a:rPr>
              <a:t>LASO Cycle 4 Grant and Programs</a:t>
            </a:r>
            <a:endParaRPr lang="en-US" sz="2400"/>
          </a:p>
          <a:p>
            <a:pPr>
              <a:lnSpc>
                <a:spcPct val="100000"/>
              </a:lnSpc>
              <a:buFont typeface="Arial" panose="020B0604020202020204" pitchFamily="34" charset="0"/>
              <a:buChar char="•"/>
            </a:pPr>
            <a:r>
              <a:rPr lang="en-US" sz="2400">
                <a:solidFill>
                  <a:srgbClr val="0D6CB9"/>
                </a:solidFill>
                <a:hlinkClick r:id="rId4"/>
              </a:rPr>
              <a:t>PREP Allotment </a:t>
            </a:r>
            <a:r>
              <a:rPr lang="en-US" sz="2400">
                <a:solidFill>
                  <a:srgbClr val="0D6CB9"/>
                </a:solidFill>
              </a:rPr>
              <a:t>Information page</a:t>
            </a:r>
          </a:p>
          <a:p>
            <a:pPr>
              <a:lnSpc>
                <a:spcPct val="100000"/>
              </a:lnSpc>
              <a:buFont typeface="Arial" panose="020B0604020202020204" pitchFamily="34" charset="0"/>
              <a:buChar char="•"/>
            </a:pPr>
            <a:r>
              <a:rPr lang="en-US" sz="2400">
                <a:solidFill>
                  <a:srgbClr val="0D6CB9"/>
                </a:solidFill>
              </a:rPr>
              <a:t>Technical</a:t>
            </a:r>
            <a:r>
              <a:rPr lang="en-US" sz="2400"/>
              <a:t> Manual (In Draft-Release Date TBD)</a:t>
            </a:r>
          </a:p>
          <a:p>
            <a:pPr>
              <a:lnSpc>
                <a:spcPct val="100000"/>
              </a:lnSpc>
              <a:buFont typeface="Arial" panose="020B0604020202020204" pitchFamily="34" charset="0"/>
              <a:buChar char="•"/>
            </a:pPr>
            <a:r>
              <a:rPr lang="en-US" sz="2400">
                <a:hlinkClick r:id="rId5"/>
              </a:rPr>
              <a:t>PREP Support Portal</a:t>
            </a:r>
            <a:endParaRPr lang="en-US" sz="2400"/>
          </a:p>
          <a:p>
            <a:pPr>
              <a:lnSpc>
                <a:spcPct val="100000"/>
              </a:lnSpc>
              <a:buFont typeface="Arial" panose="020B0604020202020204" pitchFamily="34" charset="0"/>
              <a:buChar char="•"/>
            </a:pPr>
            <a:r>
              <a:rPr lang="en-US" sz="2400"/>
              <a:t>Recorded training and FAQ published on TEA website</a:t>
            </a:r>
          </a:p>
          <a:p>
            <a:pPr>
              <a:lnSpc>
                <a:spcPct val="100000"/>
              </a:lnSpc>
              <a:buFont typeface="Arial" panose="020B0604020202020204" pitchFamily="34" charset="0"/>
              <a:buChar char="•"/>
            </a:pPr>
            <a:r>
              <a:rPr lang="en-US" sz="2400">
                <a:hlinkClick r:id="rId6"/>
              </a:rPr>
              <a:t>TEA Help Desk </a:t>
            </a:r>
            <a:r>
              <a:rPr lang="en-US" sz="2400"/>
              <a:t>at tea.texas.gov</a:t>
            </a:r>
          </a:p>
        </p:txBody>
      </p:sp>
      <p:sp>
        <p:nvSpPr>
          <p:cNvPr id="7" name="Rectangle 6">
            <a:extLst>
              <a:ext uri="{FF2B5EF4-FFF2-40B4-BE49-F238E27FC236}">
                <a16:creationId xmlns:a16="http://schemas.microsoft.com/office/drawing/2014/main" id="{DF916D25-82D8-0617-8E8D-1572C7A6F0B0}"/>
              </a:ext>
            </a:extLst>
          </p:cNvPr>
          <p:cNvSpPr/>
          <p:nvPr/>
        </p:nvSpPr>
        <p:spPr>
          <a:xfrm>
            <a:off x="7398738" y="2748877"/>
            <a:ext cx="3958556" cy="954107"/>
          </a:xfrm>
          <a:prstGeom prst="rect">
            <a:avLst/>
          </a:prstGeom>
          <a:solidFill>
            <a:schemeClr val="tx2">
              <a:lumMod val="50000"/>
            </a:schemeClr>
          </a:solidFill>
        </p:spPr>
        <p:txBody>
          <a:bodyPr wrap="squar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rPr>
              <a:t>Check Newsletters for Importan</a:t>
            </a:r>
            <a:r>
              <a:rPr lang="en-US" sz="2800" dirty="0">
                <a:ln w="0"/>
                <a:solidFill>
                  <a:schemeClr val="bg1"/>
                </a:solidFill>
                <a:effectLst>
                  <a:outerShdw blurRad="38100" dist="19050" dir="2700000" algn="tl" rotWithShape="0">
                    <a:schemeClr val="dk1">
                      <a:alpha val="40000"/>
                    </a:schemeClr>
                  </a:outerShdw>
                </a:effectLst>
              </a:rPr>
              <a:t>t Information</a:t>
            </a:r>
            <a:endParaRPr lang="en-US" sz="2800" b="0" cap="none" spc="0" dirty="0">
              <a:ln w="0"/>
              <a:solidFill>
                <a:schemeClr val="bg1"/>
              </a:solidFill>
              <a:effectLst>
                <a:outerShdw blurRad="38100" dist="19050" dir="2700000" algn="tl" rotWithShape="0">
                  <a:schemeClr val="dk1">
                    <a:alpha val="40000"/>
                  </a:schemeClr>
                </a:outerShdw>
              </a:effectLst>
            </a:endParaRPr>
          </a:p>
        </p:txBody>
      </p:sp>
      <p:pic>
        <p:nvPicPr>
          <p:cNvPr id="8" name="Picture 7" descr="Top navigation bar with Login, HelpDesk, and Search options. ">
            <a:extLst>
              <a:ext uri="{FF2B5EF4-FFF2-40B4-BE49-F238E27FC236}">
                <a16:creationId xmlns:a16="http://schemas.microsoft.com/office/drawing/2014/main" id="{672B84DC-CDE9-D048-2DD6-0E60251B5E7F}"/>
              </a:ext>
            </a:extLst>
          </p:cNvPr>
          <p:cNvPicPr>
            <a:picLocks noChangeAspect="1"/>
          </p:cNvPicPr>
          <p:nvPr/>
        </p:nvPicPr>
        <p:blipFill>
          <a:blip r:embed="rId7"/>
          <a:stretch>
            <a:fillRect/>
          </a:stretch>
        </p:blipFill>
        <p:spPr>
          <a:xfrm>
            <a:off x="4793260" y="4690340"/>
            <a:ext cx="2605478" cy="365760"/>
          </a:xfrm>
          <a:prstGeom prst="rect">
            <a:avLst/>
          </a:prstGeom>
          <a:ln w="28575">
            <a:solidFill>
              <a:schemeClr val="tx1"/>
            </a:solidFill>
          </a:ln>
        </p:spPr>
      </p:pic>
      <p:pic>
        <p:nvPicPr>
          <p:cNvPr id="10" name="Picture 9" descr="Educator Testing and Preparation Programs graphic with instructor and classroom icon.">
            <a:extLst>
              <a:ext uri="{FF2B5EF4-FFF2-40B4-BE49-F238E27FC236}">
                <a16:creationId xmlns:a16="http://schemas.microsoft.com/office/drawing/2014/main" id="{06CA206E-86D8-9C74-527F-0B280C17C5E8}"/>
              </a:ext>
            </a:extLst>
          </p:cNvPr>
          <p:cNvPicPr>
            <a:picLocks noChangeAspect="1"/>
          </p:cNvPicPr>
          <p:nvPr/>
        </p:nvPicPr>
        <p:blipFill>
          <a:blip r:embed="rId8"/>
          <a:stretch>
            <a:fillRect/>
          </a:stretch>
        </p:blipFill>
        <p:spPr>
          <a:xfrm>
            <a:off x="4650905" y="5131857"/>
            <a:ext cx="1872943" cy="1280160"/>
          </a:xfrm>
          <a:prstGeom prst="rect">
            <a:avLst/>
          </a:prstGeom>
        </p:spPr>
      </p:pic>
      <p:pic>
        <p:nvPicPr>
          <p:cNvPr id="12" name="Picture 11" descr="Data reporting button ">
            <a:extLst>
              <a:ext uri="{FF2B5EF4-FFF2-40B4-BE49-F238E27FC236}">
                <a16:creationId xmlns:a16="http://schemas.microsoft.com/office/drawing/2014/main" id="{FCA1A6E2-B3A1-D703-18FF-CA9F66EF89A1}"/>
              </a:ext>
            </a:extLst>
          </p:cNvPr>
          <p:cNvPicPr>
            <a:picLocks noChangeAspect="1"/>
          </p:cNvPicPr>
          <p:nvPr/>
        </p:nvPicPr>
        <p:blipFill>
          <a:blip r:embed="rId9"/>
          <a:stretch>
            <a:fillRect/>
          </a:stretch>
        </p:blipFill>
        <p:spPr>
          <a:xfrm>
            <a:off x="6057758" y="5647327"/>
            <a:ext cx="2313829" cy="548640"/>
          </a:xfrm>
          <a:prstGeom prst="rect">
            <a:avLst/>
          </a:prstGeom>
        </p:spPr>
      </p:pic>
      <p:sp>
        <p:nvSpPr>
          <p:cNvPr id="4" name="Slide Number Placeholder 3">
            <a:extLst>
              <a:ext uri="{FF2B5EF4-FFF2-40B4-BE49-F238E27FC236}">
                <a16:creationId xmlns:a16="http://schemas.microsoft.com/office/drawing/2014/main" id="{BE84328B-2087-0501-A6AD-9DEC639AF165}"/>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3969837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891C-1F85-518B-ACC4-5D586E4A6887}"/>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146034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2EFD-F2B7-6C43-7533-DC756647B033}"/>
              </a:ext>
            </a:extLst>
          </p:cNvPr>
          <p:cNvSpPr>
            <a:spLocks noGrp="1"/>
          </p:cNvSpPr>
          <p:nvPr>
            <p:ph type="ctrTitle"/>
          </p:nvPr>
        </p:nvSpPr>
        <p:spPr>
          <a:xfrm>
            <a:off x="3637733" y="3017890"/>
            <a:ext cx="6758597" cy="1100516"/>
          </a:xfrm>
        </p:spPr>
        <p:txBody>
          <a:bodyPr/>
          <a:lstStyle/>
          <a:p>
            <a:r>
              <a:rPr lang="en-US" sz="3600"/>
              <a:t>PREP Programs Overview &amp; Managing Data</a:t>
            </a:r>
          </a:p>
        </p:txBody>
      </p:sp>
    </p:spTree>
    <p:extLst>
      <p:ext uri="{BB962C8B-B14F-4D97-AF65-F5344CB8AC3E}">
        <p14:creationId xmlns:p14="http://schemas.microsoft.com/office/powerpoint/2010/main" val="855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5B1C7F0-F864-9726-8E1D-98058EF25AED}"/>
              </a:ext>
              <a:ext uri="{C183D7F6-B498-43B3-948B-1728B52AA6E4}">
                <adec:decorative xmlns:adec="http://schemas.microsoft.com/office/drawing/2017/decorative" val="1"/>
              </a:ext>
            </a:extLst>
          </p:cNvPr>
          <p:cNvSpPr/>
          <p:nvPr/>
        </p:nvSpPr>
        <p:spPr>
          <a:xfrm>
            <a:off x="4473183" y="1242461"/>
            <a:ext cx="3564264" cy="970042"/>
          </a:xfrm>
          <a:prstGeom prst="roundRect">
            <a:avLst>
              <a:gd name="adj" fmla="val 10000"/>
            </a:avLst>
          </a:prstGeom>
          <a:solidFill>
            <a:schemeClr val="accent1">
              <a:lumMod val="40000"/>
              <a:lumOff val="6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5" name="Rectangle 24">
            <a:extLst>
              <a:ext uri="{FF2B5EF4-FFF2-40B4-BE49-F238E27FC236}">
                <a16:creationId xmlns:a16="http://schemas.microsoft.com/office/drawing/2014/main" id="{3EF47EB6-33CF-B61D-A505-FD8414A99AB8}"/>
              </a:ext>
              <a:ext uri="{C183D7F6-B498-43B3-948B-1728B52AA6E4}">
                <adec:decorative xmlns:adec="http://schemas.microsoft.com/office/drawing/2017/decorative" val="1"/>
              </a:ext>
            </a:extLst>
          </p:cNvPr>
          <p:cNvSpPr/>
          <p:nvPr/>
        </p:nvSpPr>
        <p:spPr>
          <a:xfrm>
            <a:off x="2937771" y="2619921"/>
            <a:ext cx="1940084" cy="1463036"/>
          </a:xfrm>
          <a:prstGeom prst="rect">
            <a:avLst/>
          </a:prstGeom>
          <a:solidFill>
            <a:schemeClr val="accent4">
              <a:lumMod val="40000"/>
              <a:lumOff val="60000"/>
            </a:schemeClr>
          </a:solidFill>
          <a:ln w="12700" cap="flat" cmpd="sng" algn="ctr">
            <a:noFill/>
            <a:prstDash val="solid"/>
            <a:miter lim="800000"/>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7" name="Rectangle 26">
            <a:extLst>
              <a:ext uri="{FF2B5EF4-FFF2-40B4-BE49-F238E27FC236}">
                <a16:creationId xmlns:a16="http://schemas.microsoft.com/office/drawing/2014/main" id="{2AE2379A-064D-851E-799E-45CF1219C312}"/>
              </a:ext>
              <a:ext uri="{C183D7F6-B498-43B3-948B-1728B52AA6E4}">
                <adec:decorative xmlns:adec="http://schemas.microsoft.com/office/drawing/2017/decorative" val="1"/>
              </a:ext>
            </a:extLst>
          </p:cNvPr>
          <p:cNvSpPr/>
          <p:nvPr/>
        </p:nvSpPr>
        <p:spPr>
          <a:xfrm>
            <a:off x="590269" y="2619921"/>
            <a:ext cx="1940084" cy="1463036"/>
          </a:xfrm>
          <a:prstGeom prst="rect">
            <a:avLst/>
          </a:prstGeom>
          <a:solidFill>
            <a:schemeClr val="accent2">
              <a:lumMod val="60000"/>
              <a:lumOff val="40000"/>
            </a:schemeClr>
          </a:solidFill>
          <a:ln w="12700" cap="flat" cmpd="sng" algn="ctr">
            <a:noFill/>
            <a:prstDash val="solid"/>
            <a:miter lim="800000"/>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2" name="Rectangle 21">
            <a:extLst>
              <a:ext uri="{FF2B5EF4-FFF2-40B4-BE49-F238E27FC236}">
                <a16:creationId xmlns:a16="http://schemas.microsoft.com/office/drawing/2014/main" id="{5F86033E-49BA-88B0-7B8E-7803CEE1835C}"/>
              </a:ext>
              <a:ext uri="{C183D7F6-B498-43B3-948B-1728B52AA6E4}">
                <adec:decorative xmlns:adec="http://schemas.microsoft.com/office/drawing/2017/decorative" val="1"/>
              </a:ext>
            </a:extLst>
          </p:cNvPr>
          <p:cNvSpPr/>
          <p:nvPr/>
        </p:nvSpPr>
        <p:spPr>
          <a:xfrm>
            <a:off x="5285273" y="2619921"/>
            <a:ext cx="1940084" cy="1463036"/>
          </a:xfrm>
          <a:prstGeom prst="rect">
            <a:avLst/>
          </a:prstGeom>
          <a:solidFill>
            <a:srgbClr val="92D050"/>
          </a:solidFill>
          <a:ln w="12700" cap="flat" cmpd="sng" algn="ctr">
            <a:noFill/>
            <a:prstDash val="solid"/>
            <a:miter lim="800000"/>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8" name="Rectangle 17">
            <a:extLst>
              <a:ext uri="{FF2B5EF4-FFF2-40B4-BE49-F238E27FC236}">
                <a16:creationId xmlns:a16="http://schemas.microsoft.com/office/drawing/2014/main" id="{11094067-A8FF-BB35-1AFE-53E2E0B7BF08}"/>
              </a:ext>
              <a:ext uri="{C183D7F6-B498-43B3-948B-1728B52AA6E4}">
                <adec:decorative xmlns:adec="http://schemas.microsoft.com/office/drawing/2017/decorative" val="1"/>
              </a:ext>
            </a:extLst>
          </p:cNvPr>
          <p:cNvSpPr/>
          <p:nvPr/>
        </p:nvSpPr>
        <p:spPr>
          <a:xfrm>
            <a:off x="7632775" y="2619921"/>
            <a:ext cx="1940084" cy="1463036"/>
          </a:xfrm>
          <a:prstGeom prst="rect">
            <a:avLst/>
          </a:prstGeom>
          <a:solidFill>
            <a:srgbClr val="92D050"/>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6" name="Rectangle 15">
            <a:extLst>
              <a:ext uri="{FF2B5EF4-FFF2-40B4-BE49-F238E27FC236}">
                <a16:creationId xmlns:a16="http://schemas.microsoft.com/office/drawing/2014/main" id="{5A092DC5-EE05-9332-6328-0A08CD753158}"/>
              </a:ext>
              <a:ext uri="{C183D7F6-B498-43B3-948B-1728B52AA6E4}">
                <adec:decorative xmlns:adec="http://schemas.microsoft.com/office/drawing/2017/decorative" val="1"/>
              </a:ext>
            </a:extLst>
          </p:cNvPr>
          <p:cNvSpPr/>
          <p:nvPr/>
        </p:nvSpPr>
        <p:spPr>
          <a:xfrm>
            <a:off x="9980277" y="2619921"/>
            <a:ext cx="1940084" cy="1463036"/>
          </a:xfrm>
          <a:prstGeom prst="rect">
            <a:avLst/>
          </a:prstGeom>
          <a:solidFill>
            <a:srgbClr val="92D050"/>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15742F89-A30F-CEDB-B372-588C1896F233}"/>
              </a:ext>
            </a:extLst>
          </p:cNvPr>
          <p:cNvSpPr>
            <a:spLocks noGrp="1"/>
          </p:cNvSpPr>
          <p:nvPr>
            <p:ph type="title"/>
          </p:nvPr>
        </p:nvSpPr>
        <p:spPr/>
        <p:txBody>
          <a:bodyPr/>
          <a:lstStyle/>
          <a:p>
            <a:r>
              <a:rPr lang="en-US" dirty="0"/>
              <a:t>PREP Programs Overview</a:t>
            </a:r>
          </a:p>
        </p:txBody>
      </p:sp>
      <p:sp>
        <p:nvSpPr>
          <p:cNvPr id="10" name="Rectangle 9">
            <a:extLst>
              <a:ext uri="{FF2B5EF4-FFF2-40B4-BE49-F238E27FC236}">
                <a16:creationId xmlns:a16="http://schemas.microsoft.com/office/drawing/2014/main" id="{1A881F88-5EEA-881C-E306-73BF8528D5D6}"/>
              </a:ext>
              <a:ext uri="{C183D7F6-B498-43B3-948B-1728B52AA6E4}">
                <adec:decorative xmlns:adec="http://schemas.microsoft.com/office/drawing/2017/decorative" val="1"/>
              </a:ext>
            </a:extLst>
          </p:cNvPr>
          <p:cNvSpPr/>
          <p:nvPr/>
        </p:nvSpPr>
        <p:spPr>
          <a:xfrm>
            <a:off x="417443" y="2514600"/>
            <a:ext cx="6997148" cy="19878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6">
            <a:extLst>
              <a:ext uri="{FF2B5EF4-FFF2-40B4-BE49-F238E27FC236}">
                <a16:creationId xmlns:a16="http://schemas.microsoft.com/office/drawing/2014/main" id="{3FB1597E-B5A5-9D31-120E-E6E6607F7193}"/>
              </a:ext>
            </a:extLst>
          </p:cNvPr>
          <p:cNvSpPr txBox="1"/>
          <p:nvPr/>
        </p:nvSpPr>
        <p:spPr>
          <a:xfrm>
            <a:off x="4473183" y="1237427"/>
            <a:ext cx="3507440" cy="9132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Five Programs to Support Teacher Preparation and Retention </a:t>
            </a:r>
          </a:p>
        </p:txBody>
      </p:sp>
      <p:sp>
        <p:nvSpPr>
          <p:cNvPr id="28" name="TextBox 27">
            <a:extLst>
              <a:ext uri="{FF2B5EF4-FFF2-40B4-BE49-F238E27FC236}">
                <a16:creationId xmlns:a16="http://schemas.microsoft.com/office/drawing/2014/main" id="{336EA36B-B7EC-25DB-3A14-E2C85F11FFDD}"/>
              </a:ext>
            </a:extLst>
          </p:cNvPr>
          <p:cNvSpPr txBox="1"/>
          <p:nvPr/>
        </p:nvSpPr>
        <p:spPr>
          <a:xfrm>
            <a:off x="590269"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PREP Grow Your Own Program (GYO)</a:t>
            </a:r>
          </a:p>
        </p:txBody>
      </p:sp>
      <p:sp>
        <p:nvSpPr>
          <p:cNvPr id="13" name="TextBox 12">
            <a:extLst>
              <a:ext uri="{FF2B5EF4-FFF2-40B4-BE49-F238E27FC236}">
                <a16:creationId xmlns:a16="http://schemas.microsoft.com/office/drawing/2014/main" id="{CC15F437-D246-B03B-F660-7B308F7130B3}"/>
              </a:ext>
            </a:extLst>
          </p:cNvPr>
          <p:cNvSpPr txBox="1"/>
          <p:nvPr/>
        </p:nvSpPr>
        <p:spPr>
          <a:xfrm>
            <a:off x="590269" y="4519211"/>
            <a:ext cx="1997730" cy="1754326"/>
          </a:xfrm>
          <a:prstGeom prst="rect">
            <a:avLst/>
          </a:prstGeom>
          <a:noFill/>
        </p:spPr>
        <p:txBody>
          <a:bodyPr wrap="square">
            <a:spAutoFit/>
          </a:bodyPr>
          <a:lstStyle/>
          <a:p>
            <a:r>
              <a:rPr lang="en-US" dirty="0"/>
              <a:t>District employees earning bachelor's degree and EPP admission while employed. </a:t>
            </a:r>
          </a:p>
        </p:txBody>
      </p:sp>
      <p:sp>
        <p:nvSpPr>
          <p:cNvPr id="26" name="TextBox 25">
            <a:extLst>
              <a:ext uri="{FF2B5EF4-FFF2-40B4-BE49-F238E27FC236}">
                <a16:creationId xmlns:a16="http://schemas.microsoft.com/office/drawing/2014/main" id="{12A2C296-2E36-BD27-5886-E3674BD220A0}"/>
              </a:ext>
            </a:extLst>
          </p:cNvPr>
          <p:cNvSpPr txBox="1"/>
          <p:nvPr/>
        </p:nvSpPr>
        <p:spPr>
          <a:xfrm>
            <a:off x="2937771"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PREP Mentorship Program</a:t>
            </a:r>
          </a:p>
        </p:txBody>
      </p:sp>
      <p:sp>
        <p:nvSpPr>
          <p:cNvPr id="15" name="TextBox 14">
            <a:extLst>
              <a:ext uri="{FF2B5EF4-FFF2-40B4-BE49-F238E27FC236}">
                <a16:creationId xmlns:a16="http://schemas.microsoft.com/office/drawing/2014/main" id="{600F896F-672D-EE85-490A-080049F4692A}"/>
              </a:ext>
            </a:extLst>
          </p:cNvPr>
          <p:cNvSpPr txBox="1"/>
          <p:nvPr/>
        </p:nvSpPr>
        <p:spPr>
          <a:xfrm>
            <a:off x="2900990" y="4615544"/>
            <a:ext cx="2264229" cy="1754326"/>
          </a:xfrm>
          <a:prstGeom prst="rect">
            <a:avLst/>
          </a:prstGeom>
          <a:noFill/>
        </p:spPr>
        <p:txBody>
          <a:bodyPr wrap="square">
            <a:spAutoFit/>
          </a:bodyPr>
          <a:lstStyle/>
          <a:p>
            <a:r>
              <a:rPr lang="en-US" dirty="0"/>
              <a:t>Beginning teachers (1st-2nd year) receiving structured mentoring support with certified mentors</a:t>
            </a:r>
          </a:p>
        </p:txBody>
      </p:sp>
      <p:sp>
        <p:nvSpPr>
          <p:cNvPr id="24" name="TextBox 23">
            <a:extLst>
              <a:ext uri="{FF2B5EF4-FFF2-40B4-BE49-F238E27FC236}">
                <a16:creationId xmlns:a16="http://schemas.microsoft.com/office/drawing/2014/main" id="{C1E4553C-C855-DDCE-4874-6F3C49911A60}"/>
              </a:ext>
            </a:extLst>
          </p:cNvPr>
          <p:cNvSpPr txBox="1"/>
          <p:nvPr/>
        </p:nvSpPr>
        <p:spPr>
          <a:xfrm>
            <a:off x="5285273"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PREP Preservice Residency Program</a:t>
            </a:r>
          </a:p>
        </p:txBody>
      </p:sp>
      <p:sp>
        <p:nvSpPr>
          <p:cNvPr id="19" name="TextBox 18">
            <a:extLst>
              <a:ext uri="{FF2B5EF4-FFF2-40B4-BE49-F238E27FC236}">
                <a16:creationId xmlns:a16="http://schemas.microsoft.com/office/drawing/2014/main" id="{7AC8AED0-49FC-39DD-880D-3E4A1C012C3D}"/>
              </a:ext>
            </a:extLst>
          </p:cNvPr>
          <p:cNvSpPr txBox="1"/>
          <p:nvPr/>
        </p:nvSpPr>
        <p:spPr>
          <a:xfrm>
            <a:off x="5246406" y="4542472"/>
            <a:ext cx="2198914" cy="1477328"/>
          </a:xfrm>
          <a:prstGeom prst="rect">
            <a:avLst/>
          </a:prstGeom>
          <a:noFill/>
        </p:spPr>
        <p:txBody>
          <a:bodyPr wrap="square">
            <a:spAutoFit/>
          </a:bodyPr>
          <a:lstStyle/>
          <a:p>
            <a:r>
              <a:rPr lang="en-US" dirty="0"/>
              <a:t>EPP Candidates participating in a full-year residency experience at a partnering LEA.</a:t>
            </a:r>
          </a:p>
        </p:txBody>
      </p:sp>
      <p:sp>
        <p:nvSpPr>
          <p:cNvPr id="20" name="TextBox 19">
            <a:extLst>
              <a:ext uri="{FF2B5EF4-FFF2-40B4-BE49-F238E27FC236}">
                <a16:creationId xmlns:a16="http://schemas.microsoft.com/office/drawing/2014/main" id="{20A0CCA6-EAC9-8611-05A4-C11585739A10}"/>
              </a:ext>
            </a:extLst>
          </p:cNvPr>
          <p:cNvSpPr txBox="1"/>
          <p:nvPr/>
        </p:nvSpPr>
        <p:spPr>
          <a:xfrm>
            <a:off x="7632775"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PREP Pre-service Alternative Certification</a:t>
            </a:r>
          </a:p>
        </p:txBody>
      </p:sp>
      <p:sp>
        <p:nvSpPr>
          <p:cNvPr id="21" name="TextBox 20">
            <a:extLst>
              <a:ext uri="{FF2B5EF4-FFF2-40B4-BE49-F238E27FC236}">
                <a16:creationId xmlns:a16="http://schemas.microsoft.com/office/drawing/2014/main" id="{75AA115C-5275-F3C8-CA49-77ED7DB9BA14}"/>
              </a:ext>
            </a:extLst>
          </p:cNvPr>
          <p:cNvSpPr txBox="1"/>
          <p:nvPr/>
        </p:nvSpPr>
        <p:spPr>
          <a:xfrm>
            <a:off x="7566483" y="4519211"/>
            <a:ext cx="2198406" cy="1754326"/>
          </a:xfrm>
          <a:prstGeom prst="rect">
            <a:avLst/>
          </a:prstGeom>
          <a:noFill/>
        </p:spPr>
        <p:txBody>
          <a:bodyPr wrap="square">
            <a:spAutoFit/>
          </a:bodyPr>
          <a:lstStyle/>
          <a:p>
            <a:r>
              <a:rPr lang="en-US" dirty="0"/>
              <a:t>EPP Candidates participating in clinical teaching prior to a full year internship at a partnering LEA.</a:t>
            </a:r>
          </a:p>
        </p:txBody>
      </p:sp>
      <p:sp>
        <p:nvSpPr>
          <p:cNvPr id="17" name="TextBox 16">
            <a:extLst>
              <a:ext uri="{FF2B5EF4-FFF2-40B4-BE49-F238E27FC236}">
                <a16:creationId xmlns:a16="http://schemas.microsoft.com/office/drawing/2014/main" id="{5F3F92BD-1C56-ABBD-6A19-3206F87D3423}"/>
              </a:ext>
            </a:extLst>
          </p:cNvPr>
          <p:cNvSpPr txBox="1"/>
          <p:nvPr/>
        </p:nvSpPr>
        <p:spPr>
          <a:xfrm>
            <a:off x="9980277"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PREP Traditional</a:t>
            </a:r>
          </a:p>
        </p:txBody>
      </p:sp>
      <p:sp>
        <p:nvSpPr>
          <p:cNvPr id="23" name="TextBox 22">
            <a:extLst>
              <a:ext uri="{FF2B5EF4-FFF2-40B4-BE49-F238E27FC236}">
                <a16:creationId xmlns:a16="http://schemas.microsoft.com/office/drawing/2014/main" id="{82CAF9AB-0A49-01F2-D666-EC0B9473C7C6}"/>
              </a:ext>
            </a:extLst>
          </p:cNvPr>
          <p:cNvSpPr txBox="1"/>
          <p:nvPr/>
        </p:nvSpPr>
        <p:spPr>
          <a:xfrm>
            <a:off x="10077880" y="4615544"/>
            <a:ext cx="1905000" cy="1477328"/>
          </a:xfrm>
          <a:prstGeom prst="rect">
            <a:avLst/>
          </a:prstGeom>
          <a:noFill/>
        </p:spPr>
        <p:txBody>
          <a:bodyPr wrap="square">
            <a:spAutoFit/>
          </a:bodyPr>
          <a:lstStyle/>
          <a:p>
            <a:r>
              <a:rPr lang="en-US" dirty="0"/>
              <a:t>EPP Candidates completing clinical teaching in a partnering LEA</a:t>
            </a:r>
          </a:p>
        </p:txBody>
      </p:sp>
      <p:sp>
        <p:nvSpPr>
          <p:cNvPr id="4" name="Slide Number Placeholder 3">
            <a:extLst>
              <a:ext uri="{FF2B5EF4-FFF2-40B4-BE49-F238E27FC236}">
                <a16:creationId xmlns:a16="http://schemas.microsoft.com/office/drawing/2014/main" id="{F8EB1DBB-38AE-220B-CD50-2A7FCCB694DF}"/>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3" name="Straight Connector 3">
            <a:extLst>
              <a:ext uri="{FF2B5EF4-FFF2-40B4-BE49-F238E27FC236}">
                <a16:creationId xmlns:a16="http://schemas.microsoft.com/office/drawing/2014/main" id="{5806C71A-16E1-8798-FF9C-51D6C7C0A23A}"/>
              </a:ext>
              <a:ext uri="{C183D7F6-B498-43B3-948B-1728B52AA6E4}">
                <adec:decorative xmlns:adec="http://schemas.microsoft.com/office/drawing/2017/decorative" val="1"/>
              </a:ext>
            </a:extLst>
          </p:cNvPr>
          <p:cNvSpPr/>
          <p:nvPr/>
        </p:nvSpPr>
        <p:spPr>
          <a:xfrm>
            <a:off x="6255315" y="2212503"/>
            <a:ext cx="4695004" cy="407417"/>
          </a:xfrm>
          <a:custGeom>
            <a:avLst/>
            <a:gdLst/>
            <a:ahLst/>
            <a:cxnLst/>
            <a:rect l="0" t="0" r="0" b="0"/>
            <a:pathLst>
              <a:path>
                <a:moveTo>
                  <a:pt x="0" y="0"/>
                </a:moveTo>
                <a:lnTo>
                  <a:pt x="0" y="203708"/>
                </a:lnTo>
                <a:lnTo>
                  <a:pt x="4695004" y="203708"/>
                </a:lnTo>
                <a:lnTo>
                  <a:pt x="4695004" y="40741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Straight Connector 4">
            <a:extLst>
              <a:ext uri="{FF2B5EF4-FFF2-40B4-BE49-F238E27FC236}">
                <a16:creationId xmlns:a16="http://schemas.microsoft.com/office/drawing/2014/main" id="{E3E90450-6199-A649-BD72-FD7385460AFD}"/>
              </a:ext>
              <a:ext uri="{C183D7F6-B498-43B3-948B-1728B52AA6E4}">
                <adec:decorative xmlns:adec="http://schemas.microsoft.com/office/drawing/2017/decorative" val="1"/>
              </a:ext>
            </a:extLst>
          </p:cNvPr>
          <p:cNvSpPr/>
          <p:nvPr/>
        </p:nvSpPr>
        <p:spPr>
          <a:xfrm>
            <a:off x="1560311" y="2212503"/>
            <a:ext cx="4695004" cy="407417"/>
          </a:xfrm>
          <a:custGeom>
            <a:avLst/>
            <a:gdLst/>
            <a:ahLst/>
            <a:cxnLst/>
            <a:rect l="0" t="0" r="0" b="0"/>
            <a:pathLst>
              <a:path>
                <a:moveTo>
                  <a:pt x="4695004" y="0"/>
                </a:moveTo>
                <a:lnTo>
                  <a:pt x="4695004" y="203708"/>
                </a:lnTo>
                <a:lnTo>
                  <a:pt x="0" y="203708"/>
                </a:lnTo>
                <a:lnTo>
                  <a:pt x="0" y="40741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69535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1FDC-21DD-87F7-B6D3-147BB9A8FF41}"/>
              </a:ext>
            </a:extLst>
          </p:cNvPr>
          <p:cNvSpPr>
            <a:spLocks noGrp="1"/>
          </p:cNvSpPr>
          <p:nvPr>
            <p:ph type="title"/>
          </p:nvPr>
        </p:nvSpPr>
        <p:spPr/>
        <p:txBody>
          <a:bodyPr/>
          <a:lstStyle/>
          <a:p>
            <a:r>
              <a:rPr lang="en-US"/>
              <a:t>PREP Activity/Data Will be Managed in ECOS</a:t>
            </a:r>
          </a:p>
        </p:txBody>
      </p:sp>
      <p:sp>
        <p:nvSpPr>
          <p:cNvPr id="4" name="Slide Number Placeholder 3">
            <a:extLst>
              <a:ext uri="{FF2B5EF4-FFF2-40B4-BE49-F238E27FC236}">
                <a16:creationId xmlns:a16="http://schemas.microsoft.com/office/drawing/2014/main" id="{FA46C655-FED7-51A6-A3D1-DA1852D10D66}"/>
              </a:ext>
            </a:extLst>
          </p:cNvPr>
          <p:cNvSpPr>
            <a:spLocks noGrp="1"/>
          </p:cNvSpPr>
          <p:nvPr>
            <p:ph type="sldNum" sz="quarter" idx="4"/>
          </p:nvPr>
        </p:nvSpPr>
        <p:spPr/>
        <p:txBody>
          <a:bodyPr/>
          <a:lstStyle/>
          <a:p>
            <a:fld id="{69C126A4-BD19-47E2-8A0E-0DE1B9D8C925}" type="slidenum">
              <a:rPr lang="en-US" smtClean="0"/>
              <a:pPr/>
              <a:t>7</a:t>
            </a:fld>
            <a:endParaRPr lang="en-US"/>
          </a:p>
        </p:txBody>
      </p:sp>
      <p:sp>
        <p:nvSpPr>
          <p:cNvPr id="14" name="Rectangle 13">
            <a:extLst>
              <a:ext uri="{FF2B5EF4-FFF2-40B4-BE49-F238E27FC236}">
                <a16:creationId xmlns:a16="http://schemas.microsoft.com/office/drawing/2014/main" id="{CADF3C63-4331-E0B1-6A3D-D791EF4B81F1}"/>
              </a:ext>
            </a:extLst>
          </p:cNvPr>
          <p:cNvSpPr/>
          <p:nvPr/>
        </p:nvSpPr>
        <p:spPr>
          <a:xfrm>
            <a:off x="415277" y="1573312"/>
            <a:ext cx="2364082" cy="707886"/>
          </a:xfrm>
          <a:prstGeom prst="rect">
            <a:avLst/>
          </a:prstGeom>
          <a:solidFill>
            <a:srgbClr val="0D6CB9"/>
          </a:solidFill>
          <a:ln>
            <a:solidFill>
              <a:schemeClr val="tx1">
                <a:lumMod val="95000"/>
                <a:lumOff val="5000"/>
              </a:schemeClr>
            </a:solid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LEA</a:t>
            </a:r>
          </a:p>
          <a:p>
            <a:pPr algn="ctr"/>
            <a:r>
              <a:rPr lang="en-US" sz="2000" dirty="0">
                <a:ln w="0"/>
                <a:solidFill>
                  <a:schemeClr val="bg1"/>
                </a:solidFill>
                <a:effectLst>
                  <a:outerShdw blurRad="38100" dist="19050" dir="2700000" algn="tl" rotWithShape="0">
                    <a:schemeClr val="dk1">
                      <a:alpha val="40000"/>
                    </a:schemeClr>
                  </a:outerShdw>
                </a:effectLst>
              </a:rPr>
              <a:t>LASO App Approval</a:t>
            </a:r>
          </a:p>
        </p:txBody>
      </p:sp>
      <p:sp>
        <p:nvSpPr>
          <p:cNvPr id="15" name="Arrow: Striped Right 14" descr="Arrow pointing right toward TEA ECOS Admis Manager text">
            <a:extLst>
              <a:ext uri="{FF2B5EF4-FFF2-40B4-BE49-F238E27FC236}">
                <a16:creationId xmlns:a16="http://schemas.microsoft.com/office/drawing/2014/main" id="{6C7A21C8-C6C2-501A-1E08-6630A3D307C4}"/>
              </a:ext>
            </a:extLst>
          </p:cNvPr>
          <p:cNvSpPr/>
          <p:nvPr/>
        </p:nvSpPr>
        <p:spPr>
          <a:xfrm>
            <a:off x="2928662" y="1573312"/>
            <a:ext cx="1250731" cy="707885"/>
          </a:xfrm>
          <a:prstGeom prst="striped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40B751-4348-FA4F-9879-47206A32F544}"/>
              </a:ext>
            </a:extLst>
          </p:cNvPr>
          <p:cNvSpPr/>
          <p:nvPr/>
        </p:nvSpPr>
        <p:spPr>
          <a:xfrm>
            <a:off x="8012609" y="1573312"/>
            <a:ext cx="2617994" cy="707886"/>
          </a:xfrm>
          <a:prstGeom prst="rect">
            <a:avLst/>
          </a:prstGeom>
          <a:solidFill>
            <a:srgbClr val="FF0000"/>
          </a:solidFill>
          <a:ln>
            <a:solidFill>
              <a:schemeClr val="tx1">
                <a:lumMod val="95000"/>
                <a:lumOff val="5000"/>
              </a:schemeClr>
            </a:solidFill>
          </a:ln>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EPP</a:t>
            </a:r>
          </a:p>
          <a:p>
            <a:pPr algn="ctr"/>
            <a:r>
              <a:rPr lang="en-US" sz="2000" b="0" cap="none" spc="0" dirty="0">
                <a:ln w="0"/>
                <a:solidFill>
                  <a:schemeClr val="bg1"/>
                </a:solidFill>
                <a:effectLst>
                  <a:outerShdw blurRad="38100" dist="19050" dir="2700000" algn="tl" rotWithShape="0">
                    <a:schemeClr val="dk1">
                      <a:alpha val="40000"/>
                    </a:schemeClr>
                  </a:outerShdw>
                </a:effectLst>
              </a:rPr>
              <a:t>SBEC Route Approval</a:t>
            </a:r>
          </a:p>
        </p:txBody>
      </p:sp>
      <p:sp>
        <p:nvSpPr>
          <p:cNvPr id="20" name="Arrow: Striped Right 19" descr="Arrow pointing right toward TEA ECOS Admis Manager text">
            <a:extLst>
              <a:ext uri="{FF2B5EF4-FFF2-40B4-BE49-F238E27FC236}">
                <a16:creationId xmlns:a16="http://schemas.microsoft.com/office/drawing/2014/main" id="{BE4513DE-E84C-9351-F76A-A0DC67C2CB47}"/>
              </a:ext>
            </a:extLst>
          </p:cNvPr>
          <p:cNvSpPr/>
          <p:nvPr/>
        </p:nvSpPr>
        <p:spPr>
          <a:xfrm flipH="1">
            <a:off x="6479655" y="1573312"/>
            <a:ext cx="1250731" cy="707885"/>
          </a:xfrm>
          <a:prstGeom prst="striped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8F97864A-ACC1-8341-69FF-2E4E1DBEE929}"/>
              </a:ext>
            </a:extLst>
          </p:cNvPr>
          <p:cNvSpPr>
            <a:spLocks noGrp="1"/>
          </p:cNvSpPr>
          <p:nvPr>
            <p:ph idx="1"/>
          </p:nvPr>
        </p:nvSpPr>
        <p:spPr>
          <a:xfrm>
            <a:off x="3293530" y="1660607"/>
            <a:ext cx="4759139" cy="4351338"/>
          </a:xfrm>
        </p:spPr>
        <p:txBody>
          <a:bodyPr/>
          <a:lstStyle/>
          <a:p>
            <a:pPr marL="1371600" lvl="3" indent="0">
              <a:lnSpc>
                <a:spcPct val="100000"/>
              </a:lnSpc>
              <a:spcBef>
                <a:spcPts val="0"/>
              </a:spcBef>
              <a:buNone/>
            </a:pPr>
            <a:r>
              <a:rPr lang="en-US" sz="1000" b="1" dirty="0"/>
              <a:t>                     </a:t>
            </a:r>
            <a:r>
              <a:rPr lang="en-US" sz="2000" b="1" dirty="0"/>
              <a:t>TEA</a:t>
            </a:r>
          </a:p>
          <a:p>
            <a:pPr marL="1371600" lvl="3" indent="0">
              <a:lnSpc>
                <a:spcPct val="100000"/>
              </a:lnSpc>
              <a:spcBef>
                <a:spcPts val="0"/>
              </a:spcBef>
              <a:buNone/>
            </a:pPr>
            <a:r>
              <a:rPr lang="en-US" sz="2000" b="1" dirty="0"/>
              <a:t>ECOS Admins </a:t>
            </a:r>
          </a:p>
          <a:p>
            <a:pPr marL="1371600" lvl="3" indent="0">
              <a:lnSpc>
                <a:spcPct val="100000"/>
              </a:lnSpc>
              <a:spcBef>
                <a:spcPts val="0"/>
              </a:spcBef>
              <a:buNone/>
            </a:pPr>
            <a:r>
              <a:rPr lang="en-US" sz="2000" b="1" dirty="0"/>
              <a:t>      Manager</a:t>
            </a:r>
          </a:p>
          <a:p>
            <a:pPr marL="0" lvl="0" indent="0">
              <a:lnSpc>
                <a:spcPct val="100000"/>
              </a:lnSpc>
              <a:spcBef>
                <a:spcPts val="0"/>
              </a:spcBef>
              <a:buNone/>
            </a:pPr>
            <a:endParaRPr lang="en-US" sz="2000" b="1" dirty="0"/>
          </a:p>
          <a:p>
            <a:pPr lvl="1"/>
            <a:r>
              <a:rPr lang="en-US" sz="2000" b="1" u="sng" dirty="0"/>
              <a:t>LEA Role: </a:t>
            </a:r>
            <a:r>
              <a:rPr lang="en-US" sz="2000" b="1" u="sng" dirty="0" err="1"/>
              <a:t>District_PREP</a:t>
            </a:r>
            <a:endParaRPr lang="en-US" sz="2000" b="1" u="sng" dirty="0"/>
          </a:p>
          <a:p>
            <a:pPr lvl="2"/>
            <a:r>
              <a:rPr lang="en-US" b="1" dirty="0">
                <a:solidFill>
                  <a:schemeClr val="accent2">
                    <a:lumMod val="75000"/>
                  </a:schemeClr>
                </a:solidFill>
              </a:rPr>
              <a:t>GYO Screen</a:t>
            </a:r>
          </a:p>
          <a:p>
            <a:pPr lvl="2"/>
            <a:r>
              <a:rPr lang="en-US" b="1" dirty="0">
                <a:solidFill>
                  <a:srgbClr val="7030A0"/>
                </a:solidFill>
              </a:rPr>
              <a:t>Mentorship Screen</a:t>
            </a:r>
          </a:p>
          <a:p>
            <a:pPr lvl="2"/>
            <a:r>
              <a:rPr lang="en-US" b="1" dirty="0">
                <a:solidFill>
                  <a:schemeClr val="tx2">
                    <a:lumMod val="75000"/>
                  </a:schemeClr>
                </a:solidFill>
              </a:rPr>
              <a:t>Residency Partner Page</a:t>
            </a:r>
          </a:p>
          <a:p>
            <a:pPr lvl="2"/>
            <a:r>
              <a:rPr lang="en-US" b="1" dirty="0">
                <a:solidFill>
                  <a:schemeClr val="tx2">
                    <a:lumMod val="75000"/>
                  </a:schemeClr>
                </a:solidFill>
              </a:rPr>
              <a:t>P-ALT Partner Page</a:t>
            </a:r>
          </a:p>
          <a:p>
            <a:pPr lvl="2"/>
            <a:r>
              <a:rPr lang="en-US" b="1" dirty="0">
                <a:solidFill>
                  <a:schemeClr val="tx2">
                    <a:lumMod val="75000"/>
                  </a:schemeClr>
                </a:solidFill>
              </a:rPr>
              <a:t>Traditional Partner Page</a:t>
            </a:r>
          </a:p>
          <a:p>
            <a:pPr lvl="2"/>
            <a:endParaRPr lang="en-US" b="1" dirty="0"/>
          </a:p>
          <a:p>
            <a:pPr lvl="1"/>
            <a:r>
              <a:rPr lang="en-US" sz="1800" b="1" u="sng" dirty="0">
                <a:solidFill>
                  <a:schemeClr val="accent3">
                    <a:lumMod val="75000"/>
                  </a:schemeClr>
                </a:solidFill>
              </a:rPr>
              <a:t>EPP Role: </a:t>
            </a:r>
            <a:r>
              <a:rPr lang="en-US" sz="1800" b="1" u="sng" dirty="0" err="1">
                <a:solidFill>
                  <a:schemeClr val="accent3">
                    <a:lumMod val="75000"/>
                  </a:schemeClr>
                </a:solidFill>
              </a:rPr>
              <a:t>EPP_Partnership_View</a:t>
            </a:r>
            <a:r>
              <a:rPr lang="en-US" sz="1800" b="1" u="sng" dirty="0">
                <a:solidFill>
                  <a:schemeClr val="accent3">
                    <a:lumMod val="75000"/>
                  </a:schemeClr>
                </a:solidFill>
              </a:rPr>
              <a:t> </a:t>
            </a:r>
          </a:p>
          <a:p>
            <a:pPr lvl="2"/>
            <a:r>
              <a:rPr lang="en-US" b="1" dirty="0">
                <a:solidFill>
                  <a:schemeClr val="tx2">
                    <a:lumMod val="75000"/>
                  </a:schemeClr>
                </a:solidFill>
              </a:rPr>
              <a:t>Residency Partner Page	</a:t>
            </a:r>
          </a:p>
          <a:p>
            <a:pPr lvl="2"/>
            <a:r>
              <a:rPr lang="en-US" b="1" dirty="0">
                <a:solidFill>
                  <a:schemeClr val="tx2">
                    <a:lumMod val="75000"/>
                  </a:schemeClr>
                </a:solidFill>
              </a:rPr>
              <a:t>P-ALT Partner Page</a:t>
            </a:r>
          </a:p>
          <a:p>
            <a:pPr lvl="2"/>
            <a:r>
              <a:rPr lang="en-US" b="1" dirty="0">
                <a:solidFill>
                  <a:schemeClr val="tx2">
                    <a:lumMod val="75000"/>
                  </a:schemeClr>
                </a:solidFill>
              </a:rPr>
              <a:t>Traditional Partner Page</a:t>
            </a:r>
          </a:p>
        </p:txBody>
      </p:sp>
      <p:sp>
        <p:nvSpPr>
          <p:cNvPr id="17" name="Right Brace 16">
            <a:extLst>
              <a:ext uri="{FF2B5EF4-FFF2-40B4-BE49-F238E27FC236}">
                <a16:creationId xmlns:a16="http://schemas.microsoft.com/office/drawing/2014/main" id="{859B9750-1A28-B83F-34A0-793297578EA8}"/>
              </a:ext>
              <a:ext uri="{C183D7F6-B498-43B3-948B-1728B52AA6E4}">
                <adec:decorative xmlns:adec="http://schemas.microsoft.com/office/drawing/2017/decorative" val="1"/>
              </a:ext>
            </a:extLst>
          </p:cNvPr>
          <p:cNvSpPr/>
          <p:nvPr/>
        </p:nvSpPr>
        <p:spPr>
          <a:xfrm>
            <a:off x="7443161" y="3836276"/>
            <a:ext cx="354013" cy="1077171"/>
          </a:xfrm>
          <a:prstGeom prst="rightBrace">
            <a:avLst/>
          </a:prstGeom>
          <a:no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21" name="Right Brace 20">
            <a:extLst>
              <a:ext uri="{FF2B5EF4-FFF2-40B4-BE49-F238E27FC236}">
                <a16:creationId xmlns:a16="http://schemas.microsoft.com/office/drawing/2014/main" id="{1CFB1B65-62BD-AA4B-8BCB-A28F4CBCAB99}"/>
              </a:ext>
              <a:ext uri="{C183D7F6-B498-43B3-948B-1728B52AA6E4}">
                <adec:decorative xmlns:adec="http://schemas.microsoft.com/office/drawing/2017/decorative" val="1"/>
              </a:ext>
            </a:extLst>
          </p:cNvPr>
          <p:cNvSpPr/>
          <p:nvPr/>
        </p:nvSpPr>
        <p:spPr>
          <a:xfrm>
            <a:off x="7443160" y="5563656"/>
            <a:ext cx="354013" cy="1077171"/>
          </a:xfrm>
          <a:prstGeom prst="rightBrace">
            <a:avLst/>
          </a:prstGeom>
          <a:no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18" name="TextBox 17">
            <a:extLst>
              <a:ext uri="{FF2B5EF4-FFF2-40B4-BE49-F238E27FC236}">
                <a16:creationId xmlns:a16="http://schemas.microsoft.com/office/drawing/2014/main" id="{21AF6E74-3F55-95FF-3FC0-72C3310BE7A1}"/>
              </a:ext>
            </a:extLst>
          </p:cNvPr>
          <p:cNvSpPr txBox="1"/>
          <p:nvPr/>
        </p:nvSpPr>
        <p:spPr>
          <a:xfrm>
            <a:off x="8052669" y="4244622"/>
            <a:ext cx="1984425" cy="1938992"/>
          </a:xfrm>
          <a:prstGeom prst="rect">
            <a:avLst/>
          </a:prstGeom>
          <a:solidFill>
            <a:schemeClr val="tx2">
              <a:lumMod val="75000"/>
            </a:schemeClr>
          </a:solidFill>
        </p:spPr>
        <p:txBody>
          <a:bodyPr wrap="square" anchor="ctr">
            <a:spAutoFit/>
          </a:bodyPr>
          <a:lstStyle/>
          <a:p>
            <a:pPr>
              <a:lnSpc>
                <a:spcPct val="100000"/>
              </a:lnSpc>
              <a:spcBef>
                <a:spcPts val="959"/>
              </a:spcBef>
              <a:buClr>
                <a:srgbClr val="304B84"/>
              </a:buClr>
              <a:buSzPct val="100000"/>
            </a:pPr>
            <a:r>
              <a:rPr lang="en-US" sz="2000" b="1" dirty="0">
                <a:solidFill>
                  <a:schemeClr val="bg1"/>
                </a:solidFill>
                <a:latin typeface="Aptos"/>
              </a:rPr>
              <a:t>Partnership pages </a:t>
            </a:r>
            <a:r>
              <a:rPr lang="en-US" sz="2000" dirty="0">
                <a:solidFill>
                  <a:schemeClr val="bg1"/>
                </a:solidFill>
                <a:latin typeface="Aptos"/>
              </a:rPr>
              <a:t>enable interactive data sharing between LEA and EPP</a:t>
            </a:r>
          </a:p>
        </p:txBody>
      </p:sp>
    </p:spTree>
    <p:extLst>
      <p:ext uri="{BB962C8B-B14F-4D97-AF65-F5344CB8AC3E}">
        <p14:creationId xmlns:p14="http://schemas.microsoft.com/office/powerpoint/2010/main" val="84251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44E1-871A-4B4D-1CBF-6D321D97AC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F52289-509E-E249-1411-518BC033B620}"/>
              </a:ext>
            </a:extLst>
          </p:cNvPr>
          <p:cNvSpPr>
            <a:spLocks noGrp="1"/>
          </p:cNvSpPr>
          <p:nvPr>
            <p:ph type="title"/>
          </p:nvPr>
        </p:nvSpPr>
        <p:spPr/>
        <p:txBody>
          <a:bodyPr>
            <a:normAutofit/>
          </a:bodyPr>
          <a:lstStyle/>
          <a:p>
            <a:r>
              <a:rPr lang="en-US"/>
              <a:t>Managing PREP Programs – TEA Admin Screen</a:t>
            </a:r>
          </a:p>
        </p:txBody>
      </p:sp>
      <p:sp>
        <p:nvSpPr>
          <p:cNvPr id="6" name="Content Placeholder 5">
            <a:extLst>
              <a:ext uri="{FF2B5EF4-FFF2-40B4-BE49-F238E27FC236}">
                <a16:creationId xmlns:a16="http://schemas.microsoft.com/office/drawing/2014/main" id="{4C41865D-D89B-4B13-8946-975E511A2AD0}"/>
              </a:ext>
            </a:extLst>
          </p:cNvPr>
          <p:cNvSpPr>
            <a:spLocks noGrp="1"/>
          </p:cNvSpPr>
          <p:nvPr>
            <p:ph idx="1"/>
          </p:nvPr>
        </p:nvSpPr>
        <p:spPr>
          <a:xfrm>
            <a:off x="285469" y="1496253"/>
            <a:ext cx="3607074" cy="4351338"/>
          </a:xfrm>
        </p:spPr>
        <p:txBody>
          <a:bodyPr/>
          <a:lstStyle/>
          <a:p>
            <a:r>
              <a:rPr lang="en-US"/>
              <a:t>TEA Manages Partnerships</a:t>
            </a:r>
          </a:p>
          <a:p>
            <a:r>
              <a:rPr lang="en-US"/>
              <a:t>Data from LASO Approvals &amp; SBEC Approvals Used to Populate This Screen</a:t>
            </a:r>
          </a:p>
          <a:p>
            <a:r>
              <a:rPr lang="en-US"/>
              <a:t>Enables LEA &amp; EPP Entity Screens</a:t>
            </a:r>
          </a:p>
        </p:txBody>
      </p:sp>
      <p:pic>
        <p:nvPicPr>
          <p:cNvPr id="5" name="Picture 4" descr="ECOS Partnerships page showing ISD EPP partners and PREP participation renewal history. ">
            <a:extLst>
              <a:ext uri="{FF2B5EF4-FFF2-40B4-BE49-F238E27FC236}">
                <a16:creationId xmlns:a16="http://schemas.microsoft.com/office/drawing/2014/main" id="{E0C5C34B-80F9-5BC7-B2DC-F338FC81F2F9}"/>
              </a:ext>
            </a:extLst>
          </p:cNvPr>
          <p:cNvPicPr>
            <a:picLocks noChangeAspect="1"/>
          </p:cNvPicPr>
          <p:nvPr/>
        </p:nvPicPr>
        <p:blipFill>
          <a:blip r:embed="rId3"/>
          <a:stretch>
            <a:fillRect/>
          </a:stretch>
        </p:blipFill>
        <p:spPr>
          <a:xfrm>
            <a:off x="4104491" y="1133848"/>
            <a:ext cx="7175507" cy="5577840"/>
          </a:xfrm>
          <a:prstGeom prst="rect">
            <a:avLst/>
          </a:prstGeom>
        </p:spPr>
      </p:pic>
      <p:sp>
        <p:nvSpPr>
          <p:cNvPr id="3" name="Slide Number Placeholder 2">
            <a:extLst>
              <a:ext uri="{FF2B5EF4-FFF2-40B4-BE49-F238E27FC236}">
                <a16:creationId xmlns:a16="http://schemas.microsoft.com/office/drawing/2014/main" id="{EB46A70B-F3BF-66D6-C6A2-F967B4858569}"/>
              </a:ext>
            </a:extLst>
          </p:cNvPr>
          <p:cNvSpPr>
            <a:spLocks noGrp="1"/>
          </p:cNvSpPr>
          <p:nvPr>
            <p:ph type="sldNum" sz="quarter" idx="4"/>
          </p:nvPr>
        </p:nvSpPr>
        <p:spPr/>
        <p:txBody>
          <a:bodyPr/>
          <a:lstStyle/>
          <a:p>
            <a:fld id="{69C126A4-BD19-47E2-8A0E-0DE1B9D8C925}" type="slidenum">
              <a:rPr lang="en-US" smtClean="0"/>
              <a:pPr/>
              <a:t>8</a:t>
            </a:fld>
            <a:endParaRPr lang="en-US"/>
          </a:p>
        </p:txBody>
      </p:sp>
    </p:spTree>
    <p:extLst>
      <p:ext uri="{BB962C8B-B14F-4D97-AF65-F5344CB8AC3E}">
        <p14:creationId xmlns:p14="http://schemas.microsoft.com/office/powerpoint/2010/main" val="59822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2F5F-066E-983F-FE33-DE43EE4A82D1}"/>
              </a:ext>
            </a:extLst>
          </p:cNvPr>
          <p:cNvSpPr>
            <a:spLocks noGrp="1"/>
          </p:cNvSpPr>
          <p:nvPr>
            <p:ph type="title"/>
          </p:nvPr>
        </p:nvSpPr>
        <p:spPr/>
        <p:txBody>
          <a:bodyPr/>
          <a:lstStyle/>
          <a:p>
            <a:r>
              <a:rPr lang="en-US"/>
              <a:t>Key Start-up Dates &amp; Deadlines</a:t>
            </a:r>
          </a:p>
        </p:txBody>
      </p:sp>
      <p:graphicFrame>
        <p:nvGraphicFramePr>
          <p:cNvPr id="5" name="Content Placeholder 4" descr="Three connected circular arrows in green, yellow, and red showing a continuous process cycle&#10;">
            <a:extLst>
              <a:ext uri="{FF2B5EF4-FFF2-40B4-BE49-F238E27FC236}">
                <a16:creationId xmlns:a16="http://schemas.microsoft.com/office/drawing/2014/main" id="{88636A08-FFBD-A7FF-4B8C-B6FDC27B9310}"/>
              </a:ext>
            </a:extLst>
          </p:cNvPr>
          <p:cNvGraphicFramePr>
            <a:graphicFrameLocks noGrp="1"/>
          </p:cNvGraphicFramePr>
          <p:nvPr>
            <p:ph idx="1"/>
            <p:extLst>
              <p:ext uri="{D42A27DB-BD31-4B8C-83A1-F6EECF244321}">
                <p14:modId xmlns:p14="http://schemas.microsoft.com/office/powerpoint/2010/main" val="1679563948"/>
              </p:ext>
            </p:extLst>
          </p:nvPr>
        </p:nvGraphicFramePr>
        <p:xfrm>
          <a:off x="150003" y="912244"/>
          <a:ext cx="11544300"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7CB5E4E-6601-45CA-29CA-9B9945AE9A6A}"/>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2396997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Office Theme">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PPT Template Spring 2024" id="{212F8305-8600-49E6-9CC0-9124E3870ED9}" vid="{D5935C4E-9BE9-4969-B5C2-45016FDFD893}"/>
    </a:ext>
  </a:extLst>
</a:theme>
</file>

<file path=ppt/theme/theme2.xml><?xml version="1.0" encoding="utf-8"?>
<a:theme xmlns:a="http://schemas.openxmlformats.org/drawingml/2006/main" name="4_Office Theme">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PPT Template Spring 2024" id="{212F8305-8600-49E6-9CC0-9124E3870ED9}" vid="{D5935C4E-9BE9-4969-B5C2-45016FDFD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46.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52.png"/></Relationships>
</file>

<file path=ppt/webextensions/webextension1.xml><?xml version="1.0" encoding="utf-8"?>
<we:webextension xmlns:we="http://schemas.microsoft.com/office/webextensions/webextension/2010/11" id="{75FFC408-BF55-488C-853B-12351B584098}">
  <we:reference id="wa104381526" version="1.0.0.2" store="en-US" storeType="OMEX"/>
  <we:alternateReferences>
    <we:reference id="WA104381526" version="1.0.0.2" store="WA104381526" storeType="OMEX"/>
  </we:alternateReferences>
  <we:properties>
    <we:property name="FormID" value="&quot;w7PWZTZyGEiWEySNvXE6b_h_etnJkQtCl3L5_1V7Bz9UNFQzNTE1MzczNFhDTlJPTjhZWDBKMDg5Wi4u&quot;"/>
    <we:property name="FormMode" value="&quot;DesignTim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59699AB6-6841-474D-85A6-5817C9AAEC14}">
  <we:reference id="wa104381526" version="1.0.0.2" store="en-US" storeType="OMEX"/>
  <we:alternateReferences>
    <we:reference id="WA104381526" version="1.0.0.2" store="WA104381526" storeType="OMEX"/>
  </we:alternateReferences>
  <we:properties>
    <we:property name="FormID" value="&quot;w7PWZTZyGEiWEySNvXE6b_h_etnJkQtCl3L5_1V7Bz9UQVUzQjZYMUVXN0xHMEo4UVUxWk9OMFdESy4u&quot;"/>
    <we:property name="FormMode" value="&quot;DesignTim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65E98554-0368-44D8-9723-0A85946489E1}">
  <we:reference id="wa104381526" version="1.0.0.2" store="en-US" storeType="OMEX"/>
  <we:alternateReferences>
    <we:reference id="WA104381526" version="1.0.0.2" store="WA104381526" storeType="OMEX"/>
  </we:alternateReferences>
  <we:properties>
    <we:property name="FormID" value="&quot;w7PWZTZyGEiWEySNvXE6b_h_etnJkQtCl3L5_1V7Bz9UMlZYRk1BUEdWSks2SU1DTzBER1o3VjlOQy4u&quot;"/>
    <we:property name="FormMode" value="&quot;DesignTime&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34CE75D8-198A-450A-86CF-754F4F163CA3}">
  <we:reference id="wa104381526" version="1.0.0.2" store="en-US" storeType="OMEX"/>
  <we:alternateReferences>
    <we:reference id="WA104381526" version="1.0.0.2" store="WA104381526" storeType="OMEX"/>
  </we:alternateReferences>
  <we:properties>
    <we:property name="FormID" value="&quot;w7PWZTZyGEiWEySNvXE6b_h_etnJkQtCl3L5_1V7Bz9UMElYVzgxSTNPOU9HUkFSQTEwN1g2T04zVS4u&quot;"/>
    <we:property name="FormMode" value="&quot;DesignTim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A92ED1594A0142A12CD3586A681668" ma:contentTypeVersion="22" ma:contentTypeDescription="Create a new document." ma:contentTypeScope="" ma:versionID="2aeebff5bf15c292b26655cbd83ca3ec">
  <xsd:schema xmlns:xsd="http://www.w3.org/2001/XMLSchema" xmlns:xs="http://www.w3.org/2001/XMLSchema" xmlns:p="http://schemas.microsoft.com/office/2006/metadata/properties" xmlns:ns2="7452b7a5-f25b-48ad-92b5-0d2dd5858604" xmlns:ns3="f642e440-a1bb-4774-839e-f4f25b594622" targetNamespace="http://schemas.microsoft.com/office/2006/metadata/properties" ma:root="true" ma:fieldsID="bba5b9a1957eda8495b4180dc72f82ef" ns2:_="" ns3:_="">
    <xsd:import namespace="7452b7a5-f25b-48ad-92b5-0d2dd5858604"/>
    <xsd:import namespace="f642e440-a1bb-4774-839e-f4f25b594622"/>
    <xsd:element name="properties">
      <xsd:complexType>
        <xsd:sequence>
          <xsd:element name="documentManagement">
            <xsd:complexType>
              <xsd:all>
                <xsd:element ref="ns2:Uploaded"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etingTopic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2b7a5-f25b-48ad-92b5-0d2dd5858604" elementFormDefault="qualified">
    <xsd:import namespace="http://schemas.microsoft.com/office/2006/documentManagement/types"/>
    <xsd:import namespace="http://schemas.microsoft.com/office/infopath/2007/PartnerControls"/>
    <xsd:element name="Uploaded" ma:index="2" nillable="true" ma:displayName="Uploaded" ma:default="No" ma:format="Dropdown" ma:internalName="Uploaded"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etingTopics" ma:index="27" nillable="true" ma:displayName="Meeting Topics" ma:format="Dropdown" ma:internalName="MeetingTopics">
      <xsd:simpleType>
        <xsd:restriction base="dms:Note">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42e440-a1bb-4774-839e-f4f25b594622"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c910b7dd-c597-4c40-9e64-764e2facc972}" ma:internalName="TaxCatchAll" ma:showField="CatchAllData" ma:web="f642e440-a1bb-4774-839e-f4f25b594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452b7a5-f25b-48ad-92b5-0d2dd5858604">
      <Terms xmlns="http://schemas.microsoft.com/office/infopath/2007/PartnerControls"/>
    </lcf76f155ced4ddcb4097134ff3c332f>
    <TaxCatchAll xmlns="f642e440-a1bb-4774-839e-f4f25b594622" xsi:nil="true"/>
    <Uploaded xmlns="7452b7a5-f25b-48ad-92b5-0d2dd5858604">No</Uploaded>
    <MeetingTopics xmlns="7452b7a5-f25b-48ad-92b5-0d2dd5858604" xsi:nil="true"/>
  </documentManagement>
</p:properties>
</file>

<file path=customXml/itemProps1.xml><?xml version="1.0" encoding="utf-8"?>
<ds:datastoreItem xmlns:ds="http://schemas.openxmlformats.org/officeDocument/2006/customXml" ds:itemID="{42AB812E-79B8-4A40-9CEA-94A1FFB01747}">
  <ds:schemaRefs>
    <ds:schemaRef ds:uri="http://schemas.microsoft.com/sharepoint/v3/contenttype/forms"/>
  </ds:schemaRefs>
</ds:datastoreItem>
</file>

<file path=customXml/itemProps2.xml><?xml version="1.0" encoding="utf-8"?>
<ds:datastoreItem xmlns:ds="http://schemas.openxmlformats.org/officeDocument/2006/customXml" ds:itemID="{AFF59FAD-97CF-45CD-A13A-067DAB9C37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2b7a5-f25b-48ad-92b5-0d2dd5858604"/>
    <ds:schemaRef ds:uri="f642e440-a1bb-4774-839e-f4f25b594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5407D8-4171-40F2-9809-5AA33BE9A41A}">
  <ds:schemaRefs>
    <ds:schemaRef ds:uri="http://schemas.microsoft.com/office/2006/documentManagement/types"/>
    <ds:schemaRef ds:uri="http://schemas.microsoft.com/office/2006/metadata/properties"/>
    <ds:schemaRef ds:uri="http://purl.org/dc/elements/1.1/"/>
    <ds:schemaRef ds:uri="f642e440-a1bb-4774-839e-f4f25b594622"/>
    <ds:schemaRef ds:uri="http://schemas.openxmlformats.org/package/2006/metadata/core-properties"/>
    <ds:schemaRef ds:uri="7452b7a5-f25b-48ad-92b5-0d2dd5858604"/>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TEA PPT Template Spring 2024</Template>
  <TotalTime>1045</TotalTime>
  <Words>9760</Words>
  <Application>Microsoft Office PowerPoint</Application>
  <PresentationFormat>Widescreen</PresentationFormat>
  <Paragraphs>561</Paragraphs>
  <Slides>47</Slides>
  <Notes>47</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6" baseType="lpstr">
      <vt:lpstr>Wingdings</vt:lpstr>
      <vt:lpstr>Arial</vt:lpstr>
      <vt:lpstr>Open Sans</vt:lpstr>
      <vt:lpstr>Poppins</vt:lpstr>
      <vt:lpstr>Calibri</vt:lpstr>
      <vt:lpstr>Aptos</vt:lpstr>
      <vt:lpstr>4_Office Theme</vt:lpstr>
      <vt:lpstr>4_Office Theme</vt:lpstr>
      <vt:lpstr>think-cell Slide</vt:lpstr>
      <vt:lpstr>PREP Data Management for LEAs Grow Your Own, Mentorship,  &amp; Residency Programs June 23, 2026</vt:lpstr>
      <vt:lpstr>Agenda</vt:lpstr>
      <vt:lpstr>Key Words to Know Today</vt:lpstr>
      <vt:lpstr>Form</vt:lpstr>
      <vt:lpstr>PREP Programs Overview &amp; Managing Data</vt:lpstr>
      <vt:lpstr>PREP Programs Overview</vt:lpstr>
      <vt:lpstr>PREP Activity/Data Will be Managed in ECOS</vt:lpstr>
      <vt:lpstr>Managing PREP Programs – TEA Admin Screen</vt:lpstr>
      <vt:lpstr>Key Start-up Dates &amp; Deadlines</vt:lpstr>
      <vt:lpstr>ECOS Access to Manage PREP Requires Approval </vt:lpstr>
      <vt:lpstr>Request Access to the Data Manger Role via TEAL</vt:lpstr>
      <vt:lpstr>Request Access to the Data Manger Role</vt:lpstr>
      <vt:lpstr>Managing PREP Programs – LEA User Access in ECOS for Entities </vt:lpstr>
      <vt:lpstr>Structure of Interface</vt:lpstr>
      <vt:lpstr>LEA: Grow Your Own (GYO)</vt:lpstr>
      <vt:lpstr>Managing PREP Programs – LEA Data Manager Access in ECOS for Entities (GYO)</vt:lpstr>
      <vt:lpstr>Validations (GYO)</vt:lpstr>
      <vt:lpstr>Enter a GYO Participant</vt:lpstr>
      <vt:lpstr>Generate a List of all Participants</vt:lpstr>
      <vt:lpstr>Check Your Work / Edit Participant Information</vt:lpstr>
      <vt:lpstr>LEA Next Steps: Update GYO Data  </vt:lpstr>
      <vt:lpstr>Quick Check-in: GYO</vt:lpstr>
      <vt:lpstr>LEA: Mentorship Program</vt:lpstr>
      <vt:lpstr>Managing PREP Programs – LEA Data Manager Access in ECOS for Entities (Mentorship)</vt:lpstr>
      <vt:lpstr>Other Validations (Mentorship)</vt:lpstr>
      <vt:lpstr>Creating your Mentor List</vt:lpstr>
      <vt:lpstr>Enter a Mentorship Participant: Mentor</vt:lpstr>
      <vt:lpstr>Check Your Work / Edit Participant Information continued</vt:lpstr>
      <vt:lpstr>Enter a Mentorship Participant: Mentee</vt:lpstr>
      <vt:lpstr>Adding the Mentee</vt:lpstr>
      <vt:lpstr>Mentorship </vt:lpstr>
      <vt:lpstr>LEA Next Steps: Update Mentorship Data</vt:lpstr>
      <vt:lpstr>Form again</vt:lpstr>
      <vt:lpstr>LEA &amp; EPP: Residency (RSD)</vt:lpstr>
      <vt:lpstr>Managing PREP Programs – LEA Data Manager Access in ECOS for Entities (Residency Partnership)</vt:lpstr>
      <vt:lpstr>PREP Residency (RSD) Partnership Overview</vt:lpstr>
      <vt:lpstr>Other Validations (Residency PREP Partnership)</vt:lpstr>
      <vt:lpstr>Partner Page for Residency</vt:lpstr>
      <vt:lpstr>LEA Update Record for Residency Candidate</vt:lpstr>
      <vt:lpstr>Removing an Active Status</vt:lpstr>
      <vt:lpstr>LEA Enter a Residency Participant: No EPP Record</vt:lpstr>
      <vt:lpstr>Form </vt:lpstr>
      <vt:lpstr>Resources / Technical Assistance</vt:lpstr>
      <vt:lpstr>Problem Solving – Requires Communication </vt:lpstr>
      <vt:lpstr>System Validations – Data Entry Timeline</vt:lpstr>
      <vt:lpstr>Additional Resources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Campbell, David</dc:creator>
  <cp:keywords/>
  <dc:description>generated using python-pptx</dc:description>
  <cp:lastModifiedBy>Bodnar, Scott</cp:lastModifiedBy>
  <cp:revision>2</cp:revision>
  <dcterms:created xsi:type="dcterms:W3CDTF">2026-03-16T16:02:43Z</dcterms:created>
  <dcterms:modified xsi:type="dcterms:W3CDTF">2026-07-01T19:08:30Z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0x010100A5A92ED1594A0142A12CD3586A681668</vt:lpwstr>
  </property>
  <property fmtid="{D5CDD505-2E9C-101B-9397-08002B2CF9AE}" pid="3" name="MediaServiceImageTags">
    <vt:lpwstr/>
  </property>
</Properties>
</file>