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webextensions/webextension1.xml" ContentType="application/vnd.ms-office.webextension+xml"/>
  <Override PartName="/ppt/webextensions/webextension2.xml" ContentType="application/vnd.ms-office.webextension+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webextensions/webextension3.xml" ContentType="application/vnd.ms-office.webextension+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6" r:id="rId4"/>
    <p:sldMasterId id="2147483660" r:id="rId5"/>
  </p:sldMasterIdLst>
  <p:notesMasterIdLst>
    <p:notesMasterId r:id="rId35"/>
  </p:notesMasterIdLst>
  <p:sldIdLst>
    <p:sldId id="271" r:id="rId6"/>
    <p:sldId id="2147480442" r:id="rId7"/>
    <p:sldId id="2147482177" r:id="rId8"/>
    <p:sldId id="2147482214" r:id="rId9"/>
    <p:sldId id="2147482175" r:id="rId10"/>
    <p:sldId id="2147482217" r:id="rId11"/>
    <p:sldId id="2147480443" r:id="rId12"/>
    <p:sldId id="2147480468" r:id="rId13"/>
    <p:sldId id="2147482181" r:id="rId14"/>
    <p:sldId id="2147482169" r:id="rId15"/>
    <p:sldId id="2147482182" r:id="rId16"/>
    <p:sldId id="2147482176" r:id="rId17"/>
    <p:sldId id="2147482170" r:id="rId18"/>
    <p:sldId id="2147482206" r:id="rId19"/>
    <p:sldId id="2147480463" r:id="rId20"/>
    <p:sldId id="2147482207" r:id="rId21"/>
    <p:sldId id="2147480455" r:id="rId22"/>
    <p:sldId id="2147482199" r:id="rId23"/>
    <p:sldId id="2147482208" r:id="rId24"/>
    <p:sldId id="2147482198" r:id="rId25"/>
    <p:sldId id="2147482180" r:id="rId26"/>
    <p:sldId id="2147482210" r:id="rId27"/>
    <p:sldId id="2147482216" r:id="rId28"/>
    <p:sldId id="2147482215" r:id="rId29"/>
    <p:sldId id="2147482212" r:id="rId30"/>
    <p:sldId id="2147482203" r:id="rId31"/>
    <p:sldId id="2147482205" r:id="rId32"/>
    <p:sldId id="2147480464" r:id="rId33"/>
    <p:sldId id="2147482213" r:id="rId34"/>
  </p:sldIdLst>
  <p:sldSz cx="12192000" cy="6858000"/>
  <p:notesSz cx="6858000" cy="9144000"/>
  <p:embeddedFontLst>
    <p:embeddedFont>
      <p:font typeface="Open Sans" panose="020B0606030504020204" pitchFamily="34" charset="0"/>
      <p:regular r:id="rId36"/>
      <p:bold r:id="rId37"/>
      <p:italic r:id="rId38"/>
      <p:boldItalic r:id="rId39"/>
    </p:embeddedFont>
    <p:embeddedFont>
      <p:font typeface="Poppins" panose="00000500000000000000" pitchFamily="2"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3EB211-9E1C-F24B-EF2E-ED9DDA5C49F0}" name="Bodnar, Scott" initials="SB" userId="S::Scott.Bodnar@tea.texas.gov::4eb84ae9-6068-4df8-b304-73b8a735de38" providerId="AD"/>
  <p188:author id="{07031E1E-AF9A-05F4-04C0-93EF5869D925}" name="Gonzalez, Jennifer" initials="JG" userId="S::Jennifer.Gonzalez@tea.texas.gov::018440d7-5967-42dc-bf70-959b6faeea2f" providerId="AD"/>
  <p188:author id="{84863329-9507-28D0-8BBA-042C942DEECA}" name="Jones, Joshua" initials="JJ" userId="S::joshua.jones@tea.texas.gov::d437f0e8-f578-41c0-98d5-51141e08f4c2" providerId="AD"/>
  <p188:author id="{53CB3B30-689D-21D4-2B07-A36C1A1F0B97}" name="Gonzalez, Jennifer" initials="GJ" userId="S::jennifer.gonzalez@tea.texas.gov::018440d7-5967-42dc-bf70-959b6faeea2f" providerId="AD"/>
  <p188:author id="{C0F07348-CC64-3662-389F-3C5F6B1AFC8C}" name="Landa, Jeremy" initials="LJ" userId="S::jeremy.landa@tea.texas.gov::db8d3128-06fa-4350-b1f2-466f090dfaac" providerId="AD"/>
  <p188:author id="{66131A67-8686-C857-385F-D68B5D45DF42}" name="Campbell, David" initials="CD" userId="S::david.campbell@tea.texas.gov::c153767f-2ec8-4da3-a035-e1dde1758b2b" providerId="AD"/>
  <p188:author id="{D17128D7-56CA-4508-8D75-353A0364D2C1}" name="Ayers, Lorrie" initials="AL" userId="S::lorrie.ayers@tea.texas.gov::d97a7ff8-91c9-420b-9772-f9ff557b073f" providerId="AD"/>
  <p188:author id="{F6D3B0D8-424D-E7BF-C669-BC0BA08A111C}" name="Ayers, Lorrie" initials="LA" userId="S::Lorrie.Ayers@tea.texas.gov::d97a7ff8-91c9-420b-9772-f9ff557b07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C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3FE295-E142-4E99-BED2-2A438DBE5467}" v="565" dt="2026-07-01T13:08:35.1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4621" autoAdjust="0"/>
  </p:normalViewPr>
  <p:slideViewPr>
    <p:cSldViewPr snapToGrid="0">
      <p:cViewPr varScale="1">
        <p:scale>
          <a:sx n="101" d="100"/>
          <a:sy n="101" d="100"/>
        </p:scale>
        <p:origin x="876" y="108"/>
      </p:cViewPr>
      <p:guideLst>
        <p:guide orient="horz" pos="2160"/>
        <p:guide pos="2880"/>
      </p:guideLst>
    </p:cSldViewPr>
  </p:slideViewPr>
  <p:outlineViewPr>
    <p:cViewPr>
      <p:scale>
        <a:sx n="33" d="100"/>
        <a:sy n="33" d="100"/>
      </p:scale>
      <p:origin x="0" y="-236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microsoft.com/office/2015/10/relationships/revisionInfo" Target="revisionInfo.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0F6690-981E-4330-9CAC-1A91EF78B145}"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1707C51-0315-4A8C-ACD8-2FC16B811A43}">
      <dgm:prSet phldrT="[Text]" phldr="0" custT="1"/>
      <dgm:spPr/>
      <dgm:t>
        <a:bodyPr/>
        <a:lstStyle/>
        <a:p>
          <a:r>
            <a:rPr lang="en-US" sz="1800" b="1"/>
            <a:t>7/1/2026</a:t>
          </a:r>
        </a:p>
        <a:p>
          <a:r>
            <a:rPr lang="en-US" sz="1800" b="1"/>
            <a:t>Data Entry Screens Live</a:t>
          </a:r>
        </a:p>
      </dgm:t>
    </dgm:pt>
    <dgm:pt modelId="{FB79181F-DC85-498F-A08F-4022820AF222}" type="parTrans" cxnId="{09FA55CA-02F7-44B7-8FE0-189F76456B8F}">
      <dgm:prSet/>
      <dgm:spPr/>
      <dgm:t>
        <a:bodyPr/>
        <a:lstStyle/>
        <a:p>
          <a:endParaRPr lang="en-US"/>
        </a:p>
      </dgm:t>
    </dgm:pt>
    <dgm:pt modelId="{48BBCD1B-27E8-4775-AD22-D31915CD39D3}" type="sibTrans" cxnId="{09FA55CA-02F7-44B7-8FE0-189F76456B8F}">
      <dgm:prSet/>
      <dgm:spPr/>
      <dgm:t>
        <a:bodyPr/>
        <a:lstStyle/>
        <a:p>
          <a:endParaRPr lang="en-US"/>
        </a:p>
      </dgm:t>
    </dgm:pt>
    <dgm:pt modelId="{2B018750-786E-4E3B-B910-D3EA2FFEDA92}">
      <dgm:prSet phldrT="[Text]" phldr="0" custT="1"/>
      <dgm:spPr/>
      <dgm:t>
        <a:bodyPr/>
        <a:lstStyle/>
        <a:p>
          <a:r>
            <a:rPr lang="en-US" sz="1800" b="1"/>
            <a:t>LEA/EPP Data Entry</a:t>
          </a:r>
        </a:p>
      </dgm:t>
    </dgm:pt>
    <dgm:pt modelId="{D0469D83-836C-4851-9E1F-A0C8691B778C}" type="parTrans" cxnId="{0D1CE1A6-4977-4EA6-A144-183D9BE93956}">
      <dgm:prSet/>
      <dgm:spPr/>
      <dgm:t>
        <a:bodyPr/>
        <a:lstStyle/>
        <a:p>
          <a:endParaRPr lang="en-US"/>
        </a:p>
      </dgm:t>
    </dgm:pt>
    <dgm:pt modelId="{ABDACD2B-11A8-41A3-B141-56308762580F}" type="sibTrans" cxnId="{0D1CE1A6-4977-4EA6-A144-183D9BE93956}">
      <dgm:prSet/>
      <dgm:spPr/>
      <dgm:t>
        <a:bodyPr/>
        <a:lstStyle/>
        <a:p>
          <a:endParaRPr lang="en-US"/>
        </a:p>
      </dgm:t>
    </dgm:pt>
    <dgm:pt modelId="{1D164D55-B2FE-42EC-9459-D1F6B63D30E2}">
      <dgm:prSet phldrT="[Text]" phldr="0" custT="1"/>
      <dgm:spPr/>
      <dgm:t>
        <a:bodyPr/>
        <a:lstStyle/>
        <a:p>
          <a:r>
            <a:rPr lang="en-US" sz="1800" b="1"/>
            <a:t>8/28/2026 </a:t>
          </a:r>
        </a:p>
        <a:p>
          <a:r>
            <a:rPr lang="en-US" sz="1800" b="1"/>
            <a:t>Data Due for Allotment</a:t>
          </a:r>
        </a:p>
      </dgm:t>
    </dgm:pt>
    <dgm:pt modelId="{20253FAA-8268-4A26-99DB-C99BA3DB933C}" type="parTrans" cxnId="{2AE477C9-3975-4F41-BBB3-AC67F9A2E6CE}">
      <dgm:prSet/>
      <dgm:spPr/>
      <dgm:t>
        <a:bodyPr/>
        <a:lstStyle/>
        <a:p>
          <a:endParaRPr lang="en-US"/>
        </a:p>
      </dgm:t>
    </dgm:pt>
    <dgm:pt modelId="{45F42837-32F4-48CA-85E1-DD0889F452B6}" type="sibTrans" cxnId="{2AE477C9-3975-4F41-BBB3-AC67F9A2E6CE}">
      <dgm:prSet/>
      <dgm:spPr/>
      <dgm:t>
        <a:bodyPr/>
        <a:lstStyle/>
        <a:p>
          <a:endParaRPr lang="en-US"/>
        </a:p>
      </dgm:t>
    </dgm:pt>
    <dgm:pt modelId="{EFC05158-B1F5-45F8-9C72-D55B9F124AED}" type="pres">
      <dgm:prSet presAssocID="{CB0F6690-981E-4330-9CAC-1A91EF78B145}" presName="Name0" presStyleCnt="0">
        <dgm:presLayoutVars>
          <dgm:chMax val="7"/>
          <dgm:chPref val="7"/>
          <dgm:dir/>
          <dgm:animLvl val="lvl"/>
        </dgm:presLayoutVars>
      </dgm:prSet>
      <dgm:spPr/>
    </dgm:pt>
    <dgm:pt modelId="{EAC6B052-524C-47E9-97E7-D1A1F1D5D6E5}" type="pres">
      <dgm:prSet presAssocID="{71707C51-0315-4A8C-ACD8-2FC16B811A43}" presName="Accent1" presStyleCnt="0"/>
      <dgm:spPr/>
    </dgm:pt>
    <dgm:pt modelId="{5F89A24E-A8B5-44E1-8AD1-B9AF7D8F258A}" type="pres">
      <dgm:prSet presAssocID="{71707C51-0315-4A8C-ACD8-2FC16B811A43}" presName="Accent" presStyleLbl="node1" presStyleIdx="0" presStyleCnt="3"/>
      <dgm:spPr>
        <a:solidFill>
          <a:srgbClr val="00B050"/>
        </a:solidFill>
      </dgm:spPr>
    </dgm:pt>
    <dgm:pt modelId="{5AC86DB2-3B67-4F9B-93A1-F5F1FA1BE6BB}" type="pres">
      <dgm:prSet presAssocID="{71707C51-0315-4A8C-ACD8-2FC16B811A43}" presName="Parent1" presStyleLbl="revTx" presStyleIdx="0" presStyleCnt="3">
        <dgm:presLayoutVars>
          <dgm:chMax val="1"/>
          <dgm:chPref val="1"/>
          <dgm:bulletEnabled val="1"/>
        </dgm:presLayoutVars>
      </dgm:prSet>
      <dgm:spPr/>
    </dgm:pt>
    <dgm:pt modelId="{CD7A401B-81B3-4E93-AC98-6A1F01FB4942}" type="pres">
      <dgm:prSet presAssocID="{2B018750-786E-4E3B-B910-D3EA2FFEDA92}" presName="Accent2" presStyleCnt="0"/>
      <dgm:spPr/>
    </dgm:pt>
    <dgm:pt modelId="{374E5902-5C1F-4D08-9ED7-C42987C91D0D}" type="pres">
      <dgm:prSet presAssocID="{2B018750-786E-4E3B-B910-D3EA2FFEDA92}" presName="Accent" presStyleLbl="node1" presStyleIdx="1" presStyleCnt="3"/>
      <dgm:spPr>
        <a:solidFill>
          <a:srgbClr val="FFC000"/>
        </a:solidFill>
      </dgm:spPr>
    </dgm:pt>
    <dgm:pt modelId="{D39E3EFF-A416-44D1-BD3A-1E880D6A1C9D}" type="pres">
      <dgm:prSet presAssocID="{2B018750-786E-4E3B-B910-D3EA2FFEDA92}" presName="Parent2" presStyleLbl="revTx" presStyleIdx="1" presStyleCnt="3">
        <dgm:presLayoutVars>
          <dgm:chMax val="1"/>
          <dgm:chPref val="1"/>
          <dgm:bulletEnabled val="1"/>
        </dgm:presLayoutVars>
      </dgm:prSet>
      <dgm:spPr/>
    </dgm:pt>
    <dgm:pt modelId="{3C16A22E-39D3-4F87-BB2B-8991505D7F24}" type="pres">
      <dgm:prSet presAssocID="{1D164D55-B2FE-42EC-9459-D1F6B63D30E2}" presName="Accent3" presStyleCnt="0"/>
      <dgm:spPr/>
    </dgm:pt>
    <dgm:pt modelId="{C32F61E2-733D-4988-802D-715E2B851B99}" type="pres">
      <dgm:prSet presAssocID="{1D164D55-B2FE-42EC-9459-D1F6B63D30E2}" presName="Accent" presStyleLbl="node1" presStyleIdx="2" presStyleCnt="3"/>
      <dgm:spPr>
        <a:solidFill>
          <a:srgbClr val="FF0000"/>
        </a:solidFill>
      </dgm:spPr>
    </dgm:pt>
    <dgm:pt modelId="{5248793C-FA79-49CD-BC72-39A8CEF21F7B}" type="pres">
      <dgm:prSet presAssocID="{1D164D55-B2FE-42EC-9459-D1F6B63D30E2}" presName="Parent3" presStyleLbl="revTx" presStyleIdx="2" presStyleCnt="3">
        <dgm:presLayoutVars>
          <dgm:chMax val="1"/>
          <dgm:chPref val="1"/>
          <dgm:bulletEnabled val="1"/>
        </dgm:presLayoutVars>
      </dgm:prSet>
      <dgm:spPr/>
    </dgm:pt>
  </dgm:ptLst>
  <dgm:cxnLst>
    <dgm:cxn modelId="{6ECD8A10-E0D0-4FA8-BE5F-6BA7D39E08FE}" type="presOf" srcId="{2B018750-786E-4E3B-B910-D3EA2FFEDA92}" destId="{D39E3EFF-A416-44D1-BD3A-1E880D6A1C9D}" srcOrd="0" destOrd="0" presId="urn:microsoft.com/office/officeart/2009/layout/CircleArrowProcess"/>
    <dgm:cxn modelId="{DF3A9A19-ECAA-40AE-97EA-52016F62682E}" type="presOf" srcId="{CB0F6690-981E-4330-9CAC-1A91EF78B145}" destId="{EFC05158-B1F5-45F8-9C72-D55B9F124AED}" srcOrd="0" destOrd="0" presId="urn:microsoft.com/office/officeart/2009/layout/CircleArrowProcess"/>
    <dgm:cxn modelId="{6C4F0A37-0388-40D5-A0C8-10C46A7718B7}" type="presOf" srcId="{1D164D55-B2FE-42EC-9459-D1F6B63D30E2}" destId="{5248793C-FA79-49CD-BC72-39A8CEF21F7B}" srcOrd="0" destOrd="0" presId="urn:microsoft.com/office/officeart/2009/layout/CircleArrowProcess"/>
    <dgm:cxn modelId="{50D2FD46-BB38-4BBF-B570-ABDAE1DC7B78}" type="presOf" srcId="{71707C51-0315-4A8C-ACD8-2FC16B811A43}" destId="{5AC86DB2-3B67-4F9B-93A1-F5F1FA1BE6BB}" srcOrd="0" destOrd="0" presId="urn:microsoft.com/office/officeart/2009/layout/CircleArrowProcess"/>
    <dgm:cxn modelId="{0D1CE1A6-4977-4EA6-A144-183D9BE93956}" srcId="{CB0F6690-981E-4330-9CAC-1A91EF78B145}" destId="{2B018750-786E-4E3B-B910-D3EA2FFEDA92}" srcOrd="1" destOrd="0" parTransId="{D0469D83-836C-4851-9E1F-A0C8691B778C}" sibTransId="{ABDACD2B-11A8-41A3-B141-56308762580F}"/>
    <dgm:cxn modelId="{2AE477C9-3975-4F41-BBB3-AC67F9A2E6CE}" srcId="{CB0F6690-981E-4330-9CAC-1A91EF78B145}" destId="{1D164D55-B2FE-42EC-9459-D1F6B63D30E2}" srcOrd="2" destOrd="0" parTransId="{20253FAA-8268-4A26-99DB-C99BA3DB933C}" sibTransId="{45F42837-32F4-48CA-85E1-DD0889F452B6}"/>
    <dgm:cxn modelId="{09FA55CA-02F7-44B7-8FE0-189F76456B8F}" srcId="{CB0F6690-981E-4330-9CAC-1A91EF78B145}" destId="{71707C51-0315-4A8C-ACD8-2FC16B811A43}" srcOrd="0" destOrd="0" parTransId="{FB79181F-DC85-498F-A08F-4022820AF222}" sibTransId="{48BBCD1B-27E8-4775-AD22-D31915CD39D3}"/>
    <dgm:cxn modelId="{5D9DC915-3124-4FA1-9A0F-9B721DD3995C}" type="presParOf" srcId="{EFC05158-B1F5-45F8-9C72-D55B9F124AED}" destId="{EAC6B052-524C-47E9-97E7-D1A1F1D5D6E5}" srcOrd="0" destOrd="0" presId="urn:microsoft.com/office/officeart/2009/layout/CircleArrowProcess"/>
    <dgm:cxn modelId="{78434834-8EE3-4F54-B54C-CF0ACF37DF83}" type="presParOf" srcId="{EAC6B052-524C-47E9-97E7-D1A1F1D5D6E5}" destId="{5F89A24E-A8B5-44E1-8AD1-B9AF7D8F258A}" srcOrd="0" destOrd="0" presId="urn:microsoft.com/office/officeart/2009/layout/CircleArrowProcess"/>
    <dgm:cxn modelId="{9154C272-5CDE-45DF-B07D-E86CF357689E}" type="presParOf" srcId="{EFC05158-B1F5-45F8-9C72-D55B9F124AED}" destId="{5AC86DB2-3B67-4F9B-93A1-F5F1FA1BE6BB}" srcOrd="1" destOrd="0" presId="urn:microsoft.com/office/officeart/2009/layout/CircleArrowProcess"/>
    <dgm:cxn modelId="{29AAA028-9A2F-462D-8859-DDE4FF37682C}" type="presParOf" srcId="{EFC05158-B1F5-45F8-9C72-D55B9F124AED}" destId="{CD7A401B-81B3-4E93-AC98-6A1F01FB4942}" srcOrd="2" destOrd="0" presId="urn:microsoft.com/office/officeart/2009/layout/CircleArrowProcess"/>
    <dgm:cxn modelId="{0ABE17F8-F2C2-4EBF-A12E-586B4216DE74}" type="presParOf" srcId="{CD7A401B-81B3-4E93-AC98-6A1F01FB4942}" destId="{374E5902-5C1F-4D08-9ED7-C42987C91D0D}" srcOrd="0" destOrd="0" presId="urn:microsoft.com/office/officeart/2009/layout/CircleArrowProcess"/>
    <dgm:cxn modelId="{FAAD5A56-36BA-45AC-9AA4-DDC519408B9B}" type="presParOf" srcId="{EFC05158-B1F5-45F8-9C72-D55B9F124AED}" destId="{D39E3EFF-A416-44D1-BD3A-1E880D6A1C9D}" srcOrd="3" destOrd="0" presId="urn:microsoft.com/office/officeart/2009/layout/CircleArrowProcess"/>
    <dgm:cxn modelId="{D06DA662-AF1F-4FEF-B0D1-F930BD00B6F6}" type="presParOf" srcId="{EFC05158-B1F5-45F8-9C72-D55B9F124AED}" destId="{3C16A22E-39D3-4F87-BB2B-8991505D7F24}" srcOrd="4" destOrd="0" presId="urn:microsoft.com/office/officeart/2009/layout/CircleArrowProcess"/>
    <dgm:cxn modelId="{35A941F9-4876-49EC-BB8B-33964EAB8105}" type="presParOf" srcId="{3C16A22E-39D3-4F87-BB2B-8991505D7F24}" destId="{C32F61E2-733D-4988-802D-715E2B851B99}" srcOrd="0" destOrd="0" presId="urn:microsoft.com/office/officeart/2009/layout/CircleArrowProcess"/>
    <dgm:cxn modelId="{5DF2C324-B2FE-408F-9322-2E5615CBEAC1}" type="presParOf" srcId="{EFC05158-B1F5-45F8-9C72-D55B9F124AED}" destId="{5248793C-FA79-49CD-BC72-39A8CEF21F7B}"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52ED30-00DA-4198-A0F3-75B8A05E7C3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DE1D3A16-7727-40C7-8EE2-D74BA832ED5D}">
      <dgm:prSet phldrT="[Text]" phldr="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a:t>Apply for PREP Role</a:t>
          </a:r>
        </a:p>
      </dgm:t>
      <dgm:extLst>
        <a:ext uri="{E40237B7-FDA0-4F09-8148-C483321AD2D9}">
          <dgm14:cNvPr xmlns:dgm14="http://schemas.microsoft.com/office/drawing/2010/diagram" id="0" name="" descr="Apply for PREP role "/>
        </a:ext>
      </dgm:extLst>
    </dgm:pt>
    <dgm:pt modelId="{54CC23D3-552D-4B2F-BD06-92529A2977E8}" type="parTrans" cxnId="{C16DD393-27A3-4459-ADD8-46FEE9779ED9}">
      <dgm:prSet/>
      <dgm:spPr/>
      <dgm:t>
        <a:bodyPr/>
        <a:lstStyle/>
        <a:p>
          <a:endParaRPr lang="en-US"/>
        </a:p>
      </dgm:t>
    </dgm:pt>
    <dgm:pt modelId="{C7F55C8D-951F-4F76-8A29-A22CBF0F8B44}" type="sibTrans" cxnId="{C16DD393-27A3-4459-ADD8-46FEE9779ED9}">
      <dgm:prSet/>
      <dgm:spPr/>
      <dgm:t>
        <a:bodyPr/>
        <a:lstStyle/>
        <a:p>
          <a:endParaRPr lang="en-US"/>
        </a:p>
      </dgm:t>
    </dgm:pt>
    <dgm:pt modelId="{7DFFE754-F2F4-4873-81DE-843C3CBE9A0D}">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None/>
          </a:pPr>
          <a:r>
            <a:rPr lang="en-US" b="0" i="0" dirty="0"/>
            <a:t>Entity Legal Authority Approval</a:t>
          </a:r>
          <a:endParaRPr lang="en-US" dirty="0"/>
        </a:p>
      </dgm:t>
      <dgm:extLst>
        <a:ext uri="{E40237B7-FDA0-4F09-8148-C483321AD2D9}">
          <dgm14:cNvPr xmlns:dgm14="http://schemas.microsoft.com/office/drawing/2010/diagram" id="0" name="" descr="Entity Legal Authority Approval "/>
        </a:ext>
      </dgm:extLst>
    </dgm:pt>
    <dgm:pt modelId="{725F49F8-9AB8-48A6-94CD-7D85232A9555}" type="parTrans" cxnId="{FF299DCC-3C19-46C5-AE93-AFDF8A06EB9F}">
      <dgm:prSet/>
      <dgm:spPr/>
      <dgm:t>
        <a:bodyPr/>
        <a:lstStyle/>
        <a:p>
          <a:endParaRPr lang="en-US"/>
        </a:p>
      </dgm:t>
    </dgm:pt>
    <dgm:pt modelId="{530063A8-C3D0-4322-8C8D-F6D516FEB5B0}" type="sibTrans" cxnId="{FF299DCC-3C19-46C5-AE93-AFDF8A06EB9F}">
      <dgm:prSet/>
      <dgm:spPr/>
      <dgm:t>
        <a:bodyPr/>
        <a:lstStyle/>
        <a:p>
          <a:endParaRPr lang="en-US"/>
        </a:p>
      </dgm:t>
    </dgm:pt>
    <dgm:pt modelId="{AEFC6FB9-3E60-4905-9AC6-DB464DE6F933}">
      <dgm:prSet phldrT="[Text]" phldr="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a:t>TEA Approval</a:t>
          </a:r>
        </a:p>
      </dgm:t>
      <dgm:extLst>
        <a:ext uri="{E40237B7-FDA0-4F09-8148-C483321AD2D9}">
          <dgm14:cNvPr xmlns:dgm14="http://schemas.microsoft.com/office/drawing/2010/diagram" id="0" name="" descr="TEA Approval "/>
        </a:ext>
      </dgm:extLst>
    </dgm:pt>
    <dgm:pt modelId="{1ECF1163-5A2D-4F00-A2C5-70F589A37437}" type="parTrans" cxnId="{7E7DA296-68BE-46BD-BE61-2E442CB08ECF}">
      <dgm:prSet/>
      <dgm:spPr/>
      <dgm:t>
        <a:bodyPr/>
        <a:lstStyle/>
        <a:p>
          <a:endParaRPr lang="en-US"/>
        </a:p>
      </dgm:t>
    </dgm:pt>
    <dgm:pt modelId="{77B922FC-2CF5-47B2-A132-B40E0E7099C7}" type="sibTrans" cxnId="{7E7DA296-68BE-46BD-BE61-2E442CB08ECF}">
      <dgm:prSet/>
      <dgm:spPr/>
      <dgm:t>
        <a:bodyPr/>
        <a:lstStyle/>
        <a:p>
          <a:endParaRPr lang="en-US"/>
        </a:p>
      </dgm:t>
    </dgm:pt>
    <dgm:pt modelId="{E66F3BCD-AF21-4180-A11E-EACFBD9E568D}">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None/>
          </a:pPr>
          <a:r>
            <a:rPr lang="en-US" dirty="0"/>
            <a:t>Access Granted</a:t>
          </a:r>
        </a:p>
      </dgm:t>
      <dgm:extLst>
        <a:ext uri="{E40237B7-FDA0-4F09-8148-C483321AD2D9}">
          <dgm14:cNvPr xmlns:dgm14="http://schemas.microsoft.com/office/drawing/2010/diagram" id="0" name="" descr="Access Granted"/>
        </a:ext>
      </dgm:extLst>
    </dgm:pt>
    <dgm:pt modelId="{0FEBE3DE-FE18-42CD-A962-3CB13B91ADEF}" type="parTrans" cxnId="{7EF767CA-4501-4384-B7D2-E7307830BEA4}">
      <dgm:prSet/>
      <dgm:spPr/>
      <dgm:t>
        <a:bodyPr/>
        <a:lstStyle/>
        <a:p>
          <a:endParaRPr lang="en-US"/>
        </a:p>
      </dgm:t>
    </dgm:pt>
    <dgm:pt modelId="{A92421D0-6B5D-4ABE-B546-1AA0A9285820}" type="sibTrans" cxnId="{7EF767CA-4501-4384-B7D2-E7307830BEA4}">
      <dgm:prSet/>
      <dgm:spPr/>
      <dgm:t>
        <a:bodyPr/>
        <a:lstStyle/>
        <a:p>
          <a:endParaRPr lang="en-US"/>
        </a:p>
      </dgm:t>
    </dgm:pt>
    <dgm:pt modelId="{72B0F4A6-B27C-419B-8E80-FBB103E18531}" type="pres">
      <dgm:prSet presAssocID="{7B52ED30-00DA-4198-A0F3-75B8A05E7C30}" presName="Name0" presStyleCnt="0">
        <dgm:presLayoutVars>
          <dgm:dir/>
          <dgm:resizeHandles val="exact"/>
        </dgm:presLayoutVars>
      </dgm:prSet>
      <dgm:spPr/>
    </dgm:pt>
    <dgm:pt modelId="{E16268A7-C37B-4CCE-9088-DFF02013950D}" type="pres">
      <dgm:prSet presAssocID="{DE1D3A16-7727-40C7-8EE2-D74BA832ED5D}" presName="node" presStyleLbl="node1" presStyleIdx="0" presStyleCnt="4">
        <dgm:presLayoutVars>
          <dgm:bulletEnabled val="1"/>
        </dgm:presLayoutVars>
      </dgm:prSet>
      <dgm:spPr/>
    </dgm:pt>
    <dgm:pt modelId="{B6C1A425-FAFA-49F7-AF09-DEFBF05DAE81}" type="pres">
      <dgm:prSet presAssocID="{C7F55C8D-951F-4F76-8A29-A22CBF0F8B44}" presName="sibTrans" presStyleLbl="sibTrans2D1" presStyleIdx="0" presStyleCnt="3"/>
      <dgm:spPr/>
    </dgm:pt>
    <dgm:pt modelId="{B414B72A-3B49-4E50-B5B2-8588D7485216}" type="pres">
      <dgm:prSet presAssocID="{C7F55C8D-951F-4F76-8A29-A22CBF0F8B44}" presName="connectorText" presStyleLbl="sibTrans2D1" presStyleIdx="0" presStyleCnt="3"/>
      <dgm:spPr/>
    </dgm:pt>
    <dgm:pt modelId="{E6FAFA1E-152F-4969-A119-9656B84E204E}" type="pres">
      <dgm:prSet presAssocID="{7DFFE754-F2F4-4873-81DE-843C3CBE9A0D}" presName="node" presStyleLbl="node1" presStyleIdx="1" presStyleCnt="4">
        <dgm:presLayoutVars>
          <dgm:bulletEnabled val="1"/>
        </dgm:presLayoutVars>
      </dgm:prSet>
      <dgm:spPr/>
    </dgm:pt>
    <dgm:pt modelId="{EF08A916-7DEA-48EF-AA07-6F53E602002F}" type="pres">
      <dgm:prSet presAssocID="{530063A8-C3D0-4322-8C8D-F6D516FEB5B0}" presName="sibTrans" presStyleLbl="sibTrans2D1" presStyleIdx="1" presStyleCnt="3"/>
      <dgm:spPr/>
    </dgm:pt>
    <dgm:pt modelId="{DE913F21-F6AA-46AE-8419-1FE93BB6F8CB}" type="pres">
      <dgm:prSet presAssocID="{530063A8-C3D0-4322-8C8D-F6D516FEB5B0}" presName="connectorText" presStyleLbl="sibTrans2D1" presStyleIdx="1" presStyleCnt="3"/>
      <dgm:spPr/>
    </dgm:pt>
    <dgm:pt modelId="{FCF80DD3-97C7-4BAD-A53C-1DFD2AB83A91}" type="pres">
      <dgm:prSet presAssocID="{AEFC6FB9-3E60-4905-9AC6-DB464DE6F933}" presName="node" presStyleLbl="node1" presStyleIdx="2" presStyleCnt="4">
        <dgm:presLayoutVars>
          <dgm:bulletEnabled val="1"/>
        </dgm:presLayoutVars>
      </dgm:prSet>
      <dgm:spPr/>
    </dgm:pt>
    <dgm:pt modelId="{C4F93290-38FB-4B3A-AF71-2ECC3C102A18}" type="pres">
      <dgm:prSet presAssocID="{77B922FC-2CF5-47B2-A132-B40E0E7099C7}" presName="sibTrans" presStyleLbl="sibTrans2D1" presStyleIdx="2" presStyleCnt="3"/>
      <dgm:spPr/>
    </dgm:pt>
    <dgm:pt modelId="{86F49D89-02B9-42AC-9B01-BC9AA5BFEA8F}" type="pres">
      <dgm:prSet presAssocID="{77B922FC-2CF5-47B2-A132-B40E0E7099C7}" presName="connectorText" presStyleLbl="sibTrans2D1" presStyleIdx="2" presStyleCnt="3"/>
      <dgm:spPr/>
    </dgm:pt>
    <dgm:pt modelId="{27D48B48-BAB0-4A4B-8420-F2C5C2FB6FBE}" type="pres">
      <dgm:prSet presAssocID="{E66F3BCD-AF21-4180-A11E-EACFBD9E568D}" presName="node" presStyleLbl="node1" presStyleIdx="3" presStyleCnt="4">
        <dgm:presLayoutVars>
          <dgm:bulletEnabled val="1"/>
        </dgm:presLayoutVars>
      </dgm:prSet>
      <dgm:spPr/>
    </dgm:pt>
  </dgm:ptLst>
  <dgm:cxnLst>
    <dgm:cxn modelId="{4B897D16-749E-4B89-8361-748572DC0C91}" type="presOf" srcId="{E66F3BCD-AF21-4180-A11E-EACFBD9E568D}" destId="{27D48B48-BAB0-4A4B-8420-F2C5C2FB6FBE}" srcOrd="0" destOrd="0" presId="urn:microsoft.com/office/officeart/2005/8/layout/process1"/>
    <dgm:cxn modelId="{91FCBD1C-0344-4D04-B658-E8B9C050087C}" type="presOf" srcId="{77B922FC-2CF5-47B2-A132-B40E0E7099C7}" destId="{86F49D89-02B9-42AC-9B01-BC9AA5BFEA8F}" srcOrd="1" destOrd="0" presId="urn:microsoft.com/office/officeart/2005/8/layout/process1"/>
    <dgm:cxn modelId="{F6CD3B26-2721-4295-8018-CFD1BFCAC113}" type="presOf" srcId="{7B52ED30-00DA-4198-A0F3-75B8A05E7C30}" destId="{72B0F4A6-B27C-419B-8E80-FBB103E18531}" srcOrd="0" destOrd="0" presId="urn:microsoft.com/office/officeart/2005/8/layout/process1"/>
    <dgm:cxn modelId="{B49B5D2F-2AD5-413C-A164-F2F4C51ABAEC}" type="presOf" srcId="{530063A8-C3D0-4322-8C8D-F6D516FEB5B0}" destId="{EF08A916-7DEA-48EF-AA07-6F53E602002F}" srcOrd="0" destOrd="0" presId="urn:microsoft.com/office/officeart/2005/8/layout/process1"/>
    <dgm:cxn modelId="{AE55C350-F510-4431-86E0-C48346E18BFD}" type="presOf" srcId="{C7F55C8D-951F-4F76-8A29-A22CBF0F8B44}" destId="{B414B72A-3B49-4E50-B5B2-8588D7485216}" srcOrd="1" destOrd="0" presId="urn:microsoft.com/office/officeart/2005/8/layout/process1"/>
    <dgm:cxn modelId="{6498C07A-EA1B-4BF8-9677-8A3EA6076BA7}" type="presOf" srcId="{77B922FC-2CF5-47B2-A132-B40E0E7099C7}" destId="{C4F93290-38FB-4B3A-AF71-2ECC3C102A18}" srcOrd="0" destOrd="0" presId="urn:microsoft.com/office/officeart/2005/8/layout/process1"/>
    <dgm:cxn modelId="{C16DD393-27A3-4459-ADD8-46FEE9779ED9}" srcId="{7B52ED30-00DA-4198-A0F3-75B8A05E7C30}" destId="{DE1D3A16-7727-40C7-8EE2-D74BA832ED5D}" srcOrd="0" destOrd="0" parTransId="{54CC23D3-552D-4B2F-BD06-92529A2977E8}" sibTransId="{C7F55C8D-951F-4F76-8A29-A22CBF0F8B44}"/>
    <dgm:cxn modelId="{7E7DA296-68BE-46BD-BE61-2E442CB08ECF}" srcId="{7B52ED30-00DA-4198-A0F3-75B8A05E7C30}" destId="{AEFC6FB9-3E60-4905-9AC6-DB464DE6F933}" srcOrd="2" destOrd="0" parTransId="{1ECF1163-5A2D-4F00-A2C5-70F589A37437}" sibTransId="{77B922FC-2CF5-47B2-A132-B40E0E7099C7}"/>
    <dgm:cxn modelId="{299A3CB9-1659-4030-B2E4-E1223FB5ED4D}" type="presOf" srcId="{530063A8-C3D0-4322-8C8D-F6D516FEB5B0}" destId="{DE913F21-F6AA-46AE-8419-1FE93BB6F8CB}" srcOrd="1" destOrd="0" presId="urn:microsoft.com/office/officeart/2005/8/layout/process1"/>
    <dgm:cxn modelId="{2B7F09C2-D0AF-4958-97E0-03300A715403}" type="presOf" srcId="{C7F55C8D-951F-4F76-8A29-A22CBF0F8B44}" destId="{B6C1A425-FAFA-49F7-AF09-DEFBF05DAE81}" srcOrd="0" destOrd="0" presId="urn:microsoft.com/office/officeart/2005/8/layout/process1"/>
    <dgm:cxn modelId="{CFF096C3-7508-4BAC-9FF4-61204AC0193E}" type="presOf" srcId="{7DFFE754-F2F4-4873-81DE-843C3CBE9A0D}" destId="{E6FAFA1E-152F-4969-A119-9656B84E204E}" srcOrd="0" destOrd="0" presId="urn:microsoft.com/office/officeart/2005/8/layout/process1"/>
    <dgm:cxn modelId="{7EF767CA-4501-4384-B7D2-E7307830BEA4}" srcId="{7B52ED30-00DA-4198-A0F3-75B8A05E7C30}" destId="{E66F3BCD-AF21-4180-A11E-EACFBD9E568D}" srcOrd="3" destOrd="0" parTransId="{0FEBE3DE-FE18-42CD-A962-3CB13B91ADEF}" sibTransId="{A92421D0-6B5D-4ABE-B546-1AA0A9285820}"/>
    <dgm:cxn modelId="{FF299DCC-3C19-46C5-AE93-AFDF8A06EB9F}" srcId="{7B52ED30-00DA-4198-A0F3-75B8A05E7C30}" destId="{7DFFE754-F2F4-4873-81DE-843C3CBE9A0D}" srcOrd="1" destOrd="0" parTransId="{725F49F8-9AB8-48A6-94CD-7D85232A9555}" sibTransId="{530063A8-C3D0-4322-8C8D-F6D516FEB5B0}"/>
    <dgm:cxn modelId="{0CAFF3F7-7DA6-4117-B855-649579C48918}" type="presOf" srcId="{DE1D3A16-7727-40C7-8EE2-D74BA832ED5D}" destId="{E16268A7-C37B-4CCE-9088-DFF02013950D}" srcOrd="0" destOrd="0" presId="urn:microsoft.com/office/officeart/2005/8/layout/process1"/>
    <dgm:cxn modelId="{EDB1C1FF-B8F1-467B-9627-8DA79110BB4A}" type="presOf" srcId="{AEFC6FB9-3E60-4905-9AC6-DB464DE6F933}" destId="{FCF80DD3-97C7-4BAD-A53C-1DFD2AB83A91}" srcOrd="0" destOrd="0" presId="urn:microsoft.com/office/officeart/2005/8/layout/process1"/>
    <dgm:cxn modelId="{6DAE0613-BE57-4C3D-AD3E-CB159E14522D}" type="presParOf" srcId="{72B0F4A6-B27C-419B-8E80-FBB103E18531}" destId="{E16268A7-C37B-4CCE-9088-DFF02013950D}" srcOrd="0" destOrd="0" presId="urn:microsoft.com/office/officeart/2005/8/layout/process1"/>
    <dgm:cxn modelId="{DB7D3AC1-BD05-44BE-9D86-B2CF94003C3A}" type="presParOf" srcId="{72B0F4A6-B27C-419B-8E80-FBB103E18531}" destId="{B6C1A425-FAFA-49F7-AF09-DEFBF05DAE81}" srcOrd="1" destOrd="0" presId="urn:microsoft.com/office/officeart/2005/8/layout/process1"/>
    <dgm:cxn modelId="{1AA3ACBE-A5B4-4D61-976E-EF187A8C0732}" type="presParOf" srcId="{B6C1A425-FAFA-49F7-AF09-DEFBF05DAE81}" destId="{B414B72A-3B49-4E50-B5B2-8588D7485216}" srcOrd="0" destOrd="0" presId="urn:microsoft.com/office/officeart/2005/8/layout/process1"/>
    <dgm:cxn modelId="{B5C7E327-7F73-473C-8FAF-53F8592DFCAF}" type="presParOf" srcId="{72B0F4A6-B27C-419B-8E80-FBB103E18531}" destId="{E6FAFA1E-152F-4969-A119-9656B84E204E}" srcOrd="2" destOrd="0" presId="urn:microsoft.com/office/officeart/2005/8/layout/process1"/>
    <dgm:cxn modelId="{2373CB44-BB15-4C63-B1DA-78ED30359E18}" type="presParOf" srcId="{72B0F4A6-B27C-419B-8E80-FBB103E18531}" destId="{EF08A916-7DEA-48EF-AA07-6F53E602002F}" srcOrd="3" destOrd="0" presId="urn:microsoft.com/office/officeart/2005/8/layout/process1"/>
    <dgm:cxn modelId="{DAC36759-8EE6-44C6-9EBE-229DFD64E8D7}" type="presParOf" srcId="{EF08A916-7DEA-48EF-AA07-6F53E602002F}" destId="{DE913F21-F6AA-46AE-8419-1FE93BB6F8CB}" srcOrd="0" destOrd="0" presId="urn:microsoft.com/office/officeart/2005/8/layout/process1"/>
    <dgm:cxn modelId="{ED9D9DD5-B917-4504-84FD-D949F492EBD7}" type="presParOf" srcId="{72B0F4A6-B27C-419B-8E80-FBB103E18531}" destId="{FCF80DD3-97C7-4BAD-A53C-1DFD2AB83A91}" srcOrd="4" destOrd="0" presId="urn:microsoft.com/office/officeart/2005/8/layout/process1"/>
    <dgm:cxn modelId="{BD99460B-FC80-4CF8-A2DE-4B3293C868C4}" type="presParOf" srcId="{72B0F4A6-B27C-419B-8E80-FBB103E18531}" destId="{C4F93290-38FB-4B3A-AF71-2ECC3C102A18}" srcOrd="5" destOrd="0" presId="urn:microsoft.com/office/officeart/2005/8/layout/process1"/>
    <dgm:cxn modelId="{2FDDAF8B-5174-491B-8536-DFF2C42F1244}" type="presParOf" srcId="{C4F93290-38FB-4B3A-AF71-2ECC3C102A18}" destId="{86F49D89-02B9-42AC-9B01-BC9AA5BFEA8F}" srcOrd="0" destOrd="0" presId="urn:microsoft.com/office/officeart/2005/8/layout/process1"/>
    <dgm:cxn modelId="{DFB5E138-67EB-45EE-B507-F474310BB7F5}" type="presParOf" srcId="{72B0F4A6-B27C-419B-8E80-FBB103E18531}" destId="{27D48B48-BAB0-4A4B-8420-F2C5C2FB6FBE}"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9A24E-A8B5-44E1-8AD1-B9AF7D8F258A}">
      <dsp:nvSpPr>
        <dsp:cNvPr id="0" name=""/>
        <dsp:cNvSpPr/>
      </dsp:nvSpPr>
      <dsp:spPr>
        <a:xfrm>
          <a:off x="4786715" y="0"/>
          <a:ext cx="2728776" cy="2729191"/>
        </a:xfrm>
        <a:prstGeom prst="circularArrow">
          <a:avLst>
            <a:gd name="adj1" fmla="val 10980"/>
            <a:gd name="adj2" fmla="val 1142322"/>
            <a:gd name="adj3" fmla="val 4500000"/>
            <a:gd name="adj4" fmla="val 10800000"/>
            <a:gd name="adj5" fmla="val 125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C86DB2-3B67-4F9B-93A1-F5F1FA1BE6BB}">
      <dsp:nvSpPr>
        <dsp:cNvPr id="0" name=""/>
        <dsp:cNvSpPr/>
      </dsp:nvSpPr>
      <dsp:spPr>
        <a:xfrm>
          <a:off x="5389865" y="985320"/>
          <a:ext cx="1516328" cy="757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t>7/1/2026</a:t>
          </a:r>
        </a:p>
        <a:p>
          <a:pPr marL="0" lvl="0" indent="0" algn="ctr" defTabSz="800100">
            <a:lnSpc>
              <a:spcPct val="90000"/>
            </a:lnSpc>
            <a:spcBef>
              <a:spcPct val="0"/>
            </a:spcBef>
            <a:spcAft>
              <a:spcPct val="35000"/>
            </a:spcAft>
            <a:buNone/>
          </a:pPr>
          <a:r>
            <a:rPr lang="en-US" sz="1800" b="1" kern="1200"/>
            <a:t>Data Entry Screens Live</a:t>
          </a:r>
        </a:p>
      </dsp:txBody>
      <dsp:txXfrm>
        <a:off x="5389865" y="985320"/>
        <a:ext cx="1516328" cy="757982"/>
      </dsp:txXfrm>
    </dsp:sp>
    <dsp:sp modelId="{374E5902-5C1F-4D08-9ED7-C42987C91D0D}">
      <dsp:nvSpPr>
        <dsp:cNvPr id="0" name=""/>
        <dsp:cNvSpPr/>
      </dsp:nvSpPr>
      <dsp:spPr>
        <a:xfrm>
          <a:off x="4028807" y="1568122"/>
          <a:ext cx="2728776" cy="2729191"/>
        </a:xfrm>
        <a:prstGeom prst="leftCircularArrow">
          <a:avLst>
            <a:gd name="adj1" fmla="val 10980"/>
            <a:gd name="adj2" fmla="val 1142322"/>
            <a:gd name="adj3" fmla="val 6300000"/>
            <a:gd name="adj4" fmla="val 18900000"/>
            <a:gd name="adj5" fmla="val 125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9E3EFF-A416-44D1-BD3A-1E880D6A1C9D}">
      <dsp:nvSpPr>
        <dsp:cNvPr id="0" name=""/>
        <dsp:cNvSpPr/>
      </dsp:nvSpPr>
      <dsp:spPr>
        <a:xfrm>
          <a:off x="4635031" y="2562514"/>
          <a:ext cx="1516328" cy="757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t>LEA/EPP Data Entry</a:t>
          </a:r>
        </a:p>
      </dsp:txBody>
      <dsp:txXfrm>
        <a:off x="4635031" y="2562514"/>
        <a:ext cx="1516328" cy="757982"/>
      </dsp:txXfrm>
    </dsp:sp>
    <dsp:sp modelId="{C32F61E2-733D-4988-802D-715E2B851B99}">
      <dsp:nvSpPr>
        <dsp:cNvPr id="0" name=""/>
        <dsp:cNvSpPr/>
      </dsp:nvSpPr>
      <dsp:spPr>
        <a:xfrm>
          <a:off x="4980933" y="3323898"/>
          <a:ext cx="2344441" cy="2345381"/>
        </a:xfrm>
        <a:prstGeom prst="blockArc">
          <a:avLst>
            <a:gd name="adj1" fmla="val 13500000"/>
            <a:gd name="adj2" fmla="val 10800000"/>
            <a:gd name="adj3" fmla="val 1274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48793C-FA79-49CD-BC72-39A8CEF21F7B}">
      <dsp:nvSpPr>
        <dsp:cNvPr id="0" name=""/>
        <dsp:cNvSpPr/>
      </dsp:nvSpPr>
      <dsp:spPr>
        <a:xfrm>
          <a:off x="5393452" y="4141975"/>
          <a:ext cx="1516328" cy="757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t>8/28/2026 </a:t>
          </a:r>
        </a:p>
        <a:p>
          <a:pPr marL="0" lvl="0" indent="0" algn="ctr" defTabSz="800100">
            <a:lnSpc>
              <a:spcPct val="90000"/>
            </a:lnSpc>
            <a:spcBef>
              <a:spcPct val="0"/>
            </a:spcBef>
            <a:spcAft>
              <a:spcPct val="35000"/>
            </a:spcAft>
            <a:buNone/>
          </a:pPr>
          <a:r>
            <a:rPr lang="en-US" sz="1800" b="1" kern="1200"/>
            <a:t>Data Due for Allotment</a:t>
          </a:r>
        </a:p>
      </dsp:txBody>
      <dsp:txXfrm>
        <a:off x="5393452" y="4141975"/>
        <a:ext cx="1516328" cy="757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268A7-C37B-4CCE-9088-DFF02013950D}">
      <dsp:nvSpPr>
        <dsp:cNvPr id="0" name=""/>
        <dsp:cNvSpPr/>
      </dsp:nvSpPr>
      <dsp:spPr>
        <a:xfrm>
          <a:off x="4553" y="758042"/>
          <a:ext cx="1990763" cy="119445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Apply for PREP Role</a:t>
          </a:r>
        </a:p>
      </dsp:txBody>
      <dsp:txXfrm>
        <a:off x="39537" y="793026"/>
        <a:ext cx="1920795" cy="1124489"/>
      </dsp:txXfrm>
    </dsp:sp>
    <dsp:sp modelId="{B6C1A425-FAFA-49F7-AF09-DEFBF05DAE81}">
      <dsp:nvSpPr>
        <dsp:cNvPr id="0" name=""/>
        <dsp:cNvSpPr/>
      </dsp:nvSpPr>
      <dsp:spPr>
        <a:xfrm>
          <a:off x="2194392" y="1108416"/>
          <a:ext cx="422041" cy="4937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194392" y="1207158"/>
        <a:ext cx="295429" cy="296225"/>
      </dsp:txXfrm>
    </dsp:sp>
    <dsp:sp modelId="{E6FAFA1E-152F-4969-A119-9656B84E204E}">
      <dsp:nvSpPr>
        <dsp:cNvPr id="0" name=""/>
        <dsp:cNvSpPr/>
      </dsp:nvSpPr>
      <dsp:spPr>
        <a:xfrm>
          <a:off x="2791621" y="758042"/>
          <a:ext cx="1990763" cy="119445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t>Entity Legal Authority Approval</a:t>
          </a:r>
          <a:endParaRPr lang="en-US" sz="2200" kern="1200" dirty="0"/>
        </a:p>
      </dsp:txBody>
      <dsp:txXfrm>
        <a:off x="2826605" y="793026"/>
        <a:ext cx="1920795" cy="1124489"/>
      </dsp:txXfrm>
    </dsp:sp>
    <dsp:sp modelId="{EF08A916-7DEA-48EF-AA07-6F53E602002F}">
      <dsp:nvSpPr>
        <dsp:cNvPr id="0" name=""/>
        <dsp:cNvSpPr/>
      </dsp:nvSpPr>
      <dsp:spPr>
        <a:xfrm>
          <a:off x="4981461" y="1108416"/>
          <a:ext cx="422041" cy="4937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81461" y="1207158"/>
        <a:ext cx="295429" cy="296225"/>
      </dsp:txXfrm>
    </dsp:sp>
    <dsp:sp modelId="{FCF80DD3-97C7-4BAD-A53C-1DFD2AB83A91}">
      <dsp:nvSpPr>
        <dsp:cNvPr id="0" name=""/>
        <dsp:cNvSpPr/>
      </dsp:nvSpPr>
      <dsp:spPr>
        <a:xfrm>
          <a:off x="5578690" y="758042"/>
          <a:ext cx="1990763" cy="119445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TEA Approval</a:t>
          </a:r>
        </a:p>
      </dsp:txBody>
      <dsp:txXfrm>
        <a:off x="5613674" y="793026"/>
        <a:ext cx="1920795" cy="1124489"/>
      </dsp:txXfrm>
    </dsp:sp>
    <dsp:sp modelId="{C4F93290-38FB-4B3A-AF71-2ECC3C102A18}">
      <dsp:nvSpPr>
        <dsp:cNvPr id="0" name=""/>
        <dsp:cNvSpPr/>
      </dsp:nvSpPr>
      <dsp:spPr>
        <a:xfrm>
          <a:off x="7768529" y="1108416"/>
          <a:ext cx="422041" cy="4937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768529" y="1207158"/>
        <a:ext cx="295429" cy="296225"/>
      </dsp:txXfrm>
    </dsp:sp>
    <dsp:sp modelId="{27D48B48-BAB0-4A4B-8420-F2C5C2FB6FBE}">
      <dsp:nvSpPr>
        <dsp:cNvPr id="0" name=""/>
        <dsp:cNvSpPr/>
      </dsp:nvSpPr>
      <dsp:spPr>
        <a:xfrm>
          <a:off x="8365758" y="758042"/>
          <a:ext cx="1990763" cy="119445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Access Granted</a:t>
          </a:r>
        </a:p>
      </dsp:txBody>
      <dsp:txXfrm>
        <a:off x="8400742" y="793026"/>
        <a:ext cx="1920795" cy="112448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AAB7C-A3EB-48CC-9178-F0F782946AB9}" type="datetimeFigureOut">
              <a:rPr lang="en-US" smtClean="0"/>
              <a:t>7/1/2026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CF891-F76B-4806-A15C-3659A30F8CF8}" type="slidenum">
              <a:rPr lang="en-US" smtClean="0"/>
              <a:t>‹#›</a:t>
            </a:fld>
            <a:endParaRPr lang="en-US"/>
          </a:p>
        </p:txBody>
      </p:sp>
    </p:spTree>
    <p:extLst>
      <p:ext uri="{BB962C8B-B14F-4D97-AF65-F5344CB8AC3E}">
        <p14:creationId xmlns:p14="http://schemas.microsoft.com/office/powerpoint/2010/main" val="250493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joining us today. The information presented today is for  PREP Data Managers from EPPs who are partnering with an LEA that has an approved LASO 4 application and will be participating in the PREP Residency allotment in 2026-2027. Today’s presentation will introduce Data Managers to the functionality of the user interfaces in ECOS where you will report PREP data on behalf of your organization.</a:t>
            </a:r>
          </a:p>
          <a:p>
            <a:endParaRPr lang="en-US"/>
          </a:p>
          <a:p>
            <a:r>
              <a:rPr lang="en-US"/>
              <a:t>As we move through the information today, keep in mind that the PREP data entry and the role of the PREP Data manager are important because the PREP allotment dollars will be allocated and awarded based on the data you report for your EPP using the process we will review today.</a:t>
            </a:r>
          </a:p>
          <a:p>
            <a:endParaRPr lang="en-US"/>
          </a:p>
        </p:txBody>
      </p:sp>
      <p:sp>
        <p:nvSpPr>
          <p:cNvPr id="4" name="Slide Number Placeholder 3"/>
          <p:cNvSpPr>
            <a:spLocks noGrp="1"/>
          </p:cNvSpPr>
          <p:nvPr>
            <p:ph type="sldNum" sz="quarter" idx="5"/>
          </p:nvPr>
        </p:nvSpPr>
        <p:spPr/>
        <p:txBody>
          <a:bodyPr/>
          <a:lstStyle/>
          <a:p>
            <a:fld id="{D2BCF891-F76B-4806-A15C-3659A30F8CF8}" type="slidenum">
              <a:rPr lang="en-US" smtClean="0"/>
              <a:t>1</a:t>
            </a:fld>
            <a:endParaRPr lang="en-US"/>
          </a:p>
        </p:txBody>
      </p:sp>
    </p:spTree>
    <p:extLst>
      <p:ext uri="{BB962C8B-B14F-4D97-AF65-F5344CB8AC3E}">
        <p14:creationId xmlns:p14="http://schemas.microsoft.com/office/powerpoint/2010/main" val="1970268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everyone at your entity will have access to the PREP data management screens. The person or persons at your entity that will be responsible for managing PREP and/or data entry for PREP in the ECOS system must request the new role through TEAL, similar to the way you requested your current roles in ECOS Entities. You will request approval to add the role, the request will go to your entity Legal Authority who will approve the request, then the request will bounce to the TEA for approval. Once TEA approves the access, the person who requested the role will have access to the PREP menu options.</a:t>
            </a:r>
          </a:p>
          <a:p>
            <a:endParaRPr lang="en-US"/>
          </a:p>
          <a:p>
            <a:r>
              <a:rPr lang="en-US"/>
              <a:t>Something to note for EPPs is that the data entry requires the EPP to create a clinical experience record for the Residency candidate. That function is under the ASEP drop down menu which requires the EPP user to have the </a:t>
            </a:r>
            <a:r>
              <a:rPr lang="en-US" err="1"/>
              <a:t>ASEP_Update</a:t>
            </a:r>
            <a:r>
              <a:rPr lang="en-US"/>
              <a:t> role. Consider whether the PREP Data Manager should also have this role or if the PREP Data Manager should not have the </a:t>
            </a:r>
            <a:r>
              <a:rPr lang="en-US" err="1"/>
              <a:t>ASEP_Update</a:t>
            </a:r>
            <a:r>
              <a:rPr lang="en-US"/>
              <a:t> role but should establish processes with others in your EPP who will create the clinical experience records.</a:t>
            </a:r>
          </a:p>
          <a:p>
            <a:endParaRPr lang="en-US"/>
          </a:p>
          <a:p>
            <a:endParaRPr lang="en-US"/>
          </a:p>
        </p:txBody>
      </p:sp>
      <p:sp>
        <p:nvSpPr>
          <p:cNvPr id="4" name="Slide Number Placeholder 3"/>
          <p:cNvSpPr>
            <a:spLocks noGrp="1"/>
          </p:cNvSpPr>
          <p:nvPr>
            <p:ph type="sldNum" sz="quarter" idx="5"/>
          </p:nvPr>
        </p:nvSpPr>
        <p:spPr/>
        <p:txBody>
          <a:bodyPr/>
          <a:lstStyle/>
          <a:p>
            <a:fld id="{D2BCF891-F76B-4806-A15C-3659A30F8CF8}" type="slidenum">
              <a:rPr lang="en-US" smtClean="0"/>
              <a:t>10</a:t>
            </a:fld>
            <a:endParaRPr lang="en-US"/>
          </a:p>
        </p:txBody>
      </p:sp>
    </p:spTree>
    <p:extLst>
      <p:ext uri="{BB962C8B-B14F-4D97-AF65-F5344CB8AC3E}">
        <p14:creationId xmlns:p14="http://schemas.microsoft.com/office/powerpoint/2010/main" val="1943872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 walk you through the steps to request the role with some screen shots. </a:t>
            </a:r>
          </a:p>
          <a:p>
            <a:r>
              <a:rPr lang="en-US"/>
              <a:t>First, log onto the tea.texas.gov website. Be sure to use your email address that is associated with your entity. Your access will not be approved if you are using a private email address that is not your entities address.</a:t>
            </a:r>
          </a:p>
          <a:p>
            <a:endParaRPr lang="en-US"/>
          </a:p>
          <a:p>
            <a:r>
              <a:rPr lang="en-US"/>
              <a:t>At the top toward the right side, you will see the Login menu. If you use the drop down, you can select TEAL Log in which will generate the screen at bottom. If you have a TEAL account, you can log in from here, using the “forgot password” and / or “forgot username” links, as needed, if you have not logged into your account recently. If you don’t have a TEAL account, you can request a new account from this screen also. </a:t>
            </a:r>
          </a:p>
          <a:p>
            <a:endParaRPr lang="en-US"/>
          </a:p>
          <a:p>
            <a:r>
              <a:rPr lang="en-US"/>
              <a:t>Either way, you must have a TEAL account to access the ECOS applications that reside behind the TEAL portal, including ECOS for Entities for your entity.</a:t>
            </a:r>
          </a:p>
          <a:p>
            <a:endParaRPr lang="en-US"/>
          </a:p>
          <a:p>
            <a:r>
              <a:rPr lang="en-US"/>
              <a:t>As a reminder, if you are at an EPP that is within an LEA, we strongly encourage you to have two Data managers, one for each role, LEA and EPP. We have noted that wonky things are happening when one data manger has access to both menus, for LEA and EPP. The system gets confused apparently. </a:t>
            </a:r>
          </a:p>
        </p:txBody>
      </p:sp>
      <p:sp>
        <p:nvSpPr>
          <p:cNvPr id="4" name="Slide Number Placeholder 3"/>
          <p:cNvSpPr>
            <a:spLocks noGrp="1"/>
          </p:cNvSpPr>
          <p:nvPr>
            <p:ph type="sldNum" sz="quarter" idx="5"/>
          </p:nvPr>
        </p:nvSpPr>
        <p:spPr/>
        <p:txBody>
          <a:bodyPr/>
          <a:lstStyle/>
          <a:p>
            <a:fld id="{D2BCF891-F76B-4806-A15C-3659A30F8CF8}" type="slidenum">
              <a:rPr lang="en-US" smtClean="0"/>
              <a:t>11</a:t>
            </a:fld>
            <a:endParaRPr lang="en-US"/>
          </a:p>
        </p:txBody>
      </p:sp>
    </p:spTree>
    <p:extLst>
      <p:ext uri="{BB962C8B-B14F-4D97-AF65-F5344CB8AC3E}">
        <p14:creationId xmlns:p14="http://schemas.microsoft.com/office/powerpoint/2010/main" val="1357780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0838"/>
            <a:ext cx="5486400" cy="3086100"/>
          </a:xfrm>
        </p:spPr>
      </p:sp>
      <p:sp>
        <p:nvSpPr>
          <p:cNvPr id="3" name="Notes Placeholder 2"/>
          <p:cNvSpPr>
            <a:spLocks noGrp="1"/>
          </p:cNvSpPr>
          <p:nvPr>
            <p:ph type="body" idx="1"/>
          </p:nvPr>
        </p:nvSpPr>
        <p:spPr>
          <a:xfrm>
            <a:off x="685800" y="3597910"/>
            <a:ext cx="5486400" cy="3600450"/>
          </a:xfrm>
        </p:spPr>
        <p:txBody>
          <a:bodyPr/>
          <a:lstStyle/>
          <a:p>
            <a:r>
              <a:rPr lang="en-US"/>
              <a:t>When you successfully log into TEAL, the landing page will look like the screen shot at top. You will see a menu on the left and in the center you will see links to your approved applications such as ECOS for Entities if you are already a user in ECOS for your entity and/or ECOS for educators if you have pursued or achieved certification as an educator in Texas.</a:t>
            </a:r>
          </a:p>
          <a:p>
            <a:endParaRPr lang="en-US"/>
          </a:p>
          <a:p>
            <a:r>
              <a:rPr lang="en-US"/>
              <a:t>To add the Data Manager role, use either the Add/Modify Access button at right or use the My Application Accounts link on the menu at left. In the screen shot above, I used My Application Accounts to generate these screen shots for someone that does not have any roles for my entity. If I already have access to at least one role in my entity, I need to use the Add/Modify Access option which omits one of the steps from this series you see here. From the resulting screen shown in the first box in the 4 step process at bottom left, I selected “Add Access”. </a:t>
            </a:r>
          </a:p>
          <a:p>
            <a:endParaRPr lang="en-US"/>
          </a:p>
          <a:p>
            <a:r>
              <a:rPr lang="en-US"/>
              <a:t>From the pop-up window, select the ECOS for Entities option and then “Request New Account” . This is the screen you will not see if you use the Add/Modify Access button because you already have your Entity account established. When you select the Add New Account option you get another pop up window that allows you to select the data manager role specific for an EPP. When you check that role, a window will open that will require you to enter your organization identity two times. If you start typing your EPP name, the system should auto-populate. Be cautious because some entities have similar names so check the CDN attached to your EPP name to ensure you are selecting the correct entity. From there, continue to “save”, “accept”, “Bless”, and any other button that needs to be selected to advance the screens. You should  ultimately get a message in green font at top of screen that you successfully submitted.</a:t>
            </a:r>
          </a:p>
          <a:p>
            <a:endParaRPr lang="en-US"/>
          </a:p>
          <a:p>
            <a:r>
              <a:rPr lang="en-US"/>
              <a:t>The request will go to your entity Legal Authority for approval, so you may want to check in with that person and let him or her know to approve the request. After that, the request comes to TEA for final approval</a:t>
            </a:r>
          </a:p>
        </p:txBody>
      </p:sp>
      <p:sp>
        <p:nvSpPr>
          <p:cNvPr id="4" name="Slide Number Placeholder 3"/>
          <p:cNvSpPr>
            <a:spLocks noGrp="1"/>
          </p:cNvSpPr>
          <p:nvPr>
            <p:ph type="sldNum" sz="quarter" idx="5"/>
          </p:nvPr>
        </p:nvSpPr>
        <p:spPr/>
        <p:txBody>
          <a:bodyPr/>
          <a:lstStyle/>
          <a:p>
            <a:fld id="{D2BCF891-F76B-4806-A15C-3659A30F8CF8}" type="slidenum">
              <a:rPr lang="en-US" smtClean="0"/>
              <a:t>12</a:t>
            </a:fld>
            <a:endParaRPr lang="en-US"/>
          </a:p>
        </p:txBody>
      </p:sp>
    </p:spTree>
    <p:extLst>
      <p:ext uri="{BB962C8B-B14F-4D97-AF65-F5344CB8AC3E}">
        <p14:creationId xmlns:p14="http://schemas.microsoft.com/office/powerpoint/2010/main" val="759780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the PREP approval and/or partnership relationship is established via the TEA Admin “purple” screen in the slide I showed you earlier, approved data manager(s) at the EPP, will see the PREP data management menu options at left in their Entity “green” screen. The Data Manager for your entity will use this menu to access the data entry interfaces.</a:t>
            </a:r>
          </a:p>
          <a:p>
            <a:endParaRPr lang="en-US"/>
          </a:p>
          <a:p>
            <a:r>
              <a:rPr lang="en-US"/>
              <a:t>To access this menu, log into TEAL as I showed you earlier, and on the landing page click on your entity access link. It will open ECOS for Entities for your organization. You will have access to the meu options for the areas that you are approved for, including the PREP Data Manager.</a:t>
            </a:r>
          </a:p>
        </p:txBody>
      </p:sp>
      <p:sp>
        <p:nvSpPr>
          <p:cNvPr id="4" name="Slide Number Placeholder 3"/>
          <p:cNvSpPr>
            <a:spLocks noGrp="1"/>
          </p:cNvSpPr>
          <p:nvPr>
            <p:ph type="sldNum" sz="quarter" idx="5"/>
          </p:nvPr>
        </p:nvSpPr>
        <p:spPr/>
        <p:txBody>
          <a:bodyPr/>
          <a:lstStyle/>
          <a:p>
            <a:fld id="{D2BCF891-F76B-4806-A15C-3659A30F8CF8}" type="slidenum">
              <a:rPr lang="en-US" smtClean="0"/>
              <a:t>13</a:t>
            </a:fld>
            <a:endParaRPr lang="en-US"/>
          </a:p>
        </p:txBody>
      </p:sp>
    </p:spTree>
    <p:extLst>
      <p:ext uri="{BB962C8B-B14F-4D97-AF65-F5344CB8AC3E}">
        <p14:creationId xmlns:p14="http://schemas.microsoft.com/office/powerpoint/2010/main" val="1438825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select the “View Partnership PREP Allotment”  from the PREP Allotment drop down on the menu at left, you will land on this page which is the interface you will use to view your PREP activity. Note the structure of this page. There are three collapsable sections. The first section contains Instructions that give the user information about how to enter data for that PREP area.  The second section allows you to search the page by cohort year and by district partner (which is helpful if your Residency program partners with multiple districts that are participating in the PREP allotment. The third section shows the LEA the list of participants for a given cohort year. From that list you can edit a record. </a:t>
            </a:r>
          </a:p>
          <a:p>
            <a:endParaRPr lang="en-US"/>
          </a:p>
          <a:p>
            <a:r>
              <a:rPr lang="en-US"/>
              <a:t>Note that I used the term “Participant”. The LEAs view your “candidates” on their PREP lists as their allotment “Participants”. You will see on a later screen shot that the LEA actually has to designate which of your candidates on your shared list will be participants in the PREP allotment.</a:t>
            </a:r>
          </a:p>
          <a:p>
            <a:endParaRPr lang="en-US"/>
          </a:p>
        </p:txBody>
      </p:sp>
      <p:sp>
        <p:nvSpPr>
          <p:cNvPr id="4" name="Slide Number Placeholder 3"/>
          <p:cNvSpPr>
            <a:spLocks noGrp="1"/>
          </p:cNvSpPr>
          <p:nvPr>
            <p:ph type="sldNum" sz="quarter" idx="5"/>
          </p:nvPr>
        </p:nvSpPr>
        <p:spPr/>
        <p:txBody>
          <a:bodyPr/>
          <a:lstStyle/>
          <a:p>
            <a:fld id="{D2BCF891-F76B-4806-A15C-3659A30F8CF8}" type="slidenum">
              <a:rPr lang="en-US" smtClean="0"/>
              <a:t>14</a:t>
            </a:fld>
            <a:endParaRPr lang="en-US"/>
          </a:p>
        </p:txBody>
      </p:sp>
    </p:spTree>
    <p:extLst>
      <p:ext uri="{BB962C8B-B14F-4D97-AF65-F5344CB8AC3E}">
        <p14:creationId xmlns:p14="http://schemas.microsoft.com/office/powerpoint/2010/main" val="3851999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quick look at the two PREP areas that will be active for 2026-2027, for which the EPP will be responsible for data. specifically focusing on some detail related to data management. First, we will look at Grow Your Own or GYO.</a:t>
            </a:r>
          </a:p>
        </p:txBody>
      </p:sp>
      <p:sp>
        <p:nvSpPr>
          <p:cNvPr id="4" name="Slide Number Placeholder 3"/>
          <p:cNvSpPr>
            <a:spLocks noGrp="1"/>
          </p:cNvSpPr>
          <p:nvPr>
            <p:ph type="sldNum" sz="quarter" idx="5"/>
          </p:nvPr>
        </p:nvSpPr>
        <p:spPr/>
        <p:txBody>
          <a:bodyPr/>
          <a:lstStyle/>
          <a:p>
            <a:fld id="{D2BCF891-F76B-4806-A15C-3659A30F8CF8}" type="slidenum">
              <a:rPr lang="en-US" smtClean="0"/>
              <a:t>15</a:t>
            </a:fld>
            <a:endParaRPr lang="en-US"/>
          </a:p>
        </p:txBody>
      </p:sp>
    </p:spTree>
    <p:extLst>
      <p:ext uri="{BB962C8B-B14F-4D97-AF65-F5344CB8AC3E}">
        <p14:creationId xmlns:p14="http://schemas.microsoft.com/office/powerpoint/2010/main" val="18434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49300"/>
            <a:ext cx="5486400" cy="3086100"/>
          </a:xfrm>
        </p:spPr>
      </p:sp>
      <p:sp>
        <p:nvSpPr>
          <p:cNvPr id="3" name="Notes Placeholder 2"/>
          <p:cNvSpPr>
            <a:spLocks noGrp="1"/>
          </p:cNvSpPr>
          <p:nvPr>
            <p:ph type="body" idx="1"/>
          </p:nvPr>
        </p:nvSpPr>
        <p:spPr>
          <a:xfrm>
            <a:off x="685800" y="4145369"/>
            <a:ext cx="5486400" cy="3600450"/>
          </a:xfrm>
        </p:spPr>
        <p:txBody>
          <a:bodyPr/>
          <a:lstStyle/>
          <a:p>
            <a:pPr lvl="0">
              <a:defRPr/>
            </a:pPr>
            <a:r>
              <a:rPr lang="en-US" dirty="0"/>
              <a:t>As you know, the Grow Your Own, or GYO, PREP program is an LEA program but as you can see above, there are portions of the LEA data that are auto-populated from records the EPP creates in ECOS.  This screen shot is of the GYO participant list accessed by LEAs. Your EPP will not see this interface. I’m showing this to you today so you understand where your data is needed to support GYO.</a:t>
            </a:r>
          </a:p>
          <a:p>
            <a:pPr lvl="0">
              <a:defRPr/>
            </a:pPr>
            <a:endParaRPr lang="en-US" dirty="0"/>
          </a:p>
          <a:p>
            <a:pPr lvl="0">
              <a:defRPr/>
            </a:pPr>
            <a:r>
              <a:rPr lang="en-US" dirty="0"/>
              <a:t>One of the requirements for successful completion of the PREP GYO is the participant must enroll in an EPP. Evidence the GYO participant has done so is populated from the Admission record you create when the GYO participant enrolls in your EPP. Because this is required data for success-based funding for the LEA, it is important that the EPP create these admission records efficiently. Note that this should not be a problem since our rules in Texas Administrative Code require the EPP to report a candidate’s admission within 7 days of the date of admission. The EPP “reports” that admission by creating the admission record in ECOS. So, to clarify, there is nothing new that the EPP needs to do here, you only need to enter admission records timely and ECOS will transfer the data to the LEA GYO data record for you.</a:t>
            </a:r>
          </a:p>
          <a:p>
            <a:pPr lvl="0">
              <a:defRPr/>
            </a:pPr>
            <a:endParaRPr lang="en-US" dirty="0"/>
          </a:p>
          <a:p>
            <a:pPr lvl="0">
              <a:defRPr/>
            </a:pPr>
            <a:r>
              <a:rPr lang="en-US" dirty="0"/>
              <a:t> By the way you will see Jack Ayers used as my test subject throughout these screen shots. Jack is my German Shepherd dog who would pursue preparation as an educator but likely would not pass your admission screen.</a:t>
            </a:r>
          </a:p>
          <a:p>
            <a:endParaRPr lang="en-US" dirty="0"/>
          </a:p>
        </p:txBody>
      </p:sp>
      <p:sp>
        <p:nvSpPr>
          <p:cNvPr id="4" name="Slide Number Placeholder 3"/>
          <p:cNvSpPr>
            <a:spLocks noGrp="1"/>
          </p:cNvSpPr>
          <p:nvPr>
            <p:ph type="sldNum" sz="quarter" idx="5"/>
          </p:nvPr>
        </p:nvSpPr>
        <p:spPr/>
        <p:txBody>
          <a:bodyPr/>
          <a:lstStyle/>
          <a:p>
            <a:fld id="{D2BCF891-F76B-4806-A15C-3659A30F8CF8}" type="slidenum">
              <a:rPr lang="en-US" smtClean="0"/>
              <a:t>16</a:t>
            </a:fld>
            <a:endParaRPr lang="en-US"/>
          </a:p>
        </p:txBody>
      </p:sp>
    </p:spTree>
    <p:extLst>
      <p:ext uri="{BB962C8B-B14F-4D97-AF65-F5344CB8AC3E}">
        <p14:creationId xmlns:p14="http://schemas.microsoft.com/office/powerpoint/2010/main" val="180374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Residency PREP partnership route will be the only one of the three PREP partnerships available in 2026-2027 for approved LEAs and EPPs. This section pertains to both LEA and EPP since both have a role in this program and in the related data entry. To support alignment in understanding, your LEA partners will be receiving the same information in a separate LEA-focused webinar.</a:t>
            </a:r>
          </a:p>
        </p:txBody>
      </p:sp>
      <p:sp>
        <p:nvSpPr>
          <p:cNvPr id="4" name="Slide Number Placeholder 3"/>
          <p:cNvSpPr>
            <a:spLocks noGrp="1"/>
          </p:cNvSpPr>
          <p:nvPr>
            <p:ph type="sldNum" sz="quarter" idx="5"/>
          </p:nvPr>
        </p:nvSpPr>
        <p:spPr/>
        <p:txBody>
          <a:bodyPr/>
          <a:lstStyle/>
          <a:p>
            <a:fld id="{D2BCF891-F76B-4806-A15C-3659A30F8CF8}" type="slidenum">
              <a:rPr lang="en-US" smtClean="0"/>
              <a:t>17</a:t>
            </a:fld>
            <a:endParaRPr lang="en-US"/>
          </a:p>
        </p:txBody>
      </p:sp>
    </p:spTree>
    <p:extLst>
      <p:ext uri="{BB962C8B-B14F-4D97-AF65-F5344CB8AC3E}">
        <p14:creationId xmlns:p14="http://schemas.microsoft.com/office/powerpoint/2010/main" val="2541131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C907D-75F2-FF04-2132-6F656F760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542A65-897C-5EBD-E8E3-93885A64C1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B64A85-85D5-01B9-0907-893D51855448}"/>
              </a:ext>
            </a:extLst>
          </p:cNvPr>
          <p:cNvSpPr>
            <a:spLocks noGrp="1"/>
          </p:cNvSpPr>
          <p:nvPr>
            <p:ph type="body" idx="1"/>
          </p:nvPr>
        </p:nvSpPr>
        <p:spPr/>
        <p:txBody>
          <a:bodyPr/>
          <a:lstStyle/>
          <a:p>
            <a:r>
              <a:rPr lang="en-US"/>
              <a:t>When the PREP approval and partnership relationship is established via the TEA Admin screen, approved data manager(s) at the EPP, will see the View Partnership PREP Allotment menu option in the PREP Allotment section at left in their ECOS for Entities green screen. The LEA partner will also have personnel who have approval as data managers who will see a similar option to manage PREP Candidates on the LEA Entity screen to manage their portion of the PREP data. Entities who are not approved via the ECOS Admins screen will not see these options in their Entity menu, or if they do, the fields will be inactive.</a:t>
            </a:r>
          </a:p>
          <a:p>
            <a:endParaRPr lang="en-US"/>
          </a:p>
          <a:p>
            <a:r>
              <a:rPr lang="en-US"/>
              <a:t>To view your PREP Residency shared data, log into TEAL and select the link to your ECOS for Entities green screen. From the  menu at left, select View Partnership PREP Allotment.</a:t>
            </a:r>
          </a:p>
        </p:txBody>
      </p:sp>
      <p:sp>
        <p:nvSpPr>
          <p:cNvPr id="4" name="Slide Number Placeholder 3">
            <a:extLst>
              <a:ext uri="{FF2B5EF4-FFF2-40B4-BE49-F238E27FC236}">
                <a16:creationId xmlns:a16="http://schemas.microsoft.com/office/drawing/2014/main" id="{0854B71C-55B8-050D-5D6C-26E792E60760}"/>
              </a:ext>
            </a:extLst>
          </p:cNvPr>
          <p:cNvSpPr>
            <a:spLocks noGrp="1"/>
          </p:cNvSpPr>
          <p:nvPr>
            <p:ph type="sldNum" sz="quarter" idx="5"/>
          </p:nvPr>
        </p:nvSpPr>
        <p:spPr/>
        <p:txBody>
          <a:bodyPr/>
          <a:lstStyle/>
          <a:p>
            <a:fld id="{D2BCF891-F76B-4806-A15C-3659A30F8CF8}" type="slidenum">
              <a:rPr lang="en-US" smtClean="0"/>
              <a:t>18</a:t>
            </a:fld>
            <a:endParaRPr lang="en-US"/>
          </a:p>
        </p:txBody>
      </p:sp>
    </p:spTree>
    <p:extLst>
      <p:ext uri="{BB962C8B-B14F-4D97-AF65-F5344CB8AC3E}">
        <p14:creationId xmlns:p14="http://schemas.microsoft.com/office/powerpoint/2010/main" val="693803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8938"/>
            <a:ext cx="5486400" cy="3086100"/>
          </a:xfrm>
        </p:spPr>
      </p:sp>
      <p:sp>
        <p:nvSpPr>
          <p:cNvPr id="3" name="Notes Placeholder 2"/>
          <p:cNvSpPr>
            <a:spLocks noGrp="1"/>
          </p:cNvSpPr>
          <p:nvPr>
            <p:ph type="body" idx="1"/>
          </p:nvPr>
        </p:nvSpPr>
        <p:spPr>
          <a:xfrm>
            <a:off x="685800" y="362331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PREP Residency has specific requirements and parameters that must be met, so the data collection screens for both LEA and EPP are aligned with those requirements and parameters.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Data reporting for the PREP residency program is truly a shared responsibility between LEA and EPP partners. The resulting interface, or screen, that holds the Residency data for a given cohort year is shared between the EPP and the LEA where both partners can access the same page. The Residency participant is entered onto the shared partner page initially by the EPP. The data one partner enters can be viewed but not edited by the other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in bold that identifies the participant will be populated on the Residency partner page for the LEA when the EPP creates the clinical experience record for that participant. The participant is your EPP candidate that will be completing a Residency at that LEA. It is the EPPs responsibility to initiate this record because the EPP candidate must meet the requirements for educator preparation and issuance of the enhanced standard certificate so the EPP must track those requirements met. The candidate must meet the pre-clinical requirements at the EPP before the candidate can begin the Residency portion of the training. In other words, the EPP is the keeper of requirements met by the candidate, so the EPP enters the first record that places the residency candidate on the shared partner page of PREP Residency participants. In this partnership, the term “candidate” and “participant” are the same individual.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means it will be important for the EPP to be efficient entering the Residency clinical experience records ahead of the August 28 deadline for submitting initial data so that the partnering LEA has time to verify the participants by August 28 for the purposes of meeting the data requirements for the initial allotment payout.  As such, it </a:t>
            </a:r>
            <a:r>
              <a:rPr lang="en-US" sz="1200" b="0" i="0"/>
              <a:t>will be important for LEA and EPP partners to plan and communicate related to PREP data reporting. </a:t>
            </a:r>
            <a:endParaRPr lang="en-US"/>
          </a:p>
        </p:txBody>
      </p:sp>
      <p:sp>
        <p:nvSpPr>
          <p:cNvPr id="4" name="Slide Number Placeholder 3"/>
          <p:cNvSpPr>
            <a:spLocks noGrp="1"/>
          </p:cNvSpPr>
          <p:nvPr>
            <p:ph type="sldNum" sz="quarter" idx="5"/>
          </p:nvPr>
        </p:nvSpPr>
        <p:spPr/>
        <p:txBody>
          <a:bodyPr/>
          <a:lstStyle/>
          <a:p>
            <a:fld id="{D2BCF891-F76B-4806-A15C-3659A30F8CF8}" type="slidenum">
              <a:rPr lang="en-US" smtClean="0"/>
              <a:t>19</a:t>
            </a:fld>
            <a:endParaRPr lang="en-US"/>
          </a:p>
        </p:txBody>
      </p:sp>
    </p:spTree>
    <p:extLst>
      <p:ext uri="{BB962C8B-B14F-4D97-AF65-F5344CB8AC3E}">
        <p14:creationId xmlns:p14="http://schemas.microsoft.com/office/powerpoint/2010/main" val="394781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agenda for today includes a quick overview of PREP relevant to PREP data collection and then I will focus on the specific PREP area and the unique requirements of each related to the EPPs responsibility for data. The goal for today is that attendees feel confident on how to apply for the PREP Data Manager role in ECOS and feel confident using the interfaces to enter data.</a:t>
            </a:r>
          </a:p>
          <a:p>
            <a:endParaRPr lang="en-US"/>
          </a:p>
          <a:p>
            <a:r>
              <a:rPr lang="en-US"/>
              <a:t>For future reference, this presentation is being recorded and will be posted on the PREP  Allotment information page on the tea.texas.gov website.  Please place any questions that you have related to this data entry informational session in the ZOOM Q &amp; A feature and we will try to respond to them today, if time, or will produce an FAQ from all questions and publish it with the recording. At any point, you may submit questions to the PREP Support portal. The link for the portal is embedded on this slide.</a:t>
            </a:r>
          </a:p>
          <a:p>
            <a:endParaRPr lang="en-US"/>
          </a:p>
          <a:p>
            <a:r>
              <a:rPr lang="en-US"/>
              <a:t>As always, we are here to support you, as needed.</a:t>
            </a:r>
          </a:p>
        </p:txBody>
      </p:sp>
      <p:sp>
        <p:nvSpPr>
          <p:cNvPr id="4" name="Slide Number Placeholder 3"/>
          <p:cNvSpPr>
            <a:spLocks noGrp="1"/>
          </p:cNvSpPr>
          <p:nvPr>
            <p:ph type="sldNum" sz="quarter" idx="5"/>
          </p:nvPr>
        </p:nvSpPr>
        <p:spPr/>
        <p:txBody>
          <a:bodyPr/>
          <a:lstStyle/>
          <a:p>
            <a:fld id="{D2BCF891-F76B-4806-A15C-3659A30F8CF8}" type="slidenum">
              <a:rPr lang="en-US" smtClean="0"/>
              <a:t>2</a:t>
            </a:fld>
            <a:endParaRPr lang="en-US"/>
          </a:p>
        </p:txBody>
      </p:sp>
    </p:spTree>
    <p:extLst>
      <p:ext uri="{BB962C8B-B14F-4D97-AF65-F5344CB8AC3E}">
        <p14:creationId xmlns:p14="http://schemas.microsoft.com/office/powerpoint/2010/main" val="4174760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685800" y="3844290"/>
            <a:ext cx="5486400" cy="3600450"/>
          </a:xfrm>
        </p:spPr>
        <p:txBody>
          <a:bodyPr/>
          <a:lstStyle/>
          <a:p>
            <a:r>
              <a:rPr lang="en-US"/>
              <a:t>Before we look at the data entry interface, let’ s visit the key validations in this interface. As with other areas where data is reported in ECOS Entities, the validations built into the interfaces are aligned with rules in Texas Administrative Code and/or business processes. </a:t>
            </a:r>
          </a:p>
          <a:p>
            <a:endParaRPr lang="en-US"/>
          </a:p>
          <a:p>
            <a:r>
              <a:rPr lang="en-US"/>
              <a:t>First, there are validations that unlock the cohort year to add new PREP participants on July 1 and lock the interfaces against entering new PREP participants for that cohort year on January 31. This is important for EPPs to note because this is not aligned with the customary unlocking of ASEP on 9/1 and locking ASEP on 8/31. So, if you are responsible for reporting ASEP data for your EPP and you will be responsible for reporting PREP data for your EPP, you will need to keep in mind the schedules and deadlines for each. The validations in ECOS will allow you to enter the data for each according to their timelines and deadlines.</a:t>
            </a:r>
          </a:p>
          <a:p>
            <a:endParaRPr lang="en-US"/>
          </a:p>
          <a:p>
            <a:r>
              <a:rPr lang="en-US"/>
              <a:t>Additionally, the system validates a TEA ID and also disallows duplicate entries which helps you keep your data clean. Meaning, if you enter a clinical experience record with a TEA ID that does not match the name in ECOS, you will get an error message as such. This is existing functionality in ECOS. </a:t>
            </a:r>
          </a:p>
          <a:p>
            <a:endParaRPr lang="en-US"/>
          </a:p>
          <a:p>
            <a:r>
              <a:rPr lang="en-US"/>
              <a:t>There is also a limit on the number of residency participants that can be claimed by the LEA for the Residency PREP allotment in a cohort year. We will see in a bit how the LEA partner may potentially work around this if needed.</a:t>
            </a:r>
          </a:p>
          <a:p>
            <a:endParaRPr lang="en-US"/>
          </a:p>
        </p:txBody>
      </p:sp>
      <p:sp>
        <p:nvSpPr>
          <p:cNvPr id="4" name="Slide Number Placeholder 3"/>
          <p:cNvSpPr>
            <a:spLocks noGrp="1"/>
          </p:cNvSpPr>
          <p:nvPr>
            <p:ph type="sldNum" sz="quarter" idx="5"/>
          </p:nvPr>
        </p:nvSpPr>
        <p:spPr/>
        <p:txBody>
          <a:bodyPr/>
          <a:lstStyle/>
          <a:p>
            <a:fld id="{D2BCF891-F76B-4806-A15C-3659A30F8CF8}" type="slidenum">
              <a:rPr lang="en-US" smtClean="0"/>
              <a:t>20</a:t>
            </a:fld>
            <a:endParaRPr lang="en-US"/>
          </a:p>
        </p:txBody>
      </p:sp>
    </p:spTree>
    <p:extLst>
      <p:ext uri="{BB962C8B-B14F-4D97-AF65-F5344CB8AC3E}">
        <p14:creationId xmlns:p14="http://schemas.microsoft.com/office/powerpoint/2010/main" val="2305112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the data entry interfaces for PREP Residency. First, you will recognize this interface because it is the interface used by your EPP to manually enter a clinical experience record for a candidate. </a:t>
            </a:r>
          </a:p>
          <a:p>
            <a:endParaRPr lang="en-US"/>
          </a:p>
          <a:p>
            <a:r>
              <a:rPr lang="en-US"/>
              <a:t>So, in my example, the EPP named ZZZ Entity for Testing &amp; Training, is partnering with Austin ISD. The EPP and LEA are approved as partners in Residency PREP for 2026-2027. That means that either the PREP Data Manager or the person that has the ASEP Update role at the ZZZ Entity must create a clinical experience record for each candidate that will be placed on an Austin ISD campus for a Residency in the 2026-2027 school year. And the clinical experience records must be created starting July 1 this summer with enough time to allow the PREP Data Manager at Austin ISD to verify the candidates on the shared participant list.</a:t>
            </a:r>
          </a:p>
          <a:p>
            <a:endParaRPr lang="en-US"/>
          </a:p>
          <a:p>
            <a:r>
              <a:rPr lang="en-US"/>
              <a:t>So, the EPP has created the clinical experience record for the candidate, Jack Ayers. Jack will be completing the residency in Austin ISD with the first and last day of school in Austin ISD identified as the required duration of the Residency. </a:t>
            </a:r>
          </a:p>
          <a:p>
            <a:endParaRPr lang="en-US"/>
          </a:p>
          <a:p>
            <a:r>
              <a:rPr lang="en-US"/>
              <a:t>When your EPP saves the clinical experience record, ECOS validates the Local Education Agency (LEA)/District field against the approved Residency partnerships that the TEA Admins recorded in the PREP data base for 2026-2027. Once validated as an approved partnership, Jack Ayers will be entered into the partner page shared between the ZZZ Entity and Austin ISD as a possible PREP participant.</a:t>
            </a:r>
          </a:p>
        </p:txBody>
      </p:sp>
      <p:sp>
        <p:nvSpPr>
          <p:cNvPr id="4" name="Slide Number Placeholder 3"/>
          <p:cNvSpPr>
            <a:spLocks noGrp="1"/>
          </p:cNvSpPr>
          <p:nvPr>
            <p:ph type="sldNum" sz="quarter" idx="5"/>
          </p:nvPr>
        </p:nvSpPr>
        <p:spPr/>
        <p:txBody>
          <a:bodyPr/>
          <a:lstStyle/>
          <a:p>
            <a:fld id="{D2BCF891-F76B-4806-A15C-3659A30F8CF8}" type="slidenum">
              <a:rPr lang="en-US" smtClean="0"/>
              <a:t>21</a:t>
            </a:fld>
            <a:endParaRPr lang="en-US"/>
          </a:p>
        </p:txBody>
      </p:sp>
    </p:spTree>
    <p:extLst>
      <p:ext uri="{BB962C8B-B14F-4D97-AF65-F5344CB8AC3E}">
        <p14:creationId xmlns:p14="http://schemas.microsoft.com/office/powerpoint/2010/main" val="2956204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9588"/>
            <a:ext cx="5486400" cy="3086100"/>
          </a:xfrm>
        </p:spPr>
      </p:sp>
      <p:sp>
        <p:nvSpPr>
          <p:cNvPr id="3" name="Notes Placeholder 2"/>
          <p:cNvSpPr>
            <a:spLocks noGrp="1"/>
          </p:cNvSpPr>
          <p:nvPr>
            <p:ph type="body" idx="1"/>
          </p:nvPr>
        </p:nvSpPr>
        <p:spPr>
          <a:xfrm>
            <a:off x="685800" y="3703026"/>
            <a:ext cx="5486400" cy="4328454"/>
          </a:xfrm>
        </p:spPr>
        <p:txBody>
          <a:bodyPr/>
          <a:lstStyle/>
          <a:p>
            <a:r>
              <a:rPr lang="en-US"/>
              <a:t>When the EPP PREP Data Manager logs into the Residency partner page after your EPP has created your clinical experience records, the PREP Data Manager should see those candidates populated on that page. The LEA PREP Data Manager will also see those candidates. Here we see the record we created for Jack Ayers now populated on that interface. </a:t>
            </a:r>
          </a:p>
          <a:p>
            <a:endParaRPr lang="en-US"/>
          </a:p>
          <a:p>
            <a:r>
              <a:rPr lang="en-US"/>
              <a:t>Note some of the features of this interface. </a:t>
            </a:r>
          </a:p>
          <a:p>
            <a:pPr marL="171450" indent="-171450">
              <a:buFont typeface="Arial" panose="020B0604020202020204" pitchFamily="34" charset="0"/>
              <a:buChar char="•"/>
            </a:pPr>
            <a:r>
              <a:rPr lang="en-US"/>
              <a:t>You can view your partner page by cohort year and you can export it to an Excel csv file, if needed. </a:t>
            </a:r>
          </a:p>
          <a:p>
            <a:pPr marL="171450" indent="-171450">
              <a:buFont typeface="Arial" panose="020B0604020202020204" pitchFamily="34" charset="0"/>
              <a:buChar char="•"/>
            </a:pPr>
            <a:r>
              <a:rPr lang="en-US"/>
              <a:t>You’ll also note that your EPP cannot edit any of these records directly unless you edit the clinical experience record. </a:t>
            </a:r>
          </a:p>
          <a:p>
            <a:pPr marL="171450" indent="-171450">
              <a:buFont typeface="Arial" panose="020B0604020202020204" pitchFamily="34" charset="0"/>
              <a:buChar char="•"/>
            </a:pPr>
            <a:r>
              <a:rPr lang="en-US"/>
              <a:t>The PREP End Date field changes when the Residency end date in the clinical experience record is reached or if the LEA removes the participant for any reason. </a:t>
            </a:r>
          </a:p>
          <a:p>
            <a:endParaRPr lang="en-US"/>
          </a:p>
          <a:p>
            <a:r>
              <a:rPr lang="en-US"/>
              <a:t>The initial data entry responsibility for your EPP as a partner is to create your clinical experience records for Residency candidates starting July 1 and then verify those candidates appear on the partner page list for the specified partner LEA. Please do this with enough time remaining for your LEA partner to enter their data onto this page before the August 28 deadline for the fall allotment payout. </a:t>
            </a:r>
          </a:p>
          <a:p>
            <a:endParaRPr lang="en-US"/>
          </a:p>
          <a:p>
            <a:r>
              <a:rPr lang="en-US"/>
              <a:t>After the LEA has entered their data on this shared page, you will see the PREP Allotment and PREP status fields populated. This is where the LEA finishes the initial data entry by designating your candidate as a PREP participant.  Note you should see Residency populated in the PREP Allotment field, but if you see Traditional populated there, it will likely be because the LEA reached their limit of 40 residents and had to designate the candidate as a participant in the Traditional allotment, which the LEA is allowed to do.</a:t>
            </a:r>
          </a:p>
          <a:p>
            <a:endParaRPr lang="en-US"/>
          </a:p>
          <a:p>
            <a:r>
              <a:rPr lang="en-US"/>
              <a:t>Note changes EPPs make to the clinical experience records ongoing will impact the partner page.</a:t>
            </a:r>
          </a:p>
          <a:p>
            <a:endParaRPr lang="en-US"/>
          </a:p>
        </p:txBody>
      </p:sp>
      <p:sp>
        <p:nvSpPr>
          <p:cNvPr id="4" name="Slide Number Placeholder 3"/>
          <p:cNvSpPr>
            <a:spLocks noGrp="1"/>
          </p:cNvSpPr>
          <p:nvPr>
            <p:ph type="sldNum" sz="quarter" idx="5"/>
          </p:nvPr>
        </p:nvSpPr>
        <p:spPr/>
        <p:txBody>
          <a:bodyPr/>
          <a:lstStyle/>
          <a:p>
            <a:fld id="{D2BCF891-F76B-4806-A15C-3659A30F8CF8}" type="slidenum">
              <a:rPr lang="en-US" smtClean="0"/>
              <a:t>22</a:t>
            </a:fld>
            <a:endParaRPr lang="en-US"/>
          </a:p>
        </p:txBody>
      </p:sp>
    </p:spTree>
    <p:extLst>
      <p:ext uri="{BB962C8B-B14F-4D97-AF65-F5344CB8AC3E}">
        <p14:creationId xmlns:p14="http://schemas.microsoft.com/office/powerpoint/2010/main" val="1160117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slide]</a:t>
            </a:r>
          </a:p>
        </p:txBody>
      </p:sp>
      <p:sp>
        <p:nvSpPr>
          <p:cNvPr id="4" name="Slide Number Placeholder 3"/>
          <p:cNvSpPr>
            <a:spLocks noGrp="1"/>
          </p:cNvSpPr>
          <p:nvPr>
            <p:ph type="sldNum" sz="quarter" idx="5"/>
          </p:nvPr>
        </p:nvSpPr>
        <p:spPr/>
        <p:txBody>
          <a:bodyPr/>
          <a:lstStyle/>
          <a:p>
            <a:fld id="{D2BCF891-F76B-4806-A15C-3659A30F8CF8}" type="slidenum">
              <a:rPr lang="en-US" smtClean="0"/>
              <a:t>23</a:t>
            </a:fld>
            <a:endParaRPr lang="en-US"/>
          </a:p>
        </p:txBody>
      </p:sp>
    </p:spTree>
    <p:extLst>
      <p:ext uri="{BB962C8B-B14F-4D97-AF65-F5344CB8AC3E}">
        <p14:creationId xmlns:p14="http://schemas.microsoft.com/office/powerpoint/2010/main" val="547654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Something to think about here is, if you are partnering with LEAs who will participate in PREP, have you collected the information you need to create your clinical experience records? If not, you should reach out to your partner and collect the host teacher TEA ID and name as well as the district school start and end dates. </a:t>
            </a:r>
          </a:p>
        </p:txBody>
      </p:sp>
      <p:sp>
        <p:nvSpPr>
          <p:cNvPr id="4" name="Slide Number Placeholder 3"/>
          <p:cNvSpPr>
            <a:spLocks noGrp="1"/>
          </p:cNvSpPr>
          <p:nvPr>
            <p:ph type="sldNum" sz="quarter" idx="5"/>
          </p:nvPr>
        </p:nvSpPr>
        <p:spPr/>
        <p:txBody>
          <a:bodyPr/>
          <a:lstStyle/>
          <a:p>
            <a:fld id="{D2BCF891-F76B-4806-A15C-3659A30F8CF8}" type="slidenum">
              <a:rPr lang="en-US" smtClean="0"/>
              <a:t>24</a:t>
            </a:fld>
            <a:endParaRPr lang="en-US"/>
          </a:p>
        </p:txBody>
      </p:sp>
    </p:spTree>
    <p:extLst>
      <p:ext uri="{BB962C8B-B14F-4D97-AF65-F5344CB8AC3E}">
        <p14:creationId xmlns:p14="http://schemas.microsoft.com/office/powerpoint/2010/main" val="2896936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AA155-3417-AAB2-AF78-E18D6D00AA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2EBE8-61C0-FCB8-9AD1-863DA13D7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45B61D-FA28-457F-FDF5-3CB9D427532B}"/>
              </a:ext>
            </a:extLst>
          </p:cNvPr>
          <p:cNvSpPr>
            <a:spLocks noGrp="1"/>
          </p:cNvSpPr>
          <p:nvPr>
            <p:ph type="body" idx="1"/>
          </p:nvPr>
        </p:nvSpPr>
        <p:spPr/>
        <p:txBody>
          <a:bodyPr/>
          <a:lstStyle/>
          <a:p>
            <a:r>
              <a:rPr lang="en-US"/>
              <a:t>When this system for reporting PREP data was developed, we intentionally used the system that ECOS for Entities users are accustomed to using with interfaces that have familiar design and functionality. This was done to streamline the data reporting processes for PREP, both for data entry but also for problem solving.</a:t>
            </a:r>
          </a:p>
          <a:p>
            <a:endParaRPr lang="en-US"/>
          </a:p>
          <a:p>
            <a:r>
              <a:rPr lang="en-US"/>
              <a:t>But, we know that learning anything new may generate questions and the need for assistance, we want to assure you that you are not alone as you navigate this process. </a:t>
            </a:r>
          </a:p>
          <a:p>
            <a:endParaRPr lang="en-US"/>
          </a:p>
          <a:p>
            <a:endParaRPr lang="en-US"/>
          </a:p>
        </p:txBody>
      </p:sp>
      <p:sp>
        <p:nvSpPr>
          <p:cNvPr id="4" name="Slide Number Placeholder 3">
            <a:extLst>
              <a:ext uri="{FF2B5EF4-FFF2-40B4-BE49-F238E27FC236}">
                <a16:creationId xmlns:a16="http://schemas.microsoft.com/office/drawing/2014/main" id="{DD72A8A8-021D-7A4F-15C7-B1C7133BA096}"/>
              </a:ext>
            </a:extLst>
          </p:cNvPr>
          <p:cNvSpPr>
            <a:spLocks noGrp="1"/>
          </p:cNvSpPr>
          <p:nvPr>
            <p:ph type="sldNum" sz="quarter" idx="5"/>
          </p:nvPr>
        </p:nvSpPr>
        <p:spPr/>
        <p:txBody>
          <a:bodyPr/>
          <a:lstStyle/>
          <a:p>
            <a:fld id="{D2BCF891-F76B-4806-A15C-3659A30F8CF8}" type="slidenum">
              <a:rPr lang="en-US" smtClean="0"/>
              <a:t>25</a:t>
            </a:fld>
            <a:endParaRPr lang="en-US"/>
          </a:p>
        </p:txBody>
      </p:sp>
    </p:spTree>
    <p:extLst>
      <p:ext uri="{BB962C8B-B14F-4D97-AF65-F5344CB8AC3E}">
        <p14:creationId xmlns:p14="http://schemas.microsoft.com/office/powerpoint/2010/main" val="2976266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there are hundreds of LEA and EPP users across the state but only a handful of TEA Admins to provide technical assistance so we encourage you to attempt to solve problems yourself if possible. You should have other ECOS Entities users at your organization that may be able to assist with general user problems such as TEAL log in errors, etc. There are also some common PREP-specific issues that could come up that you may be able to figure out without contacting the TEA for assistance. Let’s look at some of those now. </a:t>
            </a:r>
          </a:p>
          <a:p>
            <a:endParaRPr lang="en-US"/>
          </a:p>
          <a:p>
            <a:r>
              <a:rPr lang="en-US"/>
              <a:t>[Read through slide]</a:t>
            </a:r>
          </a:p>
          <a:p>
            <a:endParaRPr lang="en-US"/>
          </a:p>
          <a:p>
            <a:endParaRPr lang="en-US"/>
          </a:p>
        </p:txBody>
      </p:sp>
      <p:sp>
        <p:nvSpPr>
          <p:cNvPr id="4" name="Slide Number Placeholder 3"/>
          <p:cNvSpPr>
            <a:spLocks noGrp="1"/>
          </p:cNvSpPr>
          <p:nvPr>
            <p:ph type="sldNum" sz="quarter" idx="5"/>
          </p:nvPr>
        </p:nvSpPr>
        <p:spPr/>
        <p:txBody>
          <a:bodyPr/>
          <a:lstStyle/>
          <a:p>
            <a:fld id="{D2BCF891-F76B-4806-A15C-3659A30F8CF8}" type="slidenum">
              <a:rPr lang="en-US" smtClean="0"/>
              <a:t>26</a:t>
            </a:fld>
            <a:endParaRPr lang="en-US"/>
          </a:p>
        </p:txBody>
      </p:sp>
    </p:spTree>
    <p:extLst>
      <p:ext uri="{BB962C8B-B14F-4D97-AF65-F5344CB8AC3E}">
        <p14:creationId xmlns:p14="http://schemas.microsoft.com/office/powerpoint/2010/main" val="4049426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C454B-623D-9201-7064-E18434186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9B101-25E8-48EF-A9FE-11DA06A8F01C}"/>
              </a:ext>
            </a:extLst>
          </p:cNvPr>
          <p:cNvSpPr>
            <a:spLocks noGrp="1" noRot="1" noChangeAspect="1"/>
          </p:cNvSpPr>
          <p:nvPr>
            <p:ph type="sldImg"/>
          </p:nvPr>
        </p:nvSpPr>
        <p:spPr>
          <a:xfrm>
            <a:off x="685800" y="973138"/>
            <a:ext cx="5486400" cy="3086100"/>
          </a:xfrm>
        </p:spPr>
      </p:sp>
      <p:sp>
        <p:nvSpPr>
          <p:cNvPr id="3" name="Notes Placeholder 2">
            <a:extLst>
              <a:ext uri="{FF2B5EF4-FFF2-40B4-BE49-F238E27FC236}">
                <a16:creationId xmlns:a16="http://schemas.microsoft.com/office/drawing/2014/main" id="{D4558655-5BC5-0B74-A2C8-CE4AF18FB789}"/>
              </a:ext>
            </a:extLst>
          </p:cNvPr>
          <p:cNvSpPr>
            <a:spLocks noGrp="1"/>
          </p:cNvSpPr>
          <p:nvPr>
            <p:ph type="body" idx="1"/>
          </p:nvPr>
        </p:nvSpPr>
        <p:spPr>
          <a:xfrm>
            <a:off x="691833" y="4156710"/>
            <a:ext cx="5486400" cy="3600450"/>
          </a:xfrm>
        </p:spPr>
        <p:txBody>
          <a:bodyPr/>
          <a:lstStyle/>
          <a:p>
            <a:r>
              <a:rPr lang="en-US"/>
              <a:t>We’ve identified that the cohort year for PREP reporting opens in ECOS on July 1 each year, with initial data entry of participants for that year entered into ECOS by August 28 so the LEA can receive the initial PREP allotment payout in the fall.  We’ve also seen the system validation that locks the cohort year against entry of new PREP participants on January 31 during that cohort year. Well then, what happens in the remainder of the year and how does this process play out across the years?</a:t>
            </a:r>
          </a:p>
          <a:p>
            <a:endParaRPr lang="en-US"/>
          </a:p>
          <a:p>
            <a:r>
              <a:rPr lang="en-US"/>
              <a:t>On the first row in this picture, the green square represents the new year open for initial PREP data entry. The red square represents the January 31 lock date for initial PREP data entry. The first thing to note here is the participants that are not entered by August 28, can still be entered up to January 31, such as for your candidates who will begin the residency in Spring or if you forgot to enter a candidate who had a fall start date. The initial allotment payout to the LEA for those additions will happen at settle-up time in September at the start of the next cohort year.</a:t>
            </a:r>
          </a:p>
          <a:p>
            <a:endParaRPr lang="en-US"/>
          </a:p>
          <a:p>
            <a:r>
              <a:rPr lang="en-US"/>
              <a:t>Second, any participants that pop up after January 31, must be entered onto the next cohort year that opens up the following July 1 during that summer. You see the 2027-2028 cohort year unlocks on the green square on the second row in the picture. Your EPP will begin creating clinical experience records for candidates completing residencies in 2027-2028 starting July 1, 2027.</a:t>
            </a:r>
          </a:p>
          <a:p>
            <a:endParaRPr lang="en-US"/>
          </a:p>
          <a:p>
            <a:r>
              <a:rPr lang="en-US"/>
              <a:t>So in this </a:t>
            </a:r>
            <a:r>
              <a:rPr lang="en-US" err="1"/>
              <a:t>pictoral</a:t>
            </a:r>
            <a:r>
              <a:rPr lang="en-US"/>
              <a:t> representation,  starting with the 2027-2028 cohort year, in the fall (September and October) the LEA will have both a settle up time for the previous cohort year 2026-2027 and an initial payout time for the new cohort year 2027-2028.  As we move through the years, success-based funding for LEA and EPP will also be rolled into one or both of these payout periods. Note that success-based funding is triggered when the LEA identifies the participants as complete through ongoing data entry in the ECOS interfaces we just viewed.</a:t>
            </a:r>
          </a:p>
          <a:p>
            <a:endParaRPr lang="en-US"/>
          </a:p>
          <a:p>
            <a:r>
              <a:rPr lang="en-US"/>
              <a:t>The key to all of this is the LEA and EPP must complete their data entry according to timelines and deadlines. TEA Admins will harvest whatever data you have entered into ECOS in a given year and submit that data on your behalf to be used to calculate the allotment payouts. This takes us back to the importance of your role as a data manager for your entity. You must be efficient, both timely and accurate, so that PREP entities and participants can receive the allotment money they are due.</a:t>
            </a:r>
          </a:p>
        </p:txBody>
      </p:sp>
      <p:sp>
        <p:nvSpPr>
          <p:cNvPr id="4" name="Slide Number Placeholder 3">
            <a:extLst>
              <a:ext uri="{FF2B5EF4-FFF2-40B4-BE49-F238E27FC236}">
                <a16:creationId xmlns:a16="http://schemas.microsoft.com/office/drawing/2014/main" id="{EC419E59-8978-74DF-6964-9E7380D3C271}"/>
              </a:ext>
            </a:extLst>
          </p:cNvPr>
          <p:cNvSpPr>
            <a:spLocks noGrp="1"/>
          </p:cNvSpPr>
          <p:nvPr>
            <p:ph type="sldNum" sz="quarter" idx="5"/>
          </p:nvPr>
        </p:nvSpPr>
        <p:spPr/>
        <p:txBody>
          <a:bodyPr/>
          <a:lstStyle/>
          <a:p>
            <a:fld id="{D2BCF891-F76B-4806-A15C-3659A30F8CF8}" type="slidenum">
              <a:rPr lang="en-US" smtClean="0"/>
              <a:t>27</a:t>
            </a:fld>
            <a:endParaRPr lang="en-US"/>
          </a:p>
        </p:txBody>
      </p:sp>
    </p:spTree>
    <p:extLst>
      <p:ext uri="{BB962C8B-B14F-4D97-AF65-F5344CB8AC3E}">
        <p14:creationId xmlns:p14="http://schemas.microsoft.com/office/powerpoint/2010/main" val="1551004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resources that will be helpful for you. </a:t>
            </a:r>
          </a:p>
          <a:p>
            <a:endParaRPr lang="en-US"/>
          </a:p>
        </p:txBody>
      </p:sp>
      <p:sp>
        <p:nvSpPr>
          <p:cNvPr id="4" name="Slide Number Placeholder 3"/>
          <p:cNvSpPr>
            <a:spLocks noGrp="1"/>
          </p:cNvSpPr>
          <p:nvPr>
            <p:ph type="sldNum" sz="quarter" idx="5"/>
          </p:nvPr>
        </p:nvSpPr>
        <p:spPr/>
        <p:txBody>
          <a:bodyPr/>
          <a:lstStyle/>
          <a:p>
            <a:fld id="{D2BCF891-F76B-4806-A15C-3659A30F8CF8}" type="slidenum">
              <a:rPr lang="en-US" smtClean="0"/>
              <a:t>28</a:t>
            </a:fld>
            <a:endParaRPr lang="en-US"/>
          </a:p>
        </p:txBody>
      </p:sp>
    </p:spTree>
    <p:extLst>
      <p:ext uri="{BB962C8B-B14F-4D97-AF65-F5344CB8AC3E}">
        <p14:creationId xmlns:p14="http://schemas.microsoft.com/office/powerpoint/2010/main" val="2146730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reached the end of our time together today.  We hope you found this training useful and comprehensive to allow you to begin data reporting around the PREP program activities. If you do have questions, please either  submit them now or send them into the PREP Support Portal linked on the second slide in this presentation.</a:t>
            </a:r>
          </a:p>
          <a:p>
            <a:endParaRPr lang="en-US"/>
          </a:p>
          <a:p>
            <a:r>
              <a:rPr lang="en-US"/>
              <a:t>Please take a moment and complete a short survey about this presentation. Your feedback will help us improve future webinars and communications.</a:t>
            </a:r>
          </a:p>
        </p:txBody>
      </p:sp>
      <p:sp>
        <p:nvSpPr>
          <p:cNvPr id="4" name="Slide Number Placeholder 3"/>
          <p:cNvSpPr>
            <a:spLocks noGrp="1"/>
          </p:cNvSpPr>
          <p:nvPr>
            <p:ph type="sldNum" sz="quarter" idx="5"/>
          </p:nvPr>
        </p:nvSpPr>
        <p:spPr/>
        <p:txBody>
          <a:bodyPr/>
          <a:lstStyle/>
          <a:p>
            <a:fld id="{D2BCF891-F76B-4806-A15C-3659A30F8CF8}" type="slidenum">
              <a:rPr lang="en-US" smtClean="0"/>
              <a:t>29</a:t>
            </a:fld>
            <a:endParaRPr lang="en-US"/>
          </a:p>
        </p:txBody>
      </p:sp>
    </p:spTree>
    <p:extLst>
      <p:ext uri="{BB962C8B-B14F-4D97-AF65-F5344CB8AC3E}">
        <p14:creationId xmlns:p14="http://schemas.microsoft.com/office/powerpoint/2010/main" val="83559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attended the overview session several weeks ago, you may remember this slide of key terms. Just to refresh our thinking, as well as to inform those who may be new, let’s review the key terms relevant to the Data Manager role and to the processes we will review today. </a:t>
            </a:r>
          </a:p>
          <a:p>
            <a:endParaRPr lang="en-US"/>
          </a:p>
          <a:p>
            <a:r>
              <a:rPr lang="en-US"/>
              <a:t>[Review slide]</a:t>
            </a:r>
          </a:p>
        </p:txBody>
      </p:sp>
      <p:sp>
        <p:nvSpPr>
          <p:cNvPr id="4" name="Slide Number Placeholder 3"/>
          <p:cNvSpPr>
            <a:spLocks noGrp="1"/>
          </p:cNvSpPr>
          <p:nvPr>
            <p:ph type="sldNum" sz="quarter" idx="5"/>
          </p:nvPr>
        </p:nvSpPr>
        <p:spPr/>
        <p:txBody>
          <a:bodyPr/>
          <a:lstStyle/>
          <a:p>
            <a:fld id="{D2BCF891-F76B-4806-A15C-3659A30F8CF8}" type="slidenum">
              <a:rPr lang="en-US" smtClean="0"/>
              <a:t>3</a:t>
            </a:fld>
            <a:endParaRPr lang="en-US"/>
          </a:p>
        </p:txBody>
      </p:sp>
    </p:spTree>
    <p:extLst>
      <p:ext uri="{BB962C8B-B14F-4D97-AF65-F5344CB8AC3E}">
        <p14:creationId xmlns:p14="http://schemas.microsoft.com/office/powerpoint/2010/main" val="1070140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BCF891-F76B-4806-A15C-3659A30F8CF8}" type="slidenum">
              <a:rPr lang="en-US" smtClean="0"/>
              <a:t>4</a:t>
            </a:fld>
            <a:endParaRPr lang="en-US"/>
          </a:p>
        </p:txBody>
      </p:sp>
    </p:spTree>
    <p:extLst>
      <p:ext uri="{BB962C8B-B14F-4D97-AF65-F5344CB8AC3E}">
        <p14:creationId xmlns:p14="http://schemas.microsoft.com/office/powerpoint/2010/main" val="1970194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cover a quick refresh on the overall PREP data management process and the structure of data captured in ECOS for PREP. </a:t>
            </a:r>
          </a:p>
        </p:txBody>
      </p:sp>
      <p:sp>
        <p:nvSpPr>
          <p:cNvPr id="4" name="Slide Number Placeholder 3"/>
          <p:cNvSpPr>
            <a:spLocks noGrp="1"/>
          </p:cNvSpPr>
          <p:nvPr>
            <p:ph type="sldNum" sz="quarter" idx="5"/>
          </p:nvPr>
        </p:nvSpPr>
        <p:spPr/>
        <p:txBody>
          <a:bodyPr/>
          <a:lstStyle/>
          <a:p>
            <a:fld id="{D2BCF891-F76B-4806-A15C-3659A30F8CF8}" type="slidenum">
              <a:rPr lang="en-US" smtClean="0"/>
              <a:t>5</a:t>
            </a:fld>
            <a:endParaRPr lang="en-US"/>
          </a:p>
        </p:txBody>
      </p:sp>
    </p:spTree>
    <p:extLst>
      <p:ext uri="{BB962C8B-B14F-4D97-AF65-F5344CB8AC3E}">
        <p14:creationId xmlns:p14="http://schemas.microsoft.com/office/powerpoint/2010/main" val="1413143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5 PREP programs established by House Bill 2 passed in the 89</a:t>
            </a:r>
            <a:r>
              <a:rPr lang="en-US" baseline="30000" dirty="0"/>
              <a:t>th</a:t>
            </a:r>
            <a:r>
              <a:rPr lang="en-US" dirty="0"/>
              <a:t> Texas Legislature, we will focus on the three in the red box because they will be live for 2026-2027.  Data reporting will begin for these three PREP areas this summer. Specifically, the interfaces you will use to report PREP data will open on July 1 and all initial data required to qualify your LEA for the fall payout must be entered and accurate by August 28.</a:t>
            </a:r>
          </a:p>
          <a:p>
            <a:endParaRPr lang="en-US" dirty="0"/>
          </a:p>
          <a:p>
            <a:r>
              <a:rPr lang="en-US" dirty="0"/>
              <a:t>Note that PREP Grow Your Own and Mentorship programs are LEA specific programs where the PREP Residency program happens through a partnership between the LEA and one or more EPPs. This is important in our context today because the LEA and EPP will share responsibility for entering various data points into a shared screen.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CF891-F76B-4806-A15C-3659A30F8CF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4386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08038"/>
            <a:ext cx="5486400" cy="3086100"/>
          </a:xfrm>
        </p:spPr>
      </p:sp>
      <p:sp>
        <p:nvSpPr>
          <p:cNvPr id="3" name="Notes Placeholder 2"/>
          <p:cNvSpPr>
            <a:spLocks noGrp="1"/>
          </p:cNvSpPr>
          <p:nvPr>
            <p:ph type="body" idx="1"/>
          </p:nvPr>
        </p:nvSpPr>
        <p:spPr>
          <a:xfrm>
            <a:off x="685800" y="3989070"/>
            <a:ext cx="5486400" cy="3600450"/>
          </a:xfrm>
        </p:spPr>
        <p:txBody>
          <a:bodyPr/>
          <a:lstStyle/>
          <a:p>
            <a:r>
              <a:rPr lang="en-US"/>
              <a:t>This graphic represents the overall structure of PREP data management in ECOS. The data from the approved LASO IV applications and the SBEC approved Residency programs has been collected by our Admin data team at TEA and added into the TEA ECOS Admin interface represented in the purple box at the top of the hierarchy. That data entry enables the interfaces for the three PREP programs, GYO, Mentorship, and/or Residency for the LEA and for the EPP user as applicable to the approval. </a:t>
            </a:r>
          </a:p>
          <a:p>
            <a:endParaRPr lang="en-US"/>
          </a:p>
          <a:p>
            <a:r>
              <a:rPr lang="en-US"/>
              <a:t>Because there are some differences in PREP data entered by LEA’s and EPPs, the data entry interfaces are slightly different. Also, LEAs may see all 5 PREP options including GYO, Mentorship, Residency, Pre-service Alternative Certification, and Traditional Certification, where as EPPs will see only 3 which are the partnership pages that include Residency, Pre-service Alternative Certification, and Traditional Certification. When the LEA and the EPP partner, they will have shared access to the partner page for the specific area, where each entity will have specific required data entry, and each can view the shared data. They cannot edit each other’s data.</a:t>
            </a:r>
          </a:p>
          <a:p>
            <a:endParaRPr lang="en-US"/>
          </a:p>
          <a:p>
            <a:r>
              <a:rPr lang="en-US"/>
              <a:t>It is especially important to understand this structure if you are a district-based EPP, such as a school district like Houston ISD, Dallas ISD, Katy ISD and the others. It will be critical that data managers for these organizations are careful when entering the LEA-specific and EPP –specific data. We have suggested to those organizations that, if possible, they assign different data managers, one to manage the LEA data and one to manage the EPP data.</a:t>
            </a:r>
          </a:p>
        </p:txBody>
      </p:sp>
      <p:sp>
        <p:nvSpPr>
          <p:cNvPr id="4" name="Slide Number Placeholder 3"/>
          <p:cNvSpPr>
            <a:spLocks noGrp="1"/>
          </p:cNvSpPr>
          <p:nvPr>
            <p:ph type="sldNum" sz="quarter" idx="5"/>
          </p:nvPr>
        </p:nvSpPr>
        <p:spPr/>
        <p:txBody>
          <a:bodyPr/>
          <a:lstStyle/>
          <a:p>
            <a:fld id="{D2BCF891-F76B-4806-A15C-3659A30F8CF8}" type="slidenum">
              <a:rPr lang="en-US" smtClean="0"/>
              <a:t>7</a:t>
            </a:fld>
            <a:endParaRPr lang="en-US"/>
          </a:p>
        </p:txBody>
      </p:sp>
    </p:spTree>
    <p:extLst>
      <p:ext uri="{BB962C8B-B14F-4D97-AF65-F5344CB8AC3E}">
        <p14:creationId xmlns:p14="http://schemas.microsoft.com/office/powerpoint/2010/main" val="177932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28110"/>
          </a:xfrm>
        </p:spPr>
        <p:txBody>
          <a:bodyPr/>
          <a:lstStyle/>
          <a:p>
            <a:r>
              <a:rPr lang="en-US"/>
              <a:t>This is a screen shot of a TEA Admin screen. You can see the district is identified at top and then the EPP partnerships and the approval year for each are entered for that LEA. This is important for you to know as the Data manager because in a given year, if you don’t see the related drop down menu populate on your Entity screen, it could be that there is no approval entered into this Admin screen. A technical assistance request to TEA would initiate the TEA Admin to verify the information. </a:t>
            </a:r>
          </a:p>
          <a:p>
            <a:endParaRPr lang="en-US"/>
          </a:p>
          <a:p>
            <a:r>
              <a:rPr lang="en-US"/>
              <a:t>Note the district and EPPs listed here are for test purposes only and do not reflect any actual approvals or partnerships between these entities.</a:t>
            </a:r>
          </a:p>
        </p:txBody>
      </p:sp>
      <p:sp>
        <p:nvSpPr>
          <p:cNvPr id="4" name="Slide Number Placeholder 3"/>
          <p:cNvSpPr>
            <a:spLocks noGrp="1"/>
          </p:cNvSpPr>
          <p:nvPr>
            <p:ph type="sldNum" sz="quarter" idx="5"/>
          </p:nvPr>
        </p:nvSpPr>
        <p:spPr/>
        <p:txBody>
          <a:bodyPr/>
          <a:lstStyle/>
          <a:p>
            <a:fld id="{D2BCF891-F76B-4806-A15C-3659A30F8CF8}" type="slidenum">
              <a:rPr lang="en-US" smtClean="0"/>
              <a:t>8</a:t>
            </a:fld>
            <a:endParaRPr lang="en-US"/>
          </a:p>
        </p:txBody>
      </p:sp>
    </p:spTree>
    <p:extLst>
      <p:ext uri="{BB962C8B-B14F-4D97-AF65-F5344CB8AC3E}">
        <p14:creationId xmlns:p14="http://schemas.microsoft.com/office/powerpoint/2010/main" val="3944844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reinforce these important dates throughout, and as I have already mentioned in this presentation, your deadline for entering the initial data related to participants in your  Residency PREP route into ECOS is August 28, 2026. Data will be collected by TEA staff at that point to determine the initial PREP allotment payout in the fall. The next slides will help EPPs enter data to meet this deadline.</a:t>
            </a:r>
          </a:p>
        </p:txBody>
      </p:sp>
      <p:sp>
        <p:nvSpPr>
          <p:cNvPr id="4" name="Slide Number Placeholder 3"/>
          <p:cNvSpPr>
            <a:spLocks noGrp="1"/>
          </p:cNvSpPr>
          <p:nvPr>
            <p:ph type="sldNum" sz="quarter" idx="5"/>
          </p:nvPr>
        </p:nvSpPr>
        <p:spPr/>
        <p:txBody>
          <a:bodyPr/>
          <a:lstStyle/>
          <a:p>
            <a:fld id="{D2BCF891-F76B-4806-A15C-3659A30F8CF8}" type="slidenum">
              <a:rPr lang="en-US" smtClean="0"/>
              <a:t>9</a:t>
            </a:fld>
            <a:endParaRPr lang="en-US"/>
          </a:p>
        </p:txBody>
      </p:sp>
    </p:spTree>
    <p:extLst>
      <p:ext uri="{BB962C8B-B14F-4D97-AF65-F5344CB8AC3E}">
        <p14:creationId xmlns:p14="http://schemas.microsoft.com/office/powerpoint/2010/main" val="12624398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6" name="Picture 5" descr="A blue background with a blue square&#10;&#10;Description automatically generated with medium confidence">
            <a:extLst>
              <a:ext uri="{FF2B5EF4-FFF2-40B4-BE49-F238E27FC236}">
                <a16:creationId xmlns:a16="http://schemas.microsoft.com/office/drawing/2014/main" id="{31BB127F-D717-50DE-7E81-66E591CC6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2" y="-8225"/>
            <a:ext cx="12207240" cy="5964448"/>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751527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13DC07-AFEC-3B03-D4F5-4C95CA85FD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414"/>
            <a:ext cx="12192734" cy="6857586"/>
          </a:xfrm>
          <a:prstGeom prst="rect">
            <a:avLst/>
          </a:prstGeom>
        </p:spPr>
      </p:pic>
      <p:sp>
        <p:nvSpPr>
          <p:cNvPr id="6" name="Title 1">
            <a:extLst>
              <a:ext uri="{FF2B5EF4-FFF2-40B4-BE49-F238E27FC236}">
                <a16:creationId xmlns:a16="http://schemas.microsoft.com/office/drawing/2014/main" id="{A29BCD6E-C84C-E620-91EF-2764BDE82065}"/>
              </a:ext>
            </a:extLst>
          </p:cNvPr>
          <p:cNvSpPr>
            <a:spLocks noGrp="1"/>
          </p:cNvSpPr>
          <p:nvPr>
            <p:ph type="ctrTitle"/>
          </p:nvPr>
        </p:nvSpPr>
        <p:spPr>
          <a:xfrm>
            <a:off x="1958340" y="3200494"/>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087829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6038" y="-8225"/>
            <a:ext cx="12207232"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4052552"/>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1332615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039" y="-8225"/>
            <a:ext cx="12207234" cy="5964447"/>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4291090"/>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883134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blue background with a blue square&#10;&#10;Description automatically generated with medium confidence">
            <a:extLst>
              <a:ext uri="{FF2B5EF4-FFF2-40B4-BE49-F238E27FC236}">
                <a16:creationId xmlns:a16="http://schemas.microsoft.com/office/drawing/2014/main" id="{31BB127F-D717-50DE-7E81-66E591CC6B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42" y="-8225"/>
            <a:ext cx="12207240" cy="5964448"/>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355619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7332E0B-AAE7-7F99-41A0-8219AC19C2C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6006" y="-14079"/>
            <a:ext cx="2970836" cy="6886157"/>
          </a:xfrm>
          <a:prstGeom prst="rect">
            <a:avLst/>
          </a:prstGeom>
        </p:spPr>
      </p:pic>
      <p:sp>
        <p:nvSpPr>
          <p:cNvPr id="3" name="Rectangle 2">
            <a:extLst>
              <a:ext uri="{FF2B5EF4-FFF2-40B4-BE49-F238E27FC236}">
                <a16:creationId xmlns:a16="http://schemas.microsoft.com/office/drawing/2014/main" id="{D3F9C57B-E1F6-79F7-AC5C-788E1B323D5E}"/>
              </a:ext>
            </a:extLst>
          </p:cNvPr>
          <p:cNvSpPr/>
          <p:nvPr userDrawn="1"/>
        </p:nvSpPr>
        <p:spPr>
          <a:xfrm>
            <a:off x="1458747" y="2640026"/>
            <a:ext cx="2025233" cy="1642607"/>
          </a:xfrm>
          <a:prstGeom prst="rect">
            <a:avLst/>
          </a:prstGeom>
          <a:solidFill>
            <a:srgbClr val="F1603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p:nvPr>
        </p:nvSpPr>
        <p:spPr>
          <a:xfrm>
            <a:off x="3657612" y="2878742"/>
            <a:ext cx="9386446" cy="1100516"/>
          </a:xfrm>
          <a:noFill/>
          <a:ln>
            <a:noFill/>
          </a:ln>
        </p:spPr>
        <p:txBody>
          <a:bodyPr anchor="b">
            <a:noAutofit/>
          </a:bodyPr>
          <a:lstStyle>
            <a:lvl1pPr algn="l">
              <a:defRPr sz="4800">
                <a:solidFill>
                  <a:srgbClr val="0D6CB9"/>
                </a:solidFill>
                <a:latin typeface="Aptos" panose="020B00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A9D303A5-46AA-F661-A45F-3A9D12A0DC40}"/>
              </a:ext>
            </a:extLst>
          </p:cNvPr>
          <p:cNvSpPr>
            <a:spLocks noGrp="1"/>
          </p:cNvSpPr>
          <p:nvPr>
            <p:ph type="sldNum" sz="quarter" idx="4"/>
          </p:nvPr>
        </p:nvSpPr>
        <p:spPr>
          <a:xfrm>
            <a:off x="9086849"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ptos" panose="020B0004020202020204" pitchFamily="34" charset="0"/>
              </a:defRPr>
            </a:lvl1pPr>
          </a:lstStyle>
          <a:p>
            <a:fld id="{69C126A4-BD19-47E2-8A0E-0DE1B9D8C925}" type="slidenum">
              <a:rPr lang="en-US" smtClean="0"/>
              <a:pPr/>
              <a:t>‹#›</a:t>
            </a:fld>
            <a:endParaRPr lang="en-US"/>
          </a:p>
        </p:txBody>
      </p:sp>
      <p:pic>
        <p:nvPicPr>
          <p:cNvPr id="6" name="Picture 5" descr="A picture containing text, clipart&#10;&#10;Description automatically generated">
            <a:extLst>
              <a:ext uri="{FF2B5EF4-FFF2-40B4-BE49-F238E27FC236}">
                <a16:creationId xmlns:a16="http://schemas.microsoft.com/office/drawing/2014/main" id="{02257510-B9E9-77C8-FBE0-44DF380ED1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0228" y="3147905"/>
            <a:ext cx="1274948" cy="626848"/>
          </a:xfrm>
          <a:prstGeom prst="rect">
            <a:avLst/>
          </a:prstGeom>
        </p:spPr>
      </p:pic>
    </p:spTree>
    <p:extLst>
      <p:ext uri="{BB962C8B-B14F-4D97-AF65-F5344CB8AC3E}">
        <p14:creationId xmlns:p14="http://schemas.microsoft.com/office/powerpoint/2010/main" val="3697370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4BC11C-8A33-EECC-6AE4-874AFA26967E}"/>
              </a:ext>
            </a:extLst>
          </p:cNvPr>
          <p:cNvSpPr/>
          <p:nvPr userDrawn="1"/>
        </p:nvSpPr>
        <p:spPr>
          <a:xfrm>
            <a:off x="0" y="0"/>
            <a:ext cx="2048719" cy="6857999"/>
          </a:xfrm>
          <a:prstGeom prst="rect">
            <a:avLst/>
          </a:prstGeom>
          <a:solidFill>
            <a:srgbClr val="0D6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A913AB-5A93-9177-853B-252564C6D220}"/>
              </a:ext>
            </a:extLst>
          </p:cNvPr>
          <p:cNvSpPr/>
          <p:nvPr userDrawn="1"/>
        </p:nvSpPr>
        <p:spPr>
          <a:xfrm>
            <a:off x="1354577" y="347241"/>
            <a:ext cx="1319176" cy="1253883"/>
          </a:xfrm>
          <a:prstGeom prst="rect">
            <a:avLst/>
          </a:prstGeom>
          <a:solidFill>
            <a:srgbClr val="F1603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clipart&#10;&#10;Description automatically generated">
            <a:extLst>
              <a:ext uri="{FF2B5EF4-FFF2-40B4-BE49-F238E27FC236}">
                <a16:creationId xmlns:a16="http://schemas.microsoft.com/office/drawing/2014/main" id="{AC905F65-6FA7-1E3D-2B05-00E808E641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836" y="761129"/>
            <a:ext cx="866658" cy="426106"/>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p:nvPr>
        </p:nvSpPr>
        <p:spPr>
          <a:xfrm>
            <a:off x="2916514" y="647076"/>
            <a:ext cx="8647949" cy="679730"/>
          </a:xfrm>
          <a:noFill/>
          <a:ln>
            <a:noFill/>
          </a:ln>
        </p:spPr>
        <p:txBody>
          <a:bodyPr anchor="b">
            <a:noAutofit/>
          </a:bodyPr>
          <a:lstStyle>
            <a:lvl1pPr algn="l">
              <a:defRPr sz="4000">
                <a:solidFill>
                  <a:schemeClr val="accent1"/>
                </a:solidFill>
                <a:latin typeface="Aptos" panose="020B0004020202020204" pitchFamily="34" charset="0"/>
              </a:defRPr>
            </a:lvl1pPr>
          </a:lstStyle>
          <a:p>
            <a:r>
              <a:rPr lang="en-US"/>
              <a:t>Click to edit Master title style</a:t>
            </a:r>
          </a:p>
        </p:txBody>
      </p:sp>
      <p:sp>
        <p:nvSpPr>
          <p:cNvPr id="11" name="Slide Number Placeholder 5">
            <a:extLst>
              <a:ext uri="{FF2B5EF4-FFF2-40B4-BE49-F238E27FC236}">
                <a16:creationId xmlns:a16="http://schemas.microsoft.com/office/drawing/2014/main" id="{C90A4145-C638-6763-56B7-DB56D7F85CF4}"/>
              </a:ext>
            </a:extLst>
          </p:cNvPr>
          <p:cNvSpPr>
            <a:spLocks noGrp="1"/>
          </p:cNvSpPr>
          <p:nvPr>
            <p:ph type="sldNum" sz="quarter" idx="4"/>
          </p:nvPr>
        </p:nvSpPr>
        <p:spPr>
          <a:xfrm>
            <a:off x="9086849"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ptos" panose="020B0004020202020204" pitchFamily="34" charset="0"/>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041480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908D3E-6929-860C-8364-D47F1B76F59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 y="-10170"/>
            <a:ext cx="12192132" cy="1016010"/>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85469" y="160894"/>
            <a:ext cx="10250362" cy="751350"/>
          </a:xfrm>
        </p:spPr>
        <p:txBody>
          <a:bodyPr>
            <a:normAutofit/>
          </a:bodyPr>
          <a:lstStyle>
            <a:lvl1pPr algn="l">
              <a:defRPr sz="3600" b="0">
                <a:solidFill>
                  <a:schemeClr val="bg1"/>
                </a:solidFill>
                <a:latin typeface="Aptos" panose="020B0004020202020204" pitchFamily="34" charset="0"/>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85468" y="1496253"/>
            <a:ext cx="11544581" cy="4351338"/>
          </a:xfrm>
          <a:prstGeom prst="rect">
            <a:avLst/>
          </a:prstGeom>
        </p:spPr>
        <p:txBody>
          <a:bodyPr/>
          <a:lstStyle>
            <a:lvl1pPr>
              <a:buClr>
                <a:schemeClr val="accent2"/>
              </a:buClr>
              <a:defRPr>
                <a:solidFill>
                  <a:schemeClr val="accent1"/>
                </a:solidFill>
                <a:latin typeface="Aptos" panose="020B0004020202020204" pitchFamily="34" charset="0"/>
              </a:defRPr>
            </a:lvl1pPr>
            <a:lvl2pPr>
              <a:buClr>
                <a:schemeClr val="accent2"/>
              </a:buClr>
              <a:defRPr>
                <a:solidFill>
                  <a:schemeClr val="accent1"/>
                </a:solidFill>
                <a:latin typeface="Aptos" panose="020B0004020202020204" pitchFamily="34" charset="0"/>
              </a:defRPr>
            </a:lvl2pPr>
            <a:lvl3pPr>
              <a:buClr>
                <a:schemeClr val="accent2"/>
              </a:buClr>
              <a:defRPr>
                <a:solidFill>
                  <a:schemeClr val="accent1"/>
                </a:solidFill>
                <a:latin typeface="Aptos" panose="020B0004020202020204" pitchFamily="34" charset="0"/>
              </a:defRPr>
            </a:lvl3pPr>
            <a:lvl4pPr>
              <a:buClr>
                <a:schemeClr val="accent2"/>
              </a:buClr>
              <a:defRPr>
                <a:solidFill>
                  <a:schemeClr val="accent1"/>
                </a:solidFill>
                <a:latin typeface="Aptos" panose="020B0004020202020204" pitchFamily="34" charset="0"/>
              </a:defRPr>
            </a:lvl4pPr>
            <a:lvl5pPr>
              <a:buClr>
                <a:schemeClr val="accent2"/>
              </a:buClr>
              <a:defRPr>
                <a:solidFill>
                  <a:schemeClr val="accent1"/>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picture containing text, clipart&#10;&#10;Description automatically generated">
            <a:extLst>
              <a:ext uri="{FF2B5EF4-FFF2-40B4-BE49-F238E27FC236}">
                <a16:creationId xmlns:a16="http://schemas.microsoft.com/office/drawing/2014/main" id="{884B3B1F-4F78-A294-A0CE-5F5AE936FF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9517" y="303936"/>
            <a:ext cx="1006206" cy="494717"/>
          </a:xfrm>
          <a:prstGeom prst="rect">
            <a:avLst/>
          </a:prstGeom>
        </p:spPr>
      </p:pic>
      <p:sp>
        <p:nvSpPr>
          <p:cNvPr id="9" name="Slide Number Placeholder 5">
            <a:extLst>
              <a:ext uri="{FF2B5EF4-FFF2-40B4-BE49-F238E27FC236}">
                <a16:creationId xmlns:a16="http://schemas.microsoft.com/office/drawing/2014/main" id="{53027CB0-E6C8-8156-8726-C3567C092740}"/>
              </a:ext>
            </a:extLst>
          </p:cNvPr>
          <p:cNvSpPr>
            <a:spLocks noGrp="1"/>
          </p:cNvSpPr>
          <p:nvPr>
            <p:ph type="sldNum" sz="quarter" idx="4"/>
          </p:nvPr>
        </p:nvSpPr>
        <p:spPr>
          <a:xfrm>
            <a:off x="9086849"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ptos" panose="020B0004020202020204" pitchFamily="34" charset="0"/>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58710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userDrawn="1"/>
        </p:nvPicPr>
        <p:blipFill>
          <a:blip r:embed="rId2"/>
          <a:srcRect/>
          <a:stretch/>
        </p:blipFill>
        <p:spPr>
          <a:xfrm>
            <a:off x="-16038" y="-8225"/>
            <a:ext cx="12207232"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3943268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039" y="-8225"/>
            <a:ext cx="12207234" cy="5964447"/>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3847007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userDrawn="1"/>
        </p:nvPicPr>
        <p:blipFill>
          <a:blip r:embed="rId2"/>
          <a:srcRect/>
          <a:stretch/>
        </p:blipFill>
        <p:spPr>
          <a:xfrm>
            <a:off x="-16039" y="-8225"/>
            <a:ext cx="12207234"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3793665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6_Title Slid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7332E0B-AAE7-7F99-41A0-8219AC19C2C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6006" y="-14079"/>
            <a:ext cx="2970836" cy="6886157"/>
          </a:xfrm>
          <a:prstGeom prst="rect">
            <a:avLst/>
          </a:prstGeom>
        </p:spPr>
      </p:pic>
      <p:sp>
        <p:nvSpPr>
          <p:cNvPr id="3" name="Rectangle 2">
            <a:extLst>
              <a:ext uri="{FF2B5EF4-FFF2-40B4-BE49-F238E27FC236}">
                <a16:creationId xmlns:a16="http://schemas.microsoft.com/office/drawing/2014/main" id="{D3F9C57B-E1F6-79F7-AC5C-788E1B323D5E}"/>
              </a:ext>
            </a:extLst>
          </p:cNvPr>
          <p:cNvSpPr/>
          <p:nvPr/>
        </p:nvSpPr>
        <p:spPr>
          <a:xfrm>
            <a:off x="1458747" y="2640026"/>
            <a:ext cx="2025233" cy="1642607"/>
          </a:xfrm>
          <a:prstGeom prst="rect">
            <a:avLst/>
          </a:prstGeom>
          <a:solidFill>
            <a:srgbClr val="F1603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p:nvPr>
        </p:nvSpPr>
        <p:spPr>
          <a:xfrm>
            <a:off x="3657612" y="2878742"/>
            <a:ext cx="9386446" cy="1100516"/>
          </a:xfrm>
          <a:noFill/>
          <a:ln>
            <a:noFill/>
          </a:ln>
        </p:spPr>
        <p:txBody>
          <a:bodyPr anchor="b">
            <a:noAutofit/>
          </a:bodyPr>
          <a:lstStyle>
            <a:lvl1pPr algn="l">
              <a:defRPr sz="4800">
                <a:solidFill>
                  <a:srgbClr val="0D6CB9"/>
                </a:solidFill>
                <a:latin typeface="Aptos" panose="020B00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A9D303A5-46AA-F661-A45F-3A9D12A0DC40}"/>
              </a:ext>
            </a:extLst>
          </p:cNvPr>
          <p:cNvSpPr>
            <a:spLocks noGrp="1"/>
          </p:cNvSpPr>
          <p:nvPr>
            <p:ph type="sldNum" sz="quarter" idx="4"/>
          </p:nvPr>
        </p:nvSpPr>
        <p:spPr>
          <a:xfrm>
            <a:off x="9086849"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ptos" panose="020B0004020202020204" pitchFamily="34" charset="0"/>
              </a:defRPr>
            </a:lvl1pPr>
          </a:lstStyle>
          <a:p>
            <a:fld id="{C1FF6DA9-008F-8B48-92A6-B652298478BF}" type="slidenum">
              <a:rPr lang="en-US" smtClean="0"/>
              <a:t>‹#›</a:t>
            </a:fld>
            <a:endParaRPr lang="en-US"/>
          </a:p>
        </p:txBody>
      </p:sp>
      <p:pic>
        <p:nvPicPr>
          <p:cNvPr id="6" name="Picture 5" descr="A picture containing text, clipart&#10;&#10;Description automatically generated">
            <a:extLst>
              <a:ext uri="{FF2B5EF4-FFF2-40B4-BE49-F238E27FC236}">
                <a16:creationId xmlns:a16="http://schemas.microsoft.com/office/drawing/2014/main" id="{02257510-B9E9-77C8-FBE0-44DF380ED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228" y="3147905"/>
            <a:ext cx="1274948" cy="626848"/>
          </a:xfrm>
          <a:prstGeom prst="rect">
            <a:avLst/>
          </a:prstGeom>
        </p:spPr>
      </p:pic>
    </p:spTree>
    <p:extLst>
      <p:ext uri="{BB962C8B-B14F-4D97-AF65-F5344CB8AC3E}">
        <p14:creationId xmlns:p14="http://schemas.microsoft.com/office/powerpoint/2010/main" val="2100168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039" y="-8225"/>
            <a:ext cx="12207234"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4052552"/>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38021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13DC07-AFEC-3B03-D4F5-4C95CA85FD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414"/>
            <a:ext cx="12192734" cy="6857586"/>
          </a:xfrm>
          <a:prstGeom prst="rect">
            <a:avLst/>
          </a:prstGeom>
        </p:spPr>
      </p:pic>
      <p:sp>
        <p:nvSpPr>
          <p:cNvPr id="6" name="Title 1">
            <a:extLst>
              <a:ext uri="{FF2B5EF4-FFF2-40B4-BE49-F238E27FC236}">
                <a16:creationId xmlns:a16="http://schemas.microsoft.com/office/drawing/2014/main" id="{A29BCD6E-C84C-E620-91EF-2764BDE82065}"/>
              </a:ext>
            </a:extLst>
          </p:cNvPr>
          <p:cNvSpPr>
            <a:spLocks noGrp="1"/>
          </p:cNvSpPr>
          <p:nvPr>
            <p:ph type="ctrTitle"/>
          </p:nvPr>
        </p:nvSpPr>
        <p:spPr>
          <a:xfrm>
            <a:off x="1958340" y="3200494"/>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436847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6038" y="-8225"/>
            <a:ext cx="12207232"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4052552"/>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117029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039" y="-8225"/>
            <a:ext cx="12207234" cy="5964447"/>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4291090"/>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664478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 Left - TE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2EAA20-EA13-F943-95AF-7156B689A8C1}"/>
              </a:ext>
              <a:ext uri="{C183D7F6-B498-43B3-948B-1728B52AA6E4}">
                <adec:decorative xmlns:adec="http://schemas.microsoft.com/office/drawing/2017/decorative" val="1"/>
              </a:ext>
            </a:extLst>
          </p:cNvPr>
          <p:cNvSpPr/>
          <p:nvPr userDrawn="1"/>
        </p:nvSpPr>
        <p:spPr>
          <a:xfrm>
            <a:off x="-10896" y="0"/>
            <a:ext cx="6099048"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EFE0022-E7F4-B8B9-97D3-E12D113EE9B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4" name="Title 1">
            <a:extLst>
              <a:ext uri="{FF2B5EF4-FFF2-40B4-BE49-F238E27FC236}">
                <a16:creationId xmlns:a16="http://schemas.microsoft.com/office/drawing/2014/main" id="{DEACD710-AF49-45B9-A441-E29708094157}"/>
              </a:ext>
            </a:extLst>
          </p:cNvPr>
          <p:cNvSpPr>
            <a:spLocks noGrp="1"/>
          </p:cNvSpPr>
          <p:nvPr>
            <p:ph type="ctrTitle" hasCustomPrompt="1"/>
          </p:nvPr>
        </p:nvSpPr>
        <p:spPr>
          <a:xfrm>
            <a:off x="394772" y="1353871"/>
            <a:ext cx="5409128" cy="881329"/>
          </a:xfrm>
          <a:noFill/>
          <a:ln>
            <a:noFill/>
          </a:ln>
        </p:spPr>
        <p:txBody>
          <a:bodyPr anchor="ctr">
            <a:noAutofit/>
          </a:bodyPr>
          <a:lstStyle>
            <a:lvl1pPr algn="l">
              <a:lnSpc>
                <a:spcPct val="100000"/>
              </a:lnSpc>
              <a:defRPr sz="3600">
                <a:solidFill>
                  <a:schemeClr val="bg1"/>
                </a:solidFill>
                <a:latin typeface="+mn-lt"/>
              </a:defRPr>
            </a:lvl1pPr>
          </a:lstStyle>
          <a:p>
            <a:r>
              <a:rPr lang="en-US"/>
              <a:t>Title</a:t>
            </a:r>
          </a:p>
        </p:txBody>
      </p:sp>
      <p:sp>
        <p:nvSpPr>
          <p:cNvPr id="19" name="Content Placeholder 2">
            <a:extLst>
              <a:ext uri="{FF2B5EF4-FFF2-40B4-BE49-F238E27FC236}">
                <a16:creationId xmlns:a16="http://schemas.microsoft.com/office/drawing/2014/main" id="{63F9A152-B0F8-439B-904F-B7F799A0A156}"/>
              </a:ext>
            </a:extLst>
          </p:cNvPr>
          <p:cNvSpPr>
            <a:spLocks noGrp="1"/>
          </p:cNvSpPr>
          <p:nvPr>
            <p:ph idx="13" hasCustomPrompt="1"/>
          </p:nvPr>
        </p:nvSpPr>
        <p:spPr>
          <a:xfrm>
            <a:off x="394387" y="2451100"/>
            <a:ext cx="5409128" cy="3586429"/>
          </a:xfrm>
          <a:prstGeom prst="rect">
            <a:avLst/>
          </a:prstGeom>
        </p:spPr>
        <p:txBody>
          <a:bodyPr/>
          <a:lstStyle>
            <a:lvl1pPr marL="228600" indent="-228600">
              <a:lnSpc>
                <a:spcPct val="100000"/>
              </a:lnSpc>
              <a:spcBef>
                <a:spcPts val="0"/>
              </a:spcBef>
              <a:buClr>
                <a:schemeClr val="bg1"/>
              </a:buClr>
              <a:buFont typeface="Wingdings" panose="05000000000000000000" pitchFamily="2" charset="2"/>
              <a:buChar char="§"/>
              <a:defRPr sz="2400">
                <a:solidFill>
                  <a:schemeClr val="bg1"/>
                </a:solidFill>
              </a:defRPr>
            </a:lvl1pPr>
            <a:lvl2pPr marL="685800" indent="-228600">
              <a:lnSpc>
                <a:spcPct val="100000"/>
              </a:lnSpc>
              <a:spcBef>
                <a:spcPts val="0"/>
              </a:spcBef>
              <a:buClr>
                <a:schemeClr val="bg1"/>
              </a:buClr>
              <a:buFont typeface="Wingdings" panose="05000000000000000000" pitchFamily="2" charset="2"/>
              <a:buChar char="§"/>
              <a:defRPr sz="2400">
                <a:solidFill>
                  <a:schemeClr val="bg1"/>
                </a:solidFill>
              </a:defRPr>
            </a:lvl2pPr>
            <a:lvl3pPr marL="1143000" indent="-228600">
              <a:lnSpc>
                <a:spcPct val="100000"/>
              </a:lnSpc>
              <a:spcBef>
                <a:spcPts val="0"/>
              </a:spcBef>
              <a:buClr>
                <a:schemeClr val="bg1"/>
              </a:buClr>
              <a:buFont typeface="Wingdings" panose="05000000000000000000" pitchFamily="2" charset="2"/>
              <a:buChar char="§"/>
              <a:defRPr sz="2400">
                <a:solidFill>
                  <a:schemeClr val="bg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6" name="Text Placeholder 2">
            <a:extLst>
              <a:ext uri="{FF2B5EF4-FFF2-40B4-BE49-F238E27FC236}">
                <a16:creationId xmlns:a16="http://schemas.microsoft.com/office/drawing/2014/main" id="{C2E91BF0-9276-47A0-984C-35C2EA4B5AAD}"/>
              </a:ext>
            </a:extLst>
          </p:cNvPr>
          <p:cNvSpPr>
            <a:spLocks noGrp="1"/>
          </p:cNvSpPr>
          <p:nvPr>
            <p:ph type="body" sz="quarter" idx="33" hasCustomPrompt="1"/>
          </p:nvPr>
        </p:nvSpPr>
        <p:spPr>
          <a:xfrm>
            <a:off x="6452672" y="1353871"/>
            <a:ext cx="5409128" cy="881329"/>
          </a:xfrm>
          <a:prstGeom prst="rect">
            <a:avLst/>
          </a:prstGeom>
        </p:spPr>
        <p:txBody>
          <a:bodyPr anchor="ctr"/>
          <a:lstStyle>
            <a:lvl1pPr marL="0" indent="0" algn="l">
              <a:buNone/>
              <a:defRPr sz="3600" b="1">
                <a:solidFill>
                  <a:srgbClr val="F16038"/>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Title</a:t>
            </a:r>
          </a:p>
        </p:txBody>
      </p:sp>
      <p:sp>
        <p:nvSpPr>
          <p:cNvPr id="10" name="Content Placeholder 2">
            <a:extLst>
              <a:ext uri="{FF2B5EF4-FFF2-40B4-BE49-F238E27FC236}">
                <a16:creationId xmlns:a16="http://schemas.microsoft.com/office/drawing/2014/main" id="{E9A689CE-BF3A-491B-89FC-F76F95D76F78}"/>
              </a:ext>
            </a:extLst>
          </p:cNvPr>
          <p:cNvSpPr>
            <a:spLocks noGrp="1"/>
          </p:cNvSpPr>
          <p:nvPr>
            <p:ph idx="21" hasCustomPrompt="1"/>
          </p:nvPr>
        </p:nvSpPr>
        <p:spPr>
          <a:xfrm>
            <a:off x="6452672" y="2451099"/>
            <a:ext cx="5409128" cy="3586429"/>
          </a:xfrm>
          <a:prstGeom prst="rect">
            <a:avLst/>
          </a:prstGeom>
        </p:spPr>
        <p:txBody>
          <a:bodyPr/>
          <a:lstStyle>
            <a:lvl1pPr marL="228600" indent="-228600">
              <a:lnSpc>
                <a:spcPct val="100000"/>
              </a:lnSpc>
              <a:spcBef>
                <a:spcPts val="0"/>
              </a:spcBef>
              <a:buClr>
                <a:schemeClr val="accent2"/>
              </a:buClr>
              <a:buFont typeface="Wingdings" panose="05000000000000000000" pitchFamily="2" charset="2"/>
              <a:buChar char="§"/>
              <a:defRPr sz="2400">
                <a:solidFill>
                  <a:schemeClr val="tx1"/>
                </a:solidFill>
              </a:defRPr>
            </a:lvl1pPr>
            <a:lvl2pPr marL="685800" indent="-228600">
              <a:lnSpc>
                <a:spcPct val="100000"/>
              </a:lnSpc>
              <a:spcBef>
                <a:spcPts val="0"/>
              </a:spcBef>
              <a:buClr>
                <a:schemeClr val="accent2"/>
              </a:buClr>
              <a:buFont typeface="Wingdings" panose="05000000000000000000" pitchFamily="2" charset="2"/>
              <a:buChar char="§"/>
              <a:defRPr sz="2400">
                <a:solidFill>
                  <a:schemeClr val="tx1"/>
                </a:solidFill>
              </a:defRPr>
            </a:lvl2pPr>
            <a:lvl3pPr marL="1143000" indent="-228600">
              <a:lnSpc>
                <a:spcPct val="100000"/>
              </a:lnSpc>
              <a:spcBef>
                <a:spcPts val="0"/>
              </a:spcBef>
              <a:buClr>
                <a:schemeClr val="accent2"/>
              </a:buClr>
              <a:buFont typeface="Wingdings" panose="05000000000000000000" pitchFamily="2" charset="2"/>
              <a:buChar char="§"/>
              <a:defRPr sz="2400">
                <a:solidFill>
                  <a:schemeClr val="tx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2" name="Slide Number Placeholder 5">
            <a:extLst>
              <a:ext uri="{FF2B5EF4-FFF2-40B4-BE49-F238E27FC236}">
                <a16:creationId xmlns:a16="http://schemas.microsoft.com/office/drawing/2014/main" id="{E4DE16D0-0662-413A-A5D3-1DF791DD63C6}"/>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960480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9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4BC11C-8A33-EECC-6AE4-874AFA26967E}"/>
              </a:ext>
            </a:extLst>
          </p:cNvPr>
          <p:cNvSpPr/>
          <p:nvPr/>
        </p:nvSpPr>
        <p:spPr>
          <a:xfrm>
            <a:off x="0" y="0"/>
            <a:ext cx="2048719" cy="6857999"/>
          </a:xfrm>
          <a:prstGeom prst="rect">
            <a:avLst/>
          </a:prstGeom>
          <a:solidFill>
            <a:srgbClr val="0D6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A913AB-5A93-9177-853B-252564C6D220}"/>
              </a:ext>
            </a:extLst>
          </p:cNvPr>
          <p:cNvSpPr/>
          <p:nvPr/>
        </p:nvSpPr>
        <p:spPr>
          <a:xfrm>
            <a:off x="1354577" y="347241"/>
            <a:ext cx="1319176" cy="1253883"/>
          </a:xfrm>
          <a:prstGeom prst="rect">
            <a:avLst/>
          </a:prstGeom>
          <a:solidFill>
            <a:srgbClr val="F1603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clipart&#10;&#10;Description automatically generated">
            <a:extLst>
              <a:ext uri="{FF2B5EF4-FFF2-40B4-BE49-F238E27FC236}">
                <a16:creationId xmlns:a16="http://schemas.microsoft.com/office/drawing/2014/main" id="{AC905F65-6FA7-1E3D-2B05-00E808E64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836" y="761129"/>
            <a:ext cx="866658" cy="426106"/>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p:nvPr>
        </p:nvSpPr>
        <p:spPr>
          <a:xfrm>
            <a:off x="2916514" y="647076"/>
            <a:ext cx="8647949" cy="679730"/>
          </a:xfrm>
          <a:noFill/>
          <a:ln>
            <a:noFill/>
          </a:ln>
        </p:spPr>
        <p:txBody>
          <a:bodyPr anchor="b">
            <a:noAutofit/>
          </a:bodyPr>
          <a:lstStyle>
            <a:lvl1pPr algn="l">
              <a:defRPr sz="4000">
                <a:solidFill>
                  <a:schemeClr val="accent1"/>
                </a:solidFill>
                <a:latin typeface="Aptos" panose="020B0004020202020204" pitchFamily="34" charset="0"/>
              </a:defRPr>
            </a:lvl1pPr>
          </a:lstStyle>
          <a:p>
            <a:r>
              <a:rPr lang="en-US"/>
              <a:t>Click to edit Master title style</a:t>
            </a:r>
          </a:p>
        </p:txBody>
      </p:sp>
      <p:sp>
        <p:nvSpPr>
          <p:cNvPr id="11" name="Slide Number Placeholder 5">
            <a:extLst>
              <a:ext uri="{FF2B5EF4-FFF2-40B4-BE49-F238E27FC236}">
                <a16:creationId xmlns:a16="http://schemas.microsoft.com/office/drawing/2014/main" id="{C90A4145-C638-6763-56B7-DB56D7F85CF4}"/>
              </a:ext>
            </a:extLst>
          </p:cNvPr>
          <p:cNvSpPr>
            <a:spLocks noGrp="1"/>
          </p:cNvSpPr>
          <p:nvPr>
            <p:ph type="sldNum" sz="quarter" idx="4"/>
          </p:nvPr>
        </p:nvSpPr>
        <p:spPr>
          <a:xfrm>
            <a:off x="9086849"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ptos" panose="020B0004020202020204" pitchFamily="34" charset="0"/>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980516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908D3E-6929-860C-8364-D47F1B76F59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 y="-10170"/>
            <a:ext cx="12192132" cy="1016010"/>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85469" y="160894"/>
            <a:ext cx="10250362" cy="751350"/>
          </a:xfrm>
        </p:spPr>
        <p:txBody>
          <a:bodyPr>
            <a:normAutofit/>
          </a:bodyPr>
          <a:lstStyle>
            <a:lvl1pPr algn="l">
              <a:defRPr sz="3600" b="0">
                <a:solidFill>
                  <a:schemeClr val="bg1"/>
                </a:solidFill>
                <a:latin typeface="Aptos" panose="020B0004020202020204" pitchFamily="34" charset="0"/>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85468" y="1496253"/>
            <a:ext cx="11544581" cy="4351338"/>
          </a:xfrm>
          <a:prstGeom prst="rect">
            <a:avLst/>
          </a:prstGeom>
        </p:spPr>
        <p:txBody>
          <a:bodyPr/>
          <a:lstStyle>
            <a:lvl1pPr>
              <a:buClr>
                <a:schemeClr val="accent2"/>
              </a:buClr>
              <a:defRPr>
                <a:solidFill>
                  <a:schemeClr val="accent1"/>
                </a:solidFill>
                <a:latin typeface="Aptos" panose="020B0004020202020204" pitchFamily="34" charset="0"/>
              </a:defRPr>
            </a:lvl1pPr>
            <a:lvl2pPr>
              <a:buClr>
                <a:schemeClr val="accent2"/>
              </a:buClr>
              <a:defRPr>
                <a:solidFill>
                  <a:schemeClr val="accent1"/>
                </a:solidFill>
                <a:latin typeface="Aptos" panose="020B0004020202020204" pitchFamily="34" charset="0"/>
              </a:defRPr>
            </a:lvl2pPr>
            <a:lvl3pPr>
              <a:buClr>
                <a:schemeClr val="accent2"/>
              </a:buClr>
              <a:defRPr>
                <a:solidFill>
                  <a:schemeClr val="accent1"/>
                </a:solidFill>
                <a:latin typeface="Aptos" panose="020B0004020202020204" pitchFamily="34" charset="0"/>
              </a:defRPr>
            </a:lvl3pPr>
            <a:lvl4pPr>
              <a:buClr>
                <a:schemeClr val="accent2"/>
              </a:buClr>
              <a:defRPr>
                <a:solidFill>
                  <a:schemeClr val="accent1"/>
                </a:solidFill>
                <a:latin typeface="Aptos" panose="020B0004020202020204" pitchFamily="34" charset="0"/>
              </a:defRPr>
            </a:lvl4pPr>
            <a:lvl5pPr>
              <a:buClr>
                <a:schemeClr val="accent2"/>
              </a:buClr>
              <a:defRPr>
                <a:solidFill>
                  <a:schemeClr val="accent1"/>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picture containing text, clipart&#10;&#10;Description automatically generated">
            <a:extLst>
              <a:ext uri="{FF2B5EF4-FFF2-40B4-BE49-F238E27FC236}">
                <a16:creationId xmlns:a16="http://schemas.microsoft.com/office/drawing/2014/main" id="{884B3B1F-4F78-A294-A0CE-5F5AE936F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517" y="303936"/>
            <a:ext cx="1006206" cy="494717"/>
          </a:xfrm>
          <a:prstGeom prst="rect">
            <a:avLst/>
          </a:prstGeom>
        </p:spPr>
      </p:pic>
      <p:sp>
        <p:nvSpPr>
          <p:cNvPr id="9" name="Slide Number Placeholder 5">
            <a:extLst>
              <a:ext uri="{FF2B5EF4-FFF2-40B4-BE49-F238E27FC236}">
                <a16:creationId xmlns:a16="http://schemas.microsoft.com/office/drawing/2014/main" id="{53027CB0-E6C8-8156-8726-C3567C092740}"/>
              </a:ext>
            </a:extLst>
          </p:cNvPr>
          <p:cNvSpPr>
            <a:spLocks noGrp="1"/>
          </p:cNvSpPr>
          <p:nvPr>
            <p:ph type="sldNum" sz="quarter" idx="4"/>
          </p:nvPr>
        </p:nvSpPr>
        <p:spPr>
          <a:xfrm>
            <a:off x="9086849"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ptos" panose="020B0004020202020204" pitchFamily="34" charset="0"/>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979560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22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908D3E-6929-860C-8364-D47F1B76F59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 y="-10170"/>
            <a:ext cx="12192132" cy="1016010"/>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85469" y="160894"/>
            <a:ext cx="10250362" cy="751350"/>
          </a:xfrm>
        </p:spPr>
        <p:txBody>
          <a:bodyPr>
            <a:normAutofit/>
          </a:bodyPr>
          <a:lstStyle>
            <a:lvl1pPr algn="l">
              <a:defRPr sz="3600" b="0">
                <a:solidFill>
                  <a:schemeClr val="bg1"/>
                </a:solidFill>
                <a:latin typeface="Aptos" panose="020B0004020202020204" pitchFamily="34" charset="0"/>
              </a:defRPr>
            </a:lvl1pPr>
          </a:lstStyle>
          <a:p>
            <a:r>
              <a:rPr lang="en-US"/>
              <a:t>Click to add header</a:t>
            </a:r>
          </a:p>
        </p:txBody>
      </p:sp>
      <p:pic>
        <p:nvPicPr>
          <p:cNvPr id="14" name="Picture 13" descr="A picture containing text, clipart&#10;&#10;Description automatically generated">
            <a:extLst>
              <a:ext uri="{FF2B5EF4-FFF2-40B4-BE49-F238E27FC236}">
                <a16:creationId xmlns:a16="http://schemas.microsoft.com/office/drawing/2014/main" id="{884B3B1F-4F78-A294-A0CE-5F5AE936F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517" y="303936"/>
            <a:ext cx="1006206" cy="494717"/>
          </a:xfrm>
          <a:prstGeom prst="rect">
            <a:avLst/>
          </a:prstGeom>
        </p:spPr>
      </p:pic>
      <p:sp>
        <p:nvSpPr>
          <p:cNvPr id="9" name="Slide Number Placeholder 5">
            <a:extLst>
              <a:ext uri="{FF2B5EF4-FFF2-40B4-BE49-F238E27FC236}">
                <a16:creationId xmlns:a16="http://schemas.microsoft.com/office/drawing/2014/main" id="{53027CB0-E6C8-8156-8726-C3567C092740}"/>
              </a:ext>
            </a:extLst>
          </p:cNvPr>
          <p:cNvSpPr>
            <a:spLocks noGrp="1"/>
          </p:cNvSpPr>
          <p:nvPr>
            <p:ph type="sldNum" sz="quarter" idx="4"/>
          </p:nvPr>
        </p:nvSpPr>
        <p:spPr>
          <a:xfrm>
            <a:off x="9086849"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Aptos" panose="020B0004020202020204" pitchFamily="34" charset="0"/>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32980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p:nvPicPr>
        <p:blipFill>
          <a:blip r:embed="rId2"/>
          <a:srcRect/>
          <a:stretch/>
        </p:blipFill>
        <p:spPr>
          <a:xfrm>
            <a:off x="-16038" y="-8225"/>
            <a:ext cx="12207232"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4110149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039" y="-8225"/>
            <a:ext cx="12207234" cy="5964447"/>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1763058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p:nvPicPr>
        <p:blipFill>
          <a:blip r:embed="rId2"/>
          <a:srcRect/>
          <a:stretch/>
        </p:blipFill>
        <p:spPr>
          <a:xfrm>
            <a:off x="-16039" y="-8225"/>
            <a:ext cx="12207234"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2323143"/>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663853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BB127F-D717-50DE-7E81-66E591CC6B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039" y="-8225"/>
            <a:ext cx="12207234" cy="5964446"/>
          </a:xfrm>
          <a:prstGeom prst="rect">
            <a:avLst/>
          </a:prstGeom>
        </p:spPr>
      </p:pic>
      <p:pic>
        <p:nvPicPr>
          <p:cNvPr id="8" name="Graphic 7">
            <a:extLst>
              <a:ext uri="{FF2B5EF4-FFF2-40B4-BE49-F238E27FC236}">
                <a16:creationId xmlns:a16="http://schemas.microsoft.com/office/drawing/2014/main" id="{4E995F3D-465F-FCA4-2AA9-05CEFA915E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8921" y="6093753"/>
            <a:ext cx="1274158" cy="637080"/>
          </a:xfrm>
          <a:prstGeom prst="rect">
            <a:avLst/>
          </a:prstGeom>
        </p:spPr>
      </p:pic>
      <p:sp>
        <p:nvSpPr>
          <p:cNvPr id="2" name="Title 1">
            <a:extLst>
              <a:ext uri="{FF2B5EF4-FFF2-40B4-BE49-F238E27FC236}">
                <a16:creationId xmlns:a16="http://schemas.microsoft.com/office/drawing/2014/main" id="{1109B168-6DCF-5186-61A7-35924B279AB3}"/>
              </a:ext>
            </a:extLst>
          </p:cNvPr>
          <p:cNvSpPr>
            <a:spLocks noGrp="1"/>
          </p:cNvSpPr>
          <p:nvPr>
            <p:ph type="ctrTitle"/>
          </p:nvPr>
        </p:nvSpPr>
        <p:spPr>
          <a:xfrm>
            <a:off x="1958340" y="4052552"/>
            <a:ext cx="8275320" cy="1105857"/>
          </a:xfrm>
          <a:noFill/>
          <a:ln>
            <a:noFill/>
          </a:ln>
        </p:spPr>
        <p:txBody>
          <a:bodyPr anchor="b">
            <a:noAutofit/>
          </a:bodyPr>
          <a:lstStyle>
            <a:lvl1pPr algn="ctr">
              <a:defRPr sz="4800">
                <a:solidFill>
                  <a:schemeClr val="bg1"/>
                </a:solidFill>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62281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oleObject" Target="../embeddings/oleObject1.bin"/><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9A27D14-2446-2B00-8A61-1244EDC60286}"/>
              </a:ext>
            </a:extLst>
          </p:cNvPr>
          <p:cNvGraphicFramePr>
            <a:graphicFrameLocks noChangeAspect="1"/>
          </p:cNvGraphicFramePr>
          <p:nvPr>
            <p:custDataLst>
              <p:tags r:id="rId14"/>
            </p:custDataLst>
            <p:extLst>
              <p:ext uri="{D42A27DB-BD31-4B8C-83A1-F6EECF244321}">
                <p14:modId xmlns:p14="http://schemas.microsoft.com/office/powerpoint/2010/main" val="35466470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35" imgH="435" progId="TCLayout.ActiveDocument.1">
                  <p:embed/>
                </p:oleObj>
              </mc:Choice>
              <mc:Fallback>
                <p:oleObj name="think-cell Slide" r:id="rId15" imgW="435" imgH="435" progId="TCLayout.ActiveDocument.1">
                  <p:embed/>
                  <p:pic>
                    <p:nvPicPr>
                      <p:cNvPr id="7" name="think-cell data - do not delete" hidden="1">
                        <a:extLst>
                          <a:ext uri="{FF2B5EF4-FFF2-40B4-BE49-F238E27FC236}">
                            <a16:creationId xmlns:a16="http://schemas.microsoft.com/office/drawing/2014/main" id="{A9A27D14-2446-2B00-8A61-1244EDC60286}"/>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5BCAD085-E8A6-8845-BD4E-CB4CCA059FC4}" type="datetimeFigureOut">
              <a:rPr lang="en-US" smtClean="0"/>
              <a:t>7/1/2026</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C1FF6DA9-008F-8B48-92A6-B652298478BF}" type="slidenum">
              <a:rPr lang="en-US" smtClean="0"/>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297231923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65" r:id="rId5"/>
    <p:sldLayoutId id="2147483666" r:id="rId6"/>
    <p:sldLayoutId id="2147483667"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9A27D14-2446-2B00-8A61-1244EDC60286}"/>
              </a:ext>
            </a:extLst>
          </p:cNvPr>
          <p:cNvGraphicFramePr>
            <a:graphicFrameLocks noChangeAspect="1"/>
          </p:cNvGraphicFramePr>
          <p:nvPr userDrawn="1">
            <p:custDataLst>
              <p:tags r:id="rId1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35" imgH="435" progId="TCLayout.ActiveDocument.1">
                  <p:embed/>
                </p:oleObj>
              </mc:Choice>
              <mc:Fallback>
                <p:oleObj name="think-cell Slide" r:id="rId15" imgW="435" imgH="435" progId="TCLayout.ActiveDocument.1">
                  <p:embed/>
                  <p:pic>
                    <p:nvPicPr>
                      <p:cNvPr id="7" name="think-cell data - do not delete" hidden="1">
                        <a:extLst>
                          <a:ext uri="{FF2B5EF4-FFF2-40B4-BE49-F238E27FC236}">
                            <a16:creationId xmlns:a16="http://schemas.microsoft.com/office/drawing/2014/main" id="{A9A27D14-2446-2B00-8A61-1244EDC60286}"/>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340008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5" r:id="rId5"/>
    <p:sldLayoutId id="2147483674" r:id="rId6"/>
    <p:sldLayoutId id="2147483669" r:id="rId7"/>
    <p:sldLayoutId id="2147483670" r:id="rId8"/>
    <p:sldLayoutId id="2147483671" r:id="rId9"/>
    <p:sldLayoutId id="2147483672" r:id="rId10"/>
    <p:sldLayoutId id="2147483673" r:id="rId11"/>
    <p:sldLayoutId id="2147483687" r:id="rId1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hyperlink" Target="https://texasedu.sharepoint.com/sites/EPPSupport/_layouts/15/Doc.aspx?sourcedoc=%7BFD2EF116-1C70-4A32-AD4F-14CFD908CB85%7D&amp;file=PREP%20ECOS%20Criteria.docx&amp;action=default&amp;mobileredirect=true&amp;DefaultItemOpen=1"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https://tea.texas.gov/texas-educators/educator-initiatives-and-performance/educator-initiatives/preparing-and-retaining-educators-through-partnerships-program-prep-allotment" TargetMode="External"/><Relationship Id="rId7"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hyperlink" Target="https://app.smartsheet.com/b/form/f852fbc4ee594fef8fea2d16637787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tea.texas.gov/texas-schools/health-safety-discipline/laso-cycle-4-grant-and-allotment-programs" TargetMode="External"/><Relationship Id="rId7"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hyperlink" Target="https://helpdesk.tea.texas.gov/EducatorTestingandPreparationProgramsDetails/#DataReporting" TargetMode="External"/><Relationship Id="rId5" Type="http://schemas.openxmlformats.org/officeDocument/2006/relationships/hyperlink" Target="https://app.smartsheet.com/b/form/f852fbc4ee594fef8fea2d16637787df" TargetMode="External"/><Relationship Id="rId4" Type="http://schemas.openxmlformats.org/officeDocument/2006/relationships/hyperlink" Target="https://tea.texas.gov/texas-educators/educator-initiatives-and-performance/educator-initiatives/preparing-and-retaining-educators-through-partnerships-program-prep-allotment" TargetMode="External"/><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11/relationships/webextension" Target="../webextensions/webextension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CDB2F2-112A-0066-F298-A4EB1CC5C030}"/>
              </a:ext>
            </a:extLst>
          </p:cNvPr>
          <p:cNvSpPr>
            <a:spLocks noGrp="1"/>
          </p:cNvSpPr>
          <p:nvPr>
            <p:ph type="ctrTitle"/>
          </p:nvPr>
        </p:nvSpPr>
        <p:spPr>
          <a:xfrm>
            <a:off x="578114" y="1590230"/>
            <a:ext cx="11035772" cy="3003668"/>
          </a:xfrm>
        </p:spPr>
        <p:txBody>
          <a:bodyPr/>
          <a:lstStyle/>
          <a:p>
            <a:r>
              <a:rPr lang="en-US" dirty="0">
                <a:latin typeface="Aptos"/>
              </a:rPr>
              <a:t>PREP Data Management for EPPs</a:t>
            </a:r>
            <a:br>
              <a:rPr lang="en-US" dirty="0">
                <a:latin typeface="Aptos"/>
              </a:rPr>
            </a:br>
            <a:r>
              <a:rPr lang="en-US" sz="2000" dirty="0">
                <a:latin typeface="Aptos"/>
              </a:rPr>
              <a:t>PREP Residency Programs</a:t>
            </a:r>
            <a:br>
              <a:rPr lang="en-US" sz="2000" dirty="0">
                <a:latin typeface="Aptos"/>
              </a:rPr>
            </a:br>
            <a:r>
              <a:rPr lang="en-US" sz="2000" dirty="0">
                <a:latin typeface="Aptos"/>
              </a:rPr>
              <a:t>June 23, 2026</a:t>
            </a:r>
            <a:endParaRPr lang="en-US" sz="2000" dirty="0"/>
          </a:p>
        </p:txBody>
      </p:sp>
      <p:pic>
        <p:nvPicPr>
          <p:cNvPr id="4" name="Graphic 3" descr="Texas Education Agency">
            <a:extLst>
              <a:ext uri="{FF2B5EF4-FFF2-40B4-BE49-F238E27FC236}">
                <a16:creationId xmlns:a16="http://schemas.microsoft.com/office/drawing/2014/main" id="{C4A5D3A8-B16F-21C7-D8D0-C1CEB3365799}"/>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630782" y="2560624"/>
            <a:ext cx="1090858" cy="530278"/>
          </a:xfrm>
          <a:prstGeom prst="rect">
            <a:avLst/>
          </a:prstGeom>
        </p:spPr>
      </p:pic>
      <p:cxnSp>
        <p:nvCxnSpPr>
          <p:cNvPr id="5" name="Straight Connector 4">
            <a:extLst>
              <a:ext uri="{FF2B5EF4-FFF2-40B4-BE49-F238E27FC236}">
                <a16:creationId xmlns:a16="http://schemas.microsoft.com/office/drawing/2014/main" id="{B3705F34-4013-C15B-C0B7-4A6366D03D49}"/>
              </a:ext>
              <a:ext uri="{C183D7F6-B498-43B3-948B-1728B52AA6E4}">
                <adec:decorative xmlns:adec="http://schemas.microsoft.com/office/drawing/2017/decorative" val="1"/>
              </a:ext>
            </a:extLst>
          </p:cNvPr>
          <p:cNvCxnSpPr>
            <a:cxnSpLocks/>
          </p:cNvCxnSpPr>
          <p:nvPr/>
        </p:nvCxnSpPr>
        <p:spPr>
          <a:xfrm>
            <a:off x="1507958" y="4714010"/>
            <a:ext cx="951296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D4906F-C29A-9C19-39D0-6206456ED448}"/>
              </a:ext>
              <a:ext uri="{C183D7F6-B498-43B3-948B-1728B52AA6E4}">
                <adec:decorative xmlns:adec="http://schemas.microsoft.com/office/drawing/2017/decorative" val="1"/>
              </a:ext>
            </a:extLst>
          </p:cNvPr>
          <p:cNvCxnSpPr>
            <a:cxnSpLocks/>
          </p:cNvCxnSpPr>
          <p:nvPr/>
        </p:nvCxnSpPr>
        <p:spPr>
          <a:xfrm>
            <a:off x="1507958" y="2843634"/>
            <a:ext cx="37057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45163B1-FC4D-4D29-FA0E-CEF361460092}"/>
              </a:ext>
              <a:ext uri="{C183D7F6-B498-43B3-948B-1728B52AA6E4}">
                <adec:decorative xmlns:adec="http://schemas.microsoft.com/office/drawing/2017/decorative" val="1"/>
              </a:ext>
            </a:extLst>
          </p:cNvPr>
          <p:cNvCxnSpPr>
            <a:cxnSpLocks/>
          </p:cNvCxnSpPr>
          <p:nvPr/>
        </p:nvCxnSpPr>
        <p:spPr>
          <a:xfrm>
            <a:off x="7138738" y="2843634"/>
            <a:ext cx="38821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B328605-CD5E-8262-1877-E617DF37A0F3}"/>
              </a:ext>
            </a:extLst>
          </p:cNvPr>
          <p:cNvSpPr txBox="1"/>
          <p:nvPr/>
        </p:nvSpPr>
        <p:spPr>
          <a:xfrm>
            <a:off x="1519431" y="4996891"/>
            <a:ext cx="88816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latin typeface="Calibri"/>
                <a:ea typeface="Calibri"/>
                <a:cs typeface="Calibri"/>
              </a:rPr>
              <a:t>Training for EPP PREP Data Managers</a:t>
            </a:r>
            <a:endParaRPr lang="en-US" sz="1400">
              <a:latin typeface="Calibri"/>
              <a:ea typeface="Calibri"/>
              <a:cs typeface="Calibri"/>
            </a:endParaRPr>
          </a:p>
          <a:p>
            <a:pPr algn="l"/>
            <a:endParaRPr lang="en-US"/>
          </a:p>
        </p:txBody>
      </p:sp>
    </p:spTree>
    <p:extLst>
      <p:ext uri="{BB962C8B-B14F-4D97-AF65-F5344CB8AC3E}">
        <p14:creationId xmlns:p14="http://schemas.microsoft.com/office/powerpoint/2010/main" val="2582383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8C838-DA42-C613-D10E-7AF339FD8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1D4524-C207-3A36-32F0-469B8B1D7E78}"/>
              </a:ext>
            </a:extLst>
          </p:cNvPr>
          <p:cNvSpPr>
            <a:spLocks noGrp="1"/>
          </p:cNvSpPr>
          <p:nvPr>
            <p:ph type="title"/>
          </p:nvPr>
        </p:nvSpPr>
        <p:spPr/>
        <p:txBody>
          <a:bodyPr/>
          <a:lstStyle/>
          <a:p>
            <a:r>
              <a:rPr lang="en-US" dirty="0"/>
              <a:t>ECOS Access to Manage PREP Requires Approval </a:t>
            </a:r>
          </a:p>
        </p:txBody>
      </p:sp>
      <p:sp>
        <p:nvSpPr>
          <p:cNvPr id="3" name="Content Placeholder 2">
            <a:extLst>
              <a:ext uri="{FF2B5EF4-FFF2-40B4-BE49-F238E27FC236}">
                <a16:creationId xmlns:a16="http://schemas.microsoft.com/office/drawing/2014/main" id="{A54257F1-A7C1-9D6C-2383-E28878335908}"/>
              </a:ext>
            </a:extLst>
          </p:cNvPr>
          <p:cNvSpPr>
            <a:spLocks noGrp="1"/>
          </p:cNvSpPr>
          <p:nvPr>
            <p:ph idx="1"/>
          </p:nvPr>
        </p:nvSpPr>
        <p:spPr>
          <a:xfrm>
            <a:off x="785147" y="1099457"/>
            <a:ext cx="10491390" cy="3797735"/>
          </a:xfrm>
        </p:spPr>
        <p:txBody>
          <a:bodyPr/>
          <a:lstStyle/>
          <a:p>
            <a:pPr marL="0" indent="0">
              <a:lnSpc>
                <a:spcPct val="100000"/>
              </a:lnSpc>
              <a:spcBef>
                <a:spcPts val="0"/>
              </a:spcBef>
              <a:buClr>
                <a:srgbClr val="304B84"/>
              </a:buClr>
              <a:buSzPct val="100000"/>
              <a:buNone/>
            </a:pPr>
            <a:r>
              <a:rPr lang="en-US" sz="2400" b="1" dirty="0">
                <a:solidFill>
                  <a:schemeClr val="tx1"/>
                </a:solidFill>
                <a:latin typeface="Aptos"/>
              </a:rPr>
              <a:t>LEAs &amp; EPPs will use ECOS to manage PREP programs:</a:t>
            </a:r>
          </a:p>
          <a:p>
            <a:pPr lvl="1">
              <a:lnSpc>
                <a:spcPct val="100000"/>
              </a:lnSpc>
              <a:spcBef>
                <a:spcPts val="959"/>
              </a:spcBef>
              <a:buClr>
                <a:srgbClr val="304B84"/>
              </a:buClr>
              <a:buSzPct val="100000"/>
              <a:buFont typeface="Arial" panose="020B0604020202020204" pitchFamily="34" charset="0"/>
              <a:buChar char="•"/>
            </a:pPr>
            <a:r>
              <a:rPr lang="en-US" b="1" dirty="0">
                <a:solidFill>
                  <a:schemeClr val="tx1"/>
                </a:solidFill>
                <a:latin typeface="Aptos"/>
              </a:rPr>
              <a:t>Entity role </a:t>
            </a:r>
            <a:r>
              <a:rPr lang="en-US" dirty="0">
                <a:solidFill>
                  <a:schemeClr val="tx1"/>
                </a:solidFill>
                <a:latin typeface="Aptos"/>
              </a:rPr>
              <a:t>must be assigned to authorized users to update PREP pages</a:t>
            </a:r>
            <a:endParaRPr lang="en-US" b="1" dirty="0">
              <a:solidFill>
                <a:schemeClr val="tx1"/>
              </a:solidFill>
              <a:latin typeface="Aptos"/>
            </a:endParaRPr>
          </a:p>
          <a:p>
            <a:pPr lvl="2">
              <a:lnSpc>
                <a:spcPct val="100000"/>
              </a:lnSpc>
              <a:spcBef>
                <a:spcPts val="959"/>
              </a:spcBef>
              <a:buClr>
                <a:srgbClr val="304B84"/>
              </a:buClr>
              <a:buSzPct val="100000"/>
              <a:buFont typeface="Arial" panose="020B0604020202020204" pitchFamily="34" charset="0"/>
              <a:buChar char="•"/>
            </a:pPr>
            <a:r>
              <a:rPr lang="en-US" sz="2400" b="1" dirty="0">
                <a:solidFill>
                  <a:schemeClr val="tx1"/>
                </a:solidFill>
                <a:latin typeface="Aptos"/>
              </a:rPr>
              <a:t>LEA Role: </a:t>
            </a:r>
            <a:r>
              <a:rPr lang="en-US" sz="2400" b="1" dirty="0" err="1">
                <a:solidFill>
                  <a:schemeClr val="tx1"/>
                </a:solidFill>
                <a:latin typeface="Aptos"/>
              </a:rPr>
              <a:t>District_PREP</a:t>
            </a:r>
            <a:endParaRPr lang="en-US" sz="2400" b="1" dirty="0">
              <a:solidFill>
                <a:schemeClr val="tx1"/>
              </a:solidFill>
              <a:latin typeface="Aptos"/>
            </a:endParaRPr>
          </a:p>
          <a:p>
            <a:pPr lvl="2">
              <a:lnSpc>
                <a:spcPct val="100000"/>
              </a:lnSpc>
              <a:spcBef>
                <a:spcPts val="959"/>
              </a:spcBef>
              <a:buClr>
                <a:srgbClr val="304B84"/>
              </a:buClr>
              <a:buSzPct val="100000"/>
              <a:buFont typeface="Arial" panose="020B0604020202020204" pitchFamily="34" charset="0"/>
              <a:buChar char="•"/>
            </a:pPr>
            <a:r>
              <a:rPr lang="en-US" sz="2400" b="1" dirty="0">
                <a:solidFill>
                  <a:schemeClr val="tx1"/>
                </a:solidFill>
                <a:latin typeface="Aptos"/>
              </a:rPr>
              <a:t>EPP Role: </a:t>
            </a:r>
            <a:r>
              <a:rPr lang="en-US" sz="2400" b="1" dirty="0" err="1">
                <a:solidFill>
                  <a:schemeClr val="tx1"/>
                </a:solidFill>
                <a:latin typeface="Aptos"/>
              </a:rPr>
              <a:t>EPP_Partnership_View</a:t>
            </a:r>
            <a:endParaRPr lang="en-US" sz="2400" dirty="0">
              <a:solidFill>
                <a:schemeClr val="tx1"/>
              </a:solidFill>
              <a:latin typeface="Aptos"/>
            </a:endParaRPr>
          </a:p>
          <a:p>
            <a:pPr lvl="1">
              <a:lnSpc>
                <a:spcPct val="100000"/>
              </a:lnSpc>
              <a:spcBef>
                <a:spcPts val="959"/>
              </a:spcBef>
              <a:buClr>
                <a:srgbClr val="304B84"/>
              </a:buClr>
              <a:buSzPct val="100000"/>
              <a:buFont typeface="Arial" panose="020B0604020202020204" pitchFamily="34" charset="0"/>
              <a:buChar char="•"/>
            </a:pPr>
            <a:r>
              <a:rPr lang="en-US" b="1" dirty="0">
                <a:solidFill>
                  <a:schemeClr val="tx1"/>
                </a:solidFill>
                <a:latin typeface="Aptos"/>
              </a:rPr>
              <a:t>Entity</a:t>
            </a:r>
            <a:r>
              <a:rPr lang="en-US" dirty="0">
                <a:solidFill>
                  <a:schemeClr val="tx1"/>
                </a:solidFill>
                <a:latin typeface="Aptos"/>
              </a:rPr>
              <a:t> legal authority controls and approves user access </a:t>
            </a:r>
          </a:p>
          <a:p>
            <a:pPr lvl="1">
              <a:lnSpc>
                <a:spcPct val="100000"/>
              </a:lnSpc>
              <a:spcBef>
                <a:spcPts val="959"/>
              </a:spcBef>
              <a:buClr>
                <a:srgbClr val="304B84"/>
              </a:buClr>
              <a:buSzPct val="100000"/>
              <a:buFont typeface="Arial" panose="020B0604020202020204" pitchFamily="34" charset="0"/>
              <a:buChar char="•"/>
            </a:pPr>
            <a:r>
              <a:rPr lang="en-US" b="1" dirty="0">
                <a:solidFill>
                  <a:schemeClr val="tx1"/>
                </a:solidFill>
                <a:latin typeface="Aptos"/>
              </a:rPr>
              <a:t>Partnership pages </a:t>
            </a:r>
            <a:r>
              <a:rPr lang="en-US" dirty="0">
                <a:solidFill>
                  <a:schemeClr val="tx1"/>
                </a:solidFill>
                <a:latin typeface="Aptos"/>
              </a:rPr>
              <a:t>enable interactive data sharing between LEA and EPP</a:t>
            </a:r>
          </a:p>
          <a:p>
            <a:pPr marL="0" indent="0">
              <a:lnSpc>
                <a:spcPct val="100000"/>
              </a:lnSpc>
              <a:spcBef>
                <a:spcPts val="959"/>
              </a:spcBef>
              <a:buClr>
                <a:srgbClr val="304B84"/>
              </a:buClr>
              <a:buSzPct val="100000"/>
              <a:buNone/>
            </a:pPr>
            <a:endParaRPr lang="en-US" dirty="0">
              <a:solidFill>
                <a:schemeClr val="tx1"/>
              </a:solidFill>
              <a:latin typeface="Aptos"/>
            </a:endParaRPr>
          </a:p>
        </p:txBody>
      </p:sp>
      <p:graphicFrame>
        <p:nvGraphicFramePr>
          <p:cNvPr id="5" name="Content Placeholder 6" descr="process image , ">
            <a:extLst>
              <a:ext uri="{FF2B5EF4-FFF2-40B4-BE49-F238E27FC236}">
                <a16:creationId xmlns:a16="http://schemas.microsoft.com/office/drawing/2014/main" id="{0DF19299-8F63-3040-80E2-45E3E990E8CB}"/>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70106296"/>
              </p:ext>
            </p:extLst>
          </p:nvPr>
        </p:nvGraphicFramePr>
        <p:xfrm>
          <a:off x="850304" y="3899549"/>
          <a:ext cx="10361075" cy="2710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6CFEBE5-3E23-FF20-860E-F6958530A86F}"/>
              </a:ext>
            </a:extLst>
          </p:cNvPr>
          <p:cNvSpPr/>
          <p:nvPr/>
        </p:nvSpPr>
        <p:spPr>
          <a:xfrm>
            <a:off x="7221999" y="2190235"/>
            <a:ext cx="4054538" cy="707886"/>
          </a:xfrm>
          <a:prstGeom prst="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r>
              <a:rPr lang="en-US" sz="2000">
                <a:ln w="0"/>
                <a:solidFill>
                  <a:schemeClr val="bg1"/>
                </a:solidFill>
                <a:effectLst>
                  <a:outerShdw blurRad="38100" dist="19050" dir="2700000" algn="tl" rotWithShape="0">
                    <a:schemeClr val="dk1">
                      <a:alpha val="40000"/>
                    </a:schemeClr>
                  </a:outerShdw>
                </a:effectLst>
              </a:rPr>
              <a:t>Do not select other roles. Submit requests for other roles separately.</a:t>
            </a:r>
            <a:endParaRPr lang="en-US" sz="2000" b="0" cap="none" spc="0">
              <a:ln w="0"/>
              <a:solidFill>
                <a:schemeClr val="bg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43215143-6139-7EBF-B90D-692DC7BD395F}"/>
              </a:ext>
              <a:ext uri="{C183D7F6-B498-43B3-948B-1728B52AA6E4}">
                <adec:decorative xmlns:adec="http://schemas.microsoft.com/office/drawing/2017/decorative" val="1"/>
              </a:ext>
            </a:extLst>
          </p:cNvPr>
          <p:cNvSpPr/>
          <p:nvPr/>
        </p:nvSpPr>
        <p:spPr>
          <a:xfrm>
            <a:off x="1735667" y="2531533"/>
            <a:ext cx="4919133" cy="54186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C3F160D-2625-4B88-862F-88A7AFF35FC5}"/>
              </a:ext>
            </a:extLst>
          </p:cNvPr>
          <p:cNvSpPr>
            <a:spLocks noGrp="1"/>
          </p:cNvSpPr>
          <p:nvPr>
            <p:ph type="sldNum" sz="quarter" idx="4"/>
          </p:nvPr>
        </p:nvSpPr>
        <p:spPr/>
        <p:txBody>
          <a:bodyPr/>
          <a:lstStyle/>
          <a:p>
            <a:fld id="{69C126A4-BD19-47E2-8A0E-0DE1B9D8C925}" type="slidenum">
              <a:rPr lang="en-US" smtClean="0"/>
              <a:pPr/>
              <a:t>10</a:t>
            </a:fld>
            <a:endParaRPr lang="en-US"/>
          </a:p>
        </p:txBody>
      </p:sp>
    </p:spTree>
    <p:extLst>
      <p:ext uri="{BB962C8B-B14F-4D97-AF65-F5344CB8AC3E}">
        <p14:creationId xmlns:p14="http://schemas.microsoft.com/office/powerpoint/2010/main" val="2719482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AC85-8AFD-A488-E448-03B28A4F3E15}"/>
              </a:ext>
            </a:extLst>
          </p:cNvPr>
          <p:cNvSpPr>
            <a:spLocks noGrp="1"/>
          </p:cNvSpPr>
          <p:nvPr>
            <p:ph type="title"/>
          </p:nvPr>
        </p:nvSpPr>
        <p:spPr/>
        <p:txBody>
          <a:bodyPr/>
          <a:lstStyle/>
          <a:p>
            <a:r>
              <a:rPr lang="en-US">
                <a:latin typeface="Aptos"/>
              </a:rPr>
              <a:t>Request Access to the Data Manager Role via TEAL</a:t>
            </a:r>
          </a:p>
        </p:txBody>
      </p:sp>
      <p:sp>
        <p:nvSpPr>
          <p:cNvPr id="3" name="Content Placeholder 2">
            <a:extLst>
              <a:ext uri="{FF2B5EF4-FFF2-40B4-BE49-F238E27FC236}">
                <a16:creationId xmlns:a16="http://schemas.microsoft.com/office/drawing/2014/main" id="{D4C75A3C-05BC-6903-B38C-60B34E75DCDD}"/>
              </a:ext>
            </a:extLst>
          </p:cNvPr>
          <p:cNvSpPr>
            <a:spLocks noGrp="1"/>
          </p:cNvSpPr>
          <p:nvPr>
            <p:ph idx="1"/>
          </p:nvPr>
        </p:nvSpPr>
        <p:spPr>
          <a:xfrm>
            <a:off x="285469" y="1253331"/>
            <a:ext cx="11544581" cy="4351338"/>
          </a:xfrm>
        </p:spPr>
        <p:txBody>
          <a:bodyPr/>
          <a:lstStyle/>
          <a:p>
            <a:r>
              <a:rPr lang="en-US"/>
              <a:t>Go to TEAL Login Link on the tea.texas.gov website</a:t>
            </a:r>
          </a:p>
        </p:txBody>
      </p:sp>
      <p:pic>
        <p:nvPicPr>
          <p:cNvPr id="5" name="Picture 4" descr="TEAL login page with username and password fields, account setup links, and login button. ">
            <a:extLst>
              <a:ext uri="{FF2B5EF4-FFF2-40B4-BE49-F238E27FC236}">
                <a16:creationId xmlns:a16="http://schemas.microsoft.com/office/drawing/2014/main" id="{3AE31F05-333C-7CB6-9065-696406B48FBB}"/>
              </a:ext>
            </a:extLst>
          </p:cNvPr>
          <p:cNvPicPr>
            <a:picLocks noChangeAspect="1"/>
          </p:cNvPicPr>
          <p:nvPr/>
        </p:nvPicPr>
        <p:blipFill>
          <a:blip r:embed="rId3"/>
          <a:stretch>
            <a:fillRect/>
          </a:stretch>
        </p:blipFill>
        <p:spPr>
          <a:xfrm>
            <a:off x="2919956" y="2968510"/>
            <a:ext cx="4981386" cy="3383280"/>
          </a:xfrm>
          <a:prstGeom prst="rect">
            <a:avLst/>
          </a:prstGeom>
          <a:ln w="19050">
            <a:solidFill>
              <a:schemeClr val="tx1"/>
            </a:solidFill>
          </a:ln>
        </p:spPr>
      </p:pic>
      <p:pic>
        <p:nvPicPr>
          <p:cNvPr id="7" name="Picture 6" descr="Top navigation bar with links for TAA Correspondence, Contact Us, A-Z Index, and Login">
            <a:extLst>
              <a:ext uri="{FF2B5EF4-FFF2-40B4-BE49-F238E27FC236}">
                <a16:creationId xmlns:a16="http://schemas.microsoft.com/office/drawing/2014/main" id="{540652E0-CAB1-0A34-6070-4135498AF29D}"/>
              </a:ext>
            </a:extLst>
          </p:cNvPr>
          <p:cNvPicPr>
            <a:picLocks noChangeAspect="1"/>
          </p:cNvPicPr>
          <p:nvPr/>
        </p:nvPicPr>
        <p:blipFill>
          <a:blip r:embed="rId4"/>
          <a:stretch>
            <a:fillRect/>
          </a:stretch>
        </p:blipFill>
        <p:spPr>
          <a:xfrm>
            <a:off x="2277179" y="1855629"/>
            <a:ext cx="6266941" cy="731520"/>
          </a:xfrm>
          <a:prstGeom prst="rect">
            <a:avLst/>
          </a:prstGeom>
          <a:ln w="19050">
            <a:solidFill>
              <a:schemeClr val="tx1"/>
            </a:solidFill>
          </a:ln>
        </p:spPr>
      </p:pic>
      <p:sp>
        <p:nvSpPr>
          <p:cNvPr id="4" name="Rectangle 3">
            <a:extLst>
              <a:ext uri="{FF2B5EF4-FFF2-40B4-BE49-F238E27FC236}">
                <a16:creationId xmlns:a16="http://schemas.microsoft.com/office/drawing/2014/main" id="{57C5CF49-4A6D-3D94-0081-982991AD4D78}"/>
              </a:ext>
            </a:extLst>
          </p:cNvPr>
          <p:cNvSpPr/>
          <p:nvPr/>
        </p:nvSpPr>
        <p:spPr>
          <a:xfrm rot="20449832">
            <a:off x="8831777" y="3141326"/>
            <a:ext cx="2445823" cy="1015663"/>
          </a:xfrm>
          <a:prstGeom prst="rect">
            <a:avLst/>
          </a:prstGeom>
          <a:solidFill>
            <a:srgbClr val="F1603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pPr algn="ctr"/>
            <a:r>
              <a:rPr lang="en-US" sz="2000" b="0" cap="none" spc="0">
                <a:ln w="0"/>
                <a:solidFill>
                  <a:schemeClr val="bg1"/>
                </a:solidFill>
                <a:effectLst>
                  <a:outerShdw blurRad="38100" dist="19050" dir="2700000" algn="tl" rotWithShape="0">
                    <a:schemeClr val="dk1">
                      <a:alpha val="40000"/>
                    </a:schemeClr>
                  </a:outerShdw>
                </a:effectLst>
              </a:rPr>
              <a:t>You must use your entity email address to request the role</a:t>
            </a:r>
          </a:p>
        </p:txBody>
      </p:sp>
      <p:sp>
        <p:nvSpPr>
          <p:cNvPr id="6" name="Arrow: Left 5">
            <a:extLst>
              <a:ext uri="{FF2B5EF4-FFF2-40B4-BE49-F238E27FC236}">
                <a16:creationId xmlns:a16="http://schemas.microsoft.com/office/drawing/2014/main" id="{16E105CA-A007-2578-A540-1894BBACA4D4}"/>
              </a:ext>
              <a:ext uri="{C183D7F6-B498-43B3-948B-1728B52AA6E4}">
                <adec:decorative xmlns:adec="http://schemas.microsoft.com/office/drawing/2017/decorative" val="1"/>
              </a:ext>
            </a:extLst>
          </p:cNvPr>
          <p:cNvSpPr/>
          <p:nvPr/>
        </p:nvSpPr>
        <p:spPr>
          <a:xfrm rot="20898508">
            <a:off x="8311532" y="1960679"/>
            <a:ext cx="1065249" cy="277971"/>
          </a:xfrm>
          <a:prstGeom prst="leftArrow">
            <a:avLst/>
          </a:prstGeom>
          <a:solidFill>
            <a:srgbClr val="F05252"/>
          </a:solidFill>
          <a:ln>
            <a:solidFill>
              <a:srgbClr val="B724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8213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A8974-4523-E98F-EC43-D733346DC9E4}"/>
              </a:ext>
            </a:extLst>
          </p:cNvPr>
          <p:cNvSpPr>
            <a:spLocks noGrp="1"/>
          </p:cNvSpPr>
          <p:nvPr>
            <p:ph type="title"/>
          </p:nvPr>
        </p:nvSpPr>
        <p:spPr/>
        <p:txBody>
          <a:bodyPr/>
          <a:lstStyle/>
          <a:p>
            <a:r>
              <a:rPr lang="en-US" dirty="0"/>
              <a:t>Request Access to the Data Manager Role</a:t>
            </a:r>
          </a:p>
        </p:txBody>
      </p:sp>
      <p:pic>
        <p:nvPicPr>
          <p:cNvPr id="4" name="Picture 3" descr="Application Accounts page showing new entity role access and Add/Modify Access option">
            <a:extLst>
              <a:ext uri="{FF2B5EF4-FFF2-40B4-BE49-F238E27FC236}">
                <a16:creationId xmlns:a16="http://schemas.microsoft.com/office/drawing/2014/main" id="{0805E49E-2E13-CA8B-3C85-342143A7D77E}"/>
              </a:ext>
            </a:extLst>
          </p:cNvPr>
          <p:cNvPicPr>
            <a:picLocks noChangeAspect="1"/>
          </p:cNvPicPr>
          <p:nvPr/>
        </p:nvPicPr>
        <p:blipFill>
          <a:blip r:embed="rId3"/>
          <a:stretch>
            <a:fillRect/>
          </a:stretch>
        </p:blipFill>
        <p:spPr>
          <a:xfrm>
            <a:off x="217735" y="929178"/>
            <a:ext cx="10948075" cy="3017520"/>
          </a:xfrm>
          <a:prstGeom prst="rect">
            <a:avLst/>
          </a:prstGeom>
        </p:spPr>
      </p:pic>
      <p:pic>
        <p:nvPicPr>
          <p:cNvPr id="3" name="Picture 2" descr="My Accounts page showing application access requests, account management options, and status list.">
            <a:extLst>
              <a:ext uri="{FF2B5EF4-FFF2-40B4-BE49-F238E27FC236}">
                <a16:creationId xmlns:a16="http://schemas.microsoft.com/office/drawing/2014/main" id="{556350BE-A058-E75A-6409-B9CA5A7BAD9E}"/>
              </a:ext>
            </a:extLst>
          </p:cNvPr>
          <p:cNvPicPr>
            <a:picLocks noChangeAspect="1"/>
          </p:cNvPicPr>
          <p:nvPr/>
        </p:nvPicPr>
        <p:blipFill>
          <a:blip r:embed="rId4"/>
          <a:stretch>
            <a:fillRect/>
          </a:stretch>
        </p:blipFill>
        <p:spPr>
          <a:xfrm>
            <a:off x="775694" y="4028426"/>
            <a:ext cx="4916078" cy="1371600"/>
          </a:xfrm>
          <a:prstGeom prst="rect">
            <a:avLst/>
          </a:prstGeom>
          <a:ln w="19050">
            <a:solidFill>
              <a:schemeClr val="tx1"/>
            </a:solidFill>
          </a:ln>
        </p:spPr>
      </p:pic>
      <p:cxnSp>
        <p:nvCxnSpPr>
          <p:cNvPr id="5" name="Straight Arrow Connector 4">
            <a:extLst>
              <a:ext uri="{FF2B5EF4-FFF2-40B4-BE49-F238E27FC236}">
                <a16:creationId xmlns:a16="http://schemas.microsoft.com/office/drawing/2014/main" id="{46F8D3B0-678B-6721-5A92-8E8C9E4EF3E2}"/>
              </a:ext>
              <a:ext uri="{C183D7F6-B498-43B3-948B-1728B52AA6E4}">
                <adec:decorative xmlns:adec="http://schemas.microsoft.com/office/drawing/2017/decorative" val="1"/>
              </a:ext>
            </a:extLst>
          </p:cNvPr>
          <p:cNvCxnSpPr>
            <a:cxnSpLocks/>
          </p:cNvCxnSpPr>
          <p:nvPr/>
        </p:nvCxnSpPr>
        <p:spPr>
          <a:xfrm>
            <a:off x="402458" y="4986005"/>
            <a:ext cx="424828" cy="2158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Arrow: Right 7">
            <a:extLst>
              <a:ext uri="{FF2B5EF4-FFF2-40B4-BE49-F238E27FC236}">
                <a16:creationId xmlns:a16="http://schemas.microsoft.com/office/drawing/2014/main" id="{5BDF351C-1193-9CF3-9A39-AAB614CB0490}"/>
              </a:ext>
              <a:ext uri="{C183D7F6-B498-43B3-948B-1728B52AA6E4}">
                <adec:decorative xmlns:adec="http://schemas.microsoft.com/office/drawing/2017/decorative" val="1"/>
              </a:ext>
            </a:extLst>
          </p:cNvPr>
          <p:cNvSpPr/>
          <p:nvPr/>
        </p:nvSpPr>
        <p:spPr>
          <a:xfrm>
            <a:off x="5858075" y="4577066"/>
            <a:ext cx="731520"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Request New Account window listing ECOS applications and contact information for access requests.">
            <a:extLst>
              <a:ext uri="{FF2B5EF4-FFF2-40B4-BE49-F238E27FC236}">
                <a16:creationId xmlns:a16="http://schemas.microsoft.com/office/drawing/2014/main" id="{31104903-6494-35A9-13DB-39511B2EA3CD}"/>
              </a:ext>
            </a:extLst>
          </p:cNvPr>
          <p:cNvPicPr>
            <a:picLocks noChangeAspect="1"/>
          </p:cNvPicPr>
          <p:nvPr/>
        </p:nvPicPr>
        <p:blipFill>
          <a:blip r:embed="rId5"/>
          <a:stretch>
            <a:fillRect/>
          </a:stretch>
        </p:blipFill>
        <p:spPr>
          <a:xfrm>
            <a:off x="6696631" y="4028426"/>
            <a:ext cx="4215048" cy="1463040"/>
          </a:xfrm>
          <a:prstGeom prst="rect">
            <a:avLst/>
          </a:prstGeom>
          <a:ln w="19050">
            <a:solidFill>
              <a:schemeClr val="tx1"/>
            </a:solidFill>
          </a:ln>
        </p:spPr>
      </p:pic>
      <p:sp>
        <p:nvSpPr>
          <p:cNvPr id="10" name="Arrow: Bent-Up 9">
            <a:extLst>
              <a:ext uri="{FF2B5EF4-FFF2-40B4-BE49-F238E27FC236}">
                <a16:creationId xmlns:a16="http://schemas.microsoft.com/office/drawing/2014/main" id="{EB77BF4B-9C33-1064-0DF6-734F0BE8F2AE}"/>
              </a:ext>
              <a:ext uri="{C183D7F6-B498-43B3-948B-1728B52AA6E4}">
                <adec:decorative xmlns:adec="http://schemas.microsoft.com/office/drawing/2017/decorative" val="1"/>
              </a:ext>
            </a:extLst>
          </p:cNvPr>
          <p:cNvSpPr/>
          <p:nvPr/>
        </p:nvSpPr>
        <p:spPr>
          <a:xfrm flipV="1">
            <a:off x="10924585" y="4991085"/>
            <a:ext cx="551746" cy="695961"/>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Roles &amp; Parameters list showing selectable ECOS entity access roles with checkboxes.">
            <a:extLst>
              <a:ext uri="{FF2B5EF4-FFF2-40B4-BE49-F238E27FC236}">
                <a16:creationId xmlns:a16="http://schemas.microsoft.com/office/drawing/2014/main" id="{4B4EAC22-B110-279F-2861-76BE45931A12}"/>
              </a:ext>
            </a:extLst>
          </p:cNvPr>
          <p:cNvPicPr>
            <a:picLocks noChangeAspect="1"/>
          </p:cNvPicPr>
          <p:nvPr/>
        </p:nvPicPr>
        <p:blipFill>
          <a:blip r:embed="rId6"/>
          <a:stretch>
            <a:fillRect/>
          </a:stretch>
        </p:blipFill>
        <p:spPr>
          <a:xfrm>
            <a:off x="974034" y="5518194"/>
            <a:ext cx="4466107" cy="1239822"/>
          </a:xfrm>
          <a:prstGeom prst="rect">
            <a:avLst/>
          </a:prstGeom>
          <a:ln w="19050">
            <a:solidFill>
              <a:schemeClr val="tx1"/>
            </a:solidFill>
          </a:ln>
        </p:spPr>
      </p:pic>
      <p:pic>
        <p:nvPicPr>
          <p:cNvPr id="11" name="Picture 10" descr="ECOS Entities account page showing user ID and Add Access option for managing role access">
            <a:extLst>
              <a:ext uri="{FF2B5EF4-FFF2-40B4-BE49-F238E27FC236}">
                <a16:creationId xmlns:a16="http://schemas.microsoft.com/office/drawing/2014/main" id="{DB4C6CC4-E355-DE08-EEA7-F0C520C48614}"/>
              </a:ext>
            </a:extLst>
          </p:cNvPr>
          <p:cNvPicPr>
            <a:picLocks noChangeAspect="1"/>
          </p:cNvPicPr>
          <p:nvPr/>
        </p:nvPicPr>
        <p:blipFill>
          <a:blip r:embed="rId7"/>
          <a:stretch>
            <a:fillRect/>
          </a:stretch>
        </p:blipFill>
        <p:spPr>
          <a:xfrm>
            <a:off x="6376053" y="5756876"/>
            <a:ext cx="5003597" cy="822960"/>
          </a:xfrm>
          <a:prstGeom prst="rect">
            <a:avLst/>
          </a:prstGeom>
          <a:ln w="19050">
            <a:solidFill>
              <a:schemeClr val="tx1"/>
            </a:solidFill>
          </a:ln>
        </p:spPr>
      </p:pic>
      <p:cxnSp>
        <p:nvCxnSpPr>
          <p:cNvPr id="14" name="Straight Arrow Connector 13">
            <a:extLst>
              <a:ext uri="{FF2B5EF4-FFF2-40B4-BE49-F238E27FC236}">
                <a16:creationId xmlns:a16="http://schemas.microsoft.com/office/drawing/2014/main" id="{1C0552C1-9F58-27F3-72DC-F91139F4BC1D}"/>
              </a:ext>
              <a:ext uri="{C183D7F6-B498-43B3-948B-1728B52AA6E4}">
                <adec:decorative xmlns:adec="http://schemas.microsoft.com/office/drawing/2017/decorative" val="1"/>
              </a:ext>
            </a:extLst>
          </p:cNvPr>
          <p:cNvCxnSpPr>
            <a:cxnSpLocks/>
          </p:cNvCxnSpPr>
          <p:nvPr/>
        </p:nvCxnSpPr>
        <p:spPr>
          <a:xfrm flipV="1">
            <a:off x="6223835" y="5454975"/>
            <a:ext cx="521086" cy="11821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11E2046-7BE8-465B-EC4E-686D866D72C1}"/>
              </a:ext>
              <a:ext uri="{C183D7F6-B498-43B3-948B-1728B52AA6E4}">
                <adec:decorative xmlns:adec="http://schemas.microsoft.com/office/drawing/2017/decorative" val="1"/>
              </a:ext>
            </a:extLst>
          </p:cNvPr>
          <p:cNvCxnSpPr>
            <a:cxnSpLocks/>
          </p:cNvCxnSpPr>
          <p:nvPr/>
        </p:nvCxnSpPr>
        <p:spPr>
          <a:xfrm flipV="1">
            <a:off x="6744921" y="6275265"/>
            <a:ext cx="524319" cy="30457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Arrow: Left 15">
            <a:extLst>
              <a:ext uri="{FF2B5EF4-FFF2-40B4-BE49-F238E27FC236}">
                <a16:creationId xmlns:a16="http://schemas.microsoft.com/office/drawing/2014/main" id="{548A4652-F12F-3A4C-FB19-1883DC65109B}"/>
              </a:ext>
              <a:ext uri="{C183D7F6-B498-43B3-948B-1728B52AA6E4}">
                <adec:decorative xmlns:adec="http://schemas.microsoft.com/office/drawing/2017/decorative" val="1"/>
              </a:ext>
            </a:extLst>
          </p:cNvPr>
          <p:cNvSpPr/>
          <p:nvPr/>
        </p:nvSpPr>
        <p:spPr>
          <a:xfrm>
            <a:off x="5446595" y="6000945"/>
            <a:ext cx="822960" cy="27432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93506DDC-2DB7-3F96-34B7-6E83567425D1}"/>
              </a:ext>
              <a:ext uri="{C183D7F6-B498-43B3-948B-1728B52AA6E4}">
                <adec:decorative xmlns:adec="http://schemas.microsoft.com/office/drawing/2017/decorative" val="1"/>
              </a:ext>
            </a:extLst>
          </p:cNvPr>
          <p:cNvCxnSpPr>
            <a:cxnSpLocks/>
          </p:cNvCxnSpPr>
          <p:nvPr/>
        </p:nvCxnSpPr>
        <p:spPr>
          <a:xfrm>
            <a:off x="614872" y="6133254"/>
            <a:ext cx="424828" cy="2158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203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4A8F-6E46-6729-47D5-14C3F517AE36}"/>
              </a:ext>
            </a:extLst>
          </p:cNvPr>
          <p:cNvSpPr>
            <a:spLocks noGrp="1"/>
          </p:cNvSpPr>
          <p:nvPr>
            <p:ph type="title"/>
          </p:nvPr>
        </p:nvSpPr>
        <p:spPr/>
        <p:txBody>
          <a:bodyPr>
            <a:normAutofit fontScale="90000"/>
          </a:bodyPr>
          <a:lstStyle/>
          <a:p>
            <a:r>
              <a:rPr lang="en-US" dirty="0"/>
              <a:t>Managing PREP Programs – EPP User Access in ECOS for Entities </a:t>
            </a:r>
          </a:p>
        </p:txBody>
      </p:sp>
      <p:sp>
        <p:nvSpPr>
          <p:cNvPr id="10" name="Rectangle 9">
            <a:extLst>
              <a:ext uri="{FF2B5EF4-FFF2-40B4-BE49-F238E27FC236}">
                <a16:creationId xmlns:a16="http://schemas.microsoft.com/office/drawing/2014/main" id="{2C97F160-D854-6C97-A12D-68591DD116CC}"/>
              </a:ext>
            </a:extLst>
          </p:cNvPr>
          <p:cNvSpPr/>
          <p:nvPr/>
        </p:nvSpPr>
        <p:spPr>
          <a:xfrm>
            <a:off x="503794" y="3569563"/>
            <a:ext cx="1470274" cy="1077218"/>
          </a:xfrm>
          <a:prstGeom prst="rect">
            <a:avLst/>
          </a:prstGeom>
          <a:solidFill>
            <a:srgbClr val="0D6CB9"/>
          </a:solidFill>
        </p:spPr>
        <p:txBody>
          <a:bodyPr wrap="none" lIns="91440" tIns="45720" rIns="91440" bIns="45720">
            <a:spAutoFit/>
          </a:bodyPr>
          <a:lstStyle/>
          <a:p>
            <a:pPr algn="ctr"/>
            <a:r>
              <a:rPr lang="en-US" sz="3200" b="0" cap="none" spc="0">
                <a:ln w="0"/>
                <a:solidFill>
                  <a:schemeClr val="bg1"/>
                </a:solidFill>
                <a:effectLst>
                  <a:outerShdw blurRad="38100" dist="19050" dir="2700000" algn="tl" rotWithShape="0">
                    <a:schemeClr val="dk1">
                      <a:alpha val="40000"/>
                    </a:schemeClr>
                  </a:outerShdw>
                </a:effectLst>
              </a:rPr>
              <a:t>EPP</a:t>
            </a:r>
          </a:p>
          <a:p>
            <a:pPr algn="ctr"/>
            <a:r>
              <a:rPr lang="en-US" sz="3200">
                <a:ln w="0"/>
                <a:solidFill>
                  <a:schemeClr val="bg1"/>
                </a:solidFill>
                <a:effectLst>
                  <a:outerShdw blurRad="38100" dist="19050" dir="2700000" algn="tl" rotWithShape="0">
                    <a:schemeClr val="dk1">
                      <a:alpha val="40000"/>
                    </a:schemeClr>
                  </a:outerShdw>
                </a:effectLst>
              </a:rPr>
              <a:t>Access</a:t>
            </a:r>
            <a:endParaRPr lang="en-US" sz="3200" b="0" cap="none" spc="0">
              <a:ln w="0"/>
              <a:solidFill>
                <a:schemeClr val="bg1"/>
              </a:solidFill>
              <a:effectLst>
                <a:outerShdw blurRad="38100" dist="19050" dir="2700000" algn="tl" rotWithShape="0">
                  <a:schemeClr val="dk1">
                    <a:alpha val="40000"/>
                  </a:schemeClr>
                </a:outerShdw>
              </a:effectLst>
            </a:endParaRPr>
          </a:p>
        </p:txBody>
      </p:sp>
      <p:pic>
        <p:nvPicPr>
          <p:cNvPr id="6" name="Graphic 5" descr="Back with solid fill">
            <a:extLst>
              <a:ext uri="{FF2B5EF4-FFF2-40B4-BE49-F238E27FC236}">
                <a16:creationId xmlns:a16="http://schemas.microsoft.com/office/drawing/2014/main" id="{2A5E3FA5-C4A6-5ED7-5DD8-B1DE13CA819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89558" y="3111114"/>
            <a:ext cx="914400" cy="914400"/>
          </a:xfrm>
          <a:prstGeom prst="rect">
            <a:avLst/>
          </a:prstGeom>
        </p:spPr>
      </p:pic>
      <p:pic>
        <p:nvPicPr>
          <p:cNvPr id="8" name="Picture 7" descr="ECOS navigation menu with PREP Allotment expanded and View Partnership PREP Allotment selected">
            <a:extLst>
              <a:ext uri="{FF2B5EF4-FFF2-40B4-BE49-F238E27FC236}">
                <a16:creationId xmlns:a16="http://schemas.microsoft.com/office/drawing/2014/main" id="{7B8B55E7-D2FB-64CA-C7EE-2473DA31C67F}"/>
              </a:ext>
            </a:extLst>
          </p:cNvPr>
          <p:cNvPicPr>
            <a:picLocks noChangeAspect="1"/>
          </p:cNvPicPr>
          <p:nvPr/>
        </p:nvPicPr>
        <p:blipFill>
          <a:blip r:embed="rId4"/>
          <a:stretch>
            <a:fillRect/>
          </a:stretch>
        </p:blipFill>
        <p:spPr>
          <a:xfrm>
            <a:off x="2870377" y="1119266"/>
            <a:ext cx="2052646" cy="5577840"/>
          </a:xfrm>
          <a:prstGeom prst="rect">
            <a:avLst/>
          </a:prstGeom>
        </p:spPr>
      </p:pic>
      <p:sp>
        <p:nvSpPr>
          <p:cNvPr id="4" name="Slide Number Placeholder 3">
            <a:extLst>
              <a:ext uri="{FF2B5EF4-FFF2-40B4-BE49-F238E27FC236}">
                <a16:creationId xmlns:a16="http://schemas.microsoft.com/office/drawing/2014/main" id="{A63D63A8-2A58-692A-63C8-0AEFA265E1D3}"/>
              </a:ext>
            </a:extLst>
          </p:cNvPr>
          <p:cNvSpPr>
            <a:spLocks noGrp="1"/>
          </p:cNvSpPr>
          <p:nvPr>
            <p:ph type="sldNum" sz="quarter" idx="4"/>
          </p:nvPr>
        </p:nvSpPr>
        <p:spPr/>
        <p:txBody>
          <a:bodyPr/>
          <a:lstStyle/>
          <a:p>
            <a:fld id="{69C126A4-BD19-47E2-8A0E-0DE1B9D8C925}" type="slidenum">
              <a:rPr lang="en-US" smtClean="0"/>
              <a:pPr/>
              <a:t>13</a:t>
            </a:fld>
            <a:endParaRPr lang="en-US"/>
          </a:p>
        </p:txBody>
      </p:sp>
      <p:sp>
        <p:nvSpPr>
          <p:cNvPr id="3" name="Content Placeholder 2">
            <a:extLst>
              <a:ext uri="{FF2B5EF4-FFF2-40B4-BE49-F238E27FC236}">
                <a16:creationId xmlns:a16="http://schemas.microsoft.com/office/drawing/2014/main" id="{A27BE2CF-B86A-6564-211A-08F2135446CA}"/>
              </a:ext>
            </a:extLst>
          </p:cNvPr>
          <p:cNvSpPr>
            <a:spLocks noGrp="1"/>
          </p:cNvSpPr>
          <p:nvPr>
            <p:ph idx="1"/>
          </p:nvPr>
        </p:nvSpPr>
        <p:spPr>
          <a:xfrm>
            <a:off x="5947465" y="2414503"/>
            <a:ext cx="5463116" cy="2612364"/>
          </a:xfrm>
          <a:solidFill>
            <a:srgbClr val="0D6CB9"/>
          </a:solidFill>
          <a:ln w="19050">
            <a:solidFill>
              <a:schemeClr val="tx1"/>
            </a:solidFill>
          </a:ln>
        </p:spPr>
        <p:txBody>
          <a:bodyPr/>
          <a:lstStyle/>
          <a:p>
            <a:r>
              <a:rPr lang="en-US" b="1">
                <a:solidFill>
                  <a:schemeClr val="bg1"/>
                </a:solidFill>
              </a:rPr>
              <a:t>Access PREP Management Screens through the ECOS Entities Menu</a:t>
            </a:r>
          </a:p>
          <a:p>
            <a:pPr lvl="1"/>
            <a:r>
              <a:rPr lang="en-US" b="1">
                <a:solidFill>
                  <a:schemeClr val="bg1"/>
                </a:solidFill>
              </a:rPr>
              <a:t>Add data</a:t>
            </a:r>
          </a:p>
          <a:p>
            <a:pPr lvl="1"/>
            <a:r>
              <a:rPr lang="en-US" b="1">
                <a:solidFill>
                  <a:schemeClr val="bg1"/>
                </a:solidFill>
              </a:rPr>
              <a:t>Update data</a:t>
            </a:r>
          </a:p>
          <a:p>
            <a:pPr lvl="1"/>
            <a:r>
              <a:rPr lang="en-US" b="1">
                <a:solidFill>
                  <a:schemeClr val="bg1"/>
                </a:solidFill>
              </a:rPr>
              <a:t>Review/Verify data</a:t>
            </a:r>
          </a:p>
        </p:txBody>
      </p:sp>
      <p:sp>
        <p:nvSpPr>
          <p:cNvPr id="7" name="Rectangle 6">
            <a:extLst>
              <a:ext uri="{FF2B5EF4-FFF2-40B4-BE49-F238E27FC236}">
                <a16:creationId xmlns:a16="http://schemas.microsoft.com/office/drawing/2014/main" id="{8461DCA3-C9F6-A304-C6D1-99A5223FD2D8}"/>
              </a:ext>
              <a:ext uri="{C183D7F6-B498-43B3-948B-1728B52AA6E4}">
                <adec:decorative xmlns:adec="http://schemas.microsoft.com/office/drawing/2017/decorative" val="1"/>
              </a:ext>
            </a:extLst>
          </p:cNvPr>
          <p:cNvSpPr/>
          <p:nvPr/>
        </p:nvSpPr>
        <p:spPr>
          <a:xfrm>
            <a:off x="2743761" y="3191933"/>
            <a:ext cx="2305877" cy="833581"/>
          </a:xfrm>
          <a:prstGeom prst="rect">
            <a:avLst/>
          </a:prstGeom>
          <a:noFill/>
          <a:ln w="38100">
            <a:solidFill>
              <a:srgbClr val="0D6C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356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827A-DFB9-919F-CE3F-D7FEF3D37FD8}"/>
              </a:ext>
            </a:extLst>
          </p:cNvPr>
          <p:cNvSpPr>
            <a:spLocks noGrp="1"/>
          </p:cNvSpPr>
          <p:nvPr>
            <p:ph type="title"/>
          </p:nvPr>
        </p:nvSpPr>
        <p:spPr/>
        <p:txBody>
          <a:bodyPr/>
          <a:lstStyle/>
          <a:p>
            <a:r>
              <a:rPr lang="en-US" dirty="0"/>
              <a:t>Structure of Interface</a:t>
            </a:r>
          </a:p>
        </p:txBody>
      </p:sp>
      <p:sp>
        <p:nvSpPr>
          <p:cNvPr id="3" name="Content Placeholder 2">
            <a:extLst>
              <a:ext uri="{FF2B5EF4-FFF2-40B4-BE49-F238E27FC236}">
                <a16:creationId xmlns:a16="http://schemas.microsoft.com/office/drawing/2014/main" id="{87084F4C-99C4-DEB1-E96E-E0653F681A09}"/>
              </a:ext>
            </a:extLst>
          </p:cNvPr>
          <p:cNvSpPr>
            <a:spLocks noGrp="1"/>
          </p:cNvSpPr>
          <p:nvPr>
            <p:ph idx="1"/>
          </p:nvPr>
        </p:nvSpPr>
        <p:spPr>
          <a:xfrm>
            <a:off x="285469" y="1120254"/>
            <a:ext cx="11544581" cy="4351338"/>
          </a:xfrm>
        </p:spPr>
        <p:txBody>
          <a:bodyPr/>
          <a:lstStyle/>
          <a:p>
            <a:r>
              <a:rPr lang="en-US"/>
              <a:t>Structure of Each Page (3 Collapsable Sections):</a:t>
            </a:r>
          </a:p>
          <a:p>
            <a:pPr lvl="1"/>
            <a:r>
              <a:rPr lang="en-US"/>
              <a:t>Instructions</a:t>
            </a:r>
          </a:p>
          <a:p>
            <a:pPr lvl="1"/>
            <a:r>
              <a:rPr lang="en-US"/>
              <a:t>Search</a:t>
            </a:r>
          </a:p>
          <a:p>
            <a:pPr lvl="1"/>
            <a:r>
              <a:rPr lang="en-US"/>
              <a:t>Approved PREP Route(s) (Residency Shown Here)</a:t>
            </a:r>
          </a:p>
        </p:txBody>
      </p:sp>
      <p:pic>
        <p:nvPicPr>
          <p:cNvPr id="7" name="Picture 6" descr="View Candidate PREP Allotment page with instruction, search, and residency route sections">
            <a:extLst>
              <a:ext uri="{FF2B5EF4-FFF2-40B4-BE49-F238E27FC236}">
                <a16:creationId xmlns:a16="http://schemas.microsoft.com/office/drawing/2014/main" id="{AD02D67E-C2F8-24E3-CCCD-DFDE87F44C65}"/>
              </a:ext>
            </a:extLst>
          </p:cNvPr>
          <p:cNvPicPr>
            <a:picLocks noChangeAspect="1"/>
          </p:cNvPicPr>
          <p:nvPr/>
        </p:nvPicPr>
        <p:blipFill>
          <a:blip r:embed="rId3"/>
          <a:stretch>
            <a:fillRect/>
          </a:stretch>
        </p:blipFill>
        <p:spPr>
          <a:xfrm>
            <a:off x="597022" y="2780086"/>
            <a:ext cx="10997955" cy="3749040"/>
          </a:xfrm>
          <a:prstGeom prst="rect">
            <a:avLst/>
          </a:prstGeom>
          <a:ln w="19050">
            <a:solidFill>
              <a:schemeClr val="tx1"/>
            </a:solidFill>
          </a:ln>
        </p:spPr>
      </p:pic>
      <p:sp>
        <p:nvSpPr>
          <p:cNvPr id="4" name="Slide Number Placeholder 3">
            <a:extLst>
              <a:ext uri="{FF2B5EF4-FFF2-40B4-BE49-F238E27FC236}">
                <a16:creationId xmlns:a16="http://schemas.microsoft.com/office/drawing/2014/main" id="{0E2C9868-E6CC-8A63-281B-5C38164AB33A}"/>
              </a:ext>
            </a:extLst>
          </p:cNvPr>
          <p:cNvSpPr>
            <a:spLocks noGrp="1"/>
          </p:cNvSpPr>
          <p:nvPr>
            <p:ph type="sldNum" sz="quarter" idx="4"/>
          </p:nvPr>
        </p:nvSpPr>
        <p:spPr/>
        <p:txBody>
          <a:bodyPr/>
          <a:lstStyle/>
          <a:p>
            <a:fld id="{69C126A4-BD19-47E2-8A0E-0DE1B9D8C925}" type="slidenum">
              <a:rPr lang="en-US" smtClean="0"/>
              <a:pPr/>
              <a:t>14</a:t>
            </a:fld>
            <a:endParaRPr lang="en-US"/>
          </a:p>
        </p:txBody>
      </p:sp>
    </p:spTree>
    <p:extLst>
      <p:ext uri="{BB962C8B-B14F-4D97-AF65-F5344CB8AC3E}">
        <p14:creationId xmlns:p14="http://schemas.microsoft.com/office/powerpoint/2010/main" val="4163192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05BB0-69CE-16BF-E37D-494A4F2862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1B2F4C-0B24-6FD7-03B9-A5D8D8D1B6E8}"/>
              </a:ext>
            </a:extLst>
          </p:cNvPr>
          <p:cNvSpPr>
            <a:spLocks noGrp="1"/>
          </p:cNvSpPr>
          <p:nvPr>
            <p:ph type="ctrTitle"/>
          </p:nvPr>
        </p:nvSpPr>
        <p:spPr/>
        <p:txBody>
          <a:bodyPr/>
          <a:lstStyle/>
          <a:p>
            <a:r>
              <a:rPr lang="en-US"/>
              <a:t>LEA: Grow Your Own (GYO)</a:t>
            </a:r>
          </a:p>
        </p:txBody>
      </p:sp>
    </p:spTree>
    <p:extLst>
      <p:ext uri="{BB962C8B-B14F-4D97-AF65-F5344CB8AC3E}">
        <p14:creationId xmlns:p14="http://schemas.microsoft.com/office/powerpoint/2010/main" val="2870397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8ACB9-CFDC-D7A7-FEA3-987864C23802}"/>
              </a:ext>
            </a:extLst>
          </p:cNvPr>
          <p:cNvSpPr>
            <a:spLocks noGrp="1"/>
          </p:cNvSpPr>
          <p:nvPr>
            <p:ph type="title"/>
          </p:nvPr>
        </p:nvSpPr>
        <p:spPr/>
        <p:txBody>
          <a:bodyPr/>
          <a:lstStyle/>
          <a:p>
            <a:r>
              <a:rPr lang="en-US"/>
              <a:t>Generate a List of all Participants</a:t>
            </a:r>
          </a:p>
        </p:txBody>
      </p:sp>
      <p:sp>
        <p:nvSpPr>
          <p:cNvPr id="3" name="Content Placeholder 2">
            <a:extLst>
              <a:ext uri="{FF2B5EF4-FFF2-40B4-BE49-F238E27FC236}">
                <a16:creationId xmlns:a16="http://schemas.microsoft.com/office/drawing/2014/main" id="{8C5C7798-FF93-C3F9-459C-6D1D8200C605}"/>
              </a:ext>
            </a:extLst>
          </p:cNvPr>
          <p:cNvSpPr>
            <a:spLocks noGrp="1"/>
          </p:cNvSpPr>
          <p:nvPr>
            <p:ph idx="1"/>
          </p:nvPr>
        </p:nvSpPr>
        <p:spPr/>
        <p:txBody>
          <a:bodyPr/>
          <a:lstStyle/>
          <a:p>
            <a:endParaRPr lang="en-US"/>
          </a:p>
        </p:txBody>
      </p:sp>
      <p:pic>
        <p:nvPicPr>
          <p:cNvPr id="22" name="Picture 21" descr="GYO Program Participants page showing participant records, Add Record, search, and CSV export. ">
            <a:extLst>
              <a:ext uri="{FF2B5EF4-FFF2-40B4-BE49-F238E27FC236}">
                <a16:creationId xmlns:a16="http://schemas.microsoft.com/office/drawing/2014/main" id="{1CB6826B-4D5A-6086-63B9-3C99E75659C7}"/>
              </a:ext>
            </a:extLst>
          </p:cNvPr>
          <p:cNvPicPr>
            <a:picLocks noChangeAspect="1"/>
          </p:cNvPicPr>
          <p:nvPr/>
        </p:nvPicPr>
        <p:blipFill>
          <a:blip r:embed="rId3"/>
          <a:stretch>
            <a:fillRect/>
          </a:stretch>
        </p:blipFill>
        <p:spPr>
          <a:xfrm>
            <a:off x="149296" y="1194696"/>
            <a:ext cx="11893407" cy="5332564"/>
          </a:xfrm>
          <a:prstGeom prst="rect">
            <a:avLst/>
          </a:prstGeom>
        </p:spPr>
      </p:pic>
    </p:spTree>
    <p:extLst>
      <p:ext uri="{BB962C8B-B14F-4D97-AF65-F5344CB8AC3E}">
        <p14:creationId xmlns:p14="http://schemas.microsoft.com/office/powerpoint/2010/main" val="610116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5F713-814D-9D6F-3BEF-7A12540334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615CD92-A5F1-FBF5-19E8-E5D86063A337}"/>
              </a:ext>
            </a:extLst>
          </p:cNvPr>
          <p:cNvSpPr>
            <a:spLocks noGrp="1"/>
          </p:cNvSpPr>
          <p:nvPr>
            <p:ph type="ctrTitle"/>
          </p:nvPr>
        </p:nvSpPr>
        <p:spPr/>
        <p:txBody>
          <a:bodyPr/>
          <a:lstStyle/>
          <a:p>
            <a:r>
              <a:rPr lang="en-US"/>
              <a:t>LEA &amp; EPP: Residency (RSD)</a:t>
            </a:r>
          </a:p>
        </p:txBody>
      </p:sp>
    </p:spTree>
    <p:extLst>
      <p:ext uri="{BB962C8B-B14F-4D97-AF65-F5344CB8AC3E}">
        <p14:creationId xmlns:p14="http://schemas.microsoft.com/office/powerpoint/2010/main" val="1643395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9EE73-A6A8-3D99-69C6-1F110C6B98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7A94F3-BA74-B1F3-3886-9AC1DDB66EBC}"/>
              </a:ext>
            </a:extLst>
          </p:cNvPr>
          <p:cNvSpPr>
            <a:spLocks noGrp="1"/>
          </p:cNvSpPr>
          <p:nvPr>
            <p:ph type="title"/>
          </p:nvPr>
        </p:nvSpPr>
        <p:spPr/>
        <p:txBody>
          <a:bodyPr>
            <a:normAutofit fontScale="90000"/>
          </a:bodyPr>
          <a:lstStyle/>
          <a:p>
            <a:r>
              <a:rPr lang="en-US" dirty="0"/>
              <a:t>Managing PREP Programs – EPP Data Manager Access in ECOS for Entities (Residency Partnership)</a:t>
            </a:r>
          </a:p>
        </p:txBody>
      </p:sp>
      <p:pic>
        <p:nvPicPr>
          <p:cNvPr id="5" name="Picture 4" descr="ECOS navigation menu with PREP Allotment expanded and View Partnership PREP Allotment selected">
            <a:extLst>
              <a:ext uri="{FF2B5EF4-FFF2-40B4-BE49-F238E27FC236}">
                <a16:creationId xmlns:a16="http://schemas.microsoft.com/office/drawing/2014/main" id="{7D5A6EA6-3346-D8BA-AE76-167162EEAEE1}"/>
              </a:ext>
            </a:extLst>
          </p:cNvPr>
          <p:cNvPicPr>
            <a:picLocks noChangeAspect="1"/>
          </p:cNvPicPr>
          <p:nvPr/>
        </p:nvPicPr>
        <p:blipFill>
          <a:blip r:embed="rId3"/>
          <a:stretch>
            <a:fillRect/>
          </a:stretch>
        </p:blipFill>
        <p:spPr>
          <a:xfrm>
            <a:off x="578454" y="1119266"/>
            <a:ext cx="2052646" cy="5577840"/>
          </a:xfrm>
          <a:prstGeom prst="rect">
            <a:avLst/>
          </a:prstGeom>
        </p:spPr>
      </p:pic>
      <p:pic>
        <p:nvPicPr>
          <p:cNvPr id="17" name="Picture 16" descr="ECOS Entities application page showing assigned entity roles and Add/Modify Access link.">
            <a:extLst>
              <a:ext uri="{FF2B5EF4-FFF2-40B4-BE49-F238E27FC236}">
                <a16:creationId xmlns:a16="http://schemas.microsoft.com/office/drawing/2014/main" id="{98B5B95B-436A-CEDD-766B-2A517A70AA40}"/>
              </a:ext>
            </a:extLst>
          </p:cNvPr>
          <p:cNvPicPr>
            <a:picLocks noChangeAspect="1"/>
          </p:cNvPicPr>
          <p:nvPr/>
        </p:nvPicPr>
        <p:blipFill>
          <a:blip r:embed="rId4"/>
          <a:stretch>
            <a:fillRect/>
          </a:stretch>
        </p:blipFill>
        <p:spPr>
          <a:xfrm>
            <a:off x="2846029" y="1125893"/>
            <a:ext cx="8996164" cy="2377440"/>
          </a:xfrm>
          <a:prstGeom prst="rect">
            <a:avLst/>
          </a:prstGeom>
        </p:spPr>
      </p:pic>
      <p:sp>
        <p:nvSpPr>
          <p:cNvPr id="3" name="Content Placeholder 2">
            <a:extLst>
              <a:ext uri="{FF2B5EF4-FFF2-40B4-BE49-F238E27FC236}">
                <a16:creationId xmlns:a16="http://schemas.microsoft.com/office/drawing/2014/main" id="{DB94C540-A76D-FC59-E8A9-99F98255EED6}"/>
              </a:ext>
            </a:extLst>
          </p:cNvPr>
          <p:cNvSpPr>
            <a:spLocks noGrp="1"/>
          </p:cNvSpPr>
          <p:nvPr>
            <p:ph idx="1"/>
          </p:nvPr>
        </p:nvSpPr>
        <p:spPr>
          <a:xfrm>
            <a:off x="4397951" y="4543387"/>
            <a:ext cx="6236181" cy="950438"/>
          </a:xfrm>
          <a:solidFill>
            <a:srgbClr val="0D6CB9"/>
          </a:solidFill>
          <a:ln w="19050">
            <a:solidFill>
              <a:schemeClr val="tx1"/>
            </a:solidFill>
          </a:ln>
        </p:spPr>
        <p:txBody>
          <a:bodyPr/>
          <a:lstStyle/>
          <a:p>
            <a:r>
              <a:rPr lang="en-US" sz="2400" b="1" dirty="0">
                <a:solidFill>
                  <a:schemeClr val="bg1"/>
                </a:solidFill>
              </a:rPr>
              <a:t>Log in to Your Entity</a:t>
            </a:r>
          </a:p>
          <a:p>
            <a:r>
              <a:rPr lang="en-US" sz="2400" b="1" dirty="0">
                <a:solidFill>
                  <a:schemeClr val="bg1"/>
                </a:solidFill>
              </a:rPr>
              <a:t>Select: View Partnership PREP Allotment</a:t>
            </a:r>
          </a:p>
        </p:txBody>
      </p:sp>
      <p:sp>
        <p:nvSpPr>
          <p:cNvPr id="8" name="Arrow: Striped Right 7">
            <a:extLst>
              <a:ext uri="{FF2B5EF4-FFF2-40B4-BE49-F238E27FC236}">
                <a16:creationId xmlns:a16="http://schemas.microsoft.com/office/drawing/2014/main" id="{ECFD6C11-A165-95E6-2B81-07812D1E83C7}"/>
              </a:ext>
              <a:ext uri="{C183D7F6-B498-43B3-948B-1728B52AA6E4}">
                <adec:decorative xmlns:adec="http://schemas.microsoft.com/office/drawing/2017/decorative" val="1"/>
              </a:ext>
            </a:extLst>
          </p:cNvPr>
          <p:cNvSpPr/>
          <p:nvPr/>
        </p:nvSpPr>
        <p:spPr>
          <a:xfrm rot="12399075">
            <a:off x="2933169" y="3950972"/>
            <a:ext cx="1390092" cy="36576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Striped Right 8">
            <a:extLst>
              <a:ext uri="{FF2B5EF4-FFF2-40B4-BE49-F238E27FC236}">
                <a16:creationId xmlns:a16="http://schemas.microsoft.com/office/drawing/2014/main" id="{55113B2A-0958-CABF-9235-ED9D8A312741}"/>
              </a:ext>
              <a:ext uri="{C183D7F6-B498-43B3-948B-1728B52AA6E4}">
                <adec:decorative xmlns:adec="http://schemas.microsoft.com/office/drawing/2017/decorative" val="1"/>
              </a:ext>
            </a:extLst>
          </p:cNvPr>
          <p:cNvSpPr/>
          <p:nvPr/>
        </p:nvSpPr>
        <p:spPr>
          <a:xfrm rot="16200000">
            <a:off x="7046777" y="3839325"/>
            <a:ext cx="822960" cy="36576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3A40A7-9DC7-9FE5-917A-9971E9A0FAEF}"/>
              </a:ext>
              <a:ext uri="{C183D7F6-B498-43B3-948B-1728B52AA6E4}">
                <adec:decorative xmlns:adec="http://schemas.microsoft.com/office/drawing/2017/decorative" val="1"/>
              </a:ext>
            </a:extLst>
          </p:cNvPr>
          <p:cNvSpPr/>
          <p:nvPr/>
        </p:nvSpPr>
        <p:spPr>
          <a:xfrm>
            <a:off x="472617" y="3132094"/>
            <a:ext cx="2267575" cy="950438"/>
          </a:xfrm>
          <a:prstGeom prst="rect">
            <a:avLst/>
          </a:prstGeom>
          <a:noFill/>
          <a:ln w="38100">
            <a:solidFill>
              <a:srgbClr val="0D6C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31BFFA0-E8C8-C201-E160-9ADF04F6C0F8}"/>
              </a:ext>
            </a:extLst>
          </p:cNvPr>
          <p:cNvSpPr>
            <a:spLocks noGrp="1"/>
          </p:cNvSpPr>
          <p:nvPr>
            <p:ph type="sldNum" sz="quarter" idx="4"/>
          </p:nvPr>
        </p:nvSpPr>
        <p:spPr/>
        <p:txBody>
          <a:bodyPr/>
          <a:lstStyle/>
          <a:p>
            <a:fld id="{69C126A4-BD19-47E2-8A0E-0DE1B9D8C925}" type="slidenum">
              <a:rPr lang="en-US" smtClean="0"/>
              <a:pPr/>
              <a:t>18</a:t>
            </a:fld>
            <a:endParaRPr lang="en-US"/>
          </a:p>
        </p:txBody>
      </p:sp>
    </p:spTree>
    <p:extLst>
      <p:ext uri="{BB962C8B-B14F-4D97-AF65-F5344CB8AC3E}">
        <p14:creationId xmlns:p14="http://schemas.microsoft.com/office/powerpoint/2010/main" val="2488625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EE0B0-EE46-C51E-0844-C9BD7BB617F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5B382D-96B3-4802-1207-E262B8A95303}"/>
              </a:ext>
            </a:extLst>
          </p:cNvPr>
          <p:cNvSpPr>
            <a:spLocks noGrp="1"/>
          </p:cNvSpPr>
          <p:nvPr>
            <p:ph type="title"/>
          </p:nvPr>
        </p:nvSpPr>
        <p:spPr/>
        <p:txBody>
          <a:bodyPr/>
          <a:lstStyle/>
          <a:p>
            <a:r>
              <a:rPr lang="en-US" dirty="0"/>
              <a:t>PREP Residency (RSD) Partnership Overview</a:t>
            </a:r>
          </a:p>
        </p:txBody>
      </p:sp>
      <p:sp>
        <p:nvSpPr>
          <p:cNvPr id="7" name="TextBox 6">
            <a:extLst>
              <a:ext uri="{FF2B5EF4-FFF2-40B4-BE49-F238E27FC236}">
                <a16:creationId xmlns:a16="http://schemas.microsoft.com/office/drawing/2014/main" id="{6C327B43-CB2E-B16E-38EB-26A8B0302609}"/>
              </a:ext>
            </a:extLst>
          </p:cNvPr>
          <p:cNvSpPr txBox="1"/>
          <p:nvPr/>
        </p:nvSpPr>
        <p:spPr>
          <a:xfrm>
            <a:off x="3632685" y="1279664"/>
            <a:ext cx="4735286" cy="553998"/>
          </a:xfrm>
          <a:prstGeom prst="rect">
            <a:avLst/>
          </a:prstGeom>
          <a:noFill/>
        </p:spPr>
        <p:txBody>
          <a:bodyPr wrap="square" lIns="0" tIns="0" rIns="0" bIns="0" anchor="t">
            <a:spAutoFit/>
          </a:bodyPr>
          <a:lstStyle/>
          <a:p>
            <a:r>
              <a:rPr lang="en-US" sz="3600" b="0" i="0">
                <a:solidFill>
                  <a:srgbClr val="304B84"/>
                </a:solidFill>
                <a:latin typeface="Poppins"/>
              </a:rPr>
              <a:t>EPP-LEA Partnership</a:t>
            </a:r>
            <a:endParaRPr sz="3600" b="0" i="0">
              <a:solidFill>
                <a:srgbClr val="304B84"/>
              </a:solidFill>
              <a:latin typeface="Poppins"/>
            </a:endParaRPr>
          </a:p>
        </p:txBody>
      </p:sp>
      <p:sp>
        <p:nvSpPr>
          <p:cNvPr id="12" name="TextBox 11">
            <a:extLst>
              <a:ext uri="{FF2B5EF4-FFF2-40B4-BE49-F238E27FC236}">
                <a16:creationId xmlns:a16="http://schemas.microsoft.com/office/drawing/2014/main" id="{B2261310-4C2F-413A-2C40-9CE9FFA4564B}"/>
              </a:ext>
            </a:extLst>
          </p:cNvPr>
          <p:cNvSpPr txBox="1"/>
          <p:nvPr/>
        </p:nvSpPr>
        <p:spPr>
          <a:xfrm>
            <a:off x="875147" y="1925102"/>
            <a:ext cx="10250361" cy="3404715"/>
          </a:xfrm>
          <a:prstGeom prst="rect">
            <a:avLst/>
          </a:prstGeom>
          <a:noFill/>
        </p:spPr>
        <p:txBody>
          <a:bodyPr wrap="square" lIns="0" tIns="0" rIns="0" bIns="0" anchor="t">
            <a:spAutoFit/>
          </a:bodyPr>
          <a:lstStyle/>
          <a:p>
            <a:pPr marL="197485" indent="-197485">
              <a:lnSpc>
                <a:spcPts val="1943"/>
              </a:lnSpc>
              <a:buClr>
                <a:srgbClr val="304B84"/>
              </a:buClr>
              <a:buSzPct val="100000"/>
              <a:buFont typeface="Aptos" charset="0"/>
              <a:buChar char="●"/>
            </a:pPr>
            <a:endParaRPr lang="en-US" sz="2400" b="0" i="0"/>
          </a:p>
          <a:p>
            <a:pPr marL="342900" indent="-342900">
              <a:buClr>
                <a:srgbClr val="FF0000"/>
              </a:buClr>
              <a:buSzPct val="120000"/>
              <a:buFont typeface="Wingdings" panose="05000000000000000000" pitchFamily="2" charset="2"/>
              <a:buChar char="§"/>
            </a:pPr>
            <a:r>
              <a:rPr lang="en-US" sz="2400"/>
              <a:t>Approved LEA/EPP partnerships through LASO decision for PREP Residency</a:t>
            </a:r>
          </a:p>
          <a:p>
            <a:pPr lvl="1">
              <a:buClr>
                <a:srgbClr val="FF0000"/>
              </a:buClr>
              <a:buSzPct val="120000"/>
            </a:pPr>
            <a:endParaRPr lang="en-US" sz="2400"/>
          </a:p>
          <a:p>
            <a:pPr marL="342900" indent="-342900">
              <a:buClr>
                <a:srgbClr val="FF0000"/>
              </a:buClr>
              <a:buSzPct val="120000"/>
              <a:buFont typeface="Wingdings" panose="05000000000000000000" pitchFamily="2" charset="2"/>
              <a:buChar char="§"/>
            </a:pPr>
            <a:r>
              <a:rPr lang="en-US" sz="2400"/>
              <a:t>Participant populates on LEA partner page:</a:t>
            </a:r>
          </a:p>
          <a:p>
            <a:pPr marL="800100" lvl="1" indent="-342900">
              <a:buClr>
                <a:srgbClr val="FF0000"/>
              </a:buClr>
              <a:buSzPct val="100000"/>
              <a:buFont typeface="Wingdings" panose="05000000000000000000" pitchFamily="2" charset="2"/>
              <a:buChar char="§"/>
            </a:pPr>
            <a:r>
              <a:rPr lang="en-US" sz="2400" b="1"/>
              <a:t>When EPP enters partnering district name in Clinical Experience Record for the EPP candidate</a:t>
            </a:r>
            <a:endParaRPr lang="en-US" sz="2400"/>
          </a:p>
          <a:p>
            <a:pPr marL="342900" indent="-342900" algn="l">
              <a:spcBef>
                <a:spcPts val="1200"/>
              </a:spcBef>
              <a:spcAft>
                <a:spcPts val="0"/>
              </a:spcAft>
              <a:buClr>
                <a:srgbClr val="FF0000"/>
              </a:buClr>
              <a:buSzPct val="120000"/>
              <a:buFont typeface="Wingdings" panose="05000000000000000000" pitchFamily="2" charset="2"/>
              <a:buChar char="§"/>
            </a:pPr>
            <a:r>
              <a:rPr lang="en-US" sz="2400"/>
              <a:t>Partners cannot edit each others’ data but can update their own data ongoing</a:t>
            </a:r>
          </a:p>
          <a:p>
            <a:pPr algn="l">
              <a:lnSpc>
                <a:spcPts val="1943"/>
              </a:lnSpc>
              <a:spcBef>
                <a:spcPts val="1200"/>
              </a:spcBef>
              <a:spcAft>
                <a:spcPts val="0"/>
              </a:spcAft>
              <a:buClr>
                <a:srgbClr val="304B84"/>
              </a:buClr>
              <a:buSzPct val="100000"/>
            </a:pPr>
            <a:endParaRPr sz="2400" b="0" i="0">
              <a:hlinkClick r:id="rId3">
                <a:extLst>
                  <a:ext uri="{A12FA001-AC4F-418D-AE19-62706E023703}">
                    <ahyp:hlinkClr xmlns:ahyp="http://schemas.microsoft.com/office/drawing/2018/hyperlinkcolor" val="tx"/>
                  </a:ext>
                </a:extLst>
              </a:hlinkClick>
            </a:endParaRPr>
          </a:p>
        </p:txBody>
      </p:sp>
      <p:sp>
        <p:nvSpPr>
          <p:cNvPr id="3" name="Slide Number Placeholder 2">
            <a:extLst>
              <a:ext uri="{FF2B5EF4-FFF2-40B4-BE49-F238E27FC236}">
                <a16:creationId xmlns:a16="http://schemas.microsoft.com/office/drawing/2014/main" id="{9D4F8208-E3CE-36A0-DD62-BD13E5F8945E}"/>
              </a:ext>
            </a:extLst>
          </p:cNvPr>
          <p:cNvSpPr>
            <a:spLocks noGrp="1"/>
          </p:cNvSpPr>
          <p:nvPr>
            <p:ph type="sldNum" sz="quarter" idx="4"/>
          </p:nvPr>
        </p:nvSpPr>
        <p:spPr/>
        <p:txBody>
          <a:bodyPr/>
          <a:lstStyle/>
          <a:p>
            <a:fld id="{69C126A4-BD19-47E2-8A0E-0DE1B9D8C925}" type="slidenum">
              <a:rPr lang="en-US" smtClean="0"/>
              <a:pPr/>
              <a:t>19</a:t>
            </a:fld>
            <a:endParaRPr lang="en-US"/>
          </a:p>
        </p:txBody>
      </p:sp>
    </p:spTree>
    <p:extLst>
      <p:ext uri="{BB962C8B-B14F-4D97-AF65-F5344CB8AC3E}">
        <p14:creationId xmlns:p14="http://schemas.microsoft.com/office/powerpoint/2010/main" val="4238707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3965-7FB9-756E-3697-A2D5B69DBDC8}"/>
              </a:ext>
            </a:extLst>
          </p:cNvPr>
          <p:cNvSpPr>
            <a:spLocks noGrp="1"/>
          </p:cNvSpPr>
          <p:nvPr>
            <p:ph type="ctrTitle"/>
          </p:nvPr>
        </p:nvSpPr>
        <p:spPr>
          <a:xfrm>
            <a:off x="394772" y="1151850"/>
            <a:ext cx="4825814" cy="881329"/>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Agenda</a:t>
            </a:r>
          </a:p>
        </p:txBody>
      </p:sp>
      <p:sp>
        <p:nvSpPr>
          <p:cNvPr id="9" name="Rectangle: Rounded Corners 8">
            <a:extLst>
              <a:ext uri="{FF2B5EF4-FFF2-40B4-BE49-F238E27FC236}">
                <a16:creationId xmlns:a16="http://schemas.microsoft.com/office/drawing/2014/main" id="{86FC8B6A-6477-CBB5-54C7-B543D5E1D354}"/>
              </a:ext>
            </a:extLst>
          </p:cNvPr>
          <p:cNvSpPr/>
          <p:nvPr/>
        </p:nvSpPr>
        <p:spPr>
          <a:xfrm>
            <a:off x="330201" y="2217182"/>
            <a:ext cx="5315297" cy="45634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PREP Program Overview</a:t>
            </a:r>
          </a:p>
        </p:txBody>
      </p:sp>
      <p:sp>
        <p:nvSpPr>
          <p:cNvPr id="13" name="Rectangle: Rounded Corners 12">
            <a:extLst>
              <a:ext uri="{FF2B5EF4-FFF2-40B4-BE49-F238E27FC236}">
                <a16:creationId xmlns:a16="http://schemas.microsoft.com/office/drawing/2014/main" id="{036C9AE3-F25B-6308-85B9-D131BB99C4E4}"/>
              </a:ext>
            </a:extLst>
          </p:cNvPr>
          <p:cNvSpPr/>
          <p:nvPr/>
        </p:nvSpPr>
        <p:spPr>
          <a:xfrm>
            <a:off x="330201" y="2857534"/>
            <a:ext cx="5315297" cy="45634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Managing Data &amp; ECOS Access </a:t>
            </a:r>
          </a:p>
        </p:txBody>
      </p:sp>
      <p:sp>
        <p:nvSpPr>
          <p:cNvPr id="21" name="Rectangle: Rounded Corners 20">
            <a:extLst>
              <a:ext uri="{FF2B5EF4-FFF2-40B4-BE49-F238E27FC236}">
                <a16:creationId xmlns:a16="http://schemas.microsoft.com/office/drawing/2014/main" id="{491A8917-593B-6AFE-7D74-27956BB3DED4}"/>
              </a:ext>
            </a:extLst>
          </p:cNvPr>
          <p:cNvSpPr/>
          <p:nvPr/>
        </p:nvSpPr>
        <p:spPr>
          <a:xfrm>
            <a:off x="330201" y="3469750"/>
            <a:ext cx="5315297" cy="45634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LEA - Grow Your Own (GYO)</a:t>
            </a:r>
          </a:p>
        </p:txBody>
      </p:sp>
      <p:sp>
        <p:nvSpPr>
          <p:cNvPr id="16" name="Rectangle: Rounded Corners 15">
            <a:extLst>
              <a:ext uri="{FF2B5EF4-FFF2-40B4-BE49-F238E27FC236}">
                <a16:creationId xmlns:a16="http://schemas.microsoft.com/office/drawing/2014/main" id="{C313963E-0091-B50D-D645-ACA953CB2DE0}"/>
              </a:ext>
            </a:extLst>
          </p:cNvPr>
          <p:cNvSpPr/>
          <p:nvPr/>
        </p:nvSpPr>
        <p:spPr>
          <a:xfrm>
            <a:off x="330201" y="4081966"/>
            <a:ext cx="5315297" cy="45634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LEA/EPP - Residency (RSD)</a:t>
            </a:r>
          </a:p>
        </p:txBody>
      </p:sp>
      <p:sp>
        <p:nvSpPr>
          <p:cNvPr id="17" name="Rectangle: Rounded Corners 16">
            <a:extLst>
              <a:ext uri="{FF2B5EF4-FFF2-40B4-BE49-F238E27FC236}">
                <a16:creationId xmlns:a16="http://schemas.microsoft.com/office/drawing/2014/main" id="{C3839183-3B79-25A9-D8B7-F9191E2B7366}"/>
              </a:ext>
            </a:extLst>
          </p:cNvPr>
          <p:cNvSpPr/>
          <p:nvPr/>
        </p:nvSpPr>
        <p:spPr>
          <a:xfrm>
            <a:off x="330201" y="4694182"/>
            <a:ext cx="5315297" cy="45634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Additional Resources </a:t>
            </a:r>
          </a:p>
        </p:txBody>
      </p:sp>
      <p:sp>
        <p:nvSpPr>
          <p:cNvPr id="5" name="Text Placeholder 4">
            <a:extLst>
              <a:ext uri="{FF2B5EF4-FFF2-40B4-BE49-F238E27FC236}">
                <a16:creationId xmlns:a16="http://schemas.microsoft.com/office/drawing/2014/main" id="{E83BE2E8-9C56-DE80-0628-C4BD20B1EC8C}"/>
              </a:ext>
            </a:extLst>
          </p:cNvPr>
          <p:cNvSpPr>
            <a:spLocks noGrp="1"/>
          </p:cNvSpPr>
          <p:nvPr>
            <p:ph type="body" sz="quarter" idx="33"/>
          </p:nvPr>
        </p:nvSpPr>
        <p:spPr>
          <a:xfrm>
            <a:off x="6452672" y="1151850"/>
            <a:ext cx="5409128" cy="881329"/>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FYIs</a:t>
            </a:r>
          </a:p>
        </p:txBody>
      </p:sp>
      <p:sp>
        <p:nvSpPr>
          <p:cNvPr id="4" name="Content Placeholder 3">
            <a:extLst>
              <a:ext uri="{FF2B5EF4-FFF2-40B4-BE49-F238E27FC236}">
                <a16:creationId xmlns:a16="http://schemas.microsoft.com/office/drawing/2014/main" id="{9A6D855E-29AA-5F42-88C1-CA60470E77E0}"/>
              </a:ext>
            </a:extLst>
          </p:cNvPr>
          <p:cNvSpPr>
            <a:spLocks noGrp="1"/>
          </p:cNvSpPr>
          <p:nvPr>
            <p:ph idx="21"/>
          </p:nvPr>
        </p:nvSpPr>
        <p:spPr>
          <a:xfrm>
            <a:off x="7258050" y="2206546"/>
            <a:ext cx="4538281" cy="4155245"/>
          </a:xfrm>
        </p:spPr>
        <p:txBody>
          <a:bodyPr lIns="91440" tIns="45720" rIns="91440" bIns="45720" anchor="t"/>
          <a:lstStyle/>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Submit questions during the webinar using the Zoom Q&amp;A</a:t>
            </a: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Webinar slides and recordings will be posted on the </a:t>
            </a:r>
            <a:r>
              <a:rPr lang="en-US" dirty="0">
                <a:solidFill>
                  <a:srgbClr val="0D6CB9"/>
                </a:solidFill>
                <a:hlinkClick r:id="rId3"/>
              </a:rPr>
              <a:t>PREP Allotment </a:t>
            </a:r>
            <a:r>
              <a:rPr lang="en-US" dirty="0"/>
              <a:t>Information page</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Submit Questions to the </a:t>
            </a:r>
            <a:r>
              <a:rPr lang="en-US" dirty="0">
                <a:latin typeface="Open Sans" panose="020B0606030504020204" pitchFamily="34" charset="0"/>
                <a:ea typeface="Open Sans" panose="020B0606030504020204" pitchFamily="34" charset="0"/>
                <a:cs typeface="Open Sans" panose="020B0606030504020204" pitchFamily="34" charset="0"/>
                <a:hlinkClick r:id="rId4"/>
              </a:rPr>
              <a:t>PREP Support Portal</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600" dirty="0"/>
          </a:p>
          <a:p>
            <a:endParaRPr lang="en-US" sz="2600" dirty="0"/>
          </a:p>
        </p:txBody>
      </p:sp>
      <p:pic>
        <p:nvPicPr>
          <p:cNvPr id="7" name="Graphic 6">
            <a:extLst>
              <a:ext uri="{FF2B5EF4-FFF2-40B4-BE49-F238E27FC236}">
                <a16:creationId xmlns:a16="http://schemas.microsoft.com/office/drawing/2014/main" id="{50DE1B3D-36BD-45E6-DFCD-8C0DF4DB283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432096" y="4829867"/>
            <a:ext cx="688539" cy="688539"/>
          </a:xfrm>
          <a:prstGeom prst="rect">
            <a:avLst/>
          </a:prstGeom>
        </p:spPr>
      </p:pic>
      <p:pic>
        <p:nvPicPr>
          <p:cNvPr id="8" name="Graphic 7">
            <a:extLst>
              <a:ext uri="{FF2B5EF4-FFF2-40B4-BE49-F238E27FC236}">
                <a16:creationId xmlns:a16="http://schemas.microsoft.com/office/drawing/2014/main" id="{B3603827-EDDF-936E-A64B-D779CA5EA81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32098" y="2206546"/>
            <a:ext cx="688539" cy="688539"/>
          </a:xfrm>
          <a:prstGeom prst="rect">
            <a:avLst/>
          </a:prstGeom>
        </p:spPr>
      </p:pic>
      <p:pic>
        <p:nvPicPr>
          <p:cNvPr id="10" name="Graphic 9">
            <a:extLst>
              <a:ext uri="{FF2B5EF4-FFF2-40B4-BE49-F238E27FC236}">
                <a16:creationId xmlns:a16="http://schemas.microsoft.com/office/drawing/2014/main" id="{107B8AD5-C9C6-370A-415A-4826C989467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432096" y="3469750"/>
            <a:ext cx="688539" cy="688539"/>
          </a:xfrm>
          <a:prstGeom prst="rect">
            <a:avLst/>
          </a:prstGeom>
        </p:spPr>
      </p:pic>
    </p:spTree>
    <p:extLst>
      <p:ext uri="{BB962C8B-B14F-4D97-AF65-F5344CB8AC3E}">
        <p14:creationId xmlns:p14="http://schemas.microsoft.com/office/powerpoint/2010/main" val="345909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DD019-0DBA-2EB3-794B-DCE1DEDF0F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5FB49F-C0F6-5AEE-53EF-1B3AE2A7B51B}"/>
              </a:ext>
            </a:extLst>
          </p:cNvPr>
          <p:cNvSpPr>
            <a:spLocks noGrp="1"/>
          </p:cNvSpPr>
          <p:nvPr>
            <p:ph type="title"/>
          </p:nvPr>
        </p:nvSpPr>
        <p:spPr>
          <a:xfrm>
            <a:off x="285469" y="160894"/>
            <a:ext cx="10250362" cy="751350"/>
          </a:xfrm>
        </p:spPr>
        <p:txBody>
          <a:bodyPr anchor="ctr">
            <a:normAutofit/>
          </a:bodyPr>
          <a:lstStyle/>
          <a:p>
            <a:r>
              <a:rPr lang="en-US"/>
              <a:t>Validations (Residency PREP Partnership)</a:t>
            </a:r>
          </a:p>
        </p:txBody>
      </p:sp>
      <p:sp>
        <p:nvSpPr>
          <p:cNvPr id="3" name="Rectangle 2">
            <a:extLst>
              <a:ext uri="{FF2B5EF4-FFF2-40B4-BE49-F238E27FC236}">
                <a16:creationId xmlns:a16="http://schemas.microsoft.com/office/drawing/2014/main" id="{A569B483-D744-7E37-AB7B-87D1FB164160}"/>
              </a:ext>
              <a:ext uri="{C183D7F6-B498-43B3-948B-1728B52AA6E4}">
                <adec:decorative xmlns:adec="http://schemas.microsoft.com/office/drawing/2017/decorative" val="1"/>
              </a:ext>
            </a:extLst>
          </p:cNvPr>
          <p:cNvSpPr/>
          <p:nvPr/>
        </p:nvSpPr>
        <p:spPr>
          <a:xfrm>
            <a:off x="649357" y="1382485"/>
            <a:ext cx="8375373" cy="64509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0BEAAE-F30D-E390-0C30-C5FA3783ABF0}"/>
              </a:ext>
              <a:ext uri="{C183D7F6-B498-43B3-948B-1728B52AA6E4}">
                <adec:decorative xmlns:adec="http://schemas.microsoft.com/office/drawing/2017/decorative" val="1"/>
              </a:ext>
            </a:extLst>
          </p:cNvPr>
          <p:cNvSpPr/>
          <p:nvPr/>
        </p:nvSpPr>
        <p:spPr>
          <a:xfrm>
            <a:off x="649357" y="2176091"/>
            <a:ext cx="8375373" cy="64509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5C3D5DD-F576-6B60-2B64-63168EE88805}"/>
              </a:ext>
              <a:ext uri="{C183D7F6-B498-43B3-948B-1728B52AA6E4}">
                <adec:decorative xmlns:adec="http://schemas.microsoft.com/office/drawing/2017/decorative" val="1"/>
              </a:ext>
            </a:extLst>
          </p:cNvPr>
          <p:cNvSpPr/>
          <p:nvPr/>
        </p:nvSpPr>
        <p:spPr>
          <a:xfrm>
            <a:off x="649357" y="2969697"/>
            <a:ext cx="8375373" cy="64509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EAEC13D-7293-7EC6-F669-CF362E341138}"/>
              </a:ext>
              <a:ext uri="{C183D7F6-B498-43B3-948B-1728B52AA6E4}">
                <adec:decorative xmlns:adec="http://schemas.microsoft.com/office/drawing/2017/decorative" val="1"/>
              </a:ext>
            </a:extLst>
          </p:cNvPr>
          <p:cNvSpPr/>
          <p:nvPr/>
        </p:nvSpPr>
        <p:spPr>
          <a:xfrm>
            <a:off x="649357" y="3763303"/>
            <a:ext cx="8375373" cy="64509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2550011-5350-FFC7-FA80-053CBB0B333A}"/>
              </a:ext>
              <a:ext uri="{C183D7F6-B498-43B3-948B-1728B52AA6E4}">
                <adec:decorative xmlns:adec="http://schemas.microsoft.com/office/drawing/2017/decorative" val="1"/>
              </a:ext>
            </a:extLst>
          </p:cNvPr>
          <p:cNvSpPr/>
          <p:nvPr/>
        </p:nvSpPr>
        <p:spPr>
          <a:xfrm>
            <a:off x="649356" y="4556909"/>
            <a:ext cx="8375373" cy="645098"/>
          </a:xfrm>
          <a:prstGeom prst="rect">
            <a:avLst/>
          </a:prstGeom>
          <a:solidFill>
            <a:srgbClr val="FFD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BAF1F1-58FA-D401-6437-9C2491EC0F7A}"/>
              </a:ext>
            </a:extLst>
          </p:cNvPr>
          <p:cNvSpPr/>
          <p:nvPr/>
        </p:nvSpPr>
        <p:spPr>
          <a:xfrm>
            <a:off x="318576" y="1382485"/>
            <a:ext cx="11544581" cy="5108087"/>
          </a:xfrm>
          <a:prstGeom prst="rect">
            <a:avLst/>
          </a:prstGeom>
        </p:spPr>
        <p:txBody>
          <a:bodyPr/>
          <a:lstStyle/>
          <a:p>
            <a:pPr marL="285750" lvl="0" indent="-285750">
              <a:spcAft>
                <a:spcPts val="2400"/>
              </a:spcAft>
              <a:buFont typeface="Arial" panose="020B0604020202020204" pitchFamily="34" charset="0"/>
              <a:buChar char="•"/>
            </a:pPr>
            <a:r>
              <a:rPr lang="en-US" sz="3200" dirty="0"/>
              <a:t>New Year Opens - July 1, 20XX</a:t>
            </a:r>
          </a:p>
          <a:p>
            <a:pPr marL="285750" lvl="0" indent="-285750">
              <a:spcAft>
                <a:spcPts val="2400"/>
              </a:spcAft>
              <a:buFont typeface="Arial" panose="020B0604020202020204" pitchFamily="34" charset="0"/>
              <a:buChar char="•"/>
            </a:pPr>
            <a:r>
              <a:rPr lang="en-US" sz="3200" dirty="0"/>
              <a:t>Year Locks for New Entries- January 31, 20XX</a:t>
            </a:r>
          </a:p>
          <a:p>
            <a:pPr marL="285750" lvl="0" indent="-285750">
              <a:spcAft>
                <a:spcPts val="2400"/>
              </a:spcAft>
              <a:buFont typeface="Arial" panose="020B0604020202020204" pitchFamily="34" charset="0"/>
              <a:buChar char="•"/>
            </a:pPr>
            <a:r>
              <a:rPr lang="en-US" sz="3200" dirty="0"/>
              <a:t>TEA ID Not Valid- Error message</a:t>
            </a:r>
          </a:p>
          <a:p>
            <a:pPr marL="285750" lvl="0" indent="-285750">
              <a:spcAft>
                <a:spcPts val="2400"/>
              </a:spcAft>
              <a:buFont typeface="Arial" panose="020B0604020202020204" pitchFamily="34" charset="0"/>
              <a:buChar char="•"/>
            </a:pPr>
            <a:r>
              <a:rPr lang="en-US" sz="3200" dirty="0"/>
              <a:t>No Duplicate Entries- Error message</a:t>
            </a:r>
          </a:p>
          <a:p>
            <a:pPr marL="285750" lvl="0" indent="-285750">
              <a:spcAft>
                <a:spcPts val="2400"/>
              </a:spcAft>
              <a:buFont typeface="Arial" panose="020B0604020202020204" pitchFamily="34" charset="0"/>
              <a:buChar char="•"/>
            </a:pPr>
            <a:r>
              <a:rPr lang="en-US" sz="3200" dirty="0">
                <a:solidFill>
                  <a:schemeClr val="tx1"/>
                </a:solidFill>
              </a:rPr>
              <a:t>Limit 40 Participants / Year- </a:t>
            </a:r>
            <a:r>
              <a:rPr lang="en-US" sz="3200" dirty="0"/>
              <a:t>Error Message</a:t>
            </a:r>
          </a:p>
        </p:txBody>
      </p:sp>
    </p:spTree>
    <p:extLst>
      <p:ext uri="{BB962C8B-B14F-4D97-AF65-F5344CB8AC3E}">
        <p14:creationId xmlns:p14="http://schemas.microsoft.com/office/powerpoint/2010/main" val="318033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7062-F996-D698-E496-3A686762A239}"/>
              </a:ext>
            </a:extLst>
          </p:cNvPr>
          <p:cNvSpPr>
            <a:spLocks noGrp="1"/>
          </p:cNvSpPr>
          <p:nvPr>
            <p:ph type="title"/>
          </p:nvPr>
        </p:nvSpPr>
        <p:spPr/>
        <p:txBody>
          <a:bodyPr/>
          <a:lstStyle/>
          <a:p>
            <a:r>
              <a:rPr lang="en-US"/>
              <a:t>Initiate Candidate as a Residency PREP Participant</a:t>
            </a:r>
          </a:p>
        </p:txBody>
      </p:sp>
      <p:sp>
        <p:nvSpPr>
          <p:cNvPr id="3" name="Content Placeholder 2">
            <a:extLst>
              <a:ext uri="{FF2B5EF4-FFF2-40B4-BE49-F238E27FC236}">
                <a16:creationId xmlns:a16="http://schemas.microsoft.com/office/drawing/2014/main" id="{1B0F41A7-69F0-FA69-4FF1-A872B9163D4F}"/>
              </a:ext>
            </a:extLst>
          </p:cNvPr>
          <p:cNvSpPr>
            <a:spLocks noGrp="1"/>
          </p:cNvSpPr>
          <p:nvPr>
            <p:ph idx="1"/>
          </p:nvPr>
        </p:nvSpPr>
        <p:spPr/>
        <p:txBody>
          <a:bodyPr/>
          <a:lstStyle/>
          <a:p>
            <a:endParaRPr lang="en-US"/>
          </a:p>
        </p:txBody>
      </p:sp>
      <p:pic>
        <p:nvPicPr>
          <p:cNvPr id="4" name="Picture 3" descr="Add Clinical Experience Record form with candidate details, assignment data, and save option.">
            <a:extLst>
              <a:ext uri="{FF2B5EF4-FFF2-40B4-BE49-F238E27FC236}">
                <a16:creationId xmlns:a16="http://schemas.microsoft.com/office/drawing/2014/main" id="{37445649-279A-24F5-E6BB-E48462E81214}"/>
              </a:ext>
            </a:extLst>
          </p:cNvPr>
          <p:cNvPicPr>
            <a:picLocks noChangeAspect="1"/>
          </p:cNvPicPr>
          <p:nvPr/>
        </p:nvPicPr>
        <p:blipFill>
          <a:blip r:embed="rId3"/>
          <a:stretch>
            <a:fillRect/>
          </a:stretch>
        </p:blipFill>
        <p:spPr>
          <a:xfrm>
            <a:off x="0" y="799817"/>
            <a:ext cx="12192000" cy="6058183"/>
          </a:xfrm>
          <a:prstGeom prst="rect">
            <a:avLst/>
          </a:prstGeom>
        </p:spPr>
      </p:pic>
      <p:sp>
        <p:nvSpPr>
          <p:cNvPr id="5" name="Arrow: Left 4">
            <a:extLst>
              <a:ext uri="{FF2B5EF4-FFF2-40B4-BE49-F238E27FC236}">
                <a16:creationId xmlns:a16="http://schemas.microsoft.com/office/drawing/2014/main" id="{D0ABE89B-EDBC-9D7F-F77F-464A6F36F63F}"/>
              </a:ext>
              <a:ext uri="{C183D7F6-B498-43B3-948B-1728B52AA6E4}">
                <adec:decorative xmlns:adec="http://schemas.microsoft.com/office/drawing/2017/decorative" val="1"/>
              </a:ext>
            </a:extLst>
          </p:cNvPr>
          <p:cNvSpPr/>
          <p:nvPr/>
        </p:nvSpPr>
        <p:spPr>
          <a:xfrm>
            <a:off x="9953494" y="5481831"/>
            <a:ext cx="978408" cy="36576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8961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04E3-E599-D0AF-CC3B-6C9DBDB5E5FF}"/>
              </a:ext>
            </a:extLst>
          </p:cNvPr>
          <p:cNvSpPr>
            <a:spLocks noGrp="1"/>
          </p:cNvSpPr>
          <p:nvPr>
            <p:ph type="title"/>
          </p:nvPr>
        </p:nvSpPr>
        <p:spPr/>
        <p:txBody>
          <a:bodyPr/>
          <a:lstStyle/>
          <a:p>
            <a:r>
              <a:rPr lang="en-US" dirty="0"/>
              <a:t>Partner Page for Residency</a:t>
            </a:r>
          </a:p>
        </p:txBody>
      </p:sp>
      <p:pic>
        <p:nvPicPr>
          <p:cNvPr id="11" name="Picture 10" descr="Candidate PREP Allotment page showing district search and residency allotment status results.">
            <a:extLst>
              <a:ext uri="{FF2B5EF4-FFF2-40B4-BE49-F238E27FC236}">
                <a16:creationId xmlns:a16="http://schemas.microsoft.com/office/drawing/2014/main" id="{0024D901-0067-443E-9F45-3B08213B71C1}"/>
              </a:ext>
            </a:extLst>
          </p:cNvPr>
          <p:cNvPicPr>
            <a:picLocks noChangeAspect="1"/>
          </p:cNvPicPr>
          <p:nvPr/>
        </p:nvPicPr>
        <p:blipFill>
          <a:blip r:embed="rId3"/>
          <a:stretch>
            <a:fillRect/>
          </a:stretch>
        </p:blipFill>
        <p:spPr>
          <a:xfrm>
            <a:off x="96045" y="1132679"/>
            <a:ext cx="11839231" cy="4023360"/>
          </a:xfrm>
          <a:prstGeom prst="rect">
            <a:avLst/>
          </a:prstGeom>
        </p:spPr>
      </p:pic>
      <p:sp>
        <p:nvSpPr>
          <p:cNvPr id="6" name="TextBox 5">
            <a:extLst>
              <a:ext uri="{FF2B5EF4-FFF2-40B4-BE49-F238E27FC236}">
                <a16:creationId xmlns:a16="http://schemas.microsoft.com/office/drawing/2014/main" id="{5ED9FBF2-688F-C6BF-9B38-61F0F8975C13}"/>
              </a:ext>
            </a:extLst>
          </p:cNvPr>
          <p:cNvSpPr txBox="1"/>
          <p:nvPr/>
        </p:nvSpPr>
        <p:spPr>
          <a:xfrm>
            <a:off x="5709425" y="4851400"/>
            <a:ext cx="2743200" cy="1615827"/>
          </a:xfrm>
          <a:prstGeom prst="rect">
            <a:avLst/>
          </a:prstGeom>
          <a:noFill/>
        </p:spPr>
        <p:txBody>
          <a:bodyPr wrap="square">
            <a:spAutoFit/>
          </a:bodyPr>
          <a:lstStyle/>
          <a:p>
            <a:r>
              <a:rPr lang="en-US" sz="1100" dirty="0"/>
              <a:t>Inactive Reasons include:</a:t>
            </a:r>
          </a:p>
          <a:p>
            <a:r>
              <a:rPr lang="en-US" sz="1100" dirty="0"/>
              <a:t>Clinical Experience Record Deleted</a:t>
            </a:r>
          </a:p>
          <a:p>
            <a:r>
              <a:rPr lang="en-US" sz="1100" dirty="0"/>
              <a:t>District Changed by EPP</a:t>
            </a:r>
          </a:p>
          <a:p>
            <a:r>
              <a:rPr lang="en-US" sz="1100" dirty="0"/>
              <a:t>Dropped Out</a:t>
            </a:r>
          </a:p>
          <a:p>
            <a:r>
              <a:rPr lang="en-US" sz="1100" dirty="0"/>
              <a:t>EPP Changed</a:t>
            </a:r>
          </a:p>
          <a:p>
            <a:r>
              <a:rPr lang="en-US" sz="1100" dirty="0"/>
              <a:t>No Show</a:t>
            </a:r>
          </a:p>
          <a:p>
            <a:r>
              <a:rPr lang="en-US" sz="1100" dirty="0"/>
              <a:t>Removed by EPP</a:t>
            </a:r>
          </a:p>
          <a:p>
            <a:r>
              <a:rPr lang="en-US" sz="1100" dirty="0"/>
              <a:t>Residency Complete</a:t>
            </a:r>
          </a:p>
          <a:p>
            <a:r>
              <a:rPr lang="en-US" sz="1100" dirty="0"/>
              <a:t>Residency Experience w/LEA Complete</a:t>
            </a:r>
          </a:p>
        </p:txBody>
      </p:sp>
      <p:pic>
        <p:nvPicPr>
          <p:cNvPr id="9" name="Picture 8">
            <a:extLst>
              <a:ext uri="{FF2B5EF4-FFF2-40B4-BE49-F238E27FC236}">
                <a16:creationId xmlns:a16="http://schemas.microsoft.com/office/drawing/2014/main" id="{16E0F096-4E2E-B72B-59D2-C7B9823ABB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09280" y="4917531"/>
            <a:ext cx="2842506" cy="1615580"/>
          </a:xfrm>
          <a:prstGeom prst="rect">
            <a:avLst/>
          </a:prstGeom>
          <a:ln w="38100">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3" name="Straight Arrow Connector 12">
            <a:extLst>
              <a:ext uri="{FF2B5EF4-FFF2-40B4-BE49-F238E27FC236}">
                <a16:creationId xmlns:a16="http://schemas.microsoft.com/office/drawing/2014/main" id="{35DE6FA0-4C5A-E66B-45D8-C41F1B27D828}"/>
              </a:ext>
              <a:ext uri="{C183D7F6-B498-43B3-948B-1728B52AA6E4}">
                <adec:decorative xmlns:adec="http://schemas.microsoft.com/office/drawing/2017/decorative" val="1"/>
              </a:ext>
            </a:extLst>
          </p:cNvPr>
          <p:cNvCxnSpPr>
            <a:cxnSpLocks/>
          </p:cNvCxnSpPr>
          <p:nvPr/>
        </p:nvCxnSpPr>
        <p:spPr>
          <a:xfrm flipV="1">
            <a:off x="7074748" y="4045212"/>
            <a:ext cx="0" cy="8061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233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16557-9002-709A-EAB9-AA3740EDA6AD}"/>
              </a:ext>
            </a:extLst>
          </p:cNvPr>
          <p:cNvSpPr>
            <a:spLocks noGrp="1"/>
          </p:cNvSpPr>
          <p:nvPr>
            <p:ph type="title"/>
          </p:nvPr>
        </p:nvSpPr>
        <p:spPr/>
        <p:txBody>
          <a:bodyPr/>
          <a:lstStyle/>
          <a:p>
            <a:r>
              <a:rPr lang="en-US" dirty="0"/>
              <a:t>Candidates Starting Residency in Spring 2027</a:t>
            </a:r>
          </a:p>
        </p:txBody>
      </p:sp>
      <p:sp>
        <p:nvSpPr>
          <p:cNvPr id="3" name="Content Placeholder 2">
            <a:extLst>
              <a:ext uri="{FF2B5EF4-FFF2-40B4-BE49-F238E27FC236}">
                <a16:creationId xmlns:a16="http://schemas.microsoft.com/office/drawing/2014/main" id="{DAB6F4A4-75C6-3212-A08C-CD4BAC5C3642}"/>
              </a:ext>
            </a:extLst>
          </p:cNvPr>
          <p:cNvSpPr>
            <a:spLocks noGrp="1"/>
          </p:cNvSpPr>
          <p:nvPr>
            <p:ph idx="1"/>
          </p:nvPr>
        </p:nvSpPr>
        <p:spPr/>
        <p:txBody>
          <a:bodyPr/>
          <a:lstStyle/>
          <a:p>
            <a:r>
              <a:rPr lang="en-US"/>
              <a:t>The PREP “year” locks on January 31.</a:t>
            </a:r>
          </a:p>
          <a:p>
            <a:r>
              <a:rPr lang="en-US"/>
              <a:t>No new participants for 2026-2027 can be entered after this date.</a:t>
            </a:r>
          </a:p>
          <a:p>
            <a:r>
              <a:rPr lang="en-US"/>
              <a:t>Existing records can be edited where applicable after this date.</a:t>
            </a:r>
          </a:p>
        </p:txBody>
      </p:sp>
      <p:sp>
        <p:nvSpPr>
          <p:cNvPr id="5" name="Rectangle 4">
            <a:extLst>
              <a:ext uri="{FF2B5EF4-FFF2-40B4-BE49-F238E27FC236}">
                <a16:creationId xmlns:a16="http://schemas.microsoft.com/office/drawing/2014/main" id="{2C26E805-EE21-8C43-8011-2CC80FB1EABD}"/>
              </a:ext>
            </a:extLst>
          </p:cNvPr>
          <p:cNvSpPr/>
          <p:nvPr/>
        </p:nvSpPr>
        <p:spPr>
          <a:xfrm>
            <a:off x="1711386" y="3429000"/>
            <a:ext cx="8414748" cy="1938992"/>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r>
              <a:rPr lang="en-US" sz="2400">
                <a:solidFill>
                  <a:schemeClr val="bg1"/>
                </a:solidFill>
              </a:rPr>
              <a:t>EPPs must create clinical experience records for Residency candidates with a spring start date before January 31 with enough time for the LEA partner to verify the candidate as an active PREP allotment participant before ECOS locks the partner page at end of day on January 31.</a:t>
            </a:r>
          </a:p>
        </p:txBody>
      </p:sp>
      <p:sp>
        <p:nvSpPr>
          <p:cNvPr id="6" name="Star: 5 Points 5">
            <a:extLst>
              <a:ext uri="{FF2B5EF4-FFF2-40B4-BE49-F238E27FC236}">
                <a16:creationId xmlns:a16="http://schemas.microsoft.com/office/drawing/2014/main" id="{3FFA01B7-DC57-D9E9-E95C-9536814E35CA}"/>
              </a:ext>
              <a:ext uri="{C183D7F6-B498-43B3-948B-1728B52AA6E4}">
                <adec:decorative xmlns:adec="http://schemas.microsoft.com/office/drawing/2017/decorative" val="1"/>
              </a:ext>
            </a:extLst>
          </p:cNvPr>
          <p:cNvSpPr/>
          <p:nvPr/>
        </p:nvSpPr>
        <p:spPr>
          <a:xfrm>
            <a:off x="541227" y="3941296"/>
            <a:ext cx="914400" cy="914400"/>
          </a:xfrm>
          <a:prstGeom prst="star5">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0197108D-1AF2-5065-50A0-8EBFAF04C783}"/>
              </a:ext>
              <a:ext uri="{C183D7F6-B498-43B3-948B-1728B52AA6E4}">
                <adec:decorative xmlns:adec="http://schemas.microsoft.com/office/drawing/2017/decorative" val="1"/>
              </a:ext>
            </a:extLst>
          </p:cNvPr>
          <p:cNvSpPr/>
          <p:nvPr/>
        </p:nvSpPr>
        <p:spPr>
          <a:xfrm>
            <a:off x="10381893" y="3941296"/>
            <a:ext cx="914400" cy="914400"/>
          </a:xfrm>
          <a:prstGeom prst="star5">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D68CA98-312C-FB4A-40AA-AABEAFAA3151}"/>
              </a:ext>
            </a:extLst>
          </p:cNvPr>
          <p:cNvSpPr>
            <a:spLocks noGrp="1"/>
          </p:cNvSpPr>
          <p:nvPr>
            <p:ph type="sldNum" sz="quarter" idx="4"/>
          </p:nvPr>
        </p:nvSpPr>
        <p:spPr/>
        <p:txBody>
          <a:bodyPr/>
          <a:lstStyle/>
          <a:p>
            <a:fld id="{69C126A4-BD19-47E2-8A0E-0DE1B9D8C925}" type="slidenum">
              <a:rPr lang="en-US" smtClean="0"/>
              <a:pPr/>
              <a:t>23</a:t>
            </a:fld>
            <a:endParaRPr lang="en-US"/>
          </a:p>
        </p:txBody>
      </p:sp>
    </p:spTree>
    <p:extLst>
      <p:ext uri="{BB962C8B-B14F-4D97-AF65-F5344CB8AC3E}">
        <p14:creationId xmlns:p14="http://schemas.microsoft.com/office/powerpoint/2010/main" val="3273892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6B37-1737-EF67-E7EC-48DF4A5117AA}"/>
              </a:ext>
            </a:extLst>
          </p:cNvPr>
          <p:cNvSpPr>
            <a:spLocks noGrp="1"/>
          </p:cNvSpPr>
          <p:nvPr>
            <p:ph type="title"/>
          </p:nvPr>
        </p:nvSpPr>
        <p:spPr/>
        <p:txBody>
          <a:bodyPr/>
          <a:lstStyle/>
          <a:p>
            <a:r>
              <a:rPr lang="en-US"/>
              <a:t>Quick Quiz-Residency Participants</a:t>
            </a:r>
          </a:p>
        </p:txBody>
      </p:sp>
      <p:sp>
        <p:nvSpPr>
          <p:cNvPr id="3" name="Content Placeholder 2">
            <a:extLst>
              <a:ext uri="{FF2B5EF4-FFF2-40B4-BE49-F238E27FC236}">
                <a16:creationId xmlns:a16="http://schemas.microsoft.com/office/drawing/2014/main" id="{C039C888-3886-9904-7EDE-CBD4CCBED3C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4709FA9-44C0-70E0-F114-A307C0009D67}"/>
              </a:ext>
            </a:extLst>
          </p:cNvPr>
          <p:cNvSpPr>
            <a:spLocks noGrp="1"/>
          </p:cNvSpPr>
          <p:nvPr>
            <p:ph type="sldNum" sz="quarter" idx="4"/>
          </p:nvPr>
        </p:nvSpPr>
        <p:spPr/>
        <p:txBody>
          <a:bodyPr/>
          <a:lstStyle/>
          <a:p>
            <a:fld id="{69C126A4-BD19-47E2-8A0E-0DE1B9D8C925}" type="slidenum">
              <a:rPr lang="en-US" smtClean="0"/>
              <a:pPr/>
              <a:t>24</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descr="screenshot of form ">
                <a:extLst>
                  <a:ext uri="{FF2B5EF4-FFF2-40B4-BE49-F238E27FC236}">
                    <a16:creationId xmlns:a16="http://schemas.microsoft.com/office/drawing/2014/main" id="{15E6B524-A967-9482-3E6D-2D6CBF554FE7}"/>
                  </a:ext>
                </a:extLst>
              </p:cNvPr>
              <p:cNvGraphicFramePr>
                <a:graphicFrameLocks noGrp="1"/>
              </p:cNvGraphicFramePr>
              <p:nvPr>
                <p:extLst>
                  <p:ext uri="{D42A27DB-BD31-4B8C-83A1-F6EECF244321}">
                    <p14:modId xmlns:p14="http://schemas.microsoft.com/office/powerpoint/2010/main" val="2360270601"/>
                  </p:ext>
                </p:extLst>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Add-in 4" descr="screenshot of form ">
                <a:extLst>
                  <a:ext uri="{FF2B5EF4-FFF2-40B4-BE49-F238E27FC236}">
                    <a16:creationId xmlns:a16="http://schemas.microsoft.com/office/drawing/2014/main" id="{15E6B524-A967-9482-3E6D-2D6CBF554FE7}"/>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2498580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92631-8841-F8B5-7F87-DC77744A6A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505F8C-B31E-8233-3862-B55538B7A00B}"/>
              </a:ext>
            </a:extLst>
          </p:cNvPr>
          <p:cNvSpPr>
            <a:spLocks noGrp="1"/>
          </p:cNvSpPr>
          <p:nvPr>
            <p:ph type="ctrTitle"/>
          </p:nvPr>
        </p:nvSpPr>
        <p:spPr/>
        <p:txBody>
          <a:bodyPr/>
          <a:lstStyle/>
          <a:p>
            <a:r>
              <a:rPr lang="en-US" sz="3600"/>
              <a:t>Resources / Technical Assistance</a:t>
            </a:r>
          </a:p>
        </p:txBody>
      </p:sp>
    </p:spTree>
    <p:extLst>
      <p:ext uri="{BB962C8B-B14F-4D97-AF65-F5344CB8AC3E}">
        <p14:creationId xmlns:p14="http://schemas.microsoft.com/office/powerpoint/2010/main" val="1031190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82488-C6BE-3C03-9B25-7768980E2C98}"/>
              </a:ext>
            </a:extLst>
          </p:cNvPr>
          <p:cNvSpPr>
            <a:spLocks noGrp="1"/>
          </p:cNvSpPr>
          <p:nvPr>
            <p:ph type="title"/>
          </p:nvPr>
        </p:nvSpPr>
        <p:spPr>
          <a:xfrm>
            <a:off x="285469" y="160894"/>
            <a:ext cx="10250362" cy="751350"/>
          </a:xfrm>
        </p:spPr>
        <p:txBody>
          <a:bodyPr anchor="ctr">
            <a:normAutofit/>
          </a:bodyPr>
          <a:lstStyle/>
          <a:p>
            <a:r>
              <a:rPr lang="en-US"/>
              <a:t>Problem Solving – Requires Communication </a:t>
            </a:r>
          </a:p>
        </p:txBody>
      </p:sp>
      <p:sp>
        <p:nvSpPr>
          <p:cNvPr id="29" name="Content Placeholder 2">
            <a:extLst>
              <a:ext uri="{FF2B5EF4-FFF2-40B4-BE49-F238E27FC236}">
                <a16:creationId xmlns:a16="http://schemas.microsoft.com/office/drawing/2014/main" id="{EEC75617-2626-6472-01C3-93F1CE212840}"/>
              </a:ext>
            </a:extLst>
          </p:cNvPr>
          <p:cNvSpPr>
            <a:spLocks noGrp="1"/>
          </p:cNvSpPr>
          <p:nvPr>
            <p:ph idx="1"/>
          </p:nvPr>
        </p:nvSpPr>
        <p:spPr>
          <a:xfrm>
            <a:off x="285469" y="1253331"/>
            <a:ext cx="11544300" cy="4351337"/>
          </a:xfrm>
        </p:spPr>
        <p:txBody>
          <a:bodyPr/>
          <a:lstStyle/>
          <a:p>
            <a:pPr lvl="0"/>
            <a:r>
              <a:rPr lang="en-US" sz="1800" b="1" dirty="0"/>
              <a:t>You don’t see your menu options in ECOS Entities.</a:t>
            </a:r>
            <a:endParaRPr lang="en-US" sz="1800" dirty="0"/>
          </a:p>
          <a:p>
            <a:pPr lvl="1"/>
            <a:r>
              <a:rPr lang="en-US" sz="1600" dirty="0"/>
              <a:t>Return to the TEAL landing page and verify you have the correct access for your entity type (LEA or EPP)</a:t>
            </a:r>
          </a:p>
          <a:p>
            <a:pPr lvl="1"/>
            <a:r>
              <a:rPr lang="en-US" sz="1600" dirty="0"/>
              <a:t>Log out of TEAL, empty your internet cache, refresh your browser, then log in to TEAL again</a:t>
            </a:r>
          </a:p>
          <a:p>
            <a:pPr lvl="0"/>
            <a:r>
              <a:rPr lang="en-US" sz="1800" b="1" dirty="0"/>
              <a:t>The screen options are on your menu, but the screens don’t populate or data entry fields are greyed out.</a:t>
            </a:r>
            <a:endParaRPr lang="en-US" sz="1800" dirty="0"/>
          </a:p>
          <a:p>
            <a:pPr lvl="1"/>
            <a:r>
              <a:rPr lang="en-US" sz="1600" dirty="0"/>
              <a:t>Verify you have an approved LASO IV application (see TEA website or submit request to PREP Support Portal)</a:t>
            </a:r>
          </a:p>
          <a:p>
            <a:pPr lvl="1"/>
            <a:r>
              <a:rPr lang="en-US" sz="1600" dirty="0"/>
              <a:t>Verify TEA Admins has entered your approval and/or partnership (submit request to TEA Help Desk &gt; Preparation Programs &gt; Data Reporting)</a:t>
            </a:r>
          </a:p>
          <a:p>
            <a:pPr lvl="0"/>
            <a:r>
              <a:rPr lang="en-US" sz="1800" b="1" dirty="0"/>
              <a:t>You don’t have the correct TEA ID number for the participant.</a:t>
            </a:r>
            <a:endParaRPr lang="en-US" sz="1800" dirty="0"/>
          </a:p>
          <a:p>
            <a:pPr lvl="1"/>
            <a:r>
              <a:rPr lang="en-US" sz="1600" dirty="0"/>
              <a:t>Ask the participant to log into TEAL and get the number for you (listed on the TEAL landing page under the link to the Educator account)</a:t>
            </a:r>
          </a:p>
          <a:p>
            <a:pPr lvl="1"/>
            <a:r>
              <a:rPr lang="en-US" sz="1600" dirty="0"/>
              <a:t>HR can use File Transfer in ECOS to get the TEA ID number attached to a Social Security Number</a:t>
            </a:r>
          </a:p>
          <a:p>
            <a:pPr lvl="0"/>
            <a:r>
              <a:rPr lang="en-US" sz="1800" b="1" dirty="0"/>
              <a:t>When you save a mentee record, ECOS throws an error message that the mentee limit is met for the mentor.</a:t>
            </a:r>
            <a:endParaRPr lang="en-US" sz="1800" dirty="0"/>
          </a:p>
          <a:p>
            <a:pPr lvl="1"/>
            <a:r>
              <a:rPr lang="en-US" sz="1600" dirty="0"/>
              <a:t>Verify the mentor teacher assignment value is correct (ask the mentor if he/she is mentoring in any other districts)</a:t>
            </a:r>
          </a:p>
          <a:p>
            <a:pPr lvl="0"/>
            <a:r>
              <a:rPr lang="en-US" sz="1800" b="1" dirty="0"/>
              <a:t>You don’t see a specific Residency participant on your partner page</a:t>
            </a:r>
          </a:p>
          <a:p>
            <a:pPr lvl="1"/>
            <a:r>
              <a:rPr lang="en-US" sz="1600" dirty="0"/>
              <a:t>Contact your EPP partner.</a:t>
            </a:r>
          </a:p>
          <a:p>
            <a:pPr lvl="0"/>
            <a:r>
              <a:rPr lang="en-US" sz="1800" b="1" dirty="0"/>
              <a:t>Information is missing or incorrect in your Residency participant’s record.</a:t>
            </a:r>
          </a:p>
          <a:p>
            <a:pPr lvl="1"/>
            <a:r>
              <a:rPr lang="en-US" sz="1600" dirty="0"/>
              <a:t>Contact your EPP partner. </a:t>
            </a:r>
          </a:p>
        </p:txBody>
      </p:sp>
    </p:spTree>
    <p:extLst>
      <p:ext uri="{BB962C8B-B14F-4D97-AF65-F5344CB8AC3E}">
        <p14:creationId xmlns:p14="http://schemas.microsoft.com/office/powerpoint/2010/main" val="3395598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7505B-FA51-70D2-FF2F-C26C80308C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D37B3E-0688-E133-226A-6B0544FDE0B8}"/>
              </a:ext>
            </a:extLst>
          </p:cNvPr>
          <p:cNvSpPr>
            <a:spLocks noGrp="1"/>
          </p:cNvSpPr>
          <p:nvPr>
            <p:ph type="title"/>
          </p:nvPr>
        </p:nvSpPr>
        <p:spPr/>
        <p:txBody>
          <a:bodyPr/>
          <a:lstStyle/>
          <a:p>
            <a:r>
              <a:rPr lang="en-US"/>
              <a:t>System Validations – Data Entry Timeline</a:t>
            </a:r>
          </a:p>
        </p:txBody>
      </p:sp>
      <p:sp>
        <p:nvSpPr>
          <p:cNvPr id="3" name="Content Placeholder 2">
            <a:extLst>
              <a:ext uri="{FF2B5EF4-FFF2-40B4-BE49-F238E27FC236}">
                <a16:creationId xmlns:a16="http://schemas.microsoft.com/office/drawing/2014/main" id="{50458A36-2A95-4880-D71D-BBA3EC9E39FC}"/>
              </a:ext>
              <a:ext uri="{C183D7F6-B498-43B3-948B-1728B52AA6E4}">
                <adec:decorative xmlns:adec="http://schemas.microsoft.com/office/drawing/2017/decorative" val="1"/>
              </a:ext>
            </a:extLst>
          </p:cNvPr>
          <p:cNvSpPr>
            <a:spLocks noGrp="1"/>
          </p:cNvSpPr>
          <p:nvPr>
            <p:ph idx="1"/>
          </p:nvPr>
        </p:nvSpPr>
        <p:spPr>
          <a:xfrm>
            <a:off x="865582" y="1390082"/>
            <a:ext cx="6915285" cy="4233725"/>
          </a:xfrm>
        </p:spPr>
        <p:txBody>
          <a:bodyPr/>
          <a:lstStyle/>
          <a:p>
            <a:pPr marL="0" indent="0">
              <a:lnSpc>
                <a:spcPct val="100000"/>
              </a:lnSpc>
              <a:spcBef>
                <a:spcPts val="959"/>
              </a:spcBef>
              <a:buClr>
                <a:srgbClr val="304B84"/>
              </a:buClr>
              <a:buSzPct val="100000"/>
              <a:buNone/>
            </a:pPr>
            <a:endParaRPr lang="en-US" sz="2200">
              <a:solidFill>
                <a:srgbClr val="2D2D2D"/>
              </a:solidFill>
              <a:latin typeface="Aptos"/>
            </a:endParaRPr>
          </a:p>
          <a:p>
            <a:pPr marL="0" indent="0">
              <a:lnSpc>
                <a:spcPct val="100000"/>
              </a:lnSpc>
              <a:spcBef>
                <a:spcPts val="959"/>
              </a:spcBef>
              <a:buClr>
                <a:srgbClr val="304B84"/>
              </a:buClr>
              <a:buSzPct val="100000"/>
              <a:buNone/>
            </a:pPr>
            <a:endParaRPr lang="en-US" sz="2200" b="1">
              <a:solidFill>
                <a:srgbClr val="2D2D2D"/>
              </a:solidFill>
              <a:latin typeface="Aptos"/>
            </a:endParaRPr>
          </a:p>
          <a:p>
            <a:pPr>
              <a:lnSpc>
                <a:spcPct val="100000"/>
              </a:lnSpc>
              <a:buFont typeface="Arial" panose="020B0604020202020204" pitchFamily="34" charset="0"/>
              <a:buChar char="•"/>
            </a:pPr>
            <a:endParaRPr lang="en-US" sz="2200"/>
          </a:p>
        </p:txBody>
      </p:sp>
      <p:graphicFrame>
        <p:nvGraphicFramePr>
          <p:cNvPr id="6" name="Table 5">
            <a:extLst>
              <a:ext uri="{FF2B5EF4-FFF2-40B4-BE49-F238E27FC236}">
                <a16:creationId xmlns:a16="http://schemas.microsoft.com/office/drawing/2014/main" id="{BD32A4F1-5F15-7A4B-0A3B-53CB11D340F1}"/>
              </a:ext>
            </a:extLst>
          </p:cNvPr>
          <p:cNvGraphicFramePr>
            <a:graphicFrameLocks noGrp="1"/>
          </p:cNvGraphicFramePr>
          <p:nvPr>
            <p:extLst>
              <p:ext uri="{D42A27DB-BD31-4B8C-83A1-F6EECF244321}">
                <p14:modId xmlns:p14="http://schemas.microsoft.com/office/powerpoint/2010/main" val="2202402534"/>
              </p:ext>
            </p:extLst>
          </p:nvPr>
        </p:nvGraphicFramePr>
        <p:xfrm>
          <a:off x="701040" y="2189531"/>
          <a:ext cx="10789920" cy="23469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3342026296"/>
                    </a:ext>
                  </a:extLst>
                </a:gridCol>
                <a:gridCol w="640080">
                  <a:extLst>
                    <a:ext uri="{9D8B030D-6E8A-4147-A177-3AD203B41FA5}">
                      <a16:colId xmlns:a16="http://schemas.microsoft.com/office/drawing/2014/main" val="2434640890"/>
                    </a:ext>
                  </a:extLst>
                </a:gridCol>
                <a:gridCol w="640080">
                  <a:extLst>
                    <a:ext uri="{9D8B030D-6E8A-4147-A177-3AD203B41FA5}">
                      <a16:colId xmlns:a16="http://schemas.microsoft.com/office/drawing/2014/main" val="540291939"/>
                    </a:ext>
                  </a:extLst>
                </a:gridCol>
                <a:gridCol w="731520">
                  <a:extLst>
                    <a:ext uri="{9D8B030D-6E8A-4147-A177-3AD203B41FA5}">
                      <a16:colId xmlns:a16="http://schemas.microsoft.com/office/drawing/2014/main" val="1241879886"/>
                    </a:ext>
                  </a:extLst>
                </a:gridCol>
                <a:gridCol w="640080">
                  <a:extLst>
                    <a:ext uri="{9D8B030D-6E8A-4147-A177-3AD203B41FA5}">
                      <a16:colId xmlns:a16="http://schemas.microsoft.com/office/drawing/2014/main" val="631949763"/>
                    </a:ext>
                  </a:extLst>
                </a:gridCol>
                <a:gridCol w="640080">
                  <a:extLst>
                    <a:ext uri="{9D8B030D-6E8A-4147-A177-3AD203B41FA5}">
                      <a16:colId xmlns:a16="http://schemas.microsoft.com/office/drawing/2014/main" val="1170128045"/>
                    </a:ext>
                  </a:extLst>
                </a:gridCol>
                <a:gridCol w="731520">
                  <a:extLst>
                    <a:ext uri="{9D8B030D-6E8A-4147-A177-3AD203B41FA5}">
                      <a16:colId xmlns:a16="http://schemas.microsoft.com/office/drawing/2014/main" val="4208631543"/>
                    </a:ext>
                  </a:extLst>
                </a:gridCol>
                <a:gridCol w="640080">
                  <a:extLst>
                    <a:ext uri="{9D8B030D-6E8A-4147-A177-3AD203B41FA5}">
                      <a16:colId xmlns:a16="http://schemas.microsoft.com/office/drawing/2014/main" val="3704896598"/>
                    </a:ext>
                  </a:extLst>
                </a:gridCol>
                <a:gridCol w="640080">
                  <a:extLst>
                    <a:ext uri="{9D8B030D-6E8A-4147-A177-3AD203B41FA5}">
                      <a16:colId xmlns:a16="http://schemas.microsoft.com/office/drawing/2014/main" val="1591529231"/>
                    </a:ext>
                  </a:extLst>
                </a:gridCol>
                <a:gridCol w="640080">
                  <a:extLst>
                    <a:ext uri="{9D8B030D-6E8A-4147-A177-3AD203B41FA5}">
                      <a16:colId xmlns:a16="http://schemas.microsoft.com/office/drawing/2014/main" val="1180196974"/>
                    </a:ext>
                  </a:extLst>
                </a:gridCol>
                <a:gridCol w="640080">
                  <a:extLst>
                    <a:ext uri="{9D8B030D-6E8A-4147-A177-3AD203B41FA5}">
                      <a16:colId xmlns:a16="http://schemas.microsoft.com/office/drawing/2014/main" val="1938093638"/>
                    </a:ext>
                  </a:extLst>
                </a:gridCol>
                <a:gridCol w="640080">
                  <a:extLst>
                    <a:ext uri="{9D8B030D-6E8A-4147-A177-3AD203B41FA5}">
                      <a16:colId xmlns:a16="http://schemas.microsoft.com/office/drawing/2014/main" val="2729822511"/>
                    </a:ext>
                  </a:extLst>
                </a:gridCol>
                <a:gridCol w="731520">
                  <a:extLst>
                    <a:ext uri="{9D8B030D-6E8A-4147-A177-3AD203B41FA5}">
                      <a16:colId xmlns:a16="http://schemas.microsoft.com/office/drawing/2014/main" val="1275696208"/>
                    </a:ext>
                  </a:extLst>
                </a:gridCol>
                <a:gridCol w="640080">
                  <a:extLst>
                    <a:ext uri="{9D8B030D-6E8A-4147-A177-3AD203B41FA5}">
                      <a16:colId xmlns:a16="http://schemas.microsoft.com/office/drawing/2014/main" val="1756938520"/>
                    </a:ext>
                  </a:extLst>
                </a:gridCol>
                <a:gridCol w="731520">
                  <a:extLst>
                    <a:ext uri="{9D8B030D-6E8A-4147-A177-3AD203B41FA5}">
                      <a16:colId xmlns:a16="http://schemas.microsoft.com/office/drawing/2014/main" val="3772004677"/>
                    </a:ext>
                  </a:extLst>
                </a:gridCol>
                <a:gridCol w="731520">
                  <a:extLst>
                    <a:ext uri="{9D8B030D-6E8A-4147-A177-3AD203B41FA5}">
                      <a16:colId xmlns:a16="http://schemas.microsoft.com/office/drawing/2014/main" val="3015699356"/>
                    </a:ext>
                  </a:extLst>
                </a:gridCol>
              </a:tblGrid>
              <a:tr h="370840">
                <a:tc>
                  <a:txBody>
                    <a:bodyPr/>
                    <a:lstStyle/>
                    <a:p>
                      <a:pPr algn="ctr"/>
                      <a:r>
                        <a:rPr lang="en-US" sz="1400" dirty="0"/>
                        <a:t>July 2026</a:t>
                      </a:r>
                    </a:p>
                  </a:txBody>
                  <a:tcPr anchor="ctr">
                    <a:solidFill>
                      <a:schemeClr val="tx2">
                        <a:lumMod val="75000"/>
                      </a:schemeClr>
                    </a:solidFill>
                  </a:tcPr>
                </a:tc>
                <a:tc>
                  <a:txBody>
                    <a:bodyPr/>
                    <a:lstStyle/>
                    <a:p>
                      <a:pPr algn="ctr"/>
                      <a:r>
                        <a:rPr lang="en-US" sz="1400"/>
                        <a:t>Aug 2026</a:t>
                      </a:r>
                    </a:p>
                  </a:txBody>
                  <a:tcPr anchor="ctr"/>
                </a:tc>
                <a:tc>
                  <a:txBody>
                    <a:bodyPr/>
                    <a:lstStyle/>
                    <a:p>
                      <a:pPr algn="ctr"/>
                      <a:r>
                        <a:rPr lang="en-US" sz="1400"/>
                        <a:t>Sep 2026</a:t>
                      </a:r>
                    </a:p>
                  </a:txBody>
                  <a:tcPr anchor="ctr"/>
                </a:tc>
                <a:tc>
                  <a:txBody>
                    <a:bodyPr/>
                    <a:lstStyle/>
                    <a:p>
                      <a:pPr algn="ctr"/>
                      <a:r>
                        <a:rPr lang="en-US" sz="1400"/>
                        <a:t>Oct 2026</a:t>
                      </a:r>
                    </a:p>
                  </a:txBody>
                  <a:tcPr anchor="ctr"/>
                </a:tc>
                <a:tc>
                  <a:txBody>
                    <a:bodyPr/>
                    <a:lstStyle/>
                    <a:p>
                      <a:pPr algn="ctr"/>
                      <a:r>
                        <a:rPr lang="en-US" sz="1400"/>
                        <a:t>Nov 2026</a:t>
                      </a:r>
                    </a:p>
                  </a:txBody>
                  <a:tcPr anchor="ctr"/>
                </a:tc>
                <a:tc>
                  <a:txBody>
                    <a:bodyPr/>
                    <a:lstStyle/>
                    <a:p>
                      <a:pPr algn="ctr"/>
                      <a:r>
                        <a:rPr lang="en-US" sz="1400"/>
                        <a:t>Dec 2026</a:t>
                      </a:r>
                    </a:p>
                  </a:txBody>
                  <a:tcPr anchor="ctr"/>
                </a:tc>
                <a:tc>
                  <a:txBody>
                    <a:bodyPr/>
                    <a:lstStyle/>
                    <a:p>
                      <a:pPr algn="ctr"/>
                      <a:r>
                        <a:rPr lang="en-US" sz="1400"/>
                        <a:t>Jan 2027</a:t>
                      </a:r>
                    </a:p>
                  </a:txBody>
                  <a:tcPr anchor="ctr">
                    <a:solidFill>
                      <a:srgbClr val="FF0000"/>
                    </a:solidFill>
                  </a:tcPr>
                </a:tc>
                <a:tc>
                  <a:txBody>
                    <a:bodyPr/>
                    <a:lstStyle/>
                    <a:p>
                      <a:pPr algn="ctr"/>
                      <a:r>
                        <a:rPr lang="en-US" sz="1400"/>
                        <a:t>Feb 2027</a:t>
                      </a:r>
                    </a:p>
                  </a:txBody>
                  <a:tcPr anchor="ctr"/>
                </a:tc>
                <a:tc>
                  <a:txBody>
                    <a:bodyPr/>
                    <a:lstStyle/>
                    <a:p>
                      <a:pPr algn="ctr"/>
                      <a:r>
                        <a:rPr lang="en-US" sz="1400"/>
                        <a:t>Mar 2027</a:t>
                      </a:r>
                    </a:p>
                  </a:txBody>
                  <a:tcPr anchor="ctr"/>
                </a:tc>
                <a:tc>
                  <a:txBody>
                    <a:bodyPr/>
                    <a:lstStyle/>
                    <a:p>
                      <a:pPr algn="ctr"/>
                      <a:r>
                        <a:rPr lang="en-US" sz="1400"/>
                        <a:t>Apr 2027</a:t>
                      </a:r>
                    </a:p>
                  </a:txBody>
                  <a:tcPr anchor="ctr"/>
                </a:tc>
                <a:tc>
                  <a:txBody>
                    <a:bodyPr/>
                    <a:lstStyle/>
                    <a:p>
                      <a:pPr algn="ctr"/>
                      <a:r>
                        <a:rPr lang="en-US" sz="1400"/>
                        <a:t>May 2027</a:t>
                      </a:r>
                    </a:p>
                  </a:txBody>
                  <a:tcPr anchor="ctr"/>
                </a:tc>
                <a:tc>
                  <a:txBody>
                    <a:bodyPr/>
                    <a:lstStyle/>
                    <a:p>
                      <a:pPr algn="ctr"/>
                      <a:r>
                        <a:rPr lang="en-US" sz="1400"/>
                        <a:t>Jun 2027</a:t>
                      </a:r>
                    </a:p>
                  </a:txBody>
                  <a:tcPr anchor="ctr"/>
                </a:tc>
                <a:tc>
                  <a:txBody>
                    <a:bodyPr/>
                    <a:lstStyle/>
                    <a:p>
                      <a:pPr algn="ctr"/>
                      <a:r>
                        <a:rPr lang="en-US" sz="1400" dirty="0"/>
                        <a:t>Jul </a:t>
                      </a:r>
                    </a:p>
                    <a:p>
                      <a:pPr algn="ctr"/>
                      <a:r>
                        <a:rPr lang="en-US" sz="1400" dirty="0"/>
                        <a:t>2027</a:t>
                      </a:r>
                    </a:p>
                  </a:txBody>
                  <a:tcPr anchor="ctr">
                    <a:solidFill>
                      <a:schemeClr val="tx2">
                        <a:lumMod val="75000"/>
                      </a:schemeClr>
                    </a:solidFill>
                  </a:tcPr>
                </a:tc>
                <a:tc>
                  <a:txBody>
                    <a:bodyPr/>
                    <a:lstStyle/>
                    <a:p>
                      <a:pPr algn="ctr"/>
                      <a:r>
                        <a:rPr lang="en-US" sz="1400"/>
                        <a:t>Aug 2027</a:t>
                      </a:r>
                    </a:p>
                  </a:txBody>
                  <a:tcPr anchor="ctr"/>
                </a:tc>
                <a:tc>
                  <a:txBody>
                    <a:bodyPr/>
                    <a:lstStyle/>
                    <a:p>
                      <a:pPr algn="ctr"/>
                      <a:r>
                        <a:rPr lang="en-US" sz="1400"/>
                        <a:t>Sep 2027</a:t>
                      </a:r>
                    </a:p>
                  </a:txBody>
                  <a:tcPr anchor="ctr"/>
                </a:tc>
                <a:tc>
                  <a:txBody>
                    <a:bodyPr/>
                    <a:lstStyle/>
                    <a:p>
                      <a:pPr algn="ctr"/>
                      <a:r>
                        <a:rPr lang="en-US" sz="1400"/>
                        <a:t>Oct 2027</a:t>
                      </a:r>
                    </a:p>
                  </a:txBody>
                  <a:tcPr anchor="ctr"/>
                </a:tc>
                <a:extLst>
                  <a:ext uri="{0D108BD9-81ED-4DB2-BD59-A6C34878D82A}">
                    <a16:rowId xmlns:a16="http://schemas.microsoft.com/office/drawing/2014/main" val="306989816"/>
                  </a:ext>
                </a:extLst>
              </a:tr>
              <a:tr h="370840">
                <a:tc>
                  <a:txBody>
                    <a:bodyPr/>
                    <a:lstStyle/>
                    <a:p>
                      <a:pPr algn="ctr"/>
                      <a:r>
                        <a:rPr lang="en-US" sz="1200" b="1"/>
                        <a:t>7/1</a:t>
                      </a:r>
                    </a:p>
                    <a:p>
                      <a:pPr algn="ctr"/>
                      <a:r>
                        <a:rPr lang="en-US" sz="1200" b="1"/>
                        <a:t>26-27 Cohort Opens</a:t>
                      </a:r>
                    </a:p>
                  </a:txBody>
                  <a:tcPr anchor="ctr">
                    <a:solidFill>
                      <a:srgbClr val="92D050"/>
                    </a:solidFill>
                  </a:tcPr>
                </a:tc>
                <a:tc>
                  <a:txBody>
                    <a:bodyPr/>
                    <a:lstStyle/>
                    <a:p>
                      <a:pPr algn="ctr"/>
                      <a:r>
                        <a:rPr lang="en-US" sz="1200" b="1"/>
                        <a:t>8/28</a:t>
                      </a:r>
                    </a:p>
                    <a:p>
                      <a:pPr algn="ctr"/>
                      <a:r>
                        <a:rPr lang="en-US" sz="1200" b="1"/>
                        <a:t>26-27 Data Due</a:t>
                      </a:r>
                    </a:p>
                  </a:txBody>
                  <a:tcPr anchor="ctr"/>
                </a:tc>
                <a:tc>
                  <a:txBody>
                    <a:bodyPr/>
                    <a:lstStyle/>
                    <a:p>
                      <a:pPr algn="ctr"/>
                      <a:endParaRPr lang="en-US" sz="1200" b="1"/>
                    </a:p>
                  </a:txBody>
                  <a:tcPr anchor="ctr"/>
                </a:tc>
                <a:tc>
                  <a:txBody>
                    <a:bodyPr/>
                    <a:lstStyle/>
                    <a:p>
                      <a:pPr algn="ctr"/>
                      <a:r>
                        <a:rPr lang="en-US" sz="1200" b="1"/>
                        <a:t>26-27</a:t>
                      </a:r>
                    </a:p>
                    <a:p>
                      <a:pPr algn="ctr"/>
                      <a:r>
                        <a:rPr lang="en-US" sz="1200" b="1"/>
                        <a:t>Initial $$ Payout</a:t>
                      </a:r>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r>
                        <a:rPr lang="en-US" sz="1200" b="1"/>
                        <a:t>1/31</a:t>
                      </a:r>
                    </a:p>
                    <a:p>
                      <a:pPr algn="ctr"/>
                      <a:r>
                        <a:rPr lang="en-US" sz="1200" b="1"/>
                        <a:t>26-27 Cohort Locks</a:t>
                      </a:r>
                    </a:p>
                  </a:txBody>
                  <a:tcPr anchor="ctr">
                    <a:solidFill>
                      <a:srgbClr val="F9B9BE"/>
                    </a:solidFill>
                  </a:tcP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r>
                        <a:rPr lang="en-US" sz="1200" b="1"/>
                        <a:t>26-27 Settle up $$ Payout</a:t>
                      </a:r>
                    </a:p>
                  </a:txBody>
                  <a:tcPr anchor="ctr"/>
                </a:tc>
                <a:tc>
                  <a:txBody>
                    <a:bodyPr/>
                    <a:lstStyle/>
                    <a:p>
                      <a:pPr algn="ctr"/>
                      <a:endParaRPr lang="en-US" sz="1200" b="1"/>
                    </a:p>
                  </a:txBody>
                  <a:tcPr anchor="ctr"/>
                </a:tc>
                <a:extLst>
                  <a:ext uri="{0D108BD9-81ED-4DB2-BD59-A6C34878D82A}">
                    <a16:rowId xmlns:a16="http://schemas.microsoft.com/office/drawing/2014/main" val="3063429241"/>
                  </a:ext>
                </a:extLst>
              </a:tr>
              <a:tr h="370840">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endParaRPr lang="en-US" sz="1200" b="1"/>
                    </a:p>
                  </a:txBody>
                  <a:tcPr anchor="ctr"/>
                </a:tc>
                <a:tc>
                  <a:txBody>
                    <a:bodyPr/>
                    <a:lstStyle/>
                    <a:p>
                      <a:pPr algn="ctr"/>
                      <a:r>
                        <a:rPr lang="en-US" sz="1200" b="1"/>
                        <a:t>7/1</a:t>
                      </a:r>
                    </a:p>
                    <a:p>
                      <a:pPr algn="ctr"/>
                      <a:r>
                        <a:rPr lang="en-US" sz="1200" b="1"/>
                        <a:t>27-28 Cohort Opens</a:t>
                      </a:r>
                    </a:p>
                    <a:p>
                      <a:pPr algn="ctr"/>
                      <a:endParaRPr lang="en-US" sz="1200" b="1"/>
                    </a:p>
                  </a:txBody>
                  <a:tcPr anchor="ctr">
                    <a:solidFill>
                      <a:srgbClr val="92D050"/>
                    </a:solidFill>
                  </a:tcPr>
                </a:tc>
                <a:tc>
                  <a:txBody>
                    <a:bodyPr/>
                    <a:lstStyle/>
                    <a:p>
                      <a:pPr algn="ctr"/>
                      <a:r>
                        <a:rPr lang="en-US" sz="1200" b="1"/>
                        <a:t>8/28</a:t>
                      </a:r>
                    </a:p>
                    <a:p>
                      <a:pPr algn="ctr"/>
                      <a:r>
                        <a:rPr lang="en-US" sz="1200" b="1"/>
                        <a:t>27-28 Data Due</a:t>
                      </a:r>
                    </a:p>
                    <a:p>
                      <a:pPr algn="ctr"/>
                      <a:endParaRPr lang="en-US" sz="1200" b="1"/>
                    </a:p>
                  </a:txBody>
                  <a:tcPr anchor="ctr"/>
                </a:tc>
                <a:tc>
                  <a:txBody>
                    <a:bodyPr/>
                    <a:lstStyle/>
                    <a:p>
                      <a:pPr algn="ctr"/>
                      <a:endParaRPr lang="en-US" sz="1200" b="1"/>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27-28 Initial $$ Payout</a:t>
                      </a:r>
                    </a:p>
                    <a:p>
                      <a:pPr algn="ctr"/>
                      <a:endParaRPr lang="en-US" sz="1200" b="1" dirty="0"/>
                    </a:p>
                  </a:txBody>
                  <a:tcPr anchor="ctr"/>
                </a:tc>
                <a:extLst>
                  <a:ext uri="{0D108BD9-81ED-4DB2-BD59-A6C34878D82A}">
                    <a16:rowId xmlns:a16="http://schemas.microsoft.com/office/drawing/2014/main" val="847267593"/>
                  </a:ext>
                </a:extLst>
              </a:tr>
            </a:tbl>
          </a:graphicData>
        </a:graphic>
      </p:graphicFrame>
    </p:spTree>
    <p:extLst>
      <p:ext uri="{BB962C8B-B14F-4D97-AF65-F5344CB8AC3E}">
        <p14:creationId xmlns:p14="http://schemas.microsoft.com/office/powerpoint/2010/main" val="3599071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C841E-76C9-F1EF-4492-D93285F934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A97036-F7D0-7614-B269-09CFF4061D9F}"/>
              </a:ext>
            </a:extLst>
          </p:cNvPr>
          <p:cNvSpPr>
            <a:spLocks noGrp="1"/>
          </p:cNvSpPr>
          <p:nvPr>
            <p:ph type="title"/>
          </p:nvPr>
        </p:nvSpPr>
        <p:spPr/>
        <p:txBody>
          <a:bodyPr/>
          <a:lstStyle/>
          <a:p>
            <a:r>
              <a:rPr lang="en-US" dirty="0"/>
              <a:t>Additional Resources</a:t>
            </a:r>
          </a:p>
        </p:txBody>
      </p:sp>
      <p:sp>
        <p:nvSpPr>
          <p:cNvPr id="5" name="TextBox 4">
            <a:extLst>
              <a:ext uri="{FF2B5EF4-FFF2-40B4-BE49-F238E27FC236}">
                <a16:creationId xmlns:a16="http://schemas.microsoft.com/office/drawing/2014/main" id="{95204F78-D370-0C2D-3698-938665DFA79E}"/>
              </a:ext>
            </a:extLst>
          </p:cNvPr>
          <p:cNvSpPr txBox="1">
            <a:spLocks/>
          </p:cNvSpPr>
          <p:nvPr/>
        </p:nvSpPr>
        <p:spPr>
          <a:xfrm flipH="1">
            <a:off x="317628" y="1369284"/>
            <a:ext cx="11556743" cy="461665"/>
          </a:xfrm>
          <a:prstGeom prst="rect">
            <a:avLst/>
          </a:prstGeom>
          <a:solidFill>
            <a:schemeClr val="accent1">
              <a:lumMod val="20000"/>
              <a:lumOff val="80000"/>
            </a:schemeClr>
          </a:solid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Find PREP Information &amp; </a:t>
            </a:r>
            <a:r>
              <a:rPr lang="en-US" sz="2400" b="1">
                <a:solidFill>
                  <a:prstClr val="black"/>
                </a:solidFill>
                <a:latin typeface="Aptos" panose="020B0004020202020204" pitchFamily="34" charset="0"/>
                <a:ea typeface="Open Sans" panose="020B0606030504020204" pitchFamily="34" charset="0"/>
                <a:cs typeface="Open Sans" panose="020B0606030504020204" pitchFamily="34" charset="0"/>
              </a:rPr>
              <a:t>S</a:t>
            </a:r>
            <a:r>
              <a:rPr kumimoji="0" lang="en-US" sz="2400" b="1" i="0" u="none" strike="noStrike" kern="1200" cap="none" spc="0" normalizeH="0" baseline="0" noProof="0" err="1">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upports</a:t>
            </a:r>
            <a:r>
              <a:rPr kumimoji="0" lang="en-US" sz="2400" b="1" i="0" u="none" strike="noStrike" kern="1200" cap="none" spc="0" normalizeH="0" baseline="0" noProof="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rPr>
              <a:t> - timelines, webinars, and planning tools</a:t>
            </a:r>
            <a:endParaRPr kumimoji="0" lang="en-US" sz="2400" b="0" i="0" u="none" strike="noStrike" kern="1200" cap="none" spc="0" normalizeH="0" baseline="0" noProof="0">
              <a:ln>
                <a:noFill/>
              </a:ln>
              <a:solidFill>
                <a:prstClr val="black"/>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18E4B95D-42DA-48E8-5A23-B361B00BCABB}"/>
              </a:ext>
            </a:extLst>
          </p:cNvPr>
          <p:cNvSpPr>
            <a:spLocks noGrp="1"/>
          </p:cNvSpPr>
          <p:nvPr>
            <p:ph idx="1"/>
          </p:nvPr>
        </p:nvSpPr>
        <p:spPr>
          <a:xfrm>
            <a:off x="285468" y="2199917"/>
            <a:ext cx="11544581" cy="4094991"/>
          </a:xfrm>
        </p:spPr>
        <p:txBody>
          <a:bodyPr/>
          <a:lstStyle/>
          <a:p>
            <a:pPr>
              <a:lnSpc>
                <a:spcPct val="100000"/>
              </a:lnSpc>
              <a:buFont typeface="Arial" panose="020B0604020202020204" pitchFamily="34" charset="0"/>
              <a:buChar char="•"/>
            </a:pPr>
            <a:r>
              <a:rPr lang="en-US" sz="2400" dirty="0">
                <a:solidFill>
                  <a:srgbClr val="1682C5"/>
                </a:solidFill>
                <a:hlinkClick r:id="rId3">
                  <a:extLst>
                    <a:ext uri="{A12FA001-AC4F-418D-AE19-62706E023703}">
                      <ahyp:hlinkClr xmlns:ahyp="http://schemas.microsoft.com/office/drawing/2018/hyperlinkcolor" val="tx"/>
                    </a:ext>
                  </a:extLst>
                </a:hlinkClick>
              </a:rPr>
              <a:t>LASO Cycle 4 Grant and Programs</a:t>
            </a:r>
            <a:endParaRPr lang="en-US" sz="2400" dirty="0"/>
          </a:p>
          <a:p>
            <a:pPr>
              <a:lnSpc>
                <a:spcPct val="100000"/>
              </a:lnSpc>
              <a:buFont typeface="Arial" panose="020B0604020202020204" pitchFamily="34" charset="0"/>
              <a:buChar char="•"/>
            </a:pPr>
            <a:r>
              <a:rPr lang="en-US" sz="2400" dirty="0">
                <a:solidFill>
                  <a:srgbClr val="0D6CB9"/>
                </a:solidFill>
                <a:hlinkClick r:id="rId4"/>
              </a:rPr>
              <a:t>PREP Allotment </a:t>
            </a:r>
            <a:r>
              <a:rPr lang="en-US" sz="2400" dirty="0">
                <a:solidFill>
                  <a:srgbClr val="0D6CB9"/>
                </a:solidFill>
              </a:rPr>
              <a:t>Information page</a:t>
            </a:r>
          </a:p>
          <a:p>
            <a:pPr>
              <a:lnSpc>
                <a:spcPct val="100000"/>
              </a:lnSpc>
              <a:buFont typeface="Arial" panose="020B0604020202020204" pitchFamily="34" charset="0"/>
              <a:buChar char="•"/>
            </a:pPr>
            <a:r>
              <a:rPr lang="en-US" sz="2400" dirty="0">
                <a:solidFill>
                  <a:srgbClr val="0D6CB9"/>
                </a:solidFill>
              </a:rPr>
              <a:t>Technical</a:t>
            </a:r>
            <a:r>
              <a:rPr lang="en-US" sz="2400" dirty="0"/>
              <a:t> Manual (In Draft-Release Date TBD)</a:t>
            </a:r>
          </a:p>
          <a:p>
            <a:pPr>
              <a:lnSpc>
                <a:spcPct val="100000"/>
              </a:lnSpc>
              <a:buFont typeface="Arial" panose="020B0604020202020204" pitchFamily="34" charset="0"/>
              <a:buChar char="•"/>
            </a:pPr>
            <a:r>
              <a:rPr lang="en-US" sz="2400" dirty="0">
                <a:hlinkClick r:id="rId5"/>
              </a:rPr>
              <a:t>PREP Support Portal</a:t>
            </a:r>
            <a:endParaRPr lang="en-US" sz="2400" dirty="0"/>
          </a:p>
          <a:p>
            <a:pPr>
              <a:lnSpc>
                <a:spcPct val="100000"/>
              </a:lnSpc>
              <a:buFont typeface="Arial" panose="020B0604020202020204" pitchFamily="34" charset="0"/>
              <a:buChar char="•"/>
            </a:pPr>
            <a:r>
              <a:rPr lang="en-US" sz="2400" dirty="0"/>
              <a:t>Recorded training and FAQ published on TEA website</a:t>
            </a:r>
          </a:p>
          <a:p>
            <a:pPr>
              <a:lnSpc>
                <a:spcPct val="100000"/>
              </a:lnSpc>
              <a:buFont typeface="Arial" panose="020B0604020202020204" pitchFamily="34" charset="0"/>
              <a:buChar char="•"/>
            </a:pPr>
            <a:r>
              <a:rPr lang="en-US" sz="2400" dirty="0">
                <a:hlinkClick r:id="rId6"/>
              </a:rPr>
              <a:t>TEA Help Desk </a:t>
            </a:r>
            <a:r>
              <a:rPr lang="en-US" sz="2400" dirty="0"/>
              <a:t>at tea.texas.gov</a:t>
            </a:r>
          </a:p>
        </p:txBody>
      </p:sp>
      <p:sp>
        <p:nvSpPr>
          <p:cNvPr id="7" name="Rectangle 6">
            <a:extLst>
              <a:ext uri="{FF2B5EF4-FFF2-40B4-BE49-F238E27FC236}">
                <a16:creationId xmlns:a16="http://schemas.microsoft.com/office/drawing/2014/main" id="{DF916D25-82D8-0617-8E8D-1572C7A6F0B0}"/>
              </a:ext>
            </a:extLst>
          </p:cNvPr>
          <p:cNvSpPr/>
          <p:nvPr/>
        </p:nvSpPr>
        <p:spPr>
          <a:xfrm>
            <a:off x="7398738" y="2748877"/>
            <a:ext cx="3958556" cy="954107"/>
          </a:xfrm>
          <a:prstGeom prst="rect">
            <a:avLst/>
          </a:prstGeom>
          <a:solidFill>
            <a:schemeClr val="tx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pPr algn="ctr"/>
            <a:r>
              <a:rPr lang="en-US" sz="2800" b="0" cap="none" spc="0" dirty="0">
                <a:ln w="0"/>
                <a:solidFill>
                  <a:schemeClr val="bg1"/>
                </a:solidFill>
                <a:effectLst>
                  <a:outerShdw blurRad="38100" dist="19050" dir="2700000" algn="tl" rotWithShape="0">
                    <a:schemeClr val="dk1">
                      <a:alpha val="40000"/>
                    </a:schemeClr>
                  </a:outerShdw>
                </a:effectLst>
              </a:rPr>
              <a:t>Check Newsletters for Importan</a:t>
            </a:r>
            <a:r>
              <a:rPr lang="en-US" sz="2800" dirty="0">
                <a:ln w="0"/>
                <a:solidFill>
                  <a:schemeClr val="bg1"/>
                </a:solidFill>
                <a:effectLst>
                  <a:outerShdw blurRad="38100" dist="19050" dir="2700000" algn="tl" rotWithShape="0">
                    <a:schemeClr val="dk1">
                      <a:alpha val="40000"/>
                    </a:schemeClr>
                  </a:outerShdw>
                </a:effectLst>
              </a:rPr>
              <a:t>t Information</a:t>
            </a:r>
            <a:endParaRPr lang="en-US" sz="2800" b="0" cap="none" spc="0" dirty="0">
              <a:ln w="0"/>
              <a:solidFill>
                <a:schemeClr val="bg1"/>
              </a:solidFill>
              <a:effectLst>
                <a:outerShdw blurRad="38100" dist="19050" dir="2700000" algn="tl" rotWithShape="0">
                  <a:schemeClr val="dk1">
                    <a:alpha val="40000"/>
                  </a:schemeClr>
                </a:outerShdw>
              </a:effectLst>
            </a:endParaRPr>
          </a:p>
        </p:txBody>
      </p:sp>
      <p:pic>
        <p:nvPicPr>
          <p:cNvPr id="8" name="Picture 7" descr="Top navigation bar with Login, HelpDesk, and Search options. ">
            <a:extLst>
              <a:ext uri="{FF2B5EF4-FFF2-40B4-BE49-F238E27FC236}">
                <a16:creationId xmlns:a16="http://schemas.microsoft.com/office/drawing/2014/main" id="{672B84DC-CDE9-D048-2DD6-0E60251B5E7F}"/>
              </a:ext>
            </a:extLst>
          </p:cNvPr>
          <p:cNvPicPr>
            <a:picLocks noChangeAspect="1"/>
          </p:cNvPicPr>
          <p:nvPr/>
        </p:nvPicPr>
        <p:blipFill>
          <a:blip r:embed="rId7"/>
          <a:stretch>
            <a:fillRect/>
          </a:stretch>
        </p:blipFill>
        <p:spPr>
          <a:xfrm>
            <a:off x="4793260" y="4690340"/>
            <a:ext cx="2605478" cy="365760"/>
          </a:xfrm>
          <a:prstGeom prst="rect">
            <a:avLst/>
          </a:prstGeom>
          <a:ln w="28575">
            <a:solidFill>
              <a:schemeClr val="tx1"/>
            </a:solidFill>
          </a:ln>
        </p:spPr>
      </p:pic>
      <p:pic>
        <p:nvPicPr>
          <p:cNvPr id="10" name="Picture 9" descr="Educator Testing and Preparation Programs graphic with instructor and classroom icon.">
            <a:extLst>
              <a:ext uri="{FF2B5EF4-FFF2-40B4-BE49-F238E27FC236}">
                <a16:creationId xmlns:a16="http://schemas.microsoft.com/office/drawing/2014/main" id="{06CA206E-86D8-9C74-527F-0B280C17C5E8}"/>
              </a:ext>
            </a:extLst>
          </p:cNvPr>
          <p:cNvPicPr>
            <a:picLocks noChangeAspect="1"/>
          </p:cNvPicPr>
          <p:nvPr/>
        </p:nvPicPr>
        <p:blipFill>
          <a:blip r:embed="rId8"/>
          <a:stretch>
            <a:fillRect/>
          </a:stretch>
        </p:blipFill>
        <p:spPr>
          <a:xfrm>
            <a:off x="4650905" y="5131857"/>
            <a:ext cx="1872943" cy="1280160"/>
          </a:xfrm>
          <a:prstGeom prst="rect">
            <a:avLst/>
          </a:prstGeom>
        </p:spPr>
      </p:pic>
      <p:pic>
        <p:nvPicPr>
          <p:cNvPr id="12" name="Picture 11" descr="Data reporting button ">
            <a:extLst>
              <a:ext uri="{FF2B5EF4-FFF2-40B4-BE49-F238E27FC236}">
                <a16:creationId xmlns:a16="http://schemas.microsoft.com/office/drawing/2014/main" id="{FCA1A6E2-B3A1-D703-18FF-CA9F66EF89A1}"/>
              </a:ext>
            </a:extLst>
          </p:cNvPr>
          <p:cNvPicPr>
            <a:picLocks noChangeAspect="1"/>
          </p:cNvPicPr>
          <p:nvPr/>
        </p:nvPicPr>
        <p:blipFill>
          <a:blip r:embed="rId9"/>
          <a:stretch>
            <a:fillRect/>
          </a:stretch>
        </p:blipFill>
        <p:spPr>
          <a:xfrm>
            <a:off x="6057758" y="5647327"/>
            <a:ext cx="2313829" cy="548640"/>
          </a:xfrm>
          <a:prstGeom prst="rect">
            <a:avLst/>
          </a:prstGeom>
        </p:spPr>
      </p:pic>
      <p:sp>
        <p:nvSpPr>
          <p:cNvPr id="4" name="Slide Number Placeholder 3">
            <a:extLst>
              <a:ext uri="{FF2B5EF4-FFF2-40B4-BE49-F238E27FC236}">
                <a16:creationId xmlns:a16="http://schemas.microsoft.com/office/drawing/2014/main" id="{BE84328B-2087-0501-A6AD-9DEC639AF165}"/>
              </a:ext>
            </a:extLst>
          </p:cNvPr>
          <p:cNvSpPr>
            <a:spLocks noGrp="1"/>
          </p:cNvSpPr>
          <p:nvPr>
            <p:ph type="sldNum" sz="quarter" idx="4"/>
          </p:nvPr>
        </p:nvSpPr>
        <p:spPr/>
        <p:txBody>
          <a:bodyPr/>
          <a:lstStyle/>
          <a:p>
            <a:fld id="{69C126A4-BD19-47E2-8A0E-0DE1B9D8C925}" type="slidenum">
              <a:rPr lang="en-US" smtClean="0"/>
              <a:pPr/>
              <a:t>28</a:t>
            </a:fld>
            <a:endParaRPr lang="en-US"/>
          </a:p>
        </p:txBody>
      </p:sp>
    </p:spTree>
    <p:extLst>
      <p:ext uri="{BB962C8B-B14F-4D97-AF65-F5344CB8AC3E}">
        <p14:creationId xmlns:p14="http://schemas.microsoft.com/office/powerpoint/2010/main" val="3969837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891C-1F85-518B-ACC4-5D586E4A6887}"/>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2433561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DA9FE-F594-7149-E5AE-7AC1A40B4AE3}"/>
              </a:ext>
            </a:extLst>
          </p:cNvPr>
          <p:cNvSpPr>
            <a:spLocks noGrp="1"/>
          </p:cNvSpPr>
          <p:nvPr>
            <p:ph type="title"/>
          </p:nvPr>
        </p:nvSpPr>
        <p:spPr/>
        <p:txBody>
          <a:bodyPr/>
          <a:lstStyle/>
          <a:p>
            <a:r>
              <a:rPr lang="en-US" dirty="0"/>
              <a:t>Key Words to Know Today</a:t>
            </a:r>
          </a:p>
        </p:txBody>
      </p:sp>
      <p:sp>
        <p:nvSpPr>
          <p:cNvPr id="3" name="Content Placeholder 2">
            <a:extLst>
              <a:ext uri="{FF2B5EF4-FFF2-40B4-BE49-F238E27FC236}">
                <a16:creationId xmlns:a16="http://schemas.microsoft.com/office/drawing/2014/main" id="{DF8B6831-34FC-6885-21C3-A42636C7624F}"/>
              </a:ext>
            </a:extLst>
          </p:cNvPr>
          <p:cNvSpPr>
            <a:spLocks noGrp="1"/>
          </p:cNvSpPr>
          <p:nvPr>
            <p:ph idx="1"/>
          </p:nvPr>
        </p:nvSpPr>
        <p:spPr>
          <a:xfrm>
            <a:off x="285469" y="1174520"/>
            <a:ext cx="11544581" cy="5141614"/>
          </a:xfrm>
        </p:spPr>
        <p:txBody>
          <a:bodyPr/>
          <a:lstStyle/>
          <a:p>
            <a:r>
              <a:rPr lang="en-US" sz="2400" b="1" dirty="0"/>
              <a:t>LEA</a:t>
            </a:r>
            <a:r>
              <a:rPr lang="en-US" sz="2400" dirty="0"/>
              <a:t> – local education agency such as district or approved charter campus</a:t>
            </a:r>
          </a:p>
          <a:p>
            <a:r>
              <a:rPr lang="en-US" sz="2400" b="1" dirty="0"/>
              <a:t>EPP</a:t>
            </a:r>
            <a:r>
              <a:rPr lang="en-US" sz="2400" dirty="0"/>
              <a:t> – educator preparation program responsible for preparing and recommending candidates for educator certification</a:t>
            </a:r>
          </a:p>
          <a:p>
            <a:r>
              <a:rPr lang="en-US" sz="2400" b="1" dirty="0"/>
              <a:t>Entity</a:t>
            </a:r>
            <a:r>
              <a:rPr lang="en-US" sz="2400" dirty="0"/>
              <a:t> – generically referencing LEA, EPP, or both</a:t>
            </a:r>
          </a:p>
          <a:p>
            <a:r>
              <a:rPr lang="en-US" sz="2400" b="1" dirty="0"/>
              <a:t>Legal Authority </a:t>
            </a:r>
            <a:r>
              <a:rPr lang="en-US" sz="2400" dirty="0"/>
              <a:t>– the person at the entity with ultimate responsibility for that entity and it’s operation (e.g. the Superintendent of a school district or the Dean/Director/Owner of an EPP)</a:t>
            </a:r>
          </a:p>
          <a:p>
            <a:r>
              <a:rPr lang="en-US" sz="2400" b="1" dirty="0"/>
              <a:t>ECOS</a:t>
            </a:r>
            <a:r>
              <a:rPr lang="en-US" sz="2400" dirty="0"/>
              <a:t> – The Educator Certification Online System that is an application accessed via TEAL and that houses all of the educator data across the state</a:t>
            </a:r>
          </a:p>
          <a:p>
            <a:pPr lvl="1"/>
            <a:r>
              <a:rPr lang="en-US" sz="2000" dirty="0"/>
              <a:t>ECOS for Educators – educator accounts containing certification data</a:t>
            </a:r>
          </a:p>
          <a:p>
            <a:pPr lvl="1"/>
            <a:r>
              <a:rPr lang="en-US" sz="2000" dirty="0"/>
              <a:t>ECOS for Entities – LEAs and EPPs process requests and document and access entity specific records for educators and educator candidates.</a:t>
            </a:r>
          </a:p>
          <a:p>
            <a:pPr lvl="1"/>
            <a:r>
              <a:rPr lang="en-US" sz="2000" dirty="0"/>
              <a:t>ECOS for Admins – TEA access to all data</a:t>
            </a:r>
          </a:p>
          <a:p>
            <a:r>
              <a:rPr lang="en-US" sz="2400" b="1" dirty="0"/>
              <a:t>PREP Data Manager – </a:t>
            </a:r>
            <a:r>
              <a:rPr lang="en-US" sz="2000" dirty="0"/>
              <a:t>The person responsible for entering PREP data into ECOS and verifying its accuracy.</a:t>
            </a:r>
          </a:p>
        </p:txBody>
      </p:sp>
    </p:spTree>
    <p:extLst>
      <p:ext uri="{BB962C8B-B14F-4D97-AF65-F5344CB8AC3E}">
        <p14:creationId xmlns:p14="http://schemas.microsoft.com/office/powerpoint/2010/main" val="3856563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B57A2-0C43-456F-9FCC-E137D4527F10}"/>
              </a:ext>
            </a:extLst>
          </p:cNvPr>
          <p:cNvSpPr>
            <a:spLocks noGrp="1"/>
          </p:cNvSpPr>
          <p:nvPr>
            <p:ph type="title"/>
          </p:nvPr>
        </p:nvSpPr>
        <p:spPr/>
        <p:txBody>
          <a:bodyPr/>
          <a:lstStyle/>
          <a:p>
            <a:r>
              <a:rPr lang="en-US" dirty="0"/>
              <a:t>Image of Form </a:t>
            </a:r>
          </a:p>
        </p:txBody>
      </p:sp>
      <p:sp>
        <p:nvSpPr>
          <p:cNvPr id="3" name="Content Placeholder 2">
            <a:extLst>
              <a:ext uri="{FF2B5EF4-FFF2-40B4-BE49-F238E27FC236}">
                <a16:creationId xmlns:a16="http://schemas.microsoft.com/office/drawing/2014/main" id="{D71E800E-1D97-0817-F7F7-0C4E5CB08ECE}"/>
              </a:ext>
            </a:extLst>
          </p:cNvPr>
          <p:cNvSpPr>
            <a:spLocks noGrp="1"/>
          </p:cNvSpPr>
          <p:nvPr>
            <p:ph idx="1"/>
          </p:nvPr>
        </p:nvSpPr>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descr="Screen shot of form ">
                <a:extLst>
                  <a:ext uri="{FF2B5EF4-FFF2-40B4-BE49-F238E27FC236}">
                    <a16:creationId xmlns:a16="http://schemas.microsoft.com/office/drawing/2014/main" id="{E54886E7-F237-22D3-B788-430C2542F6A8}"/>
                  </a:ext>
                </a:extLst>
              </p:cNvPr>
              <p:cNvGraphicFramePr>
                <a:graphicFrameLocks noGrp="1"/>
              </p:cNvGraphicFramePr>
              <p:nvPr>
                <p:extLst>
                  <p:ext uri="{D42A27DB-BD31-4B8C-83A1-F6EECF244321}">
                    <p14:modId xmlns:p14="http://schemas.microsoft.com/office/powerpoint/2010/main" val="3831283016"/>
                  </p:ext>
                </p:extLst>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Add-in 4" descr="Screen shot of form ">
                <a:extLst>
                  <a:ext uri="{FF2B5EF4-FFF2-40B4-BE49-F238E27FC236}">
                    <a16:creationId xmlns:a16="http://schemas.microsoft.com/office/drawing/2014/main" id="{E54886E7-F237-22D3-B788-430C2542F6A8}"/>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Add-in 5" descr="Screen shot of a form ">
                <a:extLst>
                  <a:ext uri="{FF2B5EF4-FFF2-40B4-BE49-F238E27FC236}">
                    <a16:creationId xmlns:a16="http://schemas.microsoft.com/office/drawing/2014/main" id="{1F34851A-D2A1-2206-B3EB-C4319C3A41DF}"/>
                  </a:ext>
                </a:extLst>
              </p:cNvPr>
              <p:cNvGraphicFramePr>
                <a:graphicFrameLocks noGrp="1"/>
              </p:cNvGraphicFramePr>
              <p:nvPr>
                <p:extLst>
                  <p:ext uri="{D42A27DB-BD31-4B8C-83A1-F6EECF244321}">
                    <p14:modId xmlns:p14="http://schemas.microsoft.com/office/powerpoint/2010/main" val="3278717220"/>
                  </p:ext>
                </p:extLst>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6" name="Add-in 5" descr="Screen shot of a form ">
                <a:extLst>
                  <a:ext uri="{FF2B5EF4-FFF2-40B4-BE49-F238E27FC236}">
                    <a16:creationId xmlns:a16="http://schemas.microsoft.com/office/drawing/2014/main" id="{1F34851A-D2A1-2206-B3EB-C4319C3A41DF}"/>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1162830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E2EFD-F2B7-6C43-7533-DC756647B033}"/>
              </a:ext>
            </a:extLst>
          </p:cNvPr>
          <p:cNvSpPr>
            <a:spLocks noGrp="1"/>
          </p:cNvSpPr>
          <p:nvPr>
            <p:ph type="ctrTitle"/>
          </p:nvPr>
        </p:nvSpPr>
        <p:spPr>
          <a:xfrm>
            <a:off x="3637733" y="3017890"/>
            <a:ext cx="6758597" cy="1100516"/>
          </a:xfrm>
        </p:spPr>
        <p:txBody>
          <a:bodyPr/>
          <a:lstStyle/>
          <a:p>
            <a:r>
              <a:rPr lang="en-US" sz="3600" dirty="0"/>
              <a:t>PREP Programs Overview &amp; Managing Data</a:t>
            </a:r>
          </a:p>
        </p:txBody>
      </p:sp>
    </p:spTree>
    <p:extLst>
      <p:ext uri="{BB962C8B-B14F-4D97-AF65-F5344CB8AC3E}">
        <p14:creationId xmlns:p14="http://schemas.microsoft.com/office/powerpoint/2010/main" val="8557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55B1C7F0-F864-9726-8E1D-98058EF25AED}"/>
              </a:ext>
              <a:ext uri="{C183D7F6-B498-43B3-948B-1728B52AA6E4}">
                <adec:decorative xmlns:adec="http://schemas.microsoft.com/office/drawing/2017/decorative" val="1"/>
              </a:ext>
            </a:extLst>
          </p:cNvPr>
          <p:cNvSpPr/>
          <p:nvPr/>
        </p:nvSpPr>
        <p:spPr>
          <a:xfrm>
            <a:off x="4473183" y="1242461"/>
            <a:ext cx="3564264" cy="970042"/>
          </a:xfrm>
          <a:prstGeom prst="roundRect">
            <a:avLst>
              <a:gd name="adj" fmla="val 10000"/>
            </a:avLst>
          </a:prstGeom>
          <a:solidFill>
            <a:schemeClr val="accent1">
              <a:lumMod val="40000"/>
              <a:lumOff val="6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3EF47EB6-33CF-B61D-A505-FD8414A99AB8}"/>
              </a:ext>
              <a:ext uri="{C183D7F6-B498-43B3-948B-1728B52AA6E4}">
                <adec:decorative xmlns:adec="http://schemas.microsoft.com/office/drawing/2017/decorative" val="1"/>
              </a:ext>
            </a:extLst>
          </p:cNvPr>
          <p:cNvSpPr/>
          <p:nvPr/>
        </p:nvSpPr>
        <p:spPr>
          <a:xfrm>
            <a:off x="2937771" y="2619921"/>
            <a:ext cx="1940084" cy="1463036"/>
          </a:xfrm>
          <a:prstGeom prst="rect">
            <a:avLst/>
          </a:prstGeom>
          <a:solidFill>
            <a:schemeClr val="accent4">
              <a:lumMod val="40000"/>
              <a:lumOff val="60000"/>
            </a:schemeClr>
          </a:solidFill>
          <a:ln w="12700" cap="flat" cmpd="sng" algn="ctr">
            <a:noFill/>
            <a:prstDash val="solid"/>
            <a:miter lim="800000"/>
          </a:ln>
          <a:effectLst>
            <a:glow rad="139700">
              <a:schemeClr val="accent5">
                <a:satMod val="175000"/>
                <a:alpha val="40000"/>
              </a:schemeClr>
            </a:glo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2AE2379A-064D-851E-799E-45CF1219C312}"/>
              </a:ext>
              <a:ext uri="{C183D7F6-B498-43B3-948B-1728B52AA6E4}">
                <adec:decorative xmlns:adec="http://schemas.microsoft.com/office/drawing/2017/decorative" val="1"/>
              </a:ext>
            </a:extLst>
          </p:cNvPr>
          <p:cNvSpPr/>
          <p:nvPr/>
        </p:nvSpPr>
        <p:spPr>
          <a:xfrm>
            <a:off x="590269" y="2619921"/>
            <a:ext cx="1940084" cy="1463036"/>
          </a:xfrm>
          <a:prstGeom prst="rect">
            <a:avLst/>
          </a:prstGeom>
          <a:solidFill>
            <a:schemeClr val="accent2">
              <a:lumMod val="60000"/>
              <a:lumOff val="40000"/>
            </a:schemeClr>
          </a:solidFill>
          <a:ln w="12700" cap="flat" cmpd="sng" algn="ctr">
            <a:noFill/>
            <a:prstDash val="solid"/>
            <a:miter lim="800000"/>
          </a:ln>
          <a:effectLst>
            <a:glow rad="139700">
              <a:schemeClr val="accent5">
                <a:satMod val="175000"/>
                <a:alpha val="40000"/>
              </a:schemeClr>
            </a:glo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5F86033E-49BA-88B0-7B8E-7803CEE1835C}"/>
              </a:ext>
              <a:ext uri="{C183D7F6-B498-43B3-948B-1728B52AA6E4}">
                <adec:decorative xmlns:adec="http://schemas.microsoft.com/office/drawing/2017/decorative" val="1"/>
              </a:ext>
            </a:extLst>
          </p:cNvPr>
          <p:cNvSpPr/>
          <p:nvPr/>
        </p:nvSpPr>
        <p:spPr>
          <a:xfrm>
            <a:off x="5285273" y="2619921"/>
            <a:ext cx="1940084" cy="1463036"/>
          </a:xfrm>
          <a:prstGeom prst="rect">
            <a:avLst/>
          </a:prstGeom>
          <a:solidFill>
            <a:srgbClr val="92D050"/>
          </a:solidFill>
          <a:ln w="12700" cap="flat" cmpd="sng" algn="ctr">
            <a:noFill/>
            <a:prstDash val="solid"/>
            <a:miter lim="800000"/>
          </a:ln>
          <a:effectLst>
            <a:glow rad="139700">
              <a:schemeClr val="accent5">
                <a:satMod val="175000"/>
                <a:alpha val="40000"/>
              </a:schemeClr>
            </a:glo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11094067-A8FF-BB35-1AFE-53E2E0B7BF08}"/>
              </a:ext>
              <a:ext uri="{C183D7F6-B498-43B3-948B-1728B52AA6E4}">
                <adec:decorative xmlns:adec="http://schemas.microsoft.com/office/drawing/2017/decorative" val="1"/>
              </a:ext>
            </a:extLst>
          </p:cNvPr>
          <p:cNvSpPr/>
          <p:nvPr/>
        </p:nvSpPr>
        <p:spPr>
          <a:xfrm>
            <a:off x="7632775" y="2619921"/>
            <a:ext cx="1940084" cy="1463036"/>
          </a:xfrm>
          <a:prstGeom prst="rect">
            <a:avLst/>
          </a:prstGeom>
          <a:solidFill>
            <a:srgbClr val="92D050"/>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A092DC5-EE05-9332-6328-0A08CD753158}"/>
              </a:ext>
              <a:ext uri="{C183D7F6-B498-43B3-948B-1728B52AA6E4}">
                <adec:decorative xmlns:adec="http://schemas.microsoft.com/office/drawing/2017/decorative" val="1"/>
              </a:ext>
            </a:extLst>
          </p:cNvPr>
          <p:cNvSpPr/>
          <p:nvPr/>
        </p:nvSpPr>
        <p:spPr>
          <a:xfrm>
            <a:off x="9980277" y="2619921"/>
            <a:ext cx="1940084" cy="1463036"/>
          </a:xfrm>
          <a:prstGeom prst="rect">
            <a:avLst/>
          </a:prstGeom>
          <a:solidFill>
            <a:srgbClr val="92D050"/>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5742F89-A30F-CEDB-B372-588C1896F233}"/>
              </a:ext>
            </a:extLst>
          </p:cNvPr>
          <p:cNvSpPr>
            <a:spLocks noGrp="1"/>
          </p:cNvSpPr>
          <p:nvPr>
            <p:ph type="title"/>
          </p:nvPr>
        </p:nvSpPr>
        <p:spPr/>
        <p:txBody>
          <a:bodyPr/>
          <a:lstStyle/>
          <a:p>
            <a:r>
              <a:rPr lang="en-US" dirty="0"/>
              <a:t>PREP Programs Overview</a:t>
            </a:r>
          </a:p>
        </p:txBody>
      </p:sp>
      <p:sp>
        <p:nvSpPr>
          <p:cNvPr id="10" name="Rectangle 9">
            <a:extLst>
              <a:ext uri="{FF2B5EF4-FFF2-40B4-BE49-F238E27FC236}">
                <a16:creationId xmlns:a16="http://schemas.microsoft.com/office/drawing/2014/main" id="{1A881F88-5EEA-881C-E306-73BF8528D5D6}"/>
              </a:ext>
              <a:ext uri="{C183D7F6-B498-43B3-948B-1728B52AA6E4}">
                <adec:decorative xmlns:adec="http://schemas.microsoft.com/office/drawing/2017/decorative" val="1"/>
              </a:ext>
            </a:extLst>
          </p:cNvPr>
          <p:cNvSpPr/>
          <p:nvPr/>
        </p:nvSpPr>
        <p:spPr>
          <a:xfrm>
            <a:off x="417443" y="2514600"/>
            <a:ext cx="6997148" cy="19878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0" name="Rectangle: Rounded Corners 6">
            <a:extLst>
              <a:ext uri="{FF2B5EF4-FFF2-40B4-BE49-F238E27FC236}">
                <a16:creationId xmlns:a16="http://schemas.microsoft.com/office/drawing/2014/main" id="{3FB1597E-B5A5-9D31-120E-E6E6607F7193}"/>
              </a:ext>
            </a:extLst>
          </p:cNvPr>
          <p:cNvSpPr txBox="1"/>
          <p:nvPr/>
        </p:nvSpPr>
        <p:spPr>
          <a:xfrm>
            <a:off x="4473183" y="1237427"/>
            <a:ext cx="3507440" cy="9132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Five Programs to Support Teacher Preparation and Retention </a:t>
            </a:r>
          </a:p>
        </p:txBody>
      </p:sp>
      <p:sp>
        <p:nvSpPr>
          <p:cNvPr id="28" name="TextBox 27">
            <a:extLst>
              <a:ext uri="{FF2B5EF4-FFF2-40B4-BE49-F238E27FC236}">
                <a16:creationId xmlns:a16="http://schemas.microsoft.com/office/drawing/2014/main" id="{336EA36B-B7EC-25DB-3A14-E2C85F11FFDD}"/>
              </a:ext>
            </a:extLst>
          </p:cNvPr>
          <p:cNvSpPr txBox="1"/>
          <p:nvPr/>
        </p:nvSpPr>
        <p:spPr>
          <a:xfrm>
            <a:off x="590269" y="2619921"/>
            <a:ext cx="1940084" cy="14630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PREP Grow Your Own Program (GYO)</a:t>
            </a:r>
          </a:p>
        </p:txBody>
      </p:sp>
      <p:sp>
        <p:nvSpPr>
          <p:cNvPr id="13" name="TextBox 12">
            <a:extLst>
              <a:ext uri="{FF2B5EF4-FFF2-40B4-BE49-F238E27FC236}">
                <a16:creationId xmlns:a16="http://schemas.microsoft.com/office/drawing/2014/main" id="{CC15F437-D246-B03B-F660-7B308F7130B3}"/>
              </a:ext>
            </a:extLst>
          </p:cNvPr>
          <p:cNvSpPr txBox="1"/>
          <p:nvPr/>
        </p:nvSpPr>
        <p:spPr>
          <a:xfrm>
            <a:off x="590269" y="4519211"/>
            <a:ext cx="1948638"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mn-cs"/>
              </a:rPr>
              <a:t>District employees earning bachelor's degree and EPP admission while employed. </a:t>
            </a:r>
          </a:p>
        </p:txBody>
      </p:sp>
      <p:sp>
        <p:nvSpPr>
          <p:cNvPr id="26" name="TextBox 25">
            <a:extLst>
              <a:ext uri="{FF2B5EF4-FFF2-40B4-BE49-F238E27FC236}">
                <a16:creationId xmlns:a16="http://schemas.microsoft.com/office/drawing/2014/main" id="{12A2C296-2E36-BD27-5886-E3674BD220A0}"/>
              </a:ext>
            </a:extLst>
          </p:cNvPr>
          <p:cNvSpPr txBox="1"/>
          <p:nvPr/>
        </p:nvSpPr>
        <p:spPr>
          <a:xfrm>
            <a:off x="2937771" y="2619921"/>
            <a:ext cx="1940084" cy="14630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PREP Mentorship Program</a:t>
            </a:r>
          </a:p>
        </p:txBody>
      </p:sp>
      <p:sp>
        <p:nvSpPr>
          <p:cNvPr id="15" name="TextBox 14">
            <a:extLst>
              <a:ext uri="{FF2B5EF4-FFF2-40B4-BE49-F238E27FC236}">
                <a16:creationId xmlns:a16="http://schemas.microsoft.com/office/drawing/2014/main" id="{600F896F-672D-EE85-490A-080049F4692A}"/>
              </a:ext>
            </a:extLst>
          </p:cNvPr>
          <p:cNvSpPr txBox="1"/>
          <p:nvPr/>
        </p:nvSpPr>
        <p:spPr>
          <a:xfrm>
            <a:off x="2900990" y="4615544"/>
            <a:ext cx="226422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mn-cs"/>
              </a:rPr>
              <a:t>Beginning teachers (1st-2nd year) receiving structured mentoring support with certified mentors</a:t>
            </a:r>
          </a:p>
        </p:txBody>
      </p:sp>
      <p:sp>
        <p:nvSpPr>
          <p:cNvPr id="24" name="TextBox 23">
            <a:extLst>
              <a:ext uri="{FF2B5EF4-FFF2-40B4-BE49-F238E27FC236}">
                <a16:creationId xmlns:a16="http://schemas.microsoft.com/office/drawing/2014/main" id="{C1E4553C-C855-DDCE-4874-6F3C49911A60}"/>
              </a:ext>
            </a:extLst>
          </p:cNvPr>
          <p:cNvSpPr txBox="1"/>
          <p:nvPr/>
        </p:nvSpPr>
        <p:spPr>
          <a:xfrm>
            <a:off x="5285273" y="2619921"/>
            <a:ext cx="1940084" cy="14630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PREP Preservice Residency Program</a:t>
            </a:r>
          </a:p>
        </p:txBody>
      </p:sp>
      <p:sp>
        <p:nvSpPr>
          <p:cNvPr id="19" name="TextBox 18">
            <a:extLst>
              <a:ext uri="{FF2B5EF4-FFF2-40B4-BE49-F238E27FC236}">
                <a16:creationId xmlns:a16="http://schemas.microsoft.com/office/drawing/2014/main" id="{7AC8AED0-49FC-39DD-880D-3E4A1C012C3D}"/>
              </a:ext>
            </a:extLst>
          </p:cNvPr>
          <p:cNvSpPr txBox="1"/>
          <p:nvPr/>
        </p:nvSpPr>
        <p:spPr>
          <a:xfrm>
            <a:off x="5246406" y="4542472"/>
            <a:ext cx="219891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mn-cs"/>
              </a:rPr>
              <a:t>EPP Candidates participating in a full-year residency experience at a partnering LEA.</a:t>
            </a:r>
          </a:p>
        </p:txBody>
      </p:sp>
      <p:sp>
        <p:nvSpPr>
          <p:cNvPr id="20" name="TextBox 19">
            <a:extLst>
              <a:ext uri="{FF2B5EF4-FFF2-40B4-BE49-F238E27FC236}">
                <a16:creationId xmlns:a16="http://schemas.microsoft.com/office/drawing/2014/main" id="{20A0CCA6-EAC9-8611-05A4-C11585739A10}"/>
              </a:ext>
            </a:extLst>
          </p:cNvPr>
          <p:cNvSpPr txBox="1"/>
          <p:nvPr/>
        </p:nvSpPr>
        <p:spPr>
          <a:xfrm>
            <a:off x="7632775" y="2619921"/>
            <a:ext cx="1940084" cy="14630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PREP Pre-service Alternative Certification</a:t>
            </a:r>
          </a:p>
        </p:txBody>
      </p:sp>
      <p:sp>
        <p:nvSpPr>
          <p:cNvPr id="21" name="TextBox 20">
            <a:extLst>
              <a:ext uri="{FF2B5EF4-FFF2-40B4-BE49-F238E27FC236}">
                <a16:creationId xmlns:a16="http://schemas.microsoft.com/office/drawing/2014/main" id="{75AA115C-5275-F3C8-CA49-77ED7DB9BA14}"/>
              </a:ext>
            </a:extLst>
          </p:cNvPr>
          <p:cNvSpPr txBox="1"/>
          <p:nvPr/>
        </p:nvSpPr>
        <p:spPr>
          <a:xfrm>
            <a:off x="7566483" y="4519211"/>
            <a:ext cx="2198406"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mn-cs"/>
              </a:rPr>
              <a:t>EPP Candidates participating in clinical teaching prior to a full year internship at a partnering LEA.</a:t>
            </a:r>
          </a:p>
        </p:txBody>
      </p:sp>
      <p:sp>
        <p:nvSpPr>
          <p:cNvPr id="17" name="TextBox 16">
            <a:extLst>
              <a:ext uri="{FF2B5EF4-FFF2-40B4-BE49-F238E27FC236}">
                <a16:creationId xmlns:a16="http://schemas.microsoft.com/office/drawing/2014/main" id="{5F3F92BD-1C56-ABBD-6A19-3206F87D3423}"/>
              </a:ext>
            </a:extLst>
          </p:cNvPr>
          <p:cNvSpPr txBox="1"/>
          <p:nvPr/>
        </p:nvSpPr>
        <p:spPr>
          <a:xfrm>
            <a:off x="9980277" y="2619921"/>
            <a:ext cx="1940084" cy="14630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PREP Traditional</a:t>
            </a:r>
          </a:p>
        </p:txBody>
      </p:sp>
      <p:sp>
        <p:nvSpPr>
          <p:cNvPr id="23" name="TextBox 22">
            <a:extLst>
              <a:ext uri="{FF2B5EF4-FFF2-40B4-BE49-F238E27FC236}">
                <a16:creationId xmlns:a16="http://schemas.microsoft.com/office/drawing/2014/main" id="{82CAF9AB-0A49-01F2-D666-EC0B9473C7C6}"/>
              </a:ext>
            </a:extLst>
          </p:cNvPr>
          <p:cNvSpPr txBox="1"/>
          <p:nvPr/>
        </p:nvSpPr>
        <p:spPr>
          <a:xfrm>
            <a:off x="10077880" y="4615544"/>
            <a:ext cx="190500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mn-cs"/>
              </a:rPr>
              <a:t>EPP Candidates completing clinical teaching in a partnering LEA</a:t>
            </a:r>
          </a:p>
        </p:txBody>
      </p:sp>
      <p:sp>
        <p:nvSpPr>
          <p:cNvPr id="4" name="Slide Number Placeholder 3">
            <a:extLst>
              <a:ext uri="{FF2B5EF4-FFF2-40B4-BE49-F238E27FC236}">
                <a16:creationId xmlns:a16="http://schemas.microsoft.com/office/drawing/2014/main" id="{F8EB1DBB-38AE-220B-CD50-2A7FCCB694D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srgbClr val="000000">
                    <a:lumMod val="50000"/>
                    <a:lumOff val="50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lumMod val="50000"/>
                  <a:lumOff val="50000"/>
                </a:srgbClr>
              </a:solidFill>
              <a:effectLst/>
              <a:uLnTx/>
              <a:uFillTx/>
              <a:latin typeface="Aptos" panose="020B0004020202020204" pitchFamily="34" charset="0"/>
              <a:ea typeface="+mn-ea"/>
              <a:cs typeface="+mn-cs"/>
            </a:endParaRPr>
          </a:p>
        </p:txBody>
      </p:sp>
      <p:sp>
        <p:nvSpPr>
          <p:cNvPr id="3" name="Straight Connector 3">
            <a:extLst>
              <a:ext uri="{FF2B5EF4-FFF2-40B4-BE49-F238E27FC236}">
                <a16:creationId xmlns:a16="http://schemas.microsoft.com/office/drawing/2014/main" id="{5806C71A-16E1-8798-FF9C-51D6C7C0A23A}"/>
              </a:ext>
              <a:ext uri="{C183D7F6-B498-43B3-948B-1728B52AA6E4}">
                <adec:decorative xmlns:adec="http://schemas.microsoft.com/office/drawing/2017/decorative" val="1"/>
              </a:ext>
            </a:extLst>
          </p:cNvPr>
          <p:cNvSpPr/>
          <p:nvPr/>
        </p:nvSpPr>
        <p:spPr>
          <a:xfrm>
            <a:off x="6255315" y="2212503"/>
            <a:ext cx="4695004" cy="407417"/>
          </a:xfrm>
          <a:custGeom>
            <a:avLst/>
            <a:gdLst/>
            <a:ahLst/>
            <a:cxnLst/>
            <a:rect l="0" t="0" r="0" b="0"/>
            <a:pathLst>
              <a:path>
                <a:moveTo>
                  <a:pt x="0" y="0"/>
                </a:moveTo>
                <a:lnTo>
                  <a:pt x="0" y="203708"/>
                </a:lnTo>
                <a:lnTo>
                  <a:pt x="4695004" y="203708"/>
                </a:lnTo>
                <a:lnTo>
                  <a:pt x="4695004" y="407417"/>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Aptos" panose="02110004020202020204"/>
              <a:ea typeface="+mn-ea"/>
              <a:cs typeface="+mn-cs"/>
            </a:endParaRPr>
          </a:p>
        </p:txBody>
      </p:sp>
      <p:sp>
        <p:nvSpPr>
          <p:cNvPr id="5" name="Straight Connector 4">
            <a:extLst>
              <a:ext uri="{FF2B5EF4-FFF2-40B4-BE49-F238E27FC236}">
                <a16:creationId xmlns:a16="http://schemas.microsoft.com/office/drawing/2014/main" id="{E3E90450-6199-A649-BD72-FD7385460AFD}"/>
              </a:ext>
              <a:ext uri="{C183D7F6-B498-43B3-948B-1728B52AA6E4}">
                <adec:decorative xmlns:adec="http://schemas.microsoft.com/office/drawing/2017/decorative" val="1"/>
              </a:ext>
            </a:extLst>
          </p:cNvPr>
          <p:cNvSpPr/>
          <p:nvPr/>
        </p:nvSpPr>
        <p:spPr>
          <a:xfrm>
            <a:off x="1560311" y="2212503"/>
            <a:ext cx="4695004" cy="407417"/>
          </a:xfrm>
          <a:custGeom>
            <a:avLst/>
            <a:gdLst/>
            <a:ahLst/>
            <a:cxnLst/>
            <a:rect l="0" t="0" r="0" b="0"/>
            <a:pathLst>
              <a:path>
                <a:moveTo>
                  <a:pt x="4695004" y="0"/>
                </a:moveTo>
                <a:lnTo>
                  <a:pt x="4695004" y="203708"/>
                </a:lnTo>
                <a:lnTo>
                  <a:pt x="0" y="203708"/>
                </a:lnTo>
                <a:lnTo>
                  <a:pt x="0" y="407417"/>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hueOff val="0"/>
                  <a:satOff val="0"/>
                  <a:lumOff val="0"/>
                  <a:alphaOff val="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2727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1FDC-21DD-87F7-B6D3-147BB9A8FF41}"/>
              </a:ext>
            </a:extLst>
          </p:cNvPr>
          <p:cNvSpPr>
            <a:spLocks noGrp="1"/>
          </p:cNvSpPr>
          <p:nvPr>
            <p:ph type="title"/>
          </p:nvPr>
        </p:nvSpPr>
        <p:spPr/>
        <p:txBody>
          <a:bodyPr/>
          <a:lstStyle/>
          <a:p>
            <a:r>
              <a:rPr lang="en-US" dirty="0"/>
              <a:t>PREP Activity/Data Will be Managed in ECOS</a:t>
            </a:r>
          </a:p>
        </p:txBody>
      </p:sp>
      <p:sp>
        <p:nvSpPr>
          <p:cNvPr id="6" name="Rectangle 5">
            <a:extLst>
              <a:ext uri="{FF2B5EF4-FFF2-40B4-BE49-F238E27FC236}">
                <a16:creationId xmlns:a16="http://schemas.microsoft.com/office/drawing/2014/main" id="{0DF3279E-734B-C230-3E7B-5AFF35C72C04}"/>
              </a:ext>
            </a:extLst>
          </p:cNvPr>
          <p:cNvSpPr/>
          <p:nvPr/>
        </p:nvSpPr>
        <p:spPr>
          <a:xfrm>
            <a:off x="415277" y="1573312"/>
            <a:ext cx="2364082" cy="707886"/>
          </a:xfrm>
          <a:prstGeom prst="rect">
            <a:avLst/>
          </a:prstGeom>
          <a:solidFill>
            <a:srgbClr val="0D6CB9"/>
          </a:solidFill>
          <a:ln>
            <a:solidFill>
              <a:schemeClr val="tx1">
                <a:lumMod val="95000"/>
                <a:lumOff val="5000"/>
              </a:schemeClr>
            </a:solidFill>
          </a:ln>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LEA</a:t>
            </a:r>
          </a:p>
          <a:p>
            <a:pPr algn="ctr"/>
            <a:r>
              <a:rPr lang="en-US" sz="2000" dirty="0">
                <a:ln w="0"/>
                <a:solidFill>
                  <a:schemeClr val="bg1"/>
                </a:solidFill>
                <a:effectLst>
                  <a:outerShdw blurRad="38100" dist="19050" dir="2700000" algn="tl" rotWithShape="0">
                    <a:schemeClr val="dk1">
                      <a:alpha val="40000"/>
                    </a:schemeClr>
                  </a:outerShdw>
                </a:effectLst>
              </a:rPr>
              <a:t>LASO App Approval</a:t>
            </a:r>
          </a:p>
        </p:txBody>
      </p:sp>
      <p:sp>
        <p:nvSpPr>
          <p:cNvPr id="8" name="Arrow: Striped Right 7" descr="Arrow pointing right toward TEA ECOS Admis Manager text">
            <a:extLst>
              <a:ext uri="{FF2B5EF4-FFF2-40B4-BE49-F238E27FC236}">
                <a16:creationId xmlns:a16="http://schemas.microsoft.com/office/drawing/2014/main" id="{A4C60EB8-BC43-AC7E-0130-5E1BD09B1F27}"/>
              </a:ext>
            </a:extLst>
          </p:cNvPr>
          <p:cNvSpPr/>
          <p:nvPr/>
        </p:nvSpPr>
        <p:spPr>
          <a:xfrm>
            <a:off x="2928662" y="1573312"/>
            <a:ext cx="1250731" cy="707885"/>
          </a:xfrm>
          <a:prstGeom prst="stripedRight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8916E50-A5C1-AFBD-7240-D32E303EDEE5}"/>
              </a:ext>
            </a:extLst>
          </p:cNvPr>
          <p:cNvSpPr/>
          <p:nvPr/>
        </p:nvSpPr>
        <p:spPr>
          <a:xfrm>
            <a:off x="8012609" y="1573312"/>
            <a:ext cx="2617994" cy="707886"/>
          </a:xfrm>
          <a:prstGeom prst="rect">
            <a:avLst/>
          </a:prstGeom>
          <a:solidFill>
            <a:srgbClr val="FF0000"/>
          </a:solidFill>
          <a:ln>
            <a:solidFill>
              <a:schemeClr val="tx1">
                <a:lumMod val="95000"/>
                <a:lumOff val="5000"/>
              </a:schemeClr>
            </a:solidFill>
          </a:ln>
        </p:spPr>
        <p:txBody>
          <a:bodyPr wrap="square" lIns="91440" tIns="45720" rIns="91440" bIns="45720">
            <a:spAutoFit/>
          </a:bodyPr>
          <a:lstStyle/>
          <a:p>
            <a:pPr algn="ctr"/>
            <a:r>
              <a:rPr lang="en-US" sz="2000" b="0" cap="none" spc="0" dirty="0">
                <a:ln w="0"/>
                <a:solidFill>
                  <a:schemeClr val="bg1"/>
                </a:solidFill>
                <a:effectLst>
                  <a:outerShdw blurRad="38100" dist="19050" dir="2700000" algn="tl" rotWithShape="0">
                    <a:schemeClr val="dk1">
                      <a:alpha val="40000"/>
                    </a:schemeClr>
                  </a:outerShdw>
                </a:effectLst>
              </a:rPr>
              <a:t>EPP</a:t>
            </a:r>
          </a:p>
          <a:p>
            <a:pPr algn="ctr"/>
            <a:r>
              <a:rPr lang="en-US" sz="2000" b="0" cap="none" spc="0" dirty="0">
                <a:ln w="0"/>
                <a:solidFill>
                  <a:schemeClr val="bg1"/>
                </a:solidFill>
                <a:effectLst>
                  <a:outerShdw blurRad="38100" dist="19050" dir="2700000" algn="tl" rotWithShape="0">
                    <a:schemeClr val="dk1">
                      <a:alpha val="40000"/>
                    </a:schemeClr>
                  </a:outerShdw>
                </a:effectLst>
              </a:rPr>
              <a:t>SBEC Route Approval</a:t>
            </a:r>
          </a:p>
        </p:txBody>
      </p:sp>
      <p:sp>
        <p:nvSpPr>
          <p:cNvPr id="3" name="Right Brace 2">
            <a:extLst>
              <a:ext uri="{FF2B5EF4-FFF2-40B4-BE49-F238E27FC236}">
                <a16:creationId xmlns:a16="http://schemas.microsoft.com/office/drawing/2014/main" id="{3373EFF8-5891-5ACC-156B-1705E73129FB}"/>
              </a:ext>
              <a:ext uri="{C183D7F6-B498-43B3-948B-1728B52AA6E4}">
                <adec:decorative xmlns:adec="http://schemas.microsoft.com/office/drawing/2017/decorative" val="1"/>
              </a:ext>
            </a:extLst>
          </p:cNvPr>
          <p:cNvSpPr/>
          <p:nvPr/>
        </p:nvSpPr>
        <p:spPr>
          <a:xfrm>
            <a:off x="7443161" y="3836276"/>
            <a:ext cx="354013" cy="1077171"/>
          </a:xfrm>
          <a:prstGeom prst="rightBrace">
            <a:avLst/>
          </a:prstGeom>
          <a:noFill/>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lumMod val="75000"/>
                </a:schemeClr>
              </a:solidFill>
            </a:endParaRPr>
          </a:p>
        </p:txBody>
      </p:sp>
      <p:sp>
        <p:nvSpPr>
          <p:cNvPr id="13" name="TextBox 12">
            <a:extLst>
              <a:ext uri="{FF2B5EF4-FFF2-40B4-BE49-F238E27FC236}">
                <a16:creationId xmlns:a16="http://schemas.microsoft.com/office/drawing/2014/main" id="{74332742-2AE1-D4A9-C14E-1E9FD4D5BF1C}"/>
              </a:ext>
            </a:extLst>
          </p:cNvPr>
          <p:cNvSpPr txBox="1"/>
          <p:nvPr/>
        </p:nvSpPr>
        <p:spPr>
          <a:xfrm>
            <a:off x="8052669" y="4244622"/>
            <a:ext cx="1984425" cy="1938992"/>
          </a:xfrm>
          <a:prstGeom prst="rect">
            <a:avLst/>
          </a:prstGeom>
          <a:solidFill>
            <a:schemeClr val="tx2">
              <a:lumMod val="75000"/>
            </a:schemeClr>
          </a:solidFill>
        </p:spPr>
        <p:txBody>
          <a:bodyPr wrap="square" anchor="ctr">
            <a:spAutoFit/>
          </a:bodyPr>
          <a:lstStyle/>
          <a:p>
            <a:pPr>
              <a:lnSpc>
                <a:spcPct val="100000"/>
              </a:lnSpc>
              <a:spcBef>
                <a:spcPts val="959"/>
              </a:spcBef>
              <a:buClr>
                <a:srgbClr val="304B84"/>
              </a:buClr>
              <a:buSzPct val="100000"/>
            </a:pPr>
            <a:r>
              <a:rPr lang="en-US" sz="2000" b="1" dirty="0">
                <a:solidFill>
                  <a:schemeClr val="bg1"/>
                </a:solidFill>
                <a:latin typeface="Aptos"/>
              </a:rPr>
              <a:t>Partnership pages </a:t>
            </a:r>
            <a:r>
              <a:rPr lang="en-US" sz="2000" dirty="0">
                <a:solidFill>
                  <a:schemeClr val="bg1"/>
                </a:solidFill>
                <a:latin typeface="Aptos"/>
              </a:rPr>
              <a:t>enable interactive data sharing between LEA and EPP</a:t>
            </a:r>
          </a:p>
        </p:txBody>
      </p:sp>
      <p:sp>
        <p:nvSpPr>
          <p:cNvPr id="4" name="Slide Number Placeholder 3">
            <a:extLst>
              <a:ext uri="{FF2B5EF4-FFF2-40B4-BE49-F238E27FC236}">
                <a16:creationId xmlns:a16="http://schemas.microsoft.com/office/drawing/2014/main" id="{FA46C655-FED7-51A6-A3D1-DA1852D10D66}"/>
              </a:ext>
            </a:extLst>
          </p:cNvPr>
          <p:cNvSpPr>
            <a:spLocks noGrp="1"/>
          </p:cNvSpPr>
          <p:nvPr>
            <p:ph type="sldNum" sz="quarter" idx="4"/>
          </p:nvPr>
        </p:nvSpPr>
        <p:spPr/>
        <p:txBody>
          <a:bodyPr/>
          <a:lstStyle/>
          <a:p>
            <a:fld id="{69C126A4-BD19-47E2-8A0E-0DE1B9D8C925}" type="slidenum">
              <a:rPr lang="en-US" smtClean="0"/>
              <a:pPr/>
              <a:t>7</a:t>
            </a:fld>
            <a:endParaRPr lang="en-US" dirty="0"/>
          </a:p>
        </p:txBody>
      </p:sp>
      <p:sp>
        <p:nvSpPr>
          <p:cNvPr id="16" name="Content Placeholder 15">
            <a:extLst>
              <a:ext uri="{FF2B5EF4-FFF2-40B4-BE49-F238E27FC236}">
                <a16:creationId xmlns:a16="http://schemas.microsoft.com/office/drawing/2014/main" id="{218AC3CE-6618-A897-AC68-B7E55E7181FC}"/>
              </a:ext>
            </a:extLst>
          </p:cNvPr>
          <p:cNvSpPr>
            <a:spLocks noGrp="1"/>
          </p:cNvSpPr>
          <p:nvPr>
            <p:ph idx="1"/>
          </p:nvPr>
        </p:nvSpPr>
        <p:spPr>
          <a:xfrm>
            <a:off x="3227269" y="1573312"/>
            <a:ext cx="6945765" cy="4351338"/>
          </a:xfrm>
        </p:spPr>
        <p:txBody>
          <a:bodyPr/>
          <a:lstStyle/>
          <a:p>
            <a:pPr marL="1371600" lvl="3" indent="0">
              <a:lnSpc>
                <a:spcPct val="100000"/>
              </a:lnSpc>
              <a:spcBef>
                <a:spcPts val="0"/>
              </a:spcBef>
              <a:buNone/>
            </a:pPr>
            <a:r>
              <a:rPr lang="en-US" sz="1000" b="1" dirty="0"/>
              <a:t>                     </a:t>
            </a:r>
            <a:r>
              <a:rPr lang="en-US" sz="2000" b="1" dirty="0"/>
              <a:t>TEA</a:t>
            </a:r>
          </a:p>
          <a:p>
            <a:pPr marL="1371600" lvl="3" indent="0">
              <a:lnSpc>
                <a:spcPct val="100000"/>
              </a:lnSpc>
              <a:spcBef>
                <a:spcPts val="0"/>
              </a:spcBef>
              <a:buNone/>
            </a:pPr>
            <a:r>
              <a:rPr lang="en-US" sz="2000" b="1" dirty="0"/>
              <a:t>ECOS Admins </a:t>
            </a:r>
          </a:p>
          <a:p>
            <a:pPr marL="1371600" lvl="3" indent="0">
              <a:lnSpc>
                <a:spcPct val="100000"/>
              </a:lnSpc>
              <a:spcBef>
                <a:spcPts val="0"/>
              </a:spcBef>
              <a:buNone/>
            </a:pPr>
            <a:r>
              <a:rPr lang="en-US" sz="2000" b="1" dirty="0"/>
              <a:t>      Manager</a:t>
            </a:r>
          </a:p>
          <a:p>
            <a:pPr marL="0" lvl="0" indent="0">
              <a:lnSpc>
                <a:spcPct val="100000"/>
              </a:lnSpc>
              <a:spcBef>
                <a:spcPts val="0"/>
              </a:spcBef>
              <a:buNone/>
            </a:pPr>
            <a:endParaRPr lang="en-US" sz="2000" b="1" dirty="0"/>
          </a:p>
          <a:p>
            <a:pPr lvl="1"/>
            <a:r>
              <a:rPr lang="en-US" sz="2000" b="1" u="sng" dirty="0"/>
              <a:t>LEA Role: </a:t>
            </a:r>
            <a:r>
              <a:rPr lang="en-US" sz="2000" b="1" u="sng" dirty="0" err="1"/>
              <a:t>District_PREP</a:t>
            </a:r>
            <a:endParaRPr lang="en-US" sz="2000" b="1" u="sng" dirty="0"/>
          </a:p>
          <a:p>
            <a:pPr lvl="2"/>
            <a:r>
              <a:rPr lang="en-US" b="1" dirty="0">
                <a:solidFill>
                  <a:schemeClr val="accent2">
                    <a:lumMod val="75000"/>
                  </a:schemeClr>
                </a:solidFill>
              </a:rPr>
              <a:t>GYO Screen</a:t>
            </a:r>
          </a:p>
          <a:p>
            <a:pPr lvl="2"/>
            <a:r>
              <a:rPr lang="en-US" b="1" dirty="0">
                <a:solidFill>
                  <a:srgbClr val="7030A0"/>
                </a:solidFill>
              </a:rPr>
              <a:t>Mentorship Screen</a:t>
            </a:r>
          </a:p>
          <a:p>
            <a:pPr lvl="2"/>
            <a:r>
              <a:rPr lang="en-US" b="1" dirty="0">
                <a:solidFill>
                  <a:schemeClr val="tx2">
                    <a:lumMod val="75000"/>
                  </a:schemeClr>
                </a:solidFill>
              </a:rPr>
              <a:t>Residency Partner Page</a:t>
            </a:r>
          </a:p>
          <a:p>
            <a:pPr lvl="2"/>
            <a:r>
              <a:rPr lang="en-US" b="1" dirty="0">
                <a:solidFill>
                  <a:schemeClr val="tx2">
                    <a:lumMod val="75000"/>
                  </a:schemeClr>
                </a:solidFill>
              </a:rPr>
              <a:t>P-ALT Partner Page</a:t>
            </a:r>
          </a:p>
          <a:p>
            <a:pPr lvl="2"/>
            <a:r>
              <a:rPr lang="en-US" b="1" dirty="0">
                <a:solidFill>
                  <a:schemeClr val="tx2">
                    <a:lumMod val="75000"/>
                  </a:schemeClr>
                </a:solidFill>
              </a:rPr>
              <a:t>Traditional Partner Page</a:t>
            </a:r>
          </a:p>
          <a:p>
            <a:pPr lvl="2"/>
            <a:endParaRPr lang="en-US" b="1" dirty="0"/>
          </a:p>
          <a:p>
            <a:pPr lvl="1"/>
            <a:r>
              <a:rPr lang="en-US" sz="1800" b="1" u="sng" dirty="0">
                <a:solidFill>
                  <a:schemeClr val="accent3">
                    <a:lumMod val="75000"/>
                  </a:schemeClr>
                </a:solidFill>
              </a:rPr>
              <a:t>EPP Role: </a:t>
            </a:r>
            <a:r>
              <a:rPr lang="en-US" sz="1800" b="1" u="sng" dirty="0" err="1">
                <a:solidFill>
                  <a:schemeClr val="accent3">
                    <a:lumMod val="75000"/>
                  </a:schemeClr>
                </a:solidFill>
              </a:rPr>
              <a:t>EPP_Partnership_View</a:t>
            </a:r>
            <a:r>
              <a:rPr lang="en-US" sz="1800" b="1" u="sng" dirty="0">
                <a:solidFill>
                  <a:schemeClr val="accent3">
                    <a:lumMod val="75000"/>
                  </a:schemeClr>
                </a:solidFill>
              </a:rPr>
              <a:t> </a:t>
            </a:r>
          </a:p>
          <a:p>
            <a:pPr lvl="2"/>
            <a:r>
              <a:rPr lang="en-US" b="1" dirty="0">
                <a:solidFill>
                  <a:schemeClr val="tx2">
                    <a:lumMod val="75000"/>
                  </a:schemeClr>
                </a:solidFill>
              </a:rPr>
              <a:t>Residency Partner Page	</a:t>
            </a:r>
          </a:p>
          <a:p>
            <a:pPr lvl="2"/>
            <a:r>
              <a:rPr lang="en-US" b="1" dirty="0">
                <a:solidFill>
                  <a:schemeClr val="tx2">
                    <a:lumMod val="75000"/>
                  </a:schemeClr>
                </a:solidFill>
              </a:rPr>
              <a:t>P-ALT Partner Page</a:t>
            </a:r>
          </a:p>
          <a:p>
            <a:pPr lvl="2"/>
            <a:r>
              <a:rPr lang="en-US" b="1" dirty="0">
                <a:solidFill>
                  <a:schemeClr val="tx2">
                    <a:lumMod val="75000"/>
                  </a:schemeClr>
                </a:solidFill>
              </a:rPr>
              <a:t>Traditional Partner Page</a:t>
            </a:r>
          </a:p>
        </p:txBody>
      </p:sp>
      <p:sp>
        <p:nvSpPr>
          <p:cNvPr id="19" name="Arrow: Striped Right 18" descr="Arrow pointing right toward TEA ECOS Admis Manager text">
            <a:extLst>
              <a:ext uri="{FF2B5EF4-FFF2-40B4-BE49-F238E27FC236}">
                <a16:creationId xmlns:a16="http://schemas.microsoft.com/office/drawing/2014/main" id="{8DEC33AF-32E2-84EA-310C-04BBD57C4B97}"/>
              </a:ext>
            </a:extLst>
          </p:cNvPr>
          <p:cNvSpPr/>
          <p:nvPr/>
        </p:nvSpPr>
        <p:spPr>
          <a:xfrm flipH="1">
            <a:off x="6479655" y="1573312"/>
            <a:ext cx="1250731" cy="707885"/>
          </a:xfrm>
          <a:prstGeom prst="stripedRight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Brace 19">
            <a:extLst>
              <a:ext uri="{FF2B5EF4-FFF2-40B4-BE49-F238E27FC236}">
                <a16:creationId xmlns:a16="http://schemas.microsoft.com/office/drawing/2014/main" id="{5ED5B9FE-BF58-EC35-D8ED-C33E32C10F7E}"/>
              </a:ext>
              <a:ext uri="{C183D7F6-B498-43B3-948B-1728B52AA6E4}">
                <adec:decorative xmlns:adec="http://schemas.microsoft.com/office/drawing/2017/decorative" val="1"/>
              </a:ext>
            </a:extLst>
          </p:cNvPr>
          <p:cNvSpPr/>
          <p:nvPr/>
        </p:nvSpPr>
        <p:spPr>
          <a:xfrm>
            <a:off x="7443160" y="5563656"/>
            <a:ext cx="354013" cy="1077171"/>
          </a:xfrm>
          <a:prstGeom prst="rightBrace">
            <a:avLst/>
          </a:prstGeom>
          <a:noFill/>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lumMod val="75000"/>
                </a:schemeClr>
              </a:solidFill>
            </a:endParaRPr>
          </a:p>
        </p:txBody>
      </p:sp>
    </p:spTree>
    <p:extLst>
      <p:ext uri="{BB962C8B-B14F-4D97-AF65-F5344CB8AC3E}">
        <p14:creationId xmlns:p14="http://schemas.microsoft.com/office/powerpoint/2010/main" val="842519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144E1-871A-4B4D-1CBF-6D321D97ACA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F52289-509E-E249-1411-518BC033B620}"/>
              </a:ext>
            </a:extLst>
          </p:cNvPr>
          <p:cNvSpPr>
            <a:spLocks noGrp="1"/>
          </p:cNvSpPr>
          <p:nvPr>
            <p:ph type="title"/>
          </p:nvPr>
        </p:nvSpPr>
        <p:spPr/>
        <p:txBody>
          <a:bodyPr>
            <a:normAutofit/>
          </a:bodyPr>
          <a:lstStyle/>
          <a:p>
            <a:r>
              <a:rPr lang="en-US" dirty="0"/>
              <a:t>Managing PREP Programs – TEA Admin Screen</a:t>
            </a:r>
          </a:p>
        </p:txBody>
      </p:sp>
      <p:sp>
        <p:nvSpPr>
          <p:cNvPr id="6" name="Content Placeholder 5">
            <a:extLst>
              <a:ext uri="{FF2B5EF4-FFF2-40B4-BE49-F238E27FC236}">
                <a16:creationId xmlns:a16="http://schemas.microsoft.com/office/drawing/2014/main" id="{4C41865D-D89B-4B13-8946-975E511A2AD0}"/>
              </a:ext>
            </a:extLst>
          </p:cNvPr>
          <p:cNvSpPr>
            <a:spLocks noGrp="1"/>
          </p:cNvSpPr>
          <p:nvPr>
            <p:ph idx="1"/>
          </p:nvPr>
        </p:nvSpPr>
        <p:spPr>
          <a:xfrm>
            <a:off x="285469" y="1496253"/>
            <a:ext cx="3607074" cy="4351338"/>
          </a:xfrm>
        </p:spPr>
        <p:txBody>
          <a:bodyPr/>
          <a:lstStyle/>
          <a:p>
            <a:r>
              <a:rPr lang="en-US"/>
              <a:t>TEA Manages Partnerships</a:t>
            </a:r>
          </a:p>
          <a:p>
            <a:r>
              <a:rPr lang="en-US"/>
              <a:t>Data from LASO Approvals &amp; SBEC Approvals Used to Populate This Screen</a:t>
            </a:r>
          </a:p>
          <a:p>
            <a:r>
              <a:rPr lang="en-US"/>
              <a:t>Enables LEA &amp; EPP Entity Screens</a:t>
            </a:r>
          </a:p>
        </p:txBody>
      </p:sp>
      <p:sp>
        <p:nvSpPr>
          <p:cNvPr id="3" name="Slide Number Placeholder 2">
            <a:extLst>
              <a:ext uri="{FF2B5EF4-FFF2-40B4-BE49-F238E27FC236}">
                <a16:creationId xmlns:a16="http://schemas.microsoft.com/office/drawing/2014/main" id="{EB46A70B-F3BF-66D6-C6A2-F967B4858569}"/>
              </a:ext>
            </a:extLst>
          </p:cNvPr>
          <p:cNvSpPr>
            <a:spLocks noGrp="1"/>
          </p:cNvSpPr>
          <p:nvPr>
            <p:ph type="sldNum" sz="quarter" idx="4"/>
          </p:nvPr>
        </p:nvSpPr>
        <p:spPr/>
        <p:txBody>
          <a:bodyPr/>
          <a:lstStyle/>
          <a:p>
            <a:fld id="{69C126A4-BD19-47E2-8A0E-0DE1B9D8C925}" type="slidenum">
              <a:rPr lang="en-US" smtClean="0"/>
              <a:pPr/>
              <a:t>8</a:t>
            </a:fld>
            <a:endParaRPr lang="en-US"/>
          </a:p>
        </p:txBody>
      </p:sp>
      <p:pic>
        <p:nvPicPr>
          <p:cNvPr id="5" name="Picture 4" descr="ECOS Partnerships page showing ISD EPP partners and PREP participation renewal history. ">
            <a:extLst>
              <a:ext uri="{FF2B5EF4-FFF2-40B4-BE49-F238E27FC236}">
                <a16:creationId xmlns:a16="http://schemas.microsoft.com/office/drawing/2014/main" id="{E0C5C34B-80F9-5BC7-B2DC-F338FC81F2F9}"/>
              </a:ext>
            </a:extLst>
          </p:cNvPr>
          <p:cNvPicPr>
            <a:picLocks noChangeAspect="1"/>
          </p:cNvPicPr>
          <p:nvPr/>
        </p:nvPicPr>
        <p:blipFill>
          <a:blip r:embed="rId3"/>
          <a:stretch>
            <a:fillRect/>
          </a:stretch>
        </p:blipFill>
        <p:spPr>
          <a:xfrm>
            <a:off x="4104491" y="1133848"/>
            <a:ext cx="7175507" cy="5577840"/>
          </a:xfrm>
          <a:prstGeom prst="rect">
            <a:avLst/>
          </a:prstGeom>
        </p:spPr>
      </p:pic>
    </p:spTree>
    <p:extLst>
      <p:ext uri="{BB962C8B-B14F-4D97-AF65-F5344CB8AC3E}">
        <p14:creationId xmlns:p14="http://schemas.microsoft.com/office/powerpoint/2010/main" val="598221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2F5F-066E-983F-FE33-DE43EE4A82D1}"/>
              </a:ext>
            </a:extLst>
          </p:cNvPr>
          <p:cNvSpPr>
            <a:spLocks noGrp="1"/>
          </p:cNvSpPr>
          <p:nvPr>
            <p:ph type="title"/>
          </p:nvPr>
        </p:nvSpPr>
        <p:spPr/>
        <p:txBody>
          <a:bodyPr/>
          <a:lstStyle/>
          <a:p>
            <a:r>
              <a:rPr lang="en-US" dirty="0"/>
              <a:t>Key Start-up Dates &amp; Deadlines</a:t>
            </a:r>
          </a:p>
        </p:txBody>
      </p:sp>
      <p:graphicFrame>
        <p:nvGraphicFramePr>
          <p:cNvPr id="5" name="Content Placeholder 4" descr="Three connected circular arrows in green, yellow, and red showing a continuous process cycle">
            <a:extLst>
              <a:ext uri="{FF2B5EF4-FFF2-40B4-BE49-F238E27FC236}">
                <a16:creationId xmlns:a16="http://schemas.microsoft.com/office/drawing/2014/main" id="{88636A08-FFBD-A7FF-4B8C-B6FDC27B9310}"/>
              </a:ext>
            </a:extLst>
          </p:cNvPr>
          <p:cNvGraphicFramePr>
            <a:graphicFrameLocks noGrp="1"/>
          </p:cNvGraphicFramePr>
          <p:nvPr>
            <p:ph idx="1"/>
            <p:extLst>
              <p:ext uri="{D42A27DB-BD31-4B8C-83A1-F6EECF244321}">
                <p14:modId xmlns:p14="http://schemas.microsoft.com/office/powerpoint/2010/main" val="3907577085"/>
              </p:ext>
            </p:extLst>
          </p:nvPr>
        </p:nvGraphicFramePr>
        <p:xfrm>
          <a:off x="150003" y="912244"/>
          <a:ext cx="11544300"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7CB5E4E-6601-45CA-29CA-9B9945AE9A6A}"/>
              </a:ext>
            </a:extLst>
          </p:cNvPr>
          <p:cNvSpPr>
            <a:spLocks noGrp="1"/>
          </p:cNvSpPr>
          <p:nvPr>
            <p:ph type="sldNum" sz="quarter" idx="4"/>
          </p:nvPr>
        </p:nvSpPr>
        <p:spPr/>
        <p:txBody>
          <a:bodyPr/>
          <a:lstStyle/>
          <a:p>
            <a:fld id="{69C126A4-BD19-47E2-8A0E-0DE1B9D8C925}" type="slidenum">
              <a:rPr lang="en-US" smtClean="0"/>
              <a:pPr/>
              <a:t>9</a:t>
            </a:fld>
            <a:endParaRPr lang="en-US"/>
          </a:p>
        </p:txBody>
      </p:sp>
    </p:spTree>
    <p:extLst>
      <p:ext uri="{BB962C8B-B14F-4D97-AF65-F5344CB8AC3E}">
        <p14:creationId xmlns:p14="http://schemas.microsoft.com/office/powerpoint/2010/main" val="24869802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Office Theme">
  <a:themeElements>
    <a:clrScheme name="TEA Colors - 2021">
      <a:dk1>
        <a:srgbClr val="000000"/>
      </a:dk1>
      <a:lt1>
        <a:srgbClr val="FFFFFF"/>
      </a:lt1>
      <a:dk2>
        <a:srgbClr val="41873F"/>
      </a:dk2>
      <a:lt2>
        <a:srgbClr val="D8D8D8"/>
      </a:lt2>
      <a:accent1>
        <a:srgbClr val="0D6CB9"/>
      </a:accent1>
      <a:accent2>
        <a:srgbClr val="F16038"/>
      </a:accent2>
      <a:accent3>
        <a:srgbClr val="B72418"/>
      </a:accent3>
      <a:accent4>
        <a:srgbClr val="704180"/>
      </a:accent4>
      <a:accent5>
        <a:srgbClr val="596167"/>
      </a:accent5>
      <a:accent6>
        <a:srgbClr val="012069"/>
      </a:accent6>
      <a:hlink>
        <a:srgbClr val="1682C5"/>
      </a:hlink>
      <a:folHlink>
        <a:srgbClr val="F0603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PPT Template Spring 2024" id="{212F8305-8600-49E6-9CC0-9124E3870ED9}" vid="{D5935C4E-9BE9-4969-B5C2-45016FDFD893}"/>
    </a:ext>
  </a:extLst>
</a:theme>
</file>

<file path=ppt/theme/theme2.xml><?xml version="1.0" encoding="utf-8"?>
<a:theme xmlns:a="http://schemas.openxmlformats.org/drawingml/2006/main" name="4_Office Theme">
  <a:themeElements>
    <a:clrScheme name="TEA Colors - 2021">
      <a:dk1>
        <a:srgbClr val="000000"/>
      </a:dk1>
      <a:lt1>
        <a:srgbClr val="FFFFFF"/>
      </a:lt1>
      <a:dk2>
        <a:srgbClr val="41873F"/>
      </a:dk2>
      <a:lt2>
        <a:srgbClr val="D8D8D8"/>
      </a:lt2>
      <a:accent1>
        <a:srgbClr val="0D6CB9"/>
      </a:accent1>
      <a:accent2>
        <a:srgbClr val="F16038"/>
      </a:accent2>
      <a:accent3>
        <a:srgbClr val="B72418"/>
      </a:accent3>
      <a:accent4>
        <a:srgbClr val="704180"/>
      </a:accent4>
      <a:accent5>
        <a:srgbClr val="596167"/>
      </a:accent5>
      <a:accent6>
        <a:srgbClr val="012069"/>
      </a:accent6>
      <a:hlink>
        <a:srgbClr val="1682C5"/>
      </a:hlink>
      <a:folHlink>
        <a:srgbClr val="F0603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PPT Template Spring 2024" id="{212F8305-8600-49E6-9CC0-9124E3870ED9}" vid="{D5935C4E-9BE9-4969-B5C2-45016FDFD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9.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9.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36.png"/></Relationships>
</file>

<file path=ppt/webextensions/webextension1.xml><?xml version="1.0" encoding="utf-8"?>
<we:webextension xmlns:we="http://schemas.microsoft.com/office/webextensions/webextension/2010/11" id="{836AAA52-5629-46E9-BB9A-D4A7C8547BB2}">
  <we:reference id="wa104381526" version="1.0.0.2" store="en-US" storeType="OMEX"/>
  <we:alternateReferences>
    <we:reference id="WA104381526" version="1.0.0.2" store="WA104381526" storeType="OMEX"/>
  </we:alternateReferences>
  <we:properties>
    <we:property name="FormID" value="&quot;w7PWZTZyGEiWEySNvXE6b_h_etnJkQtCl3L5_1V7Bz9UMEhVR0xVNzlJR0hVN1kxR0dORlQyMzlGQS4u&quot;"/>
    <we:property name="FormMode" value="&quot;DesignTime&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1FAD223B-BB63-4FDA-88A1-4FAF54A29D95}">
  <we:reference id="wa104381526" version="1.0.0.2" store="en-US" storeType="OMEX"/>
  <we:alternateReferences>
    <we:reference id="WA104381526" version="1.0.0.2" store="WA104381526" storeType="OMEX"/>
  </we:alternateReferences>
  <we:properties>
    <we:property name="FormID" value="&quot;w7PWZTZyGEiWEySNvXE6b_h_etnJkQtCl3L5_1V7Bz9UMEhVR0xVNzlJR0hVN1kxR0dORlQyMzlGQS4u&quot;"/>
    <we:property name="FormMode" value="&quot;DesignTime&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670E2A60-C0C9-4523-AE4F-B3E062AA4EFA}">
  <we:reference id="wa104381526" version="1.0.0.2" store="en-US" storeType="OMEX"/>
  <we:alternateReferences>
    <we:reference id="WA104381526" version="1.0.0.2" store="WA104381526" storeType="OMEX"/>
  </we:alternateReferences>
  <we:properties>
    <we:property name="FormID" value="&quot;w7PWZTZyGEiWEySNvXE6b_h_etnJkQtCl3L5_1V7Bz9UMU5WTEJaT0s0SzFKNkJKTkJWSFVaM01KVS4u&quot;"/>
    <we:property name="FormMode" value="&quot;DesignTim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452b7a5-f25b-48ad-92b5-0d2dd5858604">
      <Terms xmlns="http://schemas.microsoft.com/office/infopath/2007/PartnerControls"/>
    </lcf76f155ced4ddcb4097134ff3c332f>
    <TaxCatchAll xmlns="f642e440-a1bb-4774-839e-f4f25b594622" xsi:nil="true"/>
    <Uploaded xmlns="7452b7a5-f25b-48ad-92b5-0d2dd5858604">No</Uploaded>
    <MeetingTopics xmlns="7452b7a5-f25b-48ad-92b5-0d2dd585860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5A92ED1594A0142A12CD3586A681668" ma:contentTypeVersion="22" ma:contentTypeDescription="Create a new document." ma:contentTypeScope="" ma:versionID="2aeebff5bf15c292b26655cbd83ca3ec">
  <xsd:schema xmlns:xsd="http://www.w3.org/2001/XMLSchema" xmlns:xs="http://www.w3.org/2001/XMLSchema" xmlns:p="http://schemas.microsoft.com/office/2006/metadata/properties" xmlns:ns2="7452b7a5-f25b-48ad-92b5-0d2dd5858604" xmlns:ns3="f642e440-a1bb-4774-839e-f4f25b594622" targetNamespace="http://schemas.microsoft.com/office/2006/metadata/properties" ma:root="true" ma:fieldsID="bba5b9a1957eda8495b4180dc72f82ef" ns2:_="" ns3:_="">
    <xsd:import namespace="7452b7a5-f25b-48ad-92b5-0d2dd5858604"/>
    <xsd:import namespace="f642e440-a1bb-4774-839e-f4f25b594622"/>
    <xsd:element name="properties">
      <xsd:complexType>
        <xsd:sequence>
          <xsd:element name="documentManagement">
            <xsd:complexType>
              <xsd:all>
                <xsd:element ref="ns2:Uploaded"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etingTopic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52b7a5-f25b-48ad-92b5-0d2dd5858604" elementFormDefault="qualified">
    <xsd:import namespace="http://schemas.microsoft.com/office/2006/documentManagement/types"/>
    <xsd:import namespace="http://schemas.microsoft.com/office/infopath/2007/PartnerControls"/>
    <xsd:element name="Uploaded" ma:index="2" nillable="true" ma:displayName="Uploaded" ma:default="No" ma:format="Dropdown" ma:internalName="Uploaded"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AutoTags" ma:index="14" nillable="true" ma:displayName="Tags" ma:hidden="true"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etingTopics" ma:index="27" nillable="true" ma:displayName="Meeting Topics" ma:format="Dropdown" ma:internalName="MeetingTopics">
      <xsd:simpleType>
        <xsd:restriction base="dms:Note">
          <xsd:maxLength value="255"/>
        </xsd:restriction>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42e440-a1bb-4774-839e-f4f25b594622"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c910b7dd-c597-4c40-9e64-764e2facc972}" ma:internalName="TaxCatchAll" ma:showField="CatchAllData" ma:web="f642e440-a1bb-4774-839e-f4f25b594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5407D8-4171-40F2-9809-5AA33BE9A41A}">
  <ds:schemaRefs>
    <ds:schemaRef ds:uri="http://purl.org/dc/elements/1.1/"/>
    <ds:schemaRef ds:uri="f642e440-a1bb-4774-839e-f4f25b594622"/>
    <ds:schemaRef ds:uri="http://schemas.openxmlformats.org/package/2006/metadata/core-properties"/>
    <ds:schemaRef ds:uri="7452b7a5-f25b-48ad-92b5-0d2dd5858604"/>
    <ds:schemaRef ds:uri="http://purl.org/dc/term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7A7DB79-4E3E-408A-8E6A-A489ADA6BC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52b7a5-f25b-48ad-92b5-0d2dd5858604"/>
    <ds:schemaRef ds:uri="f642e440-a1bb-4774-839e-f4f25b594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AB812E-79B8-4A40-9CEA-94A1FFB017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 PPT Template Spring 2024</Template>
  <TotalTime>959</TotalTime>
  <Words>6185</Words>
  <Application>Microsoft Office PowerPoint</Application>
  <PresentationFormat>Widescreen</PresentationFormat>
  <Paragraphs>347</Paragraphs>
  <Slides>29</Slides>
  <Notes>29</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38" baseType="lpstr">
      <vt:lpstr>Wingdings</vt:lpstr>
      <vt:lpstr>Arial</vt:lpstr>
      <vt:lpstr>Open Sans</vt:lpstr>
      <vt:lpstr>Poppins</vt:lpstr>
      <vt:lpstr>Calibri</vt:lpstr>
      <vt:lpstr>Aptos</vt:lpstr>
      <vt:lpstr>4_Office Theme</vt:lpstr>
      <vt:lpstr>4_Office Theme</vt:lpstr>
      <vt:lpstr>think-cell Slide</vt:lpstr>
      <vt:lpstr>PREP Data Management for EPPs PREP Residency Programs June 23, 2026</vt:lpstr>
      <vt:lpstr>Agenda</vt:lpstr>
      <vt:lpstr>Key Words to Know Today</vt:lpstr>
      <vt:lpstr>Image of Form </vt:lpstr>
      <vt:lpstr>PREP Programs Overview &amp; Managing Data</vt:lpstr>
      <vt:lpstr>PREP Programs Overview</vt:lpstr>
      <vt:lpstr>PREP Activity/Data Will be Managed in ECOS</vt:lpstr>
      <vt:lpstr>Managing PREP Programs – TEA Admin Screen</vt:lpstr>
      <vt:lpstr>Key Start-up Dates &amp; Deadlines</vt:lpstr>
      <vt:lpstr>ECOS Access to Manage PREP Requires Approval </vt:lpstr>
      <vt:lpstr>Request Access to the Data Manager Role via TEAL</vt:lpstr>
      <vt:lpstr>Request Access to the Data Manager Role</vt:lpstr>
      <vt:lpstr>Managing PREP Programs – EPP User Access in ECOS for Entities </vt:lpstr>
      <vt:lpstr>Structure of Interface</vt:lpstr>
      <vt:lpstr>LEA: Grow Your Own (GYO)</vt:lpstr>
      <vt:lpstr>Generate a List of all Participants</vt:lpstr>
      <vt:lpstr>LEA &amp; EPP: Residency (RSD)</vt:lpstr>
      <vt:lpstr>Managing PREP Programs – EPP Data Manager Access in ECOS for Entities (Residency Partnership)</vt:lpstr>
      <vt:lpstr>PREP Residency (RSD) Partnership Overview</vt:lpstr>
      <vt:lpstr>Validations (Residency PREP Partnership)</vt:lpstr>
      <vt:lpstr>Initiate Candidate as a Residency PREP Participant</vt:lpstr>
      <vt:lpstr>Partner Page for Residency</vt:lpstr>
      <vt:lpstr>Candidates Starting Residency in Spring 2027</vt:lpstr>
      <vt:lpstr>Quick Quiz-Residency Participants</vt:lpstr>
      <vt:lpstr>Resources / Technical Assistance</vt:lpstr>
      <vt:lpstr>Problem Solving – Requires Communication </vt:lpstr>
      <vt:lpstr>System Validations – Data Entry Timeline</vt:lpstr>
      <vt:lpstr>Additional Resources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Campbell, David</dc:creator>
  <cp:keywords/>
  <dc:description>generated using python-pptx</dc:description>
  <cp:lastModifiedBy>Bodnar, Scott</cp:lastModifiedBy>
  <cp:revision>2</cp:revision>
  <dcterms:created xsi:type="dcterms:W3CDTF">2026-03-16T16:02:43Z</dcterms:created>
  <dcterms:modified xsi:type="dcterms:W3CDTF">2026-07-01T19:09:44Z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0x010100A5A92ED1594A0142A12CD3586A681668</vt:lpwstr>
  </property>
  <property fmtid="{D5CDD505-2E9C-101B-9397-08002B2CF9AE}" pid="3" name="MediaServiceImageTags">
    <vt:lpwstr/>
  </property>
</Properties>
</file>