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4"/>
    <p:sldMasterId id="2147483671" r:id="rId5"/>
  </p:sldMasterIdLst>
  <p:notesMasterIdLst>
    <p:notesMasterId r:id="rId46"/>
  </p:notesMasterIdLst>
  <p:handoutMasterIdLst>
    <p:handoutMasterId r:id="rId47"/>
  </p:handoutMasterIdLst>
  <p:sldIdLst>
    <p:sldId id="374" r:id="rId6"/>
    <p:sldId id="372" r:id="rId7"/>
    <p:sldId id="360" r:id="rId8"/>
    <p:sldId id="342" r:id="rId9"/>
    <p:sldId id="409" r:id="rId10"/>
    <p:sldId id="412" r:id="rId11"/>
    <p:sldId id="411" r:id="rId12"/>
    <p:sldId id="410" r:id="rId13"/>
    <p:sldId id="377" r:id="rId14"/>
    <p:sldId id="435" r:id="rId15"/>
    <p:sldId id="436" r:id="rId16"/>
    <p:sldId id="437" r:id="rId17"/>
    <p:sldId id="381" r:id="rId18"/>
    <p:sldId id="414" r:id="rId19"/>
    <p:sldId id="415" r:id="rId20"/>
    <p:sldId id="416" r:id="rId21"/>
    <p:sldId id="385" r:id="rId22"/>
    <p:sldId id="417" r:id="rId23"/>
    <p:sldId id="419" r:id="rId24"/>
    <p:sldId id="413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18" r:id="rId35"/>
    <p:sldId id="438" r:id="rId36"/>
    <p:sldId id="434" r:id="rId37"/>
    <p:sldId id="383" r:id="rId38"/>
    <p:sldId id="441" r:id="rId39"/>
    <p:sldId id="440" r:id="rId40"/>
    <p:sldId id="347" r:id="rId41"/>
    <p:sldId id="391" r:id="rId42"/>
    <p:sldId id="296" r:id="rId43"/>
    <p:sldId id="442" r:id="rId44"/>
    <p:sldId id="375" r:id="rId45"/>
  </p:sldIdLst>
  <p:sldSz cx="12192000" cy="6858000"/>
  <p:notesSz cx="6858000" cy="9144000"/>
  <p:embeddedFontLst>
    <p:embeddedFont>
      <p:font typeface="Open Sans" panose="020B060603050402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9B7E20-C849-7B22-A7A7-103B5A04F691}" name="Seidman, Peter" initials="PS" userId="S::pseidman@pcgus.com::ff44f5d8-e3d0-428b-b9dd-4e94c9627a04" providerId="AD"/>
  <p188:author id="{498B9030-09FA-5051-B437-556559FC21C2}" name="Waters, Shelene" initials="SW" userId="S::swaters@pcgus.com::f5bf1a81-fd14-468b-a273-1d19f33115fb" providerId="AD"/>
  <p188:author id="{B42EF371-D95D-CCE6-0AC9-32E4EFF492E9}" name="Howry, Allison" initials="HA" userId="S::allison.howry@tea.texas.gov::efc20d46-17aa-4f1e-921d-50386f9e441b" providerId="AD"/>
  <p188:author id="{002C6C79-BE9A-0D70-2E77-61ECDD33941B}" name="Hammock, Jenny" initials="HJ" userId="S::jhammock@pcgus.com::15029899-d5e2-409a-961b-cfbdbd993f94" providerId="AD"/>
  <p188:author id="{632E7E96-160D-461D-58B4-39D7D321AE3E}" name="Conley, Katanna" initials="CK" userId="S::kconley@pcgus.com::e7e837c0-7783-452e-bc47-5de7c4c300bf" providerId="AD"/>
  <p188:author id="{D3473FEC-4EDE-E801-D969-22C5DB952E2C}" name="Bala, Kelly" initials="BK" userId="S::kelly.bala@tea.texas.gov::ca818e28-acbd-4039-adec-acd623c9d0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C63"/>
    <a:srgbClr val="212A5E"/>
    <a:srgbClr val="002060"/>
    <a:srgbClr val="222C64"/>
    <a:srgbClr val="242E63"/>
    <a:srgbClr val="222064"/>
    <a:srgbClr val="000000"/>
    <a:srgbClr val="B75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68474-E5B9-4FBB-B3B6-74BBF30F714B}" v="1" dt="2025-03-18T04:19:23.047"/>
  </p1510:revLst>
</p1510:revInfo>
</file>

<file path=ppt/tableStyles.xml><?xml version="1.0" encoding="utf-8"?>
<a:tblStyleLst xmlns:a="http://schemas.openxmlformats.org/drawingml/2006/main" def="{9E5AF22B-8382-44F9-AEDD-FFD8A5D7BFB6}">
  <a:tblStyle styleId="{9E5AF22B-8382-44F9-AEDD-FFD8A5D7BF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39" autoAdjust="0"/>
    <p:restoredTop sz="93946" autoAdjust="0"/>
  </p:normalViewPr>
  <p:slideViewPr>
    <p:cSldViewPr snapToGrid="0">
      <p:cViewPr varScale="1">
        <p:scale>
          <a:sx n="100" d="100"/>
          <a:sy n="100" d="100"/>
        </p:scale>
        <p:origin x="366" y="90"/>
      </p:cViewPr>
      <p:guideLst/>
    </p:cSldViewPr>
  </p:slideViewPr>
  <p:outlineViewPr>
    <p:cViewPr>
      <p:scale>
        <a:sx n="33" d="100"/>
        <a:sy n="33" d="100"/>
      </p:scale>
      <p:origin x="0" y="-16589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8.xml" Id="rId13" /><Relationship Type="http://schemas.openxmlformats.org/officeDocument/2006/relationships/slide" Target="slides/slide13.xml" Id="rId18" /><Relationship Type="http://schemas.openxmlformats.org/officeDocument/2006/relationships/slide" Target="slides/slide21.xml" Id="rId26" /><Relationship Type="http://schemas.openxmlformats.org/officeDocument/2006/relationships/slide" Target="slides/slide34.xml" Id="rId39" /><Relationship Type="http://schemas.openxmlformats.org/officeDocument/2006/relationships/slide" Target="slides/slide16.xml" Id="rId21" /><Relationship Type="http://schemas.openxmlformats.org/officeDocument/2006/relationships/slide" Target="slides/slide29.xml" Id="rId34" /><Relationship Type="http://schemas.openxmlformats.org/officeDocument/2006/relationships/slide" Target="slides/slide37.xml" Id="rId42" /><Relationship Type="http://schemas.openxmlformats.org/officeDocument/2006/relationships/handoutMaster" Target="handoutMasters/handoutMaster1.xml" Id="rId47" /><Relationship Type="http://schemas.openxmlformats.org/officeDocument/2006/relationships/font" Target="fonts/font3.fntdata" Id="rId50" /><Relationship Type="http://schemas.openxmlformats.org/officeDocument/2006/relationships/tableStyles" Target="tableStyles.xml" Id="rId55" /><Relationship Type="http://schemas.openxmlformats.org/officeDocument/2006/relationships/slide" Target="slides/slide2.xml" Id="rId7" /><Relationship Type="http://schemas.openxmlformats.org/officeDocument/2006/relationships/customXml" Target="../customXml/item2.xml" Id="rId2" /><Relationship Type="http://schemas.openxmlformats.org/officeDocument/2006/relationships/slide" Target="slides/slide11.xml" Id="rId16" /><Relationship Type="http://schemas.openxmlformats.org/officeDocument/2006/relationships/slide" Target="slides/slide24.xml" Id="rId29" /><Relationship Type="http://schemas.openxmlformats.org/officeDocument/2006/relationships/slide" Target="slides/slide6.xml" Id="rId11" /><Relationship Type="http://schemas.openxmlformats.org/officeDocument/2006/relationships/slide" Target="slides/slide19.xml" Id="rId24" /><Relationship Type="http://schemas.openxmlformats.org/officeDocument/2006/relationships/slide" Target="slides/slide27.xml" Id="rId32" /><Relationship Type="http://schemas.openxmlformats.org/officeDocument/2006/relationships/slide" Target="slides/slide32.xml" Id="rId37" /><Relationship Type="http://schemas.openxmlformats.org/officeDocument/2006/relationships/slide" Target="slides/slide35.xml" Id="rId40" /><Relationship Type="http://schemas.openxmlformats.org/officeDocument/2006/relationships/slide" Target="slides/slide40.xml" Id="rId45" /><Relationship Type="http://schemas.openxmlformats.org/officeDocument/2006/relationships/viewProps" Target="viewProps.xml" Id="rId53" /><Relationship Type="http://schemas.microsoft.com/office/2018/10/relationships/authors" Target="authors.xml" Id="rId58" /><Relationship Type="http://schemas.openxmlformats.org/officeDocument/2006/relationships/slideMaster" Target="slideMasters/slideMaster2.xml" Id="rId5" /><Relationship Type="http://schemas.openxmlformats.org/officeDocument/2006/relationships/slide" Target="slides/slide14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4.xml" Id="rId9" /><Relationship Type="http://schemas.openxmlformats.org/officeDocument/2006/relationships/slide" Target="slides/slide9.xml" Id="rId14" /><Relationship Type="http://schemas.openxmlformats.org/officeDocument/2006/relationships/slide" Target="slides/slide17.xml" Id="rId22" /><Relationship Type="http://schemas.openxmlformats.org/officeDocument/2006/relationships/slide" Target="slides/slide22.xml" Id="rId27" /><Relationship Type="http://schemas.openxmlformats.org/officeDocument/2006/relationships/slide" Target="slides/slide25.xml" Id="rId30" /><Relationship Type="http://schemas.openxmlformats.org/officeDocument/2006/relationships/slide" Target="slides/slide30.xml" Id="rId35" /><Relationship Type="http://schemas.openxmlformats.org/officeDocument/2006/relationships/slide" Target="slides/slide38.xml" Id="rId43" /><Relationship Type="http://schemas.openxmlformats.org/officeDocument/2006/relationships/font" Target="fonts/font1.fntdata" Id="rId48" /><Relationship Type="http://schemas.openxmlformats.org/officeDocument/2006/relationships/slide" Target="slides/slide3.xml" Id="rId8" /><Relationship Type="http://schemas.openxmlformats.org/officeDocument/2006/relationships/font" Target="fonts/font4.fntdata" Id="rId51" /><Relationship Type="http://schemas.openxmlformats.org/officeDocument/2006/relationships/customXml" Target="../customXml/item3.xml" Id="rId3" /><Relationship Type="http://schemas.openxmlformats.org/officeDocument/2006/relationships/slide" Target="slides/slide7.xml" Id="rId12" /><Relationship Type="http://schemas.openxmlformats.org/officeDocument/2006/relationships/slide" Target="slides/slide12.xml" Id="rId17" /><Relationship Type="http://schemas.openxmlformats.org/officeDocument/2006/relationships/slide" Target="slides/slide20.xml" Id="rId25" /><Relationship Type="http://schemas.openxmlformats.org/officeDocument/2006/relationships/slide" Target="slides/slide28.xml" Id="rId33" /><Relationship Type="http://schemas.openxmlformats.org/officeDocument/2006/relationships/slide" Target="slides/slide33.xml" Id="rId38" /><Relationship Type="http://schemas.openxmlformats.org/officeDocument/2006/relationships/notesMaster" Target="notesMasters/notesMaster1.xml" Id="rId46" /><Relationship Type="http://schemas.openxmlformats.org/officeDocument/2006/relationships/slide" Target="slides/slide15.xml" Id="rId20" /><Relationship Type="http://schemas.openxmlformats.org/officeDocument/2006/relationships/slide" Target="slides/slide36.xml" Id="rId41" /><Relationship Type="http://schemas.openxmlformats.org/officeDocument/2006/relationships/theme" Target="theme/theme1.xml" Id="rId54" /><Relationship Type="http://schemas.openxmlformats.org/officeDocument/2006/relationships/customXml" Target="../customXml/item1.xml" Id="rId1" /><Relationship Type="http://schemas.openxmlformats.org/officeDocument/2006/relationships/slide" Target="slides/slide1.xml" Id="rId6" /><Relationship Type="http://schemas.openxmlformats.org/officeDocument/2006/relationships/slide" Target="slides/slide10.xml" Id="rId15" /><Relationship Type="http://schemas.openxmlformats.org/officeDocument/2006/relationships/slide" Target="slides/slide18.xml" Id="rId23" /><Relationship Type="http://schemas.openxmlformats.org/officeDocument/2006/relationships/slide" Target="slides/slide23.xml" Id="rId28" /><Relationship Type="http://schemas.openxmlformats.org/officeDocument/2006/relationships/slide" Target="slides/slide31.xml" Id="rId36" /><Relationship Type="http://schemas.openxmlformats.org/officeDocument/2006/relationships/font" Target="fonts/font2.fntdata" Id="rId49" /><Relationship Type="http://schemas.microsoft.com/office/2015/10/relationships/revisionInfo" Target="revisionInfo.xml" Id="rId57" /><Relationship Type="http://schemas.openxmlformats.org/officeDocument/2006/relationships/slide" Target="slides/slide5.xml" Id="rId10" /><Relationship Type="http://schemas.openxmlformats.org/officeDocument/2006/relationships/slide" Target="slides/slide26.xml" Id="rId31" /><Relationship Type="http://schemas.openxmlformats.org/officeDocument/2006/relationships/slide" Target="slides/slide39.xml" Id="rId44" /><Relationship Type="http://schemas.openxmlformats.org/officeDocument/2006/relationships/presProps" Target="presProps.xml" Id="rId52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258E94-0C48-9957-687C-EEA7AD22C6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702969-22C2-03D0-ED20-CE1DC95C71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21B3A-D958-493F-93C0-097EEEEE648E}" type="datetimeFigureOut"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3/17/2025</a:t>
            </a:fld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1A85B5-A837-FDE5-DD7E-D975E7DF29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C4E5A-D519-1C97-1B61-529DE826E2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203B3-D59A-4334-8901-96EAC1C4FE96}" type="slidenum"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20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Open Sans" panose="020B0606030504020204" pitchFamily="34" charset="0"/>
        <a:ea typeface="Open Sans" panose="020B0606030504020204" pitchFamily="34" charset="0"/>
        <a:cs typeface="Open Sans" panose="020B060603050402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sym typeface="Calibri"/>
              </a:rPr>
              <a:t>1</a:t>
            </a:fld>
            <a:endParaRPr lang="en-US" sz="12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6427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a2a0aa28f6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1" name="Google Shape;331;g2a2a0aa28f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735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a2a0aa28f6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1" name="Google Shape;331;g2a2a0aa28f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0E4CA3C7-6A6C-08B6-632D-634355BBA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a2a0aa28f6_0_5:notes">
            <a:extLst>
              <a:ext uri="{FF2B5EF4-FFF2-40B4-BE49-F238E27FC236}">
                <a16:creationId xmlns:a16="http://schemas.microsoft.com/office/drawing/2014/main" id="{AE6DEDBC-CA02-BA57-956A-E84CECAAB6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1" name="Google Shape;331;g2a2a0aa28f6_0_5:notes">
            <a:extLst>
              <a:ext uri="{FF2B5EF4-FFF2-40B4-BE49-F238E27FC236}">
                <a16:creationId xmlns:a16="http://schemas.microsoft.com/office/drawing/2014/main" id="{57C79660-7BE5-96BD-3F7E-E7F9EAF831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576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a2a0aa28f6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g2a2a0aa28f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5332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62c5c32c12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8" name="Google Shape;298;g262c5c32c1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09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83EB7739-0D8D-4791-736D-8477530E7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62c5c32c12_0_4:notes">
            <a:extLst>
              <a:ext uri="{FF2B5EF4-FFF2-40B4-BE49-F238E27FC236}">
                <a16:creationId xmlns:a16="http://schemas.microsoft.com/office/drawing/2014/main" id="{02509B7B-C01C-A454-CC88-3863A96A81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8" name="Google Shape;298;g262c5c32c12_0_4:notes">
            <a:extLst>
              <a:ext uri="{FF2B5EF4-FFF2-40B4-BE49-F238E27FC236}">
                <a16:creationId xmlns:a16="http://schemas.microsoft.com/office/drawing/2014/main" id="{4D5E7036-CB05-8E86-9923-C96A22C513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1431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AC417301-B0AB-1BEB-72CC-4B7F55655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62c5c32c12_0_4:notes">
            <a:extLst>
              <a:ext uri="{FF2B5EF4-FFF2-40B4-BE49-F238E27FC236}">
                <a16:creationId xmlns:a16="http://schemas.microsoft.com/office/drawing/2014/main" id="{7A4530AB-07B9-159F-168E-00F062F390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8" name="Google Shape;298;g262c5c32c12_0_4:notes">
            <a:extLst>
              <a:ext uri="{FF2B5EF4-FFF2-40B4-BE49-F238E27FC236}">
                <a16:creationId xmlns:a16="http://schemas.microsoft.com/office/drawing/2014/main" id="{92E232F0-D2D2-C4D0-EFFD-F17273C10F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4254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CBEDB64C-EF7C-AE97-5930-1D8CC7C17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62c5c32c12_0_4:notes">
            <a:extLst>
              <a:ext uri="{FF2B5EF4-FFF2-40B4-BE49-F238E27FC236}">
                <a16:creationId xmlns:a16="http://schemas.microsoft.com/office/drawing/2014/main" id="{70158C7A-DB40-98D6-6F80-8F3DE5269B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8" name="Google Shape;298;g262c5c32c12_0_4:notes">
            <a:extLst>
              <a:ext uri="{FF2B5EF4-FFF2-40B4-BE49-F238E27FC236}">
                <a16:creationId xmlns:a16="http://schemas.microsoft.com/office/drawing/2014/main" id="{6E25F6A0-75F1-6A50-D7D0-5EA8BA5497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5986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A0388267-D2AA-9B83-B3BE-871D80640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62c5c32c12_0_4:notes">
            <a:extLst>
              <a:ext uri="{FF2B5EF4-FFF2-40B4-BE49-F238E27FC236}">
                <a16:creationId xmlns:a16="http://schemas.microsoft.com/office/drawing/2014/main" id="{8AB42BE8-441C-11EE-1A73-002E3AE52A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8" name="Google Shape;298;g262c5c32c12_0_4:notes">
            <a:extLst>
              <a:ext uri="{FF2B5EF4-FFF2-40B4-BE49-F238E27FC236}">
                <a16:creationId xmlns:a16="http://schemas.microsoft.com/office/drawing/2014/main" id="{D9919741-1C74-C82C-3483-9465B9E792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3889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 2.7.D 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Retell and paraphrase texts in ways that maintain meaning and logical order;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 2.6.G 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Evaluate details read to determine key ideas;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 2.3.C 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the meaning of and use words with affixes un-, re-, -</a:t>
            </a:r>
            <a:r>
              <a:rPr lang="en-US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ly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-er, and -</a:t>
            </a:r>
            <a:r>
              <a:rPr lang="en-US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(comparative and superlative), and -ion/</a:t>
            </a:r>
            <a:r>
              <a:rPr lang="en-US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tion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sion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 2.13.C 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and gather relevant sources and information to answer the questions.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342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sym typeface="Calibri"/>
              </a:rPr>
              <a:pPr algn="r">
                <a:buSzPts val="1200"/>
              </a:pPr>
              <a:t>31</a:t>
            </a:fld>
            <a:endParaRPr lang="en-US" sz="1200" dirty="0">
              <a:solidFill>
                <a:schemeClr val="dk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9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Primary Foc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96285AE8-E5C6-B954-CAEB-C7115250651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Primary Focus of Lesson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BCBF3-D730-BF5C-1DF7-289B413397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5924" y="1081454"/>
            <a:ext cx="10360152" cy="5776546"/>
          </a:xfrm>
          <a:prstGeom prst="rect">
            <a:avLst/>
          </a:prstGeom>
        </p:spPr>
        <p:txBody>
          <a:bodyPr tIns="457200" bIns="457200"/>
          <a:lstStyle>
            <a:lvl1pPr marL="0" indent="457200"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222D6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Primary Focus: 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222D6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Description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Two AB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2">
            <a:extLst>
              <a:ext uri="{FF2B5EF4-FFF2-40B4-BE49-F238E27FC236}">
                <a16:creationId xmlns:a16="http://schemas.microsoft.com/office/drawing/2014/main" id="{A704A4DF-C158-3547-F4AB-36B9667E172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0BCB44-237D-7F90-1755-E8B825CAAE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3944" y="1677194"/>
            <a:ext cx="3513757" cy="4572000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60661-7489-1F51-0395-9A3E71186FE2}"/>
              </a:ext>
            </a:extLst>
          </p:cNvPr>
          <p:cNvSpPr txBox="1"/>
          <p:nvPr userDrawn="1"/>
        </p:nvSpPr>
        <p:spPr>
          <a:xfrm>
            <a:off x="80776" y="1152144"/>
            <a:ext cx="3474720" cy="393192"/>
          </a:xfrm>
          <a:prstGeom prst="rect">
            <a:avLst/>
          </a:prstGeom>
          <a:solidFill>
            <a:srgbClr val="002060"/>
          </a:solidFill>
        </p:spPr>
        <p:txBody>
          <a:bodyPr wrap="square" tIns="91440" bIns="91440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04E1B-08C7-F5AD-C25C-79CF0486B053}"/>
              </a:ext>
            </a:extLst>
          </p:cNvPr>
          <p:cNvSpPr txBox="1"/>
          <p:nvPr userDrawn="1"/>
        </p:nvSpPr>
        <p:spPr>
          <a:xfrm>
            <a:off x="80776" y="6382258"/>
            <a:ext cx="3474720" cy="393192"/>
          </a:xfrm>
          <a:prstGeom prst="rect">
            <a:avLst/>
          </a:prstGeom>
          <a:solidFill>
            <a:srgbClr val="002060"/>
          </a:solidFill>
        </p:spPr>
        <p:txBody>
          <a:bodyPr wrap="square" tIns="91440" bIns="91440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AE51B7-D2F3-168D-E980-99613695F5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63" y="1152525"/>
            <a:ext cx="3475037" cy="392113"/>
          </a:xfrm>
          <a:prstGeom prst="rect">
            <a:avLst/>
          </a:prstGeom>
        </p:spPr>
        <p:txBody>
          <a:bodyPr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Activity Page #.#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1E3DAA-0B9A-37D9-D2E5-BA359B4989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963" y="6381750"/>
            <a:ext cx="3475037" cy="3937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Activity Book</a:t>
            </a: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pp. #-#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AB99C94-22FB-1522-3488-F33CE23461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4301" y="1677194"/>
            <a:ext cx="3513757" cy="4572000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34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Digital Component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2">
            <a:extLst>
              <a:ext uri="{FF2B5EF4-FFF2-40B4-BE49-F238E27FC236}">
                <a16:creationId xmlns:a16="http://schemas.microsoft.com/office/drawing/2014/main" id="{379A47E3-FC55-910A-188B-2349EB43EE9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0BCB44-237D-7F90-1755-E8B825CAAE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9121" y="1832317"/>
            <a:ext cx="3513757" cy="4114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6C17A-EC11-962E-46C1-DB499D5D6A8E}"/>
              </a:ext>
            </a:extLst>
          </p:cNvPr>
          <p:cNvSpPr txBox="1"/>
          <p:nvPr userDrawn="1"/>
        </p:nvSpPr>
        <p:spPr>
          <a:xfrm>
            <a:off x="80776" y="1152144"/>
            <a:ext cx="3474720" cy="395288"/>
          </a:xfrm>
          <a:prstGeom prst="rect">
            <a:avLst/>
          </a:prstGeom>
          <a:solidFill>
            <a:srgbClr val="002060"/>
          </a:solidFill>
        </p:spPr>
        <p:txBody>
          <a:bodyPr wrap="square" tIns="91440" bIns="91440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B20F2-8020-522D-6543-36314AC29EB6}"/>
              </a:ext>
            </a:extLst>
          </p:cNvPr>
          <p:cNvSpPr txBox="1"/>
          <p:nvPr userDrawn="1"/>
        </p:nvSpPr>
        <p:spPr>
          <a:xfrm>
            <a:off x="80776" y="6382512"/>
            <a:ext cx="3474720" cy="393192"/>
          </a:xfrm>
          <a:prstGeom prst="rect">
            <a:avLst/>
          </a:prstGeom>
          <a:solidFill>
            <a:srgbClr val="002060"/>
          </a:solidFill>
        </p:spPr>
        <p:txBody>
          <a:bodyPr wrap="square" tIns="91440" bIns="91440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D5158C-816A-3D24-050A-E3672A9668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63" y="6382512"/>
            <a:ext cx="3475037" cy="373888"/>
          </a:xfrm>
          <a:prstGeom prst="rect">
            <a:avLst/>
          </a:prstGeom>
        </p:spPr>
        <p:txBody>
          <a:bodyPr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Digital Components p. 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9F18EC-CC5F-30BA-005B-D37D1095C9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963" y="1152524"/>
            <a:ext cx="3475037" cy="393192"/>
          </a:xfrm>
          <a:prstGeom prst="rect">
            <a:avLst/>
          </a:prstGeom>
        </p:spPr>
        <p:txBody>
          <a:bodyPr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Digital Component Title</a:t>
            </a:r>
          </a:p>
        </p:txBody>
      </p:sp>
    </p:spTree>
    <p:extLst>
      <p:ext uri="{BB962C8B-B14F-4D97-AF65-F5344CB8AC3E}">
        <p14:creationId xmlns:p14="http://schemas.microsoft.com/office/powerpoint/2010/main" val="2630684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Digital Component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;p2">
            <a:extLst>
              <a:ext uri="{FF2B5EF4-FFF2-40B4-BE49-F238E27FC236}">
                <a16:creationId xmlns:a16="http://schemas.microsoft.com/office/drawing/2014/main" id="{E23EA8A9-FB63-9264-3D12-3798D68E4D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705A303B-A2B3-D441-7160-1A950ECE68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2137709"/>
            <a:ext cx="10515600" cy="36528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94C77B-C9C9-86AB-718A-F962EA469C19}"/>
              </a:ext>
            </a:extLst>
          </p:cNvPr>
          <p:cNvSpPr txBox="1"/>
          <p:nvPr userDrawn="1"/>
        </p:nvSpPr>
        <p:spPr>
          <a:xfrm>
            <a:off x="80776" y="1151255"/>
            <a:ext cx="3474720" cy="394081"/>
          </a:xfrm>
          <a:prstGeom prst="rect">
            <a:avLst/>
          </a:prstGeom>
          <a:solidFill>
            <a:srgbClr val="002060"/>
          </a:solidFill>
        </p:spPr>
        <p:txBody>
          <a:bodyPr wrap="square" tIns="91440" bIns="9144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37124-9BA6-2BF3-119A-08FB8CC31328}"/>
              </a:ext>
            </a:extLst>
          </p:cNvPr>
          <p:cNvSpPr txBox="1"/>
          <p:nvPr userDrawn="1"/>
        </p:nvSpPr>
        <p:spPr>
          <a:xfrm>
            <a:off x="80776" y="6382512"/>
            <a:ext cx="3474720" cy="393192"/>
          </a:xfrm>
          <a:prstGeom prst="rect">
            <a:avLst/>
          </a:prstGeom>
          <a:solidFill>
            <a:srgbClr val="002060"/>
          </a:solidFill>
        </p:spPr>
        <p:txBody>
          <a:bodyPr wrap="square" tIns="91440" bIns="9144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30A393-7278-876E-EE3C-BAA96BBDB1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63" y="1151002"/>
            <a:ext cx="3475037" cy="395224"/>
          </a:xfrm>
          <a:prstGeom prst="rect">
            <a:avLst/>
          </a:prstGeom>
          <a:ln>
            <a:noFill/>
          </a:ln>
        </p:spPr>
        <p:txBody>
          <a:bodyPr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Digital Component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AA4151-82C2-226E-E86C-4F0C6F043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963" y="6381750"/>
            <a:ext cx="3473450" cy="3937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Digital Components p. #</a:t>
            </a:r>
          </a:p>
        </p:txBody>
      </p:sp>
    </p:spTree>
    <p:extLst>
      <p:ext uri="{BB962C8B-B14F-4D97-AF65-F5344CB8AC3E}">
        <p14:creationId xmlns:p14="http://schemas.microsoft.com/office/powerpoint/2010/main" val="1911039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Big Ques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;p2">
            <a:extLst>
              <a:ext uri="{FF2B5EF4-FFF2-40B4-BE49-F238E27FC236}">
                <a16:creationId xmlns:a16="http://schemas.microsoft.com/office/drawing/2014/main" id="{554FB630-E524-46B3-843F-DFAA4AC7718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705A303B-A2B3-D441-7160-1A950ECE68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2137709"/>
            <a:ext cx="10515600" cy="36528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3D15D-6E89-CF2A-002C-DB8F0FC9BF18}"/>
              </a:ext>
            </a:extLst>
          </p:cNvPr>
          <p:cNvSpPr txBox="1"/>
          <p:nvPr userDrawn="1"/>
        </p:nvSpPr>
        <p:spPr>
          <a:xfrm>
            <a:off x="80776" y="6382512"/>
            <a:ext cx="3474720" cy="393192"/>
          </a:xfrm>
          <a:prstGeom prst="rect">
            <a:avLst/>
          </a:prstGeom>
          <a:solidFill>
            <a:srgbClr val="002060"/>
          </a:solidFill>
        </p:spPr>
        <p:txBody>
          <a:bodyPr wrap="square" tIns="91440" bIns="9144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952E8-4870-7463-E2E3-C5E363CE68EC}"/>
              </a:ext>
            </a:extLst>
          </p:cNvPr>
          <p:cNvSpPr txBox="1"/>
          <p:nvPr userDrawn="1"/>
        </p:nvSpPr>
        <p:spPr>
          <a:xfrm>
            <a:off x="80776" y="1152144"/>
            <a:ext cx="3474720" cy="393192"/>
          </a:xfrm>
          <a:prstGeom prst="rect">
            <a:avLst/>
          </a:prstGeom>
          <a:solidFill>
            <a:srgbClr val="002060"/>
          </a:solidFill>
        </p:spPr>
        <p:txBody>
          <a:bodyPr wrap="square" tIns="91440" bIns="9144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C44BEA-C3B4-62CC-04DE-2F12400A91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63" y="6382511"/>
            <a:ext cx="3475037" cy="383413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Digital Components p. #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1A0A31-E90C-90FD-A6D4-3DCA944066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963" y="1152525"/>
            <a:ext cx="3473450" cy="382588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The Big Question: Chapter #</a:t>
            </a:r>
          </a:p>
        </p:txBody>
      </p:sp>
    </p:spTree>
    <p:extLst>
      <p:ext uri="{BB962C8B-B14F-4D97-AF65-F5344CB8AC3E}">
        <p14:creationId xmlns:p14="http://schemas.microsoft.com/office/powerpoint/2010/main" val="666587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Bulleted Lis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FEB2CF70-7A20-8301-5BD4-0D0BBF62BF9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Slide Title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 hasCustomPrompt="1"/>
          </p:nvPr>
        </p:nvSpPr>
        <p:spPr>
          <a:xfrm>
            <a:off x="617872" y="1116622"/>
            <a:ext cx="10961597" cy="5741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4572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ct val="100000"/>
              <a:buFont typeface="Symbol" panose="05050102010706020507" pitchFamily="18" charset="2"/>
              <a:buChar char=""/>
              <a:defRPr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r>
              <a:rPr lang="en-US" dirty="0"/>
              <a:t>Bulleted List</a:t>
            </a:r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Numbered Lis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18FC90F2-F52D-7CE8-F699-417B1B5845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Slide Title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 hasCustomPrompt="1"/>
          </p:nvPr>
        </p:nvSpPr>
        <p:spPr>
          <a:xfrm>
            <a:off x="609080" y="1134208"/>
            <a:ext cx="10961597" cy="572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514350" lvl="0" indent="-51435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ct val="100000"/>
              <a:buFont typeface="+mj-lt"/>
              <a:buAutoNum type="arabicPeriod"/>
              <a:defRPr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r>
              <a:rPr lang="en-US" dirty="0"/>
              <a:t>Numbered List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9059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Word Wor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55CDB211-EE46-D39B-49F7-07C83ED2808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Word Work: </a:t>
            </a:r>
            <a:br>
              <a:rPr lang="en-US" dirty="0"/>
            </a:br>
            <a:r>
              <a:rPr lang="en-US" dirty="0"/>
              <a:t>Word</a:t>
            </a:r>
          </a:p>
        </p:txBody>
      </p:sp>
      <p:graphicFrame>
        <p:nvGraphicFramePr>
          <p:cNvPr id="4" name="Google Shape;301;p53">
            <a:extLst>
              <a:ext uri="{FF2B5EF4-FFF2-40B4-BE49-F238E27FC236}">
                <a16:creationId xmlns:a16="http://schemas.microsoft.com/office/drawing/2014/main" id="{041FA3FC-DE19-0630-E8C5-8DCFA8825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94848593"/>
              </p:ext>
            </p:extLst>
          </p:nvPr>
        </p:nvGraphicFramePr>
        <p:xfrm>
          <a:off x="187800" y="1428750"/>
          <a:ext cx="5672350" cy="5033975"/>
        </p:xfrm>
        <a:graphic>
          <a:graphicData uri="http://schemas.openxmlformats.org/drawingml/2006/table">
            <a:tbl>
              <a:tblPr>
                <a:noFill/>
                <a:tableStyleId>{9E5AF22B-8382-44F9-AEDD-FFD8A5D7BFB6}</a:tableStyleId>
              </a:tblPr>
              <a:tblGrid>
                <a:gridCol w="5672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14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89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78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CA8D2F-FF15-31C9-8854-32D1F9220B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800" y="1431783"/>
            <a:ext cx="5672349" cy="38467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Image Caption or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1DF9D1-D582-40E0-6DC2-F62A81A697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537" y="2094077"/>
            <a:ext cx="5476875" cy="370332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6FDE73-744D-AAE3-6B00-1B2483A12A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14676" y="6066688"/>
            <a:ext cx="2745474" cy="384678"/>
          </a:xfrm>
          <a:prstGeom prst="rect">
            <a:avLst/>
          </a:prstGeom>
        </p:spPr>
        <p:txBody>
          <a:bodyPr anchor="ctr" anchorCtr="0"/>
          <a:lstStyle>
            <a:lvl1pPr algn="r"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Image Source Book p. #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EA5CA9-3D0D-0736-51B6-46DA097051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46193" y="1581957"/>
            <a:ext cx="5943600" cy="429895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Word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“Example sentence from the Word Work lesson sequence.”</a:t>
            </a:r>
          </a:p>
        </p:txBody>
      </p:sp>
    </p:spTree>
    <p:extLst>
      <p:ext uri="{BB962C8B-B14F-4D97-AF65-F5344CB8AC3E}">
        <p14:creationId xmlns:p14="http://schemas.microsoft.com/office/powerpoint/2010/main" val="57393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Core Vocabular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80DF815D-3C32-F3B2-7715-08EA5CEB06F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Core Vocabulary</a:t>
            </a:r>
          </a:p>
        </p:txBody>
      </p:sp>
      <p:graphicFrame>
        <p:nvGraphicFramePr>
          <p:cNvPr id="4" name="Google Shape;301;p53">
            <a:extLst>
              <a:ext uri="{FF2B5EF4-FFF2-40B4-BE49-F238E27FC236}">
                <a16:creationId xmlns:a16="http://schemas.microsoft.com/office/drawing/2014/main" id="{041FA3FC-DE19-0630-E8C5-8DCFA8825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90060622"/>
              </p:ext>
            </p:extLst>
          </p:nvPr>
        </p:nvGraphicFramePr>
        <p:xfrm>
          <a:off x="187800" y="1428750"/>
          <a:ext cx="5672350" cy="5033975"/>
        </p:xfrm>
        <a:graphic>
          <a:graphicData uri="http://schemas.openxmlformats.org/drawingml/2006/table">
            <a:tbl>
              <a:tblPr>
                <a:noFill/>
                <a:tableStyleId>{9E5AF22B-8382-44F9-AEDD-FFD8A5D7BFB6}</a:tableStyleId>
              </a:tblPr>
              <a:tblGrid>
                <a:gridCol w="5672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14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89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78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211F97D-05FD-BEAF-5CE9-95D31EECEF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800" y="1431783"/>
            <a:ext cx="5672349" cy="38467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Image Caption or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1DF9D1-D582-40E0-6DC2-F62A81A697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537" y="2094077"/>
            <a:ext cx="5476875" cy="370332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3262EBE-3F3A-E31C-0CA0-B992DC53AF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47950" y="6069270"/>
            <a:ext cx="3212200" cy="384678"/>
          </a:xfrm>
          <a:prstGeom prst="rect">
            <a:avLst/>
          </a:prstGeom>
        </p:spPr>
        <p:txBody>
          <a:bodyPr anchor="ctr" anchorCtr="0"/>
          <a:lstStyle>
            <a:lvl1pPr algn="r"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Image Source Book p. #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318B89-A4DF-387A-79B9-9B68971D71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1428750"/>
            <a:ext cx="5856125" cy="5033974"/>
          </a:xfrm>
          <a:prstGeom prst="rect">
            <a:avLst/>
          </a:prstGeom>
        </p:spPr>
        <p:txBody>
          <a:bodyPr lIns="0" anchor="ctr"/>
          <a:lstStyle>
            <a:lvl1pPr marL="457200" indent="0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/>
            </a:lvl2pPr>
            <a:lvl3pPr marL="457200" indent="-914400">
              <a:defRPr sz="100"/>
            </a:lvl3pPr>
            <a:lvl4pPr>
              <a:defRPr sz="6900"/>
            </a:lvl4pPr>
            <a:lvl5pPr>
              <a:defRPr sz="100"/>
            </a:lvl5pPr>
            <a:lvl6pPr>
              <a:defRPr sz="8200"/>
            </a:lvl6pPr>
            <a:lvl7pPr>
              <a:defRPr sz="100"/>
            </a:lvl7pPr>
            <a:lvl8pPr>
              <a:defRPr sz="4200"/>
            </a:lvl8pPr>
            <a:lvl9pPr>
              <a:defRPr sz="1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word, part of speech abbreviation.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definition (alternate form of the word)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2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   Example: Include if applicable.</a:t>
            </a:r>
          </a:p>
          <a:p>
            <a:pPr marL="457200" marR="0" lvl="2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   Variation(s): none</a:t>
            </a:r>
          </a:p>
          <a:p>
            <a:pPr marL="0" marR="0" lvl="5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   Cognate: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word in Spanish if     </a:t>
            </a:r>
          </a:p>
          <a:p>
            <a:pPr marL="0" marR="0" lvl="5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   applicable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138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Core Vocab No Imag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F4E4DA78-C864-9B97-EFC3-B92E1508478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Core Vocabulary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271D34-9CE4-8D50-3882-6FE7F9344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3681" y="984738"/>
            <a:ext cx="9164637" cy="5873750"/>
          </a:xfrm>
          <a:prstGeom prst="rect">
            <a:avLst/>
          </a:prstGeom>
        </p:spPr>
        <p:txBody>
          <a:bodyPr anchor="ctr"/>
          <a:lstStyle>
            <a:lvl1pPr defTabSz="457200">
              <a:spcAft>
                <a:spcPts val="0"/>
              </a:spcAft>
              <a:defRPr i="1"/>
            </a:lvl1pPr>
          </a:lstStyle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word, part of speech abbreviation. </a:t>
            </a: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definition</a:t>
            </a: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Cognate: word in Spanish if applicable</a:t>
            </a:r>
          </a:p>
        </p:txBody>
      </p:sp>
    </p:spTree>
    <p:extLst>
      <p:ext uri="{BB962C8B-B14F-4D97-AF65-F5344CB8AC3E}">
        <p14:creationId xmlns:p14="http://schemas.microsoft.com/office/powerpoint/2010/main" val="4177874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Resource B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E71820-3158-297B-5F7E-B1ED6E9AE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4385" y="76200"/>
            <a:ext cx="3373315" cy="7810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32C6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Resource Bank</a:t>
            </a:r>
          </a:p>
        </p:txBody>
      </p:sp>
      <p:sp>
        <p:nvSpPr>
          <p:cNvPr id="2" name="Google Shape;269;p46">
            <a:extLst>
              <a:ext uri="{FF2B5EF4-FFF2-40B4-BE49-F238E27FC236}">
                <a16:creationId xmlns:a16="http://schemas.microsoft.com/office/drawing/2014/main" id="{ACD247C4-96A1-2B8F-1A55-FFF38C4B1B8A}"/>
              </a:ext>
            </a:extLst>
          </p:cNvPr>
          <p:cNvSpPr txBox="1"/>
          <p:nvPr userDrawn="1"/>
        </p:nvSpPr>
        <p:spPr>
          <a:xfrm>
            <a:off x="0" y="1085850"/>
            <a:ext cx="12192000" cy="577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100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Resource </a:t>
            </a:r>
            <a:br>
              <a:rPr lang="en-US" sz="100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00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Bank</a:t>
            </a:r>
            <a:endParaRPr sz="10000" b="1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1800" b="1" i="0" u="none" strike="noStrike" cap="none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Lesson 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2A275-B231-9F6A-1ED2-4DCF19FF06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9772"/>
            <a:ext cx="12192001" cy="984739"/>
          </a:xfrm>
          <a:prstGeom prst="rect">
            <a:avLst/>
          </a:prstGeom>
        </p:spPr>
        <p:txBody>
          <a:bodyPr lIns="731520" tIns="0" rIns="731520" anchor="ctr" anchorCtr="0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Grade # Unit # | Lesson # | Title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6" name="Google Shape;99;p20">
            <a:extLst>
              <a:ext uri="{FF2B5EF4-FFF2-40B4-BE49-F238E27FC236}">
                <a16:creationId xmlns:a16="http://schemas.microsoft.com/office/drawing/2014/main" id="{249DB08D-3C7B-4800-699D-92130E1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84189153"/>
              </p:ext>
            </p:extLst>
          </p:nvPr>
        </p:nvGraphicFramePr>
        <p:xfrm>
          <a:off x="2621280" y="1371599"/>
          <a:ext cx="6949440" cy="502911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6949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lnL w="28575">
                      <a:solidFill>
                        <a:srgbClr val="002060"/>
                      </a:solidFill>
                    </a:lnL>
                    <a:lnR w="28575">
                      <a:solidFill>
                        <a:srgbClr val="002060"/>
                      </a:solidFill>
                    </a:lnR>
                    <a:lnT w="28575">
                      <a:solidFill>
                        <a:srgbClr val="002060"/>
                      </a:solidFill>
                    </a:lnT>
                    <a:lnB w="28575">
                      <a:solidFill>
                        <a:srgbClr val="002060"/>
                      </a:solidFill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0303F-7DE9-B19E-0F77-090DE0C440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21280" y="1371599"/>
            <a:ext cx="6949439" cy="384678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Image Caption or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286CD1-500A-6126-DA8C-50C209FEA5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8862" y="1883619"/>
            <a:ext cx="4994275" cy="400507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063418E-EF8E-0D53-07E4-5D08A69538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3300" y="6014261"/>
            <a:ext cx="2217419" cy="384678"/>
          </a:xfrm>
          <a:prstGeom prst="rect">
            <a:avLst/>
          </a:prstGeom>
        </p:spPr>
        <p:txBody>
          <a:bodyPr anchor="ctr" anchorCtr="0"/>
          <a:lstStyle>
            <a:lvl1pPr algn="r"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Image Source Book p. #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Voc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9E0F7107-FB19-F134-87B7-AF2A138FCD2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rgbClr val="222C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Vocabulary Slides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BAA2AB5-6231-B848-E834-7D3DC53C8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1057275"/>
            <a:ext cx="12191999" cy="5809869"/>
          </a:xfrm>
          <a:prstGeom prst="rect">
            <a:avLst/>
          </a:prstGeom>
        </p:spPr>
        <p:txBody>
          <a:bodyPr anchor="ctr" anchorCtr="0"/>
          <a:lstStyle>
            <a:lvl1pPr algn="ctr"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All vocabulary slides are included in the</a:t>
            </a:r>
          </a:p>
          <a:p>
            <a:pPr lvl="0"/>
            <a:r>
              <a:rPr lang="en-US" dirty="0"/>
              <a:t>instructional sequence.</a:t>
            </a:r>
          </a:p>
        </p:txBody>
      </p:sp>
    </p:spTree>
    <p:extLst>
      <p:ext uri="{BB962C8B-B14F-4D97-AF65-F5344CB8AC3E}">
        <p14:creationId xmlns:p14="http://schemas.microsoft.com/office/powerpoint/2010/main" val="80683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4161D3AB-C1B4-5E8B-1B3F-F6A3A2D9589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Image 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BDE547-3210-4A05-F0AD-31F4F0BDBE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76325"/>
            <a:ext cx="12191999" cy="5781675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Images from Grade # Unit # Resources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1310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Acknowledgem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F1CA1A-61A0-13E4-915A-C24CFD0A9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615" y="114300"/>
            <a:ext cx="3637085" cy="7810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32C6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Acknowledgments</a:t>
            </a:r>
          </a:p>
        </p:txBody>
      </p:sp>
      <p:sp>
        <p:nvSpPr>
          <p:cNvPr id="2" name="Google Shape;333;p58">
            <a:extLst>
              <a:ext uri="{FF2B5EF4-FFF2-40B4-BE49-F238E27FC236}">
                <a16:creationId xmlns:a16="http://schemas.microsoft.com/office/drawing/2014/main" id="{5279DBDC-E480-A850-CB84-F6FC63BCCECD}"/>
              </a:ext>
            </a:extLst>
          </p:cNvPr>
          <p:cNvSpPr txBox="1"/>
          <p:nvPr userDrawn="1"/>
        </p:nvSpPr>
        <p:spPr>
          <a:xfrm>
            <a:off x="829518" y="3756780"/>
            <a:ext cx="4244053" cy="310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91425" bIns="91425" anchor="ctr" anchorCtr="0">
            <a:no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Acknowledgement:</a:t>
            </a:r>
            <a:endParaRPr lang="en-US" dirty="0">
              <a:solidFill>
                <a:srgbClr val="00206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Thank you to all the Texas educators and stakeholders</a:t>
            </a:r>
            <a:endParaRPr lang="en-US" dirty="0">
              <a:solidFill>
                <a:srgbClr val="00206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who supported the review process and provided</a:t>
            </a:r>
            <a:endParaRPr lang="en-US" dirty="0">
              <a:solidFill>
                <a:srgbClr val="00206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feedback. These materials are the result of the work of</a:t>
            </a:r>
            <a:endParaRPr lang="en-US" dirty="0">
              <a:solidFill>
                <a:srgbClr val="00206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numerous individuals, and we are deeply grateful for</a:t>
            </a:r>
            <a:endParaRPr lang="en-US" dirty="0">
              <a:solidFill>
                <a:srgbClr val="00206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their contributions.</a:t>
            </a:r>
            <a:endParaRPr lang="en-US" dirty="0">
              <a:solidFill>
                <a:srgbClr val="00206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100" b="1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Notice:</a:t>
            </a:r>
            <a:r>
              <a:rPr lang="en-US" sz="11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 These learning resources have been built</a:t>
            </a:r>
            <a:endParaRPr lang="en-US" dirty="0">
              <a:solidFill>
                <a:srgbClr val="00206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for Texas students, aligned to the Texas Essential</a:t>
            </a:r>
            <a:endParaRPr lang="en-US" dirty="0">
              <a:solidFill>
                <a:srgbClr val="00206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Knowledge and Skills, and are made available</a:t>
            </a:r>
            <a:endParaRPr lang="en-US" dirty="0">
              <a:solidFill>
                <a:srgbClr val="00206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pursuant to Chapter 31, Subchapter B-1 of the Texas</a:t>
            </a:r>
            <a:endParaRPr lang="en-US" dirty="0">
              <a:solidFill>
                <a:srgbClr val="00206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Education Code.</a:t>
            </a:r>
            <a:endParaRPr lang="en-US" sz="8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93677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Copyrigh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BAE16B-C054-E75B-8E80-768423C80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7193" y="70338"/>
            <a:ext cx="1975338" cy="791308"/>
          </a:xfrm>
          <a:prstGeom prst="rect">
            <a:avLst/>
          </a:prstGeom>
        </p:spPr>
        <p:txBody>
          <a:bodyPr/>
          <a:lstStyle>
            <a:lvl1pPr algn="r">
              <a:def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32C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Copyright 2024 Texas Education Agency</a:t>
            </a:r>
            <a:endParaRPr lang="en-US" dirty="0"/>
          </a:p>
        </p:txBody>
      </p:sp>
      <p:sp>
        <p:nvSpPr>
          <p:cNvPr id="2" name="Google Shape;333;p58">
            <a:extLst>
              <a:ext uri="{FF2B5EF4-FFF2-40B4-BE49-F238E27FC236}">
                <a16:creationId xmlns:a16="http://schemas.microsoft.com/office/drawing/2014/main" id="{DC2EC6C6-5A7E-11A6-FAC3-E8079BDD5849}"/>
              </a:ext>
            </a:extLst>
          </p:cNvPr>
          <p:cNvSpPr txBox="1"/>
          <p:nvPr userDrawn="1"/>
        </p:nvSpPr>
        <p:spPr>
          <a:xfrm>
            <a:off x="2286000" y="1085850"/>
            <a:ext cx="9144000" cy="5772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4800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© 2024. Texas Education Agency. Portions of this work are adapted,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with permission, from originals created by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Amplify Education, Inc. (amplify.com) and the Core Knowledge </a:t>
            </a:r>
          </a:p>
          <a:p>
            <a:pPr marL="0" marR="0" lvl="0" indent="0" algn="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Foundation (coreknowledge.org).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This work is licensed under a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Creative Commons Attribution-NonCommercial-ShareAlike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4.0 International License. </a:t>
            </a:r>
          </a:p>
          <a:p>
            <a:pPr marL="0" marR="0" lvl="0" indent="0" algn="r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You are free: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to Share—to copy, distribute, and transmit the work </a:t>
            </a:r>
          </a:p>
          <a:p>
            <a:pPr marL="0" marR="0" lvl="0" indent="0" algn="r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to Remix—to adapt the work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Under the following conditions: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Attribution—You must attribute any adaptations of the work in the </a:t>
            </a:r>
          </a:p>
          <a:p>
            <a:pPr marL="0" marR="0" lvl="0" indent="0" algn="r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following manner: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This work is based on original works of the Texas Education Agency,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as well as prior works by Amplify Education, Inc. (amplify.com) and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the Core Knowledge Foundation (coreknowledge.org) and is made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available under a Creative Commons Attribution-NonCommercial-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ShareAlike 4.0 International License. This does not in any way imply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endorsement by those authors of this work.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Noncommercial—You may not use this work for commercial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purposes.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Share Alike—If you alter, transform, or build upon this work, you may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distribute the resulting work only under the same or similar license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to this one.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With the understanding that: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For any reuse or distribution, you must make clear to others the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license terms of this work. The best way to do this is with a link to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this web page: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https://creativecommons.org/licenses/by-nc-sa/4.0/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Trademarks and trade names are shown in this book strictly for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illustrative and educational purposes and are the property of their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respective owners. References herein should not be regarded as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affecting the validity of said trademarks and trade names.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This work is based on prior works of Amplify Education, Inc.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(amplify.com) and the Core Knowledge Foundation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(coreknowledge.org) made available under a Creative Commons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Attribution- NonCommercial-ShareAlike 4.0 International License.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This does not in any way imply endorsement by those authors of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this work.</a:t>
            </a: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lang="en-US" sz="700" dirty="0">
              <a:solidFill>
                <a:srgbClr val="002060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7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Printed in the USA</a:t>
            </a:r>
            <a:endParaRPr lang="en-US" sz="700" dirty="0">
              <a:solidFill>
                <a:srgbClr val="002060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589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Timer Ic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2">
            <a:extLst>
              <a:ext uri="{FF2B5EF4-FFF2-40B4-BE49-F238E27FC236}">
                <a16:creationId xmlns:a16="http://schemas.microsoft.com/office/drawing/2014/main" id="{18571CED-AD1F-B6C8-CEBD-4208D46E422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Timer Icon </a:t>
            </a:r>
          </a:p>
        </p:txBody>
      </p:sp>
      <p:grpSp>
        <p:nvGrpSpPr>
          <p:cNvPr id="7" name="Group 6" descr="Minute Timer">
            <a:extLst>
              <a:ext uri="{FF2B5EF4-FFF2-40B4-BE49-F238E27FC236}">
                <a16:creationId xmlns:a16="http://schemas.microsoft.com/office/drawing/2014/main" id="{DF2C005B-AB42-3C4B-A0F3-7DC61E61F436}"/>
              </a:ext>
            </a:extLst>
          </p:cNvPr>
          <p:cNvGrpSpPr/>
          <p:nvPr userDrawn="1"/>
        </p:nvGrpSpPr>
        <p:grpSpPr>
          <a:xfrm>
            <a:off x="11116820" y="5932865"/>
            <a:ext cx="987554" cy="731521"/>
            <a:chOff x="11116820" y="5932865"/>
            <a:chExt cx="987554" cy="7315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DEE648-A34E-EB3A-A7FA-CBDABBF47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6820" y="5932865"/>
              <a:ext cx="987554" cy="73152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2A7179-79CF-F195-04CC-CEFAD8DDC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 userDrawn="1"/>
          </p:nvSpPr>
          <p:spPr>
            <a:xfrm>
              <a:off x="11116820" y="6090874"/>
              <a:ext cx="6318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800" b="1" i="0" u="none" strike="noStrike" cap="none" dirty="0">
                <a:solidFill>
                  <a:srgbClr val="00206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577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Approved Ic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;p2">
            <a:extLst>
              <a:ext uri="{FF2B5EF4-FFF2-40B4-BE49-F238E27FC236}">
                <a16:creationId xmlns:a16="http://schemas.microsoft.com/office/drawing/2014/main" id="{39036C77-0077-B76C-A7C8-F4C4E35ADB4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Approved Icons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418CA6-F2E0-40E6-D24D-9310B00FE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92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15D873-DA14-AC4F-5EF2-C52FC00A3BF5}"/>
              </a:ext>
            </a:extLst>
          </p:cNvPr>
          <p:cNvSpPr txBox="1"/>
          <p:nvPr userDrawn="1"/>
        </p:nvSpPr>
        <p:spPr>
          <a:xfrm>
            <a:off x="420070" y="3802182"/>
            <a:ext cx="27432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Teaching Icon -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use when there is no visual element to display and the lesson primarily involves the teacher prompting students, asking questions, or utilizing a physical prop.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6983C13-5872-64EE-FFE3-86FF8D817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3270" y="11492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D9FEFF-2838-5476-320B-5189391A4A84}"/>
              </a:ext>
            </a:extLst>
          </p:cNvPr>
          <p:cNvSpPr txBox="1"/>
          <p:nvPr userDrawn="1"/>
        </p:nvSpPr>
        <p:spPr>
          <a:xfrm>
            <a:off x="3257032" y="3802182"/>
            <a:ext cx="2743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Reading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Icon -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use when there is mention of student or teacher reading </a:t>
            </a:r>
            <a:r>
              <a:rPr lang="en-US" sz="1400" b="0" i="0" u="sng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visual element (most often solo reading assignments at the higher grade levels).</a:t>
            </a:r>
            <a:endParaRPr lang="en-US" b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7F4799D-C7AE-B8B6-740B-1FFC39690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6540" y="114924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9200E5-A4E4-FC10-3FC1-7C8D36FE4B0C}"/>
              </a:ext>
            </a:extLst>
          </p:cNvPr>
          <p:cNvSpPr txBox="1"/>
          <p:nvPr userDrawn="1"/>
        </p:nvSpPr>
        <p:spPr>
          <a:xfrm>
            <a:off x="6285532" y="3802182"/>
            <a:ext cx="27842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Group/Partner Reading Icon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For use when there is mention of group/partner reading </a:t>
            </a:r>
            <a:r>
              <a:rPr lang="en-US" sz="1400" b="0" i="0" u="sng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visual element.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D036517-528D-EEFB-BE20-438BE4CCE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9740" y="108266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2D4A8F-35C4-D602-A10D-30AC61A59E89}"/>
              </a:ext>
            </a:extLst>
          </p:cNvPr>
          <p:cNvSpPr txBox="1"/>
          <p:nvPr userDrawn="1"/>
        </p:nvSpPr>
        <p:spPr>
          <a:xfrm>
            <a:off x="9355065" y="3756016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 Icon -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use when there is a Listen or Listening heading </a:t>
            </a:r>
            <a:r>
              <a:rPr lang="en-US" sz="1400" b="0" i="0" u="sng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no visual element.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00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Approved Ic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B87F0133-0568-E798-EAA7-22EC152B642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Approved Icons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FF97BC5-40C2-B71D-64D6-449E387B6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01" y="113487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15D873-DA14-AC4F-5EF2-C52FC00A3BF5}"/>
              </a:ext>
            </a:extLst>
          </p:cNvPr>
          <p:cNvSpPr txBox="1"/>
          <p:nvPr userDrawn="1"/>
        </p:nvSpPr>
        <p:spPr>
          <a:xfrm>
            <a:off x="420070" y="3802182"/>
            <a:ext cx="2743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Essential/Background Information Icon -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use when there is mention of Essential or Background Information </a:t>
            </a:r>
            <a:r>
              <a:rPr lang="en-US" sz="1400" b="0" i="0" u="sng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no visual element. 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F9617C7-F204-FED5-3AC7-A61C47265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263" y="113487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D9FEFF-2838-5476-320B-5189391A4A84}"/>
              </a:ext>
            </a:extLst>
          </p:cNvPr>
          <p:cNvSpPr txBox="1"/>
          <p:nvPr userDrawn="1"/>
        </p:nvSpPr>
        <p:spPr>
          <a:xfrm>
            <a:off x="3257032" y="3802182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 Connections Icon -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use when there is mention of Core Connections </a:t>
            </a:r>
            <a:r>
              <a:rPr lang="en-US" sz="1400" b="0" i="0" u="sng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no visual element.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E2275C0F-54D1-EDB1-0523-26647DA29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6036" y="113487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9200E5-A4E4-FC10-3FC1-7C8D36FE4B0C}"/>
              </a:ext>
            </a:extLst>
          </p:cNvPr>
          <p:cNvSpPr txBox="1"/>
          <p:nvPr userDrawn="1"/>
        </p:nvSpPr>
        <p:spPr>
          <a:xfrm>
            <a:off x="6285532" y="3775934"/>
            <a:ext cx="2743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 Icon -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use when there is a Introduction of material </a:t>
            </a:r>
            <a:r>
              <a:rPr lang="en-US" sz="1400" b="0" i="0" u="sng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no visual element.</a:t>
            </a:r>
            <a:endParaRPr lang="en-US" b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BF57CE5F-2401-CF12-DA52-7104F4AE9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4499" y="107082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2D4A8F-35C4-D602-A10D-30AC61A59E89}"/>
              </a:ext>
            </a:extLst>
          </p:cNvPr>
          <p:cNvSpPr txBox="1"/>
          <p:nvPr userDrawn="1"/>
        </p:nvSpPr>
        <p:spPr>
          <a:xfrm>
            <a:off x="9314032" y="3729767"/>
            <a:ext cx="2743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 Icon -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use when there is a Review/Wrap-Up </a:t>
            </a:r>
            <a:r>
              <a:rPr lang="en-US" sz="1400" b="0" i="0" u="sng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no visual element.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04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Approved Icon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5E1BDFFE-F139-D7F2-B260-89D4EEA921F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Approved Icons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E29A2C5-CE5D-5A46-37E1-7D83DD460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94" y="105980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15D873-DA14-AC4F-5EF2-C52FC00A3BF5}"/>
              </a:ext>
            </a:extLst>
          </p:cNvPr>
          <p:cNvSpPr txBox="1"/>
          <p:nvPr userDrawn="1"/>
        </p:nvSpPr>
        <p:spPr>
          <a:xfrm>
            <a:off x="420070" y="3802182"/>
            <a:ext cx="2743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 Icon -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use when there is a Game activity </a:t>
            </a:r>
            <a:r>
              <a:rPr lang="en-US" sz="1400" b="0" i="0" u="sng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no visual element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the slide.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8283508-B082-AA6F-1E51-5E7BDF2B4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7032" y="107082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D9FEFF-2838-5476-320B-5189391A4A84}"/>
              </a:ext>
            </a:extLst>
          </p:cNvPr>
          <p:cNvSpPr txBox="1"/>
          <p:nvPr userDrawn="1"/>
        </p:nvSpPr>
        <p:spPr>
          <a:xfrm>
            <a:off x="3257032" y="3802182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 Reading Icon -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use when there is a Close Reading activity </a:t>
            </a:r>
            <a:r>
              <a:rPr lang="en-US" sz="1400" b="0" i="0" u="sng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no visual element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the slide.</a:t>
            </a:r>
            <a:endParaRPr lang="en-US" b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1713C69E-41ED-97FE-ED60-32FC67407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770" y="108266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9200E5-A4E4-FC10-3FC1-7C8D36FE4B0C}"/>
              </a:ext>
            </a:extLst>
          </p:cNvPr>
          <p:cNvSpPr txBox="1"/>
          <p:nvPr userDrawn="1"/>
        </p:nvSpPr>
        <p:spPr>
          <a:xfrm>
            <a:off x="6285532" y="3775934"/>
            <a:ext cx="27432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 and Contrast Icon -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use when there is a Compare/Contrast activity </a:t>
            </a:r>
            <a:r>
              <a:rPr lang="en-US" sz="1400" b="0" i="0" u="sng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no visual element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the slide.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21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2">
            <a:extLst>
              <a:ext uri="{FF2B5EF4-FFF2-40B4-BE49-F238E27FC236}">
                <a16:creationId xmlns:a16="http://schemas.microsoft.com/office/drawing/2014/main" id="{0950C17B-BD27-A82C-33E9-CA31661C01B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Reading</a:t>
            </a:r>
          </a:p>
        </p:txBody>
      </p:sp>
      <p:pic>
        <p:nvPicPr>
          <p:cNvPr id="6" name="Picture 2" descr="A reading icon of a person reading a book">
            <a:extLst>
              <a:ext uri="{FF2B5EF4-FFF2-40B4-BE49-F238E27FC236}">
                <a16:creationId xmlns:a16="http://schemas.microsoft.com/office/drawing/2014/main" id="{D7CF334A-102C-EFCF-3342-058418DB58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2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/Partner R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r partner reading icon of two people reading a book">
            <a:extLst>
              <a:ext uri="{FF2B5EF4-FFF2-40B4-BE49-F238E27FC236}">
                <a16:creationId xmlns:a16="http://schemas.microsoft.com/office/drawing/2014/main" id="{AC891256-B08C-A1A0-F9D0-3E4F79FDD1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0026DD96-53EF-791E-9804-D3EA565707B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Group/Partner Reading</a:t>
            </a:r>
          </a:p>
        </p:txBody>
      </p:sp>
    </p:spTree>
    <p:extLst>
      <p:ext uri="{BB962C8B-B14F-4D97-AF65-F5344CB8AC3E}">
        <p14:creationId xmlns:p14="http://schemas.microsoft.com/office/powerpoint/2010/main" val="155898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39CB79E5-19C5-109A-8376-BE22A90BF15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Slide Title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1C2653F-32FF-38F4-D520-496C261B3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097280"/>
            <a:ext cx="10515600" cy="576986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055014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listening icon of an ear">
            <a:extLst>
              <a:ext uri="{FF2B5EF4-FFF2-40B4-BE49-F238E27FC236}">
                <a16:creationId xmlns:a16="http://schemas.microsoft.com/office/drawing/2014/main" id="{782EF559-A78F-B32B-10EF-4235C7B843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2B1CBCB9-4E38-152E-3203-A12FBF5C7EC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Listen</a:t>
            </a:r>
          </a:p>
        </p:txBody>
      </p:sp>
    </p:spTree>
    <p:extLst>
      <p:ext uri="{BB962C8B-B14F-4D97-AF65-F5344CB8AC3E}">
        <p14:creationId xmlns:p14="http://schemas.microsoft.com/office/powerpoint/2010/main" val="2883872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ssential or background information icon of an open book">
            <a:extLst>
              <a:ext uri="{FF2B5EF4-FFF2-40B4-BE49-F238E27FC236}">
                <a16:creationId xmlns:a16="http://schemas.microsoft.com/office/drawing/2014/main" id="{5D95A575-6778-9BAB-4923-495D3BDB4E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B04A6BCE-1F0B-29B6-E6A0-E534EC54C9F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Essential Background</a:t>
            </a:r>
          </a:p>
        </p:txBody>
      </p:sp>
    </p:spTree>
    <p:extLst>
      <p:ext uri="{BB962C8B-B14F-4D97-AF65-F5344CB8AC3E}">
        <p14:creationId xmlns:p14="http://schemas.microsoft.com/office/powerpoint/2010/main" val="2990284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core connections round icon with circles and dots.&#10;">
            <a:extLst>
              <a:ext uri="{FF2B5EF4-FFF2-40B4-BE49-F238E27FC236}">
                <a16:creationId xmlns:a16="http://schemas.microsoft.com/office/drawing/2014/main" id="{20F89DB4-FCEA-D4F4-177D-206988B54B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13066194-04F8-3025-EE25-2175FA24103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Core Connections</a:t>
            </a:r>
          </a:p>
        </p:txBody>
      </p:sp>
    </p:spTree>
    <p:extLst>
      <p:ext uri="{BB962C8B-B14F-4D97-AF65-F5344CB8AC3E}">
        <p14:creationId xmlns:p14="http://schemas.microsoft.com/office/powerpoint/2010/main" val="3219048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n introduction icon with a play button">
            <a:extLst>
              <a:ext uri="{FF2B5EF4-FFF2-40B4-BE49-F238E27FC236}">
                <a16:creationId xmlns:a16="http://schemas.microsoft.com/office/drawing/2014/main" id="{E47AE5F7-D7C2-8DB2-4712-8AB667560E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1B22FD85-1E8F-5B2F-01DA-522B31CE5E0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876462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review icon with a closed book and checkmark">
            <a:extLst>
              <a:ext uri="{FF2B5EF4-FFF2-40B4-BE49-F238E27FC236}">
                <a16:creationId xmlns:a16="http://schemas.microsoft.com/office/drawing/2014/main" id="{5EB7FDC6-157B-6685-59D1-9C96BC0FE6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DA3B11FC-27CC-ED13-4742-669DCAAE68D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543016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me icon of a book with a puzzle piece on top">
            <a:extLst>
              <a:ext uri="{FF2B5EF4-FFF2-40B4-BE49-F238E27FC236}">
                <a16:creationId xmlns:a16="http://schemas.microsoft.com/office/drawing/2014/main" id="{A2D2A847-8BF8-D1A3-1507-A09E327DB6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11EAF051-7CAA-96D7-E914-BA219050C0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836122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R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close reading icon of an open book with a magnifying glass">
            <a:extLst>
              <a:ext uri="{FF2B5EF4-FFF2-40B4-BE49-F238E27FC236}">
                <a16:creationId xmlns:a16="http://schemas.microsoft.com/office/drawing/2014/main" id="{A92C3C09-13B7-6DC1-6BCB-DE705FC449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D3867378-74E6-1ACA-9296-153525BAF91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Close Reading</a:t>
            </a:r>
          </a:p>
        </p:txBody>
      </p:sp>
    </p:spTree>
    <p:extLst>
      <p:ext uri="{BB962C8B-B14F-4D97-AF65-F5344CB8AC3E}">
        <p14:creationId xmlns:p14="http://schemas.microsoft.com/office/powerpoint/2010/main" val="109516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and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compare and contrast icon with half of an apple and half of an orange">
            <a:extLst>
              <a:ext uri="{FF2B5EF4-FFF2-40B4-BE49-F238E27FC236}">
                <a16:creationId xmlns:a16="http://schemas.microsoft.com/office/drawing/2014/main" id="{C810E18F-7DC7-DDD7-7EFB-120D6E9DE3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8ED6D9AC-CBE5-7C2E-87B3-8644C3B2D2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Compare and Contrast</a:t>
            </a:r>
          </a:p>
        </p:txBody>
      </p:sp>
    </p:spTree>
    <p:extLst>
      <p:ext uri="{BB962C8B-B14F-4D97-AF65-F5344CB8AC3E}">
        <p14:creationId xmlns:p14="http://schemas.microsoft.com/office/powerpoint/2010/main" val="4158355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Chaining icon of cubes chained together.">
            <a:extLst>
              <a:ext uri="{FF2B5EF4-FFF2-40B4-BE49-F238E27FC236}">
                <a16:creationId xmlns:a16="http://schemas.microsoft.com/office/drawing/2014/main" id="{C4EBE8E8-D75A-1F08-E2C9-BD4166A647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9B8CCFE1-4917-3416-0A48-807AFB78AD8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Chaining</a:t>
            </a:r>
          </a:p>
        </p:txBody>
      </p:sp>
    </p:spTree>
    <p:extLst>
      <p:ext uri="{BB962C8B-B14F-4D97-AF65-F5344CB8AC3E}">
        <p14:creationId xmlns:p14="http://schemas.microsoft.com/office/powerpoint/2010/main" val="1725957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Letter Cards icon of fanned cards. The top card shows the capital letter A.">
            <a:extLst>
              <a:ext uri="{FF2B5EF4-FFF2-40B4-BE49-F238E27FC236}">
                <a16:creationId xmlns:a16="http://schemas.microsoft.com/office/drawing/2014/main" id="{EA56B3AE-B6E8-FFD8-1733-C9ACC087B8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53C56CEB-FE4B-B310-316F-F971E7A781E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Letter Cards</a:t>
            </a:r>
          </a:p>
        </p:txBody>
      </p:sp>
    </p:spTree>
    <p:extLst>
      <p:ext uri="{BB962C8B-B14F-4D97-AF65-F5344CB8AC3E}">
        <p14:creationId xmlns:p14="http://schemas.microsoft.com/office/powerpoint/2010/main" val="3314055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Purpose for Listening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2">
            <a:extLst>
              <a:ext uri="{FF2B5EF4-FFF2-40B4-BE49-F238E27FC236}">
                <a16:creationId xmlns:a16="http://schemas.microsoft.com/office/drawing/2014/main" id="{DE54E0BB-F10E-CBFA-D599-4F3296656C9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Purpose for Listening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2C9663-8AD1-DE80-37F4-8D040A1E2C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7280"/>
            <a:ext cx="10515600" cy="57698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Listen carefully to learn…</a:t>
            </a:r>
          </a:p>
        </p:txBody>
      </p:sp>
    </p:spTree>
    <p:extLst>
      <p:ext uri="{BB962C8B-B14F-4D97-AF65-F5344CB8AC3E}">
        <p14:creationId xmlns:p14="http://schemas.microsoft.com/office/powerpoint/2010/main" val="3559231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cky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e Tricky icon of a person holding a book and a display of cards.">
            <a:extLst>
              <a:ext uri="{FF2B5EF4-FFF2-40B4-BE49-F238E27FC236}">
                <a16:creationId xmlns:a16="http://schemas.microsoft.com/office/drawing/2014/main" id="{74A93C98-5E6F-4225-4F2C-B192E33724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67A0D5A8-A4EF-B365-34B7-B1F411CCDEB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Tricky Words</a:t>
            </a:r>
          </a:p>
        </p:txBody>
      </p:sp>
    </p:spTree>
    <p:extLst>
      <p:ext uri="{BB962C8B-B14F-4D97-AF65-F5344CB8AC3E}">
        <p14:creationId xmlns:p14="http://schemas.microsoft.com/office/powerpoint/2010/main" val="2490078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ggle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Wiggle icon of a person pointing at a board displaying wavy lines.">
            <a:extLst>
              <a:ext uri="{FF2B5EF4-FFF2-40B4-BE49-F238E27FC236}">
                <a16:creationId xmlns:a16="http://schemas.microsoft.com/office/drawing/2014/main" id="{802C7313-38A0-8F3E-8AE9-D00C3BCF30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752" y="14081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D65E51B8-C66F-30B5-12BB-7DFE0EE66AC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/>
              <a:t>Wiggle Cards</a:t>
            </a:r>
          </a:p>
        </p:txBody>
      </p:sp>
    </p:spTree>
    <p:extLst>
      <p:ext uri="{BB962C8B-B14F-4D97-AF65-F5344CB8AC3E}">
        <p14:creationId xmlns:p14="http://schemas.microsoft.com/office/powerpoint/2010/main" val="3783551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Approved Icons F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B87F0133-0568-E798-EAA7-22EC152B642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Approved Icons: FOUNDATIONAL SKILLS UNITS ONLY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F1B0D6F-8A3C-7F84-4DF4-12CDAAFF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32" y="113487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15D873-DA14-AC4F-5EF2-C52FC00A3BF5}"/>
              </a:ext>
            </a:extLst>
          </p:cNvPr>
          <p:cNvSpPr txBox="1"/>
          <p:nvPr userDrawn="1"/>
        </p:nvSpPr>
        <p:spPr>
          <a:xfrm>
            <a:off x="420070" y="3802182"/>
            <a:ext cx="2743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Chaining Icon –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when there is mention of Chaining, a board/physical prop activity utilized extensively in the lower grade Foundational Skills decks.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492E23A-6D45-2A94-F646-C6733D464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7032" y="113487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D9FEFF-2838-5476-320B-5189391A4A84}"/>
              </a:ext>
            </a:extLst>
          </p:cNvPr>
          <p:cNvSpPr txBox="1"/>
          <p:nvPr userDrawn="1"/>
        </p:nvSpPr>
        <p:spPr>
          <a:xfrm>
            <a:off x="3257032" y="3802182"/>
            <a:ext cx="2743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Letter Cards –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when there is mention of Small/Large Letter Cards, a physical prop used extensively in the lower grade Foundational Skills decks. </a:t>
            </a:r>
            <a:endParaRPr lang="en-US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D5E8125-3207-0014-634C-C46574A39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5532" y="113487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9200E5-A4E4-FC10-3FC1-7C8D36FE4B0C}"/>
              </a:ext>
            </a:extLst>
          </p:cNvPr>
          <p:cNvSpPr txBox="1"/>
          <p:nvPr userDrawn="1"/>
        </p:nvSpPr>
        <p:spPr>
          <a:xfrm>
            <a:off x="6285532" y="3775934"/>
            <a:ext cx="27432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Tricky -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when there is mention of Tricky Words, a physical prop used extensively in the lower grade Foundational Skills decks.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EA2E57-AF98-2C03-787B-AAA795CBC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4032" y="105898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2D4A8F-35C4-D602-A10D-30AC61A59E89}"/>
              </a:ext>
            </a:extLst>
          </p:cNvPr>
          <p:cNvSpPr txBox="1"/>
          <p:nvPr userDrawn="1"/>
        </p:nvSpPr>
        <p:spPr>
          <a:xfrm>
            <a:off x="9314032" y="3729767"/>
            <a:ext cx="27432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Wiggle -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when there is mention of Wiggle Cards, a hand-held prop used extensively in the lower grade Foundational Skills decks.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31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Color Co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;p2">
            <a:extLst>
              <a:ext uri="{FF2B5EF4-FFF2-40B4-BE49-F238E27FC236}">
                <a16:creationId xmlns:a16="http://schemas.microsoft.com/office/drawing/2014/main" id="{39036C77-0077-B76C-A7C8-F4C4E35ADB4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Color Codes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3D5C32-7FDF-C6B0-AEF0-26AADFDC2B3D}"/>
              </a:ext>
            </a:extLst>
          </p:cNvPr>
          <p:cNvSpPr txBox="1"/>
          <p:nvPr userDrawn="1"/>
        </p:nvSpPr>
        <p:spPr>
          <a:xfrm>
            <a:off x="998444" y="4019363"/>
            <a:ext cx="418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Symbol" panose="05050102010706020507" pitchFamily="18" charset="2"/>
              <a:buChar char=""/>
            </a:pPr>
            <a:r>
              <a:rPr lang="sv-SE" sz="2000" b="1" i="0" u="none" strike="noStrike" cap="none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Kindergarten</a:t>
            </a:r>
            <a:r>
              <a:rPr lang="sv-SE" sz="2000" b="0" i="0" u="none" strike="noStrike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#F05174</a:t>
            </a:r>
          </a:p>
          <a:p>
            <a:pPr marL="457200" marR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Symbol" panose="05050102010706020507" pitchFamily="18" charset="2"/>
              <a:buChar char=""/>
            </a:pPr>
            <a:r>
              <a:rPr lang="sv-SE" sz="2000" b="1" i="0" u="none" strike="noStrike" cap="none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Grade 1</a:t>
            </a:r>
            <a:r>
              <a:rPr lang="sv-SE" sz="2000" b="0" i="0" u="none" strike="noStrike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#35BDB4</a:t>
            </a:r>
          </a:p>
          <a:p>
            <a:pPr marL="457200" marR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Symbol" panose="05050102010706020507" pitchFamily="18" charset="2"/>
              <a:buChar char=""/>
            </a:pPr>
            <a:r>
              <a:rPr lang="sv-SE" sz="2000" b="1" i="0" u="none" strike="noStrike" cap="none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Grade 2</a:t>
            </a:r>
            <a:r>
              <a:rPr lang="sv-SE" sz="2000" b="0" i="0" u="none" strike="noStrike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#F47D52</a:t>
            </a:r>
          </a:p>
          <a:p>
            <a:pPr marL="457200" marR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Symbol" panose="05050102010706020507" pitchFamily="18" charset="2"/>
              <a:buChar char=""/>
            </a:pPr>
            <a:r>
              <a:rPr lang="sv-SE" sz="2000" b="1" i="0" u="none" strike="noStrike" cap="none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Grade 3</a:t>
            </a:r>
            <a:r>
              <a:rPr lang="sv-SE" sz="2000" b="0" i="0" u="none" strike="noStrike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#41B653</a:t>
            </a:r>
          </a:p>
          <a:p>
            <a:pPr marL="457200" marR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Symbol" panose="05050102010706020507" pitchFamily="18" charset="2"/>
              <a:buChar char=""/>
            </a:pPr>
            <a:r>
              <a:rPr lang="sv-SE" sz="2000" b="1" i="0" u="none" strike="noStrike" cap="none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Grade 4</a:t>
            </a:r>
            <a:r>
              <a:rPr lang="sv-SE" sz="2000" b="0" i="0" u="none" strike="noStrike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#FCC616</a:t>
            </a:r>
          </a:p>
          <a:p>
            <a:pPr marL="457200" marR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Symbol" panose="05050102010706020507" pitchFamily="18" charset="2"/>
              <a:buChar char=""/>
            </a:pPr>
            <a:r>
              <a:rPr lang="sv-SE" sz="2000" b="1" i="0" u="none" strike="noStrike" cap="none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Grade 5</a:t>
            </a:r>
            <a:r>
              <a:rPr lang="sv-SE" sz="2000" b="0" i="0" u="none" strike="noStrike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#B75BA3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B53919-FC01-012C-53AD-4E360AEDC5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4914" y="4019363"/>
            <a:ext cx="5372850" cy="14765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21E9E4-A06C-E7CB-F956-781EE14AABBB}"/>
              </a:ext>
            </a:extLst>
          </p:cNvPr>
          <p:cNvSpPr txBox="1"/>
          <p:nvPr userDrawn="1"/>
        </p:nvSpPr>
        <p:spPr>
          <a:xfrm>
            <a:off x="998444" y="1870491"/>
            <a:ext cx="104315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Go to Slide 1 of the Master Slides. 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Click on the purple line. 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Click Shape Format to edit the Line colors. The theme colors are programmed to match the grade colors you need. </a:t>
            </a:r>
          </a:p>
          <a:p>
            <a:pPr marL="342900" indent="-342900">
              <a:buClr>
                <a:srgbClr val="002060"/>
              </a:buClr>
              <a:buFont typeface="+mj-lt"/>
              <a:buAutoNum type="arabicPeriod"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Click on the color corresponding to the deck’s grade level. The Grade Colors are labeled in the image below.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13A8C3-6E62-04E4-0879-A6F698ABB661}"/>
              </a:ext>
            </a:extLst>
          </p:cNvPr>
          <p:cNvSpPr txBox="1"/>
          <p:nvPr userDrawn="1"/>
        </p:nvSpPr>
        <p:spPr>
          <a:xfrm>
            <a:off x="721960" y="1470381"/>
            <a:ext cx="109845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 edit the colored line above to match the appropriate grade color for your deck: </a:t>
            </a:r>
          </a:p>
        </p:txBody>
      </p:sp>
    </p:spTree>
    <p:extLst>
      <p:ext uri="{BB962C8B-B14F-4D97-AF65-F5344CB8AC3E}">
        <p14:creationId xmlns:p14="http://schemas.microsoft.com/office/powerpoint/2010/main" val="2328944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 preserve="1" userDrawn="1">
  <p:cSld name="Kinder 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0;p17">
            <a:extLst>
              <a:ext uri="{FF2B5EF4-FFF2-40B4-BE49-F238E27FC236}">
                <a16:creationId xmlns:a16="http://schemas.microsoft.com/office/drawing/2014/main" id="{27E92F23-1254-D53B-87C3-388668F0D70E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2999702" y="5910912"/>
            <a:ext cx="9099933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Symbol" panose="05050102010706020507" pitchFamily="18" charset="2"/>
              </a:defRPr>
            </a:lvl1pPr>
            <a:lvl2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r>
              <a:rPr lang="en-US" dirty="0"/>
              <a:t>GRADE K UNIT #  </a:t>
            </a: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 #: Title</a:t>
            </a:r>
            <a:endParaRPr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AA05DB0-0B48-B66C-D9F8-63FA94C4A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048" y="1188720"/>
            <a:ext cx="7956600" cy="1433400"/>
          </a:xfrm>
          <a:prstGeom prst="rect">
            <a:avLst/>
          </a:prstGeom>
        </p:spPr>
        <p:txBody>
          <a:bodyPr lIns="118872" tIns="118872" rIns="118872" bIns="118872" anchor="ctr"/>
          <a:lstStyle>
            <a:lvl1pPr algn="r">
              <a:defRPr b="1">
                <a:solidFill>
                  <a:srgbClr val="222C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84176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Kinder Bac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3F8C786-80D7-2218-B2E8-0D1CC1379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5588" y="5882325"/>
            <a:ext cx="3431372" cy="41528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UNIQUE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177DAF-274B-C025-79FC-F856AA912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29145" y="76200"/>
            <a:ext cx="3586655" cy="8574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42E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Back Cover</a:t>
            </a:r>
          </a:p>
        </p:txBody>
      </p:sp>
    </p:spTree>
    <p:extLst>
      <p:ext uri="{BB962C8B-B14F-4D97-AF65-F5344CB8AC3E}">
        <p14:creationId xmlns:p14="http://schemas.microsoft.com/office/powerpoint/2010/main" val="3182667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 preserve="1" userDrawn="1">
  <p:cSld name="Grade 1 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;p17">
            <a:extLst>
              <a:ext uri="{FF2B5EF4-FFF2-40B4-BE49-F238E27FC236}">
                <a16:creationId xmlns:a16="http://schemas.microsoft.com/office/drawing/2014/main" id="{E3BDE695-8E43-9E6D-9865-7BB85F6BAFF3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2990909" y="5910912"/>
            <a:ext cx="9099933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Symbol" panose="05050102010706020507" pitchFamily="18" charset="2"/>
              </a:defRPr>
            </a:lvl1pPr>
            <a:lvl2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r>
              <a:rPr lang="en-US" dirty="0"/>
              <a:t>GRADE 1 UNIT #  </a:t>
            </a: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 #: Title</a:t>
            </a:r>
            <a:endParaRPr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BBE26AA-7744-8F0E-2FD5-C0428A6C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048" y="1188720"/>
            <a:ext cx="7956600" cy="1433400"/>
          </a:xfrm>
          <a:prstGeom prst="rect">
            <a:avLst/>
          </a:prstGeom>
        </p:spPr>
        <p:txBody>
          <a:bodyPr lIns="118872" tIns="118872" rIns="118872" bIns="118872" anchor="ctr"/>
          <a:lstStyle>
            <a:lvl1pPr algn="r">
              <a:defRPr b="1">
                <a:solidFill>
                  <a:srgbClr val="222C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337688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Grade 1 Bac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6D1E6CD-9AD2-BD44-8827-CA68AF75B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5588" y="5882325"/>
            <a:ext cx="3431372" cy="41528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UNIQUE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5A55A8-E696-BB42-5DFE-C60028878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4421" y="76200"/>
            <a:ext cx="3941379" cy="8574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42E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Back Cover</a:t>
            </a:r>
          </a:p>
        </p:txBody>
      </p:sp>
    </p:spTree>
    <p:extLst>
      <p:ext uri="{BB962C8B-B14F-4D97-AF65-F5344CB8AC3E}">
        <p14:creationId xmlns:p14="http://schemas.microsoft.com/office/powerpoint/2010/main" val="2013025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 preserve="1" userDrawn="1">
  <p:cSld name="Grade 2 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;p17">
            <a:extLst>
              <a:ext uri="{FF2B5EF4-FFF2-40B4-BE49-F238E27FC236}">
                <a16:creationId xmlns:a16="http://schemas.microsoft.com/office/drawing/2014/main" id="{103A6625-0219-8033-E183-DA3AA0CB06E9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2990909" y="5910912"/>
            <a:ext cx="9099933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Symbol" panose="05050102010706020507" pitchFamily="18" charset="2"/>
              </a:defRPr>
            </a:lvl1pPr>
            <a:lvl2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r>
              <a:rPr lang="en-US" dirty="0"/>
              <a:t>GRADE 2 UNIT #  </a:t>
            </a: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 #: Title</a:t>
            </a:r>
            <a:endParaRPr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187DA6B-CED6-7CE3-0AC2-569458219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048" y="1188720"/>
            <a:ext cx="7956600" cy="1433400"/>
          </a:xfrm>
          <a:prstGeom prst="rect">
            <a:avLst/>
          </a:prstGeom>
        </p:spPr>
        <p:txBody>
          <a:bodyPr lIns="118872" tIns="118872" rIns="118872" bIns="118872" anchor="ctr"/>
          <a:lstStyle>
            <a:lvl1pPr algn="r">
              <a:defRPr b="1">
                <a:solidFill>
                  <a:srgbClr val="222C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8878628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Grade 2 Bac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E8AD19E-1D36-D78C-3813-F34F169097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5588" y="5882325"/>
            <a:ext cx="3431372" cy="41528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UNIQUE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5C1171-A42C-B1D0-3279-C7BDDA150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8883" y="76200"/>
            <a:ext cx="4106917" cy="8574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42E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Back Cover</a:t>
            </a:r>
          </a:p>
        </p:txBody>
      </p:sp>
    </p:spTree>
    <p:extLst>
      <p:ext uri="{BB962C8B-B14F-4D97-AF65-F5344CB8AC3E}">
        <p14:creationId xmlns:p14="http://schemas.microsoft.com/office/powerpoint/2010/main" val="2324361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Read Aloud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793E8BB7-2AFF-EB1D-68D9-B967D12565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5657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Read Aloud:</a:t>
            </a:r>
            <a:br>
              <a:rPr lang="en-US" dirty="0"/>
            </a:br>
            <a:r>
              <a:rPr lang="en-US" dirty="0"/>
              <a:t>“Title”</a:t>
            </a:r>
          </a:p>
        </p:txBody>
      </p:sp>
      <p:graphicFrame>
        <p:nvGraphicFramePr>
          <p:cNvPr id="6" name="Google Shape;99;p20">
            <a:extLst>
              <a:ext uri="{FF2B5EF4-FFF2-40B4-BE49-F238E27FC236}">
                <a16:creationId xmlns:a16="http://schemas.microsoft.com/office/drawing/2014/main" id="{249DB08D-3C7B-4800-699D-92130E1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1682408"/>
              </p:ext>
            </p:extLst>
          </p:nvPr>
        </p:nvGraphicFramePr>
        <p:xfrm>
          <a:off x="2621280" y="1371600"/>
          <a:ext cx="6949440" cy="50291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949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1425" marR="91425" marT="91425" marB="91425">
                    <a:lnL w="28575">
                      <a:solidFill>
                        <a:srgbClr val="002060"/>
                      </a:solidFill>
                    </a:lnL>
                    <a:lnR w="28575">
                      <a:solidFill>
                        <a:srgbClr val="002060"/>
                      </a:solidFill>
                    </a:lnR>
                    <a:lnT w="28575">
                      <a:solidFill>
                        <a:srgbClr val="002060"/>
                      </a:solidFill>
                    </a:lnT>
                    <a:lnB w="28575">
                      <a:solidFill>
                        <a:srgbClr val="002060"/>
                      </a:solidFill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6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35EF337-B8DC-2D41-D8E0-76EBB0F60D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21280" y="1371600"/>
            <a:ext cx="6949439" cy="384678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Image Caption or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286CD1-500A-6126-DA8C-50C209FEA5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8862" y="1883619"/>
            <a:ext cx="4994275" cy="400507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AF12F-9E11-D414-CD75-41F22BCA7B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34250" y="6014261"/>
            <a:ext cx="2236469" cy="384678"/>
          </a:xfrm>
          <a:prstGeom prst="rect">
            <a:avLst/>
          </a:prstGeom>
        </p:spPr>
        <p:txBody>
          <a:bodyPr anchor="ctr" anchorCtr="0"/>
          <a:lstStyle>
            <a:lvl1pPr algn="r"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Reader p. #</a:t>
            </a:r>
          </a:p>
        </p:txBody>
      </p:sp>
    </p:spTree>
    <p:extLst>
      <p:ext uri="{BB962C8B-B14F-4D97-AF65-F5344CB8AC3E}">
        <p14:creationId xmlns:p14="http://schemas.microsoft.com/office/powerpoint/2010/main" val="3739758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 preserve="1" userDrawn="1">
  <p:cSld name="Grade 3 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;p17">
            <a:extLst>
              <a:ext uri="{FF2B5EF4-FFF2-40B4-BE49-F238E27FC236}">
                <a16:creationId xmlns:a16="http://schemas.microsoft.com/office/drawing/2014/main" id="{4B1A2ADF-3BC9-23C8-7698-B01CBA980B0E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2990909" y="5910912"/>
            <a:ext cx="9099933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Symbol" panose="05050102010706020507" pitchFamily="18" charset="2"/>
              </a:defRPr>
            </a:lvl1pPr>
            <a:lvl2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r>
              <a:rPr lang="en-US" dirty="0"/>
              <a:t>GRADE 3 UNIT #  </a:t>
            </a: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 #: Title</a:t>
            </a:r>
            <a:endParaRPr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AB1DBD0-9388-AD13-ED32-7184A3FA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048" y="1188720"/>
            <a:ext cx="7956600" cy="1433400"/>
          </a:xfrm>
          <a:prstGeom prst="rect">
            <a:avLst/>
          </a:prstGeom>
        </p:spPr>
        <p:txBody>
          <a:bodyPr lIns="118872" tIns="118872" rIns="118872" bIns="118872" anchor="ctr"/>
          <a:lstStyle>
            <a:lvl1pPr algn="r">
              <a:defRPr b="1">
                <a:solidFill>
                  <a:srgbClr val="222C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331697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Grade 3 Bac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B02D0C1-DCD1-4689-5716-05580C9AA2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5588" y="5882325"/>
            <a:ext cx="3431372" cy="41528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UNIQUE ID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225BDA-DC37-307B-4422-F61DBC8E9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511" y="76200"/>
            <a:ext cx="4485290" cy="8574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42E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Back Cover</a:t>
            </a:r>
          </a:p>
        </p:txBody>
      </p:sp>
    </p:spTree>
    <p:extLst>
      <p:ext uri="{BB962C8B-B14F-4D97-AF65-F5344CB8AC3E}">
        <p14:creationId xmlns:p14="http://schemas.microsoft.com/office/powerpoint/2010/main" val="431835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 preserve="1" userDrawn="1">
  <p:cSld name="Grade 4 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;p17">
            <a:extLst>
              <a:ext uri="{FF2B5EF4-FFF2-40B4-BE49-F238E27FC236}">
                <a16:creationId xmlns:a16="http://schemas.microsoft.com/office/drawing/2014/main" id="{9422B5E4-7CA4-0927-1EE5-16CA2D6D2994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2990909" y="5910912"/>
            <a:ext cx="9099933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Symbol" panose="05050102010706020507" pitchFamily="18" charset="2"/>
              </a:defRPr>
            </a:lvl1pPr>
            <a:lvl2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r>
              <a:rPr lang="en-US" dirty="0"/>
              <a:t>GRADE 4 UNIT #  </a:t>
            </a: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 #: Title</a:t>
            </a:r>
            <a:endParaRPr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83FD311-B071-2FCA-DFB3-4B1CEC1B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048" y="1188720"/>
            <a:ext cx="7956600" cy="1433400"/>
          </a:xfrm>
          <a:prstGeom prst="rect">
            <a:avLst/>
          </a:prstGeom>
        </p:spPr>
        <p:txBody>
          <a:bodyPr lIns="118872" tIns="118872" rIns="118872" bIns="118872" anchor="ctr"/>
          <a:lstStyle>
            <a:lvl1pPr algn="r">
              <a:defRPr b="1">
                <a:solidFill>
                  <a:srgbClr val="222C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0274205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preserve="1" userDrawn="1">
  <p:cSld name="Grade 4 Bac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EA2671-62FD-544B-EEAB-4A372A343A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5588" y="5882325"/>
            <a:ext cx="3431372" cy="41528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UNIQUE ID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5F7299-E0C0-C57C-3A3F-12CA3ACCFD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6767" y="76200"/>
            <a:ext cx="4099034" cy="8574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42E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Back Cover</a:t>
            </a:r>
          </a:p>
        </p:txBody>
      </p:sp>
    </p:spTree>
    <p:extLst>
      <p:ext uri="{BB962C8B-B14F-4D97-AF65-F5344CB8AC3E}">
        <p14:creationId xmlns:p14="http://schemas.microsoft.com/office/powerpoint/2010/main" val="1694291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 userDrawn="1">
  <p:cSld name="Grade 5 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0;p17">
            <a:extLst>
              <a:ext uri="{FF2B5EF4-FFF2-40B4-BE49-F238E27FC236}">
                <a16:creationId xmlns:a16="http://schemas.microsoft.com/office/drawing/2014/main" id="{27E92F23-1254-D53B-87C3-388668F0D70E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2990909" y="5910912"/>
            <a:ext cx="9099933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>
            <a:lvl1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Symbol" panose="05050102010706020507" pitchFamily="18" charset="2"/>
              </a:defRPr>
            </a:lvl1pPr>
            <a:lvl2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r>
              <a:rPr lang="en-US" dirty="0"/>
              <a:t>GRADE 5 UNIT #  </a:t>
            </a:r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 #: Title</a:t>
            </a:r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94AAE6-C282-BB4E-FC22-98D325DE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048" y="1188720"/>
            <a:ext cx="7956600" cy="1433400"/>
          </a:xfrm>
          <a:prstGeom prst="rect">
            <a:avLst/>
          </a:prstGeom>
        </p:spPr>
        <p:txBody>
          <a:bodyPr lIns="118872" tIns="118872" rIns="118872" bIns="118872" anchor="ctr"/>
          <a:lstStyle>
            <a:lvl1pPr algn="r">
              <a:defRPr b="1">
                <a:solidFill>
                  <a:srgbClr val="222C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 userDrawn="1">
  <p:cSld name="Grade 5 Bac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F8F25-FE7E-1AD5-8633-669DF137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5588" y="5882325"/>
            <a:ext cx="3431372" cy="41528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UNIQUE ID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436819-EAFB-1B51-E0DD-C3093DFF3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3635" y="76200"/>
            <a:ext cx="5502166" cy="8574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42E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Back Cover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Intro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2">
            <a:extLst>
              <a:ext uri="{FF2B5EF4-FFF2-40B4-BE49-F238E27FC236}">
                <a16:creationId xmlns:a16="http://schemas.microsoft.com/office/drawing/2014/main" id="{A704A4DF-C158-3547-F4AB-36B9667E172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Introduce Section</a:t>
            </a:r>
          </a:p>
        </p:txBody>
      </p:sp>
      <p:graphicFrame>
        <p:nvGraphicFramePr>
          <p:cNvPr id="2" name="Google Shape;136;p25">
            <a:extLst>
              <a:ext uri="{FF2B5EF4-FFF2-40B4-BE49-F238E27FC236}">
                <a16:creationId xmlns:a16="http://schemas.microsoft.com/office/drawing/2014/main" id="{FF708089-784F-32DA-BDA7-E8E6B2CC2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87881474"/>
              </p:ext>
            </p:extLst>
          </p:nvPr>
        </p:nvGraphicFramePr>
        <p:xfrm>
          <a:off x="74160" y="1147775"/>
          <a:ext cx="3474720" cy="396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0BCB44-237D-7F90-1755-E8B825CAAE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9121" y="1621301"/>
            <a:ext cx="3513757" cy="4572000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graphicFrame>
        <p:nvGraphicFramePr>
          <p:cNvPr id="3" name="Google Shape;135;p25">
            <a:extLst>
              <a:ext uri="{FF2B5EF4-FFF2-40B4-BE49-F238E27FC236}">
                <a16:creationId xmlns:a16="http://schemas.microsoft.com/office/drawing/2014/main" id="{A18A4621-3FDB-6A60-FBFA-69920C0CA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80640097"/>
              </p:ext>
            </p:extLst>
          </p:nvPr>
        </p:nvGraphicFramePr>
        <p:xfrm>
          <a:off x="73152" y="6384272"/>
          <a:ext cx="3474720" cy="396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1139AA-0395-5416-A5CF-ED8A7E2AA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" y="1152144"/>
            <a:ext cx="3481387" cy="393192"/>
          </a:xfrm>
          <a:prstGeom prst="rect">
            <a:avLst/>
          </a:prstGeom>
        </p:spPr>
        <p:txBody>
          <a:bodyPr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Activity Page #.#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AB7E6A-ED8C-DE9A-52F4-28A9EE7EA9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60" y="6384272"/>
            <a:ext cx="3487737" cy="395288"/>
          </a:xfrm>
          <a:prstGeom prst="rect">
            <a:avLst/>
          </a:prstGeom>
        </p:spPr>
        <p:txBody>
          <a:bodyPr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Activity Book</a:t>
            </a: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p. #</a:t>
            </a:r>
          </a:p>
        </p:txBody>
      </p:sp>
    </p:spTree>
    <p:extLst>
      <p:ext uri="{BB962C8B-B14F-4D97-AF65-F5344CB8AC3E}">
        <p14:creationId xmlns:p14="http://schemas.microsoft.com/office/powerpoint/2010/main" val="2963280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Intro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2">
            <a:extLst>
              <a:ext uri="{FF2B5EF4-FFF2-40B4-BE49-F238E27FC236}">
                <a16:creationId xmlns:a16="http://schemas.microsoft.com/office/drawing/2014/main" id="{A704A4DF-C158-3547-F4AB-36B9667E172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Introduce Section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1E26786-4828-4500-105A-A854165DB3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87775" y="2198790"/>
            <a:ext cx="4616450" cy="3657600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EE0090-52F9-4A8F-A12E-7B77AEF2EAF0}"/>
              </a:ext>
            </a:extLst>
          </p:cNvPr>
          <p:cNvSpPr/>
          <p:nvPr userDrawn="1"/>
        </p:nvSpPr>
        <p:spPr>
          <a:xfrm>
            <a:off x="73152" y="6382512"/>
            <a:ext cx="3474720" cy="39621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B05A012-99C2-6B33-1ED5-0FF071934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60" y="6384272"/>
            <a:ext cx="3487737" cy="395288"/>
          </a:xfrm>
          <a:prstGeom prst="rect">
            <a:avLst/>
          </a:prstGeom>
        </p:spPr>
        <p:txBody>
          <a:bodyPr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Activity Book</a:t>
            </a: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p. 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1E2B7F-1E83-110D-DD9B-3D4254AB967C}"/>
              </a:ext>
            </a:extLst>
          </p:cNvPr>
          <p:cNvSpPr/>
          <p:nvPr userDrawn="1"/>
        </p:nvSpPr>
        <p:spPr>
          <a:xfrm>
            <a:off x="73152" y="1152144"/>
            <a:ext cx="3474720" cy="39528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799B29-4A2E-D048-AFDF-B9B344E84A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" y="1152144"/>
            <a:ext cx="3474720" cy="393192"/>
          </a:xfrm>
          <a:prstGeom prst="rect">
            <a:avLst/>
          </a:prstGeom>
        </p:spPr>
        <p:txBody>
          <a:bodyPr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Activity Page #.#</a:t>
            </a:r>
          </a:p>
        </p:txBody>
      </p:sp>
    </p:spTree>
    <p:extLst>
      <p:ext uri="{BB962C8B-B14F-4D97-AF65-F5344CB8AC3E}">
        <p14:creationId xmlns:p14="http://schemas.microsoft.com/office/powerpoint/2010/main" val="3936017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Chapter Intr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2">
            <a:extLst>
              <a:ext uri="{FF2B5EF4-FFF2-40B4-BE49-F238E27FC236}">
                <a16:creationId xmlns:a16="http://schemas.microsoft.com/office/drawing/2014/main" id="{A704A4DF-C158-3547-F4AB-36B9667E172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Introduce Chapter</a:t>
            </a:r>
          </a:p>
        </p:txBody>
      </p:sp>
      <p:graphicFrame>
        <p:nvGraphicFramePr>
          <p:cNvPr id="2" name="Google Shape;136;p25">
            <a:extLst>
              <a:ext uri="{FF2B5EF4-FFF2-40B4-BE49-F238E27FC236}">
                <a16:creationId xmlns:a16="http://schemas.microsoft.com/office/drawing/2014/main" id="{FF708089-784F-32DA-BDA7-E8E6B2CC2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87881474"/>
              </p:ext>
            </p:extLst>
          </p:nvPr>
        </p:nvGraphicFramePr>
        <p:xfrm>
          <a:off x="74160" y="1147775"/>
          <a:ext cx="3474720" cy="396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0BCB44-237D-7F90-1755-E8B825CAAE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9121" y="1621301"/>
            <a:ext cx="3513757" cy="4572000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graphicFrame>
        <p:nvGraphicFramePr>
          <p:cNvPr id="3" name="Google Shape;135;p25">
            <a:extLst>
              <a:ext uri="{FF2B5EF4-FFF2-40B4-BE49-F238E27FC236}">
                <a16:creationId xmlns:a16="http://schemas.microsoft.com/office/drawing/2014/main" id="{A18A4621-3FDB-6A60-FBFA-69920C0CA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80640097"/>
              </p:ext>
            </p:extLst>
          </p:nvPr>
        </p:nvGraphicFramePr>
        <p:xfrm>
          <a:off x="73152" y="6384272"/>
          <a:ext cx="3474720" cy="3962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1139AA-0395-5416-A5CF-ED8A7E2AA6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" y="1152144"/>
            <a:ext cx="3481387" cy="393192"/>
          </a:xfrm>
          <a:prstGeom prst="rect">
            <a:avLst/>
          </a:prstGeom>
        </p:spPr>
        <p:txBody>
          <a:bodyPr anchor="ctr"/>
          <a:lstStyle>
            <a:lvl1pPr>
              <a:defRPr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+mn-lt"/>
              </a:rPr>
              <a:t>Chapter #: “Title”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AB7E6A-ED8C-DE9A-52F4-28A9EE7EA9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60" y="6384272"/>
            <a:ext cx="3487737" cy="395288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Reader </a:t>
            </a: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p. #</a:t>
            </a:r>
          </a:p>
        </p:txBody>
      </p:sp>
    </p:spTree>
    <p:extLst>
      <p:ext uri="{BB962C8B-B14F-4D97-AF65-F5344CB8AC3E}">
        <p14:creationId xmlns:p14="http://schemas.microsoft.com/office/powerpoint/2010/main" val="2509988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Check Understanding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;p2">
            <a:extLst>
              <a:ext uri="{FF2B5EF4-FFF2-40B4-BE49-F238E27FC236}">
                <a16:creationId xmlns:a16="http://schemas.microsoft.com/office/drawing/2014/main" id="{A704A4DF-C158-3547-F4AB-36B9667E172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1920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r>
              <a:rPr lang="en-US" dirty="0"/>
              <a:t>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0BCB44-237D-7F90-1755-E8B825CAAE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9121" y="1621301"/>
            <a:ext cx="3513757" cy="4572000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/>
          <a:lstStyle>
            <a:lvl1pPr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60661-7489-1F51-0395-9A3E71186FE2}"/>
              </a:ext>
            </a:extLst>
          </p:cNvPr>
          <p:cNvSpPr txBox="1"/>
          <p:nvPr userDrawn="1"/>
        </p:nvSpPr>
        <p:spPr>
          <a:xfrm>
            <a:off x="80776" y="1152144"/>
            <a:ext cx="3474720" cy="393192"/>
          </a:xfrm>
          <a:prstGeom prst="rect">
            <a:avLst/>
          </a:prstGeom>
          <a:solidFill>
            <a:srgbClr val="002060"/>
          </a:solidFill>
        </p:spPr>
        <p:txBody>
          <a:bodyPr wrap="square" tIns="91440" bIns="91440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04E1B-08C7-F5AD-C25C-79CF0486B053}"/>
              </a:ext>
            </a:extLst>
          </p:cNvPr>
          <p:cNvSpPr txBox="1"/>
          <p:nvPr userDrawn="1"/>
        </p:nvSpPr>
        <p:spPr>
          <a:xfrm>
            <a:off x="80776" y="6382258"/>
            <a:ext cx="3474720" cy="393192"/>
          </a:xfrm>
          <a:prstGeom prst="rect">
            <a:avLst/>
          </a:prstGeom>
          <a:solidFill>
            <a:srgbClr val="002060"/>
          </a:solidFill>
        </p:spPr>
        <p:txBody>
          <a:bodyPr wrap="square" tIns="91440" bIns="91440" rtlCol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AE51B7-D2F3-168D-E980-99613695F5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63" y="1152525"/>
            <a:ext cx="3475037" cy="392113"/>
          </a:xfrm>
          <a:prstGeom prst="rect">
            <a:avLst/>
          </a:prstGeom>
        </p:spPr>
        <p:txBody>
          <a:bodyPr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Activity Page #.#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1E3DAA-0B9A-37D9-D2E5-BA359B4989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963" y="6381750"/>
            <a:ext cx="3475037" cy="3937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Activity Book</a:t>
            </a: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p. #</a:t>
            </a:r>
          </a:p>
        </p:txBody>
      </p:sp>
    </p:spTree>
    <p:extLst>
      <p:ext uri="{BB962C8B-B14F-4D97-AF65-F5344CB8AC3E}">
        <p14:creationId xmlns:p14="http://schemas.microsoft.com/office/powerpoint/2010/main" val="53614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imple-light-2">
    <p:bg>
      <p:bgPr>
        <a:blipFill dpi="0" rotWithShape="1">
          <a:blip r:embed="rId4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;p2">
            <a:extLst>
              <a:ext uri="{FF2B5EF4-FFF2-40B4-BE49-F238E27FC236}">
                <a16:creationId xmlns:a16="http://schemas.microsoft.com/office/drawing/2014/main" id="{1006BF69-B5D7-92E0-0EF4-7C184A055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15650" y="0"/>
            <a:ext cx="11360700" cy="9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2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Google Shape;25;p5">
            <a:extLst>
              <a:ext uri="{FF2B5EF4-FFF2-40B4-BE49-F238E27FC236}">
                <a16:creationId xmlns:a16="http://schemas.microsoft.com/office/drawing/2014/main" id="{F940FFF5-28D9-D4F0-5BFF-23FA4852F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ts val="2400"/>
              <a:buFont typeface="Symbol" panose="05050102010706020507" pitchFamily="18" charset="2"/>
              <a:buChar char=""/>
              <a:defRPr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2FC459-27CA-F47D-CC66-677307CF8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1069848"/>
            <a:ext cx="121920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Google Shape;100;p20">
            <a:extLst>
              <a:ext uri="{FF2B5EF4-FFF2-40B4-BE49-F238E27FC236}">
                <a16:creationId xmlns:a16="http://schemas.microsoft.com/office/drawing/2014/main" id="{72D29DC7-ADF4-A33F-9266-407E42F36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0" y="0"/>
            <a:ext cx="12192000" cy="987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20" tIns="0" rIns="731520" bIns="4572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97" r:id="rId3"/>
    <p:sldLayoutId id="2147483700" r:id="rId4"/>
    <p:sldLayoutId id="2147483695" r:id="rId5"/>
    <p:sldLayoutId id="2147483701" r:id="rId6"/>
    <p:sldLayoutId id="2147483702" r:id="rId7"/>
    <p:sldLayoutId id="2147483704" r:id="rId8"/>
    <p:sldLayoutId id="2147483689" r:id="rId9"/>
    <p:sldLayoutId id="2147483705" r:id="rId10"/>
    <p:sldLayoutId id="2147483690" r:id="rId11"/>
    <p:sldLayoutId id="2147483676" r:id="rId12"/>
    <p:sldLayoutId id="2147483694" r:id="rId13"/>
    <p:sldLayoutId id="2147483651" r:id="rId14"/>
    <p:sldLayoutId id="2147483672" r:id="rId15"/>
    <p:sldLayoutId id="2147483696" r:id="rId16"/>
    <p:sldLayoutId id="2147483692" r:id="rId17"/>
    <p:sldLayoutId id="2147483691" r:id="rId18"/>
    <p:sldLayoutId id="2147483654" r:id="rId19"/>
    <p:sldLayoutId id="2147483720" r:id="rId20"/>
    <p:sldLayoutId id="2147483677" r:id="rId21"/>
    <p:sldLayoutId id="2147483674" r:id="rId22"/>
    <p:sldLayoutId id="2147483675" r:id="rId23"/>
    <p:sldLayoutId id="2147483669" r:id="rId24"/>
    <p:sldLayoutId id="2147483670" r:id="rId25"/>
    <p:sldLayoutId id="2147483698" r:id="rId26"/>
    <p:sldLayoutId id="2147483699" r:id="rId27"/>
    <p:sldLayoutId id="2147483713" r:id="rId28"/>
    <p:sldLayoutId id="2147483715" r:id="rId29"/>
    <p:sldLayoutId id="2147483714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6" r:id="rId38"/>
    <p:sldLayoutId id="2147483717" r:id="rId39"/>
    <p:sldLayoutId id="2147483718" r:id="rId40"/>
    <p:sldLayoutId id="2147483719" r:id="rId41"/>
    <p:sldLayoutId id="2147483703" r:id="rId42"/>
    <p:sldLayoutId id="2147483678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1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2060"/>
        </a:buClr>
        <a:buFont typeface="Arial"/>
        <a:defRPr sz="1400" b="0" i="0" u="none" strike="noStrike" cap="none">
          <a:solidFill>
            <a:srgbClr val="00206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63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79" r:id="rId3"/>
    <p:sldLayoutId id="2147483680" r:id="rId4"/>
    <p:sldLayoutId id="2147483684" r:id="rId5"/>
    <p:sldLayoutId id="2147483683" r:id="rId6"/>
    <p:sldLayoutId id="2147483687" r:id="rId7"/>
    <p:sldLayoutId id="2147483688" r:id="rId8"/>
    <p:sldLayoutId id="2147483686" r:id="rId9"/>
    <p:sldLayoutId id="2147483685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442202A-2496-D2A0-6BC2-9B9CA37D627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Insects: All Around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2C64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6C484CE-DF13-551C-E178-B2B2581879F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 lIns="0"/>
          <a:lstStyle/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000" b="1" dirty="0"/>
              <a:t>GRADE 2 UNIT 6 </a:t>
            </a:r>
            <a:r>
              <a:rPr lang="en-US" sz="2000" dirty="0"/>
              <a:t>|</a:t>
            </a:r>
            <a:r>
              <a:rPr lang="en-US" sz="2000" b="0" dirty="0"/>
              <a:t> Lesson 3: Life Cycles of Insects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5556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4B97B-321F-EEB6-B83D-AF2C85F5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Already Learned? (1 of 7)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C305E-43AB-BCAC-D7B0-EFFCA96D5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How can you tell an animal is an insect?</a:t>
            </a:r>
            <a:endParaRPr lang="en-US"/>
          </a:p>
        </p:txBody>
      </p:sp>
      <p:grpSp>
        <p:nvGrpSpPr>
          <p:cNvPr id="4" name="Group 3" descr="5 Minute Timer.">
            <a:extLst>
              <a:ext uri="{FF2B5EF4-FFF2-40B4-BE49-F238E27FC236}">
                <a16:creationId xmlns:a16="http://schemas.microsoft.com/office/drawing/2014/main" id="{877EB28E-B7F1-506B-3EC8-4FD8FD06E794}"/>
              </a:ext>
            </a:extLst>
          </p:cNvPr>
          <p:cNvGrpSpPr/>
          <p:nvPr/>
        </p:nvGrpSpPr>
        <p:grpSpPr>
          <a:xfrm>
            <a:off x="11116820" y="5932865"/>
            <a:ext cx="987554" cy="731521"/>
            <a:chOff x="11116820" y="5932865"/>
            <a:chExt cx="987554" cy="7315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C31D01-20E0-0D95-EAE0-CAF13C0C9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6820" y="5932865"/>
              <a:ext cx="987554" cy="73152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13E3E2-18D7-AA43-3822-D439029B6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 userDrawn="1"/>
          </p:nvSpPr>
          <p:spPr>
            <a:xfrm>
              <a:off x="11116820" y="6090874"/>
              <a:ext cx="6318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  <a:endParaRPr lang="en-US" sz="2800" b="1" i="0" u="none" strike="noStrike" cap="none" dirty="0">
                <a:solidFill>
                  <a:srgbClr val="00206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668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217C1-7058-FEBB-EE72-D0F706505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8AC17-4309-B472-680C-3876452A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Already Learned? (2 of 7)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F50DB-3AB4-E798-93E9-6912EF59E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life cycle? </a:t>
            </a:r>
          </a:p>
          <a:p>
            <a:r>
              <a:rPr lang="en-US" dirty="0"/>
              <a:t>Name the stages of a human being’s life cycle. </a:t>
            </a:r>
          </a:p>
        </p:txBody>
      </p:sp>
    </p:spTree>
    <p:extLst>
      <p:ext uri="{BB962C8B-B14F-4D97-AF65-F5344CB8AC3E}">
        <p14:creationId xmlns:p14="http://schemas.microsoft.com/office/powerpoint/2010/main" val="3109989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3AD02-9956-E2B6-0527-13983D4BC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D607-3B78-8267-A790-E05920A5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Already Learned? (3 of 7)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DC6AD-5B5E-BCE6-8D73-9CB44EA7D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What do you remember from Unit 5: </a:t>
            </a:r>
            <a:r>
              <a:rPr lang="en-US" i="1" dirty="0"/>
              <a:t>Cycles of Nature: Clouds to Raindrops </a:t>
            </a:r>
            <a:r>
              <a:rPr lang="en-US" dirty="0"/>
              <a:t>about the life cycle of a butterfly?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2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9904C-5441-0F1E-A088-9702421A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Already Learned? (4 of 7)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F118D-6798-F374-4513-42AD99DEEC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Eggs</a:t>
            </a:r>
          </a:p>
        </p:txBody>
      </p:sp>
      <p:pic>
        <p:nvPicPr>
          <p:cNvPr id="13" name="Picture Placeholder 12" descr="Caterpillar eggs laid on a leaf.">
            <a:extLst>
              <a:ext uri="{FF2B5EF4-FFF2-40B4-BE49-F238E27FC236}">
                <a16:creationId xmlns:a16="http://schemas.microsoft.com/office/drawing/2014/main" id="{973E65D9-35C3-890A-FAEC-08DAAD2193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6" b="-2216"/>
          <a:stretch/>
        </p:blipFill>
        <p:spPr>
          <a:xfrm>
            <a:off x="2869324" y="1830864"/>
            <a:ext cx="6432331" cy="4114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F1773A-E76D-17B2-ABF1-E6C244F8F3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7708" y="6014261"/>
            <a:ext cx="3293011" cy="384678"/>
          </a:xfrm>
        </p:spPr>
        <p:txBody>
          <a:bodyPr/>
          <a:lstStyle/>
          <a:p>
            <a:r>
              <a:rPr lang="en-US" b="1" dirty="0"/>
              <a:t>Grade 2 Unit 5 Image Card 17</a:t>
            </a:r>
          </a:p>
        </p:txBody>
      </p:sp>
    </p:spTree>
    <p:extLst>
      <p:ext uri="{BB962C8B-B14F-4D97-AF65-F5344CB8AC3E}">
        <p14:creationId xmlns:p14="http://schemas.microsoft.com/office/powerpoint/2010/main" val="2388130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58C76-48D7-F103-95FC-9B26185D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6E44C-8961-A7F8-85E9-A49EE377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Already Learned? (5 of 7)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A2C1E-8461-EC79-DFCB-1F3592789C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Larva</a:t>
            </a:r>
          </a:p>
        </p:txBody>
      </p:sp>
      <p:pic>
        <p:nvPicPr>
          <p:cNvPr id="8" name="Picture Placeholder 7" descr="A caterpillar climbing on a leaf.">
            <a:extLst>
              <a:ext uri="{FF2B5EF4-FFF2-40B4-BE49-F238E27FC236}">
                <a16:creationId xmlns:a16="http://schemas.microsoft.com/office/drawing/2014/main" id="{D322F209-07DF-318E-D8C3-D723A2E41C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63" r="-6063"/>
          <a:stretch/>
        </p:blipFill>
        <p:spPr>
          <a:xfrm>
            <a:off x="2691700" y="1912600"/>
            <a:ext cx="6808599" cy="395132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2EA80-E1E7-83C2-8161-8281989ED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6014261"/>
            <a:ext cx="3474719" cy="384678"/>
          </a:xfrm>
        </p:spPr>
        <p:txBody>
          <a:bodyPr/>
          <a:lstStyle/>
          <a:p>
            <a:r>
              <a:rPr lang="en-US" b="1" dirty="0"/>
              <a:t>Grade 2 Unit 5 Image Card 18</a:t>
            </a:r>
          </a:p>
        </p:txBody>
      </p:sp>
    </p:spTree>
    <p:extLst>
      <p:ext uri="{BB962C8B-B14F-4D97-AF65-F5344CB8AC3E}">
        <p14:creationId xmlns:p14="http://schemas.microsoft.com/office/powerpoint/2010/main" val="2701759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628AF-BD6C-0688-1631-39BF84367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19F75-0608-E468-6329-30CF49BFC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Already Learned? (6 of 7)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DF057-C19A-2D76-639A-849C111CAE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Chrysalis and pupa</a:t>
            </a:r>
          </a:p>
        </p:txBody>
      </p:sp>
      <p:pic>
        <p:nvPicPr>
          <p:cNvPr id="8" name="Picture Placeholder 7" descr="A row of caterpillars hanging on a branch, showing six different stages of chrysalis formation.">
            <a:extLst>
              <a:ext uri="{FF2B5EF4-FFF2-40B4-BE49-F238E27FC236}">
                <a16:creationId xmlns:a16="http://schemas.microsoft.com/office/drawing/2014/main" id="{E4CCC3A5-A4C6-EABD-755D-A5D4FFE32F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3" t="-13969" r="-759" b="-9184"/>
          <a:stretch/>
        </p:blipFill>
        <p:spPr>
          <a:xfrm>
            <a:off x="2621280" y="1410902"/>
            <a:ext cx="6759203" cy="479569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EE144-333C-3A7A-16B6-BA6632E31F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6308" y="6014261"/>
            <a:ext cx="3064411" cy="384678"/>
          </a:xfrm>
        </p:spPr>
        <p:txBody>
          <a:bodyPr/>
          <a:lstStyle/>
          <a:p>
            <a:r>
              <a:rPr lang="en-US" b="1" dirty="0"/>
              <a:t>Grade 2 Unit 5 Image Card 19</a:t>
            </a:r>
          </a:p>
        </p:txBody>
      </p:sp>
    </p:spTree>
    <p:extLst>
      <p:ext uri="{BB962C8B-B14F-4D97-AF65-F5344CB8AC3E}">
        <p14:creationId xmlns:p14="http://schemas.microsoft.com/office/powerpoint/2010/main" val="3490349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6B18C-0B27-62C7-006B-02BDB2B31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0A03-D196-ACDA-5C38-51F073CF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Already Learned? (7 of 7)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E8EF8-7A56-42BD-38B2-3E9344870E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Butterfly</a:t>
            </a:r>
          </a:p>
        </p:txBody>
      </p:sp>
      <p:pic>
        <p:nvPicPr>
          <p:cNvPr id="7" name="Picture Placeholder 6" descr="A row of five butterflies hanging from a branch, coming out of the chrysalis.">
            <a:extLst>
              <a:ext uri="{FF2B5EF4-FFF2-40B4-BE49-F238E27FC236}">
                <a16:creationId xmlns:a16="http://schemas.microsoft.com/office/drawing/2014/main" id="{384C0810-F251-E809-3F73-712D0ABEA1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42" b="-7642"/>
          <a:stretch/>
        </p:blipFill>
        <p:spPr>
          <a:xfrm>
            <a:off x="2837792" y="1576551"/>
            <a:ext cx="6511159" cy="461929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75705-A133-2CC2-7A51-B761A4512B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0462" y="6014261"/>
            <a:ext cx="3240257" cy="384678"/>
          </a:xfrm>
        </p:spPr>
        <p:txBody>
          <a:bodyPr/>
          <a:lstStyle/>
          <a:p>
            <a:r>
              <a:rPr lang="en-US" b="1" dirty="0"/>
              <a:t>Grade 2 Unit 5 Image Card 20</a:t>
            </a:r>
          </a:p>
        </p:txBody>
      </p:sp>
    </p:spTree>
    <p:extLst>
      <p:ext uri="{BB962C8B-B14F-4D97-AF65-F5344CB8AC3E}">
        <p14:creationId xmlns:p14="http://schemas.microsoft.com/office/powerpoint/2010/main" val="757798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5A86-41FD-72F3-2213-BAB527ED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Check for Understanding </a:t>
            </a:r>
            <a:r>
              <a:rPr lang="en-US" dirty="0">
                <a:solidFill>
                  <a:srgbClr val="232C63"/>
                </a:solidFill>
                <a:latin typeface="Open Sans"/>
                <a:ea typeface="Open Sans"/>
                <a:cs typeface="Open Sans"/>
              </a:rPr>
              <a:t>(1 of 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DE903-4615-BCAD-C0BF-B3EEA0D54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872" y="1057276"/>
            <a:ext cx="10961597" cy="580072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Turn and Talk</a:t>
            </a:r>
          </a:p>
          <a:p>
            <a:pPr marL="0" indent="0" algn="ctr">
              <a:buNone/>
            </a:pPr>
            <a:r>
              <a:rPr lang="en-US" dirty="0"/>
              <a:t>Explain the metamorphosis of a butterfly.</a:t>
            </a:r>
          </a:p>
        </p:txBody>
      </p:sp>
    </p:spTree>
    <p:extLst>
      <p:ext uri="{BB962C8B-B14F-4D97-AF65-F5344CB8AC3E}">
        <p14:creationId xmlns:p14="http://schemas.microsoft.com/office/powerpoint/2010/main" val="1359793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52344-08D3-EDDF-8F8F-CEF91C324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A85DC-4DF0-70E1-CC0A-9BFF0398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Background Information or Terms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0C502-E6E6-C3A7-88B8-0607C1B98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872" y="1057276"/>
            <a:ext cx="10961597" cy="5800724"/>
          </a:xfrm>
        </p:spPr>
        <p:txBody>
          <a:bodyPr/>
          <a:lstStyle/>
          <a:p>
            <a:r>
              <a:rPr lang="en-US" dirty="0"/>
              <a:t>Some insects go through changes similar to a butterfly, and this is called complete metamorphosis.</a:t>
            </a:r>
          </a:p>
          <a:p>
            <a:r>
              <a:rPr lang="en-US" dirty="0"/>
              <a:t>Other insects don’t change as completely as a butterfly, and they go through stages called incomplete (or </a:t>
            </a:r>
            <a:r>
              <a:rPr lang="en-US" i="1" dirty="0"/>
              <a:t>not</a:t>
            </a:r>
            <a:r>
              <a:rPr lang="en-US" dirty="0"/>
              <a:t> complete) metamorphosis.</a:t>
            </a:r>
          </a:p>
          <a:p>
            <a:endParaRPr lang="en-US" dirty="0"/>
          </a:p>
        </p:txBody>
      </p:sp>
      <p:grpSp>
        <p:nvGrpSpPr>
          <p:cNvPr id="4" name="Group 3" descr="5 Minute Timer.">
            <a:extLst>
              <a:ext uri="{FF2B5EF4-FFF2-40B4-BE49-F238E27FC236}">
                <a16:creationId xmlns:a16="http://schemas.microsoft.com/office/drawing/2014/main" id="{68B0C7C1-26F9-3D0F-3A92-E092742AF7B9}"/>
              </a:ext>
            </a:extLst>
          </p:cNvPr>
          <p:cNvGrpSpPr/>
          <p:nvPr/>
        </p:nvGrpSpPr>
        <p:grpSpPr>
          <a:xfrm>
            <a:off x="11116820" y="5932865"/>
            <a:ext cx="987554" cy="731521"/>
            <a:chOff x="11116820" y="5932865"/>
            <a:chExt cx="987554" cy="7315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FEB895-23D1-08E4-5CA3-9B9523411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6820" y="5932865"/>
              <a:ext cx="987554" cy="73152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A624DE-FEC5-BABD-86FE-6B519A7C2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 userDrawn="1"/>
          </p:nvSpPr>
          <p:spPr>
            <a:xfrm>
              <a:off x="11116820" y="6090874"/>
              <a:ext cx="6318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  <a:endParaRPr lang="en-US" sz="2800" b="1" i="0" u="none" strike="noStrike" cap="none" dirty="0">
                <a:solidFill>
                  <a:srgbClr val="00206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470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2916B-2C4D-0FCD-2A0E-08D405218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29968-6949-94FC-C8CB-9AC7F862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for Listening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856FF-F95B-DF1F-F43F-41BE63EE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872" y="1057276"/>
            <a:ext cx="10961597" cy="580072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Listen carefully to learn about the stages of incomplete metamorphosis and to find out more about the stages of complete metamorphosis.</a:t>
            </a:r>
          </a:p>
        </p:txBody>
      </p:sp>
    </p:spTree>
    <p:extLst>
      <p:ext uri="{BB962C8B-B14F-4D97-AF65-F5344CB8AC3E}">
        <p14:creationId xmlns:p14="http://schemas.microsoft.com/office/powerpoint/2010/main" val="2520102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36410C-77C7-A91E-5B55-4DC8E3BA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</p:spTree>
    <p:extLst>
      <p:ext uri="{BB962C8B-B14F-4D97-AF65-F5344CB8AC3E}">
        <p14:creationId xmlns:p14="http://schemas.microsoft.com/office/powerpoint/2010/main" val="2851672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F36F3-41D3-0211-612E-1F71118DF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9632-9C45-704B-17A5-BEEA8E32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Aloud:</a:t>
            </a:r>
            <a:br>
              <a:rPr lang="en-US" dirty="0"/>
            </a:br>
            <a:r>
              <a:rPr lang="en-US" dirty="0"/>
              <a:t>“Life Cycles of Insects” (1 of 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FC067-8B18-FB52-8235-E14B2F61E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Praying mantis</a:t>
            </a:r>
          </a:p>
        </p:txBody>
      </p:sp>
      <p:pic>
        <p:nvPicPr>
          <p:cNvPr id="6" name="Picture Placeholder 1" descr="Praying mantis cartoon.">
            <a:extLst>
              <a:ext uri="{FF2B5EF4-FFF2-40B4-BE49-F238E27FC236}">
                <a16:creationId xmlns:a16="http://schemas.microsoft.com/office/drawing/2014/main" id="{54EA6A65-D472-9011-86EF-E9585E8085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381" r="-37381"/>
          <a:stretch/>
        </p:blipFill>
        <p:spPr>
          <a:xfrm>
            <a:off x="3598861" y="1830864"/>
            <a:ext cx="5131104" cy="4114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E39A8-543E-5E53-38AB-C05163F8F8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3A-1</a:t>
            </a:r>
          </a:p>
        </p:txBody>
      </p:sp>
      <p:grpSp>
        <p:nvGrpSpPr>
          <p:cNvPr id="4" name="Group 3" descr="15 Minute Timer.">
            <a:extLst>
              <a:ext uri="{FF2B5EF4-FFF2-40B4-BE49-F238E27FC236}">
                <a16:creationId xmlns:a16="http://schemas.microsoft.com/office/drawing/2014/main" id="{31CD924B-E8EC-3369-6D41-365AE077D9A4}"/>
              </a:ext>
            </a:extLst>
          </p:cNvPr>
          <p:cNvGrpSpPr/>
          <p:nvPr/>
        </p:nvGrpSpPr>
        <p:grpSpPr>
          <a:xfrm>
            <a:off x="11116820" y="5932865"/>
            <a:ext cx="987554" cy="731521"/>
            <a:chOff x="11116820" y="5932865"/>
            <a:chExt cx="987554" cy="7315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AF325E-F853-0E38-538F-EACAFA9E8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6820" y="5932865"/>
              <a:ext cx="987554" cy="7315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0B062E-13F4-9F6B-2B20-8CD953A67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 userDrawn="1"/>
          </p:nvSpPr>
          <p:spPr>
            <a:xfrm>
              <a:off x="11116820" y="6090874"/>
              <a:ext cx="6318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15</a:t>
              </a:r>
              <a:endParaRPr lang="en-US" sz="2800" b="1" i="0" u="none" strike="noStrike" cap="none" dirty="0">
                <a:solidFill>
                  <a:srgbClr val="00206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96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B7B12-A40D-EFA7-7B58-771A24D89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035DB-0750-724D-9A59-D1639AFB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Aloud:</a:t>
            </a:r>
            <a:br>
              <a:rPr lang="en-US" dirty="0"/>
            </a:br>
            <a:r>
              <a:rPr lang="en-US" dirty="0"/>
              <a:t>“Life Cycles of Insects” (2 of 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332A0-B46F-273E-1D4B-4DD24D1C7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Life cycle of a butterfly</a:t>
            </a:r>
          </a:p>
        </p:txBody>
      </p:sp>
      <p:pic>
        <p:nvPicPr>
          <p:cNvPr id="8" name="Picture Placeholder 7" descr="A collage of 4 images, bottom right to top right clockwise: egg; caterpillar; pupa; adult butterfly.">
            <a:extLst>
              <a:ext uri="{FF2B5EF4-FFF2-40B4-BE49-F238E27FC236}">
                <a16:creationId xmlns:a16="http://schemas.microsoft.com/office/drawing/2014/main" id="{8DC18DF1-9BFD-9967-CE91-02FB1011C0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61" r="-3461"/>
          <a:stretch/>
        </p:blipFill>
        <p:spPr>
          <a:xfrm>
            <a:off x="3598861" y="1830864"/>
            <a:ext cx="5131104" cy="4114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EC7A4-7D11-90A9-D950-D0DED4B9A5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3A-2</a:t>
            </a:r>
          </a:p>
        </p:txBody>
      </p:sp>
    </p:spTree>
    <p:extLst>
      <p:ext uri="{BB962C8B-B14F-4D97-AF65-F5344CB8AC3E}">
        <p14:creationId xmlns:p14="http://schemas.microsoft.com/office/powerpoint/2010/main" val="2432489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12006-C81C-AC2B-C18D-5FADBE680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94CD4-3205-720B-9979-8C74D622D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Aloud:</a:t>
            </a:r>
            <a:br>
              <a:rPr lang="en-US" dirty="0"/>
            </a:br>
            <a:r>
              <a:rPr lang="en-US" dirty="0"/>
              <a:t>“Life Cycles of Insects” (3 of 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546C0-738F-4150-874A-CB72EBB95E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3932" y="1378026"/>
            <a:ext cx="6827519" cy="384678"/>
          </a:xfrm>
        </p:spPr>
        <p:txBody>
          <a:bodyPr/>
          <a:lstStyle/>
          <a:p>
            <a:r>
              <a:rPr lang="en-US" b="1" dirty="0"/>
              <a:t>Insect larvae: maggot, grub, and caterpillar</a:t>
            </a:r>
          </a:p>
        </p:txBody>
      </p:sp>
      <p:pic>
        <p:nvPicPr>
          <p:cNvPr id="9" name="Picture Placeholder 8" descr="A collage of 3 images, insect larvae, clockwise starting at top left: maggot; grub; caterpillar.&#10;">
            <a:extLst>
              <a:ext uri="{FF2B5EF4-FFF2-40B4-BE49-F238E27FC236}">
                <a16:creationId xmlns:a16="http://schemas.microsoft.com/office/drawing/2014/main" id="{52B8C0F7-C069-74E1-BDC0-08DBD6E8ED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412" b="-18412"/>
          <a:stretch/>
        </p:blipFill>
        <p:spPr>
          <a:xfrm>
            <a:off x="3166871" y="1550487"/>
            <a:ext cx="5980176" cy="479569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4E6276-6749-04F5-65A3-1F5B0E40CD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3A-3</a:t>
            </a:r>
          </a:p>
        </p:txBody>
      </p:sp>
    </p:spTree>
    <p:extLst>
      <p:ext uri="{BB962C8B-B14F-4D97-AF65-F5344CB8AC3E}">
        <p14:creationId xmlns:p14="http://schemas.microsoft.com/office/powerpoint/2010/main" val="959955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057BF-6AE4-1E25-1EF4-CF60A66B0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529C-9051-3C8E-70F2-A7EA19D5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Aloud:</a:t>
            </a:r>
            <a:br>
              <a:rPr lang="en-US" dirty="0"/>
            </a:br>
            <a:r>
              <a:rPr lang="en-US" dirty="0"/>
              <a:t>“Life Cycles of Insects” (4 of 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2C8C9-C074-6EAE-058B-5B51D46B39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Cocoon (soft silk) and chrysalis (hard case)</a:t>
            </a:r>
          </a:p>
        </p:txBody>
      </p:sp>
      <p:pic>
        <p:nvPicPr>
          <p:cNvPr id="4" name="Picture Placeholder 3" descr="A collage of 2 images, left to right: soft silk cocoon; hard case chrysalis.">
            <a:extLst>
              <a:ext uri="{FF2B5EF4-FFF2-40B4-BE49-F238E27FC236}">
                <a16:creationId xmlns:a16="http://schemas.microsoft.com/office/drawing/2014/main" id="{47EAAA51-210E-CFB6-3F14-5C917FB4B9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0577" r="-487" b="-10133"/>
          <a:stretch/>
        </p:blipFill>
        <p:spPr>
          <a:xfrm>
            <a:off x="2837792" y="1487421"/>
            <a:ext cx="6495393" cy="479569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5C9BC-940A-8A2E-9ED9-17BD887BF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3A-4</a:t>
            </a:r>
          </a:p>
        </p:txBody>
      </p:sp>
    </p:spTree>
    <p:extLst>
      <p:ext uri="{BB962C8B-B14F-4D97-AF65-F5344CB8AC3E}">
        <p14:creationId xmlns:p14="http://schemas.microsoft.com/office/powerpoint/2010/main" val="1414916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45253-1CE5-8778-AB33-F3AA2277C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67A3D-E316-50D8-B8A2-FC1978602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Aloud:</a:t>
            </a:r>
            <a:br>
              <a:rPr lang="en-US" dirty="0"/>
            </a:br>
            <a:r>
              <a:rPr lang="en-US" dirty="0"/>
              <a:t>“Life Cycles of Insects” (5 of 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7D8D7-07CC-14F5-98E8-1F9A043A5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Butterfly emerging from chrysalis</a:t>
            </a:r>
          </a:p>
        </p:txBody>
      </p:sp>
      <p:pic>
        <p:nvPicPr>
          <p:cNvPr id="4" name="Picture Placeholder 3" descr="Butterfly emerging from chrysalis.">
            <a:extLst>
              <a:ext uri="{FF2B5EF4-FFF2-40B4-BE49-F238E27FC236}">
                <a16:creationId xmlns:a16="http://schemas.microsoft.com/office/drawing/2014/main" id="{5AA794BD-DD5D-53E9-F45F-B59794960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175" r="-27175"/>
          <a:stretch/>
        </p:blipFill>
        <p:spPr>
          <a:xfrm>
            <a:off x="2425787" y="1827869"/>
            <a:ext cx="7094482" cy="4114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F947E-05CB-7C21-4941-2C5B520BAD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3A-5</a:t>
            </a:r>
          </a:p>
        </p:txBody>
      </p:sp>
    </p:spTree>
    <p:extLst>
      <p:ext uri="{BB962C8B-B14F-4D97-AF65-F5344CB8AC3E}">
        <p14:creationId xmlns:p14="http://schemas.microsoft.com/office/powerpoint/2010/main" val="255237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07610-FD06-6325-A4AE-53DD4E056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1C11-87DE-4446-D40F-5D3FFC00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Aloud:</a:t>
            </a:r>
            <a:br>
              <a:rPr lang="en-US" dirty="0"/>
            </a:br>
            <a:r>
              <a:rPr lang="en-US" dirty="0"/>
              <a:t>“Life Cycles of Insects” (6 of 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DD056-2F65-D1C9-DCBD-A9F8364A3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Life cycle of praying mantis: egg case, nymphs emerging, older nymph, adult</a:t>
            </a:r>
          </a:p>
        </p:txBody>
      </p:sp>
      <p:pic>
        <p:nvPicPr>
          <p:cNvPr id="4" name="Picture Placeholder 3" descr="A collage of 4 images, praying mantis life cycle, clockwise from top left: egg case attached to branch; nymphs emerging from egg case; older nymph on a fingertip; adult praying mantis.">
            <a:extLst>
              <a:ext uri="{FF2B5EF4-FFF2-40B4-BE49-F238E27FC236}">
                <a16:creationId xmlns:a16="http://schemas.microsoft.com/office/drawing/2014/main" id="{9DAF94C5-2723-BE99-8631-83C3E7C4FA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" b="-45"/>
          <a:stretch/>
        </p:blipFill>
        <p:spPr>
          <a:xfrm>
            <a:off x="2773390" y="1911927"/>
            <a:ext cx="6660090" cy="391737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566B5-E5E3-E06E-1A63-16FB5373FC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3A-6</a:t>
            </a:r>
          </a:p>
        </p:txBody>
      </p:sp>
    </p:spTree>
    <p:extLst>
      <p:ext uri="{BB962C8B-B14F-4D97-AF65-F5344CB8AC3E}">
        <p14:creationId xmlns:p14="http://schemas.microsoft.com/office/powerpoint/2010/main" val="1884959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9C2A9-7734-DB70-3C3C-F98EC5656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D975-6A89-CBE9-C1CE-EB9700B7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Aloud:</a:t>
            </a:r>
            <a:br>
              <a:rPr lang="en-US" dirty="0"/>
            </a:br>
            <a:r>
              <a:rPr lang="en-US" dirty="0"/>
              <a:t>“Life Cycles of Insects” (7 of 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ADB2C-B2E4-6B6A-5BC2-877CEA245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Praying mantis nymph</a:t>
            </a:r>
          </a:p>
        </p:txBody>
      </p:sp>
      <p:pic>
        <p:nvPicPr>
          <p:cNvPr id="4" name="Picture Placeholder 3" descr="Praying mantis nymph.">
            <a:extLst>
              <a:ext uri="{FF2B5EF4-FFF2-40B4-BE49-F238E27FC236}">
                <a16:creationId xmlns:a16="http://schemas.microsoft.com/office/drawing/2014/main" id="{7586D134-131C-E5FE-478C-35AA5BE4FF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861" r="-45861"/>
          <a:stretch/>
        </p:blipFill>
        <p:spPr>
          <a:xfrm>
            <a:off x="2722418" y="1877499"/>
            <a:ext cx="6764482" cy="400528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4E7C37-76F7-E401-8C4C-D531DE1613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3A-7</a:t>
            </a:r>
          </a:p>
        </p:txBody>
      </p:sp>
    </p:spTree>
    <p:extLst>
      <p:ext uri="{BB962C8B-B14F-4D97-AF65-F5344CB8AC3E}">
        <p14:creationId xmlns:p14="http://schemas.microsoft.com/office/powerpoint/2010/main" val="2391625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71443-10CB-DED1-A632-14A7317C9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A703-7D5A-4D54-0D3B-02C1341F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Aloud:</a:t>
            </a:r>
            <a:br>
              <a:rPr lang="en-US" dirty="0"/>
            </a:br>
            <a:r>
              <a:rPr lang="en-US" dirty="0"/>
              <a:t>“Life Cycles of Insects” (8 of 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E6C6B-8500-416D-03B6-E21A959EA4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7076" y="1371600"/>
            <a:ext cx="6953643" cy="384678"/>
          </a:xfrm>
        </p:spPr>
        <p:txBody>
          <a:bodyPr/>
          <a:lstStyle/>
          <a:p>
            <a:r>
              <a:rPr lang="en-US" b="1" dirty="0"/>
              <a:t>Praying mantis nymph, molting</a:t>
            </a:r>
          </a:p>
        </p:txBody>
      </p:sp>
      <p:pic>
        <p:nvPicPr>
          <p:cNvPr id="4" name="Picture Placeholder 3" descr="Praying mantis nymph, molting its exoskeleton.">
            <a:extLst>
              <a:ext uri="{FF2B5EF4-FFF2-40B4-BE49-F238E27FC236}">
                <a16:creationId xmlns:a16="http://schemas.microsoft.com/office/drawing/2014/main" id="{8F101EBA-C9CC-CCAD-70B0-CF2855DEA5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575" r="-34575"/>
          <a:stretch/>
        </p:blipFill>
        <p:spPr>
          <a:xfrm>
            <a:off x="2428414" y="1882733"/>
            <a:ext cx="7330965" cy="40050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774BC-F5C3-6AD7-BA01-C64D5626EA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3A-8</a:t>
            </a:r>
          </a:p>
        </p:txBody>
      </p:sp>
    </p:spTree>
    <p:extLst>
      <p:ext uri="{BB962C8B-B14F-4D97-AF65-F5344CB8AC3E}">
        <p14:creationId xmlns:p14="http://schemas.microsoft.com/office/powerpoint/2010/main" val="3520500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F1109-8728-7791-072D-4AB7559E8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F04AF-76EF-83C8-630F-BC41FF5BF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Aloud:</a:t>
            </a:r>
            <a:br>
              <a:rPr lang="en-US" dirty="0"/>
            </a:br>
            <a:r>
              <a:rPr lang="en-US" dirty="0"/>
              <a:t>“Life Cycles of Insects” (9 of 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579F0-64D8-151D-4C82-58D3B5E8C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Cicada and molted skin</a:t>
            </a:r>
          </a:p>
        </p:txBody>
      </p:sp>
      <p:pic>
        <p:nvPicPr>
          <p:cNvPr id="9" name="Picture Placeholder 8" descr="A collage of 2 images, left to right: adult cicada with wings; nymph cicada shed exoskeleton.">
            <a:extLst>
              <a:ext uri="{FF2B5EF4-FFF2-40B4-BE49-F238E27FC236}">
                <a16:creationId xmlns:a16="http://schemas.microsoft.com/office/drawing/2014/main" id="{FDAFF6C6-3521-8112-AAF4-FDF7B7850E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10145" b="-10145"/>
          <a:stretch/>
        </p:blipFill>
        <p:spPr>
          <a:xfrm>
            <a:off x="3105911" y="1410902"/>
            <a:ext cx="5980176" cy="479569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7C85E9-E906-6C26-8F2B-29D77E8676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3A-9</a:t>
            </a:r>
          </a:p>
        </p:txBody>
      </p:sp>
    </p:spTree>
    <p:extLst>
      <p:ext uri="{BB962C8B-B14F-4D97-AF65-F5344CB8AC3E}">
        <p14:creationId xmlns:p14="http://schemas.microsoft.com/office/powerpoint/2010/main" val="2659071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7C45F-D293-93B1-D4F4-A4C6385F7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84E5-B4D6-BAB6-A1DB-8AA65A86B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Aloud:</a:t>
            </a:r>
            <a:br>
              <a:rPr lang="en-US" dirty="0"/>
            </a:br>
            <a:r>
              <a:rPr lang="en-US" dirty="0"/>
              <a:t>“Life Cycles of Insects” (10 of 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B44EE-0FD0-742F-FB51-921B67C966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Swarm of cicadas</a:t>
            </a:r>
          </a:p>
        </p:txBody>
      </p:sp>
      <p:pic>
        <p:nvPicPr>
          <p:cNvPr id="4" name="Picture Placeholder 3" descr="Swarm of cicada nymphs climbing over each other.">
            <a:extLst>
              <a:ext uri="{FF2B5EF4-FFF2-40B4-BE49-F238E27FC236}">
                <a16:creationId xmlns:a16="http://schemas.microsoft.com/office/drawing/2014/main" id="{2EDCCF74-8E28-8D00-B654-A059111133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45" b="-4745"/>
          <a:stretch/>
        </p:blipFill>
        <p:spPr>
          <a:xfrm>
            <a:off x="2869324" y="1756278"/>
            <a:ext cx="6495393" cy="424214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4652F-67A9-0096-4AB2-752831F329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3A–10</a:t>
            </a:r>
          </a:p>
        </p:txBody>
      </p:sp>
    </p:spTree>
    <p:extLst>
      <p:ext uri="{BB962C8B-B14F-4D97-AF65-F5344CB8AC3E}">
        <p14:creationId xmlns:p14="http://schemas.microsoft.com/office/powerpoint/2010/main" val="3241683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7B717258-3BBD-B9D2-43B7-B73C72924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Grade </a:t>
            </a:r>
            <a:r>
              <a:rPr lang="en-US" dirty="0">
                <a:solidFill>
                  <a:prstClr val="white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Unit 6 | Lesson 3 | </a:t>
            </a:r>
            <a:r>
              <a:rPr lang="en-US" dirty="0">
                <a:solidFill>
                  <a:prstClr val="white"/>
                </a:solidFill>
                <a:latin typeface="Open Sans"/>
                <a:ea typeface="Open Sans"/>
                <a:cs typeface="Open Sans"/>
                <a:sym typeface="Open Sans"/>
              </a:rPr>
              <a:t>Life Cycles of Insects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E2D57F3-550B-43AD-A8C9-A5B23DBE6E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ctr" anchorCtr="0"/>
          <a:lstStyle/>
          <a:p>
            <a:r>
              <a:rPr lang="en-US" b="1" dirty="0"/>
              <a:t>Life cycle of praying mantis: egg case, nymphs emerging, older nymph, adult</a:t>
            </a:r>
          </a:p>
        </p:txBody>
      </p:sp>
      <p:pic>
        <p:nvPicPr>
          <p:cNvPr id="6" name="Picture Placeholder 5" descr="A collage of 4 images, praying mantis life cycle, clockwise from top left: egg case attached to branch; nymphs emerging from egg case; older nymph on a fingertip; adult praying mantis.">
            <a:extLst>
              <a:ext uri="{FF2B5EF4-FFF2-40B4-BE49-F238E27FC236}">
                <a16:creationId xmlns:a16="http://schemas.microsoft.com/office/drawing/2014/main" id="{8013658C-10B5-CF10-2E9A-346CE9640E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9424" b="-9424"/>
          <a:stretch/>
        </p:blipFill>
        <p:spPr>
          <a:xfrm>
            <a:off x="3105911" y="1410902"/>
            <a:ext cx="5980176" cy="4795698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5912B26-F09D-D9BC-4302-6AACE31294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3A–6</a:t>
            </a:r>
          </a:p>
        </p:txBody>
      </p:sp>
    </p:spTree>
    <p:extLst>
      <p:ext uri="{BB962C8B-B14F-4D97-AF65-F5344CB8AC3E}">
        <p14:creationId xmlns:p14="http://schemas.microsoft.com/office/powerpoint/2010/main" val="2171026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06A9C-AD64-2DB4-6796-39E2F3242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6A076-3DCC-7BDF-14F5-8EAC35B3E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Comprehension Questions (1 of 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0DE89-A37F-ACCD-2777-9CCDC6F08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872" y="1057276"/>
            <a:ext cx="10961597" cy="580072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word is used to describe the progression of events, or change, that occurs in an insect’s development?  What are the two types of metamorphosis?</a:t>
            </a:r>
          </a:p>
        </p:txBody>
      </p:sp>
      <p:grpSp>
        <p:nvGrpSpPr>
          <p:cNvPr id="4" name="Group 3" descr="10 Minute Timer.">
            <a:extLst>
              <a:ext uri="{FF2B5EF4-FFF2-40B4-BE49-F238E27FC236}">
                <a16:creationId xmlns:a16="http://schemas.microsoft.com/office/drawing/2014/main" id="{B04BA8CE-8F77-275F-C0C1-0F92A297507C}"/>
              </a:ext>
            </a:extLst>
          </p:cNvPr>
          <p:cNvGrpSpPr/>
          <p:nvPr/>
        </p:nvGrpSpPr>
        <p:grpSpPr>
          <a:xfrm>
            <a:off x="11116820" y="5932865"/>
            <a:ext cx="987554" cy="731521"/>
            <a:chOff x="11116820" y="5932865"/>
            <a:chExt cx="987554" cy="7315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3E3E1D-1444-927B-D1A7-3C8956A45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6820" y="5932865"/>
              <a:ext cx="987554" cy="73152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C7B414-5B8F-645F-DE60-58E7DCADB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 userDrawn="1"/>
          </p:nvSpPr>
          <p:spPr>
            <a:xfrm>
              <a:off x="11116820" y="6090874"/>
              <a:ext cx="6318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10</a:t>
              </a:r>
              <a:endParaRPr lang="en-US" sz="2800" b="1" i="0" u="none" strike="noStrike" cap="none" dirty="0">
                <a:solidFill>
                  <a:srgbClr val="00206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811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459CB-13E8-E7CE-6998-F3AA17413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Check for Understanding </a:t>
            </a:r>
            <a:r>
              <a:rPr lang="en-US" dirty="0">
                <a:solidFill>
                  <a:srgbClr val="232C63"/>
                </a:solidFill>
                <a:latin typeface="Open Sans"/>
                <a:ea typeface="Open Sans"/>
                <a:cs typeface="Open Sans"/>
              </a:rPr>
              <a:t>(2 of 3)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2E4E48-EE1C-7AA4-CDA6-9D495794D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ct val="100000"/>
              <a:buFont typeface="Symbol" panose="05050102010706020507" pitchFamily="18" charset="2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Turn and Talk</a:t>
            </a:r>
            <a:r>
              <a:rPr lang="en-US" sz="2200" b="1" dirty="0"/>
              <a:t>: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Take turns answering these questions with your partner.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Partner 1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: Turn to your partner and describe the stages of complete metamorphosis.</a:t>
            </a:r>
            <a:endParaRPr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Partner 2: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  Now turn to your partner and describe the stages </a:t>
            </a:r>
            <a:r>
              <a:rPr lang="en-US" sz="2200" dirty="0">
                <a:latin typeface="Open Sans"/>
                <a:ea typeface="Open Sans"/>
                <a:cs typeface="Open Sans"/>
              </a:rPr>
              <a:t>of incomplete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 metamorphosis.</a:t>
            </a:r>
            <a:endParaRPr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Partner 1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:  What stages are the same in both complete and incomplete metamorphosis?</a:t>
            </a:r>
            <a:endParaRPr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Partner 2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: What stages are different?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2AA45-A7D0-FC37-A2C4-E62515A2E1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Complete Metamorphosis; Incomplete Metamorphosis</a:t>
            </a:r>
          </a:p>
        </p:txBody>
      </p:sp>
      <p:pic>
        <p:nvPicPr>
          <p:cNvPr id="7" name="Picture Placeholder 7" descr="A collage of 4 images, complete metamorphosis, bottom right to top right clockwise: egg; caterpillar; pupa; adult butterfly.">
            <a:extLst>
              <a:ext uri="{FF2B5EF4-FFF2-40B4-BE49-F238E27FC236}">
                <a16:creationId xmlns:a16="http://schemas.microsoft.com/office/drawing/2014/main" id="{2566DEFD-88AA-AC2B-FD3E-31663A5C6E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5" r="-190" b="-2085"/>
          <a:stretch/>
        </p:blipFill>
        <p:spPr>
          <a:xfrm>
            <a:off x="239874" y="1850297"/>
            <a:ext cx="3012481" cy="2461930"/>
          </a:xfrm>
          <a:prstGeom prst="rect">
            <a:avLst/>
          </a:prstGeom>
        </p:spPr>
      </p:pic>
      <p:pic>
        <p:nvPicPr>
          <p:cNvPr id="8" name="Picture Placeholder 6" descr="A collage of 3 images, incomplete metamorphosis, bottom to top right, clockwise: eggs in egg case; nymph; adult praying mantis.">
            <a:extLst>
              <a:ext uri="{FF2B5EF4-FFF2-40B4-BE49-F238E27FC236}">
                <a16:creationId xmlns:a16="http://schemas.microsoft.com/office/drawing/2014/main" id="{BA6F6CF9-B53B-158C-082E-604803945C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9845" y="3702404"/>
            <a:ext cx="2872145" cy="230326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349399-6728-9B9B-F43C-F705666DED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Card 6; Image Card 7</a:t>
            </a:r>
          </a:p>
        </p:txBody>
      </p:sp>
    </p:spTree>
    <p:extLst>
      <p:ext uri="{BB962C8B-B14F-4D97-AF65-F5344CB8AC3E}">
        <p14:creationId xmlns:p14="http://schemas.microsoft.com/office/powerpoint/2010/main" val="2700500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F2A4-C65C-B979-0D79-14C2D9F59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3F73A-691E-773A-3ED7-AB08BF22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Comprehension Questions (2 of 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ACE6C-2CFA-AE48-FA0C-DA566E915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872" y="1057276"/>
            <a:ext cx="10961597" cy="58007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Why do insects molt, or shed their exoskeletons?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In which season(s) of the year would you expect to see the most insects? Why?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​​​</a:t>
            </a:r>
            <a:r>
              <a:rPr lang="en-US" i="1" dirty="0"/>
              <a:t>Think-Pair-Share:</a:t>
            </a:r>
            <a:r>
              <a:rPr lang="en-US" dirty="0"/>
              <a:t> Is the change that takes place in the growth of human beings more like that of complete or incomplete metamorphosis? Why?</a:t>
            </a:r>
          </a:p>
        </p:txBody>
      </p:sp>
    </p:spTree>
    <p:extLst>
      <p:ext uri="{BB962C8B-B14F-4D97-AF65-F5344CB8AC3E}">
        <p14:creationId xmlns:p14="http://schemas.microsoft.com/office/powerpoint/2010/main" val="2746144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27EC-7DE6-0250-E2D1-CD00710E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6"/>
            <a:ext cx="12192000" cy="984738"/>
          </a:xfrm>
        </p:spPr>
        <p:txBody>
          <a:bodyPr/>
          <a:lstStyle/>
          <a:p>
            <a:r>
              <a:rPr lang="en-US" dirty="0"/>
              <a:t>Word Work:</a:t>
            </a:r>
            <a:br>
              <a:rPr lang="en-US" dirty="0"/>
            </a:br>
            <a:r>
              <a:rPr lang="en-US" i="1" dirty="0"/>
              <a:t>Progression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362F04-0861-90E3-9F61-7180A854F1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2800" b="1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Progression</a:t>
            </a:r>
          </a:p>
          <a:p>
            <a:pPr algn="ctr"/>
            <a:endParaRPr lang="en-US" sz="2800" b="1" i="1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8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“Scientist call this </a:t>
            </a:r>
            <a:r>
              <a:rPr lang="en-US" sz="28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progression</a:t>
            </a:r>
            <a:r>
              <a:rPr lang="en-US" sz="28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through four separate stages, a complete metamorphosis.”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8A0CC8-719A-5AC8-1597-9C8FAE018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Life cycle of a butterfly</a:t>
            </a:r>
          </a:p>
        </p:txBody>
      </p:sp>
      <p:pic>
        <p:nvPicPr>
          <p:cNvPr id="15" name="Picture Placeholder 7" descr="A collage of 4 images, bottom right to top right clockwise: egg; caterpillar; pupa; adult butterfly.">
            <a:extLst>
              <a:ext uri="{FF2B5EF4-FFF2-40B4-BE49-F238E27FC236}">
                <a16:creationId xmlns:a16="http://schemas.microsoft.com/office/drawing/2014/main" id="{8ACD9831-D75C-01F1-8BE3-A17F2B9A35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755" y="2015179"/>
            <a:ext cx="4468089" cy="381359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5B7735-BC39-2FC9-41F5-90D3168943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3A-2</a:t>
            </a:r>
          </a:p>
        </p:txBody>
      </p:sp>
      <p:grpSp>
        <p:nvGrpSpPr>
          <p:cNvPr id="7" name="Group 6" descr="5 Minute Timer">
            <a:extLst>
              <a:ext uri="{FF2B5EF4-FFF2-40B4-BE49-F238E27FC236}">
                <a16:creationId xmlns:a16="http://schemas.microsoft.com/office/drawing/2014/main" id="{8BDC4A00-4B95-16DB-E697-DFE07E67DDA7}"/>
              </a:ext>
            </a:extLst>
          </p:cNvPr>
          <p:cNvGrpSpPr/>
          <p:nvPr/>
        </p:nvGrpSpPr>
        <p:grpSpPr>
          <a:xfrm>
            <a:off x="11116820" y="5932865"/>
            <a:ext cx="987554" cy="731521"/>
            <a:chOff x="11116820" y="5932865"/>
            <a:chExt cx="987554" cy="7315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EBB6B7-BA8E-A9C3-E67D-0079221FD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6820" y="5932865"/>
              <a:ext cx="987554" cy="73152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F5C6EB-BE2F-22C9-AFE6-04CC3DC7FCB0}"/>
                </a:ext>
              </a:extLst>
            </p:cNvPr>
            <p:cNvSpPr txBox="1"/>
            <p:nvPr userDrawn="1"/>
          </p:nvSpPr>
          <p:spPr>
            <a:xfrm>
              <a:off x="11116820" y="6090874"/>
              <a:ext cx="6318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i="0" u="none" strike="noStrike" cap="none" dirty="0">
                  <a:solidFill>
                    <a:srgbClr val="002060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7053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D959-C82C-ABB9-69E1-E9FA81E0C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Insects Journal: Use a Reference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58FDD-DC97-61B3-CE09-051B979B0C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510" y="1228109"/>
            <a:ext cx="3481387" cy="39319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Praying mantis</a:t>
            </a:r>
          </a:p>
          <a:p>
            <a:endParaRPr lang="en-US" dirty="0"/>
          </a:p>
        </p:txBody>
      </p:sp>
      <p:pic>
        <p:nvPicPr>
          <p:cNvPr id="7" name="Picture Placeholder 6" descr="Cartoon praying mantis.">
            <a:extLst>
              <a:ext uri="{FF2B5EF4-FFF2-40B4-BE49-F238E27FC236}">
                <a16:creationId xmlns:a16="http://schemas.microsoft.com/office/drawing/2014/main" id="{31EE0C1C-B70E-CA4A-8C00-E8201EE191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1731" r="-11731"/>
          <a:stretch/>
        </p:blipFill>
        <p:spPr>
          <a:xfrm>
            <a:off x="4046971" y="1269673"/>
            <a:ext cx="4098058" cy="533227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29AFB-C42D-A3A2-5C07-AB6A2662F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60" y="6462712"/>
            <a:ext cx="3487737" cy="39528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Image 3A-1</a:t>
            </a:r>
          </a:p>
          <a:p>
            <a:endParaRPr lang="en-US" dirty="0"/>
          </a:p>
        </p:txBody>
      </p:sp>
      <p:pic>
        <p:nvPicPr>
          <p:cNvPr id="9" name="Picture 8" descr="20 Minute Timer.">
            <a:extLst>
              <a:ext uri="{FF2B5EF4-FFF2-40B4-BE49-F238E27FC236}">
                <a16:creationId xmlns:a16="http://schemas.microsoft.com/office/drawing/2014/main" id="{A1FA644D-7234-BA9D-7FD1-4AEC6A15F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625" y="6004486"/>
            <a:ext cx="109737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66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90547-11EF-2E4E-B134-3C4E1BDD5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6ADB-D3F3-DBF1-A0E4-B67A2220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Check for Understanding </a:t>
            </a:r>
            <a:r>
              <a:rPr lang="en-US" dirty="0">
                <a:solidFill>
                  <a:srgbClr val="212A5E"/>
                </a:solidFill>
                <a:latin typeface="Open Sans"/>
                <a:ea typeface="Open Sans"/>
                <a:cs typeface="Open Sans"/>
              </a:rPr>
              <a:t>(3 of 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9B910-9C5F-7709-B931-28590B4632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b="1" dirty="0"/>
              <a:t>Share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Share your drawings, sentences, and questions with the class. Keep in mind any unanswered questions to see if they are answered in the following days. </a:t>
            </a:r>
          </a:p>
        </p:txBody>
      </p:sp>
    </p:spTree>
    <p:extLst>
      <p:ext uri="{BB962C8B-B14F-4D97-AF65-F5344CB8AC3E}">
        <p14:creationId xmlns:p14="http://schemas.microsoft.com/office/powerpoint/2010/main" val="1738632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D859D-6596-74E5-3F26-1F03C305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Bank</a:t>
            </a:r>
          </a:p>
        </p:txBody>
      </p:sp>
    </p:spTree>
    <p:extLst>
      <p:ext uri="{BB962C8B-B14F-4D97-AF65-F5344CB8AC3E}">
        <p14:creationId xmlns:p14="http://schemas.microsoft.com/office/powerpoint/2010/main" val="1223143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A3BF-CCAD-B5E1-0509-FCF331C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vocabulary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3AEC5-DA49-2457-28F0-9F1F5001AD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dirty="0"/>
              <a:t>All vocabulary slides are included in the</a:t>
            </a:r>
          </a:p>
          <a:p>
            <a:pPr lvl="0"/>
            <a:r>
              <a:rPr lang="en-US" dirty="0"/>
              <a:t>instructional sequence.</a:t>
            </a:r>
          </a:p>
        </p:txBody>
      </p:sp>
    </p:spTree>
    <p:extLst>
      <p:ext uri="{BB962C8B-B14F-4D97-AF65-F5344CB8AC3E}">
        <p14:creationId xmlns:p14="http://schemas.microsoft.com/office/powerpoint/2010/main" val="3815128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EB0860-ADC3-7CDC-FBCA-4E935FE7CF5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Image 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A21DC-DA5C-E565-B08B-9B3CD66ED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1999" cy="5772149"/>
          </a:xfrm>
        </p:spPr>
        <p:txBody>
          <a:bodyPr/>
          <a:lstStyle/>
          <a:p>
            <a:pPr algn="ctr"/>
            <a:r>
              <a:rPr lang="en-US" sz="28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Images from Grade 2 Unit 5 Resources</a:t>
            </a:r>
            <a:endParaRPr lang="en-US" sz="2800" dirty="0">
              <a:latin typeface="+mn-lt"/>
            </a:endParaRPr>
          </a:p>
          <a:p>
            <a:pPr algn="ctr"/>
            <a:r>
              <a:rPr lang="en-US" sz="28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Images from Grade 2 Unit 6 Resources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67C54771-E561-0225-1EE8-E9118026F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159D-9AB3-4786-EE5F-31F5CEE41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4738"/>
          </a:xfrm>
        </p:spPr>
        <p:txBody>
          <a:bodyPr spcFirstLastPara="1" wrap="square" lIns="731520" tIns="0" rIns="731520" bIns="45720" anchor="b" anchorCtr="0">
            <a:noAutofit/>
          </a:bodyPr>
          <a:lstStyle/>
          <a:p>
            <a:r>
              <a:rPr lang="en-US">
                <a:solidFill>
                  <a:srgbClr val="232C63"/>
                </a:solidFill>
              </a:rPr>
              <a:t>Copyright 2024 Texas Education Agency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9E7F52-5EDF-BDE2-3A85-692FB89CBB08}"/>
              </a:ext>
            </a:extLst>
          </p:cNvPr>
          <p:cNvSpPr txBox="1"/>
          <p:nvPr/>
        </p:nvSpPr>
        <p:spPr>
          <a:xfrm>
            <a:off x="8547889" y="1333761"/>
            <a:ext cx="347235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232C63"/>
                </a:solidFill>
              </a:rPr>
              <a:t>© 2024. Texas Education Agency. Portions of this work are adapted, </a:t>
            </a:r>
          </a:p>
          <a:p>
            <a:r>
              <a:rPr lang="en-US" sz="700" dirty="0">
                <a:solidFill>
                  <a:srgbClr val="232C63"/>
                </a:solidFill>
              </a:rPr>
              <a:t>with permission, from originals created by</a:t>
            </a:r>
          </a:p>
          <a:p>
            <a:r>
              <a:rPr lang="en-US" sz="700" dirty="0">
                <a:solidFill>
                  <a:srgbClr val="232C63"/>
                </a:solidFill>
              </a:rPr>
              <a:t>Amplify Education, Inc. (amplify.com) and the Core Knowledge </a:t>
            </a:r>
          </a:p>
          <a:p>
            <a:r>
              <a:rPr lang="en-US" sz="700" dirty="0">
                <a:solidFill>
                  <a:srgbClr val="232C63"/>
                </a:solidFill>
              </a:rPr>
              <a:t>Foundation (coreknowledge.org).</a:t>
            </a:r>
          </a:p>
          <a:p>
            <a:r>
              <a:rPr lang="en-US" sz="700" dirty="0">
                <a:solidFill>
                  <a:srgbClr val="232C63"/>
                </a:solidFill>
              </a:rPr>
              <a:t>This work is licensed under a</a:t>
            </a:r>
          </a:p>
          <a:p>
            <a:r>
              <a:rPr lang="en-US" sz="700" dirty="0">
                <a:solidFill>
                  <a:srgbClr val="232C63"/>
                </a:solidFill>
              </a:rPr>
              <a:t>Creative Commons Attribution-</a:t>
            </a:r>
            <a:r>
              <a:rPr lang="en-US" sz="700" dirty="0" err="1">
                <a:solidFill>
                  <a:srgbClr val="232C63"/>
                </a:solidFill>
              </a:rPr>
              <a:t>NonCommercial</a:t>
            </a:r>
            <a:r>
              <a:rPr lang="en-US" sz="700" dirty="0">
                <a:solidFill>
                  <a:srgbClr val="232C63"/>
                </a:solidFill>
              </a:rPr>
              <a:t>-</a:t>
            </a:r>
            <a:r>
              <a:rPr lang="en-US" sz="700" dirty="0" err="1">
                <a:solidFill>
                  <a:srgbClr val="232C63"/>
                </a:solidFill>
              </a:rPr>
              <a:t>ShareAlike</a:t>
            </a:r>
            <a:endParaRPr lang="en-US" sz="700" dirty="0">
              <a:solidFill>
                <a:srgbClr val="232C63"/>
              </a:solidFill>
            </a:endParaRPr>
          </a:p>
          <a:p>
            <a:r>
              <a:rPr lang="en-US" sz="700" dirty="0">
                <a:solidFill>
                  <a:srgbClr val="232C63"/>
                </a:solidFill>
              </a:rPr>
              <a:t>4.0 International License. </a:t>
            </a:r>
          </a:p>
          <a:p>
            <a:r>
              <a:rPr lang="en-US" sz="700" dirty="0">
                <a:solidFill>
                  <a:srgbClr val="232C63"/>
                </a:solidFill>
              </a:rPr>
              <a:t>You are free:</a:t>
            </a:r>
          </a:p>
          <a:p>
            <a:r>
              <a:rPr lang="en-US" sz="700" dirty="0">
                <a:solidFill>
                  <a:srgbClr val="232C63"/>
                </a:solidFill>
              </a:rPr>
              <a:t>to Share—to copy, distribute, and transmit the work </a:t>
            </a:r>
          </a:p>
          <a:p>
            <a:r>
              <a:rPr lang="en-US" sz="700" dirty="0">
                <a:solidFill>
                  <a:srgbClr val="232C63"/>
                </a:solidFill>
              </a:rPr>
              <a:t>to Remix—to adapt the work</a:t>
            </a:r>
          </a:p>
          <a:p>
            <a:r>
              <a:rPr lang="en-US" sz="700" dirty="0">
                <a:solidFill>
                  <a:srgbClr val="232C63"/>
                </a:solidFill>
              </a:rPr>
              <a:t>Under the following conditions:</a:t>
            </a:r>
          </a:p>
          <a:p>
            <a:r>
              <a:rPr lang="en-US" sz="700" dirty="0">
                <a:solidFill>
                  <a:srgbClr val="232C63"/>
                </a:solidFill>
              </a:rPr>
              <a:t>Attribution—You must attribute any adaptations of the work in the </a:t>
            </a:r>
          </a:p>
          <a:p>
            <a:r>
              <a:rPr lang="en-US" sz="700" dirty="0">
                <a:solidFill>
                  <a:srgbClr val="232C63"/>
                </a:solidFill>
              </a:rPr>
              <a:t>following manner:</a:t>
            </a:r>
          </a:p>
          <a:p>
            <a:endParaRPr lang="en-US" sz="700" dirty="0">
              <a:solidFill>
                <a:srgbClr val="232C63"/>
              </a:solidFill>
            </a:endParaRPr>
          </a:p>
          <a:p>
            <a:r>
              <a:rPr lang="en-US" sz="700" dirty="0">
                <a:solidFill>
                  <a:srgbClr val="232C63"/>
                </a:solidFill>
              </a:rPr>
              <a:t>This work is based on original works of the Texas Education Agency, </a:t>
            </a:r>
          </a:p>
          <a:p>
            <a:r>
              <a:rPr lang="en-US" sz="700" dirty="0">
                <a:solidFill>
                  <a:srgbClr val="232C63"/>
                </a:solidFill>
              </a:rPr>
              <a:t>as well as prior works by Amplify Education, Inc. (amplify.com) and </a:t>
            </a:r>
          </a:p>
          <a:p>
            <a:r>
              <a:rPr lang="en-US" sz="700" dirty="0">
                <a:solidFill>
                  <a:srgbClr val="232C63"/>
                </a:solidFill>
              </a:rPr>
              <a:t>the Core Knowledge Foundation (coreknowledge.org) and is made </a:t>
            </a:r>
          </a:p>
          <a:p>
            <a:r>
              <a:rPr lang="en-US" sz="700" dirty="0">
                <a:solidFill>
                  <a:srgbClr val="232C63"/>
                </a:solidFill>
              </a:rPr>
              <a:t>available under a Creative Commons Attribution-</a:t>
            </a:r>
            <a:r>
              <a:rPr lang="en-US" sz="700" dirty="0" err="1">
                <a:solidFill>
                  <a:srgbClr val="232C63"/>
                </a:solidFill>
              </a:rPr>
              <a:t>NonCommercial</a:t>
            </a:r>
            <a:r>
              <a:rPr lang="en-US" sz="700" dirty="0">
                <a:solidFill>
                  <a:srgbClr val="232C63"/>
                </a:solidFill>
              </a:rPr>
              <a:t>-</a:t>
            </a:r>
          </a:p>
          <a:p>
            <a:r>
              <a:rPr lang="en-US" sz="700" dirty="0" err="1">
                <a:solidFill>
                  <a:srgbClr val="232C63"/>
                </a:solidFill>
              </a:rPr>
              <a:t>ShareAlike</a:t>
            </a:r>
            <a:r>
              <a:rPr lang="en-US" sz="700" dirty="0">
                <a:solidFill>
                  <a:srgbClr val="232C63"/>
                </a:solidFill>
              </a:rPr>
              <a:t> 4.0 International License. This does not in any way imply </a:t>
            </a:r>
          </a:p>
          <a:p>
            <a:r>
              <a:rPr lang="en-US" sz="700" dirty="0">
                <a:solidFill>
                  <a:srgbClr val="232C63"/>
                </a:solidFill>
              </a:rPr>
              <a:t>endorsement by those authors of this work.</a:t>
            </a:r>
          </a:p>
          <a:p>
            <a:endParaRPr lang="en-US" sz="700" dirty="0">
              <a:solidFill>
                <a:srgbClr val="232C63"/>
              </a:solidFill>
            </a:endParaRPr>
          </a:p>
          <a:p>
            <a:r>
              <a:rPr lang="en-US" sz="700" dirty="0">
                <a:solidFill>
                  <a:srgbClr val="232C63"/>
                </a:solidFill>
              </a:rPr>
              <a:t>Noncommercial—You may not use this work for commercial </a:t>
            </a:r>
          </a:p>
          <a:p>
            <a:r>
              <a:rPr lang="en-US" sz="700" dirty="0">
                <a:solidFill>
                  <a:srgbClr val="232C63"/>
                </a:solidFill>
              </a:rPr>
              <a:t>purposes.</a:t>
            </a:r>
          </a:p>
          <a:p>
            <a:endParaRPr lang="en-US" sz="700" dirty="0">
              <a:solidFill>
                <a:srgbClr val="232C63"/>
              </a:solidFill>
            </a:endParaRPr>
          </a:p>
          <a:p>
            <a:r>
              <a:rPr lang="en-US" sz="700" dirty="0">
                <a:solidFill>
                  <a:srgbClr val="232C63"/>
                </a:solidFill>
              </a:rPr>
              <a:t>Share Alike—If you alter, transform, or build upon this work, you may </a:t>
            </a:r>
          </a:p>
          <a:p>
            <a:r>
              <a:rPr lang="en-US" sz="700" dirty="0">
                <a:solidFill>
                  <a:srgbClr val="232C63"/>
                </a:solidFill>
              </a:rPr>
              <a:t>distribute the resulting work only under the same or similar license </a:t>
            </a:r>
          </a:p>
          <a:p>
            <a:r>
              <a:rPr lang="en-US" sz="700" dirty="0">
                <a:solidFill>
                  <a:srgbClr val="232C63"/>
                </a:solidFill>
              </a:rPr>
              <a:t>to this one.</a:t>
            </a:r>
          </a:p>
          <a:p>
            <a:endParaRPr lang="en-US" sz="700" dirty="0">
              <a:solidFill>
                <a:srgbClr val="232C63"/>
              </a:solidFill>
            </a:endParaRPr>
          </a:p>
          <a:p>
            <a:r>
              <a:rPr lang="en-US" sz="700" dirty="0">
                <a:solidFill>
                  <a:srgbClr val="232C63"/>
                </a:solidFill>
              </a:rPr>
              <a:t>With the understanding that:</a:t>
            </a:r>
          </a:p>
          <a:p>
            <a:endParaRPr lang="en-US" sz="700" dirty="0">
              <a:solidFill>
                <a:srgbClr val="232C63"/>
              </a:solidFill>
            </a:endParaRPr>
          </a:p>
          <a:p>
            <a:r>
              <a:rPr lang="en-US" sz="700" dirty="0">
                <a:solidFill>
                  <a:srgbClr val="232C63"/>
                </a:solidFill>
              </a:rPr>
              <a:t>For any reuse or distribution, you must make clear to others the </a:t>
            </a:r>
          </a:p>
          <a:p>
            <a:r>
              <a:rPr lang="en-US" sz="700" dirty="0">
                <a:solidFill>
                  <a:srgbClr val="232C63"/>
                </a:solidFill>
              </a:rPr>
              <a:t>license terms of this work. The best way to do this is with a link to </a:t>
            </a:r>
          </a:p>
          <a:p>
            <a:r>
              <a:rPr lang="en-US" sz="700" dirty="0">
                <a:solidFill>
                  <a:srgbClr val="232C63"/>
                </a:solidFill>
              </a:rPr>
              <a:t>this web page:</a:t>
            </a:r>
          </a:p>
          <a:p>
            <a:r>
              <a:rPr lang="en-US" sz="700" dirty="0">
                <a:solidFill>
                  <a:srgbClr val="232C63"/>
                </a:solidFill>
              </a:rPr>
              <a:t>https://creativecommons.org/licenses/by-nc-sa/4.0/</a:t>
            </a:r>
          </a:p>
          <a:p>
            <a:endParaRPr lang="en-US" sz="700" dirty="0">
              <a:solidFill>
                <a:srgbClr val="232C63"/>
              </a:solidFill>
            </a:endParaRPr>
          </a:p>
          <a:p>
            <a:r>
              <a:rPr lang="en-US" sz="700" dirty="0">
                <a:solidFill>
                  <a:srgbClr val="232C63"/>
                </a:solidFill>
              </a:rPr>
              <a:t>Trademarks and trade names are shown in this book strictly for </a:t>
            </a:r>
          </a:p>
          <a:p>
            <a:r>
              <a:rPr lang="en-US" sz="700" dirty="0">
                <a:solidFill>
                  <a:srgbClr val="232C63"/>
                </a:solidFill>
              </a:rPr>
              <a:t>illustrative and educational purposes and are the property of their </a:t>
            </a:r>
          </a:p>
          <a:p>
            <a:r>
              <a:rPr lang="en-US" sz="700" dirty="0">
                <a:solidFill>
                  <a:srgbClr val="232C63"/>
                </a:solidFill>
              </a:rPr>
              <a:t>respective owners. References herein should not be regarded as </a:t>
            </a:r>
          </a:p>
          <a:p>
            <a:r>
              <a:rPr lang="en-US" sz="700" dirty="0">
                <a:solidFill>
                  <a:srgbClr val="232C63"/>
                </a:solidFill>
              </a:rPr>
              <a:t>affecting the validity of said trademarks and trade names.</a:t>
            </a:r>
          </a:p>
          <a:p>
            <a:endParaRPr lang="en-US" sz="700" dirty="0">
              <a:solidFill>
                <a:srgbClr val="232C63"/>
              </a:solidFill>
            </a:endParaRPr>
          </a:p>
          <a:p>
            <a:r>
              <a:rPr lang="en-US" sz="700" dirty="0">
                <a:solidFill>
                  <a:srgbClr val="232C63"/>
                </a:solidFill>
              </a:rPr>
              <a:t>This work is based on prior works of Amplify Education, Inc. </a:t>
            </a:r>
          </a:p>
          <a:p>
            <a:r>
              <a:rPr lang="en-US" sz="700" dirty="0">
                <a:solidFill>
                  <a:srgbClr val="232C63"/>
                </a:solidFill>
              </a:rPr>
              <a:t>(amplify.com) and the Core Knowledge Foundation </a:t>
            </a:r>
          </a:p>
          <a:p>
            <a:r>
              <a:rPr lang="en-US" sz="700" dirty="0">
                <a:solidFill>
                  <a:srgbClr val="232C63"/>
                </a:solidFill>
              </a:rPr>
              <a:t>(coreknowledge.org) made available under a Creative Commons </a:t>
            </a:r>
          </a:p>
          <a:p>
            <a:r>
              <a:rPr lang="en-US" sz="700" dirty="0">
                <a:solidFill>
                  <a:srgbClr val="232C63"/>
                </a:solidFill>
              </a:rPr>
              <a:t>Attribution- </a:t>
            </a:r>
            <a:r>
              <a:rPr lang="en-US" sz="700" dirty="0" err="1">
                <a:solidFill>
                  <a:srgbClr val="232C63"/>
                </a:solidFill>
              </a:rPr>
              <a:t>NonCommercial-ShareAlike</a:t>
            </a:r>
            <a:r>
              <a:rPr lang="en-US" sz="700" dirty="0">
                <a:solidFill>
                  <a:srgbClr val="232C63"/>
                </a:solidFill>
              </a:rPr>
              <a:t> 4.0 International License. </a:t>
            </a:r>
          </a:p>
          <a:p>
            <a:r>
              <a:rPr lang="en-US" sz="700" dirty="0">
                <a:solidFill>
                  <a:srgbClr val="232C63"/>
                </a:solidFill>
              </a:rPr>
              <a:t>This does not in any way imply endorsement by those authors of </a:t>
            </a:r>
          </a:p>
          <a:p>
            <a:r>
              <a:rPr lang="en-US" sz="700" dirty="0">
                <a:solidFill>
                  <a:srgbClr val="232C63"/>
                </a:solidFill>
              </a:rPr>
              <a:t>this work.</a:t>
            </a:r>
          </a:p>
          <a:p>
            <a:endParaRPr lang="en-US" sz="700" dirty="0">
              <a:solidFill>
                <a:srgbClr val="232C63"/>
              </a:solidFill>
            </a:endParaRPr>
          </a:p>
          <a:p>
            <a:r>
              <a:rPr lang="en-US" sz="700" dirty="0">
                <a:solidFill>
                  <a:srgbClr val="232C63"/>
                </a:solidFill>
              </a:rPr>
              <a:t>Printed in the USA</a:t>
            </a:r>
          </a:p>
        </p:txBody>
      </p:sp>
    </p:spTree>
    <p:extLst>
      <p:ext uri="{BB962C8B-B14F-4D97-AF65-F5344CB8AC3E}">
        <p14:creationId xmlns:p14="http://schemas.microsoft.com/office/powerpoint/2010/main" val="1816949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22AAC8-77DF-EB85-9484-9FC131F68C6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Core Vocabulary (1 of 5)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61C824-1ACD-169F-1B25-4B52BAB4D1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  <a:t>larva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n.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he immature stage of an insect that undergoes complete metamorphosis, between egg and pupa, not resembling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adult insect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Example: </a:t>
            </a: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 butterfly egg turns into a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larva </a:t>
            </a: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known as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 caterpillar.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Variation(s): larvae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Cognate: </a:t>
            </a:r>
            <a:r>
              <a:rPr lang="en-US" sz="2800" i="1" dirty="0">
                <a:latin typeface="Open Sans"/>
                <a:ea typeface="Open Sans"/>
                <a:cs typeface="Open Sans"/>
                <a:sym typeface="Open Sans"/>
              </a:rPr>
              <a:t>larva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446418E-6497-20C5-0305-6D6589CED1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Insect larvae: maggot, grub, and caterpillar</a:t>
            </a:r>
          </a:p>
        </p:txBody>
      </p:sp>
      <p:pic>
        <p:nvPicPr>
          <p:cNvPr id="2" name="Picture Placeholder 8" descr="A collage of 3 images, insect larvae, clockwise starting at top left: maggot; grub; caterpillar.">
            <a:extLst>
              <a:ext uri="{FF2B5EF4-FFF2-40B4-BE49-F238E27FC236}">
                <a16:creationId xmlns:a16="http://schemas.microsoft.com/office/drawing/2014/main" id="{5CB70895-C3B1-8FE8-F035-01FE336E61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83" b="-7683"/>
          <a:stretch/>
        </p:blipFill>
        <p:spPr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4ABDC9E-C068-F409-CA15-2113CA9E34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7950" y="6079661"/>
            <a:ext cx="3212200" cy="384678"/>
          </a:xfrm>
        </p:spPr>
        <p:txBody>
          <a:bodyPr/>
          <a:lstStyle/>
          <a:p>
            <a:r>
              <a:rPr lang="en-US" b="1" dirty="0"/>
              <a:t>Image 3A-3</a:t>
            </a:r>
          </a:p>
        </p:txBody>
      </p:sp>
    </p:spTree>
    <p:extLst>
      <p:ext uri="{BB962C8B-B14F-4D97-AF65-F5344CB8AC3E}">
        <p14:creationId xmlns:p14="http://schemas.microsoft.com/office/powerpoint/2010/main" val="269225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F52115-4221-747C-D00D-11F035CD0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Cover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2CB2C-F4F7-DA2E-35E2-AFC745EFE7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45720" rIns="0" bIns="45720" anchor="ctr"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BLRLA_G2_U6_L3_DCS_ENG</a:t>
            </a:r>
          </a:p>
        </p:txBody>
      </p:sp>
    </p:spTree>
    <p:extLst>
      <p:ext uri="{BB962C8B-B14F-4D97-AF65-F5344CB8AC3E}">
        <p14:creationId xmlns:p14="http://schemas.microsoft.com/office/powerpoint/2010/main" val="2714267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FB92AAFF-1E6E-8DA6-9B7B-FDE173006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13B67D-8C41-FE8E-CA6A-D958A19CF8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Core Vocabulary (2 of 5)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D0C4AE-99B9-836A-3029-08C14EAC16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  <a:t>molt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v.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 shed </a:t>
            </a:r>
            <a:r>
              <a:rPr lang="en-US" sz="2800" dirty="0">
                <a:latin typeface="Open Sans"/>
                <a:ea typeface="Open Sans"/>
                <a:cs typeface="Open Sans"/>
                <a:sym typeface="Open Sans"/>
              </a:rPr>
              <a:t>old feathers, hair, skin, or shells, making way for new growth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Example: </a:t>
            </a: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As it grows, a snake will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molt, </a:t>
            </a: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leaving behind the skin it sheds.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Variation(s): molts,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molted, molting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DEA18BB-00BE-8738-8037-19F55D381C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Praying mantis nymph, molting</a:t>
            </a:r>
          </a:p>
        </p:txBody>
      </p:sp>
      <p:pic>
        <p:nvPicPr>
          <p:cNvPr id="2" name="Picture Placeholder 3" descr="Praying mantis nymph, molting its exoskeleton.">
            <a:extLst>
              <a:ext uri="{FF2B5EF4-FFF2-40B4-BE49-F238E27FC236}">
                <a16:creationId xmlns:a16="http://schemas.microsoft.com/office/drawing/2014/main" id="{7046B422-A854-0131-C457-E18D050DC3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305" r="-50305"/>
          <a:stretch/>
        </p:blipFill>
        <p:spPr>
          <a:xfrm>
            <a:off x="114300" y="1943099"/>
            <a:ext cx="5861293" cy="3963253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CC0D7B-011E-57D4-7231-7A9B2C06C1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3A-8</a:t>
            </a:r>
          </a:p>
        </p:txBody>
      </p:sp>
    </p:spTree>
    <p:extLst>
      <p:ext uri="{BB962C8B-B14F-4D97-AF65-F5344CB8AC3E}">
        <p14:creationId xmlns:p14="http://schemas.microsoft.com/office/powerpoint/2010/main" val="360629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26161B6A-FA2C-5333-50DB-7CA4C1A48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8556B2-A7CE-82EF-38AC-0CD779254E9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Core Vocabulary (3 of 5)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08B2506-D3DF-75EA-195D-BC17F04A3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nymph, n.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he immature stage of an insect that does not undergo complete metamorphosis, between egg and adult, resembling the adult insect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Example:</a:t>
            </a: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The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nymph </a:t>
            </a: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stage of a cicada can last for years before the cicada emerges as a fully-developed, winged adult.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Variation(s): nymphs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Cognate: </a:t>
            </a:r>
            <a:r>
              <a:rPr lang="en-US" sz="2800" i="1" dirty="0" err="1">
                <a:latin typeface="Open Sans"/>
                <a:ea typeface="Open Sans"/>
                <a:cs typeface="Open Sans"/>
                <a:sym typeface="Open Sans"/>
              </a:rPr>
              <a:t>ninfa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3B70276-752D-271C-E125-62B7409D9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3198" y="1343025"/>
            <a:ext cx="5705856" cy="473436"/>
          </a:xfrm>
          <a:solidFill>
            <a:schemeClr val="tx1"/>
          </a:solidFill>
        </p:spPr>
        <p:txBody>
          <a:bodyPr/>
          <a:lstStyle/>
          <a:p>
            <a:r>
              <a:rPr lang="en-US" b="1" dirty="0"/>
              <a:t>Detail from Life cycle of praying mantis: egg case, nymphs emerging, older nymph, adult</a:t>
            </a:r>
          </a:p>
        </p:txBody>
      </p:sp>
      <p:pic>
        <p:nvPicPr>
          <p:cNvPr id="11" name="Picture Placeholder 10" descr="Nymphs emerging from egg case; older nymph on a fingertip.">
            <a:extLst>
              <a:ext uri="{FF2B5EF4-FFF2-40B4-BE49-F238E27FC236}">
                <a16:creationId xmlns:a16="http://schemas.microsoft.com/office/drawing/2014/main" id="{413018A3-E830-E683-8908-E4581D5FDC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46165" r="-46165"/>
          <a:stretch/>
        </p:blipFill>
        <p:spPr>
          <a:xfrm>
            <a:off x="114300" y="1943100"/>
            <a:ext cx="5890126" cy="398275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34FAC7-66DD-4C59-C67F-3AE17DE53A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3A-6</a:t>
            </a:r>
          </a:p>
        </p:txBody>
      </p:sp>
    </p:spTree>
    <p:extLst>
      <p:ext uri="{BB962C8B-B14F-4D97-AF65-F5344CB8AC3E}">
        <p14:creationId xmlns:p14="http://schemas.microsoft.com/office/powerpoint/2010/main" val="2389707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0E635280-1080-7AC6-A81D-65547E94F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E462FA-43EE-817B-D159-CF1034B1D9F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Core Vocabulary (4 of 5)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5E3F8E4-0ECA-21E6-6623-A00E70A0DA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  <a:t>progression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n.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connected series of events.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Example: </a:t>
            </a: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The butterfly’s life cycle is a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progression </a:t>
            </a: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from egg to larva to chrysalis to butterfly.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Variation(s): progressions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Cognate: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progresión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1AE94BB-EFD0-883C-5EE2-3372DCD210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Life cycle of a butterfly</a:t>
            </a:r>
          </a:p>
        </p:txBody>
      </p:sp>
      <p:pic>
        <p:nvPicPr>
          <p:cNvPr id="2" name="Picture Placeholder 7" descr="A collage of 4 images, bottom right to top right clockwise: egg; caterpillar; pupa; adult butterfly.">
            <a:extLst>
              <a:ext uri="{FF2B5EF4-FFF2-40B4-BE49-F238E27FC236}">
                <a16:creationId xmlns:a16="http://schemas.microsoft.com/office/drawing/2014/main" id="{EFA5C5D9-0337-3DDF-6788-57A5F9CED9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755" y="2015179"/>
            <a:ext cx="4468089" cy="3813593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57B092-E0A7-1F48-765B-8C941D43D0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3A–2</a:t>
            </a:r>
          </a:p>
        </p:txBody>
      </p:sp>
    </p:spTree>
    <p:extLst>
      <p:ext uri="{BB962C8B-B14F-4D97-AF65-F5344CB8AC3E}">
        <p14:creationId xmlns:p14="http://schemas.microsoft.com/office/powerpoint/2010/main" val="3844826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66FD2124-582F-FF77-64CA-261E80B00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1CB160-F321-31C2-C260-D573DA9D158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Core Vocabulary (5 of 5)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F59E75-9DCC-4897-BC29-4906A1FC3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latin typeface="Open Sans"/>
                <a:ea typeface="Open Sans"/>
                <a:cs typeface="Open Sans"/>
                <a:sym typeface="Open Sans"/>
              </a:rPr>
              <a:t>pupa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n.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he inactive, immature stage of an insect, between larva and adult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Example: The moth larva spun its cocoon, a safe place to stay during its transformative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pupa stage.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Variation(s): pupae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B70FBAA-B931-E6AE-7276-0623AAB166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Cocoon (soft silk) and chrysalis (hard case)</a:t>
            </a:r>
          </a:p>
        </p:txBody>
      </p:sp>
      <p:pic>
        <p:nvPicPr>
          <p:cNvPr id="2" name="Picture Placeholder 3" descr="A collage of 2 images, left to right: soft silk cocoon; hard case chrysalis.">
            <a:extLst>
              <a:ext uri="{FF2B5EF4-FFF2-40B4-BE49-F238E27FC236}">
                <a16:creationId xmlns:a16="http://schemas.microsoft.com/office/drawing/2014/main" id="{A5214EA6-2ECA-ED88-9DE5-E6DDE3D2F8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13" b="-3189"/>
          <a:stretch/>
        </p:blipFill>
        <p:spPr>
          <a:xfrm>
            <a:off x="352597" y="1816461"/>
            <a:ext cx="5342753" cy="4252808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BF27BEE-78B0-730D-F3DC-45B4F3D2BF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Image 3A–4</a:t>
            </a:r>
          </a:p>
        </p:txBody>
      </p:sp>
    </p:spTree>
    <p:extLst>
      <p:ext uri="{BB962C8B-B14F-4D97-AF65-F5344CB8AC3E}">
        <p14:creationId xmlns:p14="http://schemas.microsoft.com/office/powerpoint/2010/main" val="4138013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0EEEF-BD70-407B-157F-FDFCB719E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Focus of Lesson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F0B61-ED6A-DEA1-59CC-BAA6D90606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22D6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Speaking and Listening: </a:t>
            </a:r>
            <a:r>
              <a:rPr lang="en-US" dirty="0">
                <a:solidFill>
                  <a:srgbClr val="222D64"/>
                </a:solidFill>
                <a:latin typeface="Open Sans"/>
                <a:ea typeface="Open Sans"/>
                <a:cs typeface="Open Sans"/>
                <a:sym typeface="Open Sans"/>
              </a:rPr>
              <a:t>Students will review the life cycle of a butterfly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22D6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22D6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Reading: </a:t>
            </a:r>
            <a:r>
              <a:rPr lang="en-US" dirty="0">
                <a:solidFill>
                  <a:srgbClr val="222D64"/>
                </a:solidFill>
                <a:latin typeface="Open Sans"/>
                <a:ea typeface="Open Sans"/>
                <a:cs typeface="Open Sans"/>
                <a:sym typeface="Open Sans"/>
              </a:rPr>
              <a:t>Students will describe the life cycles of insects.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22D64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US" b="1" dirty="0">
                <a:solidFill>
                  <a:srgbClr val="222D64"/>
                </a:solidFill>
                <a:latin typeface="Open Sans"/>
                <a:ea typeface="Open Sans"/>
                <a:cs typeface="Open Sans"/>
                <a:sym typeface="Open Sans"/>
              </a:rPr>
              <a:t>Language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22D6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22D6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Students will demonstrate an understanding of the Tier 2 word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222D6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progression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22D6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22D6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Writing: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22D64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Students will use trade books to research insects and record information about insects in their journals.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222D64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81183901"/>
      </p:ext>
    </p:extLst>
  </p:cSld>
  <p:clrMapOvr>
    <a:masterClrMapping/>
  </p:clrMapOvr>
</p:sld>
</file>

<file path=ppt/theme/theme1.xml><?xml version="1.0" encoding="utf-8"?>
<a:theme xmlns:a="http://schemas.openxmlformats.org/drawingml/2006/main" name="DC K-5 RLA Layouts">
  <a:themeElements>
    <a:clrScheme name="TEA K-5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35BDB4"/>
      </a:accent1>
      <a:accent2>
        <a:srgbClr val="F47D52"/>
      </a:accent2>
      <a:accent3>
        <a:srgbClr val="41B653"/>
      </a:accent3>
      <a:accent4>
        <a:srgbClr val="FCC616"/>
      </a:accent4>
      <a:accent5>
        <a:srgbClr val="B75BA3"/>
      </a:accent5>
      <a:accent6>
        <a:srgbClr val="F05174"/>
      </a:accent6>
      <a:hlink>
        <a:srgbClr val="0563C1"/>
      </a:hlink>
      <a:folHlink>
        <a:srgbClr val="954F72"/>
      </a:folHlink>
    </a:clrScheme>
    <a:fontScheme name="TEA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ont/Back Cover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1a5bdb-7a55-434b-b890-cff4cfa9c8d4">
      <Terms xmlns="http://schemas.microsoft.com/office/infopath/2007/PartnerControls"/>
    </lcf76f155ced4ddcb4097134ff3c332f>
    <TaxCatchAll xmlns="209675b3-b496-48e8-a9e0-154c47bd3abf" xsi:nil="true"/>
    <_x0035_08Toolkit xmlns="681a5bdb-7a55-434b-b890-cff4cfa9c8d4">false</_x0035_08Toolkit>
    <Image xmlns="681a5bdb-7a55-434b-b890-cff4cfa9c8d4" xsi:nil="true"/>
    <_x0035_08_x0020_Accessibility xmlns="209675b3-b496-48e8-a9e0-154c47bd3ab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9439955D28034D9DB1D51BAFB0BD84" ma:contentTypeVersion="23" ma:contentTypeDescription="Create a new document." ma:contentTypeScope="" ma:versionID="b9e9d1cf81d9184dbf54cb295888145b">
  <xsd:schema xmlns:xsd="http://www.w3.org/2001/XMLSchema" xmlns:xs="http://www.w3.org/2001/XMLSchema" xmlns:p="http://schemas.microsoft.com/office/2006/metadata/properties" xmlns:ns2="209675b3-b496-48e8-a9e0-154c47bd3abf" xmlns:ns3="681a5bdb-7a55-434b-b890-cff4cfa9c8d4" targetNamespace="http://schemas.microsoft.com/office/2006/metadata/properties" ma:root="true" ma:fieldsID="45318654e0ac05cab9e1544c94e31358" ns2:_="" ns3:_="">
    <xsd:import namespace="209675b3-b496-48e8-a9e0-154c47bd3abf"/>
    <xsd:import namespace="681a5bdb-7a55-434b-b890-cff4cfa9c8d4"/>
    <xsd:element name="properties">
      <xsd:complexType>
        <xsd:sequence>
          <xsd:element name="documentManagement">
            <xsd:complexType>
              <xsd:all>
                <xsd:element ref="ns2:_x0035_08_x0020_Accessibility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_x0035_08Toolkit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LengthInSeconds" minOccurs="0"/>
                <xsd:element ref="ns3:MediaServiceObjectDetectorVersions" minOccurs="0"/>
                <xsd:element ref="ns3:Imag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9675b3-b496-48e8-a9e0-154c47bd3abf" elementFormDefault="qualified">
    <xsd:import namespace="http://schemas.microsoft.com/office/2006/documentManagement/types"/>
    <xsd:import namespace="http://schemas.microsoft.com/office/infopath/2007/PartnerControls"/>
    <xsd:element name="_x0035_08_x0020_Accessibility" ma:index="2" nillable="true" ma:displayName="Quick Links" ma:internalName="_x0035_08_x0020_Accessibili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508 Accessibility Resources"/>
                    <xsd:enumeration value="Home Page"/>
                  </xsd:restriction>
                </xsd:simpleType>
              </xsd:element>
            </xsd:sequence>
          </xsd:extension>
        </xsd:complexContent>
      </xsd:complexType>
    </xsd:element>
    <xsd:element name="SharedWithUsers" ma:index="11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67baa97d-2bd8-4c7f-9fd7-e78aaaf68ca6}" ma:internalName="TaxCatchAll" ma:showField="CatchAllData" ma:web="209675b3-b496-48e8-a9e0-154c47bd3a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a5bdb-7a55-434b-b890-cff4cfa9c8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5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_x0035_08Toolkit" ma:index="20" nillable="true" ma:displayName="508 Toolkit" ma:default="0" ma:format="Dropdown" ma:internalName="_x0035_08Toolkit">
      <xsd:simpleType>
        <xsd:restriction base="dms:Boolea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b7a77b5-e59d-49f3-97a2-3dde868dbe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Image" ma:index="27" nillable="true" ma:displayName="Image" ma:format="Thumbnail" ma:internalName="Image">
      <xsd:simpleType>
        <xsd:restriction base="dms:Unknown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8B9EE4-F00B-4318-B211-99CA55FD2171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3dc31748-a59d-411a-a11d-36425d5dff7b"/>
    <ds:schemaRef ds:uri="http://schemas.openxmlformats.org/package/2006/metadata/core-properties"/>
    <ds:schemaRef ds:uri="http://purl.org/dc/dcmitype/"/>
    <ds:schemaRef ds:uri="98c758e7-790b-4b11-aafb-bcba6ed3e344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E8AE2E-E7CE-43E2-A739-AB3B6D3EAF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D1A422-6C2C-4387-B13C-0DBAB40800F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5269</TotalTime>
  <Words>1683</Words>
  <Application>Microsoft Office PowerPoint</Application>
  <PresentationFormat>Widescreen</PresentationFormat>
  <Paragraphs>212</Paragraphs>
  <Slides>40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Symbol</vt:lpstr>
      <vt:lpstr>Arial</vt:lpstr>
      <vt:lpstr>Calibri</vt:lpstr>
      <vt:lpstr>Open Sans</vt:lpstr>
      <vt:lpstr>DC K-5 RLA Layouts</vt:lpstr>
      <vt:lpstr>Front/Back Covers</vt:lpstr>
      <vt:lpstr>Insects: All Around</vt:lpstr>
      <vt:lpstr>Acknowledgement</vt:lpstr>
      <vt:lpstr>Grade 2 Unit 6 | Lesson 3 | Life Cycles of Insects</vt:lpstr>
      <vt:lpstr>Core Vocabulary (1 of 5)</vt:lpstr>
      <vt:lpstr>Core Vocabulary (2 of 5)</vt:lpstr>
      <vt:lpstr>Core Vocabulary (3 of 5)</vt:lpstr>
      <vt:lpstr>Core Vocabulary (4 of 5)</vt:lpstr>
      <vt:lpstr>Core Vocabulary (5 of 5)</vt:lpstr>
      <vt:lpstr>Primary Focus of Lesson</vt:lpstr>
      <vt:lpstr>What Have We Already Learned? (1 of 7)</vt:lpstr>
      <vt:lpstr>What Have We Already Learned? (2 of 7)</vt:lpstr>
      <vt:lpstr>What Have We Already Learned? (3 of 7)</vt:lpstr>
      <vt:lpstr>What Have We Already Learned? (4 of 7)</vt:lpstr>
      <vt:lpstr>What Have We Already Learned? (5 of 7)</vt:lpstr>
      <vt:lpstr>What Have We Already Learned? (6 of 7)</vt:lpstr>
      <vt:lpstr>What Have We Already Learned? (7 of 7)</vt:lpstr>
      <vt:lpstr>Check for Understanding (1 of 3)</vt:lpstr>
      <vt:lpstr>Essential Background Information or Terms</vt:lpstr>
      <vt:lpstr>Purpose for Listening</vt:lpstr>
      <vt:lpstr>Read Aloud: “Life Cycles of Insects” (1 of 10)</vt:lpstr>
      <vt:lpstr>Read Aloud: “Life Cycles of Insects” (2 of 10)</vt:lpstr>
      <vt:lpstr>Read Aloud: “Life Cycles of Insects” (3 of 10)</vt:lpstr>
      <vt:lpstr>Read Aloud: “Life Cycles of Insects” (4 of 10)</vt:lpstr>
      <vt:lpstr>Read Aloud: “Life Cycles of Insects” (5 of 10)</vt:lpstr>
      <vt:lpstr>Read Aloud: “Life Cycles of Insects” (6 of 10)</vt:lpstr>
      <vt:lpstr>Read Aloud: “Life Cycles of Insects” (7 of 10)</vt:lpstr>
      <vt:lpstr>Read Aloud: “Life Cycles of Insects” (8 of 10)</vt:lpstr>
      <vt:lpstr>Read Aloud: “Life Cycles of Insects” (9 of 10)</vt:lpstr>
      <vt:lpstr>Read Aloud: “Life Cycles of Insects” (10 of 10)</vt:lpstr>
      <vt:lpstr>Comprehension Questions (1 of 2)</vt:lpstr>
      <vt:lpstr>Check for Understanding (2 of 3)</vt:lpstr>
      <vt:lpstr>Comprehension Questions (2 of 2)</vt:lpstr>
      <vt:lpstr>Word Work: Progression</vt:lpstr>
      <vt:lpstr>Insects Journal: Use a Reference</vt:lpstr>
      <vt:lpstr>Check for Understanding (3 of 3)</vt:lpstr>
      <vt:lpstr>Resource Bank</vt:lpstr>
      <vt:lpstr>All vocabulary</vt:lpstr>
      <vt:lpstr>Image Sources</vt:lpstr>
      <vt:lpstr>Copyright 2024 Texas Education Agency</vt:lpstr>
      <vt:lpstr>Back Cover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2 UNIT 6 | Lesson 3: Life Cycles of Insects</dc:title>
  <dc:creator>Conley, Katanna</dc:creator>
  <cp:lastModifiedBy>Hammock, Jenny</cp:lastModifiedBy>
  <cp:revision>77</cp:revision>
  <dcterms:modified xsi:type="dcterms:W3CDTF">2025-03-18T04:25:06Z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0x0101001E9439955D28034D9DB1D51BAFB0BD84</vt:lpwstr>
  </property>
  <property fmtid="{D5CDD505-2E9C-101B-9397-08002B2CF9AE}" pid="3" name="MediaServiceImageTags">
    <vt:lpwstr/>
  </property>
</Properties>
</file>