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4"/>
    <p:sldMasterId id="2147483671" r:id="rId5"/>
  </p:sldMasterIdLst>
  <p:notesMasterIdLst>
    <p:notesMasterId r:id="rId45"/>
  </p:notesMasterIdLst>
  <p:handoutMasterIdLst>
    <p:handoutMasterId r:id="rId46"/>
  </p:handoutMasterIdLst>
  <p:sldIdLst>
    <p:sldId id="374" r:id="rId6"/>
    <p:sldId id="372" r:id="rId7"/>
    <p:sldId id="360" r:id="rId8"/>
    <p:sldId id="342" r:id="rId9"/>
    <p:sldId id="409" r:id="rId10"/>
    <p:sldId id="410" r:id="rId11"/>
    <p:sldId id="411" r:id="rId12"/>
    <p:sldId id="377" r:id="rId13"/>
    <p:sldId id="436" r:id="rId14"/>
    <p:sldId id="437" r:id="rId15"/>
    <p:sldId id="441" r:id="rId16"/>
    <p:sldId id="440" r:id="rId17"/>
    <p:sldId id="385" r:id="rId18"/>
    <p:sldId id="416" r:id="rId19"/>
    <p:sldId id="417" r:id="rId20"/>
    <p:sldId id="418" r:id="rId21"/>
    <p:sldId id="419" r:id="rId22"/>
    <p:sldId id="420" r:id="rId23"/>
    <p:sldId id="421" r:id="rId24"/>
    <p:sldId id="422" r:id="rId25"/>
    <p:sldId id="423" r:id="rId26"/>
    <p:sldId id="425" r:id="rId27"/>
    <p:sldId id="424" r:id="rId28"/>
    <p:sldId id="426" r:id="rId29"/>
    <p:sldId id="427" r:id="rId30"/>
    <p:sldId id="428" r:id="rId31"/>
    <p:sldId id="429" r:id="rId32"/>
    <p:sldId id="430" r:id="rId33"/>
    <p:sldId id="431" r:id="rId34"/>
    <p:sldId id="432" r:id="rId35"/>
    <p:sldId id="383" r:id="rId36"/>
    <p:sldId id="391" r:id="rId37"/>
    <p:sldId id="444" r:id="rId38"/>
    <p:sldId id="445" r:id="rId39"/>
    <p:sldId id="347" r:id="rId40"/>
    <p:sldId id="443" r:id="rId41"/>
    <p:sldId id="296" r:id="rId42"/>
    <p:sldId id="446" r:id="rId43"/>
    <p:sldId id="375" r:id="rId44"/>
  </p:sldIdLst>
  <p:sldSz cx="12192000" cy="6858000"/>
  <p:notesSz cx="6858000" cy="9144000"/>
  <p:embeddedFontLst>
    <p:embeddedFont>
      <p:font typeface="Open Sans" panose="020B0606030504020204" pitchFamily="34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99B7E20-C849-7B22-A7A7-103B5A04F691}" name="Seidman, Peter" initials="PS" userId="S::pseidman@pcgus.com::ff44f5d8-e3d0-428b-b9dd-4e94c9627a04" providerId="AD"/>
  <p188:author id="{498B9030-09FA-5051-B437-556559FC21C2}" name="Waters, Shelene" initials="SW" userId="S::swaters@pcgus.com::f5bf1a81-fd14-468b-a273-1d19f33115fb" providerId="AD"/>
  <p188:author id="{B42EF371-D95D-CCE6-0AC9-32E4EFF492E9}" name="Howry, Allison" initials="HA" userId="S::allison.howry@tea.texas.gov::efc20d46-17aa-4f1e-921d-50386f9e441b" providerId="AD"/>
  <p188:author id="{002C6C79-BE9A-0D70-2E77-61ECDD33941B}" name="Hammock, Jenny" initials="HJ" userId="S::jhammock@pcgus.com::15029899-d5e2-409a-961b-cfbdbd993f94" providerId="AD"/>
  <p188:author id="{632E7E96-160D-461D-58B4-39D7D321AE3E}" name="Conley, Katanna" initials="CK" userId="S::kconley@pcgus.com::e7e837c0-7783-452e-bc47-5de7c4c300bf" providerId="AD"/>
  <p188:author id="{D3473FEC-4EDE-E801-D969-22C5DB952E2C}" name="Bala, Kelly" initials="BK" userId="S::kelly.bala@tea.texas.gov::ca818e28-acbd-4039-adec-acd623c9d08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2C63"/>
    <a:srgbClr val="232B62"/>
    <a:srgbClr val="002060"/>
    <a:srgbClr val="222C64"/>
    <a:srgbClr val="242E63"/>
    <a:srgbClr val="222064"/>
    <a:srgbClr val="000000"/>
    <a:srgbClr val="B75B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22E015-4A15-4A40-93E3-A3E68F17E194}" v="1" dt="2025-03-18T04:13:38.641"/>
  </p1510:revLst>
</p1510:revInfo>
</file>

<file path=ppt/tableStyles.xml><?xml version="1.0" encoding="utf-8"?>
<a:tblStyleLst xmlns:a="http://schemas.openxmlformats.org/drawingml/2006/main" def="{9E5AF22B-8382-44F9-AEDD-FFD8A5D7BFB6}">
  <a:tblStyle styleId="{9E5AF22B-8382-44F9-AEDD-FFD8A5D7BFB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62" autoAdjust="0"/>
    <p:restoredTop sz="95014" autoAdjust="0"/>
  </p:normalViewPr>
  <p:slideViewPr>
    <p:cSldViewPr snapToGrid="0">
      <p:cViewPr varScale="1">
        <p:scale>
          <a:sx n="101" d="100"/>
          <a:sy n="101" d="100"/>
        </p:scale>
        <p:origin x="660" y="114"/>
      </p:cViewPr>
      <p:guideLst/>
    </p:cSldViewPr>
  </p:slideViewPr>
  <p:outlineViewPr>
    <p:cViewPr>
      <p:scale>
        <a:sx n="33" d="100"/>
        <a:sy n="33" d="100"/>
      </p:scale>
      <p:origin x="0" y="-568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8.xml" Id="rId13" /><Relationship Type="http://schemas.openxmlformats.org/officeDocument/2006/relationships/slide" Target="slides/slide13.xml" Id="rId18" /><Relationship Type="http://schemas.openxmlformats.org/officeDocument/2006/relationships/slide" Target="slides/slide21.xml" Id="rId26" /><Relationship Type="http://schemas.openxmlformats.org/officeDocument/2006/relationships/slide" Target="slides/slide34.xml" Id="rId39" /><Relationship Type="http://schemas.openxmlformats.org/officeDocument/2006/relationships/slide" Target="slides/slide16.xml" Id="rId21" /><Relationship Type="http://schemas.openxmlformats.org/officeDocument/2006/relationships/slide" Target="slides/slide29.xml" Id="rId34" /><Relationship Type="http://schemas.openxmlformats.org/officeDocument/2006/relationships/slide" Target="slides/slide37.xml" Id="rId42" /><Relationship Type="http://schemas.openxmlformats.org/officeDocument/2006/relationships/font" Target="fonts/font1.fntdata" Id="rId47" /><Relationship Type="http://schemas.openxmlformats.org/officeDocument/2006/relationships/font" Target="fonts/font4.fntdata" Id="rId50" /><Relationship Type="http://schemas.openxmlformats.org/officeDocument/2006/relationships/slide" Target="slides/slide2.xml" Id="rId7" /><Relationship Type="http://schemas.openxmlformats.org/officeDocument/2006/relationships/customXml" Target="../customXml/item2.xml" Id="rId2" /><Relationship Type="http://schemas.openxmlformats.org/officeDocument/2006/relationships/slide" Target="slides/slide11.xml" Id="rId16" /><Relationship Type="http://schemas.openxmlformats.org/officeDocument/2006/relationships/slide" Target="slides/slide24.xml" Id="rId29" /><Relationship Type="http://schemas.openxmlformats.org/officeDocument/2006/relationships/slide" Target="slides/slide6.xml" Id="rId11" /><Relationship Type="http://schemas.openxmlformats.org/officeDocument/2006/relationships/slide" Target="slides/slide19.xml" Id="rId24" /><Relationship Type="http://schemas.openxmlformats.org/officeDocument/2006/relationships/slide" Target="slides/slide27.xml" Id="rId32" /><Relationship Type="http://schemas.openxmlformats.org/officeDocument/2006/relationships/slide" Target="slides/slide32.xml" Id="rId37" /><Relationship Type="http://schemas.openxmlformats.org/officeDocument/2006/relationships/slide" Target="slides/slide35.xml" Id="rId40" /><Relationship Type="http://schemas.openxmlformats.org/officeDocument/2006/relationships/notesMaster" Target="notesMasters/notesMaster1.xml" Id="rId45" /><Relationship Type="http://schemas.openxmlformats.org/officeDocument/2006/relationships/theme" Target="theme/theme1.xml" Id="rId53" /><Relationship Type="http://schemas.openxmlformats.org/officeDocument/2006/relationships/slideMaster" Target="slideMasters/slideMaster2.xml" Id="rId5" /><Relationship Type="http://schemas.openxmlformats.org/officeDocument/2006/relationships/slide" Target="slides/slide14.xml" Id="rId19" /><Relationship Type="http://schemas.openxmlformats.org/officeDocument/2006/relationships/slideMaster" Target="slideMasters/slideMaster1.xml" Id="rId4" /><Relationship Type="http://schemas.openxmlformats.org/officeDocument/2006/relationships/slide" Target="slides/slide4.xml" Id="rId9" /><Relationship Type="http://schemas.openxmlformats.org/officeDocument/2006/relationships/slide" Target="slides/slide9.xml" Id="rId14" /><Relationship Type="http://schemas.openxmlformats.org/officeDocument/2006/relationships/slide" Target="slides/slide17.xml" Id="rId22" /><Relationship Type="http://schemas.openxmlformats.org/officeDocument/2006/relationships/slide" Target="slides/slide22.xml" Id="rId27" /><Relationship Type="http://schemas.openxmlformats.org/officeDocument/2006/relationships/slide" Target="slides/slide25.xml" Id="rId30" /><Relationship Type="http://schemas.openxmlformats.org/officeDocument/2006/relationships/slide" Target="slides/slide30.xml" Id="rId35" /><Relationship Type="http://schemas.openxmlformats.org/officeDocument/2006/relationships/slide" Target="slides/slide38.xml" Id="rId43" /><Relationship Type="http://schemas.openxmlformats.org/officeDocument/2006/relationships/font" Target="fonts/font2.fntdata" Id="rId48" /><Relationship Type="http://schemas.microsoft.com/office/2015/10/relationships/revisionInfo" Target="revisionInfo.xml" Id="rId56" /><Relationship Type="http://schemas.openxmlformats.org/officeDocument/2006/relationships/slide" Target="slides/slide3.xml" Id="rId8" /><Relationship Type="http://schemas.openxmlformats.org/officeDocument/2006/relationships/presProps" Target="presProps.xml" Id="rId51" /><Relationship Type="http://schemas.openxmlformats.org/officeDocument/2006/relationships/customXml" Target="../customXml/item3.xml" Id="rId3" /><Relationship Type="http://schemas.openxmlformats.org/officeDocument/2006/relationships/slide" Target="slides/slide7.xml" Id="rId12" /><Relationship Type="http://schemas.openxmlformats.org/officeDocument/2006/relationships/slide" Target="slides/slide12.xml" Id="rId17" /><Relationship Type="http://schemas.openxmlformats.org/officeDocument/2006/relationships/slide" Target="slides/slide20.xml" Id="rId25" /><Relationship Type="http://schemas.openxmlformats.org/officeDocument/2006/relationships/slide" Target="slides/slide28.xml" Id="rId33" /><Relationship Type="http://schemas.openxmlformats.org/officeDocument/2006/relationships/slide" Target="slides/slide33.xml" Id="rId38" /><Relationship Type="http://schemas.openxmlformats.org/officeDocument/2006/relationships/handoutMaster" Target="handoutMasters/handoutMaster1.xml" Id="rId46" /><Relationship Type="http://schemas.openxmlformats.org/officeDocument/2006/relationships/slide" Target="slides/slide15.xml" Id="rId20" /><Relationship Type="http://schemas.openxmlformats.org/officeDocument/2006/relationships/slide" Target="slides/slide36.xml" Id="rId41" /><Relationship Type="http://schemas.openxmlformats.org/officeDocument/2006/relationships/tableStyles" Target="tableStyles.xml" Id="rId54" /><Relationship Type="http://schemas.openxmlformats.org/officeDocument/2006/relationships/customXml" Target="../customXml/item1.xml" Id="rId1" /><Relationship Type="http://schemas.openxmlformats.org/officeDocument/2006/relationships/slide" Target="slides/slide1.xml" Id="rId6" /><Relationship Type="http://schemas.openxmlformats.org/officeDocument/2006/relationships/slide" Target="slides/slide10.xml" Id="rId15" /><Relationship Type="http://schemas.openxmlformats.org/officeDocument/2006/relationships/slide" Target="slides/slide18.xml" Id="rId23" /><Relationship Type="http://schemas.openxmlformats.org/officeDocument/2006/relationships/slide" Target="slides/slide23.xml" Id="rId28" /><Relationship Type="http://schemas.openxmlformats.org/officeDocument/2006/relationships/slide" Target="slides/slide31.xml" Id="rId36" /><Relationship Type="http://schemas.openxmlformats.org/officeDocument/2006/relationships/font" Target="fonts/font3.fntdata" Id="rId49" /><Relationship Type="http://schemas.microsoft.com/office/2018/10/relationships/authors" Target="authors.xml" Id="rId57" /><Relationship Type="http://schemas.openxmlformats.org/officeDocument/2006/relationships/slide" Target="slides/slide5.xml" Id="rId10" /><Relationship Type="http://schemas.openxmlformats.org/officeDocument/2006/relationships/slide" Target="slides/slide26.xml" Id="rId31" /><Relationship Type="http://schemas.openxmlformats.org/officeDocument/2006/relationships/slide" Target="slides/slide39.xml" Id="rId44" /><Relationship Type="http://schemas.openxmlformats.org/officeDocument/2006/relationships/viewProps" Target="viewProps.xml" Id="rId52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B258E94-0C48-9957-687C-EEA7AD22C6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702969-22C2-03D0-ED20-CE1DC95C71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321B3A-D958-493F-93C0-097EEEEE648E}" type="datetimeFigureOut">
              <a:rPr lang="en-US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3/17/2025</a:t>
            </a:fld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1A85B5-A837-FDE5-DD7E-D975E7DF29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EC4E5A-D519-1C97-1B61-529DE826E2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F203B3-D59A-4334-8901-96EAC1C4FE96}" type="slidenum">
              <a:rPr lang="en-US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920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sym typeface="Calibri"/>
              </a:rPr>
              <a:pPr algn="r">
                <a:buSzPts val="1200"/>
              </a:pPr>
              <a:t>‹#›</a:t>
            </a:fld>
            <a:endParaRPr lang="en-US" sz="1200">
              <a:solidFill>
                <a:schemeClr val="dk1"/>
              </a:solidFill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Open Sans" panose="020B0606030504020204" pitchFamily="34" charset="0"/>
        <a:ea typeface="Open Sans" panose="020B0606030504020204" pitchFamily="34" charset="0"/>
        <a:cs typeface="Open Sans" panose="020B0606030504020204" pitchFamily="34" charset="0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sym typeface="Calibri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64270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>
          <a:extLst>
            <a:ext uri="{FF2B5EF4-FFF2-40B4-BE49-F238E27FC236}">
              <a16:creationId xmlns:a16="http://schemas.microsoft.com/office/drawing/2014/main" id="{0F1F9091-0834-B75A-C922-6D5000EB2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2a2a0aa28f6_0_5:notes">
            <a:extLst>
              <a:ext uri="{FF2B5EF4-FFF2-40B4-BE49-F238E27FC236}">
                <a16:creationId xmlns:a16="http://schemas.microsoft.com/office/drawing/2014/main" id="{EE21F8D5-F236-13AA-E9C8-82E837AAF94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1" name="Google Shape;331;g2a2a0aa28f6_0_5:notes">
            <a:extLst>
              <a:ext uri="{FF2B5EF4-FFF2-40B4-BE49-F238E27FC236}">
                <a16:creationId xmlns:a16="http://schemas.microsoft.com/office/drawing/2014/main" id="{26B1BACA-8990-5C90-95BB-50568D9D28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9174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a2a0aa28f6_0_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Google Shape;98;g2a2a0aa28f6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5332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62c5c32c12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8" name="Google Shape;298;g262c5c32c1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6096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>
          <a:extLst>
            <a:ext uri="{FF2B5EF4-FFF2-40B4-BE49-F238E27FC236}">
              <a16:creationId xmlns:a16="http://schemas.microsoft.com/office/drawing/2014/main" id="{6779B564-DD75-BFCE-B64B-4B32EEAF9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62c5c32c12_0_4:notes">
            <a:extLst>
              <a:ext uri="{FF2B5EF4-FFF2-40B4-BE49-F238E27FC236}">
                <a16:creationId xmlns:a16="http://schemas.microsoft.com/office/drawing/2014/main" id="{E7E5C217-95F3-BB3E-D6A6-323705E3FF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8" name="Google Shape;298;g262c5c32c12_0_4:notes">
            <a:extLst>
              <a:ext uri="{FF2B5EF4-FFF2-40B4-BE49-F238E27FC236}">
                <a16:creationId xmlns:a16="http://schemas.microsoft.com/office/drawing/2014/main" id="{06EEABA6-66D1-C015-3A27-B5A65803055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2553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>
          <a:extLst>
            <a:ext uri="{FF2B5EF4-FFF2-40B4-BE49-F238E27FC236}">
              <a16:creationId xmlns:a16="http://schemas.microsoft.com/office/drawing/2014/main" id="{AE4E5D11-3EF9-39AE-2B07-22AAC22760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62c5c32c12_0_4:notes">
            <a:extLst>
              <a:ext uri="{FF2B5EF4-FFF2-40B4-BE49-F238E27FC236}">
                <a16:creationId xmlns:a16="http://schemas.microsoft.com/office/drawing/2014/main" id="{D4CBAD88-EBB2-55C0-74D8-8BD1E63F4F5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8" name="Google Shape;298;g262c5c32c12_0_4:notes">
            <a:extLst>
              <a:ext uri="{FF2B5EF4-FFF2-40B4-BE49-F238E27FC236}">
                <a16:creationId xmlns:a16="http://schemas.microsoft.com/office/drawing/2014/main" id="{03542EF4-2A7C-A67F-A852-1726188B5CC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6782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>
          <a:extLst>
            <a:ext uri="{FF2B5EF4-FFF2-40B4-BE49-F238E27FC236}">
              <a16:creationId xmlns:a16="http://schemas.microsoft.com/office/drawing/2014/main" id="{79BDD5C7-5633-C330-8E53-F4CC0C8B3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62c5c32c12_0_4:notes">
            <a:extLst>
              <a:ext uri="{FF2B5EF4-FFF2-40B4-BE49-F238E27FC236}">
                <a16:creationId xmlns:a16="http://schemas.microsoft.com/office/drawing/2014/main" id="{754171C9-BEB3-00B7-067A-867D76B7CCA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8" name="Google Shape;298;g262c5c32c12_0_4:notes">
            <a:extLst>
              <a:ext uri="{FF2B5EF4-FFF2-40B4-BE49-F238E27FC236}">
                <a16:creationId xmlns:a16="http://schemas.microsoft.com/office/drawing/2014/main" id="{7F956484-2755-C48B-65CD-82B78091D78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4202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="1">
                <a:solidFill>
                  <a:srgbClr val="211D1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TEKS 2.1.D </a:t>
            </a:r>
            <a:r>
              <a:rPr lang="en-US">
                <a:solidFill>
                  <a:srgbClr val="211D1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 collaboratively with others by following agreed-upon rules for discussion, including listening to others, speaking when recognized, making appropriate contributions, and building on the ideas of others;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="1">
                <a:solidFill>
                  <a:srgbClr val="211D1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TEKS 2.6.G </a:t>
            </a:r>
            <a:r>
              <a:rPr lang="en-US">
                <a:solidFill>
                  <a:srgbClr val="211D1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Evaluate details read to determine key ideas;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="1">
                <a:solidFill>
                  <a:srgbClr val="211D1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TEKS 2.3.B </a:t>
            </a:r>
            <a:r>
              <a:rPr lang="en-US">
                <a:solidFill>
                  <a:srgbClr val="211D1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 context within and beyond a sentence to determine the meaning of unfamiliar words;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="1">
                <a:solidFill>
                  <a:srgbClr val="211D1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TEKS 2.1.A </a:t>
            </a:r>
            <a:r>
              <a:rPr lang="en-US">
                <a:solidFill>
                  <a:srgbClr val="211D1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Listen actively, ask relevant questions to clarify information, and answer questions using multi-word responses;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="1">
                <a:solidFill>
                  <a:srgbClr val="211D1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TEKS 2.12.B </a:t>
            </a:r>
            <a:r>
              <a:rPr lang="en-US">
                <a:solidFill>
                  <a:srgbClr val="211D1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Compose informational texts, including procedural texts and reports.</a:t>
            </a:r>
          </a:p>
          <a:p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4342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2a2a0aa28f6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1" name="Google Shape;331;g2a2a0aa28f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07352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2a2a0aa28f6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1" name="Google Shape;331;g2a2a0aa28f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userDrawn="1">
  <p:cSld name="Primary Foc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4;p2">
            <a:extLst>
              <a:ext uri="{FF2B5EF4-FFF2-40B4-BE49-F238E27FC236}">
                <a16:creationId xmlns:a16="http://schemas.microsoft.com/office/drawing/2014/main" id="{96285AE8-E5C6-B954-CAEB-C7115250651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0" y="0"/>
            <a:ext cx="12192000" cy="984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20" tIns="0" rIns="731520" bIns="4572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r>
              <a:rPr lang="en-US" dirty="0"/>
              <a:t>Primary Focus of Lesson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9BCBF3-D730-BF5C-1DF7-289B413397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5924" y="1081454"/>
            <a:ext cx="10360152" cy="5776546"/>
          </a:xfrm>
          <a:prstGeom prst="rect">
            <a:avLst/>
          </a:prstGeom>
        </p:spPr>
        <p:txBody>
          <a:bodyPr tIns="457200" bIns="457200"/>
          <a:lstStyle>
            <a:lvl1pPr marL="0" indent="457200">
              <a:defRPr sz="2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222D64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Primary Focus: </a:t>
            </a: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222D64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Description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Two AB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4;p2">
            <a:extLst>
              <a:ext uri="{FF2B5EF4-FFF2-40B4-BE49-F238E27FC236}">
                <a16:creationId xmlns:a16="http://schemas.microsoft.com/office/drawing/2014/main" id="{A704A4DF-C158-3547-F4AB-36B9667E172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0" y="0"/>
            <a:ext cx="12192000" cy="984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20" tIns="0" rIns="731520" bIns="4572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r>
              <a:rPr lang="en-US" dirty="0"/>
              <a:t>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10BCB44-237D-7F90-1755-E8B825CAAE1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83944" y="1677194"/>
            <a:ext cx="3513757" cy="457200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C60661-7489-1F51-0395-9A3E71186FE2}"/>
              </a:ext>
            </a:extLst>
          </p:cNvPr>
          <p:cNvSpPr txBox="1"/>
          <p:nvPr userDrawn="1"/>
        </p:nvSpPr>
        <p:spPr>
          <a:xfrm>
            <a:off x="80776" y="1152144"/>
            <a:ext cx="3474720" cy="393192"/>
          </a:xfrm>
          <a:prstGeom prst="rect">
            <a:avLst/>
          </a:prstGeom>
          <a:solidFill>
            <a:srgbClr val="002060"/>
          </a:solidFill>
        </p:spPr>
        <p:txBody>
          <a:bodyPr wrap="square" tIns="91440" bIns="91440" rtlCol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004E1B-08C7-F5AD-C25C-79CF0486B053}"/>
              </a:ext>
            </a:extLst>
          </p:cNvPr>
          <p:cNvSpPr txBox="1"/>
          <p:nvPr userDrawn="1"/>
        </p:nvSpPr>
        <p:spPr>
          <a:xfrm>
            <a:off x="80776" y="6382258"/>
            <a:ext cx="3474720" cy="393192"/>
          </a:xfrm>
          <a:prstGeom prst="rect">
            <a:avLst/>
          </a:prstGeom>
          <a:solidFill>
            <a:srgbClr val="002060"/>
          </a:solidFill>
        </p:spPr>
        <p:txBody>
          <a:bodyPr wrap="square" tIns="91440" bIns="91440" rtlCol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AAE51B7-D2F3-168D-E980-99613695F5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963" y="1152525"/>
            <a:ext cx="3475037" cy="392113"/>
          </a:xfrm>
          <a:prstGeom prst="rect">
            <a:avLst/>
          </a:prstGeom>
        </p:spPr>
        <p:txBody>
          <a:bodyPr anchor="ctr"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Activity Page #.#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F1E3DAA-0B9A-37D9-D2E5-BA359B4989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963" y="6381750"/>
            <a:ext cx="3475037" cy="3937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Activity Book</a:t>
            </a:r>
            <a:r>
              <a:rPr lang="en-US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pp. #-#</a:t>
            </a:r>
          </a:p>
        </p:txBody>
      </p:sp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4AB99C94-22FB-1522-3488-F33CE23461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94301" y="1677194"/>
            <a:ext cx="3513757" cy="457200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343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Digital Component 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4;p2">
            <a:extLst>
              <a:ext uri="{FF2B5EF4-FFF2-40B4-BE49-F238E27FC236}">
                <a16:creationId xmlns:a16="http://schemas.microsoft.com/office/drawing/2014/main" id="{379A47E3-FC55-910A-188B-2349EB43EE9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0" y="0"/>
            <a:ext cx="12192000" cy="984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20" tIns="0" rIns="731520" bIns="4572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10BCB44-237D-7F90-1755-E8B825CAAE1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39121" y="1832317"/>
            <a:ext cx="3513757" cy="41148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26C17A-EC11-962E-46C1-DB499D5D6A8E}"/>
              </a:ext>
            </a:extLst>
          </p:cNvPr>
          <p:cNvSpPr txBox="1"/>
          <p:nvPr userDrawn="1"/>
        </p:nvSpPr>
        <p:spPr>
          <a:xfrm>
            <a:off x="80776" y="1152144"/>
            <a:ext cx="3474720" cy="395288"/>
          </a:xfrm>
          <a:prstGeom prst="rect">
            <a:avLst/>
          </a:prstGeom>
          <a:solidFill>
            <a:srgbClr val="002060"/>
          </a:solidFill>
        </p:spPr>
        <p:txBody>
          <a:bodyPr wrap="square" tIns="91440" bIns="91440" rtlCol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2B20F2-8020-522D-6543-36314AC29EB6}"/>
              </a:ext>
            </a:extLst>
          </p:cNvPr>
          <p:cNvSpPr txBox="1"/>
          <p:nvPr userDrawn="1"/>
        </p:nvSpPr>
        <p:spPr>
          <a:xfrm>
            <a:off x="80776" y="6382512"/>
            <a:ext cx="3474720" cy="393192"/>
          </a:xfrm>
          <a:prstGeom prst="rect">
            <a:avLst/>
          </a:prstGeom>
          <a:solidFill>
            <a:srgbClr val="002060"/>
          </a:solidFill>
        </p:spPr>
        <p:txBody>
          <a:bodyPr wrap="square" tIns="91440" bIns="91440" rtlCol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DD5158C-816A-3D24-050A-E3672A9668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963" y="6382512"/>
            <a:ext cx="3475037" cy="373888"/>
          </a:xfrm>
          <a:prstGeom prst="rect">
            <a:avLst/>
          </a:prstGeom>
        </p:spPr>
        <p:txBody>
          <a:bodyPr anchor="ctr"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Digital Components p. 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E9F18EC-CC5F-30BA-005B-D37D1095C9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963" y="1152524"/>
            <a:ext cx="3475037" cy="393192"/>
          </a:xfrm>
          <a:prstGeom prst="rect">
            <a:avLst/>
          </a:prstGeom>
        </p:spPr>
        <p:txBody>
          <a:bodyPr anchor="ctr"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Digital Component Title</a:t>
            </a:r>
          </a:p>
        </p:txBody>
      </p:sp>
    </p:spTree>
    <p:extLst>
      <p:ext uri="{BB962C8B-B14F-4D97-AF65-F5344CB8AC3E}">
        <p14:creationId xmlns:p14="http://schemas.microsoft.com/office/powerpoint/2010/main" val="26306846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Digital Component 2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4;p2">
            <a:extLst>
              <a:ext uri="{FF2B5EF4-FFF2-40B4-BE49-F238E27FC236}">
                <a16:creationId xmlns:a16="http://schemas.microsoft.com/office/drawing/2014/main" id="{E23EA8A9-FB63-9264-3D12-3798D68E4D5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0" y="0"/>
            <a:ext cx="12192000" cy="984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20" tIns="0" rIns="731520" bIns="4572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705A303B-A2B3-D441-7160-1A950ECE68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2137709"/>
            <a:ext cx="10515600" cy="365283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94C77B-C9C9-86AB-718A-F962EA469C19}"/>
              </a:ext>
            </a:extLst>
          </p:cNvPr>
          <p:cNvSpPr txBox="1"/>
          <p:nvPr userDrawn="1"/>
        </p:nvSpPr>
        <p:spPr>
          <a:xfrm>
            <a:off x="80776" y="1151255"/>
            <a:ext cx="3474720" cy="394081"/>
          </a:xfrm>
          <a:prstGeom prst="rect">
            <a:avLst/>
          </a:prstGeom>
          <a:solidFill>
            <a:srgbClr val="002060"/>
          </a:solidFill>
        </p:spPr>
        <p:txBody>
          <a:bodyPr wrap="square" tIns="91440" bIns="9144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037124-9BA6-2BF3-119A-08FB8CC31328}"/>
              </a:ext>
            </a:extLst>
          </p:cNvPr>
          <p:cNvSpPr txBox="1"/>
          <p:nvPr userDrawn="1"/>
        </p:nvSpPr>
        <p:spPr>
          <a:xfrm>
            <a:off x="80776" y="6382512"/>
            <a:ext cx="3474720" cy="393192"/>
          </a:xfrm>
          <a:prstGeom prst="rect">
            <a:avLst/>
          </a:prstGeom>
          <a:solidFill>
            <a:srgbClr val="002060"/>
          </a:solidFill>
        </p:spPr>
        <p:txBody>
          <a:bodyPr wrap="square" tIns="91440" bIns="9144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730A393-7278-876E-EE3C-BAA96BBDB1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963" y="1151002"/>
            <a:ext cx="3475037" cy="395224"/>
          </a:xfrm>
          <a:prstGeom prst="rect">
            <a:avLst/>
          </a:prstGeom>
          <a:ln>
            <a:noFill/>
          </a:ln>
        </p:spPr>
        <p:txBody>
          <a:bodyPr anchor="ctr"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Digital Component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DAA4151-82C2-226E-E86C-4F0C6F0430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963" y="6381750"/>
            <a:ext cx="3473450" cy="3937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Digital Components p. #</a:t>
            </a:r>
          </a:p>
        </p:txBody>
      </p:sp>
    </p:spTree>
    <p:extLst>
      <p:ext uri="{BB962C8B-B14F-4D97-AF65-F5344CB8AC3E}">
        <p14:creationId xmlns:p14="http://schemas.microsoft.com/office/powerpoint/2010/main" val="19110396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Big Question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4;p2">
            <a:extLst>
              <a:ext uri="{FF2B5EF4-FFF2-40B4-BE49-F238E27FC236}">
                <a16:creationId xmlns:a16="http://schemas.microsoft.com/office/drawing/2014/main" id="{554FB630-E524-46B3-843F-DFAA4AC7718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0" y="0"/>
            <a:ext cx="12192000" cy="984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20" tIns="0" rIns="731520" bIns="4572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705A303B-A2B3-D441-7160-1A950ECE68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2137709"/>
            <a:ext cx="10515600" cy="365283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F3D15D-6E89-CF2A-002C-DB8F0FC9BF18}"/>
              </a:ext>
            </a:extLst>
          </p:cNvPr>
          <p:cNvSpPr txBox="1"/>
          <p:nvPr userDrawn="1"/>
        </p:nvSpPr>
        <p:spPr>
          <a:xfrm>
            <a:off x="80776" y="6382512"/>
            <a:ext cx="3474720" cy="393192"/>
          </a:xfrm>
          <a:prstGeom prst="rect">
            <a:avLst/>
          </a:prstGeom>
          <a:solidFill>
            <a:srgbClr val="002060"/>
          </a:solidFill>
        </p:spPr>
        <p:txBody>
          <a:bodyPr wrap="square" tIns="91440" bIns="9144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8952E8-4870-7463-E2E3-C5E363CE68EC}"/>
              </a:ext>
            </a:extLst>
          </p:cNvPr>
          <p:cNvSpPr txBox="1"/>
          <p:nvPr userDrawn="1"/>
        </p:nvSpPr>
        <p:spPr>
          <a:xfrm>
            <a:off x="80776" y="1152144"/>
            <a:ext cx="3474720" cy="393192"/>
          </a:xfrm>
          <a:prstGeom prst="rect">
            <a:avLst/>
          </a:prstGeom>
          <a:solidFill>
            <a:srgbClr val="002060"/>
          </a:solidFill>
        </p:spPr>
        <p:txBody>
          <a:bodyPr wrap="square" tIns="91440" bIns="9144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EC44BEA-C3B4-62CC-04DE-2F12400A91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963" y="6382511"/>
            <a:ext cx="3475037" cy="383413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Digital Components p. #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61A0A31-E90C-90FD-A6D4-3DCA944066E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963" y="1152525"/>
            <a:ext cx="3473450" cy="382588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The Big Question: Chapter #</a:t>
            </a:r>
          </a:p>
        </p:txBody>
      </p:sp>
    </p:spTree>
    <p:extLst>
      <p:ext uri="{BB962C8B-B14F-4D97-AF65-F5344CB8AC3E}">
        <p14:creationId xmlns:p14="http://schemas.microsoft.com/office/powerpoint/2010/main" val="6665879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Bulleted Lis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4;p2">
            <a:extLst>
              <a:ext uri="{FF2B5EF4-FFF2-40B4-BE49-F238E27FC236}">
                <a16:creationId xmlns:a16="http://schemas.microsoft.com/office/drawing/2014/main" id="{FEB2CF70-7A20-8301-5BD4-0D0BBF62BF96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0" y="0"/>
            <a:ext cx="12192000" cy="984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20" tIns="0" rIns="731520" bIns="4572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r>
              <a:rPr lang="en-US" dirty="0"/>
              <a:t>Slide Title</a:t>
            </a:r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 hasCustomPrompt="1"/>
          </p:nvPr>
        </p:nvSpPr>
        <p:spPr>
          <a:xfrm>
            <a:off x="617872" y="1116622"/>
            <a:ext cx="10961597" cy="5741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45720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2060"/>
              </a:buClr>
              <a:buSzPct val="100000"/>
              <a:buFont typeface="Symbol" panose="05050102010706020507" pitchFamily="18" charset="2"/>
              <a:buChar char=""/>
              <a:defRPr sz="280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914400" lvl="1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r>
              <a:rPr lang="en-US" dirty="0"/>
              <a:t>Bulleted List</a:t>
            </a:r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Numbered Lis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;p2">
            <a:extLst>
              <a:ext uri="{FF2B5EF4-FFF2-40B4-BE49-F238E27FC236}">
                <a16:creationId xmlns:a16="http://schemas.microsoft.com/office/drawing/2014/main" id="{18FC90F2-F52D-7CE8-F699-417B1B58457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0" y="0"/>
            <a:ext cx="12192000" cy="984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20" tIns="0" rIns="731520" bIns="4572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r>
              <a:rPr lang="en-US" dirty="0"/>
              <a:t>Slide Title</a:t>
            </a:r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 hasCustomPrompt="1"/>
          </p:nvPr>
        </p:nvSpPr>
        <p:spPr>
          <a:xfrm>
            <a:off x="609080" y="1134208"/>
            <a:ext cx="10961597" cy="5723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514350" lvl="0" indent="-51435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2060"/>
              </a:buClr>
              <a:buSzPct val="100000"/>
              <a:buFont typeface="+mj-lt"/>
              <a:buAutoNum type="arabicPeriod"/>
              <a:defRPr sz="280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914400" lvl="1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r>
              <a:rPr lang="en-US" dirty="0"/>
              <a:t>Numbered List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590598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Word Wor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;p2">
            <a:extLst>
              <a:ext uri="{FF2B5EF4-FFF2-40B4-BE49-F238E27FC236}">
                <a16:creationId xmlns:a16="http://schemas.microsoft.com/office/drawing/2014/main" id="{55CDB211-EE46-D39B-49F7-07C83ED28085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0" y="0"/>
            <a:ext cx="12192000" cy="984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20" tIns="0" rIns="731520" bIns="4572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8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r>
              <a:rPr lang="en-US" dirty="0"/>
              <a:t>Word Work: </a:t>
            </a:r>
            <a:br>
              <a:rPr lang="en-US" dirty="0"/>
            </a:br>
            <a:r>
              <a:rPr lang="en-US" dirty="0"/>
              <a:t>Word</a:t>
            </a:r>
          </a:p>
        </p:txBody>
      </p:sp>
      <p:graphicFrame>
        <p:nvGraphicFramePr>
          <p:cNvPr id="4" name="Google Shape;301;p53">
            <a:extLst>
              <a:ext uri="{FF2B5EF4-FFF2-40B4-BE49-F238E27FC236}">
                <a16:creationId xmlns:a16="http://schemas.microsoft.com/office/drawing/2014/main" id="{041FA3FC-DE19-0630-E8C5-8DCFA8825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4294848593"/>
              </p:ext>
            </p:extLst>
          </p:nvPr>
        </p:nvGraphicFramePr>
        <p:xfrm>
          <a:off x="187800" y="1428750"/>
          <a:ext cx="5672350" cy="5033975"/>
        </p:xfrm>
        <a:graphic>
          <a:graphicData uri="http://schemas.openxmlformats.org/drawingml/2006/table">
            <a:tbl>
              <a:tblPr>
                <a:noFill/>
                <a:tableStyleId>{9E5AF22B-8382-44F9-AEDD-FFD8A5D7BFB6}</a:tableStyleId>
              </a:tblPr>
              <a:tblGrid>
                <a:gridCol w="5672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143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89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78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DCA8D2F-FF15-31C9-8854-32D1F9220B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7800" y="1431783"/>
            <a:ext cx="5672349" cy="38467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Image Caption or 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71DF9D1-D582-40E0-6DC2-F62A81A697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5537" y="2094077"/>
            <a:ext cx="5476875" cy="370332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F6FDE73-744D-AAE3-6B00-1B2483A12A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14676" y="6066688"/>
            <a:ext cx="2745474" cy="384678"/>
          </a:xfrm>
          <a:prstGeom prst="rect">
            <a:avLst/>
          </a:prstGeom>
        </p:spPr>
        <p:txBody>
          <a:bodyPr anchor="ctr" anchorCtr="0"/>
          <a:lstStyle>
            <a:lvl1pPr algn="r"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Image Source Book p. #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7EA5CA9-3D0D-0736-51B6-46DA097051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46193" y="1581957"/>
            <a:ext cx="5943600" cy="429895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Word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800" b="0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“Example sentence from the Word Work lesson sequence.”</a:t>
            </a:r>
          </a:p>
        </p:txBody>
      </p:sp>
    </p:spTree>
    <p:extLst>
      <p:ext uri="{BB962C8B-B14F-4D97-AF65-F5344CB8AC3E}">
        <p14:creationId xmlns:p14="http://schemas.microsoft.com/office/powerpoint/2010/main" val="573936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Core Vocabular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;p2">
            <a:extLst>
              <a:ext uri="{FF2B5EF4-FFF2-40B4-BE49-F238E27FC236}">
                <a16:creationId xmlns:a16="http://schemas.microsoft.com/office/drawing/2014/main" id="{80DF815D-3C32-F3B2-7715-08EA5CEB06F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0" y="0"/>
            <a:ext cx="12192000" cy="984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20" tIns="0" rIns="731520" bIns="4572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r>
              <a:rPr lang="en-US"/>
              <a:t>Core Vocabulary</a:t>
            </a:r>
          </a:p>
        </p:txBody>
      </p:sp>
      <p:graphicFrame>
        <p:nvGraphicFramePr>
          <p:cNvPr id="4" name="Google Shape;301;p53">
            <a:extLst>
              <a:ext uri="{FF2B5EF4-FFF2-40B4-BE49-F238E27FC236}">
                <a16:creationId xmlns:a16="http://schemas.microsoft.com/office/drawing/2014/main" id="{041FA3FC-DE19-0630-E8C5-8DCFA8825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790060622"/>
              </p:ext>
            </p:extLst>
          </p:nvPr>
        </p:nvGraphicFramePr>
        <p:xfrm>
          <a:off x="187800" y="1428750"/>
          <a:ext cx="5672350" cy="5033975"/>
        </p:xfrm>
        <a:graphic>
          <a:graphicData uri="http://schemas.openxmlformats.org/drawingml/2006/table">
            <a:tbl>
              <a:tblPr>
                <a:noFill/>
                <a:tableStyleId>{9E5AF22B-8382-44F9-AEDD-FFD8A5D7BFB6}</a:tableStyleId>
              </a:tblPr>
              <a:tblGrid>
                <a:gridCol w="5672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143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89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78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211F97D-05FD-BEAF-5CE9-95D31EECEF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7800" y="1431783"/>
            <a:ext cx="5672349" cy="38467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Image Caption or 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71DF9D1-D582-40E0-6DC2-F62A81A697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5537" y="2094077"/>
            <a:ext cx="5476875" cy="370332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63262EBE-3F3A-E31C-0CA0-B992DC53AF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47950" y="6069270"/>
            <a:ext cx="3212200" cy="384678"/>
          </a:xfrm>
          <a:prstGeom prst="rect">
            <a:avLst/>
          </a:prstGeom>
        </p:spPr>
        <p:txBody>
          <a:bodyPr anchor="ctr" anchorCtr="0"/>
          <a:lstStyle>
            <a:lvl1pPr algn="r"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Image Source Book p. #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1318B89-A4DF-387A-79B9-9B68971D71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1428750"/>
            <a:ext cx="5856125" cy="5033974"/>
          </a:xfrm>
          <a:prstGeom prst="rect">
            <a:avLst/>
          </a:prstGeom>
        </p:spPr>
        <p:txBody>
          <a:bodyPr lIns="0" anchor="ctr"/>
          <a:lstStyle>
            <a:lvl1pPr marL="457200" indent="0"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800"/>
            </a:lvl2pPr>
            <a:lvl3pPr marL="457200" indent="-914400">
              <a:defRPr sz="100"/>
            </a:lvl3pPr>
            <a:lvl4pPr>
              <a:defRPr sz="6900"/>
            </a:lvl4pPr>
            <a:lvl5pPr>
              <a:defRPr sz="100"/>
            </a:lvl5pPr>
            <a:lvl6pPr>
              <a:defRPr sz="8200"/>
            </a:lvl6pPr>
            <a:lvl7pPr>
              <a:defRPr sz="100"/>
            </a:lvl7pPr>
            <a:lvl8pPr>
              <a:defRPr sz="4200"/>
            </a:lvl8pPr>
            <a:lvl9pPr>
              <a:defRPr sz="14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word, part of speech abbreviation.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definition (alternate form of the word)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2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     Example: Include if applicable.</a:t>
            </a:r>
          </a:p>
          <a:p>
            <a:pPr marL="457200" marR="0" lvl="2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     Variation(s): none</a:t>
            </a:r>
          </a:p>
          <a:p>
            <a:pPr marL="0" marR="0" lvl="5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     Cognate: 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word in Spanish if     </a:t>
            </a:r>
          </a:p>
          <a:p>
            <a:pPr marL="0" marR="0" lvl="5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     applicable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1380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Core Vocab No Imag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;p2">
            <a:extLst>
              <a:ext uri="{FF2B5EF4-FFF2-40B4-BE49-F238E27FC236}">
                <a16:creationId xmlns:a16="http://schemas.microsoft.com/office/drawing/2014/main" id="{F4E4DA78-C864-9B97-EFC3-B92E1508478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0" y="0"/>
            <a:ext cx="12192000" cy="984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20" tIns="0" rIns="731520" bIns="4572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r>
              <a:rPr lang="en-US" dirty="0"/>
              <a:t>Core Vocabulary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15271D34-9CE4-8D50-3882-6FE7F9344A1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13681" y="984738"/>
            <a:ext cx="9164637" cy="5873750"/>
          </a:xfrm>
          <a:prstGeom prst="rect">
            <a:avLst/>
          </a:prstGeom>
        </p:spPr>
        <p:txBody>
          <a:bodyPr anchor="ctr"/>
          <a:lstStyle>
            <a:lvl1pPr defTabSz="457200">
              <a:spcAft>
                <a:spcPts val="0"/>
              </a:spcAft>
              <a:defRPr i="1"/>
            </a:lvl1pPr>
          </a:lstStyle>
          <a:p>
            <a:pPr marL="50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word, part of speech abbreviation. </a:t>
            </a:r>
          </a:p>
          <a:p>
            <a:pPr marL="50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definition</a:t>
            </a:r>
          </a:p>
          <a:p>
            <a:pPr marL="50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50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Cognate: word in Spanish if applicable</a:t>
            </a:r>
          </a:p>
        </p:txBody>
      </p:sp>
    </p:spTree>
    <p:extLst>
      <p:ext uri="{BB962C8B-B14F-4D97-AF65-F5344CB8AC3E}">
        <p14:creationId xmlns:p14="http://schemas.microsoft.com/office/powerpoint/2010/main" val="41778744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userDrawn="1">
  <p:cSld name="Resource Ba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8E71820-3158-297B-5F7E-B1ED6E9AE6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04385" y="76200"/>
            <a:ext cx="3373315" cy="78105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32C63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Resource Bank</a:t>
            </a:r>
          </a:p>
        </p:txBody>
      </p:sp>
      <p:sp>
        <p:nvSpPr>
          <p:cNvPr id="2" name="Google Shape;269;p46">
            <a:extLst>
              <a:ext uri="{FF2B5EF4-FFF2-40B4-BE49-F238E27FC236}">
                <a16:creationId xmlns:a16="http://schemas.microsoft.com/office/drawing/2014/main" id="{ACD247C4-96A1-2B8F-1A55-FFF38C4B1B8A}"/>
              </a:ext>
            </a:extLst>
          </p:cNvPr>
          <p:cNvSpPr txBox="1"/>
          <p:nvPr userDrawn="1"/>
        </p:nvSpPr>
        <p:spPr>
          <a:xfrm>
            <a:off x="0" y="1085850"/>
            <a:ext cx="12192000" cy="577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10000" b="1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Resource </a:t>
            </a:r>
            <a:br>
              <a:rPr lang="en-US" sz="10000" b="1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0000" b="1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Bank</a:t>
            </a:r>
            <a:endParaRPr sz="10000" b="1">
              <a:solidFill>
                <a:srgbClr val="00206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sz="1800" b="1" i="0" u="none" strike="noStrike" cap="none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Lesson 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2A275-B231-9F6A-1ED2-4DCF19FF06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9772"/>
            <a:ext cx="12192001" cy="984739"/>
          </a:xfrm>
          <a:prstGeom prst="rect">
            <a:avLst/>
          </a:prstGeom>
        </p:spPr>
        <p:txBody>
          <a:bodyPr lIns="731520" tIns="0" rIns="731520" anchor="ctr" anchorCtr="0"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Grade # Unit # | Lesson # | Title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aphicFrame>
        <p:nvGraphicFramePr>
          <p:cNvPr id="6" name="Google Shape;99;p20">
            <a:extLst>
              <a:ext uri="{FF2B5EF4-FFF2-40B4-BE49-F238E27FC236}">
                <a16:creationId xmlns:a16="http://schemas.microsoft.com/office/drawing/2014/main" id="{249DB08D-3C7B-4800-699D-92130E14E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584189153"/>
              </p:ext>
            </p:extLst>
          </p:nvPr>
        </p:nvGraphicFramePr>
        <p:xfrm>
          <a:off x="2621280" y="1371599"/>
          <a:ext cx="6949440" cy="5029110"/>
        </p:xfrm>
        <a:graphic>
          <a:graphicData uri="http://schemas.openxmlformats.org/drawingml/2006/table">
            <a:tbl>
              <a:tblPr firstRow="1">
                <a:noFill/>
              </a:tblPr>
              <a:tblGrid>
                <a:gridCol w="6949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lnL w="28575">
                      <a:solidFill>
                        <a:srgbClr val="002060"/>
                      </a:solidFill>
                    </a:lnL>
                    <a:lnR w="28575">
                      <a:solidFill>
                        <a:srgbClr val="002060"/>
                      </a:solidFill>
                    </a:lnR>
                    <a:lnT w="28575">
                      <a:solidFill>
                        <a:srgbClr val="002060"/>
                      </a:solidFill>
                    </a:lnT>
                    <a:lnB w="28575">
                      <a:solidFill>
                        <a:srgbClr val="002060"/>
                      </a:solidFill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40303F-7DE9-B19E-0F77-090DE0C440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21280" y="1371599"/>
            <a:ext cx="6949439" cy="384678"/>
          </a:xfrm>
          <a:prstGeom prst="rect">
            <a:avLst/>
          </a:prstGeom>
        </p:spPr>
        <p:txBody>
          <a:bodyPr anchor="ctr" anchorCtr="0"/>
          <a:lstStyle>
            <a:lvl1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Image Caption or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2286CD1-500A-6126-DA8C-50C209FEA5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98862" y="1883619"/>
            <a:ext cx="4994275" cy="4005072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063418E-EF8E-0D53-07E4-5D08A69538E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53300" y="6014261"/>
            <a:ext cx="2217419" cy="384678"/>
          </a:xfrm>
          <a:prstGeom prst="rect">
            <a:avLst/>
          </a:prstGeom>
        </p:spPr>
        <p:txBody>
          <a:bodyPr anchor="ctr" anchorCtr="0"/>
          <a:lstStyle>
            <a:lvl1pPr algn="r"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Image Source Book p. #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Voc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4;p2">
            <a:extLst>
              <a:ext uri="{FF2B5EF4-FFF2-40B4-BE49-F238E27FC236}">
                <a16:creationId xmlns:a16="http://schemas.microsoft.com/office/drawing/2014/main" id="{9E0F7107-FB19-F134-87B7-AF2A138FCD25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0" y="0"/>
            <a:ext cx="12192000" cy="984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20" tIns="0" rIns="731520" bIns="4572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800" b="1">
                <a:solidFill>
                  <a:srgbClr val="222C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r>
              <a:rPr lang="en-US" dirty="0"/>
              <a:t>Vocabulary Slides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9BAA2AB5-6231-B848-E834-7D3DC53C82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-1" y="1057275"/>
            <a:ext cx="12191999" cy="5809869"/>
          </a:xfrm>
          <a:prstGeom prst="rect">
            <a:avLst/>
          </a:prstGeom>
        </p:spPr>
        <p:txBody>
          <a:bodyPr anchor="ctr" anchorCtr="0"/>
          <a:lstStyle>
            <a:lvl1pPr algn="ctr">
              <a:defRPr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All vocabulary slides are included in the</a:t>
            </a:r>
          </a:p>
          <a:p>
            <a:pPr lvl="0"/>
            <a:r>
              <a:rPr lang="en-US" dirty="0"/>
              <a:t>instructional sequence.</a:t>
            </a:r>
          </a:p>
        </p:txBody>
      </p:sp>
    </p:spTree>
    <p:extLst>
      <p:ext uri="{BB962C8B-B14F-4D97-AF65-F5344CB8AC3E}">
        <p14:creationId xmlns:p14="http://schemas.microsoft.com/office/powerpoint/2010/main" val="806837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;p2">
            <a:extLst>
              <a:ext uri="{FF2B5EF4-FFF2-40B4-BE49-F238E27FC236}">
                <a16:creationId xmlns:a16="http://schemas.microsoft.com/office/drawing/2014/main" id="{4161D3AB-C1B4-5E8B-1B3F-F6A3A2D9589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0" y="0"/>
            <a:ext cx="12192000" cy="984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20" tIns="0" rIns="731520" bIns="4572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r>
              <a:rPr lang="en-US" dirty="0"/>
              <a:t>Image Sources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2BDE547-3210-4A05-F0AD-31F4F0BDBEA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076325"/>
            <a:ext cx="12191999" cy="5781675"/>
          </a:xfrm>
          <a:prstGeom prst="rect">
            <a:avLst/>
          </a:prstGeom>
        </p:spPr>
        <p:txBody>
          <a:bodyPr anchor="ctr"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3600"/>
              <a:buFont typeface="Calibri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Images from Grade # Unit # Resources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1310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Acknowledgemen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8F1CA1A-61A0-13E4-915A-C24CFD0A99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40615" y="114300"/>
            <a:ext cx="3637085" cy="78105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32C63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Acknowledgments</a:t>
            </a:r>
          </a:p>
        </p:txBody>
      </p:sp>
      <p:sp>
        <p:nvSpPr>
          <p:cNvPr id="2" name="Google Shape;333;p58">
            <a:extLst>
              <a:ext uri="{FF2B5EF4-FFF2-40B4-BE49-F238E27FC236}">
                <a16:creationId xmlns:a16="http://schemas.microsoft.com/office/drawing/2014/main" id="{5279DBDC-E480-A850-CB84-F6FC63BCCECD}"/>
              </a:ext>
            </a:extLst>
          </p:cNvPr>
          <p:cNvSpPr txBox="1"/>
          <p:nvPr userDrawn="1"/>
        </p:nvSpPr>
        <p:spPr>
          <a:xfrm>
            <a:off x="829518" y="3756780"/>
            <a:ext cx="4244053" cy="310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25" rIns="91425" bIns="91425" anchor="ctr" anchorCtr="0">
            <a:noAutofit/>
          </a:bodyPr>
          <a:lstStyle/>
          <a:p>
            <a:r>
              <a:rPr lang="en-US" sz="110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Acknowledgement:</a:t>
            </a:r>
            <a:endParaRPr lang="en-US">
              <a:solidFill>
                <a:srgbClr val="002060"/>
              </a:solidFill>
              <a:latin typeface="Open Sans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10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Thank you to all the Texas educators and stakeholders</a:t>
            </a:r>
            <a:endParaRPr lang="en-US">
              <a:solidFill>
                <a:srgbClr val="002060"/>
              </a:solidFill>
              <a:latin typeface="Open Sans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10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who supported the review process and provided</a:t>
            </a:r>
            <a:endParaRPr lang="en-US">
              <a:solidFill>
                <a:srgbClr val="002060"/>
              </a:solidFill>
              <a:latin typeface="Open Sans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10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feedback. These materials are the result of the work of</a:t>
            </a:r>
            <a:endParaRPr lang="en-US">
              <a:solidFill>
                <a:srgbClr val="002060"/>
              </a:solidFill>
              <a:latin typeface="Open Sans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10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numerous individuals, and we are deeply grateful for</a:t>
            </a:r>
            <a:endParaRPr lang="en-US">
              <a:solidFill>
                <a:srgbClr val="002060"/>
              </a:solidFill>
              <a:latin typeface="Open Sans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10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their contributions.</a:t>
            </a:r>
            <a:endParaRPr lang="en-US">
              <a:solidFill>
                <a:srgbClr val="002060"/>
              </a:solidFill>
              <a:latin typeface="Open Sans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100" b="1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Notice:</a:t>
            </a:r>
            <a:r>
              <a:rPr lang="en-US" sz="110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 These learning resources have been built</a:t>
            </a:r>
            <a:endParaRPr lang="en-US">
              <a:solidFill>
                <a:srgbClr val="002060"/>
              </a:solidFill>
              <a:latin typeface="Open Sans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10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for Texas students, aligned to the Texas Essential</a:t>
            </a:r>
            <a:endParaRPr lang="en-US">
              <a:solidFill>
                <a:srgbClr val="002060"/>
              </a:solidFill>
              <a:latin typeface="Open Sans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10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Knowledge and Skills, and are made available</a:t>
            </a:r>
            <a:endParaRPr lang="en-US">
              <a:solidFill>
                <a:srgbClr val="002060"/>
              </a:solidFill>
              <a:latin typeface="Open Sans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10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pursuant to Chapter 31, Subchapter B-1 of the Texas</a:t>
            </a:r>
            <a:endParaRPr lang="en-US">
              <a:solidFill>
                <a:srgbClr val="002060"/>
              </a:solidFill>
              <a:latin typeface="Open Sans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10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Education Code.</a:t>
            </a:r>
            <a:endParaRPr lang="en-US" sz="800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1936771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Copyrigh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6BAE16B-C054-E75B-8E80-768423C806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67193" y="70338"/>
            <a:ext cx="1975338" cy="791308"/>
          </a:xfrm>
          <a:prstGeom prst="rect">
            <a:avLst/>
          </a:prstGeom>
        </p:spPr>
        <p:txBody>
          <a:bodyPr/>
          <a:lstStyle>
            <a:lvl1pPr algn="r">
              <a:def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232C6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Copyright 2024 Texas Education Agency</a:t>
            </a:r>
            <a:endParaRPr lang="en-US" dirty="0"/>
          </a:p>
        </p:txBody>
      </p:sp>
      <p:sp>
        <p:nvSpPr>
          <p:cNvPr id="2" name="Google Shape;333;p58">
            <a:extLst>
              <a:ext uri="{FF2B5EF4-FFF2-40B4-BE49-F238E27FC236}">
                <a16:creationId xmlns:a16="http://schemas.microsoft.com/office/drawing/2014/main" id="{DC2EC6C6-5A7E-11A6-FAC3-E8079BDD5849}"/>
              </a:ext>
            </a:extLst>
          </p:cNvPr>
          <p:cNvSpPr txBox="1"/>
          <p:nvPr userDrawn="1"/>
        </p:nvSpPr>
        <p:spPr>
          <a:xfrm>
            <a:off x="2286000" y="1085850"/>
            <a:ext cx="9144000" cy="5772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800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70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© 2024. Texas Education Agency. Portions of this work are adapted, 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70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with permission, from originals created by</a:t>
            </a:r>
            <a:endParaRPr lang="en-US" sz="700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70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Amplify Education, Inc. (amplify.com) and the Core Knowledge </a:t>
            </a:r>
          </a:p>
          <a:p>
            <a:pPr marL="0" marR="0" lvl="0" indent="0" algn="r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70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Foundation (coreknowledge.org).</a:t>
            </a:r>
            <a:endParaRPr lang="en-US" sz="700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70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This work is licensed under a</a:t>
            </a:r>
            <a:endParaRPr lang="en-US" sz="700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70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Creative Commons Attribution-NonCommercial-ShareAlike</a:t>
            </a:r>
            <a:endParaRPr lang="en-US" sz="700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70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4.0 International License. </a:t>
            </a:r>
          </a:p>
          <a:p>
            <a:pPr marL="0" marR="0" lvl="0" indent="0" algn="r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70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You are free:</a:t>
            </a:r>
            <a:endParaRPr lang="en-US" sz="700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70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to Share—to copy, distribute, and transmit the work </a:t>
            </a:r>
          </a:p>
          <a:p>
            <a:pPr marL="0" marR="0" lvl="0" indent="0" algn="r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70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to Remix—to adapt the work</a:t>
            </a:r>
            <a:endParaRPr lang="en-US" sz="700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70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Under the following conditions:</a:t>
            </a:r>
            <a:endParaRPr lang="en-US" sz="700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70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Attribution—You must attribute any adaptations of the work in the </a:t>
            </a:r>
          </a:p>
          <a:p>
            <a:pPr marL="0" marR="0" lvl="0" indent="0" algn="r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70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following manner:</a:t>
            </a:r>
            <a:endParaRPr lang="en-US" sz="700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lang="en-US" sz="700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70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This work is based on original works of the Texas Education Agency, 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70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as well as prior works by Amplify Education, Inc. (amplify.com) and 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70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the Core Knowledge Foundation (coreknowledge.org) and is made 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70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available under a Creative Commons Attribution-NonCommercial-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70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ShareAlike 4.0 International License. This does not in any way imply 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70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endorsement by those authors of this work.</a:t>
            </a:r>
            <a:endParaRPr lang="en-US" sz="700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lang="en-US" sz="700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70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Noncommercial—You may not use this work for commercial 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70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purposes.</a:t>
            </a:r>
            <a:endParaRPr lang="en-US" sz="700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lang="en-US" sz="700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70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Share Alike—If you alter, transform, or build upon this work, you may 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70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distribute the resulting work only under the same or similar license 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70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to this one.</a:t>
            </a:r>
            <a:endParaRPr lang="en-US" sz="700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lang="en-US" sz="700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70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With the understanding that:</a:t>
            </a:r>
            <a:endParaRPr lang="en-US" sz="700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lang="en-US" sz="700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70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For any reuse or distribution, you must make clear to others the 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70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license terms of this work. The best way to do this is with a link to 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70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this web page:</a:t>
            </a:r>
            <a:endParaRPr lang="en-US" sz="700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70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https://creativecommons.org/licenses/by-nc-sa/4.0/</a:t>
            </a:r>
            <a:endParaRPr lang="en-US" sz="700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lang="en-US" sz="700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70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Trademarks and trade names are shown in this book strictly for 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70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illustrative and educational purposes and are the property of their 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70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respective owners. References herein should not be regarded as 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70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affecting the validity of said trademarks and trade names.</a:t>
            </a:r>
            <a:endParaRPr lang="en-US" sz="700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lang="en-US" sz="700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70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This work is based on prior works of Amplify Education, Inc. 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70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(amplify.com) and the Core Knowledge Foundation 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70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(coreknowledge.org) made available under a Creative Commons 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70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Attribution- NonCommercial-ShareAlike 4.0 International License. 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70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This does not in any way imply endorsement by those authors of 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70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this work.</a:t>
            </a:r>
            <a:endParaRPr lang="en-US" sz="700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lang="en-US" sz="700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70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Printed in the USA</a:t>
            </a:r>
            <a:endParaRPr lang="en-US" sz="700">
              <a:solidFill>
                <a:srgbClr val="002060"/>
              </a:solidFill>
              <a:latin typeface="Open Sans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5899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ustom Layout" preserve="1" userDrawn="1">
  <p:cSld name="Timer Ic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4;p2">
            <a:extLst>
              <a:ext uri="{FF2B5EF4-FFF2-40B4-BE49-F238E27FC236}">
                <a16:creationId xmlns:a16="http://schemas.microsoft.com/office/drawing/2014/main" id="{18571CED-AD1F-B6C8-CEBD-4208D46E422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0" y="0"/>
            <a:ext cx="12192000" cy="984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20" tIns="0" rIns="731520" bIns="4572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r>
              <a:rPr lang="en-US" dirty="0"/>
              <a:t>Timer Icon </a:t>
            </a:r>
          </a:p>
        </p:txBody>
      </p:sp>
      <p:grpSp>
        <p:nvGrpSpPr>
          <p:cNvPr id="7" name="Group 6" descr="Minute Timer">
            <a:extLst>
              <a:ext uri="{FF2B5EF4-FFF2-40B4-BE49-F238E27FC236}">
                <a16:creationId xmlns:a16="http://schemas.microsoft.com/office/drawing/2014/main" id="{DF2C005B-AB42-3C4B-A0F3-7DC61E61F436}"/>
              </a:ext>
            </a:extLst>
          </p:cNvPr>
          <p:cNvGrpSpPr/>
          <p:nvPr userDrawn="1"/>
        </p:nvGrpSpPr>
        <p:grpSpPr>
          <a:xfrm>
            <a:off x="11116820" y="5932865"/>
            <a:ext cx="987554" cy="731521"/>
            <a:chOff x="11116820" y="5932865"/>
            <a:chExt cx="987554" cy="73152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CDEE648-A34E-EB3A-A7FA-CBDABBF47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16820" y="5932865"/>
              <a:ext cx="987554" cy="731521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B2A7179-79CF-F195-04CC-CEFAD8DDCC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 userDrawn="1"/>
          </p:nvSpPr>
          <p:spPr>
            <a:xfrm>
              <a:off x="11116820" y="6090874"/>
              <a:ext cx="631835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2800" b="1" i="0" u="none" strike="noStrike" cap="none">
                <a:solidFill>
                  <a:srgbClr val="002060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85778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ustom Layout" preserve="1" userDrawn="1">
  <p:cSld name="Approved Icons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4;p2">
            <a:extLst>
              <a:ext uri="{FF2B5EF4-FFF2-40B4-BE49-F238E27FC236}">
                <a16:creationId xmlns:a16="http://schemas.microsoft.com/office/drawing/2014/main" id="{39036C77-0077-B76C-A7C8-F4C4E35ADB45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0" y="0"/>
            <a:ext cx="12192000" cy="984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20" tIns="0" rIns="731520" bIns="4572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r>
              <a:rPr lang="en-US" dirty="0"/>
              <a:t>Approved Icons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4418CA6-F2E0-40E6-D24D-9310B00FE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49249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15D873-DA14-AC4F-5EF2-C52FC00A3BF5}"/>
              </a:ext>
            </a:extLst>
          </p:cNvPr>
          <p:cNvSpPr txBox="1"/>
          <p:nvPr userDrawn="1"/>
        </p:nvSpPr>
        <p:spPr>
          <a:xfrm>
            <a:off x="420070" y="3802182"/>
            <a:ext cx="274320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0" u="none" strike="noStrike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Teaching Icon - </a:t>
            </a:r>
            <a:r>
              <a:rPr lang="en-US" sz="1400" b="0" i="0" u="none" strike="noStrike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use when there is no visual element to display and the lesson primarily involves the teacher prompting students, asking questions, or utilizing a physical prop. </a:t>
            </a:r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6983C13-5872-64EE-FFE3-86FF8D8172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3270" y="1149249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5D9FEFF-2838-5476-320B-5189391A4A84}"/>
              </a:ext>
            </a:extLst>
          </p:cNvPr>
          <p:cNvSpPr txBox="1"/>
          <p:nvPr userDrawn="1"/>
        </p:nvSpPr>
        <p:spPr>
          <a:xfrm>
            <a:off x="3257032" y="3802182"/>
            <a:ext cx="27432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400" b="1" i="0" u="none" strike="noStrike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Reading</a:t>
            </a:r>
            <a:r>
              <a:rPr lang="en-US" sz="1400" b="0" i="0" u="none" strike="noStrike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b="1" i="0" u="none" strike="noStrike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Icon -</a:t>
            </a:r>
            <a:r>
              <a:rPr lang="en-US" sz="1400" b="0" i="0" u="none" strike="noStrike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use when there is mention of student or teacher reading </a:t>
            </a:r>
            <a:r>
              <a:rPr lang="en-US" sz="1400" b="0" i="0" u="sng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without</a:t>
            </a:r>
            <a:r>
              <a:rPr lang="en-US" sz="1400" b="0" i="0" u="none" strike="noStrike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visual element (most often solo reading assignments at the higher grade levels).</a:t>
            </a:r>
            <a:endParaRPr lang="en-US" b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br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67F4799D-C7AE-B8B6-740B-1FFC39690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6540" y="1149249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39200E5-A4E4-FC10-3FC1-7C8D36FE4B0C}"/>
              </a:ext>
            </a:extLst>
          </p:cNvPr>
          <p:cNvSpPr txBox="1"/>
          <p:nvPr userDrawn="1"/>
        </p:nvSpPr>
        <p:spPr>
          <a:xfrm>
            <a:off x="6285532" y="3802182"/>
            <a:ext cx="278420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0" u="none" strike="noStrike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Group/Partner Reading Icon </a:t>
            </a:r>
            <a:r>
              <a:rPr lang="en-US" sz="1400" b="0" i="0" u="none" strike="noStrike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For use when there is mention of group/partner reading </a:t>
            </a:r>
            <a:r>
              <a:rPr lang="en-US" sz="1400" b="0" i="0" u="sng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without</a:t>
            </a:r>
            <a:r>
              <a:rPr lang="en-US" sz="1400" b="0" i="0" u="none" strike="noStrike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visual element.</a:t>
            </a:r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9D036517-528D-EEFB-BE20-438BE4CCE0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9740" y="1082668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92D4A8F-35C4-D602-A10D-30AC61A59E89}"/>
              </a:ext>
            </a:extLst>
          </p:cNvPr>
          <p:cNvSpPr txBox="1"/>
          <p:nvPr userDrawn="1"/>
        </p:nvSpPr>
        <p:spPr>
          <a:xfrm>
            <a:off x="9355065" y="3756016"/>
            <a:ext cx="2743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0" u="none" strike="noStrike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Listen Icon - </a:t>
            </a:r>
            <a:r>
              <a:rPr lang="en-US" sz="1400" b="0" i="0" u="none" strike="noStrike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use when there is a Listen or Listening heading </a:t>
            </a:r>
            <a:r>
              <a:rPr lang="en-US" sz="1400" b="0" i="0" u="sng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 no visual element.</a:t>
            </a:r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8000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ustom Layout" preserve="1" userDrawn="1">
  <p:cSld name="Approved Icons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;p2">
            <a:extLst>
              <a:ext uri="{FF2B5EF4-FFF2-40B4-BE49-F238E27FC236}">
                <a16:creationId xmlns:a16="http://schemas.microsoft.com/office/drawing/2014/main" id="{B87F0133-0568-E798-EAA7-22EC152B642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0" y="0"/>
            <a:ext cx="12192000" cy="984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20" tIns="0" rIns="731520" bIns="4572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r>
              <a:rPr lang="en-US" dirty="0"/>
              <a:t>Approved Icons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FF97BC5-40C2-B71D-64D6-449E387B6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301" y="1134879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15D873-DA14-AC4F-5EF2-C52FC00A3BF5}"/>
              </a:ext>
            </a:extLst>
          </p:cNvPr>
          <p:cNvSpPr txBox="1"/>
          <p:nvPr userDrawn="1"/>
        </p:nvSpPr>
        <p:spPr>
          <a:xfrm>
            <a:off x="420070" y="3802182"/>
            <a:ext cx="27432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0" u="none" strike="noStrike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Essential/Background Information Icon - </a:t>
            </a:r>
            <a:r>
              <a:rPr lang="en-US" sz="1400" b="0" i="0" u="none" strike="noStrike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use when there is mention of Essential or Background Information </a:t>
            </a:r>
            <a:r>
              <a:rPr lang="en-US" sz="1400" b="0" i="0" u="sng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 no visual element. </a:t>
            </a:r>
            <a:endParaRPr lang="en-US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FF9617C7-F204-FED5-3AC7-A61C47265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1263" y="1134879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5D9FEFF-2838-5476-320B-5189391A4A84}"/>
              </a:ext>
            </a:extLst>
          </p:cNvPr>
          <p:cNvSpPr txBox="1"/>
          <p:nvPr userDrawn="1"/>
        </p:nvSpPr>
        <p:spPr>
          <a:xfrm>
            <a:off x="3257032" y="3802182"/>
            <a:ext cx="2743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400" b="1" i="0" u="none" strike="noStrike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Core Connections Icon - </a:t>
            </a:r>
            <a:r>
              <a:rPr lang="en-US" sz="1400" b="0" i="0" u="none" strike="noStrike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use when there is mention of Core Connections </a:t>
            </a:r>
            <a:r>
              <a:rPr lang="en-US" sz="1400" b="0" i="0" u="sng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 no visual element.</a:t>
            </a:r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E2275C0F-54D1-EDB1-0523-26647DA29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6036" y="1134879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39200E5-A4E4-FC10-3FC1-7C8D36FE4B0C}"/>
              </a:ext>
            </a:extLst>
          </p:cNvPr>
          <p:cNvSpPr txBox="1"/>
          <p:nvPr userDrawn="1"/>
        </p:nvSpPr>
        <p:spPr>
          <a:xfrm>
            <a:off x="6285532" y="3775934"/>
            <a:ext cx="27432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400" b="1" i="0" u="none" strike="noStrike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Introduction Icon - </a:t>
            </a:r>
            <a:r>
              <a:rPr lang="en-US" sz="1400" b="0" i="0" u="none" strike="noStrike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use when there is a Introduction of material </a:t>
            </a:r>
            <a:r>
              <a:rPr lang="en-US" sz="1400" b="0" i="0" u="sng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 no visual element.</a:t>
            </a:r>
            <a:endParaRPr lang="en-US" b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br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128" name="Picture 8">
            <a:extLst>
              <a:ext uri="{FF2B5EF4-FFF2-40B4-BE49-F238E27FC236}">
                <a16:creationId xmlns:a16="http://schemas.microsoft.com/office/drawing/2014/main" id="{BF57CE5F-2401-CF12-DA52-7104F4AE9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24499" y="1070825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92D4A8F-35C4-D602-A10D-30AC61A59E89}"/>
              </a:ext>
            </a:extLst>
          </p:cNvPr>
          <p:cNvSpPr txBox="1"/>
          <p:nvPr userDrawn="1"/>
        </p:nvSpPr>
        <p:spPr>
          <a:xfrm>
            <a:off x="9314032" y="3729767"/>
            <a:ext cx="27432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0" u="none" strike="noStrike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Review Icon - </a:t>
            </a:r>
            <a:r>
              <a:rPr lang="en-US" sz="1400" b="0" i="0" u="none" strike="noStrike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use when there is a Review/Wrap-Up </a:t>
            </a:r>
            <a:r>
              <a:rPr lang="en-US" sz="1400" b="0" i="0" u="sng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 no visual element.</a:t>
            </a:r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9042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ustom Layout" preserve="1" userDrawn="1">
  <p:cSld name="Approved Icons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;p2">
            <a:extLst>
              <a:ext uri="{FF2B5EF4-FFF2-40B4-BE49-F238E27FC236}">
                <a16:creationId xmlns:a16="http://schemas.microsoft.com/office/drawing/2014/main" id="{5E1BDFFE-F139-D7F2-B260-89D4EEA921F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0" y="0"/>
            <a:ext cx="12192000" cy="984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20" tIns="0" rIns="731520" bIns="4572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r>
              <a:rPr lang="en-US" dirty="0"/>
              <a:t>Approved Icons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7E29A2C5-CE5D-5A46-37E1-7D83DD460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294" y="1059808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15D873-DA14-AC4F-5EF2-C52FC00A3BF5}"/>
              </a:ext>
            </a:extLst>
          </p:cNvPr>
          <p:cNvSpPr txBox="1"/>
          <p:nvPr userDrawn="1"/>
        </p:nvSpPr>
        <p:spPr>
          <a:xfrm>
            <a:off x="420070" y="3802182"/>
            <a:ext cx="27432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0" u="none" strike="noStrike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Game Icon - </a:t>
            </a:r>
            <a:r>
              <a:rPr lang="en-US" sz="1400" b="0" i="0" u="none" strike="noStrike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use when there is a Game activity </a:t>
            </a:r>
            <a:r>
              <a:rPr lang="en-US" sz="1400" b="0" i="0" u="sng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 no visual element</a:t>
            </a:r>
            <a:r>
              <a:rPr lang="en-US" sz="1400" b="0" i="0" u="none" strike="noStrike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the slide.</a:t>
            </a:r>
            <a:endParaRPr lang="en-US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A8283508-B082-AA6F-1E51-5E7BDF2B40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7032" y="1070825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5D9FEFF-2838-5476-320B-5189391A4A84}"/>
              </a:ext>
            </a:extLst>
          </p:cNvPr>
          <p:cNvSpPr txBox="1"/>
          <p:nvPr userDrawn="1"/>
        </p:nvSpPr>
        <p:spPr>
          <a:xfrm>
            <a:off x="3257032" y="3802182"/>
            <a:ext cx="2743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400" b="1" i="0" u="none" strike="noStrike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Close Reading Icon - </a:t>
            </a:r>
            <a:r>
              <a:rPr lang="en-US" sz="1400" b="0" i="0" u="none" strike="noStrike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use when there is a Close Reading activity </a:t>
            </a:r>
            <a:r>
              <a:rPr lang="en-US" sz="1400" b="0" i="0" u="sng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 no visual element</a:t>
            </a:r>
            <a:r>
              <a:rPr lang="en-US" sz="1400" b="0" i="0" u="none" strike="noStrike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the slide.</a:t>
            </a:r>
            <a:endParaRPr lang="en-US" b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150" name="Picture 6">
            <a:extLst>
              <a:ext uri="{FF2B5EF4-FFF2-40B4-BE49-F238E27FC236}">
                <a16:creationId xmlns:a16="http://schemas.microsoft.com/office/drawing/2014/main" id="{1713C69E-41ED-97FE-ED60-32FC67407C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1770" y="1082668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39200E5-A4E4-FC10-3FC1-7C8D36FE4B0C}"/>
              </a:ext>
            </a:extLst>
          </p:cNvPr>
          <p:cNvSpPr txBox="1"/>
          <p:nvPr userDrawn="1"/>
        </p:nvSpPr>
        <p:spPr>
          <a:xfrm>
            <a:off x="6285532" y="3775934"/>
            <a:ext cx="274320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400" b="1" i="0" u="none" strike="noStrike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Compare and Contrast Icon - </a:t>
            </a:r>
            <a:r>
              <a:rPr lang="en-US" sz="1400" b="0" i="0" u="none" strike="noStrike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use when there is a Compare/Contrast activity </a:t>
            </a:r>
            <a:r>
              <a:rPr lang="en-US" sz="1400" b="0" i="0" u="sng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 no visual element</a:t>
            </a:r>
            <a:r>
              <a:rPr lang="en-US" sz="1400" b="0" i="0" u="none" strike="noStrike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the slide.</a:t>
            </a:r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4219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4;p2">
            <a:extLst>
              <a:ext uri="{FF2B5EF4-FFF2-40B4-BE49-F238E27FC236}">
                <a16:creationId xmlns:a16="http://schemas.microsoft.com/office/drawing/2014/main" id="{0950C17B-BD27-A82C-33E9-CA31661C01B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0" y="0"/>
            <a:ext cx="12192000" cy="984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20" tIns="0" rIns="731520" bIns="4572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r>
              <a:rPr lang="en-US"/>
              <a:t>Reading</a:t>
            </a:r>
          </a:p>
        </p:txBody>
      </p:sp>
      <p:pic>
        <p:nvPicPr>
          <p:cNvPr id="6" name="Picture 2" descr="A reading icon of a person reading a book">
            <a:extLst>
              <a:ext uri="{FF2B5EF4-FFF2-40B4-BE49-F238E27FC236}">
                <a16:creationId xmlns:a16="http://schemas.microsoft.com/office/drawing/2014/main" id="{D7CF334A-102C-EFCF-3342-058418DB58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0752" y="1408176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21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/Partner R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r partner reading icon of two people reading a book">
            <a:extLst>
              <a:ext uri="{FF2B5EF4-FFF2-40B4-BE49-F238E27FC236}">
                <a16:creationId xmlns:a16="http://schemas.microsoft.com/office/drawing/2014/main" id="{AC891256-B08C-A1A0-F9D0-3E4F79FDD18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0752" y="1408176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14;p2">
            <a:extLst>
              <a:ext uri="{FF2B5EF4-FFF2-40B4-BE49-F238E27FC236}">
                <a16:creationId xmlns:a16="http://schemas.microsoft.com/office/drawing/2014/main" id="{0026DD96-53EF-791E-9804-D3EA565707B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0" y="0"/>
            <a:ext cx="12192000" cy="984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20" tIns="0" rIns="731520" bIns="4572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r>
              <a:rPr lang="en-US"/>
              <a:t>Group/Partner Reading</a:t>
            </a:r>
          </a:p>
        </p:txBody>
      </p:sp>
    </p:spTree>
    <p:extLst>
      <p:ext uri="{BB962C8B-B14F-4D97-AF65-F5344CB8AC3E}">
        <p14:creationId xmlns:p14="http://schemas.microsoft.com/office/powerpoint/2010/main" val="1558982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;p2">
            <a:extLst>
              <a:ext uri="{FF2B5EF4-FFF2-40B4-BE49-F238E27FC236}">
                <a16:creationId xmlns:a16="http://schemas.microsoft.com/office/drawing/2014/main" id="{39CB79E5-19C5-109A-8376-BE22A90BF15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0" y="0"/>
            <a:ext cx="12192000" cy="984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20" tIns="0" rIns="731520" bIns="4572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r>
              <a:rPr lang="en-US"/>
              <a:t>Slide Title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01C2653F-32FF-38F4-D520-496C261B31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097280"/>
            <a:ext cx="10515600" cy="5769864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0550147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A listening icon of an ear">
            <a:extLst>
              <a:ext uri="{FF2B5EF4-FFF2-40B4-BE49-F238E27FC236}">
                <a16:creationId xmlns:a16="http://schemas.microsoft.com/office/drawing/2014/main" id="{782EF559-A78F-B32B-10EF-4235C7B843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0752" y="1408176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14;p2">
            <a:extLst>
              <a:ext uri="{FF2B5EF4-FFF2-40B4-BE49-F238E27FC236}">
                <a16:creationId xmlns:a16="http://schemas.microsoft.com/office/drawing/2014/main" id="{2B1CBCB9-4E38-152E-3203-A12FBF5C7ECF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0" y="0"/>
            <a:ext cx="12192000" cy="984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20" tIns="0" rIns="731520" bIns="4572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r>
              <a:rPr lang="en-US"/>
              <a:t>Listen</a:t>
            </a:r>
          </a:p>
        </p:txBody>
      </p:sp>
    </p:spTree>
    <p:extLst>
      <p:ext uri="{BB962C8B-B14F-4D97-AF65-F5344CB8AC3E}">
        <p14:creationId xmlns:p14="http://schemas.microsoft.com/office/powerpoint/2010/main" val="28838727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essential or background information icon of an open book">
            <a:extLst>
              <a:ext uri="{FF2B5EF4-FFF2-40B4-BE49-F238E27FC236}">
                <a16:creationId xmlns:a16="http://schemas.microsoft.com/office/drawing/2014/main" id="{5D95A575-6778-9BAB-4923-495D3BDB4E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0752" y="1408176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14;p2">
            <a:extLst>
              <a:ext uri="{FF2B5EF4-FFF2-40B4-BE49-F238E27FC236}">
                <a16:creationId xmlns:a16="http://schemas.microsoft.com/office/drawing/2014/main" id="{B04A6BCE-1F0B-29B6-E6A0-E534EC54C9F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0" y="0"/>
            <a:ext cx="12192000" cy="984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20" tIns="0" rIns="731520" bIns="4572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r>
              <a:rPr lang="en-US"/>
              <a:t>Essential Background</a:t>
            </a:r>
          </a:p>
        </p:txBody>
      </p:sp>
    </p:spTree>
    <p:extLst>
      <p:ext uri="{BB962C8B-B14F-4D97-AF65-F5344CB8AC3E}">
        <p14:creationId xmlns:p14="http://schemas.microsoft.com/office/powerpoint/2010/main" val="29902846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e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 core connections round icon with circles and dots.&#10;">
            <a:extLst>
              <a:ext uri="{FF2B5EF4-FFF2-40B4-BE49-F238E27FC236}">
                <a16:creationId xmlns:a16="http://schemas.microsoft.com/office/drawing/2014/main" id="{20F89DB4-FCEA-D4F4-177D-206988B54B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0752" y="1408176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14;p2">
            <a:extLst>
              <a:ext uri="{FF2B5EF4-FFF2-40B4-BE49-F238E27FC236}">
                <a16:creationId xmlns:a16="http://schemas.microsoft.com/office/drawing/2014/main" id="{13066194-04F8-3025-EE25-2175FA24103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0" y="0"/>
            <a:ext cx="12192000" cy="984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20" tIns="0" rIns="731520" bIns="4572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r>
              <a:rPr lang="en-US"/>
              <a:t>Core Connections</a:t>
            </a:r>
          </a:p>
        </p:txBody>
      </p:sp>
    </p:spTree>
    <p:extLst>
      <p:ext uri="{BB962C8B-B14F-4D97-AF65-F5344CB8AC3E}">
        <p14:creationId xmlns:p14="http://schemas.microsoft.com/office/powerpoint/2010/main" val="32190487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An introduction icon with a play button">
            <a:extLst>
              <a:ext uri="{FF2B5EF4-FFF2-40B4-BE49-F238E27FC236}">
                <a16:creationId xmlns:a16="http://schemas.microsoft.com/office/drawing/2014/main" id="{E47AE5F7-D7C2-8DB2-4712-8AB667560E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0752" y="1408176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14;p2">
            <a:extLst>
              <a:ext uri="{FF2B5EF4-FFF2-40B4-BE49-F238E27FC236}">
                <a16:creationId xmlns:a16="http://schemas.microsoft.com/office/drawing/2014/main" id="{1B22FD85-1E8F-5B2F-01DA-522B31CE5E0F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0" y="0"/>
            <a:ext cx="12192000" cy="984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20" tIns="0" rIns="731520" bIns="4572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r>
              <a:rPr lang="en-US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8764625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A review icon with a closed book and checkmark">
            <a:extLst>
              <a:ext uri="{FF2B5EF4-FFF2-40B4-BE49-F238E27FC236}">
                <a16:creationId xmlns:a16="http://schemas.microsoft.com/office/drawing/2014/main" id="{5EB7FDC6-157B-6685-59D1-9C96BC0FE6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0752" y="1408176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14;p2">
            <a:extLst>
              <a:ext uri="{FF2B5EF4-FFF2-40B4-BE49-F238E27FC236}">
                <a16:creationId xmlns:a16="http://schemas.microsoft.com/office/drawing/2014/main" id="{DA3B11FC-27CC-ED13-4742-669DCAAE68D7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0" y="0"/>
            <a:ext cx="12192000" cy="984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20" tIns="0" rIns="731520" bIns="4572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r>
              <a:rPr lang="en-US"/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35430162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me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ame icon of a book with a puzzle piece on top">
            <a:extLst>
              <a:ext uri="{FF2B5EF4-FFF2-40B4-BE49-F238E27FC236}">
                <a16:creationId xmlns:a16="http://schemas.microsoft.com/office/drawing/2014/main" id="{A2D2A847-8BF8-D1A3-1507-A09E327DB6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0752" y="1408176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14;p2">
            <a:extLst>
              <a:ext uri="{FF2B5EF4-FFF2-40B4-BE49-F238E27FC236}">
                <a16:creationId xmlns:a16="http://schemas.microsoft.com/office/drawing/2014/main" id="{11EAF051-7CAA-96D7-E914-BA219050C04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0" y="0"/>
            <a:ext cx="12192000" cy="984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20" tIns="0" rIns="731520" bIns="4572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r>
              <a:rPr lang="en-US"/>
              <a:t>Game</a:t>
            </a:r>
          </a:p>
        </p:txBody>
      </p:sp>
    </p:spTree>
    <p:extLst>
      <p:ext uri="{BB962C8B-B14F-4D97-AF65-F5344CB8AC3E}">
        <p14:creationId xmlns:p14="http://schemas.microsoft.com/office/powerpoint/2010/main" val="28361226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e R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 close reading icon of an open book with a magnifying glass">
            <a:extLst>
              <a:ext uri="{FF2B5EF4-FFF2-40B4-BE49-F238E27FC236}">
                <a16:creationId xmlns:a16="http://schemas.microsoft.com/office/drawing/2014/main" id="{A92C3C09-13B7-6DC1-6BCB-DE705FC449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0752" y="1408176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14;p2">
            <a:extLst>
              <a:ext uri="{FF2B5EF4-FFF2-40B4-BE49-F238E27FC236}">
                <a16:creationId xmlns:a16="http://schemas.microsoft.com/office/drawing/2014/main" id="{D3867378-74E6-1ACA-9296-153525BAF91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0" y="0"/>
            <a:ext cx="12192000" cy="984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20" tIns="0" rIns="731520" bIns="4572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r>
              <a:rPr lang="en-US"/>
              <a:t>Close Reading</a:t>
            </a:r>
          </a:p>
        </p:txBody>
      </p:sp>
    </p:spTree>
    <p:extLst>
      <p:ext uri="{BB962C8B-B14F-4D97-AF65-F5344CB8AC3E}">
        <p14:creationId xmlns:p14="http://schemas.microsoft.com/office/powerpoint/2010/main" val="1095168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e and Contr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A compare and contrast icon with half of an apple and half of an orange">
            <a:extLst>
              <a:ext uri="{FF2B5EF4-FFF2-40B4-BE49-F238E27FC236}">
                <a16:creationId xmlns:a16="http://schemas.microsoft.com/office/drawing/2014/main" id="{C810E18F-7DC7-DDD7-7EFB-120D6E9DE3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0752" y="1408176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14;p2">
            <a:extLst>
              <a:ext uri="{FF2B5EF4-FFF2-40B4-BE49-F238E27FC236}">
                <a16:creationId xmlns:a16="http://schemas.microsoft.com/office/drawing/2014/main" id="{8ED6D9AC-CBE5-7C2E-87B3-8644C3B2D2D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0" y="0"/>
            <a:ext cx="12192000" cy="984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20" tIns="0" rIns="731520" bIns="4572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r>
              <a:rPr lang="en-US"/>
              <a:t>Compare and Contrast</a:t>
            </a:r>
          </a:p>
        </p:txBody>
      </p:sp>
    </p:spTree>
    <p:extLst>
      <p:ext uri="{BB962C8B-B14F-4D97-AF65-F5344CB8AC3E}">
        <p14:creationId xmlns:p14="http://schemas.microsoft.com/office/powerpoint/2010/main" val="41583556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i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A Chaining icon of cubes chained together.">
            <a:extLst>
              <a:ext uri="{FF2B5EF4-FFF2-40B4-BE49-F238E27FC236}">
                <a16:creationId xmlns:a16="http://schemas.microsoft.com/office/drawing/2014/main" id="{C4EBE8E8-D75A-1F08-E2C9-BD4166A647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0752" y="1408176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14;p2">
            <a:extLst>
              <a:ext uri="{FF2B5EF4-FFF2-40B4-BE49-F238E27FC236}">
                <a16:creationId xmlns:a16="http://schemas.microsoft.com/office/drawing/2014/main" id="{9B8CCFE1-4917-3416-0A48-807AFB78AD8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0" y="0"/>
            <a:ext cx="12192000" cy="984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20" tIns="0" rIns="731520" bIns="4572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r>
              <a:rPr lang="en-US"/>
              <a:t>Chaining</a:t>
            </a:r>
          </a:p>
        </p:txBody>
      </p:sp>
    </p:spTree>
    <p:extLst>
      <p:ext uri="{BB962C8B-B14F-4D97-AF65-F5344CB8AC3E}">
        <p14:creationId xmlns:p14="http://schemas.microsoft.com/office/powerpoint/2010/main" val="17259577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tter Ca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A Letter Cards icon of fanned cards. The top card shows the capital letter A.">
            <a:extLst>
              <a:ext uri="{FF2B5EF4-FFF2-40B4-BE49-F238E27FC236}">
                <a16:creationId xmlns:a16="http://schemas.microsoft.com/office/drawing/2014/main" id="{EA56B3AE-B6E8-FFD8-1733-C9ACC087B8A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0752" y="1408176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14;p2">
            <a:extLst>
              <a:ext uri="{FF2B5EF4-FFF2-40B4-BE49-F238E27FC236}">
                <a16:creationId xmlns:a16="http://schemas.microsoft.com/office/drawing/2014/main" id="{53C56CEB-FE4B-B310-316F-F971E7A781E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0" y="0"/>
            <a:ext cx="12192000" cy="984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20" tIns="0" rIns="731520" bIns="4572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r>
              <a:rPr lang="en-US"/>
              <a:t>Letter Cards</a:t>
            </a:r>
          </a:p>
        </p:txBody>
      </p:sp>
    </p:spTree>
    <p:extLst>
      <p:ext uri="{BB962C8B-B14F-4D97-AF65-F5344CB8AC3E}">
        <p14:creationId xmlns:p14="http://schemas.microsoft.com/office/powerpoint/2010/main" val="3314055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Purpose for Listening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4;p2">
            <a:extLst>
              <a:ext uri="{FF2B5EF4-FFF2-40B4-BE49-F238E27FC236}">
                <a16:creationId xmlns:a16="http://schemas.microsoft.com/office/drawing/2014/main" id="{DE54E0BB-F10E-CBFA-D599-4F3296656C9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0" y="0"/>
            <a:ext cx="12192000" cy="984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20" tIns="0" rIns="731520" bIns="4572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r>
              <a:rPr lang="en-US" dirty="0"/>
              <a:t>Purpose for Listening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22C9663-8AD1-DE80-37F4-8D040A1E2C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097280"/>
            <a:ext cx="10515600" cy="5769864"/>
          </a:xfrm>
          <a:prstGeom prst="rect">
            <a:avLst/>
          </a:prstGeom>
        </p:spPr>
        <p:txBody>
          <a:bodyPr anchor="ctr" anchorCtr="0"/>
          <a:lstStyle>
            <a:lvl1pPr algn="ctr">
              <a:defRPr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Listen carefully to learn…</a:t>
            </a:r>
          </a:p>
        </p:txBody>
      </p:sp>
    </p:spTree>
    <p:extLst>
      <p:ext uri="{BB962C8B-B14F-4D97-AF65-F5344CB8AC3E}">
        <p14:creationId xmlns:p14="http://schemas.microsoft.com/office/powerpoint/2010/main" val="35592311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cky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he Tricky icon of a person holding a book and a display of cards.">
            <a:extLst>
              <a:ext uri="{FF2B5EF4-FFF2-40B4-BE49-F238E27FC236}">
                <a16:creationId xmlns:a16="http://schemas.microsoft.com/office/drawing/2014/main" id="{74A93C98-5E6F-4225-4F2C-B192E33724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0752" y="1408176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14;p2">
            <a:extLst>
              <a:ext uri="{FF2B5EF4-FFF2-40B4-BE49-F238E27FC236}">
                <a16:creationId xmlns:a16="http://schemas.microsoft.com/office/drawing/2014/main" id="{67A0D5A8-A4EF-B365-34B7-B1F411CCDEB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0" y="0"/>
            <a:ext cx="12192000" cy="984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20" tIns="0" rIns="731520" bIns="4572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r>
              <a:rPr lang="en-US"/>
              <a:t>Tricky Words</a:t>
            </a:r>
          </a:p>
        </p:txBody>
      </p:sp>
    </p:spTree>
    <p:extLst>
      <p:ext uri="{BB962C8B-B14F-4D97-AF65-F5344CB8AC3E}">
        <p14:creationId xmlns:p14="http://schemas.microsoft.com/office/powerpoint/2010/main" val="24900783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ggle Ca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Wiggle icon of a person pointing at a board displaying wavy lines.">
            <a:extLst>
              <a:ext uri="{FF2B5EF4-FFF2-40B4-BE49-F238E27FC236}">
                <a16:creationId xmlns:a16="http://schemas.microsoft.com/office/drawing/2014/main" id="{802C7313-38A0-8F3E-8AE9-D00C3BCF30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0752" y="1408176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14;p2">
            <a:extLst>
              <a:ext uri="{FF2B5EF4-FFF2-40B4-BE49-F238E27FC236}">
                <a16:creationId xmlns:a16="http://schemas.microsoft.com/office/drawing/2014/main" id="{D65E51B8-C66F-30B5-12BB-7DFE0EE66AC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0" y="0"/>
            <a:ext cx="12192000" cy="984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20" tIns="0" rIns="731520" bIns="4572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r>
              <a:rPr lang="en-US"/>
              <a:t>Wiggle Cards</a:t>
            </a:r>
          </a:p>
        </p:txBody>
      </p:sp>
    </p:spTree>
    <p:extLst>
      <p:ext uri="{BB962C8B-B14F-4D97-AF65-F5344CB8AC3E}">
        <p14:creationId xmlns:p14="http://schemas.microsoft.com/office/powerpoint/2010/main" val="37835513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ustom Layout" preserve="1" userDrawn="1">
  <p:cSld name="Approved Icons F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;p2">
            <a:extLst>
              <a:ext uri="{FF2B5EF4-FFF2-40B4-BE49-F238E27FC236}">
                <a16:creationId xmlns:a16="http://schemas.microsoft.com/office/drawing/2014/main" id="{B87F0133-0568-E798-EAA7-22EC152B642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0" y="0"/>
            <a:ext cx="12192000" cy="984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20" tIns="0" rIns="731520" bIns="4572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r>
              <a:rPr lang="en-US" dirty="0"/>
              <a:t>Approved Icons: FOUNDATIONAL SKILLS UNITS ONLY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CF1B0D6F-8A3C-7F84-4DF4-12CDAAFF4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532" y="1134879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15D873-DA14-AC4F-5EF2-C52FC00A3BF5}"/>
              </a:ext>
            </a:extLst>
          </p:cNvPr>
          <p:cNvSpPr txBox="1"/>
          <p:nvPr userDrawn="1"/>
        </p:nvSpPr>
        <p:spPr>
          <a:xfrm>
            <a:off x="420070" y="3802182"/>
            <a:ext cx="27432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0" u="none" strike="noStrike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Chaining Icon – </a:t>
            </a:r>
            <a:r>
              <a:rPr lang="en-US" sz="1400" b="0" i="0" u="none" strike="noStrike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 when there is mention of Chaining, a board/physical prop activity utilized extensively in the lower grade Foundational Skills decks.</a:t>
            </a:r>
            <a:endParaRPr lang="en-US" sz="1400" b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3492E23A-6D45-2A94-F646-C6733D464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7032" y="1134879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5D9FEFF-2838-5476-320B-5189391A4A84}"/>
              </a:ext>
            </a:extLst>
          </p:cNvPr>
          <p:cNvSpPr txBox="1"/>
          <p:nvPr userDrawn="1"/>
        </p:nvSpPr>
        <p:spPr>
          <a:xfrm>
            <a:off x="3257032" y="3802182"/>
            <a:ext cx="27432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400" b="1" i="0" u="none" strike="noStrike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Letter Cards – </a:t>
            </a:r>
            <a:r>
              <a:rPr lang="en-US" sz="1400" b="0" i="0" u="none" strike="noStrike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 when there is mention of Small/Large Letter Cards, a physical prop used extensively in the lower grade Foundational Skills decks. </a:t>
            </a:r>
            <a:endParaRPr lang="en-US" b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D5E8125-3207-0014-634C-C46574A396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5532" y="1134879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39200E5-A4E4-FC10-3FC1-7C8D36FE4B0C}"/>
              </a:ext>
            </a:extLst>
          </p:cNvPr>
          <p:cNvSpPr txBox="1"/>
          <p:nvPr userDrawn="1"/>
        </p:nvSpPr>
        <p:spPr>
          <a:xfrm>
            <a:off x="6285532" y="3775934"/>
            <a:ext cx="274320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400" b="1" i="0" u="none" strike="noStrike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Tricky - </a:t>
            </a:r>
            <a:r>
              <a:rPr lang="en-US" sz="1400" b="0" i="0" u="none" strike="noStrike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 when there is mention of Tricky Words, a physical prop used extensively in the lower grade Foundational Skills decks. </a:t>
            </a:r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CEA2E57-AF98-2C03-787B-AAA795CBC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14032" y="1058982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92D4A8F-35C4-D602-A10D-30AC61A59E89}"/>
              </a:ext>
            </a:extLst>
          </p:cNvPr>
          <p:cNvSpPr txBox="1"/>
          <p:nvPr userDrawn="1"/>
        </p:nvSpPr>
        <p:spPr>
          <a:xfrm>
            <a:off x="9314032" y="3729767"/>
            <a:ext cx="274320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0" u="none" strike="noStrike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Wiggle - </a:t>
            </a:r>
            <a:r>
              <a:rPr lang="en-US" sz="1400" b="0" i="0" u="none" strike="noStrike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 when there is mention of Wiggle Cards, a hand-held prop used extensively in the lower grade Foundational Skills decks.</a:t>
            </a:r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3114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ustom Layout" preserve="1" userDrawn="1">
  <p:cSld name="Color Cod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4;p2">
            <a:extLst>
              <a:ext uri="{FF2B5EF4-FFF2-40B4-BE49-F238E27FC236}">
                <a16:creationId xmlns:a16="http://schemas.microsoft.com/office/drawing/2014/main" id="{39036C77-0077-B76C-A7C8-F4C4E35ADB45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0" y="0"/>
            <a:ext cx="12192000" cy="984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20" tIns="0" rIns="731520" bIns="4572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r>
              <a:rPr lang="en-US" dirty="0"/>
              <a:t>Color Codes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3D5C32-7FDF-C6B0-AEF0-26AADFDC2B3D}"/>
              </a:ext>
            </a:extLst>
          </p:cNvPr>
          <p:cNvSpPr txBox="1"/>
          <p:nvPr userDrawn="1"/>
        </p:nvSpPr>
        <p:spPr>
          <a:xfrm>
            <a:off x="998444" y="4019363"/>
            <a:ext cx="41827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Symbol" panose="05050102010706020507" pitchFamily="18" charset="2"/>
              <a:buChar char=""/>
            </a:pPr>
            <a:r>
              <a:rPr lang="sv-SE" sz="2000" b="1" i="0" u="none" strike="noStrike" cap="none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Kindergarten</a:t>
            </a:r>
            <a:r>
              <a:rPr lang="sv-SE" sz="2000" b="0" i="0" u="none" strike="noStrike" cap="none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: #F05174</a:t>
            </a:r>
          </a:p>
          <a:p>
            <a:pPr marL="457200" marR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Symbol" panose="05050102010706020507" pitchFamily="18" charset="2"/>
              <a:buChar char=""/>
            </a:pPr>
            <a:r>
              <a:rPr lang="sv-SE" sz="2000" b="1" i="0" u="none" strike="noStrike" cap="none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Grade 1</a:t>
            </a:r>
            <a:r>
              <a:rPr lang="sv-SE" sz="2000" b="0" i="0" u="none" strike="noStrike" cap="none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: #35BDB4</a:t>
            </a:r>
          </a:p>
          <a:p>
            <a:pPr marL="457200" marR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Symbol" panose="05050102010706020507" pitchFamily="18" charset="2"/>
              <a:buChar char=""/>
            </a:pPr>
            <a:r>
              <a:rPr lang="sv-SE" sz="2000" b="1" i="0" u="none" strike="noStrike" cap="none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Grade 2</a:t>
            </a:r>
            <a:r>
              <a:rPr lang="sv-SE" sz="2000" b="0" i="0" u="none" strike="noStrike" cap="none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: #F47D52</a:t>
            </a:r>
          </a:p>
          <a:p>
            <a:pPr marL="457200" marR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Symbol" panose="05050102010706020507" pitchFamily="18" charset="2"/>
              <a:buChar char=""/>
            </a:pPr>
            <a:r>
              <a:rPr lang="sv-SE" sz="2000" b="1" i="0" u="none" strike="noStrike" cap="none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Grade 3</a:t>
            </a:r>
            <a:r>
              <a:rPr lang="sv-SE" sz="2000" b="0" i="0" u="none" strike="noStrike" cap="none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: #41B653</a:t>
            </a:r>
          </a:p>
          <a:p>
            <a:pPr marL="457200" marR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Symbol" panose="05050102010706020507" pitchFamily="18" charset="2"/>
              <a:buChar char=""/>
            </a:pPr>
            <a:r>
              <a:rPr lang="sv-SE" sz="2000" b="1" i="0" u="none" strike="noStrike" cap="none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Grade 4</a:t>
            </a:r>
            <a:r>
              <a:rPr lang="sv-SE" sz="2000" b="0" i="0" u="none" strike="noStrike" cap="none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: #FCC616</a:t>
            </a:r>
          </a:p>
          <a:p>
            <a:pPr marL="457200" marR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Symbol" panose="05050102010706020507" pitchFamily="18" charset="2"/>
              <a:buChar char=""/>
            </a:pPr>
            <a:r>
              <a:rPr lang="sv-SE" sz="2000" b="1" i="0" u="none" strike="noStrike" cap="none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Grade 5</a:t>
            </a:r>
            <a:r>
              <a:rPr lang="sv-SE" sz="2000" b="0" i="0" u="none" strike="noStrike" cap="none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: #B75BA3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B53919-FC01-012C-53AD-4E360AEDC5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74914" y="4019363"/>
            <a:ext cx="5372850" cy="147658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D21E9E4-A06C-E7CB-F956-781EE14AABBB}"/>
              </a:ext>
            </a:extLst>
          </p:cNvPr>
          <p:cNvSpPr txBox="1"/>
          <p:nvPr userDrawn="1"/>
        </p:nvSpPr>
        <p:spPr>
          <a:xfrm>
            <a:off x="998444" y="1870491"/>
            <a:ext cx="1043155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002060"/>
              </a:buClr>
              <a:buFont typeface="+mj-lt"/>
              <a:buAutoNum type="arabicPeriod"/>
            </a:pPr>
            <a:r>
              <a:rPr lang="en-US" sz="2000" b="0" i="0" u="none" strike="noStrike" cap="none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Go to Slide 1 of the Master Slides. </a:t>
            </a:r>
          </a:p>
          <a:p>
            <a:pPr marL="342900" indent="-342900">
              <a:buClr>
                <a:srgbClr val="002060"/>
              </a:buClr>
              <a:buFont typeface="+mj-lt"/>
              <a:buAutoNum type="arabicPeriod"/>
            </a:pPr>
            <a:r>
              <a:rPr lang="en-US" sz="2000" b="0" i="0" u="none" strike="noStrike" cap="none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Click on the purple line. </a:t>
            </a:r>
          </a:p>
          <a:p>
            <a:pPr marL="342900" indent="-342900">
              <a:buClr>
                <a:srgbClr val="002060"/>
              </a:buClr>
              <a:buFont typeface="+mj-lt"/>
              <a:buAutoNum type="arabicPeriod"/>
            </a:pPr>
            <a:r>
              <a:rPr lang="en-US" sz="2000" b="0" i="0" u="none" strike="noStrike" cap="none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Click Shape Format to edit the Line colors. The theme colors are programmed to match the grade colors you need. </a:t>
            </a:r>
          </a:p>
          <a:p>
            <a:pPr marL="342900" indent="-342900">
              <a:buClr>
                <a:srgbClr val="002060"/>
              </a:buClr>
              <a:buFont typeface="+mj-lt"/>
              <a:buAutoNum type="arabicPeriod"/>
            </a:pPr>
            <a:r>
              <a:rPr lang="en-US" sz="2000" b="0" i="0" u="none" strike="noStrike" cap="none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Click on the color corresponding to the deck’s grade level. The Grade Colors are labeled in the image below.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13A8C3-6E62-04E4-0879-A6F698ABB661}"/>
              </a:ext>
            </a:extLst>
          </p:cNvPr>
          <p:cNvSpPr txBox="1"/>
          <p:nvPr userDrawn="1"/>
        </p:nvSpPr>
        <p:spPr>
          <a:xfrm>
            <a:off x="721960" y="1470381"/>
            <a:ext cx="109845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To edit the colored line above to match the appropriate grade color for your deck: </a:t>
            </a:r>
          </a:p>
        </p:txBody>
      </p:sp>
    </p:spTree>
    <p:extLst>
      <p:ext uri="{BB962C8B-B14F-4D97-AF65-F5344CB8AC3E}">
        <p14:creationId xmlns:p14="http://schemas.microsoft.com/office/powerpoint/2010/main" val="23289442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 preserve="1" userDrawn="1">
  <p:cSld name="Kinder Front 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0;p17">
            <a:extLst>
              <a:ext uri="{FF2B5EF4-FFF2-40B4-BE49-F238E27FC236}">
                <a16:creationId xmlns:a16="http://schemas.microsoft.com/office/drawing/2014/main" id="{27E92F23-1254-D53B-87C3-388668F0D70E}"/>
              </a:ext>
            </a:extLst>
          </p:cNvPr>
          <p:cNvSpPr txBox="1">
            <a:spLocks noGrp="1"/>
          </p:cNvSpPr>
          <p:nvPr>
            <p:ph type="body" idx="2" hasCustomPrompt="1"/>
          </p:nvPr>
        </p:nvSpPr>
        <p:spPr>
          <a:xfrm>
            <a:off x="2999702" y="5910912"/>
            <a:ext cx="9099933" cy="5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121900" bIns="121900" anchor="t" anchorCtr="0">
            <a:noAutofit/>
          </a:bodyPr>
          <a:lstStyle>
            <a:lvl1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 b="1">
                <a:solidFill>
                  <a:srgbClr val="002060"/>
                </a:solidFill>
                <a:latin typeface="Open Sans"/>
                <a:ea typeface="Open Sans"/>
                <a:cs typeface="Open Sans"/>
                <a:sym typeface="Symbol" panose="05050102010706020507" pitchFamily="18" charset="2"/>
              </a:defRPr>
            </a:lvl1pPr>
            <a:lvl2pPr marL="91440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r>
              <a:rPr lang="en-US" dirty="0"/>
              <a:t>GRADE K UNIT #  </a:t>
            </a:r>
            <a:r>
              <a:rPr lang="en-US" sz="20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Lesson #: Title</a:t>
            </a:r>
            <a:endParaRPr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DAA05DB0-0B48-B66C-D9F8-63FA94C4A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3048" y="1188720"/>
            <a:ext cx="7956600" cy="1433400"/>
          </a:xfrm>
          <a:prstGeom prst="rect">
            <a:avLst/>
          </a:prstGeom>
        </p:spPr>
        <p:txBody>
          <a:bodyPr lIns="118872" tIns="118872" rIns="118872" bIns="118872" anchor="ctr"/>
          <a:lstStyle>
            <a:lvl1pPr algn="r">
              <a:defRPr b="1">
                <a:solidFill>
                  <a:srgbClr val="222C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4841760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ustom Layout" preserve="1" userDrawn="1">
  <p:cSld name="Kinder Back 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3F8C786-80D7-2218-B2E8-0D1CC13793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95588" y="5882325"/>
            <a:ext cx="3431372" cy="415288"/>
          </a:xfrm>
          <a:prstGeom prst="rect">
            <a:avLst/>
          </a:prstGeom>
        </p:spPr>
        <p:txBody>
          <a:bodyPr lIns="0" rIns="0" anchor="ctr"/>
          <a:lstStyle>
            <a:lvl1pPr marL="0" indent="0" algn="ctr">
              <a:buNone/>
              <a:defRPr sz="18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UNIQUE ID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4177DAF-274B-C025-79FC-F856AA912C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29145" y="76200"/>
            <a:ext cx="3586655" cy="857451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42E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Back Cover</a:t>
            </a:r>
          </a:p>
        </p:txBody>
      </p:sp>
    </p:spTree>
    <p:extLst>
      <p:ext uri="{BB962C8B-B14F-4D97-AF65-F5344CB8AC3E}">
        <p14:creationId xmlns:p14="http://schemas.microsoft.com/office/powerpoint/2010/main" val="3182667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 preserve="1" userDrawn="1">
  <p:cSld name="Grade 1 Front 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0;p17">
            <a:extLst>
              <a:ext uri="{FF2B5EF4-FFF2-40B4-BE49-F238E27FC236}">
                <a16:creationId xmlns:a16="http://schemas.microsoft.com/office/drawing/2014/main" id="{E3BDE695-8E43-9E6D-9865-7BB85F6BAFF3}"/>
              </a:ext>
            </a:extLst>
          </p:cNvPr>
          <p:cNvSpPr txBox="1">
            <a:spLocks noGrp="1"/>
          </p:cNvSpPr>
          <p:nvPr>
            <p:ph type="body" idx="2" hasCustomPrompt="1"/>
          </p:nvPr>
        </p:nvSpPr>
        <p:spPr>
          <a:xfrm>
            <a:off x="2990909" y="5910912"/>
            <a:ext cx="9099933" cy="5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121900" bIns="121900" anchor="t" anchorCtr="0">
            <a:noAutofit/>
          </a:bodyPr>
          <a:lstStyle>
            <a:lvl1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 b="1">
                <a:solidFill>
                  <a:srgbClr val="002060"/>
                </a:solidFill>
                <a:latin typeface="Open Sans"/>
                <a:ea typeface="Open Sans"/>
                <a:cs typeface="Open Sans"/>
                <a:sym typeface="Symbol" panose="05050102010706020507" pitchFamily="18" charset="2"/>
              </a:defRPr>
            </a:lvl1pPr>
            <a:lvl2pPr marL="91440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r>
              <a:rPr lang="en-US" dirty="0"/>
              <a:t>GRADE 1 UNIT #  </a:t>
            </a:r>
            <a:r>
              <a:rPr lang="en-US" sz="20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Lesson #: Title</a:t>
            </a:r>
            <a:endParaRPr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2BBE26AA-7744-8F0E-2FD5-C0428A6CD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3048" y="1188720"/>
            <a:ext cx="7956600" cy="1433400"/>
          </a:xfrm>
          <a:prstGeom prst="rect">
            <a:avLst/>
          </a:prstGeom>
        </p:spPr>
        <p:txBody>
          <a:bodyPr lIns="118872" tIns="118872" rIns="118872" bIns="118872" anchor="ctr"/>
          <a:lstStyle>
            <a:lvl1pPr algn="r">
              <a:defRPr b="1">
                <a:solidFill>
                  <a:srgbClr val="222C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13376880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ustom Layout" preserve="1" userDrawn="1">
  <p:cSld name="Grade 1 Back 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6D1E6CD-9AD2-BD44-8827-CA68AF75B6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95588" y="5882325"/>
            <a:ext cx="3431372" cy="415288"/>
          </a:xfrm>
          <a:prstGeom prst="rect">
            <a:avLst/>
          </a:prstGeom>
        </p:spPr>
        <p:txBody>
          <a:bodyPr lIns="0" rIns="0" anchor="ctr"/>
          <a:lstStyle>
            <a:lvl1pPr marL="0" indent="0" algn="ctr">
              <a:buNone/>
              <a:defRPr sz="18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UNIQUE ID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E5A55A8-E696-BB42-5DFE-C600288787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4421" y="76200"/>
            <a:ext cx="3941379" cy="857451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42E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Back Cover</a:t>
            </a:r>
          </a:p>
        </p:txBody>
      </p:sp>
    </p:spTree>
    <p:extLst>
      <p:ext uri="{BB962C8B-B14F-4D97-AF65-F5344CB8AC3E}">
        <p14:creationId xmlns:p14="http://schemas.microsoft.com/office/powerpoint/2010/main" val="2013025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 preserve="1" userDrawn="1">
  <p:cSld name="Grade 2 Front 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0;p17">
            <a:extLst>
              <a:ext uri="{FF2B5EF4-FFF2-40B4-BE49-F238E27FC236}">
                <a16:creationId xmlns:a16="http://schemas.microsoft.com/office/drawing/2014/main" id="{103A6625-0219-8033-E183-DA3AA0CB06E9}"/>
              </a:ext>
            </a:extLst>
          </p:cNvPr>
          <p:cNvSpPr txBox="1">
            <a:spLocks noGrp="1"/>
          </p:cNvSpPr>
          <p:nvPr>
            <p:ph type="body" idx="2" hasCustomPrompt="1"/>
          </p:nvPr>
        </p:nvSpPr>
        <p:spPr>
          <a:xfrm>
            <a:off x="2990909" y="5910912"/>
            <a:ext cx="9099933" cy="5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121900" bIns="121900" anchor="t" anchorCtr="0">
            <a:noAutofit/>
          </a:bodyPr>
          <a:lstStyle>
            <a:lvl1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 b="1">
                <a:solidFill>
                  <a:srgbClr val="002060"/>
                </a:solidFill>
                <a:latin typeface="Open Sans"/>
                <a:ea typeface="Open Sans"/>
                <a:cs typeface="Open Sans"/>
                <a:sym typeface="Symbol" panose="05050102010706020507" pitchFamily="18" charset="2"/>
              </a:defRPr>
            </a:lvl1pPr>
            <a:lvl2pPr marL="91440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r>
              <a:rPr lang="en-US" dirty="0"/>
              <a:t>GRADE 2 UNIT #  </a:t>
            </a:r>
            <a:r>
              <a:rPr lang="en-US" sz="20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Lesson #: Title</a:t>
            </a:r>
            <a:endParaRPr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9187DA6B-CED6-7CE3-0AC2-569458219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3048" y="1188720"/>
            <a:ext cx="7956600" cy="1433400"/>
          </a:xfrm>
          <a:prstGeom prst="rect">
            <a:avLst/>
          </a:prstGeom>
        </p:spPr>
        <p:txBody>
          <a:bodyPr lIns="118872" tIns="118872" rIns="118872" bIns="118872" anchor="ctr"/>
          <a:lstStyle>
            <a:lvl1pPr algn="r">
              <a:defRPr b="1">
                <a:solidFill>
                  <a:srgbClr val="222C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28878628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ustom Layout" preserve="1" userDrawn="1">
  <p:cSld name="Grade 2 Back 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9E8AD19E-1D36-D78C-3813-F34F169097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95588" y="5882325"/>
            <a:ext cx="3431372" cy="415288"/>
          </a:xfrm>
          <a:prstGeom prst="rect">
            <a:avLst/>
          </a:prstGeom>
        </p:spPr>
        <p:txBody>
          <a:bodyPr lIns="0" rIns="0" anchor="ctr"/>
          <a:lstStyle>
            <a:lvl1pPr marL="0" indent="0" algn="ctr">
              <a:buNone/>
              <a:defRPr sz="18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UNIQUE ID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05C1171-A42C-B1D0-3279-C7BDDA1506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8883" y="76200"/>
            <a:ext cx="4106917" cy="857451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42E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Back Cover</a:t>
            </a:r>
          </a:p>
        </p:txBody>
      </p:sp>
    </p:spTree>
    <p:extLst>
      <p:ext uri="{BB962C8B-B14F-4D97-AF65-F5344CB8AC3E}">
        <p14:creationId xmlns:p14="http://schemas.microsoft.com/office/powerpoint/2010/main" val="23243615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Read Aloud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;p2">
            <a:extLst>
              <a:ext uri="{FF2B5EF4-FFF2-40B4-BE49-F238E27FC236}">
                <a16:creationId xmlns:a16="http://schemas.microsoft.com/office/drawing/2014/main" id="{793E8BB7-2AFF-EB1D-68D9-B967D12565D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0" y="5657"/>
            <a:ext cx="12192000" cy="984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20" tIns="0" rIns="731520" bIns="4572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r>
              <a:rPr lang="en-US" dirty="0"/>
              <a:t>Read Aloud:</a:t>
            </a:r>
            <a:br>
              <a:rPr lang="en-US" dirty="0"/>
            </a:br>
            <a:r>
              <a:rPr lang="en-US" dirty="0"/>
              <a:t>“Title”</a:t>
            </a:r>
          </a:p>
        </p:txBody>
      </p:sp>
      <p:graphicFrame>
        <p:nvGraphicFramePr>
          <p:cNvPr id="6" name="Google Shape;99;p20">
            <a:extLst>
              <a:ext uri="{FF2B5EF4-FFF2-40B4-BE49-F238E27FC236}">
                <a16:creationId xmlns:a16="http://schemas.microsoft.com/office/drawing/2014/main" id="{249DB08D-3C7B-4800-699D-92130E14E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71682408"/>
              </p:ext>
            </p:extLst>
          </p:nvPr>
        </p:nvGraphicFramePr>
        <p:xfrm>
          <a:off x="2621280" y="1371600"/>
          <a:ext cx="6949440" cy="502911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949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marL="91425" marR="91425" marT="91425" marB="91425">
                    <a:lnL w="28575">
                      <a:solidFill>
                        <a:srgbClr val="002060"/>
                      </a:solidFill>
                    </a:lnL>
                    <a:lnR w="28575">
                      <a:solidFill>
                        <a:srgbClr val="002060"/>
                      </a:solidFill>
                    </a:lnR>
                    <a:lnT w="28575">
                      <a:solidFill>
                        <a:srgbClr val="002060"/>
                      </a:solidFill>
                    </a:lnT>
                    <a:lnB w="28575">
                      <a:solidFill>
                        <a:srgbClr val="002060"/>
                      </a:solidFill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867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935EF337-B8DC-2D41-D8E0-76EBB0F60DD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21280" y="1371600"/>
            <a:ext cx="6949439" cy="384678"/>
          </a:xfrm>
          <a:prstGeom prst="rect">
            <a:avLst/>
          </a:prstGeom>
        </p:spPr>
        <p:txBody>
          <a:bodyPr anchor="ctr" anchorCtr="0"/>
          <a:lstStyle>
            <a:lvl1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Image Caption or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2286CD1-500A-6126-DA8C-50C209FEA5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98862" y="1883619"/>
            <a:ext cx="4994275" cy="4005072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5AF12F-9E11-D414-CD75-41F22BCA7B6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34250" y="6014261"/>
            <a:ext cx="2236469" cy="384678"/>
          </a:xfrm>
          <a:prstGeom prst="rect">
            <a:avLst/>
          </a:prstGeom>
        </p:spPr>
        <p:txBody>
          <a:bodyPr anchor="ctr" anchorCtr="0"/>
          <a:lstStyle>
            <a:lvl1pPr algn="r"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Reader p. #</a:t>
            </a:r>
          </a:p>
        </p:txBody>
      </p:sp>
    </p:spTree>
    <p:extLst>
      <p:ext uri="{BB962C8B-B14F-4D97-AF65-F5344CB8AC3E}">
        <p14:creationId xmlns:p14="http://schemas.microsoft.com/office/powerpoint/2010/main" val="3739758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 preserve="1" userDrawn="1">
  <p:cSld name="Grade 3 Front 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0;p17">
            <a:extLst>
              <a:ext uri="{FF2B5EF4-FFF2-40B4-BE49-F238E27FC236}">
                <a16:creationId xmlns:a16="http://schemas.microsoft.com/office/drawing/2014/main" id="{4B1A2ADF-3BC9-23C8-7698-B01CBA980B0E}"/>
              </a:ext>
            </a:extLst>
          </p:cNvPr>
          <p:cNvSpPr txBox="1">
            <a:spLocks noGrp="1"/>
          </p:cNvSpPr>
          <p:nvPr>
            <p:ph type="body" idx="2" hasCustomPrompt="1"/>
          </p:nvPr>
        </p:nvSpPr>
        <p:spPr>
          <a:xfrm>
            <a:off x="2990909" y="5910912"/>
            <a:ext cx="9099933" cy="5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121900" bIns="121900" anchor="t" anchorCtr="0">
            <a:noAutofit/>
          </a:bodyPr>
          <a:lstStyle>
            <a:lvl1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 b="1">
                <a:solidFill>
                  <a:srgbClr val="002060"/>
                </a:solidFill>
                <a:latin typeface="Open Sans"/>
                <a:ea typeface="Open Sans"/>
                <a:cs typeface="Open Sans"/>
                <a:sym typeface="Symbol" panose="05050102010706020507" pitchFamily="18" charset="2"/>
              </a:defRPr>
            </a:lvl1pPr>
            <a:lvl2pPr marL="91440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r>
              <a:rPr lang="en-US" dirty="0"/>
              <a:t>GRADE 3 UNIT #  </a:t>
            </a:r>
            <a:r>
              <a:rPr lang="en-US" sz="20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Lesson #: Title</a:t>
            </a:r>
            <a:endParaRPr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2AB1DBD0-9388-AD13-ED32-7184A3FA4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3048" y="1188720"/>
            <a:ext cx="7956600" cy="1433400"/>
          </a:xfrm>
          <a:prstGeom prst="rect">
            <a:avLst/>
          </a:prstGeom>
        </p:spPr>
        <p:txBody>
          <a:bodyPr lIns="118872" tIns="118872" rIns="118872" bIns="118872" anchor="ctr"/>
          <a:lstStyle>
            <a:lvl1pPr algn="r">
              <a:defRPr b="1">
                <a:solidFill>
                  <a:srgbClr val="222C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13316971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ustom Layout" preserve="1" userDrawn="1">
  <p:cSld name="Grade 3 Back 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B02D0C1-DCD1-4689-5716-05580C9AA2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95588" y="5882325"/>
            <a:ext cx="3431372" cy="415288"/>
          </a:xfrm>
          <a:prstGeom prst="rect">
            <a:avLst/>
          </a:prstGeom>
        </p:spPr>
        <p:txBody>
          <a:bodyPr lIns="0" rIns="0" anchor="ctr"/>
          <a:lstStyle>
            <a:lvl1pPr marL="0" indent="0" algn="ctr">
              <a:buNone/>
              <a:defRPr sz="18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UNIQUE ID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E225BDA-DC37-307B-4422-F61DBC8E95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30511" y="76200"/>
            <a:ext cx="4485290" cy="857451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42E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Back Cover</a:t>
            </a:r>
          </a:p>
        </p:txBody>
      </p:sp>
    </p:spTree>
    <p:extLst>
      <p:ext uri="{BB962C8B-B14F-4D97-AF65-F5344CB8AC3E}">
        <p14:creationId xmlns:p14="http://schemas.microsoft.com/office/powerpoint/2010/main" val="4318358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 preserve="1" userDrawn="1">
  <p:cSld name="Grade 4 Front 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0;p17">
            <a:extLst>
              <a:ext uri="{FF2B5EF4-FFF2-40B4-BE49-F238E27FC236}">
                <a16:creationId xmlns:a16="http://schemas.microsoft.com/office/drawing/2014/main" id="{9422B5E4-7CA4-0927-1EE5-16CA2D6D2994}"/>
              </a:ext>
            </a:extLst>
          </p:cNvPr>
          <p:cNvSpPr txBox="1">
            <a:spLocks noGrp="1"/>
          </p:cNvSpPr>
          <p:nvPr>
            <p:ph type="body" idx="2" hasCustomPrompt="1"/>
          </p:nvPr>
        </p:nvSpPr>
        <p:spPr>
          <a:xfrm>
            <a:off x="2990909" y="5910912"/>
            <a:ext cx="9099933" cy="5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121900" bIns="121900" anchor="t" anchorCtr="0">
            <a:noAutofit/>
          </a:bodyPr>
          <a:lstStyle>
            <a:lvl1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 b="1">
                <a:solidFill>
                  <a:srgbClr val="002060"/>
                </a:solidFill>
                <a:latin typeface="Open Sans"/>
                <a:ea typeface="Open Sans"/>
                <a:cs typeface="Open Sans"/>
                <a:sym typeface="Symbol" panose="05050102010706020507" pitchFamily="18" charset="2"/>
              </a:defRPr>
            </a:lvl1pPr>
            <a:lvl2pPr marL="91440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r>
              <a:rPr lang="en-US" dirty="0"/>
              <a:t>GRADE 4 UNIT #  </a:t>
            </a:r>
            <a:r>
              <a:rPr lang="en-US" sz="20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Lesson #: Title</a:t>
            </a:r>
            <a:endParaRPr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783FD311-B071-2FCA-DFB3-4B1CEC1B6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3048" y="1188720"/>
            <a:ext cx="7956600" cy="1433400"/>
          </a:xfrm>
          <a:prstGeom prst="rect">
            <a:avLst/>
          </a:prstGeom>
        </p:spPr>
        <p:txBody>
          <a:bodyPr lIns="118872" tIns="118872" rIns="118872" bIns="118872" anchor="ctr"/>
          <a:lstStyle>
            <a:lvl1pPr algn="r">
              <a:defRPr b="1">
                <a:solidFill>
                  <a:srgbClr val="222C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30274205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ustom Layout" preserve="1" userDrawn="1">
  <p:cSld name="Grade 4 Back 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8EA2671-62FD-544B-EEAB-4A372A343A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95588" y="5882325"/>
            <a:ext cx="3431372" cy="415288"/>
          </a:xfrm>
          <a:prstGeom prst="rect">
            <a:avLst/>
          </a:prstGeom>
        </p:spPr>
        <p:txBody>
          <a:bodyPr lIns="0" rIns="0" anchor="ctr"/>
          <a:lstStyle>
            <a:lvl1pPr marL="0" indent="0" algn="ctr">
              <a:buNone/>
              <a:defRPr sz="18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UNIQUE ID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85F7299-E0C0-C57C-3A3F-12CA3ACCFD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16767" y="76200"/>
            <a:ext cx="4099034" cy="857451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42E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Back Cover</a:t>
            </a:r>
          </a:p>
        </p:txBody>
      </p:sp>
    </p:spTree>
    <p:extLst>
      <p:ext uri="{BB962C8B-B14F-4D97-AF65-F5344CB8AC3E}">
        <p14:creationId xmlns:p14="http://schemas.microsoft.com/office/powerpoint/2010/main" val="1694291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 userDrawn="1">
  <p:cSld name="Grade 5 Front 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0;p17">
            <a:extLst>
              <a:ext uri="{FF2B5EF4-FFF2-40B4-BE49-F238E27FC236}">
                <a16:creationId xmlns:a16="http://schemas.microsoft.com/office/drawing/2014/main" id="{27E92F23-1254-D53B-87C3-388668F0D70E}"/>
              </a:ext>
            </a:extLst>
          </p:cNvPr>
          <p:cNvSpPr txBox="1">
            <a:spLocks noGrp="1"/>
          </p:cNvSpPr>
          <p:nvPr>
            <p:ph type="body" idx="2" hasCustomPrompt="1"/>
          </p:nvPr>
        </p:nvSpPr>
        <p:spPr>
          <a:xfrm>
            <a:off x="2990909" y="5910912"/>
            <a:ext cx="9099933" cy="5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121900" bIns="121900" anchor="t" anchorCtr="0">
            <a:noAutofit/>
          </a:bodyPr>
          <a:lstStyle>
            <a:lvl1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 b="1">
                <a:solidFill>
                  <a:srgbClr val="002060"/>
                </a:solidFill>
                <a:latin typeface="Open Sans"/>
                <a:ea typeface="Open Sans"/>
                <a:cs typeface="Open Sans"/>
                <a:sym typeface="Symbol" panose="05050102010706020507" pitchFamily="18" charset="2"/>
              </a:defRPr>
            </a:lvl1pPr>
            <a:lvl2pPr marL="91440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r>
              <a:rPr lang="en-US" dirty="0"/>
              <a:t>GRADE 5 UNIT #  </a:t>
            </a:r>
            <a:r>
              <a:rPr lang="en-US" sz="20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Lesson #: Title</a:t>
            </a:r>
            <a:endParaRPr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A94AAE6-C282-BB4E-FC22-98D325DE4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3048" y="1188720"/>
            <a:ext cx="7956600" cy="1433400"/>
          </a:xfrm>
          <a:prstGeom prst="rect">
            <a:avLst/>
          </a:prstGeom>
        </p:spPr>
        <p:txBody>
          <a:bodyPr lIns="118872" tIns="118872" rIns="118872" bIns="118872" anchor="ctr"/>
          <a:lstStyle>
            <a:lvl1pPr algn="r">
              <a:defRPr b="1">
                <a:solidFill>
                  <a:srgbClr val="222C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ustom Layout" userDrawn="1">
  <p:cSld name="Grade 5 Back 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6F8F25-FE7E-1AD5-8633-669DF1377E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95588" y="5882325"/>
            <a:ext cx="3431372" cy="415288"/>
          </a:xfrm>
          <a:prstGeom prst="rect">
            <a:avLst/>
          </a:prstGeom>
        </p:spPr>
        <p:txBody>
          <a:bodyPr lIns="0" rIns="0" anchor="ctr"/>
          <a:lstStyle>
            <a:lvl1pPr marL="0" indent="0" algn="ctr">
              <a:buNone/>
              <a:defRPr sz="18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UNIQUE ID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436819-EAFB-1B51-E0DD-C3093DFF3B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3635" y="76200"/>
            <a:ext cx="5502166" cy="857451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42E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Back Cover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Intro 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4;p2">
            <a:extLst>
              <a:ext uri="{FF2B5EF4-FFF2-40B4-BE49-F238E27FC236}">
                <a16:creationId xmlns:a16="http://schemas.microsoft.com/office/drawing/2014/main" id="{A704A4DF-C158-3547-F4AB-36B9667E172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0" y="0"/>
            <a:ext cx="12192000" cy="984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20" tIns="0" rIns="731520" bIns="4572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r>
              <a:rPr lang="en-US" dirty="0"/>
              <a:t>Introduce Section</a:t>
            </a:r>
          </a:p>
        </p:txBody>
      </p:sp>
      <p:graphicFrame>
        <p:nvGraphicFramePr>
          <p:cNvPr id="2" name="Google Shape;136;p25">
            <a:extLst>
              <a:ext uri="{FF2B5EF4-FFF2-40B4-BE49-F238E27FC236}">
                <a16:creationId xmlns:a16="http://schemas.microsoft.com/office/drawing/2014/main" id="{FF708089-784F-32DA-BDA7-E8E6B2CC2B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987881474"/>
              </p:ext>
            </p:extLst>
          </p:nvPr>
        </p:nvGraphicFramePr>
        <p:xfrm>
          <a:off x="74160" y="1147775"/>
          <a:ext cx="3474720" cy="39621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474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10BCB44-237D-7F90-1755-E8B825CAAE1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39121" y="1621301"/>
            <a:ext cx="3513757" cy="457200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/>
          <a:lstStyle>
            <a:lvl1pPr>
              <a:defRPr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graphicFrame>
        <p:nvGraphicFramePr>
          <p:cNvPr id="3" name="Google Shape;135;p25">
            <a:extLst>
              <a:ext uri="{FF2B5EF4-FFF2-40B4-BE49-F238E27FC236}">
                <a16:creationId xmlns:a16="http://schemas.microsoft.com/office/drawing/2014/main" id="{A18A4621-3FDB-6A60-FBFA-69920C0CA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080640097"/>
              </p:ext>
            </p:extLst>
          </p:nvPr>
        </p:nvGraphicFramePr>
        <p:xfrm>
          <a:off x="73152" y="6384272"/>
          <a:ext cx="3474720" cy="39621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474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E1139AA-0395-5416-A5CF-ED8A7E2AA6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152" y="1152144"/>
            <a:ext cx="3481387" cy="393192"/>
          </a:xfrm>
          <a:prstGeom prst="rect">
            <a:avLst/>
          </a:prstGeom>
        </p:spPr>
        <p:txBody>
          <a:bodyPr anchor="ctr"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Activity Page #.#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3AB7E6A-ED8C-DE9A-52F4-28A9EE7EA9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160" y="6384272"/>
            <a:ext cx="3487737" cy="395288"/>
          </a:xfrm>
          <a:prstGeom prst="rect">
            <a:avLst/>
          </a:prstGeom>
        </p:spPr>
        <p:txBody>
          <a:bodyPr anchor="ctr"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Activity Book</a:t>
            </a:r>
            <a:r>
              <a:rPr lang="en-US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p. #</a:t>
            </a:r>
          </a:p>
        </p:txBody>
      </p:sp>
    </p:spTree>
    <p:extLst>
      <p:ext uri="{BB962C8B-B14F-4D97-AF65-F5344CB8AC3E}">
        <p14:creationId xmlns:p14="http://schemas.microsoft.com/office/powerpoint/2010/main" val="29632801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Intro 2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4;p2">
            <a:extLst>
              <a:ext uri="{FF2B5EF4-FFF2-40B4-BE49-F238E27FC236}">
                <a16:creationId xmlns:a16="http://schemas.microsoft.com/office/drawing/2014/main" id="{A704A4DF-C158-3547-F4AB-36B9667E172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0" y="0"/>
            <a:ext cx="12192000" cy="984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20" tIns="0" rIns="731520" bIns="4572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r>
              <a:rPr lang="en-US" dirty="0"/>
              <a:t>Introduce Section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1E26786-4828-4500-105A-A854165DB36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787775" y="2198790"/>
            <a:ext cx="4616450" cy="365760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/>
          <a:lstStyle>
            <a:lvl1pPr>
              <a:defRPr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EE0090-52F9-4A8F-A12E-7B77AEF2EAF0}"/>
              </a:ext>
            </a:extLst>
          </p:cNvPr>
          <p:cNvSpPr/>
          <p:nvPr userDrawn="1"/>
        </p:nvSpPr>
        <p:spPr>
          <a:xfrm>
            <a:off x="73152" y="6382512"/>
            <a:ext cx="3474720" cy="39621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B05A012-99C2-6B33-1ED5-0FF071934F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160" y="6384272"/>
            <a:ext cx="3487737" cy="395288"/>
          </a:xfrm>
          <a:prstGeom prst="rect">
            <a:avLst/>
          </a:prstGeom>
        </p:spPr>
        <p:txBody>
          <a:bodyPr anchor="ctr"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Activity Book</a:t>
            </a:r>
            <a:r>
              <a:rPr lang="en-US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p. #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1E2B7F-1E83-110D-DD9B-3D4254AB967C}"/>
              </a:ext>
            </a:extLst>
          </p:cNvPr>
          <p:cNvSpPr/>
          <p:nvPr userDrawn="1"/>
        </p:nvSpPr>
        <p:spPr>
          <a:xfrm>
            <a:off x="73152" y="1152144"/>
            <a:ext cx="3474720" cy="39528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B799B29-4A2E-D048-AFDF-B9B344E84A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152" y="1152144"/>
            <a:ext cx="3474720" cy="393192"/>
          </a:xfrm>
          <a:prstGeom prst="rect">
            <a:avLst/>
          </a:prstGeom>
        </p:spPr>
        <p:txBody>
          <a:bodyPr anchor="ctr"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Activity Page #.#</a:t>
            </a:r>
          </a:p>
        </p:txBody>
      </p:sp>
    </p:spTree>
    <p:extLst>
      <p:ext uri="{BB962C8B-B14F-4D97-AF65-F5344CB8AC3E}">
        <p14:creationId xmlns:p14="http://schemas.microsoft.com/office/powerpoint/2010/main" val="3936017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Chapter Intro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4;p2">
            <a:extLst>
              <a:ext uri="{FF2B5EF4-FFF2-40B4-BE49-F238E27FC236}">
                <a16:creationId xmlns:a16="http://schemas.microsoft.com/office/drawing/2014/main" id="{A704A4DF-C158-3547-F4AB-36B9667E172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0" y="0"/>
            <a:ext cx="12192000" cy="984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20" tIns="0" rIns="731520" bIns="4572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r>
              <a:rPr lang="en-US" dirty="0"/>
              <a:t>Introduce Chapter</a:t>
            </a:r>
          </a:p>
        </p:txBody>
      </p:sp>
      <p:graphicFrame>
        <p:nvGraphicFramePr>
          <p:cNvPr id="2" name="Google Shape;136;p25">
            <a:extLst>
              <a:ext uri="{FF2B5EF4-FFF2-40B4-BE49-F238E27FC236}">
                <a16:creationId xmlns:a16="http://schemas.microsoft.com/office/drawing/2014/main" id="{FF708089-784F-32DA-BDA7-E8E6B2CC2B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987881474"/>
              </p:ext>
            </p:extLst>
          </p:nvPr>
        </p:nvGraphicFramePr>
        <p:xfrm>
          <a:off x="74160" y="1147775"/>
          <a:ext cx="3474720" cy="39621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474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10BCB44-237D-7F90-1755-E8B825CAAE1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39121" y="1621301"/>
            <a:ext cx="3513757" cy="457200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/>
          <a:lstStyle>
            <a:lvl1pPr>
              <a:defRPr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graphicFrame>
        <p:nvGraphicFramePr>
          <p:cNvPr id="3" name="Google Shape;135;p25">
            <a:extLst>
              <a:ext uri="{FF2B5EF4-FFF2-40B4-BE49-F238E27FC236}">
                <a16:creationId xmlns:a16="http://schemas.microsoft.com/office/drawing/2014/main" id="{A18A4621-3FDB-6A60-FBFA-69920C0CA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080640097"/>
              </p:ext>
            </p:extLst>
          </p:nvPr>
        </p:nvGraphicFramePr>
        <p:xfrm>
          <a:off x="73152" y="6384272"/>
          <a:ext cx="3474720" cy="39621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474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E1139AA-0395-5416-A5CF-ED8A7E2AA6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152" y="1152144"/>
            <a:ext cx="3481387" cy="393192"/>
          </a:xfrm>
          <a:prstGeom prst="rect">
            <a:avLst/>
          </a:prstGeom>
        </p:spPr>
        <p:txBody>
          <a:bodyPr anchor="ctr"/>
          <a:lstStyle>
            <a:lvl1pPr>
              <a:defRPr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>
                <a:solidFill>
                  <a:schemeClr val="bg1"/>
                </a:solidFill>
                <a:latin typeface="+mn-lt"/>
              </a:rPr>
              <a:t>Chapter #: “Title”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3AB7E6A-ED8C-DE9A-52F4-28A9EE7EA9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160" y="6384272"/>
            <a:ext cx="3487737" cy="395288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Reader </a:t>
            </a:r>
            <a:r>
              <a:rPr lang="en-US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p. #</a:t>
            </a:r>
          </a:p>
        </p:txBody>
      </p:sp>
    </p:spTree>
    <p:extLst>
      <p:ext uri="{BB962C8B-B14F-4D97-AF65-F5344CB8AC3E}">
        <p14:creationId xmlns:p14="http://schemas.microsoft.com/office/powerpoint/2010/main" val="2509988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Check Understanding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4;p2">
            <a:extLst>
              <a:ext uri="{FF2B5EF4-FFF2-40B4-BE49-F238E27FC236}">
                <a16:creationId xmlns:a16="http://schemas.microsoft.com/office/drawing/2014/main" id="{A704A4DF-C158-3547-F4AB-36B9667E172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0" y="0"/>
            <a:ext cx="12192000" cy="984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20" tIns="0" rIns="731520" bIns="4572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r>
              <a:rPr lang="en-US" dirty="0"/>
              <a:t>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10BCB44-237D-7F90-1755-E8B825CAAE1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39121" y="1621301"/>
            <a:ext cx="3513757" cy="457200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/>
          <a:lstStyle>
            <a:lvl1pPr>
              <a:defRPr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C60661-7489-1F51-0395-9A3E71186FE2}"/>
              </a:ext>
            </a:extLst>
          </p:cNvPr>
          <p:cNvSpPr txBox="1"/>
          <p:nvPr userDrawn="1"/>
        </p:nvSpPr>
        <p:spPr>
          <a:xfrm>
            <a:off x="80776" y="1152144"/>
            <a:ext cx="3474720" cy="393192"/>
          </a:xfrm>
          <a:prstGeom prst="rect">
            <a:avLst/>
          </a:prstGeom>
          <a:solidFill>
            <a:srgbClr val="002060"/>
          </a:solidFill>
        </p:spPr>
        <p:txBody>
          <a:bodyPr wrap="square" tIns="91440" bIns="91440" rtlCol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004E1B-08C7-F5AD-C25C-79CF0486B053}"/>
              </a:ext>
            </a:extLst>
          </p:cNvPr>
          <p:cNvSpPr txBox="1"/>
          <p:nvPr userDrawn="1"/>
        </p:nvSpPr>
        <p:spPr>
          <a:xfrm>
            <a:off x="80776" y="6382258"/>
            <a:ext cx="3474720" cy="393192"/>
          </a:xfrm>
          <a:prstGeom prst="rect">
            <a:avLst/>
          </a:prstGeom>
          <a:solidFill>
            <a:srgbClr val="002060"/>
          </a:solidFill>
        </p:spPr>
        <p:txBody>
          <a:bodyPr wrap="square" tIns="91440" bIns="91440" rtlCol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AAE51B7-D2F3-168D-E980-99613695F5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963" y="1152525"/>
            <a:ext cx="3475037" cy="392113"/>
          </a:xfrm>
          <a:prstGeom prst="rect">
            <a:avLst/>
          </a:prstGeom>
        </p:spPr>
        <p:txBody>
          <a:bodyPr anchor="ctr"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Activity Page #.#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F1E3DAA-0B9A-37D9-D2E5-BA359B4989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963" y="6381750"/>
            <a:ext cx="3475037" cy="3937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Activity Book</a:t>
            </a:r>
            <a:r>
              <a:rPr lang="en-US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p. #</a:t>
            </a:r>
          </a:p>
        </p:txBody>
      </p:sp>
    </p:spTree>
    <p:extLst>
      <p:ext uri="{BB962C8B-B14F-4D97-AF65-F5344CB8AC3E}">
        <p14:creationId xmlns:p14="http://schemas.microsoft.com/office/powerpoint/2010/main" val="5361411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 name="simple-light-2">
    <p:bg>
      <p:bgPr>
        <a:blipFill dpi="0" rotWithShape="1">
          <a:blip r:embed="rId45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;p2">
            <a:extLst>
              <a:ext uri="{FF2B5EF4-FFF2-40B4-BE49-F238E27FC236}">
                <a16:creationId xmlns:a16="http://schemas.microsoft.com/office/drawing/2014/main" id="{1006BF69-B5D7-92E0-0EF4-7C184A055E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415650" y="0"/>
            <a:ext cx="11360700" cy="984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sz="2800" b="1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Google Shape;25;p5">
            <a:extLst>
              <a:ext uri="{FF2B5EF4-FFF2-40B4-BE49-F238E27FC236}">
                <a16:creationId xmlns:a16="http://schemas.microsoft.com/office/drawing/2014/main" id="{F940FFF5-28D9-D4F0-5BFF-23FA4852F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2060"/>
              </a:buClr>
              <a:buSzPts val="2400"/>
              <a:buFont typeface="Symbol" panose="05050102010706020507" pitchFamily="18" charset="2"/>
              <a:buChar char=""/>
              <a:defRPr sz="2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None/>
            </a:pPr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92FC459-27CA-F47D-CC66-677307CF8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0" y="1069848"/>
            <a:ext cx="1219200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Google Shape;100;p20">
            <a:extLst>
              <a:ext uri="{FF2B5EF4-FFF2-40B4-BE49-F238E27FC236}">
                <a16:creationId xmlns:a16="http://schemas.microsoft.com/office/drawing/2014/main" id="{72D29DC7-ADF4-A33F-9266-407E42F36C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0" y="0"/>
            <a:ext cx="12192000" cy="987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20" tIns="0" rIns="731520" bIns="4572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97" r:id="rId3"/>
    <p:sldLayoutId id="2147483700" r:id="rId4"/>
    <p:sldLayoutId id="2147483695" r:id="rId5"/>
    <p:sldLayoutId id="2147483701" r:id="rId6"/>
    <p:sldLayoutId id="2147483702" r:id="rId7"/>
    <p:sldLayoutId id="2147483704" r:id="rId8"/>
    <p:sldLayoutId id="2147483689" r:id="rId9"/>
    <p:sldLayoutId id="2147483705" r:id="rId10"/>
    <p:sldLayoutId id="2147483690" r:id="rId11"/>
    <p:sldLayoutId id="2147483676" r:id="rId12"/>
    <p:sldLayoutId id="2147483694" r:id="rId13"/>
    <p:sldLayoutId id="2147483651" r:id="rId14"/>
    <p:sldLayoutId id="2147483672" r:id="rId15"/>
    <p:sldLayoutId id="2147483696" r:id="rId16"/>
    <p:sldLayoutId id="2147483692" r:id="rId17"/>
    <p:sldLayoutId id="2147483691" r:id="rId18"/>
    <p:sldLayoutId id="2147483654" r:id="rId19"/>
    <p:sldLayoutId id="2147483720" r:id="rId20"/>
    <p:sldLayoutId id="2147483677" r:id="rId21"/>
    <p:sldLayoutId id="2147483674" r:id="rId22"/>
    <p:sldLayoutId id="2147483675" r:id="rId23"/>
    <p:sldLayoutId id="2147483669" r:id="rId24"/>
    <p:sldLayoutId id="2147483670" r:id="rId25"/>
    <p:sldLayoutId id="2147483698" r:id="rId26"/>
    <p:sldLayoutId id="2147483699" r:id="rId27"/>
    <p:sldLayoutId id="2147483713" r:id="rId28"/>
    <p:sldLayoutId id="2147483715" r:id="rId29"/>
    <p:sldLayoutId id="2147483714" r:id="rId30"/>
    <p:sldLayoutId id="2147483706" r:id="rId31"/>
    <p:sldLayoutId id="2147483707" r:id="rId32"/>
    <p:sldLayoutId id="2147483708" r:id="rId33"/>
    <p:sldLayoutId id="2147483709" r:id="rId34"/>
    <p:sldLayoutId id="2147483710" r:id="rId35"/>
    <p:sldLayoutId id="2147483711" r:id="rId36"/>
    <p:sldLayoutId id="2147483712" r:id="rId37"/>
    <p:sldLayoutId id="2147483716" r:id="rId38"/>
    <p:sldLayoutId id="2147483717" r:id="rId39"/>
    <p:sldLayoutId id="2147483718" r:id="rId40"/>
    <p:sldLayoutId id="2147483719" r:id="rId41"/>
    <p:sldLayoutId id="2147483703" r:id="rId42"/>
    <p:sldLayoutId id="2147483678" r:id="rId4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1" i="0" u="none" strike="noStrike" cap="none">
          <a:solidFill>
            <a:schemeClr val="bg1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2060"/>
        </a:buClr>
        <a:buFont typeface="Arial"/>
        <a:defRPr sz="1400" b="0" i="0" u="none" strike="noStrike" cap="none">
          <a:solidFill>
            <a:srgbClr val="00206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9630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79" r:id="rId3"/>
    <p:sldLayoutId id="2147483680" r:id="rId4"/>
    <p:sldLayoutId id="2147483684" r:id="rId5"/>
    <p:sldLayoutId id="2147483683" r:id="rId6"/>
    <p:sldLayoutId id="2147483687" r:id="rId7"/>
    <p:sldLayoutId id="2147483688" r:id="rId8"/>
    <p:sldLayoutId id="2147483686" r:id="rId9"/>
    <p:sldLayoutId id="2147483685" r:id="rId10"/>
    <p:sldLayoutId id="2147483662" r:id="rId11"/>
    <p:sldLayoutId id="214748366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D442202A-2496-D2A0-6BC2-9B9CA37D6278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121900" tIns="121900" rIns="121900" bIns="12190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457200" marR="0" lvl="0" indent="-22860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400"/>
              <a:buFont typeface="Arial" panose="020B0604020202020204" pitchFamily="34" charset="0"/>
              <a:buNone/>
              <a:tabLst/>
              <a:defRPr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Insects: All Around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222C64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C484CE-DF13-551C-E178-B2B2581879FE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 lIns="0"/>
          <a:lstStyle/>
          <a:p>
            <a:pPr marL="76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000" b="1"/>
              <a:t>GRADE 2 UNIT 6 </a:t>
            </a:r>
            <a:r>
              <a:rPr lang="en-US" sz="2000"/>
              <a:t>|</a:t>
            </a:r>
            <a:r>
              <a:rPr lang="en-US" sz="2000" b="0"/>
              <a:t> Lesson 1: Insects Everywhere!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4235556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AA789-33F8-8AED-0702-37C54697B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Core Connections (2 of 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8B6800-4404-A917-1ECE-CA57E27916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do you know about habitats? </a:t>
            </a:r>
          </a:p>
          <a:p>
            <a:r>
              <a:rPr lang="en-US"/>
              <a:t>What is our local habitat? Do you know of any other habitats? </a:t>
            </a:r>
          </a:p>
        </p:txBody>
      </p:sp>
    </p:spTree>
    <p:extLst>
      <p:ext uri="{BB962C8B-B14F-4D97-AF65-F5344CB8AC3E}">
        <p14:creationId xmlns:p14="http://schemas.microsoft.com/office/powerpoint/2010/main" val="671070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7E46F4-B3F2-8ADC-50E6-F3279FEF2C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F23B7-71C8-39BD-743F-52C3D8C82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Unit Introduction (1 of 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C36703-AA25-FEC5-1CCC-63C091DEA5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is the smallest animal you have ever seen? </a:t>
            </a:r>
          </a:p>
          <a:p>
            <a:r>
              <a:rPr lang="en-US"/>
              <a:t>Do you know of any small animals that have six legs? </a:t>
            </a:r>
          </a:p>
          <a:p>
            <a:r>
              <a:rPr lang="en-US">
                <a:latin typeface="Open Sans"/>
                <a:ea typeface="Open Sans"/>
                <a:cs typeface="Open Sans"/>
              </a:rPr>
              <a:t>Think about the times you have interacted personally with insects. What did the insect look like, where did you see the insect, and how did the insect interact with you? </a:t>
            </a:r>
          </a:p>
        </p:txBody>
      </p:sp>
      <p:grpSp>
        <p:nvGrpSpPr>
          <p:cNvPr id="7" name="Group 6" descr="5 Minute Timer.">
            <a:extLst>
              <a:ext uri="{FF2B5EF4-FFF2-40B4-BE49-F238E27FC236}">
                <a16:creationId xmlns:a16="http://schemas.microsoft.com/office/drawing/2014/main" id="{5C7F3F71-D135-4953-5145-97792497842F}"/>
              </a:ext>
            </a:extLst>
          </p:cNvPr>
          <p:cNvGrpSpPr/>
          <p:nvPr/>
        </p:nvGrpSpPr>
        <p:grpSpPr>
          <a:xfrm>
            <a:off x="11116820" y="5932865"/>
            <a:ext cx="987554" cy="731521"/>
            <a:chOff x="11116820" y="5932865"/>
            <a:chExt cx="987554" cy="73152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EC7FDCA-06B4-EF8E-C364-02F131A03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16820" y="5932865"/>
              <a:ext cx="987554" cy="731521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E032E86-4393-6806-E530-F998FF87FBBA}"/>
                </a:ext>
              </a:extLst>
            </p:cNvPr>
            <p:cNvSpPr txBox="1"/>
            <p:nvPr userDrawn="1"/>
          </p:nvSpPr>
          <p:spPr>
            <a:xfrm>
              <a:off x="11116820" y="6090874"/>
              <a:ext cx="631835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b="1" i="0" u="none" strike="noStrike" cap="none">
                  <a:solidFill>
                    <a:srgbClr val="002060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  <a:sym typeface="Arial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0170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A5C97-EB08-0FCA-51D0-CA1797A05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Unit Introduction (2 of 2)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C4AC555-C648-D4F5-AB8C-E1F40C395C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2060"/>
              </a:buClr>
              <a:buSzPct val="100000"/>
              <a:buFont typeface="Symbol" panose="05050102010706020507" pitchFamily="18" charset="2"/>
              <a:buChar char=""/>
              <a:tabLst/>
              <a:defRPr/>
            </a:pPr>
            <a:r>
              <a:rPr lang="en-US"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you recognize any of the insects pictured in this image?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2060"/>
              </a:buClr>
              <a:buSzPct val="100000"/>
              <a:buFont typeface="Symbol" panose="05050102010706020507" pitchFamily="18" charset="2"/>
              <a:buChar char=""/>
              <a:tabLst/>
              <a:defRPr/>
            </a:pPr>
            <a:r>
              <a:rPr lang="en-US"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any of these insects live in the area in which you live?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2060"/>
              </a:buClr>
              <a:buSzPct val="100000"/>
              <a:buFont typeface="Symbol" panose="05050102010706020507" pitchFamily="18" charset="2"/>
              <a:buChar char=""/>
              <a:tabLst/>
              <a:defRPr/>
            </a:pPr>
            <a:r>
              <a:rPr lang="en-US"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do you know about the insects in the picture? 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DA913B5A-664F-F3DD-29E2-3E51F1A2F939}"/>
              </a:ext>
            </a:extLst>
          </p:cNvPr>
          <p:cNvSpPr txBox="1">
            <a:spLocks/>
          </p:cNvSpPr>
          <p:nvPr/>
        </p:nvSpPr>
        <p:spPr>
          <a:xfrm>
            <a:off x="202207" y="1434188"/>
            <a:ext cx="2745474" cy="384678"/>
          </a:xfrm>
          <a:prstGeom prst="rect">
            <a:avLst/>
          </a:prstGeom>
        </p:spPr>
        <p:txBody>
          <a:bodyPr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Arial"/>
              <a:defRPr sz="1400" b="0" i="0" u="none" strike="noStrike" cap="none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b="1"/>
              <a:t>Insect collage</a:t>
            </a:r>
          </a:p>
        </p:txBody>
      </p:sp>
      <p:pic>
        <p:nvPicPr>
          <p:cNvPr id="12" name="Picture Placeholder 1" descr="A collage of 5 images, from left to right, top to bottom: fly; grasshopper; ant on a stem; multi-colored tiger beetle on a leaf; fuzzy caterpillar on a leaf.">
            <a:extLst>
              <a:ext uri="{FF2B5EF4-FFF2-40B4-BE49-F238E27FC236}">
                <a16:creationId xmlns:a16="http://schemas.microsoft.com/office/drawing/2014/main" id="{77664B4C-160B-64E8-8E84-62076B2E773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69" b="-369"/>
          <a:stretch/>
        </p:blipFill>
        <p:spPr>
          <a:xfrm>
            <a:off x="285750" y="2004647"/>
            <a:ext cx="5476875" cy="387626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AF57A7-EC55-F8E5-2369-612986FEAE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1"/>
              <a:t>Image 1A-1</a:t>
            </a:r>
          </a:p>
        </p:txBody>
      </p:sp>
    </p:spTree>
    <p:extLst>
      <p:ext uri="{BB962C8B-B14F-4D97-AF65-F5344CB8AC3E}">
        <p14:creationId xmlns:p14="http://schemas.microsoft.com/office/powerpoint/2010/main" val="3102634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05A86-41FD-72F3-2213-BAB527ED6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Open Sans"/>
                <a:ea typeface="Open Sans"/>
                <a:cs typeface="Open Sans"/>
              </a:rPr>
              <a:t>Purpose for Listening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2DE903-4615-BCAD-C0BF-B3EEA0D547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7872" y="1057276"/>
            <a:ext cx="10961597" cy="5800724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Listen carefully to find out about insects that live all over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world. </a:t>
            </a:r>
          </a:p>
        </p:txBody>
      </p:sp>
    </p:spTree>
    <p:extLst>
      <p:ext uri="{BB962C8B-B14F-4D97-AF65-F5344CB8AC3E}">
        <p14:creationId xmlns:p14="http://schemas.microsoft.com/office/powerpoint/2010/main" val="1359793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8186C6-EFDC-1E76-77CD-8DF1C531F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3CEFB-8C4B-A2D8-EEAF-28189BA72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 Aloud:</a:t>
            </a:r>
            <a:br>
              <a:rPr lang="en-US"/>
            </a:br>
            <a:r>
              <a:rPr lang="en-US"/>
              <a:t>“Insects Everywhere!” (1 of 15)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E222D2-0E7C-0C01-9931-5C654E7304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/>
              <a:t>Common housefly</a:t>
            </a:r>
          </a:p>
        </p:txBody>
      </p:sp>
      <p:pic>
        <p:nvPicPr>
          <p:cNvPr id="13" name="Picture Placeholder 12" descr="Cartoon illustration of a common housefly.">
            <a:extLst>
              <a:ext uri="{FF2B5EF4-FFF2-40B4-BE49-F238E27FC236}">
                <a16:creationId xmlns:a16="http://schemas.microsoft.com/office/drawing/2014/main" id="{6BF58AAC-1481-E606-0261-259524A370A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396" r="-17396"/>
          <a:stretch/>
        </p:blipFill>
        <p:spPr>
          <a:xfrm>
            <a:off x="3598861" y="1836321"/>
            <a:ext cx="5131104" cy="41148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5FDEDFF-84F8-6F1D-97C0-6022BCF87B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1"/>
              <a:t>Image 1A–2</a:t>
            </a:r>
          </a:p>
        </p:txBody>
      </p:sp>
      <p:grpSp>
        <p:nvGrpSpPr>
          <p:cNvPr id="4" name="Group 3" descr="15 Minute Timer.">
            <a:extLst>
              <a:ext uri="{FF2B5EF4-FFF2-40B4-BE49-F238E27FC236}">
                <a16:creationId xmlns:a16="http://schemas.microsoft.com/office/drawing/2014/main" id="{BFFC5735-BED7-8EE0-3F82-5303829C4D9E}"/>
              </a:ext>
            </a:extLst>
          </p:cNvPr>
          <p:cNvGrpSpPr/>
          <p:nvPr/>
        </p:nvGrpSpPr>
        <p:grpSpPr>
          <a:xfrm>
            <a:off x="11116820" y="5932865"/>
            <a:ext cx="987554" cy="731521"/>
            <a:chOff x="11116820" y="5932865"/>
            <a:chExt cx="987554" cy="73152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66ABD9E-CED8-35DB-26E5-EB16EFE45D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16820" y="5932865"/>
              <a:ext cx="987554" cy="73152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79D834C-066A-B894-20EF-EFDC4FE52EC9}"/>
                </a:ext>
              </a:extLst>
            </p:cNvPr>
            <p:cNvSpPr txBox="1"/>
            <p:nvPr userDrawn="1"/>
          </p:nvSpPr>
          <p:spPr>
            <a:xfrm>
              <a:off x="11116820" y="6090874"/>
              <a:ext cx="631835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b="1" i="0" u="none" strike="noStrike" cap="none">
                  <a:solidFill>
                    <a:srgbClr val="002060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  <a:sym typeface="Arial"/>
                </a:rPr>
                <a:t>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1313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57CE57-DFFC-C66D-FF56-58FEABEB79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41306-2F2C-3C39-B645-42FF2A8B1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 Aloud:</a:t>
            </a:r>
            <a:br>
              <a:rPr lang="en-US"/>
            </a:br>
            <a:r>
              <a:rPr lang="en-US"/>
              <a:t>“Insects Everywhere!” (2 of 15)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9F3131-8FB3-D232-8B5F-790E8E7EA6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/>
              <a:t>Different types of flies</a:t>
            </a:r>
          </a:p>
        </p:txBody>
      </p:sp>
      <p:pic>
        <p:nvPicPr>
          <p:cNvPr id="8" name="Picture Placeholder 7" descr="A collage of 3 images, different types of flies, from left to right, top to bottom: housefly; mosquito; fruit fly.&#10;">
            <a:extLst>
              <a:ext uri="{FF2B5EF4-FFF2-40B4-BE49-F238E27FC236}">
                <a16:creationId xmlns:a16="http://schemas.microsoft.com/office/drawing/2014/main" id="{32FBE93B-A547-E5F6-7FEC-F35611C3DFF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98861" y="1836321"/>
            <a:ext cx="5131104" cy="41148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B1FED0E-6584-521D-694A-961E65F3DEA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1"/>
              <a:t>Image 1A–3</a:t>
            </a:r>
          </a:p>
        </p:txBody>
      </p:sp>
    </p:spTree>
    <p:extLst>
      <p:ext uri="{BB962C8B-B14F-4D97-AF65-F5344CB8AC3E}">
        <p14:creationId xmlns:p14="http://schemas.microsoft.com/office/powerpoint/2010/main" val="653828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92F6FA-6AD5-A75F-E234-35455F329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15850-5B41-1BEF-CBEE-8CD09A632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 Aloud:</a:t>
            </a:r>
            <a:br>
              <a:rPr lang="en-US"/>
            </a:br>
            <a:r>
              <a:rPr lang="en-US"/>
              <a:t>“Insects Everywhere!” (3 of 15)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498029-54E8-12CA-DCF6-9E7468C919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/>
              <a:t>Planet Earth</a:t>
            </a:r>
          </a:p>
        </p:txBody>
      </p:sp>
      <p:pic>
        <p:nvPicPr>
          <p:cNvPr id="4" name="Picture Placeholder 3" descr="Planet Earth as seen from outer space. You can see the ocean, clouds, and land on planet Earth.">
            <a:extLst>
              <a:ext uri="{FF2B5EF4-FFF2-40B4-BE49-F238E27FC236}">
                <a16:creationId xmlns:a16="http://schemas.microsoft.com/office/drawing/2014/main" id="{0D28B02C-36C8-DEAB-84DD-77586D7B55B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98861" y="1836321"/>
            <a:ext cx="5131104" cy="41148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0A6C270-DB0F-CCBD-71DF-8CB7214F84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1"/>
              <a:t>Image 1A–4</a:t>
            </a:r>
          </a:p>
        </p:txBody>
      </p:sp>
    </p:spTree>
    <p:extLst>
      <p:ext uri="{BB962C8B-B14F-4D97-AF65-F5344CB8AC3E}">
        <p14:creationId xmlns:p14="http://schemas.microsoft.com/office/powerpoint/2010/main" val="1458905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991DB1-902D-9EB3-A2D3-FBE22838E2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961D4-D9A8-A662-48DF-59E24D0A8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 Aloud:</a:t>
            </a:r>
            <a:br>
              <a:rPr lang="en-US"/>
            </a:br>
            <a:r>
              <a:rPr lang="en-US"/>
              <a:t>“Insects Everywhere!” (4 of 15)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5E6BDD-635D-7F7D-A329-0447F653B2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/>
              <a:t>Alfalfa field in bloom</a:t>
            </a:r>
          </a:p>
        </p:txBody>
      </p:sp>
      <p:pic>
        <p:nvPicPr>
          <p:cNvPr id="4" name="Picture Placeholder 3" descr="Alfalfa field in bloom: a large field covered in small, blue flowers.">
            <a:extLst>
              <a:ext uri="{FF2B5EF4-FFF2-40B4-BE49-F238E27FC236}">
                <a16:creationId xmlns:a16="http://schemas.microsoft.com/office/drawing/2014/main" id="{69AC1D89-7A39-F948-4C6A-500BA035AA1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98861" y="1836321"/>
            <a:ext cx="5131104" cy="41148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3D3203B-4DAE-EB84-EEE8-66E85E85B8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1"/>
              <a:t>Image 1A–5</a:t>
            </a:r>
          </a:p>
        </p:txBody>
      </p:sp>
    </p:spTree>
    <p:extLst>
      <p:ext uri="{BB962C8B-B14F-4D97-AF65-F5344CB8AC3E}">
        <p14:creationId xmlns:p14="http://schemas.microsoft.com/office/powerpoint/2010/main" val="4002182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1E4735-F667-39EB-BF6A-63925ABA8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15D0C-0810-D841-CE82-548F3FF96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 Aloud:</a:t>
            </a:r>
            <a:br>
              <a:rPr lang="en-US"/>
            </a:br>
            <a:r>
              <a:rPr lang="en-US"/>
              <a:t>“Insects Everywhere!” (5 of 15)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84971A-F5F5-9248-26F0-A1F688730B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/>
              <a:t>Insect eggs on a leaf</a:t>
            </a:r>
          </a:p>
        </p:txBody>
      </p:sp>
      <p:pic>
        <p:nvPicPr>
          <p:cNvPr id="4" name="Picture Placeholder 3" descr="5 small, white, bumpy insect eggs stuck to a leaf.">
            <a:extLst>
              <a:ext uri="{FF2B5EF4-FFF2-40B4-BE49-F238E27FC236}">
                <a16:creationId xmlns:a16="http://schemas.microsoft.com/office/drawing/2014/main" id="{16FD630E-959A-2507-61D6-D6028C5CB5B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436" b="-9436"/>
          <a:stretch/>
        </p:blipFill>
        <p:spPr>
          <a:xfrm>
            <a:off x="3217986" y="1574800"/>
            <a:ext cx="5838092" cy="4681757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DFF93CE-9BB5-A9B2-0AC8-B3C9292694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1"/>
              <a:t>Image 1A–6</a:t>
            </a:r>
          </a:p>
        </p:txBody>
      </p:sp>
    </p:spTree>
    <p:extLst>
      <p:ext uri="{BB962C8B-B14F-4D97-AF65-F5344CB8AC3E}">
        <p14:creationId xmlns:p14="http://schemas.microsoft.com/office/powerpoint/2010/main" val="4180788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083BC5-1504-345B-440D-4D25F7DF64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F3BC4-6800-36EE-740E-7527A5AB8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 Aloud:</a:t>
            </a:r>
            <a:br>
              <a:rPr lang="en-US"/>
            </a:br>
            <a:r>
              <a:rPr lang="en-US"/>
              <a:t>“Insects Everywhere!” (6 of 15)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FE6BFD-CEF4-093A-E688-F4781A0CB0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/>
              <a:t>Grasshopper, leafhopper, aphids</a:t>
            </a:r>
          </a:p>
        </p:txBody>
      </p:sp>
      <p:pic>
        <p:nvPicPr>
          <p:cNvPr id="4" name="Picture Placeholder 3" descr="A collage of 3 images, from left to right, top to bottom: grasshopper; leafhopper;&#10;aphids.">
            <a:extLst>
              <a:ext uri="{FF2B5EF4-FFF2-40B4-BE49-F238E27FC236}">
                <a16:creationId xmlns:a16="http://schemas.microsoft.com/office/drawing/2014/main" id="{4D3719BF-6B2B-E089-A098-E99168797D6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570" b="-5570"/>
          <a:stretch/>
        </p:blipFill>
        <p:spPr>
          <a:xfrm>
            <a:off x="3398150" y="1715638"/>
            <a:ext cx="5395697" cy="4326985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F41FC29-C676-B6C9-B22C-210C914BB3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1"/>
              <a:t>Image 1A–7</a:t>
            </a:r>
          </a:p>
        </p:txBody>
      </p:sp>
    </p:spTree>
    <p:extLst>
      <p:ext uri="{BB962C8B-B14F-4D97-AF65-F5344CB8AC3E}">
        <p14:creationId xmlns:p14="http://schemas.microsoft.com/office/powerpoint/2010/main" val="2470964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36410C-77C7-A91E-5B55-4DC8E3BA5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Acknowledgement</a:t>
            </a:r>
          </a:p>
        </p:txBody>
      </p:sp>
    </p:spTree>
    <p:extLst>
      <p:ext uri="{BB962C8B-B14F-4D97-AF65-F5344CB8AC3E}">
        <p14:creationId xmlns:p14="http://schemas.microsoft.com/office/powerpoint/2010/main" val="2851672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2042D7-ABE9-82D5-6C50-4939AFDD47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39516-2EDF-D548-9E28-FDF153371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 Aloud:</a:t>
            </a:r>
            <a:br>
              <a:rPr lang="en-US"/>
            </a:br>
            <a:r>
              <a:rPr lang="en-US"/>
              <a:t>“Insects Everywhere!” (7 of 15)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EFAF0-3C9C-3BE1-FCDB-14F1B95457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/>
              <a:t>Ladybug, lacewing, ambush bug</a:t>
            </a:r>
          </a:p>
        </p:txBody>
      </p:sp>
      <p:pic>
        <p:nvPicPr>
          <p:cNvPr id="4" name="Picture Placeholder 3" descr="A collage of 3 images, left to right, top to bottom: ladybug eating aphids on a stem; lacewing fly on a leaf; ambush bug on a stem.">
            <a:extLst>
              <a:ext uri="{FF2B5EF4-FFF2-40B4-BE49-F238E27FC236}">
                <a16:creationId xmlns:a16="http://schemas.microsoft.com/office/drawing/2014/main" id="{A8802921-FD68-6BE5-7D7A-E89F80F32C4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98861" y="1836321"/>
            <a:ext cx="5131104" cy="41148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DC81B97-4AE2-25EC-D8EE-658D44CEE7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1"/>
              <a:t>Image 1A–8</a:t>
            </a:r>
          </a:p>
        </p:txBody>
      </p:sp>
    </p:spTree>
    <p:extLst>
      <p:ext uri="{BB962C8B-B14F-4D97-AF65-F5344CB8AC3E}">
        <p14:creationId xmlns:p14="http://schemas.microsoft.com/office/powerpoint/2010/main" val="20824184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506B51-9FB5-C6EC-2B22-7C052D06D0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6C72B-95EB-E0A9-2915-D7047915D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 Aloud:</a:t>
            </a:r>
            <a:br>
              <a:rPr lang="en-US"/>
            </a:br>
            <a:r>
              <a:rPr lang="en-US"/>
              <a:t>“Insects Everywhere!” (8 of 15)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611FEA-FE70-30BD-5360-F97497B280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/>
              <a:t>Pine trees and bark beetle</a:t>
            </a:r>
          </a:p>
        </p:txBody>
      </p:sp>
      <p:pic>
        <p:nvPicPr>
          <p:cNvPr id="4" name="Picture Placeholder 3" descr="A collage of 2 images, left to right: a lake in a pine forest; bark beetle.">
            <a:extLst>
              <a:ext uri="{FF2B5EF4-FFF2-40B4-BE49-F238E27FC236}">
                <a16:creationId xmlns:a16="http://schemas.microsoft.com/office/drawing/2014/main" id="{3812E7A2-70DC-D876-9588-9143B254AC2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3269" y="2536194"/>
            <a:ext cx="6665462" cy="2570609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3CF1335-9202-A789-E281-00F9903E980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1"/>
              <a:t>Image 1A–9</a:t>
            </a:r>
          </a:p>
        </p:txBody>
      </p:sp>
    </p:spTree>
    <p:extLst>
      <p:ext uri="{BB962C8B-B14F-4D97-AF65-F5344CB8AC3E}">
        <p14:creationId xmlns:p14="http://schemas.microsoft.com/office/powerpoint/2010/main" val="5689559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1AB938-5D4D-C9BD-0126-349A6DBA9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0F7E1-7232-CDB7-A053-8450B15C3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 Aloud:</a:t>
            </a:r>
            <a:br>
              <a:rPr lang="en-US"/>
            </a:br>
            <a:r>
              <a:rPr lang="en-US"/>
              <a:t>“Insects Everywhere!” (9 of 15)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3552FA-FD4F-E32B-13F4-6AA94FFA08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/>
              <a:t>Swarm of army ants</a:t>
            </a:r>
          </a:p>
        </p:txBody>
      </p:sp>
      <p:pic>
        <p:nvPicPr>
          <p:cNvPr id="4" name="Picture Placeholder 3" descr="Swarm of army ants: red ants crawling on top of a each other on leaf debris.">
            <a:extLst>
              <a:ext uri="{FF2B5EF4-FFF2-40B4-BE49-F238E27FC236}">
                <a16:creationId xmlns:a16="http://schemas.microsoft.com/office/drawing/2014/main" id="{BD8ABCAB-F612-D2DB-3BAB-B9B1DACDFEC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30447" y="1827223"/>
            <a:ext cx="5131104" cy="41148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0DCEE2D-C65E-41EF-EE2A-C02623B5A8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1"/>
              <a:t>Image 1A–10</a:t>
            </a:r>
          </a:p>
        </p:txBody>
      </p:sp>
    </p:spTree>
    <p:extLst>
      <p:ext uri="{BB962C8B-B14F-4D97-AF65-F5344CB8AC3E}">
        <p14:creationId xmlns:p14="http://schemas.microsoft.com/office/powerpoint/2010/main" val="29403416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59AFCB-5E0F-8B00-3299-21F11BC822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57A11-29AB-FD0F-EC90-9B7FBE1A9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 Aloud:</a:t>
            </a:r>
            <a:br>
              <a:rPr lang="en-US"/>
            </a:br>
            <a:r>
              <a:rPr lang="en-US"/>
              <a:t>“Insects Everywhere!” (10 of 15)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EC7EDF-F814-9316-9AEA-B6B955A94E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/>
              <a:t>Army ant</a:t>
            </a:r>
          </a:p>
        </p:txBody>
      </p:sp>
      <p:pic>
        <p:nvPicPr>
          <p:cNvPr id="8" name="Picture Placeholder 7" descr="Close-up of an army ant: six legs, large head, two large curved mandibles, and two antennae.">
            <a:extLst>
              <a:ext uri="{FF2B5EF4-FFF2-40B4-BE49-F238E27FC236}">
                <a16:creationId xmlns:a16="http://schemas.microsoft.com/office/drawing/2014/main" id="{1C43D8AA-7405-6B1F-6DFB-9F96737BDF9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816" b="-5816"/>
          <a:stretch/>
        </p:blipFill>
        <p:spPr>
          <a:xfrm>
            <a:off x="3400763" y="1663422"/>
            <a:ext cx="5390474" cy="4473218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491A9F4-0EBA-CB4C-FCF0-72CC8F222D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1"/>
              <a:t>Image 1A–11</a:t>
            </a:r>
          </a:p>
        </p:txBody>
      </p:sp>
    </p:spTree>
    <p:extLst>
      <p:ext uri="{BB962C8B-B14F-4D97-AF65-F5344CB8AC3E}">
        <p14:creationId xmlns:p14="http://schemas.microsoft.com/office/powerpoint/2010/main" val="13582058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4F5578-E6C3-DDF3-98CA-5E26783D4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630B1-037B-F39C-170C-661B452AC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 Aloud:</a:t>
            </a:r>
            <a:br>
              <a:rPr lang="en-US"/>
            </a:br>
            <a:r>
              <a:rPr lang="en-US"/>
              <a:t>“Insects Everywhere!” (11 of 15)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682390-83D2-1A4D-37A6-6CD50AE1D8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/>
              <a:t>Rhinoceros beetle</a:t>
            </a:r>
          </a:p>
        </p:txBody>
      </p:sp>
      <p:pic>
        <p:nvPicPr>
          <p:cNvPr id="4" name="Picture Placeholder 3" descr="Close-up of an army ant: six legs, large head, two large curved mandibles, and two antennae.">
            <a:extLst>
              <a:ext uri="{FF2B5EF4-FFF2-40B4-BE49-F238E27FC236}">
                <a16:creationId xmlns:a16="http://schemas.microsoft.com/office/drawing/2014/main" id="{D138D64C-F231-4287-5225-B1E0B1160F6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575" r="-14575"/>
          <a:stretch/>
        </p:blipFill>
        <p:spPr>
          <a:xfrm>
            <a:off x="3598861" y="1820555"/>
            <a:ext cx="5131104" cy="41148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971D978-480B-749F-05C9-07902775DE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1"/>
              <a:t>Image 1A–12</a:t>
            </a:r>
          </a:p>
        </p:txBody>
      </p:sp>
    </p:spTree>
    <p:extLst>
      <p:ext uri="{BB962C8B-B14F-4D97-AF65-F5344CB8AC3E}">
        <p14:creationId xmlns:p14="http://schemas.microsoft.com/office/powerpoint/2010/main" val="28172396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DA51E4-7B76-3943-1DBE-20805A60C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E36DB-9CF7-1CB3-4B49-DA40002BF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 Aloud:</a:t>
            </a:r>
            <a:br>
              <a:rPr lang="en-US"/>
            </a:br>
            <a:r>
              <a:rPr lang="en-US"/>
              <a:t>“Insects Everywhere!” (12 of 15)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B633E8-5F78-7C68-915F-136ACD2F39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/>
              <a:t>Tundra and crane fly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59EF7DD-A7E8-30E8-DD0D-EAF1352171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1"/>
              <a:t>Image 1A–13</a:t>
            </a:r>
          </a:p>
        </p:txBody>
      </p:sp>
      <p:pic>
        <p:nvPicPr>
          <p:cNvPr id="4" name="Picture Placeholder 3" descr="A collage of 2 images, left to right: tundra, land covered in snow with no trees; crane fly, long thin legs and thin body, perched on a stem.">
            <a:extLst>
              <a:ext uri="{FF2B5EF4-FFF2-40B4-BE49-F238E27FC236}">
                <a16:creationId xmlns:a16="http://schemas.microsoft.com/office/drawing/2014/main" id="{E243A8FB-0E1D-5920-E1A5-D4AA087FB29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644" b="-11644"/>
          <a:stretch/>
        </p:blipFill>
        <p:spPr>
          <a:xfrm>
            <a:off x="2986153" y="1371600"/>
            <a:ext cx="6269028" cy="502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9638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CBE23C-534D-2D9B-CF9D-5D6278E53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B6149-6ABB-C6D8-870C-CCDB905B0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 Aloud:</a:t>
            </a:r>
            <a:br>
              <a:rPr lang="en-US"/>
            </a:br>
            <a:r>
              <a:rPr lang="en-US"/>
              <a:t>“Insects Everywhere!” (13 of 15)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76202-998F-C2AA-1470-E6541D90C4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/>
              <a:t>Dragonfly hovering above water</a:t>
            </a:r>
          </a:p>
        </p:txBody>
      </p:sp>
      <p:pic>
        <p:nvPicPr>
          <p:cNvPr id="4" name="Picture Placeholder 3" descr="Dragonfly flying and hovering above water.">
            <a:extLst>
              <a:ext uri="{FF2B5EF4-FFF2-40B4-BE49-F238E27FC236}">
                <a16:creationId xmlns:a16="http://schemas.microsoft.com/office/drawing/2014/main" id="{8CB80628-23CA-8F50-DF90-5E863EC4859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639" b="-16639"/>
          <a:stretch/>
        </p:blipFill>
        <p:spPr>
          <a:xfrm>
            <a:off x="2782404" y="1230923"/>
            <a:ext cx="6627192" cy="5314563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2709424-9754-9657-E385-7CE04B10F4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1"/>
              <a:t>Image 1A–14</a:t>
            </a:r>
          </a:p>
        </p:txBody>
      </p:sp>
    </p:spTree>
    <p:extLst>
      <p:ext uri="{BB962C8B-B14F-4D97-AF65-F5344CB8AC3E}">
        <p14:creationId xmlns:p14="http://schemas.microsoft.com/office/powerpoint/2010/main" val="27037670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0194B2-E671-59E6-9E66-C1BBDE4C3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AA293-498B-3B3F-3347-F9E8D4D5E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 Aloud:</a:t>
            </a:r>
            <a:br>
              <a:rPr lang="en-US"/>
            </a:br>
            <a:r>
              <a:rPr lang="en-US"/>
              <a:t>“Insects Everywhere!” (14 of 15)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805FD7-3EDF-C540-8EC6-5E3997C6DA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/>
              <a:t>Planet Earth</a:t>
            </a:r>
          </a:p>
        </p:txBody>
      </p:sp>
      <p:pic>
        <p:nvPicPr>
          <p:cNvPr id="4" name="Picture Placeholder 3" descr="Planet Earth as seen from outer space.">
            <a:extLst>
              <a:ext uri="{FF2B5EF4-FFF2-40B4-BE49-F238E27FC236}">
                <a16:creationId xmlns:a16="http://schemas.microsoft.com/office/drawing/2014/main" id="{B8D5EB1B-2108-BFD0-0E00-B6503498304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11" r="-1311"/>
          <a:stretch/>
        </p:blipFill>
        <p:spPr>
          <a:xfrm>
            <a:off x="3598861" y="1836322"/>
            <a:ext cx="5131104" cy="41148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9E9E580-0EB4-3064-86BE-CFD0EAAD48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1"/>
              <a:t>Image 1A–15</a:t>
            </a:r>
          </a:p>
        </p:txBody>
      </p:sp>
    </p:spTree>
    <p:extLst>
      <p:ext uri="{BB962C8B-B14F-4D97-AF65-F5344CB8AC3E}">
        <p14:creationId xmlns:p14="http://schemas.microsoft.com/office/powerpoint/2010/main" val="37383333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C5D0AE-67B9-9F37-5B75-2392E57E8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F7BD9-D566-0715-80C3-5D400100A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 Aloud:</a:t>
            </a:r>
            <a:br>
              <a:rPr lang="en-US"/>
            </a:br>
            <a:r>
              <a:rPr lang="en-US"/>
              <a:t>“Insects Everywhere!” (15 of 15)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58719-D478-0752-D6F4-6F96D99362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/>
              <a:t>Insect collage</a:t>
            </a:r>
          </a:p>
        </p:txBody>
      </p:sp>
      <p:pic>
        <p:nvPicPr>
          <p:cNvPr id="4" name="Picture Placeholder 3" descr="A collage of 5 images, from left to right, top to bottom: fly; grasshopper; ant on a stem; multi-colored tiger beetle on a leaf; fuzzy caterpillar on a leaf.">
            <a:extLst>
              <a:ext uri="{FF2B5EF4-FFF2-40B4-BE49-F238E27FC236}">
                <a16:creationId xmlns:a16="http://schemas.microsoft.com/office/drawing/2014/main" id="{05D0E467-0551-E3A3-A59B-C9D779CD16A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62"/>
          <a:stretch/>
        </p:blipFill>
        <p:spPr>
          <a:xfrm>
            <a:off x="2771998" y="1975945"/>
            <a:ext cx="6648004" cy="3909848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0B91673-B06F-85BC-C51C-E22098F7CD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1"/>
              <a:t>Image 1A–16</a:t>
            </a:r>
          </a:p>
        </p:txBody>
      </p:sp>
    </p:spTree>
    <p:extLst>
      <p:ext uri="{BB962C8B-B14F-4D97-AF65-F5344CB8AC3E}">
        <p14:creationId xmlns:p14="http://schemas.microsoft.com/office/powerpoint/2010/main" val="27762008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1FE6D6-B291-852E-467A-5D73DB0E1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839B5-0508-6D22-74C7-06D250192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Comprehension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D7215B-B45B-F8ED-0FB0-BFC4759641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7872" y="1057276"/>
            <a:ext cx="10961597" cy="580072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>
                <a:latin typeface="Open Sans"/>
                <a:ea typeface="Open Sans"/>
                <a:cs typeface="Open Sans"/>
              </a:rPr>
              <a:t>What is the largest group or category of animals on Earth?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In what large water habitat are insects unable to survive?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Many insects depend on host plants to stay alive. In what ways do these host plants help the insects?</a:t>
            </a:r>
          </a:p>
          <a:p>
            <a:pPr marL="514350" indent="-514350">
              <a:buFont typeface="+mj-lt"/>
              <a:buAutoNum type="arabicPeriod"/>
            </a:pPr>
            <a:r>
              <a:rPr lang="en-US">
                <a:latin typeface="Open Sans"/>
                <a:ea typeface="Open Sans"/>
                <a:cs typeface="Open Sans"/>
              </a:rPr>
              <a:t>If you were a farmer, which would you rather see on your crops: a ladybug or a grasshopper? Why?</a:t>
            </a:r>
          </a:p>
        </p:txBody>
      </p:sp>
      <p:grpSp>
        <p:nvGrpSpPr>
          <p:cNvPr id="4" name="Group 3" descr="10 Minute Timer.">
            <a:extLst>
              <a:ext uri="{FF2B5EF4-FFF2-40B4-BE49-F238E27FC236}">
                <a16:creationId xmlns:a16="http://schemas.microsoft.com/office/drawing/2014/main" id="{1618A527-E5A3-B615-2C29-19F16E310EE1}"/>
              </a:ext>
            </a:extLst>
          </p:cNvPr>
          <p:cNvGrpSpPr/>
          <p:nvPr/>
        </p:nvGrpSpPr>
        <p:grpSpPr>
          <a:xfrm>
            <a:off x="11116820" y="5932865"/>
            <a:ext cx="987554" cy="731521"/>
            <a:chOff x="11116820" y="5932865"/>
            <a:chExt cx="987554" cy="73152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2759C94-DBAF-1CDC-9BEC-305B4E7F1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16820" y="5932865"/>
              <a:ext cx="987554" cy="731521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7212D90-0B56-0262-6D70-F1A3AA433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 userDrawn="1"/>
          </p:nvSpPr>
          <p:spPr>
            <a:xfrm>
              <a:off x="11116820" y="6090874"/>
              <a:ext cx="631835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b="1">
                  <a:solidFill>
                    <a:srgbClr val="002060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10</a:t>
              </a:r>
              <a:endParaRPr lang="en-US" sz="2800" b="1" i="0" u="none" strike="noStrike" cap="none">
                <a:solidFill>
                  <a:srgbClr val="002060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7577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7B717258-3BBD-B9D2-43B7-B73C72924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Grade 2 Unit 6 | Lesson 1 | </a:t>
            </a:r>
            <a:r>
              <a:rPr lang="en-US">
                <a:solidFill>
                  <a:prstClr val="white"/>
                </a:solidFill>
                <a:latin typeface="Open Sans"/>
                <a:ea typeface="Open Sans"/>
                <a:cs typeface="Open Sans"/>
                <a:sym typeface="Open Sans"/>
              </a:rPr>
              <a:t>Insects Everywhere!</a:t>
            </a:r>
            <a:endParaRPr lang="en-US"/>
          </a:p>
        </p:txBody>
      </p:sp>
      <p:sp>
        <p:nvSpPr>
          <p:cNvPr id="3" name="Text Placeholder 18">
            <a:extLst>
              <a:ext uri="{FF2B5EF4-FFF2-40B4-BE49-F238E27FC236}">
                <a16:creationId xmlns:a16="http://schemas.microsoft.com/office/drawing/2014/main" id="{DB8FB82F-9E6A-D72A-D54C-E00440B4CF4D}"/>
              </a:ext>
            </a:extLst>
          </p:cNvPr>
          <p:cNvSpPr txBox="1">
            <a:spLocks/>
          </p:cNvSpPr>
          <p:nvPr/>
        </p:nvSpPr>
        <p:spPr>
          <a:xfrm>
            <a:off x="2649400" y="1371599"/>
            <a:ext cx="2217419" cy="384678"/>
          </a:xfrm>
          <a:prstGeom prst="rect">
            <a:avLst/>
          </a:prstGeom>
        </p:spPr>
        <p:txBody>
          <a:bodyPr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Arial"/>
              <a:defRPr sz="1400" b="0" i="0" u="none" strike="noStrike" cap="none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b="1"/>
              <a:t>Insect Collage</a:t>
            </a:r>
          </a:p>
        </p:txBody>
      </p:sp>
      <p:pic>
        <p:nvPicPr>
          <p:cNvPr id="2" name="Picture Placeholder 1" descr="A collage of 5 images, from left to right, top to bottom: fly; grasshopper; ant on a stem; multi-colored tiger beetle on a leaf; fuzzy caterpillar on a leaf.">
            <a:extLst>
              <a:ext uri="{FF2B5EF4-FFF2-40B4-BE49-F238E27FC236}">
                <a16:creationId xmlns:a16="http://schemas.microsoft.com/office/drawing/2014/main" id="{3006DB26-99F3-8C9B-990B-C6E1B33032C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731" b="-9731"/>
          <a:stretch/>
        </p:blipFill>
        <p:spPr>
          <a:xfrm>
            <a:off x="3150625" y="1487420"/>
            <a:ext cx="5980176" cy="4795698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5912B26-F09D-D9BC-4302-6AACE31294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1"/>
              <a:t>Image 1A–1</a:t>
            </a:r>
          </a:p>
        </p:txBody>
      </p:sp>
    </p:spTree>
    <p:extLst>
      <p:ext uri="{BB962C8B-B14F-4D97-AF65-F5344CB8AC3E}">
        <p14:creationId xmlns:p14="http://schemas.microsoft.com/office/powerpoint/2010/main" val="21710261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2860ED-3C4F-AC7A-B23C-3CF3DC2C5D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744F6-0432-25BA-0A6B-1C2EA1C34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Open Sans"/>
                <a:ea typeface="Open Sans"/>
                <a:cs typeface="Open Sans"/>
              </a:rPr>
              <a:t>Check for Understanding </a:t>
            </a:r>
            <a:r>
              <a:rPr lang="en-US">
                <a:solidFill>
                  <a:srgbClr val="232C63"/>
                </a:solidFill>
                <a:latin typeface="Open Sans"/>
                <a:ea typeface="Open Sans"/>
                <a:cs typeface="Open Sans"/>
              </a:rPr>
              <a:t>(1 of 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4DFA1A-A7C6-E8BD-9170-CA400C6EE3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7872" y="1057276"/>
            <a:ext cx="10961597" cy="5800724"/>
          </a:xfrm>
        </p:spPr>
        <p:txBody>
          <a:bodyPr/>
          <a:lstStyle/>
          <a:p>
            <a:pPr marL="0" indent="0" algn="ctr">
              <a:buNone/>
            </a:pPr>
            <a:r>
              <a:rPr lang="en-US" b="1"/>
              <a:t>Think-Pair-Share</a:t>
            </a:r>
          </a:p>
          <a:p>
            <a:pPr marL="0" indent="0" algn="ctr">
              <a:buNone/>
            </a:pPr>
            <a:r>
              <a:rPr lang="en-US"/>
              <a:t>Name an insect and the habitat it lives in. Then, describe how the insect lives in that habitat.</a:t>
            </a:r>
          </a:p>
        </p:txBody>
      </p:sp>
    </p:spTree>
    <p:extLst>
      <p:ext uri="{BB962C8B-B14F-4D97-AF65-F5344CB8AC3E}">
        <p14:creationId xmlns:p14="http://schemas.microsoft.com/office/powerpoint/2010/main" val="6129139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027EC-7DE6-0250-E2D1-CD00710E9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Word Work:</a:t>
            </a:r>
            <a:br>
              <a:rPr lang="en-US"/>
            </a:br>
            <a:r>
              <a:rPr lang="en-US" i="1"/>
              <a:t>Habitats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5362F04-0861-90E3-9F61-7180A854F1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lIns="91440" tIns="45720" rIns="91440" bIns="45720" anchor="ctr"/>
          <a:lstStyle/>
          <a:p>
            <a:pPr algn="ctr"/>
            <a:r>
              <a:rPr lang="en-US" sz="2800" b="1" i="1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Habitats</a:t>
            </a:r>
          </a:p>
          <a:p>
            <a:pPr algn="ctr"/>
            <a:endParaRPr lang="en-US" sz="2800" b="1" i="1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2800">
                <a:latin typeface="+mn-lt"/>
                <a:ea typeface="Open Sans"/>
                <a:cs typeface="Open Sans"/>
              </a:rPr>
              <a:t>“Oceans are the world's biggest </a:t>
            </a:r>
            <a:r>
              <a:rPr lang="en-US" sz="2800" i="1">
                <a:latin typeface="+mn-lt"/>
                <a:ea typeface="Open Sans"/>
                <a:cs typeface="Open Sans"/>
              </a:rPr>
              <a:t>habitat</a:t>
            </a:r>
            <a:r>
              <a:rPr lang="en-US" sz="2800">
                <a:latin typeface="+mn-lt"/>
                <a:ea typeface="Open Sans"/>
                <a:cs typeface="Open Sans"/>
              </a:rPr>
              <a:t>, yet no insects live there.”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C8A0CC8-719A-5AC8-1597-9C8FAE018C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/>
              <a:t>Sunrise</a:t>
            </a:r>
          </a:p>
        </p:txBody>
      </p:sp>
      <p:pic>
        <p:nvPicPr>
          <p:cNvPr id="1026" name="Picture 2" descr="Sunrise over a body of water.">
            <a:extLst>
              <a:ext uri="{FF2B5EF4-FFF2-40B4-BE49-F238E27FC236}">
                <a16:creationId xmlns:a16="http://schemas.microsoft.com/office/drawing/2014/main" id="{897D31D2-9CCB-8F03-4959-921140192E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63" t="4075" r="2242" b="3761"/>
          <a:stretch/>
        </p:blipFill>
        <p:spPr bwMode="auto">
          <a:xfrm>
            <a:off x="301960" y="2418011"/>
            <a:ext cx="5432367" cy="300820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45B7735-BC39-2FC9-41F5-90D3168943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1"/>
              <a:t>Grade 1 Unit 4 Image 2A-1​</a:t>
            </a:r>
          </a:p>
        </p:txBody>
      </p:sp>
      <p:grpSp>
        <p:nvGrpSpPr>
          <p:cNvPr id="7" name="Group 6" descr="5 Minute Timer.">
            <a:extLst>
              <a:ext uri="{FF2B5EF4-FFF2-40B4-BE49-F238E27FC236}">
                <a16:creationId xmlns:a16="http://schemas.microsoft.com/office/drawing/2014/main" id="{8BDC4A00-4B95-16DB-E697-DFE07E67DDA7}"/>
              </a:ext>
            </a:extLst>
          </p:cNvPr>
          <p:cNvGrpSpPr/>
          <p:nvPr/>
        </p:nvGrpSpPr>
        <p:grpSpPr>
          <a:xfrm>
            <a:off x="11116820" y="5932865"/>
            <a:ext cx="987554" cy="731521"/>
            <a:chOff x="11116820" y="5932865"/>
            <a:chExt cx="987554" cy="73152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DEBB6B7-BA8E-A9C3-E67D-0079221FD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16820" y="5932865"/>
              <a:ext cx="987554" cy="73152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1F5C6EB-BE2F-22C9-AFE6-04CC3DC7FCB0}"/>
                </a:ext>
              </a:extLst>
            </p:cNvPr>
            <p:cNvSpPr txBox="1"/>
            <p:nvPr userDrawn="1"/>
          </p:nvSpPr>
          <p:spPr>
            <a:xfrm>
              <a:off x="11116820" y="6090874"/>
              <a:ext cx="631835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b="1" i="0" u="none" strike="noStrike" cap="none">
                  <a:solidFill>
                    <a:srgbClr val="002060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  <a:sym typeface="Arial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70534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FA3BF-CCAD-B5E1-0509-FCF331C02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Sayings and Phrases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E3AEC5-DA49-2457-28F0-9F1F5001AD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1" y="1635369"/>
            <a:ext cx="12191999" cy="4642339"/>
          </a:xfrm>
        </p:spPr>
        <p:txBody>
          <a:bodyPr/>
          <a:lstStyle/>
          <a:p>
            <a:pPr lvl="0"/>
            <a:r>
              <a:rPr lang="en-US"/>
              <a:t>Eaten out of house and home</a:t>
            </a:r>
          </a:p>
        </p:txBody>
      </p:sp>
      <p:pic>
        <p:nvPicPr>
          <p:cNvPr id="4" name="Picture 3" descr="5 Minute Timer.">
            <a:extLst>
              <a:ext uri="{FF2B5EF4-FFF2-40B4-BE49-F238E27FC236}">
                <a16:creationId xmlns:a16="http://schemas.microsoft.com/office/drawing/2014/main" id="{6E06B42D-B929-BD8D-ED97-B1AB6838F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8264" y="6004486"/>
            <a:ext cx="993734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282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7D728E-1433-9DBA-118E-D84B825C8A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90CE0-E35A-3D34-2619-A2B5C36CE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Insects Journal: Narrative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13354B-7B8F-A280-1CF3-0E8A88A72C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7360" y="1635369"/>
            <a:ext cx="11379200" cy="4642339"/>
          </a:xfrm>
        </p:spPr>
        <p:txBody>
          <a:bodyPr/>
          <a:lstStyle/>
          <a:p>
            <a:pPr algn="l"/>
            <a:endParaRPr lang="en-US" b="0" i="0" u="none" strike="noStrike" baseline="0">
              <a:solidFill>
                <a:schemeClr val="tx1"/>
              </a:solidFill>
              <a:latin typeface="+mj-l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0" i="0" u="none" strike="noStrike" baseline="0">
                <a:solidFill>
                  <a:schemeClr val="tx1"/>
                </a:solidFill>
                <a:latin typeface="+mj-lt"/>
              </a:rPr>
              <a:t>How did the insect look?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b="0" i="0" u="none" strike="noStrike" baseline="0">
              <a:solidFill>
                <a:schemeClr val="tx1"/>
              </a:solidFill>
              <a:latin typeface="+mj-l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0" i="0" u="none" strike="noStrike" baseline="0">
                <a:solidFill>
                  <a:schemeClr val="tx1"/>
                </a:solidFill>
                <a:latin typeface="+mj-lt"/>
              </a:rPr>
              <a:t>Where did you see the insect?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b="0" i="0" u="none" strike="noStrike" baseline="0">
              <a:solidFill>
                <a:schemeClr val="tx1"/>
              </a:solidFill>
              <a:latin typeface="+mj-l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0" i="0" u="none" strike="noStrike" baseline="0">
                <a:solidFill>
                  <a:schemeClr val="tx1"/>
                </a:solidFill>
                <a:latin typeface="+mj-lt"/>
              </a:rPr>
              <a:t>What did you do? What did the insect do?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b="0" i="0" u="none" strike="noStrike" baseline="0">
              <a:solidFill>
                <a:srgbClr val="211D1E"/>
              </a:solidFill>
            </a:endParaRPr>
          </a:p>
          <a:p>
            <a:pPr lvl="0"/>
            <a:endParaRPr lang="en-US"/>
          </a:p>
        </p:txBody>
      </p:sp>
      <p:pic>
        <p:nvPicPr>
          <p:cNvPr id="5" name="Picture 4" descr="15 Minute Timer.">
            <a:extLst>
              <a:ext uri="{FF2B5EF4-FFF2-40B4-BE49-F238E27FC236}">
                <a16:creationId xmlns:a16="http://schemas.microsoft.com/office/drawing/2014/main" id="{BC93A042-C25A-92E6-CBA4-C53D150F6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4623" y="5986901"/>
            <a:ext cx="1097375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4789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129ED4-68CB-151B-A5A5-433AFB695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A6E34-3D3E-CC16-F77D-2BD4C8D9F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Check for Understanding </a:t>
            </a:r>
            <a:r>
              <a:rPr lang="en-US">
                <a:solidFill>
                  <a:schemeClr val="tx1"/>
                </a:solidFill>
              </a:rPr>
              <a:t>(2 of 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FAEE9-1EC1-62D6-6E63-7AB9FE5C98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1" y="1635369"/>
            <a:ext cx="12191999" cy="4642339"/>
          </a:xfrm>
        </p:spPr>
        <p:txBody>
          <a:bodyPr/>
          <a:lstStyle/>
          <a:p>
            <a:r>
              <a:rPr lang="en-US" b="0" i="0" u="none" strike="noStrike" baseline="0">
                <a:solidFill>
                  <a:schemeClr val="tx1"/>
                </a:solidFill>
                <a:latin typeface="+mj-lt"/>
              </a:rPr>
              <a:t>What kind of insect did you see?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2566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D859D-6596-74E5-3F26-1F03C3059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 Bank</a:t>
            </a:r>
          </a:p>
        </p:txBody>
      </p:sp>
    </p:spTree>
    <p:extLst>
      <p:ext uri="{BB962C8B-B14F-4D97-AF65-F5344CB8AC3E}">
        <p14:creationId xmlns:p14="http://schemas.microsoft.com/office/powerpoint/2010/main" val="12231438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07DA7E-F8B5-6248-B7F0-CD3608B17A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2E4A0-819D-4F11-C6A0-177FF0898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 vocabulary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8FF6CE-0E6F-60F7-0715-E69ACF5EE2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/>
              <a:t>All vocabulary slides are included in the</a:t>
            </a:r>
          </a:p>
          <a:p>
            <a:pPr lvl="0"/>
            <a:r>
              <a:rPr lang="en-US"/>
              <a:t>instructional sequence.</a:t>
            </a:r>
          </a:p>
        </p:txBody>
      </p:sp>
    </p:spTree>
    <p:extLst>
      <p:ext uri="{BB962C8B-B14F-4D97-AF65-F5344CB8AC3E}">
        <p14:creationId xmlns:p14="http://schemas.microsoft.com/office/powerpoint/2010/main" val="8612599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BEB0860-ADC3-7CDC-FBCA-4E935FE7CF56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Image Sources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0A21DC-DA5C-E565-B08B-9B3CD66ED9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085850"/>
            <a:ext cx="12191999" cy="5772149"/>
          </a:xfrm>
        </p:spPr>
        <p:txBody>
          <a:bodyPr lIns="91440" tIns="45720" rIns="91440" bIns="45720" anchor="ctr"/>
          <a:lstStyle/>
          <a:p>
            <a:pPr algn="ctr"/>
            <a:r>
              <a:rPr lang="en-US" sz="2800">
                <a:latin typeface="+mn-lt"/>
              </a:rPr>
              <a:t>Images from Grade 1 Unit 4 Resources</a:t>
            </a:r>
          </a:p>
          <a:p>
            <a:pPr algn="ctr"/>
            <a:r>
              <a:rPr lang="en-US" sz="2800">
                <a:latin typeface="+mn-lt"/>
                <a:ea typeface="Open Sans"/>
                <a:cs typeface="Open Sans"/>
              </a:rPr>
              <a:t>Images from Grade 1 Unit 5 Resources</a:t>
            </a:r>
          </a:p>
          <a:p>
            <a:pPr algn="ctr"/>
            <a:r>
              <a:rPr lang="en-US" sz="280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Images from Grade 2 Unit 6 Resources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>
          <a:extLst>
            <a:ext uri="{FF2B5EF4-FFF2-40B4-BE49-F238E27FC236}">
              <a16:creationId xmlns:a16="http://schemas.microsoft.com/office/drawing/2014/main" id="{3A256576-0CEF-6CD2-2B3F-D24EAA3AB3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8BD83B-9ED1-7D58-C0F8-101D6913B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86843"/>
            <a:ext cx="12192000" cy="984738"/>
          </a:xfrm>
        </p:spPr>
        <p:txBody>
          <a:bodyPr spcFirstLastPara="1" wrap="square" lIns="731520" tIns="0" rIns="731520" bIns="45720" anchor="b" anchorCtr="0">
            <a:noAutofit/>
          </a:bodyPr>
          <a:lstStyle/>
          <a:p>
            <a:r>
              <a:rPr lang="en-US">
                <a:solidFill>
                  <a:srgbClr val="232C63"/>
                </a:solidFill>
              </a:rPr>
              <a:t>Copyright 2024 Texas Education Agency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F585A8-0F77-717E-08BE-398AD6FF0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3836" y="125832"/>
            <a:ext cx="2042337" cy="8047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4305848-A224-2FBB-4A41-B3EBC82BC59A}"/>
              </a:ext>
            </a:extLst>
          </p:cNvPr>
          <p:cNvSpPr txBox="1"/>
          <p:nvPr/>
        </p:nvSpPr>
        <p:spPr>
          <a:xfrm>
            <a:off x="8699989" y="1289495"/>
            <a:ext cx="327513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>
                <a:solidFill>
                  <a:srgbClr val="232B6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 2024. Texas Education Agency. Portions of this work are adapted, </a:t>
            </a:r>
          </a:p>
          <a:p>
            <a:r>
              <a:rPr lang="en-US" sz="700">
                <a:solidFill>
                  <a:srgbClr val="232B6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 permission, from originals created by</a:t>
            </a:r>
          </a:p>
          <a:p>
            <a:r>
              <a:rPr lang="en-US" sz="700">
                <a:solidFill>
                  <a:srgbClr val="232B6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Amplify Education, Inc. (amplify.com) and the Core Knowledge </a:t>
            </a:r>
          </a:p>
          <a:p>
            <a:r>
              <a:rPr lang="en-US" sz="700">
                <a:solidFill>
                  <a:srgbClr val="232B6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Foundation (coreknowledge.org).</a:t>
            </a:r>
          </a:p>
          <a:p>
            <a:r>
              <a:rPr lang="en-US" sz="700">
                <a:solidFill>
                  <a:srgbClr val="232B6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work is licensed under a</a:t>
            </a:r>
          </a:p>
          <a:p>
            <a:r>
              <a:rPr lang="en-US" sz="700">
                <a:solidFill>
                  <a:srgbClr val="232B6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Creative Commons Attribution-</a:t>
            </a:r>
            <a:r>
              <a:rPr lang="en-US" sz="700" err="1">
                <a:solidFill>
                  <a:srgbClr val="232B6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NonCommercial</a:t>
            </a:r>
            <a:r>
              <a:rPr lang="en-US" sz="700">
                <a:solidFill>
                  <a:srgbClr val="232B6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</a:t>
            </a:r>
            <a:r>
              <a:rPr lang="en-US" sz="700" err="1">
                <a:solidFill>
                  <a:srgbClr val="232B6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ShareAlike</a:t>
            </a:r>
            <a:endParaRPr lang="en-US" sz="700">
              <a:solidFill>
                <a:srgbClr val="232B6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700">
                <a:solidFill>
                  <a:srgbClr val="232B6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4.0 International License. </a:t>
            </a:r>
          </a:p>
          <a:p>
            <a:r>
              <a:rPr lang="en-US" sz="700">
                <a:solidFill>
                  <a:srgbClr val="232B6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are free:</a:t>
            </a:r>
          </a:p>
          <a:p>
            <a:r>
              <a:rPr lang="en-US" sz="700">
                <a:solidFill>
                  <a:srgbClr val="232B6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Share—to copy, distribute, and transmit the work </a:t>
            </a:r>
          </a:p>
          <a:p>
            <a:r>
              <a:rPr lang="en-US" sz="700">
                <a:solidFill>
                  <a:srgbClr val="232B6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Remix—to adapt the work</a:t>
            </a:r>
          </a:p>
          <a:p>
            <a:r>
              <a:rPr lang="en-US" sz="700">
                <a:solidFill>
                  <a:srgbClr val="232B6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Under the following conditions:</a:t>
            </a:r>
          </a:p>
          <a:p>
            <a:r>
              <a:rPr lang="en-US" sz="700">
                <a:solidFill>
                  <a:srgbClr val="232B6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Attribution—You must attribute any adaptations of the work in the </a:t>
            </a:r>
          </a:p>
          <a:p>
            <a:r>
              <a:rPr lang="en-US" sz="700">
                <a:solidFill>
                  <a:srgbClr val="232B6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following manner:</a:t>
            </a:r>
          </a:p>
          <a:p>
            <a:endParaRPr lang="en-US" sz="700">
              <a:solidFill>
                <a:srgbClr val="232B6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700">
                <a:solidFill>
                  <a:srgbClr val="232B6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work is based on original works of the Texas Education Agency, </a:t>
            </a:r>
          </a:p>
          <a:p>
            <a:r>
              <a:rPr lang="en-US" sz="700">
                <a:solidFill>
                  <a:srgbClr val="232B6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 well as prior works by Amplify Education, Inc. (amplify.com) and </a:t>
            </a:r>
          </a:p>
          <a:p>
            <a:r>
              <a:rPr lang="en-US" sz="700">
                <a:solidFill>
                  <a:srgbClr val="232B6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Core Knowledge Foundation (coreknowledge.org) and is made </a:t>
            </a:r>
          </a:p>
          <a:p>
            <a:r>
              <a:rPr lang="en-US" sz="700">
                <a:solidFill>
                  <a:srgbClr val="232B6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available under a Creative Commons Attribution-</a:t>
            </a:r>
            <a:r>
              <a:rPr lang="en-US" sz="700" err="1">
                <a:solidFill>
                  <a:srgbClr val="232B6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NonCommercial</a:t>
            </a:r>
            <a:r>
              <a:rPr lang="en-US" sz="700">
                <a:solidFill>
                  <a:srgbClr val="232B6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</a:t>
            </a:r>
          </a:p>
          <a:p>
            <a:r>
              <a:rPr lang="en-US" sz="700" err="1">
                <a:solidFill>
                  <a:srgbClr val="232B6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ShareAlike</a:t>
            </a:r>
            <a:r>
              <a:rPr lang="en-US" sz="700">
                <a:solidFill>
                  <a:srgbClr val="232B6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4.0 International License. This does not in any way imply </a:t>
            </a:r>
          </a:p>
          <a:p>
            <a:r>
              <a:rPr lang="en-US" sz="700">
                <a:solidFill>
                  <a:srgbClr val="232B6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endorsement by those authors of this work.</a:t>
            </a:r>
          </a:p>
          <a:p>
            <a:endParaRPr lang="en-US" sz="700">
              <a:solidFill>
                <a:srgbClr val="232B6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700">
                <a:solidFill>
                  <a:srgbClr val="232B6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Noncommercial—You may not use this work for commercial </a:t>
            </a:r>
          </a:p>
          <a:p>
            <a:r>
              <a:rPr lang="en-US" sz="700">
                <a:solidFill>
                  <a:srgbClr val="232B6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purposes.</a:t>
            </a:r>
          </a:p>
          <a:p>
            <a:endParaRPr lang="en-US" sz="700">
              <a:solidFill>
                <a:srgbClr val="232B6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700">
                <a:solidFill>
                  <a:srgbClr val="232B6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Share Alike—If you alter, transform, or build upon this work, you may </a:t>
            </a:r>
          </a:p>
          <a:p>
            <a:r>
              <a:rPr lang="en-US" sz="700">
                <a:solidFill>
                  <a:srgbClr val="232B6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distribute the resulting work only under the same or similar license </a:t>
            </a:r>
          </a:p>
          <a:p>
            <a:r>
              <a:rPr lang="en-US" sz="700">
                <a:solidFill>
                  <a:srgbClr val="232B6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this one.</a:t>
            </a:r>
          </a:p>
          <a:p>
            <a:endParaRPr lang="en-US" sz="700">
              <a:solidFill>
                <a:srgbClr val="232B6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700">
                <a:solidFill>
                  <a:srgbClr val="232B6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 the understanding that:</a:t>
            </a:r>
          </a:p>
          <a:p>
            <a:endParaRPr lang="en-US" sz="700">
              <a:solidFill>
                <a:srgbClr val="232B6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700">
                <a:solidFill>
                  <a:srgbClr val="232B6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any reuse or distribution, you must make clear to others the </a:t>
            </a:r>
          </a:p>
          <a:p>
            <a:r>
              <a:rPr lang="en-US" sz="700">
                <a:solidFill>
                  <a:srgbClr val="232B6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license terms of this work. The best way to do this is with a link to </a:t>
            </a:r>
          </a:p>
          <a:p>
            <a:r>
              <a:rPr lang="en-US" sz="700">
                <a:solidFill>
                  <a:srgbClr val="232B6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web page:</a:t>
            </a:r>
          </a:p>
          <a:p>
            <a:r>
              <a:rPr lang="en-US" sz="700">
                <a:solidFill>
                  <a:srgbClr val="232B6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https://creativecommons.org/licenses/by-nc-sa/4.0/</a:t>
            </a:r>
          </a:p>
          <a:p>
            <a:endParaRPr lang="en-US" sz="700">
              <a:solidFill>
                <a:srgbClr val="232B6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700">
                <a:solidFill>
                  <a:srgbClr val="232B6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Trademarks and trade names are shown in this book strictly for </a:t>
            </a:r>
          </a:p>
          <a:p>
            <a:r>
              <a:rPr lang="en-US" sz="700">
                <a:solidFill>
                  <a:srgbClr val="232B6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illustrative and educational purposes and are the property of their </a:t>
            </a:r>
          </a:p>
          <a:p>
            <a:r>
              <a:rPr lang="en-US" sz="700">
                <a:solidFill>
                  <a:srgbClr val="232B6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respective owners. References herein should not be regarded as </a:t>
            </a:r>
          </a:p>
          <a:p>
            <a:r>
              <a:rPr lang="en-US" sz="700">
                <a:solidFill>
                  <a:srgbClr val="232B6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affecting the validity of said trademarks and trade names.</a:t>
            </a:r>
          </a:p>
          <a:p>
            <a:endParaRPr lang="en-US" sz="700">
              <a:solidFill>
                <a:srgbClr val="232B6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700">
                <a:solidFill>
                  <a:srgbClr val="232B6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work is based on prior works of Amplify Education, Inc. </a:t>
            </a:r>
          </a:p>
          <a:p>
            <a:r>
              <a:rPr lang="en-US" sz="700">
                <a:solidFill>
                  <a:srgbClr val="232B6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(amplify.com) and the Core Knowledge Foundation </a:t>
            </a:r>
          </a:p>
          <a:p>
            <a:r>
              <a:rPr lang="en-US" sz="700">
                <a:solidFill>
                  <a:srgbClr val="232B6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(coreknowledge.org) made available under a Creative Commons </a:t>
            </a:r>
          </a:p>
          <a:p>
            <a:r>
              <a:rPr lang="en-US" sz="700">
                <a:solidFill>
                  <a:srgbClr val="232B6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Attribution- </a:t>
            </a:r>
            <a:r>
              <a:rPr lang="en-US" sz="700" err="1">
                <a:solidFill>
                  <a:srgbClr val="232B6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NonCommercial-ShareAlike</a:t>
            </a:r>
            <a:r>
              <a:rPr lang="en-US" sz="700">
                <a:solidFill>
                  <a:srgbClr val="232B6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4.0 International License. </a:t>
            </a:r>
          </a:p>
          <a:p>
            <a:r>
              <a:rPr lang="en-US" sz="700">
                <a:solidFill>
                  <a:srgbClr val="232B6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does not in any way imply endorsement by those authors of </a:t>
            </a:r>
          </a:p>
          <a:p>
            <a:r>
              <a:rPr lang="en-US" sz="700">
                <a:solidFill>
                  <a:srgbClr val="232B6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work.</a:t>
            </a:r>
          </a:p>
          <a:p>
            <a:endParaRPr lang="en-US" sz="700">
              <a:solidFill>
                <a:srgbClr val="232B6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700">
                <a:solidFill>
                  <a:srgbClr val="232B6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Printed in the USA</a:t>
            </a:r>
          </a:p>
        </p:txBody>
      </p:sp>
    </p:spTree>
    <p:extLst>
      <p:ext uri="{BB962C8B-B14F-4D97-AF65-F5344CB8AC3E}">
        <p14:creationId xmlns:p14="http://schemas.microsoft.com/office/powerpoint/2010/main" val="37343439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AF52115-4221-747C-D00D-11F035CD0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 Cover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12CB2C-F4F7-DA2E-35E2-AFC745EFE7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0" tIns="45720" rIns="0" bIns="45720" anchor="ctr"/>
          <a:lstStyle/>
          <a:p>
            <a:r>
              <a:rPr lang="en-US">
                <a:latin typeface="Open Sans"/>
                <a:ea typeface="Open Sans"/>
                <a:cs typeface="Open Sans"/>
              </a:rPr>
              <a:t>BLRLA_G2_U6_L1_DCS_ENG</a:t>
            </a:r>
          </a:p>
        </p:txBody>
      </p:sp>
    </p:spTree>
    <p:extLst>
      <p:ext uri="{BB962C8B-B14F-4D97-AF65-F5344CB8AC3E}">
        <p14:creationId xmlns:p14="http://schemas.microsoft.com/office/powerpoint/2010/main" val="2714267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C22AAC8-77DF-EB85-9484-9FC131F68C67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Core Vocabulary (1 of 4)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261C824-1ACD-169F-1B25-4B52BAB4D1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habitats, n.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the specific environments in which plants and animals live and thrive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Example: Desert </a:t>
            </a:r>
            <a:r>
              <a:rPr kumimoji="0" lang="en-US" sz="2800" b="0" i="1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habitats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are home to plants and animals that can survive without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regular rainfall.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Variation(s): habitat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Cognate: </a:t>
            </a:r>
            <a:r>
              <a:rPr kumimoji="0" lang="en-US" sz="2800" b="0" i="1" u="none" strike="noStrike" kern="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hábitats</a:t>
            </a:r>
            <a:endParaRPr kumimoji="0" lang="en-US" sz="2800" b="0" i="1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446418E-6497-20C5-0305-6D6589CED1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/>
              <a:t>Detail from Tundra and crane fly</a:t>
            </a:r>
          </a:p>
        </p:txBody>
      </p:sp>
      <p:pic>
        <p:nvPicPr>
          <p:cNvPr id="7" name="Picture Placeholder 6" descr="tundra, land covered in snow with no trees">
            <a:extLst>
              <a:ext uri="{FF2B5EF4-FFF2-40B4-BE49-F238E27FC236}">
                <a16:creationId xmlns:a16="http://schemas.microsoft.com/office/drawing/2014/main" id="{56120AD6-F62F-1A56-22F7-904E1B42BAA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t="-1977" b="-1977"/>
          <a:stretch/>
        </p:blipFill>
        <p:spPr>
          <a:xfrm>
            <a:off x="285537" y="1969476"/>
            <a:ext cx="5476875" cy="3938955"/>
          </a:xfr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4ABDC9E-C068-F409-CA15-2113CA9E34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1"/>
              <a:t>Image 1A–13</a:t>
            </a:r>
          </a:p>
        </p:txBody>
      </p:sp>
    </p:spTree>
    <p:extLst>
      <p:ext uri="{BB962C8B-B14F-4D97-AF65-F5344CB8AC3E}">
        <p14:creationId xmlns:p14="http://schemas.microsoft.com/office/powerpoint/2010/main" val="2692250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>
          <a:extLst>
            <a:ext uri="{FF2B5EF4-FFF2-40B4-BE49-F238E27FC236}">
              <a16:creationId xmlns:a16="http://schemas.microsoft.com/office/drawing/2014/main" id="{B5954596-74D2-4C6B-1A21-EBE44246E6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BA4FFED-A31C-40E3-E3F6-9B45CB8D7847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Core Vocabulary (2 of 4)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6EEC10E-3D81-26D7-0144-9F77C2B680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 b="1">
                <a:latin typeface="Open Sans"/>
                <a:ea typeface="Open Sans"/>
                <a:cs typeface="Open Sans"/>
                <a:sym typeface="Open Sans"/>
              </a:rPr>
              <a:t>insects</a:t>
            </a: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, n.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>
                <a:latin typeface="Open Sans"/>
                <a:ea typeface="Open Sans"/>
                <a:cs typeface="Open Sans"/>
                <a:sym typeface="Open Sans"/>
              </a:rPr>
              <a:t>s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mall animals with six legs and three main body parts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Example: </a:t>
            </a:r>
            <a:r>
              <a:rPr kumimoji="0" lang="en-US" sz="2800" b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Mackenzie likes all kinds of </a:t>
            </a:r>
            <a:r>
              <a:rPr kumimoji="0" lang="en-US" sz="2800" b="0" i="1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insects</a:t>
            </a:r>
            <a:r>
              <a:rPr kumimoji="0" lang="en-US" sz="2800" b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,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especially butterflies.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Variation(s): </a:t>
            </a:r>
            <a:r>
              <a:rPr lang="en-US" sz="2800">
                <a:latin typeface="Open Sans"/>
                <a:ea typeface="Open Sans"/>
                <a:cs typeface="Open Sans"/>
                <a:sym typeface="Open Sans"/>
              </a:rPr>
              <a:t>insect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Cognate: </a:t>
            </a:r>
            <a:r>
              <a:rPr kumimoji="0" lang="en-US" sz="2800" b="0" i="1" u="none" strike="noStrike" kern="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insectos</a:t>
            </a:r>
            <a:endParaRPr kumimoji="0" lang="en-US" sz="2800" b="0" i="1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506FB2C-A8EF-7DCE-FA5B-A79C4335DF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ctr"/>
          <a:lstStyle/>
          <a:p>
            <a:r>
              <a:rPr lang="en-US" b="1">
                <a:latin typeface="Open Sans"/>
                <a:ea typeface="Open Sans"/>
                <a:cs typeface="Open Sans"/>
              </a:rPr>
              <a:t>Detail from Insect collage</a:t>
            </a:r>
          </a:p>
        </p:txBody>
      </p:sp>
      <p:pic>
        <p:nvPicPr>
          <p:cNvPr id="7" name="Picture Placeholder 6" descr=" Multi-colored tiger beetle on a leaf.">
            <a:extLst>
              <a:ext uri="{FF2B5EF4-FFF2-40B4-BE49-F238E27FC236}">
                <a16:creationId xmlns:a16="http://schemas.microsoft.com/office/drawing/2014/main" id="{CE163B2F-3B19-10FF-48D0-4D23E26E3B3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t="-2329" b="-2329"/>
          <a:stretch/>
        </p:blipFill>
        <p:spPr>
          <a:xfrm>
            <a:off x="285537" y="1951892"/>
            <a:ext cx="5476875" cy="3956539"/>
          </a:xfr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7D0A8CF-035D-C07A-FE65-4DF082AFE3E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1"/>
              <a:t>Image 1A–1</a:t>
            </a:r>
          </a:p>
        </p:txBody>
      </p:sp>
    </p:spTree>
    <p:extLst>
      <p:ext uri="{BB962C8B-B14F-4D97-AF65-F5344CB8AC3E}">
        <p14:creationId xmlns:p14="http://schemas.microsoft.com/office/powerpoint/2010/main" val="4137867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>
          <a:extLst>
            <a:ext uri="{FF2B5EF4-FFF2-40B4-BE49-F238E27FC236}">
              <a16:creationId xmlns:a16="http://schemas.microsoft.com/office/drawing/2014/main" id="{A7EB95AA-32D7-4ED7-E0F5-36053FA79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DAA359C-1676-953A-559F-AF499D275223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Core Vocabulary (3 of 4)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36929FA-5879-E291-9CDE-724A59F77D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lIns="0" tIns="45720" rIns="91440" bIns="4572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 b="1">
                <a:latin typeface="Open Sans"/>
                <a:ea typeface="Open Sans"/>
                <a:cs typeface="Open Sans"/>
                <a:sym typeface="Open Sans"/>
              </a:rPr>
              <a:t>social</a:t>
            </a: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, adj.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marL="0">
              <a:buClr>
                <a:srgbClr val="000000"/>
              </a:buClr>
              <a:defRPr/>
            </a:pPr>
            <a:r>
              <a:rPr lang="en-US" sz="2800">
                <a:latin typeface="Open Sans"/>
                <a:ea typeface="Open Sans"/>
                <a:cs typeface="Open Sans"/>
                <a:sym typeface="Open Sans"/>
              </a:rPr>
              <a:t>l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iving together in </a:t>
            </a:r>
            <a:br>
              <a:rPr lang="en-US" sz="2800">
                <a:latin typeface="Open Sans"/>
                <a:ea typeface="Open Sans"/>
                <a:cs typeface="Open Sans"/>
                <a:sym typeface="Open Sans"/>
              </a:rPr>
            </a:b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organized communities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Example: </a:t>
            </a:r>
            <a:r>
              <a:rPr kumimoji="0" lang="en-US" sz="2800" b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The</a:t>
            </a:r>
            <a:r>
              <a:rPr kumimoji="0" lang="en-US" sz="2800" b="0" i="1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social </a:t>
            </a:r>
            <a:r>
              <a:rPr kumimoji="0" lang="en-US" sz="2800" b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honeybees worked hard to take care of the queen bee.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Variation(s): none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Cognate: </a:t>
            </a:r>
            <a:r>
              <a:rPr kumimoji="0" lang="en-US" sz="2800" b="0" i="1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social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89EFC0F-4901-3CE5-E675-D709300470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/>
              <a:t>Swarm of army ants</a:t>
            </a:r>
          </a:p>
        </p:txBody>
      </p:sp>
      <p:pic>
        <p:nvPicPr>
          <p:cNvPr id="2" name="Picture Placeholder 3" descr="Swarm of army ants: red ants crawling on top of a each other on leaf debris.">
            <a:extLst>
              <a:ext uri="{FF2B5EF4-FFF2-40B4-BE49-F238E27FC236}">
                <a16:creationId xmlns:a16="http://schemas.microsoft.com/office/drawing/2014/main" id="{BB0ED5F3-6B8C-201E-150B-6A9AFEADC9F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475" b="-3475"/>
          <a:stretch/>
        </p:blipFill>
        <p:spPr>
          <a:xfrm>
            <a:off x="285537" y="1816460"/>
            <a:ext cx="5476875" cy="4252809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35DDA16-F6D5-38FD-D854-FE11A72E96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1"/>
              <a:t>Image 1A–10</a:t>
            </a:r>
          </a:p>
        </p:txBody>
      </p:sp>
    </p:spTree>
    <p:extLst>
      <p:ext uri="{BB962C8B-B14F-4D97-AF65-F5344CB8AC3E}">
        <p14:creationId xmlns:p14="http://schemas.microsoft.com/office/powerpoint/2010/main" val="2900836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>
          <a:extLst>
            <a:ext uri="{FF2B5EF4-FFF2-40B4-BE49-F238E27FC236}">
              <a16:creationId xmlns:a16="http://schemas.microsoft.com/office/drawing/2014/main" id="{71D46B47-90C2-89B1-2CCC-1F11FC44CF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3B5A943-F06D-F065-046A-E9009EFAFFE1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Core Vocabulary (4 of 4)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34ECB4D-E674-F19D-79E8-88C221831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 b="1">
                <a:latin typeface="Open Sans"/>
                <a:ea typeface="Open Sans"/>
                <a:cs typeface="Open Sans"/>
                <a:sym typeface="Open Sans"/>
              </a:rPr>
              <a:t>solitary</a:t>
            </a: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, adj.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>
                <a:latin typeface="Open Sans"/>
                <a:ea typeface="Open Sans"/>
                <a:cs typeface="Open Sans"/>
                <a:sym typeface="Open Sans"/>
              </a:rPr>
              <a:t>l</a:t>
            </a:r>
            <a:r>
              <a:rPr kumimoji="0" lang="en-US" sz="2800" b="0" i="0" u="none" strike="noStrike" kern="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iving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alone or in pairs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Example: The </a:t>
            </a:r>
            <a:r>
              <a:rPr kumimoji="0" lang="en-US" sz="2800" b="0" i="1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solitary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fly circled the food-covered table alone before landing on my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ham sandwich.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Variation(s): none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Cognate: </a:t>
            </a:r>
            <a:r>
              <a:rPr kumimoji="0" lang="en-US" sz="2800" b="0" i="1" u="none" strike="noStrike" kern="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solitario</a:t>
            </a:r>
            <a:r>
              <a:rPr kumimoji="0" lang="en-US" sz="2800" b="0" i="1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/a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3FEC460-D9F3-061F-34B8-BBA61C4EEE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/>
              <a:t>Dragonfly hovering above water</a:t>
            </a:r>
          </a:p>
        </p:txBody>
      </p:sp>
      <p:pic>
        <p:nvPicPr>
          <p:cNvPr id="2" name="Picture Placeholder 3" descr="Dragonfly flying and hovering above water.">
            <a:extLst>
              <a:ext uri="{FF2B5EF4-FFF2-40B4-BE49-F238E27FC236}">
                <a16:creationId xmlns:a16="http://schemas.microsoft.com/office/drawing/2014/main" id="{B9240491-24D8-5DB7-7EEB-F91BAF37044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537" y="1951891"/>
            <a:ext cx="5476875" cy="3938955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B05F412-2109-0487-9E4C-60A01872C3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1"/>
              <a:t>Image 1A–14</a:t>
            </a:r>
          </a:p>
        </p:txBody>
      </p:sp>
    </p:spTree>
    <p:extLst>
      <p:ext uri="{BB962C8B-B14F-4D97-AF65-F5344CB8AC3E}">
        <p14:creationId xmlns:p14="http://schemas.microsoft.com/office/powerpoint/2010/main" val="4183453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0EEEF-BD70-407B-157F-FDFCB719E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Primary Focus of Lesson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F0B61-ED6A-DEA1-59CC-BAA6D90606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222D64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Speaking and Listening: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222D64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Students will describe insects and their habitats.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222D64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Reading: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222D64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Students will describe insects and their habitats.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222D64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Language: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222D64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Students will demonstrate an understanding of the Tier 3 word </a:t>
            </a:r>
            <a:r>
              <a:rPr kumimoji="0" lang="en-US" sz="2800" b="0" i="1" u="none" strike="noStrike" kern="0" cap="none" spc="0" normalizeH="0" baseline="0" noProof="0">
                <a:ln>
                  <a:noFill/>
                </a:ln>
                <a:solidFill>
                  <a:srgbClr val="222D64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habitats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222D64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222D64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Writing: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222D64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In a journal, students will write about a past experience with an insect.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srgbClr val="222D64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681183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A9E63-893C-5597-DCF1-2E51146EE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Core Connections (1 of 2)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81270A-BF8B-65CF-272E-FC780CF4F6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Life Cycle of a Butterfly</a:t>
            </a:r>
          </a:p>
        </p:txBody>
      </p:sp>
      <p:pic>
        <p:nvPicPr>
          <p:cNvPr id="6" name="Picture Placeholder 5" descr="Life Cycle of a Butterfly: Starts the life cycle with a Butterfly egg, then that hatches into a larva/ caterpillar, the caterpillar forms a chrysalis, then a newly hatched butterfly comes out of the chrysalis. The butterfly can lay eggs and start the life cycle again. [counter clockwise]">
            <a:extLst>
              <a:ext uri="{FF2B5EF4-FFF2-40B4-BE49-F238E27FC236}">
                <a16:creationId xmlns:a16="http://schemas.microsoft.com/office/drawing/2014/main" id="{AAE76AFA-44BA-1956-A708-6A0D7BEB4D8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957" b="-2957"/>
          <a:stretch/>
        </p:blipFill>
        <p:spPr>
          <a:xfrm>
            <a:off x="3249872" y="1709825"/>
            <a:ext cx="5692256" cy="450995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703270-445F-1A93-C9F3-BC0DB6427E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Grade 1 Unit 5 Poster 6</a:t>
            </a:r>
          </a:p>
        </p:txBody>
      </p:sp>
      <p:grpSp>
        <p:nvGrpSpPr>
          <p:cNvPr id="7" name="Group 6" descr="5 Minute Timer.">
            <a:extLst>
              <a:ext uri="{FF2B5EF4-FFF2-40B4-BE49-F238E27FC236}">
                <a16:creationId xmlns:a16="http://schemas.microsoft.com/office/drawing/2014/main" id="{6100B7A6-5913-E014-3548-280F89AA7C65}"/>
              </a:ext>
            </a:extLst>
          </p:cNvPr>
          <p:cNvGrpSpPr/>
          <p:nvPr/>
        </p:nvGrpSpPr>
        <p:grpSpPr>
          <a:xfrm>
            <a:off x="11116820" y="5932865"/>
            <a:ext cx="987554" cy="731521"/>
            <a:chOff x="11116820" y="5932865"/>
            <a:chExt cx="987554" cy="73152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7E3C12F-8978-AA23-C558-5C50BCDC9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16820" y="5932865"/>
              <a:ext cx="987554" cy="73152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F0F6BD4-2358-895F-7305-ABBE92ED0A4B}"/>
                </a:ext>
              </a:extLst>
            </p:cNvPr>
            <p:cNvSpPr txBox="1"/>
            <p:nvPr userDrawn="1"/>
          </p:nvSpPr>
          <p:spPr>
            <a:xfrm>
              <a:off x="11116820" y="6090874"/>
              <a:ext cx="631835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b="1" i="0" u="none" strike="noStrike" cap="none">
                  <a:solidFill>
                    <a:srgbClr val="002060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  <a:sym typeface="Arial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7235056"/>
      </p:ext>
    </p:extLst>
  </p:cSld>
  <p:clrMapOvr>
    <a:masterClrMapping/>
  </p:clrMapOvr>
</p:sld>
</file>

<file path=ppt/theme/theme1.xml><?xml version="1.0" encoding="utf-8"?>
<a:theme xmlns:a="http://schemas.openxmlformats.org/drawingml/2006/main" name="DC K-5 RLA Layouts">
  <a:themeElements>
    <a:clrScheme name="TEA K-5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35BDB4"/>
      </a:accent1>
      <a:accent2>
        <a:srgbClr val="F47D52"/>
      </a:accent2>
      <a:accent3>
        <a:srgbClr val="41B653"/>
      </a:accent3>
      <a:accent4>
        <a:srgbClr val="FCC616"/>
      </a:accent4>
      <a:accent5>
        <a:srgbClr val="B75BA3"/>
      </a:accent5>
      <a:accent6>
        <a:srgbClr val="F05174"/>
      </a:accent6>
      <a:hlink>
        <a:srgbClr val="0563C1"/>
      </a:hlink>
      <a:folHlink>
        <a:srgbClr val="954F72"/>
      </a:folHlink>
    </a:clrScheme>
    <a:fontScheme name="TEA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ront/Back Cover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81a5bdb-7a55-434b-b890-cff4cfa9c8d4">
      <Terms xmlns="http://schemas.microsoft.com/office/infopath/2007/PartnerControls"/>
    </lcf76f155ced4ddcb4097134ff3c332f>
    <TaxCatchAll xmlns="209675b3-b496-48e8-a9e0-154c47bd3abf" xsi:nil="true"/>
    <_x0035_08Toolkit xmlns="681a5bdb-7a55-434b-b890-cff4cfa9c8d4">false</_x0035_08Toolkit>
    <Image xmlns="681a5bdb-7a55-434b-b890-cff4cfa9c8d4" xsi:nil="true"/>
    <_x0035_08_x0020_Accessibility xmlns="209675b3-b496-48e8-a9e0-154c47bd3ab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9439955D28034D9DB1D51BAFB0BD84" ma:contentTypeVersion="23" ma:contentTypeDescription="Create a new document." ma:contentTypeScope="" ma:versionID="b9e9d1cf81d9184dbf54cb295888145b">
  <xsd:schema xmlns:xsd="http://www.w3.org/2001/XMLSchema" xmlns:xs="http://www.w3.org/2001/XMLSchema" xmlns:p="http://schemas.microsoft.com/office/2006/metadata/properties" xmlns:ns2="209675b3-b496-48e8-a9e0-154c47bd3abf" xmlns:ns3="681a5bdb-7a55-434b-b890-cff4cfa9c8d4" targetNamespace="http://schemas.microsoft.com/office/2006/metadata/properties" ma:root="true" ma:fieldsID="45318654e0ac05cab9e1544c94e31358" ns2:_="" ns3:_="">
    <xsd:import namespace="209675b3-b496-48e8-a9e0-154c47bd3abf"/>
    <xsd:import namespace="681a5bdb-7a55-434b-b890-cff4cfa9c8d4"/>
    <xsd:element name="properties">
      <xsd:complexType>
        <xsd:sequence>
          <xsd:element name="documentManagement">
            <xsd:complexType>
              <xsd:all>
                <xsd:element ref="ns2:_x0035_08_x0020_Accessibility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_x0035_08Toolkit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LengthInSeconds" minOccurs="0"/>
                <xsd:element ref="ns3:MediaServiceObjectDetectorVersions" minOccurs="0"/>
                <xsd:element ref="ns3:Image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9675b3-b496-48e8-a9e0-154c47bd3abf" elementFormDefault="qualified">
    <xsd:import namespace="http://schemas.microsoft.com/office/2006/documentManagement/types"/>
    <xsd:import namespace="http://schemas.microsoft.com/office/infopath/2007/PartnerControls"/>
    <xsd:element name="_x0035_08_x0020_Accessibility" ma:index="2" nillable="true" ma:displayName="Quick Links" ma:internalName="_x0035_08_x0020_Accessibility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508 Accessibility Resources"/>
                    <xsd:enumeration value="Home Page"/>
                  </xsd:restriction>
                </xsd:simpleType>
              </xsd:element>
            </xsd:sequence>
          </xsd:extension>
        </xsd:complexContent>
      </xsd:complexType>
    </xsd:element>
    <xsd:element name="SharedWithUsers" ma:index="11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24" nillable="true" ma:displayName="Taxonomy Catch All Column" ma:hidden="true" ma:list="{67baa97d-2bd8-4c7f-9fd7-e78aaaf68ca6}" ma:internalName="TaxCatchAll" ma:showField="CatchAllData" ma:web="209675b3-b496-48e8-a9e0-154c47bd3a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1a5bdb-7a55-434b-b890-cff4cfa9c8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hidden="true" ma:internalName="MediaServiceKeyPoints" ma:readOnly="true">
      <xsd:simpleType>
        <xsd:restriction base="dms:Note"/>
      </xsd:simpleType>
    </xsd:element>
    <xsd:element name="MediaServiceAutoTags" ma:index="15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hidden="true" ma:internalName="MediaServiceOCR" ma:readOnly="true">
      <xsd:simpleType>
        <xsd:restriction base="dms:Note"/>
      </xsd:simpleType>
    </xsd:element>
    <xsd:element name="_x0035_08Toolkit" ma:index="20" nillable="true" ma:displayName="508 Toolkit" ma:default="0" ma:format="Dropdown" ma:internalName="_x0035_08Toolkit">
      <xsd:simpleType>
        <xsd:restriction base="dms:Boolea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3b7a77b5-e59d-49f3-97a2-3dde868dbe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Image" ma:index="27" nillable="true" ma:displayName="Image" ma:format="Thumbnail" ma:internalName="Image">
      <xsd:simpleType>
        <xsd:restriction base="dms:Unknown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E8B9EE4-F00B-4318-B211-99CA55FD2171}">
  <ds:schemaRefs>
    <ds:schemaRef ds:uri="http://purl.org/dc/terms/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dcmitype/"/>
    <ds:schemaRef ds:uri="3dc31748-a59d-411a-a11d-36425d5dff7b"/>
    <ds:schemaRef ds:uri="98c758e7-790b-4b11-aafb-bcba6ed3e344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F41F7C5-2A0C-4648-9C5B-60011492B73A}"/>
</file>

<file path=customXml/itemProps3.xml><?xml version="1.0" encoding="utf-8"?>
<ds:datastoreItem xmlns:ds="http://schemas.openxmlformats.org/officeDocument/2006/customXml" ds:itemID="{95E8AE2E-E7CE-43E2-A739-AB3B6D3EAFD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6869</TotalTime>
  <Words>1481</Words>
  <Application>Microsoft Office PowerPoint</Application>
  <PresentationFormat>Widescreen</PresentationFormat>
  <Paragraphs>210</Paragraphs>
  <Slides>39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Symbol</vt:lpstr>
      <vt:lpstr>Arial</vt:lpstr>
      <vt:lpstr>Calibri</vt:lpstr>
      <vt:lpstr>Open Sans</vt:lpstr>
      <vt:lpstr>DC K-5 RLA Layouts</vt:lpstr>
      <vt:lpstr>Front/Back Covers</vt:lpstr>
      <vt:lpstr>Insects: All Around</vt:lpstr>
      <vt:lpstr>Acknowledgement</vt:lpstr>
      <vt:lpstr>Grade 2 Unit 6 | Lesson 1 | Insects Everywhere!</vt:lpstr>
      <vt:lpstr>Core Vocabulary (1 of 4)</vt:lpstr>
      <vt:lpstr>Core Vocabulary (2 of 4)</vt:lpstr>
      <vt:lpstr>Core Vocabulary (3 of 4)</vt:lpstr>
      <vt:lpstr>Core Vocabulary (4 of 4)</vt:lpstr>
      <vt:lpstr>Primary Focus of Lesson</vt:lpstr>
      <vt:lpstr>Core Connections (1 of 2)</vt:lpstr>
      <vt:lpstr>Core Connections (2 of 2)</vt:lpstr>
      <vt:lpstr>Unit Introduction (1 of 2)</vt:lpstr>
      <vt:lpstr>Unit Introduction (2 of 2) </vt:lpstr>
      <vt:lpstr>Purpose for Listening</vt:lpstr>
      <vt:lpstr>Read Aloud: “Insects Everywhere!” (1 of 15)</vt:lpstr>
      <vt:lpstr>Read Aloud: “Insects Everywhere!” (2 of 15)</vt:lpstr>
      <vt:lpstr>Read Aloud: “Insects Everywhere!” (3 of 15)</vt:lpstr>
      <vt:lpstr>Read Aloud: “Insects Everywhere!” (4 of 15)</vt:lpstr>
      <vt:lpstr>Read Aloud: “Insects Everywhere!” (5 of 15)</vt:lpstr>
      <vt:lpstr>Read Aloud: “Insects Everywhere!” (6 of 15)</vt:lpstr>
      <vt:lpstr>Read Aloud: “Insects Everywhere!” (7 of 15)</vt:lpstr>
      <vt:lpstr>Read Aloud: “Insects Everywhere!” (8 of 15)</vt:lpstr>
      <vt:lpstr>Read Aloud: “Insects Everywhere!” (9 of 15)</vt:lpstr>
      <vt:lpstr>Read Aloud: “Insects Everywhere!” (10 of 15)</vt:lpstr>
      <vt:lpstr>Read Aloud: “Insects Everywhere!” (11 of 15)</vt:lpstr>
      <vt:lpstr>Read Aloud: “Insects Everywhere!” (12 of 15)</vt:lpstr>
      <vt:lpstr>Read Aloud: “Insects Everywhere!” (13 of 15)</vt:lpstr>
      <vt:lpstr>Read Aloud: “Insects Everywhere!” (14 of 15)</vt:lpstr>
      <vt:lpstr>Read Aloud: “Insects Everywhere!” (15 of 15)</vt:lpstr>
      <vt:lpstr>Comprehension Questions</vt:lpstr>
      <vt:lpstr>Check for Understanding (1 of 2)</vt:lpstr>
      <vt:lpstr>Word Work: Habitats</vt:lpstr>
      <vt:lpstr>Sayings and Phrases</vt:lpstr>
      <vt:lpstr>Insects Journal: Narrative</vt:lpstr>
      <vt:lpstr>Check for Understanding (2 of 2)</vt:lpstr>
      <vt:lpstr>Resource Bank</vt:lpstr>
      <vt:lpstr>All vocabulary</vt:lpstr>
      <vt:lpstr>Image Sources</vt:lpstr>
      <vt:lpstr>Copyright 2024 Texas Education Agency</vt:lpstr>
      <vt:lpstr>Back Cover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GRADE 2 UNIT 6 | Lesson 1: Insects Everywhere!</dc:title>
  <dc:creator>Conley, Katanna</dc:creator>
  <cp:lastModifiedBy>Hammock, Jenny</cp:lastModifiedBy>
  <cp:revision>91</cp:revision>
  <cp:lastPrinted>2024-11-10T01:18:40Z</cp:lastPrinted>
  <dcterms:modified xsi:type="dcterms:W3CDTF">2025-03-18T04:13:47Z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0x0101001E9439955D28034D9DB1D51BAFB0BD84</vt:lpwstr>
  </property>
  <property fmtid="{D5CDD505-2E9C-101B-9397-08002B2CF9AE}" pid="3" name="MediaServiceImageTags">
    <vt:lpwstr/>
  </property>
</Properties>
</file>