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8" r:id="rId4"/>
    <p:sldMasterId id="2147483680" r:id="rId5"/>
  </p:sldMasterIdLst>
  <p:notesMasterIdLst>
    <p:notesMasterId r:id="rId27"/>
  </p:notesMasterIdLst>
  <p:sldIdLst>
    <p:sldId id="296" r:id="rId6"/>
    <p:sldId id="299" r:id="rId7"/>
    <p:sldId id="300" r:id="rId8"/>
    <p:sldId id="305" r:id="rId9"/>
    <p:sldId id="302" r:id="rId10"/>
    <p:sldId id="347" r:id="rId11"/>
    <p:sldId id="348" r:id="rId12"/>
    <p:sldId id="304" r:id="rId13"/>
    <p:sldId id="306" r:id="rId14"/>
    <p:sldId id="307" r:id="rId15"/>
    <p:sldId id="338" r:id="rId16"/>
    <p:sldId id="321" r:id="rId17"/>
    <p:sldId id="322" r:id="rId18"/>
    <p:sldId id="323" r:id="rId19"/>
    <p:sldId id="342" r:id="rId20"/>
    <p:sldId id="341" r:id="rId21"/>
    <p:sldId id="328" r:id="rId22"/>
    <p:sldId id="340" r:id="rId23"/>
    <p:sldId id="331" r:id="rId24"/>
    <p:sldId id="332" r:id="rId25"/>
    <p:sldId id="333" r:id="rId26"/>
  </p:sldIdLst>
  <p:sldSz cx="12190413" cy="6858000"/>
  <p:notesSz cx="6858000" cy="9144000"/>
  <p:embeddedFontLst>
    <p:embeddedFont>
      <p:font typeface="Mokoko"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DC81B-4C28-527E-885E-9B2AED89ECFE}" name="Melissa Elias" initials="ME" userId="S::Melissa.Elias@greatminds.org::e7d7a35f-474b-4e63-8079-946b19bb5503" providerId="AD"/>
  <p188:author id="{C99B7E20-C849-7B22-A7A7-103B5A04F691}" name="Seidman, Peter" initials="PS" userId="S::pseidman@pcgus.com::ff44f5d8-e3d0-428b-b9dd-4e94c9627a04" providerId="AD"/>
  <p188:author id="{065EFF33-37C5-A205-D5AA-889922E9D811}" name="Amanda Roose" initials="" userId="S::amanda.roose@greatminds.org::7db39d93-b694-49c7-b4bd-248f45df22ce" providerId="AD"/>
  <p188:author id="{988EB554-08BA-14AA-D6CF-C08243099DC1}" name="Gomez1, Lauren" initials="GL" userId="S::lauren.gomez1@tea.texas.gov::a90766d5-07f7-4ca5-8968-79b6619a6150" providerId="AD"/>
  <p188:author id="{002C6C79-BE9A-0D70-2E77-61ECDD33941B}" name="Hammock, Jenny" initials="JH" userId="S::jhammock@pcgus.com::15029899-d5e2-409a-961b-cfbdbd993f94" providerId="AD"/>
  <p188:author id="{C7BE2D7E-998E-A4E0-AD02-4BBA80009BAC}" name="Christina Ducoing" initials="CD" userId="S::Christina.Ducoing@greatminds.org::81b6c2ec-3d44-4fb5-ae4f-fe9b81a5cc7a" providerId="AD"/>
  <p188:author id="{94FF968A-DC53-8678-529B-6C704B5A2CA3}" name="Hanna, Whitney" initials="WH" userId="S::WHanna@pcgus.com::3c096e95-afb8-40fa-be4f-086ecf1c96e8" providerId="AD"/>
  <p188:author id="{11B319B1-D9A7-B492-301D-12240F429F30}" name="Hanna, Whitney" initials="HW" userId="S::whanna_pcgus.com#ext#@texasedu.onmicrosoft.com::7f18c26a-2264-4c3d-9f52-29dc121134d3" providerId="AD"/>
  <p188:author id="{B79159B2-0C77-EFD3-021B-B4143BBE19B1}" name="Christina Ducoing" initials="CD" userId="S::christina.ducoing@greatminds.org::81b6c2ec-3d44-4fb5-ae4f-fe9b81a5cc7a" providerId="AD"/>
  <p188:author id="{66455CB8-CF59-3D20-181D-433FF248BDED}" name="Smart, Martha" initials="SM" userId="S::martha.smart@tea.texas.gov::f37755a5-ea91-4589-9c56-edd64412883a"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8E4"/>
    <a:srgbClr val="35BDB4"/>
    <a:srgbClr val="242E61"/>
    <a:srgbClr val="232D5F"/>
    <a:srgbClr val="91D3CF"/>
    <a:srgbClr val="42B653"/>
    <a:srgbClr val="C1E1BC"/>
    <a:srgbClr val="B1E3B9"/>
    <a:srgbClr val="41B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8DD93-039B-4335-982D-2E37F21B41BB}" v="1" dt="2025-03-18T04:59:5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4" autoAdjust="0"/>
    <p:restoredTop sz="88609" autoAdjust="0"/>
  </p:normalViewPr>
  <p:slideViewPr>
    <p:cSldViewPr snapToGrid="0">
      <p:cViewPr varScale="1">
        <p:scale>
          <a:sx n="61" d="100"/>
          <a:sy n="61" d="100"/>
        </p:scale>
        <p:origin x="1530" y="60"/>
      </p:cViewPr>
      <p:guideLst>
        <p:guide orient="horz" pos="2160"/>
        <p:guide pos="384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3/17/2025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2</a:t>
            </a:fld>
            <a:endParaRPr lang="en-US"/>
          </a:p>
        </p:txBody>
      </p:sp>
    </p:spTree>
    <p:extLst>
      <p:ext uri="{BB962C8B-B14F-4D97-AF65-F5344CB8AC3E}">
        <p14:creationId xmlns:p14="http://schemas.microsoft.com/office/powerpoint/2010/main" val="21347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dirty="0"/>
              <a:t>Note: </a:t>
            </a:r>
            <a:r>
              <a:rPr lang="en-US" sz="1200" b="0" i="0" u="none" dirty="0"/>
              <a:t>Any combination of the questions may be used to lead the discussion.</a:t>
            </a:r>
          </a:p>
        </p:txBody>
      </p:sp>
      <p:sp>
        <p:nvSpPr>
          <p:cNvPr id="4" name="Slide Number Placeholder 3"/>
          <p:cNvSpPr>
            <a:spLocks noGrp="1"/>
          </p:cNvSpPr>
          <p:nvPr>
            <p:ph type="sldNum" sz="quarter" idx="5"/>
          </p:nvPr>
        </p:nvSpPr>
        <p:spPr/>
        <p:txBody>
          <a:bodyPr/>
          <a:lstStyle/>
          <a:p>
            <a:fld id="{BB5E49A5-4136-284D-997B-48E1D791AD67}" type="slidenum">
              <a:rPr lang="en-US" smtClean="0"/>
              <a:t>18</a:t>
            </a:fld>
            <a:endParaRPr lang="en-US"/>
          </a:p>
        </p:txBody>
      </p:sp>
    </p:spTree>
    <p:extLst>
      <p:ext uri="{BB962C8B-B14F-4D97-AF65-F5344CB8AC3E}">
        <p14:creationId xmlns:p14="http://schemas.microsoft.com/office/powerpoint/2010/main" val="316075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1.2A: </a:t>
            </a:r>
            <a:r>
              <a:rPr lang="en-US" sz="1200" dirty="0">
                <a:solidFill>
                  <a:srgbClr val="000000"/>
                </a:solidFill>
                <a:effectLst/>
                <a:latin typeface="+mn-lt"/>
                <a:ea typeface="Aptos" panose="020B0004020202020204" pitchFamily="34" charset="0"/>
                <a:cs typeface="Times New Roman" panose="02020603050405020304" pitchFamily="18" charset="0"/>
              </a:rPr>
              <a:t>Recognize instantly the quantity of structured arrangements;</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1.3B: </a:t>
            </a:r>
            <a:r>
              <a:rPr lang="en-US" sz="1200" dirty="0">
                <a:solidFill>
                  <a:srgbClr val="000000"/>
                </a:solidFill>
                <a:effectLst/>
                <a:latin typeface="+mn-lt"/>
                <a:ea typeface="Aptos" panose="020B0004020202020204" pitchFamily="34" charset="0"/>
                <a:cs typeface="Times New Roman" panose="02020603050405020304" pitchFamily="18" charset="0"/>
              </a:rPr>
              <a:t>Use objects and pictorial models to solve word problems involving joining, separating, and comparing sets within 20 and unknowns as any one of the terms in the problem such as 2 + 4 = [ ]; 3 + [ ] = 7; and 5 = [ ] – 3; </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1.3D: </a:t>
            </a:r>
            <a:r>
              <a:rPr lang="en-US" sz="1200" dirty="0">
                <a:solidFill>
                  <a:srgbClr val="000000"/>
                </a:solidFill>
                <a:effectLst/>
                <a:latin typeface="+mn-lt"/>
                <a:ea typeface="Aptos" panose="020B0004020202020204" pitchFamily="34" charset="0"/>
                <a:cs typeface="Times New Roman" panose="02020603050405020304" pitchFamily="18" charset="0"/>
              </a:rPr>
              <a:t>Apply basic fact strategies to add and subtract within 20, including making 10 and decomposing a number leading to a 10; </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1.5D: </a:t>
            </a:r>
            <a:r>
              <a:rPr lang="en-US" sz="1200" dirty="0">
                <a:solidFill>
                  <a:srgbClr val="000000"/>
                </a:solidFill>
                <a:effectLst/>
                <a:latin typeface="+mn-lt"/>
                <a:ea typeface="Aptos" panose="020B0004020202020204" pitchFamily="34" charset="0"/>
                <a:cs typeface="Times New Roman" panose="02020603050405020304" pitchFamily="18" charset="0"/>
              </a:rPr>
              <a:t>Represent word problems involving addition and subtraction of whole numbers up to 20 using concrete and pictorial models and number sentences.</a:t>
            </a:r>
            <a:endParaRPr lang="en-US" sz="1200" dirty="0">
              <a:latin typeface="+mn-lt"/>
            </a:endParaRPr>
          </a:p>
        </p:txBody>
      </p:sp>
      <p:sp>
        <p:nvSpPr>
          <p:cNvPr id="4" name="Slide Number Placeholder 3"/>
          <p:cNvSpPr>
            <a:spLocks noGrp="1"/>
          </p:cNvSpPr>
          <p:nvPr>
            <p:ph type="sldNum" sz="quarter" idx="5"/>
          </p:nvPr>
        </p:nvSpPr>
        <p:spPr/>
        <p:txBody>
          <a:bodyPr/>
          <a:lstStyle/>
          <a:p>
            <a:fld id="{BB5E49A5-4136-284D-997B-48E1D791AD67}" type="slidenum">
              <a:rPr lang="en-US" smtClean="0"/>
              <a:t>8</a:t>
            </a:fld>
            <a:endParaRPr lang="en-US"/>
          </a:p>
        </p:txBody>
      </p:sp>
    </p:spTree>
    <p:extLst>
      <p:ext uri="{BB962C8B-B14F-4D97-AF65-F5344CB8AC3E}">
        <p14:creationId xmlns:p14="http://schemas.microsoft.com/office/powerpoint/2010/main" val="286587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cs typeface="Calibri"/>
              </a:rPr>
              <a:t>Note:</a:t>
            </a:r>
            <a:r>
              <a:rPr lang="en-US" dirty="0">
                <a:cs typeface="Calibri"/>
              </a:rPr>
              <a:t> Total time of 16 minutes allotted for all Fluency activities. </a:t>
            </a:r>
          </a:p>
        </p:txBody>
      </p:sp>
      <p:sp>
        <p:nvSpPr>
          <p:cNvPr id="4" name="Slide Number Placeholder 3"/>
          <p:cNvSpPr>
            <a:spLocks noGrp="1"/>
          </p:cNvSpPr>
          <p:nvPr>
            <p:ph type="sldNum" sz="quarter" idx="5"/>
          </p:nvPr>
        </p:nvSpPr>
        <p:spPr/>
        <p:txBody>
          <a:bodyPr/>
          <a:lstStyle/>
          <a:p>
            <a:fld id="{BB5E49A5-4136-284D-997B-48E1D791AD67}" type="slidenum">
              <a:rPr lang="en-US" smtClean="0"/>
              <a:t>9</a:t>
            </a:fld>
            <a:endParaRPr lang="en-US"/>
          </a:p>
        </p:txBody>
      </p:sp>
    </p:spTree>
    <p:extLst>
      <p:ext uri="{BB962C8B-B14F-4D97-AF65-F5344CB8AC3E}">
        <p14:creationId xmlns:p14="http://schemas.microsoft.com/office/powerpoint/2010/main" val="49445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dirty="0"/>
              <a:t>Fluency Note: </a:t>
            </a:r>
            <a:r>
              <a:rPr lang="en-US" sz="1200" b="0" i="0" u="none" dirty="0"/>
              <a:t>Select a fluency practice and use the aligned slide. Hide the other fluency slides not being used.</a:t>
            </a:r>
          </a:p>
        </p:txBody>
      </p:sp>
      <p:sp>
        <p:nvSpPr>
          <p:cNvPr id="4" name="Slide Number Placeholder 3"/>
          <p:cNvSpPr>
            <a:spLocks noGrp="1"/>
          </p:cNvSpPr>
          <p:nvPr>
            <p:ph type="sldNum" sz="quarter" idx="5"/>
          </p:nvPr>
        </p:nvSpPr>
        <p:spPr/>
        <p:txBody>
          <a:bodyPr/>
          <a:lstStyle/>
          <a:p>
            <a:fld id="{BB5E49A5-4136-284D-997B-48E1D791AD67}" type="slidenum">
              <a:rPr lang="en-US" smtClean="0"/>
              <a:t>10</a:t>
            </a:fld>
            <a:endParaRPr lang="en-US"/>
          </a:p>
        </p:txBody>
      </p:sp>
    </p:spTree>
    <p:extLst>
      <p:ext uri="{BB962C8B-B14F-4D97-AF65-F5344CB8AC3E}">
        <p14:creationId xmlns:p14="http://schemas.microsoft.com/office/powerpoint/2010/main" val="197089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11</a:t>
            </a:fld>
            <a:endParaRPr lang="en-US"/>
          </a:p>
        </p:txBody>
      </p:sp>
    </p:spTree>
    <p:extLst>
      <p:ext uri="{BB962C8B-B14F-4D97-AF65-F5344CB8AC3E}">
        <p14:creationId xmlns:p14="http://schemas.microsoft.com/office/powerpoint/2010/main" val="250711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Note: </a:t>
            </a:r>
            <a:r>
              <a:rPr lang="en-US" dirty="0"/>
              <a:t>Keep this slide hidden and use Read—Draw—Write template as a scaffold during Application Problem if needed.</a:t>
            </a:r>
          </a:p>
          <a:p>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13</a:t>
            </a:fld>
            <a:endParaRPr lang="en-US"/>
          </a:p>
        </p:txBody>
      </p:sp>
    </p:spTree>
    <p:extLst>
      <p:ext uri="{BB962C8B-B14F-4D97-AF65-F5344CB8AC3E}">
        <p14:creationId xmlns:p14="http://schemas.microsoft.com/office/powerpoint/2010/main" val="282075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cs typeface="Calibri"/>
              </a:rPr>
              <a:t>Note:</a:t>
            </a:r>
            <a:r>
              <a:rPr lang="en-US" dirty="0">
                <a:cs typeface="Calibri"/>
              </a:rPr>
              <a:t> Total time of 30 minutes for Concept Development includes 10 minutes allotted for the Problem Set. </a:t>
            </a:r>
          </a:p>
        </p:txBody>
      </p:sp>
      <p:sp>
        <p:nvSpPr>
          <p:cNvPr id="4" name="Slide Number Placeholder 3"/>
          <p:cNvSpPr>
            <a:spLocks noGrp="1"/>
          </p:cNvSpPr>
          <p:nvPr>
            <p:ph type="sldNum" sz="quarter" idx="5"/>
          </p:nvPr>
        </p:nvSpPr>
        <p:spPr/>
        <p:txBody>
          <a:bodyPr/>
          <a:lstStyle/>
          <a:p>
            <a:fld id="{BB5E49A5-4136-284D-997B-48E1D791AD67}" type="slidenum">
              <a:rPr lang="en-US" smtClean="0"/>
              <a:t>14</a:t>
            </a:fld>
            <a:endParaRPr lang="en-US"/>
          </a:p>
        </p:txBody>
      </p:sp>
    </p:spTree>
    <p:extLst>
      <p:ext uri="{BB962C8B-B14F-4D97-AF65-F5344CB8AC3E}">
        <p14:creationId xmlns:p14="http://schemas.microsoft.com/office/powerpoint/2010/main" val="331122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Note</a:t>
            </a:r>
            <a:r>
              <a:rPr lang="en-US" b="1" i="0" u="none" dirty="0"/>
              <a:t>:</a:t>
            </a:r>
            <a:r>
              <a:rPr lang="en-US" i="0" u="none" dirty="0"/>
              <a:t> 20</a:t>
            </a:r>
            <a:r>
              <a:rPr lang="en-US" dirty="0"/>
              <a:t> minutes for this portion of the Concept Development.</a:t>
            </a:r>
          </a:p>
        </p:txBody>
      </p:sp>
      <p:sp>
        <p:nvSpPr>
          <p:cNvPr id="4" name="Slide Number Placeholder 3"/>
          <p:cNvSpPr>
            <a:spLocks noGrp="1"/>
          </p:cNvSpPr>
          <p:nvPr>
            <p:ph type="sldNum" sz="quarter" idx="5"/>
          </p:nvPr>
        </p:nvSpPr>
        <p:spPr/>
        <p:txBody>
          <a:bodyPr/>
          <a:lstStyle/>
          <a:p>
            <a:fld id="{BB5E49A5-4136-284D-997B-48E1D791AD67}" type="slidenum">
              <a:rPr lang="en-US" smtClean="0"/>
              <a:t>15</a:t>
            </a:fld>
            <a:endParaRPr lang="en-US"/>
          </a:p>
        </p:txBody>
      </p:sp>
    </p:spTree>
    <p:extLst>
      <p:ext uri="{BB962C8B-B14F-4D97-AF65-F5344CB8AC3E}">
        <p14:creationId xmlns:p14="http://schemas.microsoft.com/office/powerpoint/2010/main" val="11990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Note:</a:t>
            </a:r>
            <a:r>
              <a:rPr lang="en-US" dirty="0"/>
              <a:t> Total time of 7 minutes for Student Debrief includes 3 minutes allotted for the Exit Ticket.</a:t>
            </a:r>
          </a:p>
        </p:txBody>
      </p:sp>
      <p:sp>
        <p:nvSpPr>
          <p:cNvPr id="4" name="Slide Number Placeholder 3"/>
          <p:cNvSpPr>
            <a:spLocks noGrp="1"/>
          </p:cNvSpPr>
          <p:nvPr>
            <p:ph type="sldNum" sz="quarter" idx="5"/>
          </p:nvPr>
        </p:nvSpPr>
        <p:spPr/>
        <p:txBody>
          <a:bodyPr/>
          <a:lstStyle/>
          <a:p>
            <a:fld id="{BB5E49A5-4136-284D-997B-48E1D791AD67}" type="slidenum">
              <a:rPr lang="en-US" smtClean="0"/>
              <a:t>17</a:t>
            </a:fld>
            <a:endParaRPr lang="en-US"/>
          </a:p>
        </p:txBody>
      </p:sp>
    </p:spTree>
    <p:extLst>
      <p:ext uri="{BB962C8B-B14F-4D97-AF65-F5344CB8AC3E}">
        <p14:creationId xmlns:p14="http://schemas.microsoft.com/office/powerpoint/2010/main" val="90178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ea.texas.gov/K-5Math" TargetMode="External"/><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9848B0-C2DF-1E97-9FC6-90F2F050CE95}"/>
              </a:ext>
            </a:extLst>
          </p:cNvPr>
          <p:cNvSpPr/>
          <p:nvPr userDrawn="1"/>
        </p:nvSpPr>
        <p:spPr>
          <a:xfrm>
            <a:off x="-1586" y="1392600"/>
            <a:ext cx="12192000" cy="549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02FD6-0DD4-D95A-52CD-74B1AACA00F2}"/>
              </a:ext>
            </a:extLst>
          </p:cNvPr>
          <p:cNvSpPr>
            <a:spLocks noGrp="1"/>
          </p:cNvSpPr>
          <p:nvPr>
            <p:ph type="ctrTitle" hasCustomPrompt="1"/>
          </p:nvPr>
        </p:nvSpPr>
        <p:spPr>
          <a:xfrm>
            <a:off x="-198" y="362"/>
            <a:ext cx="12188952" cy="1371600"/>
          </a:xfrm>
          <a:solidFill>
            <a:srgbClr val="ABE8E4"/>
          </a:solidFill>
        </p:spPr>
        <p:txBody>
          <a:bodyPr anchor="ctr" anchorCtr="0">
            <a:normAutofit/>
          </a:bodyPr>
          <a:lstStyle>
            <a:lvl1pPr algn="ctr">
              <a:spcAft>
                <a:spcPts val="1200"/>
              </a:spcAft>
              <a:defRPr lang="en-US" sz="7500" dirty="0">
                <a:sym typeface="Calibri" panose="020F0502020204030204"/>
              </a:defRPr>
            </a:lvl1pPr>
          </a:lstStyle>
          <a:p>
            <a:pPr marL="0" marR="0" lvl="0" indent="0" algn="ctr" rtl="0">
              <a:lnSpc>
                <a:spcPct val="100000"/>
              </a:lnSpc>
              <a:spcBef>
                <a:spcPts val="0"/>
              </a:spcBef>
              <a:spcAft>
                <a:spcPts val="0"/>
              </a:spcAft>
              <a:buClr>
                <a:srgbClr val="000000"/>
              </a:buClr>
              <a:buSzPts val="7000"/>
              <a:buFont typeface="Arial" panose="020B0604020202020204"/>
              <a:buNone/>
            </a:pPr>
            <a:r>
              <a:rPr lang="en-US" sz="70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Objective</a:t>
            </a:r>
          </a:p>
        </p:txBody>
      </p:sp>
      <p:sp>
        <p:nvSpPr>
          <p:cNvPr id="3" name="Subtitle 2">
            <a:extLst>
              <a:ext uri="{FF2B5EF4-FFF2-40B4-BE49-F238E27FC236}">
                <a16:creationId xmlns:a16="http://schemas.microsoft.com/office/drawing/2014/main" id="{9C2D038F-639E-4A8D-47C8-A0AA75C28073}"/>
              </a:ext>
            </a:extLst>
          </p:cNvPr>
          <p:cNvSpPr>
            <a:spLocks noGrp="1"/>
          </p:cNvSpPr>
          <p:nvPr>
            <p:ph type="subTitle" idx="1"/>
          </p:nvPr>
        </p:nvSpPr>
        <p:spPr>
          <a:xfrm>
            <a:off x="841248" y="2157984"/>
            <a:ext cx="10515600" cy="3959352"/>
          </a:xfrm>
        </p:spPr>
        <p:txBody>
          <a:bodyPr/>
          <a:lstStyle>
            <a:lvl1pPr marL="0" indent="0" algn="ctr">
              <a:buNone/>
              <a:defRPr sz="4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spTree>
    <p:extLst>
      <p:ext uri="{BB962C8B-B14F-4D97-AF65-F5344CB8AC3E}">
        <p14:creationId xmlns:p14="http://schemas.microsoft.com/office/powerpoint/2010/main" val="327180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5CF5856C-EC31-C1FA-1855-3752593F4531}"/>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3130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14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CCA00FBA-271B-DE5B-6675-9764434A4BA5}"/>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4012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3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13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lvl1pPr marL="0" indent="0">
              <a:buNone/>
              <a:defRPr sz="2800"/>
            </a:lvl1pPr>
          </a:lstStyle>
          <a:p>
            <a:pPr lvl="0"/>
            <a:r>
              <a:rPr lang="en-US" dirty="0"/>
              <a:t>Click to edit Master text styles</a:t>
            </a:r>
          </a:p>
        </p:txBody>
      </p:sp>
      <p:sp>
        <p:nvSpPr>
          <p:cNvPr id="9" name="Text Placeholder 3">
            <a:extLst>
              <a:ext uri="{FF2B5EF4-FFF2-40B4-BE49-F238E27FC236}">
                <a16:creationId xmlns:a16="http://schemas.microsoft.com/office/drawing/2014/main" id="{F0289750-705E-B776-D468-373C8F21085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0215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132054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p:spPr>
        <p:txBody>
          <a:bodyPr/>
          <a:lstStyle>
            <a:lvl1pPr marL="0" indent="0" algn="l">
              <a:buNone/>
              <a:defRPr/>
            </a:lvl1pPr>
          </a:lstStyle>
          <a:p>
            <a:pPr lvl="0"/>
            <a:r>
              <a:rPr lang="en-US" dirty="0"/>
              <a:t>Insert Picture or Text</a:t>
            </a:r>
          </a:p>
        </p:txBody>
      </p:sp>
      <p:sp>
        <p:nvSpPr>
          <p:cNvPr id="10" name="Text Placeholder 4">
            <a:extLst>
              <a:ext uri="{FF2B5EF4-FFF2-40B4-BE49-F238E27FC236}">
                <a16:creationId xmlns:a16="http://schemas.microsoft.com/office/drawing/2014/main" id="{87484392-F918-D8AD-24F5-D68F64CF24F3}"/>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06374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p:spPr>
        <p:txBody>
          <a:bodyPr/>
          <a:lstStyle>
            <a:lvl1pPr marL="0" indent="0" algn="l">
              <a:buNone/>
              <a:defRPr/>
            </a:lvl1pPr>
          </a:lstStyle>
          <a:p>
            <a:pPr lvl="0"/>
            <a:r>
              <a:rPr lang="en-US" dirty="0"/>
              <a:t>Insert Picture or Text</a:t>
            </a:r>
          </a:p>
        </p:txBody>
      </p:sp>
    </p:spTree>
    <p:extLst>
      <p:ext uri="{BB962C8B-B14F-4D97-AF65-F5344CB8AC3E}">
        <p14:creationId xmlns:p14="http://schemas.microsoft.com/office/powerpoint/2010/main" val="250487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p:spPr>
        <p:txBody>
          <a:bodyPr/>
          <a:lstStyle>
            <a:lvl1pPr marL="0" indent="0" algn="l">
              <a:buNone/>
              <a:defRPr sz="2800"/>
            </a:lvl1pPr>
          </a:lstStyle>
          <a:p>
            <a:pPr lvl="0"/>
            <a:r>
              <a:rPr lang="en-US" dirty="0"/>
              <a:t>Insert Picture or Text</a:t>
            </a:r>
          </a:p>
        </p:txBody>
      </p:sp>
      <p:sp>
        <p:nvSpPr>
          <p:cNvPr id="5" name="Content Placeholder 3">
            <a:extLst>
              <a:ext uri="{FF2B5EF4-FFF2-40B4-BE49-F238E27FC236}">
                <a16:creationId xmlns:a16="http://schemas.microsoft.com/office/drawing/2014/main" id="{AC71F236-AB22-3199-3383-C7C6292C4D3D}"/>
              </a:ext>
            </a:extLst>
          </p:cNvPr>
          <p:cNvSpPr>
            <a:spLocks noGrp="1"/>
          </p:cNvSpPr>
          <p:nvPr>
            <p:ph idx="11" hasCustomPrompt="1"/>
          </p:nvPr>
        </p:nvSpPr>
        <p:spPr>
          <a:xfrm>
            <a:off x="731520" y="4855466"/>
            <a:ext cx="10515600" cy="1371600"/>
          </a:xfrm>
        </p:spPr>
        <p:txBody>
          <a:bodyPr/>
          <a:lstStyle>
            <a:lvl1pPr marL="0" indent="0" algn="l">
              <a:buNone/>
              <a:defRPr sz="2800"/>
            </a:lvl1pPr>
          </a:lstStyle>
          <a:p>
            <a:pPr lvl="0"/>
            <a:r>
              <a:rPr lang="en-US" dirty="0"/>
              <a:t>Insert Picture or Text</a:t>
            </a:r>
          </a:p>
        </p:txBody>
      </p:sp>
      <p:sp>
        <p:nvSpPr>
          <p:cNvPr id="11" name="Text Placeholder 4">
            <a:extLst>
              <a:ext uri="{FF2B5EF4-FFF2-40B4-BE49-F238E27FC236}">
                <a16:creationId xmlns:a16="http://schemas.microsoft.com/office/drawing/2014/main" id="{DA84BD68-947B-FF4D-43D0-98893032AF3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5393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0235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p:spPr>
        <p:txBody>
          <a:bodyPr/>
          <a:lstStyle>
            <a:lvl1pPr marL="0" indent="0" algn="l">
              <a:buNone/>
              <a:defRPr sz="2800"/>
            </a:lvl1pPr>
          </a:lstStyle>
          <a:p>
            <a:pPr lvl="0"/>
            <a:r>
              <a:rPr lang="en-US" dirty="0"/>
              <a:t>Insert Picture or Text</a:t>
            </a:r>
          </a:p>
        </p:txBody>
      </p:sp>
      <p:sp>
        <p:nvSpPr>
          <p:cNvPr id="5" name="Content Placeholder 3">
            <a:extLst>
              <a:ext uri="{FF2B5EF4-FFF2-40B4-BE49-F238E27FC236}">
                <a16:creationId xmlns:a16="http://schemas.microsoft.com/office/drawing/2014/main" id="{A2817CCA-858C-68FB-9147-365FF872DBC4}"/>
              </a:ext>
            </a:extLst>
          </p:cNvPr>
          <p:cNvSpPr>
            <a:spLocks noGrp="1"/>
          </p:cNvSpPr>
          <p:nvPr>
            <p:ph idx="11" hasCustomPrompt="1"/>
          </p:nvPr>
        </p:nvSpPr>
        <p:spPr>
          <a:xfrm>
            <a:off x="731520" y="4855466"/>
            <a:ext cx="10515600" cy="1371600"/>
          </a:xfrm>
        </p:spPr>
        <p:txBody>
          <a:bodyPr/>
          <a:lstStyle>
            <a:lvl1pPr marL="0" indent="0" algn="l">
              <a:buNone/>
              <a:defRPr sz="2800"/>
            </a:lvl1pPr>
          </a:lstStyle>
          <a:p>
            <a:pPr lvl="0"/>
            <a:r>
              <a:rPr lang="en-US" dirty="0"/>
              <a:t>Insert Picture or Text</a:t>
            </a:r>
          </a:p>
        </p:txBody>
      </p:sp>
    </p:spTree>
    <p:extLst>
      <p:ext uri="{BB962C8B-B14F-4D97-AF65-F5344CB8AC3E}">
        <p14:creationId xmlns:p14="http://schemas.microsoft.com/office/powerpoint/2010/main" val="236238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70EA774-8426-953D-5370-C5C70162DF8E}"/>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4370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628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C9253338-CC43-9BE5-BC6C-6698E3758F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227342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459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6966-98C8-CB5B-013A-467453EB39A8}"/>
              </a:ext>
            </a:extLst>
          </p:cNvPr>
          <p:cNvSpPr>
            <a:spLocks noGrp="1"/>
          </p:cNvSpPr>
          <p:nvPr>
            <p:ph type="title"/>
          </p:nvPr>
        </p:nvSpPr>
        <p:spPr>
          <a:xfrm>
            <a:off x="831850" y="1709738"/>
            <a:ext cx="10514013"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C411-C01F-AC88-2621-120F1CB60E3E}"/>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3">
            <a:extLst>
              <a:ext uri="{FF2B5EF4-FFF2-40B4-BE49-F238E27FC236}">
                <a16:creationId xmlns:a16="http://schemas.microsoft.com/office/drawing/2014/main" id="{745956ED-564C-13EB-0300-E989BFB1AED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811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2E40F-2FD0-FFC4-3A01-2AB922465B03}"/>
              </a:ext>
            </a:extLst>
          </p:cNvPr>
          <p:cNvSpPr>
            <a:spLocks noGrp="1"/>
          </p:cNvSpPr>
          <p:nvPr>
            <p:ph type="dt" sz="half" idx="10"/>
          </p:nvPr>
        </p:nvSpPr>
        <p:spPr>
          <a:xfrm>
            <a:off x="838200" y="6356350"/>
            <a:ext cx="2743200" cy="365125"/>
          </a:xfrm>
          <a:prstGeom prst="rect">
            <a:avLst/>
          </a:prstGeom>
        </p:spPr>
        <p:txBody>
          <a:bodyPr/>
          <a:lstStyle/>
          <a:p>
            <a:fld id="{EFA9EC85-3577-4D37-8879-EC9FA78CF901}" type="datetimeFigureOut">
              <a:rPr lang="en-US" smtClean="0"/>
              <a:t>3/17/2025</a:t>
            </a:fld>
            <a:endParaRPr lang="en-US"/>
          </a:p>
        </p:txBody>
      </p:sp>
      <p:sp>
        <p:nvSpPr>
          <p:cNvPr id="6" name="Footer Placeholder 5">
            <a:extLst>
              <a:ext uri="{FF2B5EF4-FFF2-40B4-BE49-F238E27FC236}">
                <a16:creationId xmlns:a16="http://schemas.microsoft.com/office/drawing/2014/main" id="{36255900-F507-889A-231E-98A5FEC117F5}"/>
              </a:ext>
            </a:extLst>
          </p:cNvPr>
          <p:cNvSpPr>
            <a:spLocks noGrp="1"/>
          </p:cNvSpPr>
          <p:nvPr>
            <p:ph type="ftr" sz="quarter" idx="11"/>
          </p:nvPr>
        </p:nvSpPr>
        <p:spPr>
          <a:xfrm>
            <a:off x="4038600" y="6356350"/>
            <a:ext cx="41132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362691-914F-9897-8666-1A9FDA114FAF}"/>
              </a:ext>
            </a:extLst>
          </p:cNvPr>
          <p:cNvSpPr>
            <a:spLocks noGrp="1"/>
          </p:cNvSpPr>
          <p:nvPr>
            <p:ph type="sldNum" sz="quarter" idx="12"/>
          </p:nvPr>
        </p:nvSpPr>
        <p:spPr>
          <a:xfrm>
            <a:off x="8609013" y="6356350"/>
            <a:ext cx="2743200" cy="365125"/>
          </a:xfrm>
          <a:prstGeom prst="rect">
            <a:avLst/>
          </a:prstGeom>
        </p:spPr>
        <p:txBody>
          <a:bodyPr/>
          <a:lstStyle/>
          <a:p>
            <a:fld id="{95A49CEF-7F23-40BD-B303-5E1EB2778E5B}" type="slidenum">
              <a:rPr lang="en-US" smtClean="0"/>
              <a:t>‹#›</a:t>
            </a:fld>
            <a:endParaRPr lang="en-US"/>
          </a:p>
        </p:txBody>
      </p:sp>
      <p:sp>
        <p:nvSpPr>
          <p:cNvPr id="10" name="Text Placeholder 7">
            <a:extLst>
              <a:ext uri="{FF2B5EF4-FFF2-40B4-BE49-F238E27FC236}">
                <a16:creationId xmlns:a16="http://schemas.microsoft.com/office/drawing/2014/main" id="{AB466535-5786-68C0-1EDB-46A0FA02765C}"/>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408824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38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Color Codes: Triangle</a:t>
            </a:r>
            <a:endParaRPr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To edit the colored line and triangle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10431556" cy="1938992"/>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green triangle.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Shape Format to edit the triangle color. The theme colors are programmed to match the grade colors you need.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6" name="TextBox 5">
            <a:extLst>
              <a:ext uri="{FF2B5EF4-FFF2-40B4-BE49-F238E27FC236}">
                <a16:creationId xmlns:a16="http://schemas.microsoft.com/office/drawing/2014/main" id="{E55E6DCC-62BF-E36A-9D7B-0A243C3E5EB5}"/>
              </a:ext>
            </a:extLst>
          </p:cNvPr>
          <p:cNvSpPr txBox="1"/>
          <p:nvPr userDrawn="1"/>
        </p:nvSpPr>
        <p:spPr>
          <a:xfrm>
            <a:off x="998444" y="4011346"/>
            <a:ext cx="3837325" cy="193899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05174"/>
                </a:solidFill>
                <a:effectLst/>
                <a:uLnTx/>
                <a:uFillTx/>
                <a:latin typeface="+mn-lt"/>
                <a:ea typeface="Open Sans" panose="020B0606030504020204" pitchFamily="34" charset="0"/>
                <a:cs typeface="Open Sans" panose="020B0606030504020204" pitchFamily="34" charset="0"/>
                <a:sym typeface="Arial"/>
              </a:rPr>
              <a:t>Kindergarten</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#F05174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35BDB4"/>
                </a:solidFill>
                <a:effectLst/>
                <a:uLnTx/>
                <a:uFillTx/>
                <a:latin typeface="+mn-lt"/>
                <a:ea typeface="Open Sans" panose="020B0606030504020204" pitchFamily="34" charset="0"/>
                <a:cs typeface="Open Sans" panose="020B0606030504020204" pitchFamily="34" charset="0"/>
                <a:sym typeface="Arial"/>
              </a:rPr>
              <a:t>Grade 1</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#35BDB4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47D52"/>
                </a:solidFill>
                <a:effectLst/>
                <a:uLnTx/>
                <a:uFillTx/>
                <a:latin typeface="+mn-lt"/>
                <a:ea typeface="Open Sans" panose="020B0606030504020204" pitchFamily="34" charset="0"/>
                <a:cs typeface="Open Sans" panose="020B0606030504020204" pitchFamily="34" charset="0"/>
                <a:sym typeface="Arial"/>
              </a:rPr>
              <a:t>Grade 2</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#F47D52</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41B653"/>
                </a:solidFill>
                <a:effectLst/>
                <a:uLnTx/>
                <a:uFillTx/>
                <a:latin typeface="+mn-lt"/>
                <a:ea typeface="Open Sans" panose="020B0606030504020204" pitchFamily="34" charset="0"/>
                <a:cs typeface="Open Sans" panose="020B0606030504020204" pitchFamily="34" charset="0"/>
                <a:sym typeface="Arial"/>
              </a:rPr>
              <a:t>Grade 3</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#41B653</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CC616"/>
                </a:solidFill>
                <a:effectLst/>
                <a:uLnTx/>
                <a:uFillTx/>
                <a:latin typeface="+mn-lt"/>
                <a:ea typeface="Open Sans" panose="020B0606030504020204" pitchFamily="34" charset="0"/>
                <a:cs typeface="Open Sans" panose="020B0606030504020204" pitchFamily="34" charset="0"/>
                <a:sym typeface="Arial"/>
              </a:rPr>
              <a:t>Grade 4</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#FCC616</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B75BA3"/>
                </a:solidFill>
                <a:effectLst/>
                <a:uLnTx/>
                <a:uFillTx/>
                <a:latin typeface="+mn-lt"/>
                <a:ea typeface="Open Sans" panose="020B0606030504020204" pitchFamily="34" charset="0"/>
                <a:cs typeface="Open Sans" panose="020B0606030504020204" pitchFamily="34" charset="0"/>
                <a:sym typeface="Arial"/>
              </a:rPr>
              <a:t>Grade 5</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#B75BA3</a:t>
            </a:r>
          </a:p>
        </p:txBody>
      </p:sp>
      <p:pic>
        <p:nvPicPr>
          <p:cNvPr id="12" name="Picture 11">
            <a:extLst>
              <a:ext uri="{FF2B5EF4-FFF2-40B4-BE49-F238E27FC236}">
                <a16:creationId xmlns:a16="http://schemas.microsoft.com/office/drawing/2014/main" id="{928738F5-138C-DB6A-2339-889A7DEADFE2}"/>
              </a:ext>
            </a:extLst>
          </p:cNvPr>
          <p:cNvPicPr>
            <a:picLocks noChangeAspect="1"/>
          </p:cNvPicPr>
          <p:nvPr userDrawn="1"/>
        </p:nvPicPr>
        <p:blipFill>
          <a:blip r:embed="rId2"/>
          <a:stretch>
            <a:fillRect/>
          </a:stretch>
        </p:blipFill>
        <p:spPr>
          <a:xfrm>
            <a:off x="5426615" y="4011346"/>
            <a:ext cx="5277587" cy="1295581"/>
          </a:xfrm>
          <a:prstGeom prst="rect">
            <a:avLst/>
          </a:prstGeom>
          <a:ln w="19050">
            <a:solidFill>
              <a:schemeClr val="tx1"/>
            </a:solidFill>
          </a:ln>
        </p:spPr>
      </p:pic>
    </p:spTree>
    <p:extLst>
      <p:ext uri="{BB962C8B-B14F-4D97-AF65-F5344CB8AC3E}">
        <p14:creationId xmlns:p14="http://schemas.microsoft.com/office/powerpoint/2010/main" val="195083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Color Codes: Gradient Line</a:t>
            </a:r>
            <a:endParaRPr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To edit the colored bar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6033952" cy="4708981"/>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green bar across the top of the screen.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Shape Format&gt; Shape Fill&gt; Gradient&gt; More Gradients to edit the bar color. </a:t>
            </a:r>
          </a:p>
          <a:p>
            <a:pPr marL="457200" lvl="1" indent="0">
              <a:buClr>
                <a:schemeClr val="tx1"/>
              </a:buClr>
              <a:buFont typeface="+mj-lt"/>
              <a:buNone/>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theme colors are programmed to match the grade colors you need.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color on the left side of the gradient slider (the darker of the two colors) should be the color at the top of the selection panel. This color should match the triangle.</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color on the right side of the gradient slider should be in the same column and two rows down from the first color in the selection panel.</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Repeat these steps for the bar at the bottom of the page.</a:t>
            </a:r>
          </a:p>
        </p:txBody>
      </p:sp>
      <p:pic>
        <p:nvPicPr>
          <p:cNvPr id="11" name="Picture 10">
            <a:extLst>
              <a:ext uri="{FF2B5EF4-FFF2-40B4-BE49-F238E27FC236}">
                <a16:creationId xmlns:a16="http://schemas.microsoft.com/office/drawing/2014/main" id="{DCE266D2-D592-2A62-B1A9-DCEBE4056771}"/>
              </a:ext>
            </a:extLst>
          </p:cNvPr>
          <p:cNvPicPr>
            <a:picLocks noChangeAspect="1"/>
          </p:cNvPicPr>
          <p:nvPr userDrawn="1"/>
        </p:nvPicPr>
        <p:blipFill>
          <a:blip r:embed="rId2"/>
          <a:stretch>
            <a:fillRect/>
          </a:stretch>
        </p:blipFill>
        <p:spPr>
          <a:xfrm>
            <a:off x="7866716" y="2004065"/>
            <a:ext cx="3762606" cy="4547564"/>
          </a:xfrm>
          <a:prstGeom prst="rect">
            <a:avLst/>
          </a:prstGeom>
          <a:ln w="19050">
            <a:solidFill>
              <a:schemeClr val="tx1"/>
            </a:solidFill>
          </a:ln>
        </p:spPr>
      </p:pic>
    </p:spTree>
    <p:extLst>
      <p:ext uri="{BB962C8B-B14F-4D97-AF65-F5344CB8AC3E}">
        <p14:creationId xmlns:p14="http://schemas.microsoft.com/office/powerpoint/2010/main" val="24264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B055461B-53AC-C24B-3463-63DD9BE4843D}"/>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283916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Ma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5212080" cy="548640"/>
          </a:xfrm>
        </p:spPr>
        <p:txBody>
          <a:bodyPr/>
          <a:lstStyle>
            <a:lvl1pPr marL="347472" indent="-347472">
              <a:buFont typeface="Arial" panose="020B0604020202020204" pitchFamily="34" charset="0"/>
              <a:buChar char="•"/>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6246814" y="1581912"/>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5" name="Content Placeholder 4">
            <a:extLst>
              <a:ext uri="{FF2B5EF4-FFF2-40B4-BE49-F238E27FC236}">
                <a16:creationId xmlns:a16="http://schemas.microsoft.com/office/drawing/2014/main" id="{AC71F236-AB22-3199-3383-C7C6292C4D3D}"/>
              </a:ext>
            </a:extLst>
          </p:cNvPr>
          <p:cNvSpPr>
            <a:spLocks noGrp="1"/>
          </p:cNvSpPr>
          <p:nvPr>
            <p:ph idx="11" hasCustomPrompt="1"/>
          </p:nvPr>
        </p:nvSpPr>
        <p:spPr>
          <a:xfrm>
            <a:off x="731520" y="2354713"/>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0" name="Content Placeholder 5">
            <a:extLst>
              <a:ext uri="{FF2B5EF4-FFF2-40B4-BE49-F238E27FC236}">
                <a16:creationId xmlns:a16="http://schemas.microsoft.com/office/drawing/2014/main" id="{4C416640-204C-0F22-B4D6-CF881597A3BD}"/>
              </a:ext>
            </a:extLst>
          </p:cNvPr>
          <p:cNvSpPr>
            <a:spLocks noGrp="1"/>
          </p:cNvSpPr>
          <p:nvPr>
            <p:ph idx="12" hasCustomPrompt="1"/>
          </p:nvPr>
        </p:nvSpPr>
        <p:spPr>
          <a:xfrm>
            <a:off x="6246813" y="2354713"/>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1" name="Content Placeholder 6">
            <a:extLst>
              <a:ext uri="{FF2B5EF4-FFF2-40B4-BE49-F238E27FC236}">
                <a16:creationId xmlns:a16="http://schemas.microsoft.com/office/drawing/2014/main" id="{DD4E8C7F-0D68-3938-83F6-EFA2AFF23070}"/>
              </a:ext>
            </a:extLst>
          </p:cNvPr>
          <p:cNvSpPr>
            <a:spLocks noGrp="1"/>
          </p:cNvSpPr>
          <p:nvPr>
            <p:ph idx="13" hasCustomPrompt="1"/>
          </p:nvPr>
        </p:nvSpPr>
        <p:spPr>
          <a:xfrm>
            <a:off x="731520" y="3127514"/>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2" name="Content Placeholder 7">
            <a:extLst>
              <a:ext uri="{FF2B5EF4-FFF2-40B4-BE49-F238E27FC236}">
                <a16:creationId xmlns:a16="http://schemas.microsoft.com/office/drawing/2014/main" id="{C0E57837-E7C8-A6BA-7B36-13C261F72B05}"/>
              </a:ext>
            </a:extLst>
          </p:cNvPr>
          <p:cNvSpPr>
            <a:spLocks noGrp="1"/>
          </p:cNvSpPr>
          <p:nvPr>
            <p:ph idx="14" hasCustomPrompt="1"/>
          </p:nvPr>
        </p:nvSpPr>
        <p:spPr>
          <a:xfrm>
            <a:off x="6246813" y="3127514"/>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3" name="Content Placeholder 8">
            <a:extLst>
              <a:ext uri="{FF2B5EF4-FFF2-40B4-BE49-F238E27FC236}">
                <a16:creationId xmlns:a16="http://schemas.microsoft.com/office/drawing/2014/main" id="{27719BA1-BC02-83EF-AC65-4833AE9B4F4A}"/>
              </a:ext>
            </a:extLst>
          </p:cNvPr>
          <p:cNvSpPr>
            <a:spLocks noGrp="1"/>
          </p:cNvSpPr>
          <p:nvPr>
            <p:ph idx="15" hasCustomPrompt="1"/>
          </p:nvPr>
        </p:nvSpPr>
        <p:spPr>
          <a:xfrm>
            <a:off x="731520" y="3900315"/>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4" name="Content Placeholder 9">
            <a:extLst>
              <a:ext uri="{FF2B5EF4-FFF2-40B4-BE49-F238E27FC236}">
                <a16:creationId xmlns:a16="http://schemas.microsoft.com/office/drawing/2014/main" id="{13EC1EBB-DBC2-0661-DE2F-CEE400DF0993}"/>
              </a:ext>
            </a:extLst>
          </p:cNvPr>
          <p:cNvSpPr>
            <a:spLocks noGrp="1"/>
          </p:cNvSpPr>
          <p:nvPr>
            <p:ph idx="16" hasCustomPrompt="1"/>
          </p:nvPr>
        </p:nvSpPr>
        <p:spPr>
          <a:xfrm>
            <a:off x="6246813" y="3900315"/>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5" name="Content Placeholder 10">
            <a:extLst>
              <a:ext uri="{FF2B5EF4-FFF2-40B4-BE49-F238E27FC236}">
                <a16:creationId xmlns:a16="http://schemas.microsoft.com/office/drawing/2014/main" id="{B73165F3-61B1-9B7E-51EA-96DEAE3F3F17}"/>
              </a:ext>
            </a:extLst>
          </p:cNvPr>
          <p:cNvSpPr>
            <a:spLocks noGrp="1"/>
          </p:cNvSpPr>
          <p:nvPr>
            <p:ph idx="17" hasCustomPrompt="1"/>
          </p:nvPr>
        </p:nvSpPr>
        <p:spPr>
          <a:xfrm>
            <a:off x="731520" y="4673116"/>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6" name="Content Placeholder 11">
            <a:extLst>
              <a:ext uri="{FF2B5EF4-FFF2-40B4-BE49-F238E27FC236}">
                <a16:creationId xmlns:a16="http://schemas.microsoft.com/office/drawing/2014/main" id="{AB2F3820-FCD1-A752-F3FF-D9F24374A121}"/>
              </a:ext>
            </a:extLst>
          </p:cNvPr>
          <p:cNvSpPr>
            <a:spLocks noGrp="1"/>
          </p:cNvSpPr>
          <p:nvPr>
            <p:ph idx="18" hasCustomPrompt="1"/>
          </p:nvPr>
        </p:nvSpPr>
        <p:spPr>
          <a:xfrm>
            <a:off x="6246813" y="4673116"/>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7" name="Content Placeholder 12">
            <a:extLst>
              <a:ext uri="{FF2B5EF4-FFF2-40B4-BE49-F238E27FC236}">
                <a16:creationId xmlns:a16="http://schemas.microsoft.com/office/drawing/2014/main" id="{5C4ED10B-A45F-BB73-3048-08E50E904D64}"/>
              </a:ext>
            </a:extLst>
          </p:cNvPr>
          <p:cNvSpPr>
            <a:spLocks noGrp="1"/>
          </p:cNvSpPr>
          <p:nvPr>
            <p:ph idx="19" hasCustomPrompt="1"/>
          </p:nvPr>
        </p:nvSpPr>
        <p:spPr>
          <a:xfrm>
            <a:off x="731520" y="5445917"/>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8" name="Content Placeholder 13">
            <a:extLst>
              <a:ext uri="{FF2B5EF4-FFF2-40B4-BE49-F238E27FC236}">
                <a16:creationId xmlns:a16="http://schemas.microsoft.com/office/drawing/2014/main" id="{DF545EAA-28F5-C18D-73EC-FD694B9FFD43}"/>
              </a:ext>
            </a:extLst>
          </p:cNvPr>
          <p:cNvSpPr>
            <a:spLocks noGrp="1"/>
          </p:cNvSpPr>
          <p:nvPr>
            <p:ph idx="20" hasCustomPrompt="1"/>
          </p:nvPr>
        </p:nvSpPr>
        <p:spPr>
          <a:xfrm>
            <a:off x="6246813" y="5445917"/>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Tree>
    <p:extLst>
      <p:ext uri="{BB962C8B-B14F-4D97-AF65-F5344CB8AC3E}">
        <p14:creationId xmlns:p14="http://schemas.microsoft.com/office/powerpoint/2010/main" val="3427317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1 Front Cov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C9DF-591C-6A43-5F76-E1BBA5B4AA9A}"/>
              </a:ext>
            </a:extLst>
          </p:cNvPr>
          <p:cNvSpPr>
            <a:spLocks noGrp="1"/>
          </p:cNvSpPr>
          <p:nvPr>
            <p:ph type="title" hasCustomPrompt="1"/>
          </p:nvPr>
        </p:nvSpPr>
        <p:spPr>
          <a:xfrm>
            <a:off x="5343536" y="3003873"/>
            <a:ext cx="5632704" cy="1198744"/>
          </a:xfrm>
          <a:prstGeom prst="rect">
            <a:avLst/>
          </a:prstGeom>
        </p:spPr>
        <p:txBody>
          <a:bodyPr/>
          <a:lstStyle>
            <a:lvl1pPr>
              <a:defRPr lang="en-US" sz="9600" b="1" spc="200" baseline="0" dirty="0">
                <a:latin typeface="Mokoko" panose="02060503020203020204" pitchFamily="18" charset="0"/>
                <a:cs typeface="Mokoko" panose="02060503020203020204" pitchFamily="18" charset="0"/>
              </a:defRPr>
            </a:lvl1pPr>
          </a:lstStyle>
          <a:p>
            <a:r>
              <a:rPr lang="en-US" dirty="0"/>
              <a:t>Grade 0</a:t>
            </a:r>
          </a:p>
        </p:txBody>
      </p:sp>
      <p:sp>
        <p:nvSpPr>
          <p:cNvPr id="3" name="Content Placeholder 2">
            <a:extLst>
              <a:ext uri="{FF2B5EF4-FFF2-40B4-BE49-F238E27FC236}">
                <a16:creationId xmlns:a16="http://schemas.microsoft.com/office/drawing/2014/main" id="{C35A6759-19C7-8B1C-8E8E-875D04352912}"/>
              </a:ext>
            </a:extLst>
          </p:cNvPr>
          <p:cNvSpPr>
            <a:spLocks noGrp="1"/>
          </p:cNvSpPr>
          <p:nvPr>
            <p:ph idx="1" hasCustomPrompt="1"/>
          </p:nvPr>
        </p:nvSpPr>
        <p:spPr>
          <a:xfrm>
            <a:off x="6858914" y="4264539"/>
            <a:ext cx="4114800" cy="999856"/>
          </a:xfrm>
          <a:prstGeom prst="rect">
            <a:avLst/>
          </a:prstGeom>
        </p:spPr>
        <p:txBody>
          <a:bodyPr/>
          <a:lstStyle>
            <a:lvl1pPr marL="0" indent="0">
              <a:buNone/>
              <a:defRPr sz="5700" b="1" spc="200" baseline="0">
                <a:latin typeface="Mokoko" panose="02060503020203020204" pitchFamily="18" charset="0"/>
                <a:cs typeface="Mokoko" panose="02060503020203020204" pitchFamily="18" charset="0"/>
              </a:defRPr>
            </a:lvl1pPr>
          </a:lstStyle>
          <a:p>
            <a:pPr lvl="0"/>
            <a:r>
              <a:rPr lang="en-US" dirty="0"/>
              <a:t>Module 0</a:t>
            </a:r>
          </a:p>
        </p:txBody>
      </p:sp>
    </p:spTree>
    <p:extLst>
      <p:ext uri="{BB962C8B-B14F-4D97-AF65-F5344CB8AC3E}">
        <p14:creationId xmlns:p14="http://schemas.microsoft.com/office/powerpoint/2010/main" val="325882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5F41-D6C2-B86A-DD4C-C27A0BF6D5FB}"/>
              </a:ext>
            </a:extLst>
          </p:cNvPr>
          <p:cNvSpPr txBox="1">
            <a:spLocks noGrp="1"/>
          </p:cNvSpPr>
          <p:nvPr>
            <p:ph type="title" hasCustomPrompt="1"/>
          </p:nvPr>
        </p:nvSpPr>
        <p:spPr>
          <a:xfrm>
            <a:off x="0" y="1938528"/>
            <a:ext cx="12188952" cy="2130552"/>
          </a:xfrm>
          <a:prstGeom prst="rect">
            <a:avLst/>
          </a:prstGeom>
          <a:noFill/>
          <a:ln>
            <a:noFill/>
          </a:ln>
        </p:spPr>
        <p:txBody>
          <a:bodyPr spcFirstLastPara="1" wrap="square" lIns="91425" tIns="45720" rIns="91425" bIns="45720" anchor="t" anchorCtr="0">
            <a:noAutofit/>
          </a:bodyPr>
          <a:lstStyle>
            <a:lvl1pPr marR="0" lvl="0" algn="ctr" rtl="0">
              <a:lnSpc>
                <a:spcPct val="90000"/>
              </a:lnSpc>
              <a:spcBef>
                <a:spcPts val="1000"/>
              </a:spcBef>
              <a:spcAft>
                <a:spcPts val="0"/>
              </a:spcAft>
              <a:buClr>
                <a:schemeClr val="dk1"/>
              </a:buClr>
              <a:buSzPts val="4400"/>
              <a:buNone/>
              <a:defRPr sz="60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pPr lvl="0"/>
            <a:r>
              <a:rPr lang="en-US" sz="6000" dirty="0"/>
              <a:t>Module Name</a:t>
            </a:r>
            <a:endParaRPr lang="en-US" dirty="0"/>
          </a:p>
        </p:txBody>
      </p:sp>
      <p:sp>
        <p:nvSpPr>
          <p:cNvPr id="4" name="Content Placeholder 2">
            <a:extLst>
              <a:ext uri="{FF2B5EF4-FFF2-40B4-BE49-F238E27FC236}">
                <a16:creationId xmlns:a16="http://schemas.microsoft.com/office/drawing/2014/main" id="{D4B6A11F-393A-188F-76CC-9F199DCB76D8}"/>
              </a:ext>
            </a:extLst>
          </p:cNvPr>
          <p:cNvSpPr txBox="1">
            <a:spLocks noGrp="1"/>
          </p:cNvSpPr>
          <p:nvPr>
            <p:ph type="body" idx="1" hasCustomPrompt="1"/>
          </p:nvPr>
        </p:nvSpPr>
        <p:spPr>
          <a:xfrm>
            <a:off x="0" y="4069080"/>
            <a:ext cx="12188952" cy="996696"/>
          </a:xfrm>
          <a:prstGeom prst="rect">
            <a:avLst/>
          </a:prstGeom>
          <a:noFill/>
          <a:ln>
            <a:noFill/>
          </a:ln>
        </p:spPr>
        <p:txBody>
          <a:bodyPr spcFirstLastPara="1" wrap="square" lIns="91425" tIns="45700" rIns="91425" bIns="45700" anchor="ctr" anchorCtr="0">
            <a:noAutofit/>
          </a:bodyPr>
          <a:lstStyle>
            <a:lvl1pPr marL="0" lvl="0" indent="0" algn="ctr">
              <a:lnSpc>
                <a:spcPct val="90000"/>
              </a:lnSpc>
              <a:spcBef>
                <a:spcPts val="0"/>
              </a:spcBef>
              <a:spcAft>
                <a:spcPts val="0"/>
              </a:spcAft>
              <a:buClr>
                <a:schemeClr val="dk1"/>
              </a:buClr>
              <a:buSzPts val="1800"/>
              <a:buFont typeface="Arial" panose="020B0604020202020204" pitchFamily="34" charset="0"/>
              <a:buNone/>
              <a:defRPr lang="en-US" sz="4400" dirty="0">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pPr lvl="0"/>
            <a:r>
              <a:rPr lang="en-US" dirty="0"/>
              <a:t>Grade # | Module # | Topic # | Lesson #</a:t>
            </a:r>
          </a:p>
        </p:txBody>
      </p:sp>
    </p:spTree>
    <p:extLst>
      <p:ext uri="{BB962C8B-B14F-4D97-AF65-F5344CB8AC3E}">
        <p14:creationId xmlns:p14="http://schemas.microsoft.com/office/powerpoint/2010/main" val="3978498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1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71F42E2-3DC6-C6BB-7EF7-FDF5037B2F35}"/>
              </a:ext>
            </a:extLst>
          </p:cNvPr>
          <p:cNvSpPr/>
          <p:nvPr userDrawn="1"/>
        </p:nvSpPr>
        <p:spPr>
          <a:xfrm>
            <a:off x="1668545" y="2356700"/>
            <a:ext cx="1715678" cy="26489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A555E1-547A-B282-75E4-BD5F377EAA37}"/>
              </a:ext>
            </a:extLst>
          </p:cNvPr>
          <p:cNvSpPr/>
          <p:nvPr userDrawn="1"/>
        </p:nvSpPr>
        <p:spPr>
          <a:xfrm>
            <a:off x="1310326" y="4873659"/>
            <a:ext cx="2073897" cy="679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26F1FB8-834C-E05E-4CED-EA149D2CDD03}"/>
              </a:ext>
            </a:extLst>
          </p:cNvPr>
          <p:cNvSpPr>
            <a:spLocks noGrp="1"/>
          </p:cNvSpPr>
          <p:nvPr>
            <p:ph type="title" hasCustomPrompt="1"/>
          </p:nvPr>
        </p:nvSpPr>
        <p:spPr>
          <a:xfrm>
            <a:off x="3744981" y="26128"/>
            <a:ext cx="7997076" cy="975360"/>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kumimoji="0" lang="en-US" sz="4400" b="1" i="0" u="none" strike="noStrike" kern="1200" cap="none" spc="0" normalizeH="0" baseline="0" noProof="0" dirty="0">
                <a:ln>
                  <a:noFill/>
                </a:ln>
                <a:solidFill>
                  <a:srgbClr val="242E61"/>
                </a:solidFill>
                <a:effectLst/>
                <a:uLnTx/>
                <a:uFillTx/>
                <a:latin typeface="+mn-lt"/>
                <a:ea typeface="+mn-ea"/>
                <a:cs typeface="+mn-cs"/>
              </a:rPr>
              <a:t>Acknowledgement and Copyright</a:t>
            </a:r>
            <a:endParaRPr lang="en-US" dirty="0"/>
          </a:p>
        </p:txBody>
      </p:sp>
      <p:sp>
        <p:nvSpPr>
          <p:cNvPr id="2" name="Content Placeholder 2">
            <a:extLst>
              <a:ext uri="{FF2B5EF4-FFF2-40B4-BE49-F238E27FC236}">
                <a16:creationId xmlns:a16="http://schemas.microsoft.com/office/drawing/2014/main" id="{388A2459-EA30-7283-FCD1-7C3705852B45}"/>
              </a:ext>
            </a:extLst>
          </p:cNvPr>
          <p:cNvSpPr>
            <a:spLocks noGrp="1"/>
          </p:cNvSpPr>
          <p:nvPr>
            <p:ph idx="1" hasCustomPrompt="1"/>
          </p:nvPr>
        </p:nvSpPr>
        <p:spPr>
          <a:xfrm>
            <a:off x="1847088" y="1307592"/>
            <a:ext cx="10140696" cy="3970318"/>
          </a:xfrm>
          <a:prstGeom prst="rect">
            <a:avLst/>
          </a:prstGeom>
          <a:noFill/>
        </p:spPr>
        <p:txBody>
          <a:bodyPr>
            <a:spAutoFit/>
          </a:bodyPr>
          <a:lstStyle>
            <a:lvl1pPr marL="0" indent="0">
              <a:lnSpc>
                <a:spcPct val="100000"/>
              </a:lnSpc>
              <a:spcBef>
                <a:spcPts val="0"/>
              </a:spcBef>
              <a:buNone/>
              <a:defRPr sz="1800">
                <a:latin typeface="Calibri" panose="020F0502020204030204" pitchFamily="34" charset="0"/>
                <a:ea typeface="Calibri" panose="020F0502020204030204" pitchFamily="34" charset="0"/>
                <a:cs typeface="Calibri" panose="020F0502020204030204" pitchFamily="34" charset="0"/>
              </a:defRPr>
            </a:lvl1pPr>
          </a:lstStyle>
          <a:p>
            <a:r>
              <a:rPr lang="en-US" b="1" dirty="0">
                <a:solidFill>
                  <a:srgbClr val="002060"/>
                </a:solidFill>
              </a:rPr>
              <a:t>Acknowledgment</a:t>
            </a:r>
          </a:p>
          <a:p>
            <a:r>
              <a:rPr lang="en-US" dirty="0">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dirty="0">
              <a:solidFill>
                <a:srgbClr val="002060"/>
              </a:solidFill>
              <a:cs typeface="Calibri"/>
            </a:endParaRPr>
          </a:p>
          <a:p>
            <a:endParaRPr lang="en-US" dirty="0">
              <a:solidFill>
                <a:srgbClr val="002060"/>
              </a:solidFill>
            </a:endParaRPr>
          </a:p>
          <a:p>
            <a:r>
              <a:rPr lang="en-US" b="1" dirty="0">
                <a:solidFill>
                  <a:srgbClr val="002060"/>
                </a:solidFill>
              </a:rPr>
              <a:t>Notice</a:t>
            </a:r>
            <a:endParaRPr lang="en-US" b="1" dirty="0">
              <a:solidFill>
                <a:srgbClr val="002060"/>
              </a:solidFill>
              <a:cs typeface="Calibri"/>
            </a:endParaRPr>
          </a:p>
          <a:p>
            <a:r>
              <a:rPr lang="en-US" dirty="0">
                <a:solidFill>
                  <a:srgbClr val="002060"/>
                </a:solidFill>
              </a:rPr>
              <a:t>These learning resources have been built for Texas students, aligned to the Texas Essential Knowledge and Skills, and are made available pursuant to Chapter 31, Subchapter B-1 of the Texas Education Code.</a:t>
            </a:r>
            <a:endParaRPr lang="en-US" dirty="0">
              <a:solidFill>
                <a:srgbClr val="002060"/>
              </a:solidFill>
              <a:cs typeface="Calibri"/>
            </a:endParaRPr>
          </a:p>
          <a:p>
            <a:endParaRPr lang="en-US" dirty="0">
              <a:solidFill>
                <a:srgbClr val="002060"/>
              </a:solidFill>
              <a:cs typeface="Calibri"/>
            </a:endParaRPr>
          </a:p>
          <a:p>
            <a:r>
              <a:rPr lang="en-US" dirty="0">
                <a:solidFill>
                  <a:srgbClr val="002060"/>
                </a:solidFill>
                <a:cs typeface="Calibri"/>
              </a:rPr>
              <a:t>Copyright ©2024 Texas Education Agency. This work based on or adapted from materials contained in Great Minds’ Eureka Math® K-5 PDF files. </a:t>
            </a:r>
          </a:p>
          <a:p>
            <a:endParaRPr lang="en-US" dirty="0">
              <a:solidFill>
                <a:srgbClr val="002060"/>
              </a:solidFill>
              <a:cs typeface="Calibri"/>
            </a:endParaRPr>
          </a:p>
          <a:p>
            <a:r>
              <a:rPr lang="en-US" dirty="0">
                <a:solidFill>
                  <a:srgbClr val="002060"/>
                </a:solidFill>
                <a:cs typeface="Calibri"/>
              </a:rPr>
              <a:t>These materials are made available by the Texas Education Agency under an open license. For information about the license and your rights to use the materials, visit: </a:t>
            </a:r>
            <a:r>
              <a:rPr lang="en-US" dirty="0">
                <a:solidFill>
                  <a:srgbClr val="002060"/>
                </a:solidFill>
                <a:cs typeface="Calibri"/>
                <a:hlinkClick r:id="rId3">
                  <a:extLst>
                    <a:ext uri="{A12FA001-AC4F-418D-AE19-62706E023703}">
                      <ahyp:hlinkClr xmlns:ahyp="http://schemas.microsoft.com/office/drawing/2018/hyperlinkcolor" val="tx"/>
                    </a:ext>
                  </a:extLst>
                </a:hlinkClick>
              </a:rPr>
              <a:t>https://tea.texas.gov/K-5Math</a:t>
            </a:r>
            <a:r>
              <a:rPr lang="en-US" dirty="0">
                <a:solidFill>
                  <a:srgbClr val="002060"/>
                </a:solidFill>
                <a:cs typeface="Calibri"/>
              </a:rPr>
              <a:t>. </a:t>
            </a:r>
          </a:p>
        </p:txBody>
      </p:sp>
    </p:spTree>
    <p:extLst>
      <p:ext uri="{BB962C8B-B14F-4D97-AF65-F5344CB8AC3E}">
        <p14:creationId xmlns:p14="http://schemas.microsoft.com/office/powerpoint/2010/main" val="744500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1 Fluenc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F78C-E7BD-AC16-970A-CCAB54BA9592}"/>
              </a:ext>
            </a:extLst>
          </p:cNvPr>
          <p:cNvSpPr txBox="1">
            <a:spLocks noGrp="1"/>
          </p:cNvSpPr>
          <p:nvPr>
            <p:ph type="title" hasCustomPrompt="1"/>
          </p:nvPr>
        </p:nvSpPr>
        <p:spPr>
          <a:xfrm>
            <a:off x="5999909" y="2887744"/>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Fluency</a:t>
            </a:r>
            <a:endParaRPr lang="en-US" dirty="0"/>
          </a:p>
        </p:txBody>
      </p:sp>
      <p:sp>
        <p:nvSpPr>
          <p:cNvPr id="15" name="Text Placeholder 2">
            <a:extLst>
              <a:ext uri="{FF2B5EF4-FFF2-40B4-BE49-F238E27FC236}">
                <a16:creationId xmlns:a16="http://schemas.microsoft.com/office/drawing/2014/main" id="{90824840-59E3-B587-AF76-9FA9D1A948B7}"/>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952611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1 C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7EED-AE3A-A1A1-0C2A-1448A9E5518E}"/>
              </a:ext>
            </a:extLst>
          </p:cNvPr>
          <p:cNvSpPr txBox="1">
            <a:spLocks noGrp="1"/>
          </p:cNvSpPr>
          <p:nvPr>
            <p:ph type="title" hasCustomPrompt="1"/>
          </p:nvPr>
        </p:nvSpPr>
        <p:spPr>
          <a:xfrm>
            <a:off x="5526544" y="2442607"/>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Concept </a:t>
            </a:r>
            <a:br>
              <a:rPr lang="en-US" baseline="0" dirty="0">
                <a:solidFill>
                  <a:schemeClr val="bg2">
                    <a:lumMod val="10000"/>
                  </a:schemeClr>
                </a:solidFill>
                <a:latin typeface="Calibri" panose="020F0502020204030204" pitchFamily="34" charset="0"/>
              </a:rPr>
            </a:br>
            <a:r>
              <a:rPr lang="en-US" baseline="0" dirty="0">
                <a:solidFill>
                  <a:schemeClr val="bg2">
                    <a:lumMod val="10000"/>
                  </a:schemeClr>
                </a:solidFill>
                <a:latin typeface="Calibri" panose="020F0502020204030204" pitchFamily="34" charset="0"/>
              </a:rPr>
              <a:t>Development</a:t>
            </a:r>
          </a:p>
        </p:txBody>
      </p:sp>
      <p:sp>
        <p:nvSpPr>
          <p:cNvPr id="8" name="Text Placeholder 2">
            <a:extLst>
              <a:ext uri="{FF2B5EF4-FFF2-40B4-BE49-F238E27FC236}">
                <a16:creationId xmlns:a16="http://schemas.microsoft.com/office/drawing/2014/main" id="{CBEC671D-66FC-29AF-3BF5-0ACE9FCFE470}"/>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411980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1 S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CB7C9B-F4B2-FFEF-981E-4DE169FB8679}"/>
              </a:ext>
            </a:extLst>
          </p:cNvPr>
          <p:cNvSpPr txBox="1">
            <a:spLocks noGrp="1"/>
          </p:cNvSpPr>
          <p:nvPr>
            <p:ph type="title" hasCustomPrompt="1"/>
          </p:nvPr>
        </p:nvSpPr>
        <p:spPr>
          <a:xfrm>
            <a:off x="4589500" y="2892669"/>
            <a:ext cx="6675120"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Student Debrief</a:t>
            </a:r>
          </a:p>
        </p:txBody>
      </p:sp>
      <p:sp>
        <p:nvSpPr>
          <p:cNvPr id="2" name="Text Placeholder 2">
            <a:extLst>
              <a:ext uri="{FF2B5EF4-FFF2-40B4-BE49-F238E27FC236}">
                <a16:creationId xmlns:a16="http://schemas.microsoft.com/office/drawing/2014/main" id="{5FA93050-3C81-0AC6-E874-ACA845F32724}"/>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071573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1 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F2F0-A14C-16F0-9867-D83BA553B80A}"/>
              </a:ext>
            </a:extLst>
          </p:cNvPr>
          <p:cNvSpPr>
            <a:spLocks noGrp="1"/>
          </p:cNvSpPr>
          <p:nvPr>
            <p:ph type="title" hasCustomPrompt="1"/>
          </p:nvPr>
        </p:nvSpPr>
        <p:spPr>
          <a:xfrm>
            <a:off x="3403846" y="5512352"/>
            <a:ext cx="3920490" cy="1134302"/>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lang="en-US" dirty="0"/>
              <a:t>Back Cover</a:t>
            </a:r>
          </a:p>
        </p:txBody>
      </p:sp>
      <p:sp>
        <p:nvSpPr>
          <p:cNvPr id="4" name="Text Placeholder 2">
            <a:extLst>
              <a:ext uri="{FF2B5EF4-FFF2-40B4-BE49-F238E27FC236}">
                <a16:creationId xmlns:a16="http://schemas.microsoft.com/office/drawing/2014/main" id="{DF0B6AA5-9A10-0ED4-D24A-005F695A1D9D}"/>
              </a:ext>
            </a:extLst>
          </p:cNvPr>
          <p:cNvSpPr>
            <a:spLocks noGrp="1"/>
          </p:cNvSpPr>
          <p:nvPr>
            <p:ph type="body" sz="quarter" idx="10" hasCustomPrompt="1"/>
          </p:nvPr>
        </p:nvSpPr>
        <p:spPr>
          <a:xfrm>
            <a:off x="8293608" y="5797296"/>
            <a:ext cx="3429000" cy="414778"/>
          </a:xfrm>
          <a:prstGeom prst="rect">
            <a:avLst/>
          </a:prstGeom>
        </p:spPr>
        <p:txBody>
          <a:bodyPr lIns="0" rIns="0" anchor="ctr"/>
          <a:lstStyle>
            <a:lvl1pPr marL="0" indent="0" algn="ctr">
              <a:buNone/>
              <a:defRPr lang="en-US" sz="1800" dirty="0"/>
            </a:lvl1pPr>
            <a:lvl4pPr marL="1371600" indent="0">
              <a:buNone/>
              <a:defRPr/>
            </a:lvl4pPr>
          </a:lstStyle>
          <a:p>
            <a:pPr lvl="0"/>
            <a:r>
              <a:rPr lang="en-US" dirty="0"/>
              <a:t>UNIQUE ID</a:t>
            </a:r>
          </a:p>
        </p:txBody>
      </p:sp>
    </p:spTree>
    <p:extLst>
      <p:ext uri="{BB962C8B-B14F-4D97-AF65-F5344CB8AC3E}">
        <p14:creationId xmlns:p14="http://schemas.microsoft.com/office/powerpoint/2010/main" val="238098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817CBB40-DD91-5081-1106-331750C9BFB7}"/>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72693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18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1AB295E6-2649-2BF4-E0B8-C6F4ED3FA5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80039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21D946F8-6663-268F-BDC4-A482F6C4379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7019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90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58ED8-DE55-2A32-DA24-1D2A7E8A4F62}"/>
              </a:ext>
            </a:extLst>
          </p:cNvPr>
          <p:cNvSpPr>
            <a:spLocks noGrp="1"/>
          </p:cNvSpPr>
          <p:nvPr>
            <p:ph type="title"/>
          </p:nvPr>
        </p:nvSpPr>
        <p:spPr>
          <a:xfrm>
            <a:off x="777240" y="0"/>
            <a:ext cx="11393424" cy="125272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8E243D7-ED16-8FE7-FB53-2C44C9C2735E}"/>
              </a:ext>
            </a:extLst>
          </p:cNvPr>
          <p:cNvSpPr>
            <a:spLocks noGrp="1"/>
          </p:cNvSpPr>
          <p:nvPr>
            <p:ph type="body" idx="1"/>
          </p:nvPr>
        </p:nvSpPr>
        <p:spPr>
          <a:xfrm>
            <a:off x="731520" y="1581912"/>
            <a:ext cx="10515600" cy="43525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
            <a:extLst>
              <a:ext uri="{FF2B5EF4-FFF2-40B4-BE49-F238E27FC236}">
                <a16:creationId xmlns:a16="http://schemas.microsoft.com/office/drawing/2014/main" id="{ACD4A9C8-0422-ECD2-C3EF-4FEE844B6209}"/>
              </a:ext>
            </a:extLst>
          </p:cNvPr>
          <p:cNvSpPr/>
          <p:nvPr userDrawn="1"/>
        </p:nvSpPr>
        <p:spPr>
          <a:xfrm rot="5400000" flipH="1">
            <a:off x="-241310" y="239850"/>
            <a:ext cx="1268700" cy="789000"/>
          </a:xfrm>
          <a:prstGeom prst="triangle">
            <a:avLst>
              <a:gd name="adj" fmla="val 50000"/>
            </a:avLst>
          </a:prstGeom>
          <a:solidFill>
            <a:srgbClr val="35BD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 name="Shape 2">
            <a:extLst>
              <a:ext uri="{FF2B5EF4-FFF2-40B4-BE49-F238E27FC236}">
                <a16:creationId xmlns:a16="http://schemas.microsoft.com/office/drawing/2014/main" id="{BBF7C569-43A3-2E55-27B9-A638B95B3AF4}"/>
              </a:ext>
            </a:extLst>
          </p:cNvPr>
          <p:cNvSpPr/>
          <p:nvPr userDrawn="1"/>
        </p:nvSpPr>
        <p:spPr>
          <a:xfrm>
            <a:off x="0" y="1259857"/>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Shape 3">
            <a:extLst>
              <a:ext uri="{FF2B5EF4-FFF2-40B4-BE49-F238E27FC236}">
                <a16:creationId xmlns:a16="http://schemas.microsoft.com/office/drawing/2014/main" id="{EECCA08D-4FDA-F82A-1CF6-9753760423E7}"/>
              </a:ext>
            </a:extLst>
          </p:cNvPr>
          <p:cNvSpPr/>
          <p:nvPr userDrawn="1"/>
        </p:nvSpPr>
        <p:spPr>
          <a:xfrm rot="10800000">
            <a:off x="0" y="6780118"/>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22378353"/>
      </p:ext>
    </p:extLst>
  </p:cSld>
  <p:clrMap bg1="lt1" tx1="dk1" bg2="lt2" tx2="dk2" accent1="accent1" accent2="accent2" accent3="accent3" accent4="accent4" accent5="accent5" accent6="accent6" hlink="hlink" folHlink="folHlink"/>
  <p:sldLayoutIdLst>
    <p:sldLayoutId id="2147483744" r:id="rId1"/>
    <p:sldLayoutId id="2147483730" r:id="rId2"/>
    <p:sldLayoutId id="2147483750" r:id="rId3"/>
    <p:sldLayoutId id="2147483747" r:id="rId4"/>
    <p:sldLayoutId id="2147483753" r:id="rId5"/>
    <p:sldLayoutId id="2147483748" r:id="rId6"/>
    <p:sldLayoutId id="2147483754" r:id="rId7"/>
    <p:sldLayoutId id="2147483766" r:id="rId8"/>
    <p:sldLayoutId id="2147483767" r:id="rId9"/>
    <p:sldLayoutId id="2147483751" r:id="rId10"/>
    <p:sldLayoutId id="2147483755" r:id="rId11"/>
    <p:sldLayoutId id="2147483752" r:id="rId12"/>
    <p:sldLayoutId id="2147483756" r:id="rId13"/>
    <p:sldLayoutId id="2147483757" r:id="rId14"/>
    <p:sldLayoutId id="2147483742" r:id="rId15"/>
    <p:sldLayoutId id="2147483758" r:id="rId16"/>
    <p:sldLayoutId id="2147483743" r:id="rId17"/>
    <p:sldLayoutId id="2147483759" r:id="rId18"/>
    <p:sldLayoutId id="2147483765" r:id="rId19"/>
    <p:sldLayoutId id="2147483764" r:id="rId20"/>
    <p:sldLayoutId id="2147483746" r:id="rId21"/>
    <p:sldLayoutId id="2147483760" r:id="rId22"/>
    <p:sldLayoutId id="2147483740" r:id="rId23"/>
    <p:sldLayoutId id="2147483761" r:id="rId24"/>
    <p:sldLayoutId id="2147483731" r:id="rId25"/>
    <p:sldLayoutId id="2147483732" r:id="rId26"/>
    <p:sldLayoutId id="2147483762" r:id="rId27"/>
    <p:sldLayoutId id="2147483668" r:id="rId28"/>
    <p:sldLayoutId id="2147483669" r:id="rId29"/>
    <p:sldLayoutId id="2147483776" r:id="rId30"/>
  </p:sldLayoutIdLst>
  <p:txStyles>
    <p:titleStyle>
      <a:lvl1pPr algn="l" defTabSz="914400" rtl="0" eaLnBrk="1" latinLnBrk="0" hangingPunct="1">
        <a:lnSpc>
          <a:spcPct val="10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7472" indent="-347472" algn="l" defTabSz="914400" rtl="0" eaLnBrk="1" latinLnBrk="0" hangingPunct="1">
        <a:lnSpc>
          <a:spcPct val="100000"/>
        </a:lnSpc>
        <a:spcBef>
          <a:spcPts val="12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484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12" r:id="rId3"/>
    <p:sldLayoutId id="2147483696" r:id="rId4"/>
    <p:sldLayoutId id="2147483724" r:id="rId5"/>
    <p:sldLayoutId id="2147483719" r:id="rId6"/>
    <p:sldLayoutId id="21474837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tea.texas.gov/K-5Math" TargetMode="Externa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7B2F-650F-FCFD-831C-0D48403A1837}"/>
              </a:ext>
            </a:extLst>
          </p:cNvPr>
          <p:cNvSpPr>
            <a:spLocks noGrp="1"/>
          </p:cNvSpPr>
          <p:nvPr>
            <p:ph type="title"/>
          </p:nvPr>
        </p:nvSpPr>
        <p:spPr/>
        <p:txBody>
          <a:bodyPr/>
          <a:lstStyle/>
          <a:p>
            <a:r>
              <a:rPr lang="en-US" dirty="0"/>
              <a:t>Sums and Differences to 10</a:t>
            </a:r>
          </a:p>
        </p:txBody>
      </p:sp>
      <p:sp>
        <p:nvSpPr>
          <p:cNvPr id="3" name="Text Placeholder 2">
            <a:extLst>
              <a:ext uri="{FF2B5EF4-FFF2-40B4-BE49-F238E27FC236}">
                <a16:creationId xmlns:a16="http://schemas.microsoft.com/office/drawing/2014/main" id="{4231267A-200E-C4B3-25DF-F54B34475A15}"/>
              </a:ext>
            </a:extLst>
          </p:cNvPr>
          <p:cNvSpPr>
            <a:spLocks noGrp="1"/>
          </p:cNvSpPr>
          <p:nvPr>
            <p:ph type="body" idx="1"/>
          </p:nvPr>
        </p:nvSpPr>
        <p:spPr/>
        <p:txBody>
          <a:bodyPr/>
          <a:lstStyle/>
          <a:p>
            <a:r>
              <a:rPr lang="en-US" dirty="0"/>
              <a:t>Grade 1 | Module 1 | Topic A | Lesson 1</a:t>
            </a:r>
          </a:p>
        </p:txBody>
      </p:sp>
    </p:spTree>
    <p:extLst>
      <p:ext uri="{BB962C8B-B14F-4D97-AF65-F5344CB8AC3E}">
        <p14:creationId xmlns:p14="http://schemas.microsoft.com/office/powerpoint/2010/main" val="215162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dirty="0"/>
              <a:t>Fluency: </a:t>
            </a:r>
            <a:r>
              <a:rPr lang="en-US" b="0" dirty="0"/>
              <a:t>Math Fingers Flash</a:t>
            </a:r>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dirty="0"/>
              <a:t>3</a:t>
            </a:r>
          </a:p>
        </p:txBody>
      </p:sp>
      <p:pic>
        <p:nvPicPr>
          <p:cNvPr id="3" name="Picture 3" descr="minute timer">
            <a:extLst>
              <a:ext uri="{FF2B5EF4-FFF2-40B4-BE49-F238E27FC236}">
                <a16:creationId xmlns:a16="http://schemas.microsoft.com/office/drawing/2014/main" id="{4F396F3A-C4D7-22AC-7EB3-111B09E2DC14}"/>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28675"/>
            <a:ext cx="1038278" cy="771146"/>
          </a:xfrm>
          <a:prstGeom prst="rect">
            <a:avLst/>
          </a:prstGeom>
        </p:spPr>
      </p:pic>
    </p:spTree>
    <p:extLst>
      <p:ext uri="{BB962C8B-B14F-4D97-AF65-F5344CB8AC3E}">
        <p14:creationId xmlns:p14="http://schemas.microsoft.com/office/powerpoint/2010/main" val="160049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1F83D2-4A2F-B609-6441-4AAF4C193AAE}"/>
              </a:ext>
            </a:extLst>
          </p:cNvPr>
          <p:cNvSpPr>
            <a:spLocks noGrp="1"/>
          </p:cNvSpPr>
          <p:nvPr>
            <p:ph type="title"/>
          </p:nvPr>
        </p:nvSpPr>
        <p:spPr/>
        <p:txBody>
          <a:bodyPr/>
          <a:lstStyle/>
          <a:p>
            <a:r>
              <a:rPr lang="en-US" dirty="0"/>
              <a:t>Fluency: </a:t>
            </a:r>
            <a:r>
              <a:rPr lang="en-US" b="0" dirty="0"/>
              <a:t>Sprint: Count Dots</a:t>
            </a:r>
            <a:endParaRPr lang="en-US" dirty="0"/>
          </a:p>
        </p:txBody>
      </p:sp>
      <p:sp>
        <p:nvSpPr>
          <p:cNvPr id="4" name="Text Placeholder 2">
            <a:extLst>
              <a:ext uri="{FF2B5EF4-FFF2-40B4-BE49-F238E27FC236}">
                <a16:creationId xmlns:a16="http://schemas.microsoft.com/office/drawing/2014/main" id="{4B16F041-9E91-1758-F2B9-2E8E23E57FB8}"/>
              </a:ext>
            </a:extLst>
          </p:cNvPr>
          <p:cNvSpPr>
            <a:spLocks noGrp="1"/>
          </p:cNvSpPr>
          <p:nvPr>
            <p:ph type="body" sz="quarter" idx="21"/>
          </p:nvPr>
        </p:nvSpPr>
        <p:spPr/>
        <p:txBody>
          <a:bodyPr/>
          <a:lstStyle/>
          <a:p>
            <a:pPr>
              <a:lnSpc>
                <a:spcPct val="90000"/>
              </a:lnSpc>
              <a:spcBef>
                <a:spcPts val="1000"/>
              </a:spcBef>
            </a:pPr>
            <a:r>
              <a:rPr lang="en-US" dirty="0"/>
              <a:t>13</a:t>
            </a:r>
          </a:p>
        </p:txBody>
      </p:sp>
      <p:pic>
        <p:nvPicPr>
          <p:cNvPr id="2" name="Picture 3" descr="minute timer">
            <a:extLst>
              <a:ext uri="{FF2B5EF4-FFF2-40B4-BE49-F238E27FC236}">
                <a16:creationId xmlns:a16="http://schemas.microsoft.com/office/drawing/2014/main" id="{29AC0E5B-CC3C-6FC6-E41B-118A5450B73F}"/>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72866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dirty="0"/>
              <a:t>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p:txBody>
          <a:bodyPr/>
          <a:lstStyle/>
          <a:p>
            <a:pPr marL="0" indent="0">
              <a:buNone/>
            </a:pPr>
            <a:r>
              <a:rPr lang="en-US" dirty="0"/>
              <a:t>Catalina found 5 leaves that blew in through the window. Then, she found 2 more leaves that blew in. Draw a picture and use numbers to show how many leaves Catalina found in all.</a:t>
            </a:r>
          </a:p>
        </p:txBody>
      </p:sp>
      <p:sp>
        <p:nvSpPr>
          <p:cNvPr id="4" name="Text Placeholder 3">
            <a:extLst>
              <a:ext uri="{FF2B5EF4-FFF2-40B4-BE49-F238E27FC236}">
                <a16:creationId xmlns:a16="http://schemas.microsoft.com/office/drawing/2014/main" id="{354CC085-4F74-0775-9435-FFEEEEC2C0E0}"/>
              </a:ext>
            </a:extLst>
          </p:cNvPr>
          <p:cNvSpPr>
            <a:spLocks noGrp="1"/>
          </p:cNvSpPr>
          <p:nvPr>
            <p:ph type="body" sz="quarter" idx="21"/>
          </p:nvPr>
        </p:nvSpPr>
        <p:spPr/>
        <p:txBody>
          <a:bodyPr/>
          <a:lstStyle/>
          <a:p>
            <a:pPr>
              <a:lnSpc>
                <a:spcPct val="90000"/>
              </a:lnSpc>
              <a:spcBef>
                <a:spcPts val="1000"/>
              </a:spcBef>
            </a:pPr>
            <a:r>
              <a:rPr lang="en-US" dirty="0"/>
              <a:t>7</a:t>
            </a:r>
          </a:p>
        </p:txBody>
      </p:sp>
      <p:pic>
        <p:nvPicPr>
          <p:cNvPr id="5" name="Picture 4" descr="minute timer">
            <a:extLst>
              <a:ext uri="{FF2B5EF4-FFF2-40B4-BE49-F238E27FC236}">
                <a16:creationId xmlns:a16="http://schemas.microsoft.com/office/drawing/2014/main" id="{97B86670-E5B4-19FA-DE48-4DDCBA06A47C}"/>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22837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dirty="0"/>
              <a:t>Read-Draw-Write for 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a:xfrm>
            <a:off x="265176" y="1481328"/>
            <a:ext cx="11558016" cy="2075688"/>
          </a:xfrm>
        </p:spPr>
        <p:txBody>
          <a:bodyPr/>
          <a:lstStyle/>
          <a:p>
            <a:pPr marL="0" indent="0">
              <a:spcBef>
                <a:spcPts val="600"/>
              </a:spcBef>
              <a:buNone/>
            </a:pPr>
            <a:r>
              <a:rPr lang="en-US" sz="2200" dirty="0"/>
              <a:t>Catalina found 5 leaves that blew in through the window. Then, she found 2 more leaves that blew in. Draw a picture and use numbers to show how many leaves Catalina found in all.</a:t>
            </a:r>
          </a:p>
        </p:txBody>
      </p:sp>
      <p:graphicFrame>
        <p:nvGraphicFramePr>
          <p:cNvPr id="8" name="Table 3">
            <a:extLst>
              <a:ext uri="{FF2B5EF4-FFF2-40B4-BE49-F238E27FC236}">
                <a16:creationId xmlns:a16="http://schemas.microsoft.com/office/drawing/2014/main" id="{C30CF551-AFD2-791A-80E5-16518E07BE2E}"/>
              </a:ext>
            </a:extLst>
          </p:cNvPr>
          <p:cNvGraphicFramePr/>
          <p:nvPr>
            <p:extLst>
              <p:ext uri="{D42A27DB-BD31-4B8C-83A1-F6EECF244321}">
                <p14:modId xmlns:p14="http://schemas.microsoft.com/office/powerpoint/2010/main" val="3108259214"/>
              </p:ext>
            </p:extLst>
          </p:nvPr>
        </p:nvGraphicFramePr>
        <p:xfrm>
          <a:off x="267312" y="3773829"/>
          <a:ext cx="11558343" cy="2888103"/>
        </p:xfrm>
        <a:graphic>
          <a:graphicData uri="http://schemas.openxmlformats.org/drawingml/2006/table">
            <a:tbl>
              <a:tblPr firstRow="1" bandRow="1">
                <a:noFill/>
              </a:tblPr>
              <a:tblGrid>
                <a:gridCol w="3852781">
                  <a:extLst>
                    <a:ext uri="{9D8B030D-6E8A-4147-A177-3AD203B41FA5}">
                      <a16:colId xmlns:a16="http://schemas.microsoft.com/office/drawing/2014/main" val="20000"/>
                    </a:ext>
                  </a:extLst>
                </a:gridCol>
                <a:gridCol w="3852781">
                  <a:extLst>
                    <a:ext uri="{9D8B030D-6E8A-4147-A177-3AD203B41FA5}">
                      <a16:colId xmlns:a16="http://schemas.microsoft.com/office/drawing/2014/main" val="20001"/>
                    </a:ext>
                  </a:extLst>
                </a:gridCol>
                <a:gridCol w="3852781">
                  <a:extLst>
                    <a:ext uri="{9D8B030D-6E8A-4147-A177-3AD203B41FA5}">
                      <a16:colId xmlns:a16="http://schemas.microsoft.com/office/drawing/2014/main" val="20002"/>
                    </a:ext>
                  </a:extLst>
                </a:gridCol>
              </a:tblGrid>
              <a:tr h="240982">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a:t>Read</a:t>
                      </a:r>
                      <a:endParaRPr sz="1800" b="1"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dirty="0"/>
                        <a:t>Draw</a:t>
                      </a:r>
                      <a:endParaRPr sz="1800" b="1"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dirty="0"/>
                        <a:t>Write</a:t>
                      </a:r>
                      <a:endParaRPr sz="1800" b="1"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0893">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939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23EA-2E81-663A-74D4-C981D4A3CD9C}"/>
              </a:ext>
            </a:extLst>
          </p:cNvPr>
          <p:cNvSpPr>
            <a:spLocks noGrp="1"/>
          </p:cNvSpPr>
          <p:nvPr>
            <p:ph type="title"/>
          </p:nvPr>
        </p:nvSpPr>
        <p:spPr/>
        <p:txBody>
          <a:bodyPr/>
          <a:lstStyle/>
          <a:p>
            <a:r>
              <a:rPr lang="en-US" dirty="0"/>
              <a:t>Concept Development</a:t>
            </a:r>
          </a:p>
        </p:txBody>
      </p:sp>
      <p:sp>
        <p:nvSpPr>
          <p:cNvPr id="3" name="Text Placeholder 2">
            <a:extLst>
              <a:ext uri="{FF2B5EF4-FFF2-40B4-BE49-F238E27FC236}">
                <a16:creationId xmlns:a16="http://schemas.microsoft.com/office/drawing/2014/main" id="{8CEDE963-60C8-F89C-79B4-352552E360B6}"/>
              </a:ext>
            </a:extLst>
          </p:cNvPr>
          <p:cNvSpPr>
            <a:spLocks noGrp="1"/>
          </p:cNvSpPr>
          <p:nvPr>
            <p:ph type="body" sz="quarter" idx="10"/>
          </p:nvPr>
        </p:nvSpPr>
        <p:spPr>
          <a:prstGeom prst="rect">
            <a:avLst/>
          </a:prstGeom>
        </p:spPr>
        <p:txBody>
          <a:bodyPr>
            <a:normAutofit/>
          </a:bodyPr>
          <a:lstStyle/>
          <a:p>
            <a:r>
              <a:rPr lang="en-US" dirty="0"/>
              <a:t>30</a:t>
            </a:r>
          </a:p>
        </p:txBody>
      </p:sp>
      <p:pic>
        <p:nvPicPr>
          <p:cNvPr id="4" name="Picture 3" descr="minute timer">
            <a:extLst>
              <a:ext uri="{FF2B5EF4-FFF2-40B4-BE49-F238E27FC236}">
                <a16:creationId xmlns:a16="http://schemas.microsoft.com/office/drawing/2014/main" id="{9594A88D-0146-7CDF-AD4B-2630758D48F3}"/>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22596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8A66-D570-6231-4429-D9659494F85E}"/>
              </a:ext>
            </a:extLst>
          </p:cNvPr>
          <p:cNvSpPr>
            <a:spLocks noGrp="1"/>
          </p:cNvSpPr>
          <p:nvPr>
            <p:ph type="title"/>
          </p:nvPr>
        </p:nvSpPr>
        <p:spPr/>
        <p:txBody>
          <a:bodyPr/>
          <a:lstStyle/>
          <a:p>
            <a:r>
              <a:rPr lang="en-US" dirty="0"/>
              <a:t>Concept Development </a:t>
            </a:r>
            <a:endParaRPr lang="en-US" dirty="0">
              <a:solidFill>
                <a:schemeClr val="bg1"/>
              </a:solidFill>
            </a:endParaRPr>
          </a:p>
        </p:txBody>
      </p:sp>
      <p:sp>
        <p:nvSpPr>
          <p:cNvPr id="4" name="Text Placeholder 2">
            <a:extLst>
              <a:ext uri="{FF2B5EF4-FFF2-40B4-BE49-F238E27FC236}">
                <a16:creationId xmlns:a16="http://schemas.microsoft.com/office/drawing/2014/main" id="{F8386B65-AD8C-A1A8-0373-BF0E75575873}"/>
              </a:ext>
            </a:extLst>
          </p:cNvPr>
          <p:cNvSpPr>
            <a:spLocks noGrp="1"/>
          </p:cNvSpPr>
          <p:nvPr>
            <p:ph type="body" sz="quarter" idx="21"/>
          </p:nvPr>
        </p:nvSpPr>
        <p:spPr/>
        <p:txBody>
          <a:bodyPr/>
          <a:lstStyle/>
          <a:p>
            <a:pPr>
              <a:lnSpc>
                <a:spcPct val="90000"/>
              </a:lnSpc>
              <a:spcBef>
                <a:spcPts val="1000"/>
              </a:spcBef>
            </a:pPr>
            <a:r>
              <a:rPr lang="en-US" dirty="0"/>
              <a:t>20</a:t>
            </a:r>
          </a:p>
        </p:txBody>
      </p:sp>
      <p:pic>
        <p:nvPicPr>
          <p:cNvPr id="3" name="Picture 3" descr="minute timer">
            <a:extLst>
              <a:ext uri="{FF2B5EF4-FFF2-40B4-BE49-F238E27FC236}">
                <a16:creationId xmlns:a16="http://schemas.microsoft.com/office/drawing/2014/main" id="{D2C2A613-52E5-8EB4-A1CC-EE5ECC7F2CEB}"/>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59853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C37-69BA-15F3-3AEC-3CBB904081B8}"/>
              </a:ext>
            </a:extLst>
          </p:cNvPr>
          <p:cNvSpPr>
            <a:spLocks noGrp="1"/>
          </p:cNvSpPr>
          <p:nvPr>
            <p:ph type="title"/>
          </p:nvPr>
        </p:nvSpPr>
        <p:spPr/>
        <p:txBody>
          <a:bodyPr/>
          <a:lstStyle/>
          <a:p>
            <a:r>
              <a:rPr lang="en-US" dirty="0"/>
              <a:t>Problem Set</a:t>
            </a:r>
          </a:p>
        </p:txBody>
      </p:sp>
      <p:sp>
        <p:nvSpPr>
          <p:cNvPr id="4" name="Text Placeholder 2">
            <a:extLst>
              <a:ext uri="{FF2B5EF4-FFF2-40B4-BE49-F238E27FC236}">
                <a16:creationId xmlns:a16="http://schemas.microsoft.com/office/drawing/2014/main" id="{F0601AE0-0802-C609-D9FD-777C081DF2BE}"/>
              </a:ext>
            </a:extLst>
          </p:cNvPr>
          <p:cNvSpPr>
            <a:spLocks noGrp="1"/>
          </p:cNvSpPr>
          <p:nvPr>
            <p:ph type="body" sz="quarter" idx="21"/>
          </p:nvPr>
        </p:nvSpPr>
        <p:spPr/>
        <p:txBody>
          <a:bodyPr/>
          <a:lstStyle/>
          <a:p>
            <a:pPr>
              <a:lnSpc>
                <a:spcPct val="90000"/>
              </a:lnSpc>
              <a:spcBef>
                <a:spcPts val="1000"/>
              </a:spcBef>
            </a:pPr>
            <a:r>
              <a:rPr lang="en-US" dirty="0"/>
              <a:t>10</a:t>
            </a:r>
          </a:p>
        </p:txBody>
      </p:sp>
      <p:pic>
        <p:nvPicPr>
          <p:cNvPr id="3" name="Picture 3" descr="minute timer">
            <a:extLst>
              <a:ext uri="{FF2B5EF4-FFF2-40B4-BE49-F238E27FC236}">
                <a16:creationId xmlns:a16="http://schemas.microsoft.com/office/drawing/2014/main" id="{9C332FB5-329B-A3BD-3E7A-08FA56C36085}"/>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11821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2A57-1D31-2AD3-F002-92B43DD651CE}"/>
              </a:ext>
            </a:extLst>
          </p:cNvPr>
          <p:cNvSpPr>
            <a:spLocks noGrp="1"/>
          </p:cNvSpPr>
          <p:nvPr>
            <p:ph type="title"/>
          </p:nvPr>
        </p:nvSpPr>
        <p:spPr/>
        <p:txBody>
          <a:bodyPr/>
          <a:lstStyle/>
          <a:p>
            <a:r>
              <a:rPr lang="en-US" dirty="0"/>
              <a:t>Student Debrief</a:t>
            </a:r>
          </a:p>
        </p:txBody>
      </p:sp>
      <p:sp>
        <p:nvSpPr>
          <p:cNvPr id="3" name="Text Placeholder 2">
            <a:extLst>
              <a:ext uri="{FF2B5EF4-FFF2-40B4-BE49-F238E27FC236}">
                <a16:creationId xmlns:a16="http://schemas.microsoft.com/office/drawing/2014/main" id="{FCA05D6D-1397-8BD9-57D9-668993BE64AE}"/>
              </a:ext>
            </a:extLst>
          </p:cNvPr>
          <p:cNvSpPr>
            <a:spLocks noGrp="1"/>
          </p:cNvSpPr>
          <p:nvPr>
            <p:ph type="body" sz="quarter" idx="10"/>
          </p:nvPr>
        </p:nvSpPr>
        <p:spPr>
          <a:xfrm>
            <a:off x="11188420" y="6045904"/>
            <a:ext cx="570745" cy="648543"/>
          </a:xfrm>
          <a:prstGeom prst="rect">
            <a:avLst/>
          </a:prstGeom>
        </p:spPr>
        <p:txBody>
          <a:bodyPr/>
          <a:lstStyle/>
          <a:p>
            <a:r>
              <a:rPr lang="en-US" dirty="0"/>
              <a:t>7</a:t>
            </a:r>
          </a:p>
        </p:txBody>
      </p:sp>
      <p:pic>
        <p:nvPicPr>
          <p:cNvPr id="4" name="Picture 3" descr="minute timer">
            <a:extLst>
              <a:ext uri="{FF2B5EF4-FFF2-40B4-BE49-F238E27FC236}">
                <a16:creationId xmlns:a16="http://schemas.microsoft.com/office/drawing/2014/main" id="{B7CC1A6F-DFB8-01B7-8515-550D8ABBD381}"/>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9186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ACC1-B32B-3B04-62B4-5F34D343A6C5}"/>
              </a:ext>
            </a:extLst>
          </p:cNvPr>
          <p:cNvSpPr>
            <a:spLocks noGrp="1"/>
          </p:cNvSpPr>
          <p:nvPr>
            <p:ph type="title"/>
          </p:nvPr>
        </p:nvSpPr>
        <p:spPr/>
        <p:txBody>
          <a:bodyPr/>
          <a:lstStyle/>
          <a:p>
            <a:r>
              <a:rPr lang="en-US" dirty="0">
                <a:sym typeface="Calibri" panose="020F0502020204030204"/>
              </a:rPr>
              <a:t>Student Debrief </a:t>
            </a:r>
            <a:endParaRPr lang="en-US" dirty="0"/>
          </a:p>
        </p:txBody>
      </p:sp>
      <p:sp>
        <p:nvSpPr>
          <p:cNvPr id="3" name="Content Placeholder 2">
            <a:extLst>
              <a:ext uri="{FF2B5EF4-FFF2-40B4-BE49-F238E27FC236}">
                <a16:creationId xmlns:a16="http://schemas.microsoft.com/office/drawing/2014/main" id="{3B511F05-EE82-62B5-E877-AA4FCEF9C256}"/>
              </a:ext>
            </a:extLst>
          </p:cNvPr>
          <p:cNvSpPr>
            <a:spLocks noGrp="1"/>
          </p:cNvSpPr>
          <p:nvPr>
            <p:ph idx="1"/>
          </p:nvPr>
        </p:nvSpPr>
        <p:spPr>
          <a:xfrm>
            <a:off x="731519" y="1581911"/>
            <a:ext cx="10613069" cy="4779131"/>
          </a:xfrm>
        </p:spPr>
        <p:txBody>
          <a:bodyPr/>
          <a:lstStyle/>
          <a:p>
            <a:pPr>
              <a:spcBef>
                <a:spcPts val="600"/>
              </a:spcBef>
            </a:pPr>
            <a:r>
              <a:rPr lang="en-US" sz="2200" dirty="0"/>
              <a:t>Are there 5 butterflies? Strawberries? </a:t>
            </a:r>
          </a:p>
          <a:p>
            <a:pPr>
              <a:spcBef>
                <a:spcPts val="600"/>
              </a:spcBef>
            </a:pPr>
            <a:r>
              <a:rPr lang="en-US" sz="2200" dirty="0"/>
              <a:t>Look at the soccer balls and the pencils. What is the same about them? What is different about them? </a:t>
            </a:r>
          </a:p>
          <a:p>
            <a:pPr>
              <a:spcBef>
                <a:spcPts val="600"/>
              </a:spcBef>
            </a:pPr>
            <a:r>
              <a:rPr lang="en-US" sz="2200" dirty="0"/>
              <a:t>Can you show me 5 fingers? Show me 5 with two hands. Now, show me 5 with one hand. </a:t>
            </a:r>
          </a:p>
          <a:p>
            <a:pPr>
              <a:spcBef>
                <a:spcPts val="600"/>
              </a:spcBef>
            </a:pPr>
            <a:r>
              <a:rPr lang="en-US" sz="2200" dirty="0"/>
              <a:t>Can you show me 6 the Math Way with your fingers? Can you show me the 5 inside 6? Continue with 7, 8, 9, and 10. </a:t>
            </a:r>
          </a:p>
          <a:p>
            <a:pPr>
              <a:spcBef>
                <a:spcPts val="600"/>
              </a:spcBef>
            </a:pPr>
            <a:r>
              <a:rPr lang="en-US" sz="2200" dirty="0"/>
              <a:t>What were the two parts in our story problem? What does that have in common with today’s lesson?</a:t>
            </a:r>
          </a:p>
        </p:txBody>
      </p:sp>
      <p:sp>
        <p:nvSpPr>
          <p:cNvPr id="4" name="Text Placeholder 3">
            <a:extLst>
              <a:ext uri="{FF2B5EF4-FFF2-40B4-BE49-F238E27FC236}">
                <a16:creationId xmlns:a16="http://schemas.microsoft.com/office/drawing/2014/main" id="{5B279AB2-AF02-43D2-6329-D9C939D3B4AD}"/>
              </a:ext>
            </a:extLst>
          </p:cNvPr>
          <p:cNvSpPr>
            <a:spLocks noGrp="1"/>
          </p:cNvSpPr>
          <p:nvPr>
            <p:ph type="body" sz="quarter" idx="21"/>
          </p:nvPr>
        </p:nvSpPr>
        <p:spPr/>
        <p:txBody>
          <a:bodyPr/>
          <a:lstStyle/>
          <a:p>
            <a:pPr>
              <a:lnSpc>
                <a:spcPct val="90000"/>
              </a:lnSpc>
              <a:spcBef>
                <a:spcPts val="1000"/>
              </a:spcBef>
            </a:pPr>
            <a:r>
              <a:rPr lang="en-US" dirty="0"/>
              <a:t>4</a:t>
            </a:r>
          </a:p>
        </p:txBody>
      </p:sp>
      <p:pic>
        <p:nvPicPr>
          <p:cNvPr id="5" name="Picture 4" descr="minute timer">
            <a:extLst>
              <a:ext uri="{FF2B5EF4-FFF2-40B4-BE49-F238E27FC236}">
                <a16:creationId xmlns:a16="http://schemas.microsoft.com/office/drawing/2014/main" id="{5AEAF5C7-7A6B-1E95-9771-F54D9D6910C8}"/>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00980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CB74-703E-BEC0-34D5-15ED8DDE534B}"/>
              </a:ext>
            </a:extLst>
          </p:cNvPr>
          <p:cNvSpPr>
            <a:spLocks noGrp="1"/>
          </p:cNvSpPr>
          <p:nvPr>
            <p:ph type="title"/>
          </p:nvPr>
        </p:nvSpPr>
        <p:spPr/>
        <p:txBody>
          <a:bodyPr/>
          <a:lstStyle/>
          <a:p>
            <a:r>
              <a:rPr lang="en-US" dirty="0"/>
              <a:t>Exit Ticket</a:t>
            </a:r>
          </a:p>
        </p:txBody>
      </p:sp>
      <p:sp>
        <p:nvSpPr>
          <p:cNvPr id="4" name="Text Placeholder 2">
            <a:extLst>
              <a:ext uri="{FF2B5EF4-FFF2-40B4-BE49-F238E27FC236}">
                <a16:creationId xmlns:a16="http://schemas.microsoft.com/office/drawing/2014/main" id="{3AD518C6-8D73-257F-BBC5-A5625400E888}"/>
              </a:ext>
            </a:extLst>
          </p:cNvPr>
          <p:cNvSpPr>
            <a:spLocks noGrp="1"/>
          </p:cNvSpPr>
          <p:nvPr>
            <p:ph type="body" sz="quarter" idx="21"/>
          </p:nvPr>
        </p:nvSpPr>
        <p:spPr/>
        <p:txBody>
          <a:bodyPr>
            <a:normAutofit/>
          </a:bodyPr>
          <a:lstStyle/>
          <a:p>
            <a:pPr>
              <a:lnSpc>
                <a:spcPct val="90000"/>
              </a:lnSpc>
              <a:spcBef>
                <a:spcPts val="1000"/>
              </a:spcBef>
            </a:pPr>
            <a:r>
              <a:rPr lang="en-US" dirty="0"/>
              <a:t>3</a:t>
            </a:r>
          </a:p>
        </p:txBody>
      </p:sp>
      <p:pic>
        <p:nvPicPr>
          <p:cNvPr id="3" name="Picture 3" descr="minute timer">
            <a:extLst>
              <a:ext uri="{FF2B5EF4-FFF2-40B4-BE49-F238E27FC236}">
                <a16:creationId xmlns:a16="http://schemas.microsoft.com/office/drawing/2014/main" id="{1A069550-2271-7367-992B-4B7F4774A2CC}"/>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9141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 </a:t>
            </a:r>
            <a:r>
              <a:rPr lang="en-US" b="1" dirty="0">
                <a:solidFill>
                  <a:schemeClr val="bg1"/>
                </a:solidFill>
              </a:rPr>
              <a:t>(1 of 6)</a:t>
            </a:r>
            <a:endParaRPr lang="en-US" dirty="0">
              <a:solidFill>
                <a:schemeClr val="bg1"/>
              </a:solidFill>
              <a:sym typeface="Calibri" panose="020F0502020204030204"/>
            </a:endParaRPr>
          </a:p>
        </p:txBody>
      </p:sp>
      <p:sp>
        <p:nvSpPr>
          <p:cNvPr id="5" name="Content Placeholder 2">
            <a:extLst>
              <a:ext uri="{FF2B5EF4-FFF2-40B4-BE49-F238E27FC236}">
                <a16:creationId xmlns:a16="http://schemas.microsoft.com/office/drawing/2014/main" id="{E2A2D080-6DD3-CE1D-A38C-A5EBA8F2D476}"/>
              </a:ext>
            </a:extLst>
          </p:cNvPr>
          <p:cNvSpPr>
            <a:spLocks noGrp="1"/>
          </p:cNvSpPr>
          <p:nvPr>
            <p:ph idx="1"/>
          </p:nvPr>
        </p:nvSpPr>
        <p:spPr>
          <a:xfrm>
            <a:off x="731520" y="1581912"/>
            <a:ext cx="10515600" cy="846963"/>
          </a:xfrm>
        </p:spPr>
        <p:txBody>
          <a:bodyPr/>
          <a:lstStyle/>
          <a:p>
            <a:r>
              <a:rPr lang="en-US" b="1" dirty="0"/>
              <a:t>Count on</a:t>
            </a:r>
            <a:r>
              <a:rPr lang="en-US" dirty="0"/>
              <a:t>: count up from one part to the total</a:t>
            </a:r>
          </a:p>
        </p:txBody>
      </p:sp>
      <p:pic>
        <p:nvPicPr>
          <p:cNvPr id="10" name="Picture 3" descr="7 strawberries in 5 group formation. The top row is circled and labeled 5. The strawberries in the bottom row are labeled 6 and 7 to show counting on from 5.">
            <a:extLst>
              <a:ext uri="{FF2B5EF4-FFF2-40B4-BE49-F238E27FC236}">
                <a16:creationId xmlns:a16="http://schemas.microsoft.com/office/drawing/2014/main" id="{93F76777-CC13-A92B-93D3-503113560B05}"/>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661721" y="2918317"/>
            <a:ext cx="4866970" cy="2286000"/>
          </a:xfrm>
        </p:spPr>
      </p:pic>
    </p:spTree>
    <p:extLst>
      <p:ext uri="{BB962C8B-B14F-4D97-AF65-F5344CB8AC3E}">
        <p14:creationId xmlns:p14="http://schemas.microsoft.com/office/powerpoint/2010/main" val="210480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96B950-4F4C-9D11-1CFD-3C979BF27153}"/>
              </a:ext>
            </a:extLst>
          </p:cNvPr>
          <p:cNvSpPr>
            <a:spLocks noGrp="1"/>
          </p:cNvSpPr>
          <p:nvPr>
            <p:ph type="title"/>
          </p:nvPr>
        </p:nvSpPr>
        <p:spPr/>
        <p:txBody>
          <a:bodyPr/>
          <a:lstStyle/>
          <a:p>
            <a:r>
              <a:rPr lang="en-US" dirty="0"/>
              <a:t>Acknowledgement and Copyright</a:t>
            </a:r>
          </a:p>
        </p:txBody>
      </p:sp>
      <p:sp>
        <p:nvSpPr>
          <p:cNvPr id="2" name="Content Placeholder 2">
            <a:extLst>
              <a:ext uri="{FF2B5EF4-FFF2-40B4-BE49-F238E27FC236}">
                <a16:creationId xmlns:a16="http://schemas.microsoft.com/office/drawing/2014/main" id="{A3CD1E17-4C4E-7D5E-0B1E-89087B476F31}"/>
              </a:ext>
            </a:extLst>
          </p:cNvPr>
          <p:cNvSpPr>
            <a:spLocks noGrp="1"/>
          </p:cNvSpPr>
          <p:nvPr>
            <p:ph idx="1"/>
          </p:nvPr>
        </p:nvSpPr>
        <p:spPr>
          <a:xfrm>
            <a:off x="1847088" y="1307592"/>
            <a:ext cx="10140696" cy="3970318"/>
          </a:xfrm>
        </p:spPr>
        <p:txBody>
          <a:bodyPr/>
          <a:lstStyle/>
          <a:p>
            <a:r>
              <a:rPr lang="en-US" b="1" dirty="0">
                <a:solidFill>
                  <a:srgbClr val="002060"/>
                </a:solidFill>
              </a:rPr>
              <a:t>Acknowledgment</a:t>
            </a:r>
          </a:p>
          <a:p>
            <a:r>
              <a:rPr lang="en-US" dirty="0">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dirty="0">
              <a:solidFill>
                <a:srgbClr val="002060"/>
              </a:solidFill>
              <a:cs typeface="Calibri"/>
            </a:endParaRPr>
          </a:p>
          <a:p>
            <a:endParaRPr lang="en-US" dirty="0">
              <a:solidFill>
                <a:srgbClr val="002060"/>
              </a:solidFill>
            </a:endParaRPr>
          </a:p>
          <a:p>
            <a:r>
              <a:rPr lang="en-US" b="1" dirty="0">
                <a:solidFill>
                  <a:srgbClr val="002060"/>
                </a:solidFill>
              </a:rPr>
              <a:t>Notice</a:t>
            </a:r>
            <a:endParaRPr lang="en-US" b="1" dirty="0">
              <a:solidFill>
                <a:srgbClr val="002060"/>
              </a:solidFill>
              <a:cs typeface="Calibri"/>
            </a:endParaRPr>
          </a:p>
          <a:p>
            <a:r>
              <a:rPr lang="en-US" dirty="0">
                <a:solidFill>
                  <a:srgbClr val="002060"/>
                </a:solidFill>
              </a:rPr>
              <a:t>These learning resources have been built for Texas students, aligned to the Texas Essential Knowledge and Skills, and are made available pursuant to Chapter 31, Subchapter B-1 of the Texas Education Code.</a:t>
            </a:r>
            <a:endParaRPr lang="en-US" dirty="0">
              <a:solidFill>
                <a:srgbClr val="002060"/>
              </a:solidFill>
              <a:cs typeface="Calibri"/>
            </a:endParaRPr>
          </a:p>
          <a:p>
            <a:endParaRPr lang="en-US" dirty="0">
              <a:solidFill>
                <a:srgbClr val="002060"/>
              </a:solidFill>
              <a:cs typeface="Calibri"/>
            </a:endParaRPr>
          </a:p>
          <a:p>
            <a:r>
              <a:rPr lang="en-US" dirty="0">
                <a:solidFill>
                  <a:srgbClr val="002060"/>
                </a:solidFill>
                <a:cs typeface="Calibri"/>
              </a:rPr>
              <a:t>Copyright ©2024 Texas Education Agency. This work based on or adapted from materials contained in Great Minds’ Eureka Math® K-5 PDF files. </a:t>
            </a:r>
          </a:p>
          <a:p>
            <a:endParaRPr lang="en-US" dirty="0">
              <a:solidFill>
                <a:srgbClr val="002060"/>
              </a:solidFill>
              <a:cs typeface="Calibri"/>
            </a:endParaRPr>
          </a:p>
          <a:p>
            <a:r>
              <a:rPr lang="en-US" dirty="0">
                <a:solidFill>
                  <a:srgbClr val="002060"/>
                </a:solidFill>
                <a:cs typeface="Calibri"/>
              </a:rPr>
              <a:t>These materials are made available by the Texas Education Agency under an open license. For information about the license and your rights to use the materials, visit: </a:t>
            </a:r>
            <a:r>
              <a:rPr lang="en-US" dirty="0">
                <a:solidFill>
                  <a:srgbClr val="002060"/>
                </a:solidFill>
                <a:cs typeface="Calibri"/>
                <a:hlinkClick r:id="rId2">
                  <a:extLst>
                    <a:ext uri="{A12FA001-AC4F-418D-AE19-62706E023703}">
                      <ahyp:hlinkClr xmlns:ahyp="http://schemas.microsoft.com/office/drawing/2018/hyperlinkcolor" val="tx"/>
                    </a:ext>
                  </a:extLst>
                </a:hlinkClick>
              </a:rPr>
              <a:t>https://tea.texas.gov/K-5Math</a:t>
            </a:r>
            <a:r>
              <a:rPr lang="en-US" dirty="0">
                <a:solidFill>
                  <a:srgbClr val="002060"/>
                </a:solidFill>
                <a:cs typeface="Calibri"/>
              </a:rPr>
              <a:t>. </a:t>
            </a:r>
          </a:p>
        </p:txBody>
      </p:sp>
    </p:spTree>
    <p:extLst>
      <p:ext uri="{BB962C8B-B14F-4D97-AF65-F5344CB8AC3E}">
        <p14:creationId xmlns:p14="http://schemas.microsoft.com/office/powerpoint/2010/main" val="174649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528275-D957-6C62-89EC-92418578D4A9}"/>
              </a:ext>
            </a:extLst>
          </p:cNvPr>
          <p:cNvSpPr>
            <a:spLocks noGrp="1"/>
          </p:cNvSpPr>
          <p:nvPr>
            <p:ph type="title"/>
          </p:nvPr>
        </p:nvSpPr>
        <p:spPr/>
        <p:txBody>
          <a:bodyPr/>
          <a:lstStyle/>
          <a:p>
            <a:r>
              <a:rPr lang="en-US" b="1" dirty="0"/>
              <a:t>Back Cover</a:t>
            </a:r>
            <a:endParaRPr lang="en-US" dirty="0"/>
          </a:p>
        </p:txBody>
      </p:sp>
      <p:sp>
        <p:nvSpPr>
          <p:cNvPr id="2" name="Text Placeholder 2">
            <a:extLst>
              <a:ext uri="{FF2B5EF4-FFF2-40B4-BE49-F238E27FC236}">
                <a16:creationId xmlns:a16="http://schemas.microsoft.com/office/drawing/2014/main" id="{8FE1E67F-8907-289B-B2A2-C155BCD16396}"/>
              </a:ext>
            </a:extLst>
          </p:cNvPr>
          <p:cNvSpPr>
            <a:spLocks noGrp="1"/>
          </p:cNvSpPr>
          <p:nvPr>
            <p:ph type="body" sz="quarter" idx="10"/>
          </p:nvPr>
        </p:nvSpPr>
        <p:spPr/>
        <p:txBody>
          <a:bodyPr/>
          <a:lstStyle/>
          <a:p>
            <a:r>
              <a:rPr lang="en-US" dirty="0"/>
              <a:t>BLMATH_G1_M1_L01_DCS_ENG</a:t>
            </a:r>
          </a:p>
        </p:txBody>
      </p:sp>
    </p:spTree>
    <p:extLst>
      <p:ext uri="{BB962C8B-B14F-4D97-AF65-F5344CB8AC3E}">
        <p14:creationId xmlns:p14="http://schemas.microsoft.com/office/powerpoint/2010/main" val="212765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 </a:t>
            </a:r>
            <a:r>
              <a:rPr lang="en-US" b="1" dirty="0">
                <a:solidFill>
                  <a:schemeClr val="bg1"/>
                </a:solidFill>
              </a:rPr>
              <a:t>(2 of 6)</a:t>
            </a:r>
            <a:endParaRPr lang="en-US" dirty="0">
              <a:solidFill>
                <a:schemeClr val="bg1"/>
              </a:solidFill>
              <a:sym typeface="Calibri" panose="020F0502020204030204"/>
            </a:endParaRPr>
          </a:p>
        </p:txBody>
      </p:sp>
      <p:sp>
        <p:nvSpPr>
          <p:cNvPr id="5" name="Content Placeholder 2">
            <a:extLst>
              <a:ext uri="{FF2B5EF4-FFF2-40B4-BE49-F238E27FC236}">
                <a16:creationId xmlns:a16="http://schemas.microsoft.com/office/drawing/2014/main" id="{49A5B7E0-BE5B-CADB-E793-2B7D6AE7757A}"/>
              </a:ext>
            </a:extLst>
          </p:cNvPr>
          <p:cNvSpPr>
            <a:spLocks noGrp="1"/>
          </p:cNvSpPr>
          <p:nvPr>
            <p:ph idx="1"/>
          </p:nvPr>
        </p:nvSpPr>
        <p:spPr>
          <a:xfrm>
            <a:off x="731520" y="1581912"/>
            <a:ext cx="10515600" cy="761238"/>
          </a:xfrm>
        </p:spPr>
        <p:txBody>
          <a:bodyPr/>
          <a:lstStyle/>
          <a:p>
            <a:r>
              <a:rPr lang="en-US" b="1" dirty="0"/>
              <a:t>5-groups</a:t>
            </a:r>
            <a:r>
              <a:rPr lang="en-US" dirty="0"/>
              <a:t> (</a:t>
            </a:r>
            <a:r>
              <a:rPr lang="en-US" i="1" dirty="0"/>
              <a:t>Grupo de 5</a:t>
            </a:r>
            <a:r>
              <a:rPr lang="en-US" dirty="0"/>
              <a:t>): objects in a row of 5 and a row of some more</a:t>
            </a:r>
          </a:p>
        </p:txBody>
      </p:sp>
      <p:pic>
        <p:nvPicPr>
          <p:cNvPr id="3" name="Picture 3" descr="3 groups of objects in 5 group formation. 5 dots and 3 dots. 5 strawberries and 2 strawberries. 5 dogs and 5 dogs.">
            <a:extLst>
              <a:ext uri="{FF2B5EF4-FFF2-40B4-BE49-F238E27FC236}">
                <a16:creationId xmlns:a16="http://schemas.microsoft.com/office/drawing/2014/main" id="{8FE59A0C-A6E4-0D20-201D-B4CC2C6C04D2}"/>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493194" y="3170981"/>
            <a:ext cx="9204025" cy="1371600"/>
          </a:xfrm>
        </p:spPr>
      </p:pic>
    </p:spTree>
    <p:extLst>
      <p:ext uri="{BB962C8B-B14F-4D97-AF65-F5344CB8AC3E}">
        <p14:creationId xmlns:p14="http://schemas.microsoft.com/office/powerpoint/2010/main" val="163272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89D8-F37B-34DA-8EBD-6696EE8A9B60}"/>
              </a:ext>
            </a:extLst>
          </p:cNvPr>
          <p:cNvSpPr>
            <a:spLocks noGrp="1"/>
          </p:cNvSpPr>
          <p:nvPr>
            <p:ph type="title"/>
          </p:nvPr>
        </p:nvSpPr>
        <p:spPr/>
        <p:txBody>
          <a:bodyPr/>
          <a:lstStyle/>
          <a:p>
            <a:pPr>
              <a:lnSpc>
                <a:spcPct val="100000"/>
              </a:lnSpc>
            </a:pPr>
            <a:r>
              <a:rPr lang="en-US" b="1" dirty="0"/>
              <a:t>Terminology </a:t>
            </a:r>
            <a:r>
              <a:rPr lang="en-US" b="1" dirty="0">
                <a:solidFill>
                  <a:schemeClr val="bg1"/>
                </a:solidFill>
              </a:rPr>
              <a:t>(3 of 6)</a:t>
            </a:r>
            <a:endParaRPr lang="en-US" dirty="0">
              <a:solidFill>
                <a:schemeClr val="bg1"/>
              </a:solidFill>
            </a:endParaRPr>
          </a:p>
        </p:txBody>
      </p:sp>
      <p:sp>
        <p:nvSpPr>
          <p:cNvPr id="6" name="Content Placeholder 2">
            <a:extLst>
              <a:ext uri="{FF2B5EF4-FFF2-40B4-BE49-F238E27FC236}">
                <a16:creationId xmlns:a16="http://schemas.microsoft.com/office/drawing/2014/main" id="{49310EE9-DB80-DC7F-F83F-DBEA0A9A1425}"/>
              </a:ext>
            </a:extLst>
          </p:cNvPr>
          <p:cNvSpPr>
            <a:spLocks noGrp="1"/>
          </p:cNvSpPr>
          <p:nvPr>
            <p:ph idx="1"/>
          </p:nvPr>
        </p:nvSpPr>
        <p:spPr/>
        <p:txBody>
          <a:bodyPr/>
          <a:lstStyle/>
          <a:p>
            <a:r>
              <a:rPr lang="en-US" b="1" dirty="0"/>
              <a:t>Number bond</a:t>
            </a:r>
            <a:r>
              <a:rPr lang="en-US" dirty="0"/>
              <a:t>: a model that shows parts and the whole</a:t>
            </a:r>
          </a:p>
        </p:txBody>
      </p:sp>
      <p:pic>
        <p:nvPicPr>
          <p:cNvPr id="3" name="Picture 3" descr="2 number bonds. The first number bond has 2 parts. The whole is 8. The parts are 5 and 3. The second number bond has 3 parts. The whole is 8. The parts are 4, 2, and 2.">
            <a:extLst>
              <a:ext uri="{FF2B5EF4-FFF2-40B4-BE49-F238E27FC236}">
                <a16:creationId xmlns:a16="http://schemas.microsoft.com/office/drawing/2014/main" id="{E24C6A95-5552-0277-1ADF-D68A95552D42}"/>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145749" y="2866825"/>
            <a:ext cx="5898914" cy="1828800"/>
          </a:xfrm>
        </p:spPr>
      </p:pic>
    </p:spTree>
    <p:extLst>
      <p:ext uri="{BB962C8B-B14F-4D97-AF65-F5344CB8AC3E}">
        <p14:creationId xmlns:p14="http://schemas.microsoft.com/office/powerpoint/2010/main" val="179957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 </a:t>
            </a:r>
            <a:r>
              <a:rPr lang="en-US" b="1" dirty="0">
                <a:solidFill>
                  <a:schemeClr val="bg1"/>
                </a:solidFill>
              </a:rPr>
              <a:t>(4 of 6)</a:t>
            </a:r>
            <a:endParaRPr lang="en-US" dirty="0">
              <a:solidFill>
                <a:schemeClr val="bg1"/>
              </a:solidFill>
              <a:sym typeface="Calibri" panose="020F0502020204030204"/>
            </a:endParaRPr>
          </a:p>
        </p:txBody>
      </p:sp>
      <p:sp>
        <p:nvSpPr>
          <p:cNvPr id="5" name="Content Placeholder 2">
            <a:extLst>
              <a:ext uri="{FF2B5EF4-FFF2-40B4-BE49-F238E27FC236}">
                <a16:creationId xmlns:a16="http://schemas.microsoft.com/office/drawing/2014/main" id="{21268916-FC88-9D4F-F7C8-0D577DA7EF95}"/>
              </a:ext>
            </a:extLst>
          </p:cNvPr>
          <p:cNvSpPr>
            <a:spLocks noGrp="1"/>
          </p:cNvSpPr>
          <p:nvPr>
            <p:ph idx="1"/>
          </p:nvPr>
        </p:nvSpPr>
        <p:spPr/>
        <p:txBody>
          <a:bodyPr/>
          <a:lstStyle/>
          <a:p>
            <a:r>
              <a:rPr lang="en-US" b="1" dirty="0"/>
              <a:t>Part</a:t>
            </a:r>
            <a:r>
              <a:rPr lang="en-US" dirty="0"/>
              <a:t> (</a:t>
            </a:r>
            <a:r>
              <a:rPr lang="en-US" i="1" dirty="0" err="1"/>
              <a:t>Parte</a:t>
            </a:r>
            <a:r>
              <a:rPr lang="en-US" dirty="0"/>
              <a:t>): a number used to make the total; a part can be unknown</a:t>
            </a:r>
          </a:p>
        </p:txBody>
      </p:sp>
    </p:spTree>
    <p:extLst>
      <p:ext uri="{BB962C8B-B14F-4D97-AF65-F5344CB8AC3E}">
        <p14:creationId xmlns:p14="http://schemas.microsoft.com/office/powerpoint/2010/main" val="15873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 </a:t>
            </a:r>
            <a:r>
              <a:rPr lang="en-US" b="1" dirty="0">
                <a:solidFill>
                  <a:schemeClr val="bg1"/>
                </a:solidFill>
              </a:rPr>
              <a:t>(5 of 6)</a:t>
            </a:r>
            <a:endParaRPr lang="en-US" dirty="0">
              <a:solidFill>
                <a:schemeClr val="bg1"/>
              </a:solidFill>
              <a:sym typeface="Calibri" panose="020F0502020204030204"/>
            </a:endParaRPr>
          </a:p>
        </p:txBody>
      </p:sp>
      <p:sp>
        <p:nvSpPr>
          <p:cNvPr id="5" name="Content Placeholder 2">
            <a:extLst>
              <a:ext uri="{FF2B5EF4-FFF2-40B4-BE49-F238E27FC236}">
                <a16:creationId xmlns:a16="http://schemas.microsoft.com/office/drawing/2014/main" id="{21268916-FC88-9D4F-F7C8-0D577DA7EF95}"/>
              </a:ext>
            </a:extLst>
          </p:cNvPr>
          <p:cNvSpPr>
            <a:spLocks noGrp="1"/>
          </p:cNvSpPr>
          <p:nvPr>
            <p:ph idx="1"/>
          </p:nvPr>
        </p:nvSpPr>
        <p:spPr/>
        <p:txBody>
          <a:bodyPr/>
          <a:lstStyle/>
          <a:p>
            <a:r>
              <a:rPr lang="en-US" b="1" dirty="0"/>
              <a:t>Total</a:t>
            </a:r>
            <a:r>
              <a:rPr lang="en-US" dirty="0"/>
              <a:t> (</a:t>
            </a:r>
            <a:r>
              <a:rPr lang="en-US" i="1" dirty="0"/>
              <a:t>Total</a:t>
            </a:r>
            <a:r>
              <a:rPr lang="en-US" dirty="0"/>
              <a:t>): how many altogether</a:t>
            </a:r>
          </a:p>
        </p:txBody>
      </p:sp>
      <p:pic>
        <p:nvPicPr>
          <p:cNvPr id="3" name="Picture 3" descr="A number sentence shows 5  +  blank equals blank. Enter the total. 7. 5 is labeled part. Blank is labeled part. 7 is labeled total.">
            <a:extLst>
              <a:ext uri="{FF2B5EF4-FFF2-40B4-BE49-F238E27FC236}">
                <a16:creationId xmlns:a16="http://schemas.microsoft.com/office/drawing/2014/main" id="{BCE427FB-DF15-A654-C6D9-6B098F71C191}"/>
              </a:ext>
            </a:extLst>
          </p:cNvPr>
          <p:cNvPicPr>
            <a:picLocks noGrp="1" noChangeAspect="1"/>
          </p:cNvPicPr>
          <p:nvPr>
            <p:ph idx="10"/>
          </p:nvPr>
        </p:nvPicPr>
        <p:blipFill rotWithShape="1">
          <a:blip r:embed="rId2">
            <a:extLst>
              <a:ext uri="{28A0092B-C50C-407E-A947-70E740481C1C}">
                <a14:useLocalDpi xmlns:a14="http://schemas.microsoft.com/office/drawing/2010/main" val="0"/>
              </a:ext>
            </a:extLst>
          </a:blip>
          <a:srcRect l="-1" r="55067"/>
          <a:stretch/>
        </p:blipFill>
        <p:spPr>
          <a:xfrm>
            <a:off x="4651162" y="2560834"/>
            <a:ext cx="2606286" cy="1920240"/>
          </a:xfrm>
        </p:spPr>
      </p:pic>
    </p:spTree>
    <p:extLst>
      <p:ext uri="{BB962C8B-B14F-4D97-AF65-F5344CB8AC3E}">
        <p14:creationId xmlns:p14="http://schemas.microsoft.com/office/powerpoint/2010/main" val="336627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 </a:t>
            </a:r>
            <a:r>
              <a:rPr lang="en-US" b="1" dirty="0">
                <a:solidFill>
                  <a:schemeClr val="bg1"/>
                </a:solidFill>
              </a:rPr>
              <a:t>(6 of 6)</a:t>
            </a:r>
            <a:endParaRPr lang="en-US" dirty="0">
              <a:solidFill>
                <a:schemeClr val="bg1"/>
              </a:solidFill>
              <a:sym typeface="Calibri" panose="020F0502020204030204"/>
            </a:endParaRPr>
          </a:p>
        </p:txBody>
      </p:sp>
      <p:sp>
        <p:nvSpPr>
          <p:cNvPr id="5" name="Content Placeholder 2">
            <a:extLst>
              <a:ext uri="{FF2B5EF4-FFF2-40B4-BE49-F238E27FC236}">
                <a16:creationId xmlns:a16="http://schemas.microsoft.com/office/drawing/2014/main" id="{21268916-FC88-9D4F-F7C8-0D577DA7EF95}"/>
              </a:ext>
            </a:extLst>
          </p:cNvPr>
          <p:cNvSpPr>
            <a:spLocks noGrp="1"/>
          </p:cNvSpPr>
          <p:nvPr>
            <p:ph idx="1"/>
          </p:nvPr>
        </p:nvSpPr>
        <p:spPr>
          <a:xfrm>
            <a:off x="731520" y="1581912"/>
            <a:ext cx="10515600" cy="882155"/>
          </a:xfrm>
        </p:spPr>
        <p:txBody>
          <a:bodyPr/>
          <a:lstStyle/>
          <a:p>
            <a:r>
              <a:rPr lang="en-US" b="1" dirty="0"/>
              <a:t>Whole</a:t>
            </a:r>
            <a:r>
              <a:rPr lang="en-US" dirty="0"/>
              <a:t>: how many altogether</a:t>
            </a:r>
          </a:p>
        </p:txBody>
      </p:sp>
      <p:pic>
        <p:nvPicPr>
          <p:cNvPr id="3" name="Picture 3" descr="A number bond with 2 parts. The whole is 8. 1 part is 5. 1 part is 3.">
            <a:extLst>
              <a:ext uri="{FF2B5EF4-FFF2-40B4-BE49-F238E27FC236}">
                <a16:creationId xmlns:a16="http://schemas.microsoft.com/office/drawing/2014/main" id="{5254F10E-0EA2-AD30-BBB6-6E5DD37B5757}"/>
              </a:ext>
            </a:extLst>
          </p:cNvPr>
          <p:cNvPicPr>
            <a:picLocks noGrp="1" noChangeAspect="1"/>
          </p:cNvPicPr>
          <p:nvPr>
            <p:ph idx="10"/>
          </p:nvPr>
        </p:nvPicPr>
        <p:blipFill rotWithShape="1">
          <a:blip r:embed="rId2">
            <a:extLst>
              <a:ext uri="{28A0092B-C50C-407E-A947-70E740481C1C}">
                <a14:useLocalDpi xmlns:a14="http://schemas.microsoft.com/office/drawing/2010/main" val="0"/>
              </a:ext>
            </a:extLst>
          </a:blip>
          <a:srcRect l="49415"/>
          <a:stretch/>
        </p:blipFill>
        <p:spPr>
          <a:xfrm>
            <a:off x="4418602" y="2608962"/>
            <a:ext cx="3353209" cy="2194560"/>
          </a:xfrm>
        </p:spPr>
      </p:pic>
    </p:spTree>
    <p:extLst>
      <p:ext uri="{BB962C8B-B14F-4D97-AF65-F5344CB8AC3E}">
        <p14:creationId xmlns:p14="http://schemas.microsoft.com/office/powerpoint/2010/main" val="397290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47F5-104F-0959-744D-49DB10DE68F1}"/>
              </a:ext>
            </a:extLst>
          </p:cNvPr>
          <p:cNvSpPr>
            <a:spLocks noGrp="1"/>
          </p:cNvSpPr>
          <p:nvPr>
            <p:ph type="ctrTitle"/>
          </p:nvPr>
        </p:nvSpPr>
        <p:spPr/>
        <p:txBody>
          <a:bodyPr>
            <a:normAutofit/>
          </a:bodyPr>
          <a:lstStyle/>
          <a:p>
            <a:r>
              <a:rPr lang="en-US" dirty="0"/>
              <a:t>Objective</a:t>
            </a:r>
          </a:p>
        </p:txBody>
      </p:sp>
      <p:sp>
        <p:nvSpPr>
          <p:cNvPr id="5" name="Subtitle 2">
            <a:extLst>
              <a:ext uri="{FF2B5EF4-FFF2-40B4-BE49-F238E27FC236}">
                <a16:creationId xmlns:a16="http://schemas.microsoft.com/office/drawing/2014/main" id="{C548B62B-3BF0-897D-678A-0F63C34787CB}"/>
              </a:ext>
            </a:extLst>
          </p:cNvPr>
          <p:cNvSpPr>
            <a:spLocks noGrp="1"/>
          </p:cNvSpPr>
          <p:nvPr>
            <p:ph type="subTitle" idx="1"/>
          </p:nvPr>
        </p:nvSpPr>
        <p:spPr>
          <a:xfrm>
            <a:off x="959482" y="2157984"/>
            <a:ext cx="10279132" cy="3959352"/>
          </a:xfrm>
        </p:spPr>
        <p:txBody>
          <a:bodyPr/>
          <a:lstStyle/>
          <a:p>
            <a:r>
              <a:rPr lang="en-US" dirty="0"/>
              <a:t>Analyze and describe embedded numbers (to 10) using 5-groups and number bonds.</a:t>
            </a:r>
          </a:p>
        </p:txBody>
      </p:sp>
    </p:spTree>
    <p:extLst>
      <p:ext uri="{BB962C8B-B14F-4D97-AF65-F5344CB8AC3E}">
        <p14:creationId xmlns:p14="http://schemas.microsoft.com/office/powerpoint/2010/main" val="408362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716B-9BB2-E529-DD31-1D13F827140D}"/>
              </a:ext>
            </a:extLst>
          </p:cNvPr>
          <p:cNvSpPr>
            <a:spLocks noGrp="1"/>
          </p:cNvSpPr>
          <p:nvPr>
            <p:ph type="title"/>
          </p:nvPr>
        </p:nvSpPr>
        <p:spPr/>
        <p:txBody>
          <a:bodyPr/>
          <a:lstStyle/>
          <a:p>
            <a:r>
              <a:rPr lang="en-US" dirty="0"/>
              <a:t>Fluency</a:t>
            </a:r>
          </a:p>
        </p:txBody>
      </p:sp>
      <p:sp>
        <p:nvSpPr>
          <p:cNvPr id="3" name="Text Placeholder 2">
            <a:extLst>
              <a:ext uri="{FF2B5EF4-FFF2-40B4-BE49-F238E27FC236}">
                <a16:creationId xmlns:a16="http://schemas.microsoft.com/office/drawing/2014/main" id="{C10E1461-E4F4-E7A7-EBF9-406377F722E3}"/>
              </a:ext>
            </a:extLst>
          </p:cNvPr>
          <p:cNvSpPr>
            <a:spLocks noGrp="1"/>
          </p:cNvSpPr>
          <p:nvPr>
            <p:ph type="body" sz="quarter" idx="10"/>
          </p:nvPr>
        </p:nvSpPr>
        <p:spPr>
          <a:prstGeom prst="rect">
            <a:avLst/>
          </a:prstGeom>
        </p:spPr>
        <p:txBody>
          <a:bodyPr/>
          <a:lstStyle/>
          <a:p>
            <a:r>
              <a:rPr lang="en-US" dirty="0"/>
              <a:t>16</a:t>
            </a:r>
          </a:p>
        </p:txBody>
      </p:sp>
      <p:pic>
        <p:nvPicPr>
          <p:cNvPr id="4" name="Picture 3" descr="minute timer">
            <a:extLst>
              <a:ext uri="{FF2B5EF4-FFF2-40B4-BE49-F238E27FC236}">
                <a16:creationId xmlns:a16="http://schemas.microsoft.com/office/drawing/2014/main" id="{222B60D2-867A-9916-6B63-A54A984C9361}"/>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777973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ont and Back Cover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9675b3-b496-48e8-a9e0-154c47bd3abf" xsi:nil="true"/>
    <lcf76f155ced4ddcb4097134ff3c332f xmlns="681a5bdb-7a55-434b-b890-cff4cfa9c8d4">
      <Terms xmlns="http://schemas.microsoft.com/office/infopath/2007/PartnerControls"/>
    </lcf76f155ced4ddcb4097134ff3c332f>
    <_x0035_08Toolkit xmlns="681a5bdb-7a55-434b-b890-cff4cfa9c8d4">false</_x0035_08Toolkit>
    <Image xmlns="681a5bdb-7a55-434b-b890-cff4cfa9c8d4" xsi:nil="true"/>
    <_x0035_08_x0020_Accessibility xmlns="209675b3-b496-48e8-a9e0-154c47bd3a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9439955D28034D9DB1D51BAFB0BD84" ma:contentTypeVersion="23" ma:contentTypeDescription="Create a new document." ma:contentTypeScope="" ma:versionID="b9e9d1cf81d9184dbf54cb295888145b">
  <xsd:schema xmlns:xsd="http://www.w3.org/2001/XMLSchema" xmlns:xs="http://www.w3.org/2001/XMLSchema" xmlns:p="http://schemas.microsoft.com/office/2006/metadata/properties" xmlns:ns2="209675b3-b496-48e8-a9e0-154c47bd3abf" xmlns:ns3="681a5bdb-7a55-434b-b890-cff4cfa9c8d4" targetNamespace="http://schemas.microsoft.com/office/2006/metadata/properties" ma:root="true" ma:fieldsID="45318654e0ac05cab9e1544c94e31358" ns2:_="" ns3:_="">
    <xsd:import namespace="209675b3-b496-48e8-a9e0-154c47bd3abf"/>
    <xsd:import namespace="681a5bdb-7a55-434b-b890-cff4cfa9c8d4"/>
    <xsd:element name="properties">
      <xsd:complexType>
        <xsd:sequence>
          <xsd:element name="documentManagement">
            <xsd:complexType>
              <xsd:all>
                <xsd:element ref="ns2:_x0035_08_x0020_Accessibility"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x0035_08Toolkit"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Imag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675b3-b496-48e8-a9e0-154c47bd3abf" elementFormDefault="qualified">
    <xsd:import namespace="http://schemas.microsoft.com/office/2006/documentManagement/types"/>
    <xsd:import namespace="http://schemas.microsoft.com/office/infopath/2007/PartnerControls"/>
    <xsd:element name="_x0035_08_x0020_Accessibility" ma:index="2" nillable="true" ma:displayName="Quick Links" ma:internalName="_x0035_08_x0020_Accessibility">
      <xsd:complexType>
        <xsd:complexContent>
          <xsd:extension base="dms:MultiChoice">
            <xsd:sequence>
              <xsd:element name="Value" maxOccurs="unbounded" minOccurs="0" nillable="true">
                <xsd:simpleType>
                  <xsd:restriction base="dms:Choice">
                    <xsd:enumeration value="508 Accessibility Resources"/>
                    <xsd:enumeration value="Home Page"/>
                  </xsd:restriction>
                </xsd:simpleType>
              </xsd:element>
            </xsd:sequence>
          </xsd:extension>
        </xsd:complexContent>
      </xsd:complexType>
    </xsd:element>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7baa97d-2bd8-4c7f-9fd7-e78aaaf68ca6}" ma:internalName="TaxCatchAll" ma:showField="CatchAllData" ma:web="209675b3-b496-48e8-a9e0-154c47bd3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1a5bdb-7a55-434b-b890-cff4cfa9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_x0035_08Toolkit" ma:index="20" nillable="true" ma:displayName="508 Toolkit" ma:default="0" ma:format="Dropdown" ma:internalName="_x0035_08Toolkit">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Image" ma:index="27" nillable="true" ma:displayName="Image" ma:format="Thumbnail" ma:internalName="Imag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DFB36-FBAE-42FF-A732-AA8F5E6D15D5}">
  <ds:schemaRef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696893de-3167-48c0-a9e9-62134322dc49"/>
    <ds:schemaRef ds:uri="http://schemas.microsoft.com/office/infopath/2007/PartnerControls"/>
    <ds:schemaRef ds:uri="http://schemas.openxmlformats.org/package/2006/metadata/core-properties"/>
    <ds:schemaRef ds:uri="1870ca36-48b9-408f-8764-2f018f10cce8"/>
    <ds:schemaRef ds:uri="http://purl.org/dc/elements/1.1/"/>
  </ds:schemaRefs>
</ds:datastoreItem>
</file>

<file path=customXml/itemProps2.xml><?xml version="1.0" encoding="utf-8"?>
<ds:datastoreItem xmlns:ds="http://schemas.openxmlformats.org/officeDocument/2006/customXml" ds:itemID="{11AF9E1A-4152-4F48-B841-F41B5F64E6A3}"/>
</file>

<file path=customXml/itemProps3.xml><?xml version="1.0" encoding="utf-8"?>
<ds:datastoreItem xmlns:ds="http://schemas.openxmlformats.org/officeDocument/2006/customXml" ds:itemID="{04C40A32-31E8-4858-87A9-973F15D55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11285</TotalTime>
  <Words>771</Words>
  <Application>Microsoft Office PowerPoint</Application>
  <PresentationFormat>Custom</PresentationFormat>
  <Paragraphs>80</Paragraphs>
  <Slides>21</Slides>
  <Notes>10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Mokoko</vt:lpstr>
      <vt:lpstr>Custom Design</vt:lpstr>
      <vt:lpstr>Front and Back Covers</vt:lpstr>
      <vt:lpstr>Sums and Differences to 10</vt:lpstr>
      <vt:lpstr>Terminology (1 of 6)</vt:lpstr>
      <vt:lpstr>Terminology (2 of 6)</vt:lpstr>
      <vt:lpstr>Terminology (3 of 6)</vt:lpstr>
      <vt:lpstr>Terminology (4 of 6)</vt:lpstr>
      <vt:lpstr>Terminology (5 of 6)</vt:lpstr>
      <vt:lpstr>Terminology (6 of 6)</vt:lpstr>
      <vt:lpstr>Objective</vt:lpstr>
      <vt:lpstr>Fluency</vt:lpstr>
      <vt:lpstr>Fluency: Math Fingers Flash</vt:lpstr>
      <vt:lpstr>Fluency: Sprint: Count Dots</vt:lpstr>
      <vt:lpstr>Application Problem</vt:lpstr>
      <vt:lpstr>Read-Draw-Write for Application Problem</vt:lpstr>
      <vt:lpstr>Concept Development</vt:lpstr>
      <vt:lpstr>Concept Development </vt:lpstr>
      <vt:lpstr>Problem Set</vt:lpstr>
      <vt:lpstr>Student Debrief</vt:lpstr>
      <vt:lpstr>Student Debrief </vt:lpstr>
      <vt:lpstr>Exit Ticket</vt:lpstr>
      <vt:lpstr>Acknowledgement and Copyright</vt:lpstr>
      <vt:lpstr>Back 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 Math | Module 1 | Lesson 1</dc:title>
  <dc:creator>Singh Amandeep</dc:creator>
  <cp:lastModifiedBy>Hammock, Jenny</cp:lastModifiedBy>
  <cp:revision>224</cp:revision>
  <cp:lastPrinted>2024-10-23T06:12:30Z</cp:lastPrinted>
  <dcterms:created xsi:type="dcterms:W3CDTF">2024-02-22T09:58:00Z</dcterms:created>
  <dcterms:modified xsi:type="dcterms:W3CDTF">2025-03-18T04:59:59Z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A7190AC9080C4877A6E26CA982D6CC88_12</vt:lpwstr>
  </property>
  <property fmtid="{D5CDD505-2E9C-101B-9397-08002B2CF9AE}" pid="3" name="KSOProductBuildVer">
    <vt:lpwstr>1033-12.2.0.16731</vt:lpwstr>
  </property>
  <property fmtid="{D5CDD505-2E9C-101B-9397-08002B2CF9AE}" pid="4" name="ContentTypeId">
    <vt:lpwstr>0x0101001E9439955D28034D9DB1D51BAFB0BD84</vt:lpwstr>
  </property>
  <property fmtid="{D5CDD505-2E9C-101B-9397-08002B2CF9AE}" pid="5" name="MediaServiceImageTags">
    <vt:lpwstr/>
  </property>
</Properties>
</file>