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71" r:id="rId5"/>
  </p:sldMasterIdLst>
  <p:notesMasterIdLst>
    <p:notesMasterId r:id="rId25"/>
  </p:notesMasterIdLst>
  <p:handoutMasterIdLst>
    <p:handoutMasterId r:id="rId26"/>
  </p:handoutMasterIdLst>
  <p:sldIdLst>
    <p:sldId id="374" r:id="rId6"/>
    <p:sldId id="372" r:id="rId7"/>
    <p:sldId id="360" r:id="rId8"/>
    <p:sldId id="377" r:id="rId9"/>
    <p:sldId id="411" r:id="rId10"/>
    <p:sldId id="420" r:id="rId11"/>
    <p:sldId id="421" r:id="rId12"/>
    <p:sldId id="423" r:id="rId13"/>
    <p:sldId id="425" r:id="rId14"/>
    <p:sldId id="413" r:id="rId15"/>
    <p:sldId id="424" r:id="rId16"/>
    <p:sldId id="390" r:id="rId17"/>
    <p:sldId id="417" r:id="rId18"/>
    <p:sldId id="419" r:id="rId19"/>
    <p:sldId id="347" r:id="rId20"/>
    <p:sldId id="406" r:id="rId21"/>
    <p:sldId id="296" r:id="rId22"/>
    <p:sldId id="366" r:id="rId23"/>
    <p:sldId id="375" r:id="rId24"/>
  </p:sldIdLst>
  <p:sldSz cx="12192000" cy="6858000"/>
  <p:notesSz cx="6858000" cy="9144000"/>
  <p:embeddedFontLs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B7E20-C849-7B22-A7A7-103B5A04F691}" name="Seidman, Peter" initials="PS" userId="S::pseidman@pcgus.com::ff44f5d8-e3d0-428b-b9dd-4e94c9627a04" providerId="AD"/>
  <p188:author id="{498B9030-09FA-5051-B437-556559FC21C2}" name="Waters, Shelene" initials="SW" userId="S::swaters@pcgus.com::f5bf1a81-fd14-468b-a273-1d19f33115fb" providerId="AD"/>
  <p188:author id="{B42EF371-D95D-CCE6-0AC9-32E4EFF492E9}" name="Howry, Allison" initials="HA" userId="S::allison.howry@tea.texas.gov::efc20d46-17aa-4f1e-921d-50386f9e441b" providerId="AD"/>
  <p188:author id="{002C6C79-BE9A-0D70-2E77-61ECDD33941B}" name="Hammock, Jenny" initials="HJ" userId="S::jhammock@pcgus.com::15029899-d5e2-409a-961b-cfbdbd993f94" providerId="AD"/>
  <p188:author id="{632E7E96-160D-461D-58B4-39D7D321AE3E}" name="Conley, Katanna" initials="CK" userId="S::kconley@pcgus.com::e7e837c0-7783-452e-bc47-5de7c4c300bf"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222C64"/>
    <a:srgbClr val="242E63"/>
    <a:srgbClr val="232C63"/>
    <a:srgbClr val="222064"/>
    <a:srgbClr val="000000"/>
    <a:srgbClr val="B7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471F5-3DDD-480E-A0AA-25687007E4DC}" v="22" dt="2025-03-26T19:18:30.168"/>
    <p1510:client id="{F8474813-458C-B36C-F997-72E708CD59D2}" v="18" dt="2025-03-26T19:14:44.905"/>
  </p1510:revLst>
</p1510:revInfo>
</file>

<file path=ppt/tableStyles.xml><?xml version="1.0" encoding="utf-8"?>
<a:tblStyleLst xmlns:a="http://schemas.openxmlformats.org/drawingml/2006/main" def="{9E5AF22B-8382-44F9-AEDD-FFD8A5D7BFB6}">
  <a:tblStyle styleId="{9E5AF22B-8382-44F9-AEDD-FFD8A5D7BF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58E94-0C48-9957-687C-EEA7AD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702969-22C2-03D0-ED20-CE1DC95C71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321B3A-D958-493F-93C0-097EEEEE648E}" type="datetimeFigureOut">
              <a:rPr lang="en-US" smtClean="0"/>
              <a:t>3/26/2025</a:t>
            </a:fld>
            <a:endParaRPr lang="en-US"/>
          </a:p>
        </p:txBody>
      </p:sp>
      <p:sp>
        <p:nvSpPr>
          <p:cNvPr id="4" name="Footer Placeholder 3">
            <a:extLst>
              <a:ext uri="{FF2B5EF4-FFF2-40B4-BE49-F238E27FC236}">
                <a16:creationId xmlns:a16="http://schemas.microsoft.com/office/drawing/2014/main" id="{021A85B5-A837-FDE5-DD7E-D975E7DF29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EC4E5A-D519-1C97-1B61-529DE826E2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F203B3-D59A-4334-8901-96EAC1C4FE96}" type="slidenum">
              <a:rPr lang="en-US" smtClean="0"/>
              <a:t>‹#›</a:t>
            </a:fld>
            <a:endParaRPr lang="en-US"/>
          </a:p>
        </p:txBody>
      </p:sp>
    </p:spTree>
    <p:extLst>
      <p:ext uri="{BB962C8B-B14F-4D97-AF65-F5344CB8AC3E}">
        <p14:creationId xmlns:p14="http://schemas.microsoft.com/office/powerpoint/2010/main" val="242692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a2a0aa28f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98" name="Google Shape;98;g2a2a0aa28f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33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K.1.B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Restate and follow oral directions that involve a short, related sequence of actions; </a:t>
            </a:r>
          </a:p>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K.2.A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Demonstrate phonological awareness by (iv) identifying syllables in spoken words; (v) blending syllables to form multisyllabic words; (viii) blending spoken phonemes to form one-syllable words; (ix) manipulating syllables within a multisyllabic word; (vii) blending spoken onsets and rimes to form simple words; </a:t>
            </a:r>
          </a:p>
          <a:p>
            <a:pPr marL="0" indent="0"/>
            <a:r>
              <a:rPr lang="en-US" b="1">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K.3.C </a:t>
            </a:r>
            <a:r>
              <a:rPr lang="en-US">
                <a:solidFill>
                  <a:srgbClr val="211D1E"/>
                </a:solidFill>
                <a:effectLst/>
                <a:latin typeface="Open Sans" panose="020B0606030504020204" pitchFamily="34" charset="0"/>
                <a:ea typeface="Open Sans" panose="020B0606030504020204" pitchFamily="34" charset="0"/>
                <a:cs typeface="Open Sans" panose="020B0606030504020204" pitchFamily="34" charset="0"/>
              </a:rPr>
              <a:t>Identify and use words that name actions; directions; positions; sequences; categories such as colors, shapes, and textures; and locations.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34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73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736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Primary Focus">
    <p:bg>
      <p:bgPr>
        <a:blipFill dpi="0" rotWithShape="1">
          <a:blip r:embed="rId2">
            <a:lum/>
          </a:blip>
          <a:srcRect/>
          <a:stretch>
            <a:fillRect/>
          </a:stretch>
        </a:blipFill>
        <a:effectLst/>
      </p:bgPr>
    </p:bg>
    <p:spTree>
      <p:nvGrpSpPr>
        <p:cNvPr id="1" name="Shape 52"/>
        <p:cNvGrpSpPr/>
        <p:nvPr/>
      </p:nvGrpSpPr>
      <p:grpSpPr>
        <a:xfrm>
          <a:off x="0" y="0"/>
          <a:ext cx="0" cy="0"/>
          <a:chOff x="0" y="0"/>
          <a:chExt cx="0" cy="0"/>
        </a:xfrm>
      </p:grpSpPr>
      <p:sp>
        <p:nvSpPr>
          <p:cNvPr id="3" name="Google Shape;14;p2">
            <a:extLst>
              <a:ext uri="{FF2B5EF4-FFF2-40B4-BE49-F238E27FC236}">
                <a16:creationId xmlns:a16="http://schemas.microsoft.com/office/drawing/2014/main" id="{96285AE8-E5C6-B954-CAEB-C7115250651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Primary Focus of Lesson</a:t>
            </a:r>
          </a:p>
        </p:txBody>
      </p:sp>
      <p:sp>
        <p:nvSpPr>
          <p:cNvPr id="5" name="Text Placeholder 4">
            <a:extLst>
              <a:ext uri="{FF2B5EF4-FFF2-40B4-BE49-F238E27FC236}">
                <a16:creationId xmlns:a16="http://schemas.microsoft.com/office/drawing/2014/main" id="{A59BCBF3-D730-BF5C-1DF7-289B4133979F}"/>
              </a:ext>
            </a:extLst>
          </p:cNvPr>
          <p:cNvSpPr>
            <a:spLocks noGrp="1"/>
          </p:cNvSpPr>
          <p:nvPr>
            <p:ph type="body" sz="quarter" idx="10" hasCustomPrompt="1"/>
          </p:nvPr>
        </p:nvSpPr>
        <p:spPr>
          <a:xfrm>
            <a:off x="915924" y="1081454"/>
            <a:ext cx="10360152" cy="5776546"/>
          </a:xfrm>
          <a:prstGeom prst="rect">
            <a:avLst/>
          </a:prstGeom>
        </p:spPr>
        <p:txBody>
          <a:bodyPr tIns="457200" bIns="457200"/>
          <a:lstStyle>
            <a:lvl1pPr marL="0" indent="457200">
              <a:defRPr/>
            </a:lvl1p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Primary Focus: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Description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userDrawn="1">
  <p:cSld name="Activity Page 2">
    <p:spTree>
      <p:nvGrpSpPr>
        <p:cNvPr id="1" name="Shape 20"/>
        <p:cNvGrpSpPr/>
        <p:nvPr/>
      </p:nvGrpSpPr>
      <p:grpSpPr>
        <a:xfrm>
          <a:off x="0" y="0"/>
          <a:ext cx="0" cy="0"/>
          <a:chOff x="0" y="0"/>
          <a:chExt cx="0" cy="0"/>
        </a:xfrm>
      </p:grpSpPr>
      <p:sp>
        <p:nvSpPr>
          <p:cNvPr id="5" name="Google Shape;14;p2">
            <a:extLst>
              <a:ext uri="{FF2B5EF4-FFF2-40B4-BE49-F238E27FC236}">
                <a16:creationId xmlns:a16="http://schemas.microsoft.com/office/drawing/2014/main" id="{058C2C4F-868E-A3BC-2F40-AECCBAE7E317}"/>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8" name="Picture Placeholder 6">
            <a:extLst>
              <a:ext uri="{FF2B5EF4-FFF2-40B4-BE49-F238E27FC236}">
                <a16:creationId xmlns:a16="http://schemas.microsoft.com/office/drawing/2014/main" id="{41B8EF39-1C7E-0153-C2B5-FF1D0A017A9D}"/>
              </a:ext>
            </a:extLst>
          </p:cNvPr>
          <p:cNvSpPr>
            <a:spLocks noGrp="1"/>
          </p:cNvSpPr>
          <p:nvPr>
            <p:ph type="pic" sz="quarter" idx="11"/>
          </p:nvPr>
        </p:nvSpPr>
        <p:spPr>
          <a:xfrm>
            <a:off x="3787775" y="2198790"/>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TextBox 3">
            <a:extLst>
              <a:ext uri="{FF2B5EF4-FFF2-40B4-BE49-F238E27FC236}">
                <a16:creationId xmlns:a16="http://schemas.microsoft.com/office/drawing/2014/main" id="{EDEB74A6-A3E8-8177-1A0D-3C1733E3624C}"/>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3E49E891-0E58-EFA9-FE7C-7869D9BFE6E2}"/>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84A474A6-A195-CCB9-9EAA-36ABA58D7047}"/>
              </a:ext>
            </a:extLst>
          </p:cNvPr>
          <p:cNvSpPr>
            <a:spLocks noGrp="1"/>
          </p:cNvSpPr>
          <p:nvPr>
            <p:ph type="body" sz="quarter" idx="12" hasCustomPrompt="1"/>
          </p:nvPr>
        </p:nvSpPr>
        <p:spPr>
          <a:xfrm>
            <a:off x="80963" y="6382512"/>
            <a:ext cx="3475037" cy="392113"/>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
        <p:nvSpPr>
          <p:cNvPr id="11" name="Text Placeholder 10">
            <a:extLst>
              <a:ext uri="{FF2B5EF4-FFF2-40B4-BE49-F238E27FC236}">
                <a16:creationId xmlns:a16="http://schemas.microsoft.com/office/drawing/2014/main" id="{48DE49BF-1032-533E-B0DA-3F5F633C4CE2}"/>
              </a:ext>
            </a:extLst>
          </p:cNvPr>
          <p:cNvSpPr>
            <a:spLocks noGrp="1"/>
          </p:cNvSpPr>
          <p:nvPr>
            <p:ph type="body" sz="quarter" idx="13"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2">
    <p:spTree>
      <p:nvGrpSpPr>
        <p:cNvPr id="1" name="Shape 20"/>
        <p:cNvGrpSpPr/>
        <p:nvPr/>
      </p:nvGrpSpPr>
      <p:grpSpPr>
        <a:xfrm>
          <a:off x="0" y="0"/>
          <a:ext cx="0" cy="0"/>
          <a:chOff x="0" y="0"/>
          <a:chExt cx="0" cy="0"/>
        </a:xfrm>
      </p:grpSpPr>
      <p:sp>
        <p:nvSpPr>
          <p:cNvPr id="5" name="Google Shape;14;p2">
            <a:extLst>
              <a:ext uri="{FF2B5EF4-FFF2-40B4-BE49-F238E27FC236}">
                <a16:creationId xmlns:a16="http://schemas.microsoft.com/office/drawing/2014/main" id="{058C2C4F-868E-A3BC-2F40-AECCBAE7E317}"/>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8" name="Picture Placeholder 6">
            <a:extLst>
              <a:ext uri="{FF2B5EF4-FFF2-40B4-BE49-F238E27FC236}">
                <a16:creationId xmlns:a16="http://schemas.microsoft.com/office/drawing/2014/main" id="{41B8EF39-1C7E-0153-C2B5-FF1D0A017A9D}"/>
              </a:ext>
            </a:extLst>
          </p:cNvPr>
          <p:cNvSpPr>
            <a:spLocks noGrp="1"/>
          </p:cNvSpPr>
          <p:nvPr>
            <p:ph type="pic" sz="quarter" idx="11"/>
          </p:nvPr>
        </p:nvSpPr>
        <p:spPr>
          <a:xfrm>
            <a:off x="1213339"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 name="TextBox 3">
            <a:extLst>
              <a:ext uri="{FF2B5EF4-FFF2-40B4-BE49-F238E27FC236}">
                <a16:creationId xmlns:a16="http://schemas.microsoft.com/office/drawing/2014/main" id="{EDEB74A6-A3E8-8177-1A0D-3C1733E3624C}"/>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3E49E891-0E58-EFA9-FE7C-7869D9BFE6E2}"/>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84A474A6-A195-CCB9-9EAA-36ABA58D7047}"/>
              </a:ext>
            </a:extLst>
          </p:cNvPr>
          <p:cNvSpPr>
            <a:spLocks noGrp="1"/>
          </p:cNvSpPr>
          <p:nvPr>
            <p:ph type="body" sz="quarter" idx="12" hasCustomPrompt="1"/>
          </p:nvPr>
        </p:nvSpPr>
        <p:spPr>
          <a:xfrm>
            <a:off x="80963" y="6382512"/>
            <a:ext cx="3475037" cy="392113"/>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pp. #–#</a:t>
            </a:r>
          </a:p>
        </p:txBody>
      </p:sp>
      <p:sp>
        <p:nvSpPr>
          <p:cNvPr id="11" name="Text Placeholder 10">
            <a:extLst>
              <a:ext uri="{FF2B5EF4-FFF2-40B4-BE49-F238E27FC236}">
                <a16:creationId xmlns:a16="http://schemas.microsoft.com/office/drawing/2014/main" id="{48DE49BF-1032-533E-B0DA-3F5F633C4CE2}"/>
              </a:ext>
            </a:extLst>
          </p:cNvPr>
          <p:cNvSpPr>
            <a:spLocks noGrp="1"/>
          </p:cNvSpPr>
          <p:nvPr>
            <p:ph type="body" sz="quarter" idx="13"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2" name="Picture Placeholder 6">
            <a:extLst>
              <a:ext uri="{FF2B5EF4-FFF2-40B4-BE49-F238E27FC236}">
                <a16:creationId xmlns:a16="http://schemas.microsoft.com/office/drawing/2014/main" id="{1EAA1C1A-9A7B-A1BA-CC02-78FEB0992202}"/>
              </a:ext>
            </a:extLst>
          </p:cNvPr>
          <p:cNvSpPr>
            <a:spLocks noGrp="1"/>
          </p:cNvSpPr>
          <p:nvPr>
            <p:ph type="pic" sz="quarter" idx="14"/>
          </p:nvPr>
        </p:nvSpPr>
        <p:spPr>
          <a:xfrm>
            <a:off x="6362211"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15581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379A47E3-FC55-910A-188B-2349EB43EE98}"/>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832317"/>
            <a:ext cx="3513757" cy="4114800"/>
          </a:xfrm>
          <a:prstGeom prst="rect">
            <a:avLst/>
          </a:prstGeom>
        </p:spPr>
        <p:txBody>
          <a:bodyPr/>
          <a:lstStyle>
            <a:lvl1pPr>
              <a:defRPr>
                <a:latin typeface="+mn-lt"/>
              </a:defRPr>
            </a:lvl1pPr>
          </a:lstStyle>
          <a:p>
            <a:endParaRPr lang="en-US"/>
          </a:p>
        </p:txBody>
      </p:sp>
      <p:sp>
        <p:nvSpPr>
          <p:cNvPr id="6" name="TextBox 5">
            <a:extLst>
              <a:ext uri="{FF2B5EF4-FFF2-40B4-BE49-F238E27FC236}">
                <a16:creationId xmlns:a16="http://schemas.microsoft.com/office/drawing/2014/main" id="{9026C17A-EC11-962E-46C1-DB499D5D6A8E}"/>
              </a:ext>
            </a:extLst>
          </p:cNvPr>
          <p:cNvSpPr txBox="1"/>
          <p:nvPr userDrawn="1"/>
        </p:nvSpPr>
        <p:spPr>
          <a:xfrm>
            <a:off x="80776" y="1152144"/>
            <a:ext cx="3474720" cy="395288"/>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C12B20F2-8020-522D-6543-36314AC29EB6}"/>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BDD5158C-816A-3D24-050A-E3672A966834}"/>
              </a:ext>
            </a:extLst>
          </p:cNvPr>
          <p:cNvSpPr>
            <a:spLocks noGrp="1"/>
          </p:cNvSpPr>
          <p:nvPr>
            <p:ph type="body" sz="quarter" idx="11"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
        <p:nvSpPr>
          <p:cNvPr id="11" name="Text Placeholder 10">
            <a:extLst>
              <a:ext uri="{FF2B5EF4-FFF2-40B4-BE49-F238E27FC236}">
                <a16:creationId xmlns:a16="http://schemas.microsoft.com/office/drawing/2014/main" id="{6E9F18EC-CC5F-30BA-005B-D37D1095C983}"/>
              </a:ext>
            </a:extLst>
          </p:cNvPr>
          <p:cNvSpPr>
            <a:spLocks noGrp="1"/>
          </p:cNvSpPr>
          <p:nvPr>
            <p:ph type="body" sz="quarter" idx="12" hasCustomPrompt="1"/>
          </p:nvPr>
        </p:nvSpPr>
        <p:spPr>
          <a:xfrm>
            <a:off x="80963" y="1152524"/>
            <a:ext cx="3475037"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Tree>
    <p:extLst>
      <p:ext uri="{BB962C8B-B14F-4D97-AF65-F5344CB8AC3E}">
        <p14:creationId xmlns:p14="http://schemas.microsoft.com/office/powerpoint/2010/main" val="263068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2">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34747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3475037" cy="395224"/>
          </a:xfrm>
          <a:prstGeom prst="rect">
            <a:avLst/>
          </a:prstGeom>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191103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DC Long Title">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43891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43891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4388933" cy="395224"/>
          </a:xfrm>
          <a:prstGeom prst="rect">
            <a:avLst/>
          </a:prstGeom>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4388933" cy="373888"/>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276608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3">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Warm-Up:</a:t>
            </a:r>
            <a:br>
              <a:rPr lang="en-US" sz="2800" b="1" i="0" u="none" strike="noStrike">
                <a:solidFill>
                  <a:srgbClr val="FFFFFF"/>
                </a:solidFill>
                <a:effectLst/>
                <a:latin typeface="Open Sans" panose="020B0606030504020204" pitchFamily="34" charset="0"/>
              </a:rPr>
            </a:br>
            <a:r>
              <a:rPr lang="en-US" sz="2800" b="1" i="0" u="none" strike="noStrike">
                <a:solidFill>
                  <a:srgbClr val="FFFFFF"/>
                </a:solidFill>
                <a:effectLst/>
                <a:latin typeface="Open Sans" panose="020B0606030504020204" pitchFamily="34" charset="0"/>
              </a:rPr>
              <a:t>Oral Segmenting</a:t>
            </a:r>
            <a:endParaRPr lang="en-US"/>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nvGraphicFramePr>
        <p:xfrm>
          <a:off x="838200" y="2177256"/>
          <a:ext cx="10515600" cy="3648075"/>
        </p:xfrm>
        <a:graphic>
          <a:graphicData uri="http://schemas.openxmlformats.org/drawingml/2006/table">
            <a:tbl>
              <a:tblPr/>
              <a:tblGrid>
                <a:gridCol w="3505200">
                  <a:extLst>
                    <a:ext uri="{9D8B030D-6E8A-4147-A177-3AD203B41FA5}">
                      <a16:colId xmlns:a16="http://schemas.microsoft.com/office/drawing/2014/main" val="3852137206"/>
                    </a:ext>
                  </a:extLst>
                </a:gridCol>
                <a:gridCol w="3505200">
                  <a:extLst>
                    <a:ext uri="{9D8B030D-6E8A-4147-A177-3AD203B41FA5}">
                      <a16:colId xmlns:a16="http://schemas.microsoft.com/office/drawing/2014/main" val="1164161532"/>
                    </a:ext>
                  </a:extLst>
                </a:gridCol>
                <a:gridCol w="3505200">
                  <a:extLst>
                    <a:ext uri="{9D8B030D-6E8A-4147-A177-3AD203B41FA5}">
                      <a16:colId xmlns:a16="http://schemas.microsoft.com/office/drawing/2014/main" val="2958871096"/>
                    </a:ext>
                  </a:extLst>
                </a:gridCol>
              </a:tblGrid>
              <a:tr h="3648075">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156729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4">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Warm-Up:</a:t>
            </a:r>
            <a:br>
              <a:rPr lang="en-US" sz="2800" b="1" i="0" u="none" strike="noStrike">
                <a:solidFill>
                  <a:srgbClr val="FFFFFF"/>
                </a:solidFill>
                <a:effectLst/>
                <a:latin typeface="Open Sans" panose="020B0606030504020204" pitchFamily="34" charset="0"/>
              </a:rPr>
            </a:br>
            <a:r>
              <a:rPr lang="en-US" sz="2800" b="1" i="0" u="none" strike="noStrike">
                <a:solidFill>
                  <a:srgbClr val="FFFFFF"/>
                </a:solidFill>
                <a:effectLst/>
                <a:latin typeface="Open Sans" panose="020B0606030504020204" pitchFamily="34" charset="0"/>
              </a:rPr>
              <a:t>Oral Segmenting</a:t>
            </a:r>
            <a:endParaRPr lang="en-US"/>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extLst>
              <p:ext uri="{D42A27DB-BD31-4B8C-83A1-F6EECF244321}">
                <p14:modId xmlns:p14="http://schemas.microsoft.com/office/powerpoint/2010/main" val="2551580836"/>
              </p:ext>
            </p:extLst>
          </p:nvPr>
        </p:nvGraphicFramePr>
        <p:xfrm>
          <a:off x="838200" y="2177256"/>
          <a:ext cx="10515600" cy="3648075"/>
        </p:xfrm>
        <a:graphic>
          <a:graphicData uri="http://schemas.openxmlformats.org/drawingml/2006/table">
            <a:tbl>
              <a:tblPr/>
              <a:tblGrid>
                <a:gridCol w="2628900">
                  <a:extLst>
                    <a:ext uri="{9D8B030D-6E8A-4147-A177-3AD203B41FA5}">
                      <a16:colId xmlns:a16="http://schemas.microsoft.com/office/drawing/2014/main" val="3852137206"/>
                    </a:ext>
                  </a:extLst>
                </a:gridCol>
                <a:gridCol w="2628900">
                  <a:extLst>
                    <a:ext uri="{9D8B030D-6E8A-4147-A177-3AD203B41FA5}">
                      <a16:colId xmlns:a16="http://schemas.microsoft.com/office/drawing/2014/main" val="1164161532"/>
                    </a:ext>
                  </a:extLst>
                </a:gridCol>
                <a:gridCol w="2628900">
                  <a:extLst>
                    <a:ext uri="{9D8B030D-6E8A-4147-A177-3AD203B41FA5}">
                      <a16:colId xmlns:a16="http://schemas.microsoft.com/office/drawing/2014/main" val="3839575596"/>
                    </a:ext>
                  </a:extLst>
                </a:gridCol>
                <a:gridCol w="2628900">
                  <a:extLst>
                    <a:ext uri="{9D8B030D-6E8A-4147-A177-3AD203B41FA5}">
                      <a16:colId xmlns:a16="http://schemas.microsoft.com/office/drawing/2014/main" val="2958871096"/>
                    </a:ext>
                  </a:extLst>
                </a:gridCol>
              </a:tblGrid>
              <a:tr h="3648075">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endParaRPr lang="en-US">
                        <a:effectLst/>
                      </a:endParaRP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237891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userDrawn="1">
  <p:cSld name="Bulleted List">
    <p:spTree>
      <p:nvGrpSpPr>
        <p:cNvPr id="1" name="Shape 23"/>
        <p:cNvGrpSpPr/>
        <p:nvPr/>
      </p:nvGrpSpPr>
      <p:grpSpPr>
        <a:xfrm>
          <a:off x="0" y="0"/>
          <a:ext cx="0" cy="0"/>
          <a:chOff x="0" y="0"/>
          <a:chExt cx="0" cy="0"/>
        </a:xfrm>
      </p:grpSpPr>
      <p:sp>
        <p:nvSpPr>
          <p:cNvPr id="3" name="Google Shape;14;p2">
            <a:extLst>
              <a:ext uri="{FF2B5EF4-FFF2-40B4-BE49-F238E27FC236}">
                <a16:creationId xmlns:a16="http://schemas.microsoft.com/office/drawing/2014/main" id="{FEB2CF70-7A20-8301-5BD4-0D0BBF62BF96}"/>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25" name="Google Shape;25;p5"/>
          <p:cNvSpPr txBox="1">
            <a:spLocks noGrp="1"/>
          </p:cNvSpPr>
          <p:nvPr>
            <p:ph type="body" idx="1" hasCustomPrompt="1"/>
          </p:nvPr>
        </p:nvSpPr>
        <p:spPr>
          <a:xfrm>
            <a:off x="617872" y="1116622"/>
            <a:ext cx="10961597" cy="5741377"/>
          </a:xfrm>
          <a:prstGeom prst="rect">
            <a:avLst/>
          </a:prstGeom>
          <a:noFill/>
          <a:ln>
            <a:noFill/>
          </a:ln>
        </p:spPr>
        <p:txBody>
          <a:bodyPr spcFirstLastPara="1" wrap="square" lIns="121900" tIns="121900" rIns="121900" bIns="121900" anchor="ctr" anchorCtr="0">
            <a:normAutofit/>
          </a:bodyPr>
          <a:lstStyle>
            <a:lvl1pPr marL="457200" lvl="0" indent="-457200" algn="l">
              <a:lnSpc>
                <a:spcPct val="100000"/>
              </a:lnSpc>
              <a:spcBef>
                <a:spcPts val="1200"/>
              </a:spcBef>
              <a:spcAft>
                <a:spcPts val="1200"/>
              </a:spcAft>
              <a:buClr>
                <a:srgbClr val="002060"/>
              </a:buClr>
              <a:buSzPct val="100000"/>
              <a:buFont typeface="Symbol" panose="05050102010706020507" pitchFamily="18" charset="2"/>
              <a:buChar char=""/>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Bulleted List</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Numbered List">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25" name="Google Shape;25;p5"/>
          <p:cNvSpPr txBox="1">
            <a:spLocks noGrp="1"/>
          </p:cNvSpPr>
          <p:nvPr>
            <p:ph type="body" idx="1" hasCustomPrompt="1"/>
          </p:nvPr>
        </p:nvSpPr>
        <p:spPr>
          <a:xfrm>
            <a:off x="609080" y="1134208"/>
            <a:ext cx="10961597" cy="5723792"/>
          </a:xfrm>
          <a:prstGeom prst="rect">
            <a:avLst/>
          </a:prstGeom>
          <a:noFill/>
          <a:ln>
            <a:noFill/>
          </a:ln>
        </p:spPr>
        <p:txBody>
          <a:bodyPr spcFirstLastPara="1" wrap="square" lIns="121900" tIns="121900" rIns="121900" bIns="121900" anchor="ctr" anchorCtr="0">
            <a:normAutofit/>
          </a:bodyPr>
          <a:lstStyle>
            <a:lvl1pPr marL="514350" lvl="0" indent="-514350" algn="l">
              <a:lnSpc>
                <a:spcPct val="100000"/>
              </a:lnSpc>
              <a:spcBef>
                <a:spcPts val="1200"/>
              </a:spcBef>
              <a:spcAft>
                <a:spcPts val="1200"/>
              </a:spcAft>
              <a:buClr>
                <a:srgbClr val="002060"/>
              </a:buClr>
              <a:buSzPct val="100000"/>
              <a:buFont typeface="+mj-lt"/>
              <a:buAutoNum type="arabicPeriod"/>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a:t>Numbered List</a:t>
            </a:r>
          </a:p>
          <a:p>
            <a:endParaRPr/>
          </a:p>
        </p:txBody>
      </p:sp>
    </p:spTree>
    <p:extLst>
      <p:ext uri="{BB962C8B-B14F-4D97-AF65-F5344CB8AC3E}">
        <p14:creationId xmlns:p14="http://schemas.microsoft.com/office/powerpoint/2010/main" val="2759059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Introduce the Spelling /x/ &gt; ‘x’</a:t>
            </a:r>
            <a:endParaRPr lang="en-US"/>
          </a:p>
        </p:txBody>
      </p:sp>
      <p:graphicFrame>
        <p:nvGraphicFramePr>
          <p:cNvPr id="3" name="Google Shape;99;p20">
            <a:extLst>
              <a:ext uri="{FF2B5EF4-FFF2-40B4-BE49-F238E27FC236}">
                <a16:creationId xmlns:a16="http://schemas.microsoft.com/office/drawing/2014/main" id="{DCABC29D-9100-06B4-9E1D-D00F5D9855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1466327351"/>
              </p:ext>
            </p:extLst>
          </p:nvPr>
        </p:nvGraphicFramePr>
        <p:xfrm>
          <a:off x="2621280" y="1371599"/>
          <a:ext cx="6949440" cy="5029110"/>
        </p:xfrm>
        <a:graphic>
          <a:graphicData uri="http://schemas.openxmlformats.org/drawingml/2006/table">
            <a:tbl>
              <a:tblPr firstRow="1">
                <a:noFill/>
              </a:tblPr>
              <a:tblGrid>
                <a:gridCol w="6949440">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solidFill>
                          <a:schemeClr val="bg1"/>
                        </a:solidFill>
                      </a:endParaRPr>
                    </a:p>
                  </a:txBody>
                  <a:tcPr marL="91425" marR="91425" marT="91425" marB="91425">
                    <a:lnL w="28575">
                      <a:solidFill>
                        <a:srgbClr val="002060"/>
                      </a:solidFill>
                    </a:lnL>
                    <a:lnR w="28575">
                      <a:solidFill>
                        <a:srgbClr val="002060"/>
                      </a:solidFill>
                    </a:lnR>
                    <a:lnT w="28575">
                      <a:solidFill>
                        <a:srgbClr val="002060"/>
                      </a:solidFill>
                    </a:lnT>
                    <a:lnB w="28575">
                      <a:solidFill>
                        <a:srgbClr val="002060"/>
                      </a:solidFill>
                    </a:lnB>
                    <a:solidFill>
                      <a:srgbClr val="002060"/>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lgn="ctr">
                      <a:solidFill>
                        <a:srgbClr val="002060"/>
                      </a:solidFill>
                      <a:prstDash val="solid"/>
                      <a:round/>
                      <a:headEnd type="none" w="med" len="med"/>
                      <a:tailEnd type="none" w="med" len="med"/>
                    </a:lnT>
                    <a:lnB w="28575"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r"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2"/>
                  </a:ext>
                </a:extLst>
              </a:tr>
            </a:tbl>
          </a:graphicData>
        </a:graphic>
      </p:graphicFrame>
      <p:sp>
        <p:nvSpPr>
          <p:cNvPr id="4" name="Text Placeholder 8">
            <a:extLst>
              <a:ext uri="{FF2B5EF4-FFF2-40B4-BE49-F238E27FC236}">
                <a16:creationId xmlns:a16="http://schemas.microsoft.com/office/drawing/2014/main" id="{EC92F1E8-A036-1DC0-335F-EFA92750D12A}"/>
              </a:ext>
            </a:extLst>
          </p:cNvPr>
          <p:cNvSpPr>
            <a:spLocks noGrp="1"/>
          </p:cNvSpPr>
          <p:nvPr>
            <p:ph type="body" sz="quarter" idx="12" hasCustomPrompt="1"/>
          </p:nvPr>
        </p:nvSpPr>
        <p:spPr>
          <a:xfrm>
            <a:off x="7323992" y="6026821"/>
            <a:ext cx="2246728" cy="373888"/>
          </a:xfrm>
          <a:prstGeom prst="rect">
            <a:avLst/>
          </a:prstGeom>
          <a:noFill/>
        </p:spPr>
        <p:txBody>
          <a:bodyPr anchor="ctr"/>
          <a:lstStyle>
            <a:lvl1pPr algn="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Teacher’s Guide p. #</a:t>
            </a:r>
          </a:p>
        </p:txBody>
      </p:sp>
      <p:sp>
        <p:nvSpPr>
          <p:cNvPr id="11" name="Picture Placeholder 10">
            <a:extLst>
              <a:ext uri="{FF2B5EF4-FFF2-40B4-BE49-F238E27FC236}">
                <a16:creationId xmlns:a16="http://schemas.microsoft.com/office/drawing/2014/main" id="{D15879FE-3029-6687-E7DA-E26B7FA8E088}"/>
              </a:ext>
            </a:extLst>
          </p:cNvPr>
          <p:cNvSpPr>
            <a:spLocks noGrp="1"/>
          </p:cNvSpPr>
          <p:nvPr>
            <p:ph type="pic" sz="quarter" idx="13"/>
          </p:nvPr>
        </p:nvSpPr>
        <p:spPr>
          <a:xfrm>
            <a:off x="4267200" y="2743154"/>
            <a:ext cx="3657600" cy="2286000"/>
          </a:xfrm>
          <a:prstGeom prst="rect">
            <a:avLst/>
          </a:prstGeom>
        </p:spPr>
        <p:txBody>
          <a:bodyPr/>
          <a:lstStyle/>
          <a:p>
            <a:endParaRPr lang="en-US"/>
          </a:p>
        </p:txBody>
      </p:sp>
    </p:spTree>
    <p:extLst>
      <p:ext uri="{BB962C8B-B14F-4D97-AF65-F5344CB8AC3E}">
        <p14:creationId xmlns:p14="http://schemas.microsoft.com/office/powerpoint/2010/main" val="172262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Lesson Title">
    <p:spTree>
      <p:nvGrpSpPr>
        <p:cNvPr id="1" name="Shape 16"/>
        <p:cNvGrpSpPr/>
        <p:nvPr/>
      </p:nvGrpSpPr>
      <p:grpSpPr>
        <a:xfrm>
          <a:off x="0" y="0"/>
          <a:ext cx="0" cy="0"/>
          <a:chOff x="0" y="0"/>
          <a:chExt cx="0" cy="0"/>
        </a:xfrm>
      </p:grpSpPr>
      <p:sp>
        <p:nvSpPr>
          <p:cNvPr id="2" name="Title 1">
            <a:extLst>
              <a:ext uri="{FF2B5EF4-FFF2-40B4-BE49-F238E27FC236}">
                <a16:creationId xmlns:a16="http://schemas.microsoft.com/office/drawing/2014/main" id="{B982A275-B231-9F6A-1ED2-4DCF19FF064D}"/>
              </a:ext>
            </a:extLst>
          </p:cNvPr>
          <p:cNvSpPr>
            <a:spLocks noGrp="1"/>
          </p:cNvSpPr>
          <p:nvPr>
            <p:ph type="title" hasCustomPrompt="1"/>
          </p:nvPr>
        </p:nvSpPr>
        <p:spPr>
          <a:xfrm>
            <a:off x="0" y="9772"/>
            <a:ext cx="12192001" cy="984739"/>
          </a:xfrm>
          <a:prstGeom prst="rect">
            <a:avLst/>
          </a:prstGeom>
        </p:spPr>
        <p:txBody>
          <a:bodyPr lIns="731520" tIns="0" rIns="731520" anchor="ctr" anchorCtr="0"/>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Open Sans"/>
                <a:ea typeface="Open Sans"/>
                <a:cs typeface="Open Sans"/>
                <a:sym typeface="Open Sans"/>
              </a:rPr>
              <a:t>Grade # Foundational Skills | Unit # | Lesson #</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Placeholder 6">
            <a:extLst>
              <a:ext uri="{FF2B5EF4-FFF2-40B4-BE49-F238E27FC236}">
                <a16:creationId xmlns:a16="http://schemas.microsoft.com/office/drawing/2014/main" id="{BF76481B-F877-71C2-99C4-10B84236751E}"/>
              </a:ext>
            </a:extLst>
          </p:cNvPr>
          <p:cNvSpPr>
            <a:spLocks noGrp="1"/>
          </p:cNvSpPr>
          <p:nvPr>
            <p:ph type="body" sz="quarter" idx="10" hasCustomPrompt="1"/>
          </p:nvPr>
        </p:nvSpPr>
        <p:spPr>
          <a:xfrm>
            <a:off x="914400" y="1145512"/>
            <a:ext cx="10515600" cy="5721632"/>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Lesson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no border">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095772" y="3810684"/>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25878" y="3810683"/>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Tree>
    <p:extLst>
      <p:ext uri="{BB962C8B-B14F-4D97-AF65-F5344CB8AC3E}">
        <p14:creationId xmlns:p14="http://schemas.microsoft.com/office/powerpoint/2010/main" val="625399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w Heading">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graphicFrame>
        <p:nvGraphicFramePr>
          <p:cNvPr id="3" name="Table 2">
            <a:extLst>
              <a:ext uri="{FF2B5EF4-FFF2-40B4-BE49-F238E27FC236}">
                <a16:creationId xmlns:a16="http://schemas.microsoft.com/office/drawing/2014/main" id="{9159F42E-B5F2-B701-77E0-5EF590D27380}"/>
              </a:ext>
            </a:extLst>
          </p:cNvPr>
          <p:cNvGraphicFramePr>
            <a:graphicFrameLocks noGrp="1"/>
          </p:cNvGraphicFramePr>
          <p:nvPr userDrawn="1">
            <p:extLst>
              <p:ext uri="{D42A27DB-BD31-4B8C-83A1-F6EECF244321}">
                <p14:modId xmlns:p14="http://schemas.microsoft.com/office/powerpoint/2010/main" val="3160176656"/>
              </p:ext>
            </p:extLst>
          </p:nvPr>
        </p:nvGraphicFramePr>
        <p:xfrm>
          <a:off x="2050708" y="2813073"/>
          <a:ext cx="8128000" cy="889000"/>
        </p:xfrm>
        <a:graphic>
          <a:graphicData uri="http://schemas.openxmlformats.org/drawingml/2006/table">
            <a:tbl>
              <a:tblPr firstRow="1" bandRow="1">
                <a:tableStyleId>{9E5AF22B-8382-44F9-AEDD-FFD8A5D7BFB6}</a:tableStyleId>
              </a:tblPr>
              <a:tblGrid>
                <a:gridCol w="4064000">
                  <a:extLst>
                    <a:ext uri="{9D8B030D-6E8A-4147-A177-3AD203B41FA5}">
                      <a16:colId xmlns:a16="http://schemas.microsoft.com/office/drawing/2014/main" val="2016238964"/>
                    </a:ext>
                  </a:extLst>
                </a:gridCol>
                <a:gridCol w="4064000">
                  <a:extLst>
                    <a:ext uri="{9D8B030D-6E8A-4147-A177-3AD203B41FA5}">
                      <a16:colId xmlns:a16="http://schemas.microsoft.com/office/drawing/2014/main" val="2645224829"/>
                    </a:ext>
                  </a:extLst>
                </a:gridCol>
              </a:tblGrid>
              <a:tr h="370840">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37176"/>
                  </a:ext>
                </a:extLst>
              </a:tr>
              <a:tr h="370840">
                <a:tc>
                  <a:txBody>
                    <a:bodyPr/>
                    <a:lstStyle/>
                    <a:p>
                      <a:endParaRPr lang="en-US"/>
                    </a:p>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9392"/>
                  </a:ext>
                </a:extLst>
              </a:tr>
            </a:tbl>
          </a:graphicData>
        </a:graphic>
      </p:graphicFrame>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108358" y="3243262"/>
            <a:ext cx="4070350" cy="371475"/>
          </a:xfrm>
          <a:prstGeom prst="rect">
            <a:avLst/>
          </a:prstGeom>
        </p:spPr>
        <p:txBody>
          <a:bodyPr anchor="ctr"/>
          <a:lstStyle>
            <a:lvl1pPr marL="176213"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50708" y="3243261"/>
            <a:ext cx="4070350" cy="371475"/>
          </a:xfrm>
          <a:prstGeom prst="rect">
            <a:avLst/>
          </a:prstGeom>
        </p:spPr>
        <p:txBody>
          <a:bodyPr anchor="ctr"/>
          <a:lstStyle>
            <a:lvl1pPr marL="114300"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 item</a:t>
            </a:r>
          </a:p>
        </p:txBody>
      </p:sp>
      <p:sp>
        <p:nvSpPr>
          <p:cNvPr id="4" name="Text Placeholder 6">
            <a:extLst>
              <a:ext uri="{FF2B5EF4-FFF2-40B4-BE49-F238E27FC236}">
                <a16:creationId xmlns:a16="http://schemas.microsoft.com/office/drawing/2014/main" id="{AF2D4509-9BBB-5258-E877-3D614F7ED3CD}"/>
              </a:ext>
            </a:extLst>
          </p:cNvPr>
          <p:cNvSpPr>
            <a:spLocks noGrp="1"/>
          </p:cNvSpPr>
          <p:nvPr>
            <p:ph type="body" sz="quarter" idx="12" hasCustomPrompt="1"/>
          </p:nvPr>
        </p:nvSpPr>
        <p:spPr>
          <a:xfrm>
            <a:off x="2050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Column heading</a:t>
            </a:r>
          </a:p>
        </p:txBody>
      </p:sp>
      <p:sp>
        <p:nvSpPr>
          <p:cNvPr id="6" name="Text Placeholder 6">
            <a:extLst>
              <a:ext uri="{FF2B5EF4-FFF2-40B4-BE49-F238E27FC236}">
                <a16:creationId xmlns:a16="http://schemas.microsoft.com/office/drawing/2014/main" id="{B35A0953-8772-A087-3E85-0950EDA9581B}"/>
              </a:ext>
            </a:extLst>
          </p:cNvPr>
          <p:cNvSpPr>
            <a:spLocks noGrp="1"/>
          </p:cNvSpPr>
          <p:nvPr>
            <p:ph type="body" sz="quarter" idx="13" hasCustomPrompt="1"/>
          </p:nvPr>
        </p:nvSpPr>
        <p:spPr>
          <a:xfrm>
            <a:off x="6114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Column heading</a:t>
            </a:r>
          </a:p>
        </p:txBody>
      </p:sp>
    </p:spTree>
    <p:extLst>
      <p:ext uri="{BB962C8B-B14F-4D97-AF65-F5344CB8AC3E}">
        <p14:creationId xmlns:p14="http://schemas.microsoft.com/office/powerpoint/2010/main" val="2975399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a:solidFill>
                  <a:srgbClr val="FFFFFF"/>
                </a:solidFill>
                <a:effectLst/>
                <a:latin typeface="Open Sans" panose="020B0606030504020204" pitchFamily="34" charset="0"/>
              </a:rPr>
              <a:t>Pocket Chart Chaining For Reading</a:t>
            </a:r>
            <a:endParaRPr lang="en-US"/>
          </a:p>
        </p:txBody>
      </p:sp>
    </p:spTree>
    <p:extLst>
      <p:ext uri="{BB962C8B-B14F-4D97-AF65-F5344CB8AC3E}">
        <p14:creationId xmlns:p14="http://schemas.microsoft.com/office/powerpoint/2010/main" val="1753922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userDrawn="1">
  <p:cSld name="Resource Bank">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88E71820-3158-297B-5F7E-B1ED6E9AE649}"/>
              </a:ext>
            </a:extLst>
          </p:cNvPr>
          <p:cNvSpPr>
            <a:spLocks noGrp="1"/>
          </p:cNvSpPr>
          <p:nvPr>
            <p:ph type="title" hasCustomPrompt="1"/>
          </p:nvPr>
        </p:nvSpPr>
        <p:spPr>
          <a:xfrm>
            <a:off x="8704385" y="76200"/>
            <a:ext cx="3373315" cy="781050"/>
          </a:xfrm>
          <a:prstGeom prst="rect">
            <a:avLst/>
          </a:prstGeom>
        </p:spPr>
        <p:txBody>
          <a:bodyPr/>
          <a:lstStyle>
            <a:lvl1pPr algn="r">
              <a:defRPr>
                <a:solidFill>
                  <a:srgbClr val="232C63"/>
                </a:solidFill>
              </a:defRPr>
            </a:lvl1pPr>
          </a:lstStyle>
          <a:p>
            <a:r>
              <a:rPr lang="en-US"/>
              <a:t>Resource Bank</a:t>
            </a:r>
          </a:p>
        </p:txBody>
      </p:sp>
      <p:sp>
        <p:nvSpPr>
          <p:cNvPr id="2" name="Google Shape;269;p46">
            <a:extLst>
              <a:ext uri="{FF2B5EF4-FFF2-40B4-BE49-F238E27FC236}">
                <a16:creationId xmlns:a16="http://schemas.microsoft.com/office/drawing/2014/main" id="{ACD247C4-96A1-2B8F-1A55-FFF38C4B1B8A}"/>
              </a:ext>
            </a:extLst>
          </p:cNvPr>
          <p:cNvSpPr txBox="1"/>
          <p:nvPr userDrawn="1"/>
        </p:nvSpPr>
        <p:spPr>
          <a:xfrm>
            <a:off x="0" y="1085850"/>
            <a:ext cx="12192000" cy="577215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600"/>
              <a:buFont typeface="Calibri"/>
              <a:buNone/>
            </a:pPr>
            <a:r>
              <a:rPr lang="en-US" sz="10000" b="1">
                <a:solidFill>
                  <a:srgbClr val="002060"/>
                </a:solidFill>
                <a:latin typeface="Open Sans"/>
                <a:ea typeface="Open Sans"/>
                <a:cs typeface="Open Sans"/>
                <a:sym typeface="Open Sans"/>
              </a:rPr>
              <a:t>Resource </a:t>
            </a:r>
            <a:br>
              <a:rPr lang="en-US" sz="10000" b="1">
                <a:solidFill>
                  <a:srgbClr val="002060"/>
                </a:solidFill>
                <a:latin typeface="Open Sans"/>
                <a:ea typeface="Open Sans"/>
                <a:cs typeface="Open Sans"/>
                <a:sym typeface="Open Sans"/>
              </a:rPr>
            </a:br>
            <a:r>
              <a:rPr lang="en-US" sz="10000" b="1">
                <a:solidFill>
                  <a:srgbClr val="002060"/>
                </a:solidFill>
                <a:latin typeface="Open Sans"/>
                <a:ea typeface="Open Sans"/>
                <a:cs typeface="Open Sans"/>
                <a:sym typeface="Open Sans"/>
              </a:rPr>
              <a:t>Bank</a:t>
            </a:r>
            <a:endParaRPr sz="10000" b="1">
              <a:solidFill>
                <a:srgbClr val="002060"/>
              </a:solidFill>
              <a:latin typeface="Open Sans"/>
              <a:ea typeface="Open Sans"/>
              <a:cs typeface="Open Sans"/>
              <a:sym typeface="Open Sans"/>
            </a:endParaRPr>
          </a:p>
          <a:p>
            <a:pPr marL="0" marR="0" lvl="0" indent="0" algn="l" rtl="0">
              <a:spcBef>
                <a:spcPts val="0"/>
              </a:spcBef>
              <a:spcAft>
                <a:spcPts val="0"/>
              </a:spcAft>
              <a:buClr>
                <a:schemeClr val="dk1"/>
              </a:buClr>
              <a:buSzPts val="3600"/>
              <a:buFont typeface="Calibri"/>
              <a:buNone/>
            </a:pPr>
            <a:endParaRPr sz="18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ource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Image Sources</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Images from Grade # Unit # Resources</a:t>
            </a:r>
            <a:endParaRPr kumimoji="0" lang="en-US" sz="3600" b="0" i="0" u="none" strike="noStrike" kern="0" cap="none" spc="0" normalizeH="0" baseline="0" noProof="0">
              <a:ln>
                <a:noFill/>
              </a:ln>
              <a:solidFill>
                <a:srgbClr val="00206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31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Additional Support</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26464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Acknowledgemen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18F1CA1A-61A0-13E4-915A-C24CFD0A9922}"/>
              </a:ext>
            </a:extLst>
          </p:cNvPr>
          <p:cNvSpPr>
            <a:spLocks noGrp="1"/>
          </p:cNvSpPr>
          <p:nvPr>
            <p:ph type="title" hasCustomPrompt="1"/>
          </p:nvPr>
        </p:nvSpPr>
        <p:spPr>
          <a:xfrm>
            <a:off x="8440615" y="114300"/>
            <a:ext cx="3637085" cy="781050"/>
          </a:xfrm>
          <a:prstGeom prst="rect">
            <a:avLst/>
          </a:prstGeom>
        </p:spPr>
        <p:txBody>
          <a:bodyPr/>
          <a:lstStyle>
            <a:lvl1pPr algn="r">
              <a:defRPr>
                <a:solidFill>
                  <a:srgbClr val="232C63"/>
                </a:solidFill>
              </a:defRPr>
            </a:lvl1pPr>
          </a:lstStyle>
          <a:p>
            <a:r>
              <a:rPr lang="en-US"/>
              <a:t>Acknowledgments</a:t>
            </a:r>
          </a:p>
        </p:txBody>
      </p:sp>
      <p:sp>
        <p:nvSpPr>
          <p:cNvPr id="2" name="Google Shape;333;p58">
            <a:extLst>
              <a:ext uri="{FF2B5EF4-FFF2-40B4-BE49-F238E27FC236}">
                <a16:creationId xmlns:a16="http://schemas.microsoft.com/office/drawing/2014/main" id="{5279DBDC-E480-A850-CB84-F6FC63BCCECD}"/>
              </a:ext>
            </a:extLst>
          </p:cNvPr>
          <p:cNvSpPr txBox="1"/>
          <p:nvPr userDrawn="1"/>
        </p:nvSpPr>
        <p:spPr>
          <a:xfrm>
            <a:off x="829518" y="3756780"/>
            <a:ext cx="4244053" cy="3101220"/>
          </a:xfrm>
          <a:prstGeom prst="rect">
            <a:avLst/>
          </a:prstGeom>
          <a:noFill/>
          <a:ln>
            <a:noFill/>
          </a:ln>
        </p:spPr>
        <p:txBody>
          <a:bodyPr spcFirstLastPara="1" wrap="square" lIns="91440" tIns="91425" rIns="91425" bIns="91425" anchor="ctr" anchorCtr="0">
            <a:noAutofit/>
          </a:bodyPr>
          <a:lstStyle/>
          <a:p>
            <a:r>
              <a:rPr lang="en-US" sz="1100">
                <a:solidFill>
                  <a:srgbClr val="002060"/>
                </a:solidFill>
                <a:latin typeface="Open Sans"/>
                <a:ea typeface="Open Sans"/>
                <a:cs typeface="Open Sans"/>
              </a:rPr>
              <a:t>Acknowledgement:</a:t>
            </a:r>
            <a:endParaRPr lang="en-US">
              <a:solidFill>
                <a:srgbClr val="002060"/>
              </a:solidFill>
              <a:latin typeface="Open Sans"/>
            </a:endParaRPr>
          </a:p>
          <a:p>
            <a:r>
              <a:rPr lang="en-US" sz="1100">
                <a:solidFill>
                  <a:srgbClr val="002060"/>
                </a:solidFill>
                <a:latin typeface="Open Sans"/>
                <a:ea typeface="Open Sans"/>
                <a:cs typeface="Open Sans"/>
              </a:rPr>
              <a:t>Thank you to all the Texas educators and stakeholders</a:t>
            </a:r>
            <a:endParaRPr lang="en-US">
              <a:solidFill>
                <a:srgbClr val="002060"/>
              </a:solidFill>
              <a:latin typeface="Open Sans"/>
            </a:endParaRPr>
          </a:p>
          <a:p>
            <a:r>
              <a:rPr lang="en-US" sz="1100">
                <a:solidFill>
                  <a:srgbClr val="002060"/>
                </a:solidFill>
                <a:latin typeface="Open Sans"/>
                <a:ea typeface="Open Sans"/>
                <a:cs typeface="Open Sans"/>
              </a:rPr>
              <a:t>who supported the review process and provided</a:t>
            </a:r>
            <a:endParaRPr lang="en-US">
              <a:solidFill>
                <a:srgbClr val="002060"/>
              </a:solidFill>
              <a:latin typeface="Open Sans"/>
            </a:endParaRPr>
          </a:p>
          <a:p>
            <a:r>
              <a:rPr lang="en-US" sz="1100">
                <a:solidFill>
                  <a:srgbClr val="002060"/>
                </a:solidFill>
                <a:latin typeface="Open Sans"/>
                <a:ea typeface="Open Sans"/>
                <a:cs typeface="Open Sans"/>
              </a:rPr>
              <a:t>feedback. These materials are the result of the work of</a:t>
            </a:r>
            <a:endParaRPr lang="en-US">
              <a:solidFill>
                <a:srgbClr val="002060"/>
              </a:solidFill>
              <a:latin typeface="Open Sans"/>
            </a:endParaRPr>
          </a:p>
          <a:p>
            <a:r>
              <a:rPr lang="en-US" sz="1100">
                <a:solidFill>
                  <a:srgbClr val="002060"/>
                </a:solidFill>
                <a:latin typeface="Open Sans"/>
                <a:ea typeface="Open Sans"/>
                <a:cs typeface="Open Sans"/>
              </a:rPr>
              <a:t>numerous individuals, and we are deeply grateful for</a:t>
            </a:r>
            <a:endParaRPr lang="en-US">
              <a:solidFill>
                <a:srgbClr val="002060"/>
              </a:solidFill>
              <a:latin typeface="Open Sans"/>
            </a:endParaRPr>
          </a:p>
          <a:p>
            <a:r>
              <a:rPr lang="en-US" sz="1100">
                <a:solidFill>
                  <a:srgbClr val="002060"/>
                </a:solidFill>
                <a:latin typeface="Open Sans"/>
                <a:ea typeface="Open Sans"/>
                <a:cs typeface="Open Sans"/>
              </a:rPr>
              <a:t>their contributions.</a:t>
            </a:r>
            <a:endParaRPr lang="en-US">
              <a:solidFill>
                <a:srgbClr val="002060"/>
              </a:solidFill>
              <a:latin typeface="Open Sans"/>
            </a:endParaRPr>
          </a:p>
          <a:p>
            <a:r>
              <a:rPr lang="en-US" sz="1100" b="1">
                <a:solidFill>
                  <a:srgbClr val="002060"/>
                </a:solidFill>
                <a:latin typeface="Open Sans"/>
                <a:ea typeface="Open Sans"/>
                <a:cs typeface="Open Sans"/>
              </a:rPr>
              <a:t>Notice:</a:t>
            </a:r>
            <a:r>
              <a:rPr lang="en-US" sz="1100">
                <a:solidFill>
                  <a:srgbClr val="002060"/>
                </a:solidFill>
                <a:latin typeface="Open Sans"/>
                <a:ea typeface="Open Sans"/>
                <a:cs typeface="Open Sans"/>
              </a:rPr>
              <a:t> These learning resources have been built</a:t>
            </a:r>
            <a:endParaRPr lang="en-US">
              <a:solidFill>
                <a:srgbClr val="002060"/>
              </a:solidFill>
              <a:latin typeface="Open Sans"/>
            </a:endParaRPr>
          </a:p>
          <a:p>
            <a:r>
              <a:rPr lang="en-US" sz="1100">
                <a:solidFill>
                  <a:srgbClr val="002060"/>
                </a:solidFill>
                <a:latin typeface="Open Sans"/>
                <a:ea typeface="Open Sans"/>
                <a:cs typeface="Open Sans"/>
              </a:rPr>
              <a:t>for Texas students, aligned to the Texas Essential</a:t>
            </a:r>
            <a:endParaRPr lang="en-US">
              <a:solidFill>
                <a:srgbClr val="002060"/>
              </a:solidFill>
              <a:latin typeface="Open Sans"/>
            </a:endParaRPr>
          </a:p>
          <a:p>
            <a:r>
              <a:rPr lang="en-US" sz="1100">
                <a:solidFill>
                  <a:srgbClr val="002060"/>
                </a:solidFill>
                <a:latin typeface="Open Sans"/>
                <a:ea typeface="Open Sans"/>
                <a:cs typeface="Open Sans"/>
              </a:rPr>
              <a:t>Knowledge and Skills, and are made available</a:t>
            </a:r>
            <a:endParaRPr lang="en-US">
              <a:solidFill>
                <a:srgbClr val="002060"/>
              </a:solidFill>
              <a:latin typeface="Open Sans"/>
            </a:endParaRPr>
          </a:p>
          <a:p>
            <a:r>
              <a:rPr lang="en-US" sz="1100">
                <a:solidFill>
                  <a:srgbClr val="002060"/>
                </a:solidFill>
                <a:latin typeface="Open Sans"/>
                <a:ea typeface="Open Sans"/>
                <a:cs typeface="Open Sans"/>
              </a:rPr>
              <a:t>pursuant to Chapter 31, Subchapter B-1 of the Texas</a:t>
            </a:r>
            <a:endParaRPr lang="en-US">
              <a:solidFill>
                <a:srgbClr val="002060"/>
              </a:solidFill>
              <a:latin typeface="Open Sans"/>
            </a:endParaRPr>
          </a:p>
          <a:p>
            <a:r>
              <a:rPr lang="en-US" sz="1100">
                <a:solidFill>
                  <a:srgbClr val="002060"/>
                </a:solidFill>
                <a:latin typeface="Open Sans"/>
                <a:ea typeface="Open Sans"/>
                <a:cs typeface="Open Sans"/>
              </a:rPr>
              <a:t>Education Code.</a:t>
            </a:r>
          </a:p>
        </p:txBody>
      </p:sp>
    </p:spTree>
    <p:extLst>
      <p:ext uri="{BB962C8B-B14F-4D97-AF65-F5344CB8AC3E}">
        <p14:creationId xmlns:p14="http://schemas.microsoft.com/office/powerpoint/2010/main" val="3193677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reserve="1" userDrawn="1">
  <p:cSld name="Copyrigh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D6BAE16B-C054-E75B-8E80-768423C80615}"/>
              </a:ext>
            </a:extLst>
          </p:cNvPr>
          <p:cNvSpPr>
            <a:spLocks noGrp="1"/>
          </p:cNvSpPr>
          <p:nvPr>
            <p:ph type="title" hasCustomPrompt="1"/>
          </p:nvPr>
        </p:nvSpPr>
        <p:spPr>
          <a:xfrm>
            <a:off x="10067193" y="70338"/>
            <a:ext cx="1975338" cy="791308"/>
          </a:xfrm>
          <a:prstGeom prst="rect">
            <a:avLst/>
          </a:prstGeom>
        </p:spPr>
        <p:txBody>
          <a:bodyPr/>
          <a:lstStyle>
            <a:lvl1pPr algn="r">
              <a:defRPr>
                <a:solidFill>
                  <a:srgbClr val="232C63"/>
                </a:solidFill>
              </a:defRPr>
            </a:lvl1pPr>
          </a:lstStyle>
          <a:p>
            <a:r>
              <a:rPr kumimoji="0" lang="en-US" sz="1400" b="1" i="0" u="none" strike="noStrike" kern="0" cap="none" spc="0" normalizeH="0" baseline="0" noProof="0">
                <a:ln>
                  <a:noFill/>
                </a:ln>
                <a:solidFill>
                  <a:srgbClr val="232C63"/>
                </a:solidFill>
                <a:effectLst/>
                <a:uLnTx/>
                <a:uFillTx/>
                <a:latin typeface="Arial"/>
                <a:cs typeface="Arial"/>
                <a:sym typeface="Arial"/>
              </a:rPr>
              <a:t>Copyright 2024 Texas Education Agency</a:t>
            </a:r>
            <a:endParaRPr lang="en-US"/>
          </a:p>
        </p:txBody>
      </p:sp>
      <p:sp>
        <p:nvSpPr>
          <p:cNvPr id="2" name="Google Shape;333;p58">
            <a:extLst>
              <a:ext uri="{FF2B5EF4-FFF2-40B4-BE49-F238E27FC236}">
                <a16:creationId xmlns:a16="http://schemas.microsoft.com/office/drawing/2014/main" id="{DC2EC6C6-5A7E-11A6-FAC3-E8079BDD5849}"/>
              </a:ext>
            </a:extLst>
          </p:cNvPr>
          <p:cNvSpPr txBox="1"/>
          <p:nvPr userDrawn="1"/>
        </p:nvSpPr>
        <p:spPr>
          <a:xfrm>
            <a:off x="4554415" y="1085851"/>
            <a:ext cx="7350369" cy="5772149"/>
          </a:xfrm>
          <a:prstGeom prst="rect">
            <a:avLst/>
          </a:prstGeom>
          <a:noFill/>
          <a:ln>
            <a:noFill/>
          </a:ln>
        </p:spPr>
        <p:txBody>
          <a:bodyPr spcFirstLastPara="1" wrap="square" lIns="4114800" tIns="91425" rIns="91425" bIns="91425" anchor="ctr" anchorCtr="0">
            <a:noAutofit/>
          </a:bodyPr>
          <a:lstStyle/>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 2024. Texas Education Agency. Portions of this work are adapted,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with permission, from originals created by</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Amplify Education, Inc. (amplify.com) and the Core Knowledge </a:t>
            </a:r>
          </a:p>
          <a:p>
            <a:pPr marL="0" marR="0" lvl="0" indent="0" algn="l" rtl="0">
              <a:spcBef>
                <a:spcPts val="0"/>
              </a:spcBef>
              <a:spcAft>
                <a:spcPts val="600"/>
              </a:spcAft>
              <a:buClr>
                <a:schemeClr val="dk1"/>
              </a:buClr>
              <a:buSzPts val="3600"/>
              <a:buFont typeface="Calibri"/>
              <a:buNone/>
            </a:pPr>
            <a:r>
              <a:rPr lang="en-US" sz="700">
                <a:solidFill>
                  <a:srgbClr val="002060"/>
                </a:solidFill>
                <a:latin typeface="Open Sans"/>
                <a:ea typeface="Open Sans"/>
                <a:cs typeface="Open Sans"/>
                <a:sym typeface="Open Sans"/>
              </a:rPr>
              <a:t>Foundation (coreknowledge.org).</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This work is licensed under a</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Creative Commons Attribution-NonCommercial-ShareAlike</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4.0 International License.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You are free:</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to Share—to copy, distribute, and transmit the work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to Remix—to adapt the work</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Under the following conditions:</a:t>
            </a:r>
            <a:endParaRPr lang="en-US" sz="70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Attribution—You must attribute any adaptations of the work in the </a:t>
            </a:r>
          </a:p>
          <a:p>
            <a:pPr marL="0" marR="0" lvl="0" indent="0" algn="l" rtl="0">
              <a:spcBef>
                <a:spcPts val="0"/>
              </a:spcBef>
              <a:spcAft>
                <a:spcPts val="300"/>
              </a:spcAft>
              <a:buClr>
                <a:schemeClr val="dk1"/>
              </a:buClr>
              <a:buSzPts val="3600"/>
              <a:buFont typeface="Calibri"/>
              <a:buNone/>
            </a:pPr>
            <a:r>
              <a:rPr lang="en-US" sz="700">
                <a:solidFill>
                  <a:srgbClr val="002060"/>
                </a:solidFill>
                <a:latin typeface="Open Sans"/>
                <a:ea typeface="Open Sans"/>
                <a:cs typeface="Open Sans"/>
                <a:sym typeface="Open Sans"/>
              </a:rPr>
              <a:t>following manner:</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 is based on original works of the Texas Education Agency,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as well as prior works by Amplify Education, Inc. (amplify.com) and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the Core Knowledge Foundation (coreknowledge.org) and is made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available under a Creative Commons Attribution-NonCommercial-</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ShareAlike 4.0 International License. This does not in any way imply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endorsement by those authors of this work.</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Noncommercial—You may not use this work for commercial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purposes.</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Share Alike—If you alter, transform, or build upon this work, you may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distribute the resulting work only under the same or similar license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to this one.</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With the understanding that:</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For any reuse or distribution, you must make clear to others the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license terms of this work. The best way to do this is with a link to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web page:</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https://creativecommons.org/licenses/by-nc-sa/4.0/</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Trademarks and trade names are shown in this book strictly for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illustrative and educational purposes and are the property of their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respective owners. References herein should not be regarded as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affecting the validity of said trademarks and trade names.</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 is based on prior works of Amplify Education, Inc.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(amplify.com) and the Core Knowledge Foundation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(coreknowledge.org) made available under a Creative Commons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Attribution- NonCommercial-ShareAlike 4.0 International License.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does not in any way imply endorsement by those authors of </a:t>
            </a: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this work.</a:t>
            </a: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a:solidFill>
                  <a:srgbClr val="002060"/>
                </a:solidFill>
                <a:latin typeface="Open Sans"/>
                <a:ea typeface="Open Sans"/>
                <a:cs typeface="Open Sans"/>
                <a:sym typeface="Open Sans"/>
              </a:rPr>
              <a:t>Printed in the USA</a:t>
            </a:r>
            <a:endParaRPr lang="en-US" sz="700">
              <a:solidFill>
                <a:srgbClr val="002060"/>
              </a:solidFill>
              <a:latin typeface="Open Sans"/>
              <a:ea typeface="Calibri"/>
              <a:cs typeface="Calibri"/>
            </a:endParaRPr>
          </a:p>
        </p:txBody>
      </p:sp>
    </p:spTree>
    <p:extLst>
      <p:ext uri="{BB962C8B-B14F-4D97-AF65-F5344CB8AC3E}">
        <p14:creationId xmlns:p14="http://schemas.microsoft.com/office/powerpoint/2010/main" val="861589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Custom Layout" preserve="1" userDrawn="1">
  <p:cSld name="Timer Icon">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4" name="Google Shape;14;p2">
            <a:extLst>
              <a:ext uri="{FF2B5EF4-FFF2-40B4-BE49-F238E27FC236}">
                <a16:creationId xmlns:a16="http://schemas.microsoft.com/office/drawing/2014/main" id="{18571CED-AD1F-B6C8-CEBD-4208D46E422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Timer Icon </a:t>
            </a:r>
          </a:p>
        </p:txBody>
      </p:sp>
      <p:grpSp>
        <p:nvGrpSpPr>
          <p:cNvPr id="7" name="Group 6" descr="Minute Timer">
            <a:extLst>
              <a:ext uri="{FF2B5EF4-FFF2-40B4-BE49-F238E27FC236}">
                <a16:creationId xmlns:a16="http://schemas.microsoft.com/office/drawing/2014/main" id="{DF2C005B-AB42-3C4B-A0F3-7DC61E61F436}"/>
              </a:ext>
            </a:extLst>
          </p:cNvPr>
          <p:cNvGrpSpPr/>
          <p:nvPr userDrawn="1"/>
        </p:nvGrpSpPr>
        <p:grpSpPr>
          <a:xfrm>
            <a:off x="11116820" y="5932865"/>
            <a:ext cx="987554" cy="731521"/>
            <a:chOff x="11116820" y="5932865"/>
            <a:chExt cx="987554" cy="731521"/>
          </a:xfrm>
        </p:grpSpPr>
        <p:pic>
          <p:nvPicPr>
            <p:cNvPr id="2" name="Picture 1">
              <a:extLst>
                <a:ext uri="{FF2B5EF4-FFF2-40B4-BE49-F238E27FC236}">
                  <a16:creationId xmlns:a16="http://schemas.microsoft.com/office/drawing/2014/main" id="{9CDEE648-A34E-EB3A-A7FA-CBDABBF4738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5" name="TextBox 4">
              <a:extLst>
                <a:ext uri="{FF2B5EF4-FFF2-40B4-BE49-F238E27FC236}">
                  <a16:creationId xmlns:a16="http://schemas.microsoft.com/office/drawing/2014/main" id="{BB2A7179-79CF-F195-04CC-CEFAD8DDCCE0}"/>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3488577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Custom Layout" preserve="1" userDrawn="1">
  <p:cSld name="Approved Icons F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Google Shape;14;p2">
            <a:extLst>
              <a:ext uri="{FF2B5EF4-FFF2-40B4-BE49-F238E27FC236}">
                <a16:creationId xmlns:a16="http://schemas.microsoft.com/office/drawing/2014/main" id="{B87F0133-0568-E798-EAA7-22EC152B64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Approved Icons</a:t>
            </a:r>
          </a:p>
        </p:txBody>
      </p:sp>
      <p:pic>
        <p:nvPicPr>
          <p:cNvPr id="1032" name="Picture 8">
            <a:extLst>
              <a:ext uri="{FF2B5EF4-FFF2-40B4-BE49-F238E27FC236}">
                <a16:creationId xmlns:a16="http://schemas.microsoft.com/office/drawing/2014/main" id="{CF1B0D6F-8A3C-7F84-4DF4-12CDAAFF4ECC}"/>
              </a:ext>
              <a:ext uri="{C183D7F6-B498-43B3-948B-1728B52AA6E4}">
                <adec:decorative xmlns:adec="http://schemas.microsoft.com/office/drawing/2017/decorative" val="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15D873-DA14-AC4F-5EF2-C52FC00A3BF5}"/>
              </a:ext>
            </a:extLst>
          </p:cNvPr>
          <p:cNvSpPr txBox="1"/>
          <p:nvPr userDrawn="1"/>
        </p:nvSpPr>
        <p:spPr>
          <a:xfrm>
            <a:off x="420070" y="3802182"/>
            <a:ext cx="2743200" cy="1384995"/>
          </a:xfrm>
          <a:prstGeom prst="rect">
            <a:avLst/>
          </a:prstGeom>
          <a:noFill/>
        </p:spPr>
        <p:txBody>
          <a:bodyPr wrap="square">
            <a:spAutoFit/>
          </a:bodyPr>
          <a:lstStyle/>
          <a:p>
            <a:r>
              <a:rPr lang="en-US" sz="1400" b="1" i="0" u="none" strike="noStrike">
                <a:solidFill>
                  <a:srgbClr val="002060"/>
                </a:solidFill>
                <a:effectLst/>
                <a:latin typeface="Open Sans" panose="020B0606030504020204" pitchFamily="34" charset="0"/>
              </a:rPr>
              <a:t>Chaining Icon – </a:t>
            </a:r>
            <a:r>
              <a:rPr lang="en-US" sz="1400" b="0" i="0" u="none" strike="noStrike">
                <a:solidFill>
                  <a:srgbClr val="002060"/>
                </a:solidFill>
                <a:effectLst/>
                <a:latin typeface="Open Sans" panose="020B0606030504020204" pitchFamily="34" charset="0"/>
              </a:rPr>
              <a:t>Use when there is mention of Chaining, a board/physical prop activity utilized extensively in the lower grade Foundational Skills decks.</a:t>
            </a:r>
            <a:endParaRPr lang="en-US" sz="1400" b="0"/>
          </a:p>
        </p:txBody>
      </p:sp>
      <p:pic>
        <p:nvPicPr>
          <p:cNvPr id="1030" name="Picture 6">
            <a:extLst>
              <a:ext uri="{FF2B5EF4-FFF2-40B4-BE49-F238E27FC236}">
                <a16:creationId xmlns:a16="http://schemas.microsoft.com/office/drawing/2014/main" id="{3492E23A-6D45-2A94-F646-C6733D464B72}"/>
              </a:ext>
              <a:ext uri="{C183D7F6-B498-43B3-948B-1728B52AA6E4}">
                <adec:decorative xmlns:adec="http://schemas.microsoft.com/office/drawing/2017/decorative" val="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2570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D9FEFF-2838-5476-320B-5189391A4A84}"/>
              </a:ext>
            </a:extLst>
          </p:cNvPr>
          <p:cNvSpPr txBox="1"/>
          <p:nvPr userDrawn="1"/>
        </p:nvSpPr>
        <p:spPr>
          <a:xfrm>
            <a:off x="3257032" y="3802182"/>
            <a:ext cx="2743200" cy="1384995"/>
          </a:xfrm>
          <a:prstGeom prst="rect">
            <a:avLst/>
          </a:prstGeom>
          <a:noFill/>
        </p:spPr>
        <p:txBody>
          <a:bodyPr wrap="square">
            <a:spAutoFit/>
          </a:bodyPr>
          <a:lstStyle/>
          <a:p>
            <a:pPr rtl="0">
              <a:spcBef>
                <a:spcPts val="0"/>
              </a:spcBef>
              <a:spcAft>
                <a:spcPts val="0"/>
              </a:spcAft>
            </a:pPr>
            <a:r>
              <a:rPr lang="en-US" sz="1400" b="1" i="0" u="none" strike="noStrike">
                <a:solidFill>
                  <a:srgbClr val="002060"/>
                </a:solidFill>
                <a:effectLst/>
                <a:latin typeface="Open Sans" panose="020B0606030504020204" pitchFamily="34" charset="0"/>
              </a:rPr>
              <a:t>Letter Cards – </a:t>
            </a:r>
            <a:r>
              <a:rPr lang="en-US" sz="1400" b="0" i="0" u="none" strike="noStrike">
                <a:solidFill>
                  <a:srgbClr val="002060"/>
                </a:solidFill>
                <a:effectLst/>
                <a:latin typeface="Open Sans" panose="020B0606030504020204" pitchFamily="34" charset="0"/>
              </a:rPr>
              <a:t>Use when there is mention of Small/Large Letter Cards, a physical prop used extensively in the lower grade Foundational Skills decks. </a:t>
            </a:r>
            <a:endParaRPr lang="en-US" b="0"/>
          </a:p>
        </p:txBody>
      </p:sp>
      <p:pic>
        <p:nvPicPr>
          <p:cNvPr id="1028" name="Picture 4">
            <a:extLst>
              <a:ext uri="{FF2B5EF4-FFF2-40B4-BE49-F238E27FC236}">
                <a16:creationId xmlns:a16="http://schemas.microsoft.com/office/drawing/2014/main" id="{7D5E8125-3207-0014-634C-C46574A39689}"/>
              </a:ext>
              <a:ext uri="{C183D7F6-B498-43B3-948B-1728B52AA6E4}">
                <adec:decorative xmlns:adec="http://schemas.microsoft.com/office/drawing/2017/decorative" val="1"/>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285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39200E5-A4E4-FC10-3FC1-7C8D36FE4B0C}"/>
              </a:ext>
            </a:extLst>
          </p:cNvPr>
          <p:cNvSpPr txBox="1"/>
          <p:nvPr userDrawn="1"/>
        </p:nvSpPr>
        <p:spPr>
          <a:xfrm>
            <a:off x="6285532" y="3775934"/>
            <a:ext cx="2743200" cy="1169551"/>
          </a:xfrm>
          <a:prstGeom prst="rect">
            <a:avLst/>
          </a:prstGeom>
          <a:noFill/>
        </p:spPr>
        <p:txBody>
          <a:bodyPr wrap="square">
            <a:spAutoFit/>
          </a:bodyPr>
          <a:lstStyle/>
          <a:p>
            <a:pPr rtl="0">
              <a:spcBef>
                <a:spcPts val="0"/>
              </a:spcBef>
              <a:spcAft>
                <a:spcPts val="0"/>
              </a:spcAft>
            </a:pPr>
            <a:r>
              <a:rPr lang="en-US" sz="1400" b="1" i="0" u="none" strike="noStrike">
                <a:solidFill>
                  <a:srgbClr val="002060"/>
                </a:solidFill>
                <a:effectLst/>
                <a:latin typeface="Open Sans" panose="020B0606030504020204" pitchFamily="34" charset="0"/>
              </a:rPr>
              <a:t>Tricky - </a:t>
            </a:r>
            <a:r>
              <a:rPr lang="en-US" sz="1400" b="0" i="0" u="none" strike="noStrike">
                <a:solidFill>
                  <a:srgbClr val="002060"/>
                </a:solidFill>
                <a:effectLst/>
                <a:latin typeface="Open Sans" panose="020B0606030504020204" pitchFamily="34" charset="0"/>
              </a:rPr>
              <a:t>Use when there is mention of Tricky Words, a physical prop used extensively in the lower grade Foundational Skills decks. </a:t>
            </a:r>
            <a:endParaRPr lang="en-US"/>
          </a:p>
        </p:txBody>
      </p:sp>
      <p:pic>
        <p:nvPicPr>
          <p:cNvPr id="1026" name="Picture 2">
            <a:extLst>
              <a:ext uri="{FF2B5EF4-FFF2-40B4-BE49-F238E27FC236}">
                <a16:creationId xmlns:a16="http://schemas.microsoft.com/office/drawing/2014/main" id="{FCEA2E57-AF98-2C03-787B-AAA795CBCCB5}"/>
              </a:ext>
              <a:ext uri="{C183D7F6-B498-43B3-948B-1728B52AA6E4}">
                <adec:decorative xmlns:adec="http://schemas.microsoft.com/office/drawing/2017/decorative" val="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314032" y="1058982"/>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92D4A8F-35C4-D602-A10D-30AC61A59E89}"/>
              </a:ext>
            </a:extLst>
          </p:cNvPr>
          <p:cNvSpPr txBox="1"/>
          <p:nvPr userDrawn="1"/>
        </p:nvSpPr>
        <p:spPr>
          <a:xfrm>
            <a:off x="9314032" y="3729767"/>
            <a:ext cx="2743200" cy="1169551"/>
          </a:xfrm>
          <a:prstGeom prst="rect">
            <a:avLst/>
          </a:prstGeom>
          <a:noFill/>
        </p:spPr>
        <p:txBody>
          <a:bodyPr wrap="square">
            <a:spAutoFit/>
          </a:bodyPr>
          <a:lstStyle/>
          <a:p>
            <a:r>
              <a:rPr lang="en-US" sz="1400" b="1" i="0" u="none" strike="noStrike">
                <a:solidFill>
                  <a:srgbClr val="002060"/>
                </a:solidFill>
                <a:effectLst/>
                <a:latin typeface="Open Sans" panose="020B0606030504020204" pitchFamily="34" charset="0"/>
              </a:rPr>
              <a:t>Wiggle - </a:t>
            </a:r>
            <a:r>
              <a:rPr lang="en-US" sz="1400" b="0" i="0" u="none" strike="noStrike">
                <a:solidFill>
                  <a:srgbClr val="002060"/>
                </a:solidFill>
                <a:effectLst/>
                <a:latin typeface="Open Sans" panose="020B0606030504020204" pitchFamily="34" charset="0"/>
              </a:rPr>
              <a:t>Use when there is mention of Wiggle Cards, a hand-held prop used extensively in the lower grade Foundational Skills decks.</a:t>
            </a:r>
            <a:endParaRPr lang="en-US"/>
          </a:p>
        </p:txBody>
      </p:sp>
    </p:spTree>
    <p:extLst>
      <p:ext uri="{BB962C8B-B14F-4D97-AF65-F5344CB8AC3E}">
        <p14:creationId xmlns:p14="http://schemas.microsoft.com/office/powerpoint/2010/main" val="2536311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reserve="1" userDrawn="1">
  <p:cSld name="Text">
    <p:spTree>
      <p:nvGrpSpPr>
        <p:cNvPr id="1" name="Shape 32"/>
        <p:cNvGrpSpPr/>
        <p:nvPr/>
      </p:nvGrpSpPr>
      <p:grpSpPr>
        <a:xfrm>
          <a:off x="0" y="0"/>
          <a:ext cx="0" cy="0"/>
          <a:chOff x="0" y="0"/>
          <a:chExt cx="0" cy="0"/>
        </a:xfrm>
      </p:grpSpPr>
      <p:sp>
        <p:nvSpPr>
          <p:cNvPr id="2" name="Google Shape;14;p2">
            <a:extLst>
              <a:ext uri="{FF2B5EF4-FFF2-40B4-BE49-F238E27FC236}">
                <a16:creationId xmlns:a16="http://schemas.microsoft.com/office/drawing/2014/main" id="{39CB79E5-19C5-109A-8376-BE22A90BF151}"/>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3" name="Text Placeholder 6">
            <a:extLst>
              <a:ext uri="{FF2B5EF4-FFF2-40B4-BE49-F238E27FC236}">
                <a16:creationId xmlns:a16="http://schemas.microsoft.com/office/drawing/2014/main" id="{01C2653F-32FF-38F4-D520-496C261B31F4}"/>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l">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Text</a:t>
            </a:r>
          </a:p>
        </p:txBody>
      </p:sp>
    </p:spTree>
    <p:extLst>
      <p:ext uri="{BB962C8B-B14F-4D97-AF65-F5344CB8AC3E}">
        <p14:creationId xmlns:p14="http://schemas.microsoft.com/office/powerpoint/2010/main" val="3055014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ining">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Chaining</a:t>
            </a:r>
          </a:p>
        </p:txBody>
      </p:sp>
      <p:pic>
        <p:nvPicPr>
          <p:cNvPr id="4" name="Picture 8">
            <a:extLst>
              <a:ext uri="{FF2B5EF4-FFF2-40B4-BE49-F238E27FC236}">
                <a16:creationId xmlns:a16="http://schemas.microsoft.com/office/drawing/2014/main" id="{FBC38038-168D-C488-EBFB-23F26C4F037F}"/>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06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tter Cards Icon">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Letter Cards</a:t>
            </a:r>
          </a:p>
        </p:txBody>
      </p:sp>
      <p:pic>
        <p:nvPicPr>
          <p:cNvPr id="3" name="Picture 6">
            <a:extLst>
              <a:ext uri="{FF2B5EF4-FFF2-40B4-BE49-F238E27FC236}">
                <a16:creationId xmlns:a16="http://schemas.microsoft.com/office/drawing/2014/main" id="{A18F65CD-CD47-8757-D36C-55BBD3CD2D4F}"/>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75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icky">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Tricky</a:t>
            </a:r>
          </a:p>
        </p:txBody>
      </p:sp>
      <p:pic>
        <p:nvPicPr>
          <p:cNvPr id="4" name="Picture 4">
            <a:extLst>
              <a:ext uri="{FF2B5EF4-FFF2-40B4-BE49-F238E27FC236}">
                <a16:creationId xmlns:a16="http://schemas.microsoft.com/office/drawing/2014/main" id="{0B3DEB2A-C5C1-58FD-861C-D6FFB1F555C6}"/>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02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ggle Card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Wiggle Cards</a:t>
            </a:r>
          </a:p>
        </p:txBody>
      </p:sp>
      <p:pic>
        <p:nvPicPr>
          <p:cNvPr id="3" name="Picture 2">
            <a:extLst>
              <a:ext uri="{FF2B5EF4-FFF2-40B4-BE49-F238E27FC236}">
                <a16:creationId xmlns:a16="http://schemas.microsoft.com/office/drawing/2014/main" id="{ABF32E19-644B-4806-EA35-2D73646B99C1}"/>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67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9_Custom Layout" preserve="1" userDrawn="1">
  <p:cSld name="Color Code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10" name="Google Shape;14;p2">
            <a:extLst>
              <a:ext uri="{FF2B5EF4-FFF2-40B4-BE49-F238E27FC236}">
                <a16:creationId xmlns:a16="http://schemas.microsoft.com/office/drawing/2014/main" id="{39036C77-0077-B76C-A7C8-F4C4E35ADB45}"/>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Color Codes</a:t>
            </a:r>
          </a:p>
        </p:txBody>
      </p:sp>
      <p:sp>
        <p:nvSpPr>
          <p:cNvPr id="11" name="TextBox 10">
            <a:extLst>
              <a:ext uri="{FF2B5EF4-FFF2-40B4-BE49-F238E27FC236}">
                <a16:creationId xmlns:a16="http://schemas.microsoft.com/office/drawing/2014/main" id="{BB3D5C32-7FDF-C6B0-AEF0-26AADFDC2B3D}"/>
              </a:ext>
            </a:extLst>
          </p:cNvPr>
          <p:cNvSpPr txBox="1"/>
          <p:nvPr userDrawn="1"/>
        </p:nvSpPr>
        <p:spPr>
          <a:xfrm>
            <a:off x="998444" y="4019363"/>
            <a:ext cx="4182728" cy="1323439"/>
          </a:xfrm>
          <a:prstGeom prst="rect">
            <a:avLst/>
          </a:prstGeom>
          <a:noFill/>
        </p:spPr>
        <p:txBody>
          <a:bodyPr wrap="square" rtlCol="0">
            <a:spAutoFit/>
          </a:bodyPr>
          <a:lstStyle/>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6"/>
                </a:solidFill>
                <a:latin typeface="Open Sans" panose="020B0606030504020204" pitchFamily="34" charset="0"/>
                <a:ea typeface="Open Sans" panose="020B0606030504020204" pitchFamily="34" charset="0"/>
                <a:cs typeface="Open Sans" panose="020B0606030504020204" pitchFamily="34" charset="0"/>
                <a:sym typeface="Arial"/>
              </a:rPr>
              <a:t>Kindergarten</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#F05174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rPr>
              <a:t>Grade 1</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#35BDB4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a:rPr>
              <a:t>Grade 2</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#F47D52</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a:solidFill>
                  <a:schemeClr val="accent3"/>
                </a:solidFill>
                <a:latin typeface="Open Sans" panose="020B0606030504020204" pitchFamily="34" charset="0"/>
                <a:ea typeface="Open Sans" panose="020B0606030504020204" pitchFamily="34" charset="0"/>
                <a:cs typeface="Open Sans" panose="020B0606030504020204" pitchFamily="34" charset="0"/>
                <a:sym typeface="Arial"/>
              </a:rPr>
              <a:t>Grade 3</a:t>
            </a:r>
            <a:r>
              <a:rPr lang="sv-SE"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#41B653</a:t>
            </a:r>
          </a:p>
        </p:txBody>
      </p:sp>
      <p:pic>
        <p:nvPicPr>
          <p:cNvPr id="12" name="Picture 11">
            <a:extLst>
              <a:ext uri="{FF2B5EF4-FFF2-40B4-BE49-F238E27FC236}">
                <a16:creationId xmlns:a16="http://schemas.microsoft.com/office/drawing/2014/main" id="{26B53919-FC01-012C-53AD-4E360AEDC539}"/>
              </a:ext>
            </a:extLst>
          </p:cNvPr>
          <p:cNvPicPr>
            <a:picLocks noChangeAspect="1"/>
          </p:cNvPicPr>
          <p:nvPr userDrawn="1"/>
        </p:nvPicPr>
        <p:blipFill>
          <a:blip r:embed="rId3"/>
          <a:stretch>
            <a:fillRect/>
          </a:stretch>
        </p:blipFill>
        <p:spPr>
          <a:xfrm>
            <a:off x="5374914" y="4019363"/>
            <a:ext cx="5372850" cy="1476581"/>
          </a:xfrm>
          <a:prstGeom prst="rect">
            <a:avLst/>
          </a:prstGeom>
          <a:ln w="19050">
            <a:solidFill>
              <a:schemeClr val="tx1"/>
            </a:solidFill>
          </a:ln>
        </p:spPr>
      </p:pic>
      <p:sp>
        <p:nvSpPr>
          <p:cNvPr id="14" name="TextBox 13">
            <a:extLst>
              <a:ext uri="{FF2B5EF4-FFF2-40B4-BE49-F238E27FC236}">
                <a16:creationId xmlns:a16="http://schemas.microsoft.com/office/drawing/2014/main" id="{6D21E9E4-A06C-E7CB-F956-781EE14AABBB}"/>
              </a:ext>
            </a:extLst>
          </p:cNvPr>
          <p:cNvSpPr txBox="1"/>
          <p:nvPr userDrawn="1"/>
        </p:nvSpPr>
        <p:spPr>
          <a:xfrm>
            <a:off x="998444" y="1870491"/>
            <a:ext cx="10431556" cy="1938992"/>
          </a:xfrm>
          <a:prstGeom prst="rect">
            <a:avLst/>
          </a:prstGeom>
          <a:noFill/>
        </p:spPr>
        <p:txBody>
          <a:bodyPr wrap="square">
            <a:spAutoFit/>
          </a:bodyPr>
          <a:lstStyle/>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Go to Slide 1 of the Master Slides.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purple line.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Shape Format to edit the Line colors. The theme colors are programmed to match the grade colors you need. </a:t>
            </a:r>
          </a:p>
          <a:p>
            <a:pPr marL="342900" indent="-342900">
              <a:buClr>
                <a:srgbClr val="002060"/>
              </a:buClr>
              <a:buFont typeface="+mj-lt"/>
              <a:buAutoNum type="arabicPeriod"/>
            </a:pPr>
            <a:r>
              <a:rPr lang="en-US" sz="2000" b="0" i="0" u="none" strike="noStrike" cap="none">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4" name="TextBox 3">
            <a:extLst>
              <a:ext uri="{FF2B5EF4-FFF2-40B4-BE49-F238E27FC236}">
                <a16:creationId xmlns:a16="http://schemas.microsoft.com/office/drawing/2014/main" id="{9813A8C3-6E62-04E4-0879-A6F698ABB661}"/>
              </a:ext>
            </a:extLst>
          </p:cNvPr>
          <p:cNvSpPr txBox="1"/>
          <p:nvPr userDrawn="1"/>
        </p:nvSpPr>
        <p:spPr>
          <a:xfrm>
            <a:off x="721960" y="1470381"/>
            <a:ext cx="10984523" cy="400110"/>
          </a:xfrm>
          <a:prstGeom prst="rect">
            <a:avLst/>
          </a:prstGeom>
          <a:noFill/>
        </p:spPr>
        <p:txBody>
          <a:bodyPr wrap="square">
            <a:spAutoFit/>
          </a:bodyPr>
          <a:lstStyle/>
          <a:p>
            <a:r>
              <a:rPr lang="en-US" sz="2000">
                <a:solidFill>
                  <a:schemeClr val="tx1"/>
                </a:solidFill>
                <a:latin typeface="+mn-lt"/>
              </a:rPr>
              <a:t>To edit the colored line above to match the appropriate grade color for your deck: </a:t>
            </a:r>
          </a:p>
        </p:txBody>
      </p:sp>
    </p:spTree>
    <p:extLst>
      <p:ext uri="{BB962C8B-B14F-4D97-AF65-F5344CB8AC3E}">
        <p14:creationId xmlns:p14="http://schemas.microsoft.com/office/powerpoint/2010/main" val="2328944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Custom Layout" preserve="1" userDrawn="1">
  <p:cSld name="Kinder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6E2C5A6B-4E91-0DB9-E1DB-671D1F7E242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K Foundational Skills | Unit # | Lesson #</a:t>
            </a:r>
            <a:endParaRPr/>
          </a:p>
        </p:txBody>
      </p:sp>
    </p:spTree>
    <p:extLst>
      <p:ext uri="{BB962C8B-B14F-4D97-AF65-F5344CB8AC3E}">
        <p14:creationId xmlns:p14="http://schemas.microsoft.com/office/powerpoint/2010/main" val="484176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Custom Layout" preserve="1" userDrawn="1">
  <p:cSld name="Kinder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3F8C786-80D7-2218-B2E8-0D1CC13793C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E4177DAF-274B-C025-79FC-F856AA912C1F}"/>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3182667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1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4" name="Google Shape;80;p17">
            <a:extLst>
              <a:ext uri="{FF2B5EF4-FFF2-40B4-BE49-F238E27FC236}">
                <a16:creationId xmlns:a16="http://schemas.microsoft.com/office/drawing/2014/main" id="{E3BDE695-8E43-9E6D-9865-7BB85F6BAFF3}"/>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1 Foundational Skills | Unit # | Lesson #</a:t>
            </a:r>
            <a:endParaRPr/>
          </a:p>
        </p:txBody>
      </p:sp>
    </p:spTree>
    <p:extLst>
      <p:ext uri="{BB962C8B-B14F-4D97-AF65-F5344CB8AC3E}">
        <p14:creationId xmlns:p14="http://schemas.microsoft.com/office/powerpoint/2010/main" val="1337688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1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6D1E6CD-9AD2-BD44-8827-CA68AF75B6B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BE5A55A8-E696-BB42-5DFE-C6002887877E}"/>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2013025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2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5" name="Google Shape;80;p17">
            <a:extLst>
              <a:ext uri="{FF2B5EF4-FFF2-40B4-BE49-F238E27FC236}">
                <a16:creationId xmlns:a16="http://schemas.microsoft.com/office/drawing/2014/main" id="{5AA6D88E-3DC6-0CA7-929C-705C204B08A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2 Foundational Skills | Unit # | Lesson #</a:t>
            </a:r>
            <a:endParaRPr/>
          </a:p>
        </p:txBody>
      </p:sp>
    </p:spTree>
    <p:extLst>
      <p:ext uri="{BB962C8B-B14F-4D97-AF65-F5344CB8AC3E}">
        <p14:creationId xmlns:p14="http://schemas.microsoft.com/office/powerpoint/2010/main" val="288786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reserve="1" userDrawn="1">
  <p:cSld name="Purpose for Listening">
    <p:spTree>
      <p:nvGrpSpPr>
        <p:cNvPr id="1" name="Shape 32"/>
        <p:cNvGrpSpPr/>
        <p:nvPr/>
      </p:nvGrpSpPr>
      <p:grpSpPr>
        <a:xfrm>
          <a:off x="0" y="0"/>
          <a:ext cx="0" cy="0"/>
          <a:chOff x="0" y="0"/>
          <a:chExt cx="0" cy="0"/>
        </a:xfrm>
      </p:grpSpPr>
      <p:sp>
        <p:nvSpPr>
          <p:cNvPr id="4" name="Google Shape;14;p2">
            <a:extLst>
              <a:ext uri="{FF2B5EF4-FFF2-40B4-BE49-F238E27FC236}">
                <a16:creationId xmlns:a16="http://schemas.microsoft.com/office/drawing/2014/main" id="{DE54E0BB-F10E-CBFA-D599-4F3296656C9B}"/>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Purpose for Listening</a:t>
            </a:r>
          </a:p>
        </p:txBody>
      </p:sp>
      <p:sp>
        <p:nvSpPr>
          <p:cNvPr id="7" name="Text Placeholder 6">
            <a:extLst>
              <a:ext uri="{FF2B5EF4-FFF2-40B4-BE49-F238E27FC236}">
                <a16:creationId xmlns:a16="http://schemas.microsoft.com/office/drawing/2014/main" id="{122C9663-8AD1-DE80-37F4-8D040A1E2CB6}"/>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Listen carefully to learn…</a:t>
            </a:r>
          </a:p>
        </p:txBody>
      </p:sp>
    </p:spTree>
    <p:extLst>
      <p:ext uri="{BB962C8B-B14F-4D97-AF65-F5344CB8AC3E}">
        <p14:creationId xmlns:p14="http://schemas.microsoft.com/office/powerpoint/2010/main" val="3559231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2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9E8AD19E-1D36-D78C-3813-F34F16909779}"/>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305C1171-A42C-B1D0-3279-C7BDDA150634}"/>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2324361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3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37110DE2-1E88-E96B-2B86-173EA288383E}"/>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a:t>Grade 3 Foundational Skills | Unit # | Lesson #</a:t>
            </a:r>
            <a:endParaRPr/>
          </a:p>
        </p:txBody>
      </p:sp>
    </p:spTree>
    <p:extLst>
      <p:ext uri="{BB962C8B-B14F-4D97-AF65-F5344CB8AC3E}">
        <p14:creationId xmlns:p14="http://schemas.microsoft.com/office/powerpoint/2010/main" val="1331697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3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FB02D0C1-DCD1-4689-5716-05580C9AA275}"/>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UNIQUE ID</a:t>
            </a:r>
          </a:p>
        </p:txBody>
      </p:sp>
      <p:sp>
        <p:nvSpPr>
          <p:cNvPr id="5" name="Title 1">
            <a:extLst>
              <a:ext uri="{FF2B5EF4-FFF2-40B4-BE49-F238E27FC236}">
                <a16:creationId xmlns:a16="http://schemas.microsoft.com/office/drawing/2014/main" id="{BE225BDA-DC37-307B-4422-F61DBC8E9509}"/>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a:t>Back Cover</a:t>
            </a:r>
          </a:p>
        </p:txBody>
      </p:sp>
    </p:spTree>
    <p:extLst>
      <p:ext uri="{BB962C8B-B14F-4D97-AF65-F5344CB8AC3E}">
        <p14:creationId xmlns:p14="http://schemas.microsoft.com/office/powerpoint/2010/main" val="43183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Section</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29632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2">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Section</a:t>
            </a:r>
          </a:p>
        </p:txBody>
      </p:sp>
      <p:sp>
        <p:nvSpPr>
          <p:cNvPr id="6" name="Picture Placeholder 6">
            <a:extLst>
              <a:ext uri="{FF2B5EF4-FFF2-40B4-BE49-F238E27FC236}">
                <a16:creationId xmlns:a16="http://schemas.microsoft.com/office/drawing/2014/main" id="{B1E26786-4828-4500-105A-A854165DB362}"/>
              </a:ext>
            </a:extLst>
          </p:cNvPr>
          <p:cNvSpPr>
            <a:spLocks noGrp="1"/>
          </p:cNvSpPr>
          <p:nvPr>
            <p:ph type="pic" sz="quarter" idx="11"/>
          </p:nvPr>
        </p:nvSpPr>
        <p:spPr>
          <a:xfrm>
            <a:off x="3787775" y="2198790"/>
            <a:ext cx="4616450" cy="3657600"/>
          </a:xfrm>
          <a:prstGeom prst="rect">
            <a:avLst/>
          </a:prstGeom>
          <a:ln w="28575">
            <a:solidFill>
              <a:srgbClr val="000000"/>
            </a:solidFill>
          </a:ln>
        </p:spPr>
        <p:txBody>
          <a:bodyPr/>
          <a:lstStyle>
            <a:lvl1pPr>
              <a:defRPr>
                <a:latin typeface="+mn-lt"/>
              </a:defRPr>
            </a:lvl1pPr>
          </a:lstStyle>
          <a:p>
            <a:endParaRPr lang="en-US"/>
          </a:p>
        </p:txBody>
      </p:sp>
      <p:sp>
        <p:nvSpPr>
          <p:cNvPr id="9" name="Rectangle 8">
            <a:extLst>
              <a:ext uri="{FF2B5EF4-FFF2-40B4-BE49-F238E27FC236}">
                <a16:creationId xmlns:a16="http://schemas.microsoft.com/office/drawing/2014/main" id="{88EE0090-52F9-4A8F-A12E-7B77AEF2EAF0}"/>
              </a:ext>
            </a:extLst>
          </p:cNvPr>
          <p:cNvSpPr/>
          <p:nvPr userDrawn="1"/>
        </p:nvSpPr>
        <p:spPr>
          <a:xfrm>
            <a:off x="73152" y="6382512"/>
            <a:ext cx="3474720" cy="396210"/>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6B05A012-99C2-6B33-1ED5-0FF071934FF6}"/>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
        <p:nvSpPr>
          <p:cNvPr id="11" name="Rectangle 10">
            <a:extLst>
              <a:ext uri="{FF2B5EF4-FFF2-40B4-BE49-F238E27FC236}">
                <a16:creationId xmlns:a16="http://schemas.microsoft.com/office/drawing/2014/main" id="{381E2B7F-1E83-110D-DD9B-3D4254AB967C}"/>
              </a:ext>
            </a:extLst>
          </p:cNvPr>
          <p:cNvSpPr/>
          <p:nvPr userDrawn="1"/>
        </p:nvSpPr>
        <p:spPr>
          <a:xfrm>
            <a:off x="73152" y="1152144"/>
            <a:ext cx="3474720" cy="39528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8B799B29-4A2E-D048-AFDF-B9B344E84A1D}"/>
              </a:ext>
            </a:extLst>
          </p:cNvPr>
          <p:cNvSpPr>
            <a:spLocks noGrp="1"/>
          </p:cNvSpPr>
          <p:nvPr>
            <p:ph type="body" sz="quarter" idx="13" hasCustomPrompt="1"/>
          </p:nvPr>
        </p:nvSpPr>
        <p:spPr>
          <a:xfrm>
            <a:off x="73152" y="1152144"/>
            <a:ext cx="3474720" cy="393192"/>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Tree>
    <p:extLst>
      <p:ext uri="{BB962C8B-B14F-4D97-AF65-F5344CB8AC3E}">
        <p14:creationId xmlns:p14="http://schemas.microsoft.com/office/powerpoint/2010/main" val="39360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Chapter Intro">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Introduce Chapter</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lvl="0"/>
            <a:r>
              <a:rPr lang="en-US">
                <a:solidFill>
                  <a:schemeClr val="bg1"/>
                </a:solidFill>
                <a:latin typeface="+mn-lt"/>
              </a:rPr>
              <a:t>Chapter #: “Title”</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Reader </a:t>
            </a:r>
            <a:r>
              <a:rPr lang="en-US">
                <a:solidFill>
                  <a:srgbClr val="FFFFFF"/>
                </a:solidFill>
                <a:latin typeface="Open Sans"/>
                <a:ea typeface="Open Sans"/>
                <a:cs typeface="Open Sans"/>
                <a:sym typeface="Open Sans"/>
              </a:rPr>
              <a:t>p. #</a:t>
            </a:r>
          </a:p>
        </p:txBody>
      </p:sp>
    </p:spTree>
    <p:extLst>
      <p:ext uri="{BB962C8B-B14F-4D97-AF65-F5344CB8AC3E}">
        <p14:creationId xmlns:p14="http://schemas.microsoft.com/office/powerpoint/2010/main" val="25099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Check Understanding">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5361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2483944"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a:solidFill>
                  <a:srgbClr val="FFFFFF"/>
                </a:solidFill>
                <a:latin typeface="Open Sans"/>
                <a:ea typeface="Open Sans"/>
                <a:cs typeface="Open Sans"/>
                <a:sym typeface="Open Sans"/>
              </a:rPr>
              <a:t>Activity Book</a:t>
            </a:r>
            <a:r>
              <a:rPr lang="en-US">
                <a:solidFill>
                  <a:srgbClr val="FFFFFF"/>
                </a:solidFill>
                <a:latin typeface="Open Sans"/>
                <a:ea typeface="Open Sans"/>
                <a:cs typeface="Open Sans"/>
                <a:sym typeface="Open Sans"/>
              </a:rPr>
              <a:t> pp. #–#</a:t>
            </a:r>
          </a:p>
        </p:txBody>
      </p:sp>
      <p:sp>
        <p:nvSpPr>
          <p:cNvPr id="2" name="Picture Placeholder 4">
            <a:extLst>
              <a:ext uri="{FF2B5EF4-FFF2-40B4-BE49-F238E27FC236}">
                <a16:creationId xmlns:a16="http://schemas.microsoft.com/office/drawing/2014/main" id="{4AB99C94-22FB-1522-3488-F33CE2346186}"/>
              </a:ext>
            </a:extLst>
          </p:cNvPr>
          <p:cNvSpPr>
            <a:spLocks noGrp="1"/>
          </p:cNvSpPr>
          <p:nvPr>
            <p:ph type="pic" sz="quarter" idx="13"/>
          </p:nvPr>
        </p:nvSpPr>
        <p:spPr>
          <a:xfrm>
            <a:off x="6194301"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600134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blipFill dpi="0" rotWithShape="1">
          <a:blip r:embed="rId36">
            <a:lum/>
          </a:blip>
          <a:srcRect/>
          <a:stretch>
            <a:fillRect/>
          </a:stretch>
        </a:blipFill>
        <a:effectLst/>
      </p:bgPr>
    </p:bg>
    <p:spTree>
      <p:nvGrpSpPr>
        <p:cNvPr id="1" name="Shape 9"/>
        <p:cNvGrpSpPr/>
        <p:nvPr/>
      </p:nvGrpSpPr>
      <p:grpSpPr>
        <a:xfrm>
          <a:off x="0" y="0"/>
          <a:ext cx="0" cy="0"/>
          <a:chOff x="0" y="0"/>
          <a:chExt cx="0" cy="0"/>
        </a:xfrm>
      </p:grpSpPr>
      <p:sp>
        <p:nvSpPr>
          <p:cNvPr id="2" name="Google Shape;14;p2">
            <a:extLst>
              <a:ext uri="{FF2B5EF4-FFF2-40B4-BE49-F238E27FC236}">
                <a16:creationId xmlns:a16="http://schemas.microsoft.com/office/drawing/2014/main" id="{1006BF69-B5D7-92E0-0EF4-7C184A055EE2}"/>
              </a:ext>
              <a:ext uri="{C183D7F6-B498-43B3-948B-1728B52AA6E4}">
                <adec:decorative xmlns:adec="http://schemas.microsoft.com/office/drawing/2017/decorative" val="1"/>
              </a:ext>
            </a:extLst>
          </p:cNvPr>
          <p:cNvSpPr txBox="1">
            <a:spLocks/>
          </p:cNvSpPr>
          <p:nvPr userDrawn="1"/>
        </p:nvSpPr>
        <p:spPr>
          <a:xfrm>
            <a:off x="415650" y="0"/>
            <a:ext cx="11360700" cy="98473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700"/>
              <a:buFont typeface="Arial"/>
              <a:buNone/>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25;p5">
            <a:extLst>
              <a:ext uri="{FF2B5EF4-FFF2-40B4-BE49-F238E27FC236}">
                <a16:creationId xmlns:a16="http://schemas.microsoft.com/office/drawing/2014/main" id="{F940FFF5-28D9-D4F0-5BFF-23FA4852F0A2}"/>
              </a:ext>
              <a:ext uri="{C183D7F6-B498-43B3-948B-1728B52AA6E4}">
                <adec:decorative xmlns:adec="http://schemas.microsoft.com/office/drawing/2017/decorative" val="1"/>
              </a:ext>
            </a:extLst>
          </p:cNvPr>
          <p:cNvSpPr txBox="1">
            <a:spLocks/>
          </p:cNvSpPr>
          <p:nvPr userDrawn="1"/>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457200" algn="l" rtl="0">
              <a:lnSpc>
                <a:spcPct val="100000"/>
              </a:lnSpc>
              <a:spcBef>
                <a:spcPts val="1200"/>
              </a:spcBef>
              <a:spcAft>
                <a:spcPts val="1200"/>
              </a:spcAft>
              <a:buClr>
                <a:srgbClr val="002060"/>
              </a:buClr>
              <a:buSzPts val="2400"/>
              <a:buFont typeface="Symbol" panose="05050102010706020507" pitchFamily="18" charset="2"/>
              <a:buChar char=""/>
              <a:defRPr sz="2800" b="0" i="0" u="none" strike="noStrike" cap="none">
                <a:solidFill>
                  <a:srgbClr val="002060"/>
                </a:solidFill>
                <a:latin typeface="Arial"/>
                <a:ea typeface="Arial"/>
                <a:cs typeface="Arial"/>
                <a:sym typeface="Arial"/>
              </a:defRPr>
            </a:lvl1pPr>
            <a:lvl2pPr marL="914400" marR="0" lvl="1"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2pPr>
            <a:lvl3pPr marL="1371600" marR="0" lvl="2"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3pPr>
            <a:lvl4pPr marL="1828800" marR="0" lvl="3"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4pPr>
            <a:lvl5pPr marL="2286000" marR="0" lvl="4"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5pPr>
            <a:lvl6pPr marL="2743200" marR="0" lvl="5"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6pPr>
            <a:lvl7pPr marL="3200400" marR="0" lvl="6"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7pPr>
            <a:lvl8pPr marL="3657600" marR="0" lvl="7"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8pPr>
            <a:lvl9pPr marL="4114800" marR="0" lvl="8"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9pPr>
          </a:lstStyle>
          <a:p>
            <a:pPr marL="0" indent="0">
              <a:buNone/>
            </a:pPr>
            <a:endParaRPr lang="en-US"/>
          </a:p>
        </p:txBody>
      </p:sp>
      <p:cxnSp>
        <p:nvCxnSpPr>
          <p:cNvPr id="6" name="Straight Connector 5">
            <a:extLst>
              <a:ext uri="{FF2B5EF4-FFF2-40B4-BE49-F238E27FC236}">
                <a16:creationId xmlns:a16="http://schemas.microsoft.com/office/drawing/2014/main" id="{992FC459-27CA-F47D-CC66-677307CF893E}"/>
              </a:ext>
              <a:ext uri="{C183D7F6-B498-43B3-948B-1728B52AA6E4}">
                <adec:decorative xmlns:adec="http://schemas.microsoft.com/office/drawing/2017/decorative" val="1"/>
              </a:ext>
            </a:extLst>
          </p:cNvPr>
          <p:cNvCxnSpPr/>
          <p:nvPr userDrawn="1"/>
        </p:nvCxnSpPr>
        <p:spPr>
          <a:xfrm>
            <a:off x="0" y="1069848"/>
            <a:ext cx="1219200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4" name="Google Shape;100;p20">
            <a:extLst>
              <a:ext uri="{FF2B5EF4-FFF2-40B4-BE49-F238E27FC236}">
                <a16:creationId xmlns:a16="http://schemas.microsoft.com/office/drawing/2014/main" id="{72D29DC7-ADF4-A33F-9266-407E42F36C73}"/>
              </a:ext>
              <a:ext uri="{C183D7F6-B498-43B3-948B-1728B52AA6E4}">
                <adec:decorative xmlns:adec="http://schemas.microsoft.com/office/drawing/2017/decorative" val="1"/>
              </a:ext>
            </a:extLst>
          </p:cNvPr>
          <p:cNvSpPr txBox="1"/>
          <p:nvPr userDrawn="1"/>
        </p:nvSpPr>
        <p:spPr>
          <a:xfrm>
            <a:off x="0" y="0"/>
            <a:ext cx="12192000" cy="987552"/>
          </a:xfrm>
          <a:prstGeom prst="rect">
            <a:avLst/>
          </a:prstGeom>
          <a:noFill/>
          <a:ln>
            <a:noFill/>
          </a:ln>
        </p:spPr>
        <p:txBody>
          <a:bodyPr spcFirstLastPara="1" wrap="square" lIns="731520" tIns="0" rIns="731520" bIns="45720" anchor="ctr" anchorCtr="0">
            <a:noAutofit/>
          </a:bodyPr>
          <a:lstStyle/>
          <a:p>
            <a:pPr marL="0" marR="0" lvl="0" indent="0" rtl="0">
              <a:lnSpc>
                <a:spcPct val="100000"/>
              </a:lnSpc>
              <a:spcBef>
                <a:spcPts val="0"/>
              </a:spcBef>
              <a:spcAft>
                <a:spcPts val="0"/>
              </a:spcAft>
              <a:buClr>
                <a:schemeClr val="dk1"/>
              </a:buClr>
              <a:buSzPts val="1100"/>
              <a:buFont typeface="Arial"/>
              <a:buNone/>
            </a:pPr>
            <a:endParaRPr sz="2800" b="0" i="0" u="none" strike="noStrike" cap="none">
              <a:solidFill>
                <a:srgbClr val="000000"/>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8" r:id="rId1"/>
    <p:sldLayoutId id="2147483649" r:id="rId2"/>
    <p:sldLayoutId id="2147483697" r:id="rId3"/>
    <p:sldLayoutId id="2147483700" r:id="rId4"/>
    <p:sldLayoutId id="2147483701" r:id="rId5"/>
    <p:sldLayoutId id="2147483702" r:id="rId6"/>
    <p:sldLayoutId id="2147483704" r:id="rId7"/>
    <p:sldLayoutId id="2147483689" r:id="rId8"/>
    <p:sldLayoutId id="2147483705" r:id="rId9"/>
    <p:sldLayoutId id="2147483650" r:id="rId10"/>
    <p:sldLayoutId id="2147483722" r:id="rId11"/>
    <p:sldLayoutId id="2147483690" r:id="rId12"/>
    <p:sldLayoutId id="2147483676" r:id="rId13"/>
    <p:sldLayoutId id="2147483723" r:id="rId14"/>
    <p:sldLayoutId id="2147483732" r:id="rId15"/>
    <p:sldLayoutId id="2147483733" r:id="rId16"/>
    <p:sldLayoutId id="2147483651" r:id="rId17"/>
    <p:sldLayoutId id="2147483672" r:id="rId18"/>
    <p:sldLayoutId id="2147483734" r:id="rId19"/>
    <p:sldLayoutId id="2147483729" r:id="rId20"/>
    <p:sldLayoutId id="2147483730" r:id="rId21"/>
    <p:sldLayoutId id="2147483735" r:id="rId22"/>
    <p:sldLayoutId id="2147483654" r:id="rId23"/>
    <p:sldLayoutId id="2147483677" r:id="rId24"/>
    <p:sldLayoutId id="2147483728" r:id="rId25"/>
    <p:sldLayoutId id="2147483674" r:id="rId26"/>
    <p:sldLayoutId id="2147483675" r:id="rId27"/>
    <p:sldLayoutId id="2147483669" r:id="rId28"/>
    <p:sldLayoutId id="2147483703" r:id="rId29"/>
    <p:sldLayoutId id="2147483724" r:id="rId30"/>
    <p:sldLayoutId id="2147483725" r:id="rId31"/>
    <p:sldLayoutId id="2147483726" r:id="rId32"/>
    <p:sldLayoutId id="2147483727" r:id="rId33"/>
    <p:sldLayoutId id="214748367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2060"/>
        </a:buClr>
        <a:buFont typeface="Arial"/>
        <a:defRPr sz="1400" b="0"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307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4" r:id="rId5"/>
    <p:sldLayoutId id="2147483683" r:id="rId6"/>
    <p:sldLayoutId id="2147483687" r:id="rId7"/>
    <p:sldLayoutId id="214748368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C484CE-DF13-551C-E178-B2B2581879FE}"/>
              </a:ext>
            </a:extLst>
          </p:cNvPr>
          <p:cNvSpPr>
            <a:spLocks noGrp="1"/>
          </p:cNvSpPr>
          <p:nvPr>
            <p:ph type="title" idx="4294967295"/>
          </p:nvPr>
        </p:nvSpPr>
        <p:spPr>
          <a:xfrm>
            <a:off x="2932541" y="5910912"/>
            <a:ext cx="9099933" cy="525600"/>
          </a:xfrm>
          <a:prstGeom prst="rect">
            <a:avLst/>
          </a:prstGeom>
          <a:noFill/>
          <a:ln>
            <a:noFill/>
            <a:prstDash/>
          </a:ln>
          <a:effectLst/>
        </p:spPr>
        <p:txBody>
          <a:bodyPr rot="0" spcFirstLastPara="1" vertOverflow="overflow" horzOverflow="overflow" vert="horz" wrap="square" lIns="0" tIns="121900" rIns="121900" bIns="121900" numCol="1" spcCol="0" rtlCol="0" fromWordArt="0" anchor="t" anchorCtr="0" forceAA="0" compatLnSpc="1">
            <a:prstTxWarp prst="textNoShape">
              <a:avLst/>
            </a:prstTxWarp>
            <a:noAutofit/>
          </a:bodyPr>
          <a:lstStyle/>
          <a:p>
            <a:pPr marL="76200" marR="0" lvl="0" indent="0" algn="l" defTabSz="914400" rtl="0" eaLnBrk="1" fontAlgn="auto" latinLnBrk="0" hangingPunct="1">
              <a:lnSpc>
                <a:spcPct val="115000"/>
              </a:lnSpc>
              <a:spcBef>
                <a:spcPts val="0"/>
              </a:spcBef>
              <a:spcAft>
                <a:spcPts val="0"/>
              </a:spcAft>
              <a:buClrTx/>
              <a:buSzPts val="2400"/>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Open Sans"/>
                <a:ea typeface="Open Sans"/>
                <a:cs typeface="Open Sans"/>
                <a:sym typeface="Symbol" panose="05050102010706020507" pitchFamily="18" charset="2"/>
              </a:rPr>
              <a:t>Grade K Foundational Skills | Unit 2 | Lesson 3</a:t>
            </a:r>
          </a:p>
        </p:txBody>
      </p:sp>
    </p:spTree>
    <p:extLst>
      <p:ext uri="{BB962C8B-B14F-4D97-AF65-F5344CB8AC3E}">
        <p14:creationId xmlns:p14="http://schemas.microsoft.com/office/powerpoint/2010/main" val="423555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A8FE-4573-4E37-199C-5C26E12C2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D3EE5-1EA9-1A6B-3478-8222CB0F8DD7}"/>
              </a:ext>
            </a:extLst>
          </p:cNvPr>
          <p:cNvSpPr>
            <a:spLocks noGrp="1"/>
          </p:cNvSpPr>
          <p:nvPr>
            <p:ph type="title"/>
          </p:nvPr>
        </p:nvSpPr>
        <p:spPr/>
        <p:txBody>
          <a:bodyPr/>
          <a:lstStyle/>
          <a:p>
            <a:r>
              <a:rPr lang="en-US"/>
              <a:t>Observation: Oral Blending Observation Record</a:t>
            </a:r>
          </a:p>
        </p:txBody>
      </p:sp>
      <p:sp>
        <p:nvSpPr>
          <p:cNvPr id="3" name="Text Placeholder 2">
            <a:extLst>
              <a:ext uri="{FF2B5EF4-FFF2-40B4-BE49-F238E27FC236}">
                <a16:creationId xmlns:a16="http://schemas.microsoft.com/office/drawing/2014/main" id="{5ED7E57A-91F2-89EF-F504-204C0E0A8433}"/>
              </a:ext>
            </a:extLst>
          </p:cNvPr>
          <p:cNvSpPr>
            <a:spLocks noGrp="1"/>
          </p:cNvSpPr>
          <p:nvPr>
            <p:ph type="body" idx="1"/>
          </p:nvPr>
        </p:nvSpPr>
        <p:spPr>
          <a:xfrm>
            <a:off x="617872" y="1057276"/>
            <a:ext cx="10961597" cy="5800724"/>
          </a:xfrm>
        </p:spPr>
        <p:txBody>
          <a:bodyPr/>
          <a:lstStyle/>
          <a:p>
            <a:pPr marL="0" indent="0" algn="ctr">
              <a:buNone/>
            </a:pPr>
            <a:r>
              <a:rPr lang="en-US"/>
              <a:t>Blend the sounds.</a:t>
            </a:r>
          </a:p>
        </p:txBody>
      </p:sp>
    </p:spTree>
    <p:extLst>
      <p:ext uri="{BB962C8B-B14F-4D97-AF65-F5344CB8AC3E}">
        <p14:creationId xmlns:p14="http://schemas.microsoft.com/office/powerpoint/2010/main" val="26171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8428-7E57-B0FC-ACEF-EF5FCD841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40B6-E728-BE8E-7025-B5D2459019A7}"/>
              </a:ext>
            </a:extLst>
          </p:cNvPr>
          <p:cNvSpPr>
            <a:spLocks noGrp="1"/>
          </p:cNvSpPr>
          <p:nvPr>
            <p:ph type="title"/>
          </p:nvPr>
        </p:nvSpPr>
        <p:spPr/>
        <p:txBody>
          <a:bodyPr/>
          <a:lstStyle/>
          <a:p>
            <a:r>
              <a:rPr lang="en-US"/>
              <a:t>Draw Zigzags on a Vertical Surface</a:t>
            </a:r>
          </a:p>
        </p:txBody>
      </p:sp>
      <p:pic>
        <p:nvPicPr>
          <p:cNvPr id="11" name="Picture Placeholder 10" descr="lower case w">
            <a:extLst>
              <a:ext uri="{FF2B5EF4-FFF2-40B4-BE49-F238E27FC236}">
                <a16:creationId xmlns:a16="http://schemas.microsoft.com/office/drawing/2014/main" id="{886F5757-9078-21F3-F0CA-DBF0390ECC76}"/>
              </a:ext>
            </a:extLst>
          </p:cNvPr>
          <p:cNvPicPr>
            <a:picLocks noGrp="1" noChangeAspect="1"/>
          </p:cNvPicPr>
          <p:nvPr>
            <p:ph type="pic" sz="quarter" idx="11"/>
          </p:nvPr>
        </p:nvPicPr>
        <p:blipFill>
          <a:blip r:embed="rId2"/>
          <a:srcRect l="10228" r="10228"/>
          <a:stretch/>
        </p:blipFill>
        <p:spPr/>
      </p:pic>
      <p:sp>
        <p:nvSpPr>
          <p:cNvPr id="4" name="Text Placeholder 3">
            <a:extLst>
              <a:ext uri="{FF2B5EF4-FFF2-40B4-BE49-F238E27FC236}">
                <a16:creationId xmlns:a16="http://schemas.microsoft.com/office/drawing/2014/main" id="{7DAAA82F-8745-EED5-E091-0F7B85308C03}"/>
              </a:ext>
            </a:extLst>
          </p:cNvPr>
          <p:cNvSpPr>
            <a:spLocks noGrp="1"/>
          </p:cNvSpPr>
          <p:nvPr>
            <p:ph type="body" sz="quarter" idx="12"/>
          </p:nvPr>
        </p:nvSpPr>
        <p:spPr/>
        <p:txBody>
          <a:bodyPr/>
          <a:lstStyle/>
          <a:p>
            <a:r>
              <a:rPr lang="en-US">
                <a:solidFill>
                  <a:schemeClr val="bg1"/>
                </a:solidFill>
              </a:rPr>
              <a:t>Teacher Guide p. 32</a:t>
            </a:r>
          </a:p>
        </p:txBody>
      </p:sp>
      <p:sp>
        <p:nvSpPr>
          <p:cNvPr id="6" name="TextBox 5">
            <a:extLst>
              <a:ext uri="{FF2B5EF4-FFF2-40B4-BE49-F238E27FC236}">
                <a16:creationId xmlns:a16="http://schemas.microsoft.com/office/drawing/2014/main" id="{658780E3-A7B6-57A8-9B4A-26ED99F5D33B}"/>
              </a:ext>
              <a:ext uri="{C183D7F6-B498-43B3-948B-1728B52AA6E4}">
                <adec:decorative xmlns:adec="http://schemas.microsoft.com/office/drawing/2017/decorative" val="1"/>
              </a:ext>
            </a:extLst>
          </p:cNvPr>
          <p:cNvSpPr txBox="1"/>
          <p:nvPr/>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nvGrpSpPr>
          <p:cNvPr id="7" name="Group 6" descr="10 Minute Timer">
            <a:extLst>
              <a:ext uri="{FF2B5EF4-FFF2-40B4-BE49-F238E27FC236}">
                <a16:creationId xmlns:a16="http://schemas.microsoft.com/office/drawing/2014/main" id="{EFB078BE-47DC-3161-694A-202092E2CC91}"/>
              </a:ext>
            </a:extLst>
          </p:cNvPr>
          <p:cNvGrpSpPr/>
          <p:nvPr/>
        </p:nvGrpSpPr>
        <p:grpSpPr>
          <a:xfrm>
            <a:off x="11116820" y="5932865"/>
            <a:ext cx="987554" cy="731521"/>
            <a:chOff x="11116820" y="5932865"/>
            <a:chExt cx="987554" cy="731521"/>
          </a:xfrm>
        </p:grpSpPr>
        <p:pic>
          <p:nvPicPr>
            <p:cNvPr id="8" name="Picture 7">
              <a:extLst>
                <a:ext uri="{FF2B5EF4-FFF2-40B4-BE49-F238E27FC236}">
                  <a16:creationId xmlns:a16="http://schemas.microsoft.com/office/drawing/2014/main" id="{306E5D1C-C8A3-FC3E-6F89-BCC811B2ADB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8D7301F4-0551-CBBB-6DCD-54A3B4532AA2}"/>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210218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08DB-FCCC-38D6-BA08-F9E0F0E67D6E}"/>
              </a:ext>
            </a:extLst>
          </p:cNvPr>
          <p:cNvSpPr>
            <a:spLocks noGrp="1"/>
          </p:cNvSpPr>
          <p:nvPr>
            <p:ph type="title"/>
          </p:nvPr>
        </p:nvSpPr>
        <p:spPr/>
        <p:txBody>
          <a:bodyPr/>
          <a:lstStyle/>
          <a:p>
            <a:r>
              <a:rPr lang="en-US"/>
              <a:t>Zigzag Practice</a:t>
            </a:r>
          </a:p>
        </p:txBody>
      </p:sp>
      <p:sp>
        <p:nvSpPr>
          <p:cNvPr id="8" name="Text Placeholder 4">
            <a:extLst>
              <a:ext uri="{FF2B5EF4-FFF2-40B4-BE49-F238E27FC236}">
                <a16:creationId xmlns:a16="http://schemas.microsoft.com/office/drawing/2014/main" id="{CC1F0E5C-5D2B-3DCA-466E-6B16861DE140}"/>
              </a:ext>
            </a:extLst>
          </p:cNvPr>
          <p:cNvSpPr>
            <a:spLocks noGrp="1"/>
          </p:cNvSpPr>
          <p:nvPr>
            <p:ph type="body" sz="quarter" idx="11"/>
          </p:nvPr>
        </p:nvSpPr>
        <p:spPr>
          <a:xfrm>
            <a:off x="80963" y="1152525"/>
            <a:ext cx="3475037" cy="392113"/>
          </a:xfrm>
        </p:spPr>
        <p:txBody>
          <a:bodyPr/>
          <a:lstStyle/>
          <a:p>
            <a:r>
              <a:rPr lang="en-US">
                <a:solidFill>
                  <a:srgbClr val="FFFFFF"/>
                </a:solidFill>
                <a:latin typeface="Open Sans"/>
                <a:ea typeface="Open Sans"/>
                <a:cs typeface="Open Sans"/>
                <a:sym typeface="Open Sans"/>
              </a:rPr>
              <a:t>Activity Page 3.1</a:t>
            </a:r>
          </a:p>
        </p:txBody>
      </p:sp>
      <p:pic>
        <p:nvPicPr>
          <p:cNvPr id="15" name="Picture 14" descr="An image of Digital Component 3.1.">
            <a:extLst>
              <a:ext uri="{FF2B5EF4-FFF2-40B4-BE49-F238E27FC236}">
                <a16:creationId xmlns:a16="http://schemas.microsoft.com/office/drawing/2014/main" id="{924F5A33-E9BE-E9B3-9FA3-752C52AA2A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1930" y="1677194"/>
            <a:ext cx="8048139" cy="4572000"/>
          </a:xfrm>
          <a:prstGeom prst="rect">
            <a:avLst/>
          </a:prstGeom>
        </p:spPr>
      </p:pic>
      <p:sp>
        <p:nvSpPr>
          <p:cNvPr id="7" name="Text Placeholder 3">
            <a:extLst>
              <a:ext uri="{FF2B5EF4-FFF2-40B4-BE49-F238E27FC236}">
                <a16:creationId xmlns:a16="http://schemas.microsoft.com/office/drawing/2014/main" id="{3155CA1E-761E-7FE1-6C54-8C09811F3028}"/>
              </a:ext>
            </a:extLst>
          </p:cNvPr>
          <p:cNvSpPr>
            <a:spLocks noGrp="1"/>
          </p:cNvSpPr>
          <p:nvPr>
            <p:ph type="body" sz="quarter" idx="12"/>
          </p:nvPr>
        </p:nvSpPr>
        <p:spPr>
          <a:xfrm>
            <a:off x="80963" y="6381750"/>
            <a:ext cx="3475037" cy="393700"/>
          </a:xfrm>
        </p:spPr>
        <p:txBody>
          <a:bodyPr/>
          <a:lstStyle/>
          <a:p>
            <a:r>
              <a:rPr lang="en-US">
                <a:solidFill>
                  <a:srgbClr val="FFFFFF"/>
                </a:solidFill>
                <a:latin typeface="Open Sans"/>
                <a:ea typeface="Open Sans"/>
                <a:cs typeface="Open Sans"/>
                <a:sym typeface="Open Sans"/>
              </a:rPr>
              <a:t>Digital Component 3.1</a:t>
            </a:r>
          </a:p>
        </p:txBody>
      </p:sp>
      <p:grpSp>
        <p:nvGrpSpPr>
          <p:cNvPr id="4" name="Group 3" descr="15 Minute Timer">
            <a:extLst>
              <a:ext uri="{FF2B5EF4-FFF2-40B4-BE49-F238E27FC236}">
                <a16:creationId xmlns:a16="http://schemas.microsoft.com/office/drawing/2014/main" id="{6D185E9C-3486-4CF1-00B8-750E24C982F8}"/>
              </a:ext>
              <a:ext uri="{C183D7F6-B498-43B3-948B-1728B52AA6E4}">
                <adec:decorative xmlns:adec="http://schemas.microsoft.com/office/drawing/2017/decorative" val="0"/>
              </a:ext>
            </a:extLst>
          </p:cNvPr>
          <p:cNvGrpSpPr/>
          <p:nvPr/>
        </p:nvGrpSpPr>
        <p:grpSpPr>
          <a:xfrm>
            <a:off x="11116820" y="5932865"/>
            <a:ext cx="987554" cy="731521"/>
            <a:chOff x="11116820" y="5932865"/>
            <a:chExt cx="987554" cy="731521"/>
          </a:xfrm>
        </p:grpSpPr>
        <p:pic>
          <p:nvPicPr>
            <p:cNvPr id="5" name="Picture 4" descr="A blue stopwatch with a black background&#10;&#10;Description automatically generated">
              <a:extLst>
                <a:ext uri="{FF2B5EF4-FFF2-40B4-BE49-F238E27FC236}">
                  <a16:creationId xmlns:a16="http://schemas.microsoft.com/office/drawing/2014/main" id="{E895A36B-79EF-DF84-3B34-963E5AE9E3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DBDCEE64-EC84-D3AD-5C43-D9A80647C4D0}"/>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15</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118842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B2F8D-366B-C038-2A98-47090D66F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5DCE9-4EB8-30CF-15D3-504E93D34A2F}"/>
              </a:ext>
            </a:extLst>
          </p:cNvPr>
          <p:cNvSpPr>
            <a:spLocks noGrp="1"/>
          </p:cNvSpPr>
          <p:nvPr>
            <p:ph type="title"/>
          </p:nvPr>
        </p:nvSpPr>
        <p:spPr/>
        <p:txBody>
          <a:bodyPr/>
          <a:lstStyle/>
          <a:p>
            <a:r>
              <a:rPr lang="en-US"/>
              <a:t>Differentiate Shapes</a:t>
            </a:r>
          </a:p>
        </p:txBody>
      </p:sp>
      <p:sp>
        <p:nvSpPr>
          <p:cNvPr id="8" name="Text Placeholder 4">
            <a:extLst>
              <a:ext uri="{FF2B5EF4-FFF2-40B4-BE49-F238E27FC236}">
                <a16:creationId xmlns:a16="http://schemas.microsoft.com/office/drawing/2014/main" id="{266BACA0-4AAA-BEDB-BA41-6402B8395445}"/>
              </a:ext>
            </a:extLst>
          </p:cNvPr>
          <p:cNvSpPr>
            <a:spLocks noGrp="1"/>
          </p:cNvSpPr>
          <p:nvPr>
            <p:ph type="body" sz="quarter" idx="11"/>
          </p:nvPr>
        </p:nvSpPr>
        <p:spPr>
          <a:xfrm>
            <a:off x="80963" y="1152525"/>
            <a:ext cx="3475037" cy="392113"/>
          </a:xfrm>
        </p:spPr>
        <p:txBody>
          <a:bodyPr/>
          <a:lstStyle/>
          <a:p>
            <a:r>
              <a:rPr lang="en-US">
                <a:solidFill>
                  <a:srgbClr val="FFFFFF"/>
                </a:solidFill>
                <a:latin typeface="Open Sans"/>
                <a:ea typeface="Open Sans"/>
                <a:cs typeface="Open Sans"/>
                <a:sym typeface="Open Sans"/>
              </a:rPr>
              <a:t>Activity Page 3.2</a:t>
            </a:r>
          </a:p>
        </p:txBody>
      </p:sp>
      <p:pic>
        <p:nvPicPr>
          <p:cNvPr id="11" name="Picture Placeholder 10" descr="An image of Activity Page 3.2 (1).">
            <a:extLst>
              <a:ext uri="{FF2B5EF4-FFF2-40B4-BE49-F238E27FC236}">
                <a16:creationId xmlns:a16="http://schemas.microsoft.com/office/drawing/2014/main" id="{FDF35517-333E-3965-930D-72FF8760B4F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2483944" y="1677194"/>
            <a:ext cx="3513757" cy="4572000"/>
          </a:xfrm>
        </p:spPr>
      </p:pic>
      <p:pic>
        <p:nvPicPr>
          <p:cNvPr id="13" name="Picture Placeholder 12" descr="An image of Activity Page 3.2 (2).">
            <a:extLst>
              <a:ext uri="{FF2B5EF4-FFF2-40B4-BE49-F238E27FC236}">
                <a16:creationId xmlns:a16="http://schemas.microsoft.com/office/drawing/2014/main" id="{0DE2F18D-ED0F-DC2C-6351-CC335E23B94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194301" y="1677194"/>
            <a:ext cx="3513757" cy="4572000"/>
          </a:xfrm>
        </p:spPr>
      </p:pic>
      <p:sp>
        <p:nvSpPr>
          <p:cNvPr id="7" name="Text Placeholder 3">
            <a:extLst>
              <a:ext uri="{FF2B5EF4-FFF2-40B4-BE49-F238E27FC236}">
                <a16:creationId xmlns:a16="http://schemas.microsoft.com/office/drawing/2014/main" id="{B6C8E2A8-31FD-04AD-6E6F-8401910802BA}"/>
              </a:ext>
            </a:extLst>
          </p:cNvPr>
          <p:cNvSpPr>
            <a:spLocks noGrp="1"/>
          </p:cNvSpPr>
          <p:nvPr>
            <p:ph type="body" sz="quarter" idx="12"/>
          </p:nvPr>
        </p:nvSpPr>
        <p:spPr>
          <a:xfrm>
            <a:off x="80963" y="6381750"/>
            <a:ext cx="3475037" cy="393700"/>
          </a:xfrm>
        </p:spPr>
        <p:txBody>
          <a:bodyPr/>
          <a:lstStyle/>
          <a:p>
            <a:r>
              <a:rPr lang="en-US">
                <a:solidFill>
                  <a:srgbClr val="FFFFFF"/>
                </a:solidFill>
                <a:latin typeface="Open Sans"/>
                <a:ea typeface="Open Sans"/>
                <a:cs typeface="Open Sans"/>
                <a:sym typeface="Open Sans"/>
              </a:rPr>
              <a:t>Activity Book pp. 13–14</a:t>
            </a:r>
          </a:p>
        </p:txBody>
      </p:sp>
      <p:grpSp>
        <p:nvGrpSpPr>
          <p:cNvPr id="4" name="Group 3" descr="10 Minute Timer">
            <a:extLst>
              <a:ext uri="{FF2B5EF4-FFF2-40B4-BE49-F238E27FC236}">
                <a16:creationId xmlns:a16="http://schemas.microsoft.com/office/drawing/2014/main" id="{14906111-665F-CCAF-B969-F2EAFB8E43EF}"/>
              </a:ext>
              <a:ext uri="{C183D7F6-B498-43B3-948B-1728B52AA6E4}">
                <adec:decorative xmlns:adec="http://schemas.microsoft.com/office/drawing/2017/decorative" val="0"/>
              </a:ext>
            </a:extLst>
          </p:cNvPr>
          <p:cNvGrpSpPr/>
          <p:nvPr/>
        </p:nvGrpSpPr>
        <p:grpSpPr>
          <a:xfrm>
            <a:off x="11116820" y="5932865"/>
            <a:ext cx="987554" cy="731521"/>
            <a:chOff x="11116820" y="5932865"/>
            <a:chExt cx="987554" cy="731521"/>
          </a:xfrm>
        </p:grpSpPr>
        <p:pic>
          <p:nvPicPr>
            <p:cNvPr id="5" name="Picture 4" descr="A blue stopwatch with a black background&#10;&#10;Description automatically generated">
              <a:extLst>
                <a:ext uri="{FF2B5EF4-FFF2-40B4-BE49-F238E27FC236}">
                  <a16:creationId xmlns:a16="http://schemas.microsoft.com/office/drawing/2014/main" id="{1C45EBA0-79B3-C69B-EAF5-06BD09A3A3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DBE39298-7C24-5740-324F-37DFE64D2106}"/>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10</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129913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E84A-21BA-5041-C6E2-446A4C872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8F082-FBAB-C449-CD25-B79F962A739A}"/>
              </a:ext>
            </a:extLst>
          </p:cNvPr>
          <p:cNvSpPr>
            <a:spLocks noGrp="1"/>
          </p:cNvSpPr>
          <p:nvPr>
            <p:ph type="title"/>
          </p:nvPr>
        </p:nvSpPr>
        <p:spPr/>
        <p:txBody>
          <a:bodyPr/>
          <a:lstStyle/>
          <a:p>
            <a:r>
              <a:rPr lang="en-US"/>
              <a:t>Activity Page 3.2: Differentiating Shapes</a:t>
            </a:r>
          </a:p>
        </p:txBody>
      </p:sp>
      <p:sp>
        <p:nvSpPr>
          <p:cNvPr id="3" name="Text Placeholder 2">
            <a:extLst>
              <a:ext uri="{FF2B5EF4-FFF2-40B4-BE49-F238E27FC236}">
                <a16:creationId xmlns:a16="http://schemas.microsoft.com/office/drawing/2014/main" id="{150F4E88-E76E-2898-A0C1-E8E356670986}"/>
              </a:ext>
            </a:extLst>
          </p:cNvPr>
          <p:cNvSpPr>
            <a:spLocks noGrp="1"/>
          </p:cNvSpPr>
          <p:nvPr>
            <p:ph type="body" idx="1"/>
          </p:nvPr>
        </p:nvSpPr>
        <p:spPr>
          <a:xfrm>
            <a:off x="617872" y="1057276"/>
            <a:ext cx="10961597" cy="5800724"/>
          </a:xfrm>
        </p:spPr>
        <p:txBody>
          <a:bodyPr/>
          <a:lstStyle/>
          <a:p>
            <a:pPr marL="0" indent="0" algn="ctr">
              <a:buNone/>
            </a:pPr>
            <a:r>
              <a:rPr lang="en-US"/>
              <a:t>Hand in Activity Page 3.2.</a:t>
            </a:r>
          </a:p>
        </p:txBody>
      </p:sp>
    </p:spTree>
    <p:extLst>
      <p:ext uri="{BB962C8B-B14F-4D97-AF65-F5344CB8AC3E}">
        <p14:creationId xmlns:p14="http://schemas.microsoft.com/office/powerpoint/2010/main" val="406135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7A8D859D-6596-74E5-3F26-1F03C3059F43}"/>
              </a:ext>
            </a:extLst>
          </p:cNvPr>
          <p:cNvSpPr>
            <a:spLocks noGrp="1"/>
          </p:cNvSpPr>
          <p:nvPr>
            <p:ph type="title"/>
          </p:nvPr>
        </p:nvSpPr>
        <p:spPr/>
        <p:txBody>
          <a:bodyPr/>
          <a:lstStyle/>
          <a:p>
            <a:r>
              <a:rPr lang="en-US"/>
              <a:t>Resource Bank</a:t>
            </a:r>
          </a:p>
        </p:txBody>
      </p:sp>
    </p:spTree>
    <p:extLst>
      <p:ext uri="{BB962C8B-B14F-4D97-AF65-F5344CB8AC3E}">
        <p14:creationId xmlns:p14="http://schemas.microsoft.com/office/powerpoint/2010/main" val="122314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ABDC-293F-F01B-2F1E-6EB9AA5D8F8B}"/>
              </a:ext>
            </a:extLst>
          </p:cNvPr>
          <p:cNvSpPr>
            <a:spLocks noGrp="1"/>
          </p:cNvSpPr>
          <p:nvPr>
            <p:ph type="title"/>
          </p:nvPr>
        </p:nvSpPr>
        <p:spPr/>
        <p:txBody>
          <a:bodyPr/>
          <a:lstStyle/>
          <a:p>
            <a:r>
              <a:rPr lang="en-US"/>
              <a:t>Additional Support</a:t>
            </a:r>
          </a:p>
        </p:txBody>
      </p:sp>
      <p:sp>
        <p:nvSpPr>
          <p:cNvPr id="3" name="Text Placeholder 2">
            <a:extLst>
              <a:ext uri="{FF2B5EF4-FFF2-40B4-BE49-F238E27FC236}">
                <a16:creationId xmlns:a16="http://schemas.microsoft.com/office/drawing/2014/main" id="{37C6DB45-780B-A238-F8D4-C72C7547C075}"/>
              </a:ext>
            </a:extLst>
          </p:cNvPr>
          <p:cNvSpPr>
            <a:spLocks noGrp="1"/>
          </p:cNvSpPr>
          <p:nvPr>
            <p:ph type="body" sz="quarter" idx="10"/>
          </p:nvPr>
        </p:nvSpPr>
        <p:spPr/>
        <p:txBody>
          <a:body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339228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EBEB0860-ADC3-7CDC-FBCA-4E935FE7CF56}"/>
              </a:ext>
            </a:extLst>
          </p:cNvPr>
          <p:cNvSpPr>
            <a:spLocks noGrp="1"/>
          </p:cNvSpPr>
          <p:nvPr>
            <p:ph type="title"/>
          </p:nvPr>
        </p:nvSpPr>
        <p:spPr>
          <a:prstGeom prst="rect">
            <a:avLst/>
          </a:prstGeom>
        </p:spPr>
        <p:txBody>
          <a:bodyPr/>
          <a:lstStyle/>
          <a:p>
            <a:r>
              <a:rPr lang="en-US"/>
              <a:t>Image Sources</a:t>
            </a:r>
          </a:p>
        </p:txBody>
      </p:sp>
      <p:sp>
        <p:nvSpPr>
          <p:cNvPr id="4" name="Text Placeholder 3">
            <a:extLst>
              <a:ext uri="{FF2B5EF4-FFF2-40B4-BE49-F238E27FC236}">
                <a16:creationId xmlns:a16="http://schemas.microsoft.com/office/drawing/2014/main" id="{460A21DC-DA5C-E565-B08B-9B3CD66ED908}"/>
              </a:ext>
            </a:extLst>
          </p:cNvPr>
          <p:cNvSpPr>
            <a:spLocks noGrp="1"/>
          </p:cNvSpPr>
          <p:nvPr>
            <p:ph type="body" sz="quarter" idx="10"/>
          </p:nvPr>
        </p:nvSpPr>
        <p:spPr>
          <a:xfrm>
            <a:off x="0" y="1085850"/>
            <a:ext cx="12191999" cy="5772149"/>
          </a:xfrm>
        </p:spPr>
        <p:txBody>
          <a:bodyPr/>
          <a:lstStyle/>
          <a:p>
            <a:pPr algn="ct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Images from Grade K Unit 2 Resources</a:t>
            </a:r>
            <a:endParaRPr kumimoji="0" lang="en-US" sz="3600" b="0" i="0" u="none" strike="noStrike" kern="0" cap="none" spc="0" normalizeH="0" baseline="0" noProof="0">
              <a:ln>
                <a:noFill/>
              </a:ln>
              <a:solidFill>
                <a:srgbClr val="002060"/>
              </a:solidFill>
              <a:effectLs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53CCD8B6-1647-070A-E9F5-8CC8EB9887F8}"/>
              </a:ext>
            </a:extLst>
          </p:cNvPr>
          <p:cNvSpPr>
            <a:spLocks noGrp="1"/>
          </p:cNvSpPr>
          <p:nvPr>
            <p:ph type="title"/>
          </p:nvPr>
        </p:nvSpPr>
        <p:spPr/>
        <p:txBody>
          <a:bodyPr/>
          <a:lstStyle/>
          <a:p>
            <a:r>
              <a:rPr lang="en-US" sz="1400"/>
              <a:t>Copyright 2024 Texas Education Agency</a:t>
            </a:r>
          </a:p>
        </p:txBody>
      </p:sp>
    </p:spTree>
    <p:extLst>
      <p:ext uri="{BB962C8B-B14F-4D97-AF65-F5344CB8AC3E}">
        <p14:creationId xmlns:p14="http://schemas.microsoft.com/office/powerpoint/2010/main" val="344582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52115-4221-747C-D00D-11F035CD0BF6}"/>
              </a:ext>
            </a:extLst>
          </p:cNvPr>
          <p:cNvSpPr>
            <a:spLocks noGrp="1"/>
          </p:cNvSpPr>
          <p:nvPr>
            <p:ph type="title"/>
          </p:nvPr>
        </p:nvSpPr>
        <p:spPr/>
        <p:txBody>
          <a:bodyPr/>
          <a:lstStyle/>
          <a:p>
            <a:r>
              <a:rPr lang="en-US"/>
              <a:t>Back Cover</a:t>
            </a:r>
          </a:p>
        </p:txBody>
      </p:sp>
      <p:sp>
        <p:nvSpPr>
          <p:cNvPr id="4" name="Text Placeholder 3">
            <a:extLst>
              <a:ext uri="{FF2B5EF4-FFF2-40B4-BE49-F238E27FC236}">
                <a16:creationId xmlns:a16="http://schemas.microsoft.com/office/drawing/2014/main" id="{F912CB2C-F4F7-DA2E-35E2-AFC745EFE772}"/>
              </a:ext>
            </a:extLst>
          </p:cNvPr>
          <p:cNvSpPr>
            <a:spLocks noGrp="1"/>
          </p:cNvSpPr>
          <p:nvPr>
            <p:ph type="body" sz="quarter" idx="10"/>
          </p:nvPr>
        </p:nvSpPr>
        <p:spPr/>
        <p:txBody>
          <a:bodyPr/>
          <a:lstStyle/>
          <a:p>
            <a:r>
              <a:rPr lang="nl-NL"/>
              <a:t>BLFS_GK_U2_L3_DCS_ENG</a:t>
            </a:r>
            <a:endParaRPr lang="en-US"/>
          </a:p>
        </p:txBody>
      </p:sp>
    </p:spTree>
    <p:extLst>
      <p:ext uri="{BB962C8B-B14F-4D97-AF65-F5344CB8AC3E}">
        <p14:creationId xmlns:p14="http://schemas.microsoft.com/office/powerpoint/2010/main" val="271426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6410C-77C7-A91E-5B55-4DC8E3BA59A8}"/>
              </a:ext>
            </a:extLst>
          </p:cNvPr>
          <p:cNvSpPr>
            <a:spLocks noGrp="1"/>
          </p:cNvSpPr>
          <p:nvPr>
            <p:ph type="title"/>
          </p:nvPr>
        </p:nvSpPr>
        <p:spPr/>
        <p:txBody>
          <a:bodyPr/>
          <a:lstStyle/>
          <a:p>
            <a:r>
              <a:rPr lang="en-US"/>
              <a:t>Acknowledgement</a:t>
            </a:r>
          </a:p>
        </p:txBody>
      </p:sp>
    </p:spTree>
    <p:extLst>
      <p:ext uri="{BB962C8B-B14F-4D97-AF65-F5344CB8AC3E}">
        <p14:creationId xmlns:p14="http://schemas.microsoft.com/office/powerpoint/2010/main" val="285167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6" name="Title 15">
            <a:extLst>
              <a:ext uri="{FF2B5EF4-FFF2-40B4-BE49-F238E27FC236}">
                <a16:creationId xmlns:a16="http://schemas.microsoft.com/office/drawing/2014/main" id="{7B717258-3BBD-B9D2-43B7-B73C72924DB1}"/>
              </a:ext>
            </a:extLst>
          </p:cNvPr>
          <p:cNvSpPr>
            <a:spLocks/>
          </p:cNvSpPr>
          <p:nvPr/>
        </p:nvSpPr>
        <p:spPr>
          <a:xfrm>
            <a:off x="0" y="9772"/>
            <a:ext cx="12192001" cy="984739"/>
          </a:xfrm>
          <a:prstGeom prst="rect">
            <a:avLst/>
          </a:prstGeom>
          <a:noFill/>
          <a:ln>
            <a:noFill/>
            <a:prstDash/>
          </a:ln>
          <a:effectLst/>
        </p:spPr>
        <p:txBody>
          <a:bodyPr rot="0" spcFirstLastPara="0" vertOverflow="overflow" horzOverflow="overflow" vert="horz" wrap="square" lIns="731520" tIns="0" rIns="7315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Open Sans"/>
                <a:ea typeface="Open Sans"/>
                <a:cs typeface="Open Sans"/>
                <a:sym typeface="Open Sans"/>
              </a:rPr>
              <a:t>Grade K Foundational Skills | Unit 2 | Lesson 3</a:t>
            </a:r>
            <a:endParaRPr kumimoji="0" lang="en-US" sz="2800" b="1" i="0" u="none" strike="noStrike" kern="0" cap="none" spc="0" normalizeH="0" baseline="0" noProof="0">
              <a:ln>
                <a:noFill/>
              </a:ln>
              <a:solidFill>
                <a:schemeClr val="bg1"/>
              </a:solidFill>
              <a:effectLst/>
              <a:uLnTx/>
              <a:uFillTx/>
              <a:latin typeface="Arial"/>
              <a:ea typeface="Arial"/>
              <a:cs typeface="Arial"/>
              <a:sym typeface="Arial"/>
            </a:endParaRPr>
          </a:p>
        </p:txBody>
      </p:sp>
      <p:sp>
        <p:nvSpPr>
          <p:cNvPr id="4" name="Text Placeholder 3">
            <a:extLst>
              <a:ext uri="{FF2B5EF4-FFF2-40B4-BE49-F238E27FC236}">
                <a16:creationId xmlns:a16="http://schemas.microsoft.com/office/drawing/2014/main" id="{17748303-754D-B138-BAEB-DFF3CC376157}"/>
              </a:ext>
            </a:extLst>
          </p:cNvPr>
          <p:cNvSpPr>
            <a:spLocks noGrp="1"/>
          </p:cNvSpPr>
          <p:nvPr>
            <p:ph type="title" idx="4294967295"/>
          </p:nvPr>
        </p:nvSpPr>
        <p:spPr>
          <a:xfrm>
            <a:off x="914400" y="1097280"/>
            <a:ext cx="10515600" cy="5769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Prerequisite Skills: </a:t>
            </a:r>
          </a:p>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Blending and Prewriting</a:t>
            </a:r>
          </a:p>
        </p:txBody>
      </p:sp>
    </p:spTree>
    <p:extLst>
      <p:ext uri="{BB962C8B-B14F-4D97-AF65-F5344CB8AC3E}">
        <p14:creationId xmlns:p14="http://schemas.microsoft.com/office/powerpoint/2010/main" val="217102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EEEF-BD70-407B-157F-FDFCB719E846}"/>
              </a:ext>
            </a:extLst>
          </p:cNvPr>
          <p:cNvSpPr>
            <a:spLocks noGrp="1"/>
          </p:cNvSpPr>
          <p:nvPr>
            <p:ph type="title"/>
          </p:nvPr>
        </p:nvSpPr>
        <p:spPr/>
        <p:txBody>
          <a:bodyPr/>
          <a:lstStyle/>
          <a:p>
            <a:r>
              <a:rPr lang="en-US"/>
              <a:t>Primary Focus of Lesson</a:t>
            </a:r>
          </a:p>
        </p:txBody>
      </p:sp>
      <p:sp>
        <p:nvSpPr>
          <p:cNvPr id="3" name="Text Placeholder 2">
            <a:extLst>
              <a:ext uri="{FF2B5EF4-FFF2-40B4-BE49-F238E27FC236}">
                <a16:creationId xmlns:a16="http://schemas.microsoft.com/office/drawing/2014/main" id="{9FCF0B61-ED6A-DEA1-59CC-BAA6D906069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Prerequisite Foundational Skills: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Students will identify and blend syllables and sounds to form multisyllabic words by using hand gestures, large motor gestures, and visual supports; students will blend spoken onsets, rimes, and phonemes to form one-syllable words.</a:t>
            </a:r>
          </a:p>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a:ln>
                  <a:noFill/>
                </a:ln>
                <a:solidFill>
                  <a:srgbClr val="222D64"/>
                </a:solidFill>
                <a:effectLst/>
                <a:uLnTx/>
                <a:uFillTx/>
                <a:latin typeface="Open Sans"/>
                <a:ea typeface="Open Sans"/>
                <a:cs typeface="Open Sans"/>
                <a:sym typeface="Open Sans"/>
              </a:rPr>
              <a:t>Prerequisite Writing Skills: </a:t>
            </a:r>
            <a:r>
              <a:rPr kumimoji="0" lang="en-US" sz="2700" b="0" i="0" u="none" strike="noStrike" kern="0" cap="none" spc="0" normalizeH="0" baseline="0" noProof="0">
                <a:ln>
                  <a:noFill/>
                </a:ln>
                <a:solidFill>
                  <a:srgbClr val="222D64"/>
                </a:solidFill>
                <a:effectLst/>
                <a:uLnTx/>
                <a:uFillTx/>
                <a:latin typeface="Open Sans"/>
                <a:ea typeface="Open Sans"/>
                <a:cs typeface="Open Sans"/>
                <a:sym typeface="Open Sans"/>
              </a:rPr>
              <a:t>Students will identify and use words that name categories such as colors, shapes, textures, and locations; students will hold a writing utensil with a tripod (or pincer) grip and draw zigzags; students will use spatial words, such as </a:t>
            </a:r>
            <a:r>
              <a:rPr kumimoji="0" lang="en-US" sz="2700" b="0" i="1" u="none" strike="noStrike" kern="0" cap="none" spc="0" normalizeH="0" baseline="0" noProof="0">
                <a:ln>
                  <a:noFill/>
                </a:ln>
                <a:solidFill>
                  <a:srgbClr val="222D64"/>
                </a:solidFill>
                <a:effectLst/>
                <a:uLnTx/>
                <a:uFillTx/>
                <a:latin typeface="Open Sans"/>
                <a:ea typeface="Open Sans"/>
                <a:cs typeface="Open Sans"/>
                <a:sym typeface="Open Sans"/>
              </a:rPr>
              <a:t>top, bottom, left, right</a:t>
            </a:r>
            <a:r>
              <a:rPr kumimoji="0" lang="en-US" sz="2700" b="0" u="none" strike="noStrike" kern="0" cap="none" spc="0" normalizeH="0" baseline="0" noProof="0">
                <a:ln>
                  <a:noFill/>
                </a:ln>
                <a:solidFill>
                  <a:srgbClr val="222D64"/>
                </a:solidFill>
                <a:effectLst/>
                <a:uLnTx/>
                <a:uFillTx/>
                <a:latin typeface="Open Sans"/>
                <a:ea typeface="Open Sans"/>
                <a:cs typeface="Open Sans"/>
                <a:sym typeface="Open Sans"/>
              </a:rPr>
              <a:t>, and </a:t>
            </a:r>
            <a:r>
              <a:rPr kumimoji="0" lang="en-US" sz="2700" b="0" i="1" u="none" strike="noStrike" kern="0" cap="none" spc="0" normalizeH="0" baseline="0" noProof="0">
                <a:ln>
                  <a:noFill/>
                </a:ln>
                <a:solidFill>
                  <a:srgbClr val="222D64"/>
                </a:solidFill>
                <a:effectLst/>
                <a:uLnTx/>
                <a:uFillTx/>
                <a:latin typeface="Open Sans"/>
                <a:ea typeface="Open Sans"/>
                <a:cs typeface="Open Sans"/>
                <a:sym typeface="Open Sans"/>
              </a:rPr>
              <a:t>middle</a:t>
            </a:r>
            <a:r>
              <a:rPr kumimoji="0" lang="en-US" sz="2700" b="0" u="none" strike="noStrike" kern="0" cap="none" spc="0" normalizeH="0" baseline="0" noProof="0">
                <a:ln>
                  <a:noFill/>
                </a:ln>
                <a:solidFill>
                  <a:srgbClr val="222D64"/>
                </a:solidFill>
                <a:effectLst/>
                <a:uLnTx/>
                <a:uFillTx/>
                <a:latin typeface="Open Sans"/>
                <a:ea typeface="Open Sans"/>
                <a:cs typeface="Open Sans"/>
                <a:sym typeface="Open Sans"/>
              </a:rPr>
              <a:t>, while practicing handwriting.</a:t>
            </a:r>
          </a:p>
        </p:txBody>
      </p:sp>
    </p:spTree>
    <p:extLst>
      <p:ext uri="{BB962C8B-B14F-4D97-AF65-F5344CB8AC3E}">
        <p14:creationId xmlns:p14="http://schemas.microsoft.com/office/powerpoint/2010/main" val="68118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5747-9816-CEAD-7DBE-6D672E4B1367}"/>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Warm-Up</a:t>
            </a:r>
            <a:endParaRPr lang="en-US"/>
          </a:p>
        </p:txBody>
      </p:sp>
      <p:sp>
        <p:nvSpPr>
          <p:cNvPr id="4" name="Text Placeholder 3">
            <a:extLst>
              <a:ext uri="{FF2B5EF4-FFF2-40B4-BE49-F238E27FC236}">
                <a16:creationId xmlns:a16="http://schemas.microsoft.com/office/drawing/2014/main" id="{EFD79E4F-F797-C3A4-E66A-0AB694B93065}"/>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Syllable and Sound Blending</a:t>
            </a:r>
          </a:p>
        </p:txBody>
      </p:sp>
      <p:grpSp>
        <p:nvGrpSpPr>
          <p:cNvPr id="12" name="Group 11" descr="One row of four images, from left to right. (1) Two hands in fists face down. (2) Two hands, the right hand is open and the left hand is closed into a fist. (3) Two hands that are both open and facing up. (4) Two hands clapping together.">
            <a:extLst>
              <a:ext uri="{FF2B5EF4-FFF2-40B4-BE49-F238E27FC236}">
                <a16:creationId xmlns:a16="http://schemas.microsoft.com/office/drawing/2014/main" id="{B9186E13-D65D-CE49-B615-85A42E191A47}"/>
              </a:ext>
            </a:extLst>
          </p:cNvPr>
          <p:cNvGrpSpPr/>
          <p:nvPr/>
        </p:nvGrpSpPr>
        <p:grpSpPr>
          <a:xfrm>
            <a:off x="992167" y="3170619"/>
            <a:ext cx="9720365" cy="1587500"/>
            <a:chOff x="992167" y="3170619"/>
            <a:chExt cx="9720365" cy="1587500"/>
          </a:xfrm>
        </p:grpSpPr>
        <p:pic>
          <p:nvPicPr>
            <p:cNvPr id="8" name="Picture 7">
              <a:extLst>
                <a:ext uri="{FF2B5EF4-FFF2-40B4-BE49-F238E27FC236}">
                  <a16:creationId xmlns:a16="http://schemas.microsoft.com/office/drawing/2014/main" id="{F99DBA32-00D3-66A5-0BC8-F934BF8168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2167" y="3456369"/>
              <a:ext cx="2298700" cy="1016000"/>
            </a:xfrm>
            <a:prstGeom prst="rect">
              <a:avLst/>
            </a:prstGeom>
          </p:spPr>
        </p:pic>
        <p:pic>
          <p:nvPicPr>
            <p:cNvPr id="9" name="Picture 8">
              <a:extLst>
                <a:ext uri="{FF2B5EF4-FFF2-40B4-BE49-F238E27FC236}">
                  <a16:creationId xmlns:a16="http://schemas.microsoft.com/office/drawing/2014/main" id="{7D28524A-AD5D-5D47-7443-014607611A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6000" y="3208719"/>
              <a:ext cx="2298700" cy="1511300"/>
            </a:xfrm>
            <a:prstGeom prst="rect">
              <a:avLst/>
            </a:prstGeom>
          </p:spPr>
        </p:pic>
        <p:pic>
          <p:nvPicPr>
            <p:cNvPr id="10" name="Picture 9">
              <a:extLst>
                <a:ext uri="{FF2B5EF4-FFF2-40B4-BE49-F238E27FC236}">
                  <a16:creationId xmlns:a16="http://schemas.microsoft.com/office/drawing/2014/main" id="{7AD10448-5262-F9D9-72B6-20218D369E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52935" y="3246819"/>
              <a:ext cx="2298700" cy="1435100"/>
            </a:xfrm>
            <a:prstGeom prst="rect">
              <a:avLst/>
            </a:prstGeom>
          </p:spPr>
        </p:pic>
        <p:pic>
          <p:nvPicPr>
            <p:cNvPr id="11" name="Picture 10">
              <a:extLst>
                <a:ext uri="{FF2B5EF4-FFF2-40B4-BE49-F238E27FC236}">
                  <a16:creationId xmlns:a16="http://schemas.microsoft.com/office/drawing/2014/main" id="{66B14706-07C5-EE83-79E7-6F47911487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40932" y="3170619"/>
              <a:ext cx="1371600" cy="1587500"/>
            </a:xfrm>
            <a:prstGeom prst="rect">
              <a:avLst/>
            </a:prstGeom>
          </p:spPr>
        </p:pic>
      </p:grpSp>
      <p:sp>
        <p:nvSpPr>
          <p:cNvPr id="3" name="Text Placeholder 2">
            <a:extLst>
              <a:ext uri="{FF2B5EF4-FFF2-40B4-BE49-F238E27FC236}">
                <a16:creationId xmlns:a16="http://schemas.microsoft.com/office/drawing/2014/main" id="{94EF8B53-5673-9EAC-93D5-2CDDC3150FD5}"/>
              </a:ext>
            </a:extLst>
          </p:cNvPr>
          <p:cNvSpPr>
            <a:spLocks noGrp="1"/>
          </p:cNvSpPr>
          <p:nvPr>
            <p:ph type="body" sz="quarter" idx="12"/>
          </p:nvPr>
        </p:nvSpPr>
        <p:spPr/>
        <p:txBody>
          <a:bodyPr/>
          <a:lstStyle/>
          <a:p>
            <a:r>
              <a:rPr lang="en-US">
                <a:solidFill>
                  <a:srgbClr val="FFFFFF"/>
                </a:solidFill>
                <a:latin typeface="Open Sans"/>
                <a:ea typeface="Open Sans"/>
                <a:cs typeface="Open Sans"/>
                <a:sym typeface="Open Sans"/>
              </a:rPr>
              <a:t>Teacher Guide p. 28</a:t>
            </a:r>
          </a:p>
        </p:txBody>
      </p:sp>
      <p:grpSp>
        <p:nvGrpSpPr>
          <p:cNvPr id="5" name="Group 4" descr="5 Minute Timer">
            <a:extLst>
              <a:ext uri="{FF2B5EF4-FFF2-40B4-BE49-F238E27FC236}">
                <a16:creationId xmlns:a16="http://schemas.microsoft.com/office/drawing/2014/main" id="{F65572DF-AA4C-9493-75C4-C6D1BC9C3C09}"/>
              </a:ext>
            </a:extLst>
          </p:cNvPr>
          <p:cNvGrpSpPr/>
          <p:nvPr/>
        </p:nvGrpSpPr>
        <p:grpSpPr>
          <a:xfrm>
            <a:off x="11116820" y="5932865"/>
            <a:ext cx="987554" cy="731521"/>
            <a:chOff x="11116820" y="5932865"/>
            <a:chExt cx="987554" cy="731521"/>
          </a:xfrm>
        </p:grpSpPr>
        <p:pic>
          <p:nvPicPr>
            <p:cNvPr id="6" name="Picture 5">
              <a:extLst>
                <a:ext uri="{FF2B5EF4-FFF2-40B4-BE49-F238E27FC236}">
                  <a16:creationId xmlns:a16="http://schemas.microsoft.com/office/drawing/2014/main" id="{4B9146A3-0094-5319-4DA1-51FC0D16E07D}"/>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7" name="TextBox 6">
              <a:extLst>
                <a:ext uri="{FF2B5EF4-FFF2-40B4-BE49-F238E27FC236}">
                  <a16:creationId xmlns:a16="http://schemas.microsoft.com/office/drawing/2014/main" id="{04F1780A-280B-3117-8566-A7F4D26E16C9}"/>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a:solidFill>
                    <a:srgbClr val="002060"/>
                  </a:solidFill>
                  <a:latin typeface="+mj-lt"/>
                </a:rPr>
                <a:t>5</a:t>
              </a:r>
              <a:endParaRPr lang="en-US" sz="2800" b="1" i="0" u="none" strike="noStrike" cap="none">
                <a:solidFill>
                  <a:srgbClr val="002060"/>
                </a:solidFill>
                <a:latin typeface="+mj-lt"/>
                <a:cs typeface="Arial"/>
                <a:sym typeface="Arial"/>
              </a:endParaRPr>
            </a:p>
          </p:txBody>
        </p:sp>
      </p:grpSp>
    </p:spTree>
    <p:extLst>
      <p:ext uri="{BB962C8B-B14F-4D97-AF65-F5344CB8AC3E}">
        <p14:creationId xmlns:p14="http://schemas.microsoft.com/office/powerpoint/2010/main" val="880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CCE4-E536-D293-F2A7-83B6DAA5A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FFB3B-7206-8A54-CEA2-886D25CA9666}"/>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Practice Blending (1 of 4)</a:t>
            </a:r>
            <a:endParaRPr lang="en-US"/>
          </a:p>
        </p:txBody>
      </p:sp>
      <p:sp>
        <p:nvSpPr>
          <p:cNvPr id="4" name="Text Placeholder 3">
            <a:extLst>
              <a:ext uri="{FF2B5EF4-FFF2-40B4-BE49-F238E27FC236}">
                <a16:creationId xmlns:a16="http://schemas.microsoft.com/office/drawing/2014/main" id="{E7BEEB5F-CC44-1DF6-0E20-CED7E99064FA}"/>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Blending Gestures</a:t>
            </a:r>
          </a:p>
        </p:txBody>
      </p:sp>
      <p:grpSp>
        <p:nvGrpSpPr>
          <p:cNvPr id="17" name="Group 16" descr="A row of four images, from left to right: A right hand touching a left shoulder; A right hand touching the inside of the left elbow; A right hand touching the left wrist; A right hand sliding from the shoulder to the wrist of the left arm.">
            <a:extLst>
              <a:ext uri="{FF2B5EF4-FFF2-40B4-BE49-F238E27FC236}">
                <a16:creationId xmlns:a16="http://schemas.microsoft.com/office/drawing/2014/main" id="{5175D2E4-881C-BA22-8CD1-E1AECC057BF2}"/>
              </a:ext>
            </a:extLst>
          </p:cNvPr>
          <p:cNvGrpSpPr/>
          <p:nvPr/>
        </p:nvGrpSpPr>
        <p:grpSpPr>
          <a:xfrm>
            <a:off x="1539422" y="3049969"/>
            <a:ext cx="6448878" cy="1828800"/>
            <a:chOff x="1539422" y="3049969"/>
            <a:chExt cx="6448878" cy="1828800"/>
          </a:xfrm>
        </p:grpSpPr>
        <p:pic>
          <p:nvPicPr>
            <p:cNvPr id="13" name="Picture 12">
              <a:extLst>
                <a:ext uri="{FF2B5EF4-FFF2-40B4-BE49-F238E27FC236}">
                  <a16:creationId xmlns:a16="http://schemas.microsoft.com/office/drawing/2014/main" id="{F9686FD5-6AFF-8821-816C-89AEF06B0F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39422" y="3088069"/>
              <a:ext cx="1308100" cy="1752600"/>
            </a:xfrm>
            <a:prstGeom prst="rect">
              <a:avLst/>
            </a:prstGeom>
          </p:spPr>
        </p:pic>
        <p:pic>
          <p:nvPicPr>
            <p:cNvPr id="14" name="Picture 13">
              <a:extLst>
                <a:ext uri="{FF2B5EF4-FFF2-40B4-BE49-F238E27FC236}">
                  <a16:creationId xmlns:a16="http://schemas.microsoft.com/office/drawing/2014/main" id="{BF15A2C5-BBB3-6DFC-CAA6-9AFF698ED4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61972" y="3049969"/>
              <a:ext cx="1092200" cy="1828800"/>
            </a:xfrm>
            <a:prstGeom prst="rect">
              <a:avLst/>
            </a:prstGeom>
          </p:spPr>
        </p:pic>
        <p:pic>
          <p:nvPicPr>
            <p:cNvPr id="15" name="Picture 14">
              <a:extLst>
                <a:ext uri="{FF2B5EF4-FFF2-40B4-BE49-F238E27FC236}">
                  <a16:creationId xmlns:a16="http://schemas.microsoft.com/office/drawing/2014/main" id="{EB1D6E29-A7AF-D84D-782D-4FC2C303030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18300" y="3272219"/>
              <a:ext cx="1270000" cy="1384300"/>
            </a:xfrm>
            <a:prstGeom prst="rect">
              <a:avLst/>
            </a:prstGeom>
          </p:spPr>
        </p:pic>
      </p:grpSp>
      <p:pic>
        <p:nvPicPr>
          <p:cNvPr id="11" name="Picture 10" descr="An illustration showing a hand running down the length of a bent arm, from shoulder to wrist">
            <a:extLst>
              <a:ext uri="{FF2B5EF4-FFF2-40B4-BE49-F238E27FC236}">
                <a16:creationId xmlns:a16="http://schemas.microsoft.com/office/drawing/2014/main" id="{A73F0077-3B8A-68FA-E732-D851F0E9313B}"/>
              </a:ext>
            </a:extLst>
          </p:cNvPr>
          <p:cNvPicPr>
            <a:picLocks noChangeAspect="1"/>
          </p:cNvPicPr>
          <p:nvPr/>
        </p:nvPicPr>
        <p:blipFill>
          <a:blip r:embed="rId5"/>
          <a:stretch>
            <a:fillRect/>
          </a:stretch>
        </p:blipFill>
        <p:spPr>
          <a:xfrm>
            <a:off x="9183141" y="3031249"/>
            <a:ext cx="1928575" cy="2078293"/>
          </a:xfrm>
          <a:prstGeom prst="rect">
            <a:avLst/>
          </a:prstGeom>
        </p:spPr>
      </p:pic>
      <p:sp>
        <p:nvSpPr>
          <p:cNvPr id="3" name="Text Placeholder 2">
            <a:extLst>
              <a:ext uri="{FF2B5EF4-FFF2-40B4-BE49-F238E27FC236}">
                <a16:creationId xmlns:a16="http://schemas.microsoft.com/office/drawing/2014/main" id="{0195D48B-89A1-76FE-D0FE-E5C768145E96}"/>
              </a:ext>
            </a:extLst>
          </p:cNvPr>
          <p:cNvSpPr>
            <a:spLocks noGrp="1"/>
          </p:cNvSpPr>
          <p:nvPr>
            <p:ph type="body" sz="quarter" idx="12"/>
          </p:nvPr>
        </p:nvSpPr>
        <p:spPr/>
        <p:txBody>
          <a:bodyPr/>
          <a:lstStyle/>
          <a:p>
            <a:r>
              <a:rPr lang="en-US">
                <a:solidFill>
                  <a:srgbClr val="FFFFFF"/>
                </a:solidFill>
                <a:latin typeface="Open Sans"/>
                <a:ea typeface="Open Sans"/>
                <a:cs typeface="Open Sans"/>
                <a:sym typeface="Open Sans"/>
              </a:rPr>
              <a:t>Teacher Guide p. 30</a:t>
            </a:r>
          </a:p>
        </p:txBody>
      </p:sp>
      <p:grpSp>
        <p:nvGrpSpPr>
          <p:cNvPr id="5" name="Group 4" descr="20 Minute Timer">
            <a:extLst>
              <a:ext uri="{FF2B5EF4-FFF2-40B4-BE49-F238E27FC236}">
                <a16:creationId xmlns:a16="http://schemas.microsoft.com/office/drawing/2014/main" id="{4AF1C06E-8271-24AD-5316-ECDE7FABF094}"/>
              </a:ext>
            </a:extLst>
          </p:cNvPr>
          <p:cNvGrpSpPr/>
          <p:nvPr/>
        </p:nvGrpSpPr>
        <p:grpSpPr>
          <a:xfrm>
            <a:off x="11116820" y="5932865"/>
            <a:ext cx="987554" cy="731521"/>
            <a:chOff x="11116820" y="5932865"/>
            <a:chExt cx="987554" cy="731521"/>
          </a:xfrm>
        </p:grpSpPr>
        <p:pic>
          <p:nvPicPr>
            <p:cNvPr id="6" name="Picture 5">
              <a:extLst>
                <a:ext uri="{FF2B5EF4-FFF2-40B4-BE49-F238E27FC236}">
                  <a16:creationId xmlns:a16="http://schemas.microsoft.com/office/drawing/2014/main" id="{B4CD39FA-715F-B843-0A21-BB4BF09FB7A8}"/>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16820" y="5932865"/>
              <a:ext cx="987554" cy="731521"/>
            </a:xfrm>
            <a:prstGeom prst="rect">
              <a:avLst/>
            </a:prstGeom>
          </p:spPr>
        </p:pic>
        <p:sp>
          <p:nvSpPr>
            <p:cNvPr id="7" name="TextBox 6">
              <a:extLst>
                <a:ext uri="{FF2B5EF4-FFF2-40B4-BE49-F238E27FC236}">
                  <a16:creationId xmlns:a16="http://schemas.microsoft.com/office/drawing/2014/main" id="{12401651-425C-6B7C-6EEA-7E979AC07988}"/>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i="0" u="none" strike="noStrike" cap="none">
                  <a:solidFill>
                    <a:srgbClr val="002060"/>
                  </a:solidFill>
                  <a:latin typeface="+mj-lt"/>
                  <a:cs typeface="Arial"/>
                  <a:sym typeface="Arial"/>
                </a:rPr>
                <a:t>20</a:t>
              </a:r>
            </a:p>
          </p:txBody>
        </p:sp>
      </p:grpSp>
    </p:spTree>
    <p:extLst>
      <p:ext uri="{BB962C8B-B14F-4D97-AF65-F5344CB8AC3E}">
        <p14:creationId xmlns:p14="http://schemas.microsoft.com/office/powerpoint/2010/main" val="407076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352A-950C-B694-3670-5812C0069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7C322-1BB6-EB17-E3CE-2A68462881FA}"/>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Practice Blending (2 of 4)</a:t>
            </a:r>
            <a:endParaRPr lang="en-US"/>
          </a:p>
        </p:txBody>
      </p:sp>
      <p:sp>
        <p:nvSpPr>
          <p:cNvPr id="5" name="Text Placeholder 4">
            <a:extLst>
              <a:ext uri="{FF2B5EF4-FFF2-40B4-BE49-F238E27FC236}">
                <a16:creationId xmlns:a16="http://schemas.microsoft.com/office/drawing/2014/main" id="{BA85542A-07F5-FF7D-D9A7-DE6F1F4B021F}"/>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/s/ … /u/ … /n/ &gt; sun,</a:t>
            </a:r>
            <a:br>
              <a:rPr lang="en-US">
                <a:solidFill>
                  <a:srgbClr val="FFFFFF"/>
                </a:solidFill>
                <a:latin typeface="Open Sans"/>
                <a:ea typeface="Open Sans"/>
                <a:cs typeface="Open Sans"/>
                <a:sym typeface="Open Sans"/>
              </a:rPr>
            </a:br>
            <a:r>
              <a:rPr lang="en-US">
                <a:solidFill>
                  <a:srgbClr val="FFFFFF"/>
                </a:solidFill>
                <a:latin typeface="Open Sans"/>
                <a:ea typeface="Open Sans"/>
                <a:cs typeface="Open Sans"/>
                <a:sym typeface="Open Sans"/>
              </a:rPr>
              <a:t>/m/ … /ou/ … /th/ &gt; mouth</a:t>
            </a:r>
          </a:p>
        </p:txBody>
      </p:sp>
      <p:pic>
        <p:nvPicPr>
          <p:cNvPr id="7" name="Picture Placeholder 6" descr="A white sun in the sky over a the outline of a hill.">
            <a:extLst>
              <a:ext uri="{FF2B5EF4-FFF2-40B4-BE49-F238E27FC236}">
                <a16:creationId xmlns:a16="http://schemas.microsoft.com/office/drawing/2014/main" id="{A43D229F-0362-FF9D-8BB5-6416E0D2D5E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1137738" y="2134775"/>
            <a:ext cx="4841516" cy="3657600"/>
          </a:xfrm>
        </p:spPr>
      </p:pic>
      <p:sp>
        <p:nvSpPr>
          <p:cNvPr id="4" name="Text Placeholder 3">
            <a:extLst>
              <a:ext uri="{FF2B5EF4-FFF2-40B4-BE49-F238E27FC236}">
                <a16:creationId xmlns:a16="http://schemas.microsoft.com/office/drawing/2014/main" id="{E2768359-29CA-2C30-1F0F-8978F2212234}"/>
              </a:ext>
            </a:extLst>
          </p:cNvPr>
          <p:cNvSpPr>
            <a:spLocks noGrp="1"/>
          </p:cNvSpPr>
          <p:nvPr>
            <p:ph type="body" sz="quarter" idx="12"/>
          </p:nvPr>
        </p:nvSpPr>
        <p:spPr/>
        <p:txBody>
          <a:bodyPr/>
          <a:lstStyle/>
          <a:p>
            <a:r>
              <a:rPr lang="en-US" i="0">
                <a:solidFill>
                  <a:srgbClr val="FFFFFF"/>
                </a:solidFill>
                <a:latin typeface="Open Sans"/>
                <a:ea typeface="Open Sans"/>
                <a:cs typeface="Open Sans"/>
                <a:sym typeface="Open Sans"/>
              </a:rPr>
              <a:t>Blending Picture Cards 1–2</a:t>
            </a:r>
            <a:endParaRPr lang="en-US">
              <a:solidFill>
                <a:srgbClr val="FFFFFF"/>
              </a:solidFill>
              <a:latin typeface="Open Sans"/>
              <a:ea typeface="Open Sans"/>
              <a:cs typeface="Open Sans"/>
              <a:sym typeface="Open Sans"/>
            </a:endParaRPr>
          </a:p>
        </p:txBody>
      </p:sp>
      <p:pic>
        <p:nvPicPr>
          <p:cNvPr id="3" name="Picture Placeholder 6" descr="Close-up of a woman's open mouth smile.">
            <a:extLst>
              <a:ext uri="{FF2B5EF4-FFF2-40B4-BE49-F238E27FC236}">
                <a16:creationId xmlns:a16="http://schemas.microsoft.com/office/drawing/2014/main" id="{EE088CF3-913B-A01D-9B7D-6B7D2F35387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4403" y="2134775"/>
            <a:ext cx="4709821" cy="3657600"/>
          </a:xfrm>
          <a:prstGeom prst="rect">
            <a:avLst/>
          </a:prstGeom>
          <a:ln w="28575">
            <a:solidFill>
              <a:srgbClr val="000000"/>
            </a:solidFill>
          </a:ln>
        </p:spPr>
      </p:pic>
    </p:spTree>
    <p:extLst>
      <p:ext uri="{BB962C8B-B14F-4D97-AF65-F5344CB8AC3E}">
        <p14:creationId xmlns:p14="http://schemas.microsoft.com/office/powerpoint/2010/main" val="250255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47C7C-DD1C-3B51-FA9A-45936DE6B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406ED-5C50-3480-A3E6-AE26606AC9D3}"/>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Practice Blending (3 of 4)</a:t>
            </a:r>
            <a:endParaRPr lang="en-US"/>
          </a:p>
        </p:txBody>
      </p:sp>
      <p:sp>
        <p:nvSpPr>
          <p:cNvPr id="5" name="Text Placeholder 4">
            <a:extLst>
              <a:ext uri="{FF2B5EF4-FFF2-40B4-BE49-F238E27FC236}">
                <a16:creationId xmlns:a16="http://schemas.microsoft.com/office/drawing/2014/main" id="{132CE641-C205-3041-56F8-A38622485D2D}"/>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/n/ … /oe/ … /z/ &gt; nose</a:t>
            </a:r>
          </a:p>
        </p:txBody>
      </p:sp>
      <p:pic>
        <p:nvPicPr>
          <p:cNvPr id="7" name="Picture Placeholder 6" descr="Close-up of a child's eyes and nose with a black arrow pointing at their nose.">
            <a:extLst>
              <a:ext uri="{FF2B5EF4-FFF2-40B4-BE49-F238E27FC236}">
                <a16:creationId xmlns:a16="http://schemas.microsoft.com/office/drawing/2014/main" id="{7F2C220F-5E94-F82A-2470-B1CCB8FF53F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3670153" y="2139696"/>
            <a:ext cx="4851693" cy="3843215"/>
          </a:xfrm>
        </p:spPr>
      </p:pic>
      <p:sp>
        <p:nvSpPr>
          <p:cNvPr id="4" name="Text Placeholder 3">
            <a:extLst>
              <a:ext uri="{FF2B5EF4-FFF2-40B4-BE49-F238E27FC236}">
                <a16:creationId xmlns:a16="http://schemas.microsoft.com/office/drawing/2014/main" id="{AB8D83BB-8A51-6F47-678C-A67F0FA4901C}"/>
              </a:ext>
            </a:extLst>
          </p:cNvPr>
          <p:cNvSpPr>
            <a:spLocks noGrp="1"/>
          </p:cNvSpPr>
          <p:nvPr>
            <p:ph type="body" sz="quarter" idx="12"/>
          </p:nvPr>
        </p:nvSpPr>
        <p:spPr/>
        <p:txBody>
          <a:bodyPr/>
          <a:lstStyle/>
          <a:p>
            <a:r>
              <a:rPr lang="en-US" i="0">
                <a:solidFill>
                  <a:srgbClr val="FFFFFF"/>
                </a:solidFill>
                <a:latin typeface="Open Sans"/>
                <a:ea typeface="Open Sans"/>
                <a:cs typeface="Open Sans"/>
                <a:sym typeface="Open Sans"/>
              </a:rPr>
              <a:t>Blending Picture Card 3</a:t>
            </a:r>
            <a:endParaRPr lang="en-US">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45607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62F08-0869-CC1E-8B5D-017C80395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24154-AC0F-8254-495A-F1F2DA37D21C}"/>
              </a:ext>
            </a:extLst>
          </p:cNvPr>
          <p:cNvSpPr>
            <a:spLocks noGrp="1"/>
          </p:cNvSpPr>
          <p:nvPr>
            <p:ph type="title"/>
          </p:nvPr>
        </p:nvSpPr>
        <p:spPr/>
        <p:txBody>
          <a:bodyPr/>
          <a:lstStyle/>
          <a:p>
            <a:r>
              <a:rPr lang="en-US" sz="2800" b="1" i="0" u="none" strike="noStrike">
                <a:solidFill>
                  <a:srgbClr val="FFFFFF"/>
                </a:solidFill>
                <a:effectLst/>
                <a:latin typeface="Open Sans" panose="020B0606030504020204" pitchFamily="34" charset="0"/>
              </a:rPr>
              <a:t>Practice Blending (4 of 4)</a:t>
            </a:r>
            <a:endParaRPr lang="en-US"/>
          </a:p>
        </p:txBody>
      </p:sp>
      <p:sp>
        <p:nvSpPr>
          <p:cNvPr id="5" name="Text Placeholder 4">
            <a:extLst>
              <a:ext uri="{FF2B5EF4-FFF2-40B4-BE49-F238E27FC236}">
                <a16:creationId xmlns:a16="http://schemas.microsoft.com/office/drawing/2014/main" id="{EE74692E-6EDA-C428-BCCF-4CC66EFF727C}"/>
              </a:ext>
            </a:extLst>
          </p:cNvPr>
          <p:cNvSpPr>
            <a:spLocks noGrp="1"/>
          </p:cNvSpPr>
          <p:nvPr>
            <p:ph type="body" sz="quarter" idx="13"/>
          </p:nvPr>
        </p:nvSpPr>
        <p:spPr/>
        <p:txBody>
          <a:bodyPr/>
          <a:lstStyle/>
          <a:p>
            <a:r>
              <a:rPr lang="en-US">
                <a:solidFill>
                  <a:srgbClr val="FFFFFF"/>
                </a:solidFill>
                <a:latin typeface="Open Sans"/>
                <a:ea typeface="Open Sans"/>
                <a:cs typeface="Open Sans"/>
                <a:sym typeface="Open Sans"/>
              </a:rPr>
              <a:t>/n/ … /ie/ …, /f/ &gt; knife</a:t>
            </a:r>
          </a:p>
        </p:txBody>
      </p:sp>
      <p:sp>
        <p:nvSpPr>
          <p:cNvPr id="4" name="Text Placeholder 3">
            <a:extLst>
              <a:ext uri="{FF2B5EF4-FFF2-40B4-BE49-F238E27FC236}">
                <a16:creationId xmlns:a16="http://schemas.microsoft.com/office/drawing/2014/main" id="{FFE3779E-8C1F-AC56-DF1A-2F3289C055E3}"/>
              </a:ext>
            </a:extLst>
          </p:cNvPr>
          <p:cNvSpPr>
            <a:spLocks noGrp="1"/>
          </p:cNvSpPr>
          <p:nvPr>
            <p:ph type="body" sz="quarter" idx="12"/>
          </p:nvPr>
        </p:nvSpPr>
        <p:spPr/>
        <p:txBody>
          <a:bodyPr/>
          <a:lstStyle/>
          <a:p>
            <a:r>
              <a:rPr lang="en-US" i="0">
                <a:solidFill>
                  <a:srgbClr val="FFFFFF"/>
                </a:solidFill>
                <a:latin typeface="Open Sans"/>
                <a:ea typeface="Open Sans"/>
                <a:cs typeface="Open Sans"/>
                <a:sym typeface="Open Sans"/>
              </a:rPr>
              <a:t>Blending Picture Card 4</a:t>
            </a:r>
            <a:endParaRPr lang="en-US">
              <a:solidFill>
                <a:srgbClr val="FFFFFF"/>
              </a:solidFill>
              <a:latin typeface="Open Sans"/>
              <a:ea typeface="Open Sans"/>
              <a:cs typeface="Open Sans"/>
              <a:sym typeface="Open Sans"/>
            </a:endParaRPr>
          </a:p>
        </p:txBody>
      </p:sp>
      <p:pic>
        <p:nvPicPr>
          <p:cNvPr id="3" name="Picture Placeholder 6" descr="A butter knife on a white background.&#10;">
            <a:extLst>
              <a:ext uri="{FF2B5EF4-FFF2-40B4-BE49-F238E27FC236}">
                <a16:creationId xmlns:a16="http://schemas.microsoft.com/office/drawing/2014/main" id="{5EC352DE-4352-712E-5034-17D6FC0F6B3C}"/>
              </a:ext>
            </a:extLst>
          </p:cNvPr>
          <p:cNvPicPr>
            <a:picLocks noChangeAspect="1"/>
          </p:cNvPicPr>
          <p:nvPr/>
        </p:nvPicPr>
        <p:blipFill>
          <a:blip r:embed="rId2"/>
          <a:srcRect/>
          <a:stretch/>
        </p:blipFill>
        <p:spPr>
          <a:xfrm>
            <a:off x="3672149" y="2139696"/>
            <a:ext cx="4847701" cy="3840480"/>
          </a:xfrm>
          <a:prstGeom prst="rect">
            <a:avLst/>
          </a:prstGeom>
          <a:ln w="28575">
            <a:solidFill>
              <a:srgbClr val="000000"/>
            </a:solidFill>
          </a:ln>
        </p:spPr>
      </p:pic>
    </p:spTree>
    <p:extLst>
      <p:ext uri="{BB962C8B-B14F-4D97-AF65-F5344CB8AC3E}">
        <p14:creationId xmlns:p14="http://schemas.microsoft.com/office/powerpoint/2010/main" val="2959859808"/>
      </p:ext>
    </p:extLst>
  </p:cSld>
  <p:clrMapOvr>
    <a:masterClrMapping/>
  </p:clrMapOvr>
</p:sld>
</file>

<file path=ppt/theme/theme1.xml><?xml version="1.0" encoding="utf-8"?>
<a:theme xmlns:a="http://schemas.openxmlformats.org/drawingml/2006/main" name="DC K-5 RLA Layout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TE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ont/Back Cov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98c758e7-790b-4b11-aafb-bcba6ed3e344" xsi:nil="true"/>
    <lcf76f155ced4ddcb4097134ff3c332f xmlns="98c758e7-790b-4b11-aafb-bcba6ed3e344">
      <Terms xmlns="http://schemas.microsoft.com/office/infopath/2007/PartnerControls"/>
    </lcf76f155ced4ddcb4097134ff3c332f>
    <TaxCatchAll xmlns="3dc31748-a59d-411a-a11d-36425d5dff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538777FC7F9C459E13D5916A2A3691" ma:contentTypeVersion="20" ma:contentTypeDescription="Create a new document." ma:contentTypeScope="" ma:versionID="b25312fda7df84b8dfb36ee64df1dcea">
  <xsd:schema xmlns:xsd="http://www.w3.org/2001/XMLSchema" xmlns:xs="http://www.w3.org/2001/XMLSchema" xmlns:p="http://schemas.microsoft.com/office/2006/metadata/properties" xmlns:ns2="98c758e7-790b-4b11-aafb-bcba6ed3e344" xmlns:ns3="3dc31748-a59d-411a-a11d-36425d5dff7b" targetNamespace="http://schemas.microsoft.com/office/2006/metadata/properties" ma:root="true" ma:fieldsID="e1182a2f7412e511a9eb1e0a251109e8" ns2:_="" ns3:_="">
    <xsd:import namespace="98c758e7-790b-4b11-aafb-bcba6ed3e344"/>
    <xsd:import namespace="3dc31748-a59d-411a-a11d-36425d5dff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imag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758e7-790b-4b11-aafb-bcba6ed3e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image" ma:index="24" nillable="true" ma:displayName="image" ma:internalName="imag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c31748-a59d-411a-a11d-36425d5dff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ddb0448-68fd-4b51-8ffd-4d89eebec4c2}" ma:internalName="TaxCatchAll" ma:showField="CatchAllData" ma:web="3dc31748-a59d-411a-a11d-36425d5df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8B9EE4-F00B-4318-B211-99CA55FD2171}">
  <ds:schemaRefs>
    <ds:schemaRef ds:uri="3dc31748-a59d-411a-a11d-36425d5dff7b"/>
    <ds:schemaRef ds:uri="98c758e7-790b-4b11-aafb-bcba6ed3e3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C482E9-7722-418E-85AF-4927C99DBAC0}">
  <ds:schemaRefs>
    <ds:schemaRef ds:uri="3dc31748-a59d-411a-a11d-36425d5dff7b"/>
    <ds:schemaRef ds:uri="98c758e7-790b-4b11-aafb-bcba6ed3e3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E8AE2E-E7CE-43E2-A739-AB3B6D3EA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6</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DC K-5 RLA Layouts</vt:lpstr>
      <vt:lpstr>Front/Back Covers</vt:lpstr>
      <vt:lpstr>Grade K Foundational Skills | Unit 2 | Lesson 3</vt:lpstr>
      <vt:lpstr>Acknowledgement</vt:lpstr>
      <vt:lpstr>Prerequisite Skills:  Blending and Prewriting</vt:lpstr>
      <vt:lpstr>Primary Focus of Lesson</vt:lpstr>
      <vt:lpstr>Warm-Up</vt:lpstr>
      <vt:lpstr>Practice Blending (1 of 4)</vt:lpstr>
      <vt:lpstr>Practice Blending (2 of 4)</vt:lpstr>
      <vt:lpstr>Practice Blending (3 of 4)</vt:lpstr>
      <vt:lpstr>Practice Blending (4 of 4)</vt:lpstr>
      <vt:lpstr>Observation: Oral Blending Observation Record</vt:lpstr>
      <vt:lpstr>Draw Zigzags on a Vertical Surface</vt:lpstr>
      <vt:lpstr>Zigzag Practice</vt:lpstr>
      <vt:lpstr>Differentiate Shapes</vt:lpstr>
      <vt:lpstr>Activity Page 3.2: Differentiating Shapes</vt:lpstr>
      <vt:lpstr>Resource Bank</vt:lpstr>
      <vt:lpstr>Additional Support</vt:lpstr>
      <vt:lpstr>Image Sources</vt:lpstr>
      <vt:lpstr>Copyright 2024 Texas Education Agency</vt:lpstr>
      <vt:lpstr>Back Cover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K Foundational Skills | Unit 2 | Lesson 3</dc:title>
  <dc:subject/>
  <dc:creator>Conley, Katanna</dc:creator>
  <cp:keywords/>
  <dc:description/>
  <cp:revision>2</cp:revision>
  <dcterms:modified xsi:type="dcterms:W3CDTF">2025-03-26T19:22:49Z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0x01010089538777FC7F9C459E13D5916A2A3691</vt:lpwstr>
  </property>
  <property fmtid="{D5CDD505-2E9C-101B-9397-08002B2CF9AE}" pid="3" name="MediaServiceImageTags">
    <vt:lpwstr/>
  </property>
</Properties>
</file>