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303" r:id="rId5"/>
    <p:sldId id="294" r:id="rId6"/>
    <p:sldId id="304" r:id="rId7"/>
    <p:sldId id="306" r:id="rId8"/>
    <p:sldId id="305" r:id="rId9"/>
    <p:sldId id="30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205325-9CCD-CD1C-C932-758E607B6D55}" name="Outreach Strategists" initials="OS" userId="S::alim@outreachstrategists.onmicrosoft.com::ff5f9efd-19c1-44b1-bb29-47d0a5d7c4d4" providerId="AD"/>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4ED"/>
    <a:srgbClr val="0432FF"/>
    <a:srgbClr val="007742"/>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B3D8EE-9361-D7FA-ABC0-A02785546809}" v="30" dt="2023-07-11T18:15:17.582"/>
    <p1510:client id="{8F67A53F-1EDC-4B72-B6C4-75797893653A}" v="173" dt="2023-07-12T14:17:10.548"/>
    <p1510:client id="{EAB7F98D-3C7B-4732-8AD2-AA3A1DFDBA66}" v="40" dt="2023-07-12T15:01:20.855"/>
    <p1510:client id="{F72F7D90-FD17-4133-9D63-1AC24DCDD4DC}" v="32" dt="2023-07-12T14:24:29.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60" d="100"/>
          <a:sy n="60" d="100"/>
        </p:scale>
        <p:origin x="420" y="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7/12/2023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7/12/2023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7/12/2023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tdl-automotive_0.pdf" TargetMode="External"/><Relationship Id="rId7" Type="http://schemas.openxmlformats.org/officeDocument/2006/relationships/image" Target="../media/image1.png"/><Relationship Id="rId2" Type="http://schemas.openxmlformats.org/officeDocument/2006/relationships/hyperlink" Target="https://tea.texas.gov/system/files/tdl-aviation-maintenance_0.pdf" TargetMode="External"/><Relationship Id="rId1" Type="http://schemas.openxmlformats.org/officeDocument/2006/relationships/slideLayout" Target="../slideLayouts/slideLayout1.xml"/><Relationship Id="rId6" Type="http://schemas.openxmlformats.org/officeDocument/2006/relationships/hyperlink" Target="https://tea.texas.gov/system/files/tdl-aviation_1.pdf" TargetMode="External"/><Relationship Id="rId5" Type="http://schemas.openxmlformats.org/officeDocument/2006/relationships/hyperlink" Target="https://tea.texas.gov/system/files/tdl-distribution-and-logistics_0.pdf" TargetMode="External"/><Relationship Id="rId4" Type="http://schemas.openxmlformats.org/officeDocument/2006/relationships/hyperlink" Target="https://tea.texas.gov/system/files/tdl-diesel-and-heavy-equipment_0.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1232816747"/>
              </p:ext>
            </p:extLst>
          </p:nvPr>
        </p:nvGraphicFramePr>
        <p:xfrm>
          <a:off x="830262" y="1668209"/>
          <a:ext cx="6111875" cy="1297178"/>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Transportation, Distribution, and Logistics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1013088369"/>
              </p:ext>
            </p:extLst>
          </p:nvPr>
        </p:nvGraphicFramePr>
        <p:xfrm>
          <a:off x="830262" y="3223451"/>
          <a:ext cx="6111875" cy="249487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Aviation Maintenance</a:t>
                      </a:r>
                      <a:endParaRPr lang="en-US" sz="120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Automotive</a:t>
                      </a:r>
                      <a:endPar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rgbClr val="0432FF"/>
                          </a:solidFill>
                          <a:effectLst/>
                        </a:rPr>
                        <a:t>(UPDATE) </a:t>
                      </a:r>
                      <a:r>
                        <a:rPr lang="en-US" sz="1200" b="0" i="0" u="none" strike="noStrike" kern="100" noProof="0">
                          <a:solidFill>
                            <a:srgbClr val="0432FF"/>
                          </a:solidFill>
                          <a:effectLst/>
                          <a:latin typeface="Calibri"/>
                        </a:rPr>
                        <a:t>Automotive and </a:t>
                      </a:r>
                      <a:r>
                        <a:rPr lang="en-US" sz="1200" strike="noStrike" kern="100">
                          <a:solidFill>
                            <a:srgbClr val="0432FF"/>
                          </a:solidFill>
                          <a:effectLst/>
                        </a:rPr>
                        <a:t>Collision Repair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4">
                            <a:extLst>
                              <a:ext uri="{A12FA001-AC4F-418D-AE19-62706E023703}">
                                <ahyp:hlinkClr xmlns:ahyp="http://schemas.microsoft.com/office/drawing/2018/hyperlinkcolor" val="tx"/>
                              </a:ext>
                            </a:extLst>
                          </a:hlinkClick>
                        </a:rPr>
                        <a:t>Diesel and Heavy Equipment</a:t>
                      </a:r>
                      <a:endParaRPr lang="en-US" sz="1200" u="sng" kern="100">
                        <a:solidFill>
                          <a:schemeClr val="tx1">
                            <a:lumMod val="95000"/>
                            <a:lumOff val="5000"/>
                          </a:schemeClr>
                        </a:solidFill>
                        <a:effectLst/>
                        <a:hlinkClick r:id="rId4">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0432FF"/>
                          </a:solidFill>
                          <a:effectLst/>
                          <a:uLnTx/>
                          <a:uFillTx/>
                          <a:latin typeface="Calibri" panose="020F0502020204030204"/>
                          <a:ea typeface="+mn-ea"/>
                          <a:cs typeface="+mn-cs"/>
                        </a:rPr>
                        <a:t>(UPDATE) Diesel, Heavy Equipment Maintenance, and Commercial Drivers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5">
                            <a:extLst>
                              <a:ext uri="{A12FA001-AC4F-418D-AE19-62706E023703}">
                                <ahyp:hlinkClr xmlns:ahyp="http://schemas.microsoft.com/office/drawing/2018/hyperlinkcolor" val="tx"/>
                              </a:ext>
                            </a:extLst>
                          </a:hlinkClick>
                        </a:rPr>
                        <a:t>Distribution and Logistics</a:t>
                      </a:r>
                      <a:endParaRPr lang="en-US" sz="1200" u="sng" kern="100">
                        <a:solidFill>
                          <a:schemeClr val="tx1">
                            <a:lumMod val="95000"/>
                            <a:lumOff val="5000"/>
                          </a:schemeClr>
                        </a:solidFill>
                        <a:effectLst/>
                        <a:hlinkClick r:id="rId5">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solidFill>
                            <a:srgbClr val="0432FF"/>
                          </a:solidFill>
                          <a:effectLst/>
                        </a:rPr>
                        <a:t>(UPDATE) Distribution, Logistics, and Warehousing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95000"/>
                              <a:lumOff val="5000"/>
                            </a:schemeClr>
                          </a:solidFill>
                          <a:effectLst/>
                          <a:hlinkClick r:id="rId6">
                            <a:extLst>
                              <a:ext uri="{A12FA001-AC4F-418D-AE19-62706E023703}">
                                <ahyp:hlinkClr xmlns:ahyp="http://schemas.microsoft.com/office/drawing/2018/hyperlinkcolor" val="tx"/>
                              </a:ext>
                            </a:extLst>
                          </a:hlinkClick>
                        </a:rPr>
                        <a:t>Aviation</a:t>
                      </a:r>
                      <a:endParaRPr lang="en-US" sz="1200" u="sng" kern="100">
                        <a:solidFill>
                          <a:schemeClr val="tx1">
                            <a:lumMod val="95000"/>
                            <a:lumOff val="5000"/>
                          </a:schemeClr>
                        </a:solidFill>
                        <a:effectLst/>
                        <a:hlinkClick r:id="rId6">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rgbClr val="0432FF"/>
                          </a:solidFill>
                          <a:effectLst/>
                        </a:rPr>
                        <a:t>(UPDATE) Pilots and Aviation Operations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830262" y="579343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81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Aviation Maintenance</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Transportation, Distribution, and Logistics Career Cluster</a:t>
            </a:r>
          </a:p>
          <a:p>
            <a:r>
              <a:rPr lang="en-US" sz="1100" dirty="0"/>
              <a:t>The Transportation, Distribution, and Logistics Career Cluster focuses on careers in planning, management, and movement of people, materials, and goods by road, pipeline, air, rail, and water. It also includes related professional support services such as transportation infrastructure planning and management, logistics services, mobile equipment and facility maintenance.</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99475"/>
            <a:ext cx="7772400" cy="609398"/>
          </a:xfrm>
          <a:prstGeom prst="rect">
            <a:avLst/>
          </a:prstGeom>
          <a:solidFill>
            <a:srgbClr val="BAD4ED"/>
          </a:solidFill>
        </p:spPr>
        <p:txBody>
          <a:bodyPr wrap="square" lIns="100584" tIns="50292" rIns="100584" bIns="50292" rtlCol="0" anchor="t">
            <a:spAutoFit/>
          </a:bodyPr>
          <a:lstStyle/>
          <a:p>
            <a:r>
              <a:rPr lang="en-US" sz="1100" dirty="0"/>
              <a:t>The Aviation Maintenance program of study introduces students to the occupations and education opportunities related to inspecting aircraft, maintenance procedures, air navigational aids, air traffic controls, and communications equipment to ensure conformance with federal safety regulations.</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360372"/>
            <a:ext cx="3634810" cy="2831059"/>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Aircraft Technology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Principles of Transportation Systems  </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Aircraft Maintenance/Lab (TBD)</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Aircraft Airframe Technology/Lab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Aircraft Avionics Technology/Lab</a:t>
            </a:r>
            <a:endParaRPr lang="en-US" sz="1100" b="0" i="0" dirty="0">
              <a:solidFill>
                <a:srgbClr val="007742"/>
              </a:solidFill>
              <a:effectLst/>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Aircraft Powerplant Technology/Lab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Nondestructive Testing/Nondestructive Inspection Technology/Lab (TBD)</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 </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62167"/>
            <a:ext cx="3634810" cy="1570736"/>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nSpc>
                <a:spcPct val="100000"/>
              </a:lnSpc>
              <a:spcBef>
                <a:spcPts val="0"/>
              </a:spcBef>
              <a:buSzPct val="100000"/>
              <a:buFont typeface="System Font Regular"/>
              <a:buChar char="+"/>
              <a:defRPr/>
            </a:pPr>
            <a:r>
              <a:rPr lang="en-US" sz="1100" dirty="0">
                <a:solidFill>
                  <a:srgbClr val="007742"/>
                </a:solidFill>
                <a:ea typeface="Calibri"/>
                <a:cs typeface="Calibri"/>
              </a:rPr>
              <a:t>(ADD) AP Physics C: Electricity and Magnetism</a:t>
            </a:r>
          </a:p>
          <a:p>
            <a:pPr>
              <a:lnSpc>
                <a:spcPct val="100000"/>
              </a:lnSpc>
              <a:spcBef>
                <a:spcPts val="0"/>
              </a:spcBef>
              <a:buSzPct val="100000"/>
              <a:buFont typeface="System Font Regular"/>
              <a:buChar char="+"/>
              <a:defRPr/>
            </a:pPr>
            <a:r>
              <a:rPr lang="en-US" sz="1100" dirty="0">
                <a:solidFill>
                  <a:srgbClr val="007742"/>
                </a:solidFill>
                <a:ea typeface="Calibri"/>
                <a:cs typeface="Calibri"/>
              </a:rPr>
              <a:t>(ADD) AP Physics C: Mechanics</a:t>
            </a: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Font typeface="System Font Regular"/>
              <a:buChar char="+"/>
              <a:defRPr/>
            </a:pPr>
            <a:r>
              <a:rPr lang="en-US" sz="1100" dirty="0">
                <a:solidFill>
                  <a:srgbClr val="007742"/>
                </a:solidFill>
                <a:ea typeface="+mn-lt"/>
                <a:cs typeface="+mn-lt"/>
              </a:rPr>
              <a:t>(ADD) IB Physics Standard Level</a:t>
            </a:r>
          </a:p>
          <a:p>
            <a:pPr>
              <a:lnSpc>
                <a:spcPct val="100000"/>
              </a:lnSpc>
              <a:spcBef>
                <a:spcPts val="0"/>
              </a:spcBef>
              <a:buFont typeface="System Font Regular"/>
              <a:buChar char="+"/>
              <a:defRPr/>
            </a:pPr>
            <a:r>
              <a:rPr lang="en-US" sz="1100" dirty="0">
                <a:solidFill>
                  <a:srgbClr val="007742"/>
                </a:solidFill>
                <a:ea typeface="+mn-lt"/>
                <a:cs typeface="+mn-lt"/>
              </a:rPr>
              <a:t>(ADD) IB Physics Higher Level</a:t>
            </a: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342930"/>
            <a:ext cx="3565424" cy="2831058"/>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Avionics Maintenance Technology/ Technician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Aircraft Powerplant Technology/ Technician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Airframe Mechanics and Aircraft Maintenance Technology/ Technician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Airframe Mechanics and Aircraft Maintenance Technology/ Technician </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188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(UPDATE) Automotive </a:t>
            </a:r>
            <a:r>
              <a:rPr kumimoji="0" lang="en-US" sz="1500" b="1" i="0" u="none" strike="noStrike" kern="1200" cap="none" spc="0" normalizeH="0" baseline="0" noProof="0" dirty="0">
                <a:ln>
                  <a:noFill/>
                </a:ln>
                <a:solidFill>
                  <a:srgbClr val="0432FF"/>
                </a:solidFill>
                <a:effectLst/>
                <a:uLnTx/>
                <a:uFillTx/>
                <a:latin typeface="Calibri"/>
                <a:ea typeface="Open Sans"/>
                <a:cs typeface="Calibri"/>
              </a:rPr>
              <a:t>and Collision Repair</a:t>
            </a:r>
            <a:endParaRPr kumimoji="0" lang="en-US" sz="1500" b="1" i="0" u="none" strike="noStrike" kern="1200" cap="none" spc="0" normalizeH="0" baseline="0" noProof="0" dirty="0">
              <a:ln>
                <a:noFill/>
              </a:ln>
              <a:solidFill>
                <a:srgbClr val="0432FF"/>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203636F3-28FD-4CBF-525A-043A53DEF5D2}"/>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Transportation, Distribution, and Logistics Career Cluster</a:t>
            </a:r>
          </a:p>
          <a:p>
            <a:r>
              <a:rPr lang="en-US" sz="1100" dirty="0"/>
              <a:t>The Transportation, Distribution, and Logistics Career Cluster focuses on careers in planning, management, and movement of people, materials, and goods by road, pipeline, air, rail, and water. It also includes related professional support services such as transportation infrastructure planning and management, logistics services, mobile equipment and facility maintenance.</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09101"/>
            <a:ext cx="7772400" cy="609398"/>
          </a:xfrm>
          <a:prstGeom prst="rect">
            <a:avLst/>
          </a:prstGeom>
          <a:solidFill>
            <a:srgbClr val="BAD4ED"/>
          </a:solidFill>
        </p:spPr>
        <p:txBody>
          <a:bodyPr wrap="square" lIns="100584" tIns="50292" rIns="100584" bIns="50292" rtlCol="0" anchor="t">
            <a:spAutoFit/>
          </a:bodyPr>
          <a:lstStyle/>
          <a:p>
            <a:r>
              <a:rPr lang="en-US" sz="1100" dirty="0"/>
              <a:t>The Automotive program of study teaches CTE learners how to repair and refinish automobiles and service various types of vehicles. CTE learners may learn to collect payment for services or supplies and perform typical vehicle maintenance procedures such as lubrication, oil changes, installation of antifreeze, or replacement of accessories like wiper blades or tires.</a:t>
            </a:r>
            <a:endParaRPr lang="en-US" sz="110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340709"/>
            <a:ext cx="3634810" cy="3627472"/>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Small Engine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Basic Collision Repair and Refinishing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Automotive Basics​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Transportation Technology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Small Engine Technology II​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Collision Repair/Lab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Automotive Technology I​</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Energy and Power of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a:cs typeface="Calibri"/>
              </a:rPr>
              <a:t>Paint and Refinishing/Lab ​</a:t>
            </a:r>
            <a:r>
              <a:rPr lang="en-US" sz="1100" b="0" i="0" dirty="0">
                <a:solidFill>
                  <a:srgbClr val="000000"/>
                </a:solidFill>
                <a:effectLst/>
                <a:latin typeface="Calibri"/>
                <a:cs typeface="Calibri"/>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Automotive Technology II/Lab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Entrepreneurship​</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  ​</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dirty="0">
                <a:solidFill>
                  <a:srgbClr val="007742"/>
                </a:solidFill>
                <a:effectLst/>
                <a:latin typeface="Calibri"/>
                <a:cs typeface="Calibri"/>
              </a:rPr>
              <a:t>(ADD) Customer Service Representative</a:t>
            </a:r>
            <a:r>
              <a:rPr lang="en-US" sz="1100" dirty="0">
                <a:solidFill>
                  <a:srgbClr val="007742"/>
                </a:solidFill>
                <a:latin typeface="Calibri"/>
                <a:cs typeface="Calibri"/>
              </a:rPr>
              <a:t> (TBD)</a:t>
            </a:r>
            <a:endParaRPr lang="en-US" sz="1100" b="0" i="0" dirty="0">
              <a:solidFill>
                <a:srgbClr val="007742"/>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42503"/>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6090391"/>
            <a:ext cx="3634810" cy="2561997"/>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Associates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Autobody/ Collision and Repair Technology/ Technician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Medium/Heavy Vehicle and Truck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 Mechanical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u="none" strike="noStrike" dirty="0">
                <a:solidFill>
                  <a:srgbClr val="0D6CB9"/>
                </a:solidFill>
                <a:effectLst/>
                <a:latin typeface="Calibri" panose="020F0502020204030204" pitchFamily="34" charset="0"/>
                <a:cs typeface="Calibri" panose="020F0502020204030204" pitchFamily="34" charset="0"/>
              </a:rPr>
              <a:t>​</a:t>
            </a:r>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 Mechanical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u="none" strike="noStrike" dirty="0">
                <a:solidFill>
                  <a:srgbClr val="0D6CB9"/>
                </a:solidFill>
                <a:effectLst/>
                <a:latin typeface="Calibri" panose="020F0502020204030204" pitchFamily="34" charset="0"/>
                <a:cs typeface="Calibri" panose="020F0502020204030204" pitchFamily="34" charset="0"/>
              </a:rPr>
              <a:t>​</a:t>
            </a:r>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Mechanical Engineering ​</a:t>
            </a:r>
            <a:endParaRPr lang="en-US" sz="11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505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81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(UPDATE) Diesel, Heavy Equipment Maintenance, and Commercial Drivers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ABB99352-5C1F-887C-45B7-6F3A00D6B7F3}"/>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Transportation, Distribution, and Logistics Career Cluster</a:t>
            </a:r>
          </a:p>
          <a:p>
            <a:r>
              <a:rPr lang="en-US" sz="1100" dirty="0"/>
              <a:t>The Transportation, Distribution, and Logistics Career Cluster focuses on careers in planning, management, and movement of people, materials, and goods by road, pipeline, air, rail, and water. It also includes related professional support services such as transportation infrastructure planning and management, logistics services, mobile equipment and facility maintenance.</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00184"/>
            <a:ext cx="7772400" cy="440120"/>
          </a:xfrm>
          <a:prstGeom prst="rect">
            <a:avLst/>
          </a:prstGeom>
          <a:noFill/>
          <a:ln w="57150">
            <a:solidFill>
              <a:srgbClr val="BAD4ED"/>
            </a:solidFill>
          </a:ln>
        </p:spPr>
        <p:txBody>
          <a:bodyPr wrap="square" lIns="100584" tIns="50292" rIns="100584" bIns="50292" rtlCol="0" anchor="t">
            <a:spAutoFit/>
          </a:bodyPr>
          <a:lstStyle/>
          <a:p>
            <a:r>
              <a:rPr lang="en-US" sz="1100" b="0" i="0" u="none" strike="noStrike" dirty="0">
                <a:solidFill>
                  <a:srgbClr val="0432FF"/>
                </a:solidFill>
                <a:effectLst/>
                <a:latin typeface="Calibri" panose="020F0502020204030204" pitchFamily="34" charset="0"/>
              </a:rPr>
              <a:t>(UPDATE) The Diesel, Heavy Equipment Maintenance, and Commercial Drivers program of study teaches students to inspect, diagnose, repair systems on off-highway, on-highway vehicles and equipment.</a:t>
            </a:r>
            <a:r>
              <a:rPr lang="en-US" sz="1100" b="0" i="0" dirty="0">
                <a:solidFill>
                  <a:srgbClr val="0432FF"/>
                </a:solidFill>
                <a:effectLst/>
                <a:latin typeface="Calibri" panose="020F0502020204030204" pitchFamily="34" charset="0"/>
              </a:rPr>
              <a:t>​</a:t>
            </a:r>
            <a:endParaRPr lang="en-US" sz="1100" dirty="0">
              <a:solidFill>
                <a:srgbClr val="0432FF"/>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153895"/>
            <a:ext cx="3973306" cy="2777632"/>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algn="l" rtl="0" fontAlgn="base">
              <a:lnSpc>
                <a:spcPct val="100000"/>
              </a:lnSpc>
              <a:spcBef>
                <a:spcPts val="0"/>
              </a:spcBef>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Transportation Technology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Small Engine Technology​ I</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Diesel Equipment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Diesel Equipment Technology II/Lab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b="0" i="0" u="none" strike="noStrike" dirty="0">
                <a:solidFill>
                  <a:srgbClr val="007742"/>
                </a:solidFill>
                <a:effectLst/>
                <a:latin typeface="Calibri"/>
                <a:cs typeface="Calibri"/>
              </a:rPr>
              <a:t>(ADD) Advanced Transportation Systems/Laboratory</a:t>
            </a:r>
            <a:r>
              <a:rPr lang="en-US" sz="1100" dirty="0">
                <a:solidFill>
                  <a:srgbClr val="007742"/>
                </a:solidFill>
                <a:latin typeface="Calibri"/>
                <a:cs typeface="Calibri"/>
              </a:rPr>
              <a:t>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lnSpc>
                <a:spcPct val="100000"/>
              </a:lnSpc>
              <a:spcBef>
                <a:spcPts val="0"/>
              </a:spcBef>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Entrepreneurship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 ​</a:t>
            </a:r>
            <a:endParaRPr lang="en-US" sz="1100" b="0" i="0" dirty="0">
              <a:solidFill>
                <a:srgbClr val="000000"/>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3623" y="2155689"/>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045118"/>
            <a:ext cx="3634810" cy="2053772"/>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Associates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Diesel Mechanics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Heavy Equipment Maintenance Technology/ Technician​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Logistics, Materials, and Supply Chain Management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Logistics, Materials, and Supply Chain Management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Logistics, Materials, and Supply Chain Management</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5994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5021"/>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(UPDATE) Distribution, Logistics, and Warehousing</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A21382A8-9E4E-7136-6AD8-F9494898397E}"/>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Transportation, Distribution, and Logistics Career Cluster</a:t>
            </a:r>
          </a:p>
          <a:p>
            <a:r>
              <a:rPr lang="en-US" sz="1100" dirty="0"/>
              <a:t>The Transportation, Distribution, and Logistics Career Cluster focuses on careers in planning, management, and movement of people, materials, and goods by road, pipeline, air, rail, and water. It also includes related professional support services such as transportation infrastructure planning and management, logistics services, mobile equipment and facility maintenance.</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1768"/>
            <a:ext cx="7772400" cy="609398"/>
          </a:xfrm>
          <a:prstGeom prst="rect">
            <a:avLst/>
          </a:prstGeom>
          <a:noFill/>
          <a:ln w="57150">
            <a:solidFill>
              <a:srgbClr val="BAD4ED"/>
            </a:solidFill>
          </a:ln>
        </p:spPr>
        <p:txBody>
          <a:bodyPr wrap="square" lIns="100584" tIns="50292" rIns="100584" bIns="50292" rtlCol="0" anchor="t">
            <a:spAutoFit/>
          </a:bodyPr>
          <a:lstStyle/>
          <a:p>
            <a:r>
              <a:rPr lang="en-US" sz="1100" b="0" i="0" u="none" strike="noStrike" dirty="0">
                <a:solidFill>
                  <a:srgbClr val="0432FF"/>
                </a:solidFill>
                <a:effectLst/>
                <a:latin typeface="Calibri" panose="020F0502020204030204" pitchFamily="34" charset="0"/>
              </a:rPr>
              <a:t>(UPDATE) The Distribution, Logistics and Warehousing program of study teaches students how to plan, coordinate, and direct people and operational plans related to the planning and distribution of goods and services. Students will learn how to manage daily warehousing operations and logistics personnel</a:t>
            </a:r>
            <a:r>
              <a:rPr lang="en-US" sz="1100" b="0" i="0" dirty="0">
                <a:solidFill>
                  <a:srgbClr val="0432FF"/>
                </a:solidFill>
                <a:effectLst/>
                <a:latin typeface="Calibri" panose="020F0502020204030204" pitchFamily="34" charset="0"/>
              </a:rPr>
              <a:t>​</a:t>
            </a:r>
            <a:endParaRPr lang="en-US" sz="1100" dirty="0">
              <a:solidFill>
                <a:srgbClr val="0432FF"/>
              </a:solidFill>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380036"/>
            <a:ext cx="3802258" cy="3151134"/>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D6CB9"/>
                </a:solidFill>
                <a:effectLst/>
                <a:latin typeface="Calibri" panose="020F0502020204030204" pitchFamily="34" charset="0"/>
                <a:cs typeface="Calibri" panose="020F0502020204030204" pitchFamily="34" charset="0"/>
              </a:rPr>
              <a:t>​ </a:t>
            </a:r>
            <a:r>
              <a:rPr lang="en-US" sz="1100" b="0" i="0" u="none" strike="noStrike" dirty="0">
                <a:solidFill>
                  <a:srgbClr val="000000"/>
                </a:solidFill>
                <a:effectLst/>
                <a:latin typeface="Calibri" panose="020F0502020204030204" pitchFamily="34" charset="0"/>
                <a:cs typeface="Calibri" panose="020F0502020204030204" pitchFamily="34" charset="0"/>
              </a:rPr>
              <a:t>Principles of Distribution and Logistics</a:t>
            </a:r>
            <a:r>
              <a:rPr lang="en-US" sz="1100" b="0" i="0" u="none" strike="noStrike" dirty="0">
                <a:solidFill>
                  <a:srgbClr val="0D6CB9"/>
                </a:solidFill>
                <a:effectLst/>
                <a:latin typeface="Calibri" panose="020F0502020204030204" pitchFamily="34" charset="0"/>
                <a:cs typeface="Calibri" panose="020F0502020204030204" pitchFamily="34" charset="0"/>
              </a:rPr>
              <a:t> </a:t>
            </a:r>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lnSpc>
                <a:spcPct val="100000"/>
              </a:lnSpc>
              <a:spcBef>
                <a:spcPts val="0"/>
              </a:spcBef>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Principles of Transportation Systems</a:t>
            </a:r>
            <a:r>
              <a:rPr lang="en-US" sz="1100" b="0" i="0" dirty="0">
                <a:solidFill>
                  <a:srgbClr val="548235"/>
                </a:solidFill>
                <a:effectLst/>
                <a:latin typeface="Calibri" panose="020F0502020204030204" pitchFamily="34" charset="0"/>
                <a:cs typeface="Calibri" panose="020F0502020204030204" pitchFamily="34" charset="0"/>
              </a:rPr>
              <a:t>​</a:t>
            </a:r>
            <a:r>
              <a:rPr lang="en-US" sz="1100" b="0" i="0" u="none" strike="noStrike" dirty="0">
                <a:solidFill>
                  <a:srgbClr val="548235"/>
                </a:solidFill>
                <a:effectLst/>
                <a:latin typeface="Calibri" panose="020F0502020204030204" pitchFamily="34" charset="0"/>
                <a:cs typeface="Calibri" panose="020F0502020204030204" pitchFamily="34" charset="0"/>
              </a:rPr>
              <a:t> </a:t>
            </a:r>
            <a:r>
              <a:rPr lang="en-US" sz="1100" b="0" i="0" dirty="0">
                <a:solidFill>
                  <a:srgbClr val="548235"/>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Management of Transportation Systems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Concepts of Distribution and Logistics Technology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Occupational Safety and Environmental Technology I -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Raster-Based Geographic Information Systems ​</a:t>
            </a:r>
            <a:r>
              <a:rPr lang="en-US" sz="1100" b="0" i="0" dirty="0">
                <a:solidFill>
                  <a:srgbClr val="000000"/>
                </a:solidFill>
                <a:effectLst/>
                <a:latin typeface="Calibri" panose="020F0502020204030204" pitchFamily="34" charset="0"/>
                <a:cs typeface="Calibri" panose="020F0502020204030204" pitchFamily="34" charset="0"/>
              </a:rPr>
              <a:t>​</a:t>
            </a:r>
            <a:r>
              <a:rPr lang="en-US" sz="1100" b="0" i="0" u="none" strike="noStrike" dirty="0">
                <a:solidFill>
                  <a:srgbClr val="0D6CB9"/>
                </a:solidFill>
                <a:effectLst/>
                <a:latin typeface="Calibri" panose="020F0502020204030204" pitchFamily="34" charset="0"/>
                <a:cs typeface="Calibri" panose="020F0502020204030204" pitchFamily="34" charset="0"/>
              </a:rPr>
              <a:t>​</a:t>
            </a:r>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b="0" i="0" u="none" strike="noStrike" dirty="0">
                <a:solidFill>
                  <a:srgbClr val="548235"/>
                </a:solidFill>
                <a:effectLst/>
                <a:latin typeface="Calibri"/>
                <a:cs typeface="Calibri"/>
              </a:rPr>
              <a:t>(ADD) Advanced Transportation Systems/Laboratory</a:t>
            </a:r>
            <a:r>
              <a:rPr lang="en-US" sz="1100" dirty="0">
                <a:solidFill>
                  <a:srgbClr val="548235"/>
                </a:solidFill>
                <a:latin typeface="Calibri"/>
                <a:cs typeface="Calibri"/>
              </a:rPr>
              <a:t> (TBD)</a:t>
            </a:r>
            <a:endParaRPr lang="en-US" sz="1100" b="0" i="0" dirty="0">
              <a:solidFill>
                <a:srgbClr val="000000"/>
              </a:solidFill>
              <a:effectLst/>
              <a:latin typeface="Calibri" panose="020F0502020204030204" pitchFamily="34" charset="0"/>
              <a:cs typeface="Calibri" panose="020F0502020204030204" pitchFamily="34" charset="0"/>
            </a:endParaRPr>
          </a:p>
          <a:p>
            <a:pPr fontAlgn="base">
              <a:lnSpc>
                <a:spcPct val="100000"/>
              </a:lnSpc>
              <a:spcBef>
                <a:spcPts val="0"/>
              </a:spcBef>
            </a:pPr>
            <a:r>
              <a:rPr lang="en-US" sz="1100" dirty="0">
                <a:solidFill>
                  <a:srgbClr val="000000"/>
                </a:solidFill>
                <a:latin typeface="Calibri"/>
                <a:cs typeface="Calibri"/>
              </a:rPr>
              <a:t>Distribution and Logistics </a:t>
            </a:r>
          </a:p>
          <a:p>
            <a:pPr algn="l">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a:cs typeface="Calibri"/>
              </a:rPr>
              <a:t>Logistics Engineering</a:t>
            </a:r>
            <a:r>
              <a:rPr lang="en-US" sz="1100" b="0" i="0" dirty="0">
                <a:solidFill>
                  <a:srgbClr val="000000"/>
                </a:solidFill>
                <a:effectLst/>
                <a:latin typeface="Calibri"/>
                <a:cs typeface="Calibri"/>
              </a:rPr>
              <a:t>​​</a:t>
            </a:r>
            <a:endParaRPr lang="en-US" dirty="0">
              <a:latin typeface="Calibri"/>
              <a:cs typeface="Calibri"/>
            </a:endParaRP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Distribution and Logistics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Practicum in Transportation </a:t>
            </a:r>
            <a:r>
              <a:rPr lang="en-US" sz="1100" b="0" i="0" dirty="0">
                <a:solidFill>
                  <a:srgbClr val="548235"/>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Entrepreneurship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84857" y="2345152"/>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171450" indent="-171450">
              <a:lnSpc>
                <a:spcPct val="100000"/>
              </a:lnSpc>
              <a:spcBef>
                <a:spcPts val="0"/>
              </a:spcBef>
              <a:buFont typeface="Arial"/>
              <a:buChar char="•"/>
              <a:defRPr/>
            </a:pPr>
            <a:endParaRPr lang="en-US" sz="1100" dirty="0">
              <a:solidFill>
                <a:srgbClr val="007742"/>
              </a:solidFill>
              <a:ea typeface="Calibri"/>
              <a:cs typeface="Calibri"/>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83033" y="5659845"/>
            <a:ext cx="3634810" cy="4167324"/>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Associates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Business Administration and Management, General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Operations Management and Supervision​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General Office Occupations and Clerical Services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Logistics, Materials, and Supply Chain Management.</a:t>
            </a:r>
            <a:r>
              <a:rPr lang="en-US" sz="1100" b="0" i="0" dirty="0">
                <a:solidFill>
                  <a:srgbClr val="548235"/>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171450" indent="-171450" algn="l" rtl="0" fontAlgn="base">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Logistics &amp; Global Supply Chain Management ​</a:t>
            </a:r>
            <a:r>
              <a:rPr lang="en-US" sz="1100" b="0" i="0" dirty="0">
                <a:solidFill>
                  <a:srgbClr val="548235"/>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endParaRPr lang="en-US" sz="1100" b="1" i="0" u="none" strike="noStrike"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Business Administration and Management, General​</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Business Administration and Management –Maritime Transportation  </a:t>
            </a:r>
            <a:r>
              <a:rPr lang="en-US" sz="1100" b="0" i="0" u="none" strike="noStrike" dirty="0">
                <a:solidFill>
                  <a:srgbClr val="4472C4"/>
                </a:solidFill>
                <a:effectLst/>
                <a:latin typeface="Calibri" panose="020F0502020204030204" pitchFamily="34" charset="0"/>
                <a:cs typeface="Calibri" panose="020F0502020204030204" pitchFamily="34" charset="0"/>
              </a:rPr>
              <a:t>​</a:t>
            </a:r>
            <a:r>
              <a:rPr lang="en-US" sz="1100" b="0" i="0" dirty="0">
                <a:solidFill>
                  <a:srgbClr val="4472C4"/>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Operations Management and Supervision​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Logistics, Materials, and Supply Chain Management</a:t>
            </a:r>
            <a:r>
              <a:rPr lang="en-US" sz="1100" b="0" i="0" dirty="0">
                <a:solidFill>
                  <a:srgbClr val="548235"/>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Business/ Commerce, General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u="none" strike="noStrike" dirty="0">
                <a:solidFill>
                  <a:srgbClr val="000000"/>
                </a:solidFill>
                <a:effectLst/>
                <a:latin typeface="Calibri" panose="020F0502020204030204" pitchFamily="34" charset="0"/>
                <a:cs typeface="Calibri" panose="020F0502020204030204" pitchFamily="34" charset="0"/>
              </a:rPr>
              <a:t>​</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Business Administration and Management, General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Operations Management and Supervision​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dirty="0">
                <a:solidFill>
                  <a:srgbClr val="548235"/>
                </a:solidFill>
                <a:effectLst/>
                <a:latin typeface="Calibri" panose="020F0502020204030204" pitchFamily="34" charset="0"/>
                <a:cs typeface="Calibri" panose="020F0502020204030204" pitchFamily="34" charset="0"/>
              </a:rPr>
              <a:t>(ADD) Logistics, Materials, and Supply Chain Management</a:t>
            </a:r>
            <a:endParaRPr lang="en-US" sz="1100" b="0" i="0" dirty="0">
              <a:solidFill>
                <a:srgbClr val="000000"/>
              </a:solidFill>
              <a:effectLst/>
              <a:latin typeface="Calibri" panose="020F0502020204030204" pitchFamily="34" charset="0"/>
              <a:cs typeface="Calibri" panose="020F050202020403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Public Administration​</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62747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604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0432FF"/>
                </a:solidFill>
                <a:effectLst/>
                <a:uLnTx/>
                <a:uFillTx/>
                <a:latin typeface="Calibri"/>
                <a:ea typeface="Open Sans"/>
                <a:cs typeface="Open Sans"/>
              </a:rPr>
              <a:t>(UPDATE) Pilots and Aviation Operations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365E8356-E761-B8E1-51BC-FFD7A6009899}"/>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Transportation, Distribution, and Logistics Career Cluster</a:t>
            </a:r>
          </a:p>
          <a:p>
            <a:r>
              <a:rPr lang="en-US" sz="1100" dirty="0"/>
              <a:t>The Transportation, Distribution, and Logistics Career Cluster focuses on careers in planning, management, and movement of people, materials, and goods by road, pipeline, air, rail, and water. It also includes related professional support services such as transportation infrastructure planning and management, logistics services, mobile equipment and facility maintenance.</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2793"/>
            <a:ext cx="7772400" cy="563231"/>
          </a:xfrm>
          <a:prstGeom prst="rect">
            <a:avLst/>
          </a:prstGeom>
          <a:noFill/>
          <a:ln w="57150">
            <a:solidFill>
              <a:srgbClr val="BAD4ED"/>
            </a:solidFill>
          </a:ln>
        </p:spPr>
        <p:txBody>
          <a:bodyPr wrap="square" lIns="100584" tIns="50292" rIns="100584" bIns="50292" rtlCol="0" anchor="t">
            <a:spAutoFit/>
          </a:bodyPr>
          <a:lstStyle/>
          <a:p>
            <a:r>
              <a:rPr lang="en-US" sz="1000" dirty="0"/>
              <a:t>The </a:t>
            </a:r>
            <a:r>
              <a:rPr lang="en-US" sz="1000" dirty="0">
                <a:solidFill>
                  <a:srgbClr val="0432FF"/>
                </a:solidFill>
              </a:rPr>
              <a:t>(UPDATE) Pilots and Aviation Operations </a:t>
            </a:r>
            <a:r>
              <a:rPr lang="en-US" sz="1000" dirty="0"/>
              <a:t>program of study introduces CTE learners to the occupations and education opportunities related to understanding the principles and science of flight, aviation engineering, air navigational aids, air traffic controls, and communications equipment to ensure conformance with federal safety regulations.</a:t>
            </a:r>
            <a:endParaRPr lang="en-US" sz="9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287749"/>
            <a:ext cx="3634810" cy="2539890"/>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Aerospace and Aviation</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Aircraft Technology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Principles in Transportation Systems </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Introduction to Unmanned Aerial Vehicle Flight</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Aviation Ground School</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Aerospace Engineering</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dirty="0">
                <a:solidFill>
                  <a:srgbClr val="007742"/>
                </a:solidFill>
                <a:latin typeface="Calibri"/>
                <a:cs typeface="Calibri"/>
              </a:rPr>
              <a:t>(ADD) </a:t>
            </a:r>
            <a:r>
              <a:rPr lang="en-US" sz="1100" b="0" i="0" u="none" strike="noStrike" dirty="0">
                <a:solidFill>
                  <a:srgbClr val="007742"/>
                </a:solidFill>
                <a:effectLst/>
                <a:latin typeface="Calibri"/>
                <a:cs typeface="Calibri"/>
              </a:rPr>
              <a:t>Instructor Ground School</a:t>
            </a:r>
            <a:r>
              <a:rPr lang="en-US" sz="1100" dirty="0">
                <a:solidFill>
                  <a:srgbClr val="007742"/>
                </a:solidFill>
                <a:latin typeface="Calibri"/>
                <a:cs typeface="Calibri"/>
              </a:rPr>
              <a:t> (TBD)</a:t>
            </a:r>
            <a:endParaRPr lang="en-US" sz="1100" b="0" i="0" dirty="0">
              <a:solidFill>
                <a:srgbClr val="007742"/>
              </a:solidFill>
              <a:effectLst/>
              <a:latin typeface="Calibri" panose="020F0502020204030204" pitchFamily="34" charset="0"/>
              <a:cs typeface="Calibri" panose="020F0502020204030204" pitchFamily="34" charset="0"/>
            </a:endParaRP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Transportation Systems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Scientific Research and Design</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4939364"/>
            <a:ext cx="3634810" cy="1809726"/>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88595" indent="-188595">
              <a:buFont typeface="Arial"/>
              <a:buChar char="•"/>
            </a:pPr>
            <a:r>
              <a:rPr lang="en-US" sz="1100" dirty="0">
                <a:solidFill>
                  <a:srgbClr val="000000"/>
                </a:solidFill>
                <a:ea typeface="Calibri"/>
                <a:cs typeface="Calibri"/>
              </a:rPr>
              <a:t>Airline Pilots, Copilots, and Flight Engineers</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289542"/>
            <a:ext cx="3634810" cy="3570483"/>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SzPct val="100000"/>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Electricity and Magnetism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Physics C: Mechanics</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AB</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00000"/>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AP Calculus BC</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Standard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Physics Higher Level</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dirty="0">
                <a:solidFill>
                  <a:srgbClr val="007742"/>
                </a:solidFill>
                <a:effectLst/>
                <a:latin typeface="Calibri" panose="020F0502020204030204" pitchFamily="34" charset="0"/>
                <a:cs typeface="Calibri" panose="020F0502020204030204" pitchFamily="34" charset="0"/>
              </a:rPr>
              <a:t>(ADD) IB Mathematics: Applications and Interpretations Standard Level </a:t>
            </a:r>
            <a:endParaRPr lang="en-US" sz="1100" i="0" dirty="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73095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F35E4F-FAA8-4FAD-8822-AADB56DCD390}">
  <ds:schemaRefs>
    <ds:schemaRef ds:uri="http://schemas.microsoft.com/office/2006/documentManagement/types"/>
    <ds:schemaRef ds:uri="http://purl.org/dc/elements/1.1/"/>
    <ds:schemaRef ds:uri="http://schemas.openxmlformats.org/package/2006/metadata/core-properties"/>
    <ds:schemaRef ds:uri="bd0f0e78-d8ed-4ed9-b8ae-5c997e9b0c01"/>
    <ds:schemaRef ds:uri="http://schemas.microsoft.com/office/infopath/2007/PartnerControls"/>
    <ds:schemaRef ds:uri="http://purl.org/dc/terms/"/>
    <ds:schemaRef ds:uri="http://schemas.microsoft.com/office/2006/metadata/properties"/>
    <ds:schemaRef ds:uri="1789a020-f992-44c4-9a54-0ef628cee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87</TotalTime>
  <Words>1717</Words>
  <Application>Microsoft Office PowerPoint</Application>
  <PresentationFormat>Custom</PresentationFormat>
  <Paragraphs>221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System Font Regular</vt:lpstr>
      <vt:lpstr>Office Theme</vt:lpstr>
      <vt:lpstr>Cover Page</vt:lpstr>
      <vt:lpstr>Aviation Maintenance Statewide Program of Study</vt:lpstr>
      <vt:lpstr>(UPDATE) Automotive and Collision Repair Statewide Program of Study</vt:lpstr>
      <vt:lpstr>(UPDATE) Diesel, Heavy Equipment Maintenance, and Commercial Drivers Statewide Program of Study</vt:lpstr>
      <vt:lpstr>(UPDATE) Distribution, Logistics, and Warehousing Statewide Program of Study</vt:lpstr>
      <vt:lpstr>(UPDATE) Pilots and Aviation Operations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65</cp:revision>
  <cp:lastPrinted>2023-05-31T19:12:15Z</cp:lastPrinted>
  <dcterms:created xsi:type="dcterms:W3CDTF">2023-02-22T18:17:43Z</dcterms:created>
  <dcterms:modified xsi:type="dcterms:W3CDTF">2023-07-12T15:02:06Z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