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0"/>
  </p:notesMasterIdLst>
  <p:handoutMasterIdLst>
    <p:handoutMasterId r:id="rId11"/>
  </p:handoutMasterIdLst>
  <p:sldIdLst>
    <p:sldId id="303" r:id="rId5"/>
    <p:sldId id="294" r:id="rId6"/>
    <p:sldId id="304" r:id="rId7"/>
    <p:sldId id="306" r:id="rId8"/>
    <p:sldId id="305" r:id="rId9"/>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0916B0-3819-A511-CE5E-595F00316EC7}" name="Kilgore, Marcette" initials="KM" userId="S::Marcette.Kilgore@tea.texas.gov::7b51becb-2360-4dcd-97d4-91c5dc466b64" providerId="AD"/>
  <p188:author id="{F3B56EC8-58B6-C502-C42E-81C8F58F1D99}" name="Hudson, Les" initials="HL" userId="S::les.hudson@tea.texas.gov::1b51e3df-f37c-4646-8151-9652bb88c0d0" providerId="AD"/>
  <p188:author id="{B2C41FDD-F99C-6F24-2C88-A4DA17B32633}" name="Bauserman, Alexis" initials="BA" userId="S::alexis.bauserman@tea.texas.gov::d99aeb51-3aaa-4185-9210-df7cb8e75a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742"/>
    <a:srgbClr val="BAD4ED"/>
    <a:srgbClr val="0432FF"/>
    <a:srgbClr val="0080A3"/>
    <a:srgbClr val="008CB2"/>
    <a:srgbClr val="0000FF"/>
    <a:srgbClr val="AD621E"/>
    <a:srgbClr val="ED0000"/>
    <a:srgbClr val="FF2600"/>
    <a:srgbClr val="007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A49B68-1C37-4875-A7B0-8A6A60AA6501}" v="89" dt="2023-07-11T14:40:20.496"/>
    <p1510:client id="{F9E2AA3D-A77A-4AF5-B55D-62948A942EC4}" v="29" dt="2023-07-11T15:33:30.6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3" autoAdjust="0"/>
    <p:restoredTop sz="86388" autoAdjust="0"/>
  </p:normalViewPr>
  <p:slideViewPr>
    <p:cSldViewPr snapToGrid="0">
      <p:cViewPr>
        <p:scale>
          <a:sx n="60" d="100"/>
          <a:sy n="60" d="100"/>
        </p:scale>
        <p:origin x="420" y="2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5ABA8-81CC-BBAF-DD27-A5C035D15E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3D4E2CE-062A-3046-52AF-F79CEF4AC9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1CC7A1-FC6A-4A40-A94A-DAE833A7A8B9}" type="datetimeFigureOut">
              <a:rPr lang="en-US" smtClean="0"/>
              <a:t>7/11/2023</a:t>
            </a:fld>
            <a:endParaRPr lang="en-US"/>
          </a:p>
        </p:txBody>
      </p:sp>
      <p:sp>
        <p:nvSpPr>
          <p:cNvPr id="4" name="Footer Placeholder 3">
            <a:extLst>
              <a:ext uri="{FF2B5EF4-FFF2-40B4-BE49-F238E27FC236}">
                <a16:creationId xmlns:a16="http://schemas.microsoft.com/office/drawing/2014/main" id="{0D6217C9-844A-13DF-E460-6B2D1114FC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3E589C-4C9D-3E95-7509-6B399849A6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C4E436-BB9E-4810-9DA6-8838D94C872E}" type="slidenum">
              <a:rPr lang="en-US" smtClean="0"/>
              <a:t>‹#›</a:t>
            </a:fld>
            <a:endParaRPr lang="en-US"/>
          </a:p>
        </p:txBody>
      </p:sp>
    </p:spTree>
    <p:extLst>
      <p:ext uri="{BB962C8B-B14F-4D97-AF65-F5344CB8AC3E}">
        <p14:creationId xmlns:p14="http://schemas.microsoft.com/office/powerpoint/2010/main" val="596032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01A62-EA2C-0143-A69F-D10CBB1579A6}" type="datetimeFigureOut">
              <a:rPr lang="en-US" smtClean="0"/>
              <a:t>7/11/2023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AB810-7AFB-2045-87C7-09B7157677B2}" type="slidenum">
              <a:rPr lang="en-US" smtClean="0"/>
              <a:t>‹#›</a:t>
            </a:fld>
            <a:endParaRPr lang="en-US"/>
          </a:p>
        </p:txBody>
      </p:sp>
    </p:spTree>
    <p:extLst>
      <p:ext uri="{BB962C8B-B14F-4D97-AF65-F5344CB8AC3E}">
        <p14:creationId xmlns:p14="http://schemas.microsoft.com/office/powerpoint/2010/main" val="99628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2427FD8D-FCFD-42D5-BF38-61D2BF1DD018}"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036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53898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6794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5738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27FD8D-FCFD-42D5-BF38-61D2BF1DD018}"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389917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27FD8D-FCFD-42D5-BF38-61D2BF1DD018}"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94761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27FD8D-FCFD-42D5-BF38-61D2BF1DD018}" type="datetimeFigureOut">
              <a:rPr lang="en-US" smtClean="0"/>
              <a:t>7/11/2023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6854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27FD8D-FCFD-42D5-BF38-61D2BF1DD018}" type="datetimeFigureOut">
              <a:rPr lang="en-US" smtClean="0"/>
              <a:t>7/11/2023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20785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7FD8D-FCFD-42D5-BF38-61D2BF1DD018}" type="datetimeFigureOut">
              <a:rPr lang="en-US" smtClean="0"/>
              <a:t>7/11/2023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1451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2939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4731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427FD8D-FCFD-42D5-BF38-61D2BF1DD018}" type="datetimeFigureOut">
              <a:rPr lang="en-US" smtClean="0"/>
              <a:t>7/11/2023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B5377A3-B1AA-4A1E-A233-46845C09DF58}" type="slidenum">
              <a:rPr lang="en-US" smtClean="0"/>
              <a:t>‹#›</a:t>
            </a:fld>
            <a:endParaRPr lang="en-US"/>
          </a:p>
        </p:txBody>
      </p:sp>
    </p:spTree>
    <p:extLst>
      <p:ext uri="{BB962C8B-B14F-4D97-AF65-F5344CB8AC3E}">
        <p14:creationId xmlns:p14="http://schemas.microsoft.com/office/powerpoint/2010/main" val="3155397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texas.gov/system/files/m-manufacturing-technology_0.pdf" TargetMode="External"/><Relationship Id="rId2" Type="http://schemas.openxmlformats.org/officeDocument/2006/relationships/hyperlink" Target="https://tea.texas.gov/system/files/m-advanced-manufacturing-and-machinery-mechanics_0.pdf"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tea.texas.gov/system/files/m-industrial-maintenance_1.pdf" TargetMode="External"/><Relationship Id="rId4" Type="http://schemas.openxmlformats.org/officeDocument/2006/relationships/hyperlink" Target="https://tea.texas.gov/system/files/m-welding_0.pdf"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4502EB9-5CE0-D1A9-548E-61357CDA1786}"/>
              </a:ext>
            </a:extLst>
          </p:cNvPr>
          <p:cNvSpPr>
            <a:spLocks noGrp="1" noChangeArrowheads="1"/>
          </p:cNvSpPr>
          <p:nvPr>
            <p:ph type="title" idx="4294967295"/>
          </p:nvPr>
        </p:nvSpPr>
        <p:spPr bwMode="auto">
          <a:xfrm>
            <a:off x="0" y="969963"/>
            <a:ext cx="7772400" cy="4572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Cover Page</a:t>
            </a:r>
            <a:endPar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322196A2-F140-ECF8-F0AE-505B73DDF51D}"/>
              </a:ext>
            </a:extLst>
          </p:cNvPr>
          <p:cNvGraphicFramePr>
            <a:graphicFrameLocks noGrp="1"/>
          </p:cNvGraphicFramePr>
          <p:nvPr>
            <p:extLst>
              <p:ext uri="{D42A27DB-BD31-4B8C-83A1-F6EECF244321}">
                <p14:modId xmlns:p14="http://schemas.microsoft.com/office/powerpoint/2010/main" val="905460591"/>
              </p:ext>
            </p:extLst>
          </p:nvPr>
        </p:nvGraphicFramePr>
        <p:xfrm>
          <a:off x="830262" y="1668209"/>
          <a:ext cx="6111875" cy="1101471"/>
        </p:xfrm>
        <a:graphic>
          <a:graphicData uri="http://schemas.openxmlformats.org/drawingml/2006/table">
            <a:tbl>
              <a:tblPr firstRow="1" firstCol="1" bandRow="1"/>
              <a:tblGrid>
                <a:gridCol w="1025525">
                  <a:extLst>
                    <a:ext uri="{9D8B030D-6E8A-4147-A177-3AD203B41FA5}">
                      <a16:colId xmlns:a16="http://schemas.microsoft.com/office/drawing/2014/main" val="1369034697"/>
                    </a:ext>
                  </a:extLst>
                </a:gridCol>
                <a:gridCol w="5086350">
                  <a:extLst>
                    <a:ext uri="{9D8B030D-6E8A-4147-A177-3AD203B41FA5}">
                      <a16:colId xmlns:a16="http://schemas.microsoft.com/office/drawing/2014/main" val="2223036198"/>
                    </a:ext>
                  </a:extLst>
                </a:gridCol>
              </a:tblGrid>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Title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0"/>
                        </a:spcAft>
                      </a:pPr>
                      <a:r>
                        <a:rPr lang="en-US" sz="1200" kern="100" dirty="0">
                          <a:effectLst/>
                          <a:latin typeface="Calibri"/>
                          <a:ea typeface="Calibri"/>
                          <a:cs typeface="Times New Roman"/>
                        </a:rPr>
                        <a:t>Manufacturing Program of Study Recommended Updates.</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214731"/>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Description</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Program of study recommendations from the Texas Education Agency (TEA) Career and Technology Education (CTE) Advisory Committee.</a:t>
                      </a:r>
                      <a:endParaRPr lang="en-US" u="none" strike="noStrike" noProof="0" dirty="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946258"/>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How to Use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D4ED"/>
                    </a:solidFill>
                  </a:tcPr>
                </a:tc>
                <a:tc>
                  <a:txBody>
                    <a:bodyPr/>
                    <a:lstStyle/>
                    <a:p>
                      <a:pPr marL="0" marR="0" lvl="0" algn="l">
                        <a:spcBef>
                          <a:spcPts val="0"/>
                        </a:spcBef>
                        <a:spcAft>
                          <a:spcPts val="0"/>
                        </a:spcAft>
                        <a:buNone/>
                      </a:pPr>
                      <a:r>
                        <a:rPr lang="en-US" sz="1200" b="0" i="0" u="none" strike="noStrike" kern="1200" noProof="0" dirty="0">
                          <a:solidFill>
                            <a:srgbClr val="000000"/>
                          </a:solidFill>
                          <a:effectLst/>
                          <a:latin typeface="Calibri"/>
                        </a:rPr>
                        <a:t>These documents contain the updated program of study framework proposals. Use the key below to review the recommended updates to the programs of study</a:t>
                      </a:r>
                      <a:endParaRPr lang="en-US" u="none" strike="noStrike" noProof="0" dirty="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478269"/>
                  </a:ext>
                </a:extLst>
              </a:tr>
            </a:tbl>
          </a:graphicData>
        </a:graphic>
      </p:graphicFrame>
      <p:graphicFrame>
        <p:nvGraphicFramePr>
          <p:cNvPr id="3" name="Table 2">
            <a:extLst>
              <a:ext uri="{FF2B5EF4-FFF2-40B4-BE49-F238E27FC236}">
                <a16:creationId xmlns:a16="http://schemas.microsoft.com/office/drawing/2014/main" id="{D0305F1F-29A6-74D1-4BEE-48CCB16BD0E5}"/>
              </a:ext>
            </a:extLst>
          </p:cNvPr>
          <p:cNvGraphicFramePr>
            <a:graphicFrameLocks noGrp="1"/>
          </p:cNvGraphicFramePr>
          <p:nvPr>
            <p:extLst>
              <p:ext uri="{D42A27DB-BD31-4B8C-83A1-F6EECF244321}">
                <p14:modId xmlns:p14="http://schemas.microsoft.com/office/powerpoint/2010/main" val="2998309187"/>
              </p:ext>
            </p:extLst>
          </p:nvPr>
        </p:nvGraphicFramePr>
        <p:xfrm>
          <a:off x="830262" y="3223451"/>
          <a:ext cx="6111875" cy="2132812"/>
        </p:xfrm>
        <a:graphic>
          <a:graphicData uri="http://schemas.openxmlformats.org/drawingml/2006/table">
            <a:tbl>
              <a:tblPr firstRow="1" firstCol="1">
                <a:tableStyleId>{5C22544A-7EE6-4342-B048-85BDC9FD1C3A}</a:tableStyleId>
              </a:tblPr>
              <a:tblGrid>
                <a:gridCol w="2944269">
                  <a:extLst>
                    <a:ext uri="{9D8B030D-6E8A-4147-A177-3AD203B41FA5}">
                      <a16:colId xmlns:a16="http://schemas.microsoft.com/office/drawing/2014/main" val="2531653642"/>
                    </a:ext>
                  </a:extLst>
                </a:gridCol>
                <a:gridCol w="3167606">
                  <a:extLst>
                    <a:ext uri="{9D8B030D-6E8A-4147-A177-3AD203B41FA5}">
                      <a16:colId xmlns:a16="http://schemas.microsoft.com/office/drawing/2014/main" val="3280428975"/>
                    </a:ext>
                  </a:extLst>
                </a:gridCol>
              </a:tblGrid>
              <a:tr h="551715">
                <a:tc>
                  <a:txBody>
                    <a:bodyPr/>
                    <a:lstStyle/>
                    <a:p>
                      <a:pPr marL="0" marR="0">
                        <a:spcBef>
                          <a:spcPts val="0"/>
                        </a:spcBef>
                        <a:spcAft>
                          <a:spcPts val="0"/>
                        </a:spcAft>
                      </a:pPr>
                      <a:r>
                        <a:rPr lang="en-US" sz="1200" kern="100" dirty="0">
                          <a:solidFill>
                            <a:schemeClr val="tx1"/>
                          </a:solidFill>
                          <a:effectLst/>
                        </a:rPr>
                        <a:t>Current Program of Study Names</a:t>
                      </a:r>
                      <a:endParaRPr lang="en-US" sz="1200" kern="100" dirty="0">
                        <a:solidFill>
                          <a:schemeClr val="tx1"/>
                        </a:solidFill>
                        <a:effectLst/>
                        <a:latin typeface="Calibri"/>
                        <a:cs typeface="Times New Roman"/>
                      </a:endParaRPr>
                    </a:p>
                    <a:p>
                      <a:pPr marL="0" marR="0" lvl="0">
                        <a:spcBef>
                          <a:spcPts val="0"/>
                        </a:spcBef>
                        <a:spcAft>
                          <a:spcPts val="0"/>
                        </a:spcAft>
                        <a:buNone/>
                      </a:pPr>
                      <a:r>
                        <a:rPr lang="en-US" sz="1000" kern="100" dirty="0">
                          <a:solidFill>
                            <a:schemeClr val="tx1"/>
                          </a:solidFill>
                          <a:effectLst/>
                        </a:rPr>
                        <a:t>(Links are to CURRENT framework documents)</a:t>
                      </a:r>
                      <a:endParaRPr lang="en-US" sz="1200" kern="100" dirty="0">
                        <a:solidFill>
                          <a:schemeClr val="tx1"/>
                        </a:solidFill>
                        <a:effectLst/>
                        <a:latin typeface="Calibri"/>
                        <a:ea typeface="Calibri" panose="020F0502020204030204"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tc>
                  <a:txBody>
                    <a:bodyPr/>
                    <a:lstStyle/>
                    <a:p>
                      <a:pPr marL="0" marR="0">
                        <a:spcBef>
                          <a:spcPts val="0"/>
                        </a:spcBef>
                        <a:spcAft>
                          <a:spcPts val="0"/>
                        </a:spcAft>
                      </a:pPr>
                      <a:r>
                        <a:rPr lang="en-US" sz="1200" kern="100" dirty="0">
                          <a:solidFill>
                            <a:schemeClr val="tx1"/>
                          </a:solidFill>
                          <a:effectLst/>
                        </a:rPr>
                        <a:t>Proposed Name</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extLst>
                  <a:ext uri="{0D108BD9-81ED-4DB2-BD59-A6C34878D82A}">
                    <a16:rowId xmlns:a16="http://schemas.microsoft.com/office/drawing/2014/main" val="265292944"/>
                  </a:ext>
                </a:extLst>
              </a:tr>
              <a:tr h="277281">
                <a:tc>
                  <a:txBody>
                    <a:bodyPr/>
                    <a:lstStyle/>
                    <a:p>
                      <a:pPr marL="0" marR="0">
                        <a:spcBef>
                          <a:spcPts val="0"/>
                        </a:spcBef>
                        <a:spcAft>
                          <a:spcPts val="0"/>
                        </a:spcAft>
                      </a:pPr>
                      <a:r>
                        <a:rPr lang="en-US" sz="1200" u="sng" kern="100" dirty="0">
                          <a:solidFill>
                            <a:schemeClr val="tx1">
                              <a:lumMod val="95000"/>
                              <a:lumOff val="5000"/>
                            </a:schemeClr>
                          </a:solidFill>
                          <a:effectLst/>
                          <a:hlinkClick r:id="rId2">
                            <a:extLst>
                              <a:ext uri="{A12FA001-AC4F-418D-AE19-62706E023703}">
                                <ahyp:hlinkClr xmlns:ahyp="http://schemas.microsoft.com/office/drawing/2018/hyperlinkcolor" val="tx"/>
                              </a:ext>
                            </a:extLst>
                          </a:hlinkClick>
                        </a:rPr>
                        <a:t>Advanced Manufacturing and Machinery Mechanics</a:t>
                      </a:r>
                      <a:endParaRPr lang="en-US" sz="1200" u="sng" kern="100">
                        <a:solidFill>
                          <a:schemeClr val="tx1">
                            <a:lumMod val="95000"/>
                            <a:lumOff val="5000"/>
                          </a:schemeClr>
                        </a:solidFill>
                        <a:effectLst/>
                        <a:hlinkClick r:id="rId2">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dirty="0">
                          <a:solidFill>
                            <a:srgbClr val="0432FF"/>
                          </a:solidFill>
                          <a:effectLst/>
                        </a:rPr>
                        <a:t>(UPDATE) Robotics and Automation Technology</a:t>
                      </a:r>
                      <a:endParaRPr lang="en-US" sz="1200" strike="noStrike" kern="100" dirty="0">
                        <a:solidFill>
                          <a:srgbClr val="0432FF"/>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551825"/>
                  </a:ext>
                </a:extLst>
              </a:tr>
              <a:tr h="259307">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u="sng" kern="100" dirty="0">
                          <a:solidFill>
                            <a:schemeClr val="tx1">
                              <a:lumMod val="95000"/>
                              <a:lumOff val="5000"/>
                            </a:schemeClr>
                          </a:solidFill>
                          <a:effectLst/>
                          <a:hlinkClick r:id="rId3">
                            <a:extLst>
                              <a:ext uri="{A12FA001-AC4F-418D-AE19-62706E023703}">
                                <ahyp:hlinkClr xmlns:ahyp="http://schemas.microsoft.com/office/drawing/2018/hyperlinkcolor" val="tx"/>
                              </a:ext>
                            </a:extLst>
                          </a:hlinkClick>
                        </a:rPr>
                        <a:t>Manufacturing Technology</a:t>
                      </a:r>
                      <a:endParaRPr lang="en-US" sz="1200" u="sng" kern="100">
                        <a:solidFill>
                          <a:schemeClr val="tx1">
                            <a:lumMod val="95000"/>
                            <a:lumOff val="5000"/>
                          </a:schemeClr>
                        </a:solidFill>
                        <a:effectLst/>
                        <a:hlinkClick r:id="rId3">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strike="noStrike" kern="100" dirty="0">
                          <a:solidFill>
                            <a:schemeClr val="tx1"/>
                          </a:solidFill>
                          <a:effectLst/>
                        </a:rPr>
                        <a:t>No Change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47071"/>
                  </a:ext>
                </a:extLst>
              </a:tr>
              <a:tr h="25274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u="sng" kern="100" dirty="0">
                          <a:solidFill>
                            <a:schemeClr val="tx1">
                              <a:lumMod val="95000"/>
                              <a:lumOff val="5000"/>
                            </a:schemeClr>
                          </a:solidFill>
                          <a:effectLst/>
                          <a:hlinkClick r:id="rId4">
                            <a:extLst>
                              <a:ext uri="{A12FA001-AC4F-418D-AE19-62706E023703}">
                                <ahyp:hlinkClr xmlns:ahyp="http://schemas.microsoft.com/office/drawing/2018/hyperlinkcolor" val="tx"/>
                              </a:ext>
                            </a:extLst>
                          </a:hlinkClick>
                        </a:rPr>
                        <a:t>Welding</a:t>
                      </a:r>
                      <a:endParaRPr lang="en-US" sz="1200" u="sng" kern="100">
                        <a:solidFill>
                          <a:schemeClr val="tx1">
                            <a:lumMod val="95000"/>
                            <a:lumOff val="5000"/>
                          </a:schemeClr>
                        </a:solidFill>
                        <a:effectLst/>
                        <a:hlinkClick r:id="rId4">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kumimoji="0" lang="en-US" sz="1200" b="0" i="0" u="none" strike="noStrike" kern="100" cap="none" spc="0" normalizeH="0" baseline="0" noProof="0" dirty="0">
                          <a:ln>
                            <a:noFill/>
                          </a:ln>
                          <a:solidFill>
                            <a:schemeClr val="tx1"/>
                          </a:solidFill>
                          <a:effectLst/>
                          <a:uLnTx/>
                          <a:uFillTx/>
                          <a:latin typeface="Calibri" panose="020F0502020204030204"/>
                          <a:ea typeface="+mn-ea"/>
                          <a:cs typeface="+mn-cs"/>
                        </a:rPr>
                        <a:t>No Change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93119"/>
                  </a:ext>
                </a:extLst>
              </a:tr>
              <a:tr h="337525">
                <a:tc>
                  <a:txBody>
                    <a:bodyPr/>
                    <a:lstStyle/>
                    <a:p>
                      <a:pPr marL="0" marR="0">
                        <a:spcBef>
                          <a:spcPts val="0"/>
                        </a:spcBef>
                        <a:spcAft>
                          <a:spcPts val="0"/>
                        </a:spcAft>
                      </a:pPr>
                      <a:r>
                        <a:rPr lang="en-US" sz="1200" kern="100" dirty="0">
                          <a:solidFill>
                            <a:schemeClr val="tx1">
                              <a:lumMod val="95000"/>
                              <a:lumOff val="5000"/>
                            </a:schemeClr>
                          </a:solidFill>
                          <a:effectLst/>
                          <a:hlinkClick r:id="rId5">
                            <a:extLst>
                              <a:ext uri="{A12FA001-AC4F-418D-AE19-62706E023703}">
                                <ahyp:hlinkClr xmlns:ahyp="http://schemas.microsoft.com/office/drawing/2018/hyperlinkcolor" val="tx"/>
                              </a:ext>
                            </a:extLst>
                          </a:hlinkClick>
                        </a:rPr>
                        <a:t>Industrial Maintenance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dirty="0">
                          <a:solidFill>
                            <a:srgbClr val="007742"/>
                          </a:solidFill>
                          <a:effectLst/>
                        </a:rPr>
                        <a:t>(ADD) From Regional Programs of Study, no name change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095056"/>
                  </a:ext>
                </a:extLst>
              </a:tr>
              <a:tr h="337525">
                <a:tc>
                  <a:txBody>
                    <a:bodyPr/>
                    <a:lstStyle/>
                    <a:p>
                      <a:pPr marL="0" marR="0">
                        <a:spcBef>
                          <a:spcPts val="0"/>
                        </a:spcBef>
                        <a:spcAft>
                          <a:spcPts val="0"/>
                        </a:spcAft>
                      </a:pP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0114214"/>
                  </a:ext>
                </a:extLst>
              </a:tr>
            </a:tbl>
          </a:graphicData>
        </a:graphic>
      </p:graphicFrame>
      <p:sp>
        <p:nvSpPr>
          <p:cNvPr id="9" name="TextBox 8">
            <a:extLst>
              <a:ext uri="{FF2B5EF4-FFF2-40B4-BE49-F238E27FC236}">
                <a16:creationId xmlns:a16="http://schemas.microsoft.com/office/drawing/2014/main" id="{1B7AAADC-01F5-56E2-52CC-55D683D62440}"/>
              </a:ext>
            </a:extLst>
          </p:cNvPr>
          <p:cNvSpPr txBox="1"/>
          <p:nvPr/>
        </p:nvSpPr>
        <p:spPr>
          <a:xfrm>
            <a:off x="830262" y="5665553"/>
            <a:ext cx="5211192" cy="1046440"/>
          </a:xfrm>
          <a:prstGeom prst="rect">
            <a:avLst/>
          </a:prstGeom>
          <a:noFill/>
        </p:spPr>
        <p:txBody>
          <a:bodyPr wrap="square" lIns="91440" tIns="45720" rIns="91440" bIns="45720" anchor="t">
            <a:spAutoFit/>
          </a:bodyPr>
          <a:lstStyle/>
          <a:p>
            <a:r>
              <a:rPr lang="en-US" sz="1400" b="1" dirty="0"/>
              <a:t>Key</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(ADD)</a:t>
            </a:r>
            <a:r>
              <a:rPr lang="en-US" sz="1200" dirty="0">
                <a:solidFill>
                  <a:srgbClr val="007742"/>
                </a:solidFill>
                <a:latin typeface="Calibri" panose="020F0502020204030204"/>
              </a:rPr>
              <a:t> </a:t>
            </a: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 = Recommend Add</a:t>
            </a:r>
            <a:endParaRPr lang="en-US" sz="1400" b="1" dirty="0">
              <a:solidFill>
                <a:srgbClr val="007742"/>
              </a:solidFill>
            </a:endParaRPr>
          </a:p>
          <a:p>
            <a:pPr marL="171450" indent="-171450">
              <a:buFont typeface="Arial" panose="020B0604020202020204" pitchFamily="34" charset="0"/>
              <a:buChar char="•"/>
            </a:pPr>
            <a:r>
              <a:rPr lang="en-US" sz="1200" dirty="0">
                <a:solidFill>
                  <a:srgbClr val="ED0000"/>
                </a:solidFill>
              </a:rPr>
              <a:t>(REMOVE) = Recommend Remove</a:t>
            </a:r>
            <a:endParaRPr lang="en-US" sz="1200" dirty="0">
              <a:solidFill>
                <a:srgbClr val="ED0000"/>
              </a:solidFill>
              <a:ea typeface="Calibri"/>
              <a:cs typeface="Calibri"/>
            </a:endParaRPr>
          </a:p>
          <a:p>
            <a:pPr marL="171450" indent="-171450">
              <a:buFont typeface="Arial" panose="020B0604020202020204" pitchFamily="34" charset="0"/>
              <a:buChar char="•"/>
            </a:pPr>
            <a:r>
              <a:rPr lang="en-US" sz="1200" dirty="0">
                <a:solidFill>
                  <a:srgbClr val="0432FF"/>
                </a:solidFill>
                <a:cs typeface="Calibri" panose="020F0502020204030204"/>
              </a:rPr>
              <a:t>(UPDATE) = Recommend Title/Name Update</a:t>
            </a:r>
            <a:endParaRPr lang="en-US" sz="1200" strike="sngStrike" dirty="0">
              <a:solidFill>
                <a:srgbClr val="0432FF"/>
              </a:solidFill>
              <a:cs typeface="Calibri" panose="020F0502020204030204"/>
            </a:endParaRPr>
          </a:p>
          <a:p>
            <a:pPr marL="171450" indent="-171450">
              <a:buFont typeface="Arial" panose="020B0604020202020204" pitchFamily="34" charset="0"/>
              <a:buChar char="•"/>
            </a:pPr>
            <a:r>
              <a:rPr lang="en-US" sz="1200" dirty="0">
                <a:solidFill>
                  <a:srgbClr val="7030A0"/>
                </a:solidFill>
              </a:rPr>
              <a:t>(MERGE) = Combined Program of Study</a:t>
            </a:r>
            <a:endParaRPr lang="en-US" sz="1200" dirty="0">
              <a:solidFill>
                <a:srgbClr val="7030A0"/>
              </a:solidFill>
              <a:ea typeface="Calibri"/>
              <a:cs typeface="Calibri"/>
            </a:endParaRPr>
          </a:p>
        </p:txBody>
      </p:sp>
      <p:pic>
        <p:nvPicPr>
          <p:cNvPr id="7" name="Picture 6" descr="A blue and orange TEA logo">
            <a:extLst>
              <a:ext uri="{FF2B5EF4-FFF2-40B4-BE49-F238E27FC236}">
                <a16:creationId xmlns:a16="http://schemas.microsoft.com/office/drawing/2014/main" id="{29454FE4-9BAC-1B56-D50C-223DE000A81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29692" y="224727"/>
            <a:ext cx="1024890" cy="504190"/>
          </a:xfrm>
          <a:prstGeom prst="rect">
            <a:avLst/>
          </a:prstGeom>
        </p:spPr>
      </p:pic>
    </p:spTree>
    <p:extLst>
      <p:ext uri="{BB962C8B-B14F-4D97-AF65-F5344CB8AC3E}">
        <p14:creationId xmlns:p14="http://schemas.microsoft.com/office/powerpoint/2010/main" val="165436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76050"/>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rgbClr val="0432FF"/>
                </a:solidFill>
                <a:effectLst/>
                <a:uLnTx/>
                <a:uFillTx/>
                <a:latin typeface="Calibri"/>
                <a:ea typeface="Open Sans"/>
                <a:cs typeface="Open Sans"/>
              </a:rPr>
              <a:t>(UPDATE) Robotics and Automation Technology</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Manufacturing Career Cluster</a:t>
            </a:r>
          </a:p>
          <a:p>
            <a:r>
              <a:rPr lang="en-US" sz="1100" dirty="0"/>
              <a:t>The Manufacturing Career Cluster focuses on planning, managing, and performing the processing of materials into intermediate or final products and related professional and technical support activities such as production planning and control, maintenance, and manufacturing/process engineering.</a:t>
            </a:r>
            <a:endParaRPr lang="en-US" sz="10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12797"/>
            <a:ext cx="7772400" cy="778675"/>
          </a:xfrm>
          <a:prstGeom prst="rect">
            <a:avLst/>
          </a:prstGeom>
          <a:solidFill>
            <a:srgbClr val="BAD4ED"/>
          </a:solidFill>
        </p:spPr>
        <p:txBody>
          <a:bodyPr wrap="square" lIns="100584" tIns="50292" rIns="100584" bIns="50292" rtlCol="0" anchor="t">
            <a:spAutoFit/>
          </a:bodyPr>
          <a:lstStyle/>
          <a:p>
            <a:r>
              <a:rPr lang="en-US" sz="1100" dirty="0"/>
              <a:t>The </a:t>
            </a:r>
            <a:r>
              <a:rPr lang="en-US" sz="1100" dirty="0">
                <a:solidFill>
                  <a:srgbClr val="0432FF"/>
                </a:solidFill>
              </a:rPr>
              <a:t>(UPDATE) Robotics and Automation Technology</a:t>
            </a:r>
            <a:r>
              <a:rPr lang="en-US" sz="1100" dirty="0"/>
              <a:t> program of study focuses on the assembly, operation, maintenance, and repair of electromechanical equipment or devices. CTE learners may work in a variety of mechanical fields, gaining knowledge and experience in robotics, refinery and pipeline systems, deep ocean exploration, or hazardous waste removal. CTE concentrators may work in a variety of fields of engineering.</a:t>
            </a:r>
            <a:endParaRPr lang="en-US" sz="1050" dirty="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33948" y="2529349"/>
            <a:ext cx="3634810" cy="3392985"/>
          </a:xfrm>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1</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Principles of Manufacturing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Principles of Applied Engineering</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2</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Occupational Safety and Environmental Technology I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Robotics I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Manufacturing Engineering Technology I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Programmable Logic Controller I </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3</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Engineering Design and Presentation I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Manufacturing Engineering Technology II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Robotics II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Occupational Safety and Environmental Technology II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Programmable Logic Controller II </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4</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Practicum in Manufacturing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Practicum in Entrepreneurship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Career Preparation I</a:t>
            </a:r>
            <a:r>
              <a:rPr lang="en-US" sz="1100" b="0" i="0" dirty="0">
                <a:solidFill>
                  <a:srgbClr val="000000"/>
                </a:solidFill>
                <a:effectLst/>
                <a:latin typeface="Calibri" panose="020F0502020204030204" pitchFamily="34" charset="0"/>
                <a:cs typeface="Calibri" panose="020F0502020204030204" pitchFamily="34" charset="0"/>
              </a:rPr>
              <a:t>​</a:t>
            </a:r>
          </a:p>
        </p:txBody>
      </p:sp>
      <p:sp>
        <p:nvSpPr>
          <p:cNvPr id="19" name="TextBox 18">
            <a:extLst>
              <a:ext uri="{FF2B5EF4-FFF2-40B4-BE49-F238E27FC236}">
                <a16:creationId xmlns:a16="http://schemas.microsoft.com/office/drawing/2014/main" id="{80E4C2F3-E701-BD46-E6B9-FDCD0B320B21}"/>
              </a:ext>
            </a:extLst>
          </p:cNvPr>
          <p:cNvSpPr txBox="1"/>
          <p:nvPr/>
        </p:nvSpPr>
        <p:spPr>
          <a:xfrm>
            <a:off x="133948" y="6060211"/>
            <a:ext cx="3634810" cy="3264542"/>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Associate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Electromechanical Engineering/Technology</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Automation Robotics and Control Technology</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Industrial Mechanics and Maintenance Technology</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Mechatronics Technology</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Semiconductor Processing Technician</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r>
              <a:rPr lang="en-US" sz="1100" b="0" i="0" dirty="0">
                <a:solidFill>
                  <a:srgbClr val="0D6CB9"/>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Bachelor’s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Electrical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Industrial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Mechanical Engineering</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r>
              <a:rPr lang="en-US" sz="1100" b="0" i="0" dirty="0">
                <a:solidFill>
                  <a:srgbClr val="0D6CB9"/>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Master’s, Doctoral, and Professional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Electrical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Industrial Engineering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Mechanical Engineering</a:t>
            </a:r>
            <a:r>
              <a:rPr lang="en-US" sz="1100" b="0" i="0" dirty="0">
                <a:solidFill>
                  <a:srgbClr val="000000"/>
                </a:solidFill>
                <a:effectLst/>
                <a:latin typeface="Calibri" panose="020F0502020204030204" pitchFamily="34" charset="0"/>
                <a:cs typeface="Calibri" panose="020F0502020204030204" pitchFamily="34" charset="0"/>
              </a:rPr>
              <a:t>​</a:t>
            </a: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003642" y="2531144"/>
            <a:ext cx="3634810" cy="2763870"/>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Physics C: Electricity and Magnetism</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Physics C: Mechanics</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Statistics </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Calculus AB</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AP Calculus BC </a:t>
            </a:r>
            <a:endParaRPr lang="en-US" sz="1100" dirty="0">
              <a:solidFill>
                <a:srgbClr val="007742"/>
              </a:solidFill>
              <a:latin typeface="Calibri" panose="020F0502020204030204" pitchFamily="34" charset="0"/>
              <a:ea typeface="Calibri"/>
              <a:cs typeface="Calibri"/>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IB Physics Standard Level</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IB Physics Higher Level</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IB Mathematics: Analysis and Approaches Standard Level </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IB Mathematics: Applications and Interpretations Standard Level </a:t>
            </a:r>
            <a:endParaRPr lang="en-US" sz="1100" i="0" dirty="0">
              <a:solidFill>
                <a:srgbClr val="007742"/>
              </a:solidFill>
              <a:effectLst/>
              <a:latin typeface="Calibri" panose="020F0502020204030204" pitchFamily="34" charset="0"/>
            </a:endParaRPr>
          </a:p>
        </p:txBody>
      </p:sp>
    </p:spTree>
    <p:extLst>
      <p:ext uri="{BB962C8B-B14F-4D97-AF65-F5344CB8AC3E}">
        <p14:creationId xmlns:p14="http://schemas.microsoft.com/office/powerpoint/2010/main" val="230280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78504"/>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solidFill>
                <a:effectLst/>
                <a:uLnTx/>
                <a:uFillTx/>
                <a:latin typeface="Calibri"/>
                <a:ea typeface="Open Sans"/>
                <a:cs typeface="Open Sans"/>
              </a:rPr>
              <a:t>Manufacturing Technology</a:t>
            </a:r>
            <a:endPar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3" name="TextBox 2">
            <a:extLst>
              <a:ext uri="{FF2B5EF4-FFF2-40B4-BE49-F238E27FC236}">
                <a16:creationId xmlns:a16="http://schemas.microsoft.com/office/drawing/2014/main" id="{612DF064-6218-CB64-BCB3-AFFFB804822E}"/>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Manufacturing Career Cluster</a:t>
            </a:r>
          </a:p>
          <a:p>
            <a:r>
              <a:rPr lang="en-US" sz="1100" dirty="0"/>
              <a:t>The Manufacturing Career Cluster focuses on planning, managing, and performing the processing of materials into intermediate or final products and related professional and technical support activities such as production planning and control, maintenance, and manufacturing/process engineering.</a:t>
            </a:r>
            <a:endParaRPr lang="en-US" sz="10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15251"/>
            <a:ext cx="7772400" cy="778675"/>
          </a:xfrm>
          <a:prstGeom prst="rect">
            <a:avLst/>
          </a:prstGeom>
          <a:solidFill>
            <a:srgbClr val="BAD4ED"/>
          </a:solidFill>
        </p:spPr>
        <p:txBody>
          <a:bodyPr wrap="square" lIns="100584" tIns="50292" rIns="100584" bIns="50292" rtlCol="0" anchor="t">
            <a:spAutoFit/>
          </a:bodyPr>
          <a:lstStyle/>
          <a:p>
            <a:r>
              <a:rPr lang="en-US" sz="1100" dirty="0"/>
              <a:t>The Manufacturing Technology program of study focuses on the development and use of automatic and computer controlled machines, tools, and robots that perform work on metal or plastic. CTE learners will learn how to set up and operate a variety of machine tools to produce precision parts and instruments. Students will also learn how to modify parts to make or repair machine tools or maintain individual machines, and how to use hand-welding or flame-cutting equipment.</a:t>
            </a:r>
            <a:endParaRPr lang="en-US" sz="1050" dirty="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69" y="2518717"/>
            <a:ext cx="3612210" cy="3669431"/>
          </a:xfrm>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rPr>
              <a:t>Level 1</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Blueprint Reading for Manufacturing Applications </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Principles of Manufacturing </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Principles of Applied Engineering</a:t>
            </a:r>
            <a:r>
              <a:rPr lang="en-US" sz="1100" b="0" i="0" dirty="0">
                <a:solidFill>
                  <a:srgbClr val="000000"/>
                </a:solidFill>
                <a:effectLst/>
                <a:latin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rPr>
              <a:t>Level 2</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Metal Fabrication and Machining I </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Diversified Manufacturing I </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Occupational Safety and Environmental Technology I</a:t>
            </a:r>
            <a:r>
              <a:rPr lang="en-US" sz="1100" b="0" i="0" dirty="0">
                <a:solidFill>
                  <a:srgbClr val="000000"/>
                </a:solidFill>
                <a:effectLst/>
                <a:latin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rPr>
              <a:t>Level 3</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Precision Metal Manufacturing I </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Metal Fabrication and Machining II </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Diversified Manufacturing II </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Occupational Safety and Environmental Technology I</a:t>
            </a:r>
            <a:r>
              <a:rPr lang="en-US" sz="1100" b="0" i="0" strike="sngStrike" dirty="0">
                <a:solidFill>
                  <a:srgbClr val="000000"/>
                </a:solidFill>
                <a:effectLst/>
                <a:latin typeface="Calibri" panose="020F0502020204030204" pitchFamily="34" charset="0"/>
              </a:rPr>
              <a:t>I </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Computer Integrated Manufacturing (PLTW) </a:t>
            </a:r>
            <a:r>
              <a:rPr lang="en-US" sz="1100" b="0" i="0" dirty="0">
                <a:solidFill>
                  <a:srgbClr val="000000"/>
                </a:solidFill>
                <a:effectLst/>
                <a:latin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rPr>
              <a:t>Level 4</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Precision in Metal Manufacturing II/Lab </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Occupational Safety and Environmental Technology III </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Practicum in Manufacturing </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Practicum in Entrepreneurship</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b="0" i="0" u="none" strike="noStrike" dirty="0">
                <a:solidFill>
                  <a:srgbClr val="007742"/>
                </a:solidFill>
                <a:effectLst/>
                <a:latin typeface="Calibri" panose="020F0502020204030204" pitchFamily="34" charset="0"/>
              </a:rPr>
              <a:t>(ADD) Career Preparation I</a:t>
            </a:r>
            <a:r>
              <a:rPr lang="en-US" sz="1100" b="0" i="0" dirty="0">
                <a:solidFill>
                  <a:srgbClr val="007742"/>
                </a:solidFill>
                <a:effectLst/>
                <a:latin typeface="Calibri" panose="020F0502020204030204" pitchFamily="34" charset="0"/>
              </a:rPr>
              <a:t>​</a:t>
            </a: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56221" y="2539083"/>
            <a:ext cx="3612210" cy="2628340"/>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Physics C: Electricity and Magnetism</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Physics C: Mechanics</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Statistics </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Calculus AB</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Calculus BC </a:t>
            </a:r>
            <a:endParaRPr lang="en-US" sz="1100" dirty="0">
              <a:solidFill>
                <a:srgbClr val="007742"/>
              </a:solidFill>
              <a:latin typeface="Calibri" panose="020F0502020204030204" pitchFamily="34" charset="0"/>
              <a:ea typeface="Calibri"/>
              <a:cs typeface="Calibri" panose="020F0502020204030204" pitchFamily="34" charset="0"/>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IB Physics Standard Level</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IB Physics Higher Level</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IB Mathematics: Analysis and Approaches Standard Level </a:t>
            </a:r>
            <a:r>
              <a:rPr lang="en-US" sz="110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rPr>
              <a:t>(ADD) IB Mathematics: Applications and Interpretations Standard Level </a:t>
            </a:r>
            <a:endParaRPr lang="en-US" sz="1100" i="0" dirty="0">
              <a:solidFill>
                <a:srgbClr val="007742"/>
              </a:solidFill>
              <a:effectLst/>
              <a:latin typeface="Calibri" panose="020F0502020204030204" pitchFamily="34" charset="0"/>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203969" y="6312939"/>
            <a:ext cx="3612209" cy="3554075"/>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pPr algn="l" rtl="0" fontAlgn="base"/>
            <a:r>
              <a:rPr lang="en-US" sz="1200" b="1" i="0" u="none" strike="noStrike" dirty="0">
                <a:solidFill>
                  <a:srgbClr val="000000"/>
                </a:solidFill>
                <a:effectLst/>
                <a:latin typeface="Calibri" panose="020F0502020204030204" pitchFamily="34" charset="0"/>
              </a:rPr>
              <a:t>Associate Degrees</a:t>
            </a:r>
            <a:r>
              <a:rPr lang="en-US" sz="1200" b="0" i="0" dirty="0">
                <a:solidFill>
                  <a:srgbClr val="000000"/>
                </a:solidFill>
                <a:effectLst/>
                <a:latin typeface="Calibri" panose="020F0502020204030204" pitchFamily="34" charset="0"/>
              </a:rPr>
              <a:t>​</a:t>
            </a:r>
          </a:p>
          <a:p>
            <a:pPr marL="171450" indent="-171450" algn="l" rtl="0" fontAlgn="base">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Welding Technology/Welder</a:t>
            </a:r>
            <a:r>
              <a:rPr lang="en-US" sz="1200" b="0" i="0" dirty="0">
                <a:solidFill>
                  <a:srgbClr val="000000"/>
                </a:solidFill>
                <a:effectLst/>
                <a:latin typeface="Calibri" panose="020F0502020204030204" pitchFamily="34" charset="0"/>
              </a:rPr>
              <a:t>​</a:t>
            </a:r>
          </a:p>
          <a:p>
            <a:pPr marL="171450" indent="-171450" algn="l" rtl="0" fontAlgn="base">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Machine Shop Technology/Assistant</a:t>
            </a:r>
            <a:r>
              <a:rPr lang="en-US" sz="1200" b="0" i="0" dirty="0">
                <a:solidFill>
                  <a:srgbClr val="000000"/>
                </a:solidFill>
                <a:effectLst/>
                <a:latin typeface="Calibri" panose="020F0502020204030204" pitchFamily="34" charset="0"/>
              </a:rPr>
              <a:t>​</a:t>
            </a:r>
          </a:p>
          <a:p>
            <a:pPr marL="171450" indent="-171450" algn="l" rtl="0" fontAlgn="base">
              <a:buFont typeface="System Font Regular"/>
              <a:buChar char="+"/>
            </a:pPr>
            <a:r>
              <a:rPr lang="en-US" sz="1200" dirty="0">
                <a:solidFill>
                  <a:srgbClr val="007742"/>
                </a:solidFill>
                <a:latin typeface="Calibri" panose="020F0502020204030204" pitchFamily="34" charset="0"/>
              </a:rPr>
              <a:t>(ADD) </a:t>
            </a:r>
            <a:r>
              <a:rPr lang="en-US" sz="1200" b="0" i="0" u="none" strike="noStrike" dirty="0">
                <a:solidFill>
                  <a:srgbClr val="007742"/>
                </a:solidFill>
                <a:effectLst/>
                <a:latin typeface="Calibri" panose="020F0502020204030204" pitchFamily="34" charset="0"/>
              </a:rPr>
              <a:t>Industrial Maintenance Technology</a:t>
            </a:r>
            <a:r>
              <a:rPr lang="en-US" sz="1200" b="0" i="0" dirty="0">
                <a:solidFill>
                  <a:srgbClr val="007742"/>
                </a:solidFill>
                <a:effectLst/>
                <a:latin typeface="Calibri" panose="020F0502020204030204" pitchFamily="34" charset="0"/>
              </a:rPr>
              <a:t>​</a:t>
            </a:r>
          </a:p>
          <a:p>
            <a:pPr marL="171450" indent="-171450" algn="l" rtl="0" fontAlgn="base">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Occupational Safety and Health Technology/Technician </a:t>
            </a:r>
            <a:r>
              <a:rPr lang="en-US" sz="1200" b="0" i="0" dirty="0">
                <a:solidFill>
                  <a:srgbClr val="000000"/>
                </a:solidFill>
                <a:effectLst/>
                <a:latin typeface="Calibri" panose="020F0502020204030204" pitchFamily="34" charset="0"/>
              </a:rPr>
              <a:t>​</a:t>
            </a:r>
          </a:p>
          <a:p>
            <a:pPr algn="l" rtl="0" fontAlgn="base"/>
            <a:r>
              <a:rPr lang="en-US" sz="1200" b="0" i="0" dirty="0">
                <a:solidFill>
                  <a:srgbClr val="000000"/>
                </a:solidFill>
                <a:effectLst/>
                <a:latin typeface="Calibri" panose="020F0502020204030204" pitchFamily="34" charset="0"/>
              </a:rPr>
              <a:t>​</a:t>
            </a:r>
          </a:p>
          <a:p>
            <a:pPr algn="l" rtl="0" fontAlgn="base"/>
            <a:r>
              <a:rPr lang="en-US" sz="1200" b="1" i="0" u="none" strike="noStrike" dirty="0">
                <a:solidFill>
                  <a:srgbClr val="000000"/>
                </a:solidFill>
                <a:effectLst/>
                <a:latin typeface="Calibri" panose="020F0502020204030204" pitchFamily="34" charset="0"/>
              </a:rPr>
              <a:t>Bachelor’s Degrees</a:t>
            </a:r>
            <a:r>
              <a:rPr lang="en-US" sz="1200" b="0" i="0" dirty="0">
                <a:solidFill>
                  <a:srgbClr val="000000"/>
                </a:solidFill>
                <a:effectLst/>
                <a:latin typeface="Calibri" panose="020F0502020204030204" pitchFamily="34" charset="0"/>
              </a:rPr>
              <a:t>​</a:t>
            </a:r>
          </a:p>
          <a:p>
            <a:pPr marL="171450" indent="-171450" algn="l" rtl="0" fontAlgn="base">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Welding Engineering Technology/Technician</a:t>
            </a:r>
            <a:r>
              <a:rPr lang="en-US" sz="1200" b="0" i="0" dirty="0">
                <a:solidFill>
                  <a:srgbClr val="000000"/>
                </a:solidFill>
                <a:effectLst/>
                <a:latin typeface="Calibri" panose="020F0502020204030204" pitchFamily="34" charset="0"/>
              </a:rPr>
              <a:t>​</a:t>
            </a:r>
          </a:p>
          <a:p>
            <a:pPr marL="171450" indent="-171450" algn="l" rtl="0" fontAlgn="base">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Biomedical Technology/ Technician</a:t>
            </a:r>
            <a:r>
              <a:rPr lang="en-US" sz="1200" b="0" i="0" dirty="0">
                <a:solidFill>
                  <a:srgbClr val="000000"/>
                </a:solidFill>
                <a:effectLst/>
                <a:latin typeface="Calibri" panose="020F0502020204030204" pitchFamily="34" charset="0"/>
              </a:rPr>
              <a:t>​</a:t>
            </a:r>
          </a:p>
          <a:p>
            <a:pPr marL="171450" indent="-171450" algn="l" rtl="0" fontAlgn="base">
              <a:buFont typeface="System Font Regular"/>
              <a:buChar char="+"/>
            </a:pPr>
            <a:r>
              <a:rPr lang="en-US" sz="1200" dirty="0">
                <a:solidFill>
                  <a:srgbClr val="007742"/>
                </a:solidFill>
                <a:latin typeface="Calibri" panose="020F0502020204030204" pitchFamily="34" charset="0"/>
              </a:rPr>
              <a:t>(ADD) </a:t>
            </a:r>
            <a:r>
              <a:rPr lang="en-US" sz="1200" i="0" u="none" strike="noStrike" dirty="0">
                <a:solidFill>
                  <a:srgbClr val="007742"/>
                </a:solidFill>
                <a:effectLst/>
                <a:latin typeface="Calibri" panose="020F0502020204030204" pitchFamily="34" charset="0"/>
              </a:rPr>
              <a:t>Mechanical Engineering</a:t>
            </a:r>
            <a:r>
              <a:rPr lang="en-US" sz="1200" i="0" dirty="0">
                <a:solidFill>
                  <a:srgbClr val="007742"/>
                </a:solidFill>
                <a:effectLst/>
                <a:latin typeface="Calibri" panose="020F0502020204030204" pitchFamily="34" charset="0"/>
              </a:rPr>
              <a:t>​</a:t>
            </a:r>
          </a:p>
          <a:p>
            <a:pPr marL="171450" indent="-171450" algn="l" rtl="0" fontAlgn="base">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Environmental Health</a:t>
            </a:r>
            <a:r>
              <a:rPr lang="en-US" sz="1200" b="0" i="0" dirty="0">
                <a:solidFill>
                  <a:srgbClr val="000000"/>
                </a:solidFill>
                <a:effectLst/>
                <a:latin typeface="Calibri" panose="020F0502020204030204" pitchFamily="34" charset="0"/>
              </a:rPr>
              <a:t>​</a:t>
            </a:r>
          </a:p>
          <a:p>
            <a:pPr algn="l" rtl="0" fontAlgn="base"/>
            <a:r>
              <a:rPr lang="en-US" sz="1200" b="0" i="0" dirty="0">
                <a:solidFill>
                  <a:srgbClr val="000000"/>
                </a:solidFill>
                <a:effectLst/>
                <a:latin typeface="Calibri" panose="020F0502020204030204" pitchFamily="34" charset="0"/>
              </a:rPr>
              <a:t>​</a:t>
            </a:r>
          </a:p>
          <a:p>
            <a:pPr algn="l" rtl="0" fontAlgn="base"/>
            <a:r>
              <a:rPr lang="en-US" sz="1200" b="1" i="0" u="none" strike="noStrike" dirty="0">
                <a:solidFill>
                  <a:srgbClr val="000000"/>
                </a:solidFill>
                <a:effectLst/>
                <a:latin typeface="Calibri" panose="020F0502020204030204" pitchFamily="34" charset="0"/>
              </a:rPr>
              <a:t>Master’s, Doctoral, and Professional Degrees</a:t>
            </a:r>
            <a:r>
              <a:rPr lang="en-US" sz="1200" b="0" i="0" dirty="0">
                <a:solidFill>
                  <a:srgbClr val="000000"/>
                </a:solidFill>
                <a:effectLst/>
                <a:latin typeface="Calibri" panose="020F0502020204030204" pitchFamily="34" charset="0"/>
              </a:rPr>
              <a:t>​</a:t>
            </a:r>
          </a:p>
          <a:p>
            <a:pPr marL="171450" indent="-171450" algn="l" rtl="0" fontAlgn="base">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Occupational Health and Industrial Hygiene</a:t>
            </a:r>
            <a:r>
              <a:rPr lang="en-US" sz="1200" b="0" i="0" dirty="0">
                <a:solidFill>
                  <a:srgbClr val="000000"/>
                </a:solidFill>
                <a:effectLst/>
                <a:latin typeface="Calibri" panose="020F0502020204030204" pitchFamily="34" charset="0"/>
              </a:rPr>
              <a:t>​</a:t>
            </a:r>
          </a:p>
          <a:p>
            <a:pPr marL="171450" indent="-171450" algn="l" rtl="0" fontAlgn="base">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Operations Management and Supervision</a:t>
            </a:r>
            <a:r>
              <a:rPr lang="en-US" sz="1200" b="0" i="0" dirty="0">
                <a:solidFill>
                  <a:srgbClr val="000000"/>
                </a:solidFill>
                <a:effectLst/>
                <a:latin typeface="Calibri" panose="020F0502020204030204" pitchFamily="34" charset="0"/>
              </a:rPr>
              <a:t>​</a:t>
            </a:r>
          </a:p>
          <a:p>
            <a:pPr marL="171450" indent="-171450" algn="l" rtl="0" fontAlgn="base">
              <a:buFont typeface="System Font Regular"/>
              <a:buChar char="+"/>
            </a:pPr>
            <a:r>
              <a:rPr lang="en-US" sz="1200" b="0" i="0" u="none" strike="noStrike" dirty="0">
                <a:solidFill>
                  <a:srgbClr val="007742"/>
                </a:solidFill>
                <a:effectLst/>
                <a:latin typeface="Calibri" panose="020F0502020204030204" pitchFamily="34" charset="0"/>
              </a:rPr>
              <a:t>(ADD) Mechanical Engineering</a:t>
            </a:r>
            <a:r>
              <a:rPr lang="en-US" sz="1200" b="0" i="0" dirty="0">
                <a:solidFill>
                  <a:srgbClr val="007742"/>
                </a:solidFill>
                <a:effectLst/>
                <a:latin typeface="Calibri" panose="020F0502020204030204" pitchFamily="34" charset="0"/>
              </a:rPr>
              <a:t>​</a:t>
            </a:r>
          </a:p>
          <a:p>
            <a:pPr marL="171450" indent="-171450" algn="l" rtl="0" fontAlgn="base">
              <a:buFont typeface="System Font Regular"/>
              <a:buChar char="+"/>
            </a:pPr>
            <a:r>
              <a:rPr lang="en-US" sz="1200" b="0" i="0" u="none" strike="noStrike" dirty="0">
                <a:solidFill>
                  <a:srgbClr val="007742"/>
                </a:solidFill>
                <a:effectLst/>
                <a:latin typeface="Calibri" panose="020F0502020204030204" pitchFamily="34" charset="0"/>
              </a:rPr>
              <a:t>(ADD) Industrial Engineering </a:t>
            </a:r>
            <a:r>
              <a:rPr lang="en-US" sz="1200" b="0" i="0" dirty="0">
                <a:solidFill>
                  <a:srgbClr val="007742"/>
                </a:solidFill>
                <a:effectLst/>
                <a:latin typeface="Calibri" panose="020F0502020204030204" pitchFamily="34" charset="0"/>
              </a:rPr>
              <a:t>​</a:t>
            </a:r>
          </a:p>
        </p:txBody>
      </p:sp>
    </p:spTree>
    <p:extLst>
      <p:ext uri="{BB962C8B-B14F-4D97-AF65-F5344CB8AC3E}">
        <p14:creationId xmlns:p14="http://schemas.microsoft.com/office/powerpoint/2010/main" val="3975059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68193"/>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solidFill>
                <a:effectLst/>
                <a:uLnTx/>
                <a:uFillTx/>
                <a:latin typeface="Calibri"/>
                <a:ea typeface="Open Sans"/>
                <a:cs typeface="Open Sans"/>
              </a:rPr>
              <a:t>Welding</a:t>
            </a:r>
            <a:endPar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3" name="TextBox 2">
            <a:extLst>
              <a:ext uri="{FF2B5EF4-FFF2-40B4-BE49-F238E27FC236}">
                <a16:creationId xmlns:a16="http://schemas.microsoft.com/office/drawing/2014/main" id="{93D759B1-F712-7370-1BF0-FDCDB3DE9CA2}"/>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Manufacturing Career Cluster</a:t>
            </a:r>
          </a:p>
          <a:p>
            <a:r>
              <a:rPr lang="en-US" sz="1100" dirty="0"/>
              <a:t>The Manufacturing Career Cluster focuses on planning, managing, and performing the processing of materials into intermediate or final products and related professional and technical support activities such as production planning and control, maintenance, and manufacturing/process engineering.</a:t>
            </a:r>
            <a:endParaRPr lang="en-US" sz="10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19495" y="1604940"/>
            <a:ext cx="7772399" cy="609398"/>
          </a:xfrm>
          <a:prstGeom prst="rect">
            <a:avLst/>
          </a:prstGeom>
          <a:solidFill>
            <a:srgbClr val="BAD4ED"/>
          </a:solidFill>
        </p:spPr>
        <p:txBody>
          <a:bodyPr wrap="square" lIns="100584" tIns="50292" rIns="100584" bIns="50292" rtlCol="0" anchor="t">
            <a:spAutoFit/>
          </a:bodyPr>
          <a:lstStyle/>
          <a:p>
            <a:r>
              <a:rPr lang="en-US" sz="1100" dirty="0"/>
              <a:t>The Welding program of study focuses on the development and use of automatic and computer-controlled machines, tools, and robots that perform work on metal or plastic. CTE learners will learn how to modify parts to make or repair machine tools or maintain individual machines, and how to use hand-welding or flame-cutting equipment.</a:t>
            </a:r>
            <a:endParaRPr lang="en-US" sz="1050" dirty="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69" y="2359229"/>
            <a:ext cx="3612210" cy="2777632"/>
          </a:xfrm>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1</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Introduction to Welding</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Principles of Manufacturing </a:t>
            </a:r>
            <a:r>
              <a:rPr lang="en-US" sz="1100" b="0" i="0" dirty="0">
                <a:solidFill>
                  <a:srgbClr val="007742"/>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2</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Welding I</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Introduction to Film Interpretation of Weldments</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SzPct val="100000"/>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Occupational Safety and Environmental Technology I</a:t>
            </a:r>
            <a:r>
              <a:rPr lang="en-US" sz="1100" b="0" i="0" dirty="0">
                <a:solidFill>
                  <a:srgbClr val="007742"/>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3</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Welding II/Lab</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dirty="0">
                <a:solidFill>
                  <a:srgbClr val="000000"/>
                </a:solidFill>
                <a:latin typeface="Calibri" panose="020F0502020204030204" pitchFamily="34" charset="0"/>
                <a:cs typeface="Calibri" panose="020F0502020204030204" pitchFamily="34" charset="0"/>
              </a:rPr>
              <a:t>L</a:t>
            </a:r>
            <a:r>
              <a:rPr lang="en-US" sz="1100" b="1" i="0" u="none" strike="noStrike" dirty="0">
                <a:solidFill>
                  <a:srgbClr val="000000"/>
                </a:solidFill>
                <a:effectLst/>
                <a:latin typeface="Calibri" panose="020F0502020204030204" pitchFamily="34" charset="0"/>
                <a:cs typeface="Calibri" panose="020F0502020204030204" pitchFamily="34" charset="0"/>
              </a:rPr>
              <a:t>evel 4</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Practicum in Manufacturing</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Practicum in Entrepreneurship</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Career Preparation I</a:t>
            </a:r>
            <a:r>
              <a:rPr lang="en-US" sz="1100" b="0" i="0" dirty="0">
                <a:solidFill>
                  <a:srgbClr val="000000"/>
                </a:solidFill>
                <a:effectLst/>
                <a:latin typeface="Calibri" panose="020F0502020204030204" pitchFamily="34" charset="0"/>
                <a:cs typeface="Calibri" panose="020F0502020204030204" pitchFamily="34" charset="0"/>
              </a:rPr>
              <a:t>​</a:t>
            </a:r>
          </a:p>
        </p:txBody>
      </p:sp>
      <p:sp>
        <p:nvSpPr>
          <p:cNvPr id="19" name="TextBox 18">
            <a:extLst>
              <a:ext uri="{FF2B5EF4-FFF2-40B4-BE49-F238E27FC236}">
                <a16:creationId xmlns:a16="http://schemas.microsoft.com/office/drawing/2014/main" id="{80E4C2F3-E701-BD46-E6B9-FDCD0B320B21}"/>
              </a:ext>
            </a:extLst>
          </p:cNvPr>
          <p:cNvSpPr txBox="1"/>
          <p:nvPr/>
        </p:nvSpPr>
        <p:spPr>
          <a:xfrm>
            <a:off x="129541" y="5281751"/>
            <a:ext cx="3565424" cy="2777631"/>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Associate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Certified Welder or Welder Inspector</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Machine Shop Technology/Assistant</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Industrial Maintenance Technology</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Occupational Safety and Health Technology/Technician</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r>
              <a:rPr lang="en-US" sz="1100" b="0" i="0" dirty="0">
                <a:solidFill>
                  <a:srgbClr val="0D6CB9"/>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Bachelor’s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Welding Engineering Technology/Technician</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Biomedical Technology/Technician</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Mechanical Engineering </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Master’s, Doctoral, and Professional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Occupational Health and Industrial Hygiene</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Mechanical Engineering</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Industrial Engineering </a:t>
            </a:r>
            <a:r>
              <a:rPr lang="en-US" sz="1100" b="0" i="0" dirty="0">
                <a:solidFill>
                  <a:srgbClr val="007742"/>
                </a:solidFill>
                <a:effectLst/>
                <a:latin typeface="Calibri" panose="020F0502020204030204" pitchFamily="34" charset="0"/>
                <a:cs typeface="Calibri" panose="020F0502020204030204" pitchFamily="34" charset="0"/>
              </a:rPr>
              <a:t>​</a:t>
            </a: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56221" y="2361023"/>
            <a:ext cx="3612210" cy="3029684"/>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t>
            </a:r>
            <a:r>
              <a:rPr lang="en-US" sz="1100" dirty="0">
                <a:solidFill>
                  <a:srgbClr val="007742"/>
                </a:solidFill>
                <a:latin typeface="Calibri" panose="020F0502020204030204" pitchFamily="34" charset="0"/>
                <a:cs typeface="Calibri" panose="020F0502020204030204" pitchFamily="34" charset="0"/>
              </a:rPr>
              <a:t>ADD) </a:t>
            </a:r>
            <a:r>
              <a:rPr lang="en-US" sz="1100" i="0" u="none" strike="noStrike" dirty="0">
                <a:solidFill>
                  <a:srgbClr val="007742"/>
                </a:solidFill>
                <a:effectLst/>
                <a:latin typeface="Calibri" panose="020F0502020204030204" pitchFamily="34" charset="0"/>
                <a:cs typeface="Calibri" panose="020F0502020204030204" pitchFamily="34" charset="0"/>
              </a:rPr>
              <a:t>AP Computer Science Principles</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Physics C: Electricity and Magnetism</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Physics C: Mechanics</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Statistics </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Calculus AB</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Calculus BC</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Physics 1: Algebra Based</a:t>
            </a:r>
            <a:endParaRPr lang="en-US" sz="1100" dirty="0">
              <a:solidFill>
                <a:srgbClr val="007742"/>
              </a:solidFill>
              <a:latin typeface="Calibri" panose="020F0502020204030204" pitchFamily="34" charset="0"/>
              <a:ea typeface="Calibri"/>
              <a:cs typeface="Calibri" panose="020F0502020204030204" pitchFamily="34" charset="0"/>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Physics Standard Level</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Physics Higher Level</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Mathematics: Analysis and Approaches Standard Level </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Mathematics: Applications and Interpretations Standard Level </a:t>
            </a:r>
            <a:r>
              <a:rPr lang="en-US" sz="1100" i="0" dirty="0">
                <a:solidFill>
                  <a:srgbClr val="007742"/>
                </a:solidFill>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259945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79165"/>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rgbClr val="007742"/>
                </a:solidFill>
                <a:effectLst/>
                <a:uLnTx/>
                <a:uFillTx/>
                <a:latin typeface="Calibri"/>
                <a:ea typeface="Open Sans"/>
                <a:cs typeface="Open Sans"/>
              </a:rPr>
              <a:t>(ADD) Industrial Maintenance</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3" name="TextBox 2">
            <a:extLst>
              <a:ext uri="{FF2B5EF4-FFF2-40B4-BE49-F238E27FC236}">
                <a16:creationId xmlns:a16="http://schemas.microsoft.com/office/drawing/2014/main" id="{B1C5FFC1-DB6A-66A2-267B-37D6C8C8A2C5}"/>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Manufacturing Career Cluster</a:t>
            </a:r>
          </a:p>
          <a:p>
            <a:r>
              <a:rPr lang="en-US" sz="1100" dirty="0"/>
              <a:t>The Manufacturing Career Cluster focuses on planning, managing, and performing the processing of materials into intermediate or final products and related professional and technical support activities such as production planning and control, maintenance, and manufacturing/process engineering.</a:t>
            </a:r>
            <a:endParaRPr lang="en-US" sz="10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12731"/>
            <a:ext cx="7772400" cy="609398"/>
          </a:xfrm>
          <a:prstGeom prst="rect">
            <a:avLst/>
          </a:prstGeom>
          <a:solidFill>
            <a:srgbClr val="BAD4ED"/>
          </a:solidFill>
        </p:spPr>
        <p:txBody>
          <a:bodyPr wrap="square" lIns="100584" tIns="50292" rIns="100584" bIns="50292" rtlCol="0" anchor="t">
            <a:spAutoFit/>
          </a:bodyPr>
          <a:lstStyle/>
          <a:p>
            <a:r>
              <a:rPr lang="en-US" sz="1100" dirty="0"/>
              <a:t>The Industrial Maintenance regional program of study focuses CTE learners on the occupations and educational opportunities available in maintaining and repairing manufacturing equipment and facilities. Students in this program of study will gain knowledge and experience in electrical, welding, hydraulics, plumbing, heating and air conditioning and construction technology.</a:t>
            </a:r>
            <a:endParaRPr lang="en-US" sz="1100" dirty="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72071" y="2327331"/>
            <a:ext cx="3634810" cy="2978315"/>
          </a:xfrm>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1</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Construction Technology I</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Introduction to Welding</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Principles of Manufacturing</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Small Engine Technology I</a:t>
            </a:r>
            <a:r>
              <a:rPr lang="en-US" sz="1100" b="0" i="0" dirty="0">
                <a:solidFill>
                  <a:srgbClr val="007742"/>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2</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Electrical Technology I</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Heating, Ventilation, and Air Conditioning (HVAC), and Refrigeration Technology I</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Industrial Maintenance (TBD)</a:t>
            </a:r>
            <a:r>
              <a:rPr lang="en-US" sz="1100" b="0" i="0" dirty="0">
                <a:solidFill>
                  <a:srgbClr val="007742"/>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3</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Basic Fluid Power</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Mechanical Maintenance (TBD)</a:t>
            </a:r>
            <a:r>
              <a:rPr lang="en-US" sz="1100" b="0" i="0" dirty="0">
                <a:solidFill>
                  <a:srgbClr val="007742"/>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4</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Career Preparation I</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Practicum in Manufacturing</a:t>
            </a:r>
            <a:r>
              <a:rPr lang="en-US" sz="1100" b="0" i="0" dirty="0">
                <a:solidFill>
                  <a:srgbClr val="007742"/>
                </a:solidFill>
                <a:effectLst/>
                <a:latin typeface="Calibri" panose="020F0502020204030204" pitchFamily="34" charset="0"/>
                <a:cs typeface="Calibri" panose="020F0502020204030204" pitchFamily="34" charset="0"/>
              </a:rPr>
              <a:t>​</a:t>
            </a:r>
          </a:p>
        </p:txBody>
      </p:sp>
      <p:sp>
        <p:nvSpPr>
          <p:cNvPr id="19" name="TextBox 18">
            <a:extLst>
              <a:ext uri="{FF2B5EF4-FFF2-40B4-BE49-F238E27FC236}">
                <a16:creationId xmlns:a16="http://schemas.microsoft.com/office/drawing/2014/main" id="{80E4C2F3-E701-BD46-E6B9-FDCD0B320B21}"/>
              </a:ext>
            </a:extLst>
          </p:cNvPr>
          <p:cNvSpPr txBox="1"/>
          <p:nvPr/>
        </p:nvSpPr>
        <p:spPr>
          <a:xfrm>
            <a:off x="172071" y="5410847"/>
            <a:ext cx="3565424" cy="2320221"/>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Associate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Industrial and Systems  Engineering Technicians</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endParaRPr lang="en-US" sz="1100" b="0" i="0" dirty="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Bachelor’s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Industrial  and Systems Engineering Technicians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Mechanical Engineering/Technology</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r>
              <a:rPr lang="en-US" sz="1100" b="0" i="0" dirty="0">
                <a:solidFill>
                  <a:srgbClr val="0D6CB9"/>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Master’s, Doctoral, and Professional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Operations Research and Industrial Engineering Technicians</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effectLst/>
                <a:latin typeface="Calibri" panose="020F0502020204030204" pitchFamily="34" charset="0"/>
                <a:cs typeface="Calibri" panose="020F0502020204030204" pitchFamily="34" charset="0"/>
              </a:rPr>
              <a:t>Mechanical Engineering </a:t>
            </a:r>
            <a:r>
              <a:rPr lang="en-US" sz="1100" b="0" i="0" dirty="0">
                <a:solidFill>
                  <a:srgbClr val="007742"/>
                </a:solidFill>
                <a:effectLst/>
                <a:latin typeface="Calibri" panose="020F0502020204030204" pitchFamily="34" charset="0"/>
                <a:cs typeface="Calibri" panose="020F0502020204030204" pitchFamily="34" charset="0"/>
              </a:rPr>
              <a:t>​</a:t>
            </a: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65521" y="2329125"/>
            <a:ext cx="3634810" cy="3603841"/>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Computer Science Principles</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Physics C: Electricity and Magnetism</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Physics C: Mechanics</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Statistics </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Calculus AB</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Calculus BC</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i="0" u="none" strike="noStrike" dirty="0">
                <a:solidFill>
                  <a:srgbClr val="007742"/>
                </a:solidFill>
                <a:effectLst/>
                <a:latin typeface="Calibri" panose="020F0502020204030204" pitchFamily="34" charset="0"/>
                <a:cs typeface="Calibri" panose="020F0502020204030204" pitchFamily="34" charset="0"/>
              </a:rPr>
              <a:t>AP Physics 1: Algebra Based</a:t>
            </a:r>
            <a:endParaRPr lang="en-US" sz="1100" i="0" dirty="0">
              <a:solidFill>
                <a:srgbClr val="007742"/>
              </a:solidFill>
              <a:effectLst/>
              <a:latin typeface="Calibri" panose="020F0502020204030204" pitchFamily="34" charset="0"/>
              <a:cs typeface="Calibri" panose="020F0502020204030204" pitchFamily="34" charset="0"/>
            </a:endParaRPr>
          </a:p>
          <a:p>
            <a:pPr marL="0" indent="0">
              <a:lnSpc>
                <a:spcPct val="100000"/>
              </a:lnSpc>
              <a:spcBef>
                <a:spcPts val="0"/>
              </a:spcBef>
              <a:buNone/>
            </a:pPr>
            <a:endParaRPr lang="en-US" sz="1100" b="1" u="sng"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latin typeface="Calibri" panose="020F0502020204030204" pitchFamily="34" charset="0"/>
                <a:cs typeface="Calibri" panose="020F0502020204030204" pitchFamily="34" charset="0"/>
              </a:rPr>
              <a:t>International Baccalaureate (IB) Courses</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Physics Standard Level</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Physics Higher Level</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Mathematics: Analysis and Approaches Standard Level </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Mathematics: Applications and Interpretations Standard Level </a:t>
            </a:r>
            <a:endParaRPr lang="en-US" sz="1100" i="0" dirty="0">
              <a:solidFill>
                <a:srgbClr val="007742"/>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274738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DE8596547E9BC4F94748751414797BE" ma:contentTypeVersion="17" ma:contentTypeDescription="Create a new document." ma:contentTypeScope="" ma:versionID="e8484c6bfc69710d047ac748fbc6d3b1">
  <xsd:schema xmlns:xsd="http://www.w3.org/2001/XMLSchema" xmlns:xs="http://www.w3.org/2001/XMLSchema" xmlns:p="http://schemas.microsoft.com/office/2006/metadata/properties" xmlns:ns2="bd0f0e78-d8ed-4ed9-b8ae-5c997e9b0c01" xmlns:ns3="1789a020-f992-44c4-9a54-0ef628cee430" targetNamespace="http://schemas.microsoft.com/office/2006/metadata/properties" ma:root="true" ma:fieldsID="c544ae2f38f6045e31a459f0c06c0e3d" ns2:_="" ns3:_="">
    <xsd:import namespace="bd0f0e78-d8ed-4ed9-b8ae-5c997e9b0c01"/>
    <xsd:import namespace="1789a020-f992-44c4-9a54-0ef628cee4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IDNumbe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0f0e78-d8ed-4ed9-b8ae-5c997e9b0c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b7a77b5-e59d-49f3-97a2-3dde868dbe2d" ma:termSetId="09814cd3-568e-fe90-9814-8d621ff8fb84" ma:anchorId="fba54fb3-c3e1-fe81-a776-ca4b69148c4d" ma:open="true" ma:isKeyword="false">
      <xsd:complexType>
        <xsd:sequence>
          <xsd:element ref="pc:Terms" minOccurs="0" maxOccurs="1"/>
        </xsd:sequence>
      </xsd:complexType>
    </xsd:element>
    <xsd:element name="IDNumber" ma:index="20" nillable="true" ma:displayName="ID Number" ma:format="Dropdown" ma:internalName="IDNumber" ma:percentage="FALSE">
      <xsd:simpleType>
        <xsd:restriction base="dms:Number"/>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89a020-f992-44c4-9a54-0ef628cee43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9341590-8762-4345-a21a-9dcbbb9e6408}" ma:internalName="TaxCatchAll" ma:showField="CatchAllData" ma:web="1789a020-f992-44c4-9a54-0ef628cee43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1789a020-f992-44c4-9a54-0ef628cee430">
      <UserInfo>
        <DisplayName/>
        <AccountId xsi:nil="true"/>
        <AccountType/>
      </UserInfo>
    </SharedWithUsers>
    <MediaLengthInSeconds xmlns="bd0f0e78-d8ed-4ed9-b8ae-5c997e9b0c01" xsi:nil="true"/>
    <TaxCatchAll xmlns="1789a020-f992-44c4-9a54-0ef628cee430" xsi:nil="true"/>
    <lcf76f155ced4ddcb4097134ff3c332f xmlns="bd0f0e78-d8ed-4ed9-b8ae-5c997e9b0c01">
      <Terms xmlns="http://schemas.microsoft.com/office/infopath/2007/PartnerControls"/>
    </lcf76f155ced4ddcb4097134ff3c332f>
    <IDNumber xmlns="bd0f0e78-d8ed-4ed9-b8ae-5c997e9b0c01" xsi:nil="true"/>
  </documentManagement>
</p:properties>
</file>

<file path=customXml/itemProps1.xml><?xml version="1.0" encoding="utf-8"?>
<ds:datastoreItem xmlns:ds="http://schemas.openxmlformats.org/officeDocument/2006/customXml" ds:itemID="{6EDDD3BB-CD05-447B-97E3-2D73FE03DCF9}">
  <ds:schemaRefs>
    <ds:schemaRef ds:uri="http://schemas.microsoft.com/sharepoint/v3/contenttype/forms"/>
  </ds:schemaRefs>
</ds:datastoreItem>
</file>

<file path=customXml/itemProps2.xml><?xml version="1.0" encoding="utf-8"?>
<ds:datastoreItem xmlns:ds="http://schemas.openxmlformats.org/officeDocument/2006/customXml" ds:itemID="{35632C6A-1B59-4526-B229-B3B052305776}">
  <ds:schemaRefs>
    <ds:schemaRef ds:uri="1789a020-f992-44c4-9a54-0ef628cee430"/>
    <ds:schemaRef ds:uri="bd0f0e78-d8ed-4ed9-b8ae-5c997e9b0c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4F35E4F-FAA8-4FAD-8822-AADB56DCD390}">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1789a020-f992-44c4-9a54-0ef628cee430"/>
    <ds:schemaRef ds:uri="http://purl.org/dc/terms/"/>
    <ds:schemaRef ds:uri="http://schemas.openxmlformats.org/package/2006/metadata/core-properties"/>
    <ds:schemaRef ds:uri="bd0f0e78-d8ed-4ed9-b8ae-5c997e9b0c0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86</TotalTime>
  <Words>1669</Words>
  <Application>Microsoft Office PowerPoint</Application>
  <PresentationFormat>Custom</PresentationFormat>
  <Paragraphs>231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System Font Regular</vt:lpstr>
      <vt:lpstr>Office Theme</vt:lpstr>
      <vt:lpstr>Cover Page</vt:lpstr>
      <vt:lpstr>(UPDATE) Robotics and Automation Technology Statewide Program of Study</vt:lpstr>
      <vt:lpstr>Manufacturing Technology Statewide Program of Study</vt:lpstr>
      <vt:lpstr>Welding Statewide Program of Study</vt:lpstr>
      <vt:lpstr>(ADD) Industrial Maintenance Statewide Program of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Food, and Natural Resources</dc:title>
  <dc:creator>Hudson, Les</dc:creator>
  <cp:lastModifiedBy>Bullock, Jennifer</cp:lastModifiedBy>
  <cp:revision>32</cp:revision>
  <cp:lastPrinted>2023-05-31T19:12:15Z</cp:lastPrinted>
  <dcterms:created xsi:type="dcterms:W3CDTF">2023-02-22T18:17:43Z</dcterms:created>
  <dcterms:modified xsi:type="dcterms:W3CDTF">2023-07-11T15:34:06Z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0x0101004DE8596547E9BC4F94748751414797BE</vt:lpwstr>
  </property>
  <property fmtid="{D5CDD505-2E9C-101B-9397-08002B2CF9AE}" pid="3" name="Order">
    <vt:r8>171500</vt:r8>
  </property>
  <property fmtid="{D5CDD505-2E9C-101B-9397-08002B2CF9AE}" pid="4" name="xd_Signature">
    <vt:bool>false</vt:bool>
  </property>
  <property fmtid="{D5CDD505-2E9C-101B-9397-08002B2CF9AE}" pid="5" name="xd_ProgID">
    <vt:lpwstr/>
  </property>
  <property fmtid="{D5CDD505-2E9C-101B-9397-08002B2CF9AE}" pid="6" name="Notestoopendocs">
    <vt:lpwstr>PDFS may need to be downloaded, won't open in browser format</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MediaServiceImageTags">
    <vt:lpwstr/>
  </property>
</Properties>
</file>