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0"/>
  </p:notesMasterIdLst>
  <p:handoutMasterIdLst>
    <p:handoutMasterId r:id="rId11"/>
  </p:handoutMasterIdLst>
  <p:sldIdLst>
    <p:sldId id="303" r:id="rId5"/>
    <p:sldId id="294" r:id="rId6"/>
    <p:sldId id="306" r:id="rId7"/>
    <p:sldId id="305" r:id="rId8"/>
    <p:sldId id="307" r:id="rId9"/>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42"/>
    <a:srgbClr val="0000FF"/>
    <a:srgbClr val="BAD4ED"/>
    <a:srgbClr val="0432FF"/>
    <a:srgbClr val="ED0000"/>
    <a:srgbClr val="0080A3"/>
    <a:srgbClr val="008CB2"/>
    <a:srgbClr val="AD621E"/>
    <a:srgbClr val="FF2600"/>
    <a:srgbClr val="007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9F35CF-5762-438D-BB6E-BA5F165D4B8E}" v="24" dt="2023-07-12T14:48:06.228"/>
    <p1510:client id="{48B902D5-1A54-420E-8F67-3439F8465667}" v="2" dt="2023-07-11T15:26:28.163"/>
    <p1510:client id="{4B69FF2C-1DA8-40B9-8AD9-DFC1DDD19DD3}" v="8" dt="2023-07-11T15:30:54.106"/>
    <p1510:client id="{A8F83842-8DF9-4DF5-8B96-7C0C08DBCE79}" v="442" dt="2023-07-11T19:52:35.628"/>
    <p1510:client id="{B7F8549A-E12D-44D6-A531-EB4B38A6993B}" v="85" dt="2023-07-11T14:55:36.2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3" autoAdjust="0"/>
    <p:restoredTop sz="86388" autoAdjust="0"/>
  </p:normalViewPr>
  <p:slideViewPr>
    <p:cSldViewPr snapToGrid="0">
      <p:cViewPr varScale="1">
        <p:scale>
          <a:sx n="63" d="100"/>
          <a:sy n="63" d="100"/>
        </p:scale>
        <p:origin x="2226"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10/11/2023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10/11/2023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10/11/2023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texas.gov/system/files/lps-legal-studies_0.pdf" TargetMode="External"/><Relationship Id="rId2" Type="http://schemas.openxmlformats.org/officeDocument/2006/relationships/hyperlink" Target="https://tea.texas.gov/system/files/lps-emergency-services_0.pdf"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tea.texas.gov/system/files/lps-law-enforcement_0.pdf" TargetMode="External"/><Relationship Id="rId4" Type="http://schemas.openxmlformats.org/officeDocument/2006/relationships/hyperlink" Target="https://tea.texas.gov/system/files/lps-government-and-public-administration_0.pdf"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Grp="1" noChangeArrowheads="1"/>
          </p:cNvSpPr>
          <p:nvPr>
            <p:ph type="title" idx="4294967295"/>
          </p:nvPr>
        </p:nvSpPr>
        <p:spPr bwMode="auto">
          <a:xfrm>
            <a:off x="0" y="969963"/>
            <a:ext cx="7772400" cy="4572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3036051358"/>
              </p:ext>
            </p:extLst>
          </p:nvPr>
        </p:nvGraphicFramePr>
        <p:xfrm>
          <a:off x="839498" y="1668209"/>
          <a:ext cx="6111875" cy="1101471"/>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Title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kern="100" dirty="0">
                          <a:effectLst/>
                          <a:latin typeface="Calibri"/>
                          <a:ea typeface="Calibri"/>
                          <a:cs typeface="Times New Roman"/>
                        </a:rPr>
                        <a:t>Law &amp; Public Service Program of Study Recommended Updates.</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Description</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Program of study recommendations from the Texas Education Agency (TEA) Career and Technology Education (CTE) Advisory Committee.</a:t>
                      </a:r>
                      <a:endParaRPr lang="en-US"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How to Use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These documents contain the updated program of study framework proposals. Use the key below to review the recommended updates to the programs of study.</a:t>
                      </a:r>
                      <a:endParaRPr lang="en-US"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818394664"/>
              </p:ext>
            </p:extLst>
          </p:nvPr>
        </p:nvGraphicFramePr>
        <p:xfrm>
          <a:off x="830262" y="3223451"/>
          <a:ext cx="6111875" cy="2353623"/>
        </p:xfrm>
        <a:graphic>
          <a:graphicData uri="http://schemas.openxmlformats.org/drawingml/2006/table">
            <a:tbl>
              <a:tblPr firstRow="1" firstCol="1">
                <a:tableStyleId>{5C22544A-7EE6-4342-B048-85BDC9FD1C3A}</a:tableStyleId>
              </a:tblPr>
              <a:tblGrid>
                <a:gridCol w="2944269">
                  <a:extLst>
                    <a:ext uri="{9D8B030D-6E8A-4147-A177-3AD203B41FA5}">
                      <a16:colId xmlns:a16="http://schemas.microsoft.com/office/drawing/2014/main" val="2531653642"/>
                    </a:ext>
                  </a:extLst>
                </a:gridCol>
                <a:gridCol w="3167606">
                  <a:extLst>
                    <a:ext uri="{9D8B030D-6E8A-4147-A177-3AD203B41FA5}">
                      <a16:colId xmlns:a16="http://schemas.microsoft.com/office/drawing/2014/main" val="3280428975"/>
                    </a:ext>
                  </a:extLst>
                </a:gridCol>
              </a:tblGrid>
              <a:tr h="551715">
                <a:tc>
                  <a:txBody>
                    <a:bodyPr/>
                    <a:lstStyle/>
                    <a:p>
                      <a:pPr marL="0" marR="0">
                        <a:spcBef>
                          <a:spcPts val="0"/>
                        </a:spcBef>
                        <a:spcAft>
                          <a:spcPts val="0"/>
                        </a:spcAft>
                      </a:pPr>
                      <a:r>
                        <a:rPr lang="en-US" sz="1200" kern="100" dirty="0">
                          <a:solidFill>
                            <a:schemeClr val="tx1"/>
                          </a:solidFill>
                          <a:effectLst/>
                        </a:rPr>
                        <a:t>Current Program of Study Names</a:t>
                      </a:r>
                      <a:endParaRPr lang="en-US" sz="1200" kern="100" dirty="0">
                        <a:solidFill>
                          <a:schemeClr val="tx1"/>
                        </a:solidFill>
                        <a:effectLst/>
                        <a:latin typeface="Calibri"/>
                        <a:cs typeface="Times New Roman"/>
                      </a:endParaRPr>
                    </a:p>
                    <a:p>
                      <a:pPr marL="0" marR="0" lvl="0">
                        <a:spcBef>
                          <a:spcPts val="0"/>
                        </a:spcBef>
                        <a:spcAft>
                          <a:spcPts val="0"/>
                        </a:spcAft>
                        <a:buNone/>
                      </a:pPr>
                      <a:r>
                        <a:rPr lang="en-US" sz="1000" kern="100" dirty="0">
                          <a:solidFill>
                            <a:schemeClr val="tx1"/>
                          </a:solidFill>
                          <a:effectLst/>
                        </a:rPr>
                        <a:t>(Links are to CURRENT framework documents)</a:t>
                      </a:r>
                      <a:endParaRPr lang="en-US" sz="1200" kern="100" dirty="0">
                        <a:solidFill>
                          <a:schemeClr val="tx1"/>
                        </a:solidFill>
                        <a:effectLst/>
                        <a:latin typeface="Calibri"/>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dirty="0">
                          <a:solidFill>
                            <a:schemeClr val="tx1"/>
                          </a:solidFill>
                          <a:effectLst/>
                        </a:rPr>
                        <a:t>Proposed Name</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277281">
                <a:tc>
                  <a:txBody>
                    <a:bodyPr/>
                    <a:lstStyle/>
                    <a:p>
                      <a:pPr marL="0" marR="0">
                        <a:spcBef>
                          <a:spcPts val="0"/>
                        </a:spcBef>
                        <a:spcAft>
                          <a:spcPts val="0"/>
                        </a:spcAft>
                      </a:pPr>
                      <a:r>
                        <a:rPr lang="en-US" sz="1200" u="sng" kern="100" dirty="0">
                          <a:solidFill>
                            <a:schemeClr val="tx1">
                              <a:lumMod val="95000"/>
                              <a:lumOff val="5000"/>
                            </a:schemeClr>
                          </a:solidFill>
                          <a:effectLst/>
                          <a:hlinkClick r:id="rId2">
                            <a:extLst>
                              <a:ext uri="{A12FA001-AC4F-418D-AE19-62706E023703}">
                                <ahyp:hlinkClr xmlns:ahyp="http://schemas.microsoft.com/office/drawing/2018/hyperlinkcolor" val="tx"/>
                              </a:ext>
                            </a:extLst>
                          </a:hlinkClick>
                        </a:rPr>
                        <a:t>Emergency Services</a:t>
                      </a:r>
                      <a:endParaRPr lang="en-US" sz="1200" u="sng" kern="100">
                        <a:solidFill>
                          <a:schemeClr val="tx1">
                            <a:lumMod val="95000"/>
                            <a:lumOff val="5000"/>
                          </a:schemeClr>
                        </a:solidFill>
                        <a:effectLst/>
                        <a:hlinkClick r:id="rId2">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solidFill>
                            <a:srgbClr val="0432FF"/>
                          </a:solidFill>
                          <a:effectLst/>
                        </a:rPr>
                        <a:t>(UPDATE) Fire Science</a:t>
                      </a:r>
                      <a:endParaRPr lang="en-US" sz="1200" strike="noStrike" kern="100" dirty="0">
                        <a:solidFill>
                          <a:srgbClr val="0432FF"/>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51825"/>
                  </a:ext>
                </a:extLst>
              </a:tr>
              <a:tr h="259307">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dirty="0">
                          <a:solidFill>
                            <a:schemeClr val="tx1">
                              <a:lumMod val="95000"/>
                              <a:lumOff val="5000"/>
                            </a:schemeClr>
                          </a:solidFill>
                          <a:effectLst/>
                          <a:hlinkClick r:id="rId3">
                            <a:extLst>
                              <a:ext uri="{A12FA001-AC4F-418D-AE19-62706E023703}">
                                <ahyp:hlinkClr xmlns:ahyp="http://schemas.microsoft.com/office/drawing/2018/hyperlinkcolor" val="tx"/>
                              </a:ext>
                            </a:extLst>
                          </a:hlinkClick>
                        </a:rPr>
                        <a:t>Legal Studies</a:t>
                      </a:r>
                      <a:endParaRPr lang="en-US" sz="1200" u="sng" kern="100">
                        <a:solidFill>
                          <a:schemeClr val="tx1">
                            <a:lumMod val="95000"/>
                            <a:lumOff val="5000"/>
                          </a:schemeClr>
                        </a:solidFill>
                        <a:effectLst/>
                        <a:hlinkClick r:id="rId3">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chemeClr val="tx1"/>
                          </a:solidFill>
                          <a:effectLst/>
                          <a:uLnTx/>
                          <a:uFillTx/>
                          <a:latin typeface="+mn-lt"/>
                          <a:ea typeface="+mn-ea"/>
                          <a:cs typeface="+mn-cs"/>
                        </a:rPr>
                        <a:t>No Change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274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kern="100" dirty="0">
                          <a:solidFill>
                            <a:schemeClr val="tx1">
                              <a:lumMod val="95000"/>
                              <a:lumOff val="5000"/>
                            </a:schemeClr>
                          </a:solidFill>
                          <a:effectLst/>
                          <a:hlinkClick r:id="rId4">
                            <a:extLst>
                              <a:ext uri="{A12FA001-AC4F-418D-AE19-62706E023703}">
                                <ahyp:hlinkClr xmlns:ahyp="http://schemas.microsoft.com/office/drawing/2018/hyperlinkcolor" val="tx"/>
                              </a:ext>
                            </a:extLst>
                          </a:hlinkClick>
                        </a:rPr>
                        <a:t>Government and Public Administration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strike="noStrike" kern="100" dirty="0">
                          <a:solidFill>
                            <a:schemeClr val="tx1"/>
                          </a:solidFill>
                          <a:effectLst/>
                        </a:rPr>
                        <a:t>No Change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93119"/>
                  </a:ext>
                </a:extLst>
              </a:tr>
              <a:tr h="337525">
                <a:tc>
                  <a:txBody>
                    <a:bodyPr/>
                    <a:lstStyle/>
                    <a:p>
                      <a:pPr marL="0" marR="0">
                        <a:spcBef>
                          <a:spcPts val="0"/>
                        </a:spcBef>
                        <a:spcAft>
                          <a:spcPts val="0"/>
                        </a:spcAft>
                      </a:pPr>
                      <a:r>
                        <a:rPr lang="en-US" sz="1200" kern="100" dirty="0">
                          <a:solidFill>
                            <a:schemeClr val="tx1">
                              <a:lumMod val="95000"/>
                              <a:lumOff val="5000"/>
                            </a:schemeClr>
                          </a:solidFill>
                          <a:effectLst/>
                          <a:hlinkClick r:id="rId5">
                            <a:extLst>
                              <a:ext uri="{A12FA001-AC4F-418D-AE19-62706E023703}">
                                <ahyp:hlinkClr xmlns:ahyp="http://schemas.microsoft.com/office/drawing/2018/hyperlinkcolor" val="tx"/>
                              </a:ext>
                            </a:extLst>
                          </a:hlinkClick>
                        </a:rPr>
                        <a:t>Law Enforcement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solidFill>
                            <a:schemeClr val="tx1"/>
                          </a:solidFill>
                          <a:effectLst/>
                        </a:rPr>
                        <a:t>No Change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337525">
                <a:tc>
                  <a:txBody>
                    <a:bodyPr/>
                    <a:lstStyle/>
                    <a:p>
                      <a:pPr marL="0" marR="0">
                        <a:spcBef>
                          <a:spcPts val="0"/>
                        </a:spcBef>
                        <a:spcAft>
                          <a:spcPts val="0"/>
                        </a:spcAft>
                      </a:pPr>
                      <a:endParaRPr lang="en-US" sz="1200" kern="100" dirty="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dirty="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506362"/>
                  </a:ext>
                </a:extLst>
              </a:tr>
              <a:tr h="337525">
                <a:tc>
                  <a:txBody>
                    <a:bodyPr/>
                    <a:lstStyle/>
                    <a:p>
                      <a:pPr marL="0" marR="0">
                        <a:spcBef>
                          <a:spcPts val="0"/>
                        </a:spcBef>
                        <a:spcAft>
                          <a:spcPts val="0"/>
                        </a:spcAft>
                      </a:pPr>
                      <a:endParaRPr lang="en-US" sz="1200" kern="100" dirty="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14214"/>
                  </a:ext>
                </a:extLst>
              </a:tr>
            </a:tbl>
          </a:graphicData>
        </a:graphic>
      </p:graphicFrame>
      <p:sp>
        <p:nvSpPr>
          <p:cNvPr id="9" name="TextBox 8">
            <a:extLst>
              <a:ext uri="{FF2B5EF4-FFF2-40B4-BE49-F238E27FC236}">
                <a16:creationId xmlns:a16="http://schemas.microsoft.com/office/drawing/2014/main" id="{1B7AAADC-01F5-56E2-52CC-55D683D62440}"/>
              </a:ext>
            </a:extLst>
          </p:cNvPr>
          <p:cNvSpPr txBox="1"/>
          <p:nvPr/>
        </p:nvSpPr>
        <p:spPr>
          <a:xfrm>
            <a:off x="791205" y="5577127"/>
            <a:ext cx="5211192" cy="1046440"/>
          </a:xfrm>
          <a:prstGeom prst="rect">
            <a:avLst/>
          </a:prstGeom>
          <a:noFill/>
        </p:spPr>
        <p:txBody>
          <a:bodyPr wrap="square" lIns="91440" tIns="45720" rIns="91440" bIns="45720" anchor="t">
            <a:spAutoFit/>
          </a:bodyPr>
          <a:lstStyle/>
          <a:p>
            <a:r>
              <a:rPr lang="en-US" sz="1400" b="1" dirty="0"/>
              <a:t>Key</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(ADD)</a:t>
            </a:r>
            <a:r>
              <a:rPr lang="en-US" sz="1200" dirty="0">
                <a:solidFill>
                  <a:srgbClr val="007742"/>
                </a:solidFill>
                <a:latin typeface="Calibri" panose="020F0502020204030204"/>
              </a:rPr>
              <a:t> </a:t>
            </a: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 = Recommend Add</a:t>
            </a:r>
            <a:endParaRPr lang="en-US" sz="1400" b="1" dirty="0">
              <a:solidFill>
                <a:srgbClr val="007742"/>
              </a:solidFill>
            </a:endParaRPr>
          </a:p>
          <a:p>
            <a:pPr marL="171450" indent="-171450">
              <a:buFont typeface="Arial" panose="020B0604020202020204" pitchFamily="34" charset="0"/>
              <a:buChar char="•"/>
            </a:pPr>
            <a:r>
              <a:rPr lang="en-US" sz="1200" dirty="0">
                <a:solidFill>
                  <a:srgbClr val="ED0000"/>
                </a:solidFill>
              </a:rPr>
              <a:t>(REMOVE) = Recommend Remove</a:t>
            </a:r>
            <a:endParaRPr lang="en-US" sz="1200" dirty="0">
              <a:solidFill>
                <a:srgbClr val="ED0000"/>
              </a:solidFill>
              <a:ea typeface="Calibri"/>
              <a:cs typeface="Calibri"/>
            </a:endParaRPr>
          </a:p>
          <a:p>
            <a:pPr marL="171450" indent="-171450">
              <a:buFont typeface="Arial" panose="020B0604020202020204" pitchFamily="34" charset="0"/>
              <a:buChar char="•"/>
            </a:pPr>
            <a:r>
              <a:rPr lang="en-US" sz="1200" dirty="0">
                <a:solidFill>
                  <a:srgbClr val="0432FF"/>
                </a:solidFill>
                <a:cs typeface="Calibri" panose="020F0502020204030204"/>
              </a:rPr>
              <a:t>(UPDATE) = Recommend Title/Name Update</a:t>
            </a:r>
            <a:endParaRPr lang="en-US" sz="1200" strike="sngStrike" dirty="0">
              <a:solidFill>
                <a:srgbClr val="0432FF"/>
              </a:solidFill>
              <a:cs typeface="Calibri" panose="020F0502020204030204"/>
            </a:endParaRPr>
          </a:p>
          <a:p>
            <a:pPr marL="171450" indent="-171450">
              <a:buFont typeface="Arial" panose="020B0604020202020204" pitchFamily="34" charset="0"/>
              <a:buChar char="•"/>
            </a:pPr>
            <a:r>
              <a:rPr lang="en-US" sz="1200" dirty="0">
                <a:solidFill>
                  <a:srgbClr val="7030A0"/>
                </a:solidFill>
              </a:rPr>
              <a:t>(MERGE) = Combined Program of Study</a:t>
            </a:r>
            <a:endParaRPr lang="en-US" sz="1200" dirty="0">
              <a:solidFill>
                <a:srgbClr val="7030A0"/>
              </a:solidFill>
              <a:ea typeface="Calibri"/>
              <a:cs typeface="Calibri"/>
            </a:endParaRPr>
          </a:p>
        </p:txBody>
      </p:sp>
      <p:pic>
        <p:nvPicPr>
          <p:cNvPr id="7" name="Picture 6" descr="A blue and orange TEA logo">
            <a:extLst>
              <a:ext uri="{FF2B5EF4-FFF2-40B4-BE49-F238E27FC236}">
                <a16:creationId xmlns:a16="http://schemas.microsoft.com/office/drawing/2014/main" id="{29454FE4-9BAC-1B56-D50C-223DE000A81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22026"/>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rgbClr val="0000FF"/>
                </a:solidFill>
                <a:effectLst/>
                <a:uLnTx/>
                <a:uFillTx/>
                <a:latin typeface="Calibri"/>
                <a:ea typeface="Open Sans"/>
                <a:cs typeface="Open Sans"/>
              </a:rPr>
              <a:t>(UPDATE) Fire Science</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a:spLocks/>
          </p:cNvSpPr>
          <p:nvPr/>
        </p:nvSpPr>
        <p:spPr>
          <a:xfrm>
            <a:off x="0" y="-2129"/>
            <a:ext cx="7772400" cy="929998"/>
          </a:xfrm>
          <a:prstGeom prst="rect">
            <a:avLst/>
          </a:prstGeom>
          <a:solidFill>
            <a:srgbClr val="B9D4ED"/>
          </a:solidFill>
        </p:spPr>
        <p:txBody>
          <a:bodyPr wrap="square" lIns="100584" tIns="50292" rIns="100584" bIns="50292" rtlCol="0" anchor="t">
            <a:spAutoFit/>
          </a:bodyPr>
          <a:lstStyle/>
          <a:p>
            <a:pPr marL="0" marR="0" lvl="0" indent="0" algn="ctr" defTabSz="457200" rtl="0" eaLnBrk="1" fontAlgn="auto" latinLnBrk="0" hangingPunct="1">
              <a:lnSpc>
                <a:spcPct val="100000"/>
              </a:lnSpc>
              <a:spcBef>
                <a:spcPts val="0"/>
              </a:spcBef>
              <a:spcAft>
                <a:spcPts val="66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mn-lt"/>
                <a:ea typeface="Open Sans"/>
                <a:cs typeface="Open Sans"/>
              </a:rPr>
              <a:t>Law and Public Service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mn-lt"/>
                <a:ea typeface="+mn-ea"/>
                <a:cs typeface="+mn-cs"/>
              </a:rPr>
              <a:t>The Law and Public Service Career Cluster focuses on planning, managing, and providing legal services, public safety, protective services, and homeland security, including professional and technical support services. Students will examine the roles and responsibilities of police, courts, corrections, private security, and fire and emergency services.</a:t>
            </a:r>
            <a:endParaRPr kumimoji="0" lang="en-US" sz="950" b="0" i="0" u="none" strike="noStrike" kern="1200" cap="none" spc="0" normalizeH="0" baseline="0" noProof="0" dirty="0">
              <a:ln>
                <a:noFill/>
              </a:ln>
              <a:solidFill>
                <a:schemeClr val="tx1"/>
              </a:solidFill>
              <a:effectLst/>
              <a:uLnTx/>
              <a:uFillTx/>
              <a:latin typeface="+mn-lt"/>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1" y="1558773"/>
            <a:ext cx="7772399" cy="778675"/>
          </a:xfrm>
          <a:prstGeom prst="rect">
            <a:avLst/>
          </a:prstGeom>
          <a:noFill/>
          <a:ln w="57150">
            <a:solidFill>
              <a:srgbClr val="BAD4ED"/>
            </a:solidFill>
          </a:ln>
        </p:spPr>
        <p:txBody>
          <a:bodyPr wrap="square" lIns="100584" tIns="50292" rIns="100584" bIns="50292" rtlCol="0" anchor="t">
            <a:spAutoFit/>
          </a:bodyPr>
          <a:lstStyle/>
          <a:p>
            <a:r>
              <a:rPr lang="en-US" sz="1100" b="1" dirty="0">
                <a:solidFill>
                  <a:srgbClr val="0000FF"/>
                </a:solidFill>
                <a:ea typeface="Calibri"/>
                <a:cs typeface="Calibri"/>
              </a:rPr>
              <a:t> (UPDATE) The Fire Science Program of Study provides the opportunity for students seeking careers in the fire service to acquire standard firefighting, fire prevention , and fire protection knowledge and skills. Students will gain broad knowledge and skills necessary to work effectively in the fire service as firefighters, fire prevention technicians, and  fire inspectors, as well as other related occupations. </a:t>
            </a:r>
            <a:endParaRPr lang="en-US" dirty="0">
              <a:solidFill>
                <a:srgbClr val="0000FF"/>
              </a:solidFill>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71163" y="2517157"/>
            <a:ext cx="3752252" cy="2836752"/>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nSpc>
                <a:spcPct val="100000"/>
              </a:lnSpc>
              <a:spcBef>
                <a:spcPts val="0"/>
              </a:spcBef>
              <a:buNone/>
            </a:pPr>
            <a:r>
              <a:rPr lang="en-US" sz="1100" b="1" dirty="0">
                <a:ea typeface="Calibri"/>
                <a:cs typeface="Times New Roman"/>
              </a:rPr>
              <a:t>Level 1</a:t>
            </a:r>
          </a:p>
          <a:p>
            <a:pPr>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Law, Public Safety, Corrections, and Security</a:t>
            </a:r>
            <a:r>
              <a:rPr lang="en-US" sz="1100" b="0" i="0" dirty="0">
                <a:solidFill>
                  <a:srgbClr val="000000"/>
                </a:solidFill>
                <a:effectLst/>
                <a:latin typeface="Calibri" panose="020F0502020204030204" pitchFamily="34" charset="0"/>
                <a:cs typeface="Calibri" panose="020F0502020204030204" pitchFamily="34" charset="0"/>
              </a:rPr>
              <a:t>​</a:t>
            </a:r>
            <a:endParaRPr lang="en-US" sz="11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US" sz="1200" b="1" dirty="0">
                <a:latin typeface="Calibri" panose="020F0502020204030204" pitchFamily="34" charset="0"/>
                <a:ea typeface="Calibri"/>
                <a:cs typeface="Calibri" panose="020F0502020204030204" pitchFamily="34" charset="0"/>
              </a:rPr>
              <a:t>Level 2</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Disaster Response</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buSzPct val="15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Fundamentals of Fire Protection</a:t>
            </a:r>
            <a:endParaRPr lang="en-US" sz="1100" b="0" i="0" dirty="0">
              <a:solidFill>
                <a:srgbClr val="007742"/>
              </a:solidFill>
              <a:effectLst/>
              <a:latin typeface="Calibri" panose="020F0502020204030204" pitchFamily="34" charset="0"/>
              <a:cs typeface="Calibri" panose="020F0502020204030204" pitchFamily="34" charset="0"/>
            </a:endParaRPr>
          </a:p>
          <a:p>
            <a:pPr marL="0" indent="0">
              <a:lnSpc>
                <a:spcPct val="100000"/>
              </a:lnSpc>
              <a:spcBef>
                <a:spcPts val="0"/>
              </a:spcBef>
              <a:buNone/>
            </a:pPr>
            <a:r>
              <a:rPr lang="en-US" sz="1100" b="1" dirty="0">
                <a:ea typeface="Calibri"/>
                <a:cs typeface="Times New Roman"/>
              </a:rPr>
              <a:t>Level 3</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Firefighter I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Counseling and Mental Health</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buSzPct val="15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Fire Prevention and Protection Systems</a:t>
            </a:r>
            <a:endParaRPr lang="en-US" sz="1100" b="0" i="0" dirty="0">
              <a:solidFill>
                <a:srgbClr val="007742"/>
              </a:solidFill>
              <a:effectLst/>
              <a:latin typeface="Calibri" panose="020F0502020204030204" pitchFamily="34" charset="0"/>
              <a:cs typeface="Calibri" panose="020F0502020204030204" pitchFamily="34" charset="0"/>
            </a:endParaRPr>
          </a:p>
          <a:p>
            <a:pPr fontAlgn="base">
              <a:lnSpc>
                <a:spcPct val="100000"/>
              </a:lnSpc>
              <a:spcBef>
                <a:spcPts val="0"/>
              </a:spcBef>
              <a:buSzPct val="15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Fire Prevention Codes and Inspections</a:t>
            </a:r>
            <a:endParaRPr lang="en-US" sz="1100" b="0" i="0" dirty="0">
              <a:solidFill>
                <a:srgbClr val="007742"/>
              </a:solidFill>
              <a:effectLst/>
              <a:latin typeface="Calibri" panose="020F0502020204030204" pitchFamily="34" charset="0"/>
              <a:cs typeface="Calibri" panose="020F0502020204030204" pitchFamily="34" charset="0"/>
            </a:endParaRPr>
          </a:p>
          <a:p>
            <a:pPr fontAlgn="base">
              <a:lnSpc>
                <a:spcPct val="100000"/>
              </a:lnSpc>
              <a:spcBef>
                <a:spcPts val="0"/>
              </a:spcBef>
              <a:buSzPct val="15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Crisis Care</a:t>
            </a:r>
            <a:endParaRPr lang="en-US" sz="1100" b="0" i="0" dirty="0">
              <a:solidFill>
                <a:srgbClr val="007742"/>
              </a:solidFill>
              <a:effectLst/>
              <a:latin typeface="Calibri" panose="020F0502020204030204" pitchFamily="34" charset="0"/>
              <a:cs typeface="Calibri" panose="020F0502020204030204" pitchFamily="34" charset="0"/>
            </a:endParaRPr>
          </a:p>
          <a:p>
            <a:pPr marL="0" indent="0">
              <a:lnSpc>
                <a:spcPct val="100000"/>
              </a:lnSpc>
              <a:spcBef>
                <a:spcPts val="0"/>
              </a:spcBef>
              <a:buNone/>
            </a:pPr>
            <a:r>
              <a:rPr lang="en-US" sz="1100" b="1" dirty="0">
                <a:ea typeface="Calibri"/>
                <a:cs typeface="Times New Roman"/>
              </a:rPr>
              <a:t>Level 4</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Firefighter II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Law, Public Safety, Corrections, and Security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Project-Based Research</a:t>
            </a:r>
            <a:endParaRPr lang="en-US" sz="1100" b="0" i="0" dirty="0">
              <a:solidFill>
                <a:srgbClr val="000000"/>
              </a:solidFill>
              <a:effectLst/>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815298" y="2466928"/>
            <a:ext cx="3634810" cy="184615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fontAlgn="base">
              <a:lnSpc>
                <a:spcPct val="100000"/>
              </a:lnSpc>
              <a:spcBef>
                <a:spcPts val="0"/>
              </a:spcBef>
              <a:buSzPct val="15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Biology </a:t>
            </a:r>
            <a:r>
              <a:rPr lang="en-US" sz="1100" b="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SzPct val="15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Chemistry </a:t>
            </a:r>
            <a:r>
              <a:rPr lang="en-US" sz="1100" b="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SzPct val="15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AP Environmental Science </a:t>
            </a:r>
            <a:endParaRPr lang="en-US" sz="1100" dirty="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a:lnSpc>
                <a:spcPct val="100000"/>
              </a:lnSpc>
              <a:spcBef>
                <a:spcPts val="0"/>
              </a:spcBef>
              <a:buSzPct val="150000"/>
              <a:buFont typeface="System Font Regular"/>
              <a:buChar char="﹢"/>
              <a:defRPr/>
            </a:pPr>
            <a:r>
              <a:rPr lang="en-US" sz="1100" dirty="0">
                <a:solidFill>
                  <a:srgbClr val="007742"/>
                </a:solidFill>
                <a:latin typeface="Calibri" panose="020F0502020204030204" pitchFamily="34" charset="0"/>
              </a:rPr>
              <a:t>(ADD) </a:t>
            </a:r>
            <a:r>
              <a:rPr lang="en-US" sz="1100" b="0" i="0" u="none" strike="noStrike" dirty="0">
                <a:solidFill>
                  <a:srgbClr val="007742"/>
                </a:solidFill>
                <a:effectLst/>
                <a:latin typeface="Calibri" panose="020F0502020204030204" pitchFamily="34" charset="0"/>
              </a:rPr>
              <a:t>IB Environmental Systems and Societies Standard Level </a:t>
            </a:r>
          </a:p>
          <a:p>
            <a:pPr>
              <a:lnSpc>
                <a:spcPct val="100000"/>
              </a:lnSpc>
              <a:spcBef>
                <a:spcPts val="0"/>
              </a:spcBef>
              <a:buSzPct val="150000"/>
              <a:buFont typeface="System Font Regular"/>
              <a:buChar char="﹢"/>
              <a:defRPr/>
            </a:pPr>
            <a:r>
              <a:rPr lang="en-US" sz="1100" dirty="0">
                <a:solidFill>
                  <a:srgbClr val="007742"/>
                </a:solidFill>
                <a:latin typeface="Calibri" panose="020F0502020204030204" pitchFamily="34" charset="0"/>
              </a:rPr>
              <a:t>(ADD) </a:t>
            </a:r>
            <a:r>
              <a:rPr lang="en-US" sz="1100" b="0" i="0" u="none" strike="noStrike" dirty="0">
                <a:solidFill>
                  <a:srgbClr val="007742"/>
                </a:solidFill>
                <a:effectLst/>
                <a:latin typeface="Calibri" panose="020F0502020204030204" pitchFamily="34" charset="0"/>
              </a:rPr>
              <a:t>IB Biology Standard Level  </a:t>
            </a:r>
            <a:endParaRPr lang="en-US" sz="1100" b="1" dirty="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71163" y="5285981"/>
            <a:ext cx="3752251" cy="2836752"/>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285750" indent="-2857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Fire Prevention and Safety Technology/Technician</a:t>
            </a:r>
            <a:r>
              <a:rPr lang="en-US" sz="1100" b="0" i="0" dirty="0">
                <a:solidFill>
                  <a:srgbClr val="000000"/>
                </a:solidFill>
                <a:effectLst/>
                <a:latin typeface="Calibri" panose="020F0502020204030204" pitchFamily="34" charset="0"/>
                <a:cs typeface="Calibri" panose="020F0502020204030204" pitchFamily="34" charset="0"/>
              </a:rPr>
              <a:t>​</a:t>
            </a:r>
          </a:p>
          <a:p>
            <a:pPr marL="285750" indent="-2857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Fire Science/Firefighting</a:t>
            </a:r>
            <a:r>
              <a:rPr lang="en-US" sz="1100" b="0" i="0" dirty="0">
                <a:solidFill>
                  <a:srgbClr val="000000"/>
                </a:solidFill>
                <a:effectLst/>
                <a:latin typeface="Calibri" panose="020F0502020204030204" pitchFamily="34" charset="0"/>
                <a:cs typeface="Calibri" panose="020F0502020204030204" pitchFamily="34" charset="0"/>
              </a:rPr>
              <a:t>​</a:t>
            </a:r>
          </a:p>
          <a:p>
            <a:pPr marL="285750" indent="-285750" algn="l" rtl="0" fontAlgn="base">
              <a:buFont typeface="Arial" panose="020B0604020202020204" pitchFamily="34" charset="0"/>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Fire Protection Technology </a:t>
            </a:r>
            <a:endParaRPr lang="en-US" sz="1100" b="0" i="0" dirty="0">
              <a:solidFill>
                <a:srgbClr val="007742"/>
              </a:solidFill>
              <a:effectLst/>
              <a:latin typeface="Calibri" panose="020F0502020204030204" pitchFamily="34" charset="0"/>
              <a:cs typeface="Calibri" panose="020F0502020204030204" pitchFamily="34" charset="0"/>
            </a:endParaRPr>
          </a:p>
          <a:p>
            <a:endParaRPr lang="en-US" sz="1100" dirty="0">
              <a:ea typeface="Calibri" panose="020F0502020204030204" pitchFamily="34" charset="0"/>
              <a:cs typeface="Calibri"/>
            </a:endParaRPr>
          </a:p>
          <a:p>
            <a:r>
              <a:rPr lang="en-US" sz="1100" b="1" dirty="0">
                <a:ea typeface="Calibri"/>
                <a:cs typeface="Times New Roman"/>
              </a:rPr>
              <a:t>Bachelor’s Degrees</a:t>
            </a:r>
            <a:endParaRPr lang="en-US" sz="1100" dirty="0">
              <a:solidFill>
                <a:srgbClr val="0D6CB9"/>
              </a:solidFill>
              <a:ea typeface="Calibri"/>
              <a:cs typeface="Times New Roman"/>
            </a:endParaRPr>
          </a:p>
          <a:p>
            <a:pPr marL="285750" indent="-2857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Natural Resources Law Enforcement and Protective Services</a:t>
            </a:r>
            <a:r>
              <a:rPr lang="en-US" sz="1100" b="0" i="0" dirty="0">
                <a:solidFill>
                  <a:srgbClr val="000000"/>
                </a:solidFill>
                <a:effectLst/>
                <a:latin typeface="Calibri" panose="020F0502020204030204" pitchFamily="34" charset="0"/>
                <a:cs typeface="Calibri" panose="020F0502020204030204" pitchFamily="34" charset="0"/>
              </a:rPr>
              <a:t>​</a:t>
            </a:r>
          </a:p>
          <a:p>
            <a:pPr marL="285750" indent="-285750" algn="l" rtl="0" fontAlgn="base">
              <a:buFont typeface="Arial" panose="020B0604020202020204" pitchFamily="34" charset="0"/>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Fire and Emergency Services Administration </a:t>
            </a:r>
            <a:endParaRPr lang="en-US" sz="1100" b="0" i="0" dirty="0">
              <a:solidFill>
                <a:srgbClr val="007742"/>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280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1" y="976165"/>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mj-lt"/>
                <a:ea typeface="+mj-ea"/>
                <a:cs typeface="+mj-cs"/>
              </a:rPr>
              <a:t>Legal Studies</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0"/>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cs typeface="Calibri"/>
              </a:rPr>
              <a:t>Law and Public Service</a:t>
            </a:r>
          </a:p>
          <a:p>
            <a:pPr>
              <a:spcAft>
                <a:spcPts val="660"/>
              </a:spcAft>
            </a:pPr>
            <a:r>
              <a:rPr lang="en-US" sz="1100" dirty="0">
                <a:cs typeface="Calibri"/>
              </a:rPr>
              <a:t>The Law and Public Service Career Cluster focuses on planning, managing, and providing legal services, public safety, protective services, and homeland security, including professional and technical support services. Students will examine the roles and responsibilities of police, courts, corrections, private security, and fire and emergency services.</a:t>
            </a:r>
          </a:p>
        </p:txBody>
      </p:sp>
      <p:sp>
        <p:nvSpPr>
          <p:cNvPr id="16" name="TextBox 15">
            <a:extLst>
              <a:ext uri="{FF2B5EF4-FFF2-40B4-BE49-F238E27FC236}">
                <a16:creationId xmlns:a16="http://schemas.microsoft.com/office/drawing/2014/main" id="{45B626E6-8348-4674-98E4-44E535C907C6}"/>
              </a:ext>
            </a:extLst>
          </p:cNvPr>
          <p:cNvSpPr txBox="1"/>
          <p:nvPr/>
        </p:nvSpPr>
        <p:spPr>
          <a:xfrm>
            <a:off x="-1" y="1605379"/>
            <a:ext cx="7772399" cy="609398"/>
          </a:xfrm>
          <a:prstGeom prst="rect">
            <a:avLst/>
          </a:prstGeom>
          <a:solidFill>
            <a:srgbClr val="BAD4ED"/>
          </a:solidFill>
        </p:spPr>
        <p:txBody>
          <a:bodyPr wrap="square" lIns="100584" tIns="50292" rIns="100584" bIns="50292" rtlCol="0" anchor="t">
            <a:spAutoFit/>
          </a:bodyPr>
          <a:lstStyle/>
          <a:p>
            <a:r>
              <a:rPr lang="en-US" sz="1100" dirty="0">
                <a:cs typeface="Calibri"/>
              </a:rPr>
              <a:t>The Legal Studies program of study introduces CTE learners to the occupations and educational opportunities related to representing clients in criminal and civil litigation and other legal proceedings, as well as assisting lawyers and preparing legal documents. This program of study explores possible specializations in a single area of law.</a:t>
            </a:r>
            <a:endParaRPr lang="en-US" sz="1100" dirty="0"/>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70" y="2279533"/>
            <a:ext cx="3777366" cy="3161841"/>
          </a:xfrm>
        </p:spPr>
        <p:txBody>
          <a:bodyPr vert="horz" lIns="91440" tIns="45720" rIns="91440" bIns="45720" rtlCol="0" anchor="t">
            <a:noAutofit/>
          </a:bodyPr>
          <a:lstStyle/>
          <a:p>
            <a:pPr marL="0" indent="0">
              <a:lnSpc>
                <a:spcPct val="100000"/>
              </a:lnSpc>
              <a:buNone/>
            </a:pPr>
            <a:r>
              <a:rPr lang="en-US" sz="1200" b="1" dirty="0">
                <a:cs typeface="Times New Roman"/>
              </a:rPr>
              <a:t>Secondary Courses for High School Credit</a:t>
            </a:r>
          </a:p>
          <a:p>
            <a:pPr marL="0" indent="0">
              <a:lnSpc>
                <a:spcPct val="100000"/>
              </a:lnSpc>
              <a:spcBef>
                <a:spcPts val="0"/>
              </a:spcBef>
              <a:buNone/>
            </a:pPr>
            <a:r>
              <a:rPr lang="en-US" sz="1100" b="1" dirty="0">
                <a:cs typeface="Calibri"/>
              </a:rPr>
              <a:t>Level 1</a:t>
            </a:r>
          </a:p>
          <a:p>
            <a:pPr marL="171450" indent="-171450">
              <a:lnSpc>
                <a:spcPct val="100000"/>
              </a:lnSpc>
              <a:spcBef>
                <a:spcPts val="0"/>
              </a:spcBef>
            </a:pPr>
            <a:r>
              <a:rPr lang="en-US" sz="1100" b="1" dirty="0">
                <a:cs typeface="Calibri"/>
              </a:rPr>
              <a:t>Principles of Law, Public Service, Corrections, and Security</a:t>
            </a:r>
          </a:p>
          <a:p>
            <a:pPr marL="0" indent="0">
              <a:lnSpc>
                <a:spcPct val="100000"/>
              </a:lnSpc>
              <a:spcBef>
                <a:spcPts val="0"/>
              </a:spcBef>
              <a:buNone/>
            </a:pPr>
            <a:r>
              <a:rPr lang="en-US" sz="1100" b="1" dirty="0">
                <a:cs typeface="Calibri"/>
              </a:rPr>
              <a:t>Level 2</a:t>
            </a:r>
          </a:p>
          <a:p>
            <a:pPr marL="171450" indent="-171450">
              <a:lnSpc>
                <a:spcPct val="100000"/>
              </a:lnSpc>
              <a:spcBef>
                <a:spcPts val="0"/>
              </a:spcBef>
            </a:pPr>
            <a:r>
              <a:rPr lang="en-US" sz="1100" b="1" dirty="0">
                <a:cs typeface="Calibri"/>
              </a:rPr>
              <a:t>Political Science I</a:t>
            </a:r>
          </a:p>
          <a:p>
            <a:pPr marL="171450" indent="-171450">
              <a:lnSpc>
                <a:spcPct val="100000"/>
              </a:lnSpc>
              <a:spcBef>
                <a:spcPts val="0"/>
              </a:spcBef>
            </a:pPr>
            <a:r>
              <a:rPr lang="en-US" sz="1100" b="1" dirty="0">
                <a:cs typeface="Calibri"/>
              </a:rPr>
              <a:t>Court Systems and Practices</a:t>
            </a:r>
          </a:p>
          <a:p>
            <a:pPr marL="171450" indent="-171450">
              <a:lnSpc>
                <a:spcPct val="100000"/>
              </a:lnSpc>
              <a:spcBef>
                <a:spcPts val="0"/>
              </a:spcBef>
            </a:pPr>
            <a:r>
              <a:rPr lang="en-US" sz="1100" b="1" dirty="0">
                <a:cs typeface="Calibri"/>
              </a:rPr>
              <a:t>Business Law</a:t>
            </a:r>
          </a:p>
          <a:p>
            <a:pPr marL="0" indent="0">
              <a:lnSpc>
                <a:spcPct val="100000"/>
              </a:lnSpc>
              <a:spcBef>
                <a:spcPts val="0"/>
              </a:spcBef>
              <a:buNone/>
            </a:pPr>
            <a:r>
              <a:rPr lang="en-US" sz="1100" b="1" dirty="0">
                <a:solidFill>
                  <a:srgbClr val="007742"/>
                </a:solidFill>
                <a:cs typeface="Calibri"/>
              </a:rPr>
              <a:t>+    (ADD) Foundations of Court Reporting</a:t>
            </a:r>
          </a:p>
          <a:p>
            <a:pPr marL="0" indent="0">
              <a:lnSpc>
                <a:spcPct val="100000"/>
              </a:lnSpc>
              <a:spcBef>
                <a:spcPts val="0"/>
              </a:spcBef>
              <a:buNone/>
            </a:pPr>
            <a:r>
              <a:rPr lang="en-US" sz="1100" b="1" dirty="0">
                <a:cs typeface="Calibri"/>
              </a:rPr>
              <a:t>Level 3</a:t>
            </a:r>
          </a:p>
          <a:p>
            <a:pPr marL="171450" indent="-171450">
              <a:lnSpc>
                <a:spcPct val="100000"/>
              </a:lnSpc>
              <a:spcBef>
                <a:spcPts val="0"/>
              </a:spcBef>
            </a:pPr>
            <a:r>
              <a:rPr lang="en-US" sz="1100" b="1" dirty="0">
                <a:cs typeface="Calibri"/>
              </a:rPr>
              <a:t>Legal Research and Writing</a:t>
            </a:r>
          </a:p>
          <a:p>
            <a:pPr marL="171450" indent="-171450">
              <a:lnSpc>
                <a:spcPct val="100000"/>
              </a:lnSpc>
              <a:spcBef>
                <a:spcPts val="0"/>
              </a:spcBef>
            </a:pPr>
            <a:r>
              <a:rPr lang="en-US" sz="1100" b="1" dirty="0">
                <a:cs typeface="Calibri"/>
              </a:rPr>
              <a:t>Political Science II</a:t>
            </a:r>
          </a:p>
          <a:p>
            <a:pPr marL="171450" indent="-171450">
              <a:lnSpc>
                <a:spcPct val="100000"/>
              </a:lnSpc>
              <a:spcBef>
                <a:spcPts val="0"/>
              </a:spcBef>
            </a:pPr>
            <a:r>
              <a:rPr lang="en-US" sz="1100" b="1" dirty="0">
                <a:cs typeface="Calibri"/>
              </a:rPr>
              <a:t>Advanced Legal Skills and Professions</a:t>
            </a:r>
          </a:p>
          <a:p>
            <a:pPr marL="0" indent="0">
              <a:lnSpc>
                <a:spcPct val="100000"/>
              </a:lnSpc>
              <a:spcBef>
                <a:spcPts val="0"/>
              </a:spcBef>
              <a:buNone/>
            </a:pPr>
            <a:r>
              <a:rPr lang="en-US" sz="1100" b="1" dirty="0">
                <a:solidFill>
                  <a:srgbClr val="007742"/>
                </a:solidFill>
                <a:cs typeface="Calibri"/>
              </a:rPr>
              <a:t>+   (ADD) Civil Law and Procedures</a:t>
            </a:r>
          </a:p>
          <a:p>
            <a:pPr marL="0" indent="0">
              <a:lnSpc>
                <a:spcPct val="100000"/>
              </a:lnSpc>
              <a:spcBef>
                <a:spcPts val="0"/>
              </a:spcBef>
              <a:buNone/>
            </a:pPr>
            <a:r>
              <a:rPr lang="en-US" sz="1100" b="1" dirty="0">
                <a:cs typeface="Calibri"/>
              </a:rPr>
              <a:t>Level 4</a:t>
            </a:r>
          </a:p>
          <a:p>
            <a:pPr marL="171450" indent="-171450">
              <a:lnSpc>
                <a:spcPct val="100000"/>
              </a:lnSpc>
              <a:spcBef>
                <a:spcPts val="0"/>
              </a:spcBef>
            </a:pPr>
            <a:r>
              <a:rPr lang="en-US" sz="1100" b="1" dirty="0">
                <a:cs typeface="Calibri"/>
              </a:rPr>
              <a:t>Career Preparation I</a:t>
            </a:r>
          </a:p>
          <a:p>
            <a:pPr marL="171450" indent="-171450">
              <a:lnSpc>
                <a:spcPct val="100000"/>
              </a:lnSpc>
              <a:spcBef>
                <a:spcPts val="0"/>
              </a:spcBef>
            </a:pPr>
            <a:r>
              <a:rPr lang="en-US" sz="1100" b="1" dirty="0">
                <a:cs typeface="Calibri"/>
              </a:rPr>
              <a:t>Project-based Research</a:t>
            </a:r>
          </a:p>
          <a:p>
            <a:pPr marL="171450" indent="-171450">
              <a:lnSpc>
                <a:spcPct val="100000"/>
              </a:lnSpc>
              <a:spcBef>
                <a:spcPts val="0"/>
              </a:spcBef>
            </a:pPr>
            <a:r>
              <a:rPr lang="en-US" sz="1100" b="1" dirty="0">
                <a:cs typeface="Calibri"/>
              </a:rPr>
              <a:t>Practicum in Law, Public Safety, Corrections, and Security</a:t>
            </a:r>
          </a:p>
          <a:p>
            <a:pPr marL="0" indent="0">
              <a:lnSpc>
                <a:spcPct val="100000"/>
              </a:lnSpc>
              <a:spcBef>
                <a:spcPts val="0"/>
              </a:spcBef>
              <a:buNone/>
            </a:pPr>
            <a:r>
              <a:rPr lang="en-US" sz="1100" b="1" dirty="0">
                <a:solidFill>
                  <a:srgbClr val="007742"/>
                </a:solidFill>
                <a:cs typeface="Calibri"/>
              </a:rPr>
              <a:t>+   (ADD) Forensic Science</a:t>
            </a:r>
            <a:endParaRPr lang="en-US" dirty="0">
              <a:solidFill>
                <a:srgbClr val="007742"/>
              </a:solidFill>
              <a:cs typeface="Calibri" panose="020F0502020204030204"/>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083897" y="2279533"/>
            <a:ext cx="3321301" cy="1387022"/>
          </a:xfrm>
        </p:spPr>
        <p:txBody>
          <a:bodyPr vert="horz" lIns="91440" tIns="45720" rIns="91440" bIns="45720" rtlCol="0" anchor="t">
            <a:noAutofit/>
          </a:bodyPr>
          <a:lstStyle/>
          <a:p>
            <a:pPr marL="0" indent="0">
              <a:lnSpc>
                <a:spcPct val="100000"/>
              </a:lnSpc>
              <a:buNone/>
              <a:defRPr/>
            </a:pPr>
            <a:r>
              <a:rPr lang="en-US" sz="1200" b="1" dirty="0">
                <a:ea typeface="+mn-lt"/>
                <a:cs typeface="+mn-lt"/>
              </a:rPr>
              <a:t>Related Advanced Academics</a:t>
            </a:r>
            <a:endParaRPr lang="en-US" sz="1200" dirty="0">
              <a:ea typeface="+mn-lt"/>
              <a:cs typeface="+mn-lt"/>
            </a:endParaRPr>
          </a:p>
          <a:p>
            <a:pPr marL="0" indent="0">
              <a:lnSpc>
                <a:spcPct val="100000"/>
              </a:lnSpc>
              <a:spcBef>
                <a:spcPts val="0"/>
              </a:spcBef>
              <a:buNone/>
              <a:defRPr/>
            </a:pPr>
            <a:r>
              <a:rPr lang="en-US" sz="1100" b="1" dirty="0">
                <a:ea typeface="+mn-lt"/>
                <a:cs typeface="+mn-lt"/>
              </a:rPr>
              <a:t>Advanced Placement (AP) Courses</a:t>
            </a:r>
            <a:endParaRPr lang="en-US" sz="1100" dirty="0">
              <a:ea typeface="+mn-lt"/>
              <a:cs typeface="+mn-lt"/>
            </a:endParaRPr>
          </a:p>
          <a:p>
            <a:pPr marL="0" indent="0">
              <a:lnSpc>
                <a:spcPct val="100000"/>
              </a:lnSpc>
              <a:spcBef>
                <a:spcPts val="0"/>
              </a:spcBef>
              <a:buNone/>
              <a:defRPr/>
            </a:pPr>
            <a:r>
              <a:rPr lang="en-US" sz="1100" dirty="0">
                <a:solidFill>
                  <a:srgbClr val="007742"/>
                </a:solidFill>
                <a:cs typeface="Calibri"/>
              </a:rPr>
              <a:t>+    (ADD) AP Government</a:t>
            </a:r>
          </a:p>
          <a:p>
            <a:pPr marL="0" indent="0">
              <a:lnSpc>
                <a:spcPct val="100000"/>
              </a:lnSpc>
              <a:spcBef>
                <a:spcPts val="0"/>
              </a:spcBef>
              <a:buNone/>
              <a:defRPr/>
            </a:pPr>
            <a:r>
              <a:rPr lang="en-US" sz="1100" dirty="0">
                <a:solidFill>
                  <a:srgbClr val="007742"/>
                </a:solidFill>
                <a:cs typeface="Calibri"/>
              </a:rPr>
              <a:t>+     (ADD) AP English</a:t>
            </a:r>
          </a:p>
          <a:p>
            <a:pPr marL="0" indent="0">
              <a:lnSpc>
                <a:spcPct val="100000"/>
              </a:lnSpc>
              <a:spcBef>
                <a:spcPts val="0"/>
              </a:spcBef>
              <a:buNone/>
              <a:defRPr/>
            </a:pPr>
            <a:endParaRPr lang="en-US" sz="1100" dirty="0">
              <a:ea typeface="+mn-lt"/>
              <a:cs typeface="+mn-lt"/>
            </a:endParaRPr>
          </a:p>
          <a:p>
            <a:pPr marL="0" indent="0">
              <a:lnSpc>
                <a:spcPct val="100000"/>
              </a:lnSpc>
              <a:spcBef>
                <a:spcPts val="0"/>
              </a:spcBef>
              <a:buNone/>
              <a:defRPr/>
            </a:pPr>
            <a:r>
              <a:rPr lang="en-US" sz="1100" b="1" dirty="0">
                <a:ea typeface="+mn-lt"/>
                <a:cs typeface="+mn-lt"/>
              </a:rPr>
              <a:t>International Baccalaureate (IB) Courses</a:t>
            </a:r>
            <a:endParaRPr lang="en-US" sz="1100" dirty="0">
              <a:ea typeface="+mn-lt"/>
              <a:cs typeface="+mn-lt"/>
            </a:endParaRPr>
          </a:p>
          <a:p>
            <a:pPr marL="0" indent="0">
              <a:lnSpc>
                <a:spcPct val="100000"/>
              </a:lnSpc>
              <a:spcBef>
                <a:spcPts val="0"/>
              </a:spcBef>
              <a:buNone/>
              <a:defRPr/>
            </a:pPr>
            <a:r>
              <a:rPr lang="en-US" sz="1100" dirty="0">
                <a:solidFill>
                  <a:srgbClr val="007742"/>
                </a:solidFill>
                <a:cs typeface="Calibri"/>
              </a:rPr>
              <a:t>+    (ADD) IB Philosophy</a:t>
            </a:r>
          </a:p>
          <a:p>
            <a:pPr marL="0" indent="0">
              <a:lnSpc>
                <a:spcPct val="100000"/>
              </a:lnSpc>
              <a:spcBef>
                <a:spcPts val="0"/>
              </a:spcBef>
              <a:buNone/>
              <a:defRPr/>
            </a:pPr>
            <a:r>
              <a:rPr lang="en-US" sz="1100" dirty="0">
                <a:solidFill>
                  <a:srgbClr val="007742"/>
                </a:solidFill>
                <a:cs typeface="Calibri"/>
              </a:rPr>
              <a:t>+    (ADD) IB Theory of Knowledge</a:t>
            </a:r>
          </a:p>
        </p:txBody>
      </p:sp>
      <p:sp>
        <p:nvSpPr>
          <p:cNvPr id="19" name="TextBox 18">
            <a:extLst>
              <a:ext uri="{FF2B5EF4-FFF2-40B4-BE49-F238E27FC236}">
                <a16:creationId xmlns:a16="http://schemas.microsoft.com/office/drawing/2014/main" id="{80E4C2F3-E701-BD46-E6B9-FDCD0B320B21}"/>
              </a:ext>
            </a:extLst>
          </p:cNvPr>
          <p:cNvSpPr txBox="1"/>
          <p:nvPr/>
        </p:nvSpPr>
        <p:spPr>
          <a:xfrm>
            <a:off x="203971" y="5430786"/>
            <a:ext cx="3565424" cy="2504193"/>
          </a:xfrm>
          <a:prstGeom prst="rect">
            <a:avLst/>
          </a:prstGeom>
          <a:noFill/>
        </p:spPr>
        <p:txBody>
          <a:bodyPr wrap="square" lIns="100584" tIns="50292" rIns="100584" bIns="50292" rtlCol="0" anchor="t">
            <a:noAutofit/>
          </a:bodyPr>
          <a:lstStyle/>
          <a:p>
            <a:pPr rtl="0"/>
            <a:r>
              <a:rPr lang="en-US" sz="1200" b="1" dirty="0">
                <a:latin typeface="Calibri"/>
                <a:ea typeface="Segoe UI"/>
                <a:cs typeface="Segoe UI"/>
              </a:rPr>
              <a:t>Postsecondary Opportunities</a:t>
            </a:r>
            <a:r>
              <a:rPr lang="en-US" sz="1200" dirty="0">
                <a:latin typeface="Calibri"/>
                <a:ea typeface="Segoe UI"/>
                <a:cs typeface="Segoe UI"/>
              </a:rPr>
              <a:t>​</a:t>
            </a:r>
          </a:p>
          <a:p>
            <a:pPr rtl="0"/>
            <a:r>
              <a:rPr lang="en-US" sz="1100" b="1" dirty="0">
                <a:latin typeface="Calibri"/>
                <a:ea typeface="Segoe UI"/>
                <a:cs typeface="Segoe UI"/>
              </a:rPr>
              <a:t>Associate Degrees</a:t>
            </a:r>
            <a:r>
              <a:rPr lang="en-US" sz="1100" dirty="0">
                <a:latin typeface="Calibri"/>
                <a:ea typeface="Segoe UI"/>
                <a:cs typeface="Segoe UI"/>
              </a:rPr>
              <a:t>​</a:t>
            </a:r>
          </a:p>
          <a:p>
            <a:pPr marL="171450" lvl="0" indent="-171450" rtl="0">
              <a:buFont typeface="Arial"/>
              <a:buChar char="•"/>
            </a:pPr>
            <a:r>
              <a:rPr lang="en-US" sz="1100" dirty="0">
                <a:latin typeface="Calibri"/>
                <a:ea typeface="Arial"/>
                <a:cs typeface="Arial"/>
              </a:rPr>
              <a:t>Legal Assistant/Paralegal​</a:t>
            </a:r>
          </a:p>
          <a:p>
            <a:pPr lvl="0" rtl="0"/>
            <a:endParaRPr lang="en-US" sz="1100" dirty="0">
              <a:latin typeface="Calibri"/>
              <a:ea typeface="Arial"/>
              <a:cs typeface="Arial"/>
            </a:endParaRPr>
          </a:p>
          <a:p>
            <a:pPr rtl="0"/>
            <a:r>
              <a:rPr lang="en-US" sz="1100" b="1" dirty="0">
                <a:latin typeface="Calibri"/>
                <a:ea typeface="Segoe UI"/>
                <a:cs typeface="Segoe UI"/>
              </a:rPr>
              <a:t>Bachelor’s Degrees</a:t>
            </a:r>
            <a:r>
              <a:rPr lang="en-US" sz="1100" dirty="0">
                <a:latin typeface="Calibri"/>
                <a:ea typeface="Segoe UI"/>
                <a:cs typeface="Segoe UI"/>
              </a:rPr>
              <a:t>​</a:t>
            </a:r>
          </a:p>
          <a:p>
            <a:pPr marL="171450" lvl="0" indent="-171450" rtl="0">
              <a:buFont typeface="Arial"/>
              <a:buChar char="•"/>
            </a:pPr>
            <a:r>
              <a:rPr lang="en-US" sz="1100" dirty="0">
                <a:latin typeface="Calibri"/>
                <a:ea typeface="Arial"/>
                <a:cs typeface="Arial"/>
              </a:rPr>
              <a:t>Legal Assistant/Paralegal​</a:t>
            </a:r>
          </a:p>
          <a:p>
            <a:r>
              <a:rPr lang="en-US" sz="1100" dirty="0">
                <a:solidFill>
                  <a:srgbClr val="007742"/>
                </a:solidFill>
                <a:latin typeface="Calibri"/>
                <a:ea typeface="Arial"/>
                <a:cs typeface="Arial"/>
              </a:rPr>
              <a:t>+    (ADD) Advanced Legal Research​</a:t>
            </a:r>
          </a:p>
          <a:p>
            <a:r>
              <a:rPr lang="en-US" sz="1100" dirty="0">
                <a:solidFill>
                  <a:srgbClr val="007742"/>
                </a:solidFill>
                <a:latin typeface="Calibri"/>
                <a:ea typeface="Arial"/>
                <a:cs typeface="Arial"/>
              </a:rPr>
              <a:t>+    (ADD) International Law and Legal Studies​</a:t>
            </a:r>
          </a:p>
          <a:p>
            <a:pPr rtl="0"/>
            <a:r>
              <a:rPr lang="en-US" sz="1100" dirty="0">
                <a:latin typeface="Calibri"/>
                <a:ea typeface="Segoe UI"/>
                <a:cs typeface="Segoe UI"/>
              </a:rPr>
              <a:t>​</a:t>
            </a:r>
          </a:p>
          <a:p>
            <a:pPr rtl="0"/>
            <a:r>
              <a:rPr lang="en-US" sz="1100" b="1" dirty="0">
                <a:latin typeface="Calibri"/>
                <a:ea typeface="Segoe UI"/>
                <a:cs typeface="Segoe UI"/>
              </a:rPr>
              <a:t>Master’s, Doctoral, and Professional Degrees</a:t>
            </a:r>
            <a:r>
              <a:rPr lang="en-US" sz="1100" dirty="0">
                <a:latin typeface="Calibri"/>
                <a:ea typeface="Segoe UI"/>
                <a:cs typeface="Segoe UI"/>
              </a:rPr>
              <a:t>​</a:t>
            </a:r>
          </a:p>
          <a:p>
            <a:pPr marL="171450" lvl="0" indent="-171450" rtl="0">
              <a:buFont typeface="Arial"/>
              <a:buChar char="•"/>
            </a:pPr>
            <a:r>
              <a:rPr lang="en-US" sz="1100" dirty="0">
                <a:latin typeface="Calibri"/>
                <a:ea typeface="Arial"/>
                <a:cs typeface="Arial"/>
              </a:rPr>
              <a:t>Law​</a:t>
            </a:r>
          </a:p>
          <a:p>
            <a:pPr marL="171450" lvl="0" indent="-171450" rtl="0">
              <a:buFont typeface="Arial"/>
              <a:buChar char="•"/>
            </a:pPr>
            <a:r>
              <a:rPr lang="en-US" sz="1100" dirty="0">
                <a:latin typeface="Calibri"/>
                <a:ea typeface="Arial"/>
                <a:cs typeface="Arial"/>
              </a:rPr>
              <a:t>Intellectual Property Law​</a:t>
            </a:r>
          </a:p>
          <a:p>
            <a:pPr marL="171450" lvl="0" indent="-171450" rtl="0">
              <a:buFont typeface="Arial"/>
              <a:buChar char="•"/>
            </a:pPr>
            <a:r>
              <a:rPr lang="en-US" sz="1100" dirty="0">
                <a:solidFill>
                  <a:srgbClr val="0000FF"/>
                </a:solidFill>
                <a:latin typeface="Calibri"/>
                <a:ea typeface="Arial"/>
                <a:cs typeface="Arial"/>
              </a:rPr>
              <a:t>(UPDATE) Advanced Legal Research​</a:t>
            </a:r>
          </a:p>
          <a:p>
            <a:pPr marL="171450" lvl="0" indent="-171450" rtl="0">
              <a:buFont typeface="Arial"/>
              <a:buChar char="•"/>
            </a:pPr>
            <a:r>
              <a:rPr lang="en-US" sz="1100" dirty="0">
                <a:latin typeface="Calibri"/>
                <a:ea typeface="Arial"/>
                <a:cs typeface="Arial"/>
              </a:rPr>
              <a:t>International Law and Legal Studies</a:t>
            </a:r>
            <a:endParaRPr lang="en-US" sz="1100" dirty="0">
              <a:solidFill>
                <a:srgbClr val="000000"/>
              </a:solidFill>
              <a:ea typeface="Calibri"/>
              <a:cs typeface="Calibri"/>
            </a:endParaRPr>
          </a:p>
        </p:txBody>
      </p:sp>
    </p:spTree>
    <p:extLst>
      <p:ext uri="{BB962C8B-B14F-4D97-AF65-F5344CB8AC3E}">
        <p14:creationId xmlns:p14="http://schemas.microsoft.com/office/powerpoint/2010/main" val="2173282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30521"/>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Calibri"/>
                <a:ea typeface="Open Sans"/>
                <a:cs typeface="Open Sans"/>
              </a:rPr>
              <a:t>Government and Public Administration</a:t>
            </a:r>
            <a:endPar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6" name="TextBox 5">
            <a:extLst>
              <a:ext uri="{FF2B5EF4-FFF2-40B4-BE49-F238E27FC236}">
                <a16:creationId xmlns:a16="http://schemas.microsoft.com/office/drawing/2014/main" id="{44AE91EA-AFCF-1442-236C-E81DC1EF9303}"/>
              </a:ext>
            </a:extLst>
          </p:cNvPr>
          <p:cNvSpPr txBox="1"/>
          <p:nvPr/>
        </p:nvSpPr>
        <p:spPr>
          <a:xfrm>
            <a:off x="0" y="-2129"/>
            <a:ext cx="7772400" cy="929998"/>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Law and Public Service</a:t>
            </a:r>
          </a:p>
          <a:p>
            <a:r>
              <a:rPr lang="en-US" sz="1000" dirty="0"/>
              <a:t>The Law and Public Service Career Cluster focuses on planning, managing, and providing legal services, public safety, protective services, and homeland security, including professional and technical support services. Students will examine the roles and responsibilities of police, courts, corrections, private security, and fire and emergency services.</a:t>
            </a:r>
            <a:endParaRPr lang="en-US" sz="9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2" y="1514099"/>
            <a:ext cx="7772399" cy="778675"/>
          </a:xfrm>
          <a:prstGeom prst="rect">
            <a:avLst/>
          </a:prstGeom>
          <a:solidFill>
            <a:srgbClr val="BAD4ED"/>
          </a:solidFill>
        </p:spPr>
        <p:txBody>
          <a:bodyPr wrap="square" lIns="100584" tIns="50292" rIns="100584" bIns="50292" rtlCol="0" anchor="t">
            <a:spAutoFit/>
          </a:bodyPr>
          <a:lstStyle/>
          <a:p>
            <a:r>
              <a:rPr lang="en-US" sz="1100" dirty="0">
                <a:cs typeface="Calibri"/>
              </a:rPr>
              <a:t>The Government and Public Administration program of study explores the occupations and educational opportunities associated with examining, evaluating, and investigating conformity with laws and regulations. This program of study will also explore the opportunities related to developing comprehensive plans and programs for use of land and physical facilities of jurisdictions, such as towns, cities, counties, and metropolitan areas.</a:t>
            </a:r>
            <a:endParaRPr lang="en-US" sz="1100" dirty="0"/>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46502" y="2377864"/>
            <a:ext cx="3752252" cy="2321497"/>
          </a:xfrm>
        </p:spPr>
        <p:txBody>
          <a:bodyPr vert="horz" wrap="square" lIns="91440" tIns="45720" rIns="91440" bIns="45720" rtlCol="0" anchor="t">
            <a:noAutofit/>
          </a:bodyPr>
          <a:lstStyle/>
          <a:p>
            <a:pPr marL="0" indent="0">
              <a:lnSpc>
                <a:spcPct val="100000"/>
              </a:lnSpc>
              <a:spcBef>
                <a:spcPts val="0"/>
              </a:spcBef>
              <a:buNone/>
            </a:pPr>
            <a:r>
              <a:rPr lang="en-US" sz="1200" b="1" dirty="0">
                <a:solidFill>
                  <a:srgbClr val="000000"/>
                </a:solidFill>
                <a:latin typeface="Calibri"/>
                <a:cs typeface="Calibri"/>
              </a:rPr>
              <a:t>Secondary Courses for High School Credit</a:t>
            </a:r>
            <a:endParaRPr lang="en-US" sz="1200" dirty="0">
              <a:solidFill>
                <a:srgbClr val="000000"/>
              </a:solidFill>
              <a:latin typeface="Calibri"/>
              <a:cs typeface="Calibri"/>
            </a:endParaRPr>
          </a:p>
          <a:p>
            <a:pPr marL="0" indent="0">
              <a:lnSpc>
                <a:spcPct val="100000"/>
              </a:lnSpc>
              <a:spcBef>
                <a:spcPts val="0"/>
              </a:spcBef>
              <a:buNone/>
            </a:pPr>
            <a:r>
              <a:rPr lang="en-US" sz="1100" b="1" dirty="0">
                <a:solidFill>
                  <a:srgbClr val="000000"/>
                </a:solidFill>
                <a:latin typeface="Calibri"/>
                <a:cs typeface="Calibri"/>
              </a:rPr>
              <a:t>Level 1</a:t>
            </a:r>
          </a:p>
          <a:p>
            <a:pPr marL="0" indent="0">
              <a:spcBef>
                <a:spcPts val="0"/>
              </a:spcBef>
              <a:buNone/>
            </a:pPr>
            <a:r>
              <a:rPr lang="en-US" sz="1100" dirty="0">
                <a:solidFill>
                  <a:srgbClr val="007742"/>
                </a:solidFill>
                <a:latin typeface="Calibri" panose="020F0502020204030204" pitchFamily="34" charset="0"/>
                <a:cs typeface="Calibri"/>
              </a:rPr>
              <a:t>+    (ADD) Principles of Law, Public Safety, and Corrections  </a:t>
            </a:r>
          </a:p>
          <a:p>
            <a:pPr>
              <a:spcBef>
                <a:spcPts val="0"/>
              </a:spcBef>
              <a:buFont typeface="Arial"/>
              <a:buChar char="•"/>
            </a:pPr>
            <a:r>
              <a:rPr lang="en-US" sz="1100" dirty="0">
                <a:solidFill>
                  <a:srgbClr val="000000"/>
                </a:solidFill>
                <a:latin typeface="Calibri"/>
                <a:cs typeface="Calibri"/>
              </a:rPr>
              <a:t>Principles of Government and Public Administration</a:t>
            </a:r>
          </a:p>
          <a:p>
            <a:pPr marL="0" indent="0">
              <a:lnSpc>
                <a:spcPct val="100000"/>
              </a:lnSpc>
              <a:spcBef>
                <a:spcPts val="0"/>
              </a:spcBef>
              <a:buNone/>
            </a:pPr>
            <a:r>
              <a:rPr lang="en-US" sz="1100" b="1" dirty="0">
                <a:solidFill>
                  <a:srgbClr val="000000"/>
                </a:solidFill>
                <a:latin typeface="Calibri"/>
                <a:cs typeface="Calibri"/>
              </a:rPr>
              <a:t>Level 2</a:t>
            </a:r>
          </a:p>
          <a:p>
            <a:pPr>
              <a:spcBef>
                <a:spcPts val="0"/>
              </a:spcBef>
              <a:buFont typeface="Arial,Sans-Serif"/>
              <a:buChar char="•"/>
            </a:pPr>
            <a:r>
              <a:rPr lang="en-US" sz="1100" dirty="0">
                <a:solidFill>
                  <a:srgbClr val="000000"/>
                </a:solidFill>
                <a:latin typeface="Calibri"/>
                <a:cs typeface="Calibri"/>
              </a:rPr>
              <a:t>Political Science I  </a:t>
            </a:r>
          </a:p>
          <a:p>
            <a:pPr marL="0" indent="0">
              <a:spcBef>
                <a:spcPts val="0"/>
              </a:spcBef>
              <a:buNone/>
            </a:pPr>
            <a:r>
              <a:rPr lang="en-US" sz="1100" b="1" dirty="0">
                <a:solidFill>
                  <a:srgbClr val="000000"/>
                </a:solidFill>
                <a:latin typeface="Calibri"/>
                <a:cs typeface="Calibri"/>
              </a:rPr>
              <a:t>Level 3</a:t>
            </a:r>
          </a:p>
          <a:p>
            <a:pPr>
              <a:spcBef>
                <a:spcPts val="0"/>
              </a:spcBef>
              <a:buFont typeface="Arial,Sans-Serif"/>
              <a:buChar char="•"/>
            </a:pPr>
            <a:r>
              <a:rPr lang="en-US" sz="1100" dirty="0">
                <a:solidFill>
                  <a:srgbClr val="000000"/>
                </a:solidFill>
                <a:latin typeface="Calibri"/>
                <a:cs typeface="Calibri"/>
              </a:rPr>
              <a:t>Planning and Governance  </a:t>
            </a:r>
            <a:endParaRPr lang="en-US" sz="1100" dirty="0">
              <a:solidFill>
                <a:srgbClr val="000000"/>
              </a:solidFill>
              <a:latin typeface="Calibri" panose="020F0502020204030204" pitchFamily="34" charset="0"/>
              <a:cs typeface="Calibri"/>
            </a:endParaRPr>
          </a:p>
          <a:p>
            <a:pPr>
              <a:spcBef>
                <a:spcPts val="0"/>
              </a:spcBef>
              <a:buFont typeface="Arial,Sans-Serif"/>
              <a:buChar char="•"/>
            </a:pPr>
            <a:r>
              <a:rPr lang="en-US" sz="1100" dirty="0">
                <a:solidFill>
                  <a:srgbClr val="000000"/>
                </a:solidFill>
                <a:latin typeface="Calibri"/>
                <a:cs typeface="Calibri"/>
              </a:rPr>
              <a:t>Political Science II  </a:t>
            </a:r>
            <a:endParaRPr lang="en-US" sz="1100" dirty="0">
              <a:solidFill>
                <a:srgbClr val="000000"/>
              </a:solidFill>
              <a:latin typeface="Calibri" panose="020F0502020204030204" pitchFamily="34" charset="0"/>
              <a:cs typeface="Calibri"/>
            </a:endParaRPr>
          </a:p>
          <a:p>
            <a:pPr>
              <a:spcBef>
                <a:spcPts val="0"/>
              </a:spcBef>
              <a:buFont typeface="Arial,Sans-Serif"/>
              <a:buChar char="•"/>
            </a:pPr>
            <a:r>
              <a:rPr lang="en-US" sz="1100" dirty="0">
                <a:solidFill>
                  <a:srgbClr val="000000"/>
                </a:solidFill>
                <a:latin typeface="Calibri"/>
                <a:cs typeface="Calibri"/>
              </a:rPr>
              <a:t>Dimensions of Diplomacy</a:t>
            </a:r>
          </a:p>
          <a:p>
            <a:pPr marL="0" indent="0">
              <a:lnSpc>
                <a:spcPct val="100000"/>
              </a:lnSpc>
              <a:spcBef>
                <a:spcPts val="0"/>
              </a:spcBef>
              <a:buNone/>
            </a:pPr>
            <a:r>
              <a:rPr lang="en-US" sz="1100" b="1" dirty="0">
                <a:solidFill>
                  <a:srgbClr val="000000"/>
                </a:solidFill>
                <a:latin typeface="Calibri"/>
                <a:cs typeface="Calibri"/>
              </a:rPr>
              <a:t>Level 4</a:t>
            </a:r>
          </a:p>
          <a:p>
            <a:pPr>
              <a:spcBef>
                <a:spcPts val="0"/>
              </a:spcBef>
              <a:buFont typeface="Arial,Sans-Serif"/>
              <a:buChar char="•"/>
            </a:pPr>
            <a:r>
              <a:rPr lang="en-US" sz="1100" dirty="0">
                <a:solidFill>
                  <a:srgbClr val="000000"/>
                </a:solidFill>
                <a:latin typeface="Calibri"/>
                <a:cs typeface="Calibri"/>
              </a:rPr>
              <a:t>Public Management and Administration  </a:t>
            </a:r>
            <a:endParaRPr lang="en-US" sz="1100" dirty="0">
              <a:solidFill>
                <a:srgbClr val="000000"/>
              </a:solidFill>
              <a:latin typeface="Calibri" panose="020F0502020204030204" pitchFamily="34" charset="0"/>
              <a:cs typeface="Calibri"/>
            </a:endParaRPr>
          </a:p>
          <a:p>
            <a:pPr>
              <a:spcBef>
                <a:spcPts val="0"/>
              </a:spcBef>
              <a:buFont typeface="Arial,Sans-Serif"/>
              <a:buChar char="•"/>
            </a:pPr>
            <a:r>
              <a:rPr lang="en-US" sz="1100" dirty="0">
                <a:solidFill>
                  <a:srgbClr val="000000"/>
                </a:solidFill>
                <a:latin typeface="Calibri"/>
                <a:cs typeface="Calibri"/>
              </a:rPr>
              <a:t>Revenue, Taxation, and Regulation  </a:t>
            </a:r>
            <a:endParaRPr lang="en-US" sz="1100" dirty="0">
              <a:solidFill>
                <a:srgbClr val="000000"/>
              </a:solidFill>
              <a:latin typeface="Calibri" panose="020F0502020204030204" pitchFamily="34" charset="0"/>
              <a:cs typeface="Calibri"/>
            </a:endParaRPr>
          </a:p>
          <a:p>
            <a:pPr>
              <a:spcBef>
                <a:spcPts val="0"/>
              </a:spcBef>
              <a:buFont typeface="Arial,Sans-Serif"/>
              <a:buChar char="•"/>
            </a:pPr>
            <a:r>
              <a:rPr lang="en-US" sz="1100" dirty="0">
                <a:solidFill>
                  <a:srgbClr val="000000"/>
                </a:solidFill>
                <a:latin typeface="Calibri"/>
                <a:cs typeface="Calibri"/>
              </a:rPr>
              <a:t>Practicum in Local, State, and Federal Government</a:t>
            </a:r>
            <a:endParaRPr lang="en-US" sz="1100" dirty="0">
              <a:latin typeface="Calibri"/>
              <a:cs typeface="Calibri"/>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40862" y="2379657"/>
            <a:ext cx="3634810" cy="1825611"/>
          </a:xfrm>
        </p:spPr>
        <p:txBody>
          <a:bodyPr vert="horz" wrap="square" lIns="91440" tIns="45720" rIns="91440" bIns="45720" rtlCol="0" anchor="t">
            <a:noAutofit/>
          </a:bodyPr>
          <a:lstStyle/>
          <a:p>
            <a:pPr marL="0" indent="0">
              <a:lnSpc>
                <a:spcPct val="100000"/>
              </a:lnSpc>
              <a:buNone/>
              <a:defRPr/>
            </a:pPr>
            <a:r>
              <a:rPr lang="en-US" sz="1100" b="1" dirty="0">
                <a:cs typeface="Calibri"/>
              </a:rPr>
              <a:t>Related Advanced Academics</a:t>
            </a:r>
            <a:endParaRPr lang="en-US" sz="1100" dirty="0">
              <a:cs typeface="Calibri"/>
            </a:endParaRPr>
          </a:p>
          <a:p>
            <a:pPr marL="0" indent="0">
              <a:lnSpc>
                <a:spcPct val="100000"/>
              </a:lnSpc>
              <a:spcBef>
                <a:spcPts val="0"/>
              </a:spcBef>
              <a:buNone/>
              <a:defRPr/>
            </a:pPr>
            <a:r>
              <a:rPr lang="en-US" sz="1100" b="1" dirty="0">
                <a:cs typeface="Calibri"/>
              </a:rPr>
              <a:t>Advanced Placement (AP) Courses</a:t>
            </a:r>
            <a:endParaRPr lang="en-US" sz="1100" dirty="0">
              <a:solidFill>
                <a:srgbClr val="000000"/>
              </a:solidFill>
              <a:cs typeface="Calibri"/>
            </a:endParaRPr>
          </a:p>
          <a:p>
            <a:pPr marL="0" indent="0">
              <a:lnSpc>
                <a:spcPct val="100000"/>
              </a:lnSpc>
              <a:spcBef>
                <a:spcPts val="0"/>
              </a:spcBef>
              <a:buNone/>
              <a:defRPr/>
            </a:pPr>
            <a:r>
              <a:rPr lang="en-US" sz="1100" dirty="0">
                <a:solidFill>
                  <a:srgbClr val="007742"/>
                </a:solidFill>
                <a:cs typeface="Calibri"/>
              </a:rPr>
              <a:t>+     (ADD) AP United States Government and Politics            +     (ADD) AP Macroeconomics</a:t>
            </a:r>
            <a:endParaRPr lang="en-US" sz="1100" dirty="0">
              <a:solidFill>
                <a:srgbClr val="000000"/>
              </a:solidFill>
              <a:cs typeface="Calibri"/>
            </a:endParaRPr>
          </a:p>
          <a:p>
            <a:pPr marL="0" indent="0">
              <a:lnSpc>
                <a:spcPct val="100000"/>
              </a:lnSpc>
              <a:spcBef>
                <a:spcPts val="0"/>
              </a:spcBef>
              <a:buNone/>
              <a:defRPr/>
            </a:pPr>
            <a:r>
              <a:rPr lang="en-US" sz="1100" dirty="0">
                <a:solidFill>
                  <a:srgbClr val="007742"/>
                </a:solidFill>
                <a:cs typeface="Calibri"/>
              </a:rPr>
              <a:t>+     (ADD) AP Microeconomics</a:t>
            </a:r>
            <a:endParaRPr lang="en-US" sz="1100" dirty="0">
              <a:solidFill>
                <a:srgbClr val="000000"/>
              </a:solidFill>
              <a:cs typeface="Calibri"/>
            </a:endParaRPr>
          </a:p>
          <a:p>
            <a:pPr marL="0" indent="0">
              <a:lnSpc>
                <a:spcPct val="100000"/>
              </a:lnSpc>
              <a:spcBef>
                <a:spcPts val="0"/>
              </a:spcBef>
              <a:buNone/>
              <a:defRPr/>
            </a:pPr>
            <a:endParaRPr lang="en-US" sz="1100" dirty="0">
              <a:cs typeface="Calibri"/>
            </a:endParaRPr>
          </a:p>
          <a:p>
            <a:pPr marL="0" indent="0">
              <a:lnSpc>
                <a:spcPct val="100000"/>
              </a:lnSpc>
              <a:spcBef>
                <a:spcPts val="0"/>
              </a:spcBef>
              <a:buNone/>
              <a:defRPr/>
            </a:pPr>
            <a:r>
              <a:rPr lang="en-US" sz="1100" b="1" dirty="0">
                <a:cs typeface="Calibri"/>
              </a:rPr>
              <a:t>International Baccalaureate (IB) Courses</a:t>
            </a:r>
            <a:endParaRPr lang="en-US" sz="1100" dirty="0">
              <a:solidFill>
                <a:srgbClr val="000000"/>
              </a:solidFill>
              <a:cs typeface="Calibri"/>
            </a:endParaRPr>
          </a:p>
          <a:p>
            <a:pPr marL="0" indent="0">
              <a:lnSpc>
                <a:spcPct val="100000"/>
              </a:lnSpc>
              <a:spcBef>
                <a:spcPts val="0"/>
              </a:spcBef>
              <a:buNone/>
              <a:defRPr/>
            </a:pPr>
            <a:r>
              <a:rPr lang="en-US" sz="1100" dirty="0">
                <a:solidFill>
                  <a:srgbClr val="007742"/>
                </a:solidFill>
                <a:cs typeface="Calibri"/>
              </a:rPr>
              <a:t>+     (ADD) IB Economics – Standard</a:t>
            </a:r>
            <a:endParaRPr lang="en-US" sz="1100" dirty="0">
              <a:solidFill>
                <a:srgbClr val="000000"/>
              </a:solidFill>
              <a:cs typeface="Calibri"/>
            </a:endParaRPr>
          </a:p>
          <a:p>
            <a:pPr marL="0" indent="0">
              <a:lnSpc>
                <a:spcPct val="100000"/>
              </a:lnSpc>
              <a:spcBef>
                <a:spcPts val="0"/>
              </a:spcBef>
              <a:buNone/>
              <a:defRPr/>
            </a:pPr>
            <a:r>
              <a:rPr lang="en-US" sz="1100" dirty="0">
                <a:solidFill>
                  <a:srgbClr val="007742"/>
                </a:solidFill>
                <a:cs typeface="Calibri"/>
              </a:rPr>
              <a:t>+     (ADD) IB Global Politics – Standard</a:t>
            </a:r>
            <a:endParaRPr lang="en-US" sz="1100" dirty="0">
              <a:solidFill>
                <a:srgbClr val="000000"/>
              </a:solidFill>
              <a:cs typeface="Calibri"/>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59059" y="4822123"/>
            <a:ext cx="3565424" cy="3557512"/>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171450" indent="-171450" fontAlgn="base">
              <a:buFont typeface="Arial"/>
              <a:buChar char="•"/>
            </a:pPr>
            <a:r>
              <a:rPr lang="en-US" sz="1100" dirty="0">
                <a:solidFill>
                  <a:srgbClr val="000000"/>
                </a:solidFill>
                <a:latin typeface="Calibri"/>
                <a:cs typeface="Calibri"/>
              </a:rPr>
              <a:t>Economics​</a:t>
            </a:r>
          </a:p>
          <a:p>
            <a:pPr marL="171450" indent="-171450">
              <a:buFont typeface="Arial"/>
              <a:buChar char="•"/>
            </a:pPr>
            <a:r>
              <a:rPr lang="en-US" sz="1100" dirty="0">
                <a:solidFill>
                  <a:srgbClr val="000000"/>
                </a:solidFill>
                <a:latin typeface="Calibri"/>
                <a:cs typeface="Calibri"/>
              </a:rPr>
              <a:t>Political Science</a:t>
            </a:r>
            <a:r>
              <a:rPr lang="en-US" sz="1100" b="0" i="0" u="none" strike="noStrike" dirty="0">
                <a:solidFill>
                  <a:srgbClr val="000000"/>
                </a:solidFill>
                <a:effectLst/>
                <a:latin typeface="Calibri"/>
                <a:cs typeface="Calibri"/>
              </a:rPr>
              <a:t> </a:t>
            </a:r>
            <a:r>
              <a:rPr lang="en-US" sz="1100" b="0" i="0" dirty="0">
                <a:solidFill>
                  <a:srgbClr val="000000"/>
                </a:solidFill>
                <a:effectLst/>
                <a:latin typeface="Calibri"/>
                <a:cs typeface="Calibri"/>
              </a:rPr>
              <a:t>​</a:t>
            </a:r>
            <a:endParaRPr lang="en-US" sz="1100" dirty="0">
              <a:latin typeface="Calibri" panose="020F0502020204030204" pitchFamily="34" charset="0"/>
              <a:ea typeface="Calibri" panose="020F0502020204030204" pitchFamily="34" charset="0"/>
              <a:cs typeface="Calibri"/>
            </a:endParaRPr>
          </a:p>
          <a:p>
            <a:r>
              <a:rPr lang="en-US" sz="1100" b="1" dirty="0">
                <a:ea typeface="Calibri"/>
                <a:cs typeface="Times New Roman"/>
              </a:rPr>
              <a:t>Bachelor’s Degrees</a:t>
            </a:r>
            <a:endParaRPr lang="en-US" sz="1100" dirty="0">
              <a:solidFill>
                <a:srgbClr val="0D6CB9"/>
              </a:solidFill>
              <a:ea typeface="Calibri"/>
              <a:cs typeface="Times New Roman"/>
            </a:endParaRPr>
          </a:p>
          <a:p>
            <a:pPr marL="171450" indent="-171450" algn="l" rtl="0" fontAlgn="base">
              <a:buFont typeface="Arial"/>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Political Science</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a:buChar char="•"/>
            </a:pPr>
            <a:r>
              <a:rPr lang="en-US" sz="1100" b="0" i="0" u="none" strike="noStrike" dirty="0">
                <a:solidFill>
                  <a:srgbClr val="000000"/>
                </a:solidFill>
                <a:effectLst/>
                <a:latin typeface="Calibri" panose="020F0502020204030204" pitchFamily="34" charset="0"/>
                <a:cs typeface="Calibri" panose="020F0502020204030204" pitchFamily="34" charset="0"/>
              </a:rPr>
              <a:t>Government</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Economics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a:buChar char="•"/>
            </a:pPr>
            <a:r>
              <a:rPr lang="en-US" sz="1100" b="0" i="0" u="none" strike="noStrike" dirty="0">
                <a:solidFill>
                  <a:srgbClr val="000000"/>
                </a:solidFill>
                <a:effectLst/>
                <a:latin typeface="Calibri" panose="020F0502020204030204" pitchFamily="34" charset="0"/>
                <a:cs typeface="Calibri" panose="020F0502020204030204" pitchFamily="34" charset="0"/>
              </a:rPr>
              <a:t>Sociology</a:t>
            </a:r>
            <a:endParaRPr lang="en-US" sz="1100" dirty="0">
              <a:solidFill>
                <a:srgbClr val="0D6CB9"/>
              </a:solidFill>
              <a:latin typeface="Calibri" panose="020F0502020204030204" pitchFamily="34" charset="0"/>
              <a:ea typeface="Calibri" panose="020F0502020204030204" pitchFamily="34" charset="0"/>
              <a:cs typeface="Calibri" panose="020F0502020204030204" pitchFamily="34" charset="0"/>
            </a:endParaRPr>
          </a:p>
          <a:p>
            <a:r>
              <a:rPr lang="en-US" sz="1100" b="1" dirty="0">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Political Science</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Government</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Economics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Sociology</a:t>
            </a:r>
            <a:endParaRPr lang="en-US" sz="1100" b="0" i="0" dirty="0">
              <a:solidFill>
                <a:srgbClr val="000000"/>
              </a:solidFill>
              <a:effectLst/>
              <a:latin typeface="Calibri" panose="020F0502020204030204" pitchFamily="34" charset="0"/>
              <a:cs typeface="Calibri" panose="020F0502020204030204" pitchFamily="34" charset="0"/>
            </a:endParaRPr>
          </a:p>
          <a:p>
            <a:pPr marL="188595" indent="-188595">
              <a:buFont typeface="Arial"/>
              <a:buChar char="•"/>
            </a:pPr>
            <a:endParaRPr lang="en-US" sz="1100" dirty="0">
              <a:solidFill>
                <a:srgbClr val="000000"/>
              </a:solidFill>
              <a:ea typeface="Calibri"/>
              <a:cs typeface="Calibri"/>
            </a:endParaRPr>
          </a:p>
        </p:txBody>
      </p:sp>
    </p:spTree>
    <p:extLst>
      <p:ext uri="{BB962C8B-B14F-4D97-AF65-F5344CB8AC3E}">
        <p14:creationId xmlns:p14="http://schemas.microsoft.com/office/powerpoint/2010/main" val="3823667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1" y="925195"/>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Calibri"/>
                <a:ea typeface="Open Sans"/>
                <a:cs typeface="Open Sans"/>
              </a:rPr>
              <a:t>Law Enforcement</a:t>
            </a:r>
            <a:endPar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6" name="TextBox 5">
            <a:extLst>
              <a:ext uri="{FF2B5EF4-FFF2-40B4-BE49-F238E27FC236}">
                <a16:creationId xmlns:a16="http://schemas.microsoft.com/office/drawing/2014/main" id="{4C423B69-91C1-F7D7-2132-57A5B1EA6CF8}"/>
              </a:ext>
            </a:extLst>
          </p:cNvPr>
          <p:cNvSpPr txBox="1"/>
          <p:nvPr/>
        </p:nvSpPr>
        <p:spPr>
          <a:xfrm>
            <a:off x="0" y="-2129"/>
            <a:ext cx="7772400" cy="929998"/>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Law and Public Service</a:t>
            </a:r>
          </a:p>
          <a:p>
            <a:r>
              <a:rPr lang="en-US" sz="1000" dirty="0"/>
              <a:t>The Law and Public Service Career Cluster focuses on planning, managing, and providing legal services, public safety, protective services, and homeland security, including professional and technical support services. Students will examine the roles and responsibilities of police, courts, corrections, private security, and fire and emergency services.</a:t>
            </a:r>
            <a:endParaRPr lang="en-US" sz="9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549385"/>
            <a:ext cx="7772400" cy="778675"/>
          </a:xfrm>
          <a:prstGeom prst="rect">
            <a:avLst/>
          </a:prstGeom>
          <a:solidFill>
            <a:srgbClr val="BAD4ED"/>
          </a:solidFill>
        </p:spPr>
        <p:txBody>
          <a:bodyPr wrap="square" lIns="100584" tIns="50292" rIns="100584" bIns="50292" rtlCol="0" anchor="t">
            <a:spAutoFit/>
          </a:bodyPr>
          <a:lstStyle/>
          <a:p>
            <a:r>
              <a:rPr lang="en-US" sz="1100" dirty="0">
                <a:ea typeface="Calibri"/>
                <a:cs typeface="Calibri"/>
              </a:rPr>
              <a:t>The Law Enforcement program of study teaches CTE learners about the development of, adherence to, and protection of various branches of law. Students will learn how to appropriately and legally respond to breaches in the law according to statutory rules and regulations as well as investigate how and why the breaches occurred.</a:t>
            </a:r>
          </a:p>
          <a:p>
            <a:endParaRPr lang="en-US" sz="110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360372"/>
            <a:ext cx="3634810" cy="3362001"/>
          </a:xfrm>
        </p:spPr>
        <p:txBody>
          <a:bodyPr vert="horz" lIns="91440" tIns="45720" rIns="91440" bIns="45720" rtlCol="0" anchor="t">
            <a:noAutofit/>
          </a:bodyPr>
          <a:lstStyle/>
          <a:p>
            <a:pPr marL="0" indent="0">
              <a:lnSpc>
                <a:spcPct val="100000"/>
              </a:lnSpc>
              <a:spcBef>
                <a:spcPts val="0"/>
              </a:spcBef>
              <a:buNone/>
            </a:pPr>
            <a:r>
              <a:rPr lang="en-US" sz="1200" b="1" dirty="0">
                <a:cs typeface="Calibri"/>
              </a:rPr>
              <a:t>Secondary Courses for High School Credit</a:t>
            </a:r>
            <a:endParaRPr lang="en-US" sz="1200" dirty="0">
              <a:cs typeface="Calibri"/>
            </a:endParaRPr>
          </a:p>
          <a:p>
            <a:pPr marL="0" indent="0">
              <a:lnSpc>
                <a:spcPct val="100000"/>
              </a:lnSpc>
              <a:spcBef>
                <a:spcPts val="0"/>
              </a:spcBef>
              <a:buNone/>
            </a:pPr>
            <a:r>
              <a:rPr lang="en-US" sz="1100" b="1" dirty="0">
                <a:cs typeface="Calibri"/>
              </a:rPr>
              <a:t>Level 1</a:t>
            </a:r>
            <a:endParaRPr lang="en-US" sz="1100" dirty="0">
              <a:cs typeface="Calibri"/>
            </a:endParaRPr>
          </a:p>
          <a:p>
            <a:pPr>
              <a:lnSpc>
                <a:spcPct val="100000"/>
              </a:lnSpc>
              <a:spcBef>
                <a:spcPts val="0"/>
              </a:spcBef>
              <a:buFont typeface="Arial"/>
              <a:buChar char="•"/>
            </a:pPr>
            <a:r>
              <a:rPr lang="en-US" sz="1100" dirty="0">
                <a:cs typeface="Calibri"/>
              </a:rPr>
              <a:t>Principles of Law and Public Service Public Safety, Corrections and Security</a:t>
            </a:r>
          </a:p>
          <a:p>
            <a:pPr marL="0" indent="0">
              <a:lnSpc>
                <a:spcPct val="100000"/>
              </a:lnSpc>
              <a:spcBef>
                <a:spcPts val="0"/>
              </a:spcBef>
              <a:buNone/>
            </a:pPr>
            <a:r>
              <a:rPr lang="en-US" sz="1100" b="1" dirty="0">
                <a:cs typeface="Calibri"/>
              </a:rPr>
              <a:t>Level 2</a:t>
            </a:r>
            <a:endParaRPr lang="en-US" sz="1100" dirty="0">
              <a:cs typeface="Calibri"/>
            </a:endParaRPr>
          </a:p>
          <a:p>
            <a:pPr marL="0" indent="-188595">
              <a:lnSpc>
                <a:spcPct val="100000"/>
              </a:lnSpc>
              <a:spcBef>
                <a:spcPts val="0"/>
              </a:spcBef>
              <a:buFont typeface="Arial,Sans-Serif"/>
              <a:buChar char="•"/>
            </a:pPr>
            <a:r>
              <a:rPr lang="en-US" sz="1100" dirty="0">
                <a:cs typeface="Calibri"/>
              </a:rPr>
              <a:t>Law Enforcement I</a:t>
            </a:r>
          </a:p>
          <a:p>
            <a:pPr marL="0" indent="-188595">
              <a:lnSpc>
                <a:spcPct val="100000"/>
              </a:lnSpc>
              <a:spcBef>
                <a:spcPts val="0"/>
              </a:spcBef>
              <a:buFont typeface="Arial,Sans-Serif"/>
              <a:buChar char="•"/>
            </a:pPr>
            <a:r>
              <a:rPr lang="en-US" sz="1100" dirty="0">
                <a:cs typeface="Calibri"/>
              </a:rPr>
              <a:t>Federal Law Enforcement and Protective Services</a:t>
            </a:r>
          </a:p>
          <a:p>
            <a:pPr marL="0" indent="-188595">
              <a:lnSpc>
                <a:spcPct val="100000"/>
              </a:lnSpc>
              <a:spcBef>
                <a:spcPts val="0"/>
              </a:spcBef>
              <a:buFont typeface="Arial,Sans-Serif"/>
              <a:buChar char="•"/>
            </a:pPr>
            <a:r>
              <a:rPr lang="en-US" sz="1100" dirty="0">
                <a:cs typeface="Calibri"/>
              </a:rPr>
              <a:t>Criminal Investigations</a:t>
            </a:r>
          </a:p>
          <a:p>
            <a:pPr marL="0" indent="0">
              <a:lnSpc>
                <a:spcPct val="100000"/>
              </a:lnSpc>
              <a:spcBef>
                <a:spcPts val="0"/>
              </a:spcBef>
              <a:buNone/>
            </a:pPr>
            <a:r>
              <a:rPr lang="en-US" sz="1100" b="1" dirty="0">
                <a:cs typeface="Calibri"/>
              </a:rPr>
              <a:t>Level 3</a:t>
            </a:r>
            <a:endParaRPr lang="en-US" sz="1100" dirty="0">
              <a:cs typeface="Calibri"/>
            </a:endParaRPr>
          </a:p>
          <a:p>
            <a:pPr marL="0" indent="-188595">
              <a:lnSpc>
                <a:spcPct val="100000"/>
              </a:lnSpc>
              <a:spcBef>
                <a:spcPts val="0"/>
              </a:spcBef>
              <a:buFont typeface="Arial,Sans-Serif"/>
              <a:buChar char="•"/>
            </a:pPr>
            <a:r>
              <a:rPr lang="en-US" sz="1100" dirty="0">
                <a:cs typeface="Calibri"/>
              </a:rPr>
              <a:t>Law Enforcement II</a:t>
            </a:r>
          </a:p>
          <a:p>
            <a:pPr marL="0" indent="-188595">
              <a:lnSpc>
                <a:spcPct val="100000"/>
              </a:lnSpc>
              <a:spcBef>
                <a:spcPts val="0"/>
              </a:spcBef>
              <a:buFont typeface="Arial,Sans-Serif"/>
              <a:buChar char="•"/>
            </a:pPr>
            <a:r>
              <a:rPr lang="en-US" sz="1100" dirty="0">
                <a:cs typeface="Calibri"/>
              </a:rPr>
              <a:t>Correctional Services</a:t>
            </a:r>
          </a:p>
          <a:p>
            <a:pPr marL="0" indent="-188595">
              <a:lnSpc>
                <a:spcPct val="100000"/>
              </a:lnSpc>
              <a:spcBef>
                <a:spcPts val="0"/>
              </a:spcBef>
              <a:buFont typeface="Arial,Sans-Serif"/>
              <a:buChar char="•"/>
            </a:pPr>
            <a:r>
              <a:rPr lang="en-US" sz="1100" dirty="0">
                <a:cs typeface="Calibri"/>
              </a:rPr>
              <a:t>Forensic Psychology</a:t>
            </a:r>
          </a:p>
          <a:p>
            <a:pPr marL="0" indent="-188595">
              <a:lnSpc>
                <a:spcPct val="100000"/>
              </a:lnSpc>
              <a:spcBef>
                <a:spcPts val="0"/>
              </a:spcBef>
              <a:buFont typeface="Arial,Sans-Serif"/>
              <a:buChar char="•"/>
            </a:pPr>
            <a:r>
              <a:rPr lang="en-US" sz="1100" dirty="0">
                <a:cs typeface="Calibri"/>
              </a:rPr>
              <a:t>Counseling and Mental Health</a:t>
            </a:r>
          </a:p>
          <a:p>
            <a:pPr marL="0" indent="-188595">
              <a:lnSpc>
                <a:spcPct val="100000"/>
              </a:lnSpc>
              <a:spcBef>
                <a:spcPts val="0"/>
              </a:spcBef>
              <a:buFont typeface="System Font Regular,Sans-Serif"/>
              <a:buChar char="+"/>
            </a:pPr>
            <a:r>
              <a:rPr lang="en-US" sz="1100" dirty="0">
                <a:solidFill>
                  <a:srgbClr val="007742"/>
                </a:solidFill>
                <a:cs typeface="Calibri"/>
              </a:rPr>
              <a:t>(ADD) Crisis Care</a:t>
            </a:r>
          </a:p>
          <a:p>
            <a:pPr marL="0" indent="0">
              <a:lnSpc>
                <a:spcPct val="100000"/>
              </a:lnSpc>
              <a:spcBef>
                <a:spcPts val="0"/>
              </a:spcBef>
              <a:buNone/>
            </a:pPr>
            <a:r>
              <a:rPr lang="en-US" sz="1100" b="1" dirty="0">
                <a:cs typeface="Calibri"/>
              </a:rPr>
              <a:t>Level 4</a:t>
            </a:r>
            <a:endParaRPr lang="en-US" sz="1100" dirty="0">
              <a:cs typeface="Calibri"/>
            </a:endParaRPr>
          </a:p>
          <a:p>
            <a:pPr>
              <a:lnSpc>
                <a:spcPct val="100000"/>
              </a:lnSpc>
              <a:spcBef>
                <a:spcPts val="0"/>
              </a:spcBef>
              <a:buFont typeface="Arial"/>
              <a:buChar char="•"/>
            </a:pPr>
            <a:r>
              <a:rPr lang="en-US" sz="1100" dirty="0">
                <a:cs typeface="Calibri"/>
              </a:rPr>
              <a:t>Forensic Psychology</a:t>
            </a:r>
          </a:p>
          <a:p>
            <a:pPr>
              <a:lnSpc>
                <a:spcPct val="100000"/>
              </a:lnSpc>
              <a:spcBef>
                <a:spcPts val="0"/>
              </a:spcBef>
              <a:buFont typeface="Arial"/>
              <a:buChar char="•"/>
            </a:pPr>
            <a:r>
              <a:rPr lang="en-US" sz="1100" dirty="0">
                <a:cs typeface="Calibri"/>
              </a:rPr>
              <a:t>Forensic Science</a:t>
            </a:r>
          </a:p>
          <a:p>
            <a:pPr>
              <a:lnSpc>
                <a:spcPct val="100000"/>
              </a:lnSpc>
              <a:spcBef>
                <a:spcPts val="0"/>
              </a:spcBef>
              <a:buFont typeface="Arial"/>
              <a:buChar char="•"/>
            </a:pPr>
            <a:r>
              <a:rPr lang="en-US" sz="1100" dirty="0">
                <a:cs typeface="Calibri"/>
              </a:rPr>
              <a:t>Practicum in Law and Public Safety, Corrections, and Security</a:t>
            </a:r>
            <a:endParaRPr lang="en-US" sz="1100" dirty="0"/>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21065" y="2324495"/>
            <a:ext cx="3634810" cy="1387022"/>
          </a:xfrm>
        </p:spPr>
        <p:txBody>
          <a:bodyPr vert="horz" lIns="91440" tIns="45720" rIns="91440" bIns="45720" rtlCol="0" anchor="t">
            <a:noAutofit/>
          </a:bodyPr>
          <a:lstStyle/>
          <a:p>
            <a:pPr marL="0" indent="0">
              <a:lnSpc>
                <a:spcPct val="100000"/>
              </a:lnSpc>
              <a:buNone/>
              <a:defRPr/>
            </a:pPr>
            <a:r>
              <a:rPr lang="en-US" sz="1200" b="1" dirty="0">
                <a:cs typeface="Calibri"/>
              </a:rPr>
              <a:t>Related Advanced Academics</a:t>
            </a:r>
            <a:endParaRPr lang="en-US" sz="1200" dirty="0">
              <a:cs typeface="Calibri"/>
            </a:endParaRPr>
          </a:p>
          <a:p>
            <a:pPr marL="0" indent="0">
              <a:lnSpc>
                <a:spcPct val="100000"/>
              </a:lnSpc>
              <a:spcBef>
                <a:spcPts val="0"/>
              </a:spcBef>
              <a:buNone/>
              <a:defRPr/>
            </a:pPr>
            <a:r>
              <a:rPr lang="en-US" sz="1100" b="1" dirty="0">
                <a:cs typeface="Calibri"/>
              </a:rPr>
              <a:t>Advanced Placement (AP) Courses</a:t>
            </a:r>
            <a:endParaRPr lang="en-US" sz="1100" dirty="0">
              <a:cs typeface="Calibri"/>
            </a:endParaRPr>
          </a:p>
          <a:p>
            <a:pPr>
              <a:lnSpc>
                <a:spcPct val="100000"/>
              </a:lnSpc>
              <a:spcBef>
                <a:spcPts val="0"/>
              </a:spcBef>
              <a:buFont typeface="System Font Regular,Sans-Serif"/>
              <a:buChar char="+"/>
              <a:defRPr/>
            </a:pPr>
            <a:r>
              <a:rPr lang="en-US" sz="1100" dirty="0">
                <a:solidFill>
                  <a:srgbClr val="007742"/>
                </a:solidFill>
                <a:cs typeface="Calibri"/>
              </a:rPr>
              <a:t>(ADD) AP Psychology</a:t>
            </a:r>
          </a:p>
          <a:p>
            <a:pPr>
              <a:lnSpc>
                <a:spcPct val="100000"/>
              </a:lnSpc>
              <a:spcBef>
                <a:spcPts val="0"/>
              </a:spcBef>
              <a:buFont typeface="System Font Regular,Sans-Serif"/>
              <a:buChar char="+"/>
              <a:defRPr/>
            </a:pPr>
            <a:r>
              <a:rPr lang="en-US" sz="1100" dirty="0">
                <a:solidFill>
                  <a:srgbClr val="007742"/>
                </a:solidFill>
                <a:cs typeface="Calibri"/>
              </a:rPr>
              <a:t>(ADD) US Government &amp; Politics</a:t>
            </a:r>
          </a:p>
          <a:p>
            <a:pPr marL="0" indent="0">
              <a:lnSpc>
                <a:spcPct val="100000"/>
              </a:lnSpc>
              <a:spcBef>
                <a:spcPts val="0"/>
              </a:spcBef>
              <a:buNone/>
              <a:defRPr/>
            </a:pPr>
            <a:endParaRPr lang="en-US" sz="1100" dirty="0">
              <a:cs typeface="Calibri"/>
            </a:endParaRPr>
          </a:p>
          <a:p>
            <a:pPr marL="0" indent="0">
              <a:lnSpc>
                <a:spcPct val="100000"/>
              </a:lnSpc>
              <a:spcBef>
                <a:spcPts val="0"/>
              </a:spcBef>
              <a:buNone/>
              <a:defRPr/>
            </a:pPr>
            <a:r>
              <a:rPr lang="en-US" sz="1100" b="1" dirty="0">
                <a:cs typeface="Calibri"/>
              </a:rPr>
              <a:t>International Baccalaureate (IB) Courses</a:t>
            </a:r>
            <a:endParaRPr lang="en-US" dirty="0"/>
          </a:p>
          <a:p>
            <a:pPr marL="0" indent="0">
              <a:lnSpc>
                <a:spcPct val="100000"/>
              </a:lnSpc>
              <a:spcBef>
                <a:spcPts val="0"/>
              </a:spcBef>
              <a:buNone/>
              <a:defRPr/>
            </a:pPr>
            <a:endParaRPr lang="en-US" sz="1100" dirty="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5685374"/>
            <a:ext cx="3634810" cy="3362001"/>
          </a:xfrm>
          <a:prstGeom prst="rect">
            <a:avLst/>
          </a:prstGeom>
          <a:noFill/>
        </p:spPr>
        <p:txBody>
          <a:bodyPr wrap="square" lIns="100584" tIns="50292" rIns="100584" bIns="50292" rtlCol="0" anchor="t">
            <a:noAutofit/>
          </a:bodyPr>
          <a:lstStyle/>
          <a:p>
            <a:pPr rtl="0"/>
            <a:r>
              <a:rPr lang="en-US" sz="1200" b="1" dirty="0">
                <a:latin typeface="Calibri"/>
                <a:ea typeface="Segoe UI"/>
                <a:cs typeface="Segoe UI"/>
              </a:rPr>
              <a:t>Postsecondary Opportunities</a:t>
            </a:r>
            <a:r>
              <a:rPr lang="en-US" sz="1200" dirty="0">
                <a:latin typeface="Calibri"/>
                <a:ea typeface="Segoe UI"/>
                <a:cs typeface="Segoe UI"/>
              </a:rPr>
              <a:t>​</a:t>
            </a:r>
          </a:p>
          <a:p>
            <a:pPr rtl="0"/>
            <a:r>
              <a:rPr lang="en-US" sz="1100" b="1" dirty="0">
                <a:latin typeface="Calibri"/>
                <a:ea typeface="Segoe UI"/>
                <a:cs typeface="Segoe UI"/>
              </a:rPr>
              <a:t>Associate Degrees</a:t>
            </a:r>
            <a:r>
              <a:rPr lang="en-US" sz="1100" dirty="0">
                <a:latin typeface="Calibri"/>
                <a:ea typeface="Segoe UI"/>
                <a:cs typeface="Segoe UI"/>
              </a:rPr>
              <a:t>​</a:t>
            </a:r>
          </a:p>
          <a:p>
            <a:pPr marL="171450" lvl="0" indent="-171450" rtl="0">
              <a:buFont typeface="Arial"/>
              <a:buChar char="•"/>
            </a:pPr>
            <a:r>
              <a:rPr lang="en-US" sz="1100" dirty="0">
                <a:latin typeface="Calibri"/>
                <a:ea typeface="Arial"/>
                <a:cs typeface="Arial"/>
              </a:rPr>
              <a:t>Criminal Justice / Safety Studies / Law​</a:t>
            </a:r>
          </a:p>
          <a:p>
            <a:pPr marL="171450" lvl="0" indent="-171450" rtl="0">
              <a:buFont typeface="Arial"/>
              <a:buChar char="•"/>
            </a:pPr>
            <a:r>
              <a:rPr lang="en-US" sz="1100" dirty="0">
                <a:latin typeface="Calibri"/>
                <a:ea typeface="Arial"/>
                <a:cs typeface="Arial"/>
              </a:rPr>
              <a:t>Criminal Justice / Police Science​</a:t>
            </a:r>
          </a:p>
          <a:p>
            <a:pPr marL="171450" lvl="0" indent="-171450" rtl="0">
              <a:buFont typeface="Arial"/>
              <a:buChar char="•"/>
            </a:pPr>
            <a:r>
              <a:rPr lang="en-US" sz="1100" dirty="0">
                <a:latin typeface="Calibri"/>
                <a:ea typeface="Arial"/>
                <a:cs typeface="Arial"/>
              </a:rPr>
              <a:t>Corrections​</a:t>
            </a:r>
          </a:p>
          <a:p>
            <a:r>
              <a:rPr lang="en-US" sz="1100" dirty="0">
                <a:solidFill>
                  <a:srgbClr val="007742"/>
                </a:solidFill>
                <a:latin typeface="Calibri"/>
                <a:ea typeface="Arial"/>
                <a:cs typeface="Arial"/>
              </a:rPr>
              <a:t>+   (ADD) Administration of Justice​</a:t>
            </a:r>
          </a:p>
          <a:p>
            <a:pPr marL="171450" lvl="0" indent="-171450" rtl="0">
              <a:buFont typeface="Arial"/>
              <a:buChar char="•"/>
            </a:pPr>
            <a:r>
              <a:rPr lang="en-US" sz="1100" dirty="0">
                <a:latin typeface="Calibri"/>
                <a:ea typeface="Arial"/>
                <a:cs typeface="Arial"/>
              </a:rPr>
              <a:t>Criminalistics and Criminal Science​</a:t>
            </a:r>
          </a:p>
          <a:p>
            <a:pPr lvl="0" rtl="0">
              <a:buChar char="•"/>
            </a:pPr>
            <a:endParaRPr lang="en-US" sz="1100" dirty="0">
              <a:latin typeface="Calibri"/>
              <a:ea typeface="Arial"/>
              <a:cs typeface="Arial"/>
            </a:endParaRPr>
          </a:p>
          <a:p>
            <a:pPr rtl="0"/>
            <a:r>
              <a:rPr lang="en-US" sz="1100" b="1" dirty="0">
                <a:latin typeface="Calibri"/>
                <a:ea typeface="Segoe UI"/>
                <a:cs typeface="Segoe UI"/>
              </a:rPr>
              <a:t>Bachelor’s Degrees</a:t>
            </a:r>
            <a:r>
              <a:rPr lang="en-US" sz="1100" dirty="0">
                <a:latin typeface="Calibri"/>
                <a:ea typeface="Segoe UI"/>
                <a:cs typeface="Segoe UI"/>
              </a:rPr>
              <a:t>​</a:t>
            </a:r>
          </a:p>
          <a:p>
            <a:pPr marL="171450" lvl="0" indent="-171450" rtl="0">
              <a:buFont typeface="Arial"/>
              <a:buChar char="•"/>
            </a:pPr>
            <a:r>
              <a:rPr lang="en-US" sz="1100" dirty="0">
                <a:latin typeface="Calibri"/>
                <a:ea typeface="Arial"/>
                <a:cs typeface="Arial"/>
              </a:rPr>
              <a:t>Criminal Justice / Safety Studies / Law​</a:t>
            </a:r>
          </a:p>
          <a:p>
            <a:pPr marL="171450" lvl="0" indent="-171450" rtl="0">
              <a:buFont typeface="Arial"/>
              <a:buChar char="•"/>
            </a:pPr>
            <a:r>
              <a:rPr lang="en-US" sz="1100" dirty="0">
                <a:latin typeface="Calibri"/>
                <a:ea typeface="Arial"/>
                <a:cs typeface="Arial"/>
              </a:rPr>
              <a:t>Enforcement Administration​</a:t>
            </a:r>
          </a:p>
          <a:p>
            <a:pPr marL="171450" lvl="0" indent="-171450" rtl="0">
              <a:buFont typeface="Arial"/>
              <a:buChar char="•"/>
            </a:pPr>
            <a:r>
              <a:rPr lang="en-US" sz="1100" dirty="0">
                <a:latin typeface="Calibri"/>
                <a:ea typeface="Arial"/>
                <a:cs typeface="Arial"/>
              </a:rPr>
              <a:t>Criminal Justice / Police Science​</a:t>
            </a:r>
          </a:p>
          <a:p>
            <a:pPr marL="171450" lvl="0" indent="-171450" rtl="0">
              <a:buFont typeface="Arial"/>
              <a:buChar char="•"/>
            </a:pPr>
            <a:r>
              <a:rPr lang="en-US" sz="1100" dirty="0">
                <a:latin typeface="Calibri"/>
                <a:ea typeface="Arial"/>
                <a:cs typeface="Arial"/>
              </a:rPr>
              <a:t>Juvenile Corrections​</a:t>
            </a:r>
          </a:p>
          <a:p>
            <a:pPr marL="171450" lvl="0" indent="-171450" rtl="0">
              <a:buFont typeface="Arial"/>
              <a:buChar char="•"/>
            </a:pPr>
            <a:r>
              <a:rPr lang="en-US" sz="1100" dirty="0">
                <a:latin typeface="Calibri"/>
                <a:ea typeface="Arial"/>
                <a:cs typeface="Arial"/>
              </a:rPr>
              <a:t>Cyber/Computer Forensics and Counterterrorism​</a:t>
            </a:r>
          </a:p>
          <a:p>
            <a:pPr rtl="0"/>
            <a:r>
              <a:rPr lang="en-US" sz="1100" dirty="0">
                <a:latin typeface="Calibri"/>
                <a:ea typeface="Segoe UI"/>
                <a:cs typeface="Segoe UI"/>
              </a:rPr>
              <a:t>​</a:t>
            </a:r>
          </a:p>
          <a:p>
            <a:pPr rtl="0"/>
            <a:r>
              <a:rPr lang="en-US" sz="1100" b="1" dirty="0">
                <a:latin typeface="Calibri"/>
                <a:ea typeface="Segoe UI"/>
                <a:cs typeface="Segoe UI"/>
              </a:rPr>
              <a:t>Master’s, Doctoral, and Professional Degrees</a:t>
            </a:r>
            <a:r>
              <a:rPr lang="en-US" sz="1100" dirty="0">
                <a:latin typeface="Calibri"/>
                <a:ea typeface="Segoe UI"/>
                <a:cs typeface="Segoe UI"/>
              </a:rPr>
              <a:t>​</a:t>
            </a:r>
          </a:p>
          <a:p>
            <a:pPr marL="171450" lvl="0" indent="-171450" rtl="0">
              <a:buFont typeface="Arial"/>
              <a:buChar char="•"/>
            </a:pPr>
            <a:r>
              <a:rPr lang="en-US" sz="1100" dirty="0">
                <a:latin typeface="Calibri"/>
                <a:ea typeface="Arial"/>
                <a:cs typeface="Arial"/>
              </a:rPr>
              <a:t>Criminal Justice / Safety Studies / Law​</a:t>
            </a:r>
          </a:p>
          <a:p>
            <a:pPr marL="171450" lvl="0" indent="-171450" rtl="0">
              <a:buFont typeface="Arial"/>
              <a:buChar char="•"/>
            </a:pPr>
            <a:r>
              <a:rPr lang="en-US" sz="1100" dirty="0">
                <a:latin typeface="Calibri"/>
                <a:ea typeface="Arial"/>
                <a:cs typeface="Arial"/>
              </a:rPr>
              <a:t>Law Enforcement and Protective Services​</a:t>
            </a:r>
          </a:p>
          <a:p>
            <a:pPr marL="171450" lvl="0" indent="-171450" rtl="0">
              <a:buFont typeface="Arial"/>
              <a:buChar char="•"/>
            </a:pPr>
            <a:r>
              <a:rPr lang="en-US" sz="1100" dirty="0">
                <a:latin typeface="Calibri"/>
                <a:ea typeface="Arial"/>
                <a:cs typeface="Arial"/>
              </a:rPr>
              <a:t>Natural Resources</a:t>
            </a:r>
            <a:endParaRPr lang="en-US" sz="1100" b="1" dirty="0">
              <a:solidFill>
                <a:srgbClr val="000000"/>
              </a:solidFill>
              <a:ea typeface="Calibri"/>
              <a:cs typeface="Times New Roman"/>
            </a:endParaRPr>
          </a:p>
        </p:txBody>
      </p:sp>
    </p:spTree>
    <p:extLst>
      <p:ext uri="{BB962C8B-B14F-4D97-AF65-F5344CB8AC3E}">
        <p14:creationId xmlns:p14="http://schemas.microsoft.com/office/powerpoint/2010/main" val="20231512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DDD3BB-CD05-447B-97E3-2D73FE03DCF9}">
  <ds:schemaRefs>
    <ds:schemaRef ds:uri="http://schemas.microsoft.com/sharepoint/v3/contenttype/forms"/>
  </ds:schemaRefs>
</ds:datastoreItem>
</file>

<file path=customXml/itemProps2.xml><?xml version="1.0" encoding="utf-8"?>
<ds:datastoreItem xmlns:ds="http://schemas.openxmlformats.org/officeDocument/2006/customXml" ds:itemID="{E4F35E4F-FAA8-4FAD-8822-AADB56DCD390}">
  <ds:schemaRefs>
    <ds:schemaRef ds:uri="http://schemas.microsoft.com/office/2006/metadata/properties"/>
    <ds:schemaRef ds:uri="http://purl.org/dc/elements/1.1/"/>
    <ds:schemaRef ds:uri="http://schemas.openxmlformats.org/package/2006/metadata/core-properties"/>
    <ds:schemaRef ds:uri="http://purl.org/dc/terms/"/>
    <ds:schemaRef ds:uri="bd0f0e78-d8ed-4ed9-b8ae-5c997e9b0c01"/>
    <ds:schemaRef ds:uri="http://schemas.microsoft.com/office/infopath/2007/PartnerControls"/>
    <ds:schemaRef ds:uri="http://schemas.microsoft.com/office/2006/documentManagement/types"/>
    <ds:schemaRef ds:uri="1789a020-f992-44c4-9a54-0ef628cee430"/>
    <ds:schemaRef ds:uri="http://www.w3.org/XML/1998/namespace"/>
    <ds:schemaRef ds:uri="http://purl.org/dc/dcmitype/"/>
  </ds:schemaRefs>
</ds:datastoreItem>
</file>

<file path=customXml/itemProps3.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160</TotalTime>
  <Words>1351</Words>
  <Application>Microsoft Office PowerPoint</Application>
  <PresentationFormat>Custom</PresentationFormat>
  <Paragraphs>195</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Arial,Sans-Serif</vt:lpstr>
      <vt:lpstr>Calibri</vt:lpstr>
      <vt:lpstr>Calibri Light</vt:lpstr>
      <vt:lpstr>System Font Regular</vt:lpstr>
      <vt:lpstr>System Font Regular,Sans-Serif</vt:lpstr>
      <vt:lpstr>Office Theme</vt:lpstr>
      <vt:lpstr>Cover Page</vt:lpstr>
      <vt:lpstr>(UPDATE) Fire Science Statewide Program of Study</vt:lpstr>
      <vt:lpstr>Legal Studies Statewide Program of Study</vt:lpstr>
      <vt:lpstr>Government and Public Administration Statewide Program of Study</vt:lpstr>
      <vt:lpstr>Law Enforcement Statewide Program of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Bullock, Jennifer</cp:lastModifiedBy>
  <cp:revision>249</cp:revision>
  <cp:lastPrinted>2023-05-31T19:12:15Z</cp:lastPrinted>
  <dcterms:created xsi:type="dcterms:W3CDTF">2023-02-22T18:17:43Z</dcterms:created>
  <dcterms:modified xsi:type="dcterms:W3CDTF">2023-10-11T23:13:05Z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