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1"/>
  </p:notesMasterIdLst>
  <p:handoutMasterIdLst>
    <p:handoutMasterId r:id="rId12"/>
  </p:handoutMasterIdLst>
  <p:sldIdLst>
    <p:sldId id="303" r:id="rId5"/>
    <p:sldId id="294" r:id="rId6"/>
    <p:sldId id="304" r:id="rId7"/>
    <p:sldId id="306" r:id="rId8"/>
    <p:sldId id="307" r:id="rId9"/>
    <p:sldId id="305" r:id="rId10"/>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90916B0-3819-A511-CE5E-595F00316EC7}" name="Kilgore, Marcette" initials="KM" userId="S::Marcette.Kilgore@tea.texas.gov::7b51becb-2360-4dcd-97d4-91c5dc466b64" providerId="AD"/>
  <p188:author id="{F3B56EC8-58B6-C502-C42E-81C8F58F1D99}" name="Hudson, Les" initials="HL" userId="S::les.hudson@tea.texas.gov::1b51e3df-f37c-4646-8151-9652bb88c0d0" providerId="AD"/>
  <p188:author id="{B2C41FDD-F99C-6F24-2C88-A4DA17B32633}" name="Bauserman, Alexis" initials="BA" userId="S::alexis.bauserman@tea.texas.gov::d99aeb51-3aaa-4185-9210-df7cb8e75af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742"/>
    <a:srgbClr val="B9D4ED"/>
    <a:srgbClr val="FFFFFF"/>
    <a:srgbClr val="0432FF"/>
    <a:srgbClr val="0080A3"/>
    <a:srgbClr val="008CB2"/>
    <a:srgbClr val="0000FF"/>
    <a:srgbClr val="AD621E"/>
    <a:srgbClr val="ED0000"/>
    <a:srgbClr val="FF2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25846C-959F-43A4-B840-6F64E4078A40}" v="243" dt="2023-07-11T16:27:40.958"/>
    <p1510:client id="{E37C05B3-3518-40CD-B925-4E515F59A8F3}" v="27" dt="2023-07-12T14:40:03.3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3" autoAdjust="0"/>
    <p:restoredTop sz="86388" autoAdjust="0"/>
  </p:normalViewPr>
  <p:slideViewPr>
    <p:cSldViewPr snapToGrid="0">
      <p:cViewPr>
        <p:scale>
          <a:sx n="60" d="100"/>
          <a:sy n="60" d="100"/>
        </p:scale>
        <p:origin x="920" y="2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05ABA8-81CC-BBAF-DD27-A5C035D15EC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3D4E2CE-062A-3046-52AF-F79CEF4AC9E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1CC7A1-FC6A-4A40-A94A-DAE833A7A8B9}" type="datetimeFigureOut">
              <a:rPr lang="en-US" smtClean="0"/>
              <a:t>7/12/2023</a:t>
            </a:fld>
            <a:endParaRPr lang="en-US"/>
          </a:p>
        </p:txBody>
      </p:sp>
      <p:sp>
        <p:nvSpPr>
          <p:cNvPr id="4" name="Footer Placeholder 3">
            <a:extLst>
              <a:ext uri="{FF2B5EF4-FFF2-40B4-BE49-F238E27FC236}">
                <a16:creationId xmlns:a16="http://schemas.microsoft.com/office/drawing/2014/main" id="{0D6217C9-844A-13DF-E460-6B2D1114FC5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C3E589C-4C9D-3E95-7509-6B399849A64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C4E436-BB9E-4810-9DA6-8838D94C872E}" type="slidenum">
              <a:rPr lang="en-US" smtClean="0"/>
              <a:t>‹#›</a:t>
            </a:fld>
            <a:endParaRPr lang="en-US"/>
          </a:p>
        </p:txBody>
      </p:sp>
    </p:spTree>
    <p:extLst>
      <p:ext uri="{BB962C8B-B14F-4D97-AF65-F5344CB8AC3E}">
        <p14:creationId xmlns:p14="http://schemas.microsoft.com/office/powerpoint/2010/main" val="5960323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01A62-EA2C-0143-A69F-D10CBB1579A6}" type="datetimeFigureOut">
              <a:rPr lang="en-US" smtClean="0"/>
              <a:t>7/12/2023</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AAB810-7AFB-2045-87C7-09B7157677B2}" type="slidenum">
              <a:rPr lang="en-US" smtClean="0"/>
              <a:t>‹#›</a:t>
            </a:fld>
            <a:endParaRPr lang="en-US"/>
          </a:p>
        </p:txBody>
      </p:sp>
    </p:spTree>
    <p:extLst>
      <p:ext uri="{BB962C8B-B14F-4D97-AF65-F5344CB8AC3E}">
        <p14:creationId xmlns:p14="http://schemas.microsoft.com/office/powerpoint/2010/main" val="996287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2427FD8D-FCFD-42D5-BF38-61D2BF1DD018}"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50367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538989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967941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27FD8D-FCFD-42D5-BF38-61D2BF1DD018}"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957383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27FD8D-FCFD-42D5-BF38-61D2BF1DD018}"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3899176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27FD8D-FCFD-42D5-BF38-61D2BF1DD018}" type="datetimeFigureOut">
              <a:rPr lang="en-US" smtClean="0"/>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947615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27FD8D-FCFD-42D5-BF38-61D2BF1DD018}" type="datetimeFigureOut">
              <a:rPr lang="en-US" smtClean="0"/>
              <a:t>7/12/2023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685476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27FD8D-FCFD-42D5-BF38-61D2BF1DD018}" type="datetimeFigureOut">
              <a:rPr lang="en-US" smtClean="0"/>
              <a:t>7/12/2023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1207856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27FD8D-FCFD-42D5-BF38-61D2BF1DD018}" type="datetimeFigureOut">
              <a:rPr lang="en-US" smtClean="0"/>
              <a:t>7/12/2023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81451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427FD8D-FCFD-42D5-BF38-61D2BF1DD018}" type="datetimeFigureOut">
              <a:rPr lang="en-US" smtClean="0"/>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829393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427FD8D-FCFD-42D5-BF38-61D2BF1DD018}" type="datetimeFigureOut">
              <a:rPr lang="en-US" smtClean="0"/>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5377A3-B1AA-4A1E-A233-46845C09DF58}" type="slidenum">
              <a:rPr lang="en-US" smtClean="0"/>
              <a:t>‹#›</a:t>
            </a:fld>
            <a:endParaRPr lang="en-US"/>
          </a:p>
        </p:txBody>
      </p:sp>
    </p:spTree>
    <p:extLst>
      <p:ext uri="{BB962C8B-B14F-4D97-AF65-F5344CB8AC3E}">
        <p14:creationId xmlns:p14="http://schemas.microsoft.com/office/powerpoint/2010/main" val="254731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2427FD8D-FCFD-42D5-BF38-61D2BF1DD018}" type="datetimeFigureOut">
              <a:rPr lang="en-US" smtClean="0"/>
              <a:t>7/12/2023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3B5377A3-B1AA-4A1E-A233-46845C09DF58}" type="slidenum">
              <a:rPr lang="en-US" smtClean="0"/>
              <a:t>‹#›</a:t>
            </a:fld>
            <a:endParaRPr lang="en-US"/>
          </a:p>
        </p:txBody>
      </p:sp>
    </p:spTree>
    <p:extLst>
      <p:ext uri="{BB962C8B-B14F-4D97-AF65-F5344CB8AC3E}">
        <p14:creationId xmlns:p14="http://schemas.microsoft.com/office/powerpoint/2010/main" val="3155397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ea.texas.gov/system/files/it-networking-systems_0.pdf" TargetMode="External"/><Relationship Id="rId7" Type="http://schemas.openxmlformats.org/officeDocument/2006/relationships/image" Target="../media/image1.png"/><Relationship Id="rId2" Type="http://schemas.openxmlformats.org/officeDocument/2006/relationships/hyperlink" Target="https://tea.texas.gov/system/files/it-information-technology-support-and-services_0.pdf" TargetMode="External"/><Relationship Id="rId1" Type="http://schemas.openxmlformats.org/officeDocument/2006/relationships/slideLayout" Target="../slideLayouts/slideLayout1.xml"/><Relationship Id="rId6" Type="http://schemas.openxmlformats.org/officeDocument/2006/relationships/hyperlink" Target="https://tea.texas.gov/system/files/stem-cybersecurity_0.pdf" TargetMode="External"/><Relationship Id="rId5" Type="http://schemas.openxmlformats.org/officeDocument/2006/relationships/hyperlink" Target="https://tea.texas.gov/system/files/stem-programming-and-software-development_0.pdf" TargetMode="External"/><Relationship Id="rId4" Type="http://schemas.openxmlformats.org/officeDocument/2006/relationships/hyperlink" Target="https://tea.texas.gov/system/files/it-web-development_0.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https://texreg.sos.state.tx.us/public/readtac$ext.ViewTAC?tac_view=5&amp;ti=19&amp;pt=2&amp;ch=112&amp;sch=D&amp;rl=Y"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E4502EB9-5CE0-D1A9-548E-61357CDA1786}"/>
              </a:ext>
            </a:extLst>
          </p:cNvPr>
          <p:cNvSpPr>
            <a:spLocks noGrp="1" noChangeArrowheads="1"/>
          </p:cNvSpPr>
          <p:nvPr>
            <p:ph type="title" idx="4294967295"/>
          </p:nvPr>
        </p:nvSpPr>
        <p:spPr bwMode="auto">
          <a:xfrm>
            <a:off x="0" y="969963"/>
            <a:ext cx="7772400" cy="45720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none" lIns="91440" tIns="45720" rIns="91440" bIns="45720" numCol="1" spcCol="0" rtlCol="0" fromWordArt="0" anchor="ctr" anchorCtr="0" forceAA="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rPr>
              <a:t>Cover Page</a:t>
            </a:r>
            <a:endParaRPr kumimoji="0" lang="en-US" altLang="en-US" sz="1800" b="0" i="0" u="none" strike="noStrike" kern="1200" cap="none" spc="0" normalizeH="0" baseline="0" noProof="0" dirty="0">
              <a:ln>
                <a:noFill/>
              </a:ln>
              <a:solidFill>
                <a:schemeClr val="tx1"/>
              </a:solidFill>
              <a:effectLst/>
              <a:uLnTx/>
              <a:uFillTx/>
              <a:latin typeface="Arial" panose="020B0604020202020204" pitchFamily="34" charset="0"/>
              <a:ea typeface="+mn-ea"/>
              <a:cs typeface="+mn-cs"/>
            </a:endParaRPr>
          </a:p>
        </p:txBody>
      </p:sp>
      <p:graphicFrame>
        <p:nvGraphicFramePr>
          <p:cNvPr id="6" name="Table 5">
            <a:extLst>
              <a:ext uri="{FF2B5EF4-FFF2-40B4-BE49-F238E27FC236}">
                <a16:creationId xmlns:a16="http://schemas.microsoft.com/office/drawing/2014/main" id="{322196A2-F140-ECF8-F0AE-505B73DDF51D}"/>
              </a:ext>
            </a:extLst>
          </p:cNvPr>
          <p:cNvGraphicFramePr>
            <a:graphicFrameLocks noGrp="1"/>
          </p:cNvGraphicFramePr>
          <p:nvPr>
            <p:extLst>
              <p:ext uri="{D42A27DB-BD31-4B8C-83A1-F6EECF244321}">
                <p14:modId xmlns:p14="http://schemas.microsoft.com/office/powerpoint/2010/main" val="137571799"/>
              </p:ext>
            </p:extLst>
          </p:nvPr>
        </p:nvGraphicFramePr>
        <p:xfrm>
          <a:off x="830262" y="1668209"/>
          <a:ext cx="6111875" cy="873189"/>
        </p:xfrm>
        <a:graphic>
          <a:graphicData uri="http://schemas.openxmlformats.org/drawingml/2006/table">
            <a:tbl>
              <a:tblPr firstRow="1" firstCol="1" bandRow="1"/>
              <a:tblGrid>
                <a:gridCol w="1025525">
                  <a:extLst>
                    <a:ext uri="{9D8B030D-6E8A-4147-A177-3AD203B41FA5}">
                      <a16:colId xmlns:a16="http://schemas.microsoft.com/office/drawing/2014/main" val="1369034697"/>
                    </a:ext>
                  </a:extLst>
                </a:gridCol>
                <a:gridCol w="5086350">
                  <a:extLst>
                    <a:ext uri="{9D8B030D-6E8A-4147-A177-3AD203B41FA5}">
                      <a16:colId xmlns:a16="http://schemas.microsoft.com/office/drawing/2014/main" val="2223036198"/>
                    </a:ext>
                  </a:extLst>
                </a:gridCol>
              </a:tblGrid>
              <a:tr h="0">
                <a:tc>
                  <a:txBody>
                    <a:bodyPr/>
                    <a:lstStyle/>
                    <a:p>
                      <a:pPr marL="0" marR="0" algn="r">
                        <a:lnSpc>
                          <a:spcPct val="107000"/>
                        </a:lnSpc>
                        <a:spcBef>
                          <a:spcPts val="0"/>
                        </a:spcBef>
                        <a:spcAft>
                          <a:spcPts val="0"/>
                        </a:spcAft>
                      </a:pPr>
                      <a:r>
                        <a:rPr lang="en-US" sz="1200" b="1" kern="100">
                          <a:solidFill>
                            <a:srgbClr val="000000"/>
                          </a:solidFill>
                          <a:effectLst/>
                          <a:latin typeface="Calibri"/>
                          <a:ea typeface="Calibri"/>
                          <a:cs typeface="Times New Roman"/>
                        </a:rPr>
                        <a:t>Title</a:t>
                      </a:r>
                      <a:endParaRPr lang="en-US" sz="1050" kern="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nSpc>
                          <a:spcPct val="107000"/>
                        </a:lnSpc>
                        <a:spcBef>
                          <a:spcPts val="0"/>
                        </a:spcBef>
                        <a:spcAft>
                          <a:spcPts val="0"/>
                        </a:spcAft>
                      </a:pPr>
                      <a:r>
                        <a:rPr lang="en-US" sz="1200" kern="100" dirty="0">
                          <a:effectLst/>
                          <a:latin typeface="Calibri"/>
                          <a:ea typeface="Calibri"/>
                          <a:cs typeface="Times New Roman"/>
                        </a:rPr>
                        <a:t>Information Technology Program of Study Recommended Updates</a:t>
                      </a:r>
                      <a:endParaRPr lang="en-US" sz="105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7214731"/>
                  </a:ext>
                </a:extLst>
              </a:tr>
              <a:tr h="0">
                <a:tc>
                  <a:txBody>
                    <a:bodyPr/>
                    <a:lstStyle/>
                    <a:p>
                      <a:pPr marL="0" marR="0" algn="r">
                        <a:lnSpc>
                          <a:spcPct val="107000"/>
                        </a:lnSpc>
                        <a:spcBef>
                          <a:spcPts val="0"/>
                        </a:spcBef>
                        <a:spcAft>
                          <a:spcPts val="0"/>
                        </a:spcAft>
                      </a:pPr>
                      <a:r>
                        <a:rPr lang="en-US" sz="1200" b="1" kern="100">
                          <a:solidFill>
                            <a:srgbClr val="000000"/>
                          </a:solidFill>
                          <a:effectLst/>
                          <a:latin typeface="Calibri"/>
                          <a:ea typeface="Calibri"/>
                          <a:cs typeface="Times New Roman"/>
                        </a:rPr>
                        <a:t>Description</a:t>
                      </a:r>
                      <a:endParaRPr lang="en-US" sz="1050" kern="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nSpc>
                          <a:spcPct val="107000"/>
                        </a:lnSpc>
                        <a:spcBef>
                          <a:spcPts val="0"/>
                        </a:spcBef>
                        <a:spcAft>
                          <a:spcPts val="0"/>
                        </a:spcAft>
                      </a:pPr>
                      <a:r>
                        <a:rPr lang="en-US" sz="1100" b="0" i="0" u="none" strike="noStrike" kern="1200" dirty="0">
                          <a:solidFill>
                            <a:schemeClr val="tx1"/>
                          </a:solidFill>
                          <a:effectLst/>
                          <a:latin typeface="+mn-lt"/>
                          <a:ea typeface="+mn-ea"/>
                          <a:cs typeface="+mn-cs"/>
                        </a:rPr>
                        <a:t>Program of study recommendations from the Texas Education Agency (TEA) Career and Technology Education (CTE) Advisory Committee.</a:t>
                      </a:r>
                      <a:endParaRPr lang="en-US" sz="110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6946258"/>
                  </a:ext>
                </a:extLst>
              </a:tr>
              <a:tr h="0">
                <a:tc>
                  <a:txBody>
                    <a:bodyPr/>
                    <a:lstStyle/>
                    <a:p>
                      <a:pPr marL="0" marR="0" algn="r">
                        <a:lnSpc>
                          <a:spcPct val="107000"/>
                        </a:lnSpc>
                        <a:spcBef>
                          <a:spcPts val="0"/>
                        </a:spcBef>
                        <a:spcAft>
                          <a:spcPts val="0"/>
                        </a:spcAft>
                      </a:pPr>
                      <a:r>
                        <a:rPr lang="en-US" sz="1200" b="1" kern="100">
                          <a:solidFill>
                            <a:srgbClr val="000000"/>
                          </a:solidFill>
                          <a:effectLst/>
                          <a:latin typeface="Calibri"/>
                          <a:ea typeface="Calibri"/>
                          <a:cs typeface="Times New Roman"/>
                        </a:rPr>
                        <a:t>How to Use</a:t>
                      </a:r>
                      <a:endParaRPr lang="en-US" sz="1050" kern="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D4ED"/>
                    </a:solidFill>
                  </a:tcPr>
                </a:tc>
                <a:tc>
                  <a:txBody>
                    <a:bodyPr/>
                    <a:lstStyle/>
                    <a:p>
                      <a:pPr marL="0" marR="0" algn="l">
                        <a:spcBef>
                          <a:spcPts val="0"/>
                        </a:spcBef>
                        <a:spcAft>
                          <a:spcPts val="0"/>
                        </a:spcAft>
                      </a:pPr>
                      <a:r>
                        <a:rPr lang="en-US" sz="1100" b="0" i="0" u="none" strike="noStrike" kern="1200" dirty="0">
                          <a:solidFill>
                            <a:schemeClr val="tx1"/>
                          </a:solidFill>
                          <a:effectLst/>
                          <a:latin typeface="+mn-lt"/>
                          <a:ea typeface="+mn-ea"/>
                          <a:cs typeface="+mn-cs"/>
                        </a:rPr>
                        <a:t>These documents contain the updated program of study framework proposals. Use the key below to review the recommended updates to the programs of study.</a:t>
                      </a:r>
                      <a:endParaRPr lang="en-US" sz="1100" kern="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8478269"/>
                  </a:ext>
                </a:extLst>
              </a:tr>
            </a:tbl>
          </a:graphicData>
        </a:graphic>
      </p:graphicFrame>
      <p:graphicFrame>
        <p:nvGraphicFramePr>
          <p:cNvPr id="3" name="Table 2">
            <a:extLst>
              <a:ext uri="{FF2B5EF4-FFF2-40B4-BE49-F238E27FC236}">
                <a16:creationId xmlns:a16="http://schemas.microsoft.com/office/drawing/2014/main" id="{D0305F1F-29A6-74D1-4BEE-48CCB16BD0E5}"/>
              </a:ext>
            </a:extLst>
          </p:cNvPr>
          <p:cNvGraphicFramePr>
            <a:graphicFrameLocks noGrp="1"/>
          </p:cNvGraphicFramePr>
          <p:nvPr>
            <p:extLst>
              <p:ext uri="{D42A27DB-BD31-4B8C-83A1-F6EECF244321}">
                <p14:modId xmlns:p14="http://schemas.microsoft.com/office/powerpoint/2010/main" val="2449075377"/>
              </p:ext>
            </p:extLst>
          </p:nvPr>
        </p:nvGraphicFramePr>
        <p:xfrm>
          <a:off x="830261" y="2882451"/>
          <a:ext cx="6111875" cy="2787905"/>
        </p:xfrm>
        <a:graphic>
          <a:graphicData uri="http://schemas.openxmlformats.org/drawingml/2006/table">
            <a:tbl>
              <a:tblPr firstRow="1" firstCol="1">
                <a:tableStyleId>{5C22544A-7EE6-4342-B048-85BDC9FD1C3A}</a:tableStyleId>
              </a:tblPr>
              <a:tblGrid>
                <a:gridCol w="2944269">
                  <a:extLst>
                    <a:ext uri="{9D8B030D-6E8A-4147-A177-3AD203B41FA5}">
                      <a16:colId xmlns:a16="http://schemas.microsoft.com/office/drawing/2014/main" val="2531653642"/>
                    </a:ext>
                  </a:extLst>
                </a:gridCol>
                <a:gridCol w="3167606">
                  <a:extLst>
                    <a:ext uri="{9D8B030D-6E8A-4147-A177-3AD203B41FA5}">
                      <a16:colId xmlns:a16="http://schemas.microsoft.com/office/drawing/2014/main" val="3280428975"/>
                    </a:ext>
                  </a:extLst>
                </a:gridCol>
              </a:tblGrid>
              <a:tr h="551715">
                <a:tc>
                  <a:txBody>
                    <a:bodyPr/>
                    <a:lstStyle/>
                    <a:p>
                      <a:pPr marL="0" marR="0">
                        <a:spcBef>
                          <a:spcPts val="0"/>
                        </a:spcBef>
                        <a:spcAft>
                          <a:spcPts val="0"/>
                        </a:spcAft>
                      </a:pPr>
                      <a:r>
                        <a:rPr lang="en-US" sz="1200" kern="100" dirty="0">
                          <a:solidFill>
                            <a:schemeClr val="tx1"/>
                          </a:solidFill>
                          <a:effectLst/>
                        </a:rPr>
                        <a:t>Current Program of Study Names</a:t>
                      </a:r>
                      <a:endParaRPr lang="en-US" sz="1200" kern="100" dirty="0">
                        <a:solidFill>
                          <a:schemeClr val="tx1"/>
                        </a:solidFill>
                        <a:effectLst/>
                        <a:latin typeface="Calibri"/>
                        <a:cs typeface="Times New Roman"/>
                      </a:endParaRPr>
                    </a:p>
                    <a:p>
                      <a:pPr marL="0" marR="0" lvl="0">
                        <a:spcBef>
                          <a:spcPts val="0"/>
                        </a:spcBef>
                        <a:spcAft>
                          <a:spcPts val="0"/>
                        </a:spcAft>
                        <a:buNone/>
                      </a:pPr>
                      <a:r>
                        <a:rPr lang="en-US" sz="1000" kern="100" dirty="0">
                          <a:solidFill>
                            <a:schemeClr val="tx1"/>
                          </a:solidFill>
                          <a:effectLst/>
                        </a:rPr>
                        <a:t>(Links are to CURRENT framework documents)</a:t>
                      </a:r>
                      <a:endParaRPr lang="en-US" sz="1200" kern="100" dirty="0">
                        <a:solidFill>
                          <a:schemeClr val="tx1"/>
                        </a:solidFill>
                        <a:effectLst/>
                        <a:latin typeface="Calibri"/>
                        <a:ea typeface="Calibri" panose="020F0502020204030204" pitchFamily="34" charset="0"/>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4ED"/>
                    </a:solidFill>
                  </a:tcPr>
                </a:tc>
                <a:tc>
                  <a:txBody>
                    <a:bodyPr/>
                    <a:lstStyle/>
                    <a:p>
                      <a:pPr marL="0" marR="0">
                        <a:spcBef>
                          <a:spcPts val="0"/>
                        </a:spcBef>
                        <a:spcAft>
                          <a:spcPts val="0"/>
                        </a:spcAft>
                      </a:pPr>
                      <a:r>
                        <a:rPr lang="en-US" sz="1200" kern="100" dirty="0">
                          <a:solidFill>
                            <a:schemeClr val="tx1"/>
                          </a:solidFill>
                          <a:effectLst/>
                        </a:rPr>
                        <a:t>Proposed Name</a:t>
                      </a:r>
                      <a:endParaRPr lang="en-US" sz="12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4ED"/>
                    </a:solidFill>
                  </a:tcPr>
                </a:tc>
                <a:extLst>
                  <a:ext uri="{0D108BD9-81ED-4DB2-BD59-A6C34878D82A}">
                    <a16:rowId xmlns:a16="http://schemas.microsoft.com/office/drawing/2014/main" val="265292944"/>
                  </a:ext>
                </a:extLst>
              </a:tr>
              <a:tr h="277281">
                <a:tc>
                  <a:txBody>
                    <a:bodyPr/>
                    <a:lstStyle/>
                    <a:p>
                      <a:pPr marL="0" marR="0">
                        <a:spcBef>
                          <a:spcPts val="0"/>
                        </a:spcBef>
                        <a:spcAft>
                          <a:spcPts val="0"/>
                        </a:spcAft>
                      </a:pPr>
                      <a:r>
                        <a:rPr lang="en-US" sz="1200" u="sng" kern="100" dirty="0">
                          <a:solidFill>
                            <a:schemeClr val="tx1"/>
                          </a:solidFill>
                          <a:effectLst/>
                          <a:hlinkClick r:id="rId2">
                            <a:extLst>
                              <a:ext uri="{A12FA001-AC4F-418D-AE19-62706E023703}">
                                <ahyp:hlinkClr xmlns:ahyp="http://schemas.microsoft.com/office/drawing/2018/hyperlinkcolor" val="tx"/>
                              </a:ext>
                            </a:extLst>
                          </a:hlinkClick>
                        </a:rPr>
                        <a:t>Information Technology Support and Services</a:t>
                      </a:r>
                      <a:endParaRPr lang="en-US" sz="1200" u="sng" kern="100" dirty="0">
                        <a:solidFill>
                          <a:schemeClr val="tx1"/>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200" kern="100" dirty="0">
                          <a:effectLst/>
                        </a:rPr>
                        <a:t>No Update </a:t>
                      </a:r>
                      <a:endParaRPr lang="en-US" sz="1200" strike="noStrike" kern="100" dirty="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5551825"/>
                  </a:ext>
                </a:extLst>
              </a:tr>
              <a:tr h="259307">
                <a:tc>
                  <a:txBody>
                    <a:bodyPr/>
                    <a:lstStyle/>
                    <a:p>
                      <a:pPr marL="0" marR="0">
                        <a:spcBef>
                          <a:spcPts val="0"/>
                        </a:spcBef>
                        <a:spcAft>
                          <a:spcPts val="0"/>
                        </a:spcAft>
                      </a:pPr>
                      <a:r>
                        <a:rPr lang="en-US" sz="1200" u="sng" kern="100" dirty="0">
                          <a:solidFill>
                            <a:schemeClr val="tx1"/>
                          </a:solidFill>
                          <a:effectLst/>
                          <a:hlinkClick r:id="rId3">
                            <a:extLst>
                              <a:ext uri="{A12FA001-AC4F-418D-AE19-62706E023703}">
                                <ahyp:hlinkClr xmlns:ahyp="http://schemas.microsoft.com/office/drawing/2018/hyperlinkcolor" val="tx"/>
                              </a:ext>
                            </a:extLst>
                          </a:hlinkClick>
                        </a:rPr>
                        <a:t>Networking Systems</a:t>
                      </a:r>
                      <a:endParaRPr lang="en-US" sz="1200" u="sng" kern="100" dirty="0">
                        <a:solidFill>
                          <a:schemeClr val="tx1"/>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US" sz="1200" kern="100" dirty="0">
                          <a:effectLst/>
                        </a:rPr>
                        <a:t>No Update </a:t>
                      </a:r>
                      <a:endParaRPr lang="en-US" sz="1200" strike="noStrike" kern="100" dirty="0">
                        <a:solidFill>
                          <a:srgbClr val="FF0000"/>
                        </a:solidFill>
                        <a:effectLst/>
                      </a:endParaRPr>
                    </a:p>
                    <a:p>
                      <a:pPr marL="0" marR="0">
                        <a:spcBef>
                          <a:spcPts val="0"/>
                        </a:spcBef>
                        <a:spcAft>
                          <a:spcPts val="0"/>
                        </a:spcAft>
                      </a:pPr>
                      <a:endParaRPr lang="en-US" sz="1200" strike="noStrike" kern="100" dirty="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9047071"/>
                  </a:ext>
                </a:extLst>
              </a:tr>
              <a:tr h="252745">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kumimoji="0" lang="en-US" sz="1200" b="1" i="0" u="none" strike="noStrike" kern="100" cap="none" spc="0" normalizeH="0" baseline="0" noProof="0" dirty="0">
                          <a:ln>
                            <a:noFill/>
                          </a:ln>
                          <a:solidFill>
                            <a:schemeClr val="tx1"/>
                          </a:solidFill>
                          <a:effectLst/>
                          <a:uLnTx/>
                          <a:uFillTx/>
                          <a:latin typeface="Calibri"/>
                          <a:ea typeface="+mn-ea"/>
                          <a:cs typeface="+mn-cs"/>
                          <a:hlinkClick r:id="rId4">
                            <a:extLst>
                              <a:ext uri="{A12FA001-AC4F-418D-AE19-62706E023703}">
                                <ahyp:hlinkClr xmlns:ahyp="http://schemas.microsoft.com/office/drawing/2018/hyperlinkcolor" val="tx"/>
                              </a:ext>
                            </a:extLst>
                          </a:hlinkClick>
                        </a:rPr>
                        <a:t>Web Development</a:t>
                      </a:r>
                      <a:endParaRPr kumimoji="0" lang="en-US" sz="1200" b="1" i="0" u="none" strike="noStrike" kern="100" cap="none" spc="0" normalizeH="0" baseline="0" noProof="0" dirty="0">
                        <a:ln>
                          <a:noFill/>
                        </a:ln>
                        <a:solidFill>
                          <a:schemeClr val="tx1"/>
                        </a:solidFill>
                        <a:effectLst/>
                        <a:uLnTx/>
                        <a:uFillTx/>
                        <a:latin typeface="Calibri"/>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kumimoji="0" lang="en-US" sz="1200" b="0" i="0" u="none" strike="noStrike" kern="100" cap="none" spc="0" normalizeH="0" baseline="0" noProof="0" dirty="0">
                          <a:ln>
                            <a:noFill/>
                          </a:ln>
                          <a:solidFill>
                            <a:schemeClr val="tx1"/>
                          </a:solidFill>
                          <a:effectLst/>
                          <a:uLnTx/>
                          <a:uFillTx/>
                          <a:latin typeface="Calibri" panose="020F0502020204030204"/>
                          <a:ea typeface="+mn-ea"/>
                          <a:cs typeface="+mn-cs"/>
                        </a:rPr>
                        <a:t>No Update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1493119"/>
                  </a:ext>
                </a:extLst>
              </a:tr>
              <a:tr h="337525">
                <a:tc>
                  <a:txBody>
                    <a:bodyPr/>
                    <a:lstStyle/>
                    <a:p>
                      <a:pPr marL="0" marR="0">
                        <a:spcBef>
                          <a:spcPts val="0"/>
                        </a:spcBef>
                        <a:spcAft>
                          <a:spcPts val="0"/>
                        </a:spcAft>
                      </a:pPr>
                      <a:r>
                        <a:rPr lang="en-US" sz="1200" u="sng" kern="100" dirty="0">
                          <a:solidFill>
                            <a:schemeClr val="tx1">
                              <a:lumMod val="95000"/>
                              <a:lumOff val="5000"/>
                            </a:schemeClr>
                          </a:solidFill>
                          <a:effectLst/>
                          <a:hlinkClick r:id="rId5">
                            <a:extLst>
                              <a:ext uri="{A12FA001-AC4F-418D-AE19-62706E023703}">
                                <ahyp:hlinkClr xmlns:ahyp="http://schemas.microsoft.com/office/drawing/2018/hyperlinkcolor" val="tx"/>
                              </a:ext>
                            </a:extLst>
                          </a:hlinkClick>
                        </a:rPr>
                        <a:t>Programming and Software Development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200" b="1" kern="100" dirty="0">
                          <a:solidFill>
                            <a:srgbClr val="007742"/>
                          </a:solidFill>
                          <a:effectLst/>
                        </a:rPr>
                        <a:t>(ADD) Programming and Software Development from STEM</a:t>
                      </a:r>
                    </a:p>
                    <a:p>
                      <a:pPr marL="0" marR="0">
                        <a:spcBef>
                          <a:spcPts val="0"/>
                        </a:spcBef>
                        <a:spcAft>
                          <a:spcPts val="0"/>
                        </a:spcAft>
                      </a:pPr>
                      <a:endParaRPr lang="en-US" sz="1200" b="1" kern="100" dirty="0">
                        <a:solidFill>
                          <a:srgbClr val="0432FF"/>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3095056"/>
                  </a:ext>
                </a:extLst>
              </a:tr>
              <a:tr h="337525">
                <a:tc>
                  <a:txBody>
                    <a:bodyPr/>
                    <a:lstStyle/>
                    <a:p>
                      <a:pPr marL="0" marR="0">
                        <a:spcBef>
                          <a:spcPts val="0"/>
                        </a:spcBef>
                        <a:spcAft>
                          <a:spcPts val="0"/>
                        </a:spcAft>
                      </a:pPr>
                      <a:r>
                        <a:rPr lang="en-US" sz="1200" b="1" u="sng" kern="100" dirty="0">
                          <a:solidFill>
                            <a:schemeClr val="tx1">
                              <a:lumMod val="95000"/>
                              <a:lumOff val="5000"/>
                            </a:schemeClr>
                          </a:solidFill>
                          <a:effectLst/>
                          <a:hlinkClick r:id="rId6">
                            <a:extLst>
                              <a:ext uri="{A12FA001-AC4F-418D-AE19-62706E023703}">
                                <ahyp:hlinkClr xmlns:ahyp="http://schemas.microsoft.com/office/drawing/2018/hyperlinkcolor" val="tx"/>
                              </a:ext>
                            </a:extLst>
                          </a:hlinkClick>
                        </a:rPr>
                        <a:t>Cybersecurity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200" b="1" kern="100" dirty="0">
                          <a:solidFill>
                            <a:srgbClr val="007742"/>
                          </a:solidFill>
                          <a:effectLst/>
                        </a:rPr>
                        <a:t>(ADD) Cybersecurity from STEM</a:t>
                      </a:r>
                    </a:p>
                    <a:p>
                      <a:pPr marL="0" marR="0">
                        <a:spcBef>
                          <a:spcPts val="0"/>
                        </a:spcBef>
                        <a:spcAft>
                          <a:spcPts val="0"/>
                        </a:spcAft>
                      </a:pPr>
                      <a:endParaRPr lang="en-US" sz="1200" b="1" strike="noStrike" kern="100" dirty="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5506362"/>
                  </a:ext>
                </a:extLst>
              </a:tr>
              <a:tr h="337525">
                <a:tc>
                  <a:txBody>
                    <a:bodyPr/>
                    <a:lstStyle/>
                    <a:p>
                      <a:pPr marL="0" marR="0">
                        <a:spcBef>
                          <a:spcPts val="0"/>
                        </a:spcBef>
                        <a:spcAft>
                          <a:spcPts val="0"/>
                        </a:spcAft>
                      </a:pPr>
                      <a:endParaRPr lang="en-US" sz="1200" kern="100">
                        <a:solidFill>
                          <a:schemeClr val="tx1">
                            <a:lumMod val="95000"/>
                            <a:lumOff val="5000"/>
                          </a:schemeClr>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200" strike="noStrike" kern="100" dirty="0">
                        <a:solidFill>
                          <a:srgbClr val="FF0000"/>
                        </a:solidFill>
                        <a:effectLs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0114214"/>
                  </a:ext>
                </a:extLst>
              </a:tr>
            </a:tbl>
          </a:graphicData>
        </a:graphic>
      </p:graphicFrame>
      <p:sp>
        <p:nvSpPr>
          <p:cNvPr id="9" name="TextBox 8">
            <a:extLst>
              <a:ext uri="{FF2B5EF4-FFF2-40B4-BE49-F238E27FC236}">
                <a16:creationId xmlns:a16="http://schemas.microsoft.com/office/drawing/2014/main" id="{1B7AAADC-01F5-56E2-52CC-55D683D62440}"/>
              </a:ext>
            </a:extLst>
          </p:cNvPr>
          <p:cNvSpPr txBox="1"/>
          <p:nvPr/>
        </p:nvSpPr>
        <p:spPr>
          <a:xfrm>
            <a:off x="791205" y="5865945"/>
            <a:ext cx="5211192" cy="1046440"/>
          </a:xfrm>
          <a:prstGeom prst="rect">
            <a:avLst/>
          </a:prstGeom>
          <a:noFill/>
        </p:spPr>
        <p:txBody>
          <a:bodyPr wrap="square" lIns="91440" tIns="45720" rIns="91440" bIns="45720" anchor="t">
            <a:spAutoFit/>
          </a:bodyPr>
          <a:lstStyle/>
          <a:p>
            <a:r>
              <a:rPr lang="en-US" sz="1400" b="1"/>
              <a:t>Key</a:t>
            </a:r>
          </a:p>
          <a:p>
            <a:pPr marL="171450" indent="-171450">
              <a:buFont typeface="Arial" panose="020B0604020202020204" pitchFamily="34" charset="0"/>
              <a:buChar char="•"/>
              <a:defRPr/>
            </a:pPr>
            <a:r>
              <a:rPr kumimoji="0" lang="en-US" sz="1200" b="0" i="0" u="none" strike="noStrike" kern="1200" cap="none" spc="0" normalizeH="0" baseline="0" noProof="0">
                <a:ln>
                  <a:noFill/>
                </a:ln>
                <a:solidFill>
                  <a:srgbClr val="007742"/>
                </a:solidFill>
                <a:effectLst/>
                <a:uLnTx/>
                <a:uFillTx/>
                <a:latin typeface="Calibri" panose="020F0502020204030204"/>
                <a:ea typeface="+mn-ea"/>
                <a:cs typeface="+mn-cs"/>
              </a:rPr>
              <a:t>(ADD)</a:t>
            </a:r>
            <a:r>
              <a:rPr lang="en-US" sz="1200">
                <a:solidFill>
                  <a:srgbClr val="007742"/>
                </a:solidFill>
                <a:latin typeface="Calibri" panose="020F0502020204030204"/>
              </a:rPr>
              <a:t> </a:t>
            </a:r>
            <a:r>
              <a:rPr kumimoji="0" lang="en-US" sz="1200" b="0" i="0" u="none" strike="noStrike" kern="1200" cap="none" spc="0" normalizeH="0" baseline="0" noProof="0">
                <a:ln>
                  <a:noFill/>
                </a:ln>
                <a:solidFill>
                  <a:srgbClr val="007742"/>
                </a:solidFill>
                <a:effectLst/>
                <a:uLnTx/>
                <a:uFillTx/>
                <a:latin typeface="Calibri" panose="020F0502020204030204"/>
                <a:ea typeface="+mn-ea"/>
                <a:cs typeface="+mn-cs"/>
              </a:rPr>
              <a:t> = Recommend Add</a:t>
            </a:r>
            <a:endParaRPr lang="en-US" sz="1400" b="1">
              <a:solidFill>
                <a:srgbClr val="007742"/>
              </a:solidFill>
            </a:endParaRPr>
          </a:p>
          <a:p>
            <a:pPr marL="171450" indent="-171450">
              <a:buFont typeface="Arial" panose="020B0604020202020204" pitchFamily="34" charset="0"/>
              <a:buChar char="•"/>
            </a:pPr>
            <a:r>
              <a:rPr lang="en-US" sz="1200">
                <a:solidFill>
                  <a:srgbClr val="ED0000"/>
                </a:solidFill>
              </a:rPr>
              <a:t>(REMOVE) = Recommend Remove</a:t>
            </a:r>
            <a:endParaRPr lang="en-US" sz="1200">
              <a:solidFill>
                <a:srgbClr val="ED0000"/>
              </a:solidFill>
              <a:ea typeface="Calibri"/>
              <a:cs typeface="Calibri"/>
            </a:endParaRPr>
          </a:p>
          <a:p>
            <a:pPr marL="171450" indent="-171450">
              <a:buFont typeface="Arial" panose="020B0604020202020204" pitchFamily="34" charset="0"/>
              <a:buChar char="•"/>
            </a:pPr>
            <a:r>
              <a:rPr lang="en-US" sz="1200">
                <a:solidFill>
                  <a:srgbClr val="0432FF"/>
                </a:solidFill>
                <a:cs typeface="Calibri" panose="020F0502020204030204"/>
              </a:rPr>
              <a:t>(CHANGE) = Recommend Title/Name Update</a:t>
            </a:r>
            <a:endParaRPr lang="en-US" sz="1200" strike="sngStrike">
              <a:solidFill>
                <a:srgbClr val="0432FF"/>
              </a:solidFill>
              <a:cs typeface="Calibri" panose="020F0502020204030204"/>
            </a:endParaRPr>
          </a:p>
          <a:p>
            <a:pPr marL="171450" indent="-171450">
              <a:buFont typeface="Arial" panose="020B0604020202020204" pitchFamily="34" charset="0"/>
              <a:buChar char="•"/>
            </a:pPr>
            <a:r>
              <a:rPr lang="en-US" sz="1200">
                <a:solidFill>
                  <a:srgbClr val="0080A3"/>
                </a:solidFill>
              </a:rPr>
              <a:t>(MERGE) = Combined Program of Study</a:t>
            </a:r>
            <a:endParaRPr lang="en-US" sz="1200">
              <a:solidFill>
                <a:srgbClr val="0080A3"/>
              </a:solidFill>
              <a:ea typeface="Calibri"/>
              <a:cs typeface="Calibri"/>
            </a:endParaRPr>
          </a:p>
        </p:txBody>
      </p:sp>
      <p:pic>
        <p:nvPicPr>
          <p:cNvPr id="7" name="Picture 6" descr="A blue and orange TEA logo">
            <a:extLst>
              <a:ext uri="{FF2B5EF4-FFF2-40B4-BE49-F238E27FC236}">
                <a16:creationId xmlns:a16="http://schemas.microsoft.com/office/drawing/2014/main" id="{29454FE4-9BAC-1B56-D50C-223DE000A81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429692" y="224727"/>
            <a:ext cx="1024890" cy="504190"/>
          </a:xfrm>
          <a:prstGeom prst="rect">
            <a:avLst/>
          </a:prstGeom>
        </p:spPr>
      </p:pic>
    </p:spTree>
    <p:extLst>
      <p:ext uri="{BB962C8B-B14F-4D97-AF65-F5344CB8AC3E}">
        <p14:creationId xmlns:p14="http://schemas.microsoft.com/office/powerpoint/2010/main" val="1654368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9747" y="960079"/>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800" b="1" i="0" u="none" strike="noStrike" kern="1200" cap="none" spc="0" normalizeH="0" baseline="0" noProof="0" dirty="0">
                <a:ln>
                  <a:noFill/>
                </a:ln>
                <a:solidFill>
                  <a:schemeClr val="tx1">
                    <a:lumMod val="85000"/>
                    <a:lumOff val="15000"/>
                  </a:schemeClr>
                </a:solidFill>
                <a:effectLst/>
                <a:uLnTx/>
                <a:uFillTx/>
                <a:latin typeface="Calibri"/>
                <a:ea typeface="Open Sans"/>
                <a:cs typeface="Open Sans"/>
              </a:rPr>
              <a:t>Information Technology Support and Services</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2129"/>
            <a:ext cx="7772400" cy="976165"/>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 Information Technology Career Cluster</a:t>
            </a:r>
          </a:p>
          <a:p>
            <a:r>
              <a:rPr lang="en-US" sz="1100" dirty="0">
                <a:ea typeface="Open Sans"/>
                <a:cs typeface="Open Sans"/>
              </a:rPr>
              <a:t>The Information Technology (IT) Career Cluster focuses on building linkages in IT occupations for entry level, technical, and professional careers related to the design, development, support, and management of hardware, software, multimedia, and systems integration services.</a:t>
            </a:r>
          </a:p>
        </p:txBody>
      </p:sp>
      <p:sp>
        <p:nvSpPr>
          <p:cNvPr id="16" name="TextBox 15">
            <a:extLst>
              <a:ext uri="{FF2B5EF4-FFF2-40B4-BE49-F238E27FC236}">
                <a16:creationId xmlns:a16="http://schemas.microsoft.com/office/drawing/2014/main" id="{45B626E6-8348-4674-98E4-44E535C907C6}"/>
              </a:ext>
            </a:extLst>
          </p:cNvPr>
          <p:cNvSpPr txBox="1"/>
          <p:nvPr/>
        </p:nvSpPr>
        <p:spPr>
          <a:xfrm>
            <a:off x="-9747" y="1582869"/>
            <a:ext cx="7782147" cy="947952"/>
          </a:xfrm>
          <a:prstGeom prst="rect">
            <a:avLst/>
          </a:prstGeom>
          <a:solidFill>
            <a:srgbClr val="B9D4ED"/>
          </a:solidFill>
        </p:spPr>
        <p:txBody>
          <a:bodyPr wrap="square" lIns="100584" tIns="50292" rIns="100584" bIns="50292" rtlCol="0" anchor="t">
            <a:spAutoFit/>
          </a:bodyPr>
          <a:lstStyle/>
          <a:p>
            <a:r>
              <a:rPr lang="en-US" sz="1100" dirty="0">
                <a:ea typeface="Calibri"/>
                <a:cs typeface="Calibri"/>
              </a:rPr>
              <a:t>The Information Technology Support and Services program of study explores the occupations and educational opportunities associated with administering, testing, and implementing computer databases and applying knowledge of database management systems. This program of study may also include analyzing user requirements and problems to automate or improve existing systems and review computer system capabilities. This program of study may also include exploration into the research, design, or testing of computer or computer-related equipment for commercial, industrial, military, or scientific use.</a:t>
            </a: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97515" y="2635676"/>
            <a:ext cx="3752252" cy="3632602"/>
          </a:xfrm>
        </p:spPr>
        <p:txBody>
          <a:bodyPr vert="horz" lIns="91440" tIns="45720" rIns="91440" bIns="45720" rtlCol="0" anchor="t">
            <a:normAutofit fontScale="25000" lnSpcReduction="20000"/>
          </a:bodyPr>
          <a:lstStyle/>
          <a:p>
            <a:pPr marL="0" marR="0" indent="0">
              <a:lnSpc>
                <a:spcPct val="100000"/>
              </a:lnSpc>
              <a:spcBef>
                <a:spcPts val="0"/>
              </a:spcBef>
              <a:buNone/>
            </a:pPr>
            <a:r>
              <a:rPr lang="en-US" sz="4800" b="1" dirty="0">
                <a:effectLst/>
                <a:ea typeface="Calibri"/>
                <a:cs typeface="Times New Roman"/>
              </a:rPr>
              <a:t>Secondary Courses for High School Credit</a:t>
            </a:r>
          </a:p>
          <a:p>
            <a:pPr marL="0" indent="0">
              <a:lnSpc>
                <a:spcPct val="100000"/>
              </a:lnSpc>
              <a:spcBef>
                <a:spcPts val="0"/>
              </a:spcBef>
              <a:buNone/>
            </a:pPr>
            <a:r>
              <a:rPr lang="en-US" sz="4400" b="1" dirty="0">
                <a:ea typeface="Calibri"/>
                <a:cs typeface="Times New Roman"/>
              </a:rPr>
              <a:t>Level 1</a:t>
            </a:r>
          </a:p>
          <a:p>
            <a:pPr>
              <a:lnSpc>
                <a:spcPct val="100000"/>
              </a:lnSpc>
              <a:spcBef>
                <a:spcPts val="0"/>
              </a:spcBef>
            </a:pPr>
            <a:r>
              <a:rPr lang="en-US" sz="4400" b="0" i="0" u="none" strike="noStrike" dirty="0">
                <a:solidFill>
                  <a:srgbClr val="000000"/>
                </a:solidFill>
                <a:effectLst/>
              </a:rPr>
              <a:t>Principles of Information Technology                             </a:t>
            </a:r>
            <a:r>
              <a:rPr lang="en-US" sz="4400" b="0" i="0" dirty="0">
                <a:solidFill>
                  <a:srgbClr val="000000"/>
                </a:solidFill>
                <a:effectLst/>
              </a:rPr>
              <a:t>​</a:t>
            </a:r>
          </a:p>
          <a:p>
            <a:pPr marL="0" indent="0" algn="l" rtl="0" fontAlgn="base">
              <a:lnSpc>
                <a:spcPct val="100000"/>
              </a:lnSpc>
              <a:spcBef>
                <a:spcPts val="0"/>
              </a:spcBef>
              <a:buNone/>
            </a:pPr>
            <a:r>
              <a:rPr lang="en-US" sz="4400" b="0" i="0" u="none" strike="noStrike" dirty="0">
                <a:solidFill>
                  <a:srgbClr val="548235"/>
                </a:solidFill>
                <a:effectLst/>
              </a:rPr>
              <a:t>+    (ADD) Fundamentals of Computer Science</a:t>
            </a:r>
            <a:r>
              <a:rPr lang="en-US" sz="4400" b="0" i="0" dirty="0">
                <a:solidFill>
                  <a:srgbClr val="548235"/>
                </a:solidFill>
                <a:effectLst/>
              </a:rPr>
              <a:t>​</a:t>
            </a:r>
            <a:endParaRPr lang="en-US" sz="4400" dirty="0">
              <a:solidFill>
                <a:srgbClr val="000000"/>
              </a:solidFill>
            </a:endParaRPr>
          </a:p>
          <a:p>
            <a:pPr fontAlgn="base">
              <a:lnSpc>
                <a:spcPct val="100000"/>
              </a:lnSpc>
              <a:spcBef>
                <a:spcPts val="0"/>
              </a:spcBef>
            </a:pPr>
            <a:r>
              <a:rPr lang="en-US" sz="4400" b="0" i="0" u="none" strike="noStrike" dirty="0">
                <a:solidFill>
                  <a:srgbClr val="000000"/>
                </a:solidFill>
                <a:effectLst/>
              </a:rPr>
              <a:t>Geographic Information Systems</a:t>
            </a:r>
            <a:endParaRPr lang="en-US" sz="4400" dirty="0">
              <a:ea typeface="Calibri" panose="020F0502020204030204" pitchFamily="34" charset="0"/>
              <a:cs typeface="Calibri"/>
            </a:endParaRPr>
          </a:p>
          <a:p>
            <a:pPr marL="0" indent="0">
              <a:lnSpc>
                <a:spcPct val="100000"/>
              </a:lnSpc>
              <a:spcBef>
                <a:spcPts val="0"/>
              </a:spcBef>
              <a:buNone/>
            </a:pPr>
            <a:r>
              <a:rPr lang="en-US" sz="4400" b="1" dirty="0">
                <a:ea typeface="Calibri"/>
                <a:cs typeface="Times New Roman"/>
              </a:rPr>
              <a:t>Level 2</a:t>
            </a:r>
          </a:p>
          <a:p>
            <a:pPr fontAlgn="base">
              <a:lnSpc>
                <a:spcPct val="100000"/>
              </a:lnSpc>
              <a:spcBef>
                <a:spcPts val="0"/>
              </a:spcBef>
            </a:pPr>
            <a:r>
              <a:rPr lang="en-US" sz="4400" b="0" i="0" u="none" strike="noStrike" dirty="0">
                <a:solidFill>
                  <a:srgbClr val="000000"/>
                </a:solidFill>
                <a:effectLst/>
              </a:rPr>
              <a:t>Computer Maintenance/Lab</a:t>
            </a:r>
            <a:r>
              <a:rPr lang="en-US" sz="4400" b="0" i="0" dirty="0">
                <a:solidFill>
                  <a:srgbClr val="000000"/>
                </a:solidFill>
                <a:effectLst/>
              </a:rPr>
              <a:t>​</a:t>
            </a:r>
          </a:p>
          <a:p>
            <a:pPr fontAlgn="base">
              <a:lnSpc>
                <a:spcPct val="100000"/>
              </a:lnSpc>
              <a:spcBef>
                <a:spcPts val="0"/>
              </a:spcBef>
            </a:pPr>
            <a:r>
              <a:rPr lang="en-US" sz="4400" b="0" i="0" u="none" strike="noStrike" dirty="0">
                <a:solidFill>
                  <a:srgbClr val="000000"/>
                </a:solidFill>
                <a:effectLst/>
              </a:rPr>
              <a:t>Raster Based GIS</a:t>
            </a:r>
            <a:r>
              <a:rPr lang="en-US" sz="4400" b="0" i="0" dirty="0">
                <a:solidFill>
                  <a:srgbClr val="000000"/>
                </a:solidFill>
                <a:effectLst/>
              </a:rPr>
              <a:t>​</a:t>
            </a:r>
          </a:p>
          <a:p>
            <a:pPr marL="0" indent="0" algn="l" rtl="0" fontAlgn="base">
              <a:lnSpc>
                <a:spcPct val="100000"/>
              </a:lnSpc>
              <a:spcBef>
                <a:spcPts val="0"/>
              </a:spcBef>
              <a:buNone/>
            </a:pPr>
            <a:r>
              <a:rPr lang="en-US" sz="4400" b="0" i="0" u="none" strike="noStrike" dirty="0">
                <a:solidFill>
                  <a:srgbClr val="548235"/>
                </a:solidFill>
                <a:effectLst/>
              </a:rPr>
              <a:t>+    (ADD) Internetworking Technologies I</a:t>
            </a:r>
            <a:endParaRPr lang="en-US" sz="4400" dirty="0">
              <a:ea typeface="Calibri"/>
              <a:cs typeface="Calibri" panose="020F0502020204030204"/>
            </a:endParaRPr>
          </a:p>
          <a:p>
            <a:pPr marL="0" indent="0">
              <a:lnSpc>
                <a:spcPct val="100000"/>
              </a:lnSpc>
              <a:spcBef>
                <a:spcPts val="0"/>
              </a:spcBef>
              <a:buNone/>
            </a:pPr>
            <a:r>
              <a:rPr lang="en-US" sz="4400" b="1" dirty="0">
                <a:ea typeface="Calibri"/>
                <a:cs typeface="Times New Roman"/>
              </a:rPr>
              <a:t>Level 3</a:t>
            </a:r>
          </a:p>
          <a:p>
            <a:pPr fontAlgn="base">
              <a:lnSpc>
                <a:spcPct val="120000"/>
              </a:lnSpc>
              <a:spcBef>
                <a:spcPts val="0"/>
              </a:spcBef>
            </a:pPr>
            <a:r>
              <a:rPr lang="en-US" sz="4400" b="0" i="0" u="none" strike="noStrike" dirty="0">
                <a:solidFill>
                  <a:srgbClr val="000000"/>
                </a:solidFill>
                <a:effectLst/>
              </a:rPr>
              <a:t>Computer Technician Practicum </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Spatial Technology and Remote Sensing </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IT Troubleshooting (TBD)</a:t>
            </a:r>
            <a:r>
              <a:rPr lang="en-US" sz="4400" b="0" i="0" dirty="0">
                <a:solidFill>
                  <a:srgbClr val="000000"/>
                </a:solidFill>
                <a:effectLst/>
              </a:rPr>
              <a:t>​</a:t>
            </a:r>
          </a:p>
          <a:p>
            <a:pPr marL="0" indent="0" algn="l" rtl="0" fontAlgn="base">
              <a:lnSpc>
                <a:spcPct val="120000"/>
              </a:lnSpc>
              <a:spcBef>
                <a:spcPts val="0"/>
              </a:spcBef>
              <a:buNone/>
            </a:pPr>
            <a:r>
              <a:rPr lang="en-US" sz="4400" b="0" i="0" u="none" strike="noStrike" dirty="0">
                <a:solidFill>
                  <a:srgbClr val="548235"/>
                </a:solidFill>
                <a:effectLst/>
              </a:rPr>
              <a:t>+    (ADD) Internetworking Technologies II</a:t>
            </a:r>
            <a:r>
              <a:rPr lang="en-US" sz="4400" b="0" i="0" dirty="0">
                <a:solidFill>
                  <a:srgbClr val="548235"/>
                </a:solidFill>
                <a:effectLst/>
              </a:rPr>
              <a:t>​</a:t>
            </a:r>
            <a:endParaRPr lang="en-US" sz="4400" b="0" i="0" dirty="0">
              <a:solidFill>
                <a:srgbClr val="000000"/>
              </a:solidFill>
              <a:effectLst/>
            </a:endParaRPr>
          </a:p>
          <a:p>
            <a:pPr marL="0" indent="0" algn="l" rtl="0" fontAlgn="base">
              <a:lnSpc>
                <a:spcPct val="120000"/>
              </a:lnSpc>
              <a:spcBef>
                <a:spcPts val="0"/>
              </a:spcBef>
              <a:buNone/>
            </a:pPr>
            <a:r>
              <a:rPr lang="en-US" sz="4400" b="0" i="0" u="none" strike="noStrike" dirty="0">
                <a:solidFill>
                  <a:srgbClr val="548235"/>
                </a:solidFill>
                <a:effectLst/>
              </a:rPr>
              <a:t>+    (ADD) Advanced Cloud Computing</a:t>
            </a:r>
            <a:endParaRPr lang="en-US" sz="4400" dirty="0">
              <a:solidFill>
                <a:srgbClr val="000000"/>
              </a:solidFill>
              <a:ea typeface="Calibri" panose="020F0502020204030204" pitchFamily="34" charset="0"/>
              <a:cs typeface="Calibri"/>
            </a:endParaRPr>
          </a:p>
          <a:p>
            <a:pPr marL="0" indent="0">
              <a:lnSpc>
                <a:spcPct val="100000"/>
              </a:lnSpc>
              <a:spcBef>
                <a:spcPts val="0"/>
              </a:spcBef>
              <a:buNone/>
            </a:pPr>
            <a:r>
              <a:rPr lang="en-US" sz="4400" b="1" dirty="0">
                <a:ea typeface="Calibri"/>
                <a:cs typeface="Times New Roman"/>
              </a:rPr>
              <a:t>Level 4</a:t>
            </a:r>
          </a:p>
          <a:p>
            <a:pPr fontAlgn="base">
              <a:lnSpc>
                <a:spcPct val="120000"/>
              </a:lnSpc>
              <a:spcBef>
                <a:spcPts val="0"/>
              </a:spcBef>
            </a:pPr>
            <a:r>
              <a:rPr lang="en-US" sz="4400" b="0" i="0" u="none" strike="noStrike" dirty="0">
                <a:solidFill>
                  <a:srgbClr val="000000"/>
                </a:solidFill>
                <a:effectLst/>
              </a:rPr>
              <a:t>Computer Technician Practicum (2nd Time) </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Practicum of Information Technology </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Practicum in Entrepreneurship </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Intendent Study in Technology Applications</a:t>
            </a:r>
            <a:r>
              <a:rPr lang="en-US" sz="4400" b="0" i="0" dirty="0">
                <a:solidFill>
                  <a:srgbClr val="000000"/>
                </a:solidFill>
                <a:effectLst/>
              </a:rPr>
              <a:t>​</a:t>
            </a:r>
          </a:p>
          <a:p>
            <a:pPr fontAlgn="base">
              <a:lnSpc>
                <a:spcPct val="120000"/>
              </a:lnSpc>
              <a:spcBef>
                <a:spcPts val="0"/>
              </a:spcBef>
            </a:pPr>
            <a:r>
              <a:rPr lang="en-US" sz="4400" dirty="0">
                <a:solidFill>
                  <a:srgbClr val="000000"/>
                </a:solidFill>
              </a:rPr>
              <a:t>I</a:t>
            </a:r>
            <a:r>
              <a:rPr lang="en-US" sz="4400" b="0" i="0" u="none" strike="noStrike" dirty="0">
                <a:solidFill>
                  <a:srgbClr val="000000"/>
                </a:solidFill>
                <a:effectLst/>
              </a:rPr>
              <a:t>ndependent Study in Evolving/Emerging Technologies </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Project-Based Research </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Career Preparation I </a:t>
            </a:r>
            <a:endParaRPr lang="en-US" sz="4400" b="0" i="0" dirty="0">
              <a:solidFill>
                <a:srgbClr val="000000"/>
              </a:solidFill>
              <a:effectLst/>
            </a:endParaRPr>
          </a:p>
          <a:p>
            <a:pPr marL="0" indent="0">
              <a:lnSpc>
                <a:spcPct val="100000"/>
              </a:lnSpc>
              <a:spcBef>
                <a:spcPts val="0"/>
              </a:spcBef>
              <a:buNone/>
            </a:pPr>
            <a:endParaRPr lang="en-US" sz="4400" b="1" dirty="0">
              <a:ea typeface="Calibri"/>
              <a:cs typeface="Times New Roman"/>
            </a:endParaRPr>
          </a:p>
          <a:p>
            <a:pPr marL="0" indent="-188595">
              <a:lnSpc>
                <a:spcPct val="100000"/>
              </a:lnSpc>
              <a:spcBef>
                <a:spcPts val="0"/>
              </a:spcBef>
              <a:buFont typeface="Arial"/>
              <a:buChar char="•"/>
            </a:pPr>
            <a:endParaRPr lang="en-US" sz="1100" dirty="0"/>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3959459" y="2635676"/>
            <a:ext cx="3803194" cy="2393524"/>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t>Advanced Placement (AP) Courses</a:t>
            </a:r>
          </a:p>
          <a:p>
            <a:pPr marL="0" indent="0" fontAlgn="base">
              <a:lnSpc>
                <a:spcPct val="100000"/>
              </a:lnSpc>
              <a:spcBef>
                <a:spcPts val="0"/>
              </a:spcBef>
              <a:buNone/>
            </a:pPr>
            <a:r>
              <a:rPr lang="en-US" sz="1100" dirty="0">
                <a:solidFill>
                  <a:srgbClr val="00B050"/>
                </a:solidFill>
              </a:rPr>
              <a:t>+   </a:t>
            </a:r>
            <a:r>
              <a:rPr lang="en-US" sz="1100" b="0" i="0" u="none" strike="noStrike" dirty="0">
                <a:solidFill>
                  <a:srgbClr val="00B050"/>
                </a:solidFill>
                <a:effectLst/>
              </a:rPr>
              <a:t>(ADD)  AP Computer Science Principles </a:t>
            </a:r>
            <a:r>
              <a:rPr lang="en-US" sz="1100" b="0" i="0" dirty="0">
                <a:solidFill>
                  <a:srgbClr val="00B050"/>
                </a:solidFill>
                <a:effectLst/>
              </a:rPr>
              <a:t>​</a:t>
            </a:r>
            <a:endParaRPr lang="en-US" sz="1100" b="0" i="0" dirty="0">
              <a:solidFill>
                <a:srgbClr val="000000"/>
              </a:solidFill>
              <a:effectLst/>
            </a:endParaRPr>
          </a:p>
          <a:p>
            <a:pPr marL="0" indent="0" algn="l" rtl="0" fontAlgn="base">
              <a:lnSpc>
                <a:spcPct val="100000"/>
              </a:lnSpc>
              <a:spcBef>
                <a:spcPts val="0"/>
              </a:spcBef>
              <a:buNone/>
            </a:pPr>
            <a:r>
              <a:rPr lang="en-US" sz="1100" b="0" i="0" u="none" strike="noStrike" dirty="0">
                <a:solidFill>
                  <a:srgbClr val="00B050"/>
                </a:solidFill>
                <a:effectLst/>
              </a:rPr>
              <a:t>+   (ADD)  AP Calculus</a:t>
            </a:r>
            <a:r>
              <a:rPr lang="en-US" sz="1100" b="0" i="0" dirty="0">
                <a:solidFill>
                  <a:srgbClr val="00B050"/>
                </a:solidFill>
                <a:effectLst/>
              </a:rPr>
              <a:t>​</a:t>
            </a:r>
            <a:endParaRPr lang="en-US" sz="1100" b="0" i="0" dirty="0">
              <a:solidFill>
                <a:srgbClr val="000000"/>
              </a:solidFill>
              <a:effectLst/>
            </a:endParaRPr>
          </a:p>
          <a:p>
            <a:pPr marL="0" indent="0" algn="l" rtl="0" fontAlgn="base">
              <a:lnSpc>
                <a:spcPct val="100000"/>
              </a:lnSpc>
              <a:spcBef>
                <a:spcPts val="0"/>
              </a:spcBef>
              <a:buNone/>
            </a:pPr>
            <a:r>
              <a:rPr lang="en-US" sz="1100" b="0" i="0" u="none" strike="noStrike" dirty="0">
                <a:solidFill>
                  <a:srgbClr val="00B050"/>
                </a:solidFill>
                <a:effectLst/>
              </a:rPr>
              <a:t>+   (ADD) </a:t>
            </a:r>
            <a:r>
              <a:rPr lang="en-US" sz="1100" dirty="0">
                <a:solidFill>
                  <a:srgbClr val="00B050"/>
                </a:solidFill>
              </a:rPr>
              <a:t> </a:t>
            </a:r>
            <a:r>
              <a:rPr lang="en-US" sz="1100" b="0" i="0" u="none" strike="noStrike" dirty="0">
                <a:solidFill>
                  <a:srgbClr val="00B050"/>
                </a:solidFill>
                <a:effectLst/>
              </a:rPr>
              <a:t>AP Statistics</a:t>
            </a:r>
            <a:r>
              <a:rPr lang="en-US" sz="1100" b="0" i="0" dirty="0">
                <a:solidFill>
                  <a:srgbClr val="00B050"/>
                </a:solidFill>
                <a:effectLst/>
              </a:rPr>
              <a:t>​</a:t>
            </a:r>
            <a:endParaRPr lang="en-US" sz="1100" b="0" i="0" dirty="0">
              <a:solidFill>
                <a:srgbClr val="000000"/>
              </a:solidFill>
              <a:effectLst/>
            </a:endParaRPr>
          </a:p>
          <a:p>
            <a:pPr marL="0" indent="0" algn="l" rtl="0" fontAlgn="base">
              <a:lnSpc>
                <a:spcPct val="100000"/>
              </a:lnSpc>
              <a:spcBef>
                <a:spcPts val="0"/>
              </a:spcBef>
              <a:buNone/>
            </a:pPr>
            <a:r>
              <a:rPr lang="en-US" sz="1100" b="0" i="0" u="none" strike="noStrike" dirty="0">
                <a:solidFill>
                  <a:srgbClr val="00B050"/>
                </a:solidFill>
                <a:effectLst/>
              </a:rPr>
              <a:t>+   (ADD)  AP Computer Science A (MATH)</a:t>
            </a:r>
            <a:r>
              <a:rPr lang="en-US" sz="1100" b="0" i="0" dirty="0">
                <a:solidFill>
                  <a:srgbClr val="00B050"/>
                </a:solidFill>
                <a:effectLst/>
              </a:rPr>
              <a:t>​</a:t>
            </a:r>
            <a:endParaRPr lang="en-US" sz="1100" b="0" i="0" dirty="0">
              <a:solidFill>
                <a:srgbClr val="000000"/>
              </a:solidFill>
              <a:effectLst/>
            </a:endParaRPr>
          </a:p>
          <a:p>
            <a:pPr marL="0" indent="0" algn="l" rtl="0" fontAlgn="base">
              <a:lnSpc>
                <a:spcPct val="100000"/>
              </a:lnSpc>
              <a:spcBef>
                <a:spcPts val="0"/>
              </a:spcBef>
              <a:buNone/>
            </a:pPr>
            <a:r>
              <a:rPr lang="en-US" sz="1100" b="0" i="0" u="none" strike="noStrike" dirty="0">
                <a:solidFill>
                  <a:srgbClr val="00B050"/>
                </a:solidFill>
                <a:effectLst/>
              </a:rPr>
              <a:t>+   (ADD)  AP Computer Science A (LOTE)</a:t>
            </a:r>
            <a:r>
              <a:rPr lang="en-US" sz="1100" b="0" i="0" dirty="0">
                <a:solidFill>
                  <a:srgbClr val="00B050"/>
                </a:solidFill>
                <a:effectLst/>
              </a:rPr>
              <a:t>​</a:t>
            </a:r>
            <a:endParaRPr lang="en-US" sz="1100" b="0" i="0" dirty="0">
              <a:solidFill>
                <a:srgbClr val="000000"/>
              </a:solidFill>
              <a:effectLst/>
            </a:endParaRPr>
          </a:p>
          <a:p>
            <a:pPr marL="0" indent="0" algn="l" rtl="0" fontAlgn="base">
              <a:lnSpc>
                <a:spcPct val="100000"/>
              </a:lnSpc>
              <a:spcBef>
                <a:spcPts val="0"/>
              </a:spcBef>
              <a:buNone/>
            </a:pPr>
            <a:r>
              <a:rPr lang="en-US" sz="1100" b="0" i="0" u="none" strike="noStrike" dirty="0">
                <a:solidFill>
                  <a:srgbClr val="00B050"/>
                </a:solidFill>
                <a:effectLst/>
              </a:rPr>
              <a:t>+   (ADD)  AP Precalculus</a:t>
            </a:r>
            <a:endParaRPr lang="en-US" sz="1100" b="0" i="0" dirty="0">
              <a:solidFill>
                <a:srgbClr val="000000"/>
              </a:solidFill>
              <a:effectLst/>
            </a:endParaRPr>
          </a:p>
          <a:p>
            <a:pPr marL="0" indent="0">
              <a:lnSpc>
                <a:spcPct val="100000"/>
              </a:lnSpc>
              <a:spcBef>
                <a:spcPts val="0"/>
              </a:spcBef>
              <a:buNone/>
            </a:pPr>
            <a:r>
              <a:rPr lang="en-US" sz="1100" b="1" dirty="0"/>
              <a:t>International Baccalaureate (IB) Courses</a:t>
            </a:r>
          </a:p>
          <a:p>
            <a:pPr marL="0" indent="0" algn="l" rtl="0" fontAlgn="base">
              <a:lnSpc>
                <a:spcPct val="100000"/>
              </a:lnSpc>
              <a:spcBef>
                <a:spcPts val="0"/>
              </a:spcBef>
              <a:buNone/>
            </a:pPr>
            <a:r>
              <a:rPr lang="en-US" sz="1100" b="0" i="0" u="none" strike="noStrike" dirty="0">
                <a:solidFill>
                  <a:srgbClr val="00B050"/>
                </a:solidFill>
                <a:effectLst/>
              </a:rPr>
              <a:t>+   (ADD)  IB Computer Science</a:t>
            </a:r>
            <a:r>
              <a:rPr lang="en-US" sz="1100" b="0" i="0" dirty="0">
                <a:solidFill>
                  <a:srgbClr val="00B050"/>
                </a:solidFill>
                <a:effectLst/>
              </a:rPr>
              <a:t>​</a:t>
            </a:r>
            <a:endParaRPr lang="en-US" sz="1100" b="0" i="0" dirty="0">
              <a:solidFill>
                <a:srgbClr val="000000"/>
              </a:solidFill>
              <a:effectLst/>
            </a:endParaRPr>
          </a:p>
          <a:p>
            <a:pPr marL="0" indent="0" algn="l" rtl="0" fontAlgn="base">
              <a:lnSpc>
                <a:spcPct val="100000"/>
              </a:lnSpc>
              <a:spcBef>
                <a:spcPts val="0"/>
              </a:spcBef>
              <a:buNone/>
            </a:pPr>
            <a:r>
              <a:rPr lang="en-US" sz="1100" b="0" i="0" u="none" strike="noStrike" dirty="0">
                <a:solidFill>
                  <a:srgbClr val="00B050"/>
                </a:solidFill>
                <a:effectLst/>
              </a:rPr>
              <a:t>+   (ADD)  IB Mathematics: Analysis and Approaches  standard</a:t>
            </a:r>
            <a:r>
              <a:rPr lang="en-US" sz="1100" b="0" i="0" dirty="0">
                <a:solidFill>
                  <a:srgbClr val="00B050"/>
                </a:solidFill>
                <a:effectLst/>
              </a:rPr>
              <a:t>​</a:t>
            </a:r>
            <a:endParaRPr lang="en-US" sz="1100" b="0" i="0" dirty="0">
              <a:solidFill>
                <a:srgbClr val="000000"/>
              </a:solidFill>
              <a:effectLst/>
            </a:endParaRPr>
          </a:p>
          <a:p>
            <a:pPr marL="0" indent="0" algn="l" rtl="0" fontAlgn="base">
              <a:lnSpc>
                <a:spcPct val="100000"/>
              </a:lnSpc>
              <a:spcBef>
                <a:spcPts val="0"/>
              </a:spcBef>
              <a:buNone/>
            </a:pPr>
            <a:r>
              <a:rPr lang="en-US" sz="1100" b="0" i="0" u="none" strike="noStrike" dirty="0">
                <a:solidFill>
                  <a:srgbClr val="00B050"/>
                </a:solidFill>
                <a:effectLst/>
              </a:rPr>
              <a:t>+   (ADD)  IB Mathematics: Applications &amp; Interpretations</a:t>
            </a:r>
            <a:endParaRPr lang="en-US" sz="1100" b="0" i="0" dirty="0">
              <a:solidFill>
                <a:srgbClr val="000000"/>
              </a:solidFill>
              <a:effectLst/>
            </a:endParaRPr>
          </a:p>
          <a:p>
            <a:pPr marL="0" indent="0">
              <a:lnSpc>
                <a:spcPct val="100000"/>
              </a:lnSpc>
              <a:spcBef>
                <a:spcPts val="0"/>
              </a:spcBef>
              <a:buNone/>
            </a:pPr>
            <a:endParaRPr lang="en-US" sz="1100" b="1" dirty="0"/>
          </a:p>
          <a:p>
            <a:pPr marL="171450" indent="-171450">
              <a:lnSpc>
                <a:spcPct val="100000"/>
              </a:lnSpc>
              <a:spcBef>
                <a:spcPts val="0"/>
              </a:spcBef>
              <a:buFont typeface="Arial"/>
              <a:buChar char="•"/>
              <a:defRPr/>
            </a:pPr>
            <a:endParaRPr lang="en-US" sz="1100" dirty="0">
              <a:solidFill>
                <a:srgbClr val="007742"/>
              </a:solidFill>
              <a:ea typeface="+mn-lt"/>
              <a:cs typeface="+mn-lt"/>
            </a:endParaRPr>
          </a:p>
        </p:txBody>
      </p:sp>
      <p:sp>
        <p:nvSpPr>
          <p:cNvPr id="19" name="TextBox 18">
            <a:extLst>
              <a:ext uri="{FF2B5EF4-FFF2-40B4-BE49-F238E27FC236}">
                <a16:creationId xmlns:a16="http://schemas.microsoft.com/office/drawing/2014/main" id="{80E4C2F3-E701-BD46-E6B9-FDCD0B320B21}"/>
              </a:ext>
            </a:extLst>
          </p:cNvPr>
          <p:cNvSpPr txBox="1"/>
          <p:nvPr/>
        </p:nvSpPr>
        <p:spPr>
          <a:xfrm>
            <a:off x="187823" y="6268278"/>
            <a:ext cx="3565424" cy="4010329"/>
          </a:xfrm>
          <a:prstGeom prst="rect">
            <a:avLst/>
          </a:prstGeom>
          <a:noFill/>
        </p:spPr>
        <p:txBody>
          <a:bodyPr wrap="square" lIns="100584" tIns="50292" rIns="100584" bIns="50292" rtlCol="0" anchor="t">
            <a:spAutoFit/>
          </a:bodyPr>
          <a:lstStyle/>
          <a:p>
            <a:r>
              <a:rPr lang="en-US" sz="1200" b="1" dirty="0">
                <a:ea typeface="Calibri"/>
                <a:cs typeface="Times New Roman"/>
              </a:rPr>
              <a:t>Postsecondary Opportunities</a:t>
            </a:r>
          </a:p>
          <a:p>
            <a:r>
              <a:rPr lang="en-US" sz="1100" b="1" dirty="0">
                <a:ea typeface="Calibri"/>
                <a:cs typeface="Times New Roman"/>
              </a:rPr>
              <a:t>Associate Degrees</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and Information Sciences, General</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and Information Systems Security/ Information Assurance</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Information Technology</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Systems Networking and Telecommunications</a:t>
            </a:r>
            <a:endParaRPr lang="en-US" sz="1100" dirty="0">
              <a:ea typeface="Calibri" panose="020F0502020204030204" pitchFamily="34" charset="0"/>
              <a:cs typeface="Calibri"/>
            </a:endParaRPr>
          </a:p>
          <a:p>
            <a:r>
              <a:rPr lang="en-US" sz="1100" b="1" dirty="0">
                <a:ea typeface="Calibri"/>
                <a:cs typeface="Times New Roman"/>
              </a:rPr>
              <a:t>Bachelor’s Degrees</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and Information Sciences, General</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and Information Systems Security /Information Assurance</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Engineering, General</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Systems Networking and Telecommunications</a:t>
            </a:r>
            <a:endParaRPr lang="en-US" sz="1100" dirty="0">
              <a:solidFill>
                <a:srgbClr val="0D6CB9"/>
              </a:solidFill>
              <a:ea typeface="Calibri" panose="020F0502020204030204" pitchFamily="34" charset="0"/>
              <a:cs typeface="Times New Roman" panose="02020603050405020304" pitchFamily="18" charset="0"/>
            </a:endParaRPr>
          </a:p>
          <a:p>
            <a:r>
              <a:rPr lang="en-US" sz="1100" b="1" dirty="0">
                <a:ea typeface="Calibri"/>
                <a:cs typeface="Times New Roman"/>
              </a:rPr>
              <a:t>Master’s, Doctoral, and Professional Degrees</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and Information Sciences, General</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Systems Analysis/ Analyst</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Engineering, General</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Information Technology</a:t>
            </a:r>
            <a:r>
              <a:rPr lang="en-US" sz="1100" b="0" i="0" dirty="0">
                <a:solidFill>
                  <a:srgbClr val="000000"/>
                </a:solidFill>
                <a:effectLst/>
              </a:rPr>
              <a:t>​</a:t>
            </a:r>
          </a:p>
          <a:p>
            <a:pPr algn="l" rtl="0" fontAlgn="base"/>
            <a:r>
              <a:rPr lang="en-US" sz="1100" b="0" i="0" u="none" strike="noStrike" dirty="0">
                <a:solidFill>
                  <a:srgbClr val="4472C4"/>
                </a:solidFill>
                <a:effectLst/>
              </a:rPr>
              <a:t>+   </a:t>
            </a:r>
            <a:r>
              <a:rPr lang="en-US" sz="1100" b="0" i="0" u="none" strike="noStrike" dirty="0">
                <a:solidFill>
                  <a:srgbClr val="548235"/>
                </a:solidFill>
                <a:effectLst/>
              </a:rPr>
              <a:t>(ADD) Management Information Sciences</a:t>
            </a:r>
            <a:r>
              <a:rPr lang="en-US" sz="1100" b="0" i="0" u="none" strike="noStrike" dirty="0">
                <a:solidFill>
                  <a:srgbClr val="4472C4"/>
                </a:solidFill>
                <a:effectLst/>
              </a:rPr>
              <a:t> </a:t>
            </a:r>
            <a:endParaRPr lang="en-US" sz="1100" b="0" i="0" dirty="0">
              <a:solidFill>
                <a:srgbClr val="000000"/>
              </a:solidFill>
              <a:effectLst/>
            </a:endParaRPr>
          </a:p>
          <a:p>
            <a:endParaRPr lang="en-US" sz="1100" b="1" dirty="0">
              <a:ea typeface="Calibri"/>
              <a:cs typeface="Times New Roman"/>
            </a:endParaRPr>
          </a:p>
          <a:p>
            <a:pPr marL="188595" indent="-188595">
              <a:buFont typeface="Arial"/>
              <a:buChar char="•"/>
            </a:pPr>
            <a:endParaRPr lang="en-US" sz="1100" dirty="0">
              <a:solidFill>
                <a:srgbClr val="000000"/>
              </a:solidFill>
              <a:ea typeface="Calibri"/>
              <a:cs typeface="Calibri"/>
            </a:endParaRPr>
          </a:p>
        </p:txBody>
      </p:sp>
    </p:spTree>
    <p:extLst>
      <p:ext uri="{BB962C8B-B14F-4D97-AF65-F5344CB8AC3E}">
        <p14:creationId xmlns:p14="http://schemas.microsoft.com/office/powerpoint/2010/main" val="2302809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1" y="1034416"/>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800" b="1" i="0" u="none" strike="noStrike" kern="1200" cap="none" spc="0" normalizeH="0" baseline="0" noProof="0" dirty="0">
                <a:ln>
                  <a:noFill/>
                </a:ln>
                <a:solidFill>
                  <a:schemeClr val="tx1">
                    <a:lumMod val="85000"/>
                    <a:lumOff val="15000"/>
                  </a:schemeClr>
                </a:solidFill>
                <a:effectLst/>
                <a:uLnTx/>
                <a:uFillTx/>
                <a:latin typeface="Calibri"/>
                <a:ea typeface="Open Sans"/>
                <a:cs typeface="Open Sans"/>
              </a:rPr>
              <a:t>Networking Systems</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2129"/>
            <a:ext cx="7772400" cy="1122359"/>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Information Technology Career Cluster</a:t>
            </a:r>
          </a:p>
          <a:p>
            <a:r>
              <a:rPr lang="en-US" sz="1100" dirty="0">
                <a:ea typeface="Open Sans"/>
                <a:cs typeface="Open Sans"/>
              </a:rPr>
              <a:t>The Information Technology (IT) Career Cluster focuses on building linkages in IT occupations for entry level, technical, and professional careers related to the design, development, support, and management of hardware, software, multimedia, and systems integration services.</a:t>
            </a:r>
          </a:p>
          <a:p>
            <a:pPr algn="ctr"/>
            <a:endParaRPr lang="en-US" sz="950" dirty="0">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0" y="1654935"/>
            <a:ext cx="7772400" cy="778675"/>
          </a:xfrm>
          <a:prstGeom prst="rect">
            <a:avLst/>
          </a:prstGeom>
          <a:solidFill>
            <a:srgbClr val="B9D4ED"/>
          </a:solidFill>
        </p:spPr>
        <p:txBody>
          <a:bodyPr wrap="square" lIns="100584" tIns="50292" rIns="100584" bIns="50292" rtlCol="0" anchor="t">
            <a:spAutoFit/>
          </a:bodyPr>
          <a:lstStyle/>
          <a:p>
            <a:r>
              <a:rPr lang="en-US" sz="1100" dirty="0">
                <a:ea typeface="Calibri"/>
                <a:cs typeface="Calibri"/>
              </a:rPr>
              <a:t>The Networking Systems program of study explores the occupations and educational opportunities associated with designing and implementing computer and information networks, such as local area networks (LAN), wide area networks (WAN), intranets, extranets, and other data communications networks. This program of study may also include exploration into analyzing science, engineering, and other data processing problems to implement and improve computer systems.</a:t>
            </a: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203969" y="2642295"/>
            <a:ext cx="3752252" cy="3188662"/>
          </a:xfrm>
        </p:spPr>
        <p:txBody>
          <a:bodyPr vert="horz" lIns="91440" tIns="45720" rIns="91440" bIns="45720" rtlCol="0" anchor="t">
            <a:normAutofit fontScale="25000" lnSpcReduction="20000"/>
          </a:bodyPr>
          <a:lstStyle/>
          <a:p>
            <a:pPr marL="0" marR="0" indent="0">
              <a:lnSpc>
                <a:spcPct val="100000"/>
              </a:lnSpc>
              <a:spcBef>
                <a:spcPts val="0"/>
              </a:spcBef>
              <a:buNone/>
            </a:pPr>
            <a:r>
              <a:rPr lang="en-US" sz="4800" b="1" dirty="0">
                <a:effectLst/>
                <a:ea typeface="Calibri"/>
                <a:cs typeface="Times New Roman"/>
              </a:rPr>
              <a:t>Secondary Courses for High School Credit</a:t>
            </a:r>
          </a:p>
          <a:p>
            <a:pPr marL="0" indent="0">
              <a:lnSpc>
                <a:spcPct val="100000"/>
              </a:lnSpc>
              <a:spcBef>
                <a:spcPts val="0"/>
              </a:spcBef>
              <a:buNone/>
            </a:pPr>
            <a:r>
              <a:rPr lang="en-US" sz="4400" b="1" dirty="0">
                <a:ea typeface="Calibri"/>
                <a:cs typeface="Times New Roman"/>
              </a:rPr>
              <a:t>Level 1</a:t>
            </a:r>
          </a:p>
          <a:p>
            <a:pPr fontAlgn="base">
              <a:lnSpc>
                <a:spcPct val="100000"/>
              </a:lnSpc>
              <a:spcBef>
                <a:spcPts val="0"/>
              </a:spcBef>
            </a:pPr>
            <a:r>
              <a:rPr lang="en-US" sz="4400" b="0" i="0" u="none" strike="noStrike" dirty="0">
                <a:solidFill>
                  <a:srgbClr val="000000"/>
                </a:solidFill>
                <a:effectLst/>
              </a:rPr>
              <a:t>Principles of Information Technology</a:t>
            </a:r>
            <a:r>
              <a:rPr lang="en-US" sz="4400" b="0" i="0" dirty="0">
                <a:solidFill>
                  <a:srgbClr val="000000"/>
                </a:solidFill>
                <a:effectLst/>
              </a:rPr>
              <a:t>​</a:t>
            </a:r>
          </a:p>
          <a:p>
            <a:pPr fontAlgn="base">
              <a:lnSpc>
                <a:spcPct val="100000"/>
              </a:lnSpc>
              <a:spcBef>
                <a:spcPts val="0"/>
              </a:spcBef>
            </a:pPr>
            <a:r>
              <a:rPr lang="en-US" sz="4400" b="0" i="0" u="none" strike="noStrike" dirty="0">
                <a:solidFill>
                  <a:srgbClr val="000000"/>
                </a:solidFill>
                <a:effectLst/>
              </a:rPr>
              <a:t>Computer Science I</a:t>
            </a:r>
            <a:r>
              <a:rPr lang="en-US" sz="4400" b="0" i="0" dirty="0">
                <a:solidFill>
                  <a:srgbClr val="000000"/>
                </a:solidFill>
                <a:effectLst/>
              </a:rPr>
              <a:t>​</a:t>
            </a:r>
          </a:p>
          <a:p>
            <a:pPr marL="0" indent="0" algn="l" rtl="0" fontAlgn="base">
              <a:lnSpc>
                <a:spcPct val="100000"/>
              </a:lnSpc>
              <a:spcBef>
                <a:spcPts val="0"/>
              </a:spcBef>
              <a:buNone/>
            </a:pPr>
            <a:r>
              <a:rPr lang="en-US" sz="4400" b="0" i="0" u="none" strike="noStrike" dirty="0">
                <a:solidFill>
                  <a:srgbClr val="007742"/>
                </a:solidFill>
                <a:effectLst/>
              </a:rPr>
              <a:t>+    (ADD) Fundamentals of Computer Science</a:t>
            </a:r>
            <a:endParaRPr lang="en-US" sz="4400" dirty="0">
              <a:solidFill>
                <a:srgbClr val="007742"/>
              </a:solidFill>
              <a:ea typeface="Calibri" panose="020F0502020204030204" pitchFamily="34" charset="0"/>
              <a:cs typeface="Calibri"/>
            </a:endParaRPr>
          </a:p>
          <a:p>
            <a:pPr marL="0" indent="0">
              <a:lnSpc>
                <a:spcPct val="100000"/>
              </a:lnSpc>
              <a:spcBef>
                <a:spcPts val="0"/>
              </a:spcBef>
              <a:buNone/>
            </a:pPr>
            <a:r>
              <a:rPr lang="en-US" sz="4400" b="1" dirty="0">
                <a:ea typeface="Calibri"/>
                <a:cs typeface="Times New Roman"/>
              </a:rPr>
              <a:t>Level 2</a:t>
            </a:r>
          </a:p>
          <a:p>
            <a:pPr marL="0" indent="0" algn="l" rtl="0" fontAlgn="base">
              <a:lnSpc>
                <a:spcPct val="110000"/>
              </a:lnSpc>
              <a:spcBef>
                <a:spcPts val="0"/>
              </a:spcBef>
              <a:buNone/>
            </a:pPr>
            <a:r>
              <a:rPr lang="en-US" sz="4400" b="0" i="0" u="none" strike="noStrike" dirty="0">
                <a:solidFill>
                  <a:srgbClr val="548235"/>
                </a:solidFill>
                <a:effectLst/>
              </a:rPr>
              <a:t>+    (ADD) Internetworking Technologies </a:t>
            </a:r>
            <a:r>
              <a:rPr lang="en-US" sz="4400" b="0" i="0" u="none" strike="noStrike" dirty="0">
                <a:solidFill>
                  <a:srgbClr val="4472C4"/>
                </a:solidFill>
                <a:effectLst/>
              </a:rPr>
              <a:t>I</a:t>
            </a:r>
            <a:r>
              <a:rPr lang="en-US" sz="4400" b="0" i="0" dirty="0">
                <a:solidFill>
                  <a:srgbClr val="4472C4"/>
                </a:solidFill>
                <a:effectLst/>
              </a:rPr>
              <a:t>​</a:t>
            </a:r>
            <a:endParaRPr lang="en-US" sz="4400" b="0" i="0" dirty="0">
              <a:solidFill>
                <a:srgbClr val="000000"/>
              </a:solidFill>
              <a:effectLst/>
            </a:endParaRPr>
          </a:p>
          <a:p>
            <a:pPr fontAlgn="base">
              <a:lnSpc>
                <a:spcPct val="110000"/>
              </a:lnSpc>
              <a:spcBef>
                <a:spcPts val="0"/>
              </a:spcBef>
            </a:pPr>
            <a:r>
              <a:rPr lang="en-US" sz="4400" b="0" i="0" u="none" strike="noStrike" dirty="0">
                <a:solidFill>
                  <a:srgbClr val="000000"/>
                </a:solidFill>
                <a:effectLst/>
              </a:rPr>
              <a:t>Computer Maintenance/Lab</a:t>
            </a:r>
            <a:r>
              <a:rPr lang="en-US" sz="4400" b="0" i="0" dirty="0">
                <a:solidFill>
                  <a:srgbClr val="000000"/>
                </a:solidFill>
                <a:effectLst/>
              </a:rPr>
              <a:t>​</a:t>
            </a:r>
          </a:p>
          <a:p>
            <a:pPr fontAlgn="base">
              <a:lnSpc>
                <a:spcPct val="110000"/>
              </a:lnSpc>
              <a:spcBef>
                <a:spcPts val="0"/>
              </a:spcBef>
            </a:pPr>
            <a:r>
              <a:rPr lang="en-US" sz="4400" b="0" i="0" u="none" strike="noStrike" dirty="0">
                <a:solidFill>
                  <a:srgbClr val="000000"/>
                </a:solidFill>
                <a:effectLst/>
              </a:rPr>
              <a:t>AP Computer Science Principles</a:t>
            </a:r>
            <a:endParaRPr lang="en-US" sz="4400" dirty="0">
              <a:ea typeface="Calibri"/>
              <a:cs typeface="Calibri" panose="020F0502020204030204"/>
            </a:endParaRPr>
          </a:p>
          <a:p>
            <a:pPr marL="0" indent="0">
              <a:lnSpc>
                <a:spcPct val="100000"/>
              </a:lnSpc>
              <a:spcBef>
                <a:spcPts val="0"/>
              </a:spcBef>
              <a:buNone/>
            </a:pPr>
            <a:r>
              <a:rPr lang="en-US" sz="4400" b="1" dirty="0">
                <a:ea typeface="Calibri"/>
                <a:cs typeface="Times New Roman"/>
              </a:rPr>
              <a:t>Level 3</a:t>
            </a:r>
          </a:p>
          <a:p>
            <a:pPr marL="0" indent="0" algn="l" rtl="0" fontAlgn="base">
              <a:lnSpc>
                <a:spcPct val="110000"/>
              </a:lnSpc>
              <a:spcBef>
                <a:spcPts val="0"/>
              </a:spcBef>
              <a:buNone/>
            </a:pPr>
            <a:r>
              <a:rPr lang="en-US" sz="4400" dirty="0">
                <a:solidFill>
                  <a:srgbClr val="4472C4"/>
                </a:solidFill>
              </a:rPr>
              <a:t>+    </a:t>
            </a:r>
            <a:r>
              <a:rPr lang="en-US" sz="4400" b="0" i="0" u="none" strike="noStrike" dirty="0">
                <a:solidFill>
                  <a:srgbClr val="548235"/>
                </a:solidFill>
                <a:effectLst/>
              </a:rPr>
              <a:t>(ADD) Internetworking Technologies II</a:t>
            </a:r>
            <a:r>
              <a:rPr lang="en-US" sz="4400" b="0" i="0" dirty="0">
                <a:solidFill>
                  <a:srgbClr val="548235"/>
                </a:solidFill>
                <a:effectLst/>
              </a:rPr>
              <a:t>​</a:t>
            </a:r>
            <a:endParaRPr lang="en-US" sz="4400" b="0" i="0" dirty="0">
              <a:solidFill>
                <a:srgbClr val="000000"/>
              </a:solidFill>
              <a:effectLst/>
            </a:endParaRPr>
          </a:p>
          <a:p>
            <a:pPr fontAlgn="base">
              <a:lnSpc>
                <a:spcPct val="110000"/>
              </a:lnSpc>
              <a:spcBef>
                <a:spcPts val="0"/>
              </a:spcBef>
            </a:pPr>
            <a:r>
              <a:rPr lang="en-US" sz="4400" b="0" i="0" u="none" strike="noStrike" dirty="0">
                <a:solidFill>
                  <a:srgbClr val="000000"/>
                </a:solidFill>
                <a:effectLst/>
              </a:rPr>
              <a:t>Networking/Lab </a:t>
            </a:r>
            <a:r>
              <a:rPr lang="en-US" sz="4400" b="0" i="0" dirty="0">
                <a:solidFill>
                  <a:srgbClr val="000000"/>
                </a:solidFill>
                <a:effectLst/>
              </a:rPr>
              <a:t>​</a:t>
            </a:r>
          </a:p>
          <a:p>
            <a:pPr fontAlgn="base">
              <a:lnSpc>
                <a:spcPct val="110000"/>
              </a:lnSpc>
              <a:spcBef>
                <a:spcPts val="0"/>
              </a:spcBef>
            </a:pPr>
            <a:r>
              <a:rPr lang="en-US" sz="4400" b="0" i="0" u="none" strike="noStrike" dirty="0">
                <a:solidFill>
                  <a:srgbClr val="000000"/>
                </a:solidFill>
                <a:effectLst/>
              </a:rPr>
              <a:t>Advanced Cloud Computing</a:t>
            </a:r>
            <a:endParaRPr lang="en-US" sz="4400" dirty="0">
              <a:solidFill>
                <a:srgbClr val="000000"/>
              </a:solidFill>
              <a:ea typeface="Calibri" panose="020F0502020204030204" pitchFamily="34" charset="0"/>
              <a:cs typeface="Calibri"/>
            </a:endParaRPr>
          </a:p>
          <a:p>
            <a:pPr marL="0" indent="0">
              <a:lnSpc>
                <a:spcPct val="100000"/>
              </a:lnSpc>
              <a:spcBef>
                <a:spcPts val="0"/>
              </a:spcBef>
              <a:buNone/>
            </a:pPr>
            <a:r>
              <a:rPr lang="en-US" sz="4400" b="1" dirty="0">
                <a:ea typeface="Calibri"/>
                <a:cs typeface="Times New Roman"/>
              </a:rPr>
              <a:t>Level 4</a:t>
            </a:r>
          </a:p>
          <a:p>
            <a:pPr fontAlgn="base">
              <a:lnSpc>
                <a:spcPct val="120000"/>
              </a:lnSpc>
              <a:spcBef>
                <a:spcPts val="0"/>
              </a:spcBef>
            </a:pPr>
            <a:r>
              <a:rPr lang="en-US" sz="4400" b="0" i="0" u="none" strike="noStrike" dirty="0">
                <a:solidFill>
                  <a:srgbClr val="000000"/>
                </a:solidFill>
                <a:effectLst/>
              </a:rPr>
              <a:t>Practicum in Information Technology </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Independent Study in Evolving/Emerging Technologies</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Practicum in Entrepreneurship </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 Independent Study in Technology Applications </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Project Based Research</a:t>
            </a:r>
            <a:r>
              <a:rPr lang="en-US" sz="4400" b="0" i="0" dirty="0">
                <a:solidFill>
                  <a:srgbClr val="000000"/>
                </a:solidFill>
                <a:effectLst/>
              </a:rPr>
              <a:t>​</a:t>
            </a:r>
          </a:p>
          <a:p>
            <a:pPr fontAlgn="base">
              <a:lnSpc>
                <a:spcPct val="120000"/>
              </a:lnSpc>
              <a:spcBef>
                <a:spcPts val="0"/>
              </a:spcBef>
            </a:pPr>
            <a:r>
              <a:rPr lang="en-US" sz="4400" b="0" i="0" u="none" strike="noStrike" dirty="0">
                <a:solidFill>
                  <a:srgbClr val="000000"/>
                </a:solidFill>
                <a:effectLst/>
              </a:rPr>
              <a:t>Career Preparation I</a:t>
            </a:r>
            <a:endParaRPr lang="en-US" sz="4400" b="0" i="0" dirty="0">
              <a:solidFill>
                <a:srgbClr val="000000"/>
              </a:solidFill>
              <a:effectLst/>
            </a:endParaRPr>
          </a:p>
          <a:p>
            <a:pPr marL="0" indent="0">
              <a:lnSpc>
                <a:spcPct val="100000"/>
              </a:lnSpc>
              <a:spcBef>
                <a:spcPts val="0"/>
              </a:spcBef>
              <a:buNone/>
            </a:pPr>
            <a:endParaRPr lang="en-US" sz="1100" b="1" dirty="0">
              <a:ea typeface="Calibri"/>
              <a:cs typeface="Times New Roman"/>
            </a:endParaRPr>
          </a:p>
          <a:p>
            <a:pPr marL="0" indent="-188595">
              <a:lnSpc>
                <a:spcPct val="100000"/>
              </a:lnSpc>
              <a:spcBef>
                <a:spcPts val="0"/>
              </a:spcBef>
              <a:buFont typeface="Arial"/>
              <a:buChar char="•"/>
            </a:pPr>
            <a:endParaRPr lang="en-US" sz="1100" dirty="0"/>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4137590" y="2672216"/>
            <a:ext cx="3634810" cy="138702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t>Advanced Placement (AP) Courses</a:t>
            </a:r>
          </a:p>
          <a:p>
            <a:pPr marL="0" indent="0" algn="l" rtl="0" fontAlgn="base">
              <a:lnSpc>
                <a:spcPct val="100000"/>
              </a:lnSpc>
              <a:spcBef>
                <a:spcPts val="0"/>
              </a:spcBef>
              <a:buNone/>
            </a:pPr>
            <a:r>
              <a:rPr lang="en-US" sz="1100" b="0" i="0" u="none" strike="noStrike" dirty="0">
                <a:solidFill>
                  <a:srgbClr val="548235"/>
                </a:solidFill>
                <a:effectLst/>
              </a:rPr>
              <a:t>+   (ADD) AP Computer Science A-Math</a:t>
            </a:r>
            <a:r>
              <a:rPr lang="en-US" sz="1100" b="0" i="0" dirty="0">
                <a:solidFill>
                  <a:srgbClr val="548235"/>
                </a:solidFill>
                <a:effectLst/>
              </a:rPr>
              <a:t>​</a:t>
            </a:r>
            <a:endParaRPr lang="en-US" sz="1100" b="0" i="0" dirty="0">
              <a:solidFill>
                <a:srgbClr val="000000"/>
              </a:solidFill>
              <a:effectLst/>
            </a:endParaRPr>
          </a:p>
          <a:p>
            <a:pPr marL="0" indent="0" algn="l" rtl="0" fontAlgn="base">
              <a:lnSpc>
                <a:spcPct val="100000"/>
              </a:lnSpc>
              <a:spcBef>
                <a:spcPts val="0"/>
              </a:spcBef>
              <a:buNone/>
            </a:pPr>
            <a:r>
              <a:rPr lang="en-US" sz="1100" b="0" i="0" u="none" strike="noStrike" dirty="0">
                <a:solidFill>
                  <a:srgbClr val="548235"/>
                </a:solidFill>
                <a:effectLst/>
              </a:rPr>
              <a:t>+   (ADD)  AP computer Science A-LOTE</a:t>
            </a:r>
            <a:endParaRPr lang="en-US" sz="1100" b="1" u="sng" dirty="0">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dirty="0"/>
              <a:t>International Baccalaureate (IB) Courses</a:t>
            </a:r>
          </a:p>
          <a:p>
            <a:pPr marL="0" indent="0" algn="l" rtl="0" fontAlgn="base">
              <a:lnSpc>
                <a:spcPct val="100000"/>
              </a:lnSpc>
              <a:spcBef>
                <a:spcPts val="0"/>
              </a:spcBef>
              <a:buNone/>
            </a:pPr>
            <a:r>
              <a:rPr lang="en-US" sz="1100" b="0" i="0" u="none" strike="noStrike" dirty="0">
                <a:solidFill>
                  <a:srgbClr val="548235"/>
                </a:solidFill>
                <a:effectLst/>
              </a:rPr>
              <a:t>+   (ADD) IB Computer Science Standard Level</a:t>
            </a:r>
            <a:r>
              <a:rPr lang="en-US" sz="1100" b="0" i="0" dirty="0">
                <a:solidFill>
                  <a:srgbClr val="548235"/>
                </a:solidFill>
                <a:effectLst/>
              </a:rPr>
              <a:t>​</a:t>
            </a:r>
            <a:endParaRPr lang="en-US" sz="1100" b="0" i="0" dirty="0">
              <a:solidFill>
                <a:srgbClr val="000000"/>
              </a:solidFill>
              <a:effectLst/>
            </a:endParaRPr>
          </a:p>
          <a:p>
            <a:pPr marL="0" indent="0" algn="l" rtl="0" fontAlgn="base">
              <a:lnSpc>
                <a:spcPct val="100000"/>
              </a:lnSpc>
              <a:spcBef>
                <a:spcPts val="0"/>
              </a:spcBef>
              <a:buNone/>
            </a:pPr>
            <a:r>
              <a:rPr lang="en-US" sz="1100" b="0" i="0" u="none" strike="noStrike" dirty="0">
                <a:solidFill>
                  <a:srgbClr val="548235"/>
                </a:solidFill>
                <a:effectLst/>
              </a:rPr>
              <a:t>+   (ADD) IB Computer Science Higher Level- Math</a:t>
            </a:r>
            <a:r>
              <a:rPr lang="en-US" sz="1100" b="0" i="0" dirty="0">
                <a:solidFill>
                  <a:srgbClr val="548235"/>
                </a:solidFill>
                <a:effectLst/>
              </a:rPr>
              <a:t>​</a:t>
            </a:r>
            <a:endParaRPr lang="en-US" sz="1100" b="0" i="0" dirty="0">
              <a:solidFill>
                <a:srgbClr val="000000"/>
              </a:solidFill>
              <a:effectLst/>
            </a:endParaRPr>
          </a:p>
          <a:p>
            <a:pPr marL="0" indent="0" algn="l" rtl="0" fontAlgn="base">
              <a:lnSpc>
                <a:spcPct val="100000"/>
              </a:lnSpc>
              <a:spcBef>
                <a:spcPts val="0"/>
              </a:spcBef>
              <a:buNone/>
            </a:pPr>
            <a:r>
              <a:rPr lang="en-US" sz="1100" b="0" i="0" u="none" strike="noStrike" dirty="0">
                <a:solidFill>
                  <a:srgbClr val="548235"/>
                </a:solidFill>
                <a:effectLst/>
              </a:rPr>
              <a:t>+   (ADD) IB Computer Science Higher Level-LOTE</a:t>
            </a:r>
            <a:endParaRPr lang="en-US" sz="1100" b="0" i="0" dirty="0">
              <a:solidFill>
                <a:srgbClr val="000000"/>
              </a:solidFill>
              <a:effectLst/>
            </a:endParaRPr>
          </a:p>
          <a:p>
            <a:pPr marL="0" indent="0">
              <a:lnSpc>
                <a:spcPct val="100000"/>
              </a:lnSpc>
              <a:spcBef>
                <a:spcPts val="0"/>
              </a:spcBef>
              <a:buNone/>
            </a:pPr>
            <a:endParaRPr lang="en-US" sz="1100" b="1" dirty="0"/>
          </a:p>
          <a:p>
            <a:pPr marL="171450" indent="-171450">
              <a:lnSpc>
                <a:spcPct val="100000"/>
              </a:lnSpc>
              <a:spcBef>
                <a:spcPts val="0"/>
              </a:spcBef>
              <a:buFont typeface="Arial"/>
              <a:buChar char="•"/>
              <a:defRPr/>
            </a:pPr>
            <a:endParaRPr lang="en-US" sz="1100" dirty="0">
              <a:solidFill>
                <a:srgbClr val="007742"/>
              </a:solidFill>
              <a:ea typeface="+mn-lt"/>
              <a:cs typeface="+mn-lt"/>
            </a:endParaRPr>
          </a:p>
        </p:txBody>
      </p:sp>
      <p:sp>
        <p:nvSpPr>
          <p:cNvPr id="19" name="TextBox 18">
            <a:extLst>
              <a:ext uri="{FF2B5EF4-FFF2-40B4-BE49-F238E27FC236}">
                <a16:creationId xmlns:a16="http://schemas.microsoft.com/office/drawing/2014/main" id="{80E4C2F3-E701-BD46-E6B9-FDCD0B320B21}"/>
              </a:ext>
            </a:extLst>
          </p:cNvPr>
          <p:cNvSpPr txBox="1"/>
          <p:nvPr/>
        </p:nvSpPr>
        <p:spPr>
          <a:xfrm>
            <a:off x="203969" y="5830957"/>
            <a:ext cx="3565424" cy="3841052"/>
          </a:xfrm>
          <a:prstGeom prst="rect">
            <a:avLst/>
          </a:prstGeom>
          <a:noFill/>
        </p:spPr>
        <p:txBody>
          <a:bodyPr wrap="square" lIns="100584" tIns="50292" rIns="100584" bIns="50292" rtlCol="0" anchor="t">
            <a:spAutoFit/>
          </a:bodyPr>
          <a:lstStyle/>
          <a:p>
            <a:r>
              <a:rPr lang="en-US" sz="1200" b="1" dirty="0">
                <a:ea typeface="Calibri"/>
                <a:cs typeface="Times New Roman"/>
              </a:rPr>
              <a:t>Postsecondary Opportunities</a:t>
            </a:r>
          </a:p>
          <a:p>
            <a:r>
              <a:rPr lang="en-US" sz="1100" b="1" dirty="0">
                <a:ea typeface="Calibri"/>
                <a:cs typeface="Times New Roman"/>
              </a:rPr>
              <a:t>Associate Degrees</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and Information Sciences, General</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Systems Networking And Telecommunications</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Information Technology</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Network and System Administration/ Administrator</a:t>
            </a:r>
            <a:endParaRPr lang="en-US" sz="1100" dirty="0">
              <a:ea typeface="Calibri" panose="020F0502020204030204" pitchFamily="34" charset="0"/>
              <a:cs typeface="Calibri"/>
            </a:endParaRPr>
          </a:p>
          <a:p>
            <a:r>
              <a:rPr lang="en-US" sz="1100" b="1" dirty="0">
                <a:ea typeface="Calibri"/>
                <a:cs typeface="Times New Roman"/>
              </a:rPr>
              <a:t>Bachelor’s Degrees</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and Information Sciences, General</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Systems Networking And Telecommunications</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and Information Systems Security/ Information Assurance</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Engineering, General</a:t>
            </a:r>
            <a:endParaRPr lang="en-US" sz="1100" dirty="0">
              <a:solidFill>
                <a:srgbClr val="0D6CB9"/>
              </a:solidFill>
              <a:ea typeface="Calibri" panose="020F0502020204030204" pitchFamily="34" charset="0"/>
              <a:cs typeface="Times New Roman" panose="02020603050405020304" pitchFamily="18" charset="0"/>
            </a:endParaRPr>
          </a:p>
          <a:p>
            <a:r>
              <a:rPr lang="en-US" sz="1100" b="1" dirty="0">
                <a:ea typeface="Calibri"/>
                <a:cs typeface="Times New Roman"/>
              </a:rPr>
              <a:t>Master’s, Doctoral, and Professional Degrees</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and Information Sciences, General</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Information Technology</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and Information Systems Security/ Information Assurance</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Engineering, General</a:t>
            </a:r>
            <a:endParaRPr lang="en-US" sz="1100" b="0" i="0" dirty="0">
              <a:solidFill>
                <a:srgbClr val="000000"/>
              </a:solidFill>
              <a:effectLst/>
            </a:endParaRPr>
          </a:p>
          <a:p>
            <a:endParaRPr lang="en-US" sz="1100" b="1" dirty="0">
              <a:ea typeface="Calibri"/>
              <a:cs typeface="Times New Roman"/>
            </a:endParaRPr>
          </a:p>
          <a:p>
            <a:pPr marL="188595" indent="-188595">
              <a:buFont typeface="Arial"/>
              <a:buChar char="•"/>
            </a:pPr>
            <a:endParaRPr lang="en-US" sz="1100" dirty="0">
              <a:solidFill>
                <a:srgbClr val="000000"/>
              </a:solidFill>
              <a:ea typeface="Calibri"/>
              <a:cs typeface="Calibri"/>
            </a:endParaRPr>
          </a:p>
        </p:txBody>
      </p:sp>
    </p:spTree>
    <p:extLst>
      <p:ext uri="{BB962C8B-B14F-4D97-AF65-F5344CB8AC3E}">
        <p14:creationId xmlns:p14="http://schemas.microsoft.com/office/powerpoint/2010/main" val="734464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1" y="1034416"/>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800" b="1" i="0" u="none" strike="noStrike" kern="1200" cap="none" spc="0" normalizeH="0" baseline="0" noProof="0" dirty="0">
                <a:ln>
                  <a:noFill/>
                </a:ln>
                <a:solidFill>
                  <a:schemeClr val="tx1">
                    <a:lumMod val="85000"/>
                    <a:lumOff val="15000"/>
                  </a:schemeClr>
                </a:solidFill>
                <a:effectLst/>
                <a:uLnTx/>
                <a:uFillTx/>
                <a:latin typeface="Calibri"/>
                <a:ea typeface="Open Sans"/>
                <a:cs typeface="Open Sans"/>
              </a:rPr>
              <a:t>Web Development</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2129"/>
            <a:ext cx="7772400" cy="1122359"/>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 Information Technology Career Cluster</a:t>
            </a:r>
          </a:p>
          <a:p>
            <a:r>
              <a:rPr lang="en-US" sz="1100" dirty="0">
                <a:ea typeface="Open Sans"/>
                <a:cs typeface="Open Sans"/>
              </a:rPr>
              <a:t>The Information Technology (IT) Career Cluster focuses on building linkages in IT occupations for entry level, technical, and professional careers related to the design, development, support, and management of hardware, software, multimedia, and systems integration services.</a:t>
            </a:r>
          </a:p>
          <a:p>
            <a:pPr algn="ctr"/>
            <a:endParaRPr lang="en-US" sz="950" dirty="0">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0" y="1663495"/>
            <a:ext cx="7772400" cy="778675"/>
          </a:xfrm>
          <a:prstGeom prst="rect">
            <a:avLst/>
          </a:prstGeom>
          <a:solidFill>
            <a:srgbClr val="B9D4ED"/>
          </a:solidFill>
        </p:spPr>
        <p:txBody>
          <a:bodyPr wrap="square" lIns="100584" tIns="50292" rIns="100584" bIns="50292" rtlCol="0" anchor="t">
            <a:spAutoFit/>
          </a:bodyPr>
          <a:lstStyle/>
          <a:p>
            <a:r>
              <a:rPr lang="en-US" sz="1100" dirty="0">
                <a:ea typeface="Calibri"/>
                <a:cs typeface="Calibri"/>
              </a:rPr>
              <a:t>The Web Development program of study explores the occupations and educational opportunities associated with designing, creating, and modifying websites. This program of study may also explore integrating websites with other computer applications, and converting written, graphic, audio, and video components to compatible web formats by using software designed to facilitate the creation of web and multimedia content.</a:t>
            </a: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257211" y="2626689"/>
            <a:ext cx="3752252" cy="3208534"/>
          </a:xfrm>
        </p:spPr>
        <p:txBody>
          <a:bodyPr vert="horz" lIns="91440" tIns="45720" rIns="91440" bIns="45720" rtlCol="0" anchor="t">
            <a:normAutofit fontScale="40000" lnSpcReduction="20000"/>
          </a:bodyPr>
          <a:lstStyle/>
          <a:p>
            <a:pPr marL="0" marR="0" indent="0">
              <a:lnSpc>
                <a:spcPct val="100000"/>
              </a:lnSpc>
              <a:spcBef>
                <a:spcPts val="0"/>
              </a:spcBef>
              <a:buNone/>
            </a:pPr>
            <a:r>
              <a:rPr lang="en-US" sz="3000" b="1" dirty="0">
                <a:effectLst/>
                <a:ea typeface="Calibri"/>
                <a:cs typeface="Times New Roman"/>
              </a:rPr>
              <a:t>Secondary Courses for High School Credit</a:t>
            </a:r>
          </a:p>
          <a:p>
            <a:pPr marL="0" indent="0">
              <a:lnSpc>
                <a:spcPct val="100000"/>
              </a:lnSpc>
              <a:spcBef>
                <a:spcPts val="0"/>
              </a:spcBef>
              <a:buNone/>
            </a:pPr>
            <a:r>
              <a:rPr lang="en-US" sz="2800" b="1" dirty="0">
                <a:ea typeface="Calibri"/>
                <a:cs typeface="Times New Roman"/>
              </a:rPr>
              <a:t>Level 1</a:t>
            </a:r>
          </a:p>
          <a:p>
            <a:pPr fontAlgn="base">
              <a:lnSpc>
                <a:spcPct val="100000"/>
              </a:lnSpc>
              <a:spcBef>
                <a:spcPts val="0"/>
              </a:spcBef>
            </a:pPr>
            <a:r>
              <a:rPr lang="en-US" sz="2800" b="0" i="0" u="none" strike="noStrike" dirty="0">
                <a:solidFill>
                  <a:srgbClr val="000000"/>
                </a:solidFill>
                <a:effectLst/>
              </a:rPr>
              <a:t>Principles of Information Technology </a:t>
            </a:r>
            <a:r>
              <a:rPr lang="en-US" sz="2800" b="0" i="0" dirty="0">
                <a:solidFill>
                  <a:srgbClr val="000000"/>
                </a:solidFill>
                <a:effectLst/>
              </a:rPr>
              <a:t>​</a:t>
            </a:r>
          </a:p>
          <a:p>
            <a:pPr marL="0" indent="0" algn="l" rtl="0" fontAlgn="base">
              <a:lnSpc>
                <a:spcPct val="100000"/>
              </a:lnSpc>
              <a:spcBef>
                <a:spcPts val="0"/>
              </a:spcBef>
              <a:buNone/>
            </a:pPr>
            <a:r>
              <a:rPr lang="en-US" sz="2800" b="0" i="0" u="none" strike="noStrike" dirty="0">
                <a:solidFill>
                  <a:schemeClr val="accent6">
                    <a:lumMod val="75000"/>
                  </a:schemeClr>
                </a:solidFill>
                <a:effectLst/>
              </a:rPr>
              <a:t>+    (ADD) Fundamentals of Computer Science</a:t>
            </a:r>
            <a:r>
              <a:rPr lang="en-US" sz="2800" b="0" i="0" dirty="0">
                <a:solidFill>
                  <a:schemeClr val="accent6">
                    <a:lumMod val="75000"/>
                  </a:schemeClr>
                </a:solidFill>
                <a:effectLst/>
              </a:rPr>
              <a:t>​</a:t>
            </a:r>
          </a:p>
          <a:p>
            <a:pPr marL="0" indent="0" algn="l" rtl="0" fontAlgn="base">
              <a:lnSpc>
                <a:spcPct val="100000"/>
              </a:lnSpc>
              <a:spcBef>
                <a:spcPts val="0"/>
              </a:spcBef>
              <a:buNone/>
            </a:pPr>
            <a:r>
              <a:rPr lang="en-US" sz="2800" b="0" i="0" u="none" strike="noStrike" dirty="0">
                <a:solidFill>
                  <a:schemeClr val="accent6">
                    <a:lumMod val="75000"/>
                  </a:schemeClr>
                </a:solidFill>
                <a:effectLst/>
              </a:rPr>
              <a:t>+    (ADD) Digital Media</a:t>
            </a:r>
            <a:endParaRPr lang="en-US" sz="2800" dirty="0">
              <a:solidFill>
                <a:schemeClr val="accent6">
                  <a:lumMod val="75000"/>
                </a:schemeClr>
              </a:solidFill>
              <a:ea typeface="Calibri" panose="020F0502020204030204" pitchFamily="34" charset="0"/>
              <a:cs typeface="Calibri"/>
            </a:endParaRPr>
          </a:p>
          <a:p>
            <a:pPr marL="0" indent="0">
              <a:lnSpc>
                <a:spcPct val="100000"/>
              </a:lnSpc>
              <a:spcBef>
                <a:spcPts val="0"/>
              </a:spcBef>
              <a:buNone/>
            </a:pPr>
            <a:r>
              <a:rPr lang="en-US" sz="2800" b="1" dirty="0">
                <a:ea typeface="Calibri"/>
                <a:cs typeface="Times New Roman"/>
              </a:rPr>
              <a:t>Level 2</a:t>
            </a:r>
          </a:p>
          <a:p>
            <a:pPr fontAlgn="base">
              <a:lnSpc>
                <a:spcPct val="100000"/>
              </a:lnSpc>
              <a:spcBef>
                <a:spcPts val="0"/>
              </a:spcBef>
            </a:pPr>
            <a:r>
              <a:rPr lang="en-US" sz="2800" b="0" i="0" u="none" strike="noStrike" dirty="0">
                <a:solidFill>
                  <a:srgbClr val="000000"/>
                </a:solidFill>
                <a:effectLst/>
              </a:rPr>
              <a:t>Web Communications</a:t>
            </a:r>
            <a:r>
              <a:rPr lang="en-US" sz="2800" b="0" i="0" u="none" strike="noStrike" dirty="0">
                <a:solidFill>
                  <a:srgbClr val="4472C4"/>
                </a:solidFill>
                <a:effectLst/>
              </a:rPr>
              <a:t> </a:t>
            </a:r>
            <a:r>
              <a:rPr lang="en-US" sz="2800" b="0" i="0" dirty="0">
                <a:solidFill>
                  <a:srgbClr val="4472C4"/>
                </a:solidFill>
                <a:effectLst/>
              </a:rPr>
              <a:t>​</a:t>
            </a:r>
            <a:endParaRPr lang="en-US" sz="2800" b="0" i="0" dirty="0">
              <a:solidFill>
                <a:srgbClr val="000000"/>
              </a:solidFill>
              <a:effectLst/>
            </a:endParaRPr>
          </a:p>
          <a:p>
            <a:pPr fontAlgn="base">
              <a:lnSpc>
                <a:spcPct val="100000"/>
              </a:lnSpc>
              <a:spcBef>
                <a:spcPts val="0"/>
              </a:spcBef>
            </a:pPr>
            <a:r>
              <a:rPr lang="en-US" sz="2800" b="0" i="0" u="none" strike="noStrike" dirty="0">
                <a:solidFill>
                  <a:srgbClr val="000000"/>
                </a:solidFill>
                <a:effectLst/>
              </a:rPr>
              <a:t>Computer Science I </a:t>
            </a:r>
            <a:r>
              <a:rPr lang="en-US" sz="2800" b="0" i="0" dirty="0">
                <a:solidFill>
                  <a:srgbClr val="000000"/>
                </a:solidFill>
                <a:effectLst/>
              </a:rPr>
              <a:t>​</a:t>
            </a:r>
          </a:p>
          <a:p>
            <a:pPr fontAlgn="base">
              <a:lnSpc>
                <a:spcPct val="100000"/>
              </a:lnSpc>
              <a:spcBef>
                <a:spcPts val="0"/>
              </a:spcBef>
            </a:pPr>
            <a:r>
              <a:rPr lang="en-US" sz="2800" b="0" i="0" u="none" strike="noStrike" dirty="0">
                <a:solidFill>
                  <a:srgbClr val="000000"/>
                </a:solidFill>
                <a:effectLst/>
              </a:rPr>
              <a:t>Foundations of User Experience (UX)</a:t>
            </a:r>
            <a:endParaRPr lang="en-US" sz="2800" dirty="0">
              <a:ea typeface="Calibri"/>
              <a:cs typeface="Calibri" panose="020F0502020204030204"/>
            </a:endParaRPr>
          </a:p>
          <a:p>
            <a:pPr marL="0" indent="0">
              <a:lnSpc>
                <a:spcPct val="100000"/>
              </a:lnSpc>
              <a:spcBef>
                <a:spcPts val="0"/>
              </a:spcBef>
              <a:buNone/>
            </a:pPr>
            <a:r>
              <a:rPr lang="en-US" sz="2800" b="1" dirty="0">
                <a:ea typeface="Calibri"/>
                <a:cs typeface="Times New Roman"/>
              </a:rPr>
              <a:t>Level 3</a:t>
            </a:r>
          </a:p>
          <a:p>
            <a:pPr fontAlgn="base">
              <a:lnSpc>
                <a:spcPct val="110000"/>
              </a:lnSpc>
              <a:spcBef>
                <a:spcPts val="0"/>
              </a:spcBef>
            </a:pPr>
            <a:r>
              <a:rPr lang="en-US" sz="2800" b="0" i="0" u="none" strike="noStrike" dirty="0">
                <a:solidFill>
                  <a:srgbClr val="000000"/>
                </a:solidFill>
                <a:effectLst/>
              </a:rPr>
              <a:t>Web Design </a:t>
            </a:r>
            <a:r>
              <a:rPr lang="en-US" sz="2800" b="0" i="0" dirty="0">
                <a:solidFill>
                  <a:srgbClr val="000000"/>
                </a:solidFill>
                <a:effectLst/>
              </a:rPr>
              <a:t>​</a:t>
            </a:r>
          </a:p>
          <a:p>
            <a:pPr fontAlgn="base">
              <a:lnSpc>
                <a:spcPct val="110000"/>
              </a:lnSpc>
              <a:spcBef>
                <a:spcPts val="0"/>
              </a:spcBef>
            </a:pPr>
            <a:r>
              <a:rPr lang="en-US" sz="2800" b="0" i="0" u="none" strike="noStrike" dirty="0">
                <a:solidFill>
                  <a:srgbClr val="000000"/>
                </a:solidFill>
                <a:effectLst/>
              </a:rPr>
              <a:t>Web Game Development </a:t>
            </a:r>
            <a:r>
              <a:rPr lang="en-US" sz="2800" b="0" i="0" dirty="0">
                <a:solidFill>
                  <a:srgbClr val="000000"/>
                </a:solidFill>
                <a:effectLst/>
              </a:rPr>
              <a:t>​</a:t>
            </a:r>
          </a:p>
          <a:p>
            <a:pPr fontAlgn="base">
              <a:lnSpc>
                <a:spcPct val="110000"/>
              </a:lnSpc>
              <a:spcBef>
                <a:spcPts val="0"/>
              </a:spcBef>
            </a:pPr>
            <a:r>
              <a:rPr lang="en-US" sz="2800" b="0" i="0" u="none" strike="noStrike" dirty="0">
                <a:solidFill>
                  <a:srgbClr val="000000"/>
                </a:solidFill>
                <a:effectLst/>
              </a:rPr>
              <a:t>Advanced User Experience Design</a:t>
            </a:r>
            <a:endParaRPr lang="en-US" sz="2800" dirty="0">
              <a:solidFill>
                <a:srgbClr val="000000"/>
              </a:solidFill>
              <a:ea typeface="Calibri" panose="020F0502020204030204" pitchFamily="34" charset="0"/>
              <a:cs typeface="Calibri"/>
            </a:endParaRPr>
          </a:p>
          <a:p>
            <a:pPr marL="0" indent="0">
              <a:lnSpc>
                <a:spcPct val="100000"/>
              </a:lnSpc>
              <a:spcBef>
                <a:spcPts val="0"/>
              </a:spcBef>
              <a:buNone/>
            </a:pPr>
            <a:r>
              <a:rPr lang="en-US" sz="2800" b="1" dirty="0">
                <a:ea typeface="Calibri"/>
                <a:cs typeface="Times New Roman"/>
              </a:rPr>
              <a:t>Level 4</a:t>
            </a:r>
          </a:p>
          <a:p>
            <a:pPr fontAlgn="base">
              <a:lnSpc>
                <a:spcPct val="120000"/>
              </a:lnSpc>
              <a:spcBef>
                <a:spcPts val="0"/>
              </a:spcBef>
            </a:pPr>
            <a:r>
              <a:rPr lang="en-US" sz="2800" b="0" i="0" u="none" strike="noStrike" dirty="0">
                <a:solidFill>
                  <a:srgbClr val="000000"/>
                </a:solidFill>
                <a:effectLst/>
              </a:rPr>
              <a:t>Practicum in Information Technology </a:t>
            </a:r>
            <a:r>
              <a:rPr lang="en-US" sz="2800" b="0" i="0" dirty="0">
                <a:solidFill>
                  <a:srgbClr val="000000"/>
                </a:solidFill>
                <a:effectLst/>
              </a:rPr>
              <a:t>​</a:t>
            </a:r>
          </a:p>
          <a:p>
            <a:pPr fontAlgn="base">
              <a:lnSpc>
                <a:spcPct val="120000"/>
              </a:lnSpc>
              <a:spcBef>
                <a:spcPts val="0"/>
              </a:spcBef>
            </a:pPr>
            <a:r>
              <a:rPr lang="en-US" sz="2800" b="0" i="0" u="none" strike="noStrike" dirty="0">
                <a:solidFill>
                  <a:srgbClr val="000000"/>
                </a:solidFill>
                <a:effectLst/>
              </a:rPr>
              <a:t>Practicum in Entrepreneurship </a:t>
            </a:r>
            <a:r>
              <a:rPr lang="en-US" sz="2800" b="0" i="0" dirty="0">
                <a:solidFill>
                  <a:srgbClr val="000000"/>
                </a:solidFill>
                <a:effectLst/>
              </a:rPr>
              <a:t>​</a:t>
            </a:r>
          </a:p>
          <a:p>
            <a:pPr fontAlgn="base">
              <a:lnSpc>
                <a:spcPct val="120000"/>
              </a:lnSpc>
              <a:spcBef>
                <a:spcPts val="0"/>
              </a:spcBef>
            </a:pPr>
            <a:r>
              <a:rPr lang="en-US" sz="2800" b="0" i="0" u="none" strike="noStrike" dirty="0">
                <a:solidFill>
                  <a:srgbClr val="000000"/>
                </a:solidFill>
                <a:effectLst/>
              </a:rPr>
              <a:t>Project Based Research </a:t>
            </a:r>
            <a:r>
              <a:rPr lang="en-US" sz="2800" b="0" i="0" dirty="0">
                <a:solidFill>
                  <a:srgbClr val="000000"/>
                </a:solidFill>
                <a:effectLst/>
              </a:rPr>
              <a:t>​</a:t>
            </a:r>
          </a:p>
          <a:p>
            <a:pPr fontAlgn="base">
              <a:lnSpc>
                <a:spcPct val="120000"/>
              </a:lnSpc>
              <a:spcBef>
                <a:spcPts val="0"/>
              </a:spcBef>
            </a:pPr>
            <a:r>
              <a:rPr lang="en-US" sz="2800" b="0" i="0" u="none" strike="noStrike" dirty="0">
                <a:solidFill>
                  <a:srgbClr val="000000"/>
                </a:solidFill>
                <a:effectLst/>
              </a:rPr>
              <a:t>Independent Study in Technology Applications </a:t>
            </a:r>
            <a:r>
              <a:rPr lang="en-US" sz="2800" b="0" i="0" dirty="0">
                <a:solidFill>
                  <a:srgbClr val="000000"/>
                </a:solidFill>
                <a:effectLst/>
              </a:rPr>
              <a:t>​</a:t>
            </a:r>
          </a:p>
          <a:p>
            <a:pPr fontAlgn="base">
              <a:lnSpc>
                <a:spcPct val="120000"/>
              </a:lnSpc>
              <a:spcBef>
                <a:spcPts val="0"/>
              </a:spcBef>
            </a:pPr>
            <a:r>
              <a:rPr lang="en-US" sz="2800" b="0" i="0" u="none" strike="noStrike" dirty="0">
                <a:solidFill>
                  <a:srgbClr val="000000"/>
                </a:solidFill>
                <a:effectLst/>
              </a:rPr>
              <a:t>Independent Study in Evolving/Emerging Technologies </a:t>
            </a:r>
            <a:r>
              <a:rPr lang="en-US" sz="2800" b="0" i="0" dirty="0">
                <a:solidFill>
                  <a:srgbClr val="000000"/>
                </a:solidFill>
                <a:effectLst/>
              </a:rPr>
              <a:t>​</a:t>
            </a:r>
          </a:p>
          <a:p>
            <a:pPr fontAlgn="base">
              <a:lnSpc>
                <a:spcPct val="120000"/>
              </a:lnSpc>
              <a:spcBef>
                <a:spcPts val="0"/>
              </a:spcBef>
            </a:pPr>
            <a:r>
              <a:rPr lang="en-US" sz="2800" b="0" i="0" u="none" strike="noStrike" dirty="0">
                <a:solidFill>
                  <a:srgbClr val="000000"/>
                </a:solidFill>
                <a:effectLst/>
              </a:rPr>
              <a:t>Career Preparation I</a:t>
            </a:r>
            <a:endParaRPr lang="en-US" sz="2800" b="0" i="0" dirty="0">
              <a:solidFill>
                <a:srgbClr val="000000"/>
              </a:solidFill>
              <a:effectLst/>
            </a:endParaRPr>
          </a:p>
          <a:p>
            <a:pPr marL="0" indent="0">
              <a:lnSpc>
                <a:spcPct val="100000"/>
              </a:lnSpc>
              <a:spcBef>
                <a:spcPts val="0"/>
              </a:spcBef>
              <a:buNone/>
            </a:pPr>
            <a:endParaRPr lang="en-US" sz="2200" b="1" dirty="0">
              <a:ea typeface="Calibri"/>
              <a:cs typeface="Times New Roman"/>
            </a:endParaRPr>
          </a:p>
          <a:p>
            <a:pPr marL="0" indent="-188595">
              <a:lnSpc>
                <a:spcPct val="100000"/>
              </a:lnSpc>
              <a:spcBef>
                <a:spcPts val="0"/>
              </a:spcBef>
              <a:buFont typeface="Arial"/>
              <a:buChar char="•"/>
            </a:pPr>
            <a:endParaRPr lang="en-US" sz="1100" dirty="0"/>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4137590" y="2626689"/>
            <a:ext cx="3634810" cy="208750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t>Advanced Placement (AP) Courses</a:t>
            </a:r>
          </a:p>
          <a:p>
            <a:pPr marL="0" indent="0" algn="l" rtl="0" fontAlgn="base">
              <a:lnSpc>
                <a:spcPct val="100000"/>
              </a:lnSpc>
              <a:spcBef>
                <a:spcPts val="0"/>
              </a:spcBef>
              <a:buNone/>
            </a:pPr>
            <a:r>
              <a:rPr lang="en-US" sz="1100" b="0" i="0" u="none" strike="noStrike" dirty="0">
                <a:solidFill>
                  <a:srgbClr val="548235"/>
                </a:solidFill>
                <a:effectLst/>
              </a:rPr>
              <a:t>+   (ADD)</a:t>
            </a:r>
            <a:r>
              <a:rPr lang="en-US" sz="1100" b="1" i="0" u="none" strike="noStrike" dirty="0">
                <a:solidFill>
                  <a:srgbClr val="548235"/>
                </a:solidFill>
                <a:effectLst/>
              </a:rPr>
              <a:t> </a:t>
            </a:r>
            <a:r>
              <a:rPr lang="en-US" sz="1100" i="0" u="none" strike="noStrike" dirty="0">
                <a:solidFill>
                  <a:srgbClr val="548235"/>
                </a:solidFill>
                <a:effectLst/>
              </a:rPr>
              <a:t>AP Computer Science Principles</a:t>
            </a:r>
            <a:r>
              <a:rPr lang="en-US" sz="1100" i="0" dirty="0">
                <a:solidFill>
                  <a:srgbClr val="548235"/>
                </a:solidFill>
                <a:effectLst/>
              </a:rPr>
              <a:t>​</a:t>
            </a:r>
            <a:endParaRPr lang="en-US" sz="1100" i="0" dirty="0">
              <a:solidFill>
                <a:srgbClr val="000000"/>
              </a:solidFill>
              <a:effectLst/>
            </a:endParaRPr>
          </a:p>
          <a:p>
            <a:pPr marL="0" indent="0" fontAlgn="base">
              <a:lnSpc>
                <a:spcPct val="100000"/>
              </a:lnSpc>
              <a:spcBef>
                <a:spcPts val="0"/>
              </a:spcBef>
              <a:buNone/>
            </a:pPr>
            <a:r>
              <a:rPr lang="en-US" sz="1100" b="0" i="0" u="none" strike="noStrike" dirty="0">
                <a:solidFill>
                  <a:srgbClr val="548235"/>
                </a:solidFill>
                <a:effectLst/>
              </a:rPr>
              <a:t>+   (ADD) </a:t>
            </a:r>
            <a:r>
              <a:rPr lang="en-US" sz="1100" dirty="0">
                <a:solidFill>
                  <a:srgbClr val="548235"/>
                </a:solidFill>
              </a:rPr>
              <a:t>AP Computer Science </a:t>
            </a:r>
            <a:r>
              <a:rPr lang="en-US" sz="1100" i="0" u="none" strike="noStrike" dirty="0">
                <a:solidFill>
                  <a:srgbClr val="548235"/>
                </a:solidFill>
                <a:effectLst/>
              </a:rPr>
              <a:t>A (LOTE or Math)</a:t>
            </a:r>
            <a:r>
              <a:rPr lang="en-US" sz="1100" b="0" i="0" dirty="0">
                <a:solidFill>
                  <a:srgbClr val="548235"/>
                </a:solidFill>
                <a:effectLst/>
              </a:rPr>
              <a:t>​</a:t>
            </a:r>
            <a:endParaRPr lang="en-US" sz="1100" b="0" i="0" dirty="0">
              <a:solidFill>
                <a:srgbClr val="000000"/>
              </a:solidFill>
              <a:effectLst/>
            </a:endParaRPr>
          </a:p>
          <a:p>
            <a:pPr marL="0" indent="0" algn="l" rtl="0" fontAlgn="base">
              <a:lnSpc>
                <a:spcPct val="100000"/>
              </a:lnSpc>
              <a:spcBef>
                <a:spcPts val="0"/>
              </a:spcBef>
              <a:buNone/>
            </a:pPr>
            <a:r>
              <a:rPr lang="en-US" sz="1100" b="0" i="0" u="none" strike="noStrike" dirty="0">
                <a:solidFill>
                  <a:srgbClr val="548235"/>
                </a:solidFill>
                <a:effectLst/>
              </a:rPr>
              <a:t>+   (ADD) </a:t>
            </a:r>
            <a:r>
              <a:rPr lang="en-US" sz="1100" i="0" u="none" strike="noStrike" dirty="0">
                <a:solidFill>
                  <a:srgbClr val="548235"/>
                </a:solidFill>
                <a:effectLst/>
              </a:rPr>
              <a:t>AP 2-D Art &amp; Design Portfolio</a:t>
            </a:r>
            <a:r>
              <a:rPr lang="en-US" sz="1100" i="0" dirty="0">
                <a:solidFill>
                  <a:srgbClr val="548235"/>
                </a:solidFill>
                <a:effectLst/>
              </a:rPr>
              <a:t>​</a:t>
            </a:r>
          </a:p>
          <a:p>
            <a:pPr marL="0" indent="0" algn="l" rtl="0" fontAlgn="base">
              <a:lnSpc>
                <a:spcPct val="100000"/>
              </a:lnSpc>
              <a:spcBef>
                <a:spcPts val="0"/>
              </a:spcBef>
              <a:buNone/>
            </a:pPr>
            <a:endParaRPr lang="en-US" sz="1100" i="0" dirty="0">
              <a:solidFill>
                <a:srgbClr val="000000"/>
              </a:solidFill>
              <a:effectLst/>
            </a:endParaRPr>
          </a:p>
          <a:p>
            <a:pPr marL="0" indent="0">
              <a:lnSpc>
                <a:spcPct val="100000"/>
              </a:lnSpc>
              <a:spcBef>
                <a:spcPts val="0"/>
              </a:spcBef>
              <a:buNone/>
            </a:pPr>
            <a:r>
              <a:rPr lang="en-US" sz="1100" b="1" dirty="0"/>
              <a:t>International Baccalaureate (IB) Courses</a:t>
            </a:r>
          </a:p>
          <a:p>
            <a:pPr marL="0" indent="0">
              <a:lnSpc>
                <a:spcPct val="100000"/>
              </a:lnSpc>
              <a:spcBef>
                <a:spcPts val="0"/>
              </a:spcBef>
              <a:buNone/>
            </a:pPr>
            <a:r>
              <a:rPr lang="en-US" sz="1100" b="0" i="0" u="none" strike="noStrike" dirty="0">
                <a:solidFill>
                  <a:srgbClr val="548235"/>
                </a:solidFill>
                <a:effectLst/>
              </a:rPr>
              <a:t>+   (ADD) </a:t>
            </a:r>
            <a:r>
              <a:rPr lang="en-US" sz="1100" i="0" u="none" strike="noStrike" dirty="0">
                <a:solidFill>
                  <a:srgbClr val="548235"/>
                </a:solidFill>
                <a:effectLst/>
              </a:rPr>
              <a:t>IB Mathematics: Applications and     Interpretations Standard Level </a:t>
            </a:r>
            <a:endParaRPr lang="en-US" sz="1100" dirty="0"/>
          </a:p>
          <a:p>
            <a:pPr marL="171450" indent="-171450">
              <a:lnSpc>
                <a:spcPct val="100000"/>
              </a:lnSpc>
              <a:spcBef>
                <a:spcPts val="0"/>
              </a:spcBef>
              <a:buFont typeface="Arial"/>
              <a:buChar char="•"/>
              <a:defRPr/>
            </a:pPr>
            <a:endParaRPr lang="en-US" sz="1100" dirty="0">
              <a:solidFill>
                <a:srgbClr val="007742"/>
              </a:solidFill>
              <a:ea typeface="+mn-lt"/>
              <a:cs typeface="+mn-lt"/>
            </a:endParaRPr>
          </a:p>
        </p:txBody>
      </p:sp>
      <p:sp>
        <p:nvSpPr>
          <p:cNvPr id="19" name="TextBox 18">
            <a:extLst>
              <a:ext uri="{FF2B5EF4-FFF2-40B4-BE49-F238E27FC236}">
                <a16:creationId xmlns:a16="http://schemas.microsoft.com/office/drawing/2014/main" id="{80E4C2F3-E701-BD46-E6B9-FDCD0B320B21}"/>
              </a:ext>
            </a:extLst>
          </p:cNvPr>
          <p:cNvSpPr txBox="1"/>
          <p:nvPr/>
        </p:nvSpPr>
        <p:spPr>
          <a:xfrm>
            <a:off x="210071" y="5839346"/>
            <a:ext cx="3565424" cy="4010329"/>
          </a:xfrm>
          <a:prstGeom prst="rect">
            <a:avLst/>
          </a:prstGeom>
          <a:noFill/>
        </p:spPr>
        <p:txBody>
          <a:bodyPr wrap="square" lIns="100584" tIns="50292" rIns="100584" bIns="50292" rtlCol="0" anchor="t">
            <a:spAutoFit/>
          </a:bodyPr>
          <a:lstStyle/>
          <a:p>
            <a:r>
              <a:rPr lang="en-US" sz="1200" b="1" dirty="0">
                <a:ea typeface="Calibri"/>
                <a:cs typeface="Times New Roman"/>
              </a:rPr>
              <a:t>Postsecondary Opportunities</a:t>
            </a:r>
          </a:p>
          <a:p>
            <a:r>
              <a:rPr lang="en-US" sz="1100" b="1" dirty="0">
                <a:ea typeface="Calibri"/>
                <a:cs typeface="Times New Roman"/>
              </a:rPr>
              <a:t>Associate Degrees</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Programming/Programmer, General</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Science</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Web Page, Digital/Multimedia and Information Resources Design</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Systems Networking and Telecommunications</a:t>
            </a:r>
            <a:endParaRPr lang="en-US" sz="1100" dirty="0">
              <a:ea typeface="Calibri" panose="020F0502020204030204" pitchFamily="34" charset="0"/>
              <a:cs typeface="Calibri"/>
            </a:endParaRPr>
          </a:p>
          <a:p>
            <a:r>
              <a:rPr lang="en-US" sz="1100" b="1" dirty="0">
                <a:ea typeface="Calibri"/>
                <a:cs typeface="Times New Roman"/>
              </a:rPr>
              <a:t>Bachelor’s Degrees</a:t>
            </a:r>
          </a:p>
          <a:p>
            <a:pPr marL="171450" indent="-171450" algn="l" rtl="0" fontAlgn="base">
              <a:buFont typeface="Arial" panose="020B0604020202020204" pitchFamily="34" charset="0"/>
              <a:buChar char="•"/>
            </a:pPr>
            <a:r>
              <a:rPr lang="en-US" sz="1100" b="0" i="0" u="none" strike="noStrike" dirty="0">
                <a:solidFill>
                  <a:srgbClr val="000000"/>
                </a:solidFill>
                <a:effectLst/>
              </a:rPr>
              <a:t>Web/Multimedia Management and Webmaster</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Science</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Web Page, Digital/Multimedia and Information Resources Design</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Systems Networking and Telecommunications</a:t>
            </a:r>
            <a:endParaRPr lang="en-US" sz="1100" dirty="0">
              <a:solidFill>
                <a:srgbClr val="0D6CB9"/>
              </a:solidFill>
              <a:ea typeface="Calibri" panose="020F0502020204030204" pitchFamily="34" charset="0"/>
              <a:cs typeface="Times New Roman" panose="02020603050405020304" pitchFamily="18" charset="0"/>
            </a:endParaRPr>
          </a:p>
          <a:p>
            <a:r>
              <a:rPr lang="en-US" sz="1100" b="1" dirty="0">
                <a:ea typeface="Calibri"/>
                <a:cs typeface="Times New Roman"/>
              </a:rPr>
              <a:t>Master’s, Doctoral, and Professional Degrees</a:t>
            </a:r>
          </a:p>
          <a:p>
            <a:pPr marL="171450" indent="-171450" algn="l" rtl="0" fontAlgn="base">
              <a:buFont typeface="Arial" panose="020B0604020202020204" pitchFamily="34" charset="0"/>
              <a:buChar char="•"/>
            </a:pPr>
            <a:r>
              <a:rPr lang="en-US" sz="1100" b="0" i="0" u="none" strike="noStrike" dirty="0">
                <a:solidFill>
                  <a:srgbClr val="000000"/>
                </a:solidFill>
                <a:effectLst/>
              </a:rPr>
              <a:t>Computational Science</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Science</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Information Science/Studies</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Systems Networking and Telecommunications</a:t>
            </a:r>
            <a:endParaRPr lang="en-US" sz="1100" b="0" i="0" dirty="0">
              <a:solidFill>
                <a:srgbClr val="000000"/>
              </a:solidFill>
              <a:effectLst/>
            </a:endParaRPr>
          </a:p>
          <a:p>
            <a:endParaRPr lang="en-US" sz="1100" b="1" dirty="0">
              <a:ea typeface="Calibri"/>
              <a:cs typeface="Times New Roman"/>
            </a:endParaRPr>
          </a:p>
          <a:p>
            <a:pPr marL="188595" indent="-188595">
              <a:buFont typeface="Arial"/>
              <a:buChar char="•"/>
            </a:pPr>
            <a:endParaRPr lang="en-US" sz="1100" dirty="0">
              <a:solidFill>
                <a:srgbClr val="000000"/>
              </a:solidFill>
              <a:ea typeface="Calibri"/>
              <a:cs typeface="Calibri"/>
            </a:endParaRPr>
          </a:p>
        </p:txBody>
      </p:sp>
    </p:spTree>
    <p:extLst>
      <p:ext uri="{BB962C8B-B14F-4D97-AF65-F5344CB8AC3E}">
        <p14:creationId xmlns:p14="http://schemas.microsoft.com/office/powerpoint/2010/main" val="2173282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1" y="1034416"/>
            <a:ext cx="7772400" cy="636747"/>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800" b="1" i="0" u="none" strike="noStrike" kern="1200" cap="none" spc="0" normalizeH="0" baseline="0" noProof="0" dirty="0">
                <a:ln>
                  <a:noFill/>
                </a:ln>
                <a:solidFill>
                  <a:schemeClr val="tx1">
                    <a:lumMod val="85000"/>
                    <a:lumOff val="15000"/>
                  </a:schemeClr>
                </a:solidFill>
                <a:effectLst/>
                <a:uLnTx/>
                <a:uFillTx/>
                <a:latin typeface="Calibri"/>
                <a:ea typeface="Open Sans"/>
                <a:cs typeface="Open Sans"/>
              </a:rPr>
              <a:t>Programming and Software</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2129"/>
            <a:ext cx="7772400" cy="1122359"/>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 Information Technology Career Cluster</a:t>
            </a:r>
          </a:p>
          <a:p>
            <a:r>
              <a:rPr lang="en-US" sz="1100" dirty="0">
                <a:ea typeface="Open Sans"/>
                <a:cs typeface="Open Sans"/>
              </a:rPr>
              <a:t>The Information Technology (IT) Career Cluster focuses on building linkages in IT occupations for entry level, technical, and professional careers related to the design, development, support, and management of hardware, software, multimedia, and systems integration services.</a:t>
            </a:r>
          </a:p>
          <a:p>
            <a:pPr algn="ctr"/>
            <a:endParaRPr lang="en-US" sz="950" dirty="0">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p:nvPr/>
        </p:nvSpPr>
        <p:spPr>
          <a:xfrm>
            <a:off x="0" y="1651479"/>
            <a:ext cx="7772400" cy="686342"/>
          </a:xfrm>
          <a:prstGeom prst="rect">
            <a:avLst/>
          </a:prstGeom>
          <a:solidFill>
            <a:srgbClr val="B9D4ED"/>
          </a:solidFill>
        </p:spPr>
        <p:txBody>
          <a:bodyPr wrap="square" lIns="100584" tIns="50292" rIns="100584" bIns="50292" rtlCol="0" anchor="t">
            <a:spAutoFit/>
          </a:bodyPr>
          <a:lstStyle/>
          <a:p>
            <a:r>
              <a:rPr lang="en-US" sz="950" dirty="0">
                <a:ea typeface="+mn-lt"/>
                <a:cs typeface="+mn-lt"/>
              </a:rPr>
              <a:t>The Programming and Software Development program of study explores the occupations and education opportunities associated with researching, designing, developing, and testing operating systems-level software, compilers, and network distribution software for medical, industrial, military, communications, aerospace, business, scientific, and general computer applications. This program of study may also include exploration into creating, modifying, and testing the codes, forms, and script that allow computer applications to run.</a:t>
            </a:r>
            <a:endParaRPr lang="en-US" dirty="0"/>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58610" y="2663413"/>
            <a:ext cx="3907965" cy="5155469"/>
          </a:xfrm>
        </p:spPr>
        <p:txBody>
          <a:bodyPr vert="horz" lIns="91440" tIns="45720" rIns="91440" bIns="45720" rtlCol="0" anchor="t">
            <a:normAutofit fontScale="92500" lnSpcReduction="10000"/>
          </a:bodyPr>
          <a:lstStyle/>
          <a:p>
            <a:pPr marL="0" marR="0" indent="0">
              <a:lnSpc>
                <a:spcPct val="100000"/>
              </a:lnSpc>
              <a:spcBef>
                <a:spcPts val="0"/>
              </a:spcBef>
              <a:buNone/>
            </a:pPr>
            <a:r>
              <a:rPr lang="en-US" sz="1200" b="1" dirty="0">
                <a:effectLst/>
                <a:ea typeface="Calibri"/>
                <a:cs typeface="Times New Roman"/>
              </a:rPr>
              <a:t>Secondary Courses for High School Credit</a:t>
            </a:r>
          </a:p>
          <a:p>
            <a:pPr marL="0" indent="0">
              <a:lnSpc>
                <a:spcPct val="100000"/>
              </a:lnSpc>
              <a:spcBef>
                <a:spcPts val="0"/>
              </a:spcBef>
              <a:buNone/>
            </a:pPr>
            <a:r>
              <a:rPr lang="en-US" sz="1200" b="1" dirty="0">
                <a:ea typeface="Calibri"/>
                <a:cs typeface="Times New Roman"/>
              </a:rPr>
              <a:t>Level 1</a:t>
            </a:r>
          </a:p>
          <a:p>
            <a:pPr fontAlgn="base">
              <a:lnSpc>
                <a:spcPct val="100000"/>
              </a:lnSpc>
              <a:spcBef>
                <a:spcPts val="0"/>
              </a:spcBef>
            </a:pPr>
            <a:r>
              <a:rPr lang="en-US" sz="1200" b="0" i="0" u="none" strike="noStrike" dirty="0">
                <a:solidFill>
                  <a:srgbClr val="000000"/>
                </a:solidFill>
                <a:effectLst/>
              </a:rPr>
              <a:t>Fundamentals of Computer Science</a:t>
            </a:r>
            <a:r>
              <a:rPr lang="en-US" sz="1200" b="0" i="0" dirty="0">
                <a:solidFill>
                  <a:srgbClr val="000000"/>
                </a:solidFill>
                <a:effectLst/>
              </a:rPr>
              <a:t>​</a:t>
            </a:r>
          </a:p>
          <a:p>
            <a:pPr marL="0" indent="0" algn="l" rtl="0" fontAlgn="base">
              <a:lnSpc>
                <a:spcPct val="100000"/>
              </a:lnSpc>
              <a:spcBef>
                <a:spcPts val="0"/>
              </a:spcBef>
              <a:buNone/>
            </a:pPr>
            <a:r>
              <a:rPr lang="en-US" sz="1200" b="0" i="0" u="none" strike="noStrike" dirty="0">
                <a:solidFill>
                  <a:srgbClr val="00B050"/>
                </a:solidFill>
                <a:effectLst/>
              </a:rPr>
              <a:t>+    (ADD) Principles of Information Technology</a:t>
            </a:r>
            <a:endParaRPr lang="en-US" sz="1200" dirty="0">
              <a:ea typeface="Calibri" panose="020F0502020204030204" pitchFamily="34" charset="0"/>
              <a:cs typeface="Calibri"/>
            </a:endParaRPr>
          </a:p>
          <a:p>
            <a:pPr marL="0" indent="0">
              <a:lnSpc>
                <a:spcPct val="100000"/>
              </a:lnSpc>
              <a:spcBef>
                <a:spcPts val="0"/>
              </a:spcBef>
              <a:buNone/>
            </a:pPr>
            <a:r>
              <a:rPr lang="en-US" sz="1200" b="1" dirty="0">
                <a:ea typeface="Calibri"/>
                <a:cs typeface="Times New Roman"/>
              </a:rPr>
              <a:t>Level 2</a:t>
            </a:r>
          </a:p>
          <a:p>
            <a:pPr fontAlgn="base">
              <a:lnSpc>
                <a:spcPct val="100000"/>
              </a:lnSpc>
              <a:spcBef>
                <a:spcPts val="0"/>
              </a:spcBef>
            </a:pPr>
            <a:r>
              <a:rPr lang="en-US" sz="1200" b="0" i="0" u="none" strike="noStrike" dirty="0">
                <a:solidFill>
                  <a:srgbClr val="000000"/>
                </a:solidFill>
                <a:effectLst/>
              </a:rPr>
              <a:t>AP Computer Science Principles </a:t>
            </a:r>
            <a:r>
              <a:rPr lang="en-US" sz="1200" b="0" i="0" dirty="0">
                <a:solidFill>
                  <a:srgbClr val="000000"/>
                </a:solidFill>
                <a:effectLst/>
              </a:rPr>
              <a:t>​</a:t>
            </a:r>
          </a:p>
          <a:p>
            <a:pPr fontAlgn="base">
              <a:lnSpc>
                <a:spcPct val="100000"/>
              </a:lnSpc>
              <a:spcBef>
                <a:spcPts val="0"/>
              </a:spcBef>
            </a:pPr>
            <a:r>
              <a:rPr lang="en-US" sz="1200" b="0" i="0" u="none" strike="noStrike" dirty="0">
                <a:solidFill>
                  <a:srgbClr val="000000"/>
                </a:solidFill>
                <a:effectLst/>
              </a:rPr>
              <a:t>Computer Science I </a:t>
            </a:r>
            <a:r>
              <a:rPr lang="en-US" sz="1200" b="0" i="0" dirty="0">
                <a:solidFill>
                  <a:srgbClr val="000000"/>
                </a:solidFill>
                <a:effectLst/>
              </a:rPr>
              <a:t>​</a:t>
            </a:r>
          </a:p>
          <a:p>
            <a:pPr fontAlgn="base">
              <a:lnSpc>
                <a:spcPct val="100000"/>
              </a:lnSpc>
              <a:spcBef>
                <a:spcPts val="0"/>
              </a:spcBef>
            </a:pPr>
            <a:r>
              <a:rPr lang="en-US" sz="1200" b="0" i="0" u="none" strike="noStrike" dirty="0">
                <a:solidFill>
                  <a:srgbClr val="000000"/>
                </a:solidFill>
                <a:effectLst/>
              </a:rPr>
              <a:t>Game Programming and Design</a:t>
            </a:r>
            <a:endParaRPr lang="en-US" sz="1200" dirty="0">
              <a:ea typeface="Calibri"/>
              <a:cs typeface="Calibri" panose="020F0502020204030204"/>
            </a:endParaRPr>
          </a:p>
          <a:p>
            <a:pPr marL="0" indent="0">
              <a:lnSpc>
                <a:spcPct val="100000"/>
              </a:lnSpc>
              <a:spcBef>
                <a:spcPts val="0"/>
              </a:spcBef>
              <a:buNone/>
            </a:pPr>
            <a:r>
              <a:rPr lang="en-US" sz="1200" b="1" dirty="0">
                <a:ea typeface="Calibri"/>
                <a:cs typeface="Times New Roman"/>
              </a:rPr>
              <a:t>Level 3</a:t>
            </a:r>
          </a:p>
          <a:p>
            <a:pPr fontAlgn="base">
              <a:lnSpc>
                <a:spcPct val="100000"/>
              </a:lnSpc>
              <a:spcBef>
                <a:spcPts val="0"/>
              </a:spcBef>
            </a:pPr>
            <a:r>
              <a:rPr lang="en-US" sz="1200" b="0" i="0" u="none" strike="noStrike" dirty="0">
                <a:solidFill>
                  <a:srgbClr val="000000"/>
                </a:solidFill>
                <a:effectLst/>
              </a:rPr>
              <a:t>Introduction to C# Programming Applications</a:t>
            </a:r>
            <a:r>
              <a:rPr lang="en-US" sz="1200" b="0" i="0" dirty="0">
                <a:solidFill>
                  <a:srgbClr val="000000"/>
                </a:solidFill>
                <a:effectLst/>
              </a:rPr>
              <a:t>​</a:t>
            </a:r>
          </a:p>
          <a:p>
            <a:pPr fontAlgn="base">
              <a:lnSpc>
                <a:spcPct val="100000"/>
              </a:lnSpc>
              <a:spcBef>
                <a:spcPts val="0"/>
              </a:spcBef>
            </a:pPr>
            <a:r>
              <a:rPr lang="en-US" sz="1200" b="0" i="0" u="none" strike="noStrike" dirty="0">
                <a:solidFill>
                  <a:srgbClr val="000000"/>
                </a:solidFill>
                <a:effectLst/>
              </a:rPr>
              <a:t>AP Computer Science A, MATH</a:t>
            </a:r>
            <a:r>
              <a:rPr lang="en-US" sz="1200" b="0" i="0" dirty="0">
                <a:solidFill>
                  <a:srgbClr val="000000"/>
                </a:solidFill>
                <a:effectLst/>
              </a:rPr>
              <a:t>​</a:t>
            </a:r>
          </a:p>
          <a:p>
            <a:pPr fontAlgn="base">
              <a:lnSpc>
                <a:spcPct val="100000"/>
              </a:lnSpc>
              <a:spcBef>
                <a:spcPts val="0"/>
              </a:spcBef>
            </a:pPr>
            <a:r>
              <a:rPr lang="en-US" sz="1200" b="0" i="0" u="none" strike="noStrike" dirty="0">
                <a:solidFill>
                  <a:srgbClr val="000000"/>
                </a:solidFill>
                <a:effectLst/>
              </a:rPr>
              <a:t>AP Computer Science A, LOTE </a:t>
            </a:r>
            <a:r>
              <a:rPr lang="en-US" sz="1200" b="0" i="0" dirty="0">
                <a:solidFill>
                  <a:srgbClr val="000000"/>
                </a:solidFill>
                <a:effectLst/>
              </a:rPr>
              <a:t>​</a:t>
            </a:r>
          </a:p>
          <a:p>
            <a:pPr fontAlgn="base">
              <a:lnSpc>
                <a:spcPct val="100000"/>
              </a:lnSpc>
              <a:spcBef>
                <a:spcPts val="0"/>
              </a:spcBef>
            </a:pPr>
            <a:r>
              <a:rPr lang="en-US" sz="1200" b="0" i="0" u="none" strike="noStrike" dirty="0">
                <a:solidFill>
                  <a:srgbClr val="000000"/>
                </a:solidFill>
                <a:effectLst/>
              </a:rPr>
              <a:t>Mobile Application Development</a:t>
            </a:r>
            <a:r>
              <a:rPr lang="en-US" sz="1200" b="0" i="0" dirty="0">
                <a:solidFill>
                  <a:srgbClr val="000000"/>
                </a:solidFill>
                <a:effectLst/>
              </a:rPr>
              <a:t>​</a:t>
            </a:r>
          </a:p>
          <a:p>
            <a:pPr fontAlgn="base">
              <a:lnSpc>
                <a:spcPct val="100000"/>
              </a:lnSpc>
              <a:spcBef>
                <a:spcPts val="0"/>
              </a:spcBef>
            </a:pPr>
            <a:r>
              <a:rPr lang="en-US" sz="1200" b="0" i="0" u="none" strike="noStrike" dirty="0">
                <a:solidFill>
                  <a:srgbClr val="000000"/>
                </a:solidFill>
                <a:effectLst/>
              </a:rPr>
              <a:t>Computer Science II</a:t>
            </a:r>
            <a:r>
              <a:rPr lang="en-US" sz="1200" b="0" i="0" dirty="0">
                <a:solidFill>
                  <a:srgbClr val="000000"/>
                </a:solidFill>
                <a:effectLst/>
              </a:rPr>
              <a:t>​</a:t>
            </a:r>
          </a:p>
          <a:p>
            <a:pPr fontAlgn="base">
              <a:lnSpc>
                <a:spcPct val="100000"/>
              </a:lnSpc>
              <a:spcBef>
                <a:spcPts val="0"/>
              </a:spcBef>
            </a:pPr>
            <a:r>
              <a:rPr lang="en-US" sz="1200" b="0" i="0" u="none" strike="noStrike" dirty="0">
                <a:solidFill>
                  <a:srgbClr val="000000"/>
                </a:solidFill>
                <a:effectLst/>
              </a:rPr>
              <a:t>IB Computer Science Standard Level</a:t>
            </a:r>
            <a:r>
              <a:rPr lang="en-US" sz="1200" b="0" i="0" dirty="0">
                <a:solidFill>
                  <a:srgbClr val="000000"/>
                </a:solidFill>
                <a:effectLst/>
              </a:rPr>
              <a:t>​</a:t>
            </a:r>
          </a:p>
          <a:p>
            <a:pPr fontAlgn="base">
              <a:lnSpc>
                <a:spcPct val="100000"/>
              </a:lnSpc>
              <a:spcBef>
                <a:spcPts val="0"/>
              </a:spcBef>
            </a:pPr>
            <a:r>
              <a:rPr lang="en-US" sz="1200" b="0" i="0" u="none" strike="noStrike" dirty="0">
                <a:solidFill>
                  <a:srgbClr val="000000"/>
                </a:solidFill>
                <a:effectLst/>
              </a:rPr>
              <a:t>Discrete Mathematics for Computer Science</a:t>
            </a:r>
            <a:r>
              <a:rPr lang="en-US" sz="1200" b="0" i="0" dirty="0">
                <a:solidFill>
                  <a:srgbClr val="000000"/>
                </a:solidFill>
                <a:effectLst/>
              </a:rPr>
              <a:t>​</a:t>
            </a:r>
          </a:p>
          <a:p>
            <a:pPr fontAlgn="base">
              <a:lnSpc>
                <a:spcPct val="100000"/>
              </a:lnSpc>
              <a:spcBef>
                <a:spcPts val="0"/>
              </a:spcBef>
            </a:pPr>
            <a:r>
              <a:rPr lang="en-US" sz="1200" b="0" i="0" u="none" strike="noStrike" dirty="0">
                <a:solidFill>
                  <a:srgbClr val="000000"/>
                </a:solidFill>
                <a:effectLst/>
              </a:rPr>
              <a:t>Advanced Cloud Computing</a:t>
            </a:r>
            <a:r>
              <a:rPr lang="en-US" sz="1200" b="0" i="0" dirty="0">
                <a:solidFill>
                  <a:srgbClr val="000000"/>
                </a:solidFill>
                <a:effectLst/>
              </a:rPr>
              <a:t>​</a:t>
            </a:r>
          </a:p>
          <a:p>
            <a:pPr marL="0" indent="0" algn="l" rtl="0" fontAlgn="base">
              <a:lnSpc>
                <a:spcPct val="100000"/>
              </a:lnSpc>
              <a:spcBef>
                <a:spcPts val="0"/>
              </a:spcBef>
              <a:buNone/>
            </a:pPr>
            <a:r>
              <a:rPr lang="en-US" sz="1200" i="0" u="none" strike="noStrike" dirty="0">
                <a:solidFill>
                  <a:srgbClr val="00B050"/>
                </a:solidFill>
                <a:effectLst/>
              </a:rPr>
              <a:t>+   (ADD) Introduction to C++ Programming</a:t>
            </a:r>
          </a:p>
          <a:p>
            <a:pPr marL="0" indent="0" algn="l" rtl="0" fontAlgn="base">
              <a:lnSpc>
                <a:spcPct val="100000"/>
              </a:lnSpc>
              <a:spcBef>
                <a:spcPts val="0"/>
              </a:spcBef>
              <a:buNone/>
            </a:pPr>
            <a:r>
              <a:rPr lang="en-US" sz="1200" i="0" u="none" strike="noStrike" dirty="0">
                <a:solidFill>
                  <a:srgbClr val="00B050"/>
                </a:solidFill>
                <a:effectLst/>
              </a:rPr>
              <a:t>     Applications (Innovative)</a:t>
            </a:r>
            <a:endParaRPr lang="en-US" sz="1200" dirty="0">
              <a:solidFill>
                <a:srgbClr val="000000"/>
              </a:solidFill>
              <a:ea typeface="Calibri" panose="020F0502020204030204" pitchFamily="34" charset="0"/>
              <a:cs typeface="Calibri"/>
            </a:endParaRPr>
          </a:p>
          <a:p>
            <a:pPr marL="0" indent="0">
              <a:lnSpc>
                <a:spcPct val="110000"/>
              </a:lnSpc>
              <a:spcBef>
                <a:spcPts val="0"/>
              </a:spcBef>
              <a:buNone/>
            </a:pPr>
            <a:r>
              <a:rPr lang="en-US" sz="1200" b="1" dirty="0">
                <a:ea typeface="Calibri"/>
                <a:cs typeface="Times New Roman"/>
              </a:rPr>
              <a:t>Level 4</a:t>
            </a:r>
          </a:p>
          <a:p>
            <a:pPr fontAlgn="base">
              <a:lnSpc>
                <a:spcPct val="110000"/>
              </a:lnSpc>
              <a:spcBef>
                <a:spcPts val="0"/>
              </a:spcBef>
            </a:pPr>
            <a:r>
              <a:rPr lang="en-US" sz="1200" b="0" i="0" u="none" strike="noStrike" dirty="0">
                <a:solidFill>
                  <a:srgbClr val="000000"/>
                </a:solidFill>
                <a:effectLst/>
              </a:rPr>
              <a:t>Computer Science III</a:t>
            </a:r>
            <a:r>
              <a:rPr lang="en-US" sz="1200" b="0" i="0" dirty="0">
                <a:solidFill>
                  <a:srgbClr val="000000"/>
                </a:solidFill>
                <a:effectLst/>
              </a:rPr>
              <a:t>​</a:t>
            </a:r>
          </a:p>
          <a:p>
            <a:pPr fontAlgn="base">
              <a:lnSpc>
                <a:spcPct val="110000"/>
              </a:lnSpc>
              <a:spcBef>
                <a:spcPts val="0"/>
              </a:spcBef>
            </a:pPr>
            <a:r>
              <a:rPr lang="en-US" sz="1200" b="0" i="0" u="none" strike="noStrike" dirty="0">
                <a:solidFill>
                  <a:srgbClr val="000000"/>
                </a:solidFill>
                <a:effectLst/>
              </a:rPr>
              <a:t>IB Computer Science Higher Level, LOTE</a:t>
            </a:r>
            <a:r>
              <a:rPr lang="en-US" sz="1200" b="0" i="0" dirty="0">
                <a:solidFill>
                  <a:srgbClr val="000000"/>
                </a:solidFill>
                <a:effectLst/>
              </a:rPr>
              <a:t>​</a:t>
            </a:r>
          </a:p>
          <a:p>
            <a:pPr fontAlgn="base">
              <a:lnSpc>
                <a:spcPct val="110000"/>
              </a:lnSpc>
              <a:spcBef>
                <a:spcPts val="0"/>
              </a:spcBef>
            </a:pPr>
            <a:r>
              <a:rPr lang="en-US" sz="1200" b="0" i="0" u="none" strike="noStrike" dirty="0">
                <a:solidFill>
                  <a:srgbClr val="000000"/>
                </a:solidFill>
                <a:effectLst/>
              </a:rPr>
              <a:t>IB Computer Science Higher Level, MATH </a:t>
            </a:r>
            <a:r>
              <a:rPr lang="en-US" sz="1200" b="0" i="0" dirty="0">
                <a:solidFill>
                  <a:srgbClr val="000000"/>
                </a:solidFill>
                <a:effectLst/>
              </a:rPr>
              <a:t>​</a:t>
            </a:r>
          </a:p>
          <a:p>
            <a:pPr fontAlgn="base">
              <a:lnSpc>
                <a:spcPct val="110000"/>
              </a:lnSpc>
              <a:spcBef>
                <a:spcPts val="0"/>
              </a:spcBef>
            </a:pPr>
            <a:r>
              <a:rPr lang="en-US" sz="1200" b="0" i="0" u="none" strike="noStrike" dirty="0">
                <a:solidFill>
                  <a:srgbClr val="000000"/>
                </a:solidFill>
                <a:effectLst/>
              </a:rPr>
              <a:t>Practicum in Information Technology</a:t>
            </a:r>
            <a:r>
              <a:rPr lang="en-US" sz="1200" b="0" i="0" dirty="0">
                <a:solidFill>
                  <a:srgbClr val="000000"/>
                </a:solidFill>
                <a:effectLst/>
              </a:rPr>
              <a:t>​</a:t>
            </a:r>
          </a:p>
          <a:p>
            <a:pPr fontAlgn="base">
              <a:lnSpc>
                <a:spcPct val="110000"/>
              </a:lnSpc>
              <a:spcBef>
                <a:spcPts val="0"/>
              </a:spcBef>
            </a:pPr>
            <a:r>
              <a:rPr lang="en-US" sz="1200" b="0" i="0" u="none" strike="noStrike" dirty="0">
                <a:solidFill>
                  <a:srgbClr val="000000"/>
                </a:solidFill>
                <a:effectLst/>
              </a:rPr>
              <a:t>Practicum in Audio/Video Production</a:t>
            </a:r>
            <a:r>
              <a:rPr lang="en-US" sz="1200" b="0" i="0" dirty="0">
                <a:solidFill>
                  <a:srgbClr val="000000"/>
                </a:solidFill>
                <a:effectLst/>
              </a:rPr>
              <a:t>​</a:t>
            </a:r>
          </a:p>
          <a:p>
            <a:pPr fontAlgn="base">
              <a:lnSpc>
                <a:spcPct val="110000"/>
              </a:lnSpc>
              <a:spcBef>
                <a:spcPts val="0"/>
              </a:spcBef>
            </a:pPr>
            <a:r>
              <a:rPr lang="en-US" sz="1200" b="0" i="0" u="none" strike="noStrike" dirty="0">
                <a:solidFill>
                  <a:srgbClr val="000000"/>
                </a:solidFill>
                <a:effectLst/>
              </a:rPr>
              <a:t>Practicum in Science, Technology, Engineering, and Mathematics</a:t>
            </a:r>
            <a:r>
              <a:rPr lang="en-US" sz="1200" b="0" i="0" dirty="0">
                <a:solidFill>
                  <a:srgbClr val="000000"/>
                </a:solidFill>
                <a:effectLst/>
              </a:rPr>
              <a:t>​</a:t>
            </a:r>
          </a:p>
          <a:p>
            <a:pPr fontAlgn="base">
              <a:lnSpc>
                <a:spcPct val="110000"/>
              </a:lnSpc>
              <a:spcBef>
                <a:spcPts val="0"/>
              </a:spcBef>
            </a:pPr>
            <a:r>
              <a:rPr lang="en-US" sz="1200" b="0" i="0" u="none" strike="noStrike" dirty="0">
                <a:solidFill>
                  <a:srgbClr val="000000"/>
                </a:solidFill>
                <a:effectLst/>
              </a:rPr>
              <a:t>Practicum in Entrepreneurship</a:t>
            </a:r>
            <a:r>
              <a:rPr lang="en-US" sz="1200" b="0" i="0" dirty="0">
                <a:solidFill>
                  <a:srgbClr val="000000"/>
                </a:solidFill>
                <a:effectLst/>
              </a:rPr>
              <a:t>​</a:t>
            </a:r>
          </a:p>
          <a:p>
            <a:pPr fontAlgn="base">
              <a:lnSpc>
                <a:spcPct val="110000"/>
              </a:lnSpc>
              <a:spcBef>
                <a:spcPts val="0"/>
              </a:spcBef>
            </a:pPr>
            <a:r>
              <a:rPr lang="en-US" sz="1200" b="0" i="0" u="none" strike="noStrike" dirty="0">
                <a:solidFill>
                  <a:srgbClr val="000000"/>
                </a:solidFill>
                <a:effectLst/>
              </a:rPr>
              <a:t>Career Preparation I</a:t>
            </a:r>
            <a:r>
              <a:rPr lang="en-US" sz="1200" b="0" i="0" dirty="0">
                <a:solidFill>
                  <a:srgbClr val="000000"/>
                </a:solidFill>
                <a:effectLst/>
              </a:rPr>
              <a:t>​</a:t>
            </a:r>
          </a:p>
          <a:p>
            <a:pPr fontAlgn="base">
              <a:lnSpc>
                <a:spcPct val="110000"/>
              </a:lnSpc>
              <a:spcBef>
                <a:spcPts val="0"/>
              </a:spcBef>
            </a:pPr>
            <a:r>
              <a:rPr lang="en-US" sz="1200" b="0" i="0" u="none" strike="noStrike" dirty="0">
                <a:solidFill>
                  <a:srgbClr val="000000"/>
                </a:solidFill>
                <a:effectLst/>
              </a:rPr>
              <a:t>Independent Study in Technology Applications</a:t>
            </a:r>
            <a:r>
              <a:rPr lang="en-US" sz="1200" b="0" i="0" dirty="0">
                <a:solidFill>
                  <a:srgbClr val="000000"/>
                </a:solidFill>
                <a:effectLst/>
              </a:rPr>
              <a:t>​</a:t>
            </a:r>
          </a:p>
          <a:p>
            <a:pPr fontAlgn="base">
              <a:lnSpc>
                <a:spcPct val="110000"/>
              </a:lnSpc>
              <a:spcBef>
                <a:spcPts val="0"/>
              </a:spcBef>
            </a:pPr>
            <a:r>
              <a:rPr lang="en-US" sz="1200" b="0" i="0" u="none" strike="noStrike" dirty="0">
                <a:solidFill>
                  <a:srgbClr val="000000"/>
                </a:solidFill>
                <a:effectLst/>
              </a:rPr>
              <a:t>Independent Study in Evolving/Emerging Technologies</a:t>
            </a:r>
            <a:r>
              <a:rPr lang="en-US" sz="1200" b="0" i="0" dirty="0">
                <a:solidFill>
                  <a:srgbClr val="000000"/>
                </a:solidFill>
                <a:effectLst/>
              </a:rPr>
              <a:t>​</a:t>
            </a:r>
          </a:p>
          <a:p>
            <a:pPr marL="0" indent="0" algn="l" rtl="0" fontAlgn="base">
              <a:lnSpc>
                <a:spcPct val="110000"/>
              </a:lnSpc>
              <a:spcBef>
                <a:spcPts val="0"/>
              </a:spcBef>
              <a:buNone/>
            </a:pPr>
            <a:r>
              <a:rPr lang="en-US" sz="1200" i="0" u="none" strike="noStrike" dirty="0">
                <a:solidFill>
                  <a:srgbClr val="00B050"/>
                </a:solidFill>
                <a:effectLst/>
              </a:rPr>
              <a:t>+    (ADD) Scientific Research and Design </a:t>
            </a:r>
            <a:endParaRPr lang="en-US" sz="1200" i="0" dirty="0">
              <a:solidFill>
                <a:srgbClr val="000000"/>
              </a:solidFill>
              <a:effectLst/>
            </a:endParaRPr>
          </a:p>
          <a:p>
            <a:pPr marL="0" indent="-188595">
              <a:lnSpc>
                <a:spcPct val="100000"/>
              </a:lnSpc>
              <a:spcBef>
                <a:spcPts val="0"/>
              </a:spcBef>
              <a:buFont typeface="Arial"/>
              <a:buChar char="•"/>
            </a:pPr>
            <a:endParaRPr lang="en-US" sz="1100" dirty="0"/>
          </a:p>
        </p:txBody>
      </p:sp>
      <p:sp>
        <p:nvSpPr>
          <p:cNvPr id="19" name="TextBox 18">
            <a:extLst>
              <a:ext uri="{FF2B5EF4-FFF2-40B4-BE49-F238E27FC236}">
                <a16:creationId xmlns:a16="http://schemas.microsoft.com/office/drawing/2014/main" id="{80E4C2F3-E701-BD46-E6B9-FDCD0B320B21}"/>
              </a:ext>
            </a:extLst>
          </p:cNvPr>
          <p:cNvSpPr txBox="1"/>
          <p:nvPr/>
        </p:nvSpPr>
        <p:spPr>
          <a:xfrm>
            <a:off x="3823417" y="2659067"/>
            <a:ext cx="3907965" cy="2994666"/>
          </a:xfrm>
          <a:prstGeom prst="rect">
            <a:avLst/>
          </a:prstGeom>
          <a:noFill/>
        </p:spPr>
        <p:txBody>
          <a:bodyPr wrap="square" lIns="100584" tIns="50292" rIns="100584" bIns="50292" rtlCol="0" anchor="t">
            <a:spAutoFit/>
          </a:bodyPr>
          <a:lstStyle/>
          <a:p>
            <a:r>
              <a:rPr lang="en-US" sz="1200" b="1" dirty="0">
                <a:ea typeface="Calibri"/>
                <a:cs typeface="Times New Roman"/>
              </a:rPr>
              <a:t>Postsecondary Opportunities</a:t>
            </a:r>
          </a:p>
          <a:p>
            <a:r>
              <a:rPr lang="en-US" sz="1100" b="1" dirty="0">
                <a:ea typeface="Calibri"/>
                <a:cs typeface="Times New Roman"/>
              </a:rPr>
              <a:t>Associate Degrees</a:t>
            </a:r>
          </a:p>
          <a:p>
            <a:pPr marL="171450" indent="-171450" algn="l" rtl="0" fontAlgn="base">
              <a:buFont typeface="Arial" panose="020B0604020202020204" pitchFamily="34" charset="0"/>
              <a:buChar char="•"/>
            </a:pPr>
            <a:r>
              <a:rPr lang="it-IT" sz="1100" b="0" i="0" u="none" strike="noStrike" dirty="0">
                <a:solidFill>
                  <a:srgbClr val="000000"/>
                </a:solidFill>
                <a:effectLst/>
              </a:rPr>
              <a:t>Computer Programming/Programmer General</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Software Engineer</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Science</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Certified Software Analyst </a:t>
            </a:r>
            <a:endParaRPr lang="en-US" sz="1100" dirty="0">
              <a:ea typeface="Calibri" panose="020F0502020204030204" pitchFamily="34" charset="0"/>
              <a:cs typeface="Calibri"/>
            </a:endParaRPr>
          </a:p>
          <a:p>
            <a:r>
              <a:rPr lang="en-US" sz="1100" b="1" dirty="0">
                <a:ea typeface="Calibri"/>
                <a:cs typeface="Times New Roman"/>
              </a:rPr>
              <a:t>Bachelor’s Degrees</a:t>
            </a:r>
          </a:p>
          <a:p>
            <a:pPr marL="171450" indent="-171450" algn="l" rtl="0" fontAlgn="base">
              <a:buFont typeface="Arial" panose="020B0604020202020204" pitchFamily="34" charset="0"/>
              <a:buChar char="•"/>
            </a:pPr>
            <a:r>
              <a:rPr lang="en-US" sz="1100" b="0" i="0" u="none" strike="noStrike" dirty="0">
                <a:solidFill>
                  <a:srgbClr val="000000"/>
                </a:solidFill>
                <a:effectLst/>
              </a:rPr>
              <a:t>Management Information Systems, General</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Software Engineer </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Science</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Information Science/ Studies</a:t>
            </a:r>
            <a:endParaRPr lang="en-US" sz="1100" dirty="0">
              <a:solidFill>
                <a:srgbClr val="0D6CB9"/>
              </a:solidFill>
              <a:ea typeface="Calibri" panose="020F0502020204030204" pitchFamily="34" charset="0"/>
              <a:cs typeface="Times New Roman" panose="02020603050405020304" pitchFamily="18" charset="0"/>
            </a:endParaRPr>
          </a:p>
          <a:p>
            <a:r>
              <a:rPr lang="en-US" sz="1100" b="1" dirty="0">
                <a:ea typeface="Calibri"/>
                <a:cs typeface="Times New Roman"/>
              </a:rPr>
              <a:t>Master’s, Doctoral, and Professional Degrees</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Software Engineer </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Science</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Information Science/ Studies</a:t>
            </a:r>
            <a:endParaRPr lang="en-US" sz="1100" b="0" i="0" dirty="0">
              <a:solidFill>
                <a:srgbClr val="000000"/>
              </a:solidFill>
              <a:effectLst/>
            </a:endParaRPr>
          </a:p>
          <a:p>
            <a:endParaRPr lang="en-US" sz="1100" b="1" dirty="0">
              <a:ea typeface="Calibri"/>
              <a:cs typeface="Times New Roman"/>
            </a:endParaRPr>
          </a:p>
          <a:p>
            <a:pPr marL="188595" indent="-188595">
              <a:buFont typeface="Arial"/>
              <a:buChar char="•"/>
            </a:pPr>
            <a:endParaRPr lang="en-US" sz="1100" dirty="0">
              <a:solidFill>
                <a:srgbClr val="000000"/>
              </a:solidFill>
              <a:ea typeface="Calibri"/>
              <a:cs typeface="Calibri"/>
            </a:endParaRP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3886199" y="5663216"/>
            <a:ext cx="3768758" cy="4390467"/>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t>Advanced Placement (AP) Courses</a:t>
            </a:r>
          </a:p>
          <a:p>
            <a:pPr marL="0" indent="0" algn="l" rtl="0" fontAlgn="base">
              <a:lnSpc>
                <a:spcPct val="100000"/>
              </a:lnSpc>
              <a:spcBef>
                <a:spcPts val="0"/>
              </a:spcBef>
              <a:buNone/>
            </a:pPr>
            <a:r>
              <a:rPr lang="en-US" sz="1100" i="0" u="none" strike="noStrike" dirty="0">
                <a:solidFill>
                  <a:srgbClr val="00B050"/>
                </a:solidFill>
                <a:effectLst/>
              </a:rPr>
              <a:t>+    (ADD) AP Computer Science Principles </a:t>
            </a:r>
            <a:r>
              <a:rPr lang="en-US" sz="1100" i="0" dirty="0">
                <a:solidFill>
                  <a:srgbClr val="00B050"/>
                </a:solidFill>
                <a:effectLst/>
              </a:rPr>
              <a:t>​</a:t>
            </a:r>
            <a:endParaRPr lang="en-US" sz="1100" i="0" dirty="0">
              <a:solidFill>
                <a:srgbClr val="000000"/>
              </a:solidFill>
              <a:effectLst/>
            </a:endParaRPr>
          </a:p>
          <a:p>
            <a:pPr marL="0" indent="0" algn="l" rtl="0" fontAlgn="base">
              <a:lnSpc>
                <a:spcPct val="100000"/>
              </a:lnSpc>
              <a:spcBef>
                <a:spcPts val="0"/>
              </a:spcBef>
              <a:buNone/>
            </a:pPr>
            <a:r>
              <a:rPr lang="en-US" sz="1100" i="0" u="none" strike="noStrike" dirty="0">
                <a:solidFill>
                  <a:srgbClr val="00B050"/>
                </a:solidFill>
                <a:effectLst/>
              </a:rPr>
              <a:t>+    (ADD) AP Computer Science A (MATH)</a:t>
            </a:r>
            <a:r>
              <a:rPr lang="en-US" sz="1100" i="0" dirty="0">
                <a:solidFill>
                  <a:srgbClr val="00B050"/>
                </a:solidFill>
                <a:effectLst/>
              </a:rPr>
              <a:t>​</a:t>
            </a:r>
            <a:endParaRPr lang="en-US" sz="1100" i="0" dirty="0">
              <a:solidFill>
                <a:srgbClr val="000000"/>
              </a:solidFill>
              <a:effectLst/>
            </a:endParaRPr>
          </a:p>
          <a:p>
            <a:pPr marL="0" indent="0" algn="l" rtl="0" fontAlgn="base">
              <a:lnSpc>
                <a:spcPct val="100000"/>
              </a:lnSpc>
              <a:spcBef>
                <a:spcPts val="0"/>
              </a:spcBef>
              <a:buNone/>
            </a:pPr>
            <a:r>
              <a:rPr lang="en-US" sz="1100" i="0" u="none" strike="noStrike" dirty="0">
                <a:solidFill>
                  <a:srgbClr val="00B050"/>
                </a:solidFill>
                <a:effectLst/>
              </a:rPr>
              <a:t>+    (ADD) AP Computer Science A (LOTE)</a:t>
            </a:r>
            <a:r>
              <a:rPr lang="en-US" sz="1100" i="0" dirty="0">
                <a:solidFill>
                  <a:srgbClr val="00B050"/>
                </a:solidFill>
                <a:effectLst/>
              </a:rPr>
              <a:t>​</a:t>
            </a:r>
            <a:endParaRPr lang="en-US" sz="1100" i="0" dirty="0">
              <a:solidFill>
                <a:srgbClr val="000000"/>
              </a:solidFill>
              <a:effectLst/>
            </a:endParaRPr>
          </a:p>
          <a:p>
            <a:pPr marL="0" indent="0" algn="l" rtl="0" fontAlgn="base">
              <a:lnSpc>
                <a:spcPct val="100000"/>
              </a:lnSpc>
              <a:spcBef>
                <a:spcPts val="0"/>
              </a:spcBef>
              <a:buNone/>
            </a:pPr>
            <a:r>
              <a:rPr lang="en-US" sz="1100" i="0" u="none" strike="noStrike" dirty="0">
                <a:solidFill>
                  <a:srgbClr val="00B050"/>
                </a:solidFill>
                <a:effectLst/>
              </a:rPr>
              <a:t>+    (ADD) AP Precalculus</a:t>
            </a:r>
            <a:endParaRPr lang="en-US" sz="1100" b="1" u="sng" dirty="0">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dirty="0"/>
              <a:t>International Baccalaureate (IB) Courses</a:t>
            </a:r>
          </a:p>
          <a:p>
            <a:pPr marL="0" indent="0" algn="l" rtl="0" fontAlgn="base">
              <a:lnSpc>
                <a:spcPct val="100000"/>
              </a:lnSpc>
              <a:spcBef>
                <a:spcPts val="0"/>
              </a:spcBef>
              <a:buNone/>
            </a:pPr>
            <a:r>
              <a:rPr lang="en-US" sz="1100" b="0" i="0" u="none" strike="noStrike" dirty="0">
                <a:solidFill>
                  <a:srgbClr val="00B050"/>
                </a:solidFill>
                <a:effectLst/>
              </a:rPr>
              <a:t>+    (ADD) IB Computer Science Standard Level</a:t>
            </a:r>
            <a:r>
              <a:rPr lang="en-US" sz="1100" b="0" i="0" dirty="0">
                <a:solidFill>
                  <a:srgbClr val="00B050"/>
                </a:solidFill>
                <a:effectLst/>
              </a:rPr>
              <a:t>​</a:t>
            </a:r>
            <a:endParaRPr lang="en-US" sz="1100" b="0" i="0" dirty="0">
              <a:solidFill>
                <a:srgbClr val="000000"/>
              </a:solidFill>
              <a:effectLst/>
            </a:endParaRPr>
          </a:p>
          <a:p>
            <a:pPr marL="0" indent="0" algn="l" rtl="0" fontAlgn="base">
              <a:lnSpc>
                <a:spcPct val="100000"/>
              </a:lnSpc>
              <a:spcBef>
                <a:spcPts val="0"/>
              </a:spcBef>
              <a:buNone/>
            </a:pPr>
            <a:r>
              <a:rPr lang="en-US" sz="1100" b="0" i="0" u="none" strike="noStrike" dirty="0">
                <a:solidFill>
                  <a:srgbClr val="00B050"/>
                </a:solidFill>
                <a:effectLst/>
              </a:rPr>
              <a:t>+    (ADD) IB Computer Science Higher Level- Math</a:t>
            </a:r>
            <a:r>
              <a:rPr lang="en-US" sz="1100" b="0" i="0" dirty="0">
                <a:solidFill>
                  <a:srgbClr val="00B050"/>
                </a:solidFill>
                <a:effectLst/>
              </a:rPr>
              <a:t>​</a:t>
            </a:r>
            <a:endParaRPr lang="en-US" sz="1100" b="0" i="0" dirty="0">
              <a:solidFill>
                <a:srgbClr val="000000"/>
              </a:solidFill>
              <a:effectLst/>
            </a:endParaRPr>
          </a:p>
          <a:p>
            <a:pPr marL="0" indent="0" algn="l" rtl="0" fontAlgn="base">
              <a:lnSpc>
                <a:spcPct val="100000"/>
              </a:lnSpc>
              <a:spcBef>
                <a:spcPts val="0"/>
              </a:spcBef>
              <a:buNone/>
            </a:pPr>
            <a:r>
              <a:rPr lang="en-US" sz="1100" b="0" i="0" u="none" strike="noStrike" dirty="0">
                <a:solidFill>
                  <a:srgbClr val="00B050"/>
                </a:solidFill>
                <a:effectLst/>
              </a:rPr>
              <a:t>+    (ADD) IB Computer Science Higher Level-LOTE</a:t>
            </a:r>
            <a:endParaRPr lang="en-US" sz="1100" b="0" i="0" dirty="0">
              <a:solidFill>
                <a:srgbClr val="000000"/>
              </a:solidFill>
              <a:effectLst/>
            </a:endParaRPr>
          </a:p>
          <a:p>
            <a:pPr marL="171450" indent="-171450">
              <a:lnSpc>
                <a:spcPct val="100000"/>
              </a:lnSpc>
              <a:spcBef>
                <a:spcPts val="0"/>
              </a:spcBef>
              <a:buFont typeface="Arial"/>
              <a:buChar char="•"/>
              <a:defRPr/>
            </a:pPr>
            <a:endParaRPr lang="en-US" sz="1100" dirty="0">
              <a:solidFill>
                <a:srgbClr val="007742"/>
              </a:solidFill>
              <a:ea typeface="+mn-lt"/>
              <a:cs typeface="+mn-lt"/>
            </a:endParaRPr>
          </a:p>
        </p:txBody>
      </p:sp>
    </p:spTree>
    <p:extLst>
      <p:ext uri="{BB962C8B-B14F-4D97-AF65-F5344CB8AC3E}">
        <p14:creationId xmlns:p14="http://schemas.microsoft.com/office/powerpoint/2010/main" val="209215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3">
            <a:extLst>
              <a:ext uri="{FF2B5EF4-FFF2-40B4-BE49-F238E27FC236}">
                <a16:creationId xmlns:a16="http://schemas.microsoft.com/office/drawing/2014/main" id="{F24E289C-824C-E1AD-6195-3692DAD5A70A}"/>
              </a:ext>
            </a:extLst>
          </p:cNvPr>
          <p:cNvSpPr txBox="1">
            <a:spLocks noGrp="1"/>
          </p:cNvSpPr>
          <p:nvPr>
            <p:ph type="title" idx="4294967295"/>
          </p:nvPr>
        </p:nvSpPr>
        <p:spPr>
          <a:xfrm>
            <a:off x="1" y="973864"/>
            <a:ext cx="7772400" cy="609398"/>
          </a:xfrm>
          <a:prstGeom prst="rect">
            <a:avLst/>
          </a:prstGeom>
          <a:solidFill>
            <a:srgbClr val="B9D4ED"/>
          </a:solid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800" b="1" i="0" u="none" strike="noStrike" kern="1200" cap="none" spc="0" normalizeH="0" baseline="0" noProof="0" dirty="0">
                <a:ln>
                  <a:noFill/>
                </a:ln>
                <a:solidFill>
                  <a:schemeClr val="tx1">
                    <a:lumMod val="85000"/>
                    <a:lumOff val="15000"/>
                  </a:schemeClr>
                </a:solidFill>
                <a:effectLst/>
                <a:uLnTx/>
                <a:uFillTx/>
                <a:latin typeface="Calibri"/>
                <a:ea typeface="Open Sans"/>
                <a:cs typeface="Open Sans"/>
              </a:rPr>
              <a:t>Cybersecurity</a:t>
            </a:r>
          </a:p>
          <a:p>
            <a:pPr marL="0" marR="0" lvl="0" indent="0" algn="ctr" defTabSz="777240" rtl="0" eaLnBrk="1" fontAlgn="auto" latinLnBrk="0" hangingPunct="1">
              <a:lnSpc>
                <a:spcPct val="90000"/>
              </a:lnSpc>
              <a:spcBef>
                <a:spcPct val="0"/>
              </a:spcBef>
              <a:spcAft>
                <a:spcPts val="0"/>
              </a:spcAft>
              <a:buClrTx/>
              <a:buSzTx/>
              <a:buFontTx/>
              <a:buNone/>
              <a:tabLst/>
              <a:defRPr/>
            </a:pPr>
            <a:r>
              <a:rPr kumimoji="0" lang="en-US" sz="1500" b="0" i="1" u="none" strike="noStrike" kern="1200" cap="none" spc="0" normalizeH="0" baseline="0" noProof="0" dirty="0">
                <a:ln>
                  <a:noFill/>
                </a:ln>
                <a:solidFill>
                  <a:schemeClr val="tx1"/>
                </a:solidFill>
                <a:effectLst/>
                <a:uLnTx/>
                <a:uFillTx/>
                <a:latin typeface="Calibri"/>
                <a:ea typeface="Open Sans"/>
                <a:cs typeface="Open Sans"/>
              </a:rPr>
              <a:t>Statewide Program of Study</a:t>
            </a:r>
            <a:endParaRPr kumimoji="0" lang="en-US" sz="1500" b="0" i="0" u="none" strike="noStrike" kern="1200" cap="none" spc="0" normalizeH="0" baseline="0" noProof="0" dirty="0">
              <a:ln>
                <a:noFill/>
              </a:ln>
              <a:solidFill>
                <a:schemeClr val="tx1"/>
              </a:solidFill>
              <a:effectLst/>
              <a:uLnTx/>
              <a:uFillTx/>
              <a:latin typeface="Calibri"/>
              <a:ea typeface="Open Sans"/>
              <a:cs typeface="Open Sans"/>
            </a:endParaRPr>
          </a:p>
        </p:txBody>
      </p:sp>
      <p:sp>
        <p:nvSpPr>
          <p:cNvPr id="9" name="TextBox 8">
            <a:extLst>
              <a:ext uri="{FF2B5EF4-FFF2-40B4-BE49-F238E27FC236}">
                <a16:creationId xmlns:a16="http://schemas.microsoft.com/office/drawing/2014/main" id="{995DF04C-4C65-D238-7273-6C472D8316C0}"/>
              </a:ext>
            </a:extLst>
          </p:cNvPr>
          <p:cNvSpPr txBox="1"/>
          <p:nvPr/>
        </p:nvSpPr>
        <p:spPr>
          <a:xfrm>
            <a:off x="0" y="-2129"/>
            <a:ext cx="7772400" cy="1122359"/>
          </a:xfrm>
          <a:prstGeom prst="rect">
            <a:avLst/>
          </a:prstGeom>
          <a:solidFill>
            <a:srgbClr val="B9D4ED"/>
          </a:solidFill>
        </p:spPr>
        <p:txBody>
          <a:bodyPr wrap="square" lIns="100584" tIns="50292" rIns="100584" bIns="50292" rtlCol="0" anchor="t">
            <a:spAutoFit/>
          </a:bodyPr>
          <a:lstStyle/>
          <a:p>
            <a:pPr algn="ctr">
              <a:spcAft>
                <a:spcPts val="660"/>
              </a:spcAft>
            </a:pPr>
            <a:r>
              <a:rPr lang="en-US" b="1" dirty="0">
                <a:ea typeface="Open Sans"/>
                <a:cs typeface="Open Sans"/>
              </a:rPr>
              <a:t>Information Technology Cluster </a:t>
            </a:r>
          </a:p>
          <a:p>
            <a:r>
              <a:rPr lang="en-US" sz="1100" dirty="0">
                <a:ea typeface="Open Sans"/>
                <a:cs typeface="Open Sans"/>
              </a:rPr>
              <a:t> The Information Technology (IT) Career Cluster focuses on building linkages in IT occupations for entry level, technical, and professional careers related to the design, development, support, and management of hardware, software, multimedia, and systems integration services.</a:t>
            </a:r>
          </a:p>
          <a:p>
            <a:pPr algn="ctr"/>
            <a:endParaRPr lang="en-US" sz="950" dirty="0">
              <a:ea typeface="Open Sans"/>
              <a:cs typeface="Open Sans"/>
            </a:endParaRPr>
          </a:p>
        </p:txBody>
      </p:sp>
      <p:sp>
        <p:nvSpPr>
          <p:cNvPr id="16" name="TextBox 15">
            <a:extLst>
              <a:ext uri="{FF2B5EF4-FFF2-40B4-BE49-F238E27FC236}">
                <a16:creationId xmlns:a16="http://schemas.microsoft.com/office/drawing/2014/main" id="{45B626E6-8348-4674-98E4-44E535C907C6}"/>
              </a:ext>
            </a:extLst>
          </p:cNvPr>
          <p:cNvSpPr txBox="1">
            <a:spLocks/>
          </p:cNvSpPr>
          <p:nvPr/>
        </p:nvSpPr>
        <p:spPr>
          <a:xfrm>
            <a:off x="0" y="1545590"/>
            <a:ext cx="7772400" cy="609398"/>
          </a:xfrm>
          <a:prstGeom prst="rect">
            <a:avLst/>
          </a:prstGeom>
          <a:solidFill>
            <a:srgbClr val="B9D4ED"/>
          </a:solidFill>
        </p:spPr>
        <p:txBody>
          <a:bodyPr wrap="square" lIns="100584" tIns="50292" rIns="100584" bIns="50292" rtlCol="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chemeClr val="tx1"/>
                </a:solidFill>
                <a:effectLst/>
                <a:uLnTx/>
                <a:uFillTx/>
                <a:latin typeface="+mn-lt"/>
                <a:ea typeface="+mn-lt"/>
                <a:cs typeface="+mn-lt"/>
              </a:rPr>
              <a:t>The Cybersecurity program of study includes the occupations and educational opportunities related to planning, implementing, upgrading, or monitoring security measure for the protection of computer networks and information. This program of study may also include exploration into responding to computer security breaches and virus and administering network security measures</a:t>
            </a:r>
            <a:endParaRPr kumimoji="0" lang="en-US" sz="1100" b="0" i="0" u="none" strike="noStrike" kern="1200" cap="none" spc="0" normalizeH="0" baseline="0" noProof="0" dirty="0">
              <a:ln>
                <a:noFill/>
              </a:ln>
              <a:solidFill>
                <a:schemeClr val="tx1"/>
              </a:solidFill>
              <a:effectLst/>
              <a:uLnTx/>
              <a:uFillTx/>
              <a:latin typeface="+mn-lt"/>
              <a:ea typeface="+mn-ea"/>
              <a:cs typeface="+mn-cs"/>
            </a:endParaRPr>
          </a:p>
        </p:txBody>
      </p:sp>
      <p:sp>
        <p:nvSpPr>
          <p:cNvPr id="2" name="Content Placeholder 2">
            <a:extLst>
              <a:ext uri="{FF2B5EF4-FFF2-40B4-BE49-F238E27FC236}">
                <a16:creationId xmlns:a16="http://schemas.microsoft.com/office/drawing/2014/main" id="{EDDACBCA-1071-9B29-67D0-B0A7C665462F}"/>
              </a:ext>
            </a:extLst>
          </p:cNvPr>
          <p:cNvSpPr>
            <a:spLocks noGrp="1"/>
          </p:cNvSpPr>
          <p:nvPr>
            <p:ph sz="half" idx="2"/>
          </p:nvPr>
        </p:nvSpPr>
        <p:spPr>
          <a:xfrm>
            <a:off x="135668" y="2262764"/>
            <a:ext cx="3752252" cy="5784018"/>
          </a:xfrm>
        </p:spPr>
        <p:txBody>
          <a:bodyPr vert="horz" lIns="91440" tIns="45720" rIns="91440" bIns="45720" rtlCol="0" anchor="t">
            <a:normAutofit/>
          </a:bodyPr>
          <a:lstStyle/>
          <a:p>
            <a:pPr marL="0" marR="0" indent="0">
              <a:lnSpc>
                <a:spcPct val="100000"/>
              </a:lnSpc>
              <a:spcBef>
                <a:spcPts val="0"/>
              </a:spcBef>
              <a:buNone/>
            </a:pPr>
            <a:r>
              <a:rPr lang="en-US" sz="1200" b="1" dirty="0">
                <a:effectLst/>
                <a:ea typeface="Calibri"/>
                <a:cs typeface="Times New Roman"/>
              </a:rPr>
              <a:t>Secondary Courses for High School Credit</a:t>
            </a:r>
          </a:p>
          <a:p>
            <a:pPr marL="0" indent="0">
              <a:lnSpc>
                <a:spcPct val="100000"/>
              </a:lnSpc>
              <a:spcBef>
                <a:spcPts val="0"/>
              </a:spcBef>
              <a:buNone/>
            </a:pPr>
            <a:r>
              <a:rPr lang="en-US" sz="1100" b="1" dirty="0">
                <a:ea typeface="Calibri"/>
                <a:cs typeface="Times New Roman"/>
              </a:rPr>
              <a:t>Level 1</a:t>
            </a:r>
          </a:p>
          <a:p>
            <a:pPr marL="365760" indent="-171450" fontAlgn="base">
              <a:lnSpc>
                <a:spcPct val="100000"/>
              </a:lnSpc>
              <a:spcBef>
                <a:spcPts val="0"/>
              </a:spcBef>
            </a:pPr>
            <a:r>
              <a:rPr lang="en-US" sz="1100" b="0" i="0" u="none" strike="noStrike" dirty="0">
                <a:solidFill>
                  <a:srgbClr val="000000"/>
                </a:solidFill>
                <a:effectLst/>
              </a:rPr>
              <a:t>Principles of Information Technology</a:t>
            </a:r>
            <a:r>
              <a:rPr lang="en-US" sz="1100" b="0" i="0" dirty="0">
                <a:solidFill>
                  <a:srgbClr val="000000"/>
                </a:solidFill>
                <a:effectLst/>
              </a:rPr>
              <a:t>​</a:t>
            </a:r>
          </a:p>
          <a:p>
            <a:pPr marL="365760" indent="-171450" fontAlgn="base">
              <a:lnSpc>
                <a:spcPct val="100000"/>
              </a:lnSpc>
              <a:spcBef>
                <a:spcPts val="0"/>
              </a:spcBef>
            </a:pPr>
            <a:r>
              <a:rPr lang="en-US" sz="1100" b="0" i="0" u="none" strike="noStrike" dirty="0">
                <a:solidFill>
                  <a:srgbClr val="000000"/>
                </a:solidFill>
                <a:effectLst/>
              </a:rPr>
              <a:t>Fundamentals of Computer Science</a:t>
            </a:r>
            <a:r>
              <a:rPr lang="en-US" sz="1100" b="0" i="0" dirty="0">
                <a:solidFill>
                  <a:srgbClr val="000000"/>
                </a:solidFill>
                <a:effectLst/>
              </a:rPr>
              <a:t>​</a:t>
            </a:r>
          </a:p>
          <a:p>
            <a:pPr marL="365760" indent="-171450" fontAlgn="base">
              <a:lnSpc>
                <a:spcPct val="100000"/>
              </a:lnSpc>
              <a:spcBef>
                <a:spcPts val="0"/>
              </a:spcBef>
            </a:pPr>
            <a:r>
              <a:rPr lang="en-US" sz="1100" b="0" i="0" u="none" strike="noStrike" dirty="0">
                <a:solidFill>
                  <a:srgbClr val="000000"/>
                </a:solidFill>
                <a:effectLst/>
              </a:rPr>
              <a:t>Foundations of Cybersecurity</a:t>
            </a:r>
            <a:endParaRPr lang="en-US" sz="1100" dirty="0">
              <a:ea typeface="Calibri" panose="020F0502020204030204" pitchFamily="34" charset="0"/>
              <a:cs typeface="Calibri"/>
            </a:endParaRPr>
          </a:p>
          <a:p>
            <a:pPr marL="0" indent="0">
              <a:lnSpc>
                <a:spcPct val="100000"/>
              </a:lnSpc>
              <a:spcBef>
                <a:spcPts val="0"/>
              </a:spcBef>
              <a:buNone/>
            </a:pPr>
            <a:r>
              <a:rPr lang="en-US" sz="1100" b="1" dirty="0">
                <a:ea typeface="Calibri"/>
                <a:cs typeface="Times New Roman"/>
              </a:rPr>
              <a:t>Level 2</a:t>
            </a:r>
          </a:p>
          <a:p>
            <a:pPr marL="365760" indent="-171450" fontAlgn="base">
              <a:lnSpc>
                <a:spcPct val="100000"/>
              </a:lnSpc>
              <a:spcBef>
                <a:spcPts val="0"/>
              </a:spcBef>
            </a:pPr>
            <a:r>
              <a:rPr lang="en-US" sz="1100" b="0" i="0" u="none" strike="noStrike" dirty="0">
                <a:solidFill>
                  <a:srgbClr val="000000"/>
                </a:solidFill>
                <a:effectLst/>
              </a:rPr>
              <a:t>Internetworking Technologies I</a:t>
            </a:r>
            <a:r>
              <a:rPr lang="en-US" sz="1100" b="0" i="0" dirty="0">
                <a:solidFill>
                  <a:srgbClr val="000000"/>
                </a:solidFill>
                <a:effectLst/>
              </a:rPr>
              <a:t>​</a:t>
            </a:r>
          </a:p>
          <a:p>
            <a:pPr marL="365760" indent="-171450" fontAlgn="base">
              <a:lnSpc>
                <a:spcPct val="100000"/>
              </a:lnSpc>
              <a:spcBef>
                <a:spcPts val="0"/>
              </a:spcBef>
            </a:pPr>
            <a:r>
              <a:rPr lang="en-US" sz="1100" b="0" i="0" u="none" strike="noStrike" dirty="0">
                <a:solidFill>
                  <a:srgbClr val="000000"/>
                </a:solidFill>
                <a:effectLst/>
              </a:rPr>
              <a:t>Computer Science I </a:t>
            </a:r>
            <a:r>
              <a:rPr lang="en-US" sz="1100" b="0" i="0" dirty="0">
                <a:solidFill>
                  <a:srgbClr val="000000"/>
                </a:solidFill>
                <a:effectLst/>
              </a:rPr>
              <a:t>​</a:t>
            </a:r>
          </a:p>
          <a:p>
            <a:pPr marL="365760" indent="-171450" fontAlgn="base">
              <a:lnSpc>
                <a:spcPct val="100000"/>
              </a:lnSpc>
              <a:spcBef>
                <a:spcPts val="0"/>
              </a:spcBef>
            </a:pPr>
            <a:r>
              <a:rPr lang="en-US" sz="1100" b="0" i="0" u="none" strike="noStrike" dirty="0">
                <a:solidFill>
                  <a:srgbClr val="000000"/>
                </a:solidFill>
                <a:effectLst/>
              </a:rPr>
              <a:t>AP Computer Science Principles </a:t>
            </a:r>
            <a:r>
              <a:rPr lang="en-US" sz="1100" b="0" i="0" dirty="0">
                <a:solidFill>
                  <a:srgbClr val="000000"/>
                </a:solidFill>
                <a:effectLst/>
              </a:rPr>
              <a:t>​</a:t>
            </a:r>
          </a:p>
          <a:p>
            <a:pPr marL="365760" indent="-171450" fontAlgn="base">
              <a:lnSpc>
                <a:spcPct val="100000"/>
              </a:lnSpc>
              <a:spcBef>
                <a:spcPts val="0"/>
              </a:spcBef>
            </a:pPr>
            <a:r>
              <a:rPr lang="en-US" sz="1100" b="0" i="0" u="none" strike="noStrike" dirty="0">
                <a:solidFill>
                  <a:srgbClr val="000000"/>
                </a:solidFill>
                <a:effectLst/>
              </a:rPr>
              <a:t>Computer Maintenance/Lab</a:t>
            </a:r>
            <a:r>
              <a:rPr lang="en-US" sz="1100" b="0" i="0" dirty="0">
                <a:solidFill>
                  <a:srgbClr val="000000"/>
                </a:solidFill>
                <a:effectLst/>
              </a:rPr>
              <a:t>​</a:t>
            </a:r>
            <a:endParaRPr lang="en-US" sz="1100" dirty="0">
              <a:ea typeface="Calibri"/>
              <a:cs typeface="Calibri" panose="020F0502020204030204"/>
            </a:endParaRPr>
          </a:p>
          <a:p>
            <a:pPr marL="0" indent="0">
              <a:lnSpc>
                <a:spcPct val="100000"/>
              </a:lnSpc>
              <a:spcBef>
                <a:spcPts val="0"/>
              </a:spcBef>
              <a:buNone/>
            </a:pPr>
            <a:r>
              <a:rPr lang="en-US" sz="1100" b="1" dirty="0">
                <a:ea typeface="Calibri"/>
                <a:cs typeface="Times New Roman"/>
              </a:rPr>
              <a:t>Level 3</a:t>
            </a:r>
          </a:p>
          <a:p>
            <a:pPr marL="365760" indent="-171450" fontAlgn="base">
              <a:lnSpc>
                <a:spcPct val="100000"/>
              </a:lnSpc>
              <a:spcBef>
                <a:spcPts val="0"/>
              </a:spcBef>
            </a:pPr>
            <a:r>
              <a:rPr lang="en-US" sz="1100" b="0" i="0" u="none" strike="noStrike" dirty="0">
                <a:solidFill>
                  <a:srgbClr val="000000"/>
                </a:solidFill>
                <a:effectLst/>
              </a:rPr>
              <a:t>Engineering Applications of Computer Science Principles</a:t>
            </a:r>
            <a:r>
              <a:rPr lang="en-US" sz="1100" b="0" i="0" dirty="0">
                <a:solidFill>
                  <a:srgbClr val="000000"/>
                </a:solidFill>
                <a:effectLst/>
              </a:rPr>
              <a:t>​</a:t>
            </a:r>
          </a:p>
          <a:p>
            <a:pPr marL="365760" indent="-171450" fontAlgn="base">
              <a:lnSpc>
                <a:spcPct val="100000"/>
              </a:lnSpc>
              <a:spcBef>
                <a:spcPts val="0"/>
              </a:spcBef>
            </a:pPr>
            <a:r>
              <a:rPr lang="en-US" sz="1100" b="0" i="0" u="none" strike="noStrike" dirty="0">
                <a:solidFill>
                  <a:srgbClr val="000000"/>
                </a:solidFill>
                <a:effectLst/>
              </a:rPr>
              <a:t> Networking/Lab </a:t>
            </a:r>
            <a:r>
              <a:rPr lang="en-US" sz="1100" b="0" i="0" dirty="0">
                <a:solidFill>
                  <a:srgbClr val="000000"/>
                </a:solidFill>
                <a:effectLst/>
              </a:rPr>
              <a:t>​</a:t>
            </a:r>
          </a:p>
          <a:p>
            <a:pPr marL="365760" indent="-171450" fontAlgn="base">
              <a:lnSpc>
                <a:spcPct val="100000"/>
              </a:lnSpc>
              <a:spcBef>
                <a:spcPts val="0"/>
              </a:spcBef>
            </a:pPr>
            <a:r>
              <a:rPr lang="en-US" sz="1100" b="0" i="0" u="none" strike="noStrike" dirty="0">
                <a:solidFill>
                  <a:srgbClr val="000000"/>
                </a:solidFill>
                <a:effectLst/>
              </a:rPr>
              <a:t> Digital Forensics </a:t>
            </a:r>
            <a:r>
              <a:rPr lang="en-US" sz="1100" b="0" i="0" dirty="0">
                <a:solidFill>
                  <a:srgbClr val="000000"/>
                </a:solidFill>
                <a:effectLst/>
              </a:rPr>
              <a:t>​</a:t>
            </a:r>
          </a:p>
          <a:p>
            <a:pPr marL="365760" indent="-171450" fontAlgn="base">
              <a:lnSpc>
                <a:spcPct val="100000"/>
              </a:lnSpc>
              <a:spcBef>
                <a:spcPts val="0"/>
              </a:spcBef>
            </a:pPr>
            <a:r>
              <a:rPr lang="en-US" sz="1100" b="0" i="0" u="none" strike="noStrike" dirty="0">
                <a:solidFill>
                  <a:srgbClr val="000000"/>
                </a:solidFill>
                <a:effectLst/>
              </a:rPr>
              <a:t> Internetworking Technologies II </a:t>
            </a:r>
            <a:r>
              <a:rPr lang="en-US" sz="1100" b="0" i="0" dirty="0">
                <a:solidFill>
                  <a:srgbClr val="000000"/>
                </a:solidFill>
                <a:effectLst/>
              </a:rPr>
              <a:t>​</a:t>
            </a:r>
          </a:p>
          <a:p>
            <a:pPr marL="365760" indent="-171450" fontAlgn="base">
              <a:lnSpc>
                <a:spcPct val="100000"/>
              </a:lnSpc>
              <a:spcBef>
                <a:spcPts val="0"/>
              </a:spcBef>
            </a:pPr>
            <a:r>
              <a:rPr lang="en-US" sz="1100" b="0" i="0" u="none" strike="noStrike" dirty="0">
                <a:solidFill>
                  <a:srgbClr val="000000"/>
                </a:solidFill>
                <a:effectLst/>
              </a:rPr>
              <a:t> AP Computer Science A-Math </a:t>
            </a:r>
            <a:r>
              <a:rPr lang="en-US" sz="1100" b="0" i="0" dirty="0">
                <a:solidFill>
                  <a:srgbClr val="000000"/>
                </a:solidFill>
                <a:effectLst/>
              </a:rPr>
              <a:t>​</a:t>
            </a:r>
          </a:p>
          <a:p>
            <a:pPr marL="365760" indent="-171450" fontAlgn="base">
              <a:lnSpc>
                <a:spcPct val="100000"/>
              </a:lnSpc>
              <a:spcBef>
                <a:spcPts val="0"/>
              </a:spcBef>
            </a:pPr>
            <a:r>
              <a:rPr lang="en-US" sz="1100" b="0" i="0" u="none" strike="noStrike" dirty="0">
                <a:solidFill>
                  <a:srgbClr val="000000"/>
                </a:solidFill>
                <a:effectLst/>
              </a:rPr>
              <a:t> AP computer Science A-LOTE </a:t>
            </a:r>
            <a:r>
              <a:rPr lang="en-US" sz="1100" b="0" i="0" dirty="0">
                <a:solidFill>
                  <a:srgbClr val="000000"/>
                </a:solidFill>
                <a:effectLst/>
              </a:rPr>
              <a:t>​</a:t>
            </a:r>
          </a:p>
          <a:p>
            <a:pPr marL="365760" indent="-171450" fontAlgn="base">
              <a:lnSpc>
                <a:spcPct val="100000"/>
              </a:lnSpc>
              <a:spcBef>
                <a:spcPts val="0"/>
              </a:spcBef>
            </a:pPr>
            <a:r>
              <a:rPr lang="en-US" sz="1100" b="0" i="0" u="none" strike="noStrike" dirty="0">
                <a:solidFill>
                  <a:srgbClr val="000000"/>
                </a:solidFill>
                <a:effectLst/>
              </a:rPr>
              <a:t> IB Computer Science Standard Level </a:t>
            </a:r>
            <a:r>
              <a:rPr lang="en-US" sz="1100" b="0" i="0" dirty="0">
                <a:solidFill>
                  <a:srgbClr val="000000"/>
                </a:solidFill>
                <a:effectLst/>
              </a:rPr>
              <a:t>​</a:t>
            </a:r>
          </a:p>
          <a:p>
            <a:pPr marL="365760" indent="-171450" fontAlgn="base">
              <a:lnSpc>
                <a:spcPct val="100000"/>
              </a:lnSpc>
              <a:spcBef>
                <a:spcPts val="0"/>
              </a:spcBef>
            </a:pPr>
            <a:r>
              <a:rPr lang="en-US" sz="1100" b="0" i="0" u="none" strike="noStrike" dirty="0">
                <a:solidFill>
                  <a:srgbClr val="000000"/>
                </a:solidFill>
                <a:effectLst/>
              </a:rPr>
              <a:t> Discrete Mathematics for Computer Science</a:t>
            </a:r>
            <a:r>
              <a:rPr lang="en-US" sz="1100" b="0" i="0" dirty="0">
                <a:solidFill>
                  <a:srgbClr val="000000"/>
                </a:solidFill>
                <a:effectLst/>
              </a:rPr>
              <a:t>​</a:t>
            </a:r>
          </a:p>
          <a:p>
            <a:pPr indent="0" fontAlgn="base">
              <a:lnSpc>
                <a:spcPct val="100000"/>
              </a:lnSpc>
              <a:spcBef>
                <a:spcPts val="0"/>
              </a:spcBef>
              <a:buNone/>
            </a:pPr>
            <a:r>
              <a:rPr lang="en-US" sz="1100" u="none" strike="noStrike" dirty="0">
                <a:solidFill>
                  <a:srgbClr val="00B050"/>
                </a:solidFill>
              </a:rPr>
              <a:t>+    </a:t>
            </a:r>
            <a:r>
              <a:rPr lang="en-US" sz="1100" b="0" i="0" u="none" strike="noStrike" dirty="0">
                <a:solidFill>
                  <a:srgbClr val="00B050"/>
                </a:solidFill>
                <a:effectLst/>
              </a:rPr>
              <a:t>(ADD) Advanced Cloud Computer</a:t>
            </a:r>
            <a:endParaRPr lang="en-US" sz="1100" b="0" i="0" dirty="0">
              <a:solidFill>
                <a:srgbClr val="00B050"/>
              </a:solidFill>
              <a:effectLst/>
            </a:endParaRPr>
          </a:p>
          <a:p>
            <a:pPr marL="0" indent="0">
              <a:lnSpc>
                <a:spcPct val="100000"/>
              </a:lnSpc>
              <a:spcBef>
                <a:spcPts val="0"/>
              </a:spcBef>
              <a:buNone/>
            </a:pPr>
            <a:r>
              <a:rPr lang="en-US" sz="1100" b="1" dirty="0">
                <a:ea typeface="Calibri"/>
                <a:cs typeface="Times New Roman"/>
              </a:rPr>
              <a:t>Level 4</a:t>
            </a:r>
          </a:p>
          <a:p>
            <a:pPr marL="365760" indent="-171450" fontAlgn="base">
              <a:lnSpc>
                <a:spcPct val="100000"/>
              </a:lnSpc>
              <a:spcBef>
                <a:spcPts val="0"/>
              </a:spcBef>
            </a:pPr>
            <a:r>
              <a:rPr lang="en-US" sz="1100" b="0" i="0" u="none" strike="noStrike" dirty="0">
                <a:solidFill>
                  <a:srgbClr val="000000"/>
                </a:solidFill>
                <a:effectLst/>
              </a:rPr>
              <a:t>Cybersecurity Capstone </a:t>
            </a:r>
            <a:r>
              <a:rPr lang="en-US" sz="1100" b="0" i="0" dirty="0">
                <a:solidFill>
                  <a:srgbClr val="000000"/>
                </a:solidFill>
                <a:effectLst/>
              </a:rPr>
              <a:t>​</a:t>
            </a:r>
          </a:p>
          <a:p>
            <a:pPr marL="365760" indent="-171450" fontAlgn="base">
              <a:lnSpc>
                <a:spcPct val="100000"/>
              </a:lnSpc>
              <a:spcBef>
                <a:spcPts val="0"/>
              </a:spcBef>
            </a:pPr>
            <a:r>
              <a:rPr lang="en-US" sz="1100" b="0" i="0" u="none" strike="noStrike" dirty="0">
                <a:solidFill>
                  <a:srgbClr val="000000"/>
                </a:solidFill>
                <a:effectLst/>
              </a:rPr>
              <a:t> Practicum in Information Technology </a:t>
            </a:r>
            <a:r>
              <a:rPr lang="en-US" sz="1100" b="0" i="0" dirty="0">
                <a:solidFill>
                  <a:srgbClr val="000000"/>
                </a:solidFill>
                <a:effectLst/>
              </a:rPr>
              <a:t>​</a:t>
            </a:r>
          </a:p>
          <a:p>
            <a:pPr marL="365760" indent="-171450" fontAlgn="base">
              <a:lnSpc>
                <a:spcPct val="100000"/>
              </a:lnSpc>
              <a:spcBef>
                <a:spcPts val="0"/>
              </a:spcBef>
            </a:pPr>
            <a:r>
              <a:rPr lang="en-US" sz="1100" b="0" i="0" u="none" strike="noStrike" dirty="0">
                <a:solidFill>
                  <a:srgbClr val="000000"/>
                </a:solidFill>
                <a:effectLst/>
              </a:rPr>
              <a:t> Practicum in STEM</a:t>
            </a:r>
            <a:r>
              <a:rPr lang="en-US" sz="1100" b="0" i="0" dirty="0">
                <a:solidFill>
                  <a:srgbClr val="000000"/>
                </a:solidFill>
                <a:effectLst/>
              </a:rPr>
              <a:t>​</a:t>
            </a:r>
          </a:p>
          <a:p>
            <a:pPr marL="365760" indent="-171450" fontAlgn="base">
              <a:lnSpc>
                <a:spcPct val="100000"/>
              </a:lnSpc>
              <a:spcBef>
                <a:spcPts val="0"/>
              </a:spcBef>
            </a:pPr>
            <a:r>
              <a:rPr lang="en-US" sz="1100" b="0" i="0" u="none" strike="noStrike" dirty="0">
                <a:solidFill>
                  <a:srgbClr val="000000"/>
                </a:solidFill>
                <a:effectLst/>
              </a:rPr>
              <a:t> Project-Based Research</a:t>
            </a:r>
            <a:r>
              <a:rPr lang="en-US" sz="1100" b="0" i="0" dirty="0">
                <a:solidFill>
                  <a:srgbClr val="000000"/>
                </a:solidFill>
                <a:effectLst/>
              </a:rPr>
              <a:t>​</a:t>
            </a:r>
          </a:p>
          <a:p>
            <a:pPr marL="365760" indent="-171450" fontAlgn="base">
              <a:lnSpc>
                <a:spcPct val="100000"/>
              </a:lnSpc>
              <a:spcBef>
                <a:spcPts val="0"/>
              </a:spcBef>
            </a:pPr>
            <a:r>
              <a:rPr lang="en-US" sz="1100" b="0" i="0" u="none" strike="noStrike" dirty="0">
                <a:solidFill>
                  <a:srgbClr val="000000"/>
                </a:solidFill>
                <a:effectLst/>
              </a:rPr>
              <a:t> Independent Study in Technology Applications </a:t>
            </a:r>
            <a:r>
              <a:rPr lang="en-US" sz="1100" b="0" i="0" dirty="0">
                <a:solidFill>
                  <a:srgbClr val="000000"/>
                </a:solidFill>
                <a:effectLst/>
              </a:rPr>
              <a:t>​</a:t>
            </a:r>
          </a:p>
          <a:p>
            <a:pPr marL="365760" indent="-171450" fontAlgn="base">
              <a:lnSpc>
                <a:spcPct val="100000"/>
              </a:lnSpc>
              <a:spcBef>
                <a:spcPts val="0"/>
              </a:spcBef>
            </a:pPr>
            <a:r>
              <a:rPr lang="en-US" sz="1100" b="0" i="0" u="none" strike="noStrike" dirty="0">
                <a:solidFill>
                  <a:srgbClr val="000000"/>
                </a:solidFill>
                <a:effectLst/>
              </a:rPr>
              <a:t> Independent Study in Evolving/Emerging Technologies </a:t>
            </a:r>
            <a:r>
              <a:rPr lang="en-US" sz="1100" b="0" i="0" dirty="0">
                <a:solidFill>
                  <a:srgbClr val="000000"/>
                </a:solidFill>
                <a:effectLst/>
              </a:rPr>
              <a:t>​</a:t>
            </a:r>
          </a:p>
          <a:p>
            <a:pPr marL="365760" indent="-171450" fontAlgn="base">
              <a:lnSpc>
                <a:spcPct val="100000"/>
              </a:lnSpc>
              <a:spcBef>
                <a:spcPts val="0"/>
              </a:spcBef>
            </a:pPr>
            <a:r>
              <a:rPr lang="en-US" sz="1100" b="0" i="0" u="none" strike="noStrike" dirty="0">
                <a:solidFill>
                  <a:srgbClr val="000000"/>
                </a:solidFill>
                <a:effectLst/>
              </a:rPr>
              <a:t> IB Computer Science Higher Level- Math</a:t>
            </a:r>
            <a:r>
              <a:rPr lang="en-US" sz="1100" b="0" i="0" dirty="0">
                <a:solidFill>
                  <a:srgbClr val="000000"/>
                </a:solidFill>
                <a:effectLst/>
              </a:rPr>
              <a:t>​</a:t>
            </a:r>
          </a:p>
          <a:p>
            <a:pPr marL="365760" indent="-171450" fontAlgn="base">
              <a:lnSpc>
                <a:spcPct val="100000"/>
              </a:lnSpc>
              <a:spcBef>
                <a:spcPts val="0"/>
              </a:spcBef>
            </a:pPr>
            <a:r>
              <a:rPr lang="en-US" sz="1100" b="0" i="0" u="none" strike="noStrike" dirty="0">
                <a:solidFill>
                  <a:srgbClr val="000000"/>
                </a:solidFill>
                <a:effectLst/>
              </a:rPr>
              <a:t> IB Computer Science Higher Level-LOTE</a:t>
            </a:r>
            <a:endParaRPr lang="en-US" sz="1100" b="0" i="0" dirty="0">
              <a:solidFill>
                <a:srgbClr val="000000"/>
              </a:solidFill>
              <a:effectLst/>
            </a:endParaRPr>
          </a:p>
          <a:p>
            <a:pPr marL="0" indent="-188595">
              <a:lnSpc>
                <a:spcPct val="100000"/>
              </a:lnSpc>
              <a:spcBef>
                <a:spcPts val="0"/>
              </a:spcBef>
              <a:buFont typeface="Arial"/>
              <a:buChar char="•"/>
            </a:pPr>
            <a:endParaRPr lang="en-US" sz="1100" dirty="0"/>
          </a:p>
        </p:txBody>
      </p:sp>
      <p:sp>
        <p:nvSpPr>
          <p:cNvPr id="19" name="TextBox 18">
            <a:extLst>
              <a:ext uri="{FF2B5EF4-FFF2-40B4-BE49-F238E27FC236}">
                <a16:creationId xmlns:a16="http://schemas.microsoft.com/office/drawing/2014/main" id="{80E4C2F3-E701-BD46-E6B9-FDCD0B320B21}"/>
              </a:ext>
            </a:extLst>
          </p:cNvPr>
          <p:cNvSpPr txBox="1"/>
          <p:nvPr/>
        </p:nvSpPr>
        <p:spPr>
          <a:xfrm>
            <a:off x="3784752" y="2216368"/>
            <a:ext cx="3565424" cy="2825389"/>
          </a:xfrm>
          <a:prstGeom prst="rect">
            <a:avLst/>
          </a:prstGeom>
          <a:noFill/>
        </p:spPr>
        <p:txBody>
          <a:bodyPr wrap="square" lIns="100584" tIns="50292" rIns="100584" bIns="50292" rtlCol="0" anchor="t">
            <a:spAutoFit/>
          </a:bodyPr>
          <a:lstStyle/>
          <a:p>
            <a:r>
              <a:rPr lang="en-US" sz="1200" b="1" dirty="0">
                <a:ea typeface="Calibri"/>
                <a:cs typeface="Times New Roman"/>
              </a:rPr>
              <a:t>Postsecondary Opportunities</a:t>
            </a:r>
          </a:p>
          <a:p>
            <a:r>
              <a:rPr lang="en-US" sz="1100" b="1" dirty="0">
                <a:ea typeface="Calibri"/>
                <a:cs typeface="Times New Roman"/>
              </a:rPr>
              <a:t>Associate Degrees</a:t>
            </a:r>
          </a:p>
          <a:p>
            <a:pPr marL="171450" indent="-171450" algn="l" rtl="0" fontAlgn="base">
              <a:buFont typeface="Arial" panose="020B0604020202020204" pitchFamily="34" charset="0"/>
              <a:buChar char="•"/>
            </a:pPr>
            <a:r>
              <a:rPr lang="en-US" sz="1100" b="0" i="0" u="none" strike="noStrike" dirty="0">
                <a:solidFill>
                  <a:srgbClr val="000000"/>
                </a:solidFill>
                <a:effectLst/>
              </a:rPr>
              <a:t>Cybersecurity</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Applied Science in Cybersecurity</a:t>
            </a:r>
            <a:r>
              <a:rPr lang="en-US" sz="1100" b="0" i="0" dirty="0">
                <a:solidFill>
                  <a:srgbClr val="000000"/>
                </a:solidFill>
                <a:effectLst/>
              </a:rPr>
              <a:t>​</a:t>
            </a:r>
            <a:endParaRPr lang="en-US" sz="1100" dirty="0">
              <a:ea typeface="Calibri" panose="020F0502020204030204" pitchFamily="34" charset="0"/>
              <a:cs typeface="Calibri"/>
            </a:endParaRPr>
          </a:p>
          <a:p>
            <a:r>
              <a:rPr lang="en-US" sz="1100" b="1" dirty="0">
                <a:ea typeface="Calibri"/>
                <a:cs typeface="Times New Roman"/>
              </a:rPr>
              <a:t>Bachelor’s Degrees</a:t>
            </a:r>
          </a:p>
          <a:p>
            <a:pPr marL="171450" indent="-171450" algn="l" rtl="0" fontAlgn="base">
              <a:buFont typeface="Arial" panose="020B0604020202020204" pitchFamily="34" charset="0"/>
              <a:buChar char="•"/>
            </a:pPr>
            <a:r>
              <a:rPr lang="en-US" sz="1100" b="0" i="0" u="none" strike="noStrike" dirty="0">
                <a:solidFill>
                  <a:srgbClr val="000000"/>
                </a:solidFill>
                <a:effectLst/>
              </a:rPr>
              <a:t>Cybersecurity</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Science with concentration in Cybersecurity</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IT with concentration in Cybersecurity</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Computer Engineering with focus in Cybersecurity</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Information Security</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Business Administration Degree in Information Systems</a:t>
            </a:r>
            <a:endParaRPr lang="en-US" sz="1100" dirty="0">
              <a:solidFill>
                <a:srgbClr val="0D6CB9"/>
              </a:solidFill>
              <a:ea typeface="Calibri" panose="020F0502020204030204" pitchFamily="34" charset="0"/>
              <a:cs typeface="Times New Roman" panose="02020603050405020304" pitchFamily="18" charset="0"/>
            </a:endParaRPr>
          </a:p>
          <a:p>
            <a:r>
              <a:rPr lang="en-US" sz="1100" b="1" dirty="0">
                <a:ea typeface="Calibri"/>
                <a:cs typeface="Times New Roman"/>
              </a:rPr>
              <a:t>Master’s, Doctoral, and Professional Degrees</a:t>
            </a:r>
          </a:p>
          <a:p>
            <a:pPr marL="171450" indent="-171450" algn="l" rtl="0" fontAlgn="base">
              <a:buFont typeface="Arial" panose="020B0604020202020204" pitchFamily="34" charset="0"/>
              <a:buChar char="•"/>
            </a:pPr>
            <a:r>
              <a:rPr lang="en-US" sz="1100" b="0" i="0" u="none" strike="noStrike" dirty="0">
                <a:solidFill>
                  <a:srgbClr val="000000"/>
                </a:solidFill>
                <a:effectLst/>
              </a:rPr>
              <a:t>Master's - Cybersecurity</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Professional Master’s in Cybersecurity</a:t>
            </a:r>
            <a:r>
              <a:rPr lang="en-US" sz="1100" b="0" i="0" dirty="0">
                <a:solidFill>
                  <a:srgbClr val="000000"/>
                </a:solidFill>
                <a:effectLst/>
              </a:rPr>
              <a:t>​</a:t>
            </a:r>
          </a:p>
          <a:p>
            <a:pPr marL="171450" indent="-171450" algn="l" rtl="0" fontAlgn="base">
              <a:buFont typeface="Arial" panose="020B0604020202020204" pitchFamily="34" charset="0"/>
              <a:buChar char="•"/>
            </a:pPr>
            <a:r>
              <a:rPr lang="en-US" sz="1100" b="0" i="0" u="none" strike="noStrike" dirty="0">
                <a:solidFill>
                  <a:srgbClr val="000000"/>
                </a:solidFill>
                <a:effectLst/>
              </a:rPr>
              <a:t>Doctorate - Cybersecurity</a:t>
            </a:r>
            <a:endParaRPr lang="en-US" sz="1100" b="0" i="0" dirty="0">
              <a:solidFill>
                <a:srgbClr val="000000"/>
              </a:solidFill>
              <a:effectLst/>
            </a:endParaRPr>
          </a:p>
          <a:p>
            <a:pPr marL="188595" indent="-188595">
              <a:buFont typeface="Arial"/>
              <a:buChar char="•"/>
            </a:pPr>
            <a:endParaRPr lang="en-US" sz="1100" dirty="0">
              <a:solidFill>
                <a:srgbClr val="000000"/>
              </a:solidFill>
              <a:ea typeface="Calibri"/>
              <a:cs typeface="Calibri"/>
            </a:endParaRPr>
          </a:p>
        </p:txBody>
      </p:sp>
      <p:sp>
        <p:nvSpPr>
          <p:cNvPr id="5" name="Content Placeholder 4">
            <a:extLst>
              <a:ext uri="{FF2B5EF4-FFF2-40B4-BE49-F238E27FC236}">
                <a16:creationId xmlns:a16="http://schemas.microsoft.com/office/drawing/2014/main" id="{55B4781A-F149-1334-F3FD-DD05CE0F1F69}"/>
              </a:ext>
            </a:extLst>
          </p:cNvPr>
          <p:cNvSpPr>
            <a:spLocks noGrp="1"/>
          </p:cNvSpPr>
          <p:nvPr>
            <p:ph sz="quarter" idx="4"/>
          </p:nvPr>
        </p:nvSpPr>
        <p:spPr>
          <a:xfrm>
            <a:off x="3847534" y="4865955"/>
            <a:ext cx="3634810" cy="1387022"/>
          </a:xfrm>
        </p:spPr>
        <p:txBody>
          <a:bodyPr vert="horz" lIns="91440" tIns="45720" rIns="91440" bIns="45720" rtlCol="0" anchor="t">
            <a:noAutofit/>
          </a:bodyPr>
          <a:lstStyle/>
          <a:p>
            <a:pPr marL="0" marR="0" lvl="0" indent="0" algn="l" defTabSz="777240" rtl="0" eaLnBrk="1" fontAlgn="auto" latinLnBrk="0" hangingPunct="1">
              <a:lnSpc>
                <a:spcPct val="100000"/>
              </a:lnSpc>
              <a:spcBef>
                <a:spcPts val="8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Related Advanced Academics</a:t>
            </a:r>
          </a:p>
          <a:p>
            <a:pPr marL="0" indent="0">
              <a:lnSpc>
                <a:spcPct val="100000"/>
              </a:lnSpc>
              <a:spcBef>
                <a:spcPts val="0"/>
              </a:spcBef>
              <a:buNone/>
            </a:pPr>
            <a:r>
              <a:rPr lang="en-US" sz="1100" b="1" dirty="0"/>
              <a:t>Advanced Placement (AP) Courses</a:t>
            </a:r>
          </a:p>
          <a:p>
            <a:pPr marL="0" indent="0" algn="l" rtl="0" fontAlgn="base">
              <a:lnSpc>
                <a:spcPct val="100000"/>
              </a:lnSpc>
              <a:spcBef>
                <a:spcPts val="0"/>
              </a:spcBef>
              <a:buNone/>
            </a:pPr>
            <a:r>
              <a:rPr lang="en-US" sz="1100" b="0" i="0" u="none" strike="noStrike" dirty="0">
                <a:solidFill>
                  <a:srgbClr val="00B050"/>
                </a:solidFill>
                <a:effectLst/>
              </a:rPr>
              <a:t>+   (ADD) AP Computer Science A-Math</a:t>
            </a:r>
            <a:r>
              <a:rPr lang="en-US" sz="1100" b="0" i="0" dirty="0">
                <a:solidFill>
                  <a:srgbClr val="00B050"/>
                </a:solidFill>
                <a:effectLst/>
              </a:rPr>
              <a:t>​</a:t>
            </a:r>
          </a:p>
          <a:p>
            <a:pPr marL="0" indent="0" algn="l" rtl="0" fontAlgn="base">
              <a:lnSpc>
                <a:spcPct val="100000"/>
              </a:lnSpc>
              <a:spcBef>
                <a:spcPts val="0"/>
              </a:spcBef>
              <a:buNone/>
            </a:pPr>
            <a:r>
              <a:rPr lang="en-US" sz="1100" b="0" i="0" u="none" strike="noStrike" dirty="0">
                <a:solidFill>
                  <a:srgbClr val="00B050"/>
                </a:solidFill>
                <a:effectLst/>
              </a:rPr>
              <a:t>+   (ADD) AP computer Science A-LOTE</a:t>
            </a:r>
            <a:endParaRPr lang="en-US" sz="1100" b="1" u="sng" dirty="0">
              <a:solidFill>
                <a:srgbClr val="00B050"/>
              </a:solidFill>
              <a:hlinkClick r:id="rId2">
                <a:extLst>
                  <a:ext uri="{A12FA001-AC4F-418D-AE19-62706E023703}">
                    <ahyp:hlinkClr xmlns:ahyp="http://schemas.microsoft.com/office/drawing/2018/hyperlinkcolor" val="tx"/>
                  </a:ext>
                </a:extLst>
              </a:hlinkClick>
            </a:endParaRPr>
          </a:p>
          <a:p>
            <a:pPr marL="0" indent="0">
              <a:lnSpc>
                <a:spcPct val="100000"/>
              </a:lnSpc>
              <a:spcBef>
                <a:spcPts val="0"/>
              </a:spcBef>
              <a:buNone/>
            </a:pPr>
            <a:r>
              <a:rPr lang="en-US" sz="1100" b="1" dirty="0"/>
              <a:t>International Baccalaureate (IB) Courses</a:t>
            </a:r>
          </a:p>
          <a:p>
            <a:pPr marL="0" indent="0" algn="l" rtl="0" fontAlgn="base">
              <a:lnSpc>
                <a:spcPct val="100000"/>
              </a:lnSpc>
              <a:spcBef>
                <a:spcPts val="0"/>
              </a:spcBef>
              <a:buNone/>
            </a:pPr>
            <a:r>
              <a:rPr lang="en-US" sz="1100" b="0" i="0" u="none" strike="noStrike" dirty="0">
                <a:solidFill>
                  <a:srgbClr val="00B050"/>
                </a:solidFill>
                <a:effectLst/>
              </a:rPr>
              <a:t>+   (ADD) IB Computer Science Standard Level</a:t>
            </a:r>
            <a:r>
              <a:rPr lang="en-US" sz="1100" b="0" i="0" dirty="0">
                <a:solidFill>
                  <a:srgbClr val="00B050"/>
                </a:solidFill>
                <a:effectLst/>
              </a:rPr>
              <a:t>​</a:t>
            </a:r>
          </a:p>
          <a:p>
            <a:pPr marL="0" indent="0" algn="l" rtl="0" fontAlgn="base">
              <a:lnSpc>
                <a:spcPct val="100000"/>
              </a:lnSpc>
              <a:spcBef>
                <a:spcPts val="0"/>
              </a:spcBef>
              <a:buNone/>
            </a:pPr>
            <a:r>
              <a:rPr lang="en-US" sz="1100" b="0" i="0" u="none" strike="noStrike" dirty="0">
                <a:solidFill>
                  <a:srgbClr val="00B050"/>
                </a:solidFill>
                <a:effectLst/>
              </a:rPr>
              <a:t>+   (ADD) IB Computer Science Higher Level- Math</a:t>
            </a:r>
            <a:r>
              <a:rPr lang="en-US" sz="1100" b="0" i="0" dirty="0">
                <a:solidFill>
                  <a:srgbClr val="00B050"/>
                </a:solidFill>
                <a:effectLst/>
              </a:rPr>
              <a:t>​</a:t>
            </a:r>
          </a:p>
          <a:p>
            <a:pPr marL="0" indent="0" algn="l" rtl="0" fontAlgn="base">
              <a:lnSpc>
                <a:spcPct val="100000"/>
              </a:lnSpc>
              <a:spcBef>
                <a:spcPts val="0"/>
              </a:spcBef>
              <a:buNone/>
            </a:pPr>
            <a:r>
              <a:rPr lang="en-US" sz="1100" b="0" i="0" u="none" strike="noStrike" dirty="0">
                <a:solidFill>
                  <a:srgbClr val="00B050"/>
                </a:solidFill>
                <a:effectLst/>
              </a:rPr>
              <a:t>+   (ADD) IB Computer Science Higher Level-LOTE</a:t>
            </a:r>
            <a:endParaRPr lang="en-US" sz="1100" b="0" i="0" dirty="0">
              <a:solidFill>
                <a:srgbClr val="00B050"/>
              </a:solidFill>
              <a:effectLst/>
            </a:endParaRPr>
          </a:p>
          <a:p>
            <a:pPr marL="0" indent="0">
              <a:lnSpc>
                <a:spcPct val="100000"/>
              </a:lnSpc>
              <a:spcBef>
                <a:spcPts val="0"/>
              </a:spcBef>
              <a:buNone/>
            </a:pPr>
            <a:endParaRPr lang="en-US" sz="1100" b="1" dirty="0"/>
          </a:p>
          <a:p>
            <a:pPr marL="171450" indent="-171450">
              <a:lnSpc>
                <a:spcPct val="100000"/>
              </a:lnSpc>
              <a:spcBef>
                <a:spcPts val="0"/>
              </a:spcBef>
              <a:buFont typeface="Arial"/>
              <a:buChar char="•"/>
              <a:defRPr/>
            </a:pPr>
            <a:endParaRPr lang="en-US" sz="1100" dirty="0">
              <a:solidFill>
                <a:srgbClr val="007742"/>
              </a:solidFill>
              <a:ea typeface="+mn-lt"/>
              <a:cs typeface="+mn-lt"/>
            </a:endParaRPr>
          </a:p>
        </p:txBody>
      </p:sp>
    </p:spTree>
    <p:extLst>
      <p:ext uri="{BB962C8B-B14F-4D97-AF65-F5344CB8AC3E}">
        <p14:creationId xmlns:p14="http://schemas.microsoft.com/office/powerpoint/2010/main" val="38236678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1789a020-f992-44c4-9a54-0ef628cee430">
      <UserInfo>
        <DisplayName/>
        <AccountId xsi:nil="true"/>
        <AccountType/>
      </UserInfo>
    </SharedWithUsers>
    <MediaLengthInSeconds xmlns="bd0f0e78-d8ed-4ed9-b8ae-5c997e9b0c01" xsi:nil="true"/>
    <TaxCatchAll xmlns="1789a020-f992-44c4-9a54-0ef628cee430" xsi:nil="true"/>
    <lcf76f155ced4ddcb4097134ff3c332f xmlns="bd0f0e78-d8ed-4ed9-b8ae-5c997e9b0c01">
      <Terms xmlns="http://schemas.microsoft.com/office/infopath/2007/PartnerControls"/>
    </lcf76f155ced4ddcb4097134ff3c332f>
    <IDNumber xmlns="bd0f0e78-d8ed-4ed9-b8ae-5c997e9b0c0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DE8596547E9BC4F94748751414797BE" ma:contentTypeVersion="17" ma:contentTypeDescription="Create a new document." ma:contentTypeScope="" ma:versionID="e8484c6bfc69710d047ac748fbc6d3b1">
  <xsd:schema xmlns:xsd="http://www.w3.org/2001/XMLSchema" xmlns:xs="http://www.w3.org/2001/XMLSchema" xmlns:p="http://schemas.microsoft.com/office/2006/metadata/properties" xmlns:ns2="bd0f0e78-d8ed-4ed9-b8ae-5c997e9b0c01" xmlns:ns3="1789a020-f992-44c4-9a54-0ef628cee430" targetNamespace="http://schemas.microsoft.com/office/2006/metadata/properties" ma:root="true" ma:fieldsID="c544ae2f38f6045e31a459f0c06c0e3d" ns2:_="" ns3:_="">
    <xsd:import namespace="bd0f0e78-d8ed-4ed9-b8ae-5c997e9b0c01"/>
    <xsd:import namespace="1789a020-f992-44c4-9a54-0ef628cee43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OCR" minOccurs="0"/>
                <xsd:element ref="ns2:MediaServiceGenerationTime" minOccurs="0"/>
                <xsd:element ref="ns2:MediaServiceEventHashCode" minOccurs="0"/>
                <xsd:element ref="ns2:lcf76f155ced4ddcb4097134ff3c332f" minOccurs="0"/>
                <xsd:element ref="ns3:SharedWithUsers" minOccurs="0"/>
                <xsd:element ref="ns3:SharedWithDetails" minOccurs="0"/>
                <xsd:element ref="ns2:IDNumbe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0f0e78-d8ed-4ed9-b8ae-5c997e9b0c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3b7a77b5-e59d-49f3-97a2-3dde868dbe2d" ma:termSetId="09814cd3-568e-fe90-9814-8d621ff8fb84" ma:anchorId="fba54fb3-c3e1-fe81-a776-ca4b69148c4d" ma:open="true" ma:isKeyword="false">
      <xsd:complexType>
        <xsd:sequence>
          <xsd:element ref="pc:Terms" minOccurs="0" maxOccurs="1"/>
        </xsd:sequence>
      </xsd:complexType>
    </xsd:element>
    <xsd:element name="IDNumber" ma:index="20" nillable="true" ma:displayName="ID Number" ma:format="Dropdown" ma:internalName="IDNumber" ma:percentage="FALSE">
      <xsd:simpleType>
        <xsd:restriction base="dms:Number"/>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789a020-f992-44c4-9a54-0ef628cee430"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9341590-8762-4345-a21a-9dcbbb9e6408}" ma:internalName="TaxCatchAll" ma:showField="CatchAllData" ma:web="1789a020-f992-44c4-9a54-0ef628cee430">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EDDD3BB-CD05-447B-97E3-2D73FE03DCF9}">
  <ds:schemaRefs>
    <ds:schemaRef ds:uri="http://schemas.microsoft.com/sharepoint/v3/contenttype/forms"/>
  </ds:schemaRefs>
</ds:datastoreItem>
</file>

<file path=customXml/itemProps2.xml><?xml version="1.0" encoding="utf-8"?>
<ds:datastoreItem xmlns:ds="http://schemas.openxmlformats.org/officeDocument/2006/customXml" ds:itemID="{E4F35E4F-FAA8-4FAD-8822-AADB56DCD390}">
  <ds:schemaRefs>
    <ds:schemaRef ds:uri="http://purl.org/dc/terms/"/>
    <ds:schemaRef ds:uri="http://schemas.microsoft.com/office/2006/documentManagement/types"/>
    <ds:schemaRef ds:uri="http://schemas.openxmlformats.org/package/2006/metadata/core-properties"/>
    <ds:schemaRef ds:uri="bd0f0e78-d8ed-4ed9-b8ae-5c997e9b0c01"/>
    <ds:schemaRef ds:uri="http://purl.org/dc/elements/1.1/"/>
    <ds:schemaRef ds:uri="http://schemas.microsoft.com/office/2006/metadata/properties"/>
    <ds:schemaRef ds:uri="1789a020-f992-44c4-9a54-0ef628cee430"/>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35632C6A-1B59-4526-B229-B3B052305776}">
  <ds:schemaRefs>
    <ds:schemaRef ds:uri="1789a020-f992-44c4-9a54-0ef628cee430"/>
    <ds:schemaRef ds:uri="bd0f0e78-d8ed-4ed9-b8ae-5c997e9b0c0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10</TotalTime>
  <Words>2155</Words>
  <Application>Microsoft Office PowerPoint</Application>
  <PresentationFormat>Custom</PresentationFormat>
  <Paragraphs>298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Cover Page</vt:lpstr>
      <vt:lpstr>Information Technology Support and Services Statewide Program of Study</vt:lpstr>
      <vt:lpstr>Networking Systems Statewide Program of Study</vt:lpstr>
      <vt:lpstr>Web Development Statewide Program of Study</vt:lpstr>
      <vt:lpstr>Programming and Software Statewide Program of Study</vt:lpstr>
      <vt:lpstr>Cybersecurity Statewide Program of Study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Food, and Natural Resources</dc:title>
  <dc:creator>Hudson, Les</dc:creator>
  <cp:lastModifiedBy>Bullock, Jennifer</cp:lastModifiedBy>
  <cp:revision>59</cp:revision>
  <cp:lastPrinted>2023-05-31T19:12:15Z</cp:lastPrinted>
  <dcterms:created xsi:type="dcterms:W3CDTF">2023-02-22T18:17:43Z</dcterms:created>
  <dcterms:modified xsi:type="dcterms:W3CDTF">2023-07-12T14:42:05Z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0x0101004DE8596547E9BC4F94748751414797BE</vt:lpwstr>
  </property>
  <property fmtid="{D5CDD505-2E9C-101B-9397-08002B2CF9AE}" pid="3" name="Order">
    <vt:r8>171500</vt:r8>
  </property>
  <property fmtid="{D5CDD505-2E9C-101B-9397-08002B2CF9AE}" pid="4" name="xd_Signature">
    <vt:bool>false</vt:bool>
  </property>
  <property fmtid="{D5CDD505-2E9C-101B-9397-08002B2CF9AE}" pid="5" name="xd_ProgID">
    <vt:lpwstr/>
  </property>
  <property fmtid="{D5CDD505-2E9C-101B-9397-08002B2CF9AE}" pid="6" name="Notestoopendocs">
    <vt:lpwstr>PDFS may need to be downloaded, won't open in browser format</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MediaServiceImageTags">
    <vt:lpwstr/>
  </property>
</Properties>
</file>