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handoutMasterIdLst>
    <p:handoutMasterId r:id="rId9"/>
  </p:handoutMasterIdLst>
  <p:sldIdLst>
    <p:sldId id="303" r:id="rId5"/>
    <p:sldId id="294" r:id="rId6"/>
    <p:sldId id="304"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BAD4ED"/>
    <a:srgbClr val="008CB2"/>
    <a:srgbClr val="0080A3"/>
    <a:srgbClr val="0432FF"/>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FBDA8-E704-4D0A-89A7-2F276C696F32}" v="26" dt="2023-07-12T14:21:11.529"/>
    <p1510:client id="{6CC3A566-2361-4822-82E0-950BEE5DF76F}" v="25" dt="2023-07-11T17:10:45.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69" d="100"/>
          <a:sy n="69" d="100"/>
        </p:scale>
        <p:origin x="200" y="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7/12/2023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7/12/2023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7/12/2023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hs-health-and-wellness_0.pdf" TargetMode="External"/><Relationship Id="rId2" Type="http://schemas.openxmlformats.org/officeDocument/2006/relationships/hyperlink" Target="https://tea.texas.gov/system/files/hs-family-and-community-services_0.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315094902"/>
              </p:ext>
            </p:extLst>
          </p:nvPr>
        </p:nvGraphicFramePr>
        <p:xfrm>
          <a:off x="857970" y="1668209"/>
          <a:ext cx="6111875" cy="128435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Human Services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p>
                      <a:pPr marL="0" marR="0" lvl="0" algn="l">
                        <a:spcBef>
                          <a:spcPts val="0"/>
                        </a:spcBef>
                        <a:spcAft>
                          <a:spcPts val="0"/>
                        </a:spcAft>
                        <a:buNone/>
                      </a:pPr>
                      <a:endParaRPr lang="en-US" sz="1200" b="0" i="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319978149"/>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85000"/>
                              <a:lumOff val="15000"/>
                            </a:schemeClr>
                          </a:solidFill>
                          <a:effectLst/>
                          <a:hlinkClick r:id="rId2">
                            <a:extLst>
                              <a:ext uri="{A12FA001-AC4F-418D-AE19-62706E023703}">
                                <ahyp:hlinkClr xmlns:ahyp="http://schemas.microsoft.com/office/drawing/2018/hyperlinkcolor" val="tx"/>
                              </a:ext>
                            </a:extLst>
                          </a:hlinkClick>
                        </a:rPr>
                        <a:t>Family and Community Services</a:t>
                      </a:r>
                      <a:endParaRPr lang="en-US" sz="1200" u="sng" kern="100">
                        <a:solidFill>
                          <a:schemeClr val="tx1">
                            <a:lumMod val="85000"/>
                            <a:lumOff val="1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u="sng" kern="100" dirty="0">
                          <a:solidFill>
                            <a:schemeClr val="tx1">
                              <a:lumMod val="85000"/>
                              <a:lumOff val="15000"/>
                            </a:schemeClr>
                          </a:solidFill>
                          <a:effectLst/>
                          <a:hlinkClick r:id="rId3">
                            <a:extLst>
                              <a:ext uri="{A12FA001-AC4F-418D-AE19-62706E023703}">
                                <ahyp:hlinkClr xmlns:ahyp="http://schemas.microsoft.com/office/drawing/2018/hyperlinkcolor" val="tx"/>
                              </a:ext>
                            </a:extLst>
                          </a:hlinkClick>
                        </a:rPr>
                        <a:t>Health and Wellness</a:t>
                      </a:r>
                      <a:endParaRPr lang="en-US" sz="1200" u="sng" kern="100">
                        <a:solidFill>
                          <a:schemeClr val="tx1">
                            <a:lumMod val="85000"/>
                            <a:lumOff val="1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panose="020F0502020204030204"/>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kern="10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2350"/>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Family and Community Services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Human Services Career Cluster</a:t>
            </a:r>
          </a:p>
          <a:p>
            <a:r>
              <a:rPr lang="en-US" sz="1100" dirty="0"/>
              <a:t>The Human Services Career Cluster focuses on preparing individuals for employment in career pathways that relate to families and human needs such as counseling and mental health services, family and community services, personal care services, and consumer services.</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95536"/>
            <a:ext cx="7772400" cy="563231"/>
          </a:xfrm>
          <a:prstGeom prst="rect">
            <a:avLst/>
          </a:prstGeom>
          <a:solidFill>
            <a:srgbClr val="BAD4ED"/>
          </a:solidFill>
        </p:spPr>
        <p:txBody>
          <a:bodyPr wrap="square" lIns="100584" tIns="50292" rIns="100584" bIns="50292" rtlCol="0" anchor="t">
            <a:spAutoFit/>
          </a:bodyPr>
          <a:lstStyle/>
          <a:p>
            <a:r>
              <a:rPr lang="en-US" sz="1000" dirty="0"/>
              <a:t>The Family and Community Services program of study introduces students to knowledge and skills related to social services, including child and human development and consumer sciences. CTE learners may learn about or practice managing social and community services or teaching family and consumer sciences. Students may follow career paths in social work or therapy for children, families, or school communities.</a:t>
            </a:r>
            <a:endParaRPr lang="en-US" sz="9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291310"/>
            <a:ext cx="3577729" cy="3726032"/>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Human Services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Professional Communications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Interpersonal Studies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Dollars and Sense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Community Services</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Lifetime Nutrition and Wellness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Human Growth and Development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Child Development</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Social and Community Services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Child Development Associate(CDA) Foundations </a:t>
            </a:r>
            <a:r>
              <a:rPr lang="en-US" sz="1100" b="0" i="0" dirty="0">
                <a:solidFill>
                  <a:srgbClr val="007742"/>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Counseling and Mental Health</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Family and Community Services </a:t>
            </a:r>
            <a:r>
              <a:rPr lang="en-US" sz="1100" b="0" i="0" dirty="0">
                <a:solidFill>
                  <a:srgbClr val="000000"/>
                </a:solidFill>
                <a:effectLst/>
                <a:latin typeface="Calibri" panose="020F0502020204030204" pitchFamily="34" charset="0"/>
                <a:cs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Practicum in Human Services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Entrepreneurship</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Project-Based Research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r>
              <a:rPr lang="en-US" sz="1100" b="0" i="0" dirty="0">
                <a:solidFill>
                  <a:srgbClr val="000000"/>
                </a:solidFill>
                <a:effectLst/>
                <a:latin typeface="Calibri" panose="020F0502020204030204" pitchFamily="34" charset="0"/>
                <a:cs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60722" y="2293104"/>
            <a:ext cx="3577729"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nSpc>
                <a:spcPct val="100000"/>
              </a:lnSpc>
              <a:spcBef>
                <a:spcPts val="0"/>
              </a:spcBef>
              <a:buFont typeface="System Font Regular"/>
              <a:buChar char="+"/>
              <a:defRPr/>
            </a:pPr>
            <a:r>
              <a:rPr lang="en-US" sz="1100" dirty="0">
                <a:solidFill>
                  <a:srgbClr val="007742"/>
                </a:solidFill>
                <a:ea typeface="Calibri"/>
                <a:cs typeface="Calibri"/>
              </a:rPr>
              <a:t>(ADD) AP Psychology</a:t>
            </a:r>
          </a:p>
          <a:p>
            <a:pPr>
              <a:lnSpc>
                <a:spcPct val="100000"/>
              </a:lnSpc>
              <a:spcBef>
                <a:spcPts val="0"/>
              </a:spcBef>
              <a:buFont typeface="System Font Regular"/>
              <a:buChar char="+"/>
              <a:defRPr/>
            </a:pPr>
            <a:r>
              <a:rPr lang="en-US" sz="1100" dirty="0">
                <a:solidFill>
                  <a:srgbClr val="007742"/>
                </a:solidFill>
                <a:ea typeface="Calibri"/>
                <a:cs typeface="Calibri"/>
              </a:rPr>
              <a:t>(ADD) AP Chemistry</a:t>
            </a: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Font typeface="System Font Regular"/>
              <a:buChar char="+"/>
              <a:defRPr/>
            </a:pPr>
            <a:r>
              <a:rPr lang="en-US" sz="1100" dirty="0">
                <a:solidFill>
                  <a:srgbClr val="007742"/>
                </a:solidFill>
                <a:ea typeface="+mn-lt"/>
                <a:cs typeface="+mn-lt"/>
              </a:rPr>
              <a:t>(ADD) Chemistry Standard Level</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6149885"/>
            <a:ext cx="3682231" cy="3171096"/>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Development and Family Studies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Services/Sciences, General</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Family and Consumer 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Community Health Services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Development and Family Studies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Services/Sciences, General</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Family and Consumer 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Child and Family Services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endParaRPr lang="en-US" sz="1100" b="1" i="0" u="none" strike="noStrike"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Development and Family Studies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Marriage and Family Therapy/Counseling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Services/Sciences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Family Studies</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6065"/>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Health and Wellness</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B7D11016-25D3-1BAD-B54C-68F459989878}"/>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Human Services Career Cluster</a:t>
            </a:r>
          </a:p>
          <a:p>
            <a:r>
              <a:rPr lang="en-US" sz="1100" dirty="0"/>
              <a:t>The Human Services Career Cluster focuses on preparing individuals for employment in career pathways that relate to families and human needs such as counseling and mental health services, family and community services, personal care services, and consumer services.</a:t>
            </a:r>
            <a:endParaRPr lang="en-US" sz="10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1" y="1607562"/>
            <a:ext cx="7772399" cy="778675"/>
          </a:xfrm>
          <a:prstGeom prst="rect">
            <a:avLst/>
          </a:prstGeom>
          <a:solidFill>
            <a:srgbClr val="BAD4ED"/>
          </a:solidFill>
        </p:spPr>
        <p:txBody>
          <a:bodyPr wrap="square" lIns="100584" tIns="50292" rIns="100584" bIns="50292" rtlCol="0" anchor="t">
            <a:spAutoFit/>
          </a:bodyPr>
          <a:lstStyle/>
          <a:p>
            <a:r>
              <a:rPr lang="en-US" sz="1100" dirty="0"/>
              <a:t>The Health and Wellness program of study introduces students to knowledge and skills related to promoting physical, emotional, social, and mental health and wellness. Students who choose this program of study may learn how to assist patients in planning for their health and wellness, respond to crises, and advise, provide education or counseling, or make referrals. CTE learners may also focus on addressing barriers to access health and wellness services.</a:t>
            </a:r>
            <a:endParaRPr lang="en-US" sz="10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507857"/>
            <a:ext cx="3565424" cy="3499654"/>
          </a:xfrm>
        </p:spPr>
        <p:txBody>
          <a:bodyPr vert="horz" lIns="91440" tIns="45720" rIns="91440" bIns="45720" rtlCol="0" anchor="t">
            <a:no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1</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Principles of Human Services</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Principles of Community Services</a:t>
            </a:r>
            <a:r>
              <a:rPr lang="en-US" sz="1100" b="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Dollars and Sense</a:t>
            </a:r>
            <a:r>
              <a:rPr lang="en-US" sz="1100" b="0" i="0" dirty="0">
                <a:solidFill>
                  <a:srgbClr val="007742"/>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2</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Lifetime Nutrition and Wellness</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Human Growth and Development</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Interpersonal Studies</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Child Development</a:t>
            </a:r>
            <a:r>
              <a:rPr lang="en-US" sz="1100" b="0" i="0" dirty="0">
                <a:solidFill>
                  <a:srgbClr val="007742"/>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3</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Applied Nutrition and Dietetics</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Counseling and Mental Health</a:t>
            </a:r>
            <a:r>
              <a:rPr lang="en-US" sz="1100" b="0" i="0" dirty="0">
                <a:solidFill>
                  <a:srgbClr val="007742"/>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b="0" i="0" u="none" strike="noStrike" dirty="0">
                <a:solidFill>
                  <a:srgbClr val="007742"/>
                </a:solidFill>
                <a:effectLst/>
                <a:latin typeface="Calibri" panose="020F0502020204030204" pitchFamily="34" charset="0"/>
              </a:rPr>
              <a:t>(ADD) Family and Community Services</a:t>
            </a:r>
            <a:r>
              <a:rPr lang="en-US" sz="1100" b="0" i="0" dirty="0">
                <a:solidFill>
                  <a:srgbClr val="007742"/>
                </a:solidFill>
                <a:effectLst/>
                <a:latin typeface="Calibri" panose="020F0502020204030204" pitchFamily="34" charset="0"/>
              </a:rPr>
              <a:t>​</a:t>
            </a:r>
          </a:p>
          <a:p>
            <a:pPr marL="0" indent="0" algn="l" rtl="0" fontAlgn="base">
              <a:lnSpc>
                <a:spcPct val="100000"/>
              </a:lnSpc>
              <a:spcBef>
                <a:spcPts val="0"/>
              </a:spcBef>
              <a:buNone/>
            </a:pPr>
            <a:r>
              <a:rPr lang="en-US" sz="1100" b="1" i="0" u="none" strike="noStrike" dirty="0">
                <a:solidFill>
                  <a:srgbClr val="000000"/>
                </a:solidFill>
                <a:effectLst/>
                <a:latin typeface="Calibri" panose="020F0502020204030204" pitchFamily="34" charset="0"/>
              </a:rPr>
              <a:t>Level 4</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Practicum in Human Services</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Practicum in Entrepreneurship</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Advanced Nutrition and Dietetics (TBD)</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Career Preparation I</a:t>
            </a:r>
            <a:r>
              <a:rPr lang="en-US" sz="1100" b="0" i="0" dirty="0">
                <a:solidFill>
                  <a:srgbClr val="000000"/>
                </a:solidFill>
                <a:effectLst/>
                <a:latin typeface="Calibri" panose="020F0502020204030204" pitchFamily="34" charset="0"/>
              </a:rPr>
              <a:t>​</a:t>
            </a:r>
          </a:p>
          <a:p>
            <a:pPr algn="l" rtl="0" fontAlgn="base">
              <a:lnSpc>
                <a:spcPct val="100000"/>
              </a:lnSpc>
              <a:spcBef>
                <a:spcPts val="0"/>
              </a:spcBef>
              <a:buFont typeface="System Font Regular"/>
              <a:buChar char="+"/>
            </a:pPr>
            <a:r>
              <a:rPr lang="en-US" sz="1100" dirty="0">
                <a:solidFill>
                  <a:srgbClr val="007742"/>
                </a:solidFill>
                <a:latin typeface="Calibri" panose="020F0502020204030204" pitchFamily="34" charset="0"/>
              </a:rPr>
              <a:t>(ADD) </a:t>
            </a:r>
            <a:r>
              <a:rPr lang="en-US" sz="1100" b="0" i="0" u="none" strike="noStrike" dirty="0">
                <a:solidFill>
                  <a:srgbClr val="007742"/>
                </a:solidFill>
                <a:effectLst/>
                <a:latin typeface="Calibri" panose="020F0502020204030204" pitchFamily="34" charset="0"/>
              </a:rPr>
              <a:t>Food Science</a:t>
            </a:r>
            <a:r>
              <a:rPr lang="en-US" sz="1100" b="0" i="0" dirty="0">
                <a:solidFill>
                  <a:srgbClr val="007742"/>
                </a:solidFill>
                <a:effectLst/>
                <a:latin typeface="Calibri" panose="020F0502020204030204" pitchFamily="34" charset="0"/>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09461" y="2518317"/>
            <a:ext cx="3565423" cy="1925863"/>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nSpc>
                <a:spcPct val="100000"/>
              </a:lnSpc>
              <a:spcBef>
                <a:spcPts val="0"/>
              </a:spcBef>
              <a:buFont typeface="System Font Regular"/>
              <a:buChar char="+"/>
              <a:defRPr/>
            </a:pPr>
            <a:r>
              <a:rPr lang="en-US" sz="1100" dirty="0">
                <a:solidFill>
                  <a:srgbClr val="007742"/>
                </a:solidFill>
                <a:ea typeface="Calibri"/>
                <a:cs typeface="Calibri"/>
              </a:rPr>
              <a:t>(ADD) AP Biology</a:t>
            </a:r>
          </a:p>
          <a:p>
            <a:pPr>
              <a:lnSpc>
                <a:spcPct val="100000"/>
              </a:lnSpc>
              <a:spcBef>
                <a:spcPts val="0"/>
              </a:spcBef>
              <a:buFont typeface="System Font Regular"/>
              <a:buChar char="+"/>
              <a:defRPr/>
            </a:pPr>
            <a:r>
              <a:rPr lang="en-US" sz="1100" dirty="0">
                <a:solidFill>
                  <a:srgbClr val="007742"/>
                </a:solidFill>
                <a:ea typeface="Calibri"/>
                <a:cs typeface="Calibri"/>
              </a:rPr>
              <a:t>(ADD) AP Chemistry</a:t>
            </a: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Font typeface="System Font Regular"/>
              <a:buChar char="+"/>
              <a:defRPr/>
            </a:pPr>
            <a:r>
              <a:rPr lang="en-US" sz="1100" dirty="0">
                <a:solidFill>
                  <a:srgbClr val="007742"/>
                </a:solidFill>
                <a:ea typeface="+mn-lt"/>
                <a:cs typeface="+mn-lt"/>
              </a:rPr>
              <a:t>(ADD) IB Biology Standard Level</a:t>
            </a:r>
          </a:p>
          <a:p>
            <a:pPr>
              <a:lnSpc>
                <a:spcPct val="100000"/>
              </a:lnSpc>
              <a:spcBef>
                <a:spcPts val="0"/>
              </a:spcBef>
              <a:buFont typeface="System Font Regular"/>
              <a:buChar char="+"/>
              <a:defRPr/>
            </a:pPr>
            <a:r>
              <a:rPr lang="en-US" sz="1100" dirty="0">
                <a:solidFill>
                  <a:srgbClr val="007742"/>
                </a:solidFill>
                <a:ea typeface="+mn-lt"/>
                <a:cs typeface="+mn-lt"/>
              </a:rPr>
              <a:t>(ADD) IB Chemistry Standard Level</a:t>
            </a:r>
          </a:p>
          <a:p>
            <a:pPr>
              <a:lnSpc>
                <a:spcPct val="100000"/>
              </a:lnSpc>
              <a:spcBef>
                <a:spcPts val="0"/>
              </a:spcBef>
              <a:buFont typeface="System Font Regular"/>
              <a:buChar char="+"/>
              <a:defRPr/>
            </a:pPr>
            <a:r>
              <a:rPr lang="en-US" sz="1100" dirty="0">
                <a:solidFill>
                  <a:srgbClr val="007742"/>
                </a:solidFill>
                <a:ea typeface="+mn-lt"/>
                <a:cs typeface="+mn-lt"/>
              </a:rPr>
              <a:t>(ADD) IB Sports, Exercise, and Health Science Standard Level</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6129130"/>
            <a:ext cx="3565424" cy="3231179"/>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Associate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Nutrition 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Community Health Services/Liaison/Counseling</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Health and Wellness, General</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Public Health </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Bachelor’s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Nutrition 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Mental Health Counseling/Counselor</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Nutrition </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Human Nutrition and Foods</a:t>
            </a:r>
            <a:r>
              <a:rPr lang="en-US" sz="1100" b="0" i="0" dirty="0">
                <a:solidFill>
                  <a:srgbClr val="000000"/>
                </a:solidFill>
                <a:effectLst/>
                <a:latin typeface="Calibri" panose="020F0502020204030204" pitchFamily="34" charset="0"/>
                <a:cs typeface="Calibri" panose="020F0502020204030204" pitchFamily="34" charset="0"/>
              </a:rPr>
              <a:t>​</a:t>
            </a:r>
          </a:p>
          <a:p>
            <a:pPr algn="l" rtl="0" fontAlgn="base"/>
            <a:r>
              <a:rPr lang="en-US" sz="1100" b="0" i="0" dirty="0">
                <a:solidFill>
                  <a:srgbClr val="0D6CB9"/>
                </a:solidFill>
                <a:effectLst/>
                <a:latin typeface="Calibri" panose="020F0502020204030204" pitchFamily="34" charset="0"/>
                <a:cs typeface="Calibri" panose="020F0502020204030204" pitchFamily="34" charset="0"/>
              </a:rPr>
              <a:t>​</a:t>
            </a:r>
            <a:endParaRPr lang="en-US" sz="1100" b="0" i="0" dirty="0">
              <a:solidFill>
                <a:srgbClr val="000000"/>
              </a:solidFill>
              <a:effectLst/>
              <a:latin typeface="Calibri" panose="020F0502020204030204" pitchFamily="34" charset="0"/>
              <a:cs typeface="Calibri" panose="020F0502020204030204" pitchFamily="34" charset="0"/>
            </a:endParaRPr>
          </a:p>
          <a:p>
            <a:pPr algn="l" rtl="0" fontAlgn="base"/>
            <a:r>
              <a:rPr lang="en-US" sz="1100" b="1" i="0" u="none" strike="noStrike" dirty="0">
                <a:solidFill>
                  <a:srgbClr val="000000"/>
                </a:solidFill>
                <a:effectLst/>
                <a:latin typeface="Calibri" panose="020F0502020204030204" pitchFamily="34" charset="0"/>
                <a:cs typeface="Calibri" panose="020F0502020204030204" pitchFamily="34" charset="0"/>
              </a:rPr>
              <a:t>Master’s, Doctoral, and Professional Degrees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Nutrition Sciences</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Community Health and Preventative Medicine</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Nutrition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Exercise and Sports Nutrition</a:t>
            </a:r>
            <a:r>
              <a:rPr lang="en-US" sz="1100" b="0" i="0" dirty="0">
                <a:solidFill>
                  <a:srgbClr val="000000"/>
                </a:solidFill>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9750597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F35E4F-FAA8-4FAD-8822-AADB56DCD390}">
  <ds:schemaRefs>
    <ds:schemaRef ds:uri="http://schemas.microsoft.com/office/2006/metadata/properties"/>
    <ds:schemaRef ds:uri="bd0f0e78-d8ed-4ed9-b8ae-5c997e9b0c01"/>
    <ds:schemaRef ds:uri="http://schemas.microsoft.com/office/infopath/2007/PartnerControls"/>
    <ds:schemaRef ds:uri="http://purl.org/dc/terms/"/>
    <ds:schemaRef ds:uri="1789a020-f992-44c4-9a54-0ef628cee430"/>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EDDD3BB-CD05-447B-97E3-2D73FE03DC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TotalTime>
  <Words>807</Words>
  <Application>Microsoft Office PowerPoint</Application>
  <PresentationFormat>Custom</PresentationFormat>
  <Paragraphs>122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System Font Regular</vt:lpstr>
      <vt:lpstr>Office Theme</vt:lpstr>
      <vt:lpstr>Cover Page</vt:lpstr>
      <vt:lpstr>Family and Community Services Statewide Program of Study</vt:lpstr>
      <vt:lpstr>Health and Wellness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17</cp:revision>
  <cp:lastPrinted>2023-05-31T19:12:15Z</cp:lastPrinted>
  <dcterms:created xsi:type="dcterms:W3CDTF">2023-02-22T18:17:43Z</dcterms:created>
  <dcterms:modified xsi:type="dcterms:W3CDTF">2023-07-12T14:21:11Z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