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9"/>
  </p:notesMasterIdLst>
  <p:handoutMasterIdLst>
    <p:handoutMasterId r:id="rId10"/>
  </p:handoutMasterIdLst>
  <p:sldIdLst>
    <p:sldId id="303" r:id="rId5"/>
    <p:sldId id="294" r:id="rId6"/>
    <p:sldId id="304" r:id="rId7"/>
    <p:sldId id="306" r:id="rId8"/>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42"/>
    <a:srgbClr val="B9D4ED"/>
    <a:srgbClr val="0432FF"/>
    <a:srgbClr val="0080A3"/>
    <a:srgbClr val="008CB2"/>
    <a:srgbClr val="0000FF"/>
    <a:srgbClr val="AD621E"/>
    <a:srgbClr val="ED0000"/>
    <a:srgbClr val="FF2600"/>
    <a:srgbClr val="007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A03B17-5F64-4E28-A287-730C1B4ADB21}" v="7" dt="2023-07-10T19:47:29.565"/>
    <p1510:client id="{128C8386-FEEE-4721-978E-D6D947784F65}" v="33" dt="2023-07-11T14:35:02.772"/>
    <p1510:client id="{AFCB3F74-CE2A-4AE1-B656-AA45A5164EB2}" v="20" dt="2023-07-11T14:48:39.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88" autoAdjust="0"/>
  </p:normalViewPr>
  <p:slideViewPr>
    <p:cSldViewPr snapToGrid="0">
      <p:cViewPr>
        <p:scale>
          <a:sx n="80" d="100"/>
          <a:sy n="80" d="100"/>
        </p:scale>
        <p:origin x="-184" y="1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7/11/2023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7/11/2023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7/11/2023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7/11/2023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texas.gov/system/files/ht-lodging-and-resort-management_0.pdf" TargetMode="External"/><Relationship Id="rId2" Type="http://schemas.openxmlformats.org/officeDocument/2006/relationships/hyperlink" Target="https://tea.texas.gov/system/files/ht-culinary-arts_0.pdf"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tea.texas.gov/system/files/ht-travel-tourism-and-attractions_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Grp="1" noChangeArrowheads="1"/>
          </p:cNvSpPr>
          <p:nvPr>
            <p:ph type="title" idx="4294967295"/>
          </p:nvPr>
        </p:nvSpPr>
        <p:spPr bwMode="auto">
          <a:xfrm>
            <a:off x="0" y="969963"/>
            <a:ext cx="7772400" cy="4572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3523364190"/>
              </p:ext>
            </p:extLst>
          </p:nvPr>
        </p:nvGraphicFramePr>
        <p:xfrm>
          <a:off x="830262" y="1668209"/>
          <a:ext cx="6111875" cy="1101471"/>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Title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kern="100" dirty="0">
                          <a:effectLst/>
                          <a:latin typeface="Calibri"/>
                          <a:ea typeface="Calibri"/>
                          <a:cs typeface="Times New Roman"/>
                        </a:rPr>
                        <a:t>Hospitality and Tourism Program of Study Recommended Updates.</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Description</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Program of study recommendations from the Texas Education Agency (TEA) Career and Technology Education (CTE) Advisory Committee.</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How to Use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marL="0" marR="0" lvl="0" algn="l">
                        <a:spcBef>
                          <a:spcPts val="0"/>
                        </a:spcBef>
                        <a:spcAft>
                          <a:spcPts val="0"/>
                        </a:spcAft>
                        <a:buNone/>
                      </a:pPr>
                      <a:r>
                        <a:rPr lang="en-US" sz="1200" b="0" i="0" u="none" strike="noStrike" kern="1200" noProof="0" dirty="0">
                          <a:solidFill>
                            <a:srgbClr val="000000"/>
                          </a:solidFill>
                          <a:effectLst/>
                          <a:latin typeface="Calibri"/>
                        </a:rPr>
                        <a:t>These documents contain the updated program of study framework proposals. Use the key below to review the recommended updates to the programs of study</a:t>
                      </a:r>
                      <a:endParaRPr lang="en-US" sz="1200"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51796061"/>
              </p:ext>
            </p:extLst>
          </p:nvPr>
        </p:nvGraphicFramePr>
        <p:xfrm>
          <a:off x="830262" y="3223451"/>
          <a:ext cx="6111875" cy="2353623"/>
        </p:xfrm>
        <a:graphic>
          <a:graphicData uri="http://schemas.openxmlformats.org/drawingml/2006/table">
            <a:tbl>
              <a:tblPr firstRow="1" firstCol="1">
                <a:tableStyleId>{5C22544A-7EE6-4342-B048-85BDC9FD1C3A}</a:tableStyleId>
              </a:tblPr>
              <a:tblGrid>
                <a:gridCol w="2944269">
                  <a:extLst>
                    <a:ext uri="{9D8B030D-6E8A-4147-A177-3AD203B41FA5}">
                      <a16:colId xmlns:a16="http://schemas.microsoft.com/office/drawing/2014/main" val="2531653642"/>
                    </a:ext>
                  </a:extLst>
                </a:gridCol>
                <a:gridCol w="3167606">
                  <a:extLst>
                    <a:ext uri="{9D8B030D-6E8A-4147-A177-3AD203B41FA5}">
                      <a16:colId xmlns:a16="http://schemas.microsoft.com/office/drawing/2014/main" val="3280428975"/>
                    </a:ext>
                  </a:extLst>
                </a:gridCol>
              </a:tblGrid>
              <a:tr h="551715">
                <a:tc>
                  <a:txBody>
                    <a:bodyPr/>
                    <a:lstStyle/>
                    <a:p>
                      <a:pPr marL="0" marR="0">
                        <a:spcBef>
                          <a:spcPts val="0"/>
                        </a:spcBef>
                        <a:spcAft>
                          <a:spcPts val="0"/>
                        </a:spcAft>
                      </a:pPr>
                      <a:r>
                        <a:rPr lang="en-US" sz="1200" kern="100" dirty="0">
                          <a:solidFill>
                            <a:schemeClr val="tx1"/>
                          </a:solidFill>
                          <a:effectLst/>
                        </a:rPr>
                        <a:t>Current Program of Study Names</a:t>
                      </a:r>
                      <a:endParaRPr lang="en-US" sz="1200" kern="100" dirty="0">
                        <a:solidFill>
                          <a:schemeClr val="tx1"/>
                        </a:solidFill>
                        <a:effectLst/>
                        <a:latin typeface="Calibri"/>
                        <a:cs typeface="Times New Roman"/>
                      </a:endParaRPr>
                    </a:p>
                    <a:p>
                      <a:pPr marL="0" marR="0" lvl="0">
                        <a:spcBef>
                          <a:spcPts val="0"/>
                        </a:spcBef>
                        <a:spcAft>
                          <a:spcPts val="0"/>
                        </a:spcAft>
                        <a:buNone/>
                      </a:pPr>
                      <a:r>
                        <a:rPr lang="en-US" sz="1000" kern="100" dirty="0">
                          <a:solidFill>
                            <a:schemeClr val="tx1"/>
                          </a:solidFill>
                          <a:effectLst/>
                        </a:rPr>
                        <a:t>(Links are to CURRENT framework documents)</a:t>
                      </a:r>
                      <a:endParaRPr lang="en-US" sz="1200" kern="100" dirty="0">
                        <a:solidFill>
                          <a:schemeClr val="tx1"/>
                        </a:solidFill>
                        <a:effectLst/>
                        <a:latin typeface="Calibri"/>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dirty="0">
                          <a:solidFill>
                            <a:schemeClr val="tx1"/>
                          </a:solidFill>
                          <a:effectLst/>
                        </a:rPr>
                        <a:t>Proposed Name</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277281">
                <a:tc>
                  <a:txBody>
                    <a:bodyPr/>
                    <a:lstStyle/>
                    <a:p>
                      <a:pPr marL="0" marR="0">
                        <a:spcBef>
                          <a:spcPts val="0"/>
                        </a:spcBef>
                        <a:spcAft>
                          <a:spcPts val="0"/>
                        </a:spcAft>
                      </a:pPr>
                      <a:r>
                        <a:rPr lang="en-US" sz="1200" u="sng" kern="100" dirty="0">
                          <a:solidFill>
                            <a:schemeClr val="tx1"/>
                          </a:solidFill>
                          <a:effectLst/>
                          <a:hlinkClick r:id="rId2">
                            <a:extLst>
                              <a:ext uri="{A12FA001-AC4F-418D-AE19-62706E023703}">
                                <ahyp:hlinkClr xmlns:ahyp="http://schemas.microsoft.com/office/drawing/2018/hyperlinkcolor" val="tx"/>
                              </a:ext>
                            </a:extLst>
                          </a:hlinkClick>
                        </a:rPr>
                        <a:t>Culinary Arts </a:t>
                      </a:r>
                      <a:endParaRPr lang="en-US" sz="1100" u="sng" kern="100" dirty="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effectLst/>
                        </a:rPr>
                        <a:t>No Update</a:t>
                      </a: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51825"/>
                  </a:ext>
                </a:extLst>
              </a:tr>
              <a:tr h="259307">
                <a:tc>
                  <a:txBody>
                    <a:bodyPr/>
                    <a:lstStyle/>
                    <a:p>
                      <a:pPr marL="0" marR="0">
                        <a:spcBef>
                          <a:spcPts val="0"/>
                        </a:spcBef>
                        <a:spcAft>
                          <a:spcPts val="0"/>
                        </a:spcAft>
                      </a:pPr>
                      <a:r>
                        <a:rPr lang="en-US" sz="1200" u="sng" kern="100" dirty="0">
                          <a:solidFill>
                            <a:schemeClr val="tx1"/>
                          </a:solidFill>
                          <a:effectLst/>
                          <a:hlinkClick r:id="rId3">
                            <a:extLst>
                              <a:ext uri="{A12FA001-AC4F-418D-AE19-62706E023703}">
                                <ahyp:hlinkClr xmlns:ahyp="http://schemas.microsoft.com/office/drawing/2018/hyperlinkcolor" val="tx"/>
                              </a:ext>
                            </a:extLst>
                          </a:hlinkClick>
                        </a:rPr>
                        <a:t>Lodging and Resort Management</a:t>
                      </a:r>
                      <a:endParaRPr lang="en-US" sz="1200" u="sng" kern="100" dirty="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dirty="0">
                          <a:solidFill>
                            <a:schemeClr val="tx1"/>
                          </a:solidFill>
                          <a:effectLst/>
                        </a:rPr>
                        <a:t>No Update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274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1" i="0" u="none" strike="noStrike" kern="100" cap="none" spc="0" normalizeH="0" baseline="0" noProof="0" dirty="0">
                          <a:ln>
                            <a:noFill/>
                          </a:ln>
                          <a:solidFill>
                            <a:schemeClr val="tx1"/>
                          </a:solidFill>
                          <a:effectLst/>
                          <a:uLnTx/>
                          <a:uFillTx/>
                          <a:latin typeface="Calibri"/>
                          <a:ea typeface="+mn-ea"/>
                          <a:cs typeface="+mn-cs"/>
                          <a:hlinkClick r:id="rId4">
                            <a:extLst>
                              <a:ext uri="{A12FA001-AC4F-418D-AE19-62706E023703}">
                                <ahyp:hlinkClr xmlns:ahyp="http://schemas.microsoft.com/office/drawing/2018/hyperlinkcolor" val="tx"/>
                              </a:ext>
                            </a:extLst>
                          </a:hlinkClick>
                        </a:rPr>
                        <a:t>Travel, Tourism, and Attractions</a:t>
                      </a:r>
                      <a:endParaRPr kumimoji="0" lang="en-US" sz="1200" b="1" i="0" u="none" strike="noStrike" kern="100" cap="none" spc="0" normalizeH="0" baseline="0" noProof="0" dirty="0">
                        <a:ln>
                          <a:noFill/>
                        </a:ln>
                        <a:solidFill>
                          <a:schemeClr val="tx1"/>
                        </a:solidFill>
                        <a:effectLst/>
                        <a:uLnTx/>
                        <a:uFillTx/>
                        <a:latin typeface="Calibri"/>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chemeClr val="tx1"/>
                          </a:solidFill>
                          <a:effectLst/>
                          <a:uLnTx/>
                          <a:uFillTx/>
                          <a:latin typeface="Calibri" panose="020F0502020204030204"/>
                          <a:ea typeface="+mn-ea"/>
                          <a:cs typeface="+mn-cs"/>
                        </a:rPr>
                        <a:t>No Update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93119"/>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kern="100">
                        <a:solidFill>
                          <a:srgbClr val="0432FF"/>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506362"/>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14214"/>
                  </a:ext>
                </a:extLst>
              </a:tr>
            </a:tbl>
          </a:graphicData>
        </a:graphic>
      </p:graphicFrame>
      <p:sp>
        <p:nvSpPr>
          <p:cNvPr id="9" name="TextBox 8">
            <a:extLst>
              <a:ext uri="{FF2B5EF4-FFF2-40B4-BE49-F238E27FC236}">
                <a16:creationId xmlns:a16="http://schemas.microsoft.com/office/drawing/2014/main" id="{1B7AAADC-01F5-56E2-52CC-55D683D62440}"/>
              </a:ext>
            </a:extLst>
          </p:cNvPr>
          <p:cNvSpPr txBox="1"/>
          <p:nvPr/>
        </p:nvSpPr>
        <p:spPr>
          <a:xfrm>
            <a:off x="791205" y="5577127"/>
            <a:ext cx="5211192" cy="1046440"/>
          </a:xfrm>
          <a:prstGeom prst="rect">
            <a:avLst/>
          </a:prstGeom>
          <a:noFill/>
        </p:spPr>
        <p:txBody>
          <a:bodyPr wrap="square" lIns="91440" tIns="45720" rIns="91440" bIns="45720" anchor="t">
            <a:spAutoFit/>
          </a:bodyPr>
          <a:lstStyle/>
          <a:p>
            <a:r>
              <a:rPr lang="en-US" sz="1400" b="1" dirty="0"/>
              <a:t>Key</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(ADD)</a:t>
            </a:r>
            <a:r>
              <a:rPr lang="en-US" sz="1200" dirty="0">
                <a:solidFill>
                  <a:srgbClr val="007742"/>
                </a:solidFill>
                <a:latin typeface="Calibri" panose="020F0502020204030204"/>
              </a:rPr>
              <a:t> </a:t>
            </a: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 = Recommend Add</a:t>
            </a:r>
            <a:endParaRPr lang="en-US" sz="1400" b="1" dirty="0">
              <a:solidFill>
                <a:srgbClr val="007742"/>
              </a:solidFill>
            </a:endParaRPr>
          </a:p>
          <a:p>
            <a:pPr marL="171450" indent="-171450">
              <a:buFont typeface="Arial" panose="020B0604020202020204" pitchFamily="34" charset="0"/>
              <a:buChar char="•"/>
            </a:pPr>
            <a:r>
              <a:rPr lang="en-US" sz="1200" dirty="0">
                <a:solidFill>
                  <a:srgbClr val="ED0000"/>
                </a:solidFill>
              </a:rPr>
              <a:t>(REMOVE) = Recommend Remove</a:t>
            </a:r>
            <a:endParaRPr lang="en-US" sz="1200" dirty="0">
              <a:solidFill>
                <a:srgbClr val="ED0000"/>
              </a:solidFill>
              <a:ea typeface="Calibri"/>
              <a:cs typeface="Calibri"/>
            </a:endParaRPr>
          </a:p>
          <a:p>
            <a:pPr marL="171450" indent="-171450">
              <a:buFont typeface="Arial" panose="020B0604020202020204" pitchFamily="34" charset="0"/>
              <a:buChar char="•"/>
            </a:pPr>
            <a:r>
              <a:rPr lang="en-US" sz="1200" dirty="0">
                <a:solidFill>
                  <a:srgbClr val="0432FF"/>
                </a:solidFill>
                <a:cs typeface="Calibri" panose="020F0502020204030204"/>
              </a:rPr>
              <a:t>(CHANGE) = Recommend Title/Name Update</a:t>
            </a:r>
            <a:endParaRPr lang="en-US" sz="1200" strike="sngStrike" dirty="0">
              <a:solidFill>
                <a:srgbClr val="0432FF"/>
              </a:solidFill>
              <a:cs typeface="Calibri" panose="020F0502020204030204"/>
            </a:endParaRPr>
          </a:p>
          <a:p>
            <a:pPr marL="171450" indent="-171450">
              <a:buFont typeface="Arial" panose="020B0604020202020204" pitchFamily="34" charset="0"/>
              <a:buChar char="•"/>
            </a:pPr>
            <a:r>
              <a:rPr lang="en-US" sz="1200" dirty="0">
                <a:solidFill>
                  <a:srgbClr val="7030A0"/>
                </a:solidFill>
              </a:rPr>
              <a:t>(MERGE) = Combined Program of Study</a:t>
            </a:r>
            <a:endParaRPr lang="en-US" sz="1200" dirty="0">
              <a:solidFill>
                <a:srgbClr val="7030A0"/>
              </a:solidFill>
              <a:ea typeface="Calibri"/>
              <a:cs typeface="Calibri"/>
            </a:endParaRPr>
          </a:p>
        </p:txBody>
      </p:sp>
      <p:pic>
        <p:nvPicPr>
          <p:cNvPr id="7" name="Picture 6" descr="A blue and orange TEA logo">
            <a:extLst>
              <a:ext uri="{FF2B5EF4-FFF2-40B4-BE49-F238E27FC236}">
                <a16:creationId xmlns:a16="http://schemas.microsoft.com/office/drawing/2014/main" id="{29454FE4-9BAC-1B56-D50C-223DE000A81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1112507"/>
            <a:ext cx="7772400" cy="609398"/>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Culinary Arts</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1145442"/>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Hospitality and Tourism Career Cluster</a:t>
            </a:r>
          </a:p>
          <a:p>
            <a:r>
              <a:rPr lang="en-US" sz="1100" dirty="0">
                <a:ea typeface="Open Sans"/>
                <a:cs typeface="Open Sans"/>
              </a:rPr>
              <a:t>The Hospitality and Tourism Career Cluster focuses on the management, marketing, and operations of restaurants and other food/beverage services, lodging, attractions, recreation events, and travel-related services. Students acquire knowledge and skills focusing on communication, time management, and customer service that meet industry standards. Students will explore the history of the hospitality and tourism industry and examine characteristics needed for success. </a:t>
            </a: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39628"/>
            <a:ext cx="7772399" cy="609398"/>
          </a:xfrm>
          <a:prstGeom prst="rect">
            <a:avLst/>
          </a:prstGeom>
          <a:solidFill>
            <a:srgbClr val="B9D4ED"/>
          </a:solidFill>
        </p:spPr>
        <p:txBody>
          <a:bodyPr wrap="square" lIns="100584" tIns="50292" rIns="100584" bIns="50292" rtlCol="0" anchor="t">
            <a:spAutoFit/>
          </a:bodyPr>
          <a:lstStyle/>
          <a:p>
            <a:r>
              <a:rPr lang="en-US" sz="1100" dirty="0">
                <a:ea typeface="Calibri"/>
                <a:cs typeface="Calibri"/>
              </a:rPr>
              <a:t>The Culinary Arts program of study introduces CTE learners to occupations and educational opportunities related to the planning, directing, or coordinating activities of a food and beverage organization or department. This program of study also explores opportunities involved in directing and participating in the preparation and cooking of food.</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5903" y="2560229"/>
            <a:ext cx="3752252" cy="4213254"/>
          </a:xfrm>
        </p:spPr>
        <p:txBody>
          <a:bodyPr vert="horz" lIns="91440" tIns="45720" rIns="91440" bIns="45720" rtlCol="0" anchor="t">
            <a:norm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nSpc>
                <a:spcPct val="100000"/>
              </a:lnSpc>
              <a:spcBef>
                <a:spcPts val="0"/>
              </a:spcBef>
              <a:buNone/>
            </a:pPr>
            <a:r>
              <a:rPr lang="en-US" sz="1100" b="1" dirty="0">
                <a:ea typeface="Calibri"/>
                <a:cs typeface="Times New Roman"/>
              </a:rPr>
              <a:t>Level 1</a:t>
            </a:r>
          </a:p>
          <a:p>
            <a:pPr fontAlgn="base">
              <a:lnSpc>
                <a:spcPct val="100000"/>
              </a:lnSpc>
              <a:spcBef>
                <a:spcPts val="0"/>
              </a:spcBef>
            </a:pPr>
            <a:r>
              <a:rPr lang="en-US" sz="1100" b="0" i="0" u="none" strike="noStrike" dirty="0">
                <a:solidFill>
                  <a:srgbClr val="000000"/>
                </a:solidFill>
                <a:effectLst/>
              </a:rPr>
              <a:t>Introduction to Culinary Arts</a:t>
            </a:r>
            <a:r>
              <a:rPr lang="en-US" sz="1100" b="0" i="0" dirty="0">
                <a:solidFill>
                  <a:srgbClr val="000000"/>
                </a:solidFill>
                <a:effectLst/>
              </a:rPr>
              <a:t>​</a:t>
            </a:r>
          </a:p>
          <a:p>
            <a:pPr fontAlgn="base">
              <a:lnSpc>
                <a:spcPct val="100000"/>
              </a:lnSpc>
              <a:spcBef>
                <a:spcPts val="0"/>
              </a:spcBef>
            </a:pPr>
            <a:r>
              <a:rPr lang="en-US" sz="1100" b="0" i="0" u="none" strike="noStrike" dirty="0">
                <a:solidFill>
                  <a:srgbClr val="000000"/>
                </a:solidFill>
                <a:effectLst/>
              </a:rPr>
              <a:t>Principles of Hospitality and Tourism</a:t>
            </a:r>
            <a:endParaRPr lang="en-US" sz="1100" dirty="0">
              <a:ea typeface="Calibri" panose="020F0502020204030204" pitchFamily="34" charset="0"/>
              <a:cs typeface="Calibri"/>
            </a:endParaRPr>
          </a:p>
          <a:p>
            <a:pPr marL="0" indent="0">
              <a:lnSpc>
                <a:spcPct val="100000"/>
              </a:lnSpc>
              <a:spcBef>
                <a:spcPts val="0"/>
              </a:spcBef>
              <a:buNone/>
            </a:pPr>
            <a:r>
              <a:rPr lang="en-US" sz="1100" b="1" dirty="0">
                <a:ea typeface="Calibri"/>
                <a:cs typeface="Times New Roman"/>
              </a:rPr>
              <a:t>Level 2</a:t>
            </a:r>
          </a:p>
          <a:p>
            <a:pPr fontAlgn="base">
              <a:lnSpc>
                <a:spcPct val="110000"/>
              </a:lnSpc>
              <a:spcBef>
                <a:spcPts val="0"/>
              </a:spcBef>
            </a:pPr>
            <a:r>
              <a:rPr lang="en-US" sz="1200" b="0" i="0" u="none" strike="noStrike" dirty="0">
                <a:solidFill>
                  <a:srgbClr val="000000"/>
                </a:solidFill>
                <a:effectLst/>
              </a:rPr>
              <a:t>Culinary Arts</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Foundations of Restaurant Management</a:t>
            </a:r>
            <a:r>
              <a:rPr lang="en-US" sz="1200" b="0" i="0" dirty="0">
                <a:solidFill>
                  <a:srgbClr val="000000"/>
                </a:solidFill>
                <a:effectLst/>
              </a:rPr>
              <a:t>​</a:t>
            </a:r>
          </a:p>
          <a:p>
            <a:pPr marL="0" indent="0" algn="l" rtl="0" fontAlgn="base">
              <a:lnSpc>
                <a:spcPct val="110000"/>
              </a:lnSpc>
              <a:spcBef>
                <a:spcPts val="0"/>
              </a:spcBef>
              <a:buNone/>
            </a:pPr>
            <a:r>
              <a:rPr lang="en-US" sz="1200" b="0" i="0" u="none" strike="noStrike" dirty="0">
                <a:solidFill>
                  <a:srgbClr val="007742"/>
                </a:solidFill>
                <a:effectLst/>
              </a:rPr>
              <a:t>+    (ADD) Entrepreneurship</a:t>
            </a:r>
            <a:r>
              <a:rPr lang="en-US" sz="1200" b="0" i="0" dirty="0">
                <a:solidFill>
                  <a:srgbClr val="007742"/>
                </a:solidFill>
                <a:effectLst/>
              </a:rPr>
              <a:t>​</a:t>
            </a:r>
          </a:p>
          <a:p>
            <a:pPr marL="0" indent="0" algn="l" rtl="0" fontAlgn="base">
              <a:lnSpc>
                <a:spcPct val="110000"/>
              </a:lnSpc>
              <a:spcBef>
                <a:spcPts val="0"/>
              </a:spcBef>
              <a:buNone/>
            </a:pPr>
            <a:r>
              <a:rPr lang="en-US" sz="1200" b="0" i="0" u="none" strike="noStrike" dirty="0">
                <a:solidFill>
                  <a:srgbClr val="007742"/>
                </a:solidFill>
                <a:effectLst/>
              </a:rPr>
              <a:t>+    (ADD) Food Technology &amp; Safety/Lab </a:t>
            </a:r>
            <a:endParaRPr lang="en-US" sz="1100" dirty="0">
              <a:ea typeface="Calibri"/>
              <a:cs typeface="Calibri" panose="020F0502020204030204"/>
            </a:endParaRPr>
          </a:p>
          <a:p>
            <a:pPr marL="0" indent="0">
              <a:lnSpc>
                <a:spcPct val="100000"/>
              </a:lnSpc>
              <a:spcBef>
                <a:spcPts val="0"/>
              </a:spcBef>
              <a:buNone/>
            </a:pPr>
            <a:r>
              <a:rPr lang="en-US" sz="1100" b="1" dirty="0">
                <a:ea typeface="Calibri"/>
                <a:cs typeface="Times New Roman"/>
              </a:rPr>
              <a:t>Level 3</a:t>
            </a:r>
          </a:p>
          <a:p>
            <a:pPr fontAlgn="base">
              <a:lnSpc>
                <a:spcPct val="120000"/>
              </a:lnSpc>
              <a:spcBef>
                <a:spcPts val="0"/>
              </a:spcBef>
            </a:pPr>
            <a:r>
              <a:rPr lang="en-US" sz="1200" b="0" i="0" u="none" strike="noStrike" dirty="0">
                <a:solidFill>
                  <a:srgbClr val="000000"/>
                </a:solidFill>
                <a:effectLst/>
              </a:rPr>
              <a:t>Advanced Culinary Arts</a:t>
            </a:r>
            <a:r>
              <a:rPr lang="en-US" sz="1200" b="0" i="0" dirty="0">
                <a:solidFill>
                  <a:srgbClr val="000000"/>
                </a:solidFill>
                <a:effectLst/>
              </a:rPr>
              <a:t>​</a:t>
            </a:r>
          </a:p>
          <a:p>
            <a:pPr marL="0" indent="0" fontAlgn="base">
              <a:lnSpc>
                <a:spcPct val="120000"/>
              </a:lnSpc>
              <a:spcBef>
                <a:spcPts val="0"/>
              </a:spcBef>
              <a:buNone/>
            </a:pPr>
            <a:r>
              <a:rPr lang="en-US" sz="1200" b="0" i="0" u="none" strike="noStrike" dirty="0">
                <a:solidFill>
                  <a:srgbClr val="007742"/>
                </a:solidFill>
                <a:effectLst/>
              </a:rPr>
              <a:t>+    (ADD) Tourism Marketing Concepts &amp; Applications</a:t>
            </a:r>
            <a:r>
              <a:rPr lang="en-US" sz="1200" b="0" i="0" dirty="0">
                <a:solidFill>
                  <a:srgbClr val="007742"/>
                </a:solidFill>
                <a:effectLst/>
              </a:rPr>
              <a:t>​</a:t>
            </a:r>
          </a:p>
          <a:p>
            <a:pPr marL="0" indent="0" algn="l" rtl="0" fontAlgn="base">
              <a:lnSpc>
                <a:spcPct val="120000"/>
              </a:lnSpc>
              <a:spcBef>
                <a:spcPts val="0"/>
              </a:spcBef>
              <a:buNone/>
            </a:pPr>
            <a:r>
              <a:rPr lang="en-US" sz="1200" b="0" i="0" u="none" strike="noStrike" dirty="0">
                <a:solidFill>
                  <a:srgbClr val="007742"/>
                </a:solidFill>
                <a:effectLst/>
              </a:rPr>
              <a:t>+    (ADD) Introduction to Event &amp; Meeting Planning</a:t>
            </a:r>
            <a:r>
              <a:rPr lang="en-US" sz="1200" b="0" i="0" dirty="0">
                <a:solidFill>
                  <a:srgbClr val="007742"/>
                </a:solidFill>
                <a:effectLst/>
              </a:rPr>
              <a:t>​</a:t>
            </a:r>
          </a:p>
          <a:p>
            <a:pPr marL="0" indent="0" algn="l" rtl="0" fontAlgn="base">
              <a:lnSpc>
                <a:spcPct val="120000"/>
              </a:lnSpc>
              <a:spcBef>
                <a:spcPts val="0"/>
              </a:spcBef>
              <a:buNone/>
            </a:pPr>
            <a:r>
              <a:rPr lang="en-US" sz="1200" b="0" i="0" u="none" strike="noStrike" dirty="0">
                <a:solidFill>
                  <a:srgbClr val="007742"/>
                </a:solidFill>
                <a:effectLst/>
              </a:rPr>
              <a:t>+    (ADD) Food Processing / Lab</a:t>
            </a:r>
            <a:endParaRPr lang="en-US" sz="1100" dirty="0">
              <a:solidFill>
                <a:srgbClr val="000000"/>
              </a:solidFill>
              <a:ea typeface="Calibri" panose="020F0502020204030204" pitchFamily="34" charset="0"/>
              <a:cs typeface="Calibri"/>
            </a:endParaRPr>
          </a:p>
          <a:p>
            <a:pPr marL="0" indent="0">
              <a:lnSpc>
                <a:spcPct val="100000"/>
              </a:lnSpc>
              <a:spcBef>
                <a:spcPts val="0"/>
              </a:spcBef>
              <a:buNone/>
            </a:pPr>
            <a:r>
              <a:rPr lang="en-US" sz="1100" b="1" dirty="0">
                <a:ea typeface="Calibri"/>
                <a:cs typeface="Times New Roman"/>
              </a:rPr>
              <a:t>Level 4</a:t>
            </a:r>
          </a:p>
          <a:p>
            <a:pPr fontAlgn="base">
              <a:lnSpc>
                <a:spcPct val="110000"/>
              </a:lnSpc>
              <a:spcBef>
                <a:spcPts val="0"/>
              </a:spcBef>
            </a:pPr>
            <a:r>
              <a:rPr lang="en-US" sz="1200" b="0" i="0" u="none" strike="noStrike" dirty="0">
                <a:solidFill>
                  <a:srgbClr val="000000"/>
                </a:solidFill>
                <a:effectLst/>
              </a:rPr>
              <a:t>Food Science</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Practicum in Culinary Arts</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Practicum in Entrepreneurship</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Career Preparation I</a:t>
            </a:r>
            <a:r>
              <a:rPr lang="en-US" sz="1200" b="0" i="0" dirty="0">
                <a:solidFill>
                  <a:srgbClr val="000000"/>
                </a:solidFill>
                <a:effectLst/>
              </a:rPr>
              <a:t>​</a:t>
            </a:r>
          </a:p>
          <a:p>
            <a:pPr marL="0" indent="0" algn="l" rtl="0" fontAlgn="base">
              <a:lnSpc>
                <a:spcPct val="110000"/>
              </a:lnSpc>
              <a:spcBef>
                <a:spcPts val="0"/>
              </a:spcBef>
              <a:buNone/>
            </a:pPr>
            <a:r>
              <a:rPr lang="en-US" sz="1200" b="0" i="0" u="none" strike="noStrike" dirty="0">
                <a:solidFill>
                  <a:srgbClr val="007742"/>
                </a:solidFill>
                <a:effectLst/>
              </a:rPr>
              <a:t>+   (ADD) Practicum to Event &amp; Meeting Planning</a:t>
            </a:r>
            <a:r>
              <a:rPr lang="en-US" sz="1200" b="0" i="0" dirty="0">
                <a:solidFill>
                  <a:srgbClr val="007742"/>
                </a:solidFill>
                <a:effectLst/>
              </a:rPr>
              <a:t>​</a:t>
            </a:r>
          </a:p>
          <a:p>
            <a:pPr marL="0" indent="0" algn="l" rtl="0" fontAlgn="base">
              <a:lnSpc>
                <a:spcPct val="110000"/>
              </a:lnSpc>
              <a:spcBef>
                <a:spcPts val="0"/>
              </a:spcBef>
              <a:buNone/>
            </a:pPr>
            <a:r>
              <a:rPr lang="en-US" sz="1200" b="0" i="0" u="none" strike="noStrike" dirty="0">
                <a:solidFill>
                  <a:srgbClr val="007742"/>
                </a:solidFill>
                <a:effectLst/>
              </a:rPr>
              <a:t>+   (ADD) Practicum in Hospitality Services</a:t>
            </a:r>
            <a:r>
              <a:rPr lang="en-US" sz="1200" b="0" i="0" dirty="0">
                <a:solidFill>
                  <a:srgbClr val="007742"/>
                </a:solidFill>
                <a:effectLst/>
              </a:rPr>
              <a:t>​</a:t>
            </a:r>
          </a:p>
          <a:p>
            <a:pPr marL="0" indent="0">
              <a:lnSpc>
                <a:spcPct val="100000"/>
              </a:lnSpc>
              <a:spcBef>
                <a:spcPts val="0"/>
              </a:spcBef>
              <a:buNone/>
            </a:pPr>
            <a:endParaRPr lang="en-US" sz="1100" b="1" dirty="0">
              <a:ea typeface="Calibri"/>
              <a:cs typeface="Times New Roman"/>
            </a:endParaRPr>
          </a:p>
          <a:p>
            <a:pPr marL="0" indent="-188595">
              <a:lnSpc>
                <a:spcPct val="100000"/>
              </a:lnSpc>
              <a:spcBef>
                <a:spcPts val="0"/>
              </a:spcBef>
              <a:buFont typeface="Arial"/>
              <a:buChar char="•"/>
            </a:pPr>
            <a:endParaRPr lang="en-US" sz="1100" dirty="0"/>
          </a:p>
        </p:txBody>
      </p:sp>
      <p:sp>
        <p:nvSpPr>
          <p:cNvPr id="19" name="TextBox 18">
            <a:extLst>
              <a:ext uri="{FF2B5EF4-FFF2-40B4-BE49-F238E27FC236}">
                <a16:creationId xmlns:a16="http://schemas.microsoft.com/office/drawing/2014/main" id="{80E4C2F3-E701-BD46-E6B9-FDCD0B320B21}"/>
              </a:ext>
            </a:extLst>
          </p:cNvPr>
          <p:cNvSpPr txBox="1"/>
          <p:nvPr/>
        </p:nvSpPr>
        <p:spPr>
          <a:xfrm>
            <a:off x="3954983" y="2560229"/>
            <a:ext cx="3565424" cy="3163943"/>
          </a:xfrm>
          <a:prstGeom prst="rect">
            <a:avLst/>
          </a:prstGeom>
          <a:noFill/>
        </p:spPr>
        <p:txBody>
          <a:bodyPr wrap="square" lIns="100584" tIns="50292" rIns="100584" bIns="50292" rtlCol="0" anchor="t">
            <a:sp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Hotel and Restaurant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Restaurant Culinary and Catering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Hospitality Administration/ Management,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Culinary Arts/ Chef Training</a:t>
            </a:r>
            <a:endParaRPr lang="en-US" sz="1100" dirty="0">
              <a:ea typeface="Calibri" panose="020F0502020204030204" pitchFamily="34" charset="0"/>
              <a:cs typeface="Calibri"/>
            </a:endParaRPr>
          </a:p>
          <a:p>
            <a:r>
              <a:rPr lang="en-US" sz="1100" b="1" dirty="0">
                <a:ea typeface="Calibri"/>
                <a:cs typeface="Times New Roman"/>
              </a:rPr>
              <a:t>Bachelor’s Degree</a:t>
            </a:r>
          </a:p>
          <a:p>
            <a:pPr marL="171450" indent="-171450">
              <a:buFont typeface="Arial" panose="020B0604020202020204" pitchFamily="34" charset="0"/>
              <a:buChar char="•"/>
            </a:pPr>
            <a:r>
              <a:rPr lang="en-US" sz="1100" b="0" i="0" dirty="0">
                <a:solidFill>
                  <a:srgbClr val="000000"/>
                </a:solidFill>
                <a:effectLst/>
              </a:rPr>
              <a:t>​</a:t>
            </a:r>
            <a:r>
              <a:rPr lang="en-US" sz="1100" b="0" i="0" u="none" strike="noStrike" dirty="0">
                <a:solidFill>
                  <a:srgbClr val="000000"/>
                </a:solidFill>
                <a:effectLst/>
              </a:rPr>
              <a:t>Hotel and Restaurant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Food Service Systems Administration/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Hospitality Administration/ Management,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Culinary Science and Food Service Management</a:t>
            </a:r>
            <a:endParaRPr lang="en-US" sz="1100" dirty="0">
              <a:solidFill>
                <a:srgbClr val="0D6CB9"/>
              </a:solidFill>
              <a:ea typeface="Calibri" panose="020F0502020204030204" pitchFamily="34" charset="0"/>
              <a:cs typeface="Times New Roman" panose="02020603050405020304" pitchFamily="18" charset="0"/>
            </a:endParaRPr>
          </a:p>
          <a:p>
            <a:r>
              <a:rPr lang="en-US" sz="1100" b="1" dirty="0">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Hotel and Restaurant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Food Service Systems Administration/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Hospitality Administration/ Management,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 Management, General</a:t>
            </a:r>
            <a:endParaRPr lang="en-US" sz="1100" b="0" i="0" dirty="0">
              <a:solidFill>
                <a:srgbClr val="000000"/>
              </a:solidFill>
              <a:effectLst/>
            </a:endParaRPr>
          </a:p>
          <a:p>
            <a:endParaRPr lang="en-US" sz="1100" b="1" dirty="0">
              <a:ea typeface="Calibri"/>
              <a:cs typeface="Times New Roman"/>
            </a:endParaRPr>
          </a:p>
          <a:p>
            <a:endParaRPr lang="en-US" sz="1100" dirty="0">
              <a:solidFill>
                <a:srgbClr val="000000"/>
              </a:solidFill>
              <a:ea typeface="Calibri"/>
              <a:cs typeface="Calibri"/>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885597" y="5518217"/>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0" indent="0" algn="l" rtl="0" fontAlgn="base">
              <a:lnSpc>
                <a:spcPct val="100000"/>
              </a:lnSpc>
              <a:spcBef>
                <a:spcPts val="0"/>
              </a:spcBef>
              <a:buNone/>
            </a:pPr>
            <a:r>
              <a:rPr lang="en-US" sz="1100" b="0" i="0" u="none" strike="noStrike" dirty="0">
                <a:solidFill>
                  <a:srgbClr val="007742"/>
                </a:solidFill>
                <a:effectLst/>
              </a:rPr>
              <a:t>+    (ADD) AP Pre-Calculus</a:t>
            </a:r>
            <a:r>
              <a:rPr lang="en-US" sz="1100" b="0" i="0" dirty="0">
                <a:solidFill>
                  <a:srgbClr val="007742"/>
                </a:solidFill>
                <a:effectLst/>
              </a:rPr>
              <a:t>​</a:t>
            </a:r>
          </a:p>
          <a:p>
            <a:pPr marL="0" indent="0" algn="l" rtl="0" fontAlgn="base">
              <a:lnSpc>
                <a:spcPct val="100000"/>
              </a:lnSpc>
              <a:spcBef>
                <a:spcPts val="0"/>
              </a:spcBef>
              <a:buNone/>
            </a:pPr>
            <a:r>
              <a:rPr lang="en-US" sz="1100" b="0" i="0" u="none" strike="noStrike" dirty="0">
                <a:solidFill>
                  <a:srgbClr val="007742"/>
                </a:solidFill>
                <a:effectLst/>
              </a:rPr>
              <a:t>+    (ADD) AP Calculus</a:t>
            </a:r>
            <a:r>
              <a:rPr lang="en-US" sz="1100" b="0" i="0" dirty="0">
                <a:solidFill>
                  <a:srgbClr val="007742"/>
                </a:solidFill>
                <a:effectLst/>
              </a:rPr>
              <a:t>​</a:t>
            </a:r>
          </a:p>
          <a:p>
            <a:pPr marL="0" indent="0" algn="l" rtl="0" fontAlgn="base">
              <a:lnSpc>
                <a:spcPct val="100000"/>
              </a:lnSpc>
              <a:spcBef>
                <a:spcPts val="0"/>
              </a:spcBef>
              <a:buNone/>
            </a:pPr>
            <a:r>
              <a:rPr lang="en-US" sz="1100" b="0" i="0" u="none" strike="noStrike" dirty="0">
                <a:solidFill>
                  <a:srgbClr val="007742"/>
                </a:solidFill>
                <a:effectLst/>
              </a:rPr>
              <a:t>+    (ADD) AP Chemistry</a:t>
            </a:r>
            <a:endParaRPr lang="en-US" sz="1100" b="0" i="0" dirty="0">
              <a:solidFill>
                <a:srgbClr val="007742"/>
              </a:solidFill>
              <a:effectLst/>
            </a:endParaRPr>
          </a:p>
          <a:p>
            <a:pPr marL="0" indent="0">
              <a:lnSpc>
                <a:spcPct val="100000"/>
              </a:lnSpc>
              <a:spcBef>
                <a:spcPts val="0"/>
              </a:spcBef>
              <a:buNone/>
            </a:pPr>
            <a:r>
              <a:rPr lang="en-US" sz="1100" b="1" dirty="0"/>
              <a:t>International Baccalaureate IB Courses</a:t>
            </a:r>
          </a:p>
          <a:p>
            <a:pPr marL="0" indent="0">
              <a:lnSpc>
                <a:spcPct val="100000"/>
              </a:lnSpc>
              <a:spcBef>
                <a:spcPts val="0"/>
              </a:spcBef>
              <a:buNone/>
              <a:defRPr/>
            </a:pPr>
            <a:r>
              <a:rPr lang="en-US" sz="1100" dirty="0">
                <a:solidFill>
                  <a:srgbClr val="007742"/>
                </a:solidFill>
                <a:latin typeface="Calibri"/>
                <a:cs typeface="Calibri"/>
              </a:rPr>
              <a:t>+     (ADD) </a:t>
            </a:r>
            <a:r>
              <a:rPr lang="en-US" sz="1100" b="0" i="0" u="none" strike="noStrike" dirty="0">
                <a:solidFill>
                  <a:srgbClr val="007742"/>
                </a:solidFill>
                <a:effectLst/>
                <a:latin typeface="Calibri"/>
                <a:cs typeface="Calibri"/>
              </a:rPr>
              <a:t>IB Chemistry Level</a:t>
            </a:r>
            <a:endParaRPr lang="en-US" sz="1100" dirty="0">
              <a:solidFill>
                <a:srgbClr val="007742"/>
              </a:solidFill>
              <a:latin typeface="Calibri"/>
              <a:ea typeface="+mn-lt"/>
              <a:cs typeface="Calibri"/>
            </a:endParaRPr>
          </a:p>
        </p:txBody>
      </p:sp>
    </p:spTree>
    <p:extLst>
      <p:ext uri="{BB962C8B-B14F-4D97-AF65-F5344CB8AC3E}">
        <p14:creationId xmlns:p14="http://schemas.microsoft.com/office/powerpoint/2010/main" val="230280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1112506"/>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Lodging and Resort Management</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1145442"/>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Hospitality and Tourism Career Cluster </a:t>
            </a:r>
          </a:p>
          <a:p>
            <a:r>
              <a:rPr lang="en-US" sz="1100" dirty="0">
                <a:ea typeface="Open Sans"/>
                <a:cs typeface="Open Sans"/>
              </a:rPr>
              <a:t>The Hospitality and Tourism Career Cluster focuses on the management, marketing, and operations of restaurants and other food/beverage services, lodging, attractions, recreation events, and travel-related services. Students acquire knowledge and skills focusing on communication, time management, and customer service that meet industry standards. Students will explore the history of the hospitality and tourism industry and examine characteristics needed for success.</a:t>
            </a: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70435"/>
            <a:ext cx="7772400" cy="609398"/>
          </a:xfrm>
          <a:prstGeom prst="rect">
            <a:avLst/>
          </a:prstGeom>
          <a:solidFill>
            <a:srgbClr val="B9D4ED"/>
          </a:solidFill>
        </p:spPr>
        <p:txBody>
          <a:bodyPr wrap="square" lIns="100584" tIns="50292" rIns="100584" bIns="50292" rtlCol="0" anchor="t">
            <a:spAutoFit/>
          </a:bodyPr>
          <a:lstStyle/>
          <a:p>
            <a:r>
              <a:rPr lang="en-US" sz="1100" dirty="0">
                <a:ea typeface="Calibri"/>
                <a:cs typeface="Calibri"/>
              </a:rPr>
              <a:t>The Lodging and Resort Management program of study introduces CTE learners to occupations and educational opportunities related to the logistical and operational management of lodging and resorts. This program of study also explores opportunities related to human resources, financial analysis, and marketing.</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611616"/>
            <a:ext cx="3752252" cy="2777632"/>
          </a:xfrm>
        </p:spPr>
        <p:txBody>
          <a:bodyPr vert="horz" lIns="91440" tIns="45720" rIns="91440" bIns="45720" rtlCol="0" anchor="t">
            <a:normAutofit lnSpcReduction="10000"/>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nSpc>
                <a:spcPct val="100000"/>
              </a:lnSpc>
              <a:spcBef>
                <a:spcPts val="0"/>
              </a:spcBef>
              <a:buNone/>
            </a:pPr>
            <a:r>
              <a:rPr lang="en-US" sz="1100" b="1" dirty="0">
                <a:ea typeface="Calibri"/>
                <a:cs typeface="Times New Roman"/>
              </a:rPr>
              <a:t>Level 1</a:t>
            </a:r>
          </a:p>
          <a:p>
            <a:pPr fontAlgn="base">
              <a:lnSpc>
                <a:spcPct val="100000"/>
              </a:lnSpc>
              <a:spcBef>
                <a:spcPts val="0"/>
              </a:spcBef>
            </a:pPr>
            <a:r>
              <a:rPr lang="en-US" sz="1100" b="0" i="0" u="none" strike="noStrike" dirty="0">
                <a:solidFill>
                  <a:srgbClr val="000000"/>
                </a:solidFill>
                <a:effectLst/>
              </a:rPr>
              <a:t>Principles of Hospitality and Tourism</a:t>
            </a:r>
            <a:r>
              <a:rPr lang="en-US" sz="1100" b="0" i="0" dirty="0">
                <a:solidFill>
                  <a:srgbClr val="000000"/>
                </a:solidFill>
                <a:effectLst/>
              </a:rPr>
              <a:t>​</a:t>
            </a:r>
          </a:p>
          <a:p>
            <a:pPr marL="0" indent="0" algn="l" rtl="0" fontAlgn="base">
              <a:lnSpc>
                <a:spcPct val="100000"/>
              </a:lnSpc>
              <a:spcBef>
                <a:spcPts val="0"/>
              </a:spcBef>
              <a:buNone/>
            </a:pPr>
            <a:r>
              <a:rPr lang="en-US" sz="1100" b="0" i="0" u="none" strike="noStrike" dirty="0">
                <a:solidFill>
                  <a:srgbClr val="007742"/>
                </a:solidFill>
                <a:effectLst/>
              </a:rPr>
              <a:t>+    (ADD) Principles of Business, Marketing and Finance</a:t>
            </a:r>
            <a:endParaRPr lang="en-US" sz="1100" dirty="0">
              <a:ea typeface="Calibri" panose="020F0502020204030204" pitchFamily="34" charset="0"/>
              <a:cs typeface="Calibri"/>
            </a:endParaRPr>
          </a:p>
          <a:p>
            <a:pPr marL="0" indent="0">
              <a:lnSpc>
                <a:spcPct val="100000"/>
              </a:lnSpc>
              <a:spcBef>
                <a:spcPts val="0"/>
              </a:spcBef>
              <a:buNone/>
            </a:pPr>
            <a:r>
              <a:rPr lang="en-US" sz="1100" b="1" dirty="0">
                <a:ea typeface="Calibri"/>
                <a:cs typeface="Times New Roman"/>
              </a:rPr>
              <a:t>Level 2</a:t>
            </a:r>
          </a:p>
          <a:p>
            <a:pPr fontAlgn="base">
              <a:lnSpc>
                <a:spcPct val="100000"/>
              </a:lnSpc>
              <a:spcBef>
                <a:spcPts val="0"/>
              </a:spcBef>
            </a:pPr>
            <a:r>
              <a:rPr lang="en-US" sz="1100" b="0" i="0" u="none" strike="noStrike" dirty="0">
                <a:solidFill>
                  <a:srgbClr val="000000"/>
                </a:solidFill>
                <a:effectLst/>
              </a:rPr>
              <a:t>Hotel Management</a:t>
            </a:r>
            <a:r>
              <a:rPr lang="en-US" sz="1100" b="0" i="0" dirty="0">
                <a:solidFill>
                  <a:srgbClr val="000000"/>
                </a:solidFill>
                <a:effectLst/>
              </a:rPr>
              <a:t>​</a:t>
            </a:r>
          </a:p>
          <a:p>
            <a:pPr fontAlgn="base">
              <a:lnSpc>
                <a:spcPct val="100000"/>
              </a:lnSpc>
              <a:spcBef>
                <a:spcPts val="0"/>
              </a:spcBef>
            </a:pPr>
            <a:r>
              <a:rPr lang="en-US" sz="1100" b="0" i="0" u="none" strike="noStrike" dirty="0">
                <a:solidFill>
                  <a:srgbClr val="000000"/>
                </a:solidFill>
                <a:effectLst/>
              </a:rPr>
              <a:t>Travel and Tourism Management</a:t>
            </a:r>
            <a:endParaRPr lang="en-US" sz="1100" dirty="0">
              <a:ea typeface="Calibri"/>
              <a:cs typeface="Calibri" panose="020F0502020204030204"/>
            </a:endParaRPr>
          </a:p>
          <a:p>
            <a:pPr marL="0" indent="0">
              <a:lnSpc>
                <a:spcPct val="100000"/>
              </a:lnSpc>
              <a:spcBef>
                <a:spcPts val="0"/>
              </a:spcBef>
              <a:buNone/>
            </a:pPr>
            <a:r>
              <a:rPr lang="en-US" sz="1100" b="1" dirty="0">
                <a:ea typeface="Calibri"/>
                <a:cs typeface="Times New Roman"/>
              </a:rPr>
              <a:t>Level 3</a:t>
            </a:r>
          </a:p>
          <a:p>
            <a:pPr>
              <a:lnSpc>
                <a:spcPct val="100000"/>
              </a:lnSpc>
              <a:spcBef>
                <a:spcPts val="0"/>
              </a:spcBef>
            </a:pPr>
            <a:r>
              <a:rPr lang="en-US" sz="1200" b="0" i="0" u="none" strike="noStrike" dirty="0">
                <a:solidFill>
                  <a:srgbClr val="000000"/>
                </a:solidFill>
                <a:effectLst/>
              </a:rPr>
              <a:t>Hospitality Services</a:t>
            </a:r>
            <a:r>
              <a:rPr lang="en-US" sz="1200" b="0" i="0" dirty="0">
                <a:solidFill>
                  <a:srgbClr val="000000"/>
                </a:solidFill>
                <a:effectLst/>
              </a:rPr>
              <a:t>​</a:t>
            </a:r>
          </a:p>
          <a:p>
            <a:pPr>
              <a:lnSpc>
                <a:spcPct val="100000"/>
              </a:lnSpc>
              <a:spcBef>
                <a:spcPts val="0"/>
              </a:spcBef>
            </a:pPr>
            <a:r>
              <a:rPr lang="en-US" sz="1200" b="0" i="0" u="none" strike="noStrike" dirty="0">
                <a:solidFill>
                  <a:srgbClr val="000000"/>
                </a:solidFill>
                <a:effectLst/>
              </a:rPr>
              <a:t>Introduction to Event and Meeting Planning</a:t>
            </a:r>
            <a:r>
              <a:rPr lang="en-US" sz="1200" b="0" i="0" dirty="0">
                <a:solidFill>
                  <a:srgbClr val="000000"/>
                </a:solidFill>
                <a:effectLst/>
              </a:rPr>
              <a:t>​</a:t>
            </a:r>
          </a:p>
          <a:p>
            <a:pPr marL="0" indent="0" algn="l" rtl="0" fontAlgn="base">
              <a:lnSpc>
                <a:spcPct val="110000"/>
              </a:lnSpc>
              <a:spcBef>
                <a:spcPts val="0"/>
              </a:spcBef>
              <a:buNone/>
            </a:pPr>
            <a:r>
              <a:rPr lang="en-US" sz="1200" b="0" i="0" u="none" strike="noStrike" dirty="0">
                <a:solidFill>
                  <a:srgbClr val="007742"/>
                </a:solidFill>
                <a:effectLst/>
              </a:rPr>
              <a:t>+   (ADD) Business Management</a:t>
            </a:r>
            <a:endParaRPr lang="en-US" sz="1100" dirty="0">
              <a:solidFill>
                <a:srgbClr val="000000"/>
              </a:solidFill>
              <a:ea typeface="Calibri" panose="020F0502020204030204" pitchFamily="34" charset="0"/>
              <a:cs typeface="Calibri"/>
            </a:endParaRPr>
          </a:p>
          <a:p>
            <a:pPr marL="0" indent="0">
              <a:lnSpc>
                <a:spcPct val="100000"/>
              </a:lnSpc>
              <a:spcBef>
                <a:spcPts val="0"/>
              </a:spcBef>
              <a:buNone/>
            </a:pPr>
            <a:r>
              <a:rPr lang="en-US" sz="1100" b="1" dirty="0">
                <a:ea typeface="Calibri"/>
                <a:cs typeface="Times New Roman"/>
              </a:rPr>
              <a:t>Level 4</a:t>
            </a:r>
          </a:p>
          <a:p>
            <a:pPr fontAlgn="base">
              <a:lnSpc>
                <a:spcPct val="110000"/>
              </a:lnSpc>
              <a:spcBef>
                <a:spcPts val="0"/>
              </a:spcBef>
            </a:pPr>
            <a:r>
              <a:rPr lang="en-US" sz="1200" b="0" i="0" u="none" strike="noStrike" dirty="0">
                <a:solidFill>
                  <a:srgbClr val="000000"/>
                </a:solidFill>
                <a:effectLst/>
              </a:rPr>
              <a:t>Practicum in Hospitality Services</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Practicum in Event and Meeting Planning</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Practicum in Entrepreneurship</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Career Preparation I</a:t>
            </a:r>
            <a:endParaRPr lang="en-US" sz="1200" b="0" i="0" dirty="0">
              <a:solidFill>
                <a:srgbClr val="000000"/>
              </a:solidFill>
              <a:effectLst/>
            </a:endParaRPr>
          </a:p>
          <a:p>
            <a:pPr marL="0" indent="-188595">
              <a:lnSpc>
                <a:spcPct val="100000"/>
              </a:lnSpc>
              <a:spcBef>
                <a:spcPts val="0"/>
              </a:spcBef>
              <a:buFont typeface="Arial"/>
              <a:buChar char="•"/>
            </a:pPr>
            <a:endParaRPr lang="en-US" sz="1100" dirty="0"/>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613410"/>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171450" indent="-171450">
              <a:lnSpc>
                <a:spcPct val="100000"/>
              </a:lnSpc>
              <a:spcBef>
                <a:spcPts val="0"/>
              </a:spcBef>
              <a:buFont typeface="Arial"/>
              <a:buChar char="•"/>
              <a:defRPr/>
            </a:pPr>
            <a:endParaRPr lang="en-US" sz="1100" dirty="0">
              <a:solidFill>
                <a:srgbClr val="007742"/>
              </a:solidFill>
              <a:ea typeface="Calibri"/>
              <a:cs typeface="Calibri"/>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marL="0" indent="0">
              <a:lnSpc>
                <a:spcPct val="100000"/>
              </a:lnSpc>
              <a:spcBef>
                <a:spcPts val="0"/>
              </a:spcBef>
              <a:buNone/>
            </a:pPr>
            <a:r>
              <a:rPr lang="en-US" sz="1100" b="0" i="0" u="none" strike="noStrike" dirty="0">
                <a:solidFill>
                  <a:srgbClr val="007742"/>
                </a:solidFill>
                <a:effectLst/>
              </a:rPr>
              <a:t>+   (ADD) IB Business &amp; Management (higher level)</a:t>
            </a:r>
          </a:p>
          <a:p>
            <a:pPr marL="0" indent="0">
              <a:lnSpc>
                <a:spcPct val="100000"/>
              </a:lnSpc>
              <a:spcBef>
                <a:spcPts val="0"/>
              </a:spcBef>
              <a:buNone/>
            </a:pPr>
            <a:r>
              <a:rPr lang="en-US" sz="1100" b="0" i="0" u="none" strike="noStrike" dirty="0">
                <a:solidFill>
                  <a:srgbClr val="007742"/>
                </a:solidFill>
                <a:effectLst/>
              </a:rPr>
              <a:t>+   (ADD) IB Business &amp; Management (standard Level)</a:t>
            </a:r>
            <a:endParaRPr lang="en-US" sz="1100" b="1" dirty="0">
              <a:solidFill>
                <a:srgbClr val="007742"/>
              </a:solidFill>
            </a:endParaRPr>
          </a:p>
          <a:p>
            <a:pPr marL="0" indent="0">
              <a:lnSpc>
                <a:spcPct val="100000"/>
              </a:lnSpc>
              <a:spcBef>
                <a:spcPts val="0"/>
              </a:spcBef>
              <a:buNone/>
            </a:pPr>
            <a:endParaRPr lang="en-US" sz="1100" b="1" dirty="0"/>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5470156"/>
            <a:ext cx="3565424" cy="3671774"/>
          </a:xfrm>
          <a:prstGeom prst="rect">
            <a:avLst/>
          </a:prstGeom>
          <a:noFill/>
        </p:spPr>
        <p:txBody>
          <a:bodyPr wrap="square" lIns="100584" tIns="50292" rIns="100584" bIns="50292" rtlCol="0" anchor="t">
            <a:sp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Hotel/Motel Administration/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 and Management,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Tourism and Travel Services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 and Management</a:t>
            </a:r>
            <a:r>
              <a:rPr lang="en-US" sz="1100" b="0" i="0" dirty="0">
                <a:solidFill>
                  <a:srgbClr val="000000"/>
                </a:solidFill>
                <a:effectLst/>
              </a:rPr>
              <a:t>​</a:t>
            </a:r>
          </a:p>
          <a:p>
            <a:pPr algn="l" rtl="0" fontAlgn="base"/>
            <a:r>
              <a:rPr lang="en-US" sz="1100" b="0" i="0" u="none" strike="noStrike" dirty="0">
                <a:solidFill>
                  <a:srgbClr val="007742"/>
                </a:solidFill>
                <a:effectLst/>
              </a:rPr>
              <a:t>+   (ADD) Hospitality Management and Meeting and Event </a:t>
            </a:r>
          </a:p>
          <a:p>
            <a:pPr algn="l" rtl="0" fontAlgn="base"/>
            <a:r>
              <a:rPr lang="en-US" sz="1100" b="0" i="0" u="none" strike="noStrike" dirty="0">
                <a:solidFill>
                  <a:srgbClr val="007742"/>
                </a:solidFill>
                <a:effectLst/>
              </a:rPr>
              <a:t>     Planning</a:t>
            </a:r>
            <a:r>
              <a:rPr lang="en-US" sz="1100" b="0" i="0" dirty="0">
                <a:solidFill>
                  <a:srgbClr val="007742"/>
                </a:solidFill>
                <a:effectLst/>
              </a:rPr>
              <a:t>​</a:t>
            </a:r>
            <a:endParaRPr lang="en-US" sz="1100" dirty="0">
              <a:ea typeface="Calibri" panose="020F0502020204030204" pitchFamily="34" charset="0"/>
              <a:cs typeface="Calibri"/>
            </a:endParaRPr>
          </a:p>
          <a:p>
            <a:r>
              <a:rPr lang="en-US" sz="1100" b="1" dirty="0">
                <a:ea typeface="Calibri"/>
                <a:cs typeface="Times New Roman"/>
              </a:rPr>
              <a:t>Bachelor’s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Hospitality Administration/ Management,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 and Management,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Hotel and Restaurant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Marketing/ Management, General</a:t>
            </a:r>
            <a:r>
              <a:rPr lang="en-US" sz="1100" b="0" i="0" dirty="0">
                <a:solidFill>
                  <a:srgbClr val="000000"/>
                </a:solidFill>
                <a:effectLst/>
              </a:rPr>
              <a:t>​</a:t>
            </a:r>
          </a:p>
          <a:p>
            <a:pPr algn="l" rtl="0" fontAlgn="base"/>
            <a:r>
              <a:rPr lang="en-US" sz="1100" b="0" i="0" u="none" strike="noStrike" dirty="0">
                <a:solidFill>
                  <a:srgbClr val="007742"/>
                </a:solidFill>
                <a:effectLst/>
              </a:rPr>
              <a:t>+   (ADD) Event Design and Experience Management</a:t>
            </a:r>
            <a:endParaRPr lang="en-US" sz="1100" dirty="0">
              <a:solidFill>
                <a:srgbClr val="0D6CB9"/>
              </a:solidFill>
              <a:ea typeface="Calibri" panose="020F0502020204030204" pitchFamily="34" charset="0"/>
              <a:cs typeface="Times New Roman" panose="02020603050405020304" pitchFamily="18" charset="0"/>
            </a:endParaRPr>
          </a:p>
          <a:p>
            <a:r>
              <a:rPr lang="en-US" sz="1100" b="1" dirty="0">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Hospitality Administration/ Management,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 and Management,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Hospitality Administration</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Marketing/ Management, General</a:t>
            </a:r>
            <a:endParaRPr lang="en-US" sz="1100" b="0" i="0" dirty="0">
              <a:solidFill>
                <a:srgbClr val="000000"/>
              </a:solidFill>
              <a:effectLst/>
            </a:endParaRPr>
          </a:p>
          <a:p>
            <a:endParaRPr lang="en-US" sz="1100" b="1" dirty="0">
              <a:ea typeface="Calibri"/>
              <a:cs typeface="Times New Roman"/>
            </a:endParaRPr>
          </a:p>
          <a:p>
            <a:pPr marL="188595" indent="-188595">
              <a:buFont typeface="Arial"/>
              <a:buChar char="•"/>
            </a:pPr>
            <a:endParaRPr lang="en-US" sz="1100" dirty="0">
              <a:solidFill>
                <a:srgbClr val="000000"/>
              </a:solidFill>
              <a:ea typeface="Calibri"/>
              <a:cs typeface="Calibri"/>
            </a:endParaRPr>
          </a:p>
        </p:txBody>
      </p:sp>
    </p:spTree>
    <p:extLst>
      <p:ext uri="{BB962C8B-B14F-4D97-AF65-F5344CB8AC3E}">
        <p14:creationId xmlns:p14="http://schemas.microsoft.com/office/powerpoint/2010/main" val="73446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1089765"/>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Travel, Tourism, and Attractions</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1145442"/>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Hospitality and Tourism Career Cluster </a:t>
            </a:r>
          </a:p>
          <a:p>
            <a:r>
              <a:rPr lang="en-US" sz="1100" dirty="0">
                <a:ea typeface="Open Sans"/>
                <a:cs typeface="Open Sans"/>
              </a:rPr>
              <a:t>The Hospitality and Tourism Career Cluster focuses on the management, marketing, and operations of restaurants and other food/beverage services, lodging, attractions, recreation events, and travel-related services. Students acquire knowledge and skills focusing on communication, time management, and customer service that meet industry standards. Students will explore the history of the hospitality and tourism industry and examine characteristics needed for success.</a:t>
            </a: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49495"/>
            <a:ext cx="7772400" cy="778675"/>
          </a:xfrm>
          <a:prstGeom prst="rect">
            <a:avLst/>
          </a:prstGeom>
          <a:solidFill>
            <a:srgbClr val="B9D4ED"/>
          </a:solidFill>
        </p:spPr>
        <p:txBody>
          <a:bodyPr wrap="square" lIns="100584" tIns="50292" rIns="100584" bIns="50292" rtlCol="0" anchor="t">
            <a:spAutoFit/>
          </a:bodyPr>
          <a:lstStyle/>
          <a:p>
            <a:r>
              <a:rPr lang="en-US" sz="1100" dirty="0">
                <a:ea typeface="Calibri"/>
                <a:cs typeface="Calibri"/>
              </a:rPr>
              <a:t>The Travel, Tourism, and Attractions program of study introduces CTE learners to occupations and educational opportunities related to the marketing or sales of travel and tourism services. This program of study allows students to learn how to plan, direct, and coordinate marketing or business policies and programs, including identifying potential customers and determining demand and promotional strategies for products and services.</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97515" y="2635676"/>
            <a:ext cx="3752252" cy="2777632"/>
          </a:xfrm>
        </p:spPr>
        <p:txBody>
          <a:bodyPr vert="horz" lIns="91440" tIns="45720" rIns="91440" bIns="45720" rtlCol="0" anchor="t">
            <a:normAutofit fontScale="25000" lnSpcReduction="20000"/>
          </a:bodyPr>
          <a:lstStyle/>
          <a:p>
            <a:pPr marL="0" marR="0" indent="0">
              <a:lnSpc>
                <a:spcPct val="100000"/>
              </a:lnSpc>
              <a:spcBef>
                <a:spcPts val="0"/>
              </a:spcBef>
              <a:buNone/>
            </a:pPr>
            <a:r>
              <a:rPr lang="en-US" sz="4800" b="1" dirty="0">
                <a:effectLst/>
                <a:ea typeface="Calibri"/>
                <a:cs typeface="Times New Roman"/>
              </a:rPr>
              <a:t>Secondary Courses for High School Credit</a:t>
            </a:r>
          </a:p>
          <a:p>
            <a:pPr marL="0" indent="0">
              <a:lnSpc>
                <a:spcPct val="100000"/>
              </a:lnSpc>
              <a:spcBef>
                <a:spcPts val="0"/>
              </a:spcBef>
              <a:buNone/>
            </a:pPr>
            <a:r>
              <a:rPr lang="en-US" sz="4400" b="1" dirty="0">
                <a:ea typeface="Calibri"/>
                <a:cs typeface="Times New Roman"/>
              </a:rPr>
              <a:t>Level 1</a:t>
            </a:r>
          </a:p>
          <a:p>
            <a:pPr>
              <a:lnSpc>
                <a:spcPct val="100000"/>
              </a:lnSpc>
              <a:spcBef>
                <a:spcPts val="0"/>
              </a:spcBef>
            </a:pPr>
            <a:r>
              <a:rPr lang="en-US" sz="4400" dirty="0">
                <a:ea typeface="Calibri"/>
                <a:cs typeface="Times New Roman"/>
              </a:rPr>
              <a:t>Principals of Hospitality and Tourism</a:t>
            </a:r>
          </a:p>
          <a:p>
            <a:pPr marL="0" indent="0">
              <a:lnSpc>
                <a:spcPct val="100000"/>
              </a:lnSpc>
              <a:spcBef>
                <a:spcPts val="0"/>
              </a:spcBef>
              <a:buNone/>
            </a:pPr>
            <a:r>
              <a:rPr lang="en-US" sz="4400" dirty="0">
                <a:solidFill>
                  <a:srgbClr val="007742"/>
                </a:solidFill>
                <a:ea typeface="Calibri"/>
                <a:cs typeface="Times New Roman"/>
              </a:rPr>
              <a:t>+    (ADD) Introduction to Culinary Arts</a:t>
            </a:r>
            <a:endParaRPr lang="en-US" sz="4400" dirty="0">
              <a:ea typeface="Calibri" panose="020F0502020204030204" pitchFamily="34" charset="0"/>
              <a:cs typeface="Calibri"/>
            </a:endParaRPr>
          </a:p>
          <a:p>
            <a:pPr marL="0" indent="0">
              <a:lnSpc>
                <a:spcPct val="100000"/>
              </a:lnSpc>
              <a:spcBef>
                <a:spcPts val="0"/>
              </a:spcBef>
              <a:buNone/>
            </a:pPr>
            <a:r>
              <a:rPr lang="en-US" sz="4400" b="1" dirty="0">
                <a:ea typeface="Calibri"/>
                <a:cs typeface="Times New Roman"/>
              </a:rPr>
              <a:t>Level 2</a:t>
            </a:r>
          </a:p>
          <a:p>
            <a:pPr>
              <a:lnSpc>
                <a:spcPct val="100000"/>
              </a:lnSpc>
              <a:spcBef>
                <a:spcPts val="0"/>
              </a:spcBef>
            </a:pPr>
            <a:r>
              <a:rPr lang="en-US" sz="4400" b="0" i="0" u="none" strike="noStrike" dirty="0">
                <a:solidFill>
                  <a:srgbClr val="000000"/>
                </a:solidFill>
                <a:effectLst/>
              </a:rPr>
              <a:t>Travel and Tourism Management</a:t>
            </a:r>
            <a:r>
              <a:rPr lang="en-US" sz="4400" b="0" i="0" dirty="0">
                <a:solidFill>
                  <a:srgbClr val="000000"/>
                </a:solidFill>
                <a:effectLst/>
              </a:rPr>
              <a:t>​</a:t>
            </a:r>
          </a:p>
          <a:p>
            <a:pPr>
              <a:lnSpc>
                <a:spcPct val="100000"/>
              </a:lnSpc>
              <a:spcBef>
                <a:spcPts val="0"/>
              </a:spcBef>
            </a:pPr>
            <a:r>
              <a:rPr lang="en-US" sz="4400" b="0" i="0" u="none" strike="noStrike" dirty="0">
                <a:solidFill>
                  <a:srgbClr val="000000"/>
                </a:solidFill>
                <a:effectLst/>
              </a:rPr>
              <a:t>Entrepreneurship</a:t>
            </a:r>
            <a:r>
              <a:rPr lang="en-US" sz="4400" b="0" i="0" dirty="0">
                <a:solidFill>
                  <a:srgbClr val="000000"/>
                </a:solidFill>
                <a:effectLst/>
              </a:rPr>
              <a:t>​</a:t>
            </a:r>
          </a:p>
          <a:p>
            <a:pPr>
              <a:lnSpc>
                <a:spcPct val="100000"/>
              </a:lnSpc>
              <a:spcBef>
                <a:spcPts val="0"/>
              </a:spcBef>
            </a:pPr>
            <a:r>
              <a:rPr lang="en-US" sz="4400" b="0" i="0" u="none" strike="noStrike" dirty="0">
                <a:solidFill>
                  <a:srgbClr val="000000"/>
                </a:solidFill>
                <a:effectLst/>
              </a:rPr>
              <a:t>Sports and Entertainment Marketing</a:t>
            </a:r>
            <a:r>
              <a:rPr lang="en-US" sz="4400" b="0" i="0" dirty="0">
                <a:solidFill>
                  <a:srgbClr val="000000"/>
                </a:solidFill>
                <a:effectLst/>
              </a:rPr>
              <a:t>​</a:t>
            </a:r>
          </a:p>
          <a:p>
            <a:pPr marL="0" indent="0" algn="l" rtl="0" fontAlgn="base">
              <a:lnSpc>
                <a:spcPct val="110000"/>
              </a:lnSpc>
              <a:spcBef>
                <a:spcPts val="0"/>
              </a:spcBef>
              <a:buNone/>
            </a:pPr>
            <a:r>
              <a:rPr lang="en-US" sz="4400" b="0" i="0" u="none" strike="noStrike" dirty="0">
                <a:solidFill>
                  <a:srgbClr val="007742"/>
                </a:solidFill>
                <a:effectLst/>
              </a:rPr>
              <a:t>+    (ADD) Hotel Management</a:t>
            </a:r>
            <a:r>
              <a:rPr lang="en-US" sz="4400" b="0" i="0" dirty="0">
                <a:solidFill>
                  <a:srgbClr val="007742"/>
                </a:solidFill>
                <a:effectLst/>
              </a:rPr>
              <a:t>​</a:t>
            </a:r>
          </a:p>
          <a:p>
            <a:pPr marL="0" indent="0" algn="l" rtl="0" fontAlgn="base">
              <a:lnSpc>
                <a:spcPct val="110000"/>
              </a:lnSpc>
              <a:spcBef>
                <a:spcPts val="0"/>
              </a:spcBef>
              <a:buNone/>
            </a:pPr>
            <a:r>
              <a:rPr lang="en-US" sz="4400" b="0" i="0" u="none" strike="noStrike" dirty="0">
                <a:solidFill>
                  <a:srgbClr val="007742"/>
                </a:solidFill>
                <a:effectLst/>
              </a:rPr>
              <a:t>+    (ADD) Foundations of Restaurant Management</a:t>
            </a:r>
            <a:endParaRPr lang="en-US" sz="4400" dirty="0">
              <a:ea typeface="Calibri"/>
              <a:cs typeface="Calibri" panose="020F0502020204030204"/>
            </a:endParaRPr>
          </a:p>
          <a:p>
            <a:pPr marL="0" indent="0">
              <a:lnSpc>
                <a:spcPct val="100000"/>
              </a:lnSpc>
              <a:spcBef>
                <a:spcPts val="0"/>
              </a:spcBef>
              <a:buNone/>
            </a:pPr>
            <a:r>
              <a:rPr lang="en-US" sz="4400" b="1" dirty="0">
                <a:ea typeface="Calibri"/>
                <a:cs typeface="Times New Roman"/>
              </a:rPr>
              <a:t>Level 3</a:t>
            </a:r>
          </a:p>
          <a:p>
            <a:pPr fontAlgn="base">
              <a:lnSpc>
                <a:spcPct val="100000"/>
              </a:lnSpc>
              <a:spcBef>
                <a:spcPts val="0"/>
              </a:spcBef>
            </a:pPr>
            <a:r>
              <a:rPr lang="en-US" sz="4400" b="0" i="0" u="none" strike="noStrike" dirty="0">
                <a:solidFill>
                  <a:srgbClr val="000000"/>
                </a:solidFill>
                <a:effectLst/>
              </a:rPr>
              <a:t>Global Business</a:t>
            </a:r>
            <a:r>
              <a:rPr lang="en-US" sz="4400" b="0" i="0" dirty="0">
                <a:solidFill>
                  <a:srgbClr val="000000"/>
                </a:solidFill>
                <a:effectLst/>
              </a:rPr>
              <a:t>​</a:t>
            </a:r>
          </a:p>
          <a:p>
            <a:pPr fontAlgn="base">
              <a:lnSpc>
                <a:spcPct val="100000"/>
              </a:lnSpc>
              <a:spcBef>
                <a:spcPts val="0"/>
              </a:spcBef>
            </a:pPr>
            <a:r>
              <a:rPr lang="en-US" sz="4400" b="0" i="0" u="none" strike="noStrike" dirty="0">
                <a:solidFill>
                  <a:srgbClr val="000000"/>
                </a:solidFill>
                <a:effectLst/>
              </a:rPr>
              <a:t>Tourism Marketing Concepts and Applications</a:t>
            </a:r>
            <a:r>
              <a:rPr lang="en-US" sz="4400" b="0" i="0" dirty="0">
                <a:solidFill>
                  <a:srgbClr val="000000"/>
                </a:solidFill>
                <a:effectLst/>
              </a:rPr>
              <a:t>​</a:t>
            </a:r>
          </a:p>
          <a:p>
            <a:pPr marL="0" indent="0" algn="l" rtl="0" fontAlgn="base">
              <a:lnSpc>
                <a:spcPct val="100000"/>
              </a:lnSpc>
              <a:spcBef>
                <a:spcPts val="0"/>
              </a:spcBef>
              <a:buNone/>
            </a:pPr>
            <a:r>
              <a:rPr lang="en-US" sz="4400" b="0" i="0" u="none" strike="noStrike" dirty="0">
                <a:solidFill>
                  <a:srgbClr val="007742"/>
                </a:solidFill>
                <a:effectLst/>
              </a:rPr>
              <a:t>+    (ADD) Hospitality Services</a:t>
            </a:r>
            <a:endParaRPr lang="en-US" sz="4400" dirty="0">
              <a:solidFill>
                <a:srgbClr val="000000"/>
              </a:solidFill>
              <a:ea typeface="Calibri" panose="020F0502020204030204" pitchFamily="34" charset="0"/>
              <a:cs typeface="Calibri"/>
            </a:endParaRPr>
          </a:p>
          <a:p>
            <a:pPr marL="0" indent="0">
              <a:lnSpc>
                <a:spcPct val="100000"/>
              </a:lnSpc>
              <a:spcBef>
                <a:spcPts val="0"/>
              </a:spcBef>
              <a:buNone/>
            </a:pPr>
            <a:r>
              <a:rPr lang="en-US" sz="4400" b="1" dirty="0">
                <a:ea typeface="Calibri"/>
                <a:cs typeface="Times New Roman"/>
              </a:rPr>
              <a:t>Level 4</a:t>
            </a:r>
          </a:p>
          <a:p>
            <a:pPr fontAlgn="base">
              <a:lnSpc>
                <a:spcPct val="120000"/>
              </a:lnSpc>
              <a:spcBef>
                <a:spcPts val="0"/>
              </a:spcBef>
            </a:pPr>
            <a:r>
              <a:rPr lang="en-US" sz="4400" b="0" i="0" u="none" strike="noStrike" dirty="0">
                <a:solidFill>
                  <a:srgbClr val="000000"/>
                </a:solidFill>
                <a:effectLst/>
              </a:rPr>
              <a:t>Practicum in Hospitality Services</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Practicum in Entrepreneurship</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Career Preparation I</a:t>
            </a:r>
            <a:r>
              <a:rPr lang="en-US" sz="4400" b="0" i="0" dirty="0">
                <a:solidFill>
                  <a:srgbClr val="000000"/>
                </a:solidFill>
                <a:effectLst/>
              </a:rPr>
              <a:t>​</a:t>
            </a:r>
          </a:p>
          <a:p>
            <a:pPr marL="0" indent="0" algn="l" rtl="0" fontAlgn="base">
              <a:lnSpc>
                <a:spcPct val="120000"/>
              </a:lnSpc>
              <a:spcBef>
                <a:spcPts val="0"/>
              </a:spcBef>
              <a:buNone/>
            </a:pPr>
            <a:r>
              <a:rPr lang="en-US" sz="4400" b="0" i="0" u="none" strike="noStrike" dirty="0">
                <a:solidFill>
                  <a:srgbClr val="007742"/>
                </a:solidFill>
                <a:effectLst/>
              </a:rPr>
              <a:t>+   (ADD) Practicum in Event and Meeting Planning</a:t>
            </a:r>
            <a:endParaRPr lang="en-US" sz="4400" b="0" i="0" dirty="0">
              <a:solidFill>
                <a:srgbClr val="007742"/>
              </a:solidFill>
              <a:effectLst/>
            </a:endParaRPr>
          </a:p>
          <a:p>
            <a:pPr marL="0" indent="0">
              <a:lnSpc>
                <a:spcPct val="100000"/>
              </a:lnSpc>
              <a:spcBef>
                <a:spcPts val="0"/>
              </a:spcBef>
              <a:buNone/>
            </a:pPr>
            <a:endParaRPr lang="en-US" sz="1100" b="1" dirty="0">
              <a:ea typeface="Calibri"/>
              <a:cs typeface="Times New Roman"/>
            </a:endParaRPr>
          </a:p>
          <a:p>
            <a:pPr marL="0" indent="-188595">
              <a:lnSpc>
                <a:spcPct val="100000"/>
              </a:lnSpc>
              <a:spcBef>
                <a:spcPts val="0"/>
              </a:spcBef>
              <a:buFont typeface="Arial"/>
              <a:buChar char="•"/>
            </a:pPr>
            <a:endParaRPr lang="en-US" sz="1100" dirty="0"/>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637470"/>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prstClr val="black"/>
                </a:solidFill>
                <a:effectLst/>
                <a:uLnTx/>
                <a:uFillTx/>
                <a:ea typeface="+mn-ea"/>
                <a:cs typeface="+mn-cs"/>
              </a:rPr>
              <a:t>Related Advanced Academics</a:t>
            </a:r>
          </a:p>
          <a:p>
            <a:pPr marL="0" indent="0">
              <a:lnSpc>
                <a:spcPct val="100000"/>
              </a:lnSpc>
              <a:spcBef>
                <a:spcPts val="0"/>
              </a:spcBef>
              <a:buNone/>
            </a:pPr>
            <a:r>
              <a:rPr lang="en-US" sz="1100" b="1" dirty="0"/>
              <a:t>Advanced Placement (AP) Courses</a:t>
            </a:r>
          </a:p>
          <a:p>
            <a:pPr marL="171450" indent="0">
              <a:lnSpc>
                <a:spcPct val="100000"/>
              </a:lnSpc>
              <a:spcBef>
                <a:spcPts val="0"/>
              </a:spcBef>
              <a:buFont typeface="Arial"/>
              <a:buChar char="•"/>
              <a:defRPr/>
            </a:pPr>
            <a:endParaRPr lang="en-US" sz="1100" dirty="0">
              <a:solidFill>
                <a:srgbClr val="007742"/>
              </a:solidFill>
              <a:ea typeface="Calibri"/>
              <a:cs typeface="Calibri"/>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marL="0" indent="0">
              <a:lnSpc>
                <a:spcPct val="100000"/>
              </a:lnSpc>
              <a:spcBef>
                <a:spcPts val="0"/>
              </a:spcBef>
              <a:buNone/>
            </a:pPr>
            <a:r>
              <a:rPr lang="en-US" sz="1100" b="0" i="0" u="none" strike="noStrike" dirty="0">
                <a:solidFill>
                  <a:srgbClr val="007742"/>
                </a:solidFill>
                <a:effectLst/>
              </a:rPr>
              <a:t>+   (ADD) IB Business &amp; Management (standard Level)</a:t>
            </a:r>
          </a:p>
          <a:p>
            <a:pPr marL="0" indent="0">
              <a:lnSpc>
                <a:spcPct val="100000"/>
              </a:lnSpc>
              <a:spcBef>
                <a:spcPts val="0"/>
              </a:spcBef>
              <a:buNone/>
            </a:pPr>
            <a:r>
              <a:rPr lang="en-US" sz="1100" b="0" i="0" u="none" strike="noStrike" dirty="0">
                <a:solidFill>
                  <a:srgbClr val="007742"/>
                </a:solidFill>
                <a:effectLst/>
              </a:rPr>
              <a:t>+   (ADD) IB Business &amp; Management (higher level</a:t>
            </a:r>
            <a:r>
              <a:rPr lang="en-US" sz="1100" b="0" i="0" u="none" strike="noStrike" dirty="0">
                <a:solidFill>
                  <a:srgbClr val="4F81BD"/>
                </a:solidFill>
                <a:effectLst/>
              </a:rPr>
              <a:t>)</a:t>
            </a:r>
            <a:endParaRPr lang="en-US" sz="1100" b="1" dirty="0">
              <a:solidFill>
                <a:srgbClr val="007742"/>
              </a:solidFill>
            </a:endParaRPr>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5628612"/>
            <a:ext cx="3565424" cy="3163943"/>
          </a:xfrm>
          <a:prstGeom prst="rect">
            <a:avLst/>
          </a:prstGeom>
          <a:noFill/>
        </p:spPr>
        <p:txBody>
          <a:bodyPr wrap="square" lIns="100584" tIns="50292" rIns="100584" bIns="50292" rtlCol="0" anchor="t">
            <a:sp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Tourism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 and Management,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Tourism and Travel Services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Tourism and Travel Services Marketing</a:t>
            </a:r>
            <a:endParaRPr lang="en-US" sz="1100" b="0" i="0" dirty="0">
              <a:solidFill>
                <a:srgbClr val="000000"/>
              </a:solidFill>
              <a:effectLst/>
            </a:endParaRPr>
          </a:p>
          <a:p>
            <a:r>
              <a:rPr lang="en-US" sz="1100" b="1" dirty="0">
                <a:ea typeface="Calibri"/>
                <a:cs typeface="Times New Roman"/>
              </a:rPr>
              <a:t>Bachelor’s Degrees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Tourism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 and Management,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Tourism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Sport Event and Tourism Management</a:t>
            </a:r>
            <a:endParaRPr lang="en-US" sz="1100" dirty="0">
              <a:solidFill>
                <a:srgbClr val="0D6CB9"/>
              </a:solidFill>
              <a:ea typeface="Calibri" panose="020F0502020204030204" pitchFamily="34" charset="0"/>
              <a:cs typeface="Times New Roman" panose="02020603050405020304" pitchFamily="18" charset="0"/>
            </a:endParaRPr>
          </a:p>
          <a:p>
            <a:r>
              <a:rPr lang="en-US" sz="1100" b="1" dirty="0">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Tourism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 and Management,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Recreation and Resources Development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Recreation, Park, and Tourism Sciences</a:t>
            </a:r>
            <a:endParaRPr lang="en-US" sz="1100" b="0" i="0" dirty="0">
              <a:solidFill>
                <a:srgbClr val="000000"/>
              </a:solidFill>
              <a:effectLst/>
            </a:endParaRPr>
          </a:p>
          <a:p>
            <a:endParaRPr lang="en-US" sz="1100" b="1" dirty="0">
              <a:ea typeface="Calibri"/>
              <a:cs typeface="Times New Roman"/>
            </a:endParaRPr>
          </a:p>
          <a:p>
            <a:pPr marL="188595" indent="-188595">
              <a:buFont typeface="Arial"/>
              <a:buChar char="•"/>
            </a:pPr>
            <a:endParaRPr lang="en-US" sz="1100" dirty="0">
              <a:solidFill>
                <a:srgbClr val="000000"/>
              </a:solidFill>
              <a:ea typeface="Calibri"/>
              <a:cs typeface="Calibri"/>
            </a:endParaRPr>
          </a:p>
        </p:txBody>
      </p:sp>
    </p:spTree>
    <p:extLst>
      <p:ext uri="{BB962C8B-B14F-4D97-AF65-F5344CB8AC3E}">
        <p14:creationId xmlns:p14="http://schemas.microsoft.com/office/powerpoint/2010/main" val="21732828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F35E4F-FAA8-4FAD-8822-AADB56DCD390}">
  <ds:schemaRefs>
    <ds:schemaRef ds:uri="http://schemas.microsoft.com/office/2006/documentManagement/types"/>
    <ds:schemaRef ds:uri="1789a020-f992-44c4-9a54-0ef628cee430"/>
    <ds:schemaRef ds:uri="http://purl.org/dc/elements/1.1/"/>
    <ds:schemaRef ds:uri="http://schemas.openxmlformats.org/package/2006/metadata/core-properties"/>
    <ds:schemaRef ds:uri="bd0f0e78-d8ed-4ed9-b8ae-5c997e9b0c01"/>
    <ds:schemaRef ds:uri="http://schemas.microsoft.com/office/infopath/2007/PartnerControls"/>
    <ds:schemaRef ds:uri="http://purl.org/dc/term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EDDD3BB-CD05-447B-97E3-2D73FE03DCF9}">
  <ds:schemaRefs>
    <ds:schemaRef ds:uri="http://schemas.microsoft.com/sharepoint/v3/contenttype/forms"/>
  </ds:schemaRefs>
</ds:datastoreItem>
</file>

<file path=customXml/itemProps3.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8</TotalTime>
  <Words>1218</Words>
  <Application>Microsoft Office PowerPoint</Application>
  <PresentationFormat>Custom</PresentationFormat>
  <Paragraphs>164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Cover Page</vt:lpstr>
      <vt:lpstr>Culinary Arts Statewide Program of Study</vt:lpstr>
      <vt:lpstr>Lodging and Resort Management Statewide Program of Study</vt:lpstr>
      <vt:lpstr>Travel, Tourism, and Attractions Statewide Program of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Bullock, Jennifer</cp:lastModifiedBy>
  <cp:revision>21</cp:revision>
  <cp:lastPrinted>2023-05-31T19:12:15Z</cp:lastPrinted>
  <dcterms:created xsi:type="dcterms:W3CDTF">2023-02-22T18:17:43Z</dcterms:created>
  <dcterms:modified xsi:type="dcterms:W3CDTF">2023-07-11T14:50:32Z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