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1"/>
  </p:notesMasterIdLst>
  <p:handoutMasterIdLst>
    <p:handoutMasterId r:id="rId12"/>
  </p:handoutMasterIdLst>
  <p:sldIdLst>
    <p:sldId id="303" r:id="rId5"/>
    <p:sldId id="294" r:id="rId6"/>
    <p:sldId id="304" r:id="rId7"/>
    <p:sldId id="306" r:id="rId8"/>
    <p:sldId id="307" r:id="rId9"/>
    <p:sldId id="305"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90916B0-3819-A511-CE5E-595F00316EC7}" name="Kilgore, Marcette" initials="KM" userId="S::Marcette.Kilgore@tea.texas.gov::7b51becb-2360-4dcd-97d4-91c5dc466b64" providerId="AD"/>
  <p188:author id="{F3B56EC8-58B6-C502-C42E-81C8F58F1D99}" name="Hudson, Les" initials="HL" userId="S::les.hudson@tea.texas.gov::1b51e3df-f37c-4646-8151-9652bb88c0d0" providerId="AD"/>
  <p188:author id="{B2C41FDD-F99C-6F24-2C88-A4DA17B32633}" name="Bauserman, Alexis" initials="BA" userId="S::alexis.bauserman@tea.texas.gov::d99aeb51-3aaa-4185-9210-df7cb8e75af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D4ED"/>
    <a:srgbClr val="007742"/>
    <a:srgbClr val="0432FF"/>
    <a:srgbClr val="0080A3"/>
    <a:srgbClr val="008CB2"/>
    <a:srgbClr val="0000FF"/>
    <a:srgbClr val="AD621E"/>
    <a:srgbClr val="ED0000"/>
    <a:srgbClr val="FF2600"/>
    <a:srgbClr val="007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86EAC8-9303-47DC-AF6C-58FD664A448F}" v="40" dt="2023-07-12T14:30:14.114"/>
    <p1510:client id="{308391D0-9B2D-8F94-AC0C-98747D080256}" v="471" dt="2023-07-11T16:32:05.804"/>
    <p1510:client id="{4EDE35B8-0EDA-4C5E-8651-DF813557B2CC}" v="157" dt="2023-07-11T16:44:28.8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3" autoAdjust="0"/>
    <p:restoredTop sz="86388" autoAdjust="0"/>
  </p:normalViewPr>
  <p:slideViewPr>
    <p:cSldViewPr snapToGrid="0">
      <p:cViewPr varScale="1">
        <p:scale>
          <a:sx n="63" d="100"/>
          <a:sy n="63" d="100"/>
        </p:scale>
        <p:origin x="1266" y="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05ABA8-81CC-BBAF-DD27-A5C035D15EC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3D4E2CE-062A-3046-52AF-F79CEF4AC9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1CC7A1-FC6A-4A40-A94A-DAE833A7A8B9}" type="datetimeFigureOut">
              <a:rPr lang="en-US" smtClean="0"/>
              <a:t>10/11/2023</a:t>
            </a:fld>
            <a:endParaRPr lang="en-US"/>
          </a:p>
        </p:txBody>
      </p:sp>
      <p:sp>
        <p:nvSpPr>
          <p:cNvPr id="4" name="Footer Placeholder 3">
            <a:extLst>
              <a:ext uri="{FF2B5EF4-FFF2-40B4-BE49-F238E27FC236}">
                <a16:creationId xmlns:a16="http://schemas.microsoft.com/office/drawing/2014/main" id="{0D6217C9-844A-13DF-E460-6B2D1114FC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C3E589C-4C9D-3E95-7509-6B399849A6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C4E436-BB9E-4810-9DA6-8838D94C872E}" type="slidenum">
              <a:rPr lang="en-US" smtClean="0"/>
              <a:t>‹#›</a:t>
            </a:fld>
            <a:endParaRPr lang="en-US"/>
          </a:p>
        </p:txBody>
      </p:sp>
    </p:spTree>
    <p:extLst>
      <p:ext uri="{BB962C8B-B14F-4D97-AF65-F5344CB8AC3E}">
        <p14:creationId xmlns:p14="http://schemas.microsoft.com/office/powerpoint/2010/main" val="596032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01A62-EA2C-0143-A69F-D10CBB1579A6}" type="datetimeFigureOut">
              <a:rPr lang="en-US" smtClean="0"/>
              <a:t>10/11/2023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AB810-7AFB-2045-87C7-09B7157677B2}" type="slidenum">
              <a:rPr lang="en-US" smtClean="0"/>
              <a:t>‹#›</a:t>
            </a:fld>
            <a:endParaRPr lang="en-US"/>
          </a:p>
        </p:txBody>
      </p:sp>
    </p:spTree>
    <p:extLst>
      <p:ext uri="{BB962C8B-B14F-4D97-AF65-F5344CB8AC3E}">
        <p14:creationId xmlns:p14="http://schemas.microsoft.com/office/powerpoint/2010/main" val="996287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AAB810-7AFB-2045-87C7-09B7157677B2}" type="slidenum">
              <a:rPr lang="en-US" smtClean="0"/>
              <a:t>2</a:t>
            </a:fld>
            <a:endParaRPr lang="en-US"/>
          </a:p>
        </p:txBody>
      </p:sp>
    </p:spTree>
    <p:extLst>
      <p:ext uri="{BB962C8B-B14F-4D97-AF65-F5344CB8AC3E}">
        <p14:creationId xmlns:p14="http://schemas.microsoft.com/office/powerpoint/2010/main" val="2715112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036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53898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6794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5738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27FD8D-FCFD-42D5-BF38-61D2BF1DD018}"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3899176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27FD8D-FCFD-42D5-BF38-61D2BF1DD018}"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94761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27FD8D-FCFD-42D5-BF38-61D2BF1DD018}" type="datetimeFigureOut">
              <a:rPr lang="en-US" smtClean="0"/>
              <a:t>10/11/2023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68547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27FD8D-FCFD-42D5-BF38-61D2BF1DD018}" type="datetimeFigureOut">
              <a:rPr lang="en-US" smtClean="0"/>
              <a:t>10/11/2023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20785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7FD8D-FCFD-42D5-BF38-61D2BF1DD018}" type="datetimeFigureOut">
              <a:rPr lang="en-US" smtClean="0"/>
              <a:t>10/11/2023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1451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29393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4731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427FD8D-FCFD-42D5-BF38-61D2BF1DD018}" type="datetimeFigureOut">
              <a:rPr lang="en-US" smtClean="0"/>
              <a:t>10/11/2023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B5377A3-B1AA-4A1E-A233-46845C09DF58}" type="slidenum">
              <a:rPr lang="en-US" smtClean="0"/>
              <a:t>‹#›</a:t>
            </a:fld>
            <a:endParaRPr lang="en-US"/>
          </a:p>
        </p:txBody>
      </p:sp>
    </p:spTree>
    <p:extLst>
      <p:ext uri="{BB962C8B-B14F-4D97-AF65-F5344CB8AC3E}">
        <p14:creationId xmlns:p14="http://schemas.microsoft.com/office/powerpoint/2010/main" val="3155397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tea.texas.gov/system/files/hs-nursing-science_0.pdf" TargetMode="External"/><Relationship Id="rId3" Type="http://schemas.openxmlformats.org/officeDocument/2006/relationships/hyperlink" Target="https://tea.texas.gov/system/files/hs-healthcare-therapeutic_0.pdf" TargetMode="External"/><Relationship Id="rId7" Type="http://schemas.openxmlformats.org/officeDocument/2006/relationships/hyperlink" Target="https://tea.texas.gov/system/files/hs-health-informatics_0.pdf" TargetMode="External"/><Relationship Id="rId2" Type="http://schemas.openxmlformats.org/officeDocument/2006/relationships/hyperlink" Target="https://tea.texas.gov/system/files/hs-healthcare-diagnostics_0.pdf" TargetMode="External"/><Relationship Id="rId1" Type="http://schemas.openxmlformats.org/officeDocument/2006/relationships/slideLayout" Target="../slideLayouts/slideLayout1.xml"/><Relationship Id="rId6" Type="http://schemas.openxmlformats.org/officeDocument/2006/relationships/hyperlink" Target="https://tea.texas.gov/system/files/hs-medical-therapy_0.pdf" TargetMode="External"/><Relationship Id="rId5" Type="http://schemas.openxmlformats.org/officeDocument/2006/relationships/hyperlink" Target="https://tea.texas.gov/system/files/hs-exercise-science-and-wellness_0.pdf" TargetMode="External"/><Relationship Id="rId4" Type="http://schemas.openxmlformats.org/officeDocument/2006/relationships/hyperlink" Target="https://tea.texas.gov/system/files/stem-biomedical-science_0.pdf" TargetMode="Externa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texreg.sos.state.tx.us/public/readtac$ext.ViewTAC?tac_view=5&amp;ti=19&amp;pt=2&amp;ch=112&amp;sch=D&amp;rl=Y"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4502EB9-5CE0-D1A9-548E-61357CDA1786}"/>
              </a:ext>
            </a:extLst>
          </p:cNvPr>
          <p:cNvSpPr>
            <a:spLocks noGrp="1" noChangeArrowheads="1"/>
          </p:cNvSpPr>
          <p:nvPr>
            <p:ph type="title" idx="4294967295"/>
          </p:nvPr>
        </p:nvSpPr>
        <p:spPr bwMode="auto">
          <a:xfrm>
            <a:off x="0" y="969963"/>
            <a:ext cx="7772400" cy="45720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Cover Page</a:t>
            </a:r>
            <a:endParaRPr kumimoji="0" lang="en-US" alt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graphicFrame>
        <p:nvGraphicFramePr>
          <p:cNvPr id="6" name="Table 5">
            <a:extLst>
              <a:ext uri="{FF2B5EF4-FFF2-40B4-BE49-F238E27FC236}">
                <a16:creationId xmlns:a16="http://schemas.microsoft.com/office/drawing/2014/main" id="{322196A2-F140-ECF8-F0AE-505B73DDF51D}"/>
              </a:ext>
            </a:extLst>
          </p:cNvPr>
          <p:cNvGraphicFramePr>
            <a:graphicFrameLocks noGrp="1"/>
          </p:cNvGraphicFramePr>
          <p:nvPr>
            <p:extLst>
              <p:ext uri="{D42A27DB-BD31-4B8C-83A1-F6EECF244321}">
                <p14:modId xmlns:p14="http://schemas.microsoft.com/office/powerpoint/2010/main" val="1925516668"/>
              </p:ext>
            </p:extLst>
          </p:nvPr>
        </p:nvGraphicFramePr>
        <p:xfrm>
          <a:off x="830262" y="1668209"/>
          <a:ext cx="6111875" cy="1284351"/>
        </p:xfrm>
        <a:graphic>
          <a:graphicData uri="http://schemas.openxmlformats.org/drawingml/2006/table">
            <a:tbl>
              <a:tblPr firstRow="1" firstCol="1" bandRow="1"/>
              <a:tblGrid>
                <a:gridCol w="1025525">
                  <a:extLst>
                    <a:ext uri="{9D8B030D-6E8A-4147-A177-3AD203B41FA5}">
                      <a16:colId xmlns:a16="http://schemas.microsoft.com/office/drawing/2014/main" val="1369034697"/>
                    </a:ext>
                  </a:extLst>
                </a:gridCol>
                <a:gridCol w="5086350">
                  <a:extLst>
                    <a:ext uri="{9D8B030D-6E8A-4147-A177-3AD203B41FA5}">
                      <a16:colId xmlns:a16="http://schemas.microsoft.com/office/drawing/2014/main" val="2223036198"/>
                    </a:ext>
                  </a:extLst>
                </a:gridCol>
              </a:tblGrid>
              <a:tr h="0">
                <a:tc>
                  <a:txBody>
                    <a:bodyPr/>
                    <a:lstStyle/>
                    <a:p>
                      <a:pPr marL="0" marR="0" algn="r">
                        <a:lnSpc>
                          <a:spcPct val="107000"/>
                        </a:lnSpc>
                        <a:spcBef>
                          <a:spcPts val="0"/>
                        </a:spcBef>
                        <a:spcAft>
                          <a:spcPts val="0"/>
                        </a:spcAft>
                      </a:pPr>
                      <a:r>
                        <a:rPr lang="en-US" sz="1200" b="1" kern="100">
                          <a:solidFill>
                            <a:srgbClr val="000000"/>
                          </a:solidFill>
                          <a:effectLst/>
                          <a:latin typeface="Calibri"/>
                          <a:ea typeface="Calibri"/>
                          <a:cs typeface="Times New Roman"/>
                        </a:rPr>
                        <a:t>Title</a:t>
                      </a:r>
                      <a:endParaRPr lang="en-US" sz="1050" kern="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0"/>
                        </a:spcAft>
                      </a:pPr>
                      <a:r>
                        <a:rPr lang="en-US" sz="1200" kern="100" dirty="0">
                          <a:effectLst/>
                          <a:latin typeface="Calibri"/>
                          <a:ea typeface="Calibri"/>
                          <a:cs typeface="Times New Roman"/>
                        </a:rPr>
                        <a:t>Health Science Program of Study Recommended Updates.</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7214731"/>
                  </a:ext>
                </a:extLst>
              </a:tr>
              <a:tr h="0">
                <a:tc>
                  <a:txBody>
                    <a:bodyPr/>
                    <a:lstStyle/>
                    <a:p>
                      <a:pPr marL="0" marR="0" algn="r">
                        <a:lnSpc>
                          <a:spcPct val="107000"/>
                        </a:lnSpc>
                        <a:spcBef>
                          <a:spcPts val="0"/>
                        </a:spcBef>
                        <a:spcAft>
                          <a:spcPts val="0"/>
                        </a:spcAft>
                      </a:pPr>
                      <a:r>
                        <a:rPr lang="en-US" sz="1200" b="1" kern="100">
                          <a:solidFill>
                            <a:srgbClr val="000000"/>
                          </a:solidFill>
                          <a:effectLst/>
                          <a:latin typeface="Calibri"/>
                          <a:ea typeface="Calibri"/>
                          <a:cs typeface="Times New Roman"/>
                        </a:rPr>
                        <a:t>Description</a:t>
                      </a:r>
                      <a:endParaRPr lang="en-US" sz="1050" kern="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lvl="0" algn="l">
                        <a:lnSpc>
                          <a:spcPct val="100000"/>
                        </a:lnSpc>
                        <a:spcBef>
                          <a:spcPts val="0"/>
                        </a:spcBef>
                        <a:spcAft>
                          <a:spcPts val="0"/>
                        </a:spcAft>
                        <a:buNone/>
                      </a:pPr>
                      <a:r>
                        <a:rPr lang="en-US" sz="1200" b="0" i="0" u="none" strike="noStrike" kern="1200" noProof="0" dirty="0">
                          <a:solidFill>
                            <a:srgbClr val="000000"/>
                          </a:solidFill>
                          <a:effectLst/>
                          <a:latin typeface="Calibri"/>
                        </a:rPr>
                        <a:t>Program of study recommendations from the Texas Education Agency (TEA) Career and Technology Education (CTE) Advisory Committee.</a:t>
                      </a:r>
                      <a:endParaRPr lang="en-US" u="none" strike="noStrike" noProof="0" dirty="0">
                        <a:solidFill>
                          <a:srgbClr val="000000"/>
                        </a:solidFill>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6946258"/>
                  </a:ext>
                </a:extLst>
              </a:tr>
              <a:tr h="0">
                <a:tc>
                  <a:txBody>
                    <a:bodyPr/>
                    <a:lstStyle/>
                    <a:p>
                      <a:pPr marL="0" marR="0" algn="r">
                        <a:lnSpc>
                          <a:spcPct val="107000"/>
                        </a:lnSpc>
                        <a:spcBef>
                          <a:spcPts val="0"/>
                        </a:spcBef>
                        <a:spcAft>
                          <a:spcPts val="0"/>
                        </a:spcAft>
                      </a:pPr>
                      <a:r>
                        <a:rPr lang="en-US" sz="1200" b="1" kern="100">
                          <a:solidFill>
                            <a:srgbClr val="000000"/>
                          </a:solidFill>
                          <a:effectLst/>
                          <a:latin typeface="Calibri"/>
                          <a:ea typeface="Calibri"/>
                          <a:cs typeface="Times New Roman"/>
                        </a:rPr>
                        <a:t>How to Use</a:t>
                      </a:r>
                      <a:endParaRPr lang="en-US" sz="1050" kern="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D4ED"/>
                    </a:solidFill>
                  </a:tcPr>
                </a:tc>
                <a:tc>
                  <a:txBody>
                    <a:bodyPr/>
                    <a:lstStyle/>
                    <a:p>
                      <a:pPr lvl="0" algn="l">
                        <a:lnSpc>
                          <a:spcPct val="100000"/>
                        </a:lnSpc>
                        <a:spcBef>
                          <a:spcPts val="0"/>
                        </a:spcBef>
                        <a:spcAft>
                          <a:spcPts val="0"/>
                        </a:spcAft>
                        <a:buNone/>
                      </a:pPr>
                      <a:r>
                        <a:rPr lang="en-US" sz="1200" b="0" i="0" u="none" strike="noStrike" kern="1200" noProof="0" dirty="0">
                          <a:solidFill>
                            <a:srgbClr val="000000"/>
                          </a:solidFill>
                          <a:effectLst/>
                          <a:latin typeface="Calibri"/>
                        </a:rPr>
                        <a:t>These documents contain the updated program of study framework proposals. Use the key below to review the recommended updates to the programs of study.</a:t>
                      </a:r>
                      <a:endParaRPr lang="en-US" u="none" strike="noStrike" noProof="0" dirty="0">
                        <a:solidFill>
                          <a:srgbClr val="000000"/>
                        </a:solidFill>
                        <a:latin typeface="Calibri"/>
                      </a:endParaRPr>
                    </a:p>
                    <a:p>
                      <a:pPr marL="0" marR="0" lvl="0" algn="l">
                        <a:spcBef>
                          <a:spcPts val="0"/>
                        </a:spcBef>
                        <a:spcAft>
                          <a:spcPts val="0"/>
                        </a:spcAft>
                        <a:buNone/>
                      </a:pPr>
                      <a:endParaRPr lang="en-US" sz="1200" b="0" i="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478269"/>
                  </a:ext>
                </a:extLst>
              </a:tr>
            </a:tbl>
          </a:graphicData>
        </a:graphic>
      </p:graphicFrame>
      <p:graphicFrame>
        <p:nvGraphicFramePr>
          <p:cNvPr id="3" name="Table 2">
            <a:extLst>
              <a:ext uri="{FF2B5EF4-FFF2-40B4-BE49-F238E27FC236}">
                <a16:creationId xmlns:a16="http://schemas.microsoft.com/office/drawing/2014/main" id="{D0305F1F-29A6-74D1-4BEE-48CCB16BD0E5}"/>
              </a:ext>
            </a:extLst>
          </p:cNvPr>
          <p:cNvGraphicFramePr>
            <a:graphicFrameLocks noGrp="1"/>
          </p:cNvGraphicFramePr>
          <p:nvPr>
            <p:extLst>
              <p:ext uri="{D42A27DB-BD31-4B8C-83A1-F6EECF244321}">
                <p14:modId xmlns:p14="http://schemas.microsoft.com/office/powerpoint/2010/main" val="2548184694"/>
              </p:ext>
            </p:extLst>
          </p:nvPr>
        </p:nvGraphicFramePr>
        <p:xfrm>
          <a:off x="830262" y="3223451"/>
          <a:ext cx="6111875" cy="2501522"/>
        </p:xfrm>
        <a:graphic>
          <a:graphicData uri="http://schemas.openxmlformats.org/drawingml/2006/table">
            <a:tbl>
              <a:tblPr firstRow="1" firstCol="1">
                <a:tableStyleId>{5C22544A-7EE6-4342-B048-85BDC9FD1C3A}</a:tableStyleId>
              </a:tblPr>
              <a:tblGrid>
                <a:gridCol w="2944269">
                  <a:extLst>
                    <a:ext uri="{9D8B030D-6E8A-4147-A177-3AD203B41FA5}">
                      <a16:colId xmlns:a16="http://schemas.microsoft.com/office/drawing/2014/main" val="2531653642"/>
                    </a:ext>
                  </a:extLst>
                </a:gridCol>
                <a:gridCol w="3167606">
                  <a:extLst>
                    <a:ext uri="{9D8B030D-6E8A-4147-A177-3AD203B41FA5}">
                      <a16:colId xmlns:a16="http://schemas.microsoft.com/office/drawing/2014/main" val="3280428975"/>
                    </a:ext>
                  </a:extLst>
                </a:gridCol>
              </a:tblGrid>
              <a:tr h="551715">
                <a:tc>
                  <a:txBody>
                    <a:bodyPr/>
                    <a:lstStyle/>
                    <a:p>
                      <a:pPr marL="0" marR="0">
                        <a:spcBef>
                          <a:spcPts val="0"/>
                        </a:spcBef>
                        <a:spcAft>
                          <a:spcPts val="0"/>
                        </a:spcAft>
                      </a:pPr>
                      <a:r>
                        <a:rPr lang="en-US" sz="1200" kern="100">
                          <a:solidFill>
                            <a:schemeClr val="tx1"/>
                          </a:solidFill>
                          <a:effectLst/>
                        </a:rPr>
                        <a:t>Current Program of Study Names</a:t>
                      </a:r>
                      <a:endParaRPr lang="en-US" sz="1200" kern="100">
                        <a:solidFill>
                          <a:schemeClr val="tx1"/>
                        </a:solidFill>
                        <a:effectLst/>
                        <a:latin typeface="Calibri"/>
                        <a:cs typeface="Times New Roman"/>
                      </a:endParaRPr>
                    </a:p>
                    <a:p>
                      <a:pPr marL="0" marR="0" lvl="0">
                        <a:spcBef>
                          <a:spcPts val="0"/>
                        </a:spcBef>
                        <a:spcAft>
                          <a:spcPts val="0"/>
                        </a:spcAft>
                        <a:buNone/>
                      </a:pPr>
                      <a:r>
                        <a:rPr lang="en-US" sz="1000" kern="100">
                          <a:solidFill>
                            <a:schemeClr val="tx1"/>
                          </a:solidFill>
                          <a:effectLst/>
                        </a:rPr>
                        <a:t>(Links are to CURRENT framework documents)</a:t>
                      </a:r>
                      <a:endParaRPr lang="en-US" sz="1200" kern="100">
                        <a:solidFill>
                          <a:schemeClr val="tx1"/>
                        </a:solidFill>
                        <a:effectLst/>
                        <a:latin typeface="Calibri"/>
                        <a:ea typeface="Calibri" panose="020F0502020204030204"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tc>
                  <a:txBody>
                    <a:bodyPr/>
                    <a:lstStyle/>
                    <a:p>
                      <a:pPr marL="0" marR="0">
                        <a:spcBef>
                          <a:spcPts val="0"/>
                        </a:spcBef>
                        <a:spcAft>
                          <a:spcPts val="0"/>
                        </a:spcAft>
                      </a:pPr>
                      <a:r>
                        <a:rPr lang="en-US" sz="1200" kern="100">
                          <a:solidFill>
                            <a:schemeClr val="tx1"/>
                          </a:solidFill>
                          <a:effectLst/>
                        </a:rPr>
                        <a:t>Proposed Name</a:t>
                      </a:r>
                      <a:endParaRPr lang="en-US" sz="12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extLst>
                  <a:ext uri="{0D108BD9-81ED-4DB2-BD59-A6C34878D82A}">
                    <a16:rowId xmlns:a16="http://schemas.microsoft.com/office/drawing/2014/main" val="265292944"/>
                  </a:ext>
                </a:extLst>
              </a:tr>
              <a:tr h="476794">
                <a:tc>
                  <a:txBody>
                    <a:bodyPr/>
                    <a:lstStyle/>
                    <a:p>
                      <a:pPr marL="0" marR="0">
                        <a:spcBef>
                          <a:spcPts val="0"/>
                        </a:spcBef>
                        <a:spcAft>
                          <a:spcPts val="0"/>
                        </a:spcAft>
                      </a:pPr>
                      <a:r>
                        <a:rPr lang="en-US" sz="1200" u="sng" kern="100">
                          <a:solidFill>
                            <a:schemeClr val="tx1">
                              <a:lumMod val="95000"/>
                              <a:lumOff val="5000"/>
                            </a:schemeClr>
                          </a:solidFill>
                          <a:effectLst/>
                          <a:latin typeface="Calibri"/>
                          <a:cs typeface="Calibri"/>
                          <a:hlinkClick r:id="rId2">
                            <a:extLst>
                              <a:ext uri="{A12FA001-AC4F-418D-AE19-62706E023703}">
                                <ahyp:hlinkClr xmlns:ahyp="http://schemas.microsoft.com/office/drawing/2018/hyperlinkcolor" val="tx"/>
                              </a:ext>
                            </a:extLst>
                          </a:hlinkClick>
                        </a:rPr>
                        <a:t>Healthcare Diagnostics</a:t>
                      </a:r>
                    </a:p>
                    <a:p>
                      <a:pPr marL="0" marR="0">
                        <a:spcBef>
                          <a:spcPts val="0"/>
                        </a:spcBef>
                        <a:spcAft>
                          <a:spcPts val="0"/>
                        </a:spcAft>
                      </a:pPr>
                      <a:r>
                        <a:rPr lang="en-US" sz="1200" u="sng" kern="100">
                          <a:solidFill>
                            <a:schemeClr val="tx1">
                              <a:lumMod val="95000"/>
                              <a:lumOff val="5000"/>
                            </a:schemeClr>
                          </a:solidFill>
                          <a:effectLst/>
                          <a:latin typeface="Calibri"/>
                          <a:cs typeface="Calibri"/>
                          <a:hlinkClick r:id="rId3">
                            <a:extLst>
                              <a:ext uri="{A12FA001-AC4F-418D-AE19-62706E023703}">
                                <ahyp:hlinkClr xmlns:ahyp="http://schemas.microsoft.com/office/drawing/2018/hyperlinkcolor" val="tx"/>
                              </a:ext>
                            </a:extLst>
                          </a:hlinkClick>
                        </a:rPr>
                        <a:t>Healthcare Therapeutics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kern="100">
                          <a:solidFill>
                            <a:srgbClr val="7030A0"/>
                          </a:solidFill>
                          <a:effectLst/>
                          <a:latin typeface="Calibri" panose="020F0502020204030204" pitchFamily="34" charset="0"/>
                          <a:cs typeface="Calibri" panose="020F0502020204030204" pitchFamily="34" charset="0"/>
                        </a:rPr>
                        <a:t>(MERGE) Diagnostic and Therapeutic Services</a:t>
                      </a:r>
                      <a:endParaRPr lang="en-US" sz="1200" strike="noStrike" kern="100">
                        <a:solidFill>
                          <a:srgbClr val="7030A0"/>
                        </a:solidFill>
                        <a:effectLst/>
                        <a:latin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551825"/>
                  </a:ext>
                </a:extLst>
              </a:tr>
              <a:tr h="259307">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u="sng" kern="100">
                          <a:solidFill>
                            <a:schemeClr val="tx1">
                              <a:lumMod val="95000"/>
                              <a:lumOff val="5000"/>
                            </a:schemeClr>
                          </a:solidFill>
                          <a:effectLst/>
                          <a:latin typeface="Calibri"/>
                          <a:cs typeface="Calibri"/>
                          <a:hlinkClick r:id="rId4">
                            <a:extLst>
                              <a:ext uri="{A12FA001-AC4F-418D-AE19-62706E023703}">
                                <ahyp:hlinkClr xmlns:ahyp="http://schemas.microsoft.com/office/drawing/2018/hyperlinkcolor" val="tx"/>
                              </a:ext>
                            </a:extLst>
                          </a:hlinkClick>
                        </a:rPr>
                        <a:t>Biomedical Science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strike="noStrike" kern="100">
                          <a:solidFill>
                            <a:srgbClr val="007742"/>
                          </a:solidFill>
                          <a:effectLst/>
                          <a:latin typeface="Calibri"/>
                          <a:cs typeface="Calibri"/>
                        </a:rPr>
                        <a:t>(ADD) Biomedical from STEM</a:t>
                      </a:r>
                      <a:endParaRPr lang="en-US" sz="1200" strike="noStrike" kern="100">
                        <a:solidFill>
                          <a:srgbClr val="007742"/>
                        </a:solidFill>
                        <a:effectLst/>
                        <a:latin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9047071"/>
                  </a:ext>
                </a:extLst>
              </a:tr>
              <a:tr h="252745">
                <a:tc>
                  <a:txBody>
                    <a:bodyPr/>
                    <a:lstStyle/>
                    <a:p>
                      <a:pPr marL="0" marR="0" lvl="0" indent="0" algn="l" rtl="0" eaLnBrk="1" fontAlgn="auto" latinLnBrk="0" hangingPunct="1">
                        <a:lnSpc>
                          <a:spcPct val="100000"/>
                        </a:lnSpc>
                        <a:spcBef>
                          <a:spcPts val="0"/>
                        </a:spcBef>
                        <a:spcAft>
                          <a:spcPts val="0"/>
                        </a:spcAft>
                        <a:buClrTx/>
                        <a:buSzTx/>
                        <a:buFontTx/>
                        <a:buNone/>
                      </a:pPr>
                      <a:r>
                        <a:rPr lang="en-US" sz="1200" u="sng" kern="100">
                          <a:solidFill>
                            <a:schemeClr val="tx1">
                              <a:lumMod val="95000"/>
                              <a:lumOff val="5000"/>
                            </a:schemeClr>
                          </a:solidFill>
                          <a:effectLst/>
                          <a:latin typeface="Calibri"/>
                          <a:cs typeface="Calibri"/>
                          <a:hlinkClick r:id="rId5">
                            <a:extLst>
                              <a:ext uri="{A12FA001-AC4F-418D-AE19-62706E023703}">
                                <ahyp:hlinkClr xmlns:ahyp="http://schemas.microsoft.com/office/drawing/2018/hyperlinkcolor" val="tx"/>
                              </a:ext>
                            </a:extLst>
                          </a:hlinkClick>
                        </a:rPr>
                        <a:t>Exercise Science and Wellness</a:t>
                      </a:r>
                      <a:br>
                        <a:rPr lang="en-US" sz="1200" u="sng" kern="100">
                          <a:solidFill>
                            <a:srgbClr val="0D0D0D"/>
                          </a:solidFill>
                          <a:effectLst/>
                          <a:latin typeface="Calibri"/>
                          <a:cs typeface="Calibri"/>
                        </a:rPr>
                      </a:br>
                      <a:r>
                        <a:rPr lang="en-US" sz="1200" u="sng" kern="100">
                          <a:solidFill>
                            <a:schemeClr val="tx1">
                              <a:lumMod val="85000"/>
                              <a:lumOff val="15000"/>
                            </a:schemeClr>
                          </a:solidFill>
                          <a:effectLst/>
                          <a:latin typeface="Calibri"/>
                          <a:cs typeface="Calibri"/>
                          <a:hlinkClick r:id="rId6">
                            <a:extLst>
                              <a:ext uri="{A12FA001-AC4F-418D-AE19-62706E023703}">
                                <ahyp:hlinkClr xmlns:ahyp="http://schemas.microsoft.com/office/drawing/2018/hyperlinkcolor" val="tx"/>
                              </a:ext>
                            </a:extLst>
                          </a:hlinkClick>
                        </a:rPr>
                        <a:t>Medical Therapy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kumimoji="0" lang="en-US" sz="1200" b="0" i="0" u="none" strike="noStrike" kern="100" cap="none" spc="0" normalizeH="0" baseline="0" noProof="0">
                          <a:ln>
                            <a:noFill/>
                          </a:ln>
                          <a:solidFill>
                            <a:srgbClr val="7030A0"/>
                          </a:solidFill>
                          <a:effectLst/>
                          <a:uLnTx/>
                          <a:uFillTx/>
                          <a:latin typeface="Calibri"/>
                          <a:ea typeface="+mn-ea"/>
                          <a:cs typeface="Calibri"/>
                        </a:rPr>
                        <a:t>(</a:t>
                      </a:r>
                      <a:r>
                        <a:rPr lang="en-US" sz="1200" b="0" i="0" u="none" strike="noStrike" kern="100" cap="none" spc="0" normalizeH="0" baseline="0" noProof="0">
                          <a:ln>
                            <a:noFill/>
                          </a:ln>
                          <a:solidFill>
                            <a:srgbClr val="7030A0"/>
                          </a:solidFill>
                          <a:effectLst/>
                          <a:uLnTx/>
                          <a:uFillTx/>
                          <a:latin typeface="Calibri"/>
                          <a:ea typeface="+mn-ea"/>
                          <a:cs typeface="Calibri"/>
                        </a:rPr>
                        <a:t>MERGE</a:t>
                      </a:r>
                      <a:r>
                        <a:rPr kumimoji="0" lang="en-US" sz="1200" b="0" i="0" u="none" strike="noStrike" kern="100" cap="none" spc="0" normalizeH="0" baseline="0" noProof="0">
                          <a:ln>
                            <a:noFill/>
                          </a:ln>
                          <a:solidFill>
                            <a:srgbClr val="7030A0"/>
                          </a:solidFill>
                          <a:effectLst/>
                          <a:uLnTx/>
                          <a:uFillTx/>
                          <a:latin typeface="Calibri"/>
                          <a:ea typeface="+mn-ea"/>
                          <a:cs typeface="Calibri"/>
                        </a:rPr>
                        <a:t>) Exercise Science, Wellness, and Restoration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1493119"/>
                  </a:ext>
                </a:extLst>
              </a:tr>
              <a:tr h="263533">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u="sng" kern="100">
                          <a:solidFill>
                            <a:schemeClr val="tx1">
                              <a:lumMod val="95000"/>
                              <a:lumOff val="5000"/>
                            </a:schemeClr>
                          </a:solidFill>
                          <a:effectLst/>
                          <a:latin typeface="Calibri"/>
                          <a:cs typeface="Calibri"/>
                          <a:hlinkClick r:id="rId7">
                            <a:extLst>
                              <a:ext uri="{A12FA001-AC4F-418D-AE19-62706E023703}">
                                <ahyp:hlinkClr xmlns:ahyp="http://schemas.microsoft.com/office/drawing/2018/hyperlinkcolor" val="tx"/>
                              </a:ext>
                            </a:extLst>
                          </a:hlinkClick>
                        </a:rPr>
                        <a:t>Health Informatics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kern="100">
                          <a:solidFill>
                            <a:schemeClr val="tx1"/>
                          </a:solidFill>
                          <a:effectLst/>
                          <a:latin typeface="Calibri" panose="020F0502020204030204" pitchFamily="34" charset="0"/>
                          <a:cs typeface="Calibri" panose="020F0502020204030204" pitchFamily="34" charset="0"/>
                        </a:rPr>
                        <a:t>No Change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3095056"/>
                  </a:ext>
                </a:extLst>
              </a:tr>
              <a:tr h="246888">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u="sng" kern="100">
                          <a:solidFill>
                            <a:schemeClr val="tx1">
                              <a:lumMod val="95000"/>
                              <a:lumOff val="5000"/>
                            </a:schemeClr>
                          </a:solidFill>
                          <a:effectLst/>
                          <a:latin typeface="Calibri"/>
                          <a:cs typeface="Calibri"/>
                          <a:hlinkClick r:id="rId8">
                            <a:extLst>
                              <a:ext uri="{A12FA001-AC4F-418D-AE19-62706E023703}">
                                <ahyp:hlinkClr xmlns:ahyp="http://schemas.microsoft.com/office/drawing/2018/hyperlinkcolor" val="tx"/>
                              </a:ext>
                            </a:extLst>
                          </a:hlinkClick>
                        </a:rPr>
                        <a:t>Nursing Science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strike="noStrike" kern="100">
                          <a:solidFill>
                            <a:schemeClr val="tx1"/>
                          </a:solidFill>
                          <a:effectLst/>
                          <a:latin typeface="Calibri" panose="020F0502020204030204" pitchFamily="34" charset="0"/>
                          <a:cs typeface="Calibri" panose="020F0502020204030204" pitchFamily="34" charset="0"/>
                        </a:rPr>
                        <a:t>No Change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5506362"/>
                  </a:ext>
                </a:extLst>
              </a:tr>
              <a:tr h="337525">
                <a:tc>
                  <a:txBody>
                    <a:bodyPr/>
                    <a:lstStyle/>
                    <a:p>
                      <a:pPr marL="0" marR="0">
                        <a:spcBef>
                          <a:spcPts val="0"/>
                        </a:spcBef>
                        <a:spcAft>
                          <a:spcPts val="0"/>
                        </a:spcAft>
                      </a:pPr>
                      <a:endParaRPr lang="en-US" sz="1200" kern="10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strike="noStrike" kern="100" dirty="0">
                        <a:solidFill>
                          <a:schemeClr val="tx1"/>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0114214"/>
                  </a:ext>
                </a:extLst>
              </a:tr>
            </a:tbl>
          </a:graphicData>
        </a:graphic>
      </p:graphicFrame>
      <p:sp>
        <p:nvSpPr>
          <p:cNvPr id="9" name="TextBox 8">
            <a:extLst>
              <a:ext uri="{FF2B5EF4-FFF2-40B4-BE49-F238E27FC236}">
                <a16:creationId xmlns:a16="http://schemas.microsoft.com/office/drawing/2014/main" id="{1B7AAADC-01F5-56E2-52CC-55D683D62440}"/>
              </a:ext>
            </a:extLst>
          </p:cNvPr>
          <p:cNvSpPr txBox="1"/>
          <p:nvPr/>
        </p:nvSpPr>
        <p:spPr>
          <a:xfrm>
            <a:off x="830262" y="5842303"/>
            <a:ext cx="5211192" cy="1046440"/>
          </a:xfrm>
          <a:prstGeom prst="rect">
            <a:avLst/>
          </a:prstGeom>
          <a:noFill/>
        </p:spPr>
        <p:txBody>
          <a:bodyPr wrap="square" lIns="91440" tIns="45720" rIns="91440" bIns="45720" anchor="t">
            <a:spAutoFit/>
          </a:bodyPr>
          <a:lstStyle/>
          <a:p>
            <a:r>
              <a:rPr lang="en-US" sz="1400" b="1"/>
              <a:t>Key</a:t>
            </a:r>
          </a:p>
          <a:p>
            <a:pPr marL="171450" indent="-171450">
              <a:buFont typeface="Arial" panose="020B0604020202020204" pitchFamily="34" charset="0"/>
              <a:buChar char="•"/>
              <a:defRPr/>
            </a:pPr>
            <a:r>
              <a:rPr kumimoji="0" lang="en-US" sz="1200" b="0" i="0" u="none" strike="noStrike" kern="1200" cap="none" spc="0" normalizeH="0" baseline="0" noProof="0">
                <a:ln>
                  <a:noFill/>
                </a:ln>
                <a:solidFill>
                  <a:srgbClr val="007742"/>
                </a:solidFill>
                <a:effectLst/>
                <a:uLnTx/>
                <a:uFillTx/>
                <a:latin typeface="Calibri" panose="020F0502020204030204"/>
                <a:ea typeface="+mn-ea"/>
                <a:cs typeface="+mn-cs"/>
              </a:rPr>
              <a:t>(ADD)</a:t>
            </a:r>
            <a:r>
              <a:rPr lang="en-US" sz="1200">
                <a:solidFill>
                  <a:srgbClr val="007742"/>
                </a:solidFill>
                <a:latin typeface="Calibri" panose="020F0502020204030204"/>
              </a:rPr>
              <a:t> </a:t>
            </a:r>
            <a:r>
              <a:rPr kumimoji="0" lang="en-US" sz="1200" b="0" i="0" u="none" strike="noStrike" kern="1200" cap="none" spc="0" normalizeH="0" baseline="0" noProof="0">
                <a:ln>
                  <a:noFill/>
                </a:ln>
                <a:solidFill>
                  <a:srgbClr val="007742"/>
                </a:solidFill>
                <a:effectLst/>
                <a:uLnTx/>
                <a:uFillTx/>
                <a:latin typeface="Calibri" panose="020F0502020204030204"/>
                <a:ea typeface="+mn-ea"/>
                <a:cs typeface="+mn-cs"/>
              </a:rPr>
              <a:t> = Recommend Add</a:t>
            </a:r>
            <a:endParaRPr lang="en-US" sz="1400" b="1">
              <a:solidFill>
                <a:srgbClr val="007742"/>
              </a:solidFill>
            </a:endParaRPr>
          </a:p>
          <a:p>
            <a:pPr marL="171450" indent="-171450">
              <a:buFont typeface="Arial" panose="020B0604020202020204" pitchFamily="34" charset="0"/>
              <a:buChar char="•"/>
            </a:pPr>
            <a:r>
              <a:rPr lang="en-US" sz="1200">
                <a:solidFill>
                  <a:srgbClr val="ED0000"/>
                </a:solidFill>
              </a:rPr>
              <a:t>(REMOVE) = Recommend Remove</a:t>
            </a:r>
            <a:endParaRPr lang="en-US" sz="1200">
              <a:solidFill>
                <a:srgbClr val="ED0000"/>
              </a:solidFill>
              <a:ea typeface="Calibri"/>
              <a:cs typeface="Calibri"/>
            </a:endParaRPr>
          </a:p>
          <a:p>
            <a:pPr marL="171450" indent="-171450">
              <a:buFont typeface="Arial" panose="020B0604020202020204" pitchFamily="34" charset="0"/>
              <a:buChar char="•"/>
            </a:pPr>
            <a:r>
              <a:rPr lang="en-US" sz="1200">
                <a:solidFill>
                  <a:srgbClr val="0432FF"/>
                </a:solidFill>
                <a:cs typeface="Calibri" panose="020F0502020204030204"/>
              </a:rPr>
              <a:t>(UPDATE) = Recommend Title/Name Update</a:t>
            </a:r>
            <a:endParaRPr lang="en-US" sz="1200" strike="sngStrike">
              <a:solidFill>
                <a:srgbClr val="0432FF"/>
              </a:solidFill>
              <a:cs typeface="Calibri" panose="020F0502020204030204"/>
            </a:endParaRPr>
          </a:p>
          <a:p>
            <a:pPr marL="171450" indent="-171450">
              <a:buFont typeface="Arial" panose="020B0604020202020204" pitchFamily="34" charset="0"/>
              <a:buChar char="•"/>
            </a:pPr>
            <a:r>
              <a:rPr lang="en-US" sz="1200">
                <a:solidFill>
                  <a:srgbClr val="7030A0"/>
                </a:solidFill>
              </a:rPr>
              <a:t>(MERGE) = Combined Program of Study</a:t>
            </a:r>
            <a:endParaRPr lang="en-US" sz="1200">
              <a:solidFill>
                <a:srgbClr val="7030A0"/>
              </a:solidFill>
              <a:ea typeface="Calibri"/>
              <a:cs typeface="Calibri"/>
            </a:endParaRPr>
          </a:p>
        </p:txBody>
      </p:sp>
      <p:pic>
        <p:nvPicPr>
          <p:cNvPr id="7" name="Picture 6" descr="A blue and orange TEA logo">
            <a:extLst>
              <a:ext uri="{FF2B5EF4-FFF2-40B4-BE49-F238E27FC236}">
                <a16:creationId xmlns:a16="http://schemas.microsoft.com/office/drawing/2014/main" id="{29454FE4-9BAC-1B56-D50C-223DE000A81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429692" y="224727"/>
            <a:ext cx="1024890" cy="504190"/>
          </a:xfrm>
          <a:prstGeom prst="rect">
            <a:avLst/>
          </a:prstGeom>
        </p:spPr>
      </p:pic>
    </p:spTree>
    <p:extLst>
      <p:ext uri="{BB962C8B-B14F-4D97-AF65-F5344CB8AC3E}">
        <p14:creationId xmlns:p14="http://schemas.microsoft.com/office/powerpoint/2010/main" val="165436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1139094"/>
            <a:ext cx="7772400" cy="548846"/>
          </a:xfrm>
          <a:prstGeom prst="rect">
            <a:avLst/>
          </a:prstGeom>
          <a:noFill/>
          <a:ln w="57150">
            <a:solidFill>
              <a:srgbClr val="BAD4ED"/>
            </a:solid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rgbClr val="7030A0"/>
                </a:solidFill>
                <a:effectLst/>
                <a:uLnTx/>
                <a:uFillTx/>
                <a:latin typeface="Calibri"/>
                <a:ea typeface="Open Sans"/>
                <a:cs typeface="Open Sans"/>
              </a:rPr>
              <a:t>(MERGE) Diagnostic and Therapeutic Services</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1145442"/>
          </a:xfrm>
          <a:prstGeom prst="rect">
            <a:avLst/>
          </a:prstGeom>
          <a:noFill/>
          <a:ln w="57150">
            <a:solidFill>
              <a:srgbClr val="BAD4ED"/>
            </a:solidFill>
          </a:ln>
        </p:spPr>
        <p:txBody>
          <a:bodyPr wrap="square" lIns="100584" tIns="50292" rIns="100584" bIns="50292" rtlCol="0" anchor="t">
            <a:spAutoFit/>
          </a:bodyPr>
          <a:lstStyle/>
          <a:p>
            <a:pPr algn="ctr">
              <a:spcAft>
                <a:spcPts val="660"/>
              </a:spcAft>
            </a:pPr>
            <a:r>
              <a:rPr lang="en-US" b="1">
                <a:ea typeface="Open Sans"/>
                <a:cs typeface="Open Sans"/>
              </a:rPr>
              <a:t>Health Science Career Cluster</a:t>
            </a:r>
          </a:p>
          <a:p>
            <a:r>
              <a:rPr lang="en-US" sz="1100" b="0" i="0" u="none" strike="noStrike">
                <a:solidFill>
                  <a:srgbClr val="0432FF"/>
                </a:solidFill>
                <a:effectLst/>
                <a:latin typeface="Calibri"/>
                <a:cs typeface="Calibri"/>
              </a:rPr>
              <a:t>(UPDATE) The Health Science Career Cluster focuses on planning, managing, and providing therapeutic services, diagnostics services, health informatics, support services, and biotechnology research and development. To pursue a career in the health science industry, students should learn to reason, think critically, make decisions, solve problems, communicate effectively, and work well with others. ​</a:t>
            </a:r>
          </a:p>
          <a:p>
            <a:endParaRPr lang="en-US" sz="1100">
              <a:solidFill>
                <a:srgbClr val="0432FF"/>
              </a:solidFill>
              <a:ea typeface="Open Sans"/>
              <a:cs typeface="Calibri"/>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675382"/>
            <a:ext cx="7772399" cy="778675"/>
          </a:xfrm>
          <a:prstGeom prst="rect">
            <a:avLst/>
          </a:prstGeom>
          <a:solidFill>
            <a:srgbClr val="BAD4ED"/>
          </a:solidFill>
        </p:spPr>
        <p:txBody>
          <a:bodyPr wrap="square" lIns="100584" tIns="50292" rIns="100584" bIns="50292" rtlCol="0" anchor="t">
            <a:spAutoFit/>
          </a:bodyPr>
          <a:lstStyle/>
          <a:p>
            <a:r>
              <a:rPr lang="en-US" sz="1100" b="0" i="0" u="none" strike="noStrike">
                <a:solidFill>
                  <a:srgbClr val="000000"/>
                </a:solidFill>
                <a:effectLst/>
                <a:latin typeface="Calibri" panose="020F0502020204030204" pitchFamily="34" charset="0"/>
              </a:rPr>
              <a:t>The Diagnostic and Therapeutic Services program of study introduces students to occupations and educational opportunities related to diagnosing and treating acute, episodic, or chronic illness independently or as part of a healthcare team. This program of study also includes an introduction to the opportunities associated with providing treatment and counsel to patients as well as rehabilitative programs that help build or restore daily living skills to persons with disabilities or developmental delays.</a:t>
            </a:r>
            <a:r>
              <a:rPr lang="en-US" sz="1100" b="0" i="0">
                <a:solidFill>
                  <a:srgbClr val="000000"/>
                </a:solidFill>
                <a:effectLst/>
                <a:latin typeface="Calibri" panose="020F0502020204030204" pitchFamily="34" charset="0"/>
              </a:rPr>
              <a:t>​</a:t>
            </a:r>
            <a:endParaRPr lang="en-US" sz="1100">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34733" y="2739951"/>
            <a:ext cx="3752252" cy="5768019"/>
          </a:xfrm>
        </p:spPr>
        <p:txBody>
          <a:bodyPr vert="horz" lIns="91440" tIns="45720" rIns="91440" bIns="45720" rtlCol="0" anchor="t">
            <a:noAutofit/>
          </a:bodyPr>
          <a:lstStyle/>
          <a:p>
            <a:pPr marL="0" marR="0" indent="0">
              <a:lnSpc>
                <a:spcPct val="100000"/>
              </a:lnSpc>
              <a:spcBef>
                <a:spcPts val="0"/>
              </a:spcBef>
              <a:buNone/>
            </a:pPr>
            <a:r>
              <a:rPr lang="en-US" sz="1200" b="1" dirty="0">
                <a:effectLst/>
                <a:latin typeface="Calibri"/>
                <a:ea typeface="Calibri"/>
                <a:cs typeface="Calibri"/>
              </a:rPr>
              <a:t>Secondary Courses for High School Credit</a:t>
            </a:r>
          </a:p>
          <a:p>
            <a:pPr marL="0" indent="0" algn="l" rtl="0" fontAlgn="base">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1</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Principles of Health Science</a:t>
            </a:r>
            <a:r>
              <a:rPr lang="en-US" sz="1100" b="0" i="0" dirty="0">
                <a:solidFill>
                  <a:srgbClr val="000000"/>
                </a:solidFill>
                <a:effectLst/>
                <a:latin typeface="Calibri" panose="020F0502020204030204" pitchFamily="34" charset="0"/>
                <a:cs typeface="Calibri" panose="020F0502020204030204" pitchFamily="34" charset="0"/>
              </a:rPr>
              <a:t>​</a:t>
            </a:r>
          </a:p>
          <a:p>
            <a:pPr fontAlgn="base">
              <a:spcBef>
                <a:spcPts val="0"/>
              </a:spcBef>
            </a:pPr>
            <a:r>
              <a:rPr lang="en-US" sz="1100" dirty="0">
                <a:solidFill>
                  <a:srgbClr val="7030A0"/>
                </a:solidFill>
                <a:latin typeface="Calibri"/>
                <a:cs typeface="Calibri"/>
              </a:rPr>
              <a:t>(MERGE) </a:t>
            </a:r>
            <a:r>
              <a:rPr lang="en-US" sz="1100" b="0" i="0" u="none" strike="noStrike" dirty="0">
                <a:solidFill>
                  <a:srgbClr val="7030A0"/>
                </a:solidFill>
                <a:effectLst/>
                <a:latin typeface="Calibri"/>
                <a:cs typeface="Calibri"/>
              </a:rPr>
              <a:t>Principles of Therapeutic Healthcare</a:t>
            </a:r>
            <a:r>
              <a:rPr lang="en-US" sz="1100" b="0" i="0" dirty="0">
                <a:solidFill>
                  <a:srgbClr val="7030A0"/>
                </a:solidFill>
                <a:effectLst/>
                <a:latin typeface="Calibri"/>
                <a:cs typeface="Calibri"/>
              </a:rPr>
              <a:t>​</a:t>
            </a:r>
          </a:p>
          <a:p>
            <a:pPr fontAlgn="base">
              <a:spcBef>
                <a:spcPts val="0"/>
              </a:spcBef>
            </a:pPr>
            <a:r>
              <a:rPr lang="en-US" sz="1100" dirty="0">
                <a:solidFill>
                  <a:srgbClr val="7030A0"/>
                </a:solidFill>
                <a:latin typeface="Calibri"/>
                <a:cs typeface="Calibri"/>
              </a:rPr>
              <a:t>(MERGE) </a:t>
            </a:r>
            <a:r>
              <a:rPr lang="en-US" sz="1100" b="0" i="0" u="none" strike="noStrike" dirty="0">
                <a:solidFill>
                  <a:srgbClr val="7030A0"/>
                </a:solidFill>
                <a:effectLst/>
                <a:latin typeface="Calibri"/>
                <a:cs typeface="Calibri"/>
              </a:rPr>
              <a:t>Introduction to Pharmacy Science</a:t>
            </a:r>
            <a:r>
              <a:rPr lang="en-US" sz="1100" b="0" i="0" dirty="0">
                <a:solidFill>
                  <a:srgbClr val="7030A0"/>
                </a:solidFill>
                <a:effectLst/>
                <a:latin typeface="Calibri"/>
                <a:cs typeface="Calibri"/>
              </a:rPr>
              <a:t>​</a:t>
            </a:r>
          </a:p>
          <a:p>
            <a:pPr fontAlgn="base">
              <a:spcBef>
                <a:spcPts val="0"/>
              </a:spcBef>
            </a:pPr>
            <a:r>
              <a:rPr lang="en-US" sz="1100" dirty="0">
                <a:solidFill>
                  <a:srgbClr val="7030A0"/>
                </a:solidFill>
                <a:latin typeface="Calibri"/>
                <a:cs typeface="Calibri"/>
              </a:rPr>
              <a:t>(MERGE) </a:t>
            </a:r>
            <a:r>
              <a:rPr lang="en-US" sz="1100" b="0" i="0" u="none" strike="noStrike" dirty="0">
                <a:solidFill>
                  <a:srgbClr val="7030A0"/>
                </a:solidFill>
                <a:effectLst/>
                <a:latin typeface="Calibri"/>
                <a:cs typeface="Calibri"/>
              </a:rPr>
              <a:t>Introduction to Dental Science</a:t>
            </a:r>
            <a:r>
              <a:rPr lang="en-US" sz="1100" b="0" i="0" dirty="0">
                <a:solidFill>
                  <a:srgbClr val="7030A0"/>
                </a:solidFill>
                <a:effectLst/>
                <a:latin typeface="Calibri"/>
                <a:cs typeface="Calibri"/>
              </a:rPr>
              <a:t>​</a:t>
            </a:r>
          </a:p>
          <a:p>
            <a:pPr algn="l" rtl="0" fontAlgn="base">
              <a:spcBef>
                <a:spcPts val="0"/>
              </a:spcBef>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Principals of Allied Health</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spcBef>
                <a:spcPts val="0"/>
              </a:spcBef>
              <a:buSzPct val="100000"/>
            </a:pPr>
            <a:r>
              <a:rPr lang="en-US" sz="1100" dirty="0">
                <a:solidFill>
                  <a:srgbClr val="7030A0"/>
                </a:solidFill>
                <a:latin typeface="Calibri" panose="020F0502020204030204" pitchFamily="34" charset="0"/>
                <a:cs typeface="Calibri" panose="020F0502020204030204" pitchFamily="34" charset="0"/>
              </a:rPr>
              <a:t>(MERGE) </a:t>
            </a:r>
            <a:r>
              <a:rPr lang="en-US" sz="1100" b="0" i="0" u="none" strike="noStrike" dirty="0">
                <a:solidFill>
                  <a:srgbClr val="7030A0"/>
                </a:solidFill>
                <a:effectLst/>
                <a:latin typeface="Calibri" panose="020F0502020204030204" pitchFamily="34" charset="0"/>
                <a:cs typeface="Calibri" panose="020F0502020204030204" pitchFamily="34" charset="0"/>
              </a:rPr>
              <a:t>Principles of Diagnostic Healthcare </a:t>
            </a:r>
            <a:r>
              <a:rPr lang="en-US" sz="1100" b="0" i="0" dirty="0">
                <a:solidFill>
                  <a:srgbClr val="7030A0"/>
                </a:solidFill>
                <a:effectLst/>
                <a:latin typeface="Calibri" panose="020F0502020204030204" pitchFamily="34" charset="0"/>
                <a:cs typeface="Calibri" panose="020F0502020204030204" pitchFamily="34" charset="0"/>
              </a:rPr>
              <a:t>​</a:t>
            </a:r>
          </a:p>
          <a:p>
            <a:pPr marL="171450" indent="-171450" algn="l" rtl="0" fontAlgn="base">
              <a:spcBef>
                <a:spcPts val="0"/>
              </a:spcBef>
              <a:buSzPct val="100000"/>
            </a:pPr>
            <a:r>
              <a:rPr lang="en-US" sz="1100" dirty="0">
                <a:solidFill>
                  <a:srgbClr val="7030A0"/>
                </a:solidFill>
                <a:latin typeface="Calibri" panose="020F0502020204030204" pitchFamily="34" charset="0"/>
                <a:cs typeface="Calibri" panose="020F0502020204030204" pitchFamily="34" charset="0"/>
              </a:rPr>
              <a:t>(MERGE) </a:t>
            </a:r>
            <a:r>
              <a:rPr lang="en-US" sz="1100" b="0" i="0" u="none" strike="noStrike" dirty="0">
                <a:solidFill>
                  <a:srgbClr val="7030A0"/>
                </a:solidFill>
                <a:effectLst/>
                <a:latin typeface="Calibri" panose="020F0502020204030204" pitchFamily="34" charset="0"/>
                <a:cs typeface="Calibri" panose="020F0502020204030204" pitchFamily="34" charset="0"/>
              </a:rPr>
              <a:t>Introduction to Imaging Technology</a:t>
            </a:r>
            <a:r>
              <a:rPr lang="en-US" sz="1100" b="0" i="0" dirty="0">
                <a:solidFill>
                  <a:srgbClr val="7030A0"/>
                </a:solidFill>
                <a:effectLst/>
                <a:latin typeface="Calibri" panose="020F0502020204030204" pitchFamily="34" charset="0"/>
                <a:cs typeface="Calibri" panose="020F0502020204030204" pitchFamily="34" charset="0"/>
              </a:rPr>
              <a:t>​</a:t>
            </a:r>
          </a:p>
          <a:p>
            <a:pPr marL="0" indent="0" algn="l" rtl="0" fontAlgn="base">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2</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Medical Terminology</a:t>
            </a:r>
            <a:r>
              <a:rPr lang="en-US" sz="1100" b="0" i="0" dirty="0">
                <a:solidFill>
                  <a:srgbClr val="000000"/>
                </a:solidFill>
                <a:effectLst/>
                <a:latin typeface="Calibri" panose="020F0502020204030204" pitchFamily="34" charset="0"/>
                <a:cs typeface="Calibri" panose="020F0502020204030204" pitchFamily="34" charset="0"/>
              </a:rPr>
              <a:t>​</a:t>
            </a:r>
          </a:p>
          <a:p>
            <a:pPr fontAlgn="base">
              <a:spcBef>
                <a:spcPts val="0"/>
              </a:spcBef>
            </a:pPr>
            <a:r>
              <a:rPr lang="en-US" sz="1100" dirty="0">
                <a:solidFill>
                  <a:srgbClr val="7030A0"/>
                </a:solidFill>
                <a:latin typeface="Calibri"/>
                <a:cs typeface="Calibri"/>
              </a:rPr>
              <a:t>(MERGE) </a:t>
            </a:r>
            <a:r>
              <a:rPr lang="en-US" sz="1100" b="0" i="0" u="none" strike="noStrike" dirty="0">
                <a:solidFill>
                  <a:srgbClr val="7030A0"/>
                </a:solidFill>
                <a:effectLst/>
                <a:latin typeface="Calibri"/>
                <a:cs typeface="Calibri"/>
              </a:rPr>
              <a:t>Dental Anatomy and Physiology</a:t>
            </a:r>
            <a:r>
              <a:rPr lang="en-US" sz="1100" b="0" i="0" dirty="0">
                <a:solidFill>
                  <a:srgbClr val="7030A0"/>
                </a:solidFill>
                <a:effectLst/>
                <a:latin typeface="Calibri"/>
                <a:cs typeface="Calibri"/>
              </a:rPr>
              <a:t>​</a:t>
            </a:r>
          </a:p>
          <a:p>
            <a:pPr fontAlgn="base">
              <a:spcBef>
                <a:spcPts val="0"/>
              </a:spcBef>
            </a:pPr>
            <a:r>
              <a:rPr lang="en-US" sz="1100" dirty="0">
                <a:solidFill>
                  <a:srgbClr val="7030A0"/>
                </a:solidFill>
                <a:latin typeface="Calibri"/>
                <a:cs typeface="Calibri"/>
              </a:rPr>
              <a:t>(MERGE) </a:t>
            </a:r>
            <a:r>
              <a:rPr lang="en-US" sz="1100" b="0" i="0" u="none" strike="noStrike" dirty="0">
                <a:solidFill>
                  <a:srgbClr val="7030A0"/>
                </a:solidFill>
                <a:effectLst/>
                <a:latin typeface="Calibri"/>
                <a:cs typeface="Calibri"/>
              </a:rPr>
              <a:t>Pharmacy I</a:t>
            </a:r>
            <a:r>
              <a:rPr lang="en-US" sz="1100" b="0" i="0" dirty="0">
                <a:solidFill>
                  <a:srgbClr val="7030A0"/>
                </a:solidFill>
                <a:effectLst/>
                <a:latin typeface="Calibri"/>
                <a:cs typeface="Calibri"/>
              </a:rPr>
              <a:t>​</a:t>
            </a:r>
          </a:p>
          <a:p>
            <a:pPr fontAlgn="base">
              <a:spcBef>
                <a:spcPts val="0"/>
              </a:spcBef>
              <a:buSzPct val="10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Disaster Response​</a:t>
            </a:r>
          </a:p>
          <a:p>
            <a:pPr>
              <a:spcBef>
                <a:spcPts val="0"/>
              </a:spcBef>
              <a:buSzPct val="100000"/>
              <a:buFont typeface="System Font Regular"/>
              <a:buChar char="+"/>
            </a:pPr>
            <a:r>
              <a:rPr lang="en-US" sz="1100" dirty="0">
                <a:solidFill>
                  <a:srgbClr val="007742"/>
                </a:solidFill>
                <a:latin typeface="Calibri"/>
                <a:cs typeface="Calibri"/>
              </a:rPr>
              <a:t>(ADD) Allied Health Therapeutic Services </a:t>
            </a:r>
          </a:p>
          <a:p>
            <a:pPr marL="171450" indent="-171450" algn="l" rtl="0" fontAlgn="base">
              <a:spcBef>
                <a:spcPts val="0"/>
              </a:spcBef>
              <a:buSzPct val="100000"/>
            </a:pPr>
            <a:r>
              <a:rPr lang="en-US" sz="1100" dirty="0">
                <a:solidFill>
                  <a:srgbClr val="7030A0"/>
                </a:solidFill>
                <a:latin typeface="Calibri" panose="020F0502020204030204" pitchFamily="34" charset="0"/>
                <a:cs typeface="Calibri" panose="020F0502020204030204" pitchFamily="34" charset="0"/>
              </a:rPr>
              <a:t>(MERGE) </a:t>
            </a:r>
            <a:r>
              <a:rPr lang="en-US" sz="1100" b="0" i="0" u="none" strike="noStrike" dirty="0">
                <a:solidFill>
                  <a:srgbClr val="7030A0"/>
                </a:solidFill>
                <a:effectLst/>
                <a:latin typeface="Calibri" panose="020F0502020204030204" pitchFamily="34" charset="0"/>
                <a:cs typeface="Calibri" panose="020F0502020204030204" pitchFamily="34" charset="0"/>
              </a:rPr>
              <a:t>Imaging Technology I</a:t>
            </a:r>
            <a:r>
              <a:rPr lang="en-US" sz="1100" b="0" i="0" dirty="0">
                <a:solidFill>
                  <a:srgbClr val="7030A0"/>
                </a:solidFill>
                <a:effectLst/>
                <a:latin typeface="Calibri" panose="020F0502020204030204" pitchFamily="34" charset="0"/>
                <a:cs typeface="Calibri" panose="020F0502020204030204" pitchFamily="34" charset="0"/>
              </a:rPr>
              <a:t>​</a:t>
            </a:r>
          </a:p>
          <a:p>
            <a:pPr marL="0" indent="0" algn="l" rtl="0" fontAlgn="base">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3</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Anatomy and Physiology</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Health Science Theory/Health Science Clinical</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Medical Microbiology</a:t>
            </a:r>
            <a:r>
              <a:rPr lang="en-US" sz="1100" b="0" i="0" dirty="0">
                <a:solidFill>
                  <a:srgbClr val="000000"/>
                </a:solidFill>
                <a:effectLst/>
                <a:latin typeface="Calibri" panose="020F0502020204030204" pitchFamily="34" charset="0"/>
                <a:cs typeface="Calibri" panose="020F0502020204030204" pitchFamily="34" charset="0"/>
              </a:rPr>
              <a:t>​</a:t>
            </a:r>
          </a:p>
          <a:p>
            <a:pPr fontAlgn="base">
              <a:spcBef>
                <a:spcPts val="0"/>
              </a:spcBef>
            </a:pPr>
            <a:r>
              <a:rPr lang="en-US" sz="1100" dirty="0">
                <a:solidFill>
                  <a:srgbClr val="7030A0"/>
                </a:solidFill>
                <a:latin typeface="Calibri"/>
                <a:cs typeface="Calibri"/>
              </a:rPr>
              <a:t>(MERGE) </a:t>
            </a:r>
            <a:r>
              <a:rPr lang="en-US" sz="1100" b="0" i="0" u="none" strike="noStrike" dirty="0">
                <a:solidFill>
                  <a:srgbClr val="7030A0"/>
                </a:solidFill>
                <a:effectLst/>
                <a:latin typeface="Calibri"/>
                <a:cs typeface="Calibri"/>
              </a:rPr>
              <a:t>Pharmacy II</a:t>
            </a:r>
            <a:r>
              <a:rPr lang="en-US" sz="1100" b="0" i="0" dirty="0">
                <a:solidFill>
                  <a:srgbClr val="7030A0"/>
                </a:solidFill>
                <a:effectLst/>
                <a:latin typeface="Calibri"/>
                <a:cs typeface="Calibri"/>
              </a:rPr>
              <a:t>​</a:t>
            </a:r>
          </a:p>
          <a:p>
            <a:pPr fontAlgn="base">
              <a:spcBef>
                <a:spcPts val="0"/>
              </a:spcBef>
            </a:pPr>
            <a:r>
              <a:rPr lang="en-US" sz="1100" dirty="0">
                <a:solidFill>
                  <a:srgbClr val="7030A0"/>
                </a:solidFill>
                <a:latin typeface="Calibri"/>
                <a:cs typeface="Calibri"/>
              </a:rPr>
              <a:t>(MERGE) Medical Assistant​</a:t>
            </a:r>
          </a:p>
          <a:p>
            <a:pPr fontAlgn="base">
              <a:spcBef>
                <a:spcPts val="0"/>
              </a:spcBef>
            </a:pPr>
            <a:r>
              <a:rPr lang="en-US" sz="1100" dirty="0">
                <a:solidFill>
                  <a:srgbClr val="7030A0"/>
                </a:solidFill>
                <a:latin typeface="Calibri"/>
                <a:cs typeface="Calibri"/>
              </a:rPr>
              <a:t>(MERGE) Dental Equipment and Procedures​</a:t>
            </a:r>
          </a:p>
          <a:p>
            <a:pPr marL="171450" indent="-171450" algn="l" rtl="0" fontAlgn="base">
              <a:spcBef>
                <a:spcPts val="0"/>
              </a:spcBef>
              <a:buSzPct val="100000"/>
            </a:pPr>
            <a:r>
              <a:rPr lang="en-US" sz="1100" b="0" i="0" u="none" strike="noStrike" dirty="0">
                <a:solidFill>
                  <a:srgbClr val="7030A0"/>
                </a:solidFill>
                <a:effectLst/>
                <a:latin typeface="Calibri" panose="020F0502020204030204" pitchFamily="34" charset="0"/>
                <a:cs typeface="Calibri" panose="020F0502020204030204" pitchFamily="34" charset="0"/>
              </a:rPr>
              <a:t>(MERGE) Imaging Technology II</a:t>
            </a:r>
            <a:r>
              <a:rPr lang="en-US" sz="1100" b="0" i="0" dirty="0">
                <a:solidFill>
                  <a:srgbClr val="7030A0"/>
                </a:solidFill>
                <a:effectLst/>
                <a:latin typeface="Calibri" panose="020F0502020204030204" pitchFamily="34" charset="0"/>
                <a:cs typeface="Calibri" panose="020F0502020204030204" pitchFamily="34" charset="0"/>
              </a:rPr>
              <a:t>​</a:t>
            </a:r>
          </a:p>
          <a:p>
            <a:pPr algn="l" rtl="0" fontAlgn="base">
              <a:spcBef>
                <a:spcPts val="0"/>
              </a:spcBef>
              <a:buSzPct val="100000"/>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Respiratory Therapy I</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spcBef>
                <a:spcPts val="0"/>
              </a:spcBef>
              <a:buSzPct val="100000"/>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Emergency Medical Technician—Basic</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spcBef>
                <a:spcPts val="0"/>
              </a:spcBef>
              <a:buSzPct val="100000"/>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Clinical Ethics</a:t>
            </a:r>
            <a:r>
              <a:rPr lang="en-US" sz="1100" b="0" i="0" dirty="0">
                <a:solidFill>
                  <a:srgbClr val="007742"/>
                </a:solidFill>
                <a:effectLst/>
                <a:latin typeface="Calibri" panose="020F0502020204030204" pitchFamily="34" charset="0"/>
                <a:cs typeface="Calibri" panose="020F0502020204030204" pitchFamily="34" charset="0"/>
              </a:rPr>
              <a:t>​</a:t>
            </a:r>
          </a:p>
          <a:p>
            <a:pPr marL="0" indent="0" algn="l" rtl="0" fontAlgn="base">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4</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Pathophysiology</a:t>
            </a:r>
            <a:r>
              <a:rPr lang="en-US" sz="1100" b="0" i="0" dirty="0">
                <a:solidFill>
                  <a:srgbClr val="000000"/>
                </a:solidFill>
                <a:effectLst/>
                <a:latin typeface="Calibri" panose="020F0502020204030204" pitchFamily="34" charset="0"/>
                <a:cs typeface="Calibri" panose="020F0502020204030204" pitchFamily="34" charset="0"/>
              </a:rPr>
              <a:t>​</a:t>
            </a:r>
          </a:p>
          <a:p>
            <a:pPr fontAlgn="base">
              <a:spcBef>
                <a:spcPts val="0"/>
              </a:spcBef>
            </a:pPr>
            <a:r>
              <a:rPr lang="en-US" sz="1100" dirty="0">
                <a:solidFill>
                  <a:srgbClr val="7030A0"/>
                </a:solidFill>
                <a:latin typeface="Calibri"/>
                <a:cs typeface="Calibri"/>
              </a:rPr>
              <a:t>(MERGE) Pharmacology​</a:t>
            </a:r>
            <a:endParaRPr lang="en-US" sz="1100" b="0" i="0" dirty="0">
              <a:solidFill>
                <a:srgbClr val="7030A0"/>
              </a:solidFill>
              <a:effectLst/>
              <a:latin typeface="Calibri"/>
              <a:cs typeface="Calibri"/>
            </a:endParaRPr>
          </a:p>
          <a:p>
            <a:pPr algn="l" rtl="0" fontAlgn="base">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Practicum in Health Science</a:t>
            </a:r>
            <a:r>
              <a:rPr lang="en-US" sz="1100" b="0" i="0" dirty="0">
                <a:solidFill>
                  <a:srgbClr val="000000"/>
                </a:solidFill>
                <a:effectLst/>
                <a:latin typeface="Calibri" panose="020F0502020204030204" pitchFamily="34" charset="0"/>
                <a:cs typeface="Calibri" panose="020F0502020204030204" pitchFamily="34" charset="0"/>
              </a:rPr>
              <a:t>​</a:t>
            </a:r>
          </a:p>
          <a:p>
            <a:pPr fontAlgn="base">
              <a:spcBef>
                <a:spcPts val="0"/>
              </a:spcBef>
              <a:buFont typeface="System Font Regular"/>
              <a:buChar char="+"/>
            </a:pPr>
            <a:r>
              <a:rPr lang="en-US" sz="1100" dirty="0">
                <a:solidFill>
                  <a:srgbClr val="007742"/>
                </a:solidFill>
                <a:latin typeface="Calibri"/>
                <a:cs typeface="Calibri"/>
              </a:rPr>
              <a:t>(ADD) </a:t>
            </a:r>
            <a:r>
              <a:rPr lang="en-US" sz="1100" b="0" i="0" u="none" strike="noStrike" dirty="0">
                <a:solidFill>
                  <a:srgbClr val="007742"/>
                </a:solidFill>
                <a:effectLst/>
                <a:latin typeface="Calibri"/>
                <a:cs typeface="Calibri"/>
              </a:rPr>
              <a:t>Sterile Processing</a:t>
            </a:r>
            <a:r>
              <a:rPr lang="en-US" sz="1100" dirty="0">
                <a:solidFill>
                  <a:srgbClr val="007742"/>
                </a:solidFill>
                <a:latin typeface="Calibri"/>
                <a:cs typeface="Calibri"/>
              </a:rPr>
              <a:t>  (TBD)</a:t>
            </a:r>
            <a:endParaRPr lang="en-US" sz="1100" b="0" i="0" dirty="0">
              <a:solidFill>
                <a:srgbClr val="007742"/>
              </a:solidFill>
              <a:effectLst/>
              <a:latin typeface="Calibri" panose="020F0502020204030204" pitchFamily="34" charset="0"/>
              <a:cs typeface="Calibri" panose="020F0502020204030204" pitchFamily="34" charset="0"/>
            </a:endParaRPr>
          </a:p>
          <a:p>
            <a:pPr algn="l" rtl="0" fontAlgn="base">
              <a:spcBef>
                <a:spcPts val="0"/>
              </a:spcBef>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Respiratory Therapy II</a:t>
            </a:r>
            <a:endParaRPr lang="en-US" sz="1100" b="0" i="0" dirty="0">
              <a:solidFill>
                <a:srgbClr val="007742"/>
              </a:solidFill>
              <a:effectLst/>
              <a:latin typeface="Calibri" panose="020F0502020204030204" pitchFamily="34" charset="0"/>
              <a:cs typeface="Calibri" panose="020F0502020204030204" pitchFamily="34" charset="0"/>
            </a:endParaRPr>
          </a:p>
          <a:p>
            <a:pPr algn="l" rtl="0" fontAlgn="base">
              <a:spcBef>
                <a:spcPts val="0"/>
              </a:spcBef>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Mathematics for Medical Professionals</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spcBef>
                <a:spcPts val="0"/>
              </a:spcBef>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Optical Technician</a:t>
            </a:r>
            <a:r>
              <a:rPr lang="en-US" sz="1100" b="0" i="0" dirty="0">
                <a:solidFill>
                  <a:srgbClr val="007742"/>
                </a:solidFill>
                <a:effectLst/>
                <a:latin typeface="Calibri" panose="020F0502020204030204" pitchFamily="34" charset="0"/>
                <a:cs typeface="Calibri" panose="020F0502020204030204" pitchFamily="34" charset="0"/>
              </a:rPr>
              <a:t>​</a:t>
            </a:r>
          </a:p>
          <a:p>
            <a:pPr marL="0" indent="-188595">
              <a:lnSpc>
                <a:spcPct val="100000"/>
              </a:lnSpc>
              <a:spcBef>
                <a:spcPts val="0"/>
              </a:spcBef>
              <a:buFont typeface="Arial"/>
              <a:buChar char="•"/>
            </a:pPr>
            <a:endParaRPr lang="en-US" sz="1100" dirty="0">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3949767" y="2702280"/>
            <a:ext cx="3625118" cy="4518160"/>
          </a:xfrm>
          <a:prstGeom prst="rect">
            <a:avLst/>
          </a:prstGeom>
          <a:noFill/>
        </p:spPr>
        <p:txBody>
          <a:bodyPr wrap="square" lIns="100584" tIns="50292" rIns="100584" bIns="50292" rtlCol="0" anchor="t">
            <a:spAutoFit/>
          </a:bodyPr>
          <a:lstStyle/>
          <a:p>
            <a:r>
              <a:rPr lang="en-US" sz="1200" b="1">
                <a:ea typeface="Calibri"/>
                <a:cs typeface="Times New Roman"/>
              </a:rPr>
              <a:t>Postsecondary Opportunities</a:t>
            </a:r>
          </a:p>
          <a:p>
            <a:r>
              <a:rPr lang="en-US" sz="1100" b="1">
                <a:latin typeface="Calibri" panose="020F0502020204030204" pitchFamily="34" charset="0"/>
                <a:ea typeface="Calibri"/>
                <a:cs typeface="Calibri" panose="020F0502020204030204" pitchFamily="34" charset="0"/>
              </a:rPr>
              <a:t>Associate Degrees</a:t>
            </a:r>
          </a:p>
          <a:p>
            <a:pPr marL="171450" indent="-171450" algn="l" rtl="0" fontAlgn="base">
              <a:buSzPct val="100000"/>
              <a:buFont typeface="Arial"/>
              <a:buChar char="•"/>
            </a:pPr>
            <a:r>
              <a:rPr lang="en-US" sz="1100" b="0" i="0" u="none" strike="noStrike">
                <a:solidFill>
                  <a:srgbClr val="7030A0"/>
                </a:solidFill>
                <a:effectLst/>
                <a:latin typeface="Calibri" panose="020F0502020204030204" pitchFamily="34" charset="0"/>
                <a:cs typeface="Calibri" panose="020F0502020204030204" pitchFamily="34" charset="0"/>
              </a:rPr>
              <a:t>(MERGE) Dental Hygienist</a:t>
            </a:r>
            <a:r>
              <a:rPr lang="en-US" sz="1100" b="0" i="0">
                <a:solidFill>
                  <a:srgbClr val="7030A0"/>
                </a:solidFill>
                <a:effectLst/>
                <a:latin typeface="Calibri" panose="020F0502020204030204" pitchFamily="34" charset="0"/>
                <a:cs typeface="Calibri" panose="020F0502020204030204" pitchFamily="34" charset="0"/>
              </a:rPr>
              <a:t>​</a:t>
            </a:r>
          </a:p>
          <a:p>
            <a:pPr marL="171450" indent="-171450" algn="l" rtl="0" fontAlgn="base">
              <a:buSzPct val="100000"/>
              <a:buFont typeface="Arial"/>
              <a:buChar char="•"/>
            </a:pPr>
            <a:r>
              <a:rPr lang="en-US" sz="1100" b="0" i="0" u="none" strike="noStrike">
                <a:solidFill>
                  <a:srgbClr val="7030A0"/>
                </a:solidFill>
                <a:effectLst/>
                <a:latin typeface="Calibri" panose="020F0502020204030204" pitchFamily="34" charset="0"/>
                <a:cs typeface="Calibri" panose="020F0502020204030204" pitchFamily="34" charset="0"/>
              </a:rPr>
              <a:t>(MERGE) Surgical Technician</a:t>
            </a:r>
            <a:r>
              <a:rPr lang="en-US" sz="1100" b="0" i="0">
                <a:solidFill>
                  <a:srgbClr val="7030A0"/>
                </a:solidFill>
                <a:effectLst/>
                <a:latin typeface="Calibri" panose="020F0502020204030204" pitchFamily="34" charset="0"/>
                <a:cs typeface="Calibri" panose="020F0502020204030204" pitchFamily="34" charset="0"/>
              </a:rPr>
              <a:t>​</a:t>
            </a:r>
          </a:p>
          <a:p>
            <a:pPr marL="171450" indent="-171450" algn="l" rtl="0" fontAlgn="base">
              <a:buSzPct val="100000"/>
              <a:buFont typeface="Arial"/>
              <a:buChar char="•"/>
            </a:pPr>
            <a:r>
              <a:rPr lang="en-US" sz="1100" b="0" i="0" u="none" strike="noStrike">
                <a:solidFill>
                  <a:srgbClr val="7030A0"/>
                </a:solidFill>
                <a:effectLst/>
                <a:latin typeface="Calibri" panose="020F0502020204030204" pitchFamily="34" charset="0"/>
                <a:cs typeface="Calibri" panose="020F0502020204030204" pitchFamily="34" charset="0"/>
              </a:rPr>
              <a:t>(MERGE) Medical Laboratory Technology </a:t>
            </a:r>
            <a:r>
              <a:rPr lang="en-US" sz="1100" b="0" i="0">
                <a:solidFill>
                  <a:srgbClr val="7030A0"/>
                </a:solidFill>
                <a:effectLst/>
                <a:latin typeface="Calibri" panose="020F0502020204030204" pitchFamily="34" charset="0"/>
                <a:cs typeface="Calibri" panose="020F0502020204030204" pitchFamily="34" charset="0"/>
              </a:rPr>
              <a:t>​</a:t>
            </a:r>
          </a:p>
          <a:p>
            <a:pPr marL="171450" indent="-171450" algn="l" rtl="0" fontAlgn="base">
              <a:buSzPct val="100000"/>
              <a:buFont typeface="Arial"/>
              <a:buChar char="•"/>
            </a:pPr>
            <a:r>
              <a:rPr lang="en-US" sz="1100" b="0" i="0" u="none" strike="noStrike">
                <a:solidFill>
                  <a:srgbClr val="7030A0"/>
                </a:solidFill>
                <a:effectLst/>
                <a:latin typeface="Calibri" panose="020F0502020204030204" pitchFamily="34" charset="0"/>
                <a:cs typeface="Calibri" panose="020F0502020204030204" pitchFamily="34" charset="0"/>
              </a:rPr>
              <a:t>(MERGE) Respiratory Therapy</a:t>
            </a:r>
            <a:r>
              <a:rPr lang="en-US" sz="1100" b="0" i="0">
                <a:solidFill>
                  <a:srgbClr val="7030A0"/>
                </a:solidFill>
                <a:effectLst/>
                <a:latin typeface="Calibri" panose="020F0502020204030204" pitchFamily="34" charset="0"/>
                <a:cs typeface="Calibri" panose="020F0502020204030204" pitchFamily="34" charset="0"/>
              </a:rPr>
              <a:t>​</a:t>
            </a:r>
          </a:p>
          <a:p>
            <a:pPr marL="171450" indent="-171450" algn="l" rtl="0" fontAlgn="base">
              <a:buSzPct val="100000"/>
              <a:buFont typeface="Arial"/>
              <a:buChar char="•"/>
            </a:pPr>
            <a:r>
              <a:rPr lang="en-US" sz="1100" b="0" i="0" u="none" strike="noStrike">
                <a:solidFill>
                  <a:srgbClr val="7030A0"/>
                </a:solidFill>
                <a:effectLst/>
                <a:latin typeface="Calibri" panose="020F0502020204030204" pitchFamily="34" charset="0"/>
                <a:cs typeface="Calibri" panose="020F0502020204030204" pitchFamily="34" charset="0"/>
              </a:rPr>
              <a:t>(MERGE) Nuclear Medicine</a:t>
            </a:r>
            <a:r>
              <a:rPr lang="en-US" sz="1100" b="0" i="0">
                <a:solidFill>
                  <a:srgbClr val="7030A0"/>
                </a:solidFill>
                <a:effectLst/>
                <a:latin typeface="Calibri" panose="020F0502020204030204" pitchFamily="34" charset="0"/>
                <a:cs typeface="Calibri" panose="020F0502020204030204" pitchFamily="34" charset="0"/>
              </a:rPr>
              <a:t>​ Technology/Technologist</a:t>
            </a:r>
          </a:p>
          <a:p>
            <a:pPr marL="171450" indent="-171450" algn="l" rtl="0" fontAlgn="base">
              <a:buSzPct val="100000"/>
              <a:buFont typeface="Arial"/>
              <a:buChar char="•"/>
            </a:pPr>
            <a:r>
              <a:rPr lang="en-US" sz="1100" b="0" i="0" u="none" strike="noStrike">
                <a:solidFill>
                  <a:srgbClr val="7030A0"/>
                </a:solidFill>
                <a:effectLst/>
                <a:latin typeface="Calibri" panose="020F0502020204030204" pitchFamily="34" charset="0"/>
                <a:cs typeface="Calibri" panose="020F0502020204030204" pitchFamily="34" charset="0"/>
              </a:rPr>
              <a:t>(MERGE) Magnetic Resonance Imaging (MRI) Technology/Technician</a:t>
            </a:r>
            <a:endParaRPr lang="en-US" sz="1100">
              <a:solidFill>
                <a:srgbClr val="7030A0"/>
              </a:solidFill>
              <a:latin typeface="Calibri" panose="020F0502020204030204" pitchFamily="34" charset="0"/>
              <a:ea typeface="Calibri" panose="020F0502020204030204" pitchFamily="34" charset="0"/>
              <a:cs typeface="Calibri" panose="020F0502020204030204" pitchFamily="34" charset="0"/>
            </a:endParaRPr>
          </a:p>
          <a:p>
            <a:pPr marL="188595" indent="-188595">
              <a:buFont typeface="Arial"/>
              <a:buChar char="•"/>
            </a:pPr>
            <a:endParaRPr lang="en-US" sz="1100">
              <a:latin typeface="Calibri" panose="020F0502020204030204" pitchFamily="34" charset="0"/>
              <a:ea typeface="Calibri" panose="020F0502020204030204" pitchFamily="34" charset="0"/>
              <a:cs typeface="Calibri" panose="020F0502020204030204" pitchFamily="34" charset="0"/>
            </a:endParaRPr>
          </a:p>
          <a:p>
            <a:r>
              <a:rPr lang="en-US" sz="1100" b="1">
                <a:latin typeface="Calibri" panose="020F0502020204030204" pitchFamily="34" charset="0"/>
                <a:ea typeface="Calibri"/>
                <a:cs typeface="Calibri" panose="020F0502020204030204" pitchFamily="34" charset="0"/>
              </a:rPr>
              <a:t>Bachelor’s Degrees</a:t>
            </a:r>
            <a:endParaRPr lang="en-US" sz="1100">
              <a:solidFill>
                <a:srgbClr val="0D6CB9"/>
              </a:solidFill>
              <a:latin typeface="Calibri" panose="020F0502020204030204" pitchFamily="34" charset="0"/>
              <a:ea typeface="Calibri"/>
              <a:cs typeface="Calibri" panose="020F0502020204030204" pitchFamily="34" charset="0"/>
            </a:endParaRPr>
          </a:p>
          <a:p>
            <a:pPr marL="171450" indent="-171450" algn="l" rtl="0" fontAlgn="base">
              <a:buSzPct val="100000"/>
              <a:buFont typeface="Arial"/>
              <a:buChar char="•"/>
            </a:pPr>
            <a:r>
              <a:rPr lang="en-US" sz="1100">
                <a:solidFill>
                  <a:srgbClr val="7030A0"/>
                </a:solidFill>
                <a:latin typeface="Calibri" panose="020F0502020204030204" pitchFamily="34" charset="0"/>
                <a:cs typeface="Calibri" panose="020F0502020204030204" pitchFamily="34" charset="0"/>
              </a:rPr>
              <a:t>(MERGE) </a:t>
            </a:r>
            <a:r>
              <a:rPr lang="en-US" sz="1100" b="0" i="0" u="none" strike="noStrike">
                <a:solidFill>
                  <a:srgbClr val="7030A0"/>
                </a:solidFill>
                <a:effectLst/>
                <a:latin typeface="Calibri" panose="020F0502020204030204" pitchFamily="34" charset="0"/>
                <a:cs typeface="Calibri" panose="020F0502020204030204" pitchFamily="34" charset="0"/>
              </a:rPr>
              <a:t>Public Health</a:t>
            </a:r>
            <a:r>
              <a:rPr lang="en-US" sz="1100" b="0" i="0">
                <a:solidFill>
                  <a:srgbClr val="7030A0"/>
                </a:solidFill>
                <a:effectLst/>
                <a:latin typeface="Calibri" panose="020F0502020204030204" pitchFamily="34" charset="0"/>
                <a:cs typeface="Calibri" panose="020F0502020204030204" pitchFamily="34" charset="0"/>
              </a:rPr>
              <a:t>​</a:t>
            </a:r>
          </a:p>
          <a:p>
            <a:pPr marL="171450" indent="-171450" algn="l" rtl="0" fontAlgn="base">
              <a:buSzPct val="100000"/>
              <a:buFont typeface="Arial"/>
              <a:buChar char="•"/>
            </a:pPr>
            <a:r>
              <a:rPr lang="en-US" sz="1100" b="0" i="0" u="none" strike="noStrike">
                <a:solidFill>
                  <a:srgbClr val="7030A0"/>
                </a:solidFill>
                <a:effectLst/>
                <a:latin typeface="Calibri" panose="020F0502020204030204" pitchFamily="34" charset="0"/>
                <a:cs typeface="Calibri" panose="020F0502020204030204" pitchFamily="34" charset="0"/>
              </a:rPr>
              <a:t>(MERGE) Medical Laboratory Technology </a:t>
            </a:r>
            <a:r>
              <a:rPr lang="en-US" sz="1100" b="0" i="0">
                <a:solidFill>
                  <a:srgbClr val="7030A0"/>
                </a:solidFill>
                <a:effectLst/>
                <a:latin typeface="Calibri" panose="020F0502020204030204" pitchFamily="34" charset="0"/>
                <a:cs typeface="Calibri" panose="020F0502020204030204" pitchFamily="34" charset="0"/>
              </a:rPr>
              <a:t>​</a:t>
            </a:r>
          </a:p>
          <a:p>
            <a:pPr marL="171450" indent="-171450" algn="l" rtl="0" fontAlgn="base">
              <a:buSzPct val="100000"/>
              <a:buFont typeface="Arial"/>
              <a:buChar char="•"/>
            </a:pPr>
            <a:r>
              <a:rPr lang="en-US" sz="1100" b="0" i="0" u="none" strike="noStrike">
                <a:solidFill>
                  <a:srgbClr val="7030A0"/>
                </a:solidFill>
                <a:effectLst/>
                <a:latin typeface="Calibri" panose="020F0502020204030204" pitchFamily="34" charset="0"/>
                <a:cs typeface="Calibri" panose="020F0502020204030204" pitchFamily="34" charset="0"/>
              </a:rPr>
              <a:t>(MERGE) Respiratory Therapy</a:t>
            </a:r>
            <a:r>
              <a:rPr lang="en-US" sz="1100" b="0" i="0">
                <a:solidFill>
                  <a:srgbClr val="7030A0"/>
                </a:solidFill>
                <a:effectLst/>
                <a:latin typeface="Calibri" panose="020F0502020204030204" pitchFamily="34" charset="0"/>
                <a:cs typeface="Calibri" panose="020F0502020204030204" pitchFamily="34" charset="0"/>
              </a:rPr>
              <a:t>​</a:t>
            </a:r>
          </a:p>
          <a:p>
            <a:pPr marL="171450" indent="-171450" algn="l" rtl="0" fontAlgn="base">
              <a:buSzPct val="100000"/>
              <a:buFont typeface="Arial"/>
              <a:buChar char="•"/>
            </a:pPr>
            <a:r>
              <a:rPr lang="en-US" sz="1100" b="0" i="0" u="none" strike="noStrike">
                <a:solidFill>
                  <a:srgbClr val="7030A0"/>
                </a:solidFill>
                <a:effectLst/>
                <a:latin typeface="Calibri" panose="020F0502020204030204" pitchFamily="34" charset="0"/>
                <a:cs typeface="Calibri" panose="020F0502020204030204" pitchFamily="34" charset="0"/>
              </a:rPr>
              <a:t>(MERGE) Registered Nurse</a:t>
            </a:r>
            <a:r>
              <a:rPr lang="en-US" sz="1100" b="0" i="0">
                <a:solidFill>
                  <a:srgbClr val="7030A0"/>
                </a:solidFill>
                <a:effectLst/>
                <a:latin typeface="Calibri" panose="020F0502020204030204" pitchFamily="34" charset="0"/>
                <a:cs typeface="Calibri" panose="020F0502020204030204" pitchFamily="34" charset="0"/>
              </a:rPr>
              <a:t>​</a:t>
            </a:r>
          </a:p>
          <a:p>
            <a:pPr marL="171450" indent="-171450" algn="l" rtl="0" fontAlgn="base">
              <a:buSzPct val="100000"/>
              <a:buFont typeface="Arial"/>
              <a:buChar char="•"/>
            </a:pPr>
            <a:r>
              <a:rPr lang="en-US" sz="1100" b="0" i="0" u="none" strike="noStrike">
                <a:solidFill>
                  <a:srgbClr val="7030A0"/>
                </a:solidFill>
                <a:effectLst/>
                <a:latin typeface="Calibri" panose="020F0502020204030204" pitchFamily="34" charset="0"/>
                <a:cs typeface="Calibri" panose="020F0502020204030204" pitchFamily="34" charset="0"/>
              </a:rPr>
              <a:t>(MERGE) Health Educator</a:t>
            </a:r>
            <a:r>
              <a:rPr lang="en-US" sz="1100" b="0" i="0">
                <a:solidFill>
                  <a:srgbClr val="7030A0"/>
                </a:solidFill>
                <a:effectLst/>
                <a:latin typeface="Calibri" panose="020F0502020204030204" pitchFamily="34" charset="0"/>
                <a:cs typeface="Calibri" panose="020F0502020204030204" pitchFamily="34" charset="0"/>
              </a:rPr>
              <a:t>​</a:t>
            </a:r>
          </a:p>
          <a:p>
            <a:pPr marL="171450" indent="-171450" algn="l" rtl="0" fontAlgn="base">
              <a:buSzPct val="100000"/>
              <a:buFont typeface="Arial"/>
              <a:buChar char="•"/>
            </a:pPr>
            <a:r>
              <a:rPr lang="en-US" sz="1100" b="0" i="0" u="none" strike="noStrike">
                <a:solidFill>
                  <a:srgbClr val="7030A0"/>
                </a:solidFill>
                <a:effectLst/>
                <a:latin typeface="Calibri" panose="020F0502020204030204" pitchFamily="34" charset="0"/>
                <a:cs typeface="Calibri" panose="020F0502020204030204" pitchFamily="34" charset="0"/>
              </a:rPr>
              <a:t>(MERGE) Radiologic Technology </a:t>
            </a:r>
            <a:endParaRPr lang="en-US" sz="1100">
              <a:solidFill>
                <a:srgbClr val="7030A0"/>
              </a:solidFill>
              <a:latin typeface="Calibri" panose="020F0502020204030204" pitchFamily="34" charset="0"/>
              <a:ea typeface="Calibri"/>
              <a:cs typeface="Calibri" panose="020F0502020204030204" pitchFamily="34" charset="0"/>
            </a:endParaRPr>
          </a:p>
          <a:p>
            <a:endParaRPr lang="en-US" sz="1100">
              <a:solidFill>
                <a:srgbClr val="0D6CB9"/>
              </a:solidFill>
              <a:latin typeface="Calibri" panose="020F0502020204030204" pitchFamily="34" charset="0"/>
              <a:ea typeface="Calibri" panose="020F0502020204030204" pitchFamily="34" charset="0"/>
              <a:cs typeface="Calibri" panose="020F0502020204030204" pitchFamily="34" charset="0"/>
            </a:endParaRPr>
          </a:p>
          <a:p>
            <a:r>
              <a:rPr lang="en-US" sz="1100" b="1">
                <a:latin typeface="Calibri" panose="020F0502020204030204" pitchFamily="34" charset="0"/>
                <a:ea typeface="Calibri"/>
                <a:cs typeface="Calibri" panose="020F0502020204030204" pitchFamily="34" charset="0"/>
              </a:rPr>
              <a:t>Master’s, Doctoral, and Professional Degrees</a:t>
            </a:r>
          </a:p>
          <a:p>
            <a:pPr marL="171450" indent="-171450" fontAlgn="base">
              <a:buFont typeface="Arial" panose="020B0604020202020204" pitchFamily="34" charset="0"/>
              <a:buChar char="•"/>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Radiologic Technology </a:t>
            </a:r>
          </a:p>
          <a:p>
            <a:pPr marL="171450" indent="-171450" algn="l" rtl="0" fontAlgn="base">
              <a:buFont typeface="Arial"/>
              <a:buChar char="•"/>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Master of Science in Dentistry</a:t>
            </a:r>
            <a:r>
              <a:rPr lang="en-US" sz="1100" b="0" i="0">
                <a:solidFill>
                  <a:srgbClr val="7030A0"/>
                </a:solidFill>
                <a:effectLst/>
                <a:latin typeface="Calibri"/>
                <a:cs typeface="Calibri"/>
              </a:rPr>
              <a:t>​</a:t>
            </a:r>
          </a:p>
          <a:p>
            <a:pPr marL="171450" indent="-171450" algn="l" rtl="0" fontAlgn="base">
              <a:buFont typeface="Arial"/>
              <a:buChar char="•"/>
            </a:pPr>
            <a:r>
              <a:rPr lang="en-US" sz="1100" b="0" i="0" u="none" strike="noStrike">
                <a:solidFill>
                  <a:srgbClr val="7030A0"/>
                </a:solidFill>
                <a:effectLst/>
                <a:latin typeface="Calibri" panose="020F0502020204030204" pitchFamily="34" charset="0"/>
                <a:cs typeface="Calibri" panose="020F0502020204030204" pitchFamily="34" charset="0"/>
              </a:rPr>
              <a:t>(MERGE) Physician Assistant</a:t>
            </a:r>
            <a:r>
              <a:rPr lang="en-US" sz="1100" b="0" i="0">
                <a:solidFill>
                  <a:srgbClr val="7030A0"/>
                </a:solidFill>
                <a:effectLst/>
                <a:latin typeface="Calibri" panose="020F0502020204030204" pitchFamily="34" charset="0"/>
                <a:cs typeface="Calibri" panose="020F0502020204030204" pitchFamily="34" charset="0"/>
              </a:rPr>
              <a:t>​</a:t>
            </a:r>
          </a:p>
          <a:p>
            <a:pPr marL="171450" indent="-171450" algn="l" rtl="0" fontAlgn="base">
              <a:buFont typeface="Arial"/>
              <a:buChar char="•"/>
            </a:pPr>
            <a:r>
              <a:rPr lang="en-US" sz="1100">
                <a:solidFill>
                  <a:srgbClr val="7030A0"/>
                </a:solidFill>
                <a:latin typeface="Calibri" panose="020F0502020204030204" pitchFamily="34" charset="0"/>
                <a:cs typeface="Calibri" panose="020F0502020204030204" pitchFamily="34" charset="0"/>
              </a:rPr>
              <a:t>(MERGE) </a:t>
            </a:r>
            <a:r>
              <a:rPr lang="en-US" sz="1100" b="0" i="0" u="none" strike="noStrike">
                <a:solidFill>
                  <a:srgbClr val="7030A0"/>
                </a:solidFill>
                <a:effectLst/>
                <a:latin typeface="Calibri" panose="020F0502020204030204" pitchFamily="34" charset="0"/>
                <a:cs typeface="Calibri" panose="020F0502020204030204" pitchFamily="34" charset="0"/>
              </a:rPr>
              <a:t>Family and General Practitioners</a:t>
            </a:r>
            <a:r>
              <a:rPr lang="en-US" sz="1100" b="0" i="0">
                <a:solidFill>
                  <a:srgbClr val="7030A0"/>
                </a:solidFill>
                <a:effectLst/>
                <a:latin typeface="Calibri" panose="020F0502020204030204" pitchFamily="34" charset="0"/>
                <a:cs typeface="Calibri" panose="020F0502020204030204" pitchFamily="34" charset="0"/>
              </a:rPr>
              <a:t>​</a:t>
            </a:r>
          </a:p>
          <a:p>
            <a:pPr marL="171450" indent="-171450" algn="l" rtl="0" fontAlgn="base">
              <a:buFont typeface="Arial"/>
              <a:buChar char="•"/>
            </a:pPr>
            <a:r>
              <a:rPr lang="en-US" sz="1100">
                <a:solidFill>
                  <a:srgbClr val="7030A0"/>
                </a:solidFill>
                <a:latin typeface="Calibri" panose="020F0502020204030204" pitchFamily="34" charset="0"/>
                <a:cs typeface="Calibri" panose="020F0502020204030204" pitchFamily="34" charset="0"/>
              </a:rPr>
              <a:t>(MERGE) </a:t>
            </a:r>
            <a:r>
              <a:rPr lang="en-US" sz="1100" b="0" i="0" u="none" strike="noStrike">
                <a:solidFill>
                  <a:srgbClr val="7030A0"/>
                </a:solidFill>
                <a:effectLst/>
                <a:latin typeface="Calibri" panose="020F0502020204030204" pitchFamily="34" charset="0"/>
                <a:cs typeface="Calibri" panose="020F0502020204030204" pitchFamily="34" charset="0"/>
              </a:rPr>
              <a:t>Pharmaceutical </a:t>
            </a:r>
            <a:r>
              <a:rPr lang="en-US" sz="1100" b="0" i="0">
                <a:solidFill>
                  <a:srgbClr val="7030A0"/>
                </a:solidFill>
                <a:effectLst/>
                <a:latin typeface="Calibri" panose="020F0502020204030204" pitchFamily="34" charset="0"/>
                <a:cs typeface="Calibri" panose="020F0502020204030204" pitchFamily="34" charset="0"/>
              </a:rPr>
              <a:t>​</a:t>
            </a:r>
          </a:p>
          <a:p>
            <a:pPr marL="171450" indent="-171450" algn="l" rtl="0" fontAlgn="base">
              <a:buFont typeface="Arial"/>
              <a:buChar char="•"/>
            </a:pPr>
            <a:r>
              <a:rPr lang="en-US" sz="1100">
                <a:solidFill>
                  <a:srgbClr val="7030A0"/>
                </a:solidFill>
                <a:latin typeface="Calibri" panose="020F0502020204030204" pitchFamily="34" charset="0"/>
                <a:cs typeface="Calibri" panose="020F0502020204030204" pitchFamily="34" charset="0"/>
              </a:rPr>
              <a:t>(MERGE) </a:t>
            </a:r>
            <a:r>
              <a:rPr lang="en-US" sz="1100" b="0" i="0" u="none" strike="noStrike">
                <a:solidFill>
                  <a:srgbClr val="7030A0"/>
                </a:solidFill>
                <a:effectLst/>
                <a:latin typeface="Calibri" panose="020F0502020204030204" pitchFamily="34" charset="0"/>
                <a:cs typeface="Calibri" panose="020F0502020204030204" pitchFamily="34" charset="0"/>
              </a:rPr>
              <a:t>Physician</a:t>
            </a:r>
            <a:endParaRPr lang="en-US" sz="1100" b="0" i="0">
              <a:solidFill>
                <a:srgbClr val="7030A0"/>
              </a:solidFill>
              <a:effectLst/>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944921" y="7090470"/>
            <a:ext cx="3634810" cy="1992277"/>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a:latin typeface="Calibri" panose="020F0502020204030204" pitchFamily="34" charset="0"/>
                <a:cs typeface="Calibri" panose="020F0502020204030204" pitchFamily="34" charset="0"/>
              </a:rPr>
              <a:t>Advanced Placement (AP) Courses</a:t>
            </a:r>
          </a:p>
          <a:p>
            <a:pPr algn="l" rtl="0" fontAlgn="base">
              <a:spcBef>
                <a:spcPts val="0"/>
              </a:spcBef>
              <a:buSzPct val="150000"/>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AP Biology</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spcBef>
                <a:spcPts val="0"/>
              </a:spcBef>
              <a:buSzPct val="150000"/>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AP Chemistry</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spcBef>
                <a:spcPts val="0"/>
              </a:spcBef>
              <a:buSzPct val="150000"/>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AP Statistics </a:t>
            </a:r>
            <a:endParaRPr lang="en-US" sz="1100">
              <a:solidFill>
                <a:srgbClr val="007742"/>
              </a:solidFill>
              <a:latin typeface="Calibri" panose="020F0502020204030204" pitchFamily="34" charset="0"/>
              <a:ea typeface="Calibri"/>
              <a:cs typeface="Calibri" panose="020F0502020204030204" pitchFamily="34" charset="0"/>
            </a:endParaRPr>
          </a:p>
          <a:p>
            <a:pPr marL="0" indent="0">
              <a:lnSpc>
                <a:spcPct val="100000"/>
              </a:lnSpc>
              <a:spcBef>
                <a:spcPts val="0"/>
              </a:spcBef>
              <a:buNone/>
            </a:pPr>
            <a:endParaRPr lang="en-US" sz="1100" b="1" u="sng">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a:latin typeface="Calibri" panose="020F0502020204030204" pitchFamily="34" charset="0"/>
                <a:cs typeface="Calibri" panose="020F0502020204030204" pitchFamily="34" charset="0"/>
              </a:rPr>
              <a:t>International Baccalaureate (IB) Courses</a:t>
            </a:r>
          </a:p>
          <a:p>
            <a:pPr algn="l" rtl="0" fontAlgn="base">
              <a:spcBef>
                <a:spcPts val="0"/>
              </a:spcBef>
              <a:buSzPct val="150000"/>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IB Biology Standard Level</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spcBef>
                <a:spcPts val="0"/>
              </a:spcBef>
              <a:buSzPct val="150000"/>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IB Biology Higher Level</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spcBef>
                <a:spcPts val="0"/>
              </a:spcBef>
              <a:buSzPct val="150000"/>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IB Chemistry Standard Level </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spcBef>
                <a:spcPts val="0"/>
              </a:spcBef>
              <a:buSzPct val="150000"/>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IB Chemistry Higher Level</a:t>
            </a:r>
            <a:endParaRPr lang="en-US" sz="1100" b="0" i="0">
              <a:solidFill>
                <a:srgbClr val="007742"/>
              </a:solidFill>
              <a:effectLst/>
              <a:latin typeface="Calibri" panose="020F0502020204030204" pitchFamily="34" charset="0"/>
              <a:cs typeface="Calibri" panose="020F0502020204030204" pitchFamily="34" charset="0"/>
            </a:endParaRPr>
          </a:p>
          <a:p>
            <a:pPr marL="171450" indent="-171450">
              <a:lnSpc>
                <a:spcPct val="100000"/>
              </a:lnSpc>
              <a:spcBef>
                <a:spcPts val="0"/>
              </a:spcBef>
              <a:buFont typeface="Arial"/>
              <a:buChar char="•"/>
              <a:defRPr/>
            </a:pPr>
            <a:endParaRPr lang="en-US" sz="1100">
              <a:solidFill>
                <a:srgbClr val="007742"/>
              </a:solidFill>
              <a:ea typeface="+mn-lt"/>
              <a:cs typeface="+mn-lt"/>
            </a:endParaRPr>
          </a:p>
        </p:txBody>
      </p:sp>
    </p:spTree>
    <p:extLst>
      <p:ext uri="{BB962C8B-B14F-4D97-AF65-F5344CB8AC3E}">
        <p14:creationId xmlns:p14="http://schemas.microsoft.com/office/powerpoint/2010/main" val="2302809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1146113"/>
            <a:ext cx="7772400" cy="536289"/>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chemeClr val="tx1"/>
                </a:solidFill>
                <a:effectLst/>
                <a:uLnTx/>
                <a:uFillTx/>
                <a:latin typeface="Calibri"/>
                <a:ea typeface="Open Sans"/>
                <a:cs typeface="Open Sans"/>
              </a:rPr>
              <a:t>Biomedical Science</a:t>
            </a:r>
            <a:endParaRPr kumimoji="0" lang="en-US" sz="15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4" name="TextBox 3">
            <a:extLst>
              <a:ext uri="{FF2B5EF4-FFF2-40B4-BE49-F238E27FC236}">
                <a16:creationId xmlns:a16="http://schemas.microsoft.com/office/drawing/2014/main" id="{46850083-1CCA-6F86-7119-B513B4D57A26}"/>
              </a:ext>
            </a:extLst>
          </p:cNvPr>
          <p:cNvSpPr txBox="1"/>
          <p:nvPr/>
        </p:nvSpPr>
        <p:spPr>
          <a:xfrm>
            <a:off x="0" y="-2129"/>
            <a:ext cx="7772400" cy="1145442"/>
          </a:xfrm>
          <a:prstGeom prst="rect">
            <a:avLst/>
          </a:prstGeom>
          <a:noFill/>
          <a:ln w="57150">
            <a:solidFill>
              <a:srgbClr val="BAD4ED"/>
            </a:solidFill>
          </a:ln>
        </p:spPr>
        <p:txBody>
          <a:bodyPr wrap="square" lIns="100584" tIns="50292" rIns="100584" bIns="50292" rtlCol="0" anchor="t">
            <a:spAutoFit/>
          </a:bodyPr>
          <a:lstStyle/>
          <a:p>
            <a:pPr algn="ctr">
              <a:spcAft>
                <a:spcPts val="660"/>
              </a:spcAft>
            </a:pPr>
            <a:r>
              <a:rPr lang="en-US" b="1">
                <a:ea typeface="Open Sans"/>
                <a:cs typeface="Open Sans"/>
              </a:rPr>
              <a:t>Health Science Career Cluster</a:t>
            </a:r>
          </a:p>
          <a:p>
            <a:r>
              <a:rPr lang="en-US" sz="1100" b="0" i="0" u="none" strike="noStrike">
                <a:solidFill>
                  <a:srgbClr val="0432FF"/>
                </a:solidFill>
                <a:effectLst/>
                <a:latin typeface="Calibri" panose="020F0502020204030204" pitchFamily="34" charset="0"/>
              </a:rPr>
              <a:t>(UPDATE) The Health Science Career Cluster focuses on planning, managing, and providing therapeutic services, diagnostics services, health informatics, support services, and biotechnology research and development. To pursue a career in the health science industry, students should learn to reason, think critically, make decisions, solve problems, communicate effectively, and work well with others. ​</a:t>
            </a:r>
          </a:p>
          <a:p>
            <a:endParaRPr lang="en-US" sz="1100">
              <a:solidFill>
                <a:srgbClr val="0432FF"/>
              </a:solidFill>
              <a:ea typeface="Open Sans"/>
              <a:cs typeface="Calibri"/>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610477"/>
            <a:ext cx="7772400" cy="609398"/>
          </a:xfrm>
          <a:prstGeom prst="rect">
            <a:avLst/>
          </a:prstGeom>
          <a:solidFill>
            <a:srgbClr val="BAD4ED"/>
          </a:solidFill>
        </p:spPr>
        <p:txBody>
          <a:bodyPr wrap="square" lIns="100584" tIns="50292" rIns="100584" bIns="50292" rtlCol="0" anchor="t">
            <a:spAutoFit/>
          </a:bodyPr>
          <a:lstStyle/>
          <a:p>
            <a:r>
              <a:rPr lang="en-US" sz="1100"/>
              <a:t>The Biomedical Science program of study focuses on the study of biology and medicine in order to introduce CTE learners to the knowledge and skills necessary to be successful in the healthcare field, such as researching and diagnosing diseases, pre-existing conditions, or other determinants of health. Students may also practice patient care and communication.</a:t>
            </a:r>
            <a:endParaRPr lang="en-US" sz="1100">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203970" y="2324780"/>
            <a:ext cx="3704831" cy="3435940"/>
          </a:xfrm>
        </p:spPr>
        <p:txBody>
          <a:bodyPr vert="horz" lIns="91440" tIns="45720" rIns="91440" bIns="45720" rtlCol="0" anchor="t">
            <a:noAutofit/>
          </a:bodyPr>
          <a:lstStyle/>
          <a:p>
            <a:pPr marL="0" marR="0" indent="0">
              <a:lnSpc>
                <a:spcPct val="100000"/>
              </a:lnSpc>
              <a:spcBef>
                <a:spcPts val="0"/>
              </a:spcBef>
              <a:buNone/>
            </a:pPr>
            <a:r>
              <a:rPr lang="en-US" sz="1100" b="1">
                <a:effectLst/>
                <a:latin typeface="Calibri" panose="020F0502020204030204" pitchFamily="34" charset="0"/>
                <a:ea typeface="Calibri"/>
                <a:cs typeface="Calibri" panose="020F0502020204030204" pitchFamily="34" charset="0"/>
              </a:rPr>
              <a:t>Secondary Courses for High School Credit</a:t>
            </a:r>
          </a:p>
          <a:p>
            <a:pPr marL="0" indent="0" algn="l" rtl="0" fontAlgn="base">
              <a:spcBef>
                <a:spcPts val="0"/>
              </a:spcBef>
              <a:buNone/>
            </a:pPr>
            <a:r>
              <a:rPr lang="en-US" sz="1100" b="1" i="0" u="none" strike="noStrike">
                <a:solidFill>
                  <a:srgbClr val="000000"/>
                </a:solidFill>
                <a:effectLst/>
                <a:latin typeface="Calibri" panose="020F0502020204030204" pitchFamily="34" charset="0"/>
                <a:cs typeface="Calibri" panose="020F0502020204030204" pitchFamily="34" charset="0"/>
              </a:rPr>
              <a:t>Level 1</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Principles of Biosciences</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Principles of Biomedical Science (PLTW)</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System Font Regular"/>
              <a:buChar char="+"/>
            </a:pPr>
            <a:r>
              <a:rPr lang="en-US" sz="1100" b="0" i="0" u="none" strike="noStrike">
                <a:solidFill>
                  <a:srgbClr val="007742"/>
                </a:solidFill>
                <a:effectLst/>
                <a:latin typeface="Calibri" panose="020F0502020204030204" pitchFamily="34" charset="0"/>
                <a:cs typeface="Calibri" panose="020F0502020204030204" pitchFamily="34" charset="0"/>
              </a:rPr>
              <a:t>(ADD) Principles of Health Science </a:t>
            </a:r>
            <a:r>
              <a:rPr lang="en-US" sz="1100" b="0" i="0">
                <a:solidFill>
                  <a:srgbClr val="007742"/>
                </a:solidFill>
                <a:effectLst/>
                <a:latin typeface="Calibri" panose="020F0502020204030204" pitchFamily="34" charset="0"/>
                <a:cs typeface="Calibri" panose="020F0502020204030204" pitchFamily="34" charset="0"/>
              </a:rPr>
              <a:t>​</a:t>
            </a:r>
          </a:p>
          <a:p>
            <a:pPr marL="0" indent="0" algn="l" rtl="0" fontAlgn="base">
              <a:spcBef>
                <a:spcPts val="0"/>
              </a:spcBef>
              <a:buNone/>
            </a:pPr>
            <a:r>
              <a:rPr lang="en-US" sz="1100" b="1" i="0" u="none" strike="noStrike">
                <a:solidFill>
                  <a:srgbClr val="000000"/>
                </a:solidFill>
                <a:effectLst/>
                <a:latin typeface="Calibri" panose="020F0502020204030204" pitchFamily="34" charset="0"/>
                <a:cs typeface="Calibri" panose="020F0502020204030204" pitchFamily="34" charset="0"/>
              </a:rPr>
              <a:t>Level 2</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Human Body Systems (PLTW)</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Biotechnology I </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System Font Regular"/>
              <a:buChar char="+"/>
            </a:pPr>
            <a:r>
              <a:rPr lang="en-US" sz="1100" b="0" i="0" u="none" strike="noStrike">
                <a:solidFill>
                  <a:srgbClr val="007742"/>
                </a:solidFill>
                <a:effectLst/>
                <a:latin typeface="Calibri" panose="020F0502020204030204" pitchFamily="34" charset="0"/>
                <a:cs typeface="Calibri" panose="020F0502020204030204" pitchFamily="34" charset="0"/>
              </a:rPr>
              <a:t>(ADD) Medical Terminology </a:t>
            </a:r>
            <a:r>
              <a:rPr lang="en-US" sz="1100" b="0" i="0">
                <a:solidFill>
                  <a:srgbClr val="007742"/>
                </a:solidFill>
                <a:effectLst/>
                <a:latin typeface="Calibri" panose="020F0502020204030204" pitchFamily="34" charset="0"/>
                <a:cs typeface="Calibri" panose="020F0502020204030204" pitchFamily="34" charset="0"/>
              </a:rPr>
              <a:t>​</a:t>
            </a:r>
          </a:p>
          <a:p>
            <a:pPr marL="0" indent="0" algn="l" rtl="0" fontAlgn="base">
              <a:spcBef>
                <a:spcPts val="0"/>
              </a:spcBef>
              <a:buNone/>
            </a:pPr>
            <a:r>
              <a:rPr lang="en-US" sz="1100" b="1" i="0" u="none" strike="noStrike">
                <a:solidFill>
                  <a:srgbClr val="000000"/>
                </a:solidFill>
                <a:effectLst/>
                <a:latin typeface="Calibri" panose="020F0502020204030204" pitchFamily="34" charset="0"/>
                <a:cs typeface="Calibri" panose="020F0502020204030204" pitchFamily="34" charset="0"/>
              </a:rPr>
              <a:t>Level 3</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Biotechnology II</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Medical Microbiology</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Medical Interventions (PLTW)</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System Font Regular"/>
              <a:buChar char="+"/>
            </a:pPr>
            <a:r>
              <a:rPr lang="en-US" sz="1100" b="0" i="0" u="none" strike="noStrike">
                <a:solidFill>
                  <a:srgbClr val="007742"/>
                </a:solidFill>
                <a:effectLst/>
                <a:latin typeface="Calibri" panose="020F0502020204030204" pitchFamily="34" charset="0"/>
                <a:cs typeface="Calibri" panose="020F0502020204030204" pitchFamily="34" charset="0"/>
              </a:rPr>
              <a:t>(ADD) Anatomy and Physiology </a:t>
            </a:r>
            <a:r>
              <a:rPr lang="en-US" sz="1100" b="0" i="0">
                <a:solidFill>
                  <a:srgbClr val="007742"/>
                </a:solidFill>
                <a:effectLst/>
                <a:latin typeface="Calibri" panose="020F0502020204030204" pitchFamily="34" charset="0"/>
                <a:cs typeface="Calibri" panose="020F0502020204030204" pitchFamily="34" charset="0"/>
              </a:rPr>
              <a:t>​</a:t>
            </a:r>
          </a:p>
          <a:p>
            <a:pPr fontAlgn="base">
              <a:spcBef>
                <a:spcPts val="0"/>
              </a:spcBef>
              <a:buFont typeface="System Font Regular"/>
              <a:buChar char="+"/>
            </a:pPr>
            <a:r>
              <a:rPr lang="en-US" sz="1100" b="0" i="0" u="none" strike="noStrike">
                <a:solidFill>
                  <a:srgbClr val="007742"/>
                </a:solidFill>
                <a:effectLst/>
                <a:latin typeface="Calibri"/>
                <a:cs typeface="Calibri"/>
              </a:rPr>
              <a:t>(ADD) Clinical Ethics</a:t>
            </a:r>
            <a:r>
              <a:rPr lang="en-US" sz="1100">
                <a:solidFill>
                  <a:srgbClr val="007742"/>
                </a:solidFill>
                <a:latin typeface="Calibri"/>
                <a:cs typeface="Calibri"/>
              </a:rPr>
              <a:t> </a:t>
            </a:r>
          </a:p>
          <a:p>
            <a:pPr>
              <a:spcBef>
                <a:spcPts val="0"/>
              </a:spcBef>
              <a:buFont typeface="System Font Regular"/>
              <a:buChar char="+"/>
            </a:pPr>
            <a:r>
              <a:rPr lang="en-US" sz="1100" b="0" i="0" u="none" strike="noStrike">
                <a:solidFill>
                  <a:srgbClr val="007742"/>
                </a:solidFill>
                <a:effectLst/>
                <a:latin typeface="Calibri"/>
                <a:cs typeface="Calibri"/>
              </a:rPr>
              <a:t>(ADD) Quality Assurance for Bioscience </a:t>
            </a:r>
            <a:endParaRPr lang="en-US">
              <a:solidFill>
                <a:srgbClr val="000000"/>
              </a:solidFill>
              <a:latin typeface="Calibri"/>
              <a:cs typeface="Calibri"/>
            </a:endParaRPr>
          </a:p>
          <a:p>
            <a:pPr marL="0" indent="0" algn="l">
              <a:spcBef>
                <a:spcPts val="0"/>
              </a:spcBef>
              <a:buNone/>
            </a:pPr>
            <a:r>
              <a:rPr lang="en-US" sz="1100" b="1" i="0" u="none" strike="noStrike">
                <a:solidFill>
                  <a:srgbClr val="000000"/>
                </a:solidFill>
                <a:effectLst/>
                <a:latin typeface="Calibri"/>
                <a:cs typeface="Calibri"/>
              </a:rPr>
              <a:t>Level 4</a:t>
            </a:r>
            <a:r>
              <a:rPr lang="en-US" sz="1100" b="0" i="0">
                <a:solidFill>
                  <a:srgbClr val="000000"/>
                </a:solidFill>
                <a:effectLst/>
                <a:latin typeface="Calibri"/>
                <a:cs typeface="Calibri"/>
              </a:rPr>
              <a:t>​</a:t>
            </a:r>
            <a:endParaRPr lang="en-US" sz="2350" b="0" i="0">
              <a:solidFill>
                <a:srgbClr val="000000"/>
              </a:solidFill>
              <a:effectLst/>
              <a:latin typeface="Calibri"/>
              <a:cs typeface="Calibri"/>
            </a:endParaRP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Pathophysiology</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Biomedical Innovation (PLTW)</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Practicum in Science, Technology </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Scientific Research and Design </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SzPct val="100000"/>
              <a:buFont typeface="System Font Regular"/>
              <a:buChar char="+"/>
            </a:pPr>
            <a:r>
              <a:rPr lang="en-US" sz="1100" b="0" i="0" u="none" strike="noStrike">
                <a:solidFill>
                  <a:srgbClr val="007742"/>
                </a:solidFill>
                <a:effectLst/>
                <a:latin typeface="Calibri" panose="020F0502020204030204" pitchFamily="34" charset="0"/>
                <a:cs typeface="Calibri" panose="020F0502020204030204" pitchFamily="34" charset="0"/>
              </a:rPr>
              <a:t>(ADD) Practicum in Health Science </a:t>
            </a:r>
            <a:r>
              <a:rPr lang="en-US" sz="1100" b="0" i="0">
                <a:solidFill>
                  <a:srgbClr val="007742"/>
                </a:solidFill>
                <a:effectLst/>
                <a:latin typeface="Calibri" panose="020F0502020204030204" pitchFamily="34" charset="0"/>
                <a:cs typeface="Calibri" panose="020F0502020204030204" pitchFamily="34" charset="0"/>
              </a:rPr>
              <a:t>​</a:t>
            </a:r>
          </a:p>
        </p:txBody>
      </p:sp>
      <p:sp>
        <p:nvSpPr>
          <p:cNvPr id="19" name="TextBox 18">
            <a:extLst>
              <a:ext uri="{FF2B5EF4-FFF2-40B4-BE49-F238E27FC236}">
                <a16:creationId xmlns:a16="http://schemas.microsoft.com/office/drawing/2014/main" id="{80E4C2F3-E701-BD46-E6B9-FDCD0B320B21}"/>
              </a:ext>
            </a:extLst>
          </p:cNvPr>
          <p:cNvSpPr txBox="1"/>
          <p:nvPr/>
        </p:nvSpPr>
        <p:spPr>
          <a:xfrm>
            <a:off x="203970" y="5865625"/>
            <a:ext cx="3704830" cy="3333220"/>
          </a:xfrm>
          <a:prstGeom prst="rect">
            <a:avLst/>
          </a:prstGeom>
          <a:noFill/>
        </p:spPr>
        <p:txBody>
          <a:bodyPr wrap="square" lIns="100584" tIns="50292" rIns="100584" bIns="50292" rtlCol="0" anchor="t">
            <a:spAutoFit/>
          </a:bodyPr>
          <a:lstStyle/>
          <a:p>
            <a:r>
              <a:rPr lang="en-US" sz="1200" b="1">
                <a:ea typeface="Calibri"/>
                <a:cs typeface="Times New Roman"/>
              </a:rPr>
              <a:t>Postsecondary Opportunities</a:t>
            </a:r>
          </a:p>
          <a:p>
            <a:pPr algn="l" rtl="0" fontAlgn="base"/>
            <a:r>
              <a:rPr lang="en-US" sz="1100" b="1" i="0" u="none" strike="noStrike">
                <a:solidFill>
                  <a:srgbClr val="000000"/>
                </a:solidFill>
                <a:effectLst/>
                <a:latin typeface="Calibri" panose="020F0502020204030204" pitchFamily="34" charset="0"/>
                <a:cs typeface="Calibri" panose="020F0502020204030204" pitchFamily="34" charset="0"/>
              </a:rPr>
              <a:t>Associate Degrees</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Biomedical Electronics </a:t>
            </a:r>
            <a:r>
              <a:rPr lang="en-US" sz="1100" b="0" i="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b="0" i="0" u="none" strike="noStrike">
                <a:solidFill>
                  <a:srgbClr val="007742"/>
                </a:solidFill>
                <a:effectLst/>
                <a:latin typeface="Calibri" panose="020F0502020204030204" pitchFamily="34" charset="0"/>
                <a:cs typeface="Calibri" panose="020F0502020204030204" pitchFamily="34" charset="0"/>
              </a:rPr>
              <a:t>(ADD) Biomedical Technician I</a:t>
            </a:r>
            <a:r>
              <a:rPr lang="en-US" sz="1100" b="0" i="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Histologic Technician</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Clinical Laboratory Science / Medical Technology / Technologist </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endParaRPr lang="en-US" sz="1100" b="1" i="0" u="none" strike="noStrike">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a:solidFill>
                  <a:srgbClr val="000000"/>
                </a:solidFill>
                <a:effectLst/>
                <a:latin typeface="Calibri" panose="020F0502020204030204" pitchFamily="34" charset="0"/>
                <a:cs typeface="Calibri" panose="020F0502020204030204" pitchFamily="34" charset="0"/>
              </a:rPr>
              <a:t>Bachelor’s Degrees</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Biomedical Engineers</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Clinical Laboratory Science / Medical Technology / Technologist</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endParaRPr lang="en-US" sz="1100" b="1" i="0" u="none" strike="noStrike">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a:solidFill>
                  <a:srgbClr val="000000"/>
                </a:solidFill>
                <a:effectLst/>
                <a:latin typeface="Calibri" panose="020F0502020204030204" pitchFamily="34" charset="0"/>
                <a:cs typeface="Calibri" panose="020F0502020204030204" pitchFamily="34" charset="0"/>
              </a:rPr>
              <a:t>Master’s, Doctoral, and Professional Degrees</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Medical Scientists</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Physician (Medical Doctor)</a:t>
            </a:r>
            <a:r>
              <a:rPr lang="en-US" sz="1100" b="0" i="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Bioinformatics Scientists </a:t>
            </a:r>
            <a:r>
              <a:rPr lang="en-US" sz="1100" b="0" i="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Medical Biostatics </a:t>
            </a:r>
            <a:r>
              <a:rPr lang="en-US" sz="1100" b="0" i="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Epidemiology</a:t>
            </a:r>
            <a:r>
              <a:rPr lang="en-US" sz="1100" b="0" i="0">
                <a:solidFill>
                  <a:srgbClr val="000000"/>
                </a:solidFill>
                <a:effectLst/>
                <a:latin typeface="Calibri" panose="020F0502020204030204" pitchFamily="34" charset="0"/>
                <a:cs typeface="Calibri" panose="020F0502020204030204" pitchFamily="34" charset="0"/>
              </a:rPr>
              <a:t>​</a:t>
            </a: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886200" y="2326574"/>
            <a:ext cx="3704831" cy="3333220"/>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a:latin typeface="Calibri" panose="020F0502020204030204" pitchFamily="34" charset="0"/>
                <a:cs typeface="Calibri" panose="020F0502020204030204" pitchFamily="34" charset="0"/>
              </a:rPr>
              <a:t>Advanced Placement (AP) Courses</a:t>
            </a:r>
          </a:p>
          <a:p>
            <a:pPr algn="l" rtl="0" fontAlgn="base">
              <a:lnSpc>
                <a:spcPct val="100000"/>
              </a:lnSpc>
              <a:spcBef>
                <a:spcPts val="0"/>
              </a:spcBef>
              <a:buFont typeface="System Font Regular"/>
              <a:buChar char="+"/>
            </a:pPr>
            <a:r>
              <a:rPr lang="en-US" sz="1100" i="0" u="none" strike="noStrike">
                <a:solidFill>
                  <a:srgbClr val="007742"/>
                </a:solidFill>
                <a:effectLst/>
                <a:latin typeface="Calibri" panose="020F0502020204030204" pitchFamily="34" charset="0"/>
                <a:cs typeface="Calibri" panose="020F0502020204030204" pitchFamily="34" charset="0"/>
              </a:rPr>
              <a:t>(ADD) AP Biology</a:t>
            </a:r>
            <a:r>
              <a:rPr lang="en-US" sz="110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a:solidFill>
                  <a:srgbClr val="007742"/>
                </a:solidFill>
                <a:effectLst/>
                <a:latin typeface="Calibri" panose="020F0502020204030204" pitchFamily="34" charset="0"/>
                <a:cs typeface="Calibri" panose="020F0502020204030204" pitchFamily="34" charset="0"/>
              </a:rPr>
              <a:t>(ADD) AP Chemistry</a:t>
            </a:r>
            <a:r>
              <a:rPr lang="en-US" sz="110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a:solidFill>
                  <a:srgbClr val="007742"/>
                </a:solidFill>
                <a:effectLst/>
                <a:latin typeface="Calibri" panose="020F0502020204030204" pitchFamily="34" charset="0"/>
                <a:cs typeface="Calibri" panose="020F0502020204030204" pitchFamily="34" charset="0"/>
              </a:rPr>
              <a:t>(ADD) AP Physics C: Mechanics</a:t>
            </a:r>
            <a:r>
              <a:rPr lang="en-US" sz="110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a:solidFill>
                  <a:srgbClr val="007742"/>
                </a:solidFill>
                <a:effectLst/>
                <a:latin typeface="Calibri" panose="020F0502020204030204" pitchFamily="34" charset="0"/>
                <a:cs typeface="Calibri" panose="020F0502020204030204" pitchFamily="34" charset="0"/>
              </a:rPr>
              <a:t>(ADD) AP Statistics </a:t>
            </a:r>
            <a:r>
              <a:rPr lang="en-US" sz="110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a:solidFill>
                  <a:srgbClr val="007742"/>
                </a:solidFill>
                <a:effectLst/>
                <a:latin typeface="Calibri" panose="020F0502020204030204" pitchFamily="34" charset="0"/>
                <a:cs typeface="Calibri" panose="020F0502020204030204" pitchFamily="34" charset="0"/>
              </a:rPr>
              <a:t>(ADD) AP Calculus AB</a:t>
            </a:r>
            <a:r>
              <a:rPr lang="en-US" sz="110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a:solidFill>
                  <a:srgbClr val="007742"/>
                </a:solidFill>
                <a:effectLst/>
                <a:latin typeface="Calibri" panose="020F0502020204030204" pitchFamily="34" charset="0"/>
                <a:cs typeface="Calibri" panose="020F0502020204030204" pitchFamily="34" charset="0"/>
              </a:rPr>
              <a:t>(ADD) AP Calculus BC</a:t>
            </a:r>
            <a:endParaRPr lang="en-US" sz="1100">
              <a:solidFill>
                <a:srgbClr val="007742"/>
              </a:solidFill>
              <a:latin typeface="Calibri" panose="020F0502020204030204" pitchFamily="34" charset="0"/>
              <a:ea typeface="Calibri"/>
              <a:cs typeface="Calibri" panose="020F0502020204030204" pitchFamily="34" charset="0"/>
            </a:endParaRPr>
          </a:p>
          <a:p>
            <a:pPr marL="0" indent="0">
              <a:lnSpc>
                <a:spcPct val="100000"/>
              </a:lnSpc>
              <a:spcBef>
                <a:spcPts val="0"/>
              </a:spcBef>
              <a:buNone/>
            </a:pPr>
            <a:endParaRPr lang="en-US" sz="1100" b="1" u="sng">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a:latin typeface="Calibri" panose="020F0502020204030204" pitchFamily="34" charset="0"/>
                <a:cs typeface="Calibri" panose="020F0502020204030204" pitchFamily="34" charset="0"/>
              </a:rPr>
              <a:t>International Baccalaureate (IB) Courses</a:t>
            </a:r>
          </a:p>
          <a:p>
            <a:pPr algn="l" rtl="0" fontAlgn="base">
              <a:lnSpc>
                <a:spcPct val="100000"/>
              </a:lnSpc>
              <a:spcBef>
                <a:spcPts val="0"/>
              </a:spcBef>
              <a:buFont typeface="System Font Regular"/>
              <a:buChar char="+"/>
            </a:pPr>
            <a:r>
              <a:rPr lang="en-US" sz="1100" i="0" u="none" strike="noStrike">
                <a:solidFill>
                  <a:srgbClr val="007742"/>
                </a:solidFill>
                <a:effectLst/>
                <a:latin typeface="Calibri" panose="020F0502020204030204" pitchFamily="34" charset="0"/>
                <a:cs typeface="Calibri" panose="020F0502020204030204" pitchFamily="34" charset="0"/>
              </a:rPr>
              <a:t>(ADD) IB Physics Standard Level</a:t>
            </a:r>
            <a:r>
              <a:rPr lang="en-US" sz="110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a:solidFill>
                  <a:srgbClr val="007742"/>
                </a:solidFill>
                <a:effectLst/>
                <a:latin typeface="Calibri" panose="020F0502020204030204" pitchFamily="34" charset="0"/>
                <a:cs typeface="Calibri" panose="020F0502020204030204" pitchFamily="34" charset="0"/>
              </a:rPr>
              <a:t>(ADD) IB Physics Higher Level</a:t>
            </a:r>
            <a:r>
              <a:rPr lang="en-US" sz="110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a:solidFill>
                  <a:srgbClr val="007742"/>
                </a:solidFill>
                <a:effectLst/>
                <a:latin typeface="Calibri" panose="020F0502020204030204" pitchFamily="34" charset="0"/>
                <a:cs typeface="Calibri" panose="020F0502020204030204" pitchFamily="34" charset="0"/>
              </a:rPr>
              <a:t>(ADD) IB Biology Standard Level</a:t>
            </a:r>
            <a:r>
              <a:rPr lang="en-US" sz="110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a:solidFill>
                  <a:srgbClr val="007742"/>
                </a:solidFill>
                <a:effectLst/>
                <a:latin typeface="Calibri" panose="020F0502020204030204" pitchFamily="34" charset="0"/>
                <a:cs typeface="Calibri" panose="020F0502020204030204" pitchFamily="34" charset="0"/>
              </a:rPr>
              <a:t>(ADD) IB Biology Higher Level</a:t>
            </a:r>
            <a:r>
              <a:rPr lang="en-US" sz="110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a:solidFill>
                  <a:srgbClr val="007742"/>
                </a:solidFill>
                <a:effectLst/>
                <a:latin typeface="Calibri" panose="020F0502020204030204" pitchFamily="34" charset="0"/>
                <a:cs typeface="Calibri" panose="020F0502020204030204" pitchFamily="34" charset="0"/>
              </a:rPr>
              <a:t>(ADD) IB Chemistry Standard Level</a:t>
            </a:r>
            <a:r>
              <a:rPr lang="en-US" sz="110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a:solidFill>
                  <a:srgbClr val="007742"/>
                </a:solidFill>
                <a:effectLst/>
                <a:latin typeface="Calibri" panose="020F0502020204030204" pitchFamily="34" charset="0"/>
                <a:cs typeface="Calibri" panose="020F0502020204030204" pitchFamily="34" charset="0"/>
              </a:rPr>
              <a:t>(ADD) IB Mathematics: Analysis and Approaches Standard Level </a:t>
            </a:r>
            <a:r>
              <a:rPr lang="en-US" sz="110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i="0" u="none" strike="noStrike">
                <a:solidFill>
                  <a:srgbClr val="007742"/>
                </a:solidFill>
                <a:effectLst/>
                <a:latin typeface="Calibri" panose="020F0502020204030204" pitchFamily="34" charset="0"/>
                <a:cs typeface="Calibri" panose="020F0502020204030204" pitchFamily="34" charset="0"/>
              </a:rPr>
              <a:t>(ADD) IB Mathematics: Applications and Interpretations Standard Level </a:t>
            </a:r>
            <a:r>
              <a:rPr lang="en-US" sz="1100" i="0">
                <a:solidFill>
                  <a:srgbClr val="007742"/>
                </a:solidFill>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734464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1139801"/>
            <a:ext cx="7772400" cy="637636"/>
          </a:xfrm>
          <a:prstGeom prst="rect">
            <a:avLst/>
          </a:prstGeom>
          <a:noFill/>
          <a:ln w="57150">
            <a:solidFill>
              <a:srgbClr val="BAD4ED"/>
            </a:solid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a:ln>
                  <a:noFill/>
                </a:ln>
                <a:solidFill>
                  <a:srgbClr val="7030A0"/>
                </a:solidFill>
                <a:effectLst/>
                <a:uLnTx/>
                <a:uFillTx/>
                <a:latin typeface="Calibri"/>
                <a:ea typeface="Open Sans"/>
                <a:cs typeface="Calibri"/>
              </a:rPr>
              <a:t>(MERGE) </a:t>
            </a:r>
            <a:r>
              <a:rPr kumimoji="0" lang="en-US" sz="1800" b="1" i="0" u="none" strike="noStrike" kern="1200" cap="none" spc="0" normalizeH="0" baseline="0" noProof="0" dirty="0">
                <a:ln>
                  <a:noFill/>
                </a:ln>
                <a:solidFill>
                  <a:srgbClr val="7030A0"/>
                </a:solidFill>
                <a:effectLst/>
                <a:uLnTx/>
                <a:uFillTx/>
                <a:latin typeface="Calibri"/>
                <a:ea typeface="Open Sans"/>
                <a:cs typeface="Open Sans"/>
              </a:rPr>
              <a:t>Exercise Science, Wellness, and Restoration</a:t>
            </a:r>
            <a:endParaRPr kumimoji="0" lang="en-US" sz="1800" b="0" i="0" u="none" strike="noStrike" kern="1200" cap="none" spc="0" normalizeH="0" baseline="0" noProof="0" dirty="0">
              <a:ln>
                <a:noFill/>
              </a:ln>
              <a:solidFill>
                <a:schemeClr val="tx1"/>
              </a:solidFill>
              <a:effectLst/>
              <a:uLnTx/>
              <a:uFillTx/>
              <a:latin typeface="+mj-lt"/>
              <a:ea typeface="+mj-ea"/>
              <a:cs typeface="Calibri Light"/>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p>
        </p:txBody>
      </p:sp>
      <p:sp>
        <p:nvSpPr>
          <p:cNvPr id="4" name="TextBox 3">
            <a:extLst>
              <a:ext uri="{FF2B5EF4-FFF2-40B4-BE49-F238E27FC236}">
                <a16:creationId xmlns:a16="http://schemas.microsoft.com/office/drawing/2014/main" id="{14FA3EE5-2A05-7D62-B7E0-9C28D158C88E}"/>
              </a:ext>
            </a:extLst>
          </p:cNvPr>
          <p:cNvSpPr txBox="1"/>
          <p:nvPr/>
        </p:nvSpPr>
        <p:spPr>
          <a:xfrm>
            <a:off x="0" y="-2129"/>
            <a:ext cx="7772400" cy="1145442"/>
          </a:xfrm>
          <a:prstGeom prst="rect">
            <a:avLst/>
          </a:prstGeom>
          <a:noFill/>
          <a:ln w="57150">
            <a:solidFill>
              <a:srgbClr val="BAD4ED"/>
            </a:solidFill>
          </a:ln>
        </p:spPr>
        <p:txBody>
          <a:bodyPr wrap="square" lIns="100584" tIns="50292" rIns="100584" bIns="50292" rtlCol="0" anchor="t">
            <a:spAutoFit/>
          </a:bodyPr>
          <a:lstStyle/>
          <a:p>
            <a:pPr algn="ctr">
              <a:spcAft>
                <a:spcPts val="660"/>
              </a:spcAft>
            </a:pPr>
            <a:r>
              <a:rPr lang="en-US" b="1">
                <a:ea typeface="Open Sans"/>
                <a:cs typeface="Open Sans"/>
              </a:rPr>
              <a:t>Health Science Career Cluster</a:t>
            </a:r>
          </a:p>
          <a:p>
            <a:r>
              <a:rPr lang="en-US" sz="1100" b="0" i="0" u="none" strike="noStrike">
                <a:solidFill>
                  <a:srgbClr val="0432FF"/>
                </a:solidFill>
                <a:effectLst/>
                <a:latin typeface="Calibri" panose="020F0502020204030204" pitchFamily="34" charset="0"/>
              </a:rPr>
              <a:t>(UPDATE) The Health Science Career Cluster focuses on planning, managing, and providing therapeutic services, diagnostics services, health informatics, support services, and biotechnology research and development. To pursue a career in the health science industry, students should learn to reason, think critically, make decisions, solve problems, communicate effectively, and work well with others. ​</a:t>
            </a:r>
          </a:p>
          <a:p>
            <a:endParaRPr lang="en-US" sz="1100">
              <a:solidFill>
                <a:srgbClr val="0432FF"/>
              </a:solidFill>
              <a:ea typeface="Open Sans"/>
              <a:cs typeface="Calibri"/>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777437"/>
            <a:ext cx="7772400" cy="609398"/>
          </a:xfrm>
          <a:prstGeom prst="rect">
            <a:avLst/>
          </a:prstGeom>
          <a:solidFill>
            <a:srgbClr val="BAD4ED"/>
          </a:solidFill>
        </p:spPr>
        <p:txBody>
          <a:bodyPr wrap="square" lIns="100584" tIns="50292" rIns="100584" bIns="50292" rtlCol="0" anchor="t">
            <a:spAutoFit/>
          </a:bodyPr>
          <a:lstStyle/>
          <a:p>
            <a:r>
              <a:rPr lang="en-US" sz="1100" b="0" i="0" u="none" strike="noStrike">
                <a:solidFill>
                  <a:srgbClr val="000000"/>
                </a:solidFill>
                <a:effectLst/>
                <a:latin typeface="Calibri" panose="020F0502020204030204" pitchFamily="34" charset="0"/>
              </a:rPr>
              <a:t>The Exercise Science, Wellness, and Restoration program of study introduces CTE learners to the fields that assist patients with maintaining physical, mental, and emotional health. Students will research diet and exercise needed to maintain a healthy, balanced lifestyle and learn about and practice techniques to help patients recover from injury, illness, or disease.</a:t>
            </a:r>
            <a:r>
              <a:rPr lang="en-US" sz="1100" b="0" i="0">
                <a:solidFill>
                  <a:srgbClr val="000000"/>
                </a:solidFill>
                <a:effectLst/>
                <a:latin typeface="Calibri" panose="020F0502020204030204" pitchFamily="34" charset="0"/>
              </a:rPr>
              <a:t>​</a:t>
            </a:r>
            <a:endParaRPr lang="en-US" sz="1100">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41187" y="2667643"/>
            <a:ext cx="3612209" cy="4484324"/>
          </a:xfrm>
        </p:spPr>
        <p:txBody>
          <a:bodyPr vert="horz" lIns="91440" tIns="45720" rIns="91440" bIns="45720" rtlCol="0" anchor="t">
            <a:noAutofit/>
          </a:bodyPr>
          <a:lstStyle/>
          <a:p>
            <a:pPr marL="0" marR="0" indent="0">
              <a:lnSpc>
                <a:spcPct val="100000"/>
              </a:lnSpc>
              <a:spcBef>
                <a:spcPts val="0"/>
              </a:spcBef>
              <a:buNone/>
            </a:pPr>
            <a:r>
              <a:rPr lang="en-US" sz="1100" b="1">
                <a:effectLst/>
                <a:latin typeface="Calibri" panose="020F0502020204030204" pitchFamily="34" charset="0"/>
                <a:ea typeface="Calibri"/>
                <a:cs typeface="Calibri" panose="020F0502020204030204" pitchFamily="34" charset="0"/>
              </a:rPr>
              <a:t>Secondary Courses for High School Credit</a:t>
            </a:r>
          </a:p>
          <a:p>
            <a:pPr marL="0" indent="0" algn="l" rtl="0" fontAlgn="base">
              <a:spcBef>
                <a:spcPts val="0"/>
              </a:spcBef>
              <a:buNone/>
            </a:pPr>
            <a:r>
              <a:rPr lang="en-US" sz="1100" b="1" i="0" u="none" strike="noStrike">
                <a:solidFill>
                  <a:srgbClr val="000000"/>
                </a:solidFill>
                <a:effectLst/>
                <a:latin typeface="Calibri" panose="020F0502020204030204" pitchFamily="34" charset="0"/>
                <a:cs typeface="Calibri" panose="020F0502020204030204" pitchFamily="34" charset="0"/>
              </a:rPr>
              <a:t>Level 1</a:t>
            </a:r>
            <a:r>
              <a:rPr lang="en-US" sz="1100" b="0" i="0">
                <a:solidFill>
                  <a:srgbClr val="000000"/>
                </a:solidFill>
                <a:effectLst/>
                <a:latin typeface="Calibri" panose="020F0502020204030204" pitchFamily="34" charset="0"/>
                <a:cs typeface="Calibri" panose="020F0502020204030204" pitchFamily="34" charset="0"/>
              </a:rPr>
              <a:t>​</a:t>
            </a:r>
          </a:p>
          <a:p>
            <a:pPr marL="0" indent="0" fontAlgn="base">
              <a:spcBef>
                <a:spcPts val="0"/>
              </a:spcBef>
              <a:buNone/>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Principles of Exercise Science and Wellness</a:t>
            </a:r>
            <a:r>
              <a:rPr lang="en-US" sz="1100" b="0" i="0">
                <a:solidFill>
                  <a:srgbClr val="7030A0"/>
                </a:solidFill>
                <a:effectLst/>
                <a:latin typeface="Calibri"/>
                <a:cs typeface="Calibri"/>
              </a:rPr>
              <a:t>​</a:t>
            </a:r>
          </a:p>
          <a:p>
            <a:pPr marL="171450" indent="-171450">
              <a:spcBef>
                <a:spcPts val="0"/>
              </a:spcBef>
            </a:pPr>
            <a:r>
              <a:rPr lang="en-US" sz="1100">
                <a:solidFill>
                  <a:srgbClr val="7030A0"/>
                </a:solidFill>
                <a:latin typeface="Calibri"/>
                <a:cs typeface="Calibri"/>
              </a:rPr>
              <a:t>(MERGE) Principles of Health Science </a:t>
            </a:r>
          </a:p>
          <a:p>
            <a:pPr marL="171450" indent="-171450">
              <a:spcBef>
                <a:spcPts val="0"/>
              </a:spcBef>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Principles of Allied Health</a:t>
            </a:r>
            <a:r>
              <a:rPr lang="en-US" sz="1100" b="0" i="0">
                <a:solidFill>
                  <a:srgbClr val="7030A0"/>
                </a:solidFill>
                <a:effectLst/>
                <a:latin typeface="Calibri"/>
                <a:cs typeface="Calibri"/>
              </a:rPr>
              <a:t>​</a:t>
            </a:r>
            <a:endParaRPr lang="en-US">
              <a:cs typeface="Calibri" panose="020F0502020204030204"/>
            </a:endParaRPr>
          </a:p>
          <a:p>
            <a:pPr marL="171450" indent="-171450" fontAlgn="base">
              <a:spcBef>
                <a:spcPts val="0"/>
              </a:spcBef>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Introduction to Speech Pathology &amp; Audiology</a:t>
            </a:r>
            <a:r>
              <a:rPr lang="en-US" sz="1100" b="0" i="0">
                <a:solidFill>
                  <a:srgbClr val="7030A0"/>
                </a:solidFill>
                <a:effectLst/>
                <a:latin typeface="Calibri"/>
                <a:cs typeface="Calibri"/>
              </a:rPr>
              <a:t>​</a:t>
            </a:r>
          </a:p>
          <a:p>
            <a:pPr marL="0" indent="0" algn="l" rtl="0" fontAlgn="base">
              <a:spcBef>
                <a:spcPts val="0"/>
              </a:spcBef>
              <a:buNone/>
            </a:pPr>
            <a:r>
              <a:rPr lang="en-US" sz="1100" b="1" i="0" u="none" strike="noStrike">
                <a:solidFill>
                  <a:srgbClr val="000000"/>
                </a:solidFill>
                <a:effectLst/>
                <a:latin typeface="Calibri" panose="020F0502020204030204" pitchFamily="34" charset="0"/>
                <a:cs typeface="Calibri" panose="020F0502020204030204" pitchFamily="34" charset="0"/>
              </a:rPr>
              <a:t>Level 2</a:t>
            </a:r>
            <a:r>
              <a:rPr lang="en-US" sz="1100" b="0" i="0">
                <a:solidFill>
                  <a:srgbClr val="000000"/>
                </a:solidFill>
                <a:effectLst/>
                <a:latin typeface="Calibri" panose="020F0502020204030204" pitchFamily="34" charset="0"/>
                <a:cs typeface="Calibri" panose="020F0502020204030204" pitchFamily="34" charset="0"/>
              </a:rPr>
              <a:t>​</a:t>
            </a:r>
          </a:p>
          <a:p>
            <a:pPr marL="171450" indent="-171450" fontAlgn="base">
              <a:spcBef>
                <a:spcPts val="0"/>
              </a:spcBef>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Kinesiology I</a:t>
            </a:r>
            <a:r>
              <a:rPr lang="en-US" sz="1100" b="0" i="0">
                <a:solidFill>
                  <a:srgbClr val="7030A0"/>
                </a:solidFill>
                <a:effectLst/>
                <a:latin typeface="Calibri"/>
                <a:cs typeface="Calibri"/>
              </a:rPr>
              <a:t>​</a:t>
            </a:r>
            <a:endParaRPr lang="en-US" sz="1100">
              <a:solidFill>
                <a:srgbClr val="7030A0"/>
              </a:solidFill>
              <a:latin typeface="Calibri"/>
              <a:cs typeface="Calibri"/>
            </a:endParaRPr>
          </a:p>
          <a:p>
            <a:pPr marL="171450" indent="-171450">
              <a:spcBef>
                <a:spcPts val="0"/>
              </a:spcBef>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Medical Terminology</a:t>
            </a:r>
            <a:r>
              <a:rPr lang="en-US" sz="1100" b="0" i="0">
                <a:solidFill>
                  <a:srgbClr val="7030A0"/>
                </a:solidFill>
                <a:effectLst/>
                <a:latin typeface="Calibri"/>
                <a:cs typeface="Calibri"/>
              </a:rPr>
              <a:t>​</a:t>
            </a:r>
            <a:endParaRPr lang="en-US">
              <a:cs typeface="Calibri" panose="020F0502020204030204"/>
            </a:endParaRPr>
          </a:p>
          <a:p>
            <a:pPr marL="171450" indent="-171450" fontAlgn="base">
              <a:spcBef>
                <a:spcPts val="0"/>
              </a:spcBef>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Speech and Language Development</a:t>
            </a:r>
            <a:r>
              <a:rPr lang="en-US" sz="1100" b="0" i="0">
                <a:solidFill>
                  <a:srgbClr val="7030A0"/>
                </a:solidFill>
                <a:effectLst/>
                <a:latin typeface="Calibri"/>
                <a:cs typeface="Calibri"/>
              </a:rPr>
              <a:t>​</a:t>
            </a:r>
          </a:p>
          <a:p>
            <a:pPr marL="171450" indent="-171450" fontAlgn="base">
              <a:spcBef>
                <a:spcPts val="0"/>
              </a:spcBef>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Allied Health Therapeutic Services</a:t>
            </a:r>
            <a:endParaRPr lang="en-US" sz="1100">
              <a:solidFill>
                <a:srgbClr val="7030A0"/>
              </a:solidFill>
              <a:latin typeface="Calibri" panose="020F0502020204030204" pitchFamily="34" charset="0"/>
              <a:cs typeface="Calibri" panose="020F0502020204030204" pitchFamily="34" charset="0"/>
            </a:endParaRPr>
          </a:p>
          <a:p>
            <a:pPr marL="171450" indent="-171450">
              <a:spcBef>
                <a:spcPts val="0"/>
              </a:spcBef>
            </a:pPr>
            <a:r>
              <a:rPr lang="en-US" sz="1100" b="0" i="0">
                <a:solidFill>
                  <a:srgbClr val="7030A0"/>
                </a:solidFill>
                <a:effectLst/>
                <a:latin typeface="Calibri"/>
                <a:cs typeface="Calibri"/>
              </a:rPr>
              <a:t>​</a:t>
            </a: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Lifetime Nutrition and Wellness</a:t>
            </a:r>
            <a:r>
              <a:rPr lang="en-US" sz="1100" b="0" i="0">
                <a:solidFill>
                  <a:srgbClr val="7030A0"/>
                </a:solidFill>
                <a:effectLst/>
                <a:latin typeface="Calibri"/>
                <a:cs typeface="Calibri"/>
              </a:rPr>
              <a:t>​</a:t>
            </a:r>
            <a:r>
              <a:rPr lang="en-US" sz="1100">
                <a:solidFill>
                  <a:srgbClr val="7030A0"/>
                </a:solidFill>
                <a:latin typeface="Calibri"/>
                <a:cs typeface="Calibri"/>
              </a:rPr>
              <a:t> </a:t>
            </a:r>
            <a:endParaRPr lang="en-US" sz="1100">
              <a:solidFill>
                <a:srgbClr val="7030A0"/>
              </a:solidFill>
              <a:latin typeface="Calibri" panose="020F0502020204030204" pitchFamily="34" charset="0"/>
              <a:cs typeface="Calibri" panose="020F0502020204030204" pitchFamily="34" charset="0"/>
            </a:endParaRPr>
          </a:p>
          <a:p>
            <a:pPr marL="171450" indent="-171450">
              <a:spcBef>
                <a:spcPts val="0"/>
              </a:spcBef>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Interpersonal Studies</a:t>
            </a:r>
            <a:r>
              <a:rPr lang="en-US" sz="1100" b="0" i="0">
                <a:solidFill>
                  <a:srgbClr val="7030A0"/>
                </a:solidFill>
                <a:effectLst/>
                <a:latin typeface="Calibri"/>
                <a:cs typeface="Calibri"/>
              </a:rPr>
              <a:t>​</a:t>
            </a:r>
            <a:endParaRPr lang="en-US" sz="1100" b="0" i="0">
              <a:solidFill>
                <a:srgbClr val="7030A0"/>
              </a:solidFill>
              <a:effectLst/>
              <a:latin typeface="Calibri" panose="020F0502020204030204" pitchFamily="34" charset="0"/>
              <a:cs typeface="Calibri" panose="020F0502020204030204" pitchFamily="34" charset="0"/>
            </a:endParaRPr>
          </a:p>
          <a:p>
            <a:pPr marL="0" indent="0" algn="l" rtl="0" fontAlgn="base">
              <a:spcBef>
                <a:spcPts val="0"/>
              </a:spcBef>
              <a:buNone/>
            </a:pPr>
            <a:r>
              <a:rPr lang="en-US" sz="1100" b="1" i="0" u="none" strike="noStrike">
                <a:solidFill>
                  <a:srgbClr val="000000"/>
                </a:solidFill>
                <a:effectLst/>
                <a:latin typeface="Calibri" panose="020F0502020204030204" pitchFamily="34" charset="0"/>
                <a:cs typeface="Calibri" panose="020F0502020204030204" pitchFamily="34" charset="0"/>
              </a:rPr>
              <a:t>Level 3</a:t>
            </a:r>
            <a:r>
              <a:rPr lang="en-US" sz="1100" b="0" i="0">
                <a:solidFill>
                  <a:srgbClr val="000000"/>
                </a:solidFill>
                <a:effectLst/>
                <a:latin typeface="Calibri" panose="020F0502020204030204" pitchFamily="34" charset="0"/>
                <a:cs typeface="Calibri" panose="020F0502020204030204" pitchFamily="34" charset="0"/>
              </a:rPr>
              <a:t>​</a:t>
            </a:r>
          </a:p>
          <a:p>
            <a:pPr marL="171450" indent="-171450" fontAlgn="base">
              <a:spcBef>
                <a:spcPts val="0"/>
              </a:spcBef>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Anatomy and Physiology</a:t>
            </a:r>
            <a:r>
              <a:rPr lang="en-US" sz="1100" b="0" i="0">
                <a:solidFill>
                  <a:srgbClr val="7030A0"/>
                </a:solidFill>
                <a:effectLst/>
                <a:latin typeface="Calibri"/>
                <a:cs typeface="Calibri"/>
              </a:rPr>
              <a:t>​</a:t>
            </a:r>
          </a:p>
          <a:p>
            <a:pPr marL="171450" indent="-171450" fontAlgn="base">
              <a:spcBef>
                <a:spcPts val="0"/>
              </a:spcBef>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Kinesiology II</a:t>
            </a:r>
            <a:r>
              <a:rPr lang="en-US" sz="1100" b="0" i="0">
                <a:solidFill>
                  <a:srgbClr val="7030A0"/>
                </a:solidFill>
                <a:effectLst/>
                <a:latin typeface="Calibri"/>
                <a:cs typeface="Calibri"/>
              </a:rPr>
              <a:t>​</a:t>
            </a:r>
          </a:p>
          <a:p>
            <a:pPr marL="171450" indent="-171450" fontAlgn="base">
              <a:spcBef>
                <a:spcPts val="0"/>
              </a:spcBef>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Speech Communication Disorders</a:t>
            </a:r>
            <a:r>
              <a:rPr lang="en-US" sz="1100" b="0" i="0">
                <a:solidFill>
                  <a:srgbClr val="7030A0"/>
                </a:solidFill>
                <a:effectLst/>
                <a:latin typeface="Calibri"/>
                <a:cs typeface="Calibri"/>
              </a:rPr>
              <a:t>​</a:t>
            </a:r>
          </a:p>
          <a:p>
            <a:pPr marL="171450" indent="-171450" fontAlgn="base">
              <a:spcBef>
                <a:spcPts val="0"/>
              </a:spcBef>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Physical Therapy I</a:t>
            </a:r>
            <a:r>
              <a:rPr lang="en-US" sz="1100" b="0" i="0">
                <a:solidFill>
                  <a:srgbClr val="7030A0"/>
                </a:solidFill>
                <a:effectLst/>
                <a:latin typeface="Calibri"/>
                <a:cs typeface="Calibri"/>
              </a:rPr>
              <a:t>​</a:t>
            </a:r>
          </a:p>
          <a:p>
            <a:pPr marL="171450" indent="-171450" fontAlgn="base">
              <a:spcBef>
                <a:spcPts val="0"/>
              </a:spcBef>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Occupational Therapy I</a:t>
            </a:r>
            <a:r>
              <a:rPr lang="en-US" sz="1100" b="0" i="0">
                <a:solidFill>
                  <a:srgbClr val="7030A0"/>
                </a:solidFill>
                <a:effectLst/>
                <a:latin typeface="Calibri"/>
                <a:cs typeface="Calibri"/>
              </a:rPr>
              <a:t>​</a:t>
            </a:r>
          </a:p>
          <a:p>
            <a:pPr marL="171450" indent="-171450" fontAlgn="base">
              <a:spcBef>
                <a:spcPts val="0"/>
              </a:spcBef>
            </a:pPr>
            <a:r>
              <a:rPr lang="en-US" sz="1100">
                <a:solidFill>
                  <a:srgbClr val="7030A0"/>
                </a:solidFill>
                <a:latin typeface="Calibri"/>
                <a:cs typeface="Calibri"/>
              </a:rPr>
              <a:t>(MERGE) Health</a:t>
            </a:r>
            <a:r>
              <a:rPr lang="en-US" sz="1100" b="0" i="0" u="none" strike="noStrike">
                <a:solidFill>
                  <a:srgbClr val="7030A0"/>
                </a:solidFill>
                <a:effectLst/>
                <a:latin typeface="Calibri"/>
                <a:cs typeface="Calibri"/>
              </a:rPr>
              <a:t> Science Theory/Health Science Clinical</a:t>
            </a:r>
            <a:r>
              <a:rPr lang="en-US" sz="1100" b="0" i="0">
                <a:solidFill>
                  <a:srgbClr val="7030A0"/>
                </a:solidFill>
                <a:effectLst/>
                <a:latin typeface="Calibri"/>
                <a:cs typeface="Calibri"/>
              </a:rPr>
              <a:t>​</a:t>
            </a:r>
          </a:p>
          <a:p>
            <a:pPr marL="171450" indent="-171450" fontAlgn="base">
              <a:spcBef>
                <a:spcPts val="0"/>
              </a:spcBef>
            </a:pPr>
            <a:r>
              <a:rPr lang="en-US" sz="1100">
                <a:solidFill>
                  <a:srgbClr val="7030A0"/>
                </a:solidFill>
                <a:latin typeface="Calibri"/>
                <a:cs typeface="Calibri"/>
              </a:rPr>
              <a:t>(MERGE) Applied</a:t>
            </a:r>
            <a:r>
              <a:rPr lang="en-US" sz="1100" b="0" i="0" u="none" strike="noStrike">
                <a:solidFill>
                  <a:srgbClr val="7030A0"/>
                </a:solidFill>
                <a:effectLst/>
                <a:latin typeface="Calibri"/>
                <a:cs typeface="Calibri"/>
              </a:rPr>
              <a:t> Nutrition and Dietetics </a:t>
            </a:r>
            <a:r>
              <a:rPr lang="en-US" sz="1100" b="0" i="0">
                <a:solidFill>
                  <a:srgbClr val="7030A0"/>
                </a:solidFill>
                <a:effectLst/>
                <a:latin typeface="Calibri"/>
                <a:cs typeface="Calibri"/>
              </a:rPr>
              <a:t>​</a:t>
            </a:r>
          </a:p>
          <a:p>
            <a:pPr marL="0" indent="0" algn="l" rtl="0" fontAlgn="base">
              <a:spcBef>
                <a:spcPts val="0"/>
              </a:spcBef>
              <a:buNone/>
            </a:pPr>
            <a:r>
              <a:rPr lang="en-US" sz="1100" b="1" i="0" u="none" strike="noStrike">
                <a:solidFill>
                  <a:srgbClr val="000000"/>
                </a:solidFill>
                <a:effectLst/>
                <a:latin typeface="Calibri" panose="020F0502020204030204" pitchFamily="34" charset="0"/>
                <a:cs typeface="Calibri" panose="020F0502020204030204" pitchFamily="34" charset="0"/>
              </a:rPr>
              <a:t>Level 4</a:t>
            </a:r>
            <a:r>
              <a:rPr lang="en-US" sz="1100" b="0" i="0">
                <a:solidFill>
                  <a:srgbClr val="000000"/>
                </a:solidFill>
                <a:effectLst/>
                <a:latin typeface="Calibri" panose="020F0502020204030204" pitchFamily="34" charset="0"/>
                <a:cs typeface="Calibri" panose="020F0502020204030204" pitchFamily="34" charset="0"/>
              </a:rPr>
              <a:t>​</a:t>
            </a:r>
          </a:p>
          <a:p>
            <a:pPr marL="171450" indent="-171450" fontAlgn="base">
              <a:spcBef>
                <a:spcPts val="0"/>
              </a:spcBef>
            </a:pPr>
            <a:r>
              <a:rPr lang="en-US" sz="1100">
                <a:solidFill>
                  <a:srgbClr val="7030A0"/>
                </a:solidFill>
                <a:latin typeface="Calibri"/>
                <a:cs typeface="Calibri"/>
              </a:rPr>
              <a:t> (MERGE) </a:t>
            </a:r>
            <a:r>
              <a:rPr lang="en-US" sz="1100" b="0" i="0" u="none" strike="noStrike">
                <a:solidFill>
                  <a:srgbClr val="7030A0"/>
                </a:solidFill>
                <a:effectLst/>
                <a:latin typeface="Calibri"/>
                <a:cs typeface="Calibri"/>
              </a:rPr>
              <a:t>Practicum in Entrepreneurship</a:t>
            </a:r>
            <a:r>
              <a:rPr lang="en-US" sz="1100" b="0" i="0">
                <a:solidFill>
                  <a:srgbClr val="7030A0"/>
                </a:solidFill>
                <a:effectLst/>
                <a:latin typeface="Calibri"/>
                <a:cs typeface="Calibri"/>
              </a:rPr>
              <a:t>​</a:t>
            </a:r>
            <a:endParaRPr lang="en-US" sz="1100">
              <a:solidFill>
                <a:srgbClr val="7030A0"/>
              </a:solidFill>
              <a:latin typeface="Calibri"/>
              <a:cs typeface="Calibri"/>
            </a:endParaRPr>
          </a:p>
          <a:p>
            <a:pPr marL="171450" indent="-171450">
              <a:spcBef>
                <a:spcPts val="0"/>
              </a:spcBef>
            </a:pPr>
            <a:r>
              <a:rPr lang="en-US" sz="1100">
                <a:solidFill>
                  <a:srgbClr val="7030A0"/>
                </a:solidFill>
                <a:latin typeface="Calibri"/>
                <a:cs typeface="Calibri"/>
              </a:rPr>
              <a:t> (MERGE) </a:t>
            </a:r>
            <a:r>
              <a:rPr lang="en-US" sz="1100" b="0" i="0" u="none" strike="noStrike">
                <a:solidFill>
                  <a:srgbClr val="7030A0"/>
                </a:solidFill>
                <a:effectLst/>
                <a:latin typeface="Calibri"/>
                <a:cs typeface="Calibri"/>
              </a:rPr>
              <a:t>Project Based Research</a:t>
            </a:r>
            <a:r>
              <a:rPr lang="en-US" sz="1100" b="0" i="0">
                <a:solidFill>
                  <a:srgbClr val="7030A0"/>
                </a:solidFill>
                <a:effectLst/>
                <a:latin typeface="Calibri"/>
                <a:cs typeface="Calibri"/>
              </a:rPr>
              <a:t>​</a:t>
            </a:r>
            <a:endParaRPr lang="en-US">
              <a:cs typeface="Calibri" panose="020F0502020204030204"/>
            </a:endParaRPr>
          </a:p>
          <a:p>
            <a:pPr marL="171450" indent="-171450" fontAlgn="base">
              <a:spcBef>
                <a:spcPts val="0"/>
              </a:spcBef>
            </a:pPr>
            <a:r>
              <a:rPr lang="en-US" sz="1100">
                <a:solidFill>
                  <a:srgbClr val="7030A0"/>
                </a:solidFill>
                <a:latin typeface="Calibri"/>
                <a:cs typeface="Calibri"/>
              </a:rPr>
              <a:t> (MERGE) </a:t>
            </a:r>
            <a:r>
              <a:rPr lang="en-US" sz="1100" b="0" i="0" u="none" strike="noStrike">
                <a:solidFill>
                  <a:srgbClr val="7030A0"/>
                </a:solidFill>
                <a:effectLst/>
                <a:latin typeface="Calibri"/>
                <a:cs typeface="Calibri"/>
              </a:rPr>
              <a:t>Career Preparation I</a:t>
            </a:r>
            <a:r>
              <a:rPr lang="en-US" sz="1100" b="0" i="0">
                <a:solidFill>
                  <a:srgbClr val="7030A0"/>
                </a:solidFill>
                <a:effectLst/>
                <a:latin typeface="Calibri"/>
                <a:cs typeface="Calibri"/>
              </a:rPr>
              <a:t>​</a:t>
            </a:r>
          </a:p>
          <a:p>
            <a:pPr marL="171450" indent="-171450" fontAlgn="base">
              <a:spcBef>
                <a:spcPts val="0"/>
              </a:spcBef>
            </a:pPr>
            <a:r>
              <a:rPr lang="en-US" sz="1100">
                <a:solidFill>
                  <a:srgbClr val="7030A0"/>
                </a:solidFill>
                <a:latin typeface="Calibri"/>
                <a:cs typeface="Calibri"/>
              </a:rPr>
              <a:t> (MERGE) </a:t>
            </a:r>
            <a:r>
              <a:rPr lang="en-US" sz="1100" b="0" i="0" u="none" strike="noStrike">
                <a:solidFill>
                  <a:srgbClr val="7030A0"/>
                </a:solidFill>
                <a:effectLst/>
                <a:latin typeface="Calibri"/>
                <a:cs typeface="Calibri"/>
              </a:rPr>
              <a:t>Practicum in Health Science</a:t>
            </a:r>
            <a:r>
              <a:rPr lang="en-US" sz="1100" b="0" i="0">
                <a:solidFill>
                  <a:srgbClr val="7030A0"/>
                </a:solidFill>
                <a:effectLst/>
                <a:latin typeface="Calibri"/>
                <a:cs typeface="Calibri"/>
              </a:rPr>
              <a:t>​</a:t>
            </a:r>
          </a:p>
          <a:p>
            <a:pPr marL="171450" indent="-171450" fontAlgn="base">
              <a:spcBef>
                <a:spcPts val="0"/>
              </a:spcBef>
            </a:pPr>
            <a:r>
              <a:rPr lang="en-US" sz="1100">
                <a:solidFill>
                  <a:srgbClr val="7030A0"/>
                </a:solidFill>
                <a:latin typeface="Calibri"/>
                <a:cs typeface="Calibri"/>
              </a:rPr>
              <a:t> (MERGE) </a:t>
            </a:r>
            <a:r>
              <a:rPr lang="en-US" sz="1100" b="0" i="0" u="none" strike="noStrike">
                <a:solidFill>
                  <a:srgbClr val="7030A0"/>
                </a:solidFill>
                <a:effectLst/>
                <a:latin typeface="Calibri"/>
                <a:cs typeface="Calibri"/>
              </a:rPr>
              <a:t>Occupational Therapy II</a:t>
            </a:r>
            <a:r>
              <a:rPr lang="en-US" sz="1100" b="0" i="0">
                <a:solidFill>
                  <a:srgbClr val="7030A0"/>
                </a:solidFill>
                <a:effectLst/>
                <a:latin typeface="Calibri"/>
                <a:cs typeface="Calibri"/>
              </a:rPr>
              <a:t>​</a:t>
            </a:r>
          </a:p>
          <a:p>
            <a:pPr marL="171450" indent="-171450" fontAlgn="base">
              <a:spcBef>
                <a:spcPts val="0"/>
              </a:spcBef>
            </a:pPr>
            <a:r>
              <a:rPr lang="en-US" sz="1100">
                <a:solidFill>
                  <a:srgbClr val="7030A0"/>
                </a:solidFill>
                <a:latin typeface="Calibri"/>
                <a:cs typeface="Calibri"/>
              </a:rPr>
              <a:t> (MERGE) Physical</a:t>
            </a:r>
            <a:r>
              <a:rPr lang="en-US" sz="1100" b="0" i="0" u="none" strike="noStrike">
                <a:solidFill>
                  <a:srgbClr val="7030A0"/>
                </a:solidFill>
                <a:effectLst/>
                <a:latin typeface="Calibri"/>
                <a:cs typeface="Calibri"/>
              </a:rPr>
              <a:t> Therapy II </a:t>
            </a:r>
            <a:r>
              <a:rPr lang="en-US" sz="1100" b="0" i="0">
                <a:solidFill>
                  <a:srgbClr val="7030A0"/>
                </a:solidFill>
                <a:effectLst/>
                <a:latin typeface="Calibri"/>
                <a:cs typeface="Calibri"/>
              </a:rPr>
              <a:t>​</a:t>
            </a:r>
          </a:p>
        </p:txBody>
      </p:sp>
      <p:sp>
        <p:nvSpPr>
          <p:cNvPr id="19" name="TextBox 18">
            <a:extLst>
              <a:ext uri="{FF2B5EF4-FFF2-40B4-BE49-F238E27FC236}">
                <a16:creationId xmlns:a16="http://schemas.microsoft.com/office/drawing/2014/main" id="{80E4C2F3-E701-BD46-E6B9-FDCD0B320B21}"/>
              </a:ext>
            </a:extLst>
          </p:cNvPr>
          <p:cNvSpPr txBox="1"/>
          <p:nvPr/>
        </p:nvSpPr>
        <p:spPr>
          <a:xfrm>
            <a:off x="3956222" y="2579742"/>
            <a:ext cx="3612209" cy="3502497"/>
          </a:xfrm>
          <a:prstGeom prst="rect">
            <a:avLst/>
          </a:prstGeom>
          <a:noFill/>
        </p:spPr>
        <p:txBody>
          <a:bodyPr wrap="square" lIns="100584" tIns="50292" rIns="100584" bIns="50292" rtlCol="0" anchor="t">
            <a:spAutoFit/>
          </a:bodyPr>
          <a:lstStyle/>
          <a:p>
            <a:r>
              <a:rPr lang="en-US" sz="1200" b="1">
                <a:ea typeface="Calibri"/>
                <a:cs typeface="Times New Roman"/>
              </a:rPr>
              <a:t>Postsecondary Opportunities</a:t>
            </a:r>
          </a:p>
          <a:p>
            <a:pPr algn="l" rtl="0" fontAlgn="base"/>
            <a:r>
              <a:rPr lang="en-US" sz="1100" b="1" i="0" u="none" strike="noStrike">
                <a:solidFill>
                  <a:srgbClr val="000000"/>
                </a:solidFill>
                <a:effectLst/>
                <a:latin typeface="Calibri" panose="020F0502020204030204" pitchFamily="34" charset="0"/>
                <a:cs typeface="Calibri" panose="020F0502020204030204" pitchFamily="34" charset="0"/>
              </a:rPr>
              <a:t>Associate Degrees</a:t>
            </a:r>
            <a:r>
              <a:rPr lang="en-US" sz="1100" b="0" i="0">
                <a:solidFill>
                  <a:srgbClr val="000000"/>
                </a:solidFill>
                <a:effectLst/>
                <a:latin typeface="Calibri" panose="020F0502020204030204" pitchFamily="34" charset="0"/>
                <a:cs typeface="Calibri" panose="020F0502020204030204" pitchFamily="34" charset="0"/>
              </a:rPr>
              <a:t>​</a:t>
            </a:r>
          </a:p>
          <a:p>
            <a:pPr marL="171450" indent="-171450" fontAlgn="base">
              <a:buFont typeface="Arial" panose="020B0604020202020204" pitchFamily="34" charset="0"/>
              <a:buChar char="•"/>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Physical Therapist Assistant</a:t>
            </a:r>
            <a:r>
              <a:rPr lang="en-US" sz="1100" b="0" i="0">
                <a:solidFill>
                  <a:srgbClr val="7030A0"/>
                </a:solidFill>
                <a:effectLst/>
                <a:latin typeface="Calibri"/>
                <a:cs typeface="Calibri"/>
              </a:rPr>
              <a:t>​</a:t>
            </a:r>
          </a:p>
          <a:p>
            <a:pPr marL="171450" indent="-171450" fontAlgn="base">
              <a:buFont typeface="Arial" panose="020B0604020202020204" pitchFamily="34" charset="0"/>
              <a:buChar char="•"/>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Physical Therapy Aides</a:t>
            </a:r>
            <a:r>
              <a:rPr lang="en-US" sz="1100" b="0" i="0">
                <a:solidFill>
                  <a:srgbClr val="7030A0"/>
                </a:solidFill>
                <a:effectLst/>
                <a:latin typeface="Calibri"/>
                <a:cs typeface="Calibri"/>
              </a:rPr>
              <a:t>​</a:t>
            </a:r>
          </a:p>
          <a:p>
            <a:pPr marL="171450" indent="-171450" fontAlgn="base">
              <a:buFont typeface="Arial" panose="020B0604020202020204" pitchFamily="34" charset="0"/>
              <a:buChar char="•"/>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Dietetic Technician</a:t>
            </a:r>
            <a:r>
              <a:rPr lang="en-US" sz="1100" b="0" i="0">
                <a:solidFill>
                  <a:srgbClr val="7030A0"/>
                </a:solidFill>
                <a:effectLst/>
                <a:latin typeface="Calibri"/>
                <a:cs typeface="Calibri"/>
              </a:rPr>
              <a:t>​</a:t>
            </a:r>
          </a:p>
          <a:p>
            <a:pPr marL="171450" indent="-171450" fontAlgn="base">
              <a:buFont typeface="Arial"/>
              <a:buChar char="•"/>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Occupational Therapy Assistant</a:t>
            </a:r>
            <a:r>
              <a:rPr lang="en-US" sz="1100" b="0" i="0">
                <a:solidFill>
                  <a:srgbClr val="7030A0"/>
                </a:solidFill>
                <a:effectLst/>
                <a:latin typeface="Calibri"/>
                <a:cs typeface="Calibri"/>
              </a:rPr>
              <a:t>​</a:t>
            </a:r>
          </a:p>
          <a:p>
            <a:pPr algn="l" rtl="0" fontAlgn="base"/>
            <a:r>
              <a:rPr lang="en-US" sz="1100" b="0" i="0">
                <a:solidFill>
                  <a:srgbClr val="7030A0"/>
                </a:solidFill>
                <a:effectLst/>
                <a:latin typeface="Calibri"/>
                <a:cs typeface="Calibri"/>
              </a:rPr>
              <a:t>​</a:t>
            </a:r>
          </a:p>
          <a:p>
            <a:pPr algn="l" rtl="0" fontAlgn="base"/>
            <a:r>
              <a:rPr lang="en-US" sz="1100" b="1" i="0" u="none" strike="noStrike">
                <a:solidFill>
                  <a:srgbClr val="000000"/>
                </a:solidFill>
                <a:effectLst/>
                <a:latin typeface="Calibri" panose="020F0502020204030204" pitchFamily="34" charset="0"/>
                <a:cs typeface="Calibri" panose="020F0502020204030204" pitchFamily="34" charset="0"/>
              </a:rPr>
              <a:t>Bachelor’s Degrees</a:t>
            </a:r>
            <a:r>
              <a:rPr lang="en-US" sz="1100" b="0" i="0">
                <a:solidFill>
                  <a:srgbClr val="000000"/>
                </a:solidFill>
                <a:effectLst/>
                <a:latin typeface="Calibri" panose="020F0502020204030204" pitchFamily="34" charset="0"/>
                <a:cs typeface="Calibri" panose="020F0502020204030204" pitchFamily="34" charset="0"/>
              </a:rPr>
              <a:t>​</a:t>
            </a:r>
          </a:p>
          <a:p>
            <a:pPr marL="171450" indent="-171450" fontAlgn="base">
              <a:buFont typeface="Arial" panose="020B0604020202020204" pitchFamily="34" charset="0"/>
              <a:buChar char="•"/>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Kinesiology and Exercise Science</a:t>
            </a:r>
            <a:r>
              <a:rPr lang="en-US" sz="1100" b="0" i="0">
                <a:solidFill>
                  <a:srgbClr val="7030A0"/>
                </a:solidFill>
                <a:effectLst/>
                <a:latin typeface="Calibri"/>
                <a:cs typeface="Calibri"/>
              </a:rPr>
              <a:t>​</a:t>
            </a:r>
          </a:p>
          <a:p>
            <a:pPr marL="171450" indent="-171450" fontAlgn="base">
              <a:buFont typeface="Arial" panose="020B0604020202020204" pitchFamily="34" charset="0"/>
              <a:buChar char="•"/>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Therapeutic Recreation</a:t>
            </a:r>
            <a:r>
              <a:rPr lang="en-US" sz="1100" b="0" i="0">
                <a:solidFill>
                  <a:srgbClr val="7030A0"/>
                </a:solidFill>
                <a:effectLst/>
                <a:latin typeface="Calibri"/>
                <a:cs typeface="Calibri"/>
              </a:rPr>
              <a:t>​</a:t>
            </a:r>
          </a:p>
          <a:p>
            <a:pPr marL="171450" indent="-171450" fontAlgn="base">
              <a:buFont typeface="Arial" panose="020B0604020202020204" pitchFamily="34" charset="0"/>
              <a:buChar char="•"/>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Athletic Training</a:t>
            </a:r>
            <a:r>
              <a:rPr lang="en-US" sz="1100" b="0" i="0">
                <a:solidFill>
                  <a:srgbClr val="7030A0"/>
                </a:solidFill>
                <a:effectLst/>
                <a:latin typeface="Calibri"/>
                <a:cs typeface="Calibri"/>
              </a:rPr>
              <a:t>​</a:t>
            </a:r>
          </a:p>
          <a:p>
            <a:pPr marL="171450" indent="-171450" fontAlgn="base">
              <a:buFont typeface="Arial"/>
              <a:buChar char="•"/>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Health Education </a:t>
            </a:r>
            <a:r>
              <a:rPr lang="en-US" sz="1100" b="0" i="0">
                <a:solidFill>
                  <a:srgbClr val="7030A0"/>
                </a:solidFill>
                <a:effectLst/>
                <a:latin typeface="Calibri"/>
                <a:cs typeface="Calibri"/>
              </a:rPr>
              <a:t>​</a:t>
            </a:r>
          </a:p>
          <a:p>
            <a:pPr marL="171450" indent="-171450" fontAlgn="base">
              <a:buFont typeface="Arial"/>
              <a:buChar char="•"/>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Cardiac Rehabilitation</a:t>
            </a:r>
            <a:r>
              <a:rPr lang="en-US" sz="1100" b="0" i="0">
                <a:solidFill>
                  <a:srgbClr val="7030A0"/>
                </a:solidFill>
                <a:effectLst/>
                <a:latin typeface="Calibri"/>
                <a:cs typeface="Calibri"/>
              </a:rPr>
              <a:t>​</a:t>
            </a:r>
          </a:p>
          <a:p>
            <a:pPr algn="l" rtl="0" fontAlgn="base"/>
            <a:r>
              <a:rPr lang="en-US" sz="1100" b="0" i="0">
                <a:solidFill>
                  <a:srgbClr val="0D6CB9"/>
                </a:solidFill>
                <a:effectLst/>
                <a:latin typeface="Calibri" panose="020F0502020204030204" pitchFamily="34" charset="0"/>
                <a:cs typeface="Calibri" panose="020F0502020204030204" pitchFamily="34" charset="0"/>
              </a:rPr>
              <a:t>​</a:t>
            </a:r>
            <a:endParaRPr lang="en-US" sz="1100" b="0" i="0">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a:solidFill>
                  <a:srgbClr val="000000"/>
                </a:solidFill>
                <a:effectLst/>
                <a:latin typeface="Calibri" panose="020F0502020204030204" pitchFamily="34" charset="0"/>
                <a:cs typeface="Calibri" panose="020F0502020204030204" pitchFamily="34" charset="0"/>
              </a:rPr>
              <a:t>Master’s, Doctoral, and Professional Degrees</a:t>
            </a:r>
            <a:r>
              <a:rPr lang="en-US" sz="1100" b="0" i="0">
                <a:solidFill>
                  <a:srgbClr val="000000"/>
                </a:solidFill>
                <a:effectLst/>
                <a:latin typeface="Calibri" panose="020F0502020204030204" pitchFamily="34" charset="0"/>
                <a:cs typeface="Calibri" panose="020F0502020204030204" pitchFamily="34" charset="0"/>
              </a:rPr>
              <a:t>​</a:t>
            </a:r>
          </a:p>
          <a:p>
            <a:pPr marL="171450" indent="-171450" fontAlgn="base">
              <a:buFont typeface="Arial" panose="020B0604020202020204" pitchFamily="34" charset="0"/>
              <a:buChar char="•"/>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Exercise Physiology</a:t>
            </a:r>
            <a:r>
              <a:rPr lang="en-US" sz="1100" b="0" i="0">
                <a:solidFill>
                  <a:srgbClr val="7030A0"/>
                </a:solidFill>
                <a:effectLst/>
                <a:latin typeface="Calibri"/>
                <a:cs typeface="Calibri"/>
              </a:rPr>
              <a:t>​</a:t>
            </a:r>
          </a:p>
          <a:p>
            <a:pPr marL="171450" indent="-171450" fontAlgn="base">
              <a:buFont typeface="Arial" panose="020B0604020202020204" pitchFamily="34" charset="0"/>
              <a:buChar char="•"/>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Athletic Training</a:t>
            </a:r>
            <a:r>
              <a:rPr lang="en-US" sz="1100" b="0" i="0">
                <a:solidFill>
                  <a:srgbClr val="7030A0"/>
                </a:solidFill>
                <a:effectLst/>
                <a:latin typeface="Calibri"/>
                <a:cs typeface="Calibri"/>
              </a:rPr>
              <a:t>​</a:t>
            </a:r>
          </a:p>
          <a:p>
            <a:pPr marL="171450" indent="-171450" fontAlgn="base">
              <a:buFont typeface="Arial" panose="020B0604020202020204" pitchFamily="34" charset="0"/>
              <a:buChar char="•"/>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Physical Therapy</a:t>
            </a:r>
            <a:r>
              <a:rPr lang="en-US" sz="1100" b="0" i="0">
                <a:solidFill>
                  <a:srgbClr val="7030A0"/>
                </a:solidFill>
                <a:effectLst/>
                <a:latin typeface="Calibri"/>
                <a:cs typeface="Calibri"/>
              </a:rPr>
              <a:t>​</a:t>
            </a:r>
          </a:p>
          <a:p>
            <a:pPr marL="171450" indent="-171450" fontAlgn="base">
              <a:buFont typeface="Arial"/>
              <a:buChar char="•"/>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Occupation Therapy </a:t>
            </a:r>
            <a:r>
              <a:rPr lang="en-US" sz="1100" b="0" i="0">
                <a:solidFill>
                  <a:srgbClr val="7030A0"/>
                </a:solidFill>
                <a:effectLst/>
                <a:latin typeface="Calibri"/>
                <a:cs typeface="Calibri"/>
              </a:rPr>
              <a:t>​</a:t>
            </a:r>
          </a:p>
          <a:p>
            <a:pPr marL="171450" indent="-171450" fontAlgn="base">
              <a:buFont typeface="Arial"/>
              <a:buChar char="•"/>
            </a:pPr>
            <a:r>
              <a:rPr lang="en-US" sz="1100">
                <a:solidFill>
                  <a:srgbClr val="7030A0"/>
                </a:solidFill>
                <a:latin typeface="Calibri"/>
                <a:cs typeface="Calibri"/>
              </a:rPr>
              <a:t>(MERGE) </a:t>
            </a:r>
            <a:r>
              <a:rPr lang="en-US" sz="1100" b="0" i="0" u="none" strike="noStrike">
                <a:solidFill>
                  <a:srgbClr val="7030A0"/>
                </a:solidFill>
                <a:effectLst/>
                <a:latin typeface="Calibri"/>
                <a:cs typeface="Calibri"/>
              </a:rPr>
              <a:t>Speech Language Pathology </a:t>
            </a:r>
            <a:endParaRPr lang="en-US" sz="1100" b="0" i="0">
              <a:solidFill>
                <a:srgbClr val="7030A0"/>
              </a:solidFill>
              <a:effectLst/>
              <a:latin typeface="Calibri"/>
              <a:cs typeface="Calibri"/>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956222" y="6224916"/>
            <a:ext cx="3612209" cy="3133188"/>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a:t>Advanced Placement (AP) Courses</a:t>
            </a:r>
          </a:p>
          <a:p>
            <a:pPr algn="l" rtl="0" fontAlgn="base">
              <a:lnSpc>
                <a:spcPct val="100000"/>
              </a:lnSpc>
              <a:spcBef>
                <a:spcPts val="0"/>
              </a:spcBef>
              <a:buFont typeface="System Font Regular"/>
              <a:buChar char="+"/>
            </a:pPr>
            <a:r>
              <a:rPr lang="en-US" sz="1100" b="0" i="0" u="none" strike="noStrike">
                <a:solidFill>
                  <a:srgbClr val="007742"/>
                </a:solidFill>
                <a:effectLst/>
                <a:latin typeface="Calibri" panose="020F0502020204030204" pitchFamily="34" charset="0"/>
                <a:cs typeface="Calibri" panose="020F0502020204030204" pitchFamily="34" charset="0"/>
              </a:rPr>
              <a:t>(ADD) AP Biology</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AP Chemistry</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AP Physics C: Mechanics </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AP Statistics </a:t>
            </a:r>
            <a:endParaRPr lang="en-US" sz="1100">
              <a:solidFill>
                <a:srgbClr val="007742"/>
              </a:solidFill>
              <a:latin typeface="Calibri" panose="020F0502020204030204" pitchFamily="34" charset="0"/>
              <a:ea typeface="Calibri"/>
              <a:cs typeface="Calibri" panose="020F0502020204030204" pitchFamily="34" charset="0"/>
            </a:endParaRPr>
          </a:p>
          <a:p>
            <a:pPr marL="0" indent="0">
              <a:lnSpc>
                <a:spcPct val="100000"/>
              </a:lnSpc>
              <a:spcBef>
                <a:spcPts val="0"/>
              </a:spcBef>
              <a:buNone/>
            </a:pPr>
            <a:endParaRPr lang="en-US" sz="1100" b="1" u="sng">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a:t>International Baccalaureate (IB) Courses</a:t>
            </a:r>
          </a:p>
          <a:p>
            <a:pPr algn="l" rtl="0" fontAlgn="base">
              <a:lnSpc>
                <a:spcPct val="100000"/>
              </a:lnSpc>
              <a:spcBef>
                <a:spcPts val="0"/>
              </a:spcBef>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IB Sports, Exercise, and Health Science Standard Level</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IB Sports, Exercise, and Health Science Higher Level</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IB Environmental Systems and Societies Standard Level </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IB Biology Standard Level</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IB Biology Higher Level</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IB Chemistry Standard Level </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IB Chemistry Higher Level</a:t>
            </a:r>
            <a:endParaRPr lang="en-US" sz="1100" b="0" i="0">
              <a:solidFill>
                <a:srgbClr val="007742"/>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3282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1137381"/>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chemeClr val="tx1"/>
                </a:solidFill>
                <a:effectLst/>
                <a:uLnTx/>
                <a:uFillTx/>
                <a:latin typeface="Calibri"/>
                <a:ea typeface="Open Sans"/>
                <a:cs typeface="Open Sans"/>
              </a:rPr>
              <a:t>Health Informatics</a:t>
            </a:r>
            <a:endParaRPr kumimoji="0" lang="en-US" sz="15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4" name="TextBox 3">
            <a:extLst>
              <a:ext uri="{FF2B5EF4-FFF2-40B4-BE49-F238E27FC236}">
                <a16:creationId xmlns:a16="http://schemas.microsoft.com/office/drawing/2014/main" id="{670E2E22-4231-5672-A9FD-5831B5BF3D7D}"/>
              </a:ext>
            </a:extLst>
          </p:cNvPr>
          <p:cNvSpPr txBox="1"/>
          <p:nvPr/>
        </p:nvSpPr>
        <p:spPr>
          <a:xfrm>
            <a:off x="0" y="-2129"/>
            <a:ext cx="7772400" cy="1145442"/>
          </a:xfrm>
          <a:prstGeom prst="rect">
            <a:avLst/>
          </a:prstGeom>
          <a:noFill/>
          <a:ln w="57150">
            <a:solidFill>
              <a:srgbClr val="BAD4ED"/>
            </a:solidFill>
          </a:ln>
        </p:spPr>
        <p:txBody>
          <a:bodyPr wrap="square" lIns="100584" tIns="50292" rIns="100584" bIns="50292" rtlCol="0" anchor="t">
            <a:spAutoFit/>
          </a:bodyPr>
          <a:lstStyle/>
          <a:p>
            <a:pPr algn="ctr">
              <a:spcAft>
                <a:spcPts val="660"/>
              </a:spcAft>
            </a:pPr>
            <a:r>
              <a:rPr lang="en-US" b="1">
                <a:ea typeface="Open Sans"/>
                <a:cs typeface="Open Sans"/>
              </a:rPr>
              <a:t>Health Science Career Cluster</a:t>
            </a:r>
          </a:p>
          <a:p>
            <a:r>
              <a:rPr lang="en-US" sz="1100" b="0" i="0" u="none" strike="noStrike">
                <a:solidFill>
                  <a:srgbClr val="0432FF"/>
                </a:solidFill>
                <a:effectLst/>
                <a:latin typeface="Calibri" panose="020F0502020204030204" pitchFamily="34" charset="0"/>
              </a:rPr>
              <a:t>(UPDATE) The Health Science Career Cluster focuses on planning, managing, and providing therapeutic services, diagnostics services, health informatics, support services, and biotechnology research and development. To pursue a career in the health science industry, students should learn to reason, think critically, make decisions, solve problems, communicate effectively, and work well with others. ​</a:t>
            </a:r>
          </a:p>
          <a:p>
            <a:endParaRPr lang="en-US" sz="1100">
              <a:solidFill>
                <a:srgbClr val="0432FF"/>
              </a:solidFill>
              <a:ea typeface="Open Sans"/>
              <a:cs typeface="Calibri"/>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736050"/>
            <a:ext cx="7772400" cy="778675"/>
          </a:xfrm>
          <a:prstGeom prst="rect">
            <a:avLst/>
          </a:prstGeom>
          <a:solidFill>
            <a:srgbClr val="BAD4ED"/>
          </a:solidFill>
        </p:spPr>
        <p:txBody>
          <a:bodyPr wrap="square" lIns="100584" tIns="50292" rIns="100584" bIns="50292" rtlCol="0" anchor="t">
            <a:spAutoFit/>
          </a:bodyPr>
          <a:lstStyle/>
          <a:p>
            <a:r>
              <a:rPr lang="en-US" sz="1100"/>
              <a:t>The Health Informatics program of study focuses on exposing students to the management and use of patient information in the healthcare field. Students may learn about and research recent modifications of computerized healthcare and the process of creating and maintaining hospital and patient records in accordance with regulatory requirements of the healthcare system. Students may also practice writing and interpreting medical reports.</a:t>
            </a:r>
            <a:endParaRPr lang="en-US" sz="1050">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41187" y="2690289"/>
            <a:ext cx="3612210" cy="2997028"/>
          </a:xfrm>
        </p:spPr>
        <p:txBody>
          <a:bodyPr vert="horz" lIns="91440" tIns="45720" rIns="91440" bIns="45720" rtlCol="0" anchor="t">
            <a:noAutofit/>
          </a:bodyPr>
          <a:lstStyle/>
          <a:p>
            <a:pPr marL="0" marR="0" indent="0">
              <a:lnSpc>
                <a:spcPct val="100000"/>
              </a:lnSpc>
              <a:spcBef>
                <a:spcPts val="0"/>
              </a:spcBef>
              <a:buNone/>
            </a:pPr>
            <a:r>
              <a:rPr lang="en-US" sz="1200" b="1">
                <a:effectLst/>
                <a:latin typeface="Calibri"/>
                <a:ea typeface="Calibri"/>
                <a:cs typeface="Calibri"/>
              </a:rPr>
              <a:t>Secondary Courses for High School Credit</a:t>
            </a:r>
          </a:p>
          <a:p>
            <a:pPr algn="l" rtl="0" fontAlgn="base">
              <a:spcBef>
                <a:spcPts val="0"/>
              </a:spcBef>
            </a:pPr>
            <a:r>
              <a:rPr lang="en-US" sz="1100" b="1" i="0" u="none" strike="noStrike">
                <a:solidFill>
                  <a:srgbClr val="000000"/>
                </a:solidFill>
                <a:effectLst/>
                <a:latin typeface="Calibri" panose="020F0502020204030204" pitchFamily="34" charset="0"/>
                <a:cs typeface="Calibri" panose="020F0502020204030204" pitchFamily="34" charset="0"/>
              </a:rPr>
              <a:t>Level 1</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Principles of Health Science</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Principles of Health Informatics</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Business Information Management I/Lab</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spcBef>
                <a:spcPts val="0"/>
              </a:spcBef>
            </a:pPr>
            <a:r>
              <a:rPr lang="en-US" sz="1100" b="1" i="0" u="none" strike="noStrike">
                <a:solidFill>
                  <a:srgbClr val="000000"/>
                </a:solidFill>
                <a:effectLst/>
                <a:latin typeface="Calibri" panose="020F0502020204030204" pitchFamily="34" charset="0"/>
                <a:cs typeface="Calibri" panose="020F0502020204030204" pitchFamily="34" charset="0"/>
              </a:rPr>
              <a:t>Level 2</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Medical Intervention Evaluation and Research</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Medical Terminology</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Public Health (TBD)</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spcBef>
                <a:spcPts val="0"/>
              </a:spcBef>
            </a:pPr>
            <a:r>
              <a:rPr lang="en-US" sz="1100" b="1" i="0" u="none" strike="noStrike">
                <a:solidFill>
                  <a:srgbClr val="000000"/>
                </a:solidFill>
                <a:effectLst/>
                <a:latin typeface="Calibri" panose="020F0502020204030204" pitchFamily="34" charset="0"/>
                <a:cs typeface="Calibri" panose="020F0502020204030204" pitchFamily="34" charset="0"/>
              </a:rPr>
              <a:t>Level 3</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Health Informatics</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Healthcare Administration and Management</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System Font Regular"/>
              <a:buChar char="+"/>
            </a:pPr>
            <a:r>
              <a:rPr lang="en-US" sz="1100">
                <a:solidFill>
                  <a:srgbClr val="007742"/>
                </a:solidFill>
                <a:latin typeface="Calibri"/>
                <a:cs typeface="Calibri"/>
              </a:rPr>
              <a:t>(ADD) </a:t>
            </a:r>
            <a:r>
              <a:rPr lang="en-US" sz="1100" b="0" i="0" u="none" strike="noStrike">
                <a:solidFill>
                  <a:srgbClr val="007742"/>
                </a:solidFill>
                <a:effectLst/>
                <a:latin typeface="Calibri"/>
                <a:cs typeface="Calibri"/>
              </a:rPr>
              <a:t>Health Science Theory/Health Science Clinical</a:t>
            </a:r>
            <a:r>
              <a:rPr lang="en-US" sz="1100" b="0" i="0">
                <a:solidFill>
                  <a:srgbClr val="007742"/>
                </a:solidFill>
                <a:effectLst/>
                <a:latin typeface="Calibri"/>
                <a:cs typeface="Calibri"/>
              </a:rPr>
              <a:t>​</a:t>
            </a:r>
          </a:p>
          <a:p>
            <a:pPr algn="l" rtl="0" fontAlgn="base">
              <a:spcBef>
                <a:spcPts val="0"/>
              </a:spcBef>
            </a:pPr>
            <a:r>
              <a:rPr lang="en-US" sz="1100" b="1" i="0" u="none" strike="noStrike">
                <a:solidFill>
                  <a:srgbClr val="000000"/>
                </a:solidFill>
                <a:effectLst/>
                <a:latin typeface="Calibri" panose="020F0502020204030204" pitchFamily="34" charset="0"/>
                <a:cs typeface="Calibri" panose="020F0502020204030204" pitchFamily="34" charset="0"/>
              </a:rPr>
              <a:t>Level 4</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Mathematics for Medical Professionals</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World Health Research</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Project-Based Research</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Practicum in Health Science</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spcBef>
                <a:spcPts val="0"/>
              </a:spcBef>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Medical Billing and Coding </a:t>
            </a:r>
            <a:r>
              <a:rPr lang="en-US" sz="1100" b="0" i="0">
                <a:solidFill>
                  <a:srgbClr val="007742"/>
                </a:solidFill>
                <a:effectLst/>
                <a:latin typeface="Calibri" panose="020F0502020204030204" pitchFamily="34" charset="0"/>
                <a:cs typeface="Calibri" panose="020F0502020204030204" pitchFamily="34" charset="0"/>
              </a:rPr>
              <a:t>​</a:t>
            </a:r>
          </a:p>
        </p:txBody>
      </p:sp>
      <p:sp>
        <p:nvSpPr>
          <p:cNvPr id="19" name="TextBox 18">
            <a:extLst>
              <a:ext uri="{FF2B5EF4-FFF2-40B4-BE49-F238E27FC236}">
                <a16:creationId xmlns:a16="http://schemas.microsoft.com/office/drawing/2014/main" id="{80E4C2F3-E701-BD46-E6B9-FDCD0B320B21}"/>
              </a:ext>
            </a:extLst>
          </p:cNvPr>
          <p:cNvSpPr txBox="1"/>
          <p:nvPr/>
        </p:nvSpPr>
        <p:spPr>
          <a:xfrm>
            <a:off x="203969" y="5904873"/>
            <a:ext cx="3612210" cy="2656112"/>
          </a:xfrm>
          <a:prstGeom prst="rect">
            <a:avLst/>
          </a:prstGeom>
          <a:noFill/>
        </p:spPr>
        <p:txBody>
          <a:bodyPr wrap="square" lIns="100584" tIns="50292" rIns="100584" bIns="50292" rtlCol="0" anchor="t">
            <a:spAutoFit/>
          </a:bodyPr>
          <a:lstStyle/>
          <a:p>
            <a:r>
              <a:rPr lang="en-US" sz="1200" b="1">
                <a:ea typeface="Calibri"/>
                <a:cs typeface="Times New Roman"/>
              </a:rPr>
              <a:t>Postsecondary Opportunities</a:t>
            </a:r>
          </a:p>
          <a:p>
            <a:pPr algn="l" rtl="0" fontAlgn="base"/>
            <a:r>
              <a:rPr lang="en-US" sz="1100" b="1" i="0" u="none" strike="noStrike">
                <a:solidFill>
                  <a:srgbClr val="000000"/>
                </a:solidFill>
                <a:effectLst/>
                <a:latin typeface="Calibri" panose="020F0502020204030204" pitchFamily="34" charset="0"/>
                <a:cs typeface="Calibri" panose="020F0502020204030204" pitchFamily="34" charset="0"/>
              </a:rPr>
              <a:t>Associate Degrees</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Health Information Technology </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Medical Records Technology</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b="0" i="0" u="none" strike="noStrike">
                <a:solidFill>
                  <a:srgbClr val="007742"/>
                </a:solidFill>
                <a:effectLst/>
                <a:latin typeface="Calibri" panose="020F0502020204030204" pitchFamily="34" charset="0"/>
                <a:cs typeface="Calibri" panose="020F0502020204030204" pitchFamily="34" charset="0"/>
              </a:rPr>
              <a:t>(ADD) Medical Billing and Coding</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r>
              <a:rPr lang="en-US" sz="1100" b="0" i="0">
                <a:solidFill>
                  <a:srgbClr val="0D6CB9"/>
                </a:solidFill>
                <a:effectLst/>
                <a:latin typeface="Calibri" panose="020F0502020204030204" pitchFamily="34" charset="0"/>
                <a:cs typeface="Calibri" panose="020F0502020204030204" pitchFamily="34" charset="0"/>
              </a:rPr>
              <a:t>​</a:t>
            </a:r>
            <a:endParaRPr lang="en-US" sz="1100" b="0" i="0">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a:solidFill>
                  <a:srgbClr val="000000"/>
                </a:solidFill>
                <a:effectLst/>
                <a:latin typeface="Calibri" panose="020F0502020204030204" pitchFamily="34" charset="0"/>
                <a:cs typeface="Calibri" panose="020F0502020204030204" pitchFamily="34" charset="0"/>
              </a:rPr>
              <a:t>Bachelor’s Degrees</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Medical and Health Service Managers</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Public Health </a:t>
            </a:r>
            <a:r>
              <a:rPr lang="en-US" sz="1100" b="0" i="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b="0" i="0" u="none" strike="noStrike">
                <a:solidFill>
                  <a:srgbClr val="007742"/>
                </a:solidFill>
                <a:effectLst/>
                <a:latin typeface="Calibri" panose="020F0502020204030204" pitchFamily="34" charset="0"/>
                <a:cs typeface="Calibri" panose="020F0502020204030204" pitchFamily="34" charset="0"/>
              </a:rPr>
              <a:t>(ADD) Health Informatics </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r>
              <a:rPr lang="en-US" sz="1100" b="0" i="0">
                <a:solidFill>
                  <a:srgbClr val="0D6CB9"/>
                </a:solidFill>
                <a:effectLst/>
                <a:latin typeface="Calibri" panose="020F0502020204030204" pitchFamily="34" charset="0"/>
                <a:cs typeface="Calibri" panose="020F0502020204030204" pitchFamily="34" charset="0"/>
              </a:rPr>
              <a:t>​</a:t>
            </a:r>
            <a:endParaRPr lang="en-US" sz="1100" b="0" i="0">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a:solidFill>
                  <a:srgbClr val="000000"/>
                </a:solidFill>
                <a:effectLst/>
                <a:latin typeface="Calibri" panose="020F0502020204030204" pitchFamily="34" charset="0"/>
                <a:cs typeface="Calibri" panose="020F0502020204030204" pitchFamily="34" charset="0"/>
              </a:rPr>
              <a:t>Master’s, Doctoral, and Professional Degrees</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Medical and Health Service Managers</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b="0" i="0" u="none" strike="noStrike">
                <a:solidFill>
                  <a:srgbClr val="007742"/>
                </a:solidFill>
                <a:effectLst/>
                <a:latin typeface="Calibri" panose="020F0502020204030204" pitchFamily="34" charset="0"/>
                <a:cs typeface="Calibri" panose="020F0502020204030204" pitchFamily="34" charset="0"/>
              </a:rPr>
              <a:t>(ADD) Healthcare Administration</a:t>
            </a:r>
            <a:r>
              <a:rPr lang="en-US" sz="1100" b="0" i="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b="0" i="0" u="none" strike="noStrike">
                <a:solidFill>
                  <a:srgbClr val="007742"/>
                </a:solidFill>
                <a:effectLst/>
                <a:latin typeface="Calibri" panose="020F0502020204030204" pitchFamily="34" charset="0"/>
                <a:cs typeface="Calibri" panose="020F0502020204030204" pitchFamily="34" charset="0"/>
              </a:rPr>
              <a:t>(ADD) Health Informatics</a:t>
            </a:r>
            <a:r>
              <a:rPr lang="en-US" sz="1100" b="0" i="0">
                <a:solidFill>
                  <a:srgbClr val="007742"/>
                </a:solidFill>
                <a:effectLst/>
                <a:latin typeface="Calibri" panose="020F0502020204030204" pitchFamily="34" charset="0"/>
                <a:cs typeface="Calibri" panose="020F0502020204030204" pitchFamily="34" charset="0"/>
              </a:rPr>
              <a:t>​</a:t>
            </a: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931108" y="2692083"/>
            <a:ext cx="3612210" cy="273920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a:t>Advanced Placement (AP) Courses</a:t>
            </a:r>
          </a:p>
          <a:p>
            <a:pPr algn="l" rtl="0" fontAlgn="base">
              <a:lnSpc>
                <a:spcPct val="100000"/>
              </a:lnSpc>
              <a:spcBef>
                <a:spcPts val="0"/>
              </a:spcBef>
              <a:buFont typeface="System Font Regular"/>
              <a:buChar char="+"/>
            </a:pPr>
            <a:r>
              <a:rPr lang="en-US" sz="1100" b="0" i="0" u="none" strike="noStrike">
                <a:solidFill>
                  <a:srgbClr val="007742"/>
                </a:solidFill>
                <a:effectLst/>
                <a:latin typeface="Calibri" panose="020F0502020204030204" pitchFamily="34" charset="0"/>
                <a:cs typeface="Calibri" panose="020F0502020204030204" pitchFamily="34" charset="0"/>
              </a:rPr>
              <a:t>(ADD) AP Calculus AB</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AP Calculus BC</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AP Statistics </a:t>
            </a:r>
            <a:endParaRPr lang="en-US" sz="1100">
              <a:solidFill>
                <a:srgbClr val="007742"/>
              </a:solidFill>
              <a:latin typeface="Calibri" panose="020F0502020204030204" pitchFamily="34" charset="0"/>
              <a:ea typeface="Calibri"/>
              <a:cs typeface="Calibri" panose="020F0502020204030204" pitchFamily="34" charset="0"/>
            </a:endParaRPr>
          </a:p>
          <a:p>
            <a:pPr marL="0" indent="0">
              <a:lnSpc>
                <a:spcPct val="100000"/>
              </a:lnSpc>
              <a:spcBef>
                <a:spcPts val="0"/>
              </a:spcBef>
              <a:buNone/>
            </a:pPr>
            <a:endParaRPr lang="en-US" sz="1100" b="1" u="sng">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a:t>International Baccalaureate (IB) Courses</a:t>
            </a:r>
          </a:p>
          <a:p>
            <a:pPr algn="l" rtl="0" fontAlgn="base">
              <a:lnSpc>
                <a:spcPct val="100000"/>
              </a:lnSpc>
              <a:spcBef>
                <a:spcPts val="0"/>
              </a:spcBef>
              <a:buFont typeface="System Font Regular"/>
              <a:buChar char="+"/>
            </a:pPr>
            <a:r>
              <a:rPr lang="en-US" sz="1100" b="0" i="0" u="none" strike="noStrike">
                <a:solidFill>
                  <a:srgbClr val="007742"/>
                </a:solidFill>
                <a:effectLst/>
                <a:latin typeface="Calibri" panose="020F0502020204030204" pitchFamily="34" charset="0"/>
                <a:cs typeface="Calibri" panose="020F0502020204030204" pitchFamily="34" charset="0"/>
              </a:rPr>
              <a:t>(ADD) IB Environmental Systems and Societies Standard Level </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IB Mathematics: Analysis and Approaches Standard Level </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IB Mathematics: Applications and Interpretations Standard Level </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b="0" i="0" u="none" strike="noStrike">
                <a:solidFill>
                  <a:srgbClr val="007742"/>
                </a:solidFill>
                <a:effectLst/>
                <a:latin typeface="Calibri" panose="020F0502020204030204" pitchFamily="34" charset="0"/>
                <a:cs typeface="Calibri" panose="020F0502020204030204" pitchFamily="34" charset="0"/>
              </a:rPr>
              <a:t>(ADD) IB Statistics</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b="0" i="0" u="none" strike="noStrike">
                <a:solidFill>
                  <a:srgbClr val="007742"/>
                </a:solidFill>
                <a:effectLst/>
                <a:latin typeface="Calibri" panose="020F0502020204030204" pitchFamily="34" charset="0"/>
                <a:cs typeface="Calibri" panose="020F0502020204030204" pitchFamily="34" charset="0"/>
              </a:rPr>
              <a:t>(ADD) IB Business Management</a:t>
            </a:r>
            <a:endParaRPr lang="en-US" sz="1100" b="0" i="0">
              <a:solidFill>
                <a:srgbClr val="007742"/>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9215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1138152"/>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rPr>
              <a:t>Nursing Science</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4" name="TextBox 3">
            <a:extLst>
              <a:ext uri="{FF2B5EF4-FFF2-40B4-BE49-F238E27FC236}">
                <a16:creationId xmlns:a16="http://schemas.microsoft.com/office/drawing/2014/main" id="{59D1242D-7CE1-47FE-821E-191A40BA419A}"/>
              </a:ext>
            </a:extLst>
          </p:cNvPr>
          <p:cNvSpPr txBox="1"/>
          <p:nvPr/>
        </p:nvSpPr>
        <p:spPr>
          <a:xfrm>
            <a:off x="0" y="-2129"/>
            <a:ext cx="7734731" cy="1145442"/>
          </a:xfrm>
          <a:prstGeom prst="rect">
            <a:avLst/>
          </a:prstGeom>
          <a:noFill/>
          <a:ln w="57150">
            <a:solidFill>
              <a:srgbClr val="BAD4ED"/>
            </a:solidFill>
          </a:ln>
        </p:spPr>
        <p:txBody>
          <a:bodyPr wrap="square" lIns="100584" tIns="50292" rIns="100584" bIns="50292" rtlCol="0" anchor="t">
            <a:spAutoFit/>
          </a:bodyPr>
          <a:lstStyle/>
          <a:p>
            <a:pPr algn="ctr">
              <a:spcAft>
                <a:spcPts val="660"/>
              </a:spcAft>
            </a:pPr>
            <a:r>
              <a:rPr lang="en-US" b="1">
                <a:ea typeface="Open Sans"/>
                <a:cs typeface="Open Sans"/>
              </a:rPr>
              <a:t>Health Science Career Cluster</a:t>
            </a:r>
          </a:p>
          <a:p>
            <a:r>
              <a:rPr lang="en-US" sz="1100" b="0" i="0" u="none" strike="noStrike">
                <a:solidFill>
                  <a:srgbClr val="0432FF"/>
                </a:solidFill>
                <a:effectLst/>
                <a:latin typeface="Calibri"/>
                <a:cs typeface="Calibri"/>
              </a:rPr>
              <a:t>(UPDATE) The Health Science Career Cluster focuses on planning, managing, and providing therapeutic services, diagnostics services, health informatics, support services, and biotechnology research and development. To pursue a career in the health science industry, students should learn to reason, think critically, make decisions, solve problems, communicate effectively, and work well with others. ​</a:t>
            </a:r>
          </a:p>
        </p:txBody>
      </p:sp>
      <p:sp>
        <p:nvSpPr>
          <p:cNvPr id="16" name="TextBox 15">
            <a:extLst>
              <a:ext uri="{FF2B5EF4-FFF2-40B4-BE49-F238E27FC236}">
                <a16:creationId xmlns:a16="http://schemas.microsoft.com/office/drawing/2014/main" id="{45B626E6-8348-4674-98E4-44E535C907C6}"/>
              </a:ext>
            </a:extLst>
          </p:cNvPr>
          <p:cNvSpPr txBox="1"/>
          <p:nvPr/>
        </p:nvSpPr>
        <p:spPr>
          <a:xfrm>
            <a:off x="0" y="1737227"/>
            <a:ext cx="7772400" cy="778675"/>
          </a:xfrm>
          <a:prstGeom prst="rect">
            <a:avLst/>
          </a:prstGeom>
          <a:solidFill>
            <a:srgbClr val="BAD4ED"/>
          </a:solidFill>
        </p:spPr>
        <p:txBody>
          <a:bodyPr wrap="square" lIns="100584" tIns="50292" rIns="100584" bIns="50292" rtlCol="0" anchor="t">
            <a:spAutoFit/>
          </a:bodyPr>
          <a:lstStyle/>
          <a:p>
            <a:r>
              <a:rPr lang="en-US" sz="1100"/>
              <a:t>The Nursing Science program of study introduces students to the knowledge and skills related to patient care. CTE learners may learn about or practice caring for patients, routine procedures such as monitoring vital signs, development and implementation of care plans, maintenance of medical records, and disease or pain management. Students may focus on the healthcare system and research system designs and make recommended modifications.</a:t>
            </a:r>
            <a:endParaRPr lang="en-US" sz="1050">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203969" y="2715403"/>
            <a:ext cx="3612210" cy="3139240"/>
          </a:xfrm>
        </p:spPr>
        <p:txBody>
          <a:bodyPr vert="horz" lIns="91440" tIns="45720" rIns="91440" bIns="45720" rtlCol="0" anchor="t">
            <a:noAutofit/>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1</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Principles of Health Science</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Principles of Nursing</a:t>
            </a:r>
            <a:r>
              <a:rPr lang="en-US" sz="1100" b="0" i="0" dirty="0">
                <a:solidFill>
                  <a:srgbClr val="000000"/>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2</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Medical Terminology</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Science of Nursing</a:t>
            </a:r>
            <a:r>
              <a:rPr lang="en-US" sz="1100" b="0" i="0" dirty="0">
                <a:solidFill>
                  <a:srgbClr val="000000"/>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3</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Medical Microbiology</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Anatomy and Physiology</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Clinical Ethics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Leadership and Management in Nursing</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Health Science Theory/Health Science Clinical</a:t>
            </a:r>
            <a:r>
              <a:rPr lang="en-US" sz="1100" b="0" i="0" dirty="0">
                <a:solidFill>
                  <a:srgbClr val="007742"/>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4</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Pathophysiology</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Pharmacology</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Practicum in Health Science</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System Font Regular"/>
              <a:buChar char="+"/>
            </a:pPr>
            <a:r>
              <a:rPr lang="en-US" sz="1100" b="0" i="0" u="none" strike="noStrike" dirty="0">
                <a:solidFill>
                  <a:srgbClr val="007742"/>
                </a:solidFill>
                <a:effectLst/>
                <a:latin typeface="Calibri" panose="020F0502020204030204" pitchFamily="34" charset="0"/>
                <a:cs typeface="Calibri" panose="020F0502020204030204" pitchFamily="34" charset="0"/>
              </a:rPr>
              <a:t>(ADD) Practicum in Nursing</a:t>
            </a:r>
            <a:endParaRPr lang="en-US" sz="1100" b="0" i="0" dirty="0">
              <a:solidFill>
                <a:srgbClr val="007742"/>
              </a:solidFill>
              <a:effectLst/>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993890" y="2715403"/>
            <a:ext cx="3612210" cy="1890604"/>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latin typeface="Calibri" panose="020F0502020204030204" pitchFamily="34" charset="0"/>
                <a:cs typeface="Calibri" panose="020F0502020204030204" pitchFamily="34" charset="0"/>
              </a:rPr>
              <a:t>Advanced Placement (AP) Courses</a:t>
            </a:r>
          </a:p>
          <a:p>
            <a:pPr algn="l" rtl="0" fontAlgn="base">
              <a:spcBef>
                <a:spcPts val="0"/>
              </a:spcBef>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AP Biology</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spcBef>
                <a:spcPts val="0"/>
              </a:spcBef>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AP Chemistry</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spcBef>
                <a:spcPts val="0"/>
              </a:spcBef>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AP Statistics </a:t>
            </a:r>
            <a:endParaRPr lang="en-US" sz="1100" dirty="0">
              <a:solidFill>
                <a:srgbClr val="007742"/>
              </a:solidFill>
              <a:latin typeface="Calibri" panose="020F0502020204030204" pitchFamily="34" charset="0"/>
              <a:ea typeface="Calibri"/>
              <a:cs typeface="Calibri" panose="020F0502020204030204" pitchFamily="34" charset="0"/>
            </a:endParaRPr>
          </a:p>
          <a:p>
            <a:pPr marL="0" indent="0">
              <a:lnSpc>
                <a:spcPct val="100000"/>
              </a:lnSpc>
              <a:spcBef>
                <a:spcPts val="0"/>
              </a:spcBef>
              <a:buNone/>
            </a:pPr>
            <a:endParaRPr lang="en-US" sz="1100" b="1" u="sng" dirty="0">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latin typeface="Calibri" panose="020F0502020204030204" pitchFamily="34" charset="0"/>
                <a:cs typeface="Calibri" panose="020F0502020204030204" pitchFamily="34" charset="0"/>
              </a:rPr>
              <a:t>International Baccalaureate (IB) Courses</a:t>
            </a:r>
          </a:p>
          <a:p>
            <a:pPr algn="l" rtl="0" fontAlgn="base">
              <a:spcBef>
                <a:spcPts val="0"/>
              </a:spcBef>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IB Biology Standard Level</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spcBef>
                <a:spcPts val="0"/>
              </a:spcBef>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IB Biology Higher Level</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spcBef>
                <a:spcPts val="0"/>
              </a:spcBef>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IB Chemistry Standard Level </a:t>
            </a:r>
            <a:r>
              <a:rPr lang="en-US" sz="1100" b="0" i="0" dirty="0">
                <a:solidFill>
                  <a:srgbClr val="007742"/>
                </a:solidFill>
                <a:effectLst/>
                <a:latin typeface="Calibri" panose="020F0502020204030204" pitchFamily="34" charset="0"/>
                <a:cs typeface="Calibri" panose="020F0502020204030204" pitchFamily="34" charset="0"/>
              </a:rPr>
              <a:t>​</a:t>
            </a:r>
          </a:p>
          <a:p>
            <a:pPr algn="l" rtl="0" fontAlgn="base">
              <a:spcBef>
                <a:spcPts val="0"/>
              </a:spcBef>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IB Chemistry Higher Level</a:t>
            </a:r>
            <a:endParaRPr lang="en-US" sz="1100" b="0" i="0" dirty="0">
              <a:solidFill>
                <a:srgbClr val="007742"/>
              </a:solidFill>
              <a:effectLst/>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203969" y="5937037"/>
            <a:ext cx="3565424" cy="2317558"/>
          </a:xfrm>
          <a:prstGeom prst="rect">
            <a:avLst/>
          </a:prstGeom>
          <a:noFill/>
        </p:spPr>
        <p:txBody>
          <a:bodyPr wrap="square" lIns="100584" tIns="50292" rIns="100584" bIns="50292" rtlCol="0" anchor="t">
            <a:spAutoFit/>
          </a:bodyPr>
          <a:lstStyle/>
          <a:p>
            <a:r>
              <a:rPr lang="en-US" sz="1200" b="1">
                <a:ea typeface="Calibri"/>
                <a:cs typeface="Times New Roman"/>
              </a:rPr>
              <a:t>Postsecondary Opportunities</a:t>
            </a:r>
          </a:p>
          <a:p>
            <a:pPr algn="l" rtl="0" fontAlgn="base"/>
            <a:r>
              <a:rPr lang="en-US" sz="1100" b="1" i="0" u="none" strike="noStrike">
                <a:solidFill>
                  <a:srgbClr val="000000"/>
                </a:solidFill>
                <a:effectLst/>
                <a:latin typeface="Calibri" panose="020F0502020204030204" pitchFamily="34" charset="0"/>
                <a:cs typeface="Calibri" panose="020F0502020204030204" pitchFamily="34" charset="0"/>
              </a:rPr>
              <a:t>Associate Degrees</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Registered Nursing/Registered Nurse</a:t>
            </a:r>
            <a:r>
              <a:rPr lang="en-US" sz="1100" b="0" i="0">
                <a:solidFill>
                  <a:srgbClr val="000000"/>
                </a:solidFill>
                <a:effectLst/>
                <a:latin typeface="Calibri" panose="020F0502020204030204" pitchFamily="34" charset="0"/>
                <a:cs typeface="Calibri" panose="020F0502020204030204" pitchFamily="34" charset="0"/>
              </a:rPr>
              <a:t>​</a:t>
            </a:r>
          </a:p>
          <a:p>
            <a:pPr algn="l" rtl="0" fontAlgn="base"/>
            <a:endParaRPr lang="en-US" sz="1100" b="1" i="0" u="none" strike="noStrike">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a:solidFill>
                  <a:srgbClr val="000000"/>
                </a:solidFill>
                <a:effectLst/>
                <a:latin typeface="Calibri" panose="020F0502020204030204" pitchFamily="34" charset="0"/>
                <a:cs typeface="Calibri" panose="020F0502020204030204" pitchFamily="34" charset="0"/>
              </a:rPr>
              <a:t>Bachelor’s Degrees</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b="0" i="0" u="none" strike="noStrike">
                <a:solidFill>
                  <a:srgbClr val="007742"/>
                </a:solidFill>
                <a:effectLst/>
                <a:latin typeface="Calibri" panose="020F0502020204030204" pitchFamily="34" charset="0"/>
                <a:cs typeface="Calibri" panose="020F0502020204030204" pitchFamily="34" charset="0"/>
              </a:rPr>
              <a:t>(ADD) Registered Nursing/Registered Nurse</a:t>
            </a:r>
            <a:r>
              <a:rPr lang="en-US" sz="1100" b="0" i="0">
                <a:solidFill>
                  <a:srgbClr val="007742"/>
                </a:solidFill>
                <a:effectLst/>
                <a:latin typeface="Calibri" panose="020F0502020204030204" pitchFamily="34" charset="0"/>
                <a:cs typeface="Calibri" panose="020F0502020204030204" pitchFamily="34" charset="0"/>
              </a:rPr>
              <a:t>​</a:t>
            </a:r>
          </a:p>
          <a:p>
            <a:pPr algn="l" rtl="0" fontAlgn="base"/>
            <a:endParaRPr lang="en-US" sz="1100" b="1" i="0" u="none" strike="noStrike">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a:solidFill>
                  <a:srgbClr val="000000"/>
                </a:solidFill>
                <a:effectLst/>
                <a:latin typeface="Calibri" panose="020F0502020204030204" pitchFamily="34" charset="0"/>
                <a:cs typeface="Calibri" panose="020F0502020204030204" pitchFamily="34" charset="0"/>
              </a:rPr>
              <a:t>Master’s, Doctoral, and Professional Degrees</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Nurse Practitioner</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Nursing Administration</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a:solidFill>
                  <a:srgbClr val="000000"/>
                </a:solidFill>
                <a:effectLst/>
                <a:latin typeface="Calibri" panose="020F0502020204030204" pitchFamily="34" charset="0"/>
                <a:cs typeface="Calibri" panose="020F0502020204030204" pitchFamily="34" charset="0"/>
              </a:rPr>
              <a:t>Nurse Anesthetist</a:t>
            </a:r>
            <a:r>
              <a:rPr lang="en-US" sz="1100" b="0" i="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Nurse Midwife</a:t>
            </a:r>
            <a:r>
              <a:rPr lang="en-US" sz="1100" b="0" i="0">
                <a:solidFill>
                  <a:srgbClr val="007742"/>
                </a:solidFill>
                <a:effectLst/>
                <a:latin typeface="Calibri" panose="020F0502020204030204" pitchFamily="34" charset="0"/>
                <a:cs typeface="Calibri" panose="020F0502020204030204" pitchFamily="34" charset="0"/>
              </a:rPr>
              <a:t>​</a:t>
            </a:r>
          </a:p>
          <a:p>
            <a:pPr marL="171450" indent="-171450" algn="l" rtl="0" fontAlgn="base">
              <a:buFont typeface="System Font Regular"/>
              <a:buChar char="+"/>
            </a:pPr>
            <a:r>
              <a:rPr lang="en-US" sz="1100">
                <a:solidFill>
                  <a:srgbClr val="007742"/>
                </a:solidFill>
                <a:latin typeface="Calibri" panose="020F0502020204030204" pitchFamily="34" charset="0"/>
                <a:cs typeface="Calibri" panose="020F0502020204030204" pitchFamily="34" charset="0"/>
              </a:rPr>
              <a:t>(ADD) </a:t>
            </a:r>
            <a:r>
              <a:rPr lang="en-US" sz="1100" b="0" i="0" u="none" strike="noStrike">
                <a:solidFill>
                  <a:srgbClr val="007742"/>
                </a:solidFill>
                <a:effectLst/>
                <a:latin typeface="Calibri" panose="020F0502020204030204" pitchFamily="34" charset="0"/>
                <a:cs typeface="Calibri" panose="020F0502020204030204" pitchFamily="34" charset="0"/>
              </a:rPr>
              <a:t>Doctor of Nursing</a:t>
            </a:r>
            <a:r>
              <a:rPr lang="en-US" sz="1100" b="0" i="0">
                <a:solidFill>
                  <a:srgbClr val="007742"/>
                </a:solidFill>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8236678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E8596547E9BC4F94748751414797BE" ma:contentTypeVersion="17" ma:contentTypeDescription="Create a new document." ma:contentTypeScope="" ma:versionID="e8484c6bfc69710d047ac748fbc6d3b1">
  <xsd:schema xmlns:xsd="http://www.w3.org/2001/XMLSchema" xmlns:xs="http://www.w3.org/2001/XMLSchema" xmlns:p="http://schemas.microsoft.com/office/2006/metadata/properties" xmlns:ns2="bd0f0e78-d8ed-4ed9-b8ae-5c997e9b0c01" xmlns:ns3="1789a020-f992-44c4-9a54-0ef628cee430" targetNamespace="http://schemas.microsoft.com/office/2006/metadata/properties" ma:root="true" ma:fieldsID="c544ae2f38f6045e31a459f0c06c0e3d" ns2:_="" ns3:_="">
    <xsd:import namespace="bd0f0e78-d8ed-4ed9-b8ae-5c997e9b0c01"/>
    <xsd:import namespace="1789a020-f992-44c4-9a54-0ef628cee43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OCR"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IDNumbe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0f0e78-d8ed-4ed9-b8ae-5c997e9b0c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3b7a77b5-e59d-49f3-97a2-3dde868dbe2d" ma:termSetId="09814cd3-568e-fe90-9814-8d621ff8fb84" ma:anchorId="fba54fb3-c3e1-fe81-a776-ca4b69148c4d" ma:open="true" ma:isKeyword="false">
      <xsd:complexType>
        <xsd:sequence>
          <xsd:element ref="pc:Terms" minOccurs="0" maxOccurs="1"/>
        </xsd:sequence>
      </xsd:complexType>
    </xsd:element>
    <xsd:element name="IDNumber" ma:index="20" nillable="true" ma:displayName="ID Number" ma:format="Dropdown" ma:internalName="IDNumber" ma:percentage="FALSE">
      <xsd:simpleType>
        <xsd:restriction base="dms:Number"/>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89a020-f992-44c4-9a54-0ef628cee43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9341590-8762-4345-a21a-9dcbbb9e6408}" ma:internalName="TaxCatchAll" ma:showField="CatchAllData" ma:web="1789a020-f992-44c4-9a54-0ef628cee430">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789a020-f992-44c4-9a54-0ef628cee430">
      <UserInfo>
        <DisplayName/>
        <AccountId xsi:nil="true"/>
        <AccountType/>
      </UserInfo>
    </SharedWithUsers>
    <MediaLengthInSeconds xmlns="bd0f0e78-d8ed-4ed9-b8ae-5c997e9b0c01" xsi:nil="true"/>
    <TaxCatchAll xmlns="1789a020-f992-44c4-9a54-0ef628cee430" xsi:nil="true"/>
    <lcf76f155ced4ddcb4097134ff3c332f xmlns="bd0f0e78-d8ed-4ed9-b8ae-5c997e9b0c01">
      <Terms xmlns="http://schemas.microsoft.com/office/infopath/2007/PartnerControls"/>
    </lcf76f155ced4ddcb4097134ff3c332f>
    <IDNumber xmlns="bd0f0e78-d8ed-4ed9-b8ae-5c997e9b0c01" xsi:nil="true"/>
  </documentManagement>
</p:properties>
</file>

<file path=customXml/itemProps1.xml><?xml version="1.0" encoding="utf-8"?>
<ds:datastoreItem xmlns:ds="http://schemas.openxmlformats.org/officeDocument/2006/customXml" ds:itemID="{35632C6A-1B59-4526-B229-B3B052305776}">
  <ds:schemaRefs>
    <ds:schemaRef ds:uri="1789a020-f992-44c4-9a54-0ef628cee430"/>
    <ds:schemaRef ds:uri="bd0f0e78-d8ed-4ed9-b8ae-5c997e9b0c0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EDDD3BB-CD05-447B-97E3-2D73FE03DCF9}">
  <ds:schemaRefs>
    <ds:schemaRef ds:uri="http://schemas.microsoft.com/sharepoint/v3/contenttype/forms"/>
  </ds:schemaRefs>
</ds:datastoreItem>
</file>

<file path=customXml/itemProps3.xml><?xml version="1.0" encoding="utf-8"?>
<ds:datastoreItem xmlns:ds="http://schemas.openxmlformats.org/officeDocument/2006/customXml" ds:itemID="{E4F35E4F-FAA8-4FAD-8822-AADB56DCD390}">
  <ds:schemaRefs>
    <ds:schemaRef ds:uri="http://schemas.microsoft.com/office/2006/metadata/properties"/>
    <ds:schemaRef ds:uri="1789a020-f992-44c4-9a54-0ef628cee430"/>
    <ds:schemaRef ds:uri="http://schemas.microsoft.com/office/2006/documentManagement/types"/>
    <ds:schemaRef ds:uri="http://purl.org/dc/elements/1.1/"/>
    <ds:schemaRef ds:uri="bd0f0e78-d8ed-4ed9-b8ae-5c997e9b0c01"/>
    <ds:schemaRef ds:uri="http://schemas.microsoft.com/office/infopath/2007/PartnerControl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TotalTime>
  <Words>2477</Words>
  <Application>Microsoft Office PowerPoint</Application>
  <PresentationFormat>Custom</PresentationFormat>
  <Paragraphs>329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System Font Regular</vt:lpstr>
      <vt:lpstr>Office Theme</vt:lpstr>
      <vt:lpstr>Cover Page</vt:lpstr>
      <vt:lpstr>(MERGE) Diagnostic and Therapeutic Services Statewide Program of Study</vt:lpstr>
      <vt:lpstr>Biomedical Science Statewide Program of Study</vt:lpstr>
      <vt:lpstr>(MERGE) Exercise Science, Wellness, and Restoration Statewide Program of Study</vt:lpstr>
      <vt:lpstr>Health Informatics Statewide Program of Study</vt:lpstr>
      <vt:lpstr>Nursing Science Statewide Program of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Food, and Natural Resources</dc:title>
  <dc:creator>Hudson, Les</dc:creator>
  <cp:lastModifiedBy>Bullock, Jennifer</cp:lastModifiedBy>
  <cp:revision>4</cp:revision>
  <cp:lastPrinted>2023-05-31T19:12:15Z</cp:lastPrinted>
  <dcterms:created xsi:type="dcterms:W3CDTF">2023-02-22T18:17:43Z</dcterms:created>
  <dcterms:modified xsi:type="dcterms:W3CDTF">2023-10-11T23:11:09Z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0x0101004DE8596547E9BC4F94748751414797BE</vt:lpwstr>
  </property>
  <property fmtid="{D5CDD505-2E9C-101B-9397-08002B2CF9AE}" pid="3" name="Order">
    <vt:r8>171500</vt:r8>
  </property>
  <property fmtid="{D5CDD505-2E9C-101B-9397-08002B2CF9AE}" pid="4" name="xd_Signature">
    <vt:bool>false</vt:bool>
  </property>
  <property fmtid="{D5CDD505-2E9C-101B-9397-08002B2CF9AE}" pid="5" name="xd_ProgID">
    <vt:lpwstr/>
  </property>
  <property fmtid="{D5CDD505-2E9C-101B-9397-08002B2CF9AE}" pid="6" name="Notestoopendocs">
    <vt:lpwstr>PDFS may need to be downloaded, won't open in browser format</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MediaServiceImageTags">
    <vt:lpwstr/>
  </property>
</Properties>
</file>