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2" r:id="rId4"/>
  </p:sldMasterIdLst>
  <p:notesMasterIdLst>
    <p:notesMasterId r:id="rId7"/>
  </p:notesMasterIdLst>
  <p:sldIdLst>
    <p:sldId id="257" r:id="rId5"/>
    <p:sldId id="258" r:id="rId6"/>
  </p:sldIdLst>
  <p:sldSz cx="7772400" cy="10058400"/>
  <p:notesSz cx="7099300" cy="9385300"/>
  <p:embeddedFontLst>
    <p:embeddedFont>
      <p:font typeface="Open Sans Light" panose="020B0306030504020204" pitchFamily="34" charset="0"/>
      <p:regular r:id="rId8"/>
      <p:italic r:id="rId9"/>
    </p:embeddedFont>
    <p:embeddedFont>
      <p:font typeface="Open Sans Semibold" panose="020B0706030804020204" pitchFamily="34" charset="0"/>
      <p:bold r:id="rId10"/>
      <p:boldItalic r:id="rId1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CD132A6-BDAB-7D9A-FDAF-1B5C47512B95}" name="Hudson, Les" initials="HL" userId="S::Les.Hudson@tea.texas.gov::1b51e3df-f37c-4646-8151-9652bb88c0d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2" clrIdx="0">
    <p:extLst>
      <p:ext uri="{19B8F6BF-5375-455C-9EA6-DF929625EA0E}">
        <p15:presenceInfo xmlns:p15="http://schemas.microsoft.com/office/powerpoint/2012/main" userId="Microsoft Office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2C65"/>
    <a:srgbClr val="363534"/>
    <a:srgbClr val="5A6267"/>
    <a:srgbClr val="57B8E7"/>
    <a:srgbClr val="DEF1FA"/>
    <a:srgbClr val="3864AF"/>
    <a:srgbClr val="3863AF"/>
    <a:srgbClr val="012169"/>
    <a:srgbClr val="E7E3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9"/>
    <p:restoredTop sz="94652"/>
  </p:normalViewPr>
  <p:slideViewPr>
    <p:cSldViewPr snapToGrid="0">
      <p:cViewPr varScale="1">
        <p:scale>
          <a:sx n="56" d="100"/>
          <a:sy n="56" d="100"/>
        </p:scale>
        <p:origin x="2458" y="2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commentAuthors" Target="commentAuthors.xml"/><Relationship Id="rId17" Type="http://schemas.microsoft.com/office/2018/10/relationships/authors" Targe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4.fntdata"/><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470895"/>
          </a:xfrm>
          <a:prstGeom prst="rect">
            <a:avLst/>
          </a:prstGeom>
        </p:spPr>
        <p:txBody>
          <a:bodyPr vert="horz" lIns="94192" tIns="47096" rIns="94192" bIns="47096" rtlCol="0"/>
          <a:lstStyle>
            <a:lvl1pPr algn="l">
              <a:defRPr sz="1200"/>
            </a:lvl1pPr>
          </a:lstStyle>
          <a:p>
            <a:endParaRPr lang="en-US"/>
          </a:p>
        </p:txBody>
      </p:sp>
      <p:sp>
        <p:nvSpPr>
          <p:cNvPr id="3" name="Date Placeholder 2"/>
          <p:cNvSpPr>
            <a:spLocks noGrp="1"/>
          </p:cNvSpPr>
          <p:nvPr>
            <p:ph type="dt" idx="1"/>
          </p:nvPr>
        </p:nvSpPr>
        <p:spPr>
          <a:xfrm>
            <a:off x="4021294" y="0"/>
            <a:ext cx="3076363" cy="470895"/>
          </a:xfrm>
          <a:prstGeom prst="rect">
            <a:avLst/>
          </a:prstGeom>
        </p:spPr>
        <p:txBody>
          <a:bodyPr vert="horz" lIns="94192" tIns="47096" rIns="94192" bIns="47096" rtlCol="0"/>
          <a:lstStyle>
            <a:lvl1pPr algn="r">
              <a:defRPr sz="1200"/>
            </a:lvl1pPr>
          </a:lstStyle>
          <a:p>
            <a:fld id="{06897815-62CD-F54E-B947-D5FDC947635C}" type="datetimeFigureOut">
              <a:rPr lang="en-US" smtClean="0"/>
              <a:t>10/30/2025</a:t>
            </a:fld>
            <a:endParaRPr lang="en-US"/>
          </a:p>
        </p:txBody>
      </p:sp>
      <p:sp>
        <p:nvSpPr>
          <p:cNvPr id="4" name="Slide Image Placeholder 3"/>
          <p:cNvSpPr>
            <a:spLocks noGrp="1" noRot="1" noChangeAspect="1"/>
          </p:cNvSpPr>
          <p:nvPr>
            <p:ph type="sldImg" idx="2"/>
          </p:nvPr>
        </p:nvSpPr>
        <p:spPr>
          <a:xfrm>
            <a:off x="2325688" y="1173163"/>
            <a:ext cx="2447925" cy="3167062"/>
          </a:xfrm>
          <a:prstGeom prst="rect">
            <a:avLst/>
          </a:prstGeom>
          <a:noFill/>
          <a:ln w="12700">
            <a:solidFill>
              <a:prstClr val="black"/>
            </a:solidFill>
          </a:ln>
        </p:spPr>
        <p:txBody>
          <a:bodyPr vert="horz" lIns="94192" tIns="47096" rIns="94192" bIns="47096" rtlCol="0" anchor="ctr"/>
          <a:lstStyle/>
          <a:p>
            <a:endParaRPr lang="en-US"/>
          </a:p>
        </p:txBody>
      </p:sp>
      <p:sp>
        <p:nvSpPr>
          <p:cNvPr id="5" name="Notes Placeholder 4"/>
          <p:cNvSpPr>
            <a:spLocks noGrp="1"/>
          </p:cNvSpPr>
          <p:nvPr>
            <p:ph type="body" sz="quarter" idx="3"/>
          </p:nvPr>
        </p:nvSpPr>
        <p:spPr>
          <a:xfrm>
            <a:off x="709930" y="4516676"/>
            <a:ext cx="5679440" cy="3695462"/>
          </a:xfrm>
          <a:prstGeom prst="rect">
            <a:avLst/>
          </a:prstGeom>
        </p:spPr>
        <p:txBody>
          <a:bodyPr vert="horz" lIns="94192" tIns="47096" rIns="94192" bIns="4709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4407"/>
            <a:ext cx="3076363" cy="470894"/>
          </a:xfrm>
          <a:prstGeom prst="rect">
            <a:avLst/>
          </a:prstGeom>
        </p:spPr>
        <p:txBody>
          <a:bodyPr vert="horz" lIns="94192" tIns="47096" rIns="94192" bIns="47096" rtlCol="0" anchor="b"/>
          <a:lstStyle>
            <a:lvl1pPr algn="l">
              <a:defRPr sz="1200"/>
            </a:lvl1pPr>
          </a:lstStyle>
          <a:p>
            <a:endParaRPr lang="en-US"/>
          </a:p>
        </p:txBody>
      </p:sp>
      <p:sp>
        <p:nvSpPr>
          <p:cNvPr id="7" name="Slide Number Placeholder 6"/>
          <p:cNvSpPr>
            <a:spLocks noGrp="1"/>
          </p:cNvSpPr>
          <p:nvPr>
            <p:ph type="sldNum" sz="quarter" idx="5"/>
          </p:nvPr>
        </p:nvSpPr>
        <p:spPr>
          <a:xfrm>
            <a:off x="4021294" y="8914407"/>
            <a:ext cx="3076363" cy="470894"/>
          </a:xfrm>
          <a:prstGeom prst="rect">
            <a:avLst/>
          </a:prstGeom>
        </p:spPr>
        <p:txBody>
          <a:bodyPr vert="horz" lIns="94192" tIns="47096" rIns="94192" bIns="47096" rtlCol="0" anchor="b"/>
          <a:lstStyle>
            <a:lvl1pPr algn="r">
              <a:defRPr sz="1200"/>
            </a:lvl1pPr>
          </a:lstStyle>
          <a:p>
            <a:fld id="{4B43E5DC-FC10-574E-8CB7-83653E10725E}" type="slidenum">
              <a:rPr lang="en-US" smtClean="0"/>
              <a:t>‹#›</a:t>
            </a:fld>
            <a:endParaRPr lang="en-US"/>
          </a:p>
        </p:txBody>
      </p:sp>
    </p:spTree>
    <p:extLst>
      <p:ext uri="{BB962C8B-B14F-4D97-AF65-F5344CB8AC3E}">
        <p14:creationId xmlns:p14="http://schemas.microsoft.com/office/powerpoint/2010/main" val="3609424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1</a:t>
            </a:fld>
            <a:endParaRPr lang="en-US"/>
          </a:p>
        </p:txBody>
      </p:sp>
    </p:spTree>
    <p:extLst>
      <p:ext uri="{BB962C8B-B14F-4D97-AF65-F5344CB8AC3E}">
        <p14:creationId xmlns:p14="http://schemas.microsoft.com/office/powerpoint/2010/main" val="2357702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2</a:t>
            </a:fld>
            <a:endParaRPr lang="en-US"/>
          </a:p>
        </p:txBody>
      </p:sp>
    </p:spTree>
    <p:extLst>
      <p:ext uri="{BB962C8B-B14F-4D97-AF65-F5344CB8AC3E}">
        <p14:creationId xmlns:p14="http://schemas.microsoft.com/office/powerpoint/2010/main" val="34077105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p>
        </p:txBody>
      </p:sp>
      <p:sp>
        <p:nvSpPr>
          <p:cNvPr id="4" name="Date Placeholder 3"/>
          <p:cNvSpPr>
            <a:spLocks noGrp="1"/>
          </p:cNvSpPr>
          <p:nvPr>
            <p:ph type="dt" sz="half" idx="10"/>
          </p:nvPr>
        </p:nvSpPr>
        <p:spPr/>
        <p:txBody>
          <a:bodyPr/>
          <a:lstStyle/>
          <a:p>
            <a:fld id="{95DD6EFD-2D7D-9E45-8FC4-958639C0DF70}"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082650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5DD6EFD-2D7D-9E45-8FC4-958639C0DF70}"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68267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5DD6EFD-2D7D-9E45-8FC4-958639C0DF70}"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263835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5DD6EFD-2D7D-9E45-8FC4-958639C0DF70}"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749724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DD6EFD-2D7D-9E45-8FC4-958639C0DF70}"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580429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5DD6EFD-2D7D-9E45-8FC4-958639C0DF70}"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3248528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5DD6EFD-2D7D-9E45-8FC4-958639C0DF70}" type="datetimeFigureOut">
              <a:rPr lang="en-US" smtClean="0"/>
              <a:t>10/30/2025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187028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5DD6EFD-2D7D-9E45-8FC4-958639C0DF70}" type="datetimeFigureOut">
              <a:rPr lang="en-US" smtClean="0"/>
              <a:t>10/30/2025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879671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DD6EFD-2D7D-9E45-8FC4-958639C0DF70}" type="datetimeFigureOut">
              <a:rPr lang="en-US" smtClean="0"/>
              <a:t>10/30/2025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415534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956771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578233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95DD6EFD-2D7D-9E45-8FC4-958639C0DF70}" type="datetimeFigureOut">
              <a:rPr lang="en-US" smtClean="0"/>
              <a:t>10/30/2025</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2A89F5BB-FCA8-2B48-A843-A42D6348B3FC}" type="slidenum">
              <a:rPr lang="en-US" smtClean="0"/>
              <a:t>‹#›</a:t>
            </a:fld>
            <a:endParaRPr lang="en-US"/>
          </a:p>
        </p:txBody>
      </p:sp>
    </p:spTree>
    <p:extLst>
      <p:ext uri="{BB962C8B-B14F-4D97-AF65-F5344CB8AC3E}">
        <p14:creationId xmlns:p14="http://schemas.microsoft.com/office/powerpoint/2010/main" val="29614998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8.JP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hyperlink" Target="https://tea.texas.gov/academics/college-career-and-military-prep/career-and-technical-education/programs-of-study-additional-resources"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hyperlink" Target="https://tea.texas.gov/cte" TargetMode="External"/><Relationship Id="rId4" Type="http://schemas.openxmlformats.org/officeDocument/2006/relationships/hyperlink" Target="mailto:CTE@tea.texas.go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AF7A1F11-4026-FEB0-E0EB-4D6BE2653F3A}"/>
              </a:ext>
            </a:extLst>
          </p:cNvPr>
          <p:cNvSpPr txBox="1"/>
          <p:nvPr/>
        </p:nvSpPr>
        <p:spPr>
          <a:xfrm>
            <a:off x="6703947" y="43375"/>
            <a:ext cx="1114530" cy="200055"/>
          </a:xfrm>
          <a:prstGeom prst="rect">
            <a:avLst/>
          </a:prstGeom>
          <a:noFill/>
        </p:spPr>
        <p:txBody>
          <a:bodyPr wrap="square">
            <a:spAutoFit/>
          </a:bodyPr>
          <a:lstStyle/>
          <a:p>
            <a:r>
              <a:rPr lang="en-US" sz="700" i="1" dirty="0"/>
              <a:t>Revised–November 2025</a:t>
            </a:r>
          </a:p>
        </p:txBody>
      </p:sp>
      <p:sp>
        <p:nvSpPr>
          <p:cNvPr id="4" name="Title 3">
            <a:extLst>
              <a:ext uri="{FF2B5EF4-FFF2-40B4-BE49-F238E27FC236}">
                <a16:creationId xmlns:a16="http://schemas.microsoft.com/office/drawing/2014/main" id="{C8FAADB7-E19B-1F45-A4BB-C1DFE973D77B}"/>
              </a:ext>
              <a:ext uri="{C183D7F6-B498-43B3-948B-1728B52AA6E4}">
                <adec:decorative xmlns:adec="http://schemas.microsoft.com/office/drawing/2017/decorative" val="1"/>
              </a:ext>
            </a:extLst>
          </p:cNvPr>
          <p:cNvSpPr>
            <a:spLocks noGrp="1"/>
          </p:cNvSpPr>
          <p:nvPr>
            <p:ph type="ctrTitle"/>
          </p:nvPr>
        </p:nvSpPr>
        <p:spPr>
          <a:xfrm>
            <a:off x="1001182" y="25490"/>
            <a:ext cx="5829300" cy="141335"/>
          </a:xfrm>
        </p:spPr>
        <p:txBody>
          <a:bodyPr anchor="t">
            <a:noAutofit/>
          </a:bodyPr>
          <a:lstStyle/>
          <a:p>
            <a:r>
              <a:rPr lang="en-US" sz="700" b="1" i="1">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700" b="1" i="1" kern="1200">
                <a:solidFill>
                  <a:schemeClr val="bg1"/>
                </a:solidFill>
                <a:effectLst/>
                <a:latin typeface="+mj-lt"/>
                <a:ea typeface="+mj-ea"/>
                <a:cs typeface="+mj-cs"/>
              </a:rPr>
              <a:t>Law Enforcement</a:t>
            </a:r>
            <a:r>
              <a:rPr lang="en-US" sz="700">
                <a:solidFill>
                  <a:schemeClr val="bg1"/>
                </a:solidFill>
              </a:rPr>
              <a:t> </a:t>
            </a:r>
            <a:r>
              <a:rPr lang="en-US" sz="700" b="1" i="1">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1</a:t>
            </a:r>
            <a:br>
              <a:rPr lang="en-US" sz="700" b="1" i="1">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br>
            <a:endParaRPr lang="en-US" sz="700">
              <a:solidFill>
                <a:schemeClr val="bg1"/>
              </a:solidFill>
            </a:endParaRPr>
          </a:p>
        </p:txBody>
      </p:sp>
      <p:sp>
        <p:nvSpPr>
          <p:cNvPr id="5" name="TextBox 4">
            <a:extLst>
              <a:ext uri="{FF2B5EF4-FFF2-40B4-BE49-F238E27FC236}">
                <a16:creationId xmlns:a16="http://schemas.microsoft.com/office/drawing/2014/main" id="{090C96C9-7626-E84E-94AF-1A4A71B39E9B}"/>
              </a:ext>
            </a:extLst>
          </p:cNvPr>
          <p:cNvSpPr txBox="1"/>
          <p:nvPr/>
        </p:nvSpPr>
        <p:spPr>
          <a:xfrm>
            <a:off x="1392140" y="147523"/>
            <a:ext cx="6114562" cy="1054135"/>
          </a:xfrm>
          <a:prstGeom prst="rect">
            <a:avLst/>
          </a:prstGeom>
          <a:noFill/>
        </p:spPr>
        <p:txBody>
          <a:bodyPr wrap="square" rtlCol="0">
            <a:spAutoFit/>
          </a:bodyPr>
          <a:lstStyle/>
          <a:p>
            <a:pPr lvl="0">
              <a:spcAft>
                <a:spcPts val="300"/>
              </a:spcAft>
              <a:defRPr/>
            </a:pPr>
            <a:r>
              <a:rPr lang="en-US" sz="2000" b="1" dirty="0">
                <a:solidFill>
                  <a:srgbClr val="232C65"/>
                </a:solidFill>
                <a:latin typeface="Calibri" panose="020F0502020204030204" pitchFamily="34" charset="0"/>
                <a:ea typeface="Open Sans Condensed Condensed" pitchFamily="2" charset="0"/>
                <a:cs typeface="Calibri" panose="020F0502020204030204" pitchFamily="34" charset="0"/>
              </a:rPr>
              <a:t>Law and Public Service Career </a:t>
            </a:r>
            <a:r>
              <a:rPr kumimoji="0" lang="en-US" sz="2000" b="1" i="0" u="none" strike="noStrike" kern="1200" cap="none" spc="0" normalizeH="0" baseline="0" noProof="0" dirty="0">
                <a:ln>
                  <a:noFill/>
                </a:ln>
                <a:solidFill>
                  <a:srgbClr val="232C65"/>
                </a:solidFill>
                <a:effectLst/>
                <a:uLnTx/>
                <a:uFillTx/>
                <a:latin typeface="Calibri" panose="020F0502020204030204" pitchFamily="34" charset="0"/>
                <a:ea typeface="Open Sans Condensed Condensed" pitchFamily="2" charset="0"/>
                <a:cs typeface="Calibri" panose="020F0502020204030204" pitchFamily="34" charset="0"/>
              </a:rPr>
              <a:t>Cluster</a:t>
            </a:r>
          </a:p>
          <a:p>
            <a:pPr>
              <a:lnSpc>
                <a:spcPts val="1200"/>
              </a:lnSpc>
              <a:defRPr/>
            </a:pPr>
            <a:r>
              <a:rPr lang="en-US" sz="1000" dirty="0">
                <a:solidFill>
                  <a:schemeClr val="tx2"/>
                </a:solidFill>
                <a:latin typeface="Calibri" panose="020F0502020204030204" pitchFamily="34" charset="0"/>
                <a:ea typeface="Open Sans Light" panose="020B0606030504020204" pitchFamily="34" charset="0"/>
                <a:cs typeface="Calibri" panose="020F0502020204030204" pitchFamily="34" charset="0"/>
              </a:rPr>
              <a:t>The Law and Public Service career cluster focuses on planning, managing, and providing legal services, public safety, protective services, and homeland security, including professional and technical support services. This career cluster includes occupations ranging from all aspects of the military, police officer and firefighter to political scientist and lawyer.</a:t>
            </a:r>
          </a:p>
        </p:txBody>
      </p:sp>
      <p:sp>
        <p:nvSpPr>
          <p:cNvPr id="6" name="TextBox 5">
            <a:extLst>
              <a:ext uri="{FF2B5EF4-FFF2-40B4-BE49-F238E27FC236}">
                <a16:creationId xmlns:a16="http://schemas.microsoft.com/office/drawing/2014/main" id="{F67423BB-E84B-A848-912D-92B720E05DCA}"/>
              </a:ext>
            </a:extLst>
          </p:cNvPr>
          <p:cNvSpPr txBox="1"/>
          <p:nvPr/>
        </p:nvSpPr>
        <p:spPr>
          <a:xfrm>
            <a:off x="167453" y="1210608"/>
            <a:ext cx="7357536" cy="99257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6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6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Junior Reserve Officers’ Training Corps (JROTC)</a:t>
            </a:r>
            <a:endParaRPr kumimoji="0" lang="en-US" sz="16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endParaRPr>
          </a:p>
          <a:p>
            <a:pPr lvl="0">
              <a:lnSpc>
                <a:spcPts val="1150"/>
              </a:lnSpc>
              <a:spcAft>
                <a:spcPts val="300"/>
              </a:spcAft>
              <a:defRPr/>
            </a:pPr>
            <a:r>
              <a:rPr lang="en-US" sz="1000" dirty="0"/>
              <a:t>The JROTC program of study emphasizes leadership development, civic responsibility, and personal growth through a structured military framework. Students explore the history, organization, and purpose of military service at local, state, and federal levels, while gaining a foundational understanding of the U.S. Constitution and the role it plays in shaping civic life. The courses fosters discipline, teamwork, and decision-making, encouraging students to become engaged citizens and future leaders in their communities.</a:t>
            </a:r>
            <a:endPar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ndParaRPr>
          </a:p>
        </p:txBody>
      </p:sp>
      <p:sp>
        <p:nvSpPr>
          <p:cNvPr id="10" name="Rectangle 9">
            <a:extLst>
              <a:ext uri="{FF2B5EF4-FFF2-40B4-BE49-F238E27FC236}">
                <a16:creationId xmlns:a16="http://schemas.microsoft.com/office/drawing/2014/main" id="{0087655A-8678-C34A-B834-72710306E4AE}"/>
              </a:ext>
            </a:extLst>
          </p:cNvPr>
          <p:cNvSpPr/>
          <p:nvPr/>
        </p:nvSpPr>
        <p:spPr>
          <a:xfrm>
            <a:off x="365371" y="2262055"/>
            <a:ext cx="4197098" cy="3231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sym typeface="Calibri"/>
              </a:rPr>
              <a:t>Secondary Courses for High School Credit</a:t>
            </a:r>
            <a:endParaRPr kumimoji="0" lang="en-US" sz="15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graphicFrame>
        <p:nvGraphicFramePr>
          <p:cNvPr id="11" name="Table 10" descr="Secondary Courses for High School Credit">
            <a:extLst>
              <a:ext uri="{FF2B5EF4-FFF2-40B4-BE49-F238E27FC236}">
                <a16:creationId xmlns:a16="http://schemas.microsoft.com/office/drawing/2014/main" id="{A51F9466-4CB4-994E-AC8E-43A3A7C6FA27}"/>
              </a:ext>
            </a:extLst>
          </p:cNvPr>
          <p:cNvGraphicFramePr>
            <a:graphicFrameLocks noGrp="1"/>
          </p:cNvGraphicFramePr>
          <p:nvPr>
            <p:extLst>
              <p:ext uri="{D42A27DB-BD31-4B8C-83A1-F6EECF244321}">
                <p14:modId xmlns:p14="http://schemas.microsoft.com/office/powerpoint/2010/main" val="4168760948"/>
              </p:ext>
            </p:extLst>
          </p:nvPr>
        </p:nvGraphicFramePr>
        <p:xfrm>
          <a:off x="689853" y="2563472"/>
          <a:ext cx="3739016" cy="3991612"/>
        </p:xfrm>
        <a:graphic>
          <a:graphicData uri="http://schemas.openxmlformats.org/drawingml/2006/table">
            <a:tbl>
              <a:tblPr firstRow="1" bandRow="1">
                <a:effectLst/>
                <a:tableStyleId>{5C22544A-7EE6-4342-B048-85BDC9FD1C3A}</a:tableStyleId>
              </a:tblPr>
              <a:tblGrid>
                <a:gridCol w="571115">
                  <a:extLst>
                    <a:ext uri="{9D8B030D-6E8A-4147-A177-3AD203B41FA5}">
                      <a16:colId xmlns:a16="http://schemas.microsoft.com/office/drawing/2014/main" val="3900548994"/>
                    </a:ext>
                  </a:extLst>
                </a:gridCol>
                <a:gridCol w="3167901">
                  <a:extLst>
                    <a:ext uri="{9D8B030D-6E8A-4147-A177-3AD203B41FA5}">
                      <a16:colId xmlns:a16="http://schemas.microsoft.com/office/drawing/2014/main" val="1881397732"/>
                    </a:ext>
                  </a:extLst>
                </a:gridCol>
              </a:tblGrid>
              <a:tr h="258392">
                <a:tc>
                  <a:txBody>
                    <a:bodyPr/>
                    <a:lstStyle/>
                    <a:p>
                      <a:pPr marL="0" marR="0" lvl="0" indent="0" algn="r" defTabSz="914400" rtl="0" eaLnBrk="1" fontAlgn="auto" latinLnBrk="0" hangingPunct="1">
                        <a:lnSpc>
                          <a:spcPts val="1200"/>
                        </a:lnSpc>
                        <a:spcBef>
                          <a:spcPts val="0"/>
                        </a:spcBef>
                        <a:spcAft>
                          <a:spcPts val="0"/>
                        </a:spcAft>
                        <a:buClrTx/>
                        <a:buSzTx/>
                        <a:buFontTx/>
                        <a:buNone/>
                        <a:tabLst/>
                        <a:defRPr/>
                      </a:pPr>
                      <a:r>
                        <a:rPr kumimoji="0" lang="en-US" sz="950" b="1" i="0" u="none" strike="noStrike" kern="1200" cap="none" spc="0" normalizeH="0" baseline="0" noProof="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lang="en-US" sz="950" b="0" i="0" u="none" strike="noStrike" kern="1200" cap="none" spc="0" normalizeH="0" baseline="0" noProof="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ts val="1150"/>
                        </a:lnSpc>
                        <a:spcBef>
                          <a:spcPts val="0"/>
                        </a:spcBef>
                        <a:spcAft>
                          <a:spcPts val="0"/>
                        </a:spcAft>
                        <a:buClr>
                          <a:prstClr val="black"/>
                        </a:buClr>
                        <a:buSzPts val="900"/>
                        <a:buFontTx/>
                        <a:buNone/>
                        <a:tabLst/>
                        <a:defRPr/>
                      </a:pPr>
                      <a:r>
                        <a:rPr kumimoji="0" lang="en-US" sz="900" b="1"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JROTC I</a:t>
                      </a:r>
                    </a:p>
                    <a:p>
                      <a:pPr marL="171450" marR="0" lvl="1" indent="-173736"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Army - AJROTC</a:t>
                      </a:r>
                    </a:p>
                    <a:p>
                      <a:pPr marL="171450" marR="0" lvl="1" indent="-173736"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Air Force - AFJROTC</a:t>
                      </a:r>
                    </a:p>
                    <a:p>
                      <a:pPr marL="171450" marR="0" lvl="1" indent="-173736"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Navy - NJROTC</a:t>
                      </a:r>
                    </a:p>
                    <a:p>
                      <a:pPr marL="171450" marR="0" lvl="1" indent="-173736"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Marine Corps - MCJROTC</a:t>
                      </a:r>
                    </a:p>
                    <a:p>
                      <a:pPr marL="171450" marR="0" lvl="1" indent="-173736"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Space Force - SFJROTC</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735340"/>
                  </a:ext>
                </a:extLst>
              </a:tr>
              <a:tr h="294526">
                <a:tc>
                  <a:txBody>
                    <a:bodyPr/>
                    <a:lstStyle/>
                    <a:p>
                      <a:pPr marL="0" marR="0" lvl="0" indent="0" algn="r" defTabSz="914400" rtl="0" eaLnBrk="1" fontAlgn="auto" latinLnBrk="0" hangingPunct="1">
                        <a:lnSpc>
                          <a:spcPts val="1200"/>
                        </a:lnSpc>
                        <a:spcBef>
                          <a:spcPts val="0"/>
                        </a:spcBef>
                        <a:spcAft>
                          <a:spcPts val="0"/>
                        </a:spcAft>
                        <a:buClrTx/>
                        <a:buSzTx/>
                        <a:buFontTx/>
                        <a:buNone/>
                        <a:tabLst/>
                        <a:defRPr/>
                      </a:pPr>
                      <a:r>
                        <a:rPr kumimoji="0" lang="en-US" sz="950" b="1" i="0" u="none" strike="noStrike" kern="1200" cap="none" spc="0" normalizeH="0" baseline="0" noProof="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lang="en-US" sz="950" b="0" i="0" u="none" strike="noStrike" kern="1200" cap="none" spc="0" normalizeH="0" baseline="0" noProof="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None/>
                        <a:tabLst/>
                        <a:defRPr/>
                      </a:pPr>
                      <a:r>
                        <a:rPr kumimoji="0" lang="en-US" sz="900" b="1"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JROTC II</a:t>
                      </a:r>
                    </a:p>
                    <a:p>
                      <a:pPr marL="173736" marR="0" lvl="1" indent="-17145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Army - AJROTC</a:t>
                      </a:r>
                    </a:p>
                    <a:p>
                      <a:pPr marL="173736" marR="0" lvl="1" indent="-17145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Air Force - AFJROTC</a:t>
                      </a:r>
                    </a:p>
                    <a:p>
                      <a:pPr marL="173736" marR="0" lvl="1" indent="-17145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Navy - NJROTC</a:t>
                      </a:r>
                    </a:p>
                    <a:p>
                      <a:pPr marL="173736" marR="0" lvl="1" indent="-17145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Marine Corps - MCJROTC</a:t>
                      </a:r>
                    </a:p>
                    <a:p>
                      <a:pPr marL="173736" marR="0" lvl="1" indent="-17145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Space Force - SFJROTC</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48495746"/>
                  </a:ext>
                </a:extLst>
              </a:tr>
              <a:tr h="0">
                <a:tc>
                  <a:txBody>
                    <a:bodyPr/>
                    <a:lstStyle/>
                    <a:p>
                      <a:pPr marL="0" marR="0" lvl="0" indent="0" algn="r" defTabSz="914400" rtl="0" eaLnBrk="1" fontAlgn="auto" latinLnBrk="0" hangingPunct="1">
                        <a:lnSpc>
                          <a:spcPts val="1200"/>
                        </a:lnSpc>
                        <a:spcBef>
                          <a:spcPts val="0"/>
                        </a:spcBef>
                        <a:spcAft>
                          <a:spcPts val="0"/>
                        </a:spcAft>
                        <a:buClrTx/>
                        <a:buSzTx/>
                        <a:buFontTx/>
                        <a:buNone/>
                        <a:tabLst/>
                        <a:defRPr/>
                      </a:pPr>
                      <a:r>
                        <a:rPr kumimoji="0" lang="en-US" sz="950" b="1" i="0" u="none" strike="noStrike" kern="1200" cap="none" spc="0" normalizeH="0" baseline="0" noProof="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lang="en-US" sz="950" b="0" i="0" u="none" strike="noStrike" kern="1200" cap="none" spc="0" normalizeH="0" baseline="0" noProof="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None/>
                        <a:tabLst/>
                        <a:defRPr/>
                      </a:pPr>
                      <a:r>
                        <a:rPr kumimoji="0" lang="en-US" sz="900" b="1"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JROTC III</a:t>
                      </a:r>
                    </a:p>
                    <a:p>
                      <a:pPr marL="173736" marR="0" lvl="1" indent="-17145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Army - AJROTC</a:t>
                      </a:r>
                    </a:p>
                    <a:p>
                      <a:pPr marL="173736" marR="0" lvl="1" indent="-17145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Air Force - AFJROTC</a:t>
                      </a:r>
                    </a:p>
                    <a:p>
                      <a:pPr marL="173736" marR="0" lvl="1" indent="-17145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Navy - NJROTC</a:t>
                      </a:r>
                    </a:p>
                    <a:p>
                      <a:pPr marL="173736" marR="0" lvl="1" indent="-17145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Marine Corps - MCJROTC</a:t>
                      </a:r>
                    </a:p>
                    <a:p>
                      <a:pPr marL="173736" marR="0" lvl="1" indent="-17145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Space Force - SFJROTC</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8088793"/>
                  </a:ext>
                </a:extLst>
              </a:tr>
              <a:tr h="243539">
                <a:tc>
                  <a:txBody>
                    <a:bodyPr/>
                    <a:lstStyle/>
                    <a:p>
                      <a:pPr marL="0" marR="0" lvl="0" indent="0" algn="r" defTabSz="914400" rtl="0" eaLnBrk="1" fontAlgn="auto" latinLnBrk="0" hangingPunct="1">
                        <a:lnSpc>
                          <a:spcPts val="1200"/>
                        </a:lnSpc>
                        <a:spcBef>
                          <a:spcPts val="0"/>
                        </a:spcBef>
                        <a:spcAft>
                          <a:spcPts val="0"/>
                        </a:spcAft>
                        <a:buClrTx/>
                        <a:buSzTx/>
                        <a:buFontTx/>
                        <a:buNone/>
                        <a:tabLst/>
                        <a:defRPr/>
                      </a:pPr>
                      <a:r>
                        <a:rPr kumimoji="0" lang="en-US" sz="950" b="1" i="0" u="none" strike="noStrike" kern="1200" cap="none" spc="0" normalizeH="0" baseline="0" noProof="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lang="en-US" sz="950" b="0" i="0" u="none" strike="noStrike" kern="1200" cap="none" spc="0" normalizeH="0" baseline="0" noProof="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None/>
                        <a:tabLst/>
                        <a:defRPr/>
                      </a:pPr>
                      <a:r>
                        <a:rPr kumimoji="0" lang="en-US" sz="900" b="1"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JROTC IV</a:t>
                      </a:r>
                    </a:p>
                    <a:p>
                      <a:pPr marL="173736" marR="0" lvl="1" indent="-17145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Army - AJROTC</a:t>
                      </a:r>
                    </a:p>
                    <a:p>
                      <a:pPr marL="173736" marR="0" lvl="1" indent="-17145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Air Force - AFJROTC</a:t>
                      </a:r>
                    </a:p>
                    <a:p>
                      <a:pPr marL="173736" marR="0" lvl="1" indent="-17145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Navy - NJROTC</a:t>
                      </a:r>
                    </a:p>
                    <a:p>
                      <a:pPr marL="173736" marR="0" lvl="1" indent="-17145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Marine Corps - MCJROTC</a:t>
                      </a:r>
                    </a:p>
                    <a:p>
                      <a:pPr marL="173736" marR="0" lvl="1" indent="-171450" algn="l" defTabSz="914400" rtl="0" eaLnBrk="1" fontAlgn="auto" latinLnBrk="0" hangingPunct="1">
                        <a:lnSpc>
                          <a:spcPts val="115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Space Force - SFJROTC</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40026004"/>
                  </a:ext>
                </a:extLst>
              </a:tr>
            </a:tbl>
          </a:graphicData>
        </a:graphic>
      </p:graphicFrame>
      <p:sp>
        <p:nvSpPr>
          <p:cNvPr id="29" name="Rectangle 28">
            <a:extLst>
              <a:ext uri="{FF2B5EF4-FFF2-40B4-BE49-F238E27FC236}">
                <a16:creationId xmlns:a16="http://schemas.microsoft.com/office/drawing/2014/main" id="{5E6D0C54-DE5D-EB4A-80F0-2C96F3B14DB5}"/>
              </a:ext>
            </a:extLst>
          </p:cNvPr>
          <p:cNvSpPr/>
          <p:nvPr/>
        </p:nvSpPr>
        <p:spPr>
          <a:xfrm>
            <a:off x="270306" y="6718001"/>
            <a:ext cx="4188369"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prstClr val="black"/>
              </a:buClr>
              <a:buSzTx/>
              <a:buFontTx/>
              <a:buNone/>
              <a:tabLst/>
              <a:defRPr/>
            </a:pPr>
            <a:r>
              <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sym typeface="Calibri"/>
              </a:rPr>
              <a:t>Work-Based Learning and Expanded Learning Opportunities</a:t>
            </a:r>
            <a:endPar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graphicFrame>
        <p:nvGraphicFramePr>
          <p:cNvPr id="28" name="Table 27" descr="Work-Based Learning and Expanded Learning Opportunities">
            <a:extLst>
              <a:ext uri="{FF2B5EF4-FFF2-40B4-BE49-F238E27FC236}">
                <a16:creationId xmlns:a16="http://schemas.microsoft.com/office/drawing/2014/main" id="{799D3F2A-B054-4C47-A306-F8F9DE80D21E}"/>
              </a:ext>
            </a:extLst>
          </p:cNvPr>
          <p:cNvGraphicFramePr>
            <a:graphicFrameLocks noGrp="1"/>
          </p:cNvGraphicFramePr>
          <p:nvPr>
            <p:extLst>
              <p:ext uri="{D42A27DB-BD31-4B8C-83A1-F6EECF244321}">
                <p14:modId xmlns:p14="http://schemas.microsoft.com/office/powerpoint/2010/main" val="1318908401"/>
              </p:ext>
            </p:extLst>
          </p:nvPr>
        </p:nvGraphicFramePr>
        <p:xfrm>
          <a:off x="291050" y="7025107"/>
          <a:ext cx="4197098" cy="1325880"/>
        </p:xfrm>
        <a:graphic>
          <a:graphicData uri="http://schemas.openxmlformats.org/drawingml/2006/table">
            <a:tbl>
              <a:tblPr firstRow="1" bandRow="1">
                <a:effectLst/>
                <a:tableStyleId>{5C22544A-7EE6-4342-B048-85BDC9FD1C3A}</a:tableStyleId>
              </a:tblPr>
              <a:tblGrid>
                <a:gridCol w="1163460">
                  <a:extLst>
                    <a:ext uri="{9D8B030D-6E8A-4147-A177-3AD203B41FA5}">
                      <a16:colId xmlns:a16="http://schemas.microsoft.com/office/drawing/2014/main" val="3900548994"/>
                    </a:ext>
                  </a:extLst>
                </a:gridCol>
                <a:gridCol w="3033638">
                  <a:extLst>
                    <a:ext uri="{9D8B030D-6E8A-4147-A177-3AD203B41FA5}">
                      <a16:colId xmlns:a16="http://schemas.microsoft.com/office/drawing/2014/main" val="1881397732"/>
                    </a:ext>
                  </a:extLst>
                </a:gridCol>
              </a:tblGrid>
              <a:tr h="5486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Work-Based Learning Activities</a:t>
                      </a:r>
                      <a:endPar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Leadership internships</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Drill and Ceremony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extLst>
                  <a:ext uri="{0D108BD9-81ED-4DB2-BD59-A6C34878D82A}">
                    <a16:rowId xmlns:a16="http://schemas.microsoft.com/office/drawing/2014/main" val="2479243592"/>
                  </a:ext>
                </a:extLst>
              </a:tr>
              <a:tr h="18288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50" b="1" i="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Expanded Learning Opportunities</a:t>
                      </a:r>
                      <a:endParaRPr lang="en-US" sz="950" b="1" i="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Leadership academies and camps</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School events and competition </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Service-learning projects</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Job shadowing with military personnel</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Mentorship and peer leadership programs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extLst>
                  <a:ext uri="{0D108BD9-81ED-4DB2-BD59-A6C34878D82A}">
                    <a16:rowId xmlns:a16="http://schemas.microsoft.com/office/drawing/2014/main" val="2752735340"/>
                  </a:ext>
                </a:extLst>
              </a:tr>
            </a:tbl>
          </a:graphicData>
        </a:graphic>
      </p:graphicFrame>
      <p:sp>
        <p:nvSpPr>
          <p:cNvPr id="17" name="Rectangle 16">
            <a:extLst>
              <a:ext uri="{FF2B5EF4-FFF2-40B4-BE49-F238E27FC236}">
                <a16:creationId xmlns:a16="http://schemas.microsoft.com/office/drawing/2014/main" id="{8901CE91-ECE6-7049-B499-17887E1ED1D4}"/>
              </a:ext>
              <a:ext uri="{C183D7F6-B498-43B3-948B-1728B52AA6E4}">
                <adec:decorative xmlns:adec="http://schemas.microsoft.com/office/drawing/2017/decorative" val="1"/>
              </a:ext>
            </a:extLst>
          </p:cNvPr>
          <p:cNvSpPr/>
          <p:nvPr/>
        </p:nvSpPr>
        <p:spPr>
          <a:xfrm>
            <a:off x="4662722" y="2988187"/>
            <a:ext cx="3116932" cy="7081026"/>
          </a:xfrm>
          <a:prstGeom prst="rect">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7E3DB"/>
              </a:solidFill>
              <a:effectLst/>
              <a:uLnTx/>
              <a:uFillTx/>
              <a:latin typeface="Calibri" panose="020F0502020204030204" pitchFamily="34" charset="0"/>
              <a:cs typeface="Calibri" panose="020F0502020204030204" pitchFamily="34" charset="0"/>
            </a:endParaRPr>
          </a:p>
        </p:txBody>
      </p:sp>
      <p:sp>
        <p:nvSpPr>
          <p:cNvPr id="47" name="Rectangle 46">
            <a:extLst>
              <a:ext uri="{FF2B5EF4-FFF2-40B4-BE49-F238E27FC236}">
                <a16:creationId xmlns:a16="http://schemas.microsoft.com/office/drawing/2014/main" id="{1769ED0C-06E7-7F46-B005-75B0FEB7C386}"/>
              </a:ext>
            </a:extLst>
          </p:cNvPr>
          <p:cNvSpPr/>
          <p:nvPr/>
        </p:nvSpPr>
        <p:spPr>
          <a:xfrm>
            <a:off x="4784144" y="3133257"/>
            <a:ext cx="2800296"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500"/>
              </a:spcAft>
              <a:buClr>
                <a:srgbClr val="363534"/>
              </a:buClr>
              <a:buSzTx/>
              <a:buFontTx/>
              <a:buNone/>
              <a:tabLst/>
              <a:defRPr/>
            </a:pPr>
            <a:r>
              <a:rPr kumimoji="0" lang="en-US" sz="1300" b="1" i="0" u="none" strike="noStrike" kern="1200" cap="none" spc="0" normalizeH="0" baseline="0" noProof="0" dirty="0">
                <a:ln>
                  <a:noFill/>
                </a:ln>
                <a:solidFill>
                  <a:srgbClr val="232C65"/>
                </a:solidFill>
                <a:effectLst/>
                <a:uLnTx/>
                <a:uFillTx/>
                <a:latin typeface="Calibri" panose="020F0502020204030204" pitchFamily="34" charset="0"/>
                <a:ea typeface="Open Sans Condensed Condensed" pitchFamily="2" charset="0"/>
                <a:cs typeface="Calibri" panose="020F0502020204030204" pitchFamily="34" charset="0"/>
                <a:sym typeface="Calibri"/>
              </a:rPr>
              <a:t>Example Postsecondary Opportunities</a:t>
            </a:r>
          </a:p>
        </p:txBody>
      </p:sp>
      <p:pic>
        <p:nvPicPr>
          <p:cNvPr id="39" name="Picture 38">
            <a:extLst>
              <a:ext uri="{FF2B5EF4-FFF2-40B4-BE49-F238E27FC236}">
                <a16:creationId xmlns:a16="http://schemas.microsoft.com/office/drawing/2014/main" id="{42F6463D-DDA7-F843-AB15-C2ABD0D5C64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038453" y="3447258"/>
            <a:ext cx="605870" cy="585216"/>
          </a:xfrm>
          <a:prstGeom prst="rect">
            <a:avLst/>
          </a:prstGeom>
        </p:spPr>
      </p:pic>
      <p:sp>
        <p:nvSpPr>
          <p:cNvPr id="23" name="Google Shape;163;p1">
            <a:extLst>
              <a:ext uri="{FF2B5EF4-FFF2-40B4-BE49-F238E27FC236}">
                <a16:creationId xmlns:a16="http://schemas.microsoft.com/office/drawing/2014/main" id="{1ACA50DF-1E3A-1C45-A12E-E10648D51069}"/>
              </a:ext>
            </a:extLst>
          </p:cNvPr>
          <p:cNvSpPr txBox="1"/>
          <p:nvPr/>
        </p:nvSpPr>
        <p:spPr>
          <a:xfrm>
            <a:off x="4779016" y="3437624"/>
            <a:ext cx="2574077" cy="817616"/>
          </a:xfrm>
          <a:prstGeom prst="rect">
            <a:avLst/>
          </a:prstGeom>
          <a:noFill/>
          <a:ln>
            <a:noFill/>
          </a:ln>
        </p:spPr>
        <p:txBody>
          <a:bodyPr spcFirstLastPara="1" wrap="square" lIns="91425" tIns="45700" rIns="91425" bIns="45700" anchor="t" anchorCtr="0">
            <a:noAutofit/>
          </a:bodyPr>
          <a:lstStyle/>
          <a:p>
            <a:pPr lvl="0">
              <a:lnSpc>
                <a:spcPts val="1000"/>
              </a:lnSpc>
              <a:buClr>
                <a:srgbClr val="363534"/>
              </a:buClr>
              <a:buSzPts val="800"/>
              <a:defRPr/>
            </a:pPr>
            <a:r>
              <a:rPr lang="en-US" sz="1000" b="1"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United States Armed Forces Enlistment</a:t>
            </a:r>
          </a:p>
          <a:p>
            <a:pPr marL="17145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U.S. Air Force</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2"/>
                  </a:ext>
                </a:extLst>
              </a:rPr>
              <a:t>U.S. Army</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2"/>
                  </a:ext>
                </a:extLst>
              </a:rPr>
              <a:t>U.S. Coast Guard</a:t>
            </a:r>
          </a:p>
          <a:p>
            <a:pPr marL="17145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U.S. Navy</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2"/>
                  </a:ext>
                </a:extLst>
              </a:rPr>
              <a:t>U.S. Space Force</a:t>
            </a:r>
          </a:p>
          <a:p>
            <a:pPr marL="171450" lvl="0" indent="-171450">
              <a:lnSpc>
                <a:spcPts val="1000"/>
              </a:lnSpc>
              <a:buClr>
                <a:srgbClr val="363534"/>
              </a:buClr>
              <a:buSzPts val="800"/>
              <a:buFontTx/>
              <a:buChar char="-"/>
              <a:defRPr/>
            </a:pPr>
            <a:endPar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2"/>
                </a:ext>
              </a:extLst>
            </a:endParaRPr>
          </a:p>
          <a:p>
            <a:pPr lvl="0">
              <a:lnSpc>
                <a:spcPts val="1000"/>
              </a:lnSpc>
              <a:buClr>
                <a:srgbClr val="363534"/>
              </a:buClr>
              <a:buSzPts val="800"/>
              <a:defRPr/>
            </a:pPr>
            <a:r>
              <a:rPr lang="en-US" sz="900" b="1"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Military Academies </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U.S. Military Academy – West Point</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U.S. Naval Academy – Annapolis </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U.S. Air Force Academy – Colorado Springs</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U.S. Coast Guard Academy – New London</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U.S. Merchant Marine Academy – Kings Point</a:t>
            </a:r>
          </a:p>
          <a:p>
            <a:pPr marL="171450" lvl="0" indent="-171450">
              <a:lnSpc>
                <a:spcPts val="1000"/>
              </a:lnSpc>
              <a:buClr>
                <a:srgbClr val="363534"/>
              </a:buClr>
              <a:buSzPts val="800"/>
              <a:buFontTx/>
              <a:buChar char="-"/>
              <a:defRPr/>
            </a:pPr>
            <a:endPar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endParaRPr>
          </a:p>
          <a:p>
            <a:pPr lvl="0">
              <a:lnSpc>
                <a:spcPts val="1000"/>
              </a:lnSpc>
              <a:buClr>
                <a:srgbClr val="363534"/>
              </a:buClr>
              <a:buSzPts val="800"/>
              <a:defRPr/>
            </a:pPr>
            <a:r>
              <a:rPr lang="en-US" sz="900" b="1"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University – ROTC Programs</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2"/>
                  </a:ext>
                </a:extLst>
              </a:rPr>
              <a:t>Basic Course – Freshman / Sophomore</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2"/>
                  </a:ext>
                </a:extLst>
              </a:rPr>
              <a:t>Advanced Course – Junior/ Senior</a:t>
            </a:r>
          </a:p>
          <a:p>
            <a:pPr marL="171450" lvl="0" indent="-171450">
              <a:lnSpc>
                <a:spcPts val="1000"/>
              </a:lnSpc>
              <a:buClr>
                <a:srgbClr val="363534"/>
              </a:buClr>
              <a:buSzPts val="800"/>
              <a:buFontTx/>
              <a:buChar char="-"/>
              <a:defRPr/>
            </a:pPr>
            <a:endPar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2"/>
                </a:ext>
              </a:extLst>
            </a:endParaRPr>
          </a:p>
          <a:p>
            <a:pPr lvl="0">
              <a:lnSpc>
                <a:spcPts val="1000"/>
              </a:lnSpc>
              <a:buClr>
                <a:srgbClr val="363534"/>
              </a:buClr>
              <a:buSzPts val="800"/>
              <a:defRPr/>
            </a:pPr>
            <a:endParaRPr lang="en-US" sz="900" b="1"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endParaRPr>
          </a:p>
          <a:p>
            <a:pPr lvl="0">
              <a:lnSpc>
                <a:spcPts val="1000"/>
              </a:lnSpc>
              <a:buClr>
                <a:srgbClr val="363534"/>
              </a:buClr>
              <a:buSzPts val="800"/>
              <a:defRPr/>
            </a:pPr>
            <a:endPar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endParaRPr>
          </a:p>
          <a:p>
            <a:pPr lvl="0">
              <a:lnSpc>
                <a:spcPts val="1000"/>
              </a:lnSpc>
              <a:buClr>
                <a:srgbClr val="363534"/>
              </a:buClr>
              <a:buSzPts val="800"/>
              <a:defRPr/>
            </a:pPr>
            <a:endPar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endParaRPr>
          </a:p>
          <a:p>
            <a:pPr lvl="0">
              <a:lnSpc>
                <a:spcPts val="1000"/>
              </a:lnSpc>
              <a:buClr>
                <a:srgbClr val="363534"/>
              </a:buClr>
              <a:buSzPts val="800"/>
              <a:defRPr/>
            </a:pPr>
            <a:endPar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endParaRPr>
          </a:p>
        </p:txBody>
      </p:sp>
      <p:pic>
        <p:nvPicPr>
          <p:cNvPr id="49" name="Picture 48">
            <a:extLst>
              <a:ext uri="{FF2B5EF4-FFF2-40B4-BE49-F238E27FC236}">
                <a16:creationId xmlns:a16="http://schemas.microsoft.com/office/drawing/2014/main" id="{9C215D3E-B4C3-D846-AA02-4E77213044A2}"/>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51705" y="2310464"/>
            <a:ext cx="605870" cy="585216"/>
          </a:xfrm>
          <a:prstGeom prst="rect">
            <a:avLst/>
          </a:prstGeom>
        </p:spPr>
      </p:pic>
      <p:pic>
        <p:nvPicPr>
          <p:cNvPr id="41" name="Picture 40">
            <a:extLst>
              <a:ext uri="{FF2B5EF4-FFF2-40B4-BE49-F238E27FC236}">
                <a16:creationId xmlns:a16="http://schemas.microsoft.com/office/drawing/2014/main" id="{E87636A2-C85C-4446-99E9-B5ACC56AFC82}"/>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4779016" y="5784357"/>
            <a:ext cx="598827" cy="585216"/>
          </a:xfrm>
          <a:prstGeom prst="rect">
            <a:avLst/>
          </a:prstGeom>
        </p:spPr>
      </p:pic>
      <p:sp>
        <p:nvSpPr>
          <p:cNvPr id="15" name="Rectangle 14">
            <a:extLst>
              <a:ext uri="{FF2B5EF4-FFF2-40B4-BE49-F238E27FC236}">
                <a16:creationId xmlns:a16="http://schemas.microsoft.com/office/drawing/2014/main" id="{015EAF6B-99CE-4B46-8970-C84F35537098}"/>
              </a:ext>
            </a:extLst>
          </p:cNvPr>
          <p:cNvSpPr/>
          <p:nvPr/>
        </p:nvSpPr>
        <p:spPr>
          <a:xfrm>
            <a:off x="5376355" y="5893850"/>
            <a:ext cx="2326146"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rPr>
              <a:t>Example Aligned Occupations   </a:t>
            </a:r>
          </a:p>
        </p:txBody>
      </p:sp>
      <p:sp>
        <p:nvSpPr>
          <p:cNvPr id="46" name="Double Bracket 45">
            <a:extLst>
              <a:ext uri="{FF2B5EF4-FFF2-40B4-BE49-F238E27FC236}">
                <a16:creationId xmlns:a16="http://schemas.microsoft.com/office/drawing/2014/main" id="{29723102-B029-6046-AE5F-B64631A4EF05}"/>
              </a:ext>
              <a:ext uri="{C183D7F6-B498-43B3-948B-1728B52AA6E4}">
                <adec:decorative xmlns:adec="http://schemas.microsoft.com/office/drawing/2017/decorative" val="1"/>
              </a:ext>
            </a:extLst>
          </p:cNvPr>
          <p:cNvSpPr/>
          <p:nvPr/>
        </p:nvSpPr>
        <p:spPr>
          <a:xfrm>
            <a:off x="5335681" y="6239940"/>
            <a:ext cx="1899685" cy="905187"/>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5ECE42AF-E901-D54D-9617-6AE15DB37D6C}"/>
              </a:ext>
            </a:extLst>
          </p:cNvPr>
          <p:cNvSpPr txBox="1"/>
          <p:nvPr/>
        </p:nvSpPr>
        <p:spPr>
          <a:xfrm>
            <a:off x="5396658" y="6308140"/>
            <a:ext cx="2033317" cy="417396"/>
          </a:xfrm>
          <a:prstGeom prst="rect">
            <a:avLst/>
          </a:prstGeom>
          <a:noFill/>
        </p:spPr>
        <p:txBody>
          <a:bodyPr wrap="square" rtlCol="0">
            <a:noAutofit/>
          </a:bodyPr>
          <a:lstStyle/>
          <a:p>
            <a:pPr lvl="0" defTabSz="1341150">
              <a:lnSpc>
                <a:spcPts val="1200"/>
              </a:lnSpc>
              <a:buClr>
                <a:prstClr val="black"/>
              </a:buClr>
              <a:buSzPts val="800"/>
              <a:defRPr/>
            </a:pPr>
            <a: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Military Police Investigator</a:t>
            </a:r>
            <a:b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br>
            <a:endPar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endParaRPr>
          </a:p>
        </p:txBody>
      </p:sp>
      <p:sp>
        <p:nvSpPr>
          <p:cNvPr id="31" name="TextBox 30">
            <a:extLst>
              <a:ext uri="{FF2B5EF4-FFF2-40B4-BE49-F238E27FC236}">
                <a16:creationId xmlns:a16="http://schemas.microsoft.com/office/drawing/2014/main" id="{6BC50869-F11E-6140-9A7D-20A0EA8F797B}"/>
              </a:ext>
            </a:extLst>
          </p:cNvPr>
          <p:cNvSpPr txBox="1"/>
          <p:nvPr/>
        </p:nvSpPr>
        <p:spPr>
          <a:xfrm>
            <a:off x="5402275" y="6512391"/>
            <a:ext cx="1521343" cy="589300"/>
          </a:xfrm>
          <a:prstGeom prst="rect">
            <a:avLst/>
          </a:prstGeom>
          <a:noFill/>
        </p:spPr>
        <p:txBody>
          <a:bodyPr wrap="square" rtlCol="0">
            <a:noAutofit/>
          </a:bodyPr>
          <a:lstStyle/>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$55,598</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325</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5%</a:t>
            </a:r>
            <a:endPar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45" name="Double Bracket 44">
            <a:extLst>
              <a:ext uri="{FF2B5EF4-FFF2-40B4-BE49-F238E27FC236}">
                <a16:creationId xmlns:a16="http://schemas.microsoft.com/office/drawing/2014/main" id="{3BA72D32-C034-BD46-AA07-443AFE5B1384}"/>
              </a:ext>
              <a:ext uri="{C183D7F6-B498-43B3-948B-1728B52AA6E4}">
                <adec:decorative xmlns:adec="http://schemas.microsoft.com/office/drawing/2017/decorative" val="1"/>
              </a:ext>
            </a:extLst>
          </p:cNvPr>
          <p:cNvSpPr/>
          <p:nvPr/>
        </p:nvSpPr>
        <p:spPr>
          <a:xfrm>
            <a:off x="5331984" y="7319996"/>
            <a:ext cx="1899686" cy="819326"/>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322A8830-FB08-DD4C-9E74-0415193C983F}"/>
              </a:ext>
            </a:extLst>
          </p:cNvPr>
          <p:cNvSpPr txBox="1"/>
          <p:nvPr/>
        </p:nvSpPr>
        <p:spPr>
          <a:xfrm>
            <a:off x="5394231" y="7333686"/>
            <a:ext cx="1607991" cy="365233"/>
          </a:xfrm>
          <a:prstGeom prst="rect">
            <a:avLst/>
          </a:prstGeom>
          <a:noFill/>
        </p:spPr>
        <p:txBody>
          <a:bodyPr wrap="square" rtlCol="0">
            <a:noAutofit/>
          </a:bodyPr>
          <a:lstStyle/>
          <a:p>
            <a:pPr lvl="0" defTabSz="1341150">
              <a:lnSpc>
                <a:spcPts val="1200"/>
              </a:lnSpc>
              <a:buClr>
                <a:prstClr val="black"/>
              </a:buClr>
              <a:buSzPts val="800"/>
              <a:defRPr/>
            </a:pPr>
            <a:r>
              <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rPr>
              <a:t>Aviator</a:t>
            </a:r>
          </a:p>
        </p:txBody>
      </p:sp>
      <p:sp>
        <p:nvSpPr>
          <p:cNvPr id="34" name="TextBox 33">
            <a:extLst>
              <a:ext uri="{FF2B5EF4-FFF2-40B4-BE49-F238E27FC236}">
                <a16:creationId xmlns:a16="http://schemas.microsoft.com/office/drawing/2014/main" id="{53A39835-03FC-214F-8A58-02640F31131C}"/>
              </a:ext>
            </a:extLst>
          </p:cNvPr>
          <p:cNvSpPr txBox="1"/>
          <p:nvPr/>
        </p:nvSpPr>
        <p:spPr>
          <a:xfrm>
            <a:off x="5394231" y="7513052"/>
            <a:ext cx="1521343" cy="600623"/>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$233,909</a:t>
            </a:r>
            <a:endParaRPr kumimoji="0" lang="en-US" sz="1000" i="0" u="none" strike="noStrike" kern="1200" cap="none" spc="0" normalizeH="0" baseline="0" noProof="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1,268</a:t>
            </a:r>
          </a:p>
          <a:p>
            <a:pPr lvl="0" defTabSz="1341150">
              <a:lnSpc>
                <a:spcPts val="1250"/>
              </a:lnSpc>
              <a:buClr>
                <a:prstClr val="black"/>
              </a:buClr>
              <a:buSzPts val="800"/>
              <a:defRPr/>
            </a:pPr>
            <a:r>
              <a:rPr lang="en-US" sz="100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a:t>
            </a:r>
            <a:r>
              <a:rPr lang="en-US" sz="100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6%</a:t>
            </a:r>
            <a:br>
              <a:rPr kumimoji="0" lang="en-US" sz="1000" b="0" i="0" u="none" strike="noStrike" kern="1200" cap="none" spc="0" normalizeH="0" baseline="0" noProof="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endParaRPr kumimoji="0" lang="en-US" sz="900" b="1" i="1" u="none" strike="noStrike" kern="1200" cap="none" spc="0" normalizeH="0" baseline="0" noProof="0">
              <a:ln>
                <a:noFill/>
              </a:ln>
              <a:solidFill>
                <a:srgbClr val="3863AF"/>
              </a:solidFill>
              <a:effectLst/>
              <a:uLnTx/>
              <a:uFillTx/>
              <a:latin typeface="Calibri" panose="020F0502020204030204" pitchFamily="34" charset="0"/>
              <a:ea typeface="Open Sans Semibold"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sp>
        <p:nvSpPr>
          <p:cNvPr id="32" name="Double Bracket 31">
            <a:extLst>
              <a:ext uri="{FF2B5EF4-FFF2-40B4-BE49-F238E27FC236}">
                <a16:creationId xmlns:a16="http://schemas.microsoft.com/office/drawing/2014/main" id="{C158C378-9848-B245-98F2-BA389079EE25}"/>
              </a:ext>
              <a:ext uri="{C183D7F6-B498-43B3-948B-1728B52AA6E4}">
                <adec:decorative xmlns:adec="http://schemas.microsoft.com/office/drawing/2017/decorative" val="1"/>
              </a:ext>
            </a:extLst>
          </p:cNvPr>
          <p:cNvSpPr/>
          <p:nvPr/>
        </p:nvSpPr>
        <p:spPr>
          <a:xfrm>
            <a:off x="5315050" y="8292574"/>
            <a:ext cx="1911148" cy="967172"/>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5" name="TextBox 34">
            <a:extLst>
              <a:ext uri="{FF2B5EF4-FFF2-40B4-BE49-F238E27FC236}">
                <a16:creationId xmlns:a16="http://schemas.microsoft.com/office/drawing/2014/main" id="{86836B01-57B0-8443-920B-F0A28CAAA2E7}"/>
              </a:ext>
            </a:extLst>
          </p:cNvPr>
          <p:cNvSpPr txBox="1"/>
          <p:nvPr/>
        </p:nvSpPr>
        <p:spPr>
          <a:xfrm>
            <a:off x="5364746" y="8313296"/>
            <a:ext cx="1607991" cy="388533"/>
          </a:xfrm>
          <a:prstGeom prst="rect">
            <a:avLst/>
          </a:prstGeom>
          <a:noFill/>
        </p:spPr>
        <p:txBody>
          <a:bodyPr wrap="square" rtlCol="0">
            <a:noAutofit/>
          </a:bodyPr>
          <a:lstStyle/>
          <a:p>
            <a:pPr lvl="0" defTabSz="1341150">
              <a:lnSpc>
                <a:spcPts val="1200"/>
              </a:lnSpc>
              <a:buClr>
                <a:prstClr val="black"/>
              </a:buClr>
              <a:buSzPts val="800"/>
              <a:defRPr/>
            </a:pPr>
            <a: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rPr>
              <a:t>Military Construction Mechanic</a:t>
            </a:r>
            <a:endPar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8" name="TextBox 37">
            <a:extLst>
              <a:ext uri="{FF2B5EF4-FFF2-40B4-BE49-F238E27FC236}">
                <a16:creationId xmlns:a16="http://schemas.microsoft.com/office/drawing/2014/main" id="{0CF72ED8-415F-D540-AFCF-1D88EE060DD3}"/>
              </a:ext>
            </a:extLst>
          </p:cNvPr>
          <p:cNvSpPr txBox="1"/>
          <p:nvPr/>
        </p:nvSpPr>
        <p:spPr>
          <a:xfrm>
            <a:off x="5377297" y="8672282"/>
            <a:ext cx="1521343" cy="557647"/>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$47,385</a:t>
            </a:r>
            <a:endParaRPr kumimoji="0" lang="en-US" sz="1000" i="0" u="none" strike="noStrike" kern="1200" cap="none" spc="0" normalizeH="0" baseline="0" noProof="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4,301</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6%</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7">
            <a:alphaModFix/>
          </a:blip>
          <a:srcRect/>
          <a:stretch/>
        </p:blipFill>
        <p:spPr>
          <a:xfrm>
            <a:off x="146880" y="9574456"/>
            <a:ext cx="705086" cy="352543"/>
          </a:xfrm>
          <a:prstGeom prst="rect">
            <a:avLst/>
          </a:prstGeom>
          <a:noFill/>
          <a:ln>
            <a:noFill/>
          </a:ln>
        </p:spPr>
      </p:pic>
      <p:sp>
        <p:nvSpPr>
          <p:cNvPr id="3" name="TextBox 2">
            <a:extLst>
              <a:ext uri="{FF2B5EF4-FFF2-40B4-BE49-F238E27FC236}">
                <a16:creationId xmlns:a16="http://schemas.microsoft.com/office/drawing/2014/main" id="{A70F6E95-8003-B142-A9FC-04557A922F61}"/>
              </a:ext>
            </a:extLst>
          </p:cNvPr>
          <p:cNvSpPr txBox="1"/>
          <p:nvPr/>
        </p:nvSpPr>
        <p:spPr>
          <a:xfrm>
            <a:off x="851966" y="9587984"/>
            <a:ext cx="3532073" cy="338554"/>
          </a:xfrm>
          <a:prstGeom prst="rect">
            <a:avLst/>
          </a:prstGeom>
          <a:noFill/>
        </p:spPr>
        <p:txBody>
          <a:bodyPr wrap="square" rtlCol="0">
            <a:spAutoFit/>
          </a:bodyPr>
          <a:lstStyle/>
          <a:p>
            <a:r>
              <a:rPr lang="en-US" sz="800" i="1">
                <a:solidFill>
                  <a:schemeClr val="tx2"/>
                </a:solidFill>
                <a:latin typeface="Calibri" panose="020F0502020204030204" pitchFamily="34" charset="0"/>
                <a:ea typeface="Open Sans ExtraBold" panose="020B0606030504020204" pitchFamily="34" charset="0"/>
                <a:cs typeface="Calibri" panose="020F0502020204030204" pitchFamily="34" charset="0"/>
              </a:rPr>
              <a:t>Successful completion of the Junior Reserves Officers’ Training Corps program of study will fulfill requirements of the Public Services endorsement.</a:t>
            </a:r>
          </a:p>
        </p:txBody>
      </p:sp>
      <p:sp>
        <p:nvSpPr>
          <p:cNvPr id="9" name="TextBox 8">
            <a:extLst>
              <a:ext uri="{FF2B5EF4-FFF2-40B4-BE49-F238E27FC236}">
                <a16:creationId xmlns:a16="http://schemas.microsoft.com/office/drawing/2014/main" id="{BA3C7A1F-A306-9782-FEFC-13173B1D08AB}"/>
              </a:ext>
            </a:extLst>
          </p:cNvPr>
          <p:cNvSpPr txBox="1"/>
          <p:nvPr/>
        </p:nvSpPr>
        <p:spPr>
          <a:xfrm>
            <a:off x="4678395" y="9338217"/>
            <a:ext cx="3754879" cy="184666"/>
          </a:xfrm>
          <a:prstGeom prst="rect">
            <a:avLst/>
          </a:prstGeom>
          <a:noFill/>
        </p:spPr>
        <p:txBody>
          <a:bodyPr wrap="square" rtlCol="0">
            <a:spAutoFit/>
          </a:bodyPr>
          <a:lstStyle/>
          <a:p>
            <a:r>
              <a:rPr lang="en-US" sz="600" b="0" i="0" u="none" strike="noStrike">
                <a:solidFill>
                  <a:srgbClr val="000000"/>
                </a:solidFill>
                <a:effectLst/>
              </a:rPr>
              <a:t>Data Source: TexasWages, Texas Workforce Commission. Retrieved 3/8/2024.</a:t>
            </a:r>
            <a:endParaRPr lang="en-US" sz="600">
              <a:solidFill>
                <a:schemeClr val="tx2"/>
              </a:solidFill>
              <a:ea typeface="Open Sans Light" panose="020B0606030504020204" pitchFamily="34" charset="0"/>
              <a:cs typeface="Calibri" panose="020F0502020204030204" pitchFamily="34" charset="0"/>
            </a:endParaRPr>
          </a:p>
        </p:txBody>
      </p:sp>
      <p:pic>
        <p:nvPicPr>
          <p:cNvPr id="13" name="Picture 12" descr="QR Code">
            <a:extLst>
              <a:ext uri="{FF2B5EF4-FFF2-40B4-BE49-F238E27FC236}">
                <a16:creationId xmlns:a16="http://schemas.microsoft.com/office/drawing/2014/main" id="{5A249958-9929-834C-BBA8-C2655CD08322}"/>
              </a:ext>
              <a:ext uri="{C183D7F6-B498-43B3-948B-1728B52AA6E4}">
                <adec:decorative xmlns:adec="http://schemas.microsoft.com/office/drawing/2017/decorative" val="0"/>
              </a:ext>
            </a:extLst>
          </p:cNvPr>
          <p:cNvPicPr>
            <a:picLocks noChangeAspect="1"/>
          </p:cNvPicPr>
          <p:nvPr/>
        </p:nvPicPr>
        <p:blipFill rotWithShape="1">
          <a:blip r:embed="rId8"/>
          <a:srcRect l="19778" t="16186" r="20335" b="24159"/>
          <a:stretch/>
        </p:blipFill>
        <p:spPr>
          <a:xfrm>
            <a:off x="4732582" y="9503839"/>
            <a:ext cx="495694" cy="493776"/>
          </a:xfrm>
          <a:prstGeom prst="rect">
            <a:avLst/>
          </a:prstGeom>
        </p:spPr>
      </p:pic>
      <p:sp>
        <p:nvSpPr>
          <p:cNvPr id="43" name="TextBox 42">
            <a:extLst>
              <a:ext uri="{FF2B5EF4-FFF2-40B4-BE49-F238E27FC236}">
                <a16:creationId xmlns:a16="http://schemas.microsoft.com/office/drawing/2014/main" id="{D7CE7F4C-068A-2546-9291-E776EDA7D48E}"/>
              </a:ext>
            </a:extLst>
          </p:cNvPr>
          <p:cNvSpPr txBox="1"/>
          <p:nvPr/>
        </p:nvSpPr>
        <p:spPr>
          <a:xfrm>
            <a:off x="5175880" y="9483002"/>
            <a:ext cx="2205504" cy="519438"/>
          </a:xfrm>
          <a:prstGeom prst="rect">
            <a:avLst/>
          </a:prstGeom>
          <a:noFill/>
        </p:spPr>
        <p:txBody>
          <a:bodyPr wrap="square" rtlCol="0">
            <a:spAutoFit/>
          </a:bodyPr>
          <a:lstStyle/>
          <a:p>
            <a:pPr>
              <a:lnSpc>
                <a:spcPct val="108000"/>
              </a:lnSpc>
            </a:pPr>
            <a:r>
              <a:rPr lang="en-US" sz="800" i="1">
                <a:solidFill>
                  <a:schemeClr val="tx2"/>
                </a:solidFill>
                <a:latin typeface="Calibri" panose="020F0502020204030204" pitchFamily="34" charset="0"/>
                <a:ea typeface="Open Sans ExtraBold" panose="020B0606030504020204" pitchFamily="34" charset="0"/>
                <a:cs typeface="Calibri" panose="020F0502020204030204" pitchFamily="34" charset="0"/>
              </a:rPr>
              <a:t>For more information visit: </a:t>
            </a:r>
            <a:r>
              <a:rPr lang="en-US" sz="600">
                <a:solidFill>
                  <a:schemeClr val="tx2"/>
                </a:solidFill>
                <a:latin typeface="Calibri" panose="020F0502020204030204" pitchFamily="34" charset="0"/>
                <a:ea typeface="Open Sans Light" panose="020B0606030504020204" pitchFamily="34" charset="0"/>
                <a:cs typeface="Calibri" panose="020F0502020204030204" pitchFamily="34" charset="0"/>
                <a:hlinkClick r:id="rId9">
                  <a:extLst>
                    <a:ext uri="{A12FA001-AC4F-418D-AE19-62706E023703}">
                      <ahyp:hlinkClr xmlns:ahyp="http://schemas.microsoft.com/office/drawing/2018/hyperlinkcolor" val="tx"/>
                    </a:ext>
                  </a:extLst>
                </a:hlinkClick>
              </a:rPr>
              <a:t>https://tea.texas.gov/academics/college-career-and-military-prep/career-and-technical-education/programs-of-study-additional-resources</a:t>
            </a:r>
            <a:endParaRPr lang="en-US" sz="600" i="1">
              <a:solidFill>
                <a:schemeClr val="tx2"/>
              </a:solidFill>
              <a:latin typeface="Calibri" panose="020F0502020204030204" pitchFamily="34" charset="0"/>
              <a:ea typeface="Open Sans ExtraBold" panose="020B060603050402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Junior Reserve Officers’ Training Corps</a:t>
            </a:r>
            <a:endParaRPr kumimoji="0" lang="en-US" sz="1400" b="1" i="1" u="none" strike="noStrike" kern="1200" cap="none" spc="0" normalizeH="0" baseline="0" noProof="0" dirty="0">
              <a:ln>
                <a:noFill/>
              </a:ln>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grpSp>
        <p:nvGrpSpPr>
          <p:cNvPr id="40" name="Group 39">
            <a:extLst>
              <a:ext uri="{FF2B5EF4-FFF2-40B4-BE49-F238E27FC236}">
                <a16:creationId xmlns:a16="http://schemas.microsoft.com/office/drawing/2014/main" id="{26B7B62D-AA18-1F4F-812B-B786527A3DED}"/>
              </a:ext>
              <a:ext uri="{C183D7F6-B498-43B3-948B-1728B52AA6E4}">
                <adec:decorative xmlns:adec="http://schemas.microsoft.com/office/drawing/2017/decorative" val="1"/>
              </a:ext>
            </a:extLst>
          </p:cNvPr>
          <p:cNvGrpSpPr/>
          <p:nvPr/>
        </p:nvGrpSpPr>
        <p:grpSpPr>
          <a:xfrm>
            <a:off x="4661461" y="2306051"/>
            <a:ext cx="3125082" cy="786384"/>
            <a:chOff x="272827" y="7941843"/>
            <a:chExt cx="3125082" cy="786384"/>
          </a:xfrm>
        </p:grpSpPr>
        <p:pic>
          <p:nvPicPr>
            <p:cNvPr id="42" name="Picture 41">
              <a:extLst>
                <a:ext uri="{FF2B5EF4-FFF2-40B4-BE49-F238E27FC236}">
                  <a16:creationId xmlns:a16="http://schemas.microsoft.com/office/drawing/2014/main" id="{38EF98DD-66F7-CC46-80A7-964DF0628A04}"/>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1362696" y="7941843"/>
              <a:ext cx="1185409" cy="786384"/>
            </a:xfrm>
            <a:prstGeom prst="rect">
              <a:avLst/>
            </a:prstGeom>
          </p:spPr>
        </p:pic>
        <p:pic>
          <p:nvPicPr>
            <p:cNvPr id="44" name="Picture 43">
              <a:extLst>
                <a:ext uri="{FF2B5EF4-FFF2-40B4-BE49-F238E27FC236}">
                  <a16:creationId xmlns:a16="http://schemas.microsoft.com/office/drawing/2014/main" id="{4283400D-0B16-604D-A011-5C7CA6BE8BB9}"/>
                </a:ext>
                <a:ext uri="{C183D7F6-B498-43B3-948B-1728B52AA6E4}">
                  <adec:decorative xmlns:adec="http://schemas.microsoft.com/office/drawing/2017/decorative" val="1"/>
                </a:ext>
              </a:extLst>
            </p:cNvPr>
            <p:cNvPicPr>
              <a:picLocks noChangeAspect="1"/>
            </p:cNvPicPr>
            <p:nvPr/>
          </p:nvPicPr>
          <p:blipFill rotWithShape="1">
            <a:blip r:embed="rId11"/>
            <a:srcRect l="14254" r="4265"/>
            <a:stretch/>
          </p:blipFill>
          <p:spPr>
            <a:xfrm>
              <a:off x="2437662" y="7941843"/>
              <a:ext cx="960247" cy="786384"/>
            </a:xfrm>
            <a:prstGeom prst="rect">
              <a:avLst/>
            </a:prstGeom>
          </p:spPr>
        </p:pic>
        <p:pic>
          <p:nvPicPr>
            <p:cNvPr id="48" name="Picture 47">
              <a:extLst>
                <a:ext uri="{FF2B5EF4-FFF2-40B4-BE49-F238E27FC236}">
                  <a16:creationId xmlns:a16="http://schemas.microsoft.com/office/drawing/2014/main" id="{AB06D580-0474-5142-B128-6B63092A95FE}"/>
                </a:ext>
                <a:ext uri="{C183D7F6-B498-43B3-948B-1728B52AA6E4}">
                  <adec:decorative xmlns:adec="http://schemas.microsoft.com/office/drawing/2017/decorative" val="1"/>
                </a:ext>
              </a:extLst>
            </p:cNvPr>
            <p:cNvPicPr>
              <a:picLocks noChangeAspect="1"/>
            </p:cNvPicPr>
            <p:nvPr/>
          </p:nvPicPr>
          <p:blipFill>
            <a:blip r:embed="rId12"/>
            <a:stretch>
              <a:fillRect/>
            </a:stretch>
          </p:blipFill>
          <p:spPr>
            <a:xfrm>
              <a:off x="272827" y="7941843"/>
              <a:ext cx="1179813" cy="786384"/>
            </a:xfrm>
            <a:prstGeom prst="rect">
              <a:avLst/>
            </a:prstGeom>
          </p:spPr>
        </p:pic>
      </p:grpSp>
    </p:spTree>
    <p:extLst>
      <p:ext uri="{BB962C8B-B14F-4D97-AF65-F5344CB8AC3E}">
        <p14:creationId xmlns:p14="http://schemas.microsoft.com/office/powerpoint/2010/main" val="4075348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700" b="1" i="1">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700" b="1" i="1" kern="1200">
                <a:solidFill>
                  <a:schemeClr val="bg1"/>
                </a:solidFill>
                <a:effectLst/>
                <a:latin typeface="+mj-lt"/>
                <a:ea typeface="+mj-ea"/>
                <a:cs typeface="+mj-cs"/>
              </a:rPr>
              <a:t>Law Enforcement</a:t>
            </a:r>
            <a:r>
              <a:rPr lang="en-US" sz="700">
                <a:solidFill>
                  <a:schemeClr val="bg1"/>
                </a:solidFill>
              </a:rPr>
              <a:t> </a:t>
            </a:r>
            <a:r>
              <a:rPr lang="en-US" sz="700" b="1" i="1">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2</a:t>
            </a:r>
            <a:endParaRPr lang="en-US" sz="700">
              <a:solidFill>
                <a:schemeClr val="bg1"/>
              </a:solidFill>
            </a:endParaRPr>
          </a:p>
        </p:txBody>
      </p:sp>
      <p:sp>
        <p:nvSpPr>
          <p:cNvPr id="6" name="TextBox 5">
            <a:extLst>
              <a:ext uri="{FF2B5EF4-FFF2-40B4-BE49-F238E27FC236}">
                <a16:creationId xmlns:a16="http://schemas.microsoft.com/office/drawing/2014/main" id="{5D905605-6223-992D-99FF-AE333EFF21DC}"/>
              </a:ext>
            </a:extLst>
          </p:cNvPr>
          <p:cNvSpPr txBox="1"/>
          <p:nvPr/>
        </p:nvSpPr>
        <p:spPr>
          <a:xfrm>
            <a:off x="1364160" y="128016"/>
            <a:ext cx="6392254" cy="400110"/>
          </a:xfrm>
          <a:prstGeom prst="rect">
            <a:avLst/>
          </a:prstGeom>
          <a:noFill/>
        </p:spPr>
        <p:txBody>
          <a:bodyPr wrap="square" rtlCol="0">
            <a:spAutoFit/>
          </a:bodyPr>
          <a:lstStyle/>
          <a:p>
            <a:pPr lvl="0">
              <a:spcAft>
                <a:spcPts val="300"/>
              </a:spcAft>
              <a:defRPr/>
            </a:pPr>
            <a:r>
              <a:rPr lang="en-US" sz="2000" b="1">
                <a:solidFill>
                  <a:srgbClr val="232C65"/>
                </a:solidFill>
                <a:latin typeface="Calibri" panose="020F0502020204030204" pitchFamily="34" charset="0"/>
                <a:ea typeface="Open Sans Condensed Condensed" panose="020B0806030504020204" pitchFamily="34" charset="0"/>
                <a:cs typeface="Calibri" panose="020F0502020204030204" pitchFamily="34" charset="0"/>
              </a:rPr>
              <a:t>Law and Public Service Career Cluster</a:t>
            </a:r>
            <a:endParaRPr kumimoji="0" lang="en-US" sz="2000" b="1" i="0" u="none" strike="noStrike" kern="1200" cap="none" spc="0" normalizeH="0" baseline="0" noProof="0">
              <a:ln>
                <a:noFill/>
              </a:ln>
              <a:solidFill>
                <a:srgbClr val="232C65"/>
              </a:solidFill>
              <a:effectLst/>
              <a:uLnTx/>
              <a:uFillTx/>
              <a:latin typeface="Calibri" panose="020F0502020204030204" pitchFamily="34" charset="0"/>
              <a:ea typeface="Open Sans Condensed Condensed" panose="020B080603050402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E625017E-5E78-7119-EB6D-896E47B0488C}"/>
              </a:ext>
            </a:extLst>
          </p:cNvPr>
          <p:cNvSpPr txBox="1"/>
          <p:nvPr/>
        </p:nvSpPr>
        <p:spPr>
          <a:xfrm>
            <a:off x="1379400" y="480247"/>
            <a:ext cx="6560025"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a:solidFill>
                  <a:schemeClr val="tx2"/>
                </a:solidFill>
                <a:latin typeface="Calibri" panose="020F0502020204030204" pitchFamily="34" charset="0"/>
                <a:ea typeface="Open Sans Semibold" panose="020B0606030504020204" pitchFamily="34" charset="0"/>
                <a:cs typeface="Calibri" panose="020F0502020204030204" pitchFamily="34" charset="0"/>
              </a:rPr>
              <a:t>Junior Reserve Officer Training Corps</a:t>
            </a:r>
            <a:endParaRPr kumimoji="0" lang="en-US" sz="1700" b="1" i="1" u="none" strike="noStrike" kern="1200" cap="none" spc="0" normalizeH="0" baseline="0" noProof="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4B995A67-4B90-0A70-E610-D89A1D754A93}"/>
              </a:ext>
            </a:extLst>
          </p:cNvPr>
          <p:cNvSpPr txBox="1"/>
          <p:nvPr/>
        </p:nvSpPr>
        <p:spPr>
          <a:xfrm>
            <a:off x="2546" y="1112909"/>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4" name="Round Diagonal Corner Rectangle 3">
            <a:extLst>
              <a:ext uri="{FF2B5EF4-FFF2-40B4-BE49-F238E27FC236}">
                <a16:creationId xmlns:a16="http://schemas.microsoft.com/office/drawing/2014/main" id="{1FC84E31-D3E9-4645-AA27-E5CE8D61FC16}"/>
              </a:ext>
              <a:ext uri="{C183D7F6-B498-43B3-948B-1728B52AA6E4}">
                <adec:decorative xmlns:adec="http://schemas.microsoft.com/office/drawing/2017/decorative" val="1"/>
              </a:ext>
            </a:extLst>
          </p:cNvPr>
          <p:cNvSpPr/>
          <p:nvPr/>
        </p:nvSpPr>
        <p:spPr>
          <a:xfrm rot="16200000">
            <a:off x="-115801" y="2056773"/>
            <a:ext cx="1126254" cy="411242"/>
          </a:xfrm>
          <a:prstGeom prst="round2DiagRect">
            <a:avLst/>
          </a:prstGeom>
          <a:solidFill>
            <a:srgbClr val="012169"/>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5" name="Google Shape;187;p2">
            <a:extLst>
              <a:ext uri="{FF2B5EF4-FFF2-40B4-BE49-F238E27FC236}">
                <a16:creationId xmlns:a16="http://schemas.microsoft.com/office/drawing/2014/main" id="{1C3E5367-D893-F547-8939-44BE478A0AB2}"/>
              </a:ext>
            </a:extLst>
          </p:cNvPr>
          <p:cNvSpPr txBox="1"/>
          <p:nvPr/>
        </p:nvSpPr>
        <p:spPr>
          <a:xfrm rot="16200000">
            <a:off x="-59523" y="2108526"/>
            <a:ext cx="1013698" cy="30773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sz="1400" b="0" i="0" u="none" strike="noStrike" kern="1200" cap="none" spc="0" normalizeH="0" baseline="0" noProof="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38" name="Google Shape;188;p2">
            <a:extLst>
              <a:ext uri="{FF2B5EF4-FFF2-40B4-BE49-F238E27FC236}">
                <a16:creationId xmlns:a16="http://schemas.microsoft.com/office/drawing/2014/main" id="{E5FD0F7F-C689-CC49-A3D9-1F6883E368BE}"/>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3657819056"/>
              </p:ext>
            </p:extLst>
          </p:nvPr>
        </p:nvGraphicFramePr>
        <p:xfrm>
          <a:off x="811933" y="1618935"/>
          <a:ext cx="6437376" cy="104547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3903870355"/>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lnSpc>
                          <a:spcPct val="100000"/>
                        </a:lnSpc>
                        <a:spcBef>
                          <a:spcPts val="0"/>
                        </a:spcBef>
                        <a:spcAft>
                          <a:spcPts val="0"/>
                        </a:spcAft>
                        <a:buNone/>
                      </a:pPr>
                      <a:r>
                        <a:rPr lang="en-US" sz="1200" b="1" i="0" u="none" strike="noStrike" cap="none" dirty="0">
                          <a:solidFill>
                            <a:schemeClr val="bg1"/>
                          </a:solidFill>
                          <a:latin typeface="Calibri"/>
                          <a:ea typeface="Open Sans ExtraBold"/>
                          <a:cs typeface="Calibri"/>
                        </a:rPr>
                        <a:t>Course</a:t>
                      </a:r>
                      <a:endParaRPr sz="1200" b="1" i="0" dirty="0">
                        <a:solidFill>
                          <a:schemeClr val="bg1"/>
                        </a:solidFill>
                        <a:latin typeface="Calibri"/>
                        <a:ea typeface="Open Sans ExtraBold"/>
                        <a:cs typeface="Calibri"/>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a:ea typeface="Open Sans ExtraBold"/>
                          <a:cs typeface="Calibri"/>
                          <a:sym typeface="Calibri"/>
                        </a:rPr>
                        <a:t>Prerequisites | </a:t>
                      </a:r>
                      <a:r>
                        <a:rPr lang="en-US" sz="1200" b="1" i="0" u="none" strike="noStrike" cap="none" dirty="0">
                          <a:solidFill>
                            <a:schemeClr val="bg1"/>
                          </a:solidFill>
                          <a:latin typeface="Calibri"/>
                          <a:ea typeface="Open Sans ExtraBold"/>
                          <a:cs typeface="Calibri"/>
                        </a:rPr>
                        <a:t>Corequisites </a:t>
                      </a:r>
                      <a:r>
                        <a:rPr lang="en-US" sz="1200" b="1" i="0" u="none" strike="noStrike" cap="none" dirty="0">
                          <a:solidFill>
                            <a:schemeClr val="bg1"/>
                          </a:solidFill>
                          <a:latin typeface="Calibri"/>
                          <a:ea typeface="Open Sans ExtraBold"/>
                          <a:cs typeface="Calibri"/>
                          <a:sym typeface="Calibri"/>
                        </a:rPr>
                        <a:t>  </a:t>
                      </a:r>
                      <a:endParaRPr sz="1200" b="1" i="0" u="none" strike="noStrike" cap="none" dirty="0">
                        <a:solidFill>
                          <a:schemeClr val="bg1"/>
                        </a:solidFill>
                        <a:latin typeface="Calibri"/>
                        <a:ea typeface="Open Sans ExtraBold"/>
                        <a:cs typeface="Calibri"/>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r" rtl="0">
                        <a:lnSpc>
                          <a:spcPct val="100000"/>
                        </a:lnSpc>
                        <a:spcBef>
                          <a:spcPts val="0"/>
                        </a:spcBef>
                        <a:spcAft>
                          <a:spcPts val="0"/>
                        </a:spcAft>
                        <a:buNone/>
                      </a:pPr>
                      <a:r>
                        <a:rPr lang="en-US" sz="1200" b="1" i="0" u="none" strike="noStrike" cap="none" dirty="0">
                          <a:solidFill>
                            <a:schemeClr val="bg1"/>
                          </a:solidFill>
                          <a:latin typeface="Calibri"/>
                          <a:ea typeface="Open Sans ExtraBold"/>
                          <a:cs typeface="Calibri"/>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extLst>
                  <a:ext uri="{0D108BD9-81ED-4DB2-BD59-A6C34878D82A}">
                    <a16:rowId xmlns:a16="http://schemas.microsoft.com/office/drawing/2014/main" val="10000"/>
                  </a:ext>
                </a:extLst>
              </a:tr>
              <a:tr h="238657">
                <a:tc>
                  <a:txBody>
                    <a:bodyPr/>
                    <a:lstStyle/>
                    <a:p>
                      <a:pPr marL="0" marR="0" lvl="0" indent="0" algn="l" rtl="0">
                        <a:lnSpc>
                          <a:spcPct val="100000"/>
                        </a:lnSpc>
                        <a:spcBef>
                          <a:spcPts val="0"/>
                        </a:spcBef>
                        <a:spcAft>
                          <a:spcPts val="0"/>
                        </a:spcAft>
                        <a:buClr>
                          <a:schemeClr val="dk1"/>
                        </a:buClr>
                        <a:buSzPts val="1000"/>
                        <a:buFont typeface="Calibri"/>
                        <a:buNone/>
                      </a:pPr>
                      <a:r>
                        <a:rPr lang="en-US" sz="1100" b="1" u="none" strike="noStrike" cap="none" dirty="0">
                          <a:solidFill>
                            <a:schemeClr val="tx2"/>
                          </a:solidFill>
                          <a:latin typeface="Calibri"/>
                          <a:ea typeface="Open Sans Light"/>
                          <a:cs typeface="Calibri"/>
                        </a:rPr>
                        <a:t>JROTC I</a:t>
                      </a:r>
                    </a:p>
                    <a:p>
                      <a:pPr marL="0" marR="0" lvl="0" indent="0" algn="l" rtl="0">
                        <a:lnSpc>
                          <a:spcPct val="100000"/>
                        </a:lnSpc>
                        <a:spcBef>
                          <a:spcPts val="0"/>
                        </a:spcBef>
                        <a:spcAft>
                          <a:spcPts val="0"/>
                        </a:spcAft>
                        <a:buClr>
                          <a:schemeClr val="dk1"/>
                        </a:buClr>
                        <a:buSzPts val="1000"/>
                        <a:buFont typeface="Calibri"/>
                        <a:buNone/>
                      </a:pPr>
                      <a:r>
                        <a:rPr lang="en-US" sz="1000" u="none" strike="noStrike" cap="none" dirty="0">
                          <a:solidFill>
                            <a:schemeClr val="tx2"/>
                          </a:solidFill>
                          <a:latin typeface="Calibri"/>
                          <a:ea typeface="Open Sans Light"/>
                          <a:cs typeface="Calibri"/>
                        </a:rPr>
                        <a:t>03160100 (1 credit)</a:t>
                      </a:r>
                    </a:p>
                    <a:p>
                      <a:pPr marL="0" marR="0" lvl="0" indent="0" algn="l" rtl="0">
                        <a:lnSpc>
                          <a:spcPct val="100000"/>
                        </a:lnSpc>
                        <a:spcBef>
                          <a:spcPts val="0"/>
                        </a:spcBef>
                        <a:spcAft>
                          <a:spcPts val="0"/>
                        </a:spcAft>
                        <a:buClr>
                          <a:schemeClr val="dk1"/>
                        </a:buClr>
                        <a:buSzPts val="1000"/>
                        <a:buFont typeface="Calibri"/>
                        <a:buNone/>
                      </a:pPr>
                      <a:r>
                        <a:rPr lang="en-US" sz="1000" u="none" strike="noStrike" cap="none" dirty="0">
                          <a:solidFill>
                            <a:schemeClr val="tx2"/>
                          </a:solidFill>
                          <a:latin typeface="Calibri"/>
                          <a:ea typeface="Open Sans Light"/>
                          <a:cs typeface="Calibri"/>
                        </a:rPr>
                        <a:t>PES00004 PE Substitution </a:t>
                      </a:r>
                    </a:p>
                    <a:p>
                      <a:pPr marL="0" marR="0" lvl="0" indent="0" algn="l" rtl="0">
                        <a:lnSpc>
                          <a:spcPct val="100000"/>
                        </a:lnSpc>
                        <a:spcBef>
                          <a:spcPts val="0"/>
                        </a:spcBef>
                        <a:spcAft>
                          <a:spcPts val="0"/>
                        </a:spcAft>
                        <a:buClr>
                          <a:schemeClr val="dk1"/>
                        </a:buClr>
                        <a:buSzPts val="1000"/>
                        <a:buFont typeface="Calibri"/>
                        <a:buNone/>
                      </a:pPr>
                      <a:r>
                        <a:rPr lang="en-US" sz="1000" u="none" strike="noStrike" cap="none" dirty="0">
                          <a:solidFill>
                            <a:schemeClr val="tx2"/>
                          </a:solidFill>
                          <a:latin typeface="Calibri"/>
                          <a:ea typeface="Open Sans Light"/>
                          <a:cs typeface="Calibri"/>
                        </a:rPr>
                        <a:t>(1 credit)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ct val="100000"/>
                        </a:lnSpc>
                        <a:spcBef>
                          <a:spcPts val="0"/>
                        </a:spcBef>
                        <a:spcAft>
                          <a:spcPts val="0"/>
                        </a:spcAft>
                        <a:buClr>
                          <a:schemeClr val="dk1"/>
                        </a:buClr>
                        <a:buSzPts val="1000"/>
                        <a:buFont typeface="Calibri"/>
                        <a:buNone/>
                      </a:pPr>
                      <a:endParaRPr sz="900" u="none" strike="noStrike" cap="none">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b="1" i="0" u="none" strike="noStrike" cap="none" dirty="0">
                          <a:solidFill>
                            <a:schemeClr val="tx1"/>
                          </a:solidFill>
                          <a:latin typeface="Calibri"/>
                          <a:ea typeface="Open Sans ExtraBold"/>
                          <a:cs typeface="Calibri"/>
                          <a:sym typeface="Calibri"/>
                        </a:rPr>
                        <a:t>Prerequisites: </a:t>
                      </a:r>
                      <a:r>
                        <a:rPr lang="en-US" sz="1000" b="0" i="0" u="none" strike="noStrike" cap="none" dirty="0">
                          <a:solidFill>
                            <a:schemeClr val="tx1"/>
                          </a:solidFill>
                          <a:latin typeface="Calibri"/>
                          <a:ea typeface="Open Sans ExtraBold"/>
                          <a:cs typeface="Calibri"/>
                        </a:rPr>
                        <a:t>None</a:t>
                      </a:r>
                      <a:br>
                        <a:rPr lang="en-US" sz="1000" b="0" i="0" u="none" strike="noStrike" cap="none" dirty="0">
                          <a:solidFill>
                            <a:schemeClr val="tx1"/>
                          </a:solidFill>
                          <a:latin typeface="Calibri"/>
                          <a:ea typeface="Open Sans Light"/>
                          <a:cs typeface="Calibri"/>
                          <a:sym typeface="Calibri"/>
                        </a:rPr>
                      </a:br>
                      <a:r>
                        <a:rPr lang="en-US" sz="1000" b="1" i="0" u="none" strike="noStrike" cap="none" dirty="0">
                          <a:solidFill>
                            <a:schemeClr val="tx1"/>
                          </a:solidFill>
                          <a:latin typeface="Calibri"/>
                          <a:ea typeface="Open Sans ExtraBold"/>
                          <a:cs typeface="Calibri"/>
                          <a:sym typeface="Calibri"/>
                        </a:rPr>
                        <a:t>Corequisites: </a:t>
                      </a:r>
                      <a:r>
                        <a:rPr lang="en-US" sz="1000" b="0" i="0" u="none" strike="noStrike" cap="none" dirty="0">
                          <a:solidFill>
                            <a:schemeClr val="tx1"/>
                          </a:solidFill>
                          <a:latin typeface="Calibri"/>
                          <a:ea typeface="Open Sans Light"/>
                          <a:cs typeface="Calibri"/>
                          <a:sym typeface="Calibri"/>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Law and Public Service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21" name="Round Diagonal Corner Rectangle 20">
            <a:extLst>
              <a:ext uri="{FF2B5EF4-FFF2-40B4-BE49-F238E27FC236}">
                <a16:creationId xmlns:a16="http://schemas.microsoft.com/office/drawing/2014/main" id="{02FF7C61-5889-014E-A200-83B321531DD7}"/>
              </a:ext>
              <a:ext uri="{C183D7F6-B498-43B3-948B-1728B52AA6E4}">
                <adec:decorative xmlns:adec="http://schemas.microsoft.com/office/drawing/2017/decorative" val="1"/>
              </a:ext>
            </a:extLst>
          </p:cNvPr>
          <p:cNvSpPr/>
          <p:nvPr/>
        </p:nvSpPr>
        <p:spPr>
          <a:xfrm rot="16200000">
            <a:off x="-124255" y="3549270"/>
            <a:ext cx="1126254" cy="41124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3" name="Google Shape;187;p2">
            <a:extLst>
              <a:ext uri="{FF2B5EF4-FFF2-40B4-BE49-F238E27FC236}">
                <a16:creationId xmlns:a16="http://schemas.microsoft.com/office/drawing/2014/main" id="{637971F6-B1B7-A64D-BA50-C97F2DEE90C7}"/>
              </a:ext>
            </a:extLst>
          </p:cNvPr>
          <p:cNvSpPr txBox="1"/>
          <p:nvPr/>
        </p:nvSpPr>
        <p:spPr>
          <a:xfrm rot="16200000">
            <a:off x="-67977" y="3601023"/>
            <a:ext cx="1013698" cy="307736"/>
          </a:xfrm>
          <a:prstGeom prst="rect">
            <a:avLst/>
          </a:prstGeom>
          <a:solidFill>
            <a:schemeClr val="accent1"/>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sz="1400" b="0" i="0" u="none" strike="noStrike" kern="1200" cap="none" spc="0" normalizeH="0" baseline="0" noProof="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55" name="Google Shape;188;p2">
            <a:extLst>
              <a:ext uri="{FF2B5EF4-FFF2-40B4-BE49-F238E27FC236}">
                <a16:creationId xmlns:a16="http://schemas.microsoft.com/office/drawing/2014/main" id="{C8ABB4AB-0B72-794F-BE18-FF28BD9BDE44}"/>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989189283"/>
              </p:ext>
            </p:extLst>
          </p:nvPr>
        </p:nvGraphicFramePr>
        <p:xfrm>
          <a:off x="811933" y="3107385"/>
          <a:ext cx="6437376" cy="879962"/>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330543124"/>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31322">
                <a:tc>
                  <a:txBody>
                    <a:bodyPr/>
                    <a:lstStyle/>
                    <a:p>
                      <a:pPr marL="0" marR="0" lvl="0" indent="0" algn="l" rtl="0">
                        <a:lnSpc>
                          <a:spcPct val="100000"/>
                        </a:lnSpc>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r" rtl="0">
                        <a:lnSpc>
                          <a:spcPct val="100000"/>
                        </a:lnSpc>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548640">
                <a:tc>
                  <a:txBody>
                    <a:bodyPr/>
                    <a:lstStyle/>
                    <a:p>
                      <a:pPr marL="0" marR="0" lvl="0" indent="0" algn="l" rtl="0">
                        <a:lnSpc>
                          <a:spcPct val="100000"/>
                        </a:lnSpc>
                        <a:spcBef>
                          <a:spcPts val="0"/>
                        </a:spcBef>
                        <a:spcAft>
                          <a:spcPts val="0"/>
                        </a:spcAft>
                        <a:buClr>
                          <a:schemeClr val="dk1"/>
                        </a:buClr>
                        <a:buSzPts val="1000"/>
                        <a:buFont typeface="Calibri"/>
                        <a:buNone/>
                      </a:pPr>
                      <a:r>
                        <a:rPr lang="en-US" sz="1100" b="1" i="0" u="none" strike="noStrike" cap="none"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JROTC II</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03160200 (1 credit)</a:t>
                      </a: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ct val="100000"/>
                        </a:lnSpc>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1000" b="0"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JROTC I</a:t>
                      </a:r>
                      <a:br>
                        <a:rPr lang="en-US" sz="1000" b="0" i="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sym typeface="Calibri"/>
                        </a:rPr>
                      </a:br>
                      <a:r>
                        <a:rPr lang="en-US" sz="10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1000" b="0" i="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sym typeface="Calibri"/>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000"/>
                        </a:lnSpc>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Law and Public Service</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33" name="Google Shape;195;p2">
            <a:extLst>
              <a:ext uri="{FF2B5EF4-FFF2-40B4-BE49-F238E27FC236}">
                <a16:creationId xmlns:a16="http://schemas.microsoft.com/office/drawing/2014/main" id="{1FBD83F2-1A7F-CF40-A200-125D2971FFB6}"/>
              </a:ext>
            </a:extLst>
          </p:cNvPr>
          <p:cNvSpPr txBox="1"/>
          <p:nvPr/>
        </p:nvSpPr>
        <p:spPr>
          <a:xfrm>
            <a:off x="-14444" y="9273419"/>
            <a:ext cx="7772400" cy="338514"/>
          </a:xfrm>
          <a:prstGeom prst="rect">
            <a:avLst/>
          </a:prstGeom>
          <a:noFill/>
          <a:ln>
            <a:noFill/>
          </a:ln>
        </p:spPr>
        <p:txBody>
          <a:bodyPr spcFirstLastPara="1" wrap="square" lIns="91425" tIns="45700" rIns="91425" bIns="45700" anchor="t" anchorCtr="0">
            <a:spAutoFit/>
          </a:bodyPr>
          <a:lstStyle/>
          <a:p>
            <a:pPr lvl="0" algn="ctr">
              <a:defRPr/>
            </a:pPr>
            <a:r>
              <a:rPr kumimoji="0" lang="en-US" sz="8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8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Law and Public Service </a:t>
            </a:r>
            <a:r>
              <a:rPr lang="en-US" sz="8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a:t>
            </a:r>
            <a:r>
              <a:rPr kumimoji="0" lang="en-US" sz="8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8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8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8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8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8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8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8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8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714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rgbClr val="232C65"/>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rgbClr val="232C65"/>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rgbClr val="232C65"/>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pic>
        <p:nvPicPr>
          <p:cNvPr id="30" name="Picture 29">
            <a:extLst>
              <a:ext uri="{FF2B5EF4-FFF2-40B4-BE49-F238E27FC236}">
                <a16:creationId xmlns:a16="http://schemas.microsoft.com/office/drawing/2014/main" id="{24C3E2DF-4739-7249-9241-2CD8D54A0D86}"/>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55699" y="2065449"/>
            <a:ext cx="438912" cy="438912"/>
          </a:xfrm>
          <a:prstGeom prst="rect">
            <a:avLst/>
          </a:prstGeom>
        </p:spPr>
      </p:pic>
      <p:pic>
        <p:nvPicPr>
          <p:cNvPr id="15" name="Picture 14">
            <a:extLst>
              <a:ext uri="{FF2B5EF4-FFF2-40B4-BE49-F238E27FC236}">
                <a16:creationId xmlns:a16="http://schemas.microsoft.com/office/drawing/2014/main" id="{19AE09D6-7296-88C1-F114-4DCA4F652EE8}"/>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55699" y="3472493"/>
            <a:ext cx="438912" cy="438912"/>
          </a:xfrm>
          <a:prstGeom prst="rect">
            <a:avLst/>
          </a:prstGeom>
        </p:spPr>
      </p:pic>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a:latin typeface="Calibri" panose="020F0502020204030204" pitchFamily="34" charset="0"/>
                <a:ea typeface="Open Sans Semibold" panose="020B0606030504020204" pitchFamily="34" charset="0"/>
                <a:cs typeface="Calibri" panose="020F0502020204030204" pitchFamily="34" charset="0"/>
              </a:rPr>
              <a:t>Junior Reserve Officers’ Training Corps</a:t>
            </a:r>
          </a:p>
        </p:txBody>
      </p:sp>
      <p:graphicFrame>
        <p:nvGraphicFramePr>
          <p:cNvPr id="8" name="Google Shape;188;p2">
            <a:extLst>
              <a:ext uri="{FF2B5EF4-FFF2-40B4-BE49-F238E27FC236}">
                <a16:creationId xmlns:a16="http://schemas.microsoft.com/office/drawing/2014/main" id="{352B2FD5-5A38-ED0E-CF78-CFD24F07116E}"/>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404470309"/>
              </p:ext>
            </p:extLst>
          </p:nvPr>
        </p:nvGraphicFramePr>
        <p:xfrm>
          <a:off x="813539" y="4595820"/>
          <a:ext cx="6437376" cy="87783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330543124"/>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lnSpc>
                          <a:spcPct val="100000"/>
                        </a:lnSpc>
                        <a:spcBef>
                          <a:spcPts val="0"/>
                        </a:spcBef>
                        <a:spcAft>
                          <a:spcPts val="0"/>
                        </a:spcAft>
                        <a:buNone/>
                      </a:pPr>
                      <a:r>
                        <a:rPr lang="en-US" sz="1200" b="1" i="0" u="none" strike="noStrike" cap="none" dirty="0">
                          <a:solidFill>
                            <a:schemeClr val="bg1"/>
                          </a:solidFill>
                          <a:latin typeface="Calibri"/>
                          <a:ea typeface="Open Sans ExtraBold"/>
                          <a:cs typeface="Calibri"/>
                        </a:rPr>
                        <a:t>Course</a:t>
                      </a:r>
                      <a:endParaRPr sz="1200" b="1" i="0" dirty="0">
                        <a:solidFill>
                          <a:schemeClr val="bg1"/>
                        </a:solidFill>
                        <a:latin typeface="Calibri"/>
                        <a:ea typeface="Open Sans ExtraBold"/>
                        <a:cs typeface="Calibri"/>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a:ea typeface="Open Sans ExtraBold"/>
                          <a:cs typeface="Calibri"/>
                          <a:sym typeface="Calibri"/>
                        </a:rPr>
                        <a:t>Prerequisites | </a:t>
                      </a:r>
                      <a:r>
                        <a:rPr lang="en-US" sz="1200" b="1" i="0" u="none" strike="noStrike" cap="none" dirty="0">
                          <a:solidFill>
                            <a:schemeClr val="bg1"/>
                          </a:solidFill>
                          <a:latin typeface="Calibri"/>
                          <a:ea typeface="Open Sans ExtraBold"/>
                          <a:cs typeface="Calibri"/>
                        </a:rPr>
                        <a:t>Corequisites </a:t>
                      </a:r>
                      <a:r>
                        <a:rPr lang="en-US" sz="1200" b="1" i="0" u="none" strike="noStrike" cap="none" dirty="0">
                          <a:solidFill>
                            <a:schemeClr val="bg1"/>
                          </a:solidFill>
                          <a:latin typeface="Calibri"/>
                          <a:ea typeface="Open Sans ExtraBold"/>
                          <a:cs typeface="Calibri"/>
                          <a:sym typeface="Calibri"/>
                        </a:rPr>
                        <a:t> </a:t>
                      </a:r>
                      <a:endParaRPr sz="1200" b="1" i="0" u="none" strike="noStrike" cap="none" dirty="0">
                        <a:solidFill>
                          <a:schemeClr val="bg1"/>
                        </a:solidFill>
                        <a:latin typeface="Calibri"/>
                        <a:ea typeface="Open Sans ExtraBold"/>
                        <a:cs typeface="Calibri"/>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r" rtl="0">
                        <a:lnSpc>
                          <a:spcPct val="100000"/>
                        </a:lnSpc>
                        <a:spcBef>
                          <a:spcPts val="0"/>
                        </a:spcBef>
                        <a:spcAft>
                          <a:spcPts val="0"/>
                        </a:spcAft>
                        <a:buNone/>
                      </a:pPr>
                      <a:r>
                        <a:rPr lang="en-US" sz="1200" b="1" i="0" u="none" strike="noStrike" cap="none" dirty="0">
                          <a:solidFill>
                            <a:schemeClr val="bg1"/>
                          </a:solidFill>
                          <a:latin typeface="Calibri"/>
                          <a:ea typeface="Open Sans ExtraBold"/>
                          <a:cs typeface="Calibri"/>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extLst>
                  <a:ext uri="{0D108BD9-81ED-4DB2-BD59-A6C34878D82A}">
                    <a16:rowId xmlns:a16="http://schemas.microsoft.com/office/drawing/2014/main" val="10000"/>
                  </a:ext>
                </a:extLst>
              </a:tr>
              <a:tr h="457200">
                <a:tc>
                  <a:txBody>
                    <a:bodyPr/>
                    <a:lstStyle/>
                    <a:p>
                      <a:pPr marL="0" marR="0" lvl="0" indent="0" algn="l" rtl="0">
                        <a:lnSpc>
                          <a:spcPct val="100000"/>
                        </a:lnSpc>
                        <a:spcBef>
                          <a:spcPts val="0"/>
                        </a:spcBef>
                        <a:spcAft>
                          <a:spcPts val="0"/>
                        </a:spcAft>
                        <a:buClr>
                          <a:schemeClr val="dk1"/>
                        </a:buClr>
                        <a:buSzPts val="1000"/>
                        <a:buFont typeface="Calibri"/>
                        <a:buNone/>
                      </a:pPr>
                      <a:r>
                        <a:rPr lang="en-US" sz="1100" b="1" i="0" u="none" strike="noStrike" cap="none" dirty="0">
                          <a:solidFill>
                            <a:schemeClr val="tx2"/>
                          </a:solidFill>
                          <a:latin typeface="Calibri"/>
                          <a:ea typeface="Open Sans Semibold"/>
                          <a:cs typeface="Calibri"/>
                          <a:sym typeface="Calibri"/>
                        </a:rPr>
                        <a:t>JROTC III</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000" u="none" strike="noStrike" cap="none" dirty="0">
                          <a:solidFill>
                            <a:schemeClr val="tx2"/>
                          </a:solidFill>
                          <a:latin typeface="Calibri"/>
                          <a:ea typeface="Open Sans Light"/>
                          <a:cs typeface="Calibri"/>
                        </a:rPr>
                        <a:t>03160300 (1 credit)</a:t>
                      </a: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ct val="100000"/>
                        </a:lnSpc>
                        <a:spcBef>
                          <a:spcPts val="0"/>
                        </a:spcBef>
                        <a:spcAft>
                          <a:spcPts val="0"/>
                        </a:spcAft>
                        <a:buClr>
                          <a:schemeClr val="dk1"/>
                        </a:buClr>
                        <a:buSzPts val="1000"/>
                        <a:buFont typeface="Calibri"/>
                        <a:buNone/>
                      </a:pPr>
                      <a:endParaRPr lang="en-US" sz="900" u="none" strike="noStrike" cap="none">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b="1" i="0" u="none" strike="noStrike" cap="none" dirty="0">
                          <a:solidFill>
                            <a:schemeClr val="tx1"/>
                          </a:solidFill>
                          <a:latin typeface="Calibri"/>
                          <a:ea typeface="Open Sans ExtraBold"/>
                          <a:cs typeface="Calibri"/>
                          <a:sym typeface="Calibri"/>
                        </a:rPr>
                        <a:t>Prerequisites: </a:t>
                      </a:r>
                      <a:r>
                        <a:rPr lang="en-US" sz="1000" b="0" i="0" u="none" strike="noStrike" cap="none" dirty="0">
                          <a:solidFill>
                            <a:schemeClr val="tx1"/>
                          </a:solidFill>
                          <a:latin typeface="Calibri"/>
                          <a:ea typeface="Open Sans ExtraBold"/>
                          <a:cs typeface="Calibri"/>
                          <a:sym typeface="Calibri"/>
                        </a:rPr>
                        <a:t>JROTC I and </a:t>
                      </a:r>
                      <a:endParaRPr lang="en-US" sz="1000" b="0" i="0" u="none" strike="noStrike" cap="none" dirty="0">
                        <a:solidFill>
                          <a:schemeClr val="tx1"/>
                        </a:solidFill>
                        <a:latin typeface="Calibri"/>
                        <a:ea typeface="Open Sans ExtraBold"/>
                        <a:cs typeface="Calibri"/>
                      </a:endParaRPr>
                    </a:p>
                    <a:p>
                      <a:pPr marL="0" marR="0" lvl="0" indent="0" algn="l">
                        <a:lnSpc>
                          <a:spcPct val="100000"/>
                        </a:lnSpc>
                        <a:spcBef>
                          <a:spcPts val="0"/>
                        </a:spcBef>
                        <a:spcAft>
                          <a:spcPts val="0"/>
                        </a:spcAft>
                        <a:buSzPts val="1000"/>
                        <a:buFont typeface="Calibri"/>
                        <a:buNone/>
                      </a:pPr>
                      <a:r>
                        <a:rPr lang="en-US" sz="1000" b="0" i="0" u="none" strike="noStrike" cap="none" dirty="0">
                          <a:solidFill>
                            <a:schemeClr val="tx1"/>
                          </a:solidFill>
                          <a:latin typeface="Calibri"/>
                          <a:ea typeface="Open Sans ExtraBold"/>
                          <a:cs typeface="Calibri"/>
                          <a:sym typeface="Calibri"/>
                        </a:rPr>
                        <a:t>JROTC II</a:t>
                      </a:r>
                      <a:br>
                        <a:rPr lang="en-US" sz="1000" b="0" i="0" u="none" strike="noStrike" cap="none" dirty="0">
                          <a:solidFill>
                            <a:schemeClr val="tx1"/>
                          </a:solidFill>
                          <a:latin typeface="Calibri"/>
                          <a:ea typeface="Open Sans Light"/>
                          <a:cs typeface="Calibri"/>
                          <a:sym typeface="Calibri"/>
                        </a:rPr>
                      </a:br>
                      <a:r>
                        <a:rPr lang="en-US" sz="1000" b="1" i="0" u="none" strike="noStrike" cap="none" dirty="0">
                          <a:solidFill>
                            <a:schemeClr val="tx1"/>
                          </a:solidFill>
                          <a:latin typeface="Calibri"/>
                          <a:ea typeface="Open Sans ExtraBold"/>
                          <a:cs typeface="Calibri"/>
                          <a:sym typeface="Calibri"/>
                        </a:rPr>
                        <a:t>Corequisites: </a:t>
                      </a:r>
                      <a:r>
                        <a:rPr lang="en-US" sz="1000" b="0" i="0" u="none" strike="noStrike" cap="none" dirty="0">
                          <a:solidFill>
                            <a:schemeClr val="tx1"/>
                          </a:solidFill>
                          <a:latin typeface="Calibri"/>
                          <a:ea typeface="Open Sans ExtraBold"/>
                          <a:cs typeface="Calibri"/>
                          <a:sym typeface="Calibri"/>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777240" rtl="0" eaLnBrk="1" fontAlgn="auto" latinLnBrk="0" hangingPunct="1">
                        <a:lnSpc>
                          <a:spcPts val="1000"/>
                        </a:lnSpc>
                        <a:spcBef>
                          <a:spcPts val="0"/>
                        </a:spcBef>
                        <a:spcAft>
                          <a:spcPts val="0"/>
                        </a:spcAft>
                        <a:buClr>
                          <a:schemeClr val="dk1"/>
                        </a:buClr>
                        <a:buSzPts val="1000"/>
                        <a:buFont typeface="Calibri"/>
                        <a:buNone/>
                        <a:tabLst/>
                        <a:defRPr/>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Law and Public Service</a:t>
                      </a:r>
                    </a:p>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graphicFrame>
        <p:nvGraphicFramePr>
          <p:cNvPr id="9" name="Google Shape;188;p2">
            <a:extLst>
              <a:ext uri="{FF2B5EF4-FFF2-40B4-BE49-F238E27FC236}">
                <a16:creationId xmlns:a16="http://schemas.microsoft.com/office/drawing/2014/main" id="{0B8E70F6-548F-8121-1BF9-EB12450EDB3D}"/>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3419061046"/>
              </p:ext>
            </p:extLst>
          </p:nvPr>
        </p:nvGraphicFramePr>
        <p:xfrm>
          <a:off x="814820" y="6069670"/>
          <a:ext cx="6437376" cy="87783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330543124"/>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lnSpc>
                          <a:spcPct val="100000"/>
                        </a:lnSpc>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lnSpc>
                          <a:spcPct val="100000"/>
                        </a:lnSpc>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457200">
                <a:tc>
                  <a:txBody>
                    <a:bodyPr/>
                    <a:lstStyle/>
                    <a:p>
                      <a:pPr marL="0" marR="0" lvl="0" indent="0" algn="l" rtl="0">
                        <a:lnSpc>
                          <a:spcPct val="100000"/>
                        </a:lnSpc>
                        <a:spcBef>
                          <a:spcPts val="0"/>
                        </a:spcBef>
                        <a:spcAft>
                          <a:spcPts val="0"/>
                        </a:spcAft>
                        <a:buClr>
                          <a:schemeClr val="dk1"/>
                        </a:buClr>
                        <a:buSzPts val="1000"/>
                        <a:buFont typeface="Calibri"/>
                        <a:buNone/>
                      </a:pPr>
                      <a:r>
                        <a:rPr lang="en-US" sz="1100" b="1" i="0" u="none" strike="noStrike" cap="none"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JROTC IV</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03160400 (1 credit)</a:t>
                      </a: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ct val="100000"/>
                        </a:lnSpc>
                        <a:spcBef>
                          <a:spcPts val="0"/>
                        </a:spcBef>
                        <a:spcAft>
                          <a:spcPts val="0"/>
                        </a:spcAft>
                        <a:buClr>
                          <a:schemeClr val="dk1"/>
                        </a:buClr>
                        <a:buSzPts val="1000"/>
                        <a:buFont typeface="Calibri"/>
                        <a:buNone/>
                      </a:pPr>
                      <a:endParaRPr lang="en-US" sz="900" u="none" strike="noStrike" cap="none">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1000" b="0"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JROTC I, JROTC II and JROTC III</a:t>
                      </a:r>
                      <a:br>
                        <a:rPr lang="en-US" sz="1000" b="0" i="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sym typeface="Calibri"/>
                        </a:rPr>
                      </a:br>
                      <a:r>
                        <a:rPr lang="en-US" sz="10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1000" b="0" i="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sym typeface="Calibri"/>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777240" rtl="0" eaLnBrk="1" fontAlgn="auto" latinLnBrk="0" hangingPunct="1">
                        <a:lnSpc>
                          <a:spcPts val="1000"/>
                        </a:lnSpc>
                        <a:spcBef>
                          <a:spcPts val="0"/>
                        </a:spcBef>
                        <a:spcAft>
                          <a:spcPts val="0"/>
                        </a:spcAft>
                        <a:buClr>
                          <a:schemeClr val="dk1"/>
                        </a:buClr>
                        <a:buSzPts val="1000"/>
                        <a:buFont typeface="Calibri"/>
                        <a:buNone/>
                        <a:tabLst/>
                        <a:defRPr/>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Law and Public Service</a:t>
                      </a:r>
                    </a:p>
                    <a:p>
                      <a:pPr marL="0" marR="0" lvl="0" indent="0" algn="ctr" rtl="0">
                        <a:lnSpc>
                          <a:spcPts val="10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pic>
        <p:nvPicPr>
          <p:cNvPr id="10" name="Picture 9">
            <a:extLst>
              <a:ext uri="{FF2B5EF4-FFF2-40B4-BE49-F238E27FC236}">
                <a16:creationId xmlns:a16="http://schemas.microsoft.com/office/drawing/2014/main" id="{A582B5CF-5985-D89E-9480-98DD5F718D29}"/>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55699" y="4982886"/>
            <a:ext cx="438912" cy="438912"/>
          </a:xfrm>
          <a:prstGeom prst="rect">
            <a:avLst/>
          </a:prstGeom>
        </p:spPr>
      </p:pic>
      <p:pic>
        <p:nvPicPr>
          <p:cNvPr id="11" name="Picture 10">
            <a:extLst>
              <a:ext uri="{FF2B5EF4-FFF2-40B4-BE49-F238E27FC236}">
                <a16:creationId xmlns:a16="http://schemas.microsoft.com/office/drawing/2014/main" id="{37AE7B0A-7C57-AB30-9463-06F7AF870A66}"/>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55699" y="6441471"/>
            <a:ext cx="438912" cy="438912"/>
          </a:xfrm>
          <a:prstGeom prst="rect">
            <a:avLst/>
          </a:prstGeom>
        </p:spPr>
      </p:pic>
      <p:sp>
        <p:nvSpPr>
          <p:cNvPr id="25" name="Round Diagonal Corner Rectangle 30">
            <a:extLst>
              <a:ext uri="{FF2B5EF4-FFF2-40B4-BE49-F238E27FC236}">
                <a16:creationId xmlns:a16="http://schemas.microsoft.com/office/drawing/2014/main" id="{066F2E45-D6CB-0F40-AF63-0235334E1C2C}"/>
              </a:ext>
              <a:ext uri="{C183D7F6-B498-43B3-948B-1728B52AA6E4}">
                <adec:decorative xmlns:adec="http://schemas.microsoft.com/office/drawing/2017/decorative" val="1"/>
              </a:ext>
            </a:extLst>
          </p:cNvPr>
          <p:cNvSpPr/>
          <p:nvPr/>
        </p:nvSpPr>
        <p:spPr>
          <a:xfrm rot="16200000">
            <a:off x="-124255" y="6490676"/>
            <a:ext cx="1126254"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6" name="Google Shape;187;p2">
            <a:extLst>
              <a:ext uri="{FF2B5EF4-FFF2-40B4-BE49-F238E27FC236}">
                <a16:creationId xmlns:a16="http://schemas.microsoft.com/office/drawing/2014/main" id="{CF0E91F1-3401-8A49-861E-E8D5F9677081}"/>
              </a:ext>
            </a:extLst>
          </p:cNvPr>
          <p:cNvSpPr txBox="1"/>
          <p:nvPr/>
        </p:nvSpPr>
        <p:spPr>
          <a:xfrm rot="16200000">
            <a:off x="-97252" y="6529056"/>
            <a:ext cx="107224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27" name="Round Diagonal Corner Rectangle 26">
            <a:extLst>
              <a:ext uri="{FF2B5EF4-FFF2-40B4-BE49-F238E27FC236}">
                <a16:creationId xmlns:a16="http://schemas.microsoft.com/office/drawing/2014/main" id="{D83E05DF-E744-4E46-9442-3EEF98FD3CA9}"/>
              </a:ext>
              <a:ext uri="{C183D7F6-B498-43B3-948B-1728B52AA6E4}">
                <adec:decorative xmlns:adec="http://schemas.microsoft.com/office/drawing/2017/decorative" val="1"/>
              </a:ext>
            </a:extLst>
          </p:cNvPr>
          <p:cNvSpPr/>
          <p:nvPr/>
        </p:nvSpPr>
        <p:spPr>
          <a:xfrm rot="16200000">
            <a:off x="-118665" y="5015185"/>
            <a:ext cx="1126254" cy="411242"/>
          </a:xfrm>
          <a:prstGeom prst="round2DiagRect">
            <a:avLst/>
          </a:prstGeom>
          <a:solidFill>
            <a:srgbClr val="363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8" name="Google Shape;187;p2">
            <a:extLst>
              <a:ext uri="{FF2B5EF4-FFF2-40B4-BE49-F238E27FC236}">
                <a16:creationId xmlns:a16="http://schemas.microsoft.com/office/drawing/2014/main" id="{A40984AD-0307-CD4A-B7E8-D98AAEFFC0C8}"/>
              </a:ext>
            </a:extLst>
          </p:cNvPr>
          <p:cNvSpPr txBox="1"/>
          <p:nvPr/>
        </p:nvSpPr>
        <p:spPr>
          <a:xfrm rot="16200000">
            <a:off x="-90517" y="5054711"/>
            <a:ext cx="1069957" cy="307736"/>
          </a:xfrm>
          <a:prstGeom prst="rect">
            <a:avLst/>
          </a:prstGeom>
          <a:solidFill>
            <a:srgbClr val="363534"/>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Tree>
    <p:extLst>
      <p:ext uri="{BB962C8B-B14F-4D97-AF65-F5344CB8AC3E}">
        <p14:creationId xmlns:p14="http://schemas.microsoft.com/office/powerpoint/2010/main" val="1341843734"/>
      </p:ext>
    </p:extLst>
  </p:cSld>
  <p:clrMapOvr>
    <a:masterClrMapping/>
  </p:clrMapOvr>
</p:sld>
</file>

<file path=ppt/theme/theme1.xml><?xml version="1.0" encoding="utf-8"?>
<a:theme xmlns:a="http://schemas.openxmlformats.org/drawingml/2006/main" name="Office Theme">
  <a:themeElements>
    <a:clrScheme name="CTE Law">
      <a:dk1>
        <a:srgbClr val="000000"/>
      </a:dk1>
      <a:lt1>
        <a:srgbClr val="FFFFFF"/>
      </a:lt1>
      <a:dk2>
        <a:srgbClr val="232C65"/>
      </a:dk2>
      <a:lt2>
        <a:srgbClr val="E7E6E6"/>
      </a:lt2>
      <a:accent1>
        <a:srgbClr val="58B7E6"/>
      </a:accent1>
      <a:accent2>
        <a:srgbClr val="ED7D31"/>
      </a:accent2>
      <a:accent3>
        <a:srgbClr val="E7E3DB"/>
      </a:accent3>
      <a:accent4>
        <a:srgbClr val="FFC000"/>
      </a:accent4>
      <a:accent5>
        <a:srgbClr val="363434"/>
      </a:accent5>
      <a:accent6>
        <a:srgbClr val="59616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Law" id="{0641B8A4-14D8-B043-A3A2-7C8EDB075F78}" vid="{20F7A24A-F41B-D549-B8F0-93580FFE1C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7be74c8-68b7-49d6-ab11-c29225af66cf">
      <Terms xmlns="http://schemas.microsoft.com/office/infopath/2007/PartnerControls"/>
    </lcf76f155ced4ddcb4097134ff3c332f>
    <TaxCatchAll xmlns="475af76f-eb63-4387-973b-0ca94df6e64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AE2DFD34787B64381739A3DD5B04613" ma:contentTypeVersion="15" ma:contentTypeDescription="Create a new document." ma:contentTypeScope="" ma:versionID="1edc75d5e94adbb18bfd17689469438c">
  <xsd:schema xmlns:xsd="http://www.w3.org/2001/XMLSchema" xmlns:xs="http://www.w3.org/2001/XMLSchema" xmlns:p="http://schemas.microsoft.com/office/2006/metadata/properties" xmlns:ns2="d7be74c8-68b7-49d6-ab11-c29225af66cf" xmlns:ns3="475af76f-eb63-4387-973b-0ca94df6e649" targetNamespace="http://schemas.microsoft.com/office/2006/metadata/properties" ma:root="true" ma:fieldsID="29da72b122f36c100231b07d346c1c8c" ns2:_="" ns3:_="">
    <xsd:import namespace="d7be74c8-68b7-49d6-ab11-c29225af66cf"/>
    <xsd:import namespace="475af76f-eb63-4387-973b-0ca94df6e64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SearchPropertie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be74c8-68b7-49d6-ab11-c29225af66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3b7a77b5-e59d-49f3-97a2-3dde868dbe2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75af76f-eb63-4387-973b-0ca94df6e649"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db8adb06-38bb-4d30-9a75-7f2bb0f97b76}" ma:internalName="TaxCatchAll" ma:showField="CatchAllData" ma:web="475af76f-eb63-4387-973b-0ca94df6e649">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889AA16-50AA-40D2-8F06-DE60B38BDF83}">
  <ds:schemaRefs>
    <ds:schemaRef ds:uri="4d8a9fdf-9be8-43ff-981c-120cf55c0e7a"/>
    <ds:schemaRef ds:uri="http://purl.org/dc/terms/"/>
    <ds:schemaRef ds:uri="http://purl.org/dc/dcmitype/"/>
    <ds:schemaRef ds:uri="http://schemas.microsoft.com/office/2006/metadata/properties"/>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470aa06f-5531-4f2d-b61e-10ab3e959728"/>
    <ds:schemaRef ds:uri="http://www.w3.org/XML/1998/namespace"/>
  </ds:schemaRefs>
</ds:datastoreItem>
</file>

<file path=customXml/itemProps2.xml><?xml version="1.0" encoding="utf-8"?>
<ds:datastoreItem xmlns:ds="http://schemas.openxmlformats.org/officeDocument/2006/customXml" ds:itemID="{6FAD5D60-8817-42EB-9843-02EBE0AACCAF}">
  <ds:schemaRefs>
    <ds:schemaRef ds:uri="http://schemas.microsoft.com/sharepoint/v3/contenttype/forms"/>
  </ds:schemaRefs>
</ds:datastoreItem>
</file>

<file path=customXml/itemProps3.xml><?xml version="1.0" encoding="utf-8"?>
<ds:datastoreItem xmlns:ds="http://schemas.openxmlformats.org/officeDocument/2006/customXml" ds:itemID="{B3D5626A-0F70-4D88-A618-583C02DE98FA}"/>
</file>

<file path=docProps/app.xml><?xml version="1.0" encoding="utf-8"?>
<Properties xmlns="http://schemas.openxmlformats.org/officeDocument/2006/extended-properties" xmlns:vt="http://schemas.openxmlformats.org/officeDocument/2006/docPropsVTypes">
  <Template>Template_Law</Template>
  <TotalTime>90</TotalTime>
  <Words>804</Words>
  <Application>Microsoft Office PowerPoint</Application>
  <PresentationFormat>Custom</PresentationFormat>
  <Paragraphs>129</Paragraphs>
  <Slides>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Calibri</vt:lpstr>
      <vt:lpstr>Open Sans Semibold</vt:lpstr>
      <vt:lpstr>Open Sans Light</vt:lpstr>
      <vt:lpstr>Calibri Light</vt:lpstr>
      <vt:lpstr>Arial</vt:lpstr>
      <vt:lpstr>Office Theme</vt:lpstr>
      <vt:lpstr>Statewide Program of Study: Law Enforcement — Page 1 </vt:lpstr>
      <vt:lpstr>Statewide Program of Study: Law Enforcement — Page 2</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Statewide Program of Study: Law Enforcement</dc:title>
  <dc:subject/>
  <dc:creator>Texas Education Agency</dc:creator>
  <cp:keywords/>
  <dc:description/>
  <cp:lastModifiedBy>Amber Ham</cp:lastModifiedBy>
  <cp:revision>32</cp:revision>
  <cp:lastPrinted>2025-07-29T14:22:12Z</cp:lastPrinted>
  <dcterms:created xsi:type="dcterms:W3CDTF">2023-10-26T20:57:15Z</dcterms:created>
  <dcterms:modified xsi:type="dcterms:W3CDTF">2025-10-30T16:45:30Z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0x0101004AE2DFD34787B64381739A3DD5B04613</vt:lpwstr>
  </property>
  <property fmtid="{D5CDD505-2E9C-101B-9397-08002B2CF9AE}" pid="3" name="MediaServiceImageTags">
    <vt:lpwstr/>
  </property>
</Properties>
</file>