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72" r:id="rId4"/>
  </p:sldMasterIdLst>
  <p:notesMasterIdLst>
    <p:notesMasterId r:id="rId10"/>
  </p:notesMasterIdLst>
  <p:sldIdLst>
    <p:sldId id="257" r:id="rId5"/>
    <p:sldId id="258" r:id="rId6"/>
    <p:sldId id="261" r:id="rId7"/>
    <p:sldId id="262" r:id="rId8"/>
    <p:sldId id="260" r:id="rId9"/>
  </p:sldIdLst>
  <p:sldSz cx="7772400" cy="10058400"/>
  <p:notesSz cx="6858000" cy="9144000"/>
  <p:embeddedFontLst>
    <p:embeddedFont>
      <p:font typeface="Open Sans Light" panose="020B0306030504020204" pitchFamily="34" charset="0"/>
      <p:regular r:id="rId11"/>
      <p:italic r:id="rId12"/>
    </p:embeddedFont>
    <p:embeddedFont>
      <p:font typeface="Open Sans Semibold" panose="020B0706030804020204" pitchFamily="34" charset="0"/>
      <p:regular r:id="rId13"/>
      <p:bold r:id="rId14"/>
      <p:italic r:id="rId15"/>
      <p:boldItalic r:id="rId1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20" userDrawn="1">
          <p15:clr>
            <a:srgbClr val="A4A3A4"/>
          </p15:clr>
        </p15:guide>
        <p15:guide id="2" pos="3072"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CD132A6-BDAB-7D9A-FDAF-1B5C47512B95}" name="Hudson, Les" initials="HL" userId="S::Les.Hudson@tea.texas.gov::1b51e3df-f37c-4646-8151-9652bb88c0d0" providerId="AD"/>
  <p188:author id="{590916B0-3819-A511-CE5E-595F00316EC7}" name="Kilgore, Marcette" initials="MK" userId="S::Marcette.Kilgore@tea.texas.gov::7b51becb-2360-4dcd-97d4-91c5dc466b6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User" initials="MOU" lastIdx="7" clrIdx="0">
    <p:extLst>
      <p:ext uri="{19B8F6BF-5375-455C-9EA6-DF929625EA0E}">
        <p15:presenceInfo xmlns:p15="http://schemas.microsoft.com/office/powerpoint/2012/main" userId="Microsoft Office User" providerId="None"/>
      </p:ext>
    </p:extLst>
  </p:cmAuthor>
  <p:cmAuthor id="2" name="Jamie Molina" initials="JM" lastIdx="1" clrIdx="1">
    <p:extLst>
      <p:ext uri="{19B8F6BF-5375-455C-9EA6-DF929625EA0E}">
        <p15:presenceInfo xmlns:p15="http://schemas.microsoft.com/office/powerpoint/2012/main" userId="52677dfea1be9225"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6037"/>
    <a:srgbClr val="012169"/>
    <a:srgbClr val="363534"/>
    <a:srgbClr val="5A6267"/>
    <a:srgbClr val="3864AF"/>
    <a:srgbClr val="3863AF"/>
    <a:srgbClr val="E7E3D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216" autoAdjust="0"/>
    <p:restoredTop sz="93946" autoAdjust="0"/>
  </p:normalViewPr>
  <p:slideViewPr>
    <p:cSldViewPr snapToGrid="0" snapToObjects="1">
      <p:cViewPr>
        <p:scale>
          <a:sx n="150" d="100"/>
          <a:sy n="150" d="100"/>
        </p:scale>
        <p:origin x="5" y="326"/>
      </p:cViewPr>
      <p:guideLst>
        <p:guide orient="horz" pos="3120"/>
        <p:guide pos="3072"/>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font" Target="fonts/font3.fntdata"/><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font" Target="fonts/font2.fntdata"/><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font" Target="fonts/font6.fntdata"/><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font" Target="fonts/font1.fntdata"/><Relationship Id="rId5" Type="http://schemas.openxmlformats.org/officeDocument/2006/relationships/slide" Target="slides/slide1.xml"/><Relationship Id="rId15" Type="http://schemas.openxmlformats.org/officeDocument/2006/relationships/font" Target="fonts/font5.fntdata"/><Relationship Id="rId10" Type="http://schemas.openxmlformats.org/officeDocument/2006/relationships/notesMaster" Target="notesMasters/notesMaster1.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font" Target="fonts/font4.fntdata"/><Relationship Id="rId22"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897815-62CD-F54E-B947-D5FDC947635C}" type="datetimeFigureOut">
              <a:rPr lang="en-US" smtClean="0"/>
              <a:t>10/28/2025</a:t>
            </a:fld>
            <a:endParaRPr lang="en-US"/>
          </a:p>
        </p:txBody>
      </p:sp>
      <p:sp>
        <p:nvSpPr>
          <p:cNvPr id="4" name="Slide Image Placeholder 3"/>
          <p:cNvSpPr>
            <a:spLocks noGrp="1" noRot="1" noChangeAspect="1"/>
          </p:cNvSpPr>
          <p:nvPr>
            <p:ph type="sldImg" idx="2"/>
          </p:nvPr>
        </p:nvSpPr>
        <p:spPr>
          <a:xfrm>
            <a:off x="2236788" y="1143000"/>
            <a:ext cx="23844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43E5DC-FC10-574E-8CB7-83653E10725E}" type="slidenum">
              <a:rPr lang="en-US" smtClean="0"/>
              <a:t>‹#›</a:t>
            </a:fld>
            <a:endParaRPr lang="en-US"/>
          </a:p>
        </p:txBody>
      </p:sp>
    </p:spTree>
    <p:extLst>
      <p:ext uri="{BB962C8B-B14F-4D97-AF65-F5344CB8AC3E}">
        <p14:creationId xmlns:p14="http://schemas.microsoft.com/office/powerpoint/2010/main" val="36094245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43E5DC-FC10-574E-8CB7-83653E10725E}" type="slidenum">
              <a:rPr lang="en-US" smtClean="0"/>
              <a:t>1</a:t>
            </a:fld>
            <a:endParaRPr lang="en-US"/>
          </a:p>
        </p:txBody>
      </p:sp>
    </p:spTree>
    <p:extLst>
      <p:ext uri="{BB962C8B-B14F-4D97-AF65-F5344CB8AC3E}">
        <p14:creationId xmlns:p14="http://schemas.microsoft.com/office/powerpoint/2010/main" val="23577025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43E5DC-FC10-574E-8CB7-83653E10725E}" type="slidenum">
              <a:rPr lang="en-US" smtClean="0"/>
              <a:t>2</a:t>
            </a:fld>
            <a:endParaRPr lang="en-US"/>
          </a:p>
        </p:txBody>
      </p:sp>
    </p:spTree>
    <p:extLst>
      <p:ext uri="{BB962C8B-B14F-4D97-AF65-F5344CB8AC3E}">
        <p14:creationId xmlns:p14="http://schemas.microsoft.com/office/powerpoint/2010/main" val="30758183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43E5DC-FC10-574E-8CB7-83653E10725E}" type="slidenum">
              <a:rPr lang="en-US" smtClean="0"/>
              <a:t>3</a:t>
            </a:fld>
            <a:endParaRPr lang="en-US"/>
          </a:p>
        </p:txBody>
      </p:sp>
    </p:spTree>
    <p:extLst>
      <p:ext uri="{BB962C8B-B14F-4D97-AF65-F5344CB8AC3E}">
        <p14:creationId xmlns:p14="http://schemas.microsoft.com/office/powerpoint/2010/main" val="29095928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43E5DC-FC10-574E-8CB7-83653E10725E}" type="slidenum">
              <a:rPr lang="en-US" smtClean="0"/>
              <a:t>4</a:t>
            </a:fld>
            <a:endParaRPr lang="en-US"/>
          </a:p>
        </p:txBody>
      </p:sp>
    </p:spTree>
    <p:extLst>
      <p:ext uri="{BB962C8B-B14F-4D97-AF65-F5344CB8AC3E}">
        <p14:creationId xmlns:p14="http://schemas.microsoft.com/office/powerpoint/2010/main" val="41926140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43E5DC-FC10-574E-8CB7-83653E10725E}" type="slidenum">
              <a:rPr lang="en-US" smtClean="0"/>
              <a:t>5</a:t>
            </a:fld>
            <a:endParaRPr lang="en-US"/>
          </a:p>
        </p:txBody>
      </p:sp>
    </p:spTree>
    <p:extLst>
      <p:ext uri="{BB962C8B-B14F-4D97-AF65-F5344CB8AC3E}">
        <p14:creationId xmlns:p14="http://schemas.microsoft.com/office/powerpoint/2010/main" val="7743689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1646133"/>
            <a:ext cx="6606540" cy="3501813"/>
          </a:xfrm>
        </p:spPr>
        <p:txBody>
          <a:bodyPr anchor="b"/>
          <a:lstStyle>
            <a:lvl1pPr algn="ctr">
              <a:defRPr sz="5100"/>
            </a:lvl1pPr>
          </a:lstStyle>
          <a:p>
            <a:r>
              <a:rPr lang="en-US"/>
              <a:t>Click to edit Master title style</a:t>
            </a:r>
            <a:endParaRPr lang="en-US" dirty="0"/>
          </a:p>
        </p:txBody>
      </p:sp>
      <p:sp>
        <p:nvSpPr>
          <p:cNvPr id="3" name="Subtitle 2"/>
          <p:cNvSpPr>
            <a:spLocks noGrp="1"/>
          </p:cNvSpPr>
          <p:nvPr>
            <p:ph type="subTitle" idx="1"/>
          </p:nvPr>
        </p:nvSpPr>
        <p:spPr>
          <a:xfrm>
            <a:off x="971550" y="5282989"/>
            <a:ext cx="5829300" cy="2428451"/>
          </a:xfrm>
        </p:spPr>
        <p:txBody>
          <a:bodyPr/>
          <a:lstStyle>
            <a:lvl1pPr marL="0" indent="0" algn="ctr">
              <a:buNone/>
              <a:defRPr sz="2040"/>
            </a:lvl1pPr>
            <a:lvl2pPr marL="388620" indent="0" algn="ctr">
              <a:buNone/>
              <a:defRPr sz="1700"/>
            </a:lvl2pPr>
            <a:lvl3pPr marL="777240" indent="0" algn="ctr">
              <a:buNone/>
              <a:defRPr sz="1530"/>
            </a:lvl3pPr>
            <a:lvl4pPr marL="1165860" indent="0" algn="ctr">
              <a:buNone/>
              <a:defRPr sz="1360"/>
            </a:lvl4pPr>
            <a:lvl5pPr marL="1554480" indent="0" algn="ctr">
              <a:buNone/>
              <a:defRPr sz="1360"/>
            </a:lvl5pPr>
            <a:lvl6pPr marL="1943100" indent="0" algn="ctr">
              <a:buNone/>
              <a:defRPr sz="1360"/>
            </a:lvl6pPr>
            <a:lvl7pPr marL="2331720" indent="0" algn="ctr">
              <a:buNone/>
              <a:defRPr sz="1360"/>
            </a:lvl7pPr>
            <a:lvl8pPr marL="2720340" indent="0" algn="ctr">
              <a:buNone/>
              <a:defRPr sz="1360"/>
            </a:lvl8pPr>
            <a:lvl9pPr marL="3108960" indent="0" algn="ctr">
              <a:buNone/>
              <a:defRPr sz="13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5DD6EFD-2D7D-9E45-8FC4-958639C0DF70}"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40826500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5DD6EFD-2D7D-9E45-8FC4-958639C0DF70}"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2682679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2124" y="535517"/>
            <a:ext cx="1675924" cy="852402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34353" y="535517"/>
            <a:ext cx="4930616" cy="85240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5DD6EFD-2D7D-9E45-8FC4-958639C0DF70}"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4263835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5DD6EFD-2D7D-9E45-8FC4-958639C0DF70}"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7497246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05" y="2507618"/>
            <a:ext cx="6703695" cy="4184014"/>
          </a:xfrm>
        </p:spPr>
        <p:txBody>
          <a:bodyPr anchor="b"/>
          <a:lstStyle>
            <a:lvl1pPr>
              <a:defRPr sz="5100"/>
            </a:lvl1pPr>
          </a:lstStyle>
          <a:p>
            <a:r>
              <a:rPr lang="en-US"/>
              <a:t>Click to edit Master title style</a:t>
            </a:r>
            <a:endParaRPr lang="en-US" dirty="0"/>
          </a:p>
        </p:txBody>
      </p:sp>
      <p:sp>
        <p:nvSpPr>
          <p:cNvPr id="3" name="Text Placeholder 2"/>
          <p:cNvSpPr>
            <a:spLocks noGrp="1"/>
          </p:cNvSpPr>
          <p:nvPr>
            <p:ph type="body" idx="1"/>
          </p:nvPr>
        </p:nvSpPr>
        <p:spPr>
          <a:xfrm>
            <a:off x="530305" y="6731215"/>
            <a:ext cx="6703695" cy="2200274"/>
          </a:xfrm>
        </p:spPr>
        <p:txBody>
          <a:bodyPr/>
          <a:lstStyle>
            <a:lvl1pPr marL="0" indent="0">
              <a:buNone/>
              <a:defRPr sz="2040">
                <a:solidFill>
                  <a:schemeClr val="tx1"/>
                </a:solidFill>
              </a:defRPr>
            </a:lvl1pPr>
            <a:lvl2pPr marL="388620" indent="0">
              <a:buNone/>
              <a:defRPr sz="1700">
                <a:solidFill>
                  <a:schemeClr val="tx1">
                    <a:tint val="75000"/>
                  </a:schemeClr>
                </a:solidFill>
              </a:defRPr>
            </a:lvl2pPr>
            <a:lvl3pPr marL="777240" indent="0">
              <a:buNone/>
              <a:defRPr sz="1530">
                <a:solidFill>
                  <a:schemeClr val="tx1">
                    <a:tint val="75000"/>
                  </a:schemeClr>
                </a:solidFill>
              </a:defRPr>
            </a:lvl3pPr>
            <a:lvl4pPr marL="1165860" indent="0">
              <a:buNone/>
              <a:defRPr sz="1360">
                <a:solidFill>
                  <a:schemeClr val="tx1">
                    <a:tint val="75000"/>
                  </a:schemeClr>
                </a:solidFill>
              </a:defRPr>
            </a:lvl4pPr>
            <a:lvl5pPr marL="1554480" indent="0">
              <a:buNone/>
              <a:defRPr sz="1360">
                <a:solidFill>
                  <a:schemeClr val="tx1">
                    <a:tint val="75000"/>
                  </a:schemeClr>
                </a:solidFill>
              </a:defRPr>
            </a:lvl5pPr>
            <a:lvl6pPr marL="1943100" indent="0">
              <a:buNone/>
              <a:defRPr sz="1360">
                <a:solidFill>
                  <a:schemeClr val="tx1">
                    <a:tint val="75000"/>
                  </a:schemeClr>
                </a:solidFill>
              </a:defRPr>
            </a:lvl6pPr>
            <a:lvl7pPr marL="2331720" indent="0">
              <a:buNone/>
              <a:defRPr sz="1360">
                <a:solidFill>
                  <a:schemeClr val="tx1">
                    <a:tint val="75000"/>
                  </a:schemeClr>
                </a:solidFill>
              </a:defRPr>
            </a:lvl7pPr>
            <a:lvl8pPr marL="2720340" indent="0">
              <a:buNone/>
              <a:defRPr sz="1360">
                <a:solidFill>
                  <a:schemeClr val="tx1">
                    <a:tint val="75000"/>
                  </a:schemeClr>
                </a:solidFill>
              </a:defRPr>
            </a:lvl8pPr>
            <a:lvl9pPr marL="3108960" indent="0">
              <a:buNone/>
              <a:defRPr sz="136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5DD6EFD-2D7D-9E45-8FC4-958639C0DF70}"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15804299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34353"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934778"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5DD6EFD-2D7D-9E45-8FC4-958639C0DF70}" type="datetimeFigureOut">
              <a:rPr lang="en-US" smtClean="0"/>
              <a:t>10/28/2025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32485287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5365" y="535519"/>
            <a:ext cx="6703695" cy="194415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35366" y="2465706"/>
            <a:ext cx="3288089"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4" name="Content Placeholder 3"/>
          <p:cNvSpPr>
            <a:spLocks noGrp="1"/>
          </p:cNvSpPr>
          <p:nvPr>
            <p:ph sz="half" idx="2"/>
          </p:nvPr>
        </p:nvSpPr>
        <p:spPr>
          <a:xfrm>
            <a:off x="535366" y="3674110"/>
            <a:ext cx="3288089"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934778" y="2465706"/>
            <a:ext cx="3304282"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6" name="Content Placeholder 5"/>
          <p:cNvSpPr>
            <a:spLocks noGrp="1"/>
          </p:cNvSpPr>
          <p:nvPr>
            <p:ph sz="quarter" idx="4"/>
          </p:nvPr>
        </p:nvSpPr>
        <p:spPr>
          <a:xfrm>
            <a:off x="3934778" y="3674110"/>
            <a:ext cx="3304282"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5DD6EFD-2D7D-9E45-8FC4-958639C0DF70}" type="datetimeFigureOut">
              <a:rPr lang="en-US" smtClean="0"/>
              <a:t>10/28/2025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21870280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5DD6EFD-2D7D-9E45-8FC4-958639C0DF70}" type="datetimeFigureOut">
              <a:rPr lang="en-US" smtClean="0"/>
              <a:t>10/28/2025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8796719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DD6EFD-2D7D-9E45-8FC4-958639C0DF70}" type="datetimeFigureOut">
              <a:rPr lang="en-US" smtClean="0"/>
              <a:t>10/28/2025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14155345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Content Placeholder 2"/>
          <p:cNvSpPr>
            <a:spLocks noGrp="1"/>
          </p:cNvSpPr>
          <p:nvPr>
            <p:ph idx="1"/>
          </p:nvPr>
        </p:nvSpPr>
        <p:spPr>
          <a:xfrm>
            <a:off x="3304282" y="1448226"/>
            <a:ext cx="3934778" cy="7147983"/>
          </a:xfrm>
        </p:spPr>
        <p:txBody>
          <a:bodyPr/>
          <a:lstStyle>
            <a:lvl1pPr>
              <a:defRPr sz="2720"/>
            </a:lvl1pPr>
            <a:lvl2pPr>
              <a:defRPr sz="2380"/>
            </a:lvl2pPr>
            <a:lvl3pPr>
              <a:defRPr sz="204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95DD6EFD-2D7D-9E45-8FC4-958639C0DF70}" type="datetimeFigureOut">
              <a:rPr lang="en-US" smtClean="0"/>
              <a:t>10/28/2025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9567716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04282" y="1448226"/>
            <a:ext cx="3934778" cy="7147983"/>
          </a:xfrm>
        </p:spPr>
        <p:txBody>
          <a:bodyPr anchor="t"/>
          <a:lstStyle>
            <a:lvl1pPr marL="0" indent="0">
              <a:buNone/>
              <a:defRPr sz="2720"/>
            </a:lvl1pPr>
            <a:lvl2pPr marL="388620" indent="0">
              <a:buNone/>
              <a:defRPr sz="2380"/>
            </a:lvl2pPr>
            <a:lvl3pPr marL="777240" indent="0">
              <a:buNone/>
              <a:defRPr sz="2040"/>
            </a:lvl3pPr>
            <a:lvl4pPr marL="1165860" indent="0">
              <a:buNone/>
              <a:defRPr sz="1700"/>
            </a:lvl4pPr>
            <a:lvl5pPr marL="1554480" indent="0">
              <a:buNone/>
              <a:defRPr sz="1700"/>
            </a:lvl5pPr>
            <a:lvl6pPr marL="1943100" indent="0">
              <a:buNone/>
              <a:defRPr sz="1700"/>
            </a:lvl6pPr>
            <a:lvl7pPr marL="2331720" indent="0">
              <a:buNone/>
              <a:defRPr sz="1700"/>
            </a:lvl7pPr>
            <a:lvl8pPr marL="2720340" indent="0">
              <a:buNone/>
              <a:defRPr sz="1700"/>
            </a:lvl8pPr>
            <a:lvl9pPr marL="3108960" indent="0">
              <a:buNone/>
              <a:defRPr sz="1700"/>
            </a:lvl9pPr>
          </a:lstStyle>
          <a:p>
            <a:r>
              <a:rPr lang="en-US"/>
              <a:t>Click icon to add picture</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95DD6EFD-2D7D-9E45-8FC4-958639C0DF70}" type="datetimeFigureOut">
              <a:rPr lang="en-US" smtClean="0"/>
              <a:t>10/28/2025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5782331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353" y="535519"/>
            <a:ext cx="6703695" cy="194415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1020">
                <a:solidFill>
                  <a:schemeClr val="tx1">
                    <a:tint val="75000"/>
                  </a:schemeClr>
                </a:solidFill>
              </a:defRPr>
            </a:lvl1pPr>
          </a:lstStyle>
          <a:p>
            <a:fld id="{95DD6EFD-2D7D-9E45-8FC4-958639C0DF70}" type="datetimeFigureOut">
              <a:rPr lang="en-US" smtClean="0"/>
              <a:t>10/28/2025</a:t>
            </a:fld>
            <a:endParaRPr lang="en-US"/>
          </a:p>
        </p:txBody>
      </p:sp>
      <p:sp>
        <p:nvSpPr>
          <p:cNvPr id="5" name="Footer Placeholder 4"/>
          <p:cNvSpPr>
            <a:spLocks noGrp="1"/>
          </p:cNvSpPr>
          <p:nvPr>
            <p:ph type="ftr" sz="quarter" idx="3"/>
          </p:nvPr>
        </p:nvSpPr>
        <p:spPr>
          <a:xfrm>
            <a:off x="2574608" y="9322649"/>
            <a:ext cx="2623185" cy="535517"/>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1020">
                <a:solidFill>
                  <a:schemeClr val="tx1">
                    <a:tint val="75000"/>
                  </a:schemeClr>
                </a:solidFill>
              </a:defRPr>
            </a:lvl1pPr>
          </a:lstStyle>
          <a:p>
            <a:fld id="{2A89F5BB-FCA8-2B48-A843-A42D6348B3FC}" type="slidenum">
              <a:rPr lang="en-US" smtClean="0"/>
              <a:t>‹#›</a:t>
            </a:fld>
            <a:endParaRPr lang="en-US"/>
          </a:p>
        </p:txBody>
      </p:sp>
    </p:spTree>
    <p:extLst>
      <p:ext uri="{BB962C8B-B14F-4D97-AF65-F5344CB8AC3E}">
        <p14:creationId xmlns:p14="http://schemas.microsoft.com/office/powerpoint/2010/main" val="296149981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tea.texas.gov/academics/college-career-and-military-prep/career-and-technical-education/ht-culinary-arts-extended.pdf" TargetMode="External"/><Relationship Id="rId11" Type="http://schemas.openxmlformats.org/officeDocument/2006/relationships/image" Target="../media/image8.jpg"/><Relationship Id="rId5" Type="http://schemas.openxmlformats.org/officeDocument/2006/relationships/image" Target="../media/image3.png"/><Relationship Id="rId10" Type="http://schemas.openxmlformats.org/officeDocument/2006/relationships/image" Target="../media/image7.png"/><Relationship Id="rId4" Type="http://schemas.openxmlformats.org/officeDocument/2006/relationships/image" Target="../media/image2.png"/><Relationship Id="rId9" Type="http://schemas.openxmlformats.org/officeDocument/2006/relationships/image" Target="../media/image6.png"/></Relationships>
</file>

<file path=ppt/slides/_rels/slide2.xml.rels><?xml version="1.0" encoding="UTF-8" standalone="yes"?>
<Relationships xmlns="http://schemas.openxmlformats.org/package/2006/relationships"><Relationship Id="rId8" Type="http://schemas.openxmlformats.org/officeDocument/2006/relationships/hyperlink" Target="https://tea.texas.gov/student-assessment/monitoring-and-interventions/program-monitoring-and-interventions/methods-of-administration-guidance-and-resources" TargetMode="External"/><Relationship Id="rId13" Type="http://schemas.openxmlformats.org/officeDocument/2006/relationships/image" Target="../media/image14.png"/><Relationship Id="rId3" Type="http://schemas.openxmlformats.org/officeDocument/2006/relationships/image" Target="../media/image1.png"/><Relationship Id="rId7" Type="http://schemas.openxmlformats.org/officeDocument/2006/relationships/image" Target="../media/image2.png"/><Relationship Id="rId12" Type="http://schemas.openxmlformats.org/officeDocument/2006/relationships/image" Target="../media/image13.png"/><Relationship Id="rId17" Type="http://schemas.openxmlformats.org/officeDocument/2006/relationships/image" Target="../media/image18.png"/><Relationship Id="rId2" Type="http://schemas.openxmlformats.org/officeDocument/2006/relationships/notesSlide" Target="../notesSlides/notesSlide2.xml"/><Relationship Id="rId16" Type="http://schemas.openxmlformats.org/officeDocument/2006/relationships/image" Target="../media/image17.png"/><Relationship Id="rId1" Type="http://schemas.openxmlformats.org/officeDocument/2006/relationships/slideLayout" Target="../slideLayouts/slideLayout1.xml"/><Relationship Id="rId6" Type="http://schemas.openxmlformats.org/officeDocument/2006/relationships/hyperlink" Target="https://tea.texas.gov/cte" TargetMode="External"/><Relationship Id="rId11" Type="http://schemas.openxmlformats.org/officeDocument/2006/relationships/image" Target="../media/image12.png"/><Relationship Id="rId5" Type="http://schemas.openxmlformats.org/officeDocument/2006/relationships/hyperlink" Target="mailto:CTE@tea.texas.gov" TargetMode="External"/><Relationship Id="rId15" Type="http://schemas.openxmlformats.org/officeDocument/2006/relationships/image" Target="../media/image16.png"/><Relationship Id="rId10" Type="http://schemas.openxmlformats.org/officeDocument/2006/relationships/image" Target="../media/image11.png"/><Relationship Id="rId4" Type="http://schemas.openxmlformats.org/officeDocument/2006/relationships/image" Target="../media/image9.png"/><Relationship Id="rId9" Type="http://schemas.openxmlformats.org/officeDocument/2006/relationships/image" Target="../media/image10.png"/><Relationship Id="rId14" Type="http://schemas.openxmlformats.org/officeDocument/2006/relationships/image" Target="../media/image15.png"/></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hyperlink" Target="https://tea.texas.gov/student-assessment/monitoring-and-interventions/program-monitoring-and-interventions/methods-of-administration-guidance-and-resources"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image" Target="../media/image15.png"/><Relationship Id="rId5" Type="http://schemas.openxmlformats.org/officeDocument/2006/relationships/hyperlink" Target="https://tea.texas.gov/cte" TargetMode="External"/><Relationship Id="rId10" Type="http://schemas.openxmlformats.org/officeDocument/2006/relationships/image" Target="../media/image10.png"/><Relationship Id="rId4" Type="http://schemas.openxmlformats.org/officeDocument/2006/relationships/hyperlink" Target="mailto:CTE@tea.texas.gov" TargetMode="External"/><Relationship Id="rId9" Type="http://schemas.openxmlformats.org/officeDocument/2006/relationships/image" Target="../media/image13.png"/></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hyperlink" Target="https://tea.texas.gov/student-assessment/monitoring-and-interventions/program-monitoring-and-interventions/methods-of-administration-guidance-and-resources"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hyperlink" Target="https://tea.texas.gov/cte" TargetMode="External"/><Relationship Id="rId4" Type="http://schemas.openxmlformats.org/officeDocument/2006/relationships/hyperlink" Target="mailto:CTE@tea.texas.gov"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20.png"/><Relationship Id="rId18" Type="http://schemas.openxmlformats.org/officeDocument/2006/relationships/image" Target="../media/image21.png"/><Relationship Id="rId3" Type="http://schemas.openxmlformats.org/officeDocument/2006/relationships/image" Target="../media/image1.png"/><Relationship Id="rId21" Type="http://schemas.openxmlformats.org/officeDocument/2006/relationships/image" Target="../media/image22.png"/><Relationship Id="rId7" Type="http://schemas.openxmlformats.org/officeDocument/2006/relationships/hyperlink" Target="https://tea.texas.gov/student-assessment/monitoring-and-interventions/program-monitoring-and-interventions/methods-of-administration-guidance-and-resources" TargetMode="External"/><Relationship Id="rId12" Type="http://schemas.openxmlformats.org/officeDocument/2006/relationships/image" Target="../media/image19.png"/><Relationship Id="rId17" Type="http://schemas.openxmlformats.org/officeDocument/2006/relationships/image" Target="../media/image16.png"/><Relationship Id="rId2" Type="http://schemas.openxmlformats.org/officeDocument/2006/relationships/notesSlide" Target="../notesSlides/notesSlide5.xml"/><Relationship Id="rId16" Type="http://schemas.openxmlformats.org/officeDocument/2006/relationships/image" Target="../media/image15.png"/><Relationship Id="rId20"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image" Target="../media/image13.png"/><Relationship Id="rId5" Type="http://schemas.openxmlformats.org/officeDocument/2006/relationships/hyperlink" Target="https://tea.texas.gov/cte" TargetMode="External"/><Relationship Id="rId15" Type="http://schemas.openxmlformats.org/officeDocument/2006/relationships/image" Target="../media/image9.png"/><Relationship Id="rId10" Type="http://schemas.openxmlformats.org/officeDocument/2006/relationships/image" Target="../media/image12.png"/><Relationship Id="rId19" Type="http://schemas.openxmlformats.org/officeDocument/2006/relationships/image" Target="../media/image17.png"/><Relationship Id="rId4" Type="http://schemas.openxmlformats.org/officeDocument/2006/relationships/hyperlink" Target="mailto:CTE@tea.texas.gov" TargetMode="External"/><Relationship Id="rId9" Type="http://schemas.openxmlformats.org/officeDocument/2006/relationships/image" Target="../media/image11.png"/><Relationship Id="rId1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8FAADB7-E19B-1F45-A4BB-C1DFE973D77B}"/>
              </a:ext>
              <a:ext uri="{C183D7F6-B498-43B3-948B-1728B52AA6E4}">
                <adec:decorative xmlns:adec="http://schemas.microsoft.com/office/drawing/2017/decorative" val="1"/>
              </a:ext>
            </a:extLst>
          </p:cNvPr>
          <p:cNvSpPr>
            <a:spLocks noGrp="1"/>
          </p:cNvSpPr>
          <p:nvPr>
            <p:ph type="ctrTitle"/>
          </p:nvPr>
        </p:nvSpPr>
        <p:spPr>
          <a:xfrm>
            <a:off x="1001182" y="25490"/>
            <a:ext cx="5829300" cy="141335"/>
          </a:xfrm>
        </p:spPr>
        <p:txBody>
          <a:bodyPr anchor="t">
            <a:noAutofit/>
          </a:bodyPr>
          <a:lstStyle/>
          <a:p>
            <a:r>
              <a:rPr lang="en-US" sz="7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Statewide Program of Study: </a:t>
            </a:r>
            <a:r>
              <a:rPr lang="en-US" sz="700" b="1" i="1" kern="1200" baseline="0" dirty="0">
                <a:solidFill>
                  <a:schemeClr val="bg1"/>
                </a:solidFill>
                <a:effectLst/>
                <a:latin typeface="+mj-lt"/>
                <a:ea typeface="+mj-ea"/>
                <a:cs typeface="+mj-cs"/>
              </a:rPr>
              <a:t>Culinary Arts</a:t>
            </a:r>
            <a:r>
              <a:rPr lang="en-US" sz="700" dirty="0">
                <a:solidFill>
                  <a:schemeClr val="bg1"/>
                </a:solidFill>
              </a:rPr>
              <a:t> </a:t>
            </a:r>
            <a:r>
              <a:rPr lang="en-US" sz="7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 Page 1</a:t>
            </a:r>
            <a:br>
              <a:rPr lang="en-US" sz="7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br>
            <a:endParaRPr lang="en-US" sz="700" dirty="0">
              <a:solidFill>
                <a:schemeClr val="bg1"/>
              </a:solidFill>
            </a:endParaRPr>
          </a:p>
        </p:txBody>
      </p:sp>
      <p:sp>
        <p:nvSpPr>
          <p:cNvPr id="13" name="TextBox 12">
            <a:extLst>
              <a:ext uri="{FF2B5EF4-FFF2-40B4-BE49-F238E27FC236}">
                <a16:creationId xmlns:a16="http://schemas.microsoft.com/office/drawing/2014/main" id="{D25BD3B6-34FE-D522-D2A2-1FA5D0588EE1}"/>
              </a:ext>
            </a:extLst>
          </p:cNvPr>
          <p:cNvSpPr txBox="1"/>
          <p:nvPr/>
        </p:nvSpPr>
        <p:spPr>
          <a:xfrm>
            <a:off x="6688667" y="50463"/>
            <a:ext cx="4401776" cy="200055"/>
          </a:xfrm>
          <a:prstGeom prst="rect">
            <a:avLst/>
          </a:prstGeom>
          <a:noFill/>
        </p:spPr>
        <p:txBody>
          <a:bodyPr wrap="square">
            <a:spAutoFit/>
          </a:bodyPr>
          <a:lstStyle/>
          <a:p>
            <a:r>
              <a:rPr lang="en-US" sz="700" i="1" dirty="0"/>
              <a:t>Revised–November 2025</a:t>
            </a:r>
          </a:p>
        </p:txBody>
      </p:sp>
      <p:sp>
        <p:nvSpPr>
          <p:cNvPr id="5" name="TextBox 4">
            <a:extLst>
              <a:ext uri="{FF2B5EF4-FFF2-40B4-BE49-F238E27FC236}">
                <a16:creationId xmlns:a16="http://schemas.microsoft.com/office/drawing/2014/main" id="{090C96C9-7626-E84E-94AF-1A4A71B39E9B}"/>
              </a:ext>
            </a:extLst>
          </p:cNvPr>
          <p:cNvSpPr txBox="1"/>
          <p:nvPr/>
        </p:nvSpPr>
        <p:spPr>
          <a:xfrm>
            <a:off x="1402300" y="269977"/>
            <a:ext cx="6192300" cy="892232"/>
          </a:xfrm>
          <a:prstGeom prst="rect">
            <a:avLst/>
          </a:prstGeom>
          <a:noFill/>
        </p:spPr>
        <p:txBody>
          <a:bodyPr wrap="square" rtlCol="0">
            <a:spAutoFit/>
          </a:bodyPr>
          <a:lstStyle/>
          <a:p>
            <a:pPr lvl="0">
              <a:spcAft>
                <a:spcPts val="300"/>
              </a:spcAft>
              <a:defRPr/>
            </a:pPr>
            <a:r>
              <a:rPr lang="en-US" sz="2000" b="1" dirty="0">
                <a:solidFill>
                  <a:srgbClr val="363534"/>
                </a:solidFill>
                <a:latin typeface="Calibri" panose="020F0502020204030204" pitchFamily="34" charset="0"/>
                <a:ea typeface="Open Sans Condensed Condensed" pitchFamily="2" charset="0"/>
                <a:cs typeface="Calibri" panose="020F0502020204030204" pitchFamily="34" charset="0"/>
              </a:rPr>
              <a:t>Hospitality and Tourism Career </a:t>
            </a:r>
            <a:r>
              <a:rPr kumimoji="0" lang="en-US" sz="2000" b="1" i="0" u="none" strike="noStrike" kern="1200" cap="none" spc="0" normalizeH="0" baseline="0" noProof="0" dirty="0">
                <a:ln>
                  <a:noFill/>
                </a:ln>
                <a:solidFill>
                  <a:srgbClr val="363534"/>
                </a:solidFill>
                <a:effectLst/>
                <a:uLnTx/>
                <a:uFillTx/>
                <a:latin typeface="Calibri" panose="020F0502020204030204" pitchFamily="34" charset="0"/>
                <a:ea typeface="Open Sans Condensed Condensed" pitchFamily="2" charset="0"/>
                <a:cs typeface="Calibri" panose="020F0502020204030204" pitchFamily="34" charset="0"/>
              </a:rPr>
              <a:t>Cluster</a:t>
            </a:r>
          </a:p>
          <a:p>
            <a:pPr>
              <a:lnSpc>
                <a:spcPts val="1200"/>
              </a:lnSpc>
              <a:defRPr/>
            </a:pPr>
            <a:r>
              <a:rPr lang="en-US" sz="1000" dirty="0">
                <a:solidFill>
                  <a:srgbClr val="363534"/>
                </a:solidFill>
                <a:latin typeface="Calibri" panose="020F0502020204030204" pitchFamily="34" charset="0"/>
                <a:ea typeface="Open Sans Light" panose="020B0606030504020204" pitchFamily="34" charset="0"/>
                <a:cs typeface="Calibri" panose="020F0502020204030204" pitchFamily="34" charset="0"/>
              </a:rPr>
              <a:t>The Hospitality and Tourism career cluster focuses on the management, marketing, and operations of restaurants, lodging, attractions, recreation events, and travel-related services. This career cluster includes occupations ranging from reservation and transportation ticket agent to event planner and general manager.</a:t>
            </a:r>
          </a:p>
        </p:txBody>
      </p:sp>
      <p:sp>
        <p:nvSpPr>
          <p:cNvPr id="6" name="TextBox 5">
            <a:extLst>
              <a:ext uri="{FF2B5EF4-FFF2-40B4-BE49-F238E27FC236}">
                <a16:creationId xmlns:a16="http://schemas.microsoft.com/office/drawing/2014/main" id="{F67423BB-E84B-A848-912D-92B720E05DCA}"/>
              </a:ext>
            </a:extLst>
          </p:cNvPr>
          <p:cNvSpPr txBox="1"/>
          <p:nvPr/>
        </p:nvSpPr>
        <p:spPr>
          <a:xfrm>
            <a:off x="374318" y="1251712"/>
            <a:ext cx="7136462" cy="82586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200"/>
              </a:spcAft>
              <a:buClrTx/>
              <a:buSzTx/>
              <a:buFontTx/>
              <a:buNone/>
              <a:tabLst/>
              <a:defRPr/>
            </a:pPr>
            <a:r>
              <a:rPr kumimoji="0" lang="en-US" sz="1600" b="1" i="1" u="none" strike="noStrike" kern="1200" cap="none" spc="0" normalizeH="0" baseline="0" noProof="0" dirty="0">
                <a:ln>
                  <a:noFill/>
                </a:ln>
                <a:solidFill>
                  <a:srgbClr val="363534"/>
                </a:solidFill>
                <a:effectLst/>
                <a:uLnTx/>
                <a:uFillTx/>
                <a:latin typeface="Calibri" panose="020F0502020204030204" pitchFamily="34" charset="0"/>
                <a:ea typeface="Open Sans Semibold" panose="020B0606030504020204" pitchFamily="34" charset="0"/>
                <a:cs typeface="Calibri" panose="020F0502020204030204" pitchFamily="34" charset="0"/>
              </a:rPr>
              <a:t>Statewide Program of Study: Culinary Arts</a:t>
            </a:r>
          </a:p>
          <a:p>
            <a:pPr>
              <a:lnSpc>
                <a:spcPts val="1150"/>
              </a:lnSpc>
              <a:spcAft>
                <a:spcPts val="300"/>
              </a:spcAft>
              <a:defRPr/>
            </a:pPr>
            <a:r>
              <a:rPr lang="en-US" sz="1000" dirty="0">
                <a:latin typeface="Calibri" panose="020F0502020204030204" pitchFamily="34" charset="0"/>
                <a:ea typeface="Open Sans Light" panose="020B0606030504020204" pitchFamily="34" charset="0"/>
                <a:cs typeface="Calibri" panose="020F0502020204030204" pitchFamily="34" charset="0"/>
                <a:sym typeface="Calibri"/>
              </a:rPr>
              <a:t>The Culinary Arts program of study focuses on occupational and educational opportunities associated with the planning, directing, or coordinating activities of a food and beverage organization or department. This program of study includes opportunities involved in directing and participating in the preparation of food.</a:t>
            </a:r>
            <a:endPar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ndParaRPr>
          </a:p>
        </p:txBody>
      </p:sp>
      <p:sp>
        <p:nvSpPr>
          <p:cNvPr id="10" name="Rectangle 9">
            <a:extLst>
              <a:ext uri="{FF2B5EF4-FFF2-40B4-BE49-F238E27FC236}">
                <a16:creationId xmlns:a16="http://schemas.microsoft.com/office/drawing/2014/main" id="{0087655A-8678-C34A-B834-72710306E4AE}"/>
              </a:ext>
            </a:extLst>
          </p:cNvPr>
          <p:cNvSpPr/>
          <p:nvPr/>
        </p:nvSpPr>
        <p:spPr>
          <a:xfrm>
            <a:off x="388268" y="2114115"/>
            <a:ext cx="4166387" cy="3231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dirty="0">
                <a:ln>
                  <a:noFill/>
                </a:ln>
                <a:solidFill>
                  <a:srgbClr val="363534"/>
                </a:solidFill>
                <a:effectLst/>
                <a:uLnTx/>
                <a:uFillTx/>
                <a:latin typeface="Calibri" panose="020F0502020204030204" pitchFamily="34" charset="0"/>
                <a:ea typeface="Open Sans Condensed Condensed" pitchFamily="2" charset="0"/>
                <a:cs typeface="Calibri" panose="020F0502020204030204" pitchFamily="34" charset="0"/>
                <a:sym typeface="Calibri"/>
              </a:rPr>
              <a:t>Secondary Courses for High School Credit</a:t>
            </a:r>
            <a:endParaRPr kumimoji="0" lang="en-US" sz="1500" b="1" i="0" u="none" strike="noStrike" kern="1200" cap="none" spc="0" normalizeH="0" baseline="0" noProof="0" dirty="0">
              <a:ln>
                <a:noFill/>
              </a:ln>
              <a:solidFill>
                <a:srgbClr val="363534"/>
              </a:solidFill>
              <a:effectLst/>
              <a:uLnTx/>
              <a:uFillTx/>
              <a:latin typeface="Calibri" panose="020F0502020204030204" pitchFamily="34" charset="0"/>
              <a:ea typeface="Open Sans Condensed Condensed" pitchFamily="2" charset="0"/>
              <a:cs typeface="Calibri" panose="020F0502020204030204" pitchFamily="34" charset="0"/>
            </a:endParaRPr>
          </a:p>
        </p:txBody>
      </p:sp>
      <p:graphicFrame>
        <p:nvGraphicFramePr>
          <p:cNvPr id="11" name="Table 10" descr="Secondary Courses for High School Credit">
            <a:extLst>
              <a:ext uri="{FF2B5EF4-FFF2-40B4-BE49-F238E27FC236}">
                <a16:creationId xmlns:a16="http://schemas.microsoft.com/office/drawing/2014/main" id="{A51F9466-4CB4-994E-AC8E-43A3A7C6FA27}"/>
              </a:ext>
            </a:extLst>
          </p:cNvPr>
          <p:cNvGraphicFramePr>
            <a:graphicFrameLocks noGrp="1"/>
          </p:cNvGraphicFramePr>
          <p:nvPr>
            <p:extLst>
              <p:ext uri="{D42A27DB-BD31-4B8C-83A1-F6EECF244321}">
                <p14:modId xmlns:p14="http://schemas.microsoft.com/office/powerpoint/2010/main" val="3837344404"/>
              </p:ext>
            </p:extLst>
          </p:nvPr>
        </p:nvGraphicFramePr>
        <p:xfrm>
          <a:off x="703625" y="2408966"/>
          <a:ext cx="3831336" cy="3462528"/>
        </p:xfrm>
        <a:graphic>
          <a:graphicData uri="http://schemas.openxmlformats.org/drawingml/2006/table">
            <a:tbl>
              <a:tblPr firstRow="1" bandRow="1">
                <a:effectLst/>
                <a:tableStyleId>{5C22544A-7EE6-4342-B048-85BDC9FD1C3A}</a:tableStyleId>
              </a:tblPr>
              <a:tblGrid>
                <a:gridCol w="585216">
                  <a:extLst>
                    <a:ext uri="{9D8B030D-6E8A-4147-A177-3AD203B41FA5}">
                      <a16:colId xmlns:a16="http://schemas.microsoft.com/office/drawing/2014/main" val="3900548994"/>
                    </a:ext>
                  </a:extLst>
                </a:gridCol>
                <a:gridCol w="3246120">
                  <a:extLst>
                    <a:ext uri="{9D8B030D-6E8A-4147-A177-3AD203B41FA5}">
                      <a16:colId xmlns:a16="http://schemas.microsoft.com/office/drawing/2014/main" val="1881397732"/>
                    </a:ext>
                  </a:extLst>
                </a:gridCol>
              </a:tblGrid>
              <a:tr h="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950" b="1" i="0" u="none" strike="noStrike" kern="1200" cap="none" spc="0" normalizeH="0" baseline="0" noProof="0" dirty="0">
                          <a:ln>
                            <a:noFill/>
                          </a:ln>
                          <a:solidFill>
                            <a:schemeClr val="tx1"/>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1</a:t>
                      </a:r>
                      <a:endParaRPr kumimoji="0" lang="en-US" sz="95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
                          <a:schemeClr val="tx1"/>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Principles of Hospitality and Tourism</a:t>
                      </a:r>
                      <a:endPar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
                          <a:schemeClr val="tx1"/>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Introduction to Culinary Arts</a:t>
                      </a:r>
                      <a:endParaRPr kumimoji="0" lang="en-US" sz="800" b="1" i="0" u="none" strike="noStrike" kern="1200" cap="none" spc="0" normalizeH="0" baseline="30000" noProof="0" dirty="0">
                        <a:ln>
                          <a:noFill/>
                        </a:ln>
                        <a:solidFill>
                          <a:schemeClr val="tx1"/>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ndParaRPr>
                    </a:p>
                  </a:txBody>
                  <a:tcPr marT="36576" marB="36576">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52735340"/>
                  </a:ext>
                </a:extLst>
              </a:tr>
              <a:tr h="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950" b="1" i="0" u="none" strike="noStrike" kern="1200" cap="none" spc="0" normalizeH="0" baseline="0" noProof="0" dirty="0">
                          <a:ln>
                            <a:noFill/>
                          </a:ln>
                          <a:solidFill>
                            <a:schemeClr val="tx1"/>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2</a:t>
                      </a:r>
                      <a:endParaRPr kumimoji="0" lang="en-US" sz="95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
                          <a:schemeClr val="tx1"/>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Culinary Arts</a:t>
                      </a:r>
                    </a:p>
                    <a:p>
                      <a:pPr marL="171450" marR="0" lvl="0" indent="-171450" algn="l" defTabSz="914400" rtl="0" eaLnBrk="1" fontAlgn="auto" latinLnBrk="0" hangingPunct="1">
                        <a:lnSpc>
                          <a:spcPct val="100000"/>
                        </a:lnSpc>
                        <a:spcBef>
                          <a:spcPts val="0"/>
                        </a:spcBef>
                        <a:spcAft>
                          <a:spcPts val="0"/>
                        </a:spcAft>
                        <a:buClr>
                          <a:schemeClr val="tx1"/>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Entrepreneurship I</a:t>
                      </a:r>
                    </a:p>
                    <a:p>
                      <a:pPr marL="171450" marR="0" lvl="0" indent="-171450" algn="l" defTabSz="914400" rtl="0" eaLnBrk="1" fontAlgn="auto" latinLnBrk="0" hangingPunct="1">
                        <a:lnSpc>
                          <a:spcPct val="100000"/>
                        </a:lnSpc>
                        <a:spcBef>
                          <a:spcPts val="0"/>
                        </a:spcBef>
                        <a:spcAft>
                          <a:spcPts val="0"/>
                        </a:spcAft>
                        <a:buClr>
                          <a:schemeClr val="tx1"/>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Food Technology and Safety</a:t>
                      </a:r>
                    </a:p>
                    <a:p>
                      <a:pPr marL="171450" marR="0" lvl="0" indent="-171450" algn="l" defTabSz="914400" rtl="0" eaLnBrk="1" fontAlgn="auto" latinLnBrk="0" hangingPunct="1">
                        <a:lnSpc>
                          <a:spcPct val="100000"/>
                        </a:lnSpc>
                        <a:spcBef>
                          <a:spcPts val="0"/>
                        </a:spcBef>
                        <a:spcAft>
                          <a:spcPts val="0"/>
                        </a:spcAft>
                        <a:buClr>
                          <a:schemeClr val="tx1"/>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Foundations of Restaurant Management</a:t>
                      </a:r>
                    </a:p>
                  </a:txBody>
                  <a:tcPr marT="36576" marB="36576">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48495746"/>
                  </a:ext>
                </a:extLst>
              </a:tr>
              <a:tr h="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950" b="1" i="0" u="none" strike="noStrike" kern="1200" cap="none" spc="0" normalizeH="0" baseline="0" noProof="0" dirty="0">
                          <a:ln>
                            <a:noFill/>
                          </a:ln>
                          <a:solidFill>
                            <a:schemeClr val="tx1"/>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3</a:t>
                      </a:r>
                      <a:endParaRPr kumimoji="0" lang="en-US" sz="95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
                          <a:schemeClr val="tx1"/>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Advanced Culinary Arts</a:t>
                      </a:r>
                    </a:p>
                    <a:p>
                      <a:pPr marL="171450" marR="0" lvl="0" indent="-171450" algn="l" defTabSz="914400" rtl="0" eaLnBrk="1" fontAlgn="auto" latinLnBrk="0" hangingPunct="1">
                        <a:lnSpc>
                          <a:spcPct val="100000"/>
                        </a:lnSpc>
                        <a:spcBef>
                          <a:spcPts val="0"/>
                        </a:spcBef>
                        <a:spcAft>
                          <a:spcPts val="0"/>
                        </a:spcAft>
                        <a:buClr>
                          <a:schemeClr val="tx1"/>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Event and Meeting Planning</a:t>
                      </a:r>
                    </a:p>
                    <a:p>
                      <a:pPr marL="171450" marR="0" lvl="0" indent="-171450" algn="l" defTabSz="914400" rtl="0" eaLnBrk="1" fontAlgn="auto" latinLnBrk="0" hangingPunct="1">
                        <a:lnSpc>
                          <a:spcPct val="100000"/>
                        </a:lnSpc>
                        <a:spcBef>
                          <a:spcPts val="0"/>
                        </a:spcBef>
                        <a:spcAft>
                          <a:spcPts val="0"/>
                        </a:spcAft>
                        <a:buClr>
                          <a:schemeClr val="tx1"/>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Tourism Marketing Concepts and Applications</a:t>
                      </a:r>
                    </a:p>
                    <a:p>
                      <a:pPr marL="171450" marR="0" lvl="0" indent="-171450" algn="l" defTabSz="914400" rtl="0" eaLnBrk="1" fontAlgn="auto" latinLnBrk="0" hangingPunct="1">
                        <a:lnSpc>
                          <a:spcPct val="100000"/>
                        </a:lnSpc>
                        <a:spcBef>
                          <a:spcPts val="0"/>
                        </a:spcBef>
                        <a:spcAft>
                          <a:spcPts val="0"/>
                        </a:spcAft>
                        <a:buClr>
                          <a:schemeClr val="tx1"/>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Food Processing</a:t>
                      </a:r>
                    </a:p>
                    <a:p>
                      <a:pPr marL="171450" marR="0" lvl="0" indent="-171450" algn="l" defTabSz="914400" rtl="0" eaLnBrk="1" fontAlgn="auto" latinLnBrk="0" hangingPunct="1">
                        <a:lnSpc>
                          <a:spcPct val="100000"/>
                        </a:lnSpc>
                        <a:spcBef>
                          <a:spcPts val="0"/>
                        </a:spcBef>
                        <a:spcAft>
                          <a:spcPts val="0"/>
                        </a:spcAft>
                        <a:buClr>
                          <a:schemeClr val="tx1"/>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Food Processing + Agricultural Laboratory and Field Experience</a:t>
                      </a:r>
                    </a:p>
                  </a:txBody>
                  <a:tcPr marT="36576" marB="36576">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8088793"/>
                  </a:ext>
                </a:extLst>
              </a:tr>
              <a:tr h="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950" b="1" i="0" u="none" strike="noStrike" kern="1200" cap="none" spc="0" normalizeH="0" baseline="0" noProof="0" dirty="0">
                          <a:ln>
                            <a:noFill/>
                          </a:ln>
                          <a:solidFill>
                            <a:schemeClr val="tx1"/>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4</a:t>
                      </a:r>
                      <a:endParaRPr kumimoji="0" lang="en-US" sz="95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95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
                          <a:schemeClr val="tx1"/>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Food Science</a:t>
                      </a:r>
                    </a:p>
                    <a:p>
                      <a:pPr marL="171450" marR="0" lvl="0" indent="-171450" algn="l" defTabSz="914400" rtl="0" eaLnBrk="1" fontAlgn="auto" latinLnBrk="0" hangingPunct="1">
                        <a:lnSpc>
                          <a:spcPct val="100000"/>
                        </a:lnSpc>
                        <a:spcBef>
                          <a:spcPts val="0"/>
                        </a:spcBef>
                        <a:spcAft>
                          <a:spcPts val="0"/>
                        </a:spcAft>
                        <a:buClr>
                          <a:schemeClr val="tx1"/>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Practicum in Culinary Arts</a:t>
                      </a:r>
                    </a:p>
                    <a:p>
                      <a:pPr marL="171450" marR="0" lvl="0" indent="-171450" algn="l" defTabSz="914400" rtl="0" eaLnBrk="1" fontAlgn="auto" latinLnBrk="0" hangingPunct="1">
                        <a:lnSpc>
                          <a:spcPct val="100000"/>
                        </a:lnSpc>
                        <a:spcBef>
                          <a:spcPts val="0"/>
                        </a:spcBef>
                        <a:spcAft>
                          <a:spcPts val="0"/>
                        </a:spcAft>
                        <a:buClr>
                          <a:schemeClr val="tx1"/>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Practicum in Culinary Arts + Extended Practicum in Culinary Arts</a:t>
                      </a:r>
                    </a:p>
                    <a:p>
                      <a:pPr marL="171450" marR="0" lvl="0" indent="-171450" algn="l" defTabSz="914400" rtl="0" eaLnBrk="1" fontAlgn="auto" latinLnBrk="0" hangingPunct="1">
                        <a:lnSpc>
                          <a:spcPct val="100000"/>
                        </a:lnSpc>
                        <a:spcBef>
                          <a:spcPts val="0"/>
                        </a:spcBef>
                        <a:spcAft>
                          <a:spcPts val="0"/>
                        </a:spcAft>
                        <a:buClr>
                          <a:schemeClr val="tx1"/>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Practicum in Event and Meeting Planning</a:t>
                      </a:r>
                    </a:p>
                    <a:p>
                      <a:pPr marL="171450" marR="0" lvl="0" indent="-171450" algn="l" defTabSz="914400" rtl="0" eaLnBrk="1" fontAlgn="auto" latinLnBrk="0" hangingPunct="1">
                        <a:lnSpc>
                          <a:spcPct val="100000"/>
                        </a:lnSpc>
                        <a:spcBef>
                          <a:spcPts val="0"/>
                        </a:spcBef>
                        <a:spcAft>
                          <a:spcPts val="0"/>
                        </a:spcAft>
                        <a:buClr>
                          <a:schemeClr val="tx1"/>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Practicum in Event and Meeting Planning + Extended Practicum in Hospitality Services </a:t>
                      </a:r>
                    </a:p>
                    <a:p>
                      <a:pPr marL="171450" marR="0" lvl="0" indent="-171450" algn="l" defTabSz="914400" rtl="0" eaLnBrk="1" fontAlgn="auto" latinLnBrk="0" hangingPunct="1">
                        <a:lnSpc>
                          <a:spcPct val="100000"/>
                        </a:lnSpc>
                        <a:spcBef>
                          <a:spcPts val="0"/>
                        </a:spcBef>
                        <a:spcAft>
                          <a:spcPts val="0"/>
                        </a:spcAft>
                        <a:buClr>
                          <a:schemeClr val="tx1"/>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Practicum in Hospitality Services</a:t>
                      </a:r>
                    </a:p>
                    <a:p>
                      <a:pPr marL="171450" marR="0" lvl="0" indent="-171450" algn="l" defTabSz="914400" rtl="0" eaLnBrk="1" fontAlgn="auto" latinLnBrk="0" hangingPunct="1">
                        <a:lnSpc>
                          <a:spcPct val="100000"/>
                        </a:lnSpc>
                        <a:spcBef>
                          <a:spcPts val="0"/>
                        </a:spcBef>
                        <a:spcAft>
                          <a:spcPts val="0"/>
                        </a:spcAft>
                        <a:buClr>
                          <a:schemeClr val="tx1"/>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Practicum in Hospitality Services + Extended Practicum in Hospitality Services</a:t>
                      </a:r>
                    </a:p>
                    <a:p>
                      <a:pPr marL="171450" marR="0" lvl="0" indent="-171450" algn="l" defTabSz="914400" rtl="0" eaLnBrk="1" fontAlgn="auto" latinLnBrk="0" hangingPunct="1">
                        <a:lnSpc>
                          <a:spcPct val="100000"/>
                        </a:lnSpc>
                        <a:spcBef>
                          <a:spcPts val="0"/>
                        </a:spcBef>
                        <a:spcAft>
                          <a:spcPts val="0"/>
                        </a:spcAft>
                        <a:buClr>
                          <a:schemeClr val="tx1"/>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Practicum in Entrepreneurship</a:t>
                      </a:r>
                    </a:p>
                    <a:p>
                      <a:pPr marL="171450" marR="0" lvl="0" indent="-171450" algn="l" defTabSz="914400" rtl="0" eaLnBrk="1" fontAlgn="auto" latinLnBrk="0" hangingPunct="1">
                        <a:lnSpc>
                          <a:spcPct val="100000"/>
                        </a:lnSpc>
                        <a:spcBef>
                          <a:spcPts val="0"/>
                        </a:spcBef>
                        <a:spcAft>
                          <a:spcPts val="0"/>
                        </a:spcAft>
                        <a:buClr>
                          <a:schemeClr val="tx1"/>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itchFamily="2" charset="0"/>
                          <a:cs typeface="Calibri" panose="020F0502020204030204" pitchFamily="34" charset="0"/>
                          <a:sym typeface="Calibri"/>
                        </a:rPr>
                        <a:t>Practicum in Entrepreneurship + Extended Practicum in Entrepreneurship</a:t>
                      </a:r>
                    </a:p>
                    <a:p>
                      <a:pPr marL="171450" marR="0" lvl="0" indent="-171450" algn="l" defTabSz="914400" rtl="0" eaLnBrk="1" fontAlgn="auto" latinLnBrk="0" hangingPunct="1">
                        <a:lnSpc>
                          <a:spcPct val="100000"/>
                        </a:lnSpc>
                        <a:spcBef>
                          <a:spcPts val="0"/>
                        </a:spcBef>
                        <a:spcAft>
                          <a:spcPts val="0"/>
                        </a:spcAft>
                        <a:buClr>
                          <a:schemeClr val="tx1"/>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Career Preparation for Programs of Study</a:t>
                      </a:r>
                    </a:p>
                    <a:p>
                      <a:pPr marL="171450" marR="0" lvl="0" indent="-171450" algn="l" defTabSz="914400" rtl="0" eaLnBrk="1" fontAlgn="auto" latinLnBrk="0" hangingPunct="1">
                        <a:lnSpc>
                          <a:spcPct val="100000"/>
                        </a:lnSpc>
                        <a:spcBef>
                          <a:spcPts val="0"/>
                        </a:spcBef>
                        <a:spcAft>
                          <a:spcPts val="0"/>
                        </a:spcAft>
                        <a:buClr>
                          <a:schemeClr val="tx1"/>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Career Preparation for Programs of Study + Extended Career Preparation </a:t>
                      </a:r>
                    </a:p>
                  </a:txBody>
                  <a:tcPr marT="36576" marB="36576">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00658181"/>
                  </a:ext>
                </a:extLst>
              </a:tr>
            </a:tbl>
          </a:graphicData>
        </a:graphic>
      </p:graphicFrame>
      <p:sp>
        <p:nvSpPr>
          <p:cNvPr id="29" name="Rectangle 28">
            <a:extLst>
              <a:ext uri="{FF2B5EF4-FFF2-40B4-BE49-F238E27FC236}">
                <a16:creationId xmlns:a16="http://schemas.microsoft.com/office/drawing/2014/main" id="{5E6D0C54-DE5D-EB4A-80F0-2C96F3B14DB5}"/>
              </a:ext>
            </a:extLst>
          </p:cNvPr>
          <p:cNvSpPr/>
          <p:nvPr/>
        </p:nvSpPr>
        <p:spPr>
          <a:xfrm>
            <a:off x="328584" y="6010220"/>
            <a:ext cx="4193115"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prstClr val="black"/>
              </a:buClr>
              <a:buSzTx/>
              <a:buFontTx/>
              <a:buNone/>
              <a:tabLst/>
              <a:defRPr/>
            </a:pPr>
            <a:r>
              <a:rPr kumimoji="0" lang="en-US" sz="1200" b="1" i="0" u="none" strike="noStrike" kern="1200" cap="none" spc="0" normalizeH="0" baseline="0" noProof="0" dirty="0">
                <a:ln>
                  <a:noFill/>
                </a:ln>
                <a:effectLst/>
                <a:uLnTx/>
                <a:uFillTx/>
                <a:latin typeface="Calibri" panose="020F0502020204030204" pitchFamily="34" charset="0"/>
                <a:ea typeface="Open Sans Condensed Condensed" pitchFamily="2" charset="0"/>
                <a:cs typeface="Calibri" panose="020F0502020204030204" pitchFamily="34" charset="0"/>
                <a:sym typeface="Calibri"/>
              </a:rPr>
              <a:t>Work-Based Learning and Expanded Learning Opportunities</a:t>
            </a:r>
            <a:endParaRPr kumimoji="0" lang="en-US" sz="1200" b="1" i="0" u="none" strike="noStrike" kern="1200" cap="none" spc="0" normalizeH="0" baseline="0" noProof="0" dirty="0">
              <a:ln>
                <a:noFill/>
              </a:ln>
              <a:effectLst/>
              <a:uLnTx/>
              <a:uFillTx/>
              <a:latin typeface="Calibri" panose="020F0502020204030204" pitchFamily="34" charset="0"/>
              <a:ea typeface="Open Sans Condensed Condensed" pitchFamily="2" charset="0"/>
              <a:cs typeface="Calibri" panose="020F0502020204030204" pitchFamily="34" charset="0"/>
            </a:endParaRPr>
          </a:p>
        </p:txBody>
      </p:sp>
      <p:graphicFrame>
        <p:nvGraphicFramePr>
          <p:cNvPr id="28" name="Table 27" descr="Work-Based Learning and Expanded Learning Opportunities">
            <a:extLst>
              <a:ext uri="{FF2B5EF4-FFF2-40B4-BE49-F238E27FC236}">
                <a16:creationId xmlns:a16="http://schemas.microsoft.com/office/drawing/2014/main" id="{799D3F2A-B054-4C47-A306-F8F9DE80D21E}"/>
              </a:ext>
            </a:extLst>
          </p:cNvPr>
          <p:cNvGraphicFramePr>
            <a:graphicFrameLocks noGrp="1"/>
          </p:cNvGraphicFramePr>
          <p:nvPr>
            <p:extLst>
              <p:ext uri="{D42A27DB-BD31-4B8C-83A1-F6EECF244321}">
                <p14:modId xmlns:p14="http://schemas.microsoft.com/office/powerpoint/2010/main" val="1415884106"/>
              </p:ext>
            </p:extLst>
          </p:nvPr>
        </p:nvGraphicFramePr>
        <p:xfrm>
          <a:off x="342613" y="6346438"/>
          <a:ext cx="4210736" cy="1420426"/>
        </p:xfrm>
        <a:graphic>
          <a:graphicData uri="http://schemas.openxmlformats.org/drawingml/2006/table">
            <a:tbl>
              <a:tblPr firstRow="1" bandRow="1">
                <a:effectLst/>
                <a:tableStyleId>{5C22544A-7EE6-4342-B048-85BDC9FD1C3A}</a:tableStyleId>
              </a:tblPr>
              <a:tblGrid>
                <a:gridCol w="1165265">
                  <a:extLst>
                    <a:ext uri="{9D8B030D-6E8A-4147-A177-3AD203B41FA5}">
                      <a16:colId xmlns:a16="http://schemas.microsoft.com/office/drawing/2014/main" val="3900548994"/>
                    </a:ext>
                  </a:extLst>
                </a:gridCol>
                <a:gridCol w="3045471">
                  <a:extLst>
                    <a:ext uri="{9D8B030D-6E8A-4147-A177-3AD203B41FA5}">
                      <a16:colId xmlns:a16="http://schemas.microsoft.com/office/drawing/2014/main" val="1881397732"/>
                    </a:ext>
                  </a:extLst>
                </a:gridCol>
              </a:tblGrid>
              <a:tr h="644962">
                <a:tc>
                  <a:txBody>
                    <a:bodyPr/>
                    <a:lstStyle/>
                    <a:p>
                      <a:pPr marL="0" marR="0" lvl="0" indent="0" algn="r" defTabSz="914400" rtl="0" eaLnBrk="1" fontAlgn="auto" latinLnBrk="0" hangingPunct="1">
                        <a:lnSpc>
                          <a:spcPts val="900"/>
                        </a:lnSpc>
                        <a:spcBef>
                          <a:spcPts val="0"/>
                        </a:spcBef>
                        <a:spcAft>
                          <a:spcPts val="0"/>
                        </a:spcAft>
                        <a:buClrTx/>
                        <a:buSzTx/>
                        <a:buFontTx/>
                        <a:buNone/>
                        <a:tabLst/>
                        <a:defRPr/>
                      </a:pPr>
                      <a:r>
                        <a:rPr lang="en-US" sz="900" b="1" i="0" dirty="0">
                          <a:solidFill>
                            <a:schemeClr val="tx1"/>
                          </a:solidFill>
                          <a:latin typeface="Calibri" panose="020F0502020204030204" pitchFamily="34" charset="0"/>
                          <a:ea typeface="Open Sans Semibold" panose="020B0606030504020204" pitchFamily="34" charset="0"/>
                          <a:cs typeface="Calibri" panose="020F0502020204030204" pitchFamily="34" charset="0"/>
                          <a:sym typeface="Calibri"/>
                        </a:rPr>
                        <a:t>Work-Based Learning Activities</a:t>
                      </a:r>
                      <a:endParaRPr lang="en-US" sz="900" b="1" i="0" dirty="0">
                        <a:solidFill>
                          <a:schemeClr val="tx1"/>
                        </a:solidFill>
                        <a:latin typeface="Calibri" panose="020F0502020204030204" pitchFamily="34" charset="0"/>
                        <a:ea typeface="Open Sans Semibold" panose="020B0606030504020204" pitchFamily="34" charset="0"/>
                        <a:cs typeface="Calibri" panose="020F0502020204030204" pitchFamily="34" charset="0"/>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5098"/>
                      </a:schemeClr>
                    </a:solidFill>
                  </a:tcPr>
                </a:tc>
                <a:tc>
                  <a:txBody>
                    <a:bodyPr/>
                    <a:lstStyle/>
                    <a:p>
                      <a:pPr marL="171450" marR="0" lvl="0" indent="-171450" algn="l" defTabSz="914400" rtl="0" eaLnBrk="1" fontAlgn="auto" latinLnBrk="0" hangingPunct="1">
                        <a:lnSpc>
                          <a:spcPts val="900"/>
                        </a:lnSpc>
                        <a:spcBef>
                          <a:spcPts val="0"/>
                        </a:spcBef>
                        <a:spcAft>
                          <a:spcPts val="0"/>
                        </a:spcAft>
                        <a:buClr>
                          <a:schemeClr val="tx1"/>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Shadow a director of a non-profit that produces and delivers food for communities in need</a:t>
                      </a:r>
                    </a:p>
                    <a:p>
                      <a:pPr marL="171450" marR="0" lvl="0" indent="-171450" algn="l" defTabSz="914400" rtl="0" eaLnBrk="1" fontAlgn="auto" latinLnBrk="0" hangingPunct="1">
                        <a:lnSpc>
                          <a:spcPts val="900"/>
                        </a:lnSpc>
                        <a:spcBef>
                          <a:spcPts val="0"/>
                        </a:spcBef>
                        <a:spcAft>
                          <a:spcPts val="0"/>
                        </a:spcAft>
                        <a:buClr>
                          <a:schemeClr val="tx1"/>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Intern at a catering company and learn about food production for large-scale events</a:t>
                      </a:r>
                    </a:p>
                    <a:p>
                      <a:pPr marL="171450" marR="0" lvl="0" indent="-171450" algn="l" defTabSz="914400" rtl="0" eaLnBrk="1" fontAlgn="auto" latinLnBrk="0" hangingPunct="1">
                        <a:lnSpc>
                          <a:spcPts val="900"/>
                        </a:lnSpc>
                        <a:spcBef>
                          <a:spcPts val="0"/>
                        </a:spcBef>
                        <a:spcAft>
                          <a:spcPts val="0"/>
                        </a:spcAft>
                        <a:buClr>
                          <a:schemeClr val="tx1"/>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Work part-time in a restaurant as a line cook or chef</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5098"/>
                      </a:schemeClr>
                    </a:solidFill>
                  </a:tcPr>
                </a:tc>
                <a:extLst>
                  <a:ext uri="{0D108BD9-81ED-4DB2-BD59-A6C34878D82A}">
                    <a16:rowId xmlns:a16="http://schemas.microsoft.com/office/drawing/2014/main" val="2479243592"/>
                  </a:ext>
                </a:extLst>
              </a:tr>
              <a:tr h="755898">
                <a:tc>
                  <a:txBody>
                    <a:bodyPr/>
                    <a:lstStyle/>
                    <a:p>
                      <a:pPr marL="0" marR="0" lvl="0" indent="0" algn="r" defTabSz="914400" rtl="0" eaLnBrk="1" fontAlgn="auto" latinLnBrk="0" hangingPunct="1">
                        <a:lnSpc>
                          <a:spcPts val="900"/>
                        </a:lnSpc>
                        <a:spcBef>
                          <a:spcPts val="0"/>
                        </a:spcBef>
                        <a:spcAft>
                          <a:spcPts val="0"/>
                        </a:spcAft>
                        <a:buClrTx/>
                        <a:buSzTx/>
                        <a:buFontTx/>
                        <a:buNone/>
                        <a:tabLst/>
                        <a:defRPr/>
                      </a:pPr>
                      <a:r>
                        <a:rPr lang="en-US" sz="900" b="1" i="0" dirty="0">
                          <a:solidFill>
                            <a:schemeClr val="tx1"/>
                          </a:solidFill>
                          <a:latin typeface="Calibri" panose="020F0502020204030204" pitchFamily="34" charset="0"/>
                          <a:ea typeface="Open Sans Semibold" panose="020B0606030504020204" pitchFamily="34" charset="0"/>
                          <a:cs typeface="Calibri" panose="020F0502020204030204" pitchFamily="34" charset="0"/>
                          <a:sym typeface="Calibri"/>
                        </a:rPr>
                        <a:t>Expanded Learning Opportunities</a:t>
                      </a:r>
                      <a:endParaRPr lang="en-US" sz="900" b="1" i="0" dirty="0">
                        <a:solidFill>
                          <a:schemeClr val="tx1"/>
                        </a:solidFill>
                        <a:latin typeface="Calibri" panose="020F0502020204030204" pitchFamily="34" charset="0"/>
                        <a:ea typeface="Open Sans Semibold" panose="020B0606030504020204" pitchFamily="34" charset="0"/>
                        <a:cs typeface="Calibri" panose="020F0502020204030204" pitchFamily="34" charset="0"/>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20000"/>
                      </a:schemeClr>
                    </a:solidFill>
                  </a:tcPr>
                </a:tc>
                <a:tc>
                  <a:txBody>
                    <a:bodyPr/>
                    <a:lstStyle/>
                    <a:p>
                      <a:pPr marL="171450" marR="0" lvl="0" indent="-171450" algn="l" defTabSz="914400" rtl="0" eaLnBrk="1" fontAlgn="auto" latinLnBrk="0" hangingPunct="1">
                        <a:lnSpc>
                          <a:spcPts val="900"/>
                        </a:lnSpc>
                        <a:spcBef>
                          <a:spcPts val="0"/>
                        </a:spcBef>
                        <a:spcAft>
                          <a:spcPts val="0"/>
                        </a:spcAft>
                        <a:buClr>
                          <a:schemeClr val="tx1"/>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Participate in FCCLA</a:t>
                      </a:r>
                    </a:p>
                    <a:p>
                      <a:pPr marL="171450" marR="0" lvl="0" indent="-171450" algn="l" defTabSz="914400" rtl="0" eaLnBrk="1" fontAlgn="auto" latinLnBrk="0" hangingPunct="1">
                        <a:lnSpc>
                          <a:spcPts val="900"/>
                        </a:lnSpc>
                        <a:spcBef>
                          <a:spcPts val="0"/>
                        </a:spcBef>
                        <a:spcAft>
                          <a:spcPts val="0"/>
                        </a:spcAft>
                        <a:buClr>
                          <a:schemeClr val="tx1"/>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Participate in SkillsUSA</a:t>
                      </a:r>
                    </a:p>
                    <a:p>
                      <a:pPr marL="171450" marR="0" lvl="0" indent="-171450" algn="l" defTabSz="914400" rtl="0" eaLnBrk="1" fontAlgn="auto" latinLnBrk="0" hangingPunct="1">
                        <a:lnSpc>
                          <a:spcPts val="900"/>
                        </a:lnSpc>
                        <a:spcBef>
                          <a:spcPts val="0"/>
                        </a:spcBef>
                        <a:spcAft>
                          <a:spcPts val="0"/>
                        </a:spcAft>
                        <a:buClr>
                          <a:schemeClr val="tx1"/>
                        </a:buClr>
                        <a:buSzPts val="9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Participate in Texas Restaurant and Foodservice  Management Organization</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20000"/>
                      </a:schemeClr>
                    </a:solidFill>
                  </a:tcPr>
                </a:tc>
                <a:extLst>
                  <a:ext uri="{0D108BD9-81ED-4DB2-BD59-A6C34878D82A}">
                    <a16:rowId xmlns:a16="http://schemas.microsoft.com/office/drawing/2014/main" val="2752735340"/>
                  </a:ext>
                </a:extLst>
              </a:tr>
            </a:tbl>
          </a:graphicData>
        </a:graphic>
      </p:graphicFrame>
      <p:sp>
        <p:nvSpPr>
          <p:cNvPr id="26" name="Rectangle 25">
            <a:extLst>
              <a:ext uri="{FF2B5EF4-FFF2-40B4-BE49-F238E27FC236}">
                <a16:creationId xmlns:a16="http://schemas.microsoft.com/office/drawing/2014/main" id="{AC1903EC-A84D-594F-94A3-CABE34227C62}"/>
              </a:ext>
            </a:extLst>
          </p:cNvPr>
          <p:cNvSpPr/>
          <p:nvPr/>
        </p:nvSpPr>
        <p:spPr>
          <a:xfrm>
            <a:off x="218710" y="7852340"/>
            <a:ext cx="4288214"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effectLst/>
                <a:uLnTx/>
                <a:uFillTx/>
                <a:latin typeface="Calibri" panose="020F0502020204030204" pitchFamily="34" charset="0"/>
                <a:ea typeface="Open Sans Condensed Condensed" pitchFamily="2" charset="0"/>
                <a:cs typeface="Calibri" panose="020F0502020204030204" pitchFamily="34" charset="0"/>
              </a:rPr>
              <a:t>Aligned Industry-Based Certifications</a:t>
            </a:r>
          </a:p>
        </p:txBody>
      </p:sp>
      <p:sp>
        <p:nvSpPr>
          <p:cNvPr id="14" name="Google Shape;166;p1">
            <a:extLst>
              <a:ext uri="{FF2B5EF4-FFF2-40B4-BE49-F238E27FC236}">
                <a16:creationId xmlns:a16="http://schemas.microsoft.com/office/drawing/2014/main" id="{F3FFB454-99EA-E048-AE90-DD129590DE9E}"/>
              </a:ext>
            </a:extLst>
          </p:cNvPr>
          <p:cNvSpPr txBox="1"/>
          <p:nvPr/>
        </p:nvSpPr>
        <p:spPr>
          <a:xfrm>
            <a:off x="328584" y="8132148"/>
            <a:ext cx="4245741" cy="863231"/>
          </a:xfrm>
          <a:prstGeom prst="rect">
            <a:avLst/>
          </a:prstGeom>
          <a:noFill/>
          <a:ln>
            <a:noFill/>
          </a:ln>
        </p:spPr>
        <p:txBody>
          <a:bodyPr spcFirstLastPara="1" wrap="square" lIns="0" tIns="0" rIns="0" bIns="0" numCol="2" spcCol="0" anchor="t" anchorCtr="0">
            <a:noAutofit/>
          </a:bodyPr>
          <a:lstStyle/>
          <a:p>
            <a:pPr marL="127000" lvl="0" indent="-127000">
              <a:buSzPct val="10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sym typeface="Calibri"/>
              </a:rPr>
              <a:t>Certified Culinarian (CC)</a:t>
            </a:r>
          </a:p>
          <a:p>
            <a:pPr marL="127000" lvl="0" indent="-127000">
              <a:buSzPct val="10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sym typeface="Calibri"/>
              </a:rPr>
              <a:t>Certified Fundamentals Cook</a:t>
            </a:r>
          </a:p>
          <a:p>
            <a:pPr marL="127000" lvl="0" indent="-127000">
              <a:buSzPct val="10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sym typeface="Calibri"/>
              </a:rPr>
              <a:t>Certified Fundamentals Pastry Cook</a:t>
            </a:r>
          </a:p>
          <a:p>
            <a:pPr marL="127000" lvl="0" indent="-127000">
              <a:buSzPct val="10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sym typeface="Calibri"/>
              </a:rPr>
              <a:t>Certified Pastry Culinarian (CPC)</a:t>
            </a:r>
          </a:p>
          <a:p>
            <a:pPr marL="127000" lvl="0" indent="-127000">
              <a:buSzPct val="10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sym typeface="Calibri"/>
              </a:rPr>
              <a:t>Certified Restaurant Professional</a:t>
            </a:r>
          </a:p>
          <a:p>
            <a:pPr marL="127000" lvl="0" indent="-127000">
              <a:buSzPct val="10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sym typeface="Calibri"/>
              </a:rPr>
              <a:t>Commercial Foods</a:t>
            </a:r>
          </a:p>
          <a:p>
            <a:pPr marL="127000" lvl="0" indent="-127000">
              <a:buSzPct val="10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sym typeface="Calibri"/>
              </a:rPr>
              <a:t>Culinary Meat Selection &amp; Cookery Certification</a:t>
            </a:r>
          </a:p>
          <a:p>
            <a:pPr marL="127000" lvl="0" indent="-127000">
              <a:buSzPct val="10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sym typeface="Calibri"/>
              </a:rPr>
              <a:t>Food Protection Manager Certification</a:t>
            </a:r>
          </a:p>
          <a:p>
            <a:pPr marL="127000" lvl="0" indent="-127000">
              <a:buSzPct val="10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sym typeface="Calibri"/>
              </a:rPr>
              <a:t>Food Safety &amp; Science Certification</a:t>
            </a:r>
          </a:p>
          <a:p>
            <a:pPr marL="127000" lvl="0" indent="-127000">
              <a:buSzPct val="10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sym typeface="Calibri"/>
              </a:rPr>
              <a:t>Hospitality and Tourism Specialist</a:t>
            </a:r>
          </a:p>
          <a:p>
            <a:pPr marL="127000" lvl="0" indent="-127000">
              <a:buSzPct val="100000"/>
              <a:buFont typeface="Arial" panose="020B0604020202020204" pitchFamily="34" charset="0"/>
              <a:buChar char="•"/>
              <a:defRPr/>
            </a:pPr>
            <a:r>
              <a:rPr lang="en-US" sz="800" dirty="0" err="1">
                <a:latin typeface="Calibri" panose="020F0502020204030204" pitchFamily="34" charset="0"/>
                <a:ea typeface="Open Sans Light" panose="020B0606030504020204" pitchFamily="34" charset="0"/>
                <a:cs typeface="Calibri" panose="020F0502020204030204" pitchFamily="34" charset="0"/>
                <a:sym typeface="Calibri"/>
              </a:rPr>
              <a:t>ManageFirst</a:t>
            </a:r>
            <a:r>
              <a:rPr lang="en-US" sz="800" dirty="0">
                <a:latin typeface="Calibri" panose="020F0502020204030204" pitchFamily="34" charset="0"/>
                <a:ea typeface="Open Sans Light" panose="020B0606030504020204" pitchFamily="34" charset="0"/>
                <a:cs typeface="Calibri" panose="020F0502020204030204" pitchFamily="34" charset="0"/>
                <a:sym typeface="Calibri"/>
              </a:rPr>
              <a:t> Professional</a:t>
            </a:r>
          </a:p>
          <a:p>
            <a:pPr marL="127000" lvl="0" indent="-127000">
              <a:buSzPct val="10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sym typeface="Calibri"/>
              </a:rPr>
              <a:t>Meat Evaluation Certification</a:t>
            </a:r>
          </a:p>
          <a:p>
            <a:pPr marL="127000" lvl="0" indent="-127000">
              <a:buSzPct val="10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sym typeface="Calibri"/>
              </a:rPr>
              <a:t>Pre-Professional Certification in Culinary Arts</a:t>
            </a:r>
          </a:p>
          <a:p>
            <a:pPr marL="127000" lvl="0" indent="-127000">
              <a:buSzPct val="10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sym typeface="Calibri"/>
              </a:rPr>
              <a:t>Pre-Professional Certification in Food Science Fundamentals</a:t>
            </a:r>
          </a:p>
          <a:p>
            <a:pPr marL="127000" lvl="0" indent="-127000">
              <a:buSzPct val="100000"/>
              <a:buFont typeface="Arial" panose="020B0604020202020204" pitchFamily="34" charset="0"/>
              <a:buChar char="•"/>
              <a:defRPr/>
            </a:pPr>
            <a:r>
              <a:rPr lang="en-US" sz="800" dirty="0" err="1">
                <a:latin typeface="Calibri" panose="020F0502020204030204" pitchFamily="34" charset="0"/>
                <a:ea typeface="Open Sans Light" panose="020B0606030504020204" pitchFamily="34" charset="0"/>
                <a:cs typeface="Calibri" panose="020F0502020204030204" pitchFamily="34" charset="0"/>
                <a:sym typeface="Calibri"/>
              </a:rPr>
              <a:t>ServSafe</a:t>
            </a:r>
            <a:r>
              <a:rPr lang="en-US" sz="800" dirty="0">
                <a:latin typeface="Calibri" panose="020F0502020204030204" pitchFamily="34" charset="0"/>
                <a:ea typeface="Open Sans Light" panose="020B0606030504020204" pitchFamily="34" charset="0"/>
                <a:cs typeface="Calibri" panose="020F0502020204030204" pitchFamily="34" charset="0"/>
                <a:sym typeface="Calibri"/>
              </a:rPr>
              <a:t> Manager</a:t>
            </a:r>
            <a:endParaRPr kumimoji="0" lang="en-US" sz="800" b="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sym typeface="Calibri"/>
            </a:endParaRPr>
          </a:p>
        </p:txBody>
      </p:sp>
      <p:sp>
        <p:nvSpPr>
          <p:cNvPr id="17" name="Rectangle 16">
            <a:extLst>
              <a:ext uri="{FF2B5EF4-FFF2-40B4-BE49-F238E27FC236}">
                <a16:creationId xmlns:a16="http://schemas.microsoft.com/office/drawing/2014/main" id="{8901CE91-ECE6-7049-B499-17887E1ED1D4}"/>
              </a:ext>
              <a:ext uri="{C183D7F6-B498-43B3-948B-1728B52AA6E4}">
                <adec:decorative xmlns:adec="http://schemas.microsoft.com/office/drawing/2017/decorative" val="1"/>
              </a:ext>
            </a:extLst>
          </p:cNvPr>
          <p:cNvSpPr/>
          <p:nvPr/>
        </p:nvSpPr>
        <p:spPr>
          <a:xfrm>
            <a:off x="4675133" y="2936400"/>
            <a:ext cx="3116932" cy="7054219"/>
          </a:xfrm>
          <a:prstGeom prst="rect">
            <a:avLst/>
          </a:prstGeom>
          <a:solidFill>
            <a:schemeClr val="accent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E7E3DB"/>
              </a:solidFill>
              <a:effectLst/>
              <a:uLnTx/>
              <a:uFillTx/>
              <a:latin typeface="Calibri" panose="020F0502020204030204" pitchFamily="34" charset="0"/>
              <a:cs typeface="Calibri" panose="020F0502020204030204" pitchFamily="34" charset="0"/>
            </a:endParaRPr>
          </a:p>
        </p:txBody>
      </p:sp>
      <p:sp>
        <p:nvSpPr>
          <p:cNvPr id="47" name="Rectangle 46">
            <a:extLst>
              <a:ext uri="{FF2B5EF4-FFF2-40B4-BE49-F238E27FC236}">
                <a16:creationId xmlns:a16="http://schemas.microsoft.com/office/drawing/2014/main" id="{1769ED0C-06E7-7F46-B005-75B0FEB7C386}"/>
              </a:ext>
            </a:extLst>
          </p:cNvPr>
          <p:cNvSpPr/>
          <p:nvPr/>
        </p:nvSpPr>
        <p:spPr>
          <a:xfrm>
            <a:off x="4779100" y="3132852"/>
            <a:ext cx="2948110" cy="292388"/>
          </a:xfrm>
          <a:prstGeom prst="rect">
            <a:avLst/>
          </a:prstGeom>
        </p:spPr>
        <p:txBody>
          <a:bodyPr wrap="square">
            <a:spAutoFit/>
          </a:bodyPr>
          <a:lstStyle/>
          <a:p>
            <a:pPr marL="0" marR="0" lvl="0" indent="0" algn="l" defTabSz="914400" rtl="0" eaLnBrk="1" fontAlgn="auto" latinLnBrk="0" hangingPunct="1">
              <a:lnSpc>
                <a:spcPct val="100000"/>
              </a:lnSpc>
              <a:spcBef>
                <a:spcPts val="0"/>
              </a:spcBef>
              <a:buClr>
                <a:srgbClr val="363534"/>
              </a:buClr>
              <a:buSzTx/>
              <a:buFontTx/>
              <a:buNone/>
              <a:tabLst/>
              <a:defRPr/>
            </a:pPr>
            <a:r>
              <a:rPr kumimoji="0" lang="en-US" sz="1300" b="1" i="0" u="none" strike="noStrike" kern="1200" cap="none" spc="0" normalizeH="0" baseline="0" noProof="0" dirty="0">
                <a:ln>
                  <a:noFill/>
                </a:ln>
                <a:effectLst/>
                <a:uLnTx/>
                <a:uFillTx/>
                <a:latin typeface="Calibri" panose="020F0502020204030204" pitchFamily="34" charset="0"/>
                <a:ea typeface="Open Sans Condensed Condensed" pitchFamily="2" charset="0"/>
                <a:cs typeface="Calibri" panose="020F0502020204030204" pitchFamily="34" charset="0"/>
                <a:sym typeface="Calibri"/>
              </a:rPr>
              <a:t>Example Postsecondary Opportunities</a:t>
            </a:r>
          </a:p>
        </p:txBody>
      </p:sp>
      <p:sp>
        <p:nvSpPr>
          <p:cNvPr id="23" name="Google Shape;163;p1">
            <a:extLst>
              <a:ext uri="{FF2B5EF4-FFF2-40B4-BE49-F238E27FC236}">
                <a16:creationId xmlns:a16="http://schemas.microsoft.com/office/drawing/2014/main" id="{1ACA50DF-1E3A-1C45-A12E-E10648D51069}"/>
              </a:ext>
            </a:extLst>
          </p:cNvPr>
          <p:cNvSpPr txBox="1"/>
          <p:nvPr/>
        </p:nvSpPr>
        <p:spPr>
          <a:xfrm>
            <a:off x="4779100" y="3392891"/>
            <a:ext cx="2984561" cy="1724653"/>
          </a:xfrm>
          <a:prstGeom prst="rect">
            <a:avLst/>
          </a:prstGeom>
          <a:noFill/>
          <a:ln>
            <a:noFill/>
          </a:ln>
        </p:spPr>
        <p:txBody>
          <a:bodyPr spcFirstLastPara="1" wrap="square" lIns="91425" tIns="45700" rIns="91425" bIns="45700" anchor="t" anchorCtr="0">
            <a:noAutofit/>
          </a:bodyPr>
          <a:lstStyle/>
          <a:p>
            <a:pPr marL="114300" marR="0" lvl="0" indent="-114300" algn="l" defTabSz="914400" rtl="0" eaLnBrk="1" fontAlgn="auto" latinLnBrk="0" hangingPunct="1">
              <a:spcBef>
                <a:spcPts val="0"/>
              </a:spcBef>
              <a:spcAft>
                <a:spcPts val="0"/>
              </a:spcAft>
              <a:buClr>
                <a:srgbClr val="363534"/>
              </a:buClr>
              <a:buSzTx/>
              <a:buFont typeface="Arial"/>
              <a:buNone/>
              <a:tabLst/>
              <a:defRPr/>
            </a:pPr>
            <a:r>
              <a:rPr kumimoji="0" lang="en-US" sz="900" b="1" i="0" u="none" strike="noStrike" kern="1200" cap="none" spc="0" normalizeH="0" baseline="0" noProof="0" dirty="0">
                <a:ln>
                  <a:noFill/>
                </a:ln>
                <a:effectLst/>
                <a:uLnTx/>
                <a:uFillTx/>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Associate Degrees</a:t>
            </a:r>
            <a:endParaRPr kumimoji="0" sz="900" b="1" i="0" u="none" strike="noStrike" kern="1200" cap="none" spc="0" normalizeH="0" baseline="0" noProof="0" dirty="0">
              <a:ln>
                <a:noFill/>
              </a:ln>
              <a:effectLst/>
              <a:uLnTx/>
              <a:uFillTx/>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endParaRPr>
          </a:p>
          <a:p>
            <a:pPr marL="171450" lvl="0" indent="-171450">
              <a:lnSpc>
                <a:spcPts val="1000"/>
              </a:lnSpc>
              <a:buSzPct val="100000"/>
              <a:buFont typeface="Arial" panose="020B0604020202020204" pitchFamily="34" charset="0"/>
              <a:buChar char="•"/>
              <a:defRPr/>
            </a:pPr>
            <a:r>
              <a:rPr lang="en-US" sz="900" dirty="0">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Culinary Arts</a:t>
            </a:r>
          </a:p>
          <a:p>
            <a:pPr marL="171450" lvl="0" indent="-171450">
              <a:lnSpc>
                <a:spcPts val="1000"/>
              </a:lnSpc>
              <a:buSzPct val="100000"/>
              <a:buFont typeface="Arial" panose="020B0604020202020204" pitchFamily="34" charset="0"/>
              <a:buChar char="•"/>
              <a:defRPr/>
            </a:pPr>
            <a:r>
              <a:rPr lang="en-US" sz="900" dirty="0">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Baking and Pastry Arts</a:t>
            </a:r>
          </a:p>
          <a:p>
            <a:pPr lvl="0">
              <a:lnSpc>
                <a:spcPts val="700"/>
              </a:lnSpc>
              <a:buClr>
                <a:srgbClr val="363534"/>
              </a:buClr>
              <a:buSzPts val="800"/>
              <a:defRPr/>
            </a:pPr>
            <a:endParaRPr lang="en-US" sz="900" b="1" dirty="0">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endParaRPr>
          </a:p>
          <a:p>
            <a:pPr lvl="0">
              <a:buClr>
                <a:srgbClr val="363534"/>
              </a:buClr>
              <a:buSzPts val="800"/>
              <a:defRPr/>
            </a:pPr>
            <a:r>
              <a:rPr kumimoji="0" lang="en-US" sz="900" b="1" i="0" u="none" strike="noStrike" kern="1200" cap="none" spc="0" normalizeH="0" baseline="0" noProof="0" dirty="0">
                <a:ln>
                  <a:noFill/>
                </a:ln>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Bachelor’s Degrees</a:t>
            </a:r>
          </a:p>
          <a:p>
            <a:pPr marL="171450" lvl="0" indent="-171450">
              <a:lnSpc>
                <a:spcPts val="1000"/>
              </a:lnSpc>
              <a:buSzPct val="100000"/>
              <a:buFont typeface="Arial" panose="020B0604020202020204" pitchFamily="34" charset="0"/>
              <a:buChar char="•"/>
              <a:defRPr/>
            </a:pPr>
            <a:r>
              <a:rPr lang="en-US" sz="900" dirty="0">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Hotel/Motel Administration/Management</a:t>
            </a:r>
          </a:p>
          <a:p>
            <a:pPr marL="171450" lvl="0" indent="-171450">
              <a:lnSpc>
                <a:spcPts val="1000"/>
              </a:lnSpc>
              <a:buSzPct val="100000"/>
              <a:buFont typeface="Arial" panose="020B0604020202020204" pitchFamily="34" charset="0"/>
              <a:buChar char="•"/>
              <a:defRPr/>
            </a:pPr>
            <a:r>
              <a:rPr lang="en-US" sz="900" dirty="0">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Culinary Science</a:t>
            </a:r>
          </a:p>
          <a:p>
            <a:pPr lvl="0">
              <a:lnSpc>
                <a:spcPts val="700"/>
              </a:lnSpc>
              <a:buClr>
                <a:srgbClr val="363534"/>
              </a:buClr>
              <a:buSzPts val="800"/>
              <a:defRPr/>
            </a:pPr>
            <a:endParaRPr lang="en-US" sz="900" dirty="0">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endParaRPr>
          </a:p>
          <a:p>
            <a:pPr lvl="0">
              <a:buClr>
                <a:srgbClr val="363534"/>
              </a:buClr>
              <a:buSzPts val="800"/>
              <a:defRPr/>
            </a:pPr>
            <a:r>
              <a:rPr kumimoji="0" lang="en-US" sz="900" b="1" i="0" u="none" strike="noStrike" kern="1200" cap="none" spc="0" normalizeH="0" baseline="0" noProof="0" dirty="0">
                <a:ln>
                  <a:noFill/>
                </a:ln>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Master’s, Doctoral, and Professional Degrees</a:t>
            </a:r>
            <a:endParaRPr kumimoji="0" lang="en-US" sz="900" b="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endParaRPr>
          </a:p>
          <a:p>
            <a:pPr marL="171450" lvl="0" indent="-171450">
              <a:lnSpc>
                <a:spcPts val="1000"/>
              </a:lnSpc>
              <a:buSzPct val="100000"/>
              <a:buFont typeface="Arial" panose="020B0604020202020204" pitchFamily="34" charset="0"/>
              <a:buChar char="•"/>
              <a:defRPr/>
            </a:pPr>
            <a:r>
              <a:rPr lang="en-US" sz="900" dirty="0">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Organizational Leadership</a:t>
            </a:r>
          </a:p>
          <a:p>
            <a:pPr marL="171450" lvl="0" indent="-171450">
              <a:lnSpc>
                <a:spcPts val="1000"/>
              </a:lnSpc>
              <a:buSzPct val="100000"/>
              <a:buFont typeface="Arial" panose="020B0604020202020204" pitchFamily="34" charset="0"/>
              <a:buChar char="•"/>
              <a:defRPr/>
            </a:pPr>
            <a:r>
              <a:rPr lang="en-US" sz="900" dirty="0">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Foodservice Systems Administration/</a:t>
            </a:r>
            <a:r>
              <a:rPr lang="en-US" sz="900" dirty="0">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Management</a:t>
            </a:r>
          </a:p>
          <a:p>
            <a:pPr marL="114300" indent="-114300">
              <a:lnSpc>
                <a:spcPts val="700"/>
              </a:lnSpc>
              <a:buClr>
                <a:srgbClr val="363534"/>
              </a:buClr>
              <a:buSzPts val="800"/>
              <a:buFontTx/>
              <a:buChar char="•"/>
              <a:defRPr/>
            </a:pPr>
            <a:endParaRPr lang="en-US" sz="900" dirty="0">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endParaRPr>
          </a:p>
          <a:p>
            <a:pPr>
              <a:lnSpc>
                <a:spcPts val="1000"/>
              </a:lnSpc>
              <a:buClr>
                <a:srgbClr val="363534"/>
              </a:buClr>
              <a:buSzPts val="800"/>
              <a:defRPr/>
            </a:pPr>
            <a:r>
              <a:rPr kumimoji="0" lang="en-US" sz="900" b="1" i="0" u="none" strike="noStrike" kern="1200" cap="none" spc="0" normalizeH="0" baseline="0" noProof="0" dirty="0">
                <a:ln>
                  <a:noFill/>
                </a:ln>
                <a:effectLst/>
                <a:uLnTx/>
                <a:uFillTx/>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Additional Stackable IBCs/License</a:t>
            </a:r>
            <a:endParaRPr kumimoji="0" lang="en-US" sz="900" b="1" i="0" u="none" strike="noStrike" kern="1200" cap="none" spc="0" normalizeH="0" baseline="0" noProof="0" dirty="0">
              <a:ln>
                <a:noFill/>
              </a:ln>
              <a:effectLst/>
              <a:uLnTx/>
              <a:uFillTx/>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endParaRPr>
          </a:p>
          <a:p>
            <a:pPr marL="171450" indent="-171450">
              <a:lnSpc>
                <a:spcPts val="1000"/>
              </a:lnSpc>
              <a:buSzPct val="100000"/>
              <a:buFont typeface="Arial" panose="020B0604020202020204" pitchFamily="34" charset="0"/>
              <a:buChar char="•"/>
              <a:defRPr/>
            </a:pPr>
            <a:r>
              <a:rPr lang="en-US" sz="900" dirty="0">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Food Manager License</a:t>
            </a:r>
          </a:p>
        </p:txBody>
      </p:sp>
      <p:sp>
        <p:nvSpPr>
          <p:cNvPr id="46" name="Double Bracket 45">
            <a:extLst>
              <a:ext uri="{FF2B5EF4-FFF2-40B4-BE49-F238E27FC236}">
                <a16:creationId xmlns:a16="http://schemas.microsoft.com/office/drawing/2014/main" id="{29723102-B029-6046-AE5F-B64631A4EF05}"/>
              </a:ext>
              <a:ext uri="{C183D7F6-B498-43B3-948B-1728B52AA6E4}">
                <adec:decorative xmlns:adec="http://schemas.microsoft.com/office/drawing/2017/decorative" val="1"/>
              </a:ext>
            </a:extLst>
          </p:cNvPr>
          <p:cNvSpPr/>
          <p:nvPr/>
        </p:nvSpPr>
        <p:spPr>
          <a:xfrm>
            <a:off x="5327502" y="6406912"/>
            <a:ext cx="1899685" cy="837661"/>
          </a:xfrm>
          <a:prstGeom prst="bracketPair">
            <a:avLst/>
          </a:prstGeom>
          <a:solidFill>
            <a:schemeClr val="bg1">
              <a:alpha val="6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sp>
        <p:nvSpPr>
          <p:cNvPr id="15" name="Rectangle 14">
            <a:extLst>
              <a:ext uri="{FF2B5EF4-FFF2-40B4-BE49-F238E27FC236}">
                <a16:creationId xmlns:a16="http://schemas.microsoft.com/office/drawing/2014/main" id="{015EAF6B-99CE-4B46-8970-C84F35537098}"/>
              </a:ext>
            </a:extLst>
          </p:cNvPr>
          <p:cNvSpPr/>
          <p:nvPr/>
        </p:nvSpPr>
        <p:spPr>
          <a:xfrm>
            <a:off x="5384580" y="6010220"/>
            <a:ext cx="2396620" cy="29238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363534"/>
                </a:solidFill>
                <a:effectLst/>
                <a:uLnTx/>
                <a:uFillTx/>
                <a:latin typeface="Calibri" panose="020F0502020204030204" pitchFamily="34" charset="0"/>
                <a:ea typeface="Open Sans Condensed Condensed" pitchFamily="2" charset="0"/>
                <a:cs typeface="Calibri" panose="020F0502020204030204" pitchFamily="34" charset="0"/>
              </a:rPr>
              <a:t>Example Aligned Occupations   </a:t>
            </a:r>
          </a:p>
        </p:txBody>
      </p:sp>
      <p:sp>
        <p:nvSpPr>
          <p:cNvPr id="7" name="TextBox 6">
            <a:extLst>
              <a:ext uri="{FF2B5EF4-FFF2-40B4-BE49-F238E27FC236}">
                <a16:creationId xmlns:a16="http://schemas.microsoft.com/office/drawing/2014/main" id="{5ECE42AF-E901-D54D-9617-6AE15DB37D6C}"/>
              </a:ext>
            </a:extLst>
          </p:cNvPr>
          <p:cNvSpPr txBox="1"/>
          <p:nvPr/>
        </p:nvSpPr>
        <p:spPr>
          <a:xfrm>
            <a:off x="5403388" y="6435242"/>
            <a:ext cx="1934240" cy="198601"/>
          </a:xfrm>
          <a:prstGeom prst="rect">
            <a:avLst/>
          </a:prstGeom>
          <a:noFill/>
        </p:spPr>
        <p:txBody>
          <a:bodyPr wrap="square" rtlCol="0">
            <a:noAutofit/>
          </a:bodyPr>
          <a:lstStyle/>
          <a:p>
            <a:pPr lvl="0" defTabSz="1341150">
              <a:buClr>
                <a:prstClr val="black"/>
              </a:buClr>
              <a:buSzPts val="800"/>
              <a:defRPr/>
            </a:pPr>
            <a:r>
              <a:rPr lang="en-US" sz="1100" b="1" i="1" dirty="0">
                <a:latin typeface="Calibri" panose="020F0502020204030204" pitchFamily="34" charset="0"/>
                <a:ea typeface="Open Sans Semibold" panose="020B0606030504020204" pitchFamily="34" charset="0"/>
                <a:cs typeface="Calibri" panose="020F0502020204030204" pitchFamily="34" charset="0"/>
                <a:sym typeface="Calibri"/>
              </a:rPr>
              <a:t>Food Service Managers</a:t>
            </a:r>
          </a:p>
        </p:txBody>
      </p:sp>
      <p:sp>
        <p:nvSpPr>
          <p:cNvPr id="31" name="TextBox 30">
            <a:extLst>
              <a:ext uri="{FF2B5EF4-FFF2-40B4-BE49-F238E27FC236}">
                <a16:creationId xmlns:a16="http://schemas.microsoft.com/office/drawing/2014/main" id="{6BC50869-F11E-6140-9A7D-20A0EA8F797B}"/>
              </a:ext>
            </a:extLst>
          </p:cNvPr>
          <p:cNvSpPr txBox="1"/>
          <p:nvPr/>
        </p:nvSpPr>
        <p:spPr>
          <a:xfrm>
            <a:off x="5434543" y="6632814"/>
            <a:ext cx="1939172" cy="752688"/>
          </a:xfrm>
          <a:prstGeom prst="rect">
            <a:avLst/>
          </a:prstGeom>
          <a:noFill/>
        </p:spPr>
        <p:txBody>
          <a:bodyPr wrap="square" rtlCol="0">
            <a:noAutofit/>
          </a:bodyPr>
          <a:lstStyle/>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kumimoji="0" lang="en-US" sz="1000" b="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sym typeface="Calibri"/>
              </a:rPr>
              <a:t>Median Wage: </a:t>
            </a:r>
            <a:r>
              <a:rPr kumimoji="0" lang="en-US" sz="100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r>
              <a:rPr kumimoji="0" lang="en-US" sz="100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rPr>
              <a:t>61,748</a:t>
            </a: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kumimoji="0" lang="en-US" sz="1000" b="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rPr>
              <a:t>Annual Openings: 2,941</a:t>
            </a: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lang="en-US" sz="1000" dirty="0">
                <a:latin typeface="Calibri" panose="020F0502020204030204" pitchFamily="34" charset="0"/>
                <a:ea typeface="Open Sans Light" panose="020B0606030504020204" pitchFamily="34" charset="0"/>
                <a:cs typeface="Calibri" panose="020F0502020204030204" pitchFamily="34" charset="0"/>
                <a:sym typeface="Calibri"/>
              </a:rPr>
              <a:t>10-Year </a:t>
            </a:r>
            <a:r>
              <a:rPr kumimoji="0" lang="en-US" sz="1000" b="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sym typeface="Calibri"/>
              </a:rPr>
              <a:t>Growth</a:t>
            </a:r>
            <a:r>
              <a:rPr kumimoji="0" lang="en-US" sz="1000" b="0" i="0" u="none" strike="noStrike" kern="1200" cap="none" spc="0" normalizeH="0" baseline="0" noProof="0">
                <a:ln>
                  <a:noFill/>
                </a:ln>
                <a:effectLst/>
                <a:uLnTx/>
                <a:uFillTx/>
                <a:latin typeface="Calibri" panose="020F0502020204030204" pitchFamily="34" charset="0"/>
                <a:ea typeface="Open Sans Light" panose="020B0606030504020204" pitchFamily="34" charset="0"/>
                <a:cs typeface="Calibri" panose="020F0502020204030204" pitchFamily="34" charset="0"/>
                <a:sym typeface="Calibri"/>
              </a:rPr>
              <a:t>: 15%</a:t>
            </a:r>
            <a:endParaRPr kumimoji="0" lang="en-US" sz="1000" b="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45" name="Double Bracket 44">
            <a:extLst>
              <a:ext uri="{FF2B5EF4-FFF2-40B4-BE49-F238E27FC236}">
                <a16:creationId xmlns:a16="http://schemas.microsoft.com/office/drawing/2014/main" id="{3BA72D32-C034-BD46-AA07-443AFE5B1384}"/>
              </a:ext>
              <a:ext uri="{C183D7F6-B498-43B3-948B-1728B52AA6E4}">
                <adec:decorative xmlns:adec="http://schemas.microsoft.com/office/drawing/2017/decorative" val="1"/>
              </a:ext>
            </a:extLst>
          </p:cNvPr>
          <p:cNvSpPr/>
          <p:nvPr/>
        </p:nvSpPr>
        <p:spPr>
          <a:xfrm>
            <a:off x="5327502" y="7332664"/>
            <a:ext cx="1901952" cy="837340"/>
          </a:xfrm>
          <a:prstGeom prst="bracketPair">
            <a:avLst/>
          </a:prstGeom>
          <a:solidFill>
            <a:schemeClr val="bg1">
              <a:alpha val="6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sp>
        <p:nvSpPr>
          <p:cNvPr id="33" name="TextBox 32">
            <a:extLst>
              <a:ext uri="{FF2B5EF4-FFF2-40B4-BE49-F238E27FC236}">
                <a16:creationId xmlns:a16="http://schemas.microsoft.com/office/drawing/2014/main" id="{322A8830-FB08-DD4C-9E74-0415193C983F}"/>
              </a:ext>
            </a:extLst>
          </p:cNvPr>
          <p:cNvSpPr txBox="1"/>
          <p:nvPr/>
        </p:nvSpPr>
        <p:spPr>
          <a:xfrm>
            <a:off x="5392385" y="7362113"/>
            <a:ext cx="1814209" cy="238027"/>
          </a:xfrm>
          <a:prstGeom prst="rect">
            <a:avLst/>
          </a:prstGeom>
          <a:noFill/>
        </p:spPr>
        <p:txBody>
          <a:bodyPr wrap="square" rtlCol="0">
            <a:noAutofit/>
          </a:bodyPr>
          <a:lstStyle/>
          <a:p>
            <a:pPr lvl="0" defTabSz="1341150">
              <a:buClr>
                <a:prstClr val="black"/>
              </a:buClr>
              <a:buSzPts val="800"/>
              <a:defRPr/>
            </a:pPr>
            <a:r>
              <a:rPr lang="en-US" sz="1100" b="1" i="1" dirty="0">
                <a:latin typeface="Calibri" panose="020F0502020204030204" pitchFamily="34" charset="0"/>
                <a:ea typeface="Open Sans Semibold" panose="020B0606030504020204" pitchFamily="34" charset="0"/>
                <a:cs typeface="Calibri" panose="020F0502020204030204" pitchFamily="34" charset="0"/>
                <a:sym typeface="Calibri"/>
              </a:rPr>
              <a:t>Chefs and Head Cooks</a:t>
            </a:r>
            <a:br>
              <a:rPr lang="en-US" sz="1100" b="1" i="1" dirty="0">
                <a:latin typeface="Calibri" panose="020F0502020204030204" pitchFamily="34" charset="0"/>
                <a:ea typeface="Open Sans Semibold" panose="020B0606030504020204" pitchFamily="34" charset="0"/>
                <a:cs typeface="Calibri" panose="020F0502020204030204" pitchFamily="34" charset="0"/>
                <a:sym typeface="Calibri"/>
              </a:rPr>
            </a:br>
            <a:endParaRPr kumimoji="0" lang="en-US" sz="1100" b="1" i="1" u="none" strike="noStrike" kern="1200" cap="none" spc="0" normalizeH="0" baseline="0" noProof="0" dirty="0">
              <a:ln>
                <a:noFill/>
              </a:ln>
              <a:effectLst/>
              <a:uLnTx/>
              <a:uFillTx/>
              <a:latin typeface="Calibri" panose="020F0502020204030204" pitchFamily="34" charset="0"/>
              <a:ea typeface="Open Sans Semibold" panose="020B0606030504020204" pitchFamily="34" charset="0"/>
              <a:cs typeface="Calibri" panose="020F0502020204030204" pitchFamily="34" charset="0"/>
            </a:endParaRPr>
          </a:p>
        </p:txBody>
      </p:sp>
      <p:sp>
        <p:nvSpPr>
          <p:cNvPr id="34" name="TextBox 33">
            <a:extLst>
              <a:ext uri="{FF2B5EF4-FFF2-40B4-BE49-F238E27FC236}">
                <a16:creationId xmlns:a16="http://schemas.microsoft.com/office/drawing/2014/main" id="{53A39835-03FC-214F-8A58-02640F31131C}"/>
              </a:ext>
            </a:extLst>
          </p:cNvPr>
          <p:cNvSpPr txBox="1"/>
          <p:nvPr/>
        </p:nvSpPr>
        <p:spPr>
          <a:xfrm>
            <a:off x="5417269" y="7563183"/>
            <a:ext cx="1802789" cy="669904"/>
          </a:xfrm>
          <a:prstGeom prst="rect">
            <a:avLst/>
          </a:prstGeom>
          <a:noFill/>
        </p:spPr>
        <p:txBody>
          <a:bodyPr wrap="square" rtlCol="0">
            <a:noAutofit/>
          </a:bodyPr>
          <a:lstStyle/>
          <a:p>
            <a:pPr lvl="0" defTabSz="1341150">
              <a:lnSpc>
                <a:spcPts val="1250"/>
              </a:lnSpc>
              <a:buClr>
                <a:prstClr val="black"/>
              </a:buClr>
              <a:buSzPts val="800"/>
              <a:defRPr/>
            </a:pPr>
            <a:r>
              <a:rPr kumimoji="0" lang="en-US" sz="1000" b="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sym typeface="Calibri"/>
              </a:rPr>
              <a:t>Median Wage</a:t>
            </a:r>
            <a:r>
              <a:rPr kumimoji="0" lang="en-US" sz="100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r>
              <a:rPr lang="en-US" sz="1000" dirty="0">
                <a:latin typeface="Calibri" panose="020F0502020204030204" pitchFamily="34" charset="0"/>
                <a:ea typeface="Open Sans Light" panose="020B0606030504020204" pitchFamily="34" charset="0"/>
                <a:cs typeface="Calibri" panose="020F0502020204030204" pitchFamily="34" charset="0"/>
              </a:rPr>
              <a:t>48,557</a:t>
            </a:r>
            <a:endParaRPr kumimoji="0" lang="en-US" sz="100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endParaRPr>
          </a:p>
          <a:p>
            <a:pPr lvl="0" defTabSz="1341150">
              <a:lnSpc>
                <a:spcPts val="1250"/>
              </a:lnSpc>
              <a:buClr>
                <a:prstClr val="black"/>
              </a:buClr>
              <a:buSzPts val="800"/>
              <a:defRPr/>
            </a:pPr>
            <a:r>
              <a:rPr kumimoji="0" lang="en-US" sz="1000" b="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rPr>
              <a:t>Annual Openings: </a:t>
            </a:r>
            <a:r>
              <a:rPr lang="en-US" sz="1000" dirty="0">
                <a:latin typeface="Calibri" panose="020F0502020204030204" pitchFamily="34" charset="0"/>
                <a:ea typeface="Open Sans Light" panose="020B0606030504020204" pitchFamily="34" charset="0"/>
                <a:cs typeface="Calibri" panose="020F0502020204030204" pitchFamily="34" charset="0"/>
              </a:rPr>
              <a:t>2,699</a:t>
            </a:r>
            <a:endParaRPr kumimoji="0" lang="en-US" sz="1000" b="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endParaRPr>
          </a:p>
          <a:p>
            <a:pPr lvl="0" defTabSz="1341150">
              <a:lnSpc>
                <a:spcPts val="1250"/>
              </a:lnSpc>
              <a:buClr>
                <a:prstClr val="black"/>
              </a:buClr>
              <a:buSzPts val="800"/>
              <a:defRPr/>
            </a:pPr>
            <a:r>
              <a:rPr lang="en-US" sz="1000" dirty="0">
                <a:latin typeface="Calibri" panose="020F0502020204030204" pitchFamily="34" charset="0"/>
                <a:ea typeface="Open Sans Light" panose="020B0606030504020204" pitchFamily="34" charset="0"/>
                <a:cs typeface="Calibri" panose="020F0502020204030204" pitchFamily="34" charset="0"/>
                <a:sym typeface="Calibri"/>
              </a:rPr>
              <a:t>10-Year </a:t>
            </a:r>
            <a:r>
              <a:rPr kumimoji="0" lang="en-US" sz="1000" b="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sym typeface="Calibri"/>
              </a:rPr>
              <a:t>Growth: 37%</a:t>
            </a:r>
            <a:endParaRPr kumimoji="0" lang="en-US" sz="900" b="1" i="1" u="none" strike="noStrike" kern="1200" cap="none" spc="0" normalizeH="0" baseline="0" noProof="0" dirty="0">
              <a:ln>
                <a:noFill/>
              </a:ln>
              <a:effectLst/>
              <a:uLnTx/>
              <a:uFillTx/>
              <a:latin typeface="Calibri" panose="020F0502020204030204" pitchFamily="34" charset="0"/>
              <a:ea typeface="Open Sans Semibold" panose="020B0606030504020204" pitchFamily="34" charset="0"/>
              <a:cs typeface="Calibri" panose="020F0502020204030204" pitchFamily="34" charset="0"/>
            </a:endParaRP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kumimoji="0" lang="en-US" sz="1000" b="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rPr>
              <a:t> </a:t>
            </a:r>
          </a:p>
        </p:txBody>
      </p:sp>
      <p:sp>
        <p:nvSpPr>
          <p:cNvPr id="32" name="Double Bracket 31">
            <a:extLst>
              <a:ext uri="{FF2B5EF4-FFF2-40B4-BE49-F238E27FC236}">
                <a16:creationId xmlns:a16="http://schemas.microsoft.com/office/drawing/2014/main" id="{C158C378-9848-B245-98F2-BA389079EE25}"/>
              </a:ext>
              <a:ext uri="{C183D7F6-B498-43B3-948B-1728B52AA6E4}">
                <adec:decorative xmlns:adec="http://schemas.microsoft.com/office/drawing/2017/decorative" val="1"/>
              </a:ext>
            </a:extLst>
          </p:cNvPr>
          <p:cNvSpPr/>
          <p:nvPr/>
        </p:nvSpPr>
        <p:spPr>
          <a:xfrm>
            <a:off x="5327502" y="8261082"/>
            <a:ext cx="1901952" cy="1010869"/>
          </a:xfrm>
          <a:prstGeom prst="bracketPair">
            <a:avLst/>
          </a:prstGeom>
          <a:solidFill>
            <a:schemeClr val="bg1">
              <a:alpha val="6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sp>
        <p:nvSpPr>
          <p:cNvPr id="35" name="TextBox 34">
            <a:extLst>
              <a:ext uri="{FF2B5EF4-FFF2-40B4-BE49-F238E27FC236}">
                <a16:creationId xmlns:a16="http://schemas.microsoft.com/office/drawing/2014/main" id="{86836B01-57B0-8443-920B-F0A28CAAA2E7}"/>
              </a:ext>
            </a:extLst>
          </p:cNvPr>
          <p:cNvSpPr txBox="1"/>
          <p:nvPr/>
        </p:nvSpPr>
        <p:spPr>
          <a:xfrm>
            <a:off x="5396022" y="8282631"/>
            <a:ext cx="1934240" cy="198601"/>
          </a:xfrm>
          <a:prstGeom prst="rect">
            <a:avLst/>
          </a:prstGeom>
          <a:noFill/>
        </p:spPr>
        <p:txBody>
          <a:bodyPr wrap="square" rtlCol="0">
            <a:noAutofit/>
          </a:bodyPr>
          <a:lstStyle/>
          <a:p>
            <a:pPr lvl="0" defTabSz="1341150">
              <a:buClr>
                <a:prstClr val="black"/>
              </a:buClr>
              <a:buSzPts val="800"/>
              <a:defRPr/>
            </a:pPr>
            <a:r>
              <a:rPr kumimoji="0" lang="en-US" sz="1100" b="1" i="1" u="none" strike="noStrike" kern="1200" cap="none" spc="0" normalizeH="0" baseline="0" noProof="0" dirty="0">
                <a:ln>
                  <a:noFill/>
                </a:ln>
                <a:effectLst/>
                <a:uLnTx/>
                <a:uFillTx/>
                <a:latin typeface="Calibri" panose="020F0502020204030204" pitchFamily="34" charset="0"/>
                <a:ea typeface="Open Sans Semibold" panose="020B0606030504020204" pitchFamily="34" charset="0"/>
                <a:cs typeface="Calibri" panose="020F0502020204030204" pitchFamily="34" charset="0"/>
                <a:sym typeface="Calibri"/>
              </a:rPr>
              <a:t>General and Operations Managers</a:t>
            </a:r>
            <a:endParaRPr kumimoji="0" lang="en-US" sz="1100" b="1" i="1" u="none" strike="noStrike" kern="1200" cap="none" spc="0" normalizeH="0" baseline="0" noProof="0" dirty="0">
              <a:ln>
                <a:noFill/>
              </a:ln>
              <a:effectLst/>
              <a:uLnTx/>
              <a:uFillTx/>
              <a:latin typeface="Calibri" panose="020F0502020204030204" pitchFamily="34" charset="0"/>
              <a:ea typeface="Open Sans Semibold" panose="020B0606030504020204" pitchFamily="34" charset="0"/>
              <a:cs typeface="Calibri" panose="020F0502020204030204" pitchFamily="34" charset="0"/>
            </a:endParaRPr>
          </a:p>
        </p:txBody>
      </p:sp>
      <p:sp>
        <p:nvSpPr>
          <p:cNvPr id="38" name="TextBox 37">
            <a:extLst>
              <a:ext uri="{FF2B5EF4-FFF2-40B4-BE49-F238E27FC236}">
                <a16:creationId xmlns:a16="http://schemas.microsoft.com/office/drawing/2014/main" id="{0CF72ED8-415F-D540-AFCF-1D88EE060DD3}"/>
              </a:ext>
            </a:extLst>
          </p:cNvPr>
          <p:cNvSpPr txBox="1"/>
          <p:nvPr/>
        </p:nvSpPr>
        <p:spPr>
          <a:xfrm>
            <a:off x="5431074" y="8656839"/>
            <a:ext cx="1881136" cy="557647"/>
          </a:xfrm>
          <a:prstGeom prst="rect">
            <a:avLst/>
          </a:prstGeom>
          <a:noFill/>
        </p:spPr>
        <p:txBody>
          <a:bodyPr wrap="square" rtlCol="0">
            <a:noAutofit/>
          </a:bodyPr>
          <a:lstStyle/>
          <a:p>
            <a:pPr lvl="0" defTabSz="1341150">
              <a:lnSpc>
                <a:spcPts val="1250"/>
              </a:lnSpc>
              <a:buClr>
                <a:prstClr val="black"/>
              </a:buClr>
              <a:buSzPts val="800"/>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Median Wage</a:t>
            </a:r>
            <a:r>
              <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rPr>
              <a:t>96,046</a:t>
            </a:r>
            <a:endPar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lvl="0" defTabSz="1341150">
              <a:lnSpc>
                <a:spcPts val="1250"/>
              </a:lnSpc>
              <a:buClr>
                <a:prstClr val="black"/>
              </a:buClr>
              <a:buSzPts val="800"/>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Annual Openings: </a:t>
            </a: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rPr>
              <a:t>44,419</a:t>
            </a:r>
          </a:p>
          <a:p>
            <a:pPr lvl="0" defTabSz="1341150">
              <a:lnSpc>
                <a:spcPts val="1250"/>
              </a:lnSpc>
              <a:buClr>
                <a:prstClr val="black"/>
              </a:buClr>
              <a:buSzPts val="800"/>
              <a:defRPr/>
            </a:pP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10-Year </a:t>
            </a: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Growth: 23%</a:t>
            </a: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 </a:t>
            </a:r>
          </a:p>
        </p:txBody>
      </p:sp>
      <p:pic>
        <p:nvPicPr>
          <p:cNvPr id="37" name="Google Shape;171;p1" descr="TEA Logo">
            <a:extLst>
              <a:ext uri="{FF2B5EF4-FFF2-40B4-BE49-F238E27FC236}">
                <a16:creationId xmlns:a16="http://schemas.microsoft.com/office/drawing/2014/main" id="{F1D9B042-B00B-E342-917C-8358BF8F9561}"/>
              </a:ext>
            </a:extLst>
          </p:cNvPr>
          <p:cNvPicPr preferRelativeResize="0"/>
          <p:nvPr/>
        </p:nvPicPr>
        <p:blipFill rotWithShape="1">
          <a:blip r:embed="rId4">
            <a:alphaModFix/>
          </a:blip>
          <a:srcRect/>
          <a:stretch/>
        </p:blipFill>
        <p:spPr>
          <a:xfrm>
            <a:off x="146880" y="9599856"/>
            <a:ext cx="705086" cy="352543"/>
          </a:xfrm>
          <a:prstGeom prst="rect">
            <a:avLst/>
          </a:prstGeom>
          <a:noFill/>
          <a:ln>
            <a:noFill/>
          </a:ln>
        </p:spPr>
      </p:pic>
      <p:sp>
        <p:nvSpPr>
          <p:cNvPr id="3" name="TextBox 2">
            <a:extLst>
              <a:ext uri="{FF2B5EF4-FFF2-40B4-BE49-F238E27FC236}">
                <a16:creationId xmlns:a16="http://schemas.microsoft.com/office/drawing/2014/main" id="{A70F6E95-8003-B142-A9FC-04557A922F61}"/>
              </a:ext>
            </a:extLst>
          </p:cNvPr>
          <p:cNvSpPr txBox="1"/>
          <p:nvPr/>
        </p:nvSpPr>
        <p:spPr>
          <a:xfrm>
            <a:off x="832922" y="9649897"/>
            <a:ext cx="3754879" cy="323165"/>
          </a:xfrm>
          <a:prstGeom prst="rect">
            <a:avLst/>
          </a:prstGeom>
          <a:noFill/>
        </p:spPr>
        <p:txBody>
          <a:bodyPr wrap="square" rtlCol="0">
            <a:spAutoFit/>
          </a:bodyPr>
          <a:lstStyle/>
          <a:p>
            <a:r>
              <a:rPr lang="en-US" sz="750" i="1" dirty="0">
                <a:solidFill>
                  <a:schemeClr val="tx2"/>
                </a:solidFill>
                <a:latin typeface="Calibri" panose="020F0502020204030204" pitchFamily="34" charset="0"/>
                <a:ea typeface="Open Sans ExtraBold" panose="020B0606030504020204" pitchFamily="34" charset="0"/>
                <a:cs typeface="Calibri" panose="020F0502020204030204" pitchFamily="34" charset="0"/>
              </a:rPr>
              <a:t>Successful completion of the Culinary Arts program of study will fulfill requirements of the Business and Industry endorsement. </a:t>
            </a:r>
          </a:p>
        </p:txBody>
      </p:sp>
      <p:sp>
        <p:nvSpPr>
          <p:cNvPr id="8" name="TextBox 7">
            <a:extLst>
              <a:ext uri="{FF2B5EF4-FFF2-40B4-BE49-F238E27FC236}">
                <a16:creationId xmlns:a16="http://schemas.microsoft.com/office/drawing/2014/main" id="{D7FA01E0-B83A-08D2-E46A-9022A8AFDF83}"/>
              </a:ext>
            </a:extLst>
          </p:cNvPr>
          <p:cNvSpPr txBox="1"/>
          <p:nvPr/>
        </p:nvSpPr>
        <p:spPr>
          <a:xfrm>
            <a:off x="4649733" y="9366423"/>
            <a:ext cx="3754879" cy="184666"/>
          </a:xfrm>
          <a:prstGeom prst="rect">
            <a:avLst/>
          </a:prstGeom>
          <a:noFill/>
        </p:spPr>
        <p:txBody>
          <a:bodyPr wrap="square" rtlCol="0">
            <a:spAutoFit/>
          </a:bodyPr>
          <a:lstStyle/>
          <a:p>
            <a:r>
              <a:rPr lang="en-US" sz="600" b="0" i="0" u="none" strike="noStrike" dirty="0">
                <a:solidFill>
                  <a:srgbClr val="000000"/>
                </a:solidFill>
                <a:effectLst/>
              </a:rPr>
              <a:t>Data Source: </a:t>
            </a:r>
            <a:r>
              <a:rPr lang="en-US" sz="600" b="0" i="0" u="none" strike="noStrike" dirty="0" err="1">
                <a:solidFill>
                  <a:srgbClr val="000000"/>
                </a:solidFill>
                <a:effectLst/>
              </a:rPr>
              <a:t>TexasWages</a:t>
            </a:r>
            <a:r>
              <a:rPr lang="en-US" sz="600" b="0" i="0" u="none" strike="noStrike" dirty="0">
                <a:solidFill>
                  <a:srgbClr val="000000"/>
                </a:solidFill>
                <a:effectLst/>
              </a:rPr>
              <a:t>, Texas Workforce Commission. Retrieved 3/8/2024.</a:t>
            </a:r>
            <a:endParaRPr lang="en-US" sz="600" dirty="0">
              <a:solidFill>
                <a:schemeClr val="tx2"/>
              </a:solidFill>
              <a:ea typeface="Open Sans Light" panose="020B0606030504020204" pitchFamily="34" charset="0"/>
              <a:cs typeface="Calibri" panose="020F0502020204030204" pitchFamily="34" charset="0"/>
            </a:endParaRPr>
          </a:p>
        </p:txBody>
      </p:sp>
      <p:pic>
        <p:nvPicPr>
          <p:cNvPr id="16" name="Picture 15">
            <a:extLst>
              <a:ext uri="{FF2B5EF4-FFF2-40B4-BE49-F238E27FC236}">
                <a16:creationId xmlns:a16="http://schemas.microsoft.com/office/drawing/2014/main" id="{07691646-BA91-FC4E-BD53-E63E6971D348}"/>
              </a:ext>
              <a:ext uri="{C183D7F6-B498-43B3-948B-1728B52AA6E4}">
                <adec:decorative xmlns:adec="http://schemas.microsoft.com/office/drawing/2017/decorative" val="0"/>
              </a:ext>
            </a:extLst>
          </p:cNvPr>
          <p:cNvPicPr>
            <a:picLocks noChangeAspect="1"/>
          </p:cNvPicPr>
          <p:nvPr/>
        </p:nvPicPr>
        <p:blipFill>
          <a:blip r:embed="rId5"/>
          <a:srcRect t="1529" b="1529"/>
          <a:stretch/>
        </p:blipFill>
        <p:spPr>
          <a:xfrm>
            <a:off x="4718658" y="9502423"/>
            <a:ext cx="509354" cy="493776"/>
          </a:xfrm>
          <a:prstGeom prst="rect">
            <a:avLst/>
          </a:prstGeom>
        </p:spPr>
      </p:pic>
      <p:sp>
        <p:nvSpPr>
          <p:cNvPr id="43" name="TextBox 42">
            <a:extLst>
              <a:ext uri="{FF2B5EF4-FFF2-40B4-BE49-F238E27FC236}">
                <a16:creationId xmlns:a16="http://schemas.microsoft.com/office/drawing/2014/main" id="{D7CE7F4C-068A-2546-9291-E776EDA7D48E}"/>
              </a:ext>
            </a:extLst>
          </p:cNvPr>
          <p:cNvSpPr txBox="1"/>
          <p:nvPr/>
        </p:nvSpPr>
        <p:spPr>
          <a:xfrm>
            <a:off x="5189834" y="9471181"/>
            <a:ext cx="2205504" cy="519438"/>
          </a:xfrm>
          <a:prstGeom prst="rect">
            <a:avLst/>
          </a:prstGeom>
          <a:noFill/>
        </p:spPr>
        <p:txBody>
          <a:bodyPr wrap="square" rtlCol="0">
            <a:spAutoFit/>
          </a:bodyPr>
          <a:lstStyle/>
          <a:p>
            <a:pPr>
              <a:lnSpc>
                <a:spcPct val="108000"/>
              </a:lnSpc>
            </a:pPr>
            <a:r>
              <a:rPr lang="en-US" sz="800" i="1" dirty="0">
                <a:solidFill>
                  <a:schemeClr val="tx2"/>
                </a:solidFill>
                <a:latin typeface="Calibri" panose="020F0502020204030204" pitchFamily="34" charset="0"/>
                <a:ea typeface="Open Sans ExtraBold" panose="020B0606030504020204" pitchFamily="34" charset="0"/>
                <a:cs typeface="Calibri" panose="020F0502020204030204" pitchFamily="34" charset="0"/>
              </a:rPr>
              <a:t>For more information visit: </a:t>
            </a:r>
            <a:r>
              <a:rPr lang="en-US" sz="600" dirty="0">
                <a:solidFill>
                  <a:schemeClr val="tx2"/>
                </a:solidFill>
                <a:latin typeface="Calibri" panose="020F0502020204030204" pitchFamily="34" charset="0"/>
                <a:ea typeface="Open Sans Light" panose="020B0606030504020204" pitchFamily="34" charset="0"/>
                <a:cs typeface="Calibri" panose="020F0502020204030204" pitchFamily="34" charset="0"/>
                <a:hlinkClick r:id="rId6"/>
              </a:rPr>
              <a:t>https://tea.texas.gov/academics/college-career-and-military-prep/career-and-technical-education/ht-culinary-arts-extended.pdf</a:t>
            </a:r>
            <a:r>
              <a:rPr lang="en-US" sz="600" dirty="0">
                <a:solidFill>
                  <a:schemeClr val="tx2"/>
                </a:solidFill>
                <a:latin typeface="Calibri" panose="020F0502020204030204" pitchFamily="34" charset="0"/>
                <a:ea typeface="Open Sans Light" panose="020B0606030504020204" pitchFamily="34" charset="0"/>
                <a:cs typeface="Calibri" panose="020F0502020204030204" pitchFamily="34" charset="0"/>
              </a:rPr>
              <a:t> </a:t>
            </a:r>
            <a:endParaRPr lang="en-US" sz="600" i="1" dirty="0">
              <a:solidFill>
                <a:schemeClr val="tx2"/>
              </a:solidFill>
              <a:latin typeface="Calibri" panose="020F0502020204030204" pitchFamily="34" charset="0"/>
              <a:ea typeface="Open Sans ExtraBold" panose="020B060603050402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FD0782F0-3798-2F45-BD54-7A27C3557BA4}"/>
              </a:ext>
              <a:ext uri="{C183D7F6-B498-43B3-948B-1728B52AA6E4}">
                <adec:decorative xmlns:adec="http://schemas.microsoft.com/office/drawing/2017/decorative" val="1"/>
              </a:ext>
            </a:extLst>
          </p:cNvPr>
          <p:cNvSpPr/>
          <p:nvPr/>
        </p:nvSpPr>
        <p:spPr>
          <a:xfrm rot="16200000">
            <a:off x="5936574" y="8223572"/>
            <a:ext cx="3361882" cy="307777"/>
          </a:xfrm>
          <a:prstGeom prst="rect">
            <a:avLst/>
          </a:prstGeom>
          <a:solidFill>
            <a:schemeClr val="accent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effectLst/>
                <a:uLnTx/>
                <a:uFillTx/>
                <a:latin typeface="Calibri" panose="020F0502020204030204" pitchFamily="34" charset="0"/>
                <a:ea typeface="Open Sans Semibold" panose="020B0606030504020204" pitchFamily="34" charset="0"/>
                <a:cs typeface="Calibri" panose="020F0502020204030204" pitchFamily="34" charset="0"/>
              </a:rPr>
              <a:t>Culinary Arts</a:t>
            </a:r>
          </a:p>
        </p:txBody>
      </p:sp>
      <p:pic>
        <p:nvPicPr>
          <p:cNvPr id="39" name="Picture 38">
            <a:extLst>
              <a:ext uri="{FF2B5EF4-FFF2-40B4-BE49-F238E27FC236}">
                <a16:creationId xmlns:a16="http://schemas.microsoft.com/office/drawing/2014/main" id="{42F6463D-DDA7-F843-AB15-C2ABD0D5C64F}"/>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6969899" y="3452083"/>
            <a:ext cx="610356" cy="596485"/>
          </a:xfrm>
          <a:prstGeom prst="rect">
            <a:avLst/>
          </a:prstGeom>
        </p:spPr>
      </p:pic>
      <p:pic>
        <p:nvPicPr>
          <p:cNvPr id="49" name="Picture 48">
            <a:extLst>
              <a:ext uri="{FF2B5EF4-FFF2-40B4-BE49-F238E27FC236}">
                <a16:creationId xmlns:a16="http://schemas.microsoft.com/office/drawing/2014/main" id="{9C215D3E-B4C3-D846-AA02-4E77213044A2}"/>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192145" y="2250920"/>
            <a:ext cx="610355" cy="596484"/>
          </a:xfrm>
          <a:prstGeom prst="rect">
            <a:avLst/>
          </a:prstGeom>
        </p:spPr>
      </p:pic>
      <p:pic>
        <p:nvPicPr>
          <p:cNvPr id="41" name="Picture 40">
            <a:extLst>
              <a:ext uri="{FF2B5EF4-FFF2-40B4-BE49-F238E27FC236}">
                <a16:creationId xmlns:a16="http://schemas.microsoft.com/office/drawing/2014/main" id="{E87636A2-C85C-4446-99E9-B5ACC56AFC82}"/>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4758449" y="5928834"/>
            <a:ext cx="615338" cy="594360"/>
          </a:xfrm>
          <a:prstGeom prst="rect">
            <a:avLst/>
          </a:prstGeom>
        </p:spPr>
      </p:pic>
      <p:grpSp>
        <p:nvGrpSpPr>
          <p:cNvPr id="50" name="Group 49">
            <a:extLst>
              <a:ext uri="{FF2B5EF4-FFF2-40B4-BE49-F238E27FC236}">
                <a16:creationId xmlns:a16="http://schemas.microsoft.com/office/drawing/2014/main" id="{D8D7FED1-FC26-6148-9C2E-B554FDE956A2}"/>
              </a:ext>
              <a:ext uri="{C183D7F6-B498-43B3-948B-1728B52AA6E4}">
                <adec:decorative xmlns:adec="http://schemas.microsoft.com/office/drawing/2017/decorative" val="1"/>
              </a:ext>
            </a:extLst>
          </p:cNvPr>
          <p:cNvGrpSpPr/>
          <p:nvPr/>
        </p:nvGrpSpPr>
        <p:grpSpPr>
          <a:xfrm>
            <a:off x="4675309" y="2279835"/>
            <a:ext cx="3105891" cy="788392"/>
            <a:chOff x="376915" y="6060925"/>
            <a:chExt cx="3105891" cy="788392"/>
          </a:xfrm>
        </p:grpSpPr>
        <p:pic>
          <p:nvPicPr>
            <p:cNvPr id="51" name="Picture 11">
              <a:extLst>
                <a:ext uri="{FF2B5EF4-FFF2-40B4-BE49-F238E27FC236}">
                  <a16:creationId xmlns:a16="http://schemas.microsoft.com/office/drawing/2014/main" id="{2C3F2FC8-E050-694D-99F6-B879784AD7E9}"/>
                </a:ext>
                <a:ext uri="{C183D7F6-B498-43B3-948B-1728B52AA6E4}">
                  <adec:decorative xmlns:adec="http://schemas.microsoft.com/office/drawing/2017/decorative" val="1"/>
                </a:ext>
              </a:extLst>
            </p:cNvPr>
            <p:cNvPicPr>
              <a:picLocks noChangeAspect="1"/>
            </p:cNvPicPr>
            <p:nvPr/>
          </p:nvPicPr>
          <p:blipFill rotWithShape="1">
            <a:blip r:embed="rId10"/>
            <a:srcRect l="23766" r="43485" b="61637"/>
            <a:stretch/>
          </p:blipFill>
          <p:spPr>
            <a:xfrm>
              <a:off x="1076354" y="6063894"/>
              <a:ext cx="1159466" cy="785064"/>
            </a:xfrm>
            <a:prstGeom prst="rect">
              <a:avLst/>
            </a:prstGeom>
            <a:ln>
              <a:noFill/>
            </a:ln>
            <a:effectLst/>
          </p:spPr>
        </p:pic>
        <p:pic>
          <p:nvPicPr>
            <p:cNvPr id="52" name="Picture 51">
              <a:extLst>
                <a:ext uri="{FF2B5EF4-FFF2-40B4-BE49-F238E27FC236}">
                  <a16:creationId xmlns:a16="http://schemas.microsoft.com/office/drawing/2014/main" id="{967FD747-C3EE-244B-9CB5-2328618B891C}"/>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2167789" y="6072261"/>
              <a:ext cx="1315017" cy="777056"/>
            </a:xfrm>
            <a:prstGeom prst="rect">
              <a:avLst/>
            </a:prstGeom>
          </p:spPr>
        </p:pic>
        <p:pic>
          <p:nvPicPr>
            <p:cNvPr id="53" name="Picture 11">
              <a:extLst>
                <a:ext uri="{FF2B5EF4-FFF2-40B4-BE49-F238E27FC236}">
                  <a16:creationId xmlns:a16="http://schemas.microsoft.com/office/drawing/2014/main" id="{2C57868C-BA80-BD41-8C49-704E021A805A}"/>
                </a:ext>
                <a:ext uri="{C183D7F6-B498-43B3-948B-1728B52AA6E4}">
                  <adec:decorative xmlns:adec="http://schemas.microsoft.com/office/drawing/2017/decorative" val="1"/>
                </a:ext>
              </a:extLst>
            </p:cNvPr>
            <p:cNvPicPr>
              <a:picLocks noChangeAspect="1"/>
            </p:cNvPicPr>
            <p:nvPr/>
          </p:nvPicPr>
          <p:blipFill rotWithShape="1">
            <a:blip r:embed="rId10"/>
            <a:srcRect l="73491" r="4150" b="57139"/>
            <a:stretch/>
          </p:blipFill>
          <p:spPr>
            <a:xfrm>
              <a:off x="376915" y="6060925"/>
              <a:ext cx="705004" cy="781152"/>
            </a:xfrm>
            <a:prstGeom prst="rect">
              <a:avLst/>
            </a:prstGeom>
            <a:ln>
              <a:noFill/>
            </a:ln>
            <a:effectLst/>
          </p:spPr>
        </p:pic>
      </p:grpSp>
    </p:spTree>
    <p:extLst>
      <p:ext uri="{BB962C8B-B14F-4D97-AF65-F5344CB8AC3E}">
        <p14:creationId xmlns:p14="http://schemas.microsoft.com/office/powerpoint/2010/main" val="40753484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3" name="Title 3">
            <a:extLst>
              <a:ext uri="{FF2B5EF4-FFF2-40B4-BE49-F238E27FC236}">
                <a16:creationId xmlns:a16="http://schemas.microsoft.com/office/drawing/2014/main" id="{526F35B9-4163-464C-AA6F-FB56BC356333}"/>
              </a:ext>
              <a:ext uri="{C183D7F6-B498-43B3-948B-1728B52AA6E4}">
                <adec:decorative xmlns:adec="http://schemas.microsoft.com/office/drawing/2017/decorative" val="1"/>
              </a:ext>
            </a:extLst>
          </p:cNvPr>
          <p:cNvSpPr>
            <a:spLocks noGrp="1"/>
          </p:cNvSpPr>
          <p:nvPr>
            <p:ph type="ctrTitle"/>
          </p:nvPr>
        </p:nvSpPr>
        <p:spPr>
          <a:xfrm>
            <a:off x="971550" y="48066"/>
            <a:ext cx="5829300" cy="141335"/>
          </a:xfrm>
        </p:spPr>
        <p:txBody>
          <a:bodyPr>
            <a:noAutofit/>
          </a:bodyPr>
          <a:lstStyle/>
          <a:p>
            <a:r>
              <a:rPr lang="en-US" sz="7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Statewide Program of Study: </a:t>
            </a:r>
            <a:r>
              <a:rPr lang="en-US" sz="700" b="1" i="1" kern="1200" baseline="0" dirty="0">
                <a:solidFill>
                  <a:schemeClr val="bg1"/>
                </a:solidFill>
                <a:effectLst/>
                <a:latin typeface="+mj-lt"/>
                <a:ea typeface="+mj-ea"/>
                <a:cs typeface="+mj-cs"/>
              </a:rPr>
              <a:t>Culinary Arts</a:t>
            </a:r>
            <a:r>
              <a:rPr lang="en-US" sz="700" dirty="0">
                <a:solidFill>
                  <a:schemeClr val="bg1"/>
                </a:solidFill>
              </a:rPr>
              <a:t> </a:t>
            </a:r>
            <a:r>
              <a:rPr lang="en-US" sz="7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 Page 2</a:t>
            </a:r>
            <a:endParaRPr lang="en-US" sz="700" dirty="0">
              <a:solidFill>
                <a:schemeClr val="bg1"/>
              </a:solidFill>
            </a:endParaRPr>
          </a:p>
        </p:txBody>
      </p:sp>
      <p:sp>
        <p:nvSpPr>
          <p:cNvPr id="39" name="TextBox 38">
            <a:extLst>
              <a:ext uri="{FF2B5EF4-FFF2-40B4-BE49-F238E27FC236}">
                <a16:creationId xmlns:a16="http://schemas.microsoft.com/office/drawing/2014/main" id="{0D82E2C1-5515-FC4E-B6F2-EB16D6F05320}"/>
              </a:ext>
            </a:extLst>
          </p:cNvPr>
          <p:cNvSpPr txBox="1"/>
          <p:nvPr/>
        </p:nvSpPr>
        <p:spPr>
          <a:xfrm>
            <a:off x="1364160" y="165522"/>
            <a:ext cx="6392254" cy="400110"/>
          </a:xfrm>
          <a:prstGeom prst="rect">
            <a:avLst/>
          </a:prstGeom>
          <a:noFill/>
        </p:spPr>
        <p:txBody>
          <a:bodyPr wrap="square" rtlCol="0">
            <a:spAutoFit/>
          </a:bodyPr>
          <a:lstStyle/>
          <a:p>
            <a:pPr lvl="0">
              <a:spcAft>
                <a:spcPts val="300"/>
              </a:spcAft>
              <a:defRPr/>
            </a:pPr>
            <a:r>
              <a:rPr lang="en-US" sz="2000" b="1" dirty="0">
                <a:solidFill>
                  <a:srgbClr val="363534"/>
                </a:solidFill>
                <a:latin typeface="Calibri" panose="020F0502020204030204" pitchFamily="34" charset="0"/>
                <a:ea typeface="Open Sans Condensed Condensed" pitchFamily="2" charset="0"/>
                <a:cs typeface="Calibri" panose="020F0502020204030204" pitchFamily="34" charset="0"/>
              </a:rPr>
              <a:t>Hospitality and Tourism Career Cluster</a:t>
            </a:r>
            <a:endParaRPr kumimoji="0" lang="en-US" sz="2000" b="1" i="0" u="none" strike="noStrike" kern="1200" cap="none" spc="0" normalizeH="0" baseline="0" noProof="0" dirty="0">
              <a:ln>
                <a:noFill/>
              </a:ln>
              <a:solidFill>
                <a:srgbClr val="363534"/>
              </a:solidFill>
              <a:effectLst/>
              <a:uLnTx/>
              <a:uFillTx/>
              <a:latin typeface="Calibri" panose="020F0502020204030204" pitchFamily="34" charset="0"/>
              <a:ea typeface="Open Sans Condensed Condensed" pitchFamily="2" charset="0"/>
              <a:cs typeface="Calibri" panose="020F0502020204030204" pitchFamily="34" charset="0"/>
            </a:endParaRPr>
          </a:p>
        </p:txBody>
      </p:sp>
      <p:sp>
        <p:nvSpPr>
          <p:cNvPr id="41" name="TextBox 40">
            <a:extLst>
              <a:ext uri="{FF2B5EF4-FFF2-40B4-BE49-F238E27FC236}">
                <a16:creationId xmlns:a16="http://schemas.microsoft.com/office/drawing/2014/main" id="{016FFF59-FA5E-994D-8DE3-7298E5ADA69E}"/>
              </a:ext>
            </a:extLst>
          </p:cNvPr>
          <p:cNvSpPr txBox="1"/>
          <p:nvPr/>
        </p:nvSpPr>
        <p:spPr>
          <a:xfrm>
            <a:off x="1364160" y="523418"/>
            <a:ext cx="6392254" cy="353943"/>
          </a:xfrm>
          <a:prstGeom prst="rect">
            <a:avLst/>
          </a:prstGeom>
          <a:noFill/>
        </p:spPr>
        <p:txBody>
          <a:bodyPr wrap="square" rtlCol="0">
            <a:spAutoFit/>
          </a:bodyPr>
          <a:lstStyle/>
          <a:p>
            <a:pPr lvl="0">
              <a:lnSpc>
                <a:spcPts val="2100"/>
              </a:lnSpc>
              <a:spcAft>
                <a:spcPts val="300"/>
              </a:spcAft>
              <a:defRPr/>
            </a:pPr>
            <a:r>
              <a:rPr kumimoji="0" lang="en-US" sz="1700" b="1" i="1" u="none" strike="noStrike" kern="1200" cap="none" spc="0" normalizeH="0" baseline="0" noProof="0" dirty="0">
                <a:ln>
                  <a:noFill/>
                </a:ln>
                <a:solidFill>
                  <a:srgbClr val="363534"/>
                </a:solidFill>
                <a:effectLst/>
                <a:uLnTx/>
                <a:uFillTx/>
                <a:latin typeface="Calibri" panose="020F0502020204030204" pitchFamily="34" charset="0"/>
                <a:ea typeface="Open Sans Semibold" panose="020B0606030504020204" pitchFamily="34" charset="0"/>
                <a:cs typeface="Calibri" panose="020F0502020204030204" pitchFamily="34" charset="0"/>
              </a:rPr>
              <a:t>Statewide Program of Study: </a:t>
            </a:r>
            <a:r>
              <a:rPr lang="en-US" sz="1700" b="1" i="1" dirty="0">
                <a:solidFill>
                  <a:srgbClr val="363534"/>
                </a:solidFill>
                <a:latin typeface="Calibri" panose="020F0502020204030204" pitchFamily="34" charset="0"/>
                <a:ea typeface="Open Sans Semibold" panose="020B0606030504020204" pitchFamily="34" charset="0"/>
                <a:cs typeface="Calibri" panose="020F0502020204030204" pitchFamily="34" charset="0"/>
              </a:rPr>
              <a:t>Culinary Arts</a:t>
            </a:r>
          </a:p>
        </p:txBody>
      </p:sp>
      <p:sp>
        <p:nvSpPr>
          <p:cNvPr id="2" name="TextBox 1">
            <a:extLst>
              <a:ext uri="{FF2B5EF4-FFF2-40B4-BE49-F238E27FC236}">
                <a16:creationId xmlns:a16="http://schemas.microsoft.com/office/drawing/2014/main" id="{53CAAE19-98A7-CE4E-903C-01D19008C594}"/>
              </a:ext>
            </a:extLst>
          </p:cNvPr>
          <p:cNvSpPr txBox="1"/>
          <p:nvPr/>
        </p:nvSpPr>
        <p:spPr>
          <a:xfrm>
            <a:off x="1276" y="1101796"/>
            <a:ext cx="77724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12169"/>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Course Information</a:t>
            </a:r>
            <a:endParaRPr kumimoji="0" lang="en-US" sz="1800" b="0" i="0" u="none" strike="noStrike" kern="1200" cap="none" spc="0" normalizeH="0" baseline="0" noProof="0" dirty="0">
              <a:ln>
                <a:noFill/>
              </a:ln>
              <a:solidFill>
                <a:srgbClr val="012169"/>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4" name="Round Diagonal Corner Rectangle 3">
            <a:extLst>
              <a:ext uri="{FF2B5EF4-FFF2-40B4-BE49-F238E27FC236}">
                <a16:creationId xmlns:a16="http://schemas.microsoft.com/office/drawing/2014/main" id="{1FC84E31-D3E9-4645-AA27-E5CE8D61FC16}"/>
              </a:ext>
              <a:ext uri="{C183D7F6-B498-43B3-948B-1728B52AA6E4}">
                <adec:decorative xmlns:adec="http://schemas.microsoft.com/office/drawing/2017/decorative" val="1"/>
              </a:ext>
            </a:extLst>
          </p:cNvPr>
          <p:cNvSpPr/>
          <p:nvPr/>
        </p:nvSpPr>
        <p:spPr>
          <a:xfrm rot="16200000">
            <a:off x="-110107" y="2052877"/>
            <a:ext cx="1126254" cy="411242"/>
          </a:xfrm>
          <a:prstGeom prst="round2DiagRect">
            <a:avLst/>
          </a:prstGeom>
          <a:solidFill>
            <a:srgbClr val="0121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35" name="Google Shape;187;p2">
            <a:extLst>
              <a:ext uri="{FF2B5EF4-FFF2-40B4-BE49-F238E27FC236}">
                <a16:creationId xmlns:a16="http://schemas.microsoft.com/office/drawing/2014/main" id="{1C3E5367-D893-F547-8939-44BE478A0AB2}"/>
              </a:ext>
              <a:ext uri="{C183D7F6-B498-43B3-948B-1728B52AA6E4}">
                <adec:decorative xmlns:adec="http://schemas.microsoft.com/office/drawing/2017/decorative" val="0"/>
              </a:ext>
            </a:extLst>
          </p:cNvPr>
          <p:cNvSpPr txBox="1"/>
          <p:nvPr/>
        </p:nvSpPr>
        <p:spPr>
          <a:xfrm rot="16200000">
            <a:off x="-53829" y="2104630"/>
            <a:ext cx="1013698" cy="30773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bg1"/>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1</a:t>
            </a:r>
            <a:endParaRPr kumimoji="0" sz="1400" b="0" i="0" u="none" strike="noStrike" kern="1200" cap="none" spc="0" normalizeH="0" baseline="0" noProof="0" dirty="0">
              <a:ln>
                <a:noFill/>
              </a:ln>
              <a:solidFill>
                <a:schemeClr val="bg1"/>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38" name="Google Shape;188;p2">
            <a:extLst>
              <a:ext uri="{FF2B5EF4-FFF2-40B4-BE49-F238E27FC236}">
                <a16:creationId xmlns:a16="http://schemas.microsoft.com/office/drawing/2014/main" id="{E5FD0F7F-C689-CC49-A3D9-1F6883E368BE}"/>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72228781"/>
              </p:ext>
            </p:extLst>
          </p:nvPr>
        </p:nvGraphicFramePr>
        <p:xfrm>
          <a:off x="816363" y="1555037"/>
          <a:ext cx="6437376" cy="1746524"/>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3903870355"/>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9184">
                <a:tc>
                  <a:txBody>
                    <a:bodyPr/>
                    <a:lstStyle/>
                    <a:p>
                      <a:pPr marL="0" marR="0" lvl="0" indent="0" algn="l"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012169"/>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012169"/>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  </a:t>
                      </a: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012169"/>
                    </a:solidFill>
                  </a:tcPr>
                </a:tc>
                <a:tc>
                  <a:txBody>
                    <a:bodyPr/>
                    <a:lstStyle/>
                    <a:p>
                      <a:pPr marL="0" marR="0" lvl="0" indent="0" algn="r"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012169"/>
                    </a:solidFill>
                  </a:tcPr>
                </a:tc>
                <a:extLst>
                  <a:ext uri="{0D108BD9-81ED-4DB2-BD59-A6C34878D82A}">
                    <a16:rowId xmlns:a16="http://schemas.microsoft.com/office/drawing/2014/main" val="10000"/>
                  </a:ext>
                </a:extLst>
              </a:tr>
              <a:tr h="622779">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Principles of Hospitality and Tourism*</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sym typeface="Calibri"/>
                        </a:rPr>
                        <a:t>13022200  (1 credit)</a:t>
                      </a:r>
                      <a:endParaRPr lang="en-US" sz="100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kern="1200" baseline="0" dirty="0">
                          <a:solidFill>
                            <a:schemeClr val="tx1"/>
                          </a:solidFill>
                          <a:latin typeface="Calibri" panose="020F0502020204030204" pitchFamily="34" charset="0"/>
                          <a:ea typeface="+mn-ea"/>
                          <a:cs typeface="+mn-cs"/>
                          <a:sym typeface="Calibri"/>
                        </a:rPr>
                        <a:t>Prerequisites: </a:t>
                      </a:r>
                      <a:r>
                        <a:rPr lang="en-US" sz="900" b="0" i="0" u="none" strike="noStrike" kern="1200" baseline="0" dirty="0">
                          <a:solidFill>
                            <a:schemeClr val="tx1"/>
                          </a:solidFill>
                          <a:latin typeface="Calibri" panose="020F0502020204030204" pitchFamily="34" charset="0"/>
                          <a:ea typeface="+mn-ea"/>
                          <a:cs typeface="+mn-cs"/>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kern="1200" baseline="0" dirty="0">
                          <a:solidFill>
                            <a:srgbClr val="254061"/>
                          </a:solidFill>
                          <a:latin typeface="Calibri" panose="020F0502020204030204" pitchFamily="34" charset="0"/>
                          <a:ea typeface="+mn-ea"/>
                          <a:cs typeface="+mn-cs"/>
                          <a:sym typeface="Calibri"/>
                        </a:rPr>
                        <a:t>Corequisites: </a:t>
                      </a:r>
                      <a:r>
                        <a:rPr lang="en-US" sz="900" b="0" i="0" u="none" strike="noStrike" kern="1200" baseline="0" dirty="0">
                          <a:solidFill>
                            <a:srgbClr val="012169"/>
                          </a:solidFill>
                          <a:latin typeface="Calibri" panose="020F0502020204030204" pitchFamily="34" charset="0"/>
                          <a:ea typeface="+mn-ea"/>
                          <a:cs typeface="+mn-cs"/>
                          <a:sym typeface="Calibri"/>
                        </a:rPr>
                        <a:t>None</a:t>
                      </a:r>
                    </a:p>
                    <a:p>
                      <a:r>
                        <a:rPr lang="en-US" sz="900" b="1" i="0" u="none" strike="noStrike" baseline="0" dirty="0">
                          <a:solidFill>
                            <a:schemeClr val="tx1"/>
                          </a:solidFill>
                          <a:latin typeface="Calibri" panose="020F0502020204030204" pitchFamily="34" charset="0"/>
                        </a:rPr>
                        <a:t>Recommended Prerequisites</a:t>
                      </a:r>
                      <a:r>
                        <a:rPr lang="en-US" sz="900" b="0" i="0" u="none" strike="noStrike" baseline="0" dirty="0">
                          <a:solidFill>
                            <a:schemeClr val="tx1"/>
                          </a:solidFill>
                          <a:latin typeface="Calibri" panose="020F0502020204030204" pitchFamily="34" charset="0"/>
                        </a:rPr>
                        <a:t>: None</a:t>
                      </a:r>
                    </a:p>
                    <a:p>
                      <a:r>
                        <a:rPr lang="en-US" sz="900" b="1" i="0" u="none" strike="noStrike" kern="1200" baseline="0" dirty="0">
                          <a:solidFill>
                            <a:srgbClr val="012169"/>
                          </a:solidFill>
                          <a:latin typeface="Calibri" panose="020F0502020204030204" pitchFamily="34" charset="0"/>
                          <a:ea typeface="+mn-ea"/>
                          <a:cs typeface="+mn-cs"/>
                        </a:rPr>
                        <a:t>Recommended Corequisites: </a:t>
                      </a:r>
                      <a:r>
                        <a:rPr lang="en-US" sz="900" b="0" i="0" u="none" strike="noStrike" kern="1200" baseline="0" dirty="0">
                          <a:solidFill>
                            <a:srgbClr val="012169"/>
                          </a:solidFill>
                          <a:latin typeface="Calibri" panose="020F0502020204030204" pitchFamily="34" charset="0"/>
                          <a:ea typeface="+mn-ea"/>
                          <a:cs typeface="+mn-cs"/>
                        </a:rPr>
                        <a:t>None</a:t>
                      </a:r>
                      <a:endParaRPr sz="900" b="0" i="0" u="none" strike="noStrike" kern="1200" baseline="0" dirty="0">
                        <a:solidFill>
                          <a:srgbClr val="012169"/>
                        </a:solidFill>
                        <a:latin typeface="Calibri" panose="020F0502020204030204" pitchFamily="34" charset="0"/>
                        <a:ea typeface="+mn-ea"/>
                        <a:cs typeface="+mn-cs"/>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r>
                        <a:rPr lang="en-US"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1. Hospitality and Tourism</a:t>
                      </a: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73753378"/>
                  </a:ext>
                </a:extLst>
              </a:tr>
              <a:tr h="75623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Introduction to Culinary Arts*</a:t>
                      </a:r>
                    </a:p>
                    <a:p>
                      <a:pPr marL="0" marR="0" lvl="0" indent="0" algn="l" rtl="0">
                        <a:spcBef>
                          <a:spcPts val="0"/>
                        </a:spcBef>
                        <a:spcAft>
                          <a:spcPts val="0"/>
                        </a:spcAft>
                        <a:buClr>
                          <a:schemeClr val="dk1"/>
                        </a:buClr>
                        <a:buSzPts val="1000"/>
                        <a:buFont typeface="Calibri"/>
                        <a:buNone/>
                      </a:pPr>
                      <a:r>
                        <a:rPr lang="en-US" sz="1000" b="0" i="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sym typeface="Calibri"/>
                        </a:rPr>
                        <a:t>13022550  (1 credit)</a:t>
                      </a:r>
                      <a:endParaRPr lang="en-US" sz="100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None</a:t>
                      </a:r>
                      <a:b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br>
                      <a:r>
                        <a:rPr lang="en-US" sz="900" b="1" i="0" u="none" strike="noStrike" kern="1200" baseline="0" dirty="0">
                          <a:solidFill>
                            <a:srgbClr val="012169"/>
                          </a:solidFill>
                          <a:latin typeface="Calibri" panose="020F0502020204030204" pitchFamily="34" charset="0"/>
                          <a:ea typeface="+mn-ea"/>
                          <a:cs typeface="+mn-cs"/>
                          <a:sym typeface="Calibri"/>
                        </a:rPr>
                        <a:t>Corequisites: </a:t>
                      </a:r>
                      <a:r>
                        <a:rPr lang="en-US" sz="900" b="0" i="0" u="none" strike="noStrike" kern="1200" baseline="0" dirty="0">
                          <a:solidFill>
                            <a:srgbClr val="012169"/>
                          </a:solidFill>
                          <a:latin typeface="Calibri" panose="020F0502020204030204" pitchFamily="34" charset="0"/>
                          <a:ea typeface="+mn-ea"/>
                          <a:cs typeface="+mn-cs"/>
                          <a:sym typeface="Calibri"/>
                        </a:rPr>
                        <a:t>None</a:t>
                      </a:r>
                    </a:p>
                    <a:p>
                      <a:pPr marL="0" marR="0" lvl="0" indent="0" algn="l" rtl="0">
                        <a:spcBef>
                          <a:spcPts val="0"/>
                        </a:spcBef>
                        <a:spcAft>
                          <a:spcPts val="0"/>
                        </a:spcAft>
                        <a:buClr>
                          <a:schemeClr val="dk1"/>
                        </a:buClr>
                        <a:buSzPts val="1000"/>
                        <a:buFont typeface="Calibri"/>
                        <a:buNone/>
                      </a:pPr>
                      <a:r>
                        <a:rPr lang="en-US" sz="900" b="1" i="0" u="none" strike="noStrike" kern="1200" baseline="0" dirty="0">
                          <a:solidFill>
                            <a:schemeClr val="tx1"/>
                          </a:solidFill>
                          <a:latin typeface="Calibri" panose="020F0502020204030204" pitchFamily="34" charset="0"/>
                          <a:ea typeface="+mn-ea"/>
                          <a:cs typeface="+mn-cs"/>
                          <a:sym typeface="Calibri"/>
                        </a:rPr>
                        <a:t>Recommended Prerequisites: </a:t>
                      </a:r>
                      <a:r>
                        <a:rPr lang="en-US" sz="900" b="0" i="0" u="none" strike="noStrike" kern="1200" baseline="0" dirty="0">
                          <a:solidFill>
                            <a:schemeClr val="tx1"/>
                          </a:solidFill>
                          <a:latin typeface="Calibri" panose="020F0502020204030204" pitchFamily="34" charset="0"/>
                          <a:ea typeface="+mn-ea"/>
                          <a:cs typeface="+mn-cs"/>
                          <a:sym typeface="Calibri"/>
                        </a:rPr>
                        <a:t>Principles of Hospitality and Tourism</a:t>
                      </a:r>
                    </a:p>
                    <a:p>
                      <a:pPr marL="0" marR="0" lvl="0" indent="0" algn="l" rtl="0">
                        <a:spcBef>
                          <a:spcPts val="0"/>
                        </a:spcBef>
                        <a:spcAft>
                          <a:spcPts val="0"/>
                        </a:spcAft>
                        <a:buClr>
                          <a:schemeClr val="dk1"/>
                        </a:buClr>
                        <a:buSzPts val="1000"/>
                        <a:buFont typeface="Calibri"/>
                        <a:buNone/>
                      </a:pPr>
                      <a:r>
                        <a:rPr lang="en-US" sz="900" b="1" i="0" u="none" strike="noStrike" kern="1200" baseline="0" dirty="0">
                          <a:solidFill>
                            <a:srgbClr val="012169"/>
                          </a:solidFill>
                          <a:latin typeface="Calibri" panose="020F0502020204030204" pitchFamily="34" charset="0"/>
                          <a:ea typeface="+mn-ea"/>
                          <a:cs typeface="+mn-cs"/>
                          <a:sym typeface="Calibri"/>
                        </a:rPr>
                        <a:t>Recommended Corequisites: </a:t>
                      </a:r>
                      <a:r>
                        <a:rPr lang="en-US" sz="900" b="0" i="0" u="none" strike="noStrike" kern="1200" baseline="0" dirty="0">
                          <a:solidFill>
                            <a:srgbClr val="012169"/>
                          </a:solidFill>
                          <a:latin typeface="Calibri" panose="020F0502020204030204" pitchFamily="34" charset="0"/>
                          <a:ea typeface="+mn-ea"/>
                          <a:cs typeface="+mn-cs"/>
                          <a:sym typeface="Calibri"/>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95876764"/>
                  </a:ext>
                </a:extLst>
              </a:tr>
            </a:tbl>
          </a:graphicData>
        </a:graphic>
      </p:graphicFrame>
      <p:pic>
        <p:nvPicPr>
          <p:cNvPr id="24" name="Picture 23">
            <a:extLst>
              <a:ext uri="{FF2B5EF4-FFF2-40B4-BE49-F238E27FC236}">
                <a16:creationId xmlns:a16="http://schemas.microsoft.com/office/drawing/2014/main" id="{BE620898-1BA2-F742-BC29-67EFE3F4A546}"/>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5793945" y="1930731"/>
            <a:ext cx="438912" cy="438912"/>
          </a:xfrm>
          <a:prstGeom prst="rect">
            <a:avLst/>
          </a:prstGeom>
        </p:spPr>
      </p:pic>
      <p:pic>
        <p:nvPicPr>
          <p:cNvPr id="26" name="Picture 25">
            <a:extLst>
              <a:ext uri="{FF2B5EF4-FFF2-40B4-BE49-F238E27FC236}">
                <a16:creationId xmlns:a16="http://schemas.microsoft.com/office/drawing/2014/main" id="{BD53CB10-418D-FC43-B466-78CC999D08C2}"/>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5794709" y="2666746"/>
            <a:ext cx="438912" cy="438912"/>
          </a:xfrm>
          <a:prstGeom prst="rect">
            <a:avLst/>
          </a:prstGeom>
        </p:spPr>
      </p:pic>
      <p:sp>
        <p:nvSpPr>
          <p:cNvPr id="21" name="Round Diagonal Corner Rectangle 20">
            <a:extLst>
              <a:ext uri="{FF2B5EF4-FFF2-40B4-BE49-F238E27FC236}">
                <a16:creationId xmlns:a16="http://schemas.microsoft.com/office/drawing/2014/main" id="{02FF7C61-5889-014E-A200-83B321531DD7}"/>
              </a:ext>
              <a:ext uri="{C183D7F6-B498-43B3-948B-1728B52AA6E4}">
                <adec:decorative xmlns:adec="http://schemas.microsoft.com/office/drawing/2017/decorative" val="1"/>
              </a:ext>
            </a:extLst>
          </p:cNvPr>
          <p:cNvSpPr/>
          <p:nvPr/>
        </p:nvSpPr>
        <p:spPr>
          <a:xfrm rot="16200000">
            <a:off x="-110105" y="3986176"/>
            <a:ext cx="1126254" cy="411242"/>
          </a:xfrm>
          <a:prstGeom prst="round2Diag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23" name="Google Shape;187;p2">
            <a:extLst>
              <a:ext uri="{FF2B5EF4-FFF2-40B4-BE49-F238E27FC236}">
                <a16:creationId xmlns:a16="http://schemas.microsoft.com/office/drawing/2014/main" id="{637971F6-B1B7-A64D-BA50-C97F2DEE90C7}"/>
              </a:ext>
            </a:extLst>
          </p:cNvPr>
          <p:cNvSpPr txBox="1"/>
          <p:nvPr/>
        </p:nvSpPr>
        <p:spPr>
          <a:xfrm rot="16200000">
            <a:off x="-53827" y="4037929"/>
            <a:ext cx="1013698" cy="30773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bg1"/>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2</a:t>
            </a:r>
            <a:endParaRPr kumimoji="0" sz="1400" b="0" i="0" u="none" strike="noStrike" kern="1200" cap="none" spc="0" normalizeH="0" baseline="0" noProof="0" dirty="0">
              <a:ln>
                <a:noFill/>
              </a:ln>
              <a:solidFill>
                <a:schemeClr val="bg1"/>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55" name="Google Shape;188;p2">
            <a:extLst>
              <a:ext uri="{FF2B5EF4-FFF2-40B4-BE49-F238E27FC236}">
                <a16:creationId xmlns:a16="http://schemas.microsoft.com/office/drawing/2014/main" id="{C8ABB4AB-0B72-794F-BE18-FF28BD9BDE44}"/>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3871529172"/>
              </p:ext>
            </p:extLst>
          </p:nvPr>
        </p:nvGraphicFramePr>
        <p:xfrm>
          <a:off x="818271" y="3518398"/>
          <a:ext cx="6437376" cy="3529624"/>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1330543124"/>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9184">
                <a:tc>
                  <a:txBody>
                    <a:bodyPr/>
                    <a:lstStyle/>
                    <a:p>
                      <a:pPr marL="0" marR="0" lvl="0" indent="0" algn="l"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 </a:t>
                      </a: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0" marR="0" lvl="0" indent="0" algn="r"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extLst>
                  <a:ext uri="{0D108BD9-81ED-4DB2-BD59-A6C34878D82A}">
                    <a16:rowId xmlns:a16="http://schemas.microsoft.com/office/drawing/2014/main" val="10000"/>
                  </a:ext>
                </a:extLst>
              </a:tr>
              <a:tr h="890334">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Culinary Arts</a:t>
                      </a:r>
                      <a:endParaRPr lang="en-US" sz="1100" b="1" i="0" u="none" strike="noStrike" cap="none" baseline="30000"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endParaRPr>
                    </a:p>
                    <a:p>
                      <a:pPr marL="0" marR="0" lvl="0" indent="0" algn="l" rtl="0">
                        <a:spcBef>
                          <a:spcPts val="0"/>
                        </a:spcBef>
                        <a:spcAft>
                          <a:spcPts val="0"/>
                        </a:spcAft>
                        <a:buClr>
                          <a:schemeClr val="dk1"/>
                        </a:buClr>
                        <a:buSzPts val="1000"/>
                        <a:buFont typeface="Calibri"/>
                        <a:buNone/>
                      </a:pPr>
                      <a:r>
                        <a:rPr lang="en-US" sz="1000" b="0" i="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sym typeface="Calibri"/>
                        </a:rPr>
                        <a:t>13022600  (2 credits)</a:t>
                      </a:r>
                      <a:endParaRPr lang="en-US" sz="100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endParaRP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kern="1200" baseline="0" dirty="0">
                          <a:solidFill>
                            <a:srgbClr val="012169"/>
                          </a:solidFill>
                          <a:latin typeface="Calibri" panose="020F0502020204030204" pitchFamily="34" charset="0"/>
                          <a:ea typeface="+mn-ea"/>
                          <a:cs typeface="+mn-cs"/>
                          <a:sym typeface="Calibri"/>
                        </a:rPr>
                        <a:t>Corequisites: </a:t>
                      </a:r>
                      <a:r>
                        <a:rPr lang="en-US" sz="900" b="0" i="0" u="none" strike="noStrike" kern="1200" baseline="0" dirty="0">
                          <a:solidFill>
                            <a:srgbClr val="012169"/>
                          </a:solidFill>
                          <a:latin typeface="Calibri" panose="020F0502020204030204" pitchFamily="34" charset="0"/>
                          <a:ea typeface="+mn-ea"/>
                          <a:cs typeface="+mn-cs"/>
                          <a:sym typeface="Calibri"/>
                        </a:rPr>
                        <a:t>None</a:t>
                      </a:r>
                    </a:p>
                    <a:p>
                      <a:pPr marL="0" marR="0" lvl="0" indent="0" algn="l" rtl="0">
                        <a:spcBef>
                          <a:spcPts val="0"/>
                        </a:spcBef>
                        <a:spcAft>
                          <a:spcPts val="0"/>
                        </a:spcAft>
                        <a:buClr>
                          <a:schemeClr val="dk1"/>
                        </a:buClr>
                        <a:buSzPts val="1000"/>
                        <a:buFont typeface="Calibri"/>
                        <a:buNone/>
                      </a:pPr>
                      <a:r>
                        <a:rPr lang="en-US" sz="900" b="1" i="0" u="none" strike="noStrike" kern="1200" baseline="0" dirty="0">
                          <a:solidFill>
                            <a:schemeClr val="tx1"/>
                          </a:solidFill>
                          <a:latin typeface="Calibri" panose="020F0502020204030204" pitchFamily="34" charset="0"/>
                          <a:ea typeface="+mn-ea"/>
                          <a:cs typeface="+mn-cs"/>
                          <a:sym typeface="Calibri"/>
                        </a:rPr>
                        <a:t>Recommended Prerequisites: </a:t>
                      </a:r>
                      <a:r>
                        <a:rPr lang="en-US" sz="900" b="0" i="0" u="none" strike="noStrike" kern="1200" baseline="0" dirty="0">
                          <a:solidFill>
                            <a:schemeClr val="tx1"/>
                          </a:solidFill>
                          <a:latin typeface="Calibri" panose="020F0502020204030204" pitchFamily="34" charset="0"/>
                          <a:ea typeface="+mn-ea"/>
                          <a:cs typeface="+mn-cs"/>
                          <a:sym typeface="Calibri"/>
                        </a:rPr>
                        <a:t>Principles of Hospitality and Tourism and Introduction to Culinary Arts</a:t>
                      </a:r>
                    </a:p>
                    <a:p>
                      <a:pPr marL="0" marR="0" lvl="0" indent="0" algn="l" rtl="0">
                        <a:spcBef>
                          <a:spcPts val="0"/>
                        </a:spcBef>
                        <a:spcAft>
                          <a:spcPts val="0"/>
                        </a:spcAft>
                        <a:buClr>
                          <a:schemeClr val="dk1"/>
                        </a:buClr>
                        <a:buSzPts val="1000"/>
                        <a:buFont typeface="Calibri"/>
                        <a:buNone/>
                      </a:pPr>
                      <a:r>
                        <a:rPr lang="en-US" sz="900" b="1" i="0" u="none" strike="noStrike" kern="1200" baseline="0" dirty="0">
                          <a:solidFill>
                            <a:srgbClr val="012169"/>
                          </a:solidFill>
                          <a:latin typeface="Calibri" panose="020F0502020204030204" pitchFamily="34" charset="0"/>
                          <a:ea typeface="+mn-ea"/>
                          <a:cs typeface="+mn-cs"/>
                          <a:sym typeface="Calibri"/>
                        </a:rPr>
                        <a:t>Recommended Corequisites: </a:t>
                      </a:r>
                      <a:r>
                        <a:rPr lang="en-US" sz="900" b="0" i="0" u="none" strike="noStrike" kern="1200" baseline="0" dirty="0">
                          <a:solidFill>
                            <a:srgbClr val="012169"/>
                          </a:solidFill>
                          <a:latin typeface="Calibri" panose="020F0502020204030204" pitchFamily="34" charset="0"/>
                          <a:ea typeface="+mn-ea"/>
                          <a:cs typeface="+mn-cs"/>
                          <a:sym typeface="Calibri"/>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8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8579705"/>
                  </a:ext>
                </a:extLst>
              </a:tr>
              <a:tr h="756785">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Entrepreneurship I*</a:t>
                      </a:r>
                      <a:endParaRPr lang="en-US" sz="1100" b="1" i="0" u="none" strike="noStrike" cap="none" baseline="0"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endParaRPr>
                    </a:p>
                    <a:p>
                      <a:pPr marL="0" marR="0" lvl="0" indent="0" algn="l" rtl="0">
                        <a:spcBef>
                          <a:spcPts val="0"/>
                        </a:spcBef>
                        <a:spcAft>
                          <a:spcPts val="0"/>
                        </a:spcAft>
                        <a:buClr>
                          <a:schemeClr val="dk1"/>
                        </a:buClr>
                        <a:buSzPts val="1000"/>
                        <a:buFont typeface="Calibri"/>
                        <a:buNone/>
                      </a:pPr>
                      <a:r>
                        <a:rPr lang="en-US" sz="1000" b="0" i="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sym typeface="Calibri"/>
                        </a:rPr>
                        <a:t>13011101 (1 credit)</a:t>
                      </a:r>
                      <a:endParaRPr lang="en-US" sz="100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endParaRP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kern="1200" baseline="0" dirty="0">
                          <a:solidFill>
                            <a:srgbClr val="012169"/>
                          </a:solidFill>
                          <a:latin typeface="Calibri" panose="020F0502020204030204" pitchFamily="34" charset="0"/>
                          <a:ea typeface="+mn-ea"/>
                          <a:cs typeface="+mn-cs"/>
                          <a:sym typeface="Calibri"/>
                        </a:rPr>
                        <a:t>Corequisites: </a:t>
                      </a:r>
                      <a:r>
                        <a:rPr lang="en-US" sz="900" b="0" i="0" u="none" strike="noStrike" kern="1200" baseline="0" dirty="0">
                          <a:solidFill>
                            <a:srgbClr val="012169"/>
                          </a:solidFill>
                          <a:latin typeface="Calibri" panose="020F0502020204030204" pitchFamily="34" charset="0"/>
                          <a:ea typeface="+mn-ea"/>
                          <a:cs typeface="+mn-cs"/>
                          <a:sym typeface="Calibri"/>
                        </a:rPr>
                        <a:t>None</a:t>
                      </a:r>
                    </a:p>
                    <a:p>
                      <a:r>
                        <a:rPr lang="en-US" sz="900" b="1" i="0" u="none" strike="noStrike" baseline="0" dirty="0">
                          <a:solidFill>
                            <a:schemeClr val="tx1"/>
                          </a:solidFill>
                          <a:latin typeface="Calibri" panose="020F0502020204030204" pitchFamily="34" charset="0"/>
                        </a:rPr>
                        <a:t>Recommended Prerequisites: </a:t>
                      </a:r>
                      <a:r>
                        <a:rPr lang="en-US" sz="900" b="0" i="0" u="none" strike="noStrike" baseline="0" dirty="0">
                          <a:solidFill>
                            <a:schemeClr val="tx1"/>
                          </a:solidFill>
                          <a:latin typeface="Calibri" panose="020F0502020204030204" pitchFamily="34" charset="0"/>
                        </a:rPr>
                        <a:t>Principles of Business, Marketing and Finance</a:t>
                      </a:r>
                    </a:p>
                    <a:p>
                      <a:r>
                        <a:rPr lang="en-US" sz="900" b="1" i="0" u="none" strike="noStrike" kern="1200" baseline="0" dirty="0">
                          <a:solidFill>
                            <a:srgbClr val="012169"/>
                          </a:solidFill>
                          <a:latin typeface="Calibri" panose="020F0502020204030204" pitchFamily="34" charset="0"/>
                          <a:ea typeface="+mn-ea"/>
                          <a:cs typeface="+mn-cs"/>
                        </a:rPr>
                        <a:t>Recommended Corequisites: </a:t>
                      </a:r>
                      <a:r>
                        <a:rPr lang="en-US" sz="900" b="0" i="0" u="none" strike="noStrike" kern="1200" baseline="0" dirty="0">
                          <a:solidFill>
                            <a:srgbClr val="012169"/>
                          </a:solidFill>
                          <a:latin typeface="Calibri" panose="020F0502020204030204" pitchFamily="34" charset="0"/>
                          <a:ea typeface="+mn-ea"/>
                          <a:cs typeface="+mn-cs"/>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r>
                        <a:rPr lang="en-US" sz="800" b="0" i="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sym typeface="Calibri"/>
                        </a:rPr>
                        <a:t>1. Business, Marketing, and Finance</a:t>
                      </a:r>
                    </a:p>
                    <a:p>
                      <a:pPr marL="0" marR="0" lvl="0" indent="0" algn="ctr" rtl="0">
                        <a:spcBef>
                          <a:spcPts val="0"/>
                        </a:spcBef>
                        <a:spcAft>
                          <a:spcPts val="0"/>
                        </a:spcAft>
                        <a:buClr>
                          <a:schemeClr val="dk1"/>
                        </a:buClr>
                        <a:buSzPts val="1000"/>
                        <a:buFont typeface="Calibri"/>
                        <a:buNone/>
                      </a:pPr>
                      <a:r>
                        <a:rPr lang="en-US" sz="800" b="0" i="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sym typeface="Calibri"/>
                        </a:rPr>
                        <a:t>2. Hospitality and Tourism </a:t>
                      </a:r>
                      <a:endParaRPr sz="8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623237">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Food Technology and Safety</a:t>
                      </a:r>
                      <a:endParaRPr lang="en-US" sz="1100" b="1" i="0" u="none" strike="noStrike" cap="none" baseline="0"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endParaRPr>
                    </a:p>
                    <a:p>
                      <a:pPr marL="0" marR="0" lvl="0" indent="0" algn="l" rtl="0">
                        <a:spcBef>
                          <a:spcPts val="0"/>
                        </a:spcBef>
                        <a:spcAft>
                          <a:spcPts val="0"/>
                        </a:spcAft>
                        <a:buClr>
                          <a:schemeClr val="dk1"/>
                        </a:buClr>
                        <a:buSzPts val="1000"/>
                        <a:buFont typeface="Calibri"/>
                        <a:buNone/>
                      </a:pPr>
                      <a:r>
                        <a:rPr lang="en-US" sz="1000" b="0" i="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sym typeface="Calibri"/>
                        </a:rPr>
                        <a:t>13001300  (1 credit)</a:t>
                      </a:r>
                      <a:endParaRPr lang="en-US" sz="100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endParaRP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kern="1200" baseline="0" dirty="0">
                          <a:solidFill>
                            <a:srgbClr val="012169"/>
                          </a:solidFill>
                          <a:latin typeface="Calibri" panose="020F0502020204030204" pitchFamily="34" charset="0"/>
                          <a:ea typeface="+mn-ea"/>
                          <a:cs typeface="+mn-cs"/>
                          <a:sym typeface="Calibri"/>
                        </a:rPr>
                        <a:t>Corequisites: </a:t>
                      </a:r>
                      <a:r>
                        <a:rPr lang="en-US" sz="900" b="0" i="0" u="none" strike="noStrike" kern="1200" baseline="0" dirty="0">
                          <a:solidFill>
                            <a:srgbClr val="012169"/>
                          </a:solidFill>
                          <a:latin typeface="Calibri" panose="020F0502020204030204" pitchFamily="34" charset="0"/>
                          <a:ea typeface="+mn-ea"/>
                          <a:cs typeface="+mn-cs"/>
                          <a:sym typeface="Calibri"/>
                        </a:rPr>
                        <a:t>None</a:t>
                      </a:r>
                    </a:p>
                    <a:p>
                      <a:r>
                        <a:rPr lang="en-US" sz="900" b="1" i="0" u="none" strike="noStrike" baseline="0" dirty="0">
                          <a:solidFill>
                            <a:schemeClr val="tx1"/>
                          </a:solidFill>
                          <a:latin typeface="Calibri" panose="020F0502020204030204" pitchFamily="34" charset="0"/>
                        </a:rPr>
                        <a:t>Recommended Prerequisites</a:t>
                      </a:r>
                      <a:r>
                        <a:rPr lang="en-US" sz="900" b="0" i="0" u="none" strike="noStrike" baseline="0" dirty="0">
                          <a:solidFill>
                            <a:schemeClr val="tx1"/>
                          </a:solidFill>
                          <a:latin typeface="Calibri" panose="020F0502020204030204" pitchFamily="34" charset="0"/>
                        </a:rPr>
                        <a:t>: None</a:t>
                      </a:r>
                    </a:p>
                    <a:p>
                      <a:r>
                        <a:rPr lang="en-US" sz="900" b="1" i="0" u="none" strike="noStrike" kern="1200" baseline="0" dirty="0">
                          <a:solidFill>
                            <a:srgbClr val="012169"/>
                          </a:solidFill>
                          <a:latin typeface="Calibri" panose="020F0502020204030204" pitchFamily="34" charset="0"/>
                          <a:ea typeface="+mn-ea"/>
                          <a:cs typeface="+mn-cs"/>
                        </a:rPr>
                        <a:t>Recommended Corequisites: </a:t>
                      </a:r>
                      <a:r>
                        <a:rPr lang="en-US" sz="900" b="0" i="0" u="none" strike="noStrike" kern="1200" baseline="0" dirty="0">
                          <a:solidFill>
                            <a:srgbClr val="012169"/>
                          </a:solidFill>
                          <a:latin typeface="Calibri" panose="020F0502020204030204" pitchFamily="34" charset="0"/>
                          <a:ea typeface="+mn-ea"/>
                          <a:cs typeface="+mn-cs"/>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r>
                        <a:rPr lang="en-US" sz="900" b="0" i="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sym typeface="Calibri"/>
                        </a:rPr>
                        <a:t> 1. Agriculture, Food and Natural Resources</a:t>
                      </a:r>
                    </a:p>
                    <a:p>
                      <a:pPr marL="0" marR="0" lvl="0" indent="0" algn="ctr" rtl="0">
                        <a:spcBef>
                          <a:spcPts val="0"/>
                        </a:spcBef>
                        <a:spcAft>
                          <a:spcPts val="0"/>
                        </a:spcAft>
                        <a:buClr>
                          <a:schemeClr val="dk1"/>
                        </a:buClr>
                        <a:buSzPts val="1000"/>
                        <a:buFont typeface="Calibri"/>
                        <a:buNone/>
                      </a:pPr>
                      <a:r>
                        <a:rPr lang="en-US" sz="900" b="0" i="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sym typeface="Calibri"/>
                        </a:rPr>
                        <a:t>2. Hospitality and Tourism</a:t>
                      </a: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46136666"/>
                  </a:ext>
                </a:extLst>
              </a:tr>
              <a:tr h="845818">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Foundations of Restaurant Management*</a:t>
                      </a:r>
                    </a:p>
                    <a:p>
                      <a:pPr marL="9525" marR="0" lvl="0" indent="0" algn="l" defTabSz="1341150" rtl="0" eaLnBrk="1" fontAlgn="auto" latinLnBrk="0" hangingPunct="1">
                        <a:lnSpc>
                          <a:spcPct val="100000"/>
                        </a:lnSpc>
                        <a:spcBef>
                          <a:spcPts val="0"/>
                        </a:spcBef>
                        <a:spcAft>
                          <a:spcPts val="0"/>
                        </a:spcAft>
                        <a:buClr>
                          <a:srgbClr val="000000"/>
                        </a:buClr>
                        <a:buSzPts val="1000"/>
                        <a:buFont typeface="Calibri"/>
                        <a:buNone/>
                        <a:tabLst/>
                        <a:defRPr/>
                      </a:pPr>
                      <a:r>
                        <a:rPr kumimoji="0" lang="en-US" sz="10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13022720  (1 credit)</a:t>
                      </a:r>
                      <a:endParaRPr kumimoji="0" lang="en-US" sz="100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rgbClr val="363534"/>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sym typeface="Calibri"/>
                        </a:rPr>
                        <a:t>None</a:t>
                      </a:r>
                    </a:p>
                    <a:p>
                      <a:r>
                        <a:rPr lang="en-US" sz="900" b="1" i="0" u="none" strike="noStrike" baseline="0" dirty="0">
                          <a:solidFill>
                            <a:schemeClr val="tx1"/>
                          </a:solidFill>
                          <a:latin typeface="Calibri" panose="020F0502020204030204" pitchFamily="34" charset="0"/>
                        </a:rPr>
                        <a:t>Recommended Prerequisites</a:t>
                      </a:r>
                      <a:r>
                        <a:rPr lang="en-US" sz="900" b="0" i="0" u="none" strike="noStrike" baseline="0" dirty="0">
                          <a:solidFill>
                            <a:schemeClr val="tx1"/>
                          </a:solidFill>
                          <a:latin typeface="Calibri" panose="020F0502020204030204" pitchFamily="34" charset="0"/>
                        </a:rPr>
                        <a:t>: Principles of Hospitality and Tourism</a:t>
                      </a:r>
                    </a:p>
                    <a:p>
                      <a:r>
                        <a:rPr lang="en-US" sz="900" b="1" i="0" u="none" strike="noStrike" kern="1200" baseline="0" dirty="0">
                          <a:solidFill>
                            <a:srgbClr val="012169"/>
                          </a:solidFill>
                          <a:latin typeface="Calibri" panose="020F0502020204030204" pitchFamily="34" charset="0"/>
                          <a:ea typeface="+mn-ea"/>
                          <a:cs typeface="+mn-cs"/>
                        </a:rPr>
                        <a:t>Recommended Corequisites: </a:t>
                      </a:r>
                      <a:r>
                        <a:rPr lang="en-US" sz="900" b="0" i="0" u="none" strike="noStrike" kern="1200" baseline="0" dirty="0">
                          <a:solidFill>
                            <a:srgbClr val="012169"/>
                          </a:solidFill>
                          <a:latin typeface="Calibri" panose="020F0502020204030204" pitchFamily="34" charset="0"/>
                          <a:ea typeface="+mn-ea"/>
                          <a:cs typeface="+mn-cs"/>
                        </a:rPr>
                        <a:t>None</a:t>
                      </a:r>
                    </a:p>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endParaRPr lang="en-US" sz="900" u="none" strike="noStrike" cap="none" baseline="30000" dirty="0">
                        <a:solidFill>
                          <a:srgbClr val="363534"/>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r>
                        <a:rPr lang="en-US"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1. Hospitality and Tourism</a:t>
                      </a: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
        <p:nvSpPr>
          <p:cNvPr id="72" name="TextBox 71">
            <a:extLst>
              <a:ext uri="{FF2B5EF4-FFF2-40B4-BE49-F238E27FC236}">
                <a16:creationId xmlns:a16="http://schemas.microsoft.com/office/drawing/2014/main" id="{71D09B68-BDB8-5C46-B0D4-323B0D03553B}"/>
              </a:ext>
            </a:extLst>
          </p:cNvPr>
          <p:cNvSpPr txBox="1"/>
          <p:nvPr/>
        </p:nvSpPr>
        <p:spPr>
          <a:xfrm>
            <a:off x="763324" y="7062240"/>
            <a:ext cx="6699305" cy="214995"/>
          </a:xfrm>
          <a:prstGeom prst="rect">
            <a:avLst/>
          </a:prstGeom>
          <a:noFill/>
        </p:spPr>
        <p:txBody>
          <a:bodyPr wrap="square" rtlCol="0">
            <a:spAutoFit/>
          </a:bodyPr>
          <a:lstStyle/>
          <a:p>
            <a:pPr>
              <a:lnSpc>
                <a:spcPts val="960"/>
              </a:lnSpc>
              <a:defRPr/>
            </a:pPr>
            <a:r>
              <a:rPr lang="en-US" sz="800" i="1" dirty="0">
                <a:latin typeface="Calibri" panose="020F0502020204030204" pitchFamily="34" charset="0"/>
                <a:ea typeface="Open Sans ExtraBold" panose="020B0606030504020204" pitchFamily="34" charset="0"/>
                <a:cs typeface="Calibri" panose="020F0502020204030204" pitchFamily="34" charset="0"/>
                <a:sym typeface="Calibri"/>
              </a:rPr>
              <a:t>* Indicates course is included in more than one program of study in this career cluster.                        </a:t>
            </a:r>
            <a:endParaRPr kumimoji="0" lang="en-US" sz="800" b="0" i="1" u="none" strike="noStrike" kern="1200" cap="none" spc="0" normalizeH="0" baseline="0" noProof="0" dirty="0">
              <a:ln>
                <a:noFill/>
              </a:ln>
              <a:effectLst/>
              <a:uLnTx/>
              <a:uFillTx/>
              <a:latin typeface="Calibri" panose="020F0502020204030204" pitchFamily="34" charset="0"/>
              <a:ea typeface="Open Sans ExtraBold" panose="020B0606030504020204" pitchFamily="34" charset="0"/>
              <a:cs typeface="Calibri" panose="020F0502020204030204" pitchFamily="34" charset="0"/>
            </a:endParaRPr>
          </a:p>
        </p:txBody>
      </p:sp>
      <p:sp>
        <p:nvSpPr>
          <p:cNvPr id="33" name="Google Shape;195;p2">
            <a:extLst>
              <a:ext uri="{FF2B5EF4-FFF2-40B4-BE49-F238E27FC236}">
                <a16:creationId xmlns:a16="http://schemas.microsoft.com/office/drawing/2014/main" id="{1FBD83F2-1A7F-CF40-A200-125D2971FFB6}"/>
              </a:ext>
            </a:extLst>
          </p:cNvPr>
          <p:cNvSpPr txBox="1"/>
          <p:nvPr/>
        </p:nvSpPr>
        <p:spPr>
          <a:xfrm>
            <a:off x="0" y="9258762"/>
            <a:ext cx="7772400" cy="369291"/>
          </a:xfrm>
          <a:prstGeom prst="rect">
            <a:avLst/>
          </a:prstGeom>
          <a:noFill/>
          <a:ln>
            <a:noFill/>
          </a:ln>
        </p:spPr>
        <p:txBody>
          <a:bodyPr spcFirstLastPara="1" wrap="square" lIns="91425" tIns="45700" rIns="91425" bIns="45700" anchor="t" anchorCtr="0">
            <a:spAutoFit/>
          </a:bodyPr>
          <a:lstStyle/>
          <a:p>
            <a:pPr lvl="0" algn="ctr">
              <a:defRPr/>
            </a:pPr>
            <a:r>
              <a:rPr kumimoji="0" lang="en-US" sz="900" b="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sym typeface="Calibri"/>
              </a:rPr>
              <a:t>For additional information on the </a:t>
            </a:r>
            <a:r>
              <a:rPr lang="en-US" sz="900" b="1" dirty="0">
                <a:latin typeface="Calibri" panose="020F0502020204030204" pitchFamily="34" charset="0"/>
                <a:ea typeface="Open Sans ExtraBold" panose="020B0606030504020204" pitchFamily="34" charset="0"/>
                <a:cs typeface="Calibri" panose="020F0502020204030204" pitchFamily="34" charset="0"/>
                <a:sym typeface="Calibri"/>
              </a:rPr>
              <a:t>Hospitality and Tourism </a:t>
            </a:r>
            <a:r>
              <a:rPr lang="en-US" sz="900" dirty="0">
                <a:latin typeface="Calibri" panose="020F0502020204030204" pitchFamily="34" charset="0"/>
                <a:ea typeface="Open Sans ExtraBold" panose="020B0606030504020204" pitchFamily="34" charset="0"/>
                <a:cs typeface="Calibri" panose="020F0502020204030204" pitchFamily="34" charset="0"/>
                <a:sym typeface="Calibri"/>
              </a:rPr>
              <a:t>career c</a:t>
            </a:r>
            <a:r>
              <a:rPr kumimoji="0" lang="en-US" sz="900" i="0" u="none" strike="noStrike" kern="1200" cap="none" spc="0" normalizeH="0" baseline="0" noProof="0" dirty="0">
                <a:ln>
                  <a:noFill/>
                </a:ln>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luster</a:t>
            </a:r>
            <a:r>
              <a:rPr kumimoji="0" lang="en-US" sz="90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br>
              <a:rPr kumimoji="0" lang="en-US" sz="90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sym typeface="Calibri"/>
              </a:rPr>
            </a:br>
            <a:r>
              <a:rPr kumimoji="0" lang="en-US" sz="900" b="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sym typeface="Calibri"/>
              </a:rPr>
              <a:t>contact </a:t>
            </a:r>
            <a:r>
              <a:rPr lang="en-US" sz="900" u="sng" dirty="0">
                <a:latin typeface="Calibri" panose="020F0502020204030204" pitchFamily="34" charset="0"/>
                <a:ea typeface="Open Sans Light" panose="020B0606030504020204" pitchFamily="34" charset="0"/>
                <a:cs typeface="Calibri" panose="020F0502020204030204" pitchFamily="34" charset="0"/>
                <a:sym typeface="Calibri"/>
                <a:hlinkClick r:id="rId5">
                  <a:extLst>
                    <a:ext uri="{A12FA001-AC4F-418D-AE19-62706E023703}">
                      <ahyp:hlinkClr xmlns:ahyp="http://schemas.microsoft.com/office/drawing/2018/hyperlinkcolor" val="tx"/>
                    </a:ext>
                  </a:extLst>
                </a:hlinkClick>
              </a:rPr>
              <a:t>cte@tea.texas.gov</a:t>
            </a:r>
            <a:r>
              <a:rPr kumimoji="0" lang="en-US" sz="900" b="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sym typeface="Calibri"/>
              </a:rPr>
              <a:t> or visit </a:t>
            </a:r>
            <a:r>
              <a:rPr kumimoji="0" lang="en-US" sz="900" b="0" i="0" u="sng"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6">
                  <a:extLst>
                    <a:ext uri="{A12FA001-AC4F-418D-AE19-62706E023703}">
                      <ahyp:hlinkClr xmlns:ahyp="http://schemas.microsoft.com/office/drawing/2018/hyperlinkcolor" val="tx"/>
                    </a:ext>
                  </a:extLst>
                </a:hlinkClick>
              </a:rPr>
              <a:t>https://tea.texas.gov/cte</a:t>
            </a:r>
            <a:r>
              <a:rPr kumimoji="0" lang="en-US"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endParaRPr kumimoji="0"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ndParaRPr>
          </a:p>
        </p:txBody>
      </p:sp>
      <p:pic>
        <p:nvPicPr>
          <p:cNvPr id="37" name="Google Shape;171;p1" descr="TEA Logo">
            <a:extLst>
              <a:ext uri="{FF2B5EF4-FFF2-40B4-BE49-F238E27FC236}">
                <a16:creationId xmlns:a16="http://schemas.microsoft.com/office/drawing/2014/main" id="{F1D9B042-B00B-E342-917C-8358BF8F9561}"/>
              </a:ext>
            </a:extLst>
          </p:cNvPr>
          <p:cNvPicPr preferRelativeResize="0"/>
          <p:nvPr/>
        </p:nvPicPr>
        <p:blipFill rotWithShape="1">
          <a:blip r:embed="rId7">
            <a:alphaModFix/>
          </a:blip>
          <a:srcRect/>
          <a:stretch/>
        </p:blipFill>
        <p:spPr>
          <a:xfrm>
            <a:off x="291415" y="9598309"/>
            <a:ext cx="705086" cy="352543"/>
          </a:xfrm>
          <a:prstGeom prst="rect">
            <a:avLst/>
          </a:prstGeom>
          <a:noFill/>
          <a:ln>
            <a:noFill/>
          </a:ln>
        </p:spPr>
      </p:pic>
      <p:sp>
        <p:nvSpPr>
          <p:cNvPr id="36" name="TextBox 35">
            <a:extLst>
              <a:ext uri="{FF2B5EF4-FFF2-40B4-BE49-F238E27FC236}">
                <a16:creationId xmlns:a16="http://schemas.microsoft.com/office/drawing/2014/main" id="{1370A37E-2852-6941-A136-3B819AE311F0}"/>
              </a:ext>
            </a:extLst>
          </p:cNvPr>
          <p:cNvSpPr txBox="1"/>
          <p:nvPr/>
        </p:nvSpPr>
        <p:spPr>
          <a:xfrm>
            <a:off x="1055493" y="9607178"/>
            <a:ext cx="6318699" cy="516167"/>
          </a:xfrm>
          <a:prstGeom prst="rect">
            <a:avLst/>
          </a:prstGeom>
          <a:noFill/>
        </p:spPr>
        <p:txBody>
          <a:bodyPr wrap="square" rtlCol="0">
            <a:spAutoFit/>
          </a:bodyPr>
          <a:lstStyle/>
          <a:p>
            <a:pPr>
              <a:lnSpc>
                <a:spcPts val="800"/>
              </a:lnSpc>
              <a:defRPr/>
            </a:pPr>
            <a:r>
              <a:rPr lang="en-US" sz="6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[LEA name] does not discriminate on the basis of race, color, national origin, sex, or disability in its programs or activities and provides equal access to the Boy Scouts and other designated youth groups. The following person has been designated to handle inquiries regarding the nondiscrimination policies: [title], [address], [telephone number], [email]. Further </a:t>
            </a:r>
            <a:r>
              <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nondiscrimination information can be found at </a:t>
            </a:r>
            <a:r>
              <a:rPr kumimoji="0" lang="en-US" sz="600" b="0" i="0" u="sng"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8">
                  <a:extLst>
                    <a:ext uri="{A12FA001-AC4F-418D-AE19-62706E023703}">
                      <ahyp:hlinkClr xmlns:ahyp="http://schemas.microsoft.com/office/drawing/2018/hyperlinkcolor" val="tx"/>
                    </a:ext>
                  </a:extLst>
                </a:hlinkClick>
              </a:rPr>
              <a:t>Notification of Nondiscrimination in Career and Technical Education Programs</a:t>
            </a:r>
            <a:r>
              <a:rPr kumimoji="0" lang="en-US" sz="600" b="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endParaRPr kumimoji="0" lang="en-US" sz="600" b="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endParaRPr>
          </a:p>
          <a:p>
            <a:pPr marL="0" marR="0" lvl="0" indent="0" algn="l" defTabSz="914400" rtl="0" eaLnBrk="1" fontAlgn="auto" latinLnBrk="0" hangingPunct="1">
              <a:lnSpc>
                <a:spcPts val="960"/>
              </a:lnSpc>
              <a:spcBef>
                <a:spcPts val="0"/>
              </a:spcBef>
              <a:spcAft>
                <a:spcPts val="0"/>
              </a:spcAft>
              <a:buClrTx/>
              <a:buSzTx/>
              <a:buFontTx/>
              <a:buNone/>
              <a:tabLst/>
              <a:defRPr/>
            </a:pPr>
            <a:endPar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pic>
        <p:nvPicPr>
          <p:cNvPr id="29" name="Picture 28">
            <a:extLst>
              <a:ext uri="{FF2B5EF4-FFF2-40B4-BE49-F238E27FC236}">
                <a16:creationId xmlns:a16="http://schemas.microsoft.com/office/drawing/2014/main" id="{96493CB0-BBD9-C440-8188-DAB5D8BD18D8}"/>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6025452" y="5630284"/>
            <a:ext cx="438912" cy="438912"/>
          </a:xfrm>
          <a:prstGeom prst="rect">
            <a:avLst/>
          </a:prstGeom>
        </p:spPr>
      </p:pic>
      <p:pic>
        <p:nvPicPr>
          <p:cNvPr id="30" name="Picture 29">
            <a:extLst>
              <a:ext uri="{FF2B5EF4-FFF2-40B4-BE49-F238E27FC236}">
                <a16:creationId xmlns:a16="http://schemas.microsoft.com/office/drawing/2014/main" id="{BDC96801-D8FB-EB41-8389-3110D80B2D37}"/>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5794760" y="6391561"/>
            <a:ext cx="438912" cy="438912"/>
          </a:xfrm>
          <a:prstGeom prst="rect">
            <a:avLst/>
          </a:prstGeom>
        </p:spPr>
      </p:pic>
      <p:pic>
        <p:nvPicPr>
          <p:cNvPr id="31" name="Picture 30">
            <a:extLst>
              <a:ext uri="{FF2B5EF4-FFF2-40B4-BE49-F238E27FC236}">
                <a16:creationId xmlns:a16="http://schemas.microsoft.com/office/drawing/2014/main" id="{B7A6CA76-F3F8-814C-B7F5-82DD7D9590EF}"/>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5565896" y="5630284"/>
            <a:ext cx="438912" cy="438912"/>
          </a:xfrm>
          <a:prstGeom prst="rect">
            <a:avLst/>
          </a:prstGeom>
        </p:spPr>
      </p:pic>
      <p:pic>
        <p:nvPicPr>
          <p:cNvPr id="32" name="Picture 31">
            <a:extLst>
              <a:ext uri="{FF2B5EF4-FFF2-40B4-BE49-F238E27FC236}">
                <a16:creationId xmlns:a16="http://schemas.microsoft.com/office/drawing/2014/main" id="{68B495DE-6E24-9347-ABCB-695112152276}"/>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5792101" y="4126940"/>
            <a:ext cx="438912" cy="438912"/>
          </a:xfrm>
          <a:prstGeom prst="rect">
            <a:avLst/>
          </a:prstGeom>
        </p:spPr>
      </p:pic>
      <p:sp>
        <p:nvSpPr>
          <p:cNvPr id="12" name="Rectangle 11">
            <a:extLst>
              <a:ext uri="{FF2B5EF4-FFF2-40B4-BE49-F238E27FC236}">
                <a16:creationId xmlns:a16="http://schemas.microsoft.com/office/drawing/2014/main" id="{FD0782F0-3798-2F45-BD54-7A27C3557BA4}"/>
              </a:ext>
              <a:ext uri="{C183D7F6-B498-43B3-948B-1728B52AA6E4}">
                <adec:decorative xmlns:adec="http://schemas.microsoft.com/office/drawing/2017/decorative" val="1"/>
              </a:ext>
            </a:extLst>
          </p:cNvPr>
          <p:cNvSpPr/>
          <p:nvPr/>
        </p:nvSpPr>
        <p:spPr>
          <a:xfrm rot="16200000">
            <a:off x="5936574" y="8223572"/>
            <a:ext cx="3361882" cy="307777"/>
          </a:xfrm>
          <a:prstGeom prst="rect">
            <a:avLst/>
          </a:prstGeom>
          <a:solidFill>
            <a:schemeClr val="accent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effectLst/>
                <a:uLnTx/>
                <a:uFillTx/>
                <a:latin typeface="Calibri" panose="020F0502020204030204" pitchFamily="34" charset="0"/>
                <a:ea typeface="Open Sans Semibold" panose="020B0606030504020204" pitchFamily="34" charset="0"/>
                <a:cs typeface="Calibri" panose="020F0502020204030204" pitchFamily="34" charset="0"/>
              </a:rPr>
              <a:t>Culinary Arts</a:t>
            </a:r>
          </a:p>
        </p:txBody>
      </p:sp>
      <p:grpSp>
        <p:nvGrpSpPr>
          <p:cNvPr id="53" name="Group 52">
            <a:extLst>
              <a:ext uri="{FF2B5EF4-FFF2-40B4-BE49-F238E27FC236}">
                <a16:creationId xmlns:a16="http://schemas.microsoft.com/office/drawing/2014/main" id="{15C06763-ED2B-3ED5-8641-59FDEF459813}"/>
              </a:ext>
              <a:ext uri="{C183D7F6-B498-43B3-948B-1728B52AA6E4}">
                <adec:decorative xmlns:adec="http://schemas.microsoft.com/office/drawing/2017/decorative" val="1"/>
              </a:ext>
            </a:extLst>
          </p:cNvPr>
          <p:cNvGrpSpPr/>
          <p:nvPr/>
        </p:nvGrpSpPr>
        <p:grpSpPr>
          <a:xfrm>
            <a:off x="5032223" y="4759201"/>
            <a:ext cx="1973408" cy="768096"/>
            <a:chOff x="4927749" y="4466387"/>
            <a:chExt cx="1973408" cy="768096"/>
          </a:xfrm>
        </p:grpSpPr>
        <p:pic>
          <p:nvPicPr>
            <p:cNvPr id="54" name="Picture 53" descr="Agriculture, Food and Natural Resources">
              <a:extLst>
                <a:ext uri="{FF2B5EF4-FFF2-40B4-BE49-F238E27FC236}">
                  <a16:creationId xmlns:a16="http://schemas.microsoft.com/office/drawing/2014/main" id="{CB9FCADB-3652-E5F5-B07F-65AE6403DF71}"/>
                </a:ext>
              </a:extLst>
            </p:cNvPr>
            <p:cNvPicPr>
              <a:picLocks noChangeAspect="1"/>
            </p:cNvPicPr>
            <p:nvPr/>
          </p:nvPicPr>
          <p:blipFill>
            <a:blip r:embed="rId9"/>
            <a:stretch>
              <a:fillRect/>
            </a:stretch>
          </p:blipFill>
          <p:spPr>
            <a:xfrm>
              <a:off x="4930957" y="4466387"/>
              <a:ext cx="384048" cy="384048"/>
            </a:xfrm>
            <a:prstGeom prst="rect">
              <a:avLst/>
            </a:prstGeom>
          </p:spPr>
        </p:pic>
        <p:pic>
          <p:nvPicPr>
            <p:cNvPr id="56" name="Picture 55" descr="Architecture and Construction">
              <a:extLst>
                <a:ext uri="{FF2B5EF4-FFF2-40B4-BE49-F238E27FC236}">
                  <a16:creationId xmlns:a16="http://schemas.microsoft.com/office/drawing/2014/main" id="{132739F8-09C6-0CE7-A8E0-9DBC80A99EA2}"/>
                </a:ext>
              </a:extLst>
            </p:cNvPr>
            <p:cNvPicPr>
              <a:picLocks noChangeAspect="1"/>
            </p:cNvPicPr>
            <p:nvPr/>
          </p:nvPicPr>
          <p:blipFill>
            <a:blip r:embed="rId10"/>
            <a:stretch>
              <a:fillRect/>
            </a:stretch>
          </p:blipFill>
          <p:spPr>
            <a:xfrm>
              <a:off x="5321094" y="4466387"/>
              <a:ext cx="384048" cy="384048"/>
            </a:xfrm>
            <a:prstGeom prst="rect">
              <a:avLst/>
            </a:prstGeom>
          </p:spPr>
        </p:pic>
        <p:pic>
          <p:nvPicPr>
            <p:cNvPr id="57" name="Picture 56" descr="Arts, Audio Visual Technology and Communication">
              <a:extLst>
                <a:ext uri="{FF2B5EF4-FFF2-40B4-BE49-F238E27FC236}">
                  <a16:creationId xmlns:a16="http://schemas.microsoft.com/office/drawing/2014/main" id="{0F6C8D07-F23E-DAAA-8047-45E31F954D7E}"/>
                </a:ext>
              </a:extLst>
            </p:cNvPr>
            <p:cNvPicPr>
              <a:picLocks noChangeAspect="1"/>
            </p:cNvPicPr>
            <p:nvPr/>
          </p:nvPicPr>
          <p:blipFill>
            <a:blip r:embed="rId11"/>
            <a:stretch>
              <a:fillRect/>
            </a:stretch>
          </p:blipFill>
          <p:spPr>
            <a:xfrm>
              <a:off x="5718460" y="4466387"/>
              <a:ext cx="384048" cy="384048"/>
            </a:xfrm>
            <a:prstGeom prst="rect">
              <a:avLst/>
            </a:prstGeom>
          </p:spPr>
        </p:pic>
        <p:pic>
          <p:nvPicPr>
            <p:cNvPr id="58" name="Picture 57" descr="Business, Marketing and Finance">
              <a:extLst>
                <a:ext uri="{FF2B5EF4-FFF2-40B4-BE49-F238E27FC236}">
                  <a16:creationId xmlns:a16="http://schemas.microsoft.com/office/drawing/2014/main" id="{24AE815D-8A09-2F11-2F5B-7A20DBD00462}"/>
                </a:ext>
              </a:extLst>
            </p:cNvPr>
            <p:cNvPicPr>
              <a:picLocks noChangeAspect="1"/>
            </p:cNvPicPr>
            <p:nvPr/>
          </p:nvPicPr>
          <p:blipFill>
            <a:blip r:embed="rId12"/>
            <a:stretch>
              <a:fillRect/>
            </a:stretch>
          </p:blipFill>
          <p:spPr>
            <a:xfrm>
              <a:off x="6115074" y="4466387"/>
              <a:ext cx="384048" cy="384048"/>
            </a:xfrm>
            <a:prstGeom prst="rect">
              <a:avLst/>
            </a:prstGeom>
          </p:spPr>
        </p:pic>
        <p:pic>
          <p:nvPicPr>
            <p:cNvPr id="59" name="Picture 58" descr="Health Science">
              <a:extLst>
                <a:ext uri="{FF2B5EF4-FFF2-40B4-BE49-F238E27FC236}">
                  <a16:creationId xmlns:a16="http://schemas.microsoft.com/office/drawing/2014/main" id="{D0B1983B-5C1D-975F-78AC-9DD9A3CE5121}"/>
                </a:ext>
              </a:extLst>
            </p:cNvPr>
            <p:cNvPicPr>
              <a:picLocks noChangeAspect="1"/>
            </p:cNvPicPr>
            <p:nvPr/>
          </p:nvPicPr>
          <p:blipFill>
            <a:blip r:embed="rId13"/>
            <a:stretch>
              <a:fillRect/>
            </a:stretch>
          </p:blipFill>
          <p:spPr>
            <a:xfrm>
              <a:off x="6512440" y="4466387"/>
              <a:ext cx="384048" cy="384048"/>
            </a:xfrm>
            <a:prstGeom prst="rect">
              <a:avLst/>
            </a:prstGeom>
          </p:spPr>
        </p:pic>
        <p:pic>
          <p:nvPicPr>
            <p:cNvPr id="60" name="Picture 59" descr="Human Services">
              <a:extLst>
                <a:ext uri="{FF2B5EF4-FFF2-40B4-BE49-F238E27FC236}">
                  <a16:creationId xmlns:a16="http://schemas.microsoft.com/office/drawing/2014/main" id="{B2992477-04E0-7FA6-BA9A-77544020393E}"/>
                </a:ext>
              </a:extLst>
            </p:cNvPr>
            <p:cNvPicPr>
              <a:picLocks noChangeAspect="1"/>
            </p:cNvPicPr>
            <p:nvPr/>
          </p:nvPicPr>
          <p:blipFill>
            <a:blip r:embed="rId14"/>
            <a:stretch>
              <a:fillRect/>
            </a:stretch>
          </p:blipFill>
          <p:spPr>
            <a:xfrm>
              <a:off x="5328260" y="4850435"/>
              <a:ext cx="384048" cy="384048"/>
            </a:xfrm>
            <a:prstGeom prst="rect">
              <a:avLst/>
            </a:prstGeom>
          </p:spPr>
        </p:pic>
        <p:pic>
          <p:nvPicPr>
            <p:cNvPr id="61" name="Picture 60" descr="Information Technology">
              <a:extLst>
                <a:ext uri="{FF2B5EF4-FFF2-40B4-BE49-F238E27FC236}">
                  <a16:creationId xmlns:a16="http://schemas.microsoft.com/office/drawing/2014/main" id="{15E73B04-8318-DC1D-3896-43F0A94274C5}"/>
                </a:ext>
              </a:extLst>
            </p:cNvPr>
            <p:cNvPicPr>
              <a:picLocks noChangeAspect="1"/>
            </p:cNvPicPr>
            <p:nvPr/>
          </p:nvPicPr>
          <p:blipFill>
            <a:blip r:embed="rId15"/>
            <a:stretch>
              <a:fillRect/>
            </a:stretch>
          </p:blipFill>
          <p:spPr>
            <a:xfrm>
              <a:off x="5727645" y="4850435"/>
              <a:ext cx="384048" cy="384048"/>
            </a:xfrm>
            <a:prstGeom prst="rect">
              <a:avLst/>
            </a:prstGeom>
          </p:spPr>
        </p:pic>
        <p:pic>
          <p:nvPicPr>
            <p:cNvPr id="62" name="Picture 61" descr="Manufacturing">
              <a:extLst>
                <a:ext uri="{FF2B5EF4-FFF2-40B4-BE49-F238E27FC236}">
                  <a16:creationId xmlns:a16="http://schemas.microsoft.com/office/drawing/2014/main" id="{366D4186-D421-0CAD-B6D3-74CB610BEB32}"/>
                </a:ext>
              </a:extLst>
            </p:cNvPr>
            <p:cNvPicPr>
              <a:picLocks noChangeAspect="1"/>
            </p:cNvPicPr>
            <p:nvPr/>
          </p:nvPicPr>
          <p:blipFill>
            <a:blip r:embed="rId16"/>
            <a:stretch>
              <a:fillRect/>
            </a:stretch>
          </p:blipFill>
          <p:spPr>
            <a:xfrm>
              <a:off x="6121733" y="4850435"/>
              <a:ext cx="384048" cy="384048"/>
            </a:xfrm>
            <a:prstGeom prst="rect">
              <a:avLst/>
            </a:prstGeom>
          </p:spPr>
        </p:pic>
        <p:pic>
          <p:nvPicPr>
            <p:cNvPr id="63" name="Picture 62" descr="Transportation, Distribution and Logistics">
              <a:extLst>
                <a:ext uri="{FF2B5EF4-FFF2-40B4-BE49-F238E27FC236}">
                  <a16:creationId xmlns:a16="http://schemas.microsoft.com/office/drawing/2014/main" id="{EDECE130-4492-B1B9-4E16-D23A27CEDC4B}"/>
                </a:ext>
              </a:extLst>
            </p:cNvPr>
            <p:cNvPicPr>
              <a:picLocks noChangeAspect="1"/>
            </p:cNvPicPr>
            <p:nvPr/>
          </p:nvPicPr>
          <p:blipFill>
            <a:blip r:embed="rId17"/>
            <a:stretch>
              <a:fillRect/>
            </a:stretch>
          </p:blipFill>
          <p:spPr>
            <a:xfrm>
              <a:off x="6517109" y="4850435"/>
              <a:ext cx="384048" cy="384048"/>
            </a:xfrm>
            <a:prstGeom prst="rect">
              <a:avLst/>
            </a:prstGeom>
          </p:spPr>
        </p:pic>
        <p:pic>
          <p:nvPicPr>
            <p:cNvPr id="64" name="Picture 63" descr="Hospitality and Tourism">
              <a:extLst>
                <a:ext uri="{FF2B5EF4-FFF2-40B4-BE49-F238E27FC236}">
                  <a16:creationId xmlns:a16="http://schemas.microsoft.com/office/drawing/2014/main" id="{86B3716B-5E2A-70AB-7148-8BA8FA06AA09}"/>
                </a:ext>
              </a:extLst>
            </p:cNvPr>
            <p:cNvPicPr>
              <a:picLocks noChangeAspect="1"/>
            </p:cNvPicPr>
            <p:nvPr/>
          </p:nvPicPr>
          <p:blipFill>
            <a:blip r:embed="rId4"/>
            <a:stretch>
              <a:fillRect/>
            </a:stretch>
          </p:blipFill>
          <p:spPr>
            <a:xfrm>
              <a:off x="4927749" y="4850435"/>
              <a:ext cx="384048" cy="384048"/>
            </a:xfrm>
            <a:prstGeom prst="rect">
              <a:avLst/>
            </a:prstGeom>
          </p:spPr>
        </p:pic>
      </p:grpSp>
    </p:spTree>
    <p:extLst>
      <p:ext uri="{BB962C8B-B14F-4D97-AF65-F5344CB8AC3E}">
        <p14:creationId xmlns:p14="http://schemas.microsoft.com/office/powerpoint/2010/main" val="13418437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3" name="Title 3">
            <a:extLst>
              <a:ext uri="{FF2B5EF4-FFF2-40B4-BE49-F238E27FC236}">
                <a16:creationId xmlns:a16="http://schemas.microsoft.com/office/drawing/2014/main" id="{526F35B9-4163-464C-AA6F-FB56BC356333}"/>
              </a:ext>
              <a:ext uri="{C183D7F6-B498-43B3-948B-1728B52AA6E4}">
                <adec:decorative xmlns:adec="http://schemas.microsoft.com/office/drawing/2017/decorative" val="1"/>
              </a:ext>
            </a:extLst>
          </p:cNvPr>
          <p:cNvSpPr>
            <a:spLocks noGrp="1"/>
          </p:cNvSpPr>
          <p:nvPr>
            <p:ph type="ctrTitle"/>
          </p:nvPr>
        </p:nvSpPr>
        <p:spPr>
          <a:xfrm>
            <a:off x="971550" y="54786"/>
            <a:ext cx="5829300" cy="191769"/>
          </a:xfrm>
        </p:spPr>
        <p:txBody>
          <a:bodyPr>
            <a:noAutofit/>
          </a:bodyPr>
          <a:lstStyle/>
          <a:p>
            <a:r>
              <a:rPr lang="en-US" sz="700" b="1" i="1" dirty="0">
                <a:solidFill>
                  <a:schemeClr val="bg1"/>
                </a:solidFill>
                <a:ea typeface="Open Sans Semibold" panose="020B0606030504020204" pitchFamily="34" charset="0"/>
                <a:cs typeface="Open Sans Semibold" panose="020B0606030504020204" pitchFamily="34" charset="0"/>
              </a:rPr>
              <a:t>Statewide Program of Study: </a:t>
            </a:r>
            <a:r>
              <a:rPr lang="en-US" sz="700" b="1" i="1" kern="1200" baseline="0" dirty="0">
                <a:solidFill>
                  <a:schemeClr val="bg1"/>
                </a:solidFill>
                <a:effectLst/>
                <a:ea typeface="+mj-ea"/>
                <a:cs typeface="+mj-cs"/>
              </a:rPr>
              <a:t>Culinary Arts</a:t>
            </a:r>
            <a:r>
              <a:rPr lang="en-US" sz="700" dirty="0">
                <a:solidFill>
                  <a:schemeClr val="bg1"/>
                </a:solidFill>
              </a:rPr>
              <a:t> </a:t>
            </a:r>
            <a:r>
              <a:rPr lang="en-US" sz="700" b="1" i="1" dirty="0">
                <a:solidFill>
                  <a:schemeClr val="bg1"/>
                </a:solidFill>
                <a:ea typeface="Open Sans Semibold" panose="020B0606030504020204" pitchFamily="34" charset="0"/>
                <a:cs typeface="Open Sans Semibold" panose="020B0606030504020204" pitchFamily="34" charset="0"/>
              </a:rPr>
              <a:t>— Page 3</a:t>
            </a:r>
            <a:endParaRPr lang="en-US" sz="700" dirty="0">
              <a:solidFill>
                <a:schemeClr val="bg1"/>
              </a:solidFill>
            </a:endParaRPr>
          </a:p>
        </p:txBody>
      </p:sp>
      <p:sp>
        <p:nvSpPr>
          <p:cNvPr id="39" name="TextBox 38">
            <a:extLst>
              <a:ext uri="{FF2B5EF4-FFF2-40B4-BE49-F238E27FC236}">
                <a16:creationId xmlns:a16="http://schemas.microsoft.com/office/drawing/2014/main" id="{0D82E2C1-5515-FC4E-B6F2-EB16D6F05320}"/>
              </a:ext>
            </a:extLst>
          </p:cNvPr>
          <p:cNvSpPr txBox="1"/>
          <p:nvPr/>
        </p:nvSpPr>
        <p:spPr>
          <a:xfrm>
            <a:off x="1364160" y="165522"/>
            <a:ext cx="6392254" cy="400110"/>
          </a:xfrm>
          <a:prstGeom prst="rect">
            <a:avLst/>
          </a:prstGeom>
          <a:noFill/>
        </p:spPr>
        <p:txBody>
          <a:bodyPr wrap="square" rtlCol="0">
            <a:spAutoFit/>
          </a:bodyPr>
          <a:lstStyle/>
          <a:p>
            <a:pPr lvl="0">
              <a:spcAft>
                <a:spcPts val="300"/>
              </a:spcAft>
              <a:defRPr/>
            </a:pPr>
            <a:r>
              <a:rPr lang="en-US" sz="2000" b="1" dirty="0">
                <a:solidFill>
                  <a:srgbClr val="363534"/>
                </a:solidFill>
                <a:latin typeface="Calibri" panose="020F0502020204030204" pitchFamily="34" charset="0"/>
                <a:ea typeface="Open Sans Condensed Condensed" pitchFamily="2" charset="0"/>
                <a:cs typeface="Calibri" panose="020F0502020204030204" pitchFamily="34" charset="0"/>
              </a:rPr>
              <a:t>Hospitality and Tourism Career Cluster</a:t>
            </a:r>
            <a:endParaRPr kumimoji="0" lang="en-US" sz="2000" b="1" i="0" u="none" strike="noStrike" kern="1200" cap="none" spc="0" normalizeH="0" baseline="0" noProof="0" dirty="0">
              <a:ln>
                <a:noFill/>
              </a:ln>
              <a:solidFill>
                <a:srgbClr val="363534"/>
              </a:solidFill>
              <a:effectLst/>
              <a:uLnTx/>
              <a:uFillTx/>
              <a:latin typeface="Calibri" panose="020F0502020204030204" pitchFamily="34" charset="0"/>
              <a:ea typeface="Open Sans Condensed Condensed" pitchFamily="2" charset="0"/>
              <a:cs typeface="Calibri" panose="020F0502020204030204" pitchFamily="34" charset="0"/>
            </a:endParaRPr>
          </a:p>
        </p:txBody>
      </p:sp>
      <p:sp>
        <p:nvSpPr>
          <p:cNvPr id="41" name="TextBox 40">
            <a:extLst>
              <a:ext uri="{FF2B5EF4-FFF2-40B4-BE49-F238E27FC236}">
                <a16:creationId xmlns:a16="http://schemas.microsoft.com/office/drawing/2014/main" id="{016FFF59-FA5E-994D-8DE3-7298E5ADA69E}"/>
              </a:ext>
            </a:extLst>
          </p:cNvPr>
          <p:cNvSpPr txBox="1"/>
          <p:nvPr/>
        </p:nvSpPr>
        <p:spPr>
          <a:xfrm>
            <a:off x="1364160" y="523418"/>
            <a:ext cx="6392254" cy="353943"/>
          </a:xfrm>
          <a:prstGeom prst="rect">
            <a:avLst/>
          </a:prstGeom>
          <a:noFill/>
        </p:spPr>
        <p:txBody>
          <a:bodyPr wrap="square" rtlCol="0">
            <a:spAutoFit/>
          </a:bodyPr>
          <a:lstStyle/>
          <a:p>
            <a:pPr lvl="0">
              <a:lnSpc>
                <a:spcPts val="2100"/>
              </a:lnSpc>
              <a:spcAft>
                <a:spcPts val="300"/>
              </a:spcAft>
              <a:defRPr/>
            </a:pPr>
            <a:r>
              <a:rPr kumimoji="0" lang="en-US" sz="1700" b="1" i="1" u="none" strike="noStrike" kern="1200" cap="none" spc="0" normalizeH="0" baseline="0" noProof="0" dirty="0">
                <a:ln>
                  <a:noFill/>
                </a:ln>
                <a:solidFill>
                  <a:srgbClr val="363534"/>
                </a:solidFill>
                <a:effectLst/>
                <a:uLnTx/>
                <a:uFillTx/>
                <a:latin typeface="Calibri" panose="020F0502020204030204" pitchFamily="34" charset="0"/>
                <a:ea typeface="Open Sans Semibold" panose="020B0606030504020204" pitchFamily="34" charset="0"/>
                <a:cs typeface="Calibri" panose="020F0502020204030204" pitchFamily="34" charset="0"/>
              </a:rPr>
              <a:t>Statewide Program of Study: </a:t>
            </a:r>
            <a:r>
              <a:rPr lang="en-US" sz="1700" b="1" i="1" dirty="0">
                <a:solidFill>
                  <a:srgbClr val="363534"/>
                </a:solidFill>
                <a:latin typeface="Calibri" panose="020F0502020204030204" pitchFamily="34" charset="0"/>
                <a:ea typeface="Open Sans Semibold" panose="020B0606030504020204" pitchFamily="34" charset="0"/>
                <a:cs typeface="Calibri" panose="020F0502020204030204" pitchFamily="34" charset="0"/>
              </a:rPr>
              <a:t>Culinary Arts</a:t>
            </a:r>
          </a:p>
        </p:txBody>
      </p:sp>
      <p:sp>
        <p:nvSpPr>
          <p:cNvPr id="2" name="TextBox 1">
            <a:extLst>
              <a:ext uri="{FF2B5EF4-FFF2-40B4-BE49-F238E27FC236}">
                <a16:creationId xmlns:a16="http://schemas.microsoft.com/office/drawing/2014/main" id="{53CAAE19-98A7-CE4E-903C-01D19008C594}"/>
              </a:ext>
            </a:extLst>
          </p:cNvPr>
          <p:cNvSpPr txBox="1"/>
          <p:nvPr/>
        </p:nvSpPr>
        <p:spPr>
          <a:xfrm>
            <a:off x="0" y="923528"/>
            <a:ext cx="77724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12169"/>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Course Information</a:t>
            </a:r>
            <a:endParaRPr kumimoji="0" lang="en-US" sz="1800" b="0" i="0" u="none" strike="noStrike" kern="1200" cap="none" spc="0" normalizeH="0" baseline="0" noProof="0" dirty="0">
              <a:ln>
                <a:noFill/>
              </a:ln>
              <a:solidFill>
                <a:srgbClr val="012169"/>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27" name="Round Diagonal Corner Rectangle 26">
            <a:extLst>
              <a:ext uri="{FF2B5EF4-FFF2-40B4-BE49-F238E27FC236}">
                <a16:creationId xmlns:a16="http://schemas.microsoft.com/office/drawing/2014/main" id="{D61A33BC-C4A5-9F44-BE5C-2240AF40DE49}"/>
              </a:ext>
              <a:ext uri="{C183D7F6-B498-43B3-948B-1728B52AA6E4}">
                <adec:decorative xmlns:adec="http://schemas.microsoft.com/office/drawing/2017/decorative" val="1"/>
              </a:ext>
            </a:extLst>
          </p:cNvPr>
          <p:cNvSpPr/>
          <p:nvPr/>
        </p:nvSpPr>
        <p:spPr>
          <a:xfrm rot="16200000">
            <a:off x="-109596" y="1766762"/>
            <a:ext cx="1126254" cy="411242"/>
          </a:xfrm>
          <a:prstGeom prst="round2DiagRect">
            <a:avLst/>
          </a:prstGeom>
          <a:solidFill>
            <a:srgbClr val="3635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28" name="Google Shape;187;p2">
            <a:extLst>
              <a:ext uri="{FF2B5EF4-FFF2-40B4-BE49-F238E27FC236}">
                <a16:creationId xmlns:a16="http://schemas.microsoft.com/office/drawing/2014/main" id="{09098AEF-70D1-2C49-8103-522CAEFD3794}"/>
              </a:ext>
            </a:extLst>
          </p:cNvPr>
          <p:cNvSpPr txBox="1"/>
          <p:nvPr/>
        </p:nvSpPr>
        <p:spPr>
          <a:xfrm rot="16200000">
            <a:off x="-53318" y="1832972"/>
            <a:ext cx="1013699" cy="307736"/>
          </a:xfrm>
          <a:prstGeom prst="rect">
            <a:avLst/>
          </a:prstGeom>
          <a:solidFill>
            <a:srgbClr val="363534"/>
          </a:solid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3</a:t>
            </a:r>
            <a:endParaRPr kumimoji="0" sz="1400" b="0" i="0" u="none" strike="noStrike" kern="1200" cap="none" spc="0" normalizeH="0" baseline="0" noProof="0" dirty="0">
              <a:ln>
                <a:noFill/>
              </a:ln>
              <a:solidFill>
                <a:prstClr val="white"/>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25" name="Google Shape;188;p2">
            <a:extLst>
              <a:ext uri="{FF2B5EF4-FFF2-40B4-BE49-F238E27FC236}">
                <a16:creationId xmlns:a16="http://schemas.microsoft.com/office/drawing/2014/main" id="{3DABB247-8273-DA47-B49C-F888A0F5F1DA}"/>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1489312003"/>
              </p:ext>
            </p:extLst>
          </p:nvPr>
        </p:nvGraphicFramePr>
        <p:xfrm>
          <a:off x="815209" y="1304132"/>
          <a:ext cx="6437376" cy="4828056"/>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4271131778"/>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9184">
                <a:tc>
                  <a:txBody>
                    <a:bodyPr/>
                    <a:lstStyle/>
                    <a:p>
                      <a:pPr marL="0" marR="0" lvl="0" indent="0" algn="l"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tc>
                  <a:txBody>
                    <a:bodyPr/>
                    <a:lstStyle/>
                    <a:p>
                      <a:pPr marL="0" marR="0" lvl="0" indent="0" algn="l" rtl="0">
                        <a:spcBef>
                          <a:spcPts val="0"/>
                        </a:spcBef>
                        <a:spcAft>
                          <a:spcPts val="0"/>
                        </a:spcAft>
                        <a:buClr>
                          <a:schemeClr val="dk1"/>
                        </a:buClr>
                        <a:buSzPts val="1000"/>
                        <a:buFont typeface="Calibri"/>
                        <a:buNone/>
                      </a:pP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tc>
                  <a:txBody>
                    <a:bodyPr/>
                    <a:lstStyle/>
                    <a:p>
                      <a:pPr marL="0" marR="0" lvl="0" indent="0" algn="l" rtl="0">
                        <a:spcBef>
                          <a:spcPts val="0"/>
                        </a:spcBef>
                        <a:spcAft>
                          <a:spcPts val="0"/>
                        </a:spcAft>
                        <a:buClr>
                          <a:schemeClr val="dk1"/>
                        </a:buClr>
                        <a:buSzPts val="1000"/>
                        <a:buFont typeface="Calibri"/>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 </a:t>
                      </a: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tc>
                  <a:txBody>
                    <a:bodyPr/>
                    <a:lstStyle/>
                    <a:p>
                      <a:pPr marL="0" marR="0" lvl="0" indent="0" algn="r"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extLst>
                  <a:ext uri="{0D108BD9-81ED-4DB2-BD59-A6C34878D82A}">
                    <a16:rowId xmlns:a16="http://schemas.microsoft.com/office/drawing/2014/main" val="10000"/>
                  </a:ext>
                </a:extLst>
              </a:tr>
              <a:tr h="395025">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Advanced Culinary Arts</a:t>
                      </a:r>
                    </a:p>
                    <a:p>
                      <a:pPr marL="0" marR="0" lvl="0" indent="0" algn="l" rtl="0">
                        <a:spcBef>
                          <a:spcPts val="0"/>
                        </a:spcBef>
                        <a:spcAft>
                          <a:spcPts val="0"/>
                        </a:spcAft>
                        <a:buClr>
                          <a:schemeClr val="dk1"/>
                        </a:buClr>
                        <a:buSzPts val="1000"/>
                        <a:buFont typeface="Calibri"/>
                        <a:buNone/>
                      </a:pPr>
                      <a:r>
                        <a:rPr lang="en-US" sz="1000" b="0" i="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sym typeface="Calibri"/>
                        </a:rPr>
                        <a:t>13022650  (2 credits)</a:t>
                      </a:r>
                      <a:endParaRPr lang="en-US" sz="100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endParaRP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sym typeface="Calibri"/>
                        </a:rPr>
                        <a:t>Culinary Arts</a:t>
                      </a:r>
                    </a:p>
                    <a:p>
                      <a:pPr marL="0" marR="0" lvl="0" indent="0" algn="l" rtl="0">
                        <a:spcBef>
                          <a:spcPts val="0"/>
                        </a:spcBef>
                        <a:spcAft>
                          <a:spcPts val="0"/>
                        </a:spcAft>
                        <a:buClr>
                          <a:schemeClr val="dk1"/>
                        </a:buClr>
                        <a:buSzPts val="1000"/>
                        <a:buFont typeface="Calibri"/>
                        <a:buNone/>
                      </a:pPr>
                      <a:r>
                        <a:rPr lang="en-US" sz="900" b="1" i="0" u="none" strike="noStrike" kern="1200" baseline="0" dirty="0">
                          <a:solidFill>
                            <a:srgbClr val="012169"/>
                          </a:solidFill>
                          <a:latin typeface="Calibri" panose="020F0502020204030204" pitchFamily="34" charset="0"/>
                          <a:ea typeface="+mn-ea"/>
                          <a:cs typeface="+mn-cs"/>
                          <a:sym typeface="Calibri"/>
                        </a:rPr>
                        <a:t>Corequisites: </a:t>
                      </a:r>
                      <a:r>
                        <a:rPr lang="en-US" sz="900" b="0" i="0" u="none" strike="noStrike" kern="1200" baseline="0" dirty="0">
                          <a:solidFill>
                            <a:srgbClr val="012169"/>
                          </a:solidFill>
                          <a:latin typeface="Calibri" panose="020F0502020204030204" pitchFamily="34" charset="0"/>
                          <a:ea typeface="+mn-ea"/>
                          <a:cs typeface="+mn-cs"/>
                          <a:sym typeface="Calibri"/>
                        </a:rPr>
                        <a:t>None</a:t>
                      </a:r>
                    </a:p>
                    <a:p>
                      <a:r>
                        <a:rPr lang="en-US" sz="900" b="1" i="0" u="none" strike="noStrike" baseline="0" dirty="0">
                          <a:solidFill>
                            <a:schemeClr val="tx1"/>
                          </a:solidFill>
                          <a:latin typeface="Calibri" panose="020F0502020204030204" pitchFamily="34" charset="0"/>
                        </a:rPr>
                        <a:t>Recommended Prerequisites</a:t>
                      </a:r>
                      <a:r>
                        <a:rPr lang="en-US" sz="900" b="0" i="0" u="none" strike="noStrike" baseline="0" dirty="0">
                          <a:solidFill>
                            <a:schemeClr val="tx1"/>
                          </a:solidFill>
                          <a:latin typeface="Calibri" panose="020F0502020204030204" pitchFamily="34" charset="0"/>
                        </a:rPr>
                        <a:t>: None</a:t>
                      </a:r>
                    </a:p>
                    <a:p>
                      <a:r>
                        <a:rPr lang="en-US" sz="900" b="1" i="0" u="none" strike="noStrike" kern="1200" baseline="0" dirty="0">
                          <a:solidFill>
                            <a:srgbClr val="012169"/>
                          </a:solidFill>
                          <a:latin typeface="Calibri" panose="020F0502020204030204" pitchFamily="34" charset="0"/>
                          <a:ea typeface="+mn-ea"/>
                          <a:cs typeface="+mn-cs"/>
                        </a:rPr>
                        <a:t>Recommended Corequisites: </a:t>
                      </a:r>
                      <a:r>
                        <a:rPr lang="en-US" sz="900" b="0" i="0" u="none" strike="noStrike" kern="1200" baseline="0" dirty="0">
                          <a:solidFill>
                            <a:srgbClr val="012169"/>
                          </a:solidFill>
                          <a:latin typeface="Calibri" panose="020F0502020204030204" pitchFamily="34" charset="0"/>
                          <a:ea typeface="+mn-ea"/>
                          <a:cs typeface="+mn-cs"/>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8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78952485"/>
                  </a:ext>
                </a:extLst>
              </a:tr>
              <a:tr h="1009492">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Event and Meeting Planning*</a:t>
                      </a:r>
                      <a:endParaRPr lang="en-US" sz="1100" b="1" i="0" u="none" strike="noStrike" cap="none" baseline="30000"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sym typeface="Calibri"/>
                        </a:rPr>
                        <a:t>13022730  (1 credit)</a:t>
                      </a:r>
                      <a:endParaRPr lang="en-US" sz="100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sym typeface="Calibri"/>
                        </a:rPr>
                        <a:t>At least one credit in a course from the Hospitality and Tourism career cluster </a:t>
                      </a:r>
                    </a:p>
                    <a:p>
                      <a:pPr marL="0" marR="0" lvl="0" indent="0" algn="l" rtl="0">
                        <a:spcBef>
                          <a:spcPts val="0"/>
                        </a:spcBef>
                        <a:spcAft>
                          <a:spcPts val="0"/>
                        </a:spcAft>
                        <a:buClr>
                          <a:schemeClr val="dk1"/>
                        </a:buClr>
                        <a:buSzPts val="1000"/>
                        <a:buFont typeface="Calibri"/>
                        <a:buNone/>
                      </a:pPr>
                      <a:r>
                        <a:rPr lang="en-US" sz="900" b="1" i="0" u="none" strike="noStrike" kern="1200" baseline="0" dirty="0">
                          <a:solidFill>
                            <a:srgbClr val="012169"/>
                          </a:solidFill>
                          <a:latin typeface="Calibri" panose="020F0502020204030204" pitchFamily="34" charset="0"/>
                          <a:ea typeface="+mn-ea"/>
                          <a:cs typeface="+mn-cs"/>
                          <a:sym typeface="Calibri"/>
                        </a:rPr>
                        <a:t>Corequisites: </a:t>
                      </a:r>
                      <a:r>
                        <a:rPr lang="en-US" sz="900" b="0" i="0" u="none" strike="noStrike" kern="1200" baseline="0" dirty="0">
                          <a:solidFill>
                            <a:srgbClr val="012169"/>
                          </a:solidFill>
                          <a:latin typeface="Calibri" panose="020F0502020204030204" pitchFamily="34" charset="0"/>
                          <a:ea typeface="+mn-ea"/>
                          <a:cs typeface="+mn-cs"/>
                          <a:sym typeface="Calibri"/>
                        </a:rPr>
                        <a:t>None</a:t>
                      </a:r>
                    </a:p>
                    <a:p>
                      <a:r>
                        <a:rPr lang="en-US" sz="900" b="1" i="0" u="none" strike="noStrike" baseline="0" dirty="0">
                          <a:solidFill>
                            <a:schemeClr val="tx1"/>
                          </a:solidFill>
                          <a:latin typeface="Calibri" panose="020F0502020204030204" pitchFamily="34" charset="0"/>
                        </a:rPr>
                        <a:t>Recommended Prerequisites</a:t>
                      </a:r>
                      <a:r>
                        <a:rPr lang="en-US" sz="900" b="0" i="0" u="none" strike="noStrike" baseline="0" dirty="0">
                          <a:solidFill>
                            <a:schemeClr val="tx1"/>
                          </a:solidFill>
                          <a:latin typeface="Calibri" panose="020F0502020204030204" pitchFamily="34" charset="0"/>
                        </a:rPr>
                        <a:t>: Principles of Hospitality and Tourism, Hotel Management, or Travel and Tourism Management</a:t>
                      </a:r>
                    </a:p>
                    <a:p>
                      <a:r>
                        <a:rPr lang="en-US" sz="900" b="1" i="0" u="none" strike="noStrike" kern="1200" baseline="0" dirty="0">
                          <a:solidFill>
                            <a:srgbClr val="012169"/>
                          </a:solidFill>
                          <a:latin typeface="Calibri" panose="020F0502020204030204" pitchFamily="34" charset="0"/>
                          <a:ea typeface="+mn-ea"/>
                          <a:cs typeface="+mn-cs"/>
                        </a:rPr>
                        <a:t>Recommended Corequisites: </a:t>
                      </a:r>
                      <a:r>
                        <a:rPr lang="en-US" sz="900" b="0" i="0" u="none" strike="noStrike" kern="1200" baseline="0" dirty="0">
                          <a:solidFill>
                            <a:srgbClr val="012169"/>
                          </a:solidFill>
                          <a:latin typeface="Calibri" panose="020F0502020204030204" pitchFamily="34" charset="0"/>
                          <a:ea typeface="+mn-ea"/>
                          <a:cs typeface="+mn-cs"/>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r>
                        <a:rPr lang="en-US" sz="8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1. Business, Marketing, and Finance</a:t>
                      </a:r>
                    </a:p>
                    <a:p>
                      <a:pPr marL="0" marR="0" lvl="0" indent="0" algn="ctr" rtl="0">
                        <a:spcBef>
                          <a:spcPts val="0"/>
                        </a:spcBef>
                        <a:spcAft>
                          <a:spcPts val="0"/>
                        </a:spcAft>
                        <a:buNone/>
                      </a:pPr>
                      <a:r>
                        <a:rPr lang="en-US" sz="8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2. Hospitality and Tourism </a:t>
                      </a:r>
                      <a:endParaRPr sz="8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746149">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Tourism Marketing Concepts and Applications*</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sym typeface="Calibri"/>
                        </a:rPr>
                        <a:t>N1302270  (1 credit)</a:t>
                      </a:r>
                      <a:endParaRPr lang="en-US" sz="100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endParaRP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i="0" u="none" strike="noStrike" kern="1200" baseline="0" dirty="0">
                          <a:solidFill>
                            <a:srgbClr val="012169"/>
                          </a:solidFill>
                          <a:latin typeface="Calibri" panose="020F0502020204030204" pitchFamily="34" charset="0"/>
                          <a:ea typeface="+mn-ea"/>
                          <a:cs typeface="+mn-cs"/>
                          <a:sym typeface="Calibri"/>
                        </a:rPr>
                        <a:t>Corequisites: </a:t>
                      </a:r>
                      <a:r>
                        <a:rPr lang="en-US" sz="900" b="0" i="0" u="none" strike="noStrike" kern="1200" baseline="0" dirty="0">
                          <a:solidFill>
                            <a:srgbClr val="012169"/>
                          </a:solidFill>
                          <a:latin typeface="Calibri" panose="020F0502020204030204" pitchFamily="34" charset="0"/>
                          <a:ea typeface="+mn-ea"/>
                          <a:cs typeface="+mn-cs"/>
                          <a:sym typeface="Calibri"/>
                        </a:rPr>
                        <a:t>None</a:t>
                      </a:r>
                    </a:p>
                    <a:p>
                      <a:r>
                        <a:rPr lang="en-US" sz="900" b="1" i="0" u="none" strike="noStrike" baseline="0" dirty="0">
                          <a:solidFill>
                            <a:schemeClr val="tx1"/>
                          </a:solidFill>
                          <a:latin typeface="Calibri" panose="020F0502020204030204" pitchFamily="34" charset="0"/>
                        </a:rPr>
                        <a:t>Recommended Prerequisites</a:t>
                      </a:r>
                      <a:r>
                        <a:rPr lang="en-US" sz="900" b="0" i="0" u="none" strike="noStrike" baseline="0" dirty="0">
                          <a:solidFill>
                            <a:schemeClr val="tx1"/>
                          </a:solidFill>
                          <a:latin typeface="Calibri" panose="020F0502020204030204" pitchFamily="34" charset="0"/>
                        </a:rPr>
                        <a:t>: Principles of Hospitality and Tourism</a:t>
                      </a:r>
                    </a:p>
                    <a:p>
                      <a:r>
                        <a:rPr lang="en-US" sz="900" b="1" i="0" u="none" strike="noStrike" kern="1200" baseline="0" dirty="0">
                          <a:solidFill>
                            <a:srgbClr val="012169"/>
                          </a:solidFill>
                          <a:latin typeface="Calibri" panose="020F0502020204030204" pitchFamily="34" charset="0"/>
                          <a:ea typeface="+mn-ea"/>
                          <a:cs typeface="+mn-cs"/>
                        </a:rPr>
                        <a:t>Recommended Corequisites: </a:t>
                      </a:r>
                      <a:r>
                        <a:rPr lang="en-US" sz="900" b="0" i="0" u="none" strike="noStrike" kern="1200" baseline="0" dirty="0">
                          <a:solidFill>
                            <a:srgbClr val="012169"/>
                          </a:solidFill>
                          <a:latin typeface="Calibri" panose="020F0502020204030204" pitchFamily="34" charset="0"/>
                          <a:ea typeface="+mn-ea"/>
                          <a:cs typeface="+mn-cs"/>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r>
                        <a:rPr lang="en-US"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 1. Hospitality and Tourism</a:t>
                      </a:r>
                      <a:endParaRPr sz="9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877821">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Food Processing </a:t>
                      </a:r>
                    </a:p>
                    <a:p>
                      <a:pPr marL="0" marR="0" lvl="0" indent="0" algn="l" rtl="0">
                        <a:spcBef>
                          <a:spcPts val="0"/>
                        </a:spcBef>
                        <a:spcAft>
                          <a:spcPts val="0"/>
                        </a:spcAft>
                        <a:buClr>
                          <a:schemeClr val="dk1"/>
                        </a:buClr>
                        <a:buSzPts val="1000"/>
                        <a:buFont typeface="Calibri"/>
                        <a:buNone/>
                      </a:pPr>
                      <a:r>
                        <a:rPr lang="en-US" sz="1000" b="0" i="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sym typeface="Calibri"/>
                        </a:rPr>
                        <a:t>13001400  (1 credit)</a:t>
                      </a:r>
                      <a:endParaRPr lang="en-US" sz="100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endParaRP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i="0" u="none" strike="noStrike" kern="1200" baseline="0" dirty="0">
                          <a:solidFill>
                            <a:srgbClr val="012169"/>
                          </a:solidFill>
                          <a:latin typeface="Calibri" panose="020F0502020204030204" pitchFamily="34" charset="0"/>
                          <a:ea typeface="+mn-ea"/>
                          <a:cs typeface="+mn-cs"/>
                          <a:sym typeface="Calibri"/>
                        </a:rPr>
                        <a:t>Corequisites: </a:t>
                      </a:r>
                      <a:r>
                        <a:rPr lang="en-US" sz="900" b="0" i="0" u="none" strike="noStrike" kern="1200" baseline="0" dirty="0">
                          <a:solidFill>
                            <a:srgbClr val="012169"/>
                          </a:solidFill>
                          <a:latin typeface="Calibri" panose="020F0502020204030204" pitchFamily="34" charset="0"/>
                          <a:ea typeface="+mn-ea"/>
                          <a:cs typeface="+mn-cs"/>
                          <a:sym typeface="Calibri"/>
                        </a:rPr>
                        <a:t>None</a:t>
                      </a:r>
                    </a:p>
                    <a:p>
                      <a:r>
                        <a:rPr lang="en-US" sz="900" b="1" i="0" u="none" strike="noStrike" baseline="0" dirty="0">
                          <a:solidFill>
                            <a:schemeClr val="tx1"/>
                          </a:solidFill>
                          <a:latin typeface="Calibri" panose="020F0502020204030204" pitchFamily="34" charset="0"/>
                        </a:rPr>
                        <a:t>Recommended Prerequisites: </a:t>
                      </a:r>
                      <a:r>
                        <a:rPr lang="en-US" sz="900" b="0" i="0" u="none" strike="noStrike" baseline="0" dirty="0">
                          <a:solidFill>
                            <a:schemeClr val="tx1"/>
                          </a:solidFill>
                          <a:latin typeface="Calibri" panose="020F0502020204030204" pitchFamily="34" charset="0"/>
                        </a:rPr>
                        <a:t>Food Technology and Safety</a:t>
                      </a:r>
                    </a:p>
                    <a:p>
                      <a:r>
                        <a:rPr lang="en-US" sz="900" b="1" i="0" u="none" strike="noStrike" kern="1200" baseline="0" dirty="0">
                          <a:solidFill>
                            <a:srgbClr val="012169"/>
                          </a:solidFill>
                          <a:latin typeface="Calibri" panose="020F0502020204030204" pitchFamily="34" charset="0"/>
                          <a:ea typeface="+mn-ea"/>
                          <a:cs typeface="+mn-cs"/>
                        </a:rPr>
                        <a:t>Recommended Corequisites: </a:t>
                      </a:r>
                      <a:r>
                        <a:rPr lang="en-US" sz="900" b="0" i="0" u="none" strike="noStrike" kern="1200" baseline="0" dirty="0">
                          <a:solidFill>
                            <a:srgbClr val="012169"/>
                          </a:solidFill>
                          <a:latin typeface="Calibri" panose="020F0502020204030204" pitchFamily="34" charset="0"/>
                          <a:ea typeface="+mn-ea"/>
                          <a:cs typeface="+mn-cs"/>
                        </a:rPr>
                        <a:t>None</a:t>
                      </a:r>
                      <a:endParaRPr sz="900" b="0" i="0" u="none" strike="noStrike" kern="1200" baseline="0" dirty="0">
                        <a:solidFill>
                          <a:srgbClr val="012169"/>
                        </a:solidFill>
                        <a:latin typeface="Calibri" panose="020F0502020204030204" pitchFamily="34" charset="0"/>
                        <a:ea typeface="+mn-ea"/>
                        <a:cs typeface="+mn-cs"/>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9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07355503"/>
                  </a:ext>
                </a:extLst>
              </a:tr>
              <a:tr h="877821">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Food Processing + Agricultural Laboratory and Field Experience</a:t>
                      </a:r>
                      <a:endParaRPr lang="en-US" sz="1100" b="1" i="0" u="none" strike="noStrike" cap="none" baseline="30000"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endParaRPr>
                    </a:p>
                    <a:p>
                      <a:pPr marL="0" marR="0" lvl="0" indent="0" algn="l" rtl="0">
                        <a:spcBef>
                          <a:spcPts val="0"/>
                        </a:spcBef>
                        <a:spcAft>
                          <a:spcPts val="0"/>
                        </a:spcAft>
                        <a:buClr>
                          <a:schemeClr val="dk1"/>
                        </a:buClr>
                        <a:buSzPts val="1000"/>
                        <a:buFont typeface="Calibri"/>
                        <a:buNone/>
                      </a:pPr>
                      <a:r>
                        <a:rPr lang="en-US" sz="1000" b="0" i="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sym typeface="Calibri"/>
                        </a:rPr>
                        <a:t>13001410  (2 credits)</a:t>
                      </a:r>
                      <a:endParaRPr lang="en-US" sz="100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endParaRP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i="0" u="none" strike="noStrike" kern="1200" baseline="0" dirty="0">
                          <a:solidFill>
                            <a:srgbClr val="012169"/>
                          </a:solidFill>
                          <a:latin typeface="Calibri" panose="020F0502020204030204" pitchFamily="34" charset="0"/>
                          <a:ea typeface="+mn-ea"/>
                          <a:cs typeface="+mn-cs"/>
                          <a:sym typeface="Calibri"/>
                        </a:rPr>
                        <a:t>Corequisites: </a:t>
                      </a:r>
                      <a:r>
                        <a:rPr lang="en-US" sz="900" b="0" i="0" u="none" strike="noStrike" kern="1200" baseline="0" dirty="0">
                          <a:solidFill>
                            <a:srgbClr val="012169"/>
                          </a:solidFill>
                          <a:latin typeface="Calibri" panose="020F0502020204030204" pitchFamily="34" charset="0"/>
                          <a:ea typeface="+mn-ea"/>
                          <a:cs typeface="+mn-cs"/>
                          <a:sym typeface="Calibri"/>
                        </a:rPr>
                        <a:t>None</a:t>
                      </a:r>
                    </a:p>
                    <a:p>
                      <a:r>
                        <a:rPr lang="en-US" sz="900" b="1" i="0" u="none" strike="noStrike" baseline="0" dirty="0">
                          <a:solidFill>
                            <a:schemeClr val="tx1"/>
                          </a:solidFill>
                          <a:latin typeface="Calibri" panose="020F0502020204030204" pitchFamily="34" charset="0"/>
                        </a:rPr>
                        <a:t>Recommended Prerequisites: </a:t>
                      </a:r>
                      <a:r>
                        <a:rPr lang="en-US" sz="900" b="0" i="0" u="none" strike="noStrike" baseline="0" dirty="0">
                          <a:solidFill>
                            <a:schemeClr val="tx1"/>
                          </a:solidFill>
                          <a:latin typeface="Calibri" panose="020F0502020204030204" pitchFamily="34" charset="0"/>
                        </a:rPr>
                        <a:t>Food Technology and Safety </a:t>
                      </a:r>
                    </a:p>
                    <a:p>
                      <a:r>
                        <a:rPr lang="en-US" sz="900" b="1" i="0" u="none" strike="noStrike" kern="1200" baseline="0" dirty="0">
                          <a:solidFill>
                            <a:srgbClr val="012169"/>
                          </a:solidFill>
                          <a:latin typeface="Calibri" panose="020F0502020204030204" pitchFamily="34" charset="0"/>
                          <a:ea typeface="+mn-ea"/>
                          <a:cs typeface="+mn-cs"/>
                        </a:rPr>
                        <a:t>Recommended Corequisites: </a:t>
                      </a:r>
                      <a:r>
                        <a:rPr lang="en-US" sz="900" b="0" i="0" u="none" strike="noStrike" kern="1200" baseline="0" dirty="0">
                          <a:solidFill>
                            <a:srgbClr val="012169"/>
                          </a:solidFill>
                          <a:latin typeface="Calibri" panose="020F0502020204030204" pitchFamily="34" charset="0"/>
                          <a:ea typeface="+mn-ea"/>
                          <a:cs typeface="+mn-cs"/>
                        </a:rPr>
                        <a:t>None</a:t>
                      </a:r>
                      <a:endParaRPr sz="900" b="0" i="0" u="none" strike="noStrike" kern="1200" baseline="0" dirty="0">
                        <a:solidFill>
                          <a:srgbClr val="012169"/>
                        </a:solidFill>
                        <a:latin typeface="Calibri" panose="020F0502020204030204" pitchFamily="34" charset="0"/>
                        <a:ea typeface="+mn-ea"/>
                        <a:cs typeface="+mn-cs"/>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r>
                        <a:rPr lang="en-US"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1. Agriculture, Food and Natural Resources</a:t>
                      </a:r>
                    </a:p>
                    <a:p>
                      <a:pPr marL="0" marR="0" lvl="0" indent="0" algn="ctr" rtl="0">
                        <a:spcBef>
                          <a:spcPts val="0"/>
                        </a:spcBef>
                        <a:spcAft>
                          <a:spcPts val="0"/>
                        </a:spcAft>
                        <a:buNone/>
                      </a:pPr>
                      <a:r>
                        <a:rPr lang="en-US"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2. Hospitality and Tourism </a:t>
                      </a:r>
                      <a:endParaRPr sz="9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88676188"/>
                  </a:ext>
                </a:extLst>
              </a:tr>
            </a:tbl>
          </a:graphicData>
        </a:graphic>
      </p:graphicFrame>
      <p:sp>
        <p:nvSpPr>
          <p:cNvPr id="18" name="Round Diagonal Corner Rectangle 30">
            <a:extLst>
              <a:ext uri="{FF2B5EF4-FFF2-40B4-BE49-F238E27FC236}">
                <a16:creationId xmlns:a16="http://schemas.microsoft.com/office/drawing/2014/main" id="{B4C78CC7-A0B3-3743-9060-AB97A1DC7B8E}"/>
              </a:ext>
              <a:ext uri="{C183D7F6-B498-43B3-948B-1728B52AA6E4}">
                <adec:decorative xmlns:adec="http://schemas.microsoft.com/office/drawing/2017/decorative" val="1"/>
              </a:ext>
            </a:extLst>
          </p:cNvPr>
          <p:cNvSpPr/>
          <p:nvPr/>
        </p:nvSpPr>
        <p:spPr>
          <a:xfrm rot="16200000">
            <a:off x="-113396" y="6721189"/>
            <a:ext cx="1126254" cy="411242"/>
          </a:xfrm>
          <a:prstGeom prst="round2DiagRect">
            <a:avLst/>
          </a:prstGeom>
          <a:solidFill>
            <a:srgbClr val="5A62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19" name="Google Shape;187;p2">
            <a:extLst>
              <a:ext uri="{FF2B5EF4-FFF2-40B4-BE49-F238E27FC236}">
                <a16:creationId xmlns:a16="http://schemas.microsoft.com/office/drawing/2014/main" id="{EC6725D7-7796-024C-BE56-43295F5E13F0}"/>
              </a:ext>
            </a:extLst>
          </p:cNvPr>
          <p:cNvSpPr txBox="1"/>
          <p:nvPr/>
        </p:nvSpPr>
        <p:spPr>
          <a:xfrm rot="16200000">
            <a:off x="-57118" y="6788844"/>
            <a:ext cx="1013698" cy="307736"/>
          </a:xfrm>
          <a:prstGeom prst="rect">
            <a:avLst/>
          </a:prstGeom>
          <a:solidFill>
            <a:srgbClr val="5A6267"/>
          </a:solid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4</a:t>
            </a:r>
            <a:endParaRPr kumimoji="0" sz="1400" b="0" i="0" u="none" strike="noStrike" kern="1200" cap="none" spc="0" normalizeH="0" baseline="0" noProof="0" dirty="0">
              <a:ln>
                <a:noFill/>
              </a:ln>
              <a:solidFill>
                <a:prstClr val="white"/>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16" name="Google Shape;188;p2">
            <a:extLst>
              <a:ext uri="{FF2B5EF4-FFF2-40B4-BE49-F238E27FC236}">
                <a16:creationId xmlns:a16="http://schemas.microsoft.com/office/drawing/2014/main" id="{E9D1311D-3F30-CB4A-AB3F-0F9E1F954946}"/>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2508523277"/>
              </p:ext>
            </p:extLst>
          </p:nvPr>
        </p:nvGraphicFramePr>
        <p:xfrm>
          <a:off x="813194" y="6209531"/>
          <a:ext cx="6437376" cy="2897836"/>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1573763253"/>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2246">
                <a:tc>
                  <a:txBody>
                    <a:bodyPr/>
                    <a:lstStyle/>
                    <a:p>
                      <a:pPr marL="0" marR="0" lvl="0" indent="0" algn="l"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ctr" defTabSz="1341150" rtl="0" eaLnBrk="1" fontAlgn="auto" latinLnBrk="0" hangingPunct="1">
                        <a:lnSpc>
                          <a:spcPct val="100000"/>
                        </a:lnSpc>
                        <a:spcBef>
                          <a:spcPts val="0"/>
                        </a:spcBef>
                        <a:spcAft>
                          <a:spcPts val="0"/>
                        </a:spcAft>
                        <a:buClr>
                          <a:schemeClr val="dk1"/>
                        </a:buClr>
                        <a:buSzPts val="1000"/>
                        <a:buFont typeface="Calibri"/>
                        <a:buNone/>
                        <a:tabLst/>
                        <a:defRPr/>
                      </a:pPr>
                      <a:endPar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 </a:t>
                      </a:r>
                    </a:p>
                  </a:txBody>
                  <a:tcPr marL="9145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r"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extLst>
                  <a:ext uri="{0D108BD9-81ED-4DB2-BD59-A6C34878D82A}">
                    <a16:rowId xmlns:a16="http://schemas.microsoft.com/office/drawing/2014/main" val="10000"/>
                  </a:ext>
                </a:extLst>
              </a:tr>
              <a:tr h="1432212">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Food Science</a:t>
                      </a:r>
                      <a:endParaRPr lang="en-US" sz="1100" b="1" i="0" u="none" strike="noStrike" cap="none" dirty="0">
                        <a:latin typeface="Calibri" panose="020F0502020204030204" pitchFamily="34" charset="0"/>
                        <a:ea typeface="Open Sans Semi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sym typeface="Calibri"/>
                        </a:rPr>
                        <a:t>13023000  (1 credit)</a:t>
                      </a:r>
                      <a:endParaRPr lang="en-US" sz="100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341150" rtl="0" eaLnBrk="1" fontAlgn="auto" latinLnBrk="0" hangingPunct="1">
                        <a:lnSpc>
                          <a:spcPct val="100000"/>
                        </a:lnSpc>
                        <a:spcBef>
                          <a:spcPts val="0"/>
                        </a:spcBef>
                        <a:spcAft>
                          <a:spcPts val="0"/>
                        </a:spcAft>
                        <a:buClr>
                          <a:schemeClr val="dk1"/>
                        </a:buClr>
                        <a:buSzPts val="1000"/>
                        <a:buFont typeface="Calibri"/>
                        <a:buNone/>
                        <a:tabLst/>
                        <a:defRPr/>
                      </a:pPr>
                      <a:endParaRPr sz="900" b="0" i="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 </a:t>
                      </a:r>
                      <a:r>
                        <a:rPr lang="en-US" sz="900" b="0" i="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sym typeface="Calibri"/>
                        </a:rPr>
                        <a:t>One credit in biology, one credit in chemistry, and at least one credit in a Level 2 or higher course from the Hospitality and Tourism or Agriculture, Food, and Natural Resources career clusters</a:t>
                      </a:r>
                    </a:p>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kern="1200" baseline="0" dirty="0">
                          <a:solidFill>
                            <a:srgbClr val="012169"/>
                          </a:solidFill>
                          <a:latin typeface="Calibri" panose="020F0502020204030204" pitchFamily="34" charset="0"/>
                          <a:ea typeface="+mn-ea"/>
                          <a:cs typeface="+mn-cs"/>
                          <a:sym typeface="Calibri"/>
                        </a:rPr>
                        <a:t>Corequisites: </a:t>
                      </a:r>
                      <a:r>
                        <a:rPr lang="en-US" sz="900" b="0" i="0" u="none" strike="noStrike" kern="1200" baseline="0" dirty="0">
                          <a:solidFill>
                            <a:srgbClr val="012169"/>
                          </a:solidFill>
                          <a:latin typeface="Calibri" panose="020F0502020204030204" pitchFamily="34" charset="0"/>
                          <a:ea typeface="+mn-ea"/>
                          <a:cs typeface="+mn-cs"/>
                          <a:sym typeface="Calibri"/>
                        </a:rPr>
                        <a:t>None</a:t>
                      </a:r>
                    </a:p>
                    <a:p>
                      <a:r>
                        <a:rPr lang="en-US" sz="900" b="1" i="0" u="none" strike="noStrike" baseline="0" dirty="0">
                          <a:solidFill>
                            <a:schemeClr val="tx1"/>
                          </a:solidFill>
                          <a:latin typeface="Calibri" panose="020F0502020204030204" pitchFamily="34" charset="0"/>
                        </a:rPr>
                        <a:t>Recommended Prerequisites</a:t>
                      </a:r>
                      <a:r>
                        <a:rPr lang="en-US" sz="900" b="0" i="0" u="none" strike="noStrike" baseline="0" dirty="0">
                          <a:solidFill>
                            <a:schemeClr val="tx1"/>
                          </a:solidFill>
                          <a:latin typeface="Calibri" panose="020F0502020204030204" pitchFamily="34" charset="0"/>
                        </a:rPr>
                        <a:t>: Principles of Hospitality and Tourism</a:t>
                      </a:r>
                    </a:p>
                    <a:p>
                      <a:r>
                        <a:rPr lang="en-US" sz="900" b="1" i="0" u="none" strike="noStrike" kern="1200" baseline="0" dirty="0">
                          <a:solidFill>
                            <a:srgbClr val="012169"/>
                          </a:solidFill>
                          <a:latin typeface="Calibri" panose="020F0502020204030204" pitchFamily="34" charset="0"/>
                          <a:ea typeface="+mn-ea"/>
                          <a:cs typeface="+mn-cs"/>
                        </a:rPr>
                        <a:t>Recommended Corequisites: </a:t>
                      </a:r>
                      <a:r>
                        <a:rPr lang="en-US" sz="900" b="0" i="0" u="none" strike="noStrike" kern="1200" baseline="0" dirty="0">
                          <a:solidFill>
                            <a:srgbClr val="012169"/>
                          </a:solidFill>
                          <a:latin typeface="Calibri" panose="020F0502020204030204" pitchFamily="34" charset="0"/>
                          <a:ea typeface="+mn-ea"/>
                          <a:cs typeface="+mn-cs"/>
                        </a:rPr>
                        <a:t>None</a:t>
                      </a: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r>
                        <a:rPr lang="en-US" sz="10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1. Agriculture, Food and Natural Resources</a:t>
                      </a:r>
                    </a:p>
                    <a:p>
                      <a:pPr marL="0" marR="0" lvl="0" indent="0" algn="ctr" rtl="0">
                        <a:spcBef>
                          <a:spcPts val="0"/>
                        </a:spcBef>
                        <a:spcAft>
                          <a:spcPts val="0"/>
                        </a:spcAft>
                        <a:buNone/>
                      </a:pPr>
                      <a:r>
                        <a:rPr lang="en-US" sz="10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2. Hospitality and Tourism</a:t>
                      </a:r>
                    </a:p>
                    <a:p>
                      <a:pPr marL="0" marR="0" lvl="0" indent="0" algn="ctr" rtl="0">
                        <a:spcBef>
                          <a:spcPts val="0"/>
                        </a:spcBef>
                        <a:spcAft>
                          <a:spcPts val="0"/>
                        </a:spcAft>
                        <a:buNone/>
                      </a:pPr>
                      <a:r>
                        <a:rPr lang="en-US" sz="10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3. Human Services </a:t>
                      </a:r>
                      <a:endParaRPr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850380">
                <a:tc>
                  <a:txBody>
                    <a:bodyPr/>
                    <a:lstStyle/>
                    <a:p>
                      <a:pPr marL="0" marR="0" lvl="0" indent="0" algn="l" defTabSz="1341150" rtl="0" eaLnBrk="1" fontAlgn="auto" latinLnBrk="0" hangingPunct="1">
                        <a:lnSpc>
                          <a:spcPct val="100000"/>
                        </a:lnSpc>
                        <a:spcBef>
                          <a:spcPts val="0"/>
                        </a:spcBef>
                        <a:spcAft>
                          <a:spcPts val="0"/>
                        </a:spcAft>
                        <a:buClr>
                          <a:prstClr val="black"/>
                        </a:buClr>
                        <a:buSzPts val="1000"/>
                        <a:buFont typeface="Calibri"/>
                        <a:buNone/>
                        <a:tabLst/>
                        <a:defRPr/>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Practicum in Culinary Arts</a:t>
                      </a:r>
                      <a:endParaRPr lang="en-US" sz="1000" b="0" i="0" u="none" strike="noStrike" kern="1200" cap="none" dirty="0">
                        <a:solidFill>
                          <a:schemeClr val="accent1"/>
                        </a:solidFill>
                        <a:latin typeface="Calibri" panose="020F0502020204030204" pitchFamily="34" charset="0"/>
                        <a:ea typeface="Open Sans Light" panose="020B0606030504020204" pitchFamily="34" charset="0"/>
                        <a:cs typeface="Calibri" panose="020F0502020204030204" pitchFamily="34" charset="0"/>
                        <a:sym typeface="Calibri"/>
                      </a:endParaRPr>
                    </a:p>
                    <a:p>
                      <a:pPr marL="0" marR="0" lvl="0" indent="0" algn="l" defTabSz="1341150" rtl="0" eaLnBrk="1" fontAlgn="auto" latinLnBrk="0" hangingPunct="1">
                        <a:lnSpc>
                          <a:spcPct val="100000"/>
                        </a:lnSpc>
                        <a:spcBef>
                          <a:spcPts val="0"/>
                        </a:spcBef>
                        <a:spcAft>
                          <a:spcPts val="0"/>
                        </a:spcAft>
                        <a:buClr>
                          <a:prstClr val="black"/>
                        </a:buClr>
                        <a:buSzPts val="1000"/>
                        <a:buFont typeface="Calibri"/>
                        <a:buNone/>
                        <a:tabLst/>
                        <a:defRPr/>
                      </a:pPr>
                      <a:r>
                        <a:rPr lang="en-US" sz="1000" b="0" i="0" u="none" strike="noStrike" kern="1200" cap="none" noProof="0" dirty="0">
                          <a:solidFill>
                            <a:srgbClr val="363534"/>
                          </a:solidFill>
                          <a:latin typeface="Calibri" panose="020F0502020204030204" pitchFamily="34" charset="0"/>
                          <a:ea typeface="Open Sans Light" panose="020B0606030504020204" pitchFamily="34" charset="0"/>
                          <a:cs typeface="Calibri" panose="020F0502020204030204" pitchFamily="34" charset="0"/>
                          <a:sym typeface="Calibri"/>
                        </a:rPr>
                        <a:t>First Time Taken:</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sym typeface="Calibri"/>
                        </a:rPr>
                        <a:t>13022700  (2 credits)</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sym typeface="Calibri"/>
                        </a:rPr>
                        <a:t>Second Time Taken:</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sym typeface="Calibri"/>
                        </a:rPr>
                        <a:t>13022710  (2 credits)</a:t>
                      </a:r>
                      <a:endParaRPr lang="en-US" sz="100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Culinary Arts</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kern="1200" baseline="0" dirty="0">
                          <a:solidFill>
                            <a:srgbClr val="012169"/>
                          </a:solidFill>
                          <a:latin typeface="Calibri" panose="020F0502020204030204" pitchFamily="34" charset="0"/>
                          <a:ea typeface="+mn-ea"/>
                          <a:cs typeface="+mn-cs"/>
                          <a:sym typeface="Calibri"/>
                        </a:rPr>
                        <a:t>Corequisites: </a:t>
                      </a:r>
                      <a:r>
                        <a:rPr lang="en-US" sz="900" b="0" i="0" u="none" strike="noStrike" kern="1200" baseline="0" dirty="0">
                          <a:solidFill>
                            <a:srgbClr val="012169"/>
                          </a:solidFill>
                          <a:latin typeface="Calibri" panose="020F0502020204030204" pitchFamily="34" charset="0"/>
                          <a:ea typeface="+mn-ea"/>
                          <a:cs typeface="+mn-cs"/>
                          <a:sym typeface="Calibri"/>
                        </a:rPr>
                        <a:t>None</a:t>
                      </a:r>
                    </a:p>
                    <a:p>
                      <a:r>
                        <a:rPr lang="en-US" sz="900" b="1" i="0" u="none" strike="noStrike" baseline="0" dirty="0">
                          <a:solidFill>
                            <a:schemeClr val="tx1"/>
                          </a:solidFill>
                          <a:latin typeface="Calibri" panose="020F0502020204030204" pitchFamily="34" charset="0"/>
                        </a:rPr>
                        <a:t>Recommended Prerequisites</a:t>
                      </a:r>
                      <a:r>
                        <a:rPr lang="en-US" sz="900" b="0" i="0" u="none" strike="noStrike" baseline="0" dirty="0">
                          <a:solidFill>
                            <a:schemeClr val="tx1"/>
                          </a:solidFill>
                          <a:latin typeface="Calibri" panose="020F0502020204030204" pitchFamily="34" charset="0"/>
                        </a:rPr>
                        <a:t>: None</a:t>
                      </a:r>
                    </a:p>
                    <a:p>
                      <a:r>
                        <a:rPr lang="en-US" sz="900" b="1" i="0" u="none" strike="noStrike" kern="1200" baseline="0" dirty="0">
                          <a:solidFill>
                            <a:srgbClr val="012169"/>
                          </a:solidFill>
                          <a:latin typeface="Calibri" panose="020F0502020204030204" pitchFamily="34" charset="0"/>
                          <a:ea typeface="+mn-ea"/>
                          <a:cs typeface="+mn-cs"/>
                        </a:rPr>
                        <a:t>Recommended Corequisites: </a:t>
                      </a:r>
                      <a:r>
                        <a:rPr lang="en-US" sz="900" b="0" i="0" u="none" strike="noStrike" kern="1200" baseline="0" dirty="0">
                          <a:solidFill>
                            <a:srgbClr val="012169"/>
                          </a:solidFill>
                          <a:latin typeface="Calibri" panose="020F0502020204030204" pitchFamily="34" charset="0"/>
                          <a:ea typeface="+mn-ea"/>
                          <a:cs typeface="+mn-cs"/>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r>
                        <a:rPr lang="en-US"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1. Hospitality and Tourism</a:t>
                      </a: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85211896"/>
                  </a:ext>
                </a:extLst>
              </a:tr>
              <a:tr h="238710">
                <a:tc>
                  <a:txBody>
                    <a:bodyPr/>
                    <a:lstStyle/>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1" i="1"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rPr>
                        <a:t>Continued on next page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r>
                        <a:rPr lang="en-US"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a:t>
                      </a: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14778648"/>
                  </a:ext>
                </a:extLst>
              </a:tr>
            </a:tbl>
          </a:graphicData>
        </a:graphic>
      </p:graphicFrame>
      <p:sp>
        <p:nvSpPr>
          <p:cNvPr id="72" name="TextBox 71">
            <a:extLst>
              <a:ext uri="{FF2B5EF4-FFF2-40B4-BE49-F238E27FC236}">
                <a16:creationId xmlns:a16="http://schemas.microsoft.com/office/drawing/2014/main" id="{71D09B68-BDB8-5C46-B0D4-323B0D03553B}"/>
              </a:ext>
            </a:extLst>
          </p:cNvPr>
          <p:cNvSpPr txBox="1"/>
          <p:nvPr/>
        </p:nvSpPr>
        <p:spPr>
          <a:xfrm>
            <a:off x="719604" y="9058181"/>
            <a:ext cx="6699305" cy="214995"/>
          </a:xfrm>
          <a:prstGeom prst="rect">
            <a:avLst/>
          </a:prstGeom>
          <a:noFill/>
        </p:spPr>
        <p:txBody>
          <a:bodyPr wrap="square" rtlCol="0">
            <a:spAutoFit/>
          </a:bodyPr>
          <a:lstStyle/>
          <a:p>
            <a:pPr>
              <a:lnSpc>
                <a:spcPts val="960"/>
              </a:lnSpc>
              <a:defRPr/>
            </a:pPr>
            <a:r>
              <a:rPr lang="en-US" sz="800" i="1" dirty="0">
                <a:latin typeface="Calibri" panose="020F0502020204030204" pitchFamily="34" charset="0"/>
                <a:ea typeface="Open Sans ExtraBold" panose="020B0606030504020204" pitchFamily="34" charset="0"/>
                <a:cs typeface="Calibri" panose="020F0502020204030204" pitchFamily="34" charset="0"/>
                <a:sym typeface="Calibri"/>
              </a:rPr>
              <a:t>* Indicates course is included in more than one program of study in this career cluster.                        </a:t>
            </a:r>
            <a:endParaRPr lang="en-US" sz="800" i="1" dirty="0">
              <a:latin typeface="Calibri" panose="020F0502020204030204" pitchFamily="34" charset="0"/>
              <a:ea typeface="Open Sans ExtraBold" panose="020B0606030504020204" pitchFamily="34" charset="0"/>
              <a:cs typeface="Calibri" panose="020F0502020204030204" pitchFamily="34" charset="0"/>
            </a:endParaRPr>
          </a:p>
        </p:txBody>
      </p:sp>
      <p:sp>
        <p:nvSpPr>
          <p:cNvPr id="33" name="Google Shape;195;p2">
            <a:extLst>
              <a:ext uri="{FF2B5EF4-FFF2-40B4-BE49-F238E27FC236}">
                <a16:creationId xmlns:a16="http://schemas.microsoft.com/office/drawing/2014/main" id="{1FBD83F2-1A7F-CF40-A200-125D2971FFB6}"/>
              </a:ext>
            </a:extLst>
          </p:cNvPr>
          <p:cNvSpPr txBox="1"/>
          <p:nvPr/>
        </p:nvSpPr>
        <p:spPr>
          <a:xfrm>
            <a:off x="0" y="9258762"/>
            <a:ext cx="7772400" cy="369291"/>
          </a:xfrm>
          <a:prstGeom prst="rect">
            <a:avLst/>
          </a:prstGeom>
          <a:noFill/>
          <a:ln>
            <a:noFill/>
          </a:ln>
        </p:spPr>
        <p:txBody>
          <a:bodyPr spcFirstLastPara="1" wrap="square" lIns="91425" tIns="45700" rIns="91425" bIns="45700" anchor="t" anchorCtr="0">
            <a:spAutoFit/>
          </a:bodyPr>
          <a:lstStyle/>
          <a:p>
            <a:pPr lvl="0" algn="ctr">
              <a:defRPr/>
            </a:pPr>
            <a:r>
              <a:rPr kumimoji="0" lang="en-US" sz="900" b="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sym typeface="Calibri"/>
              </a:rPr>
              <a:t>For additional information on the </a:t>
            </a:r>
            <a:r>
              <a:rPr lang="en-US" sz="900" b="1" dirty="0">
                <a:latin typeface="Calibri" panose="020F0502020204030204" pitchFamily="34" charset="0"/>
                <a:ea typeface="Open Sans ExtraBold" panose="020B0606030504020204" pitchFamily="34" charset="0"/>
                <a:cs typeface="Calibri" panose="020F0502020204030204" pitchFamily="34" charset="0"/>
                <a:sym typeface="Calibri"/>
              </a:rPr>
              <a:t>Hospitality and Tourism </a:t>
            </a:r>
            <a:r>
              <a:rPr lang="en-US" sz="900" dirty="0">
                <a:latin typeface="Calibri" panose="020F0502020204030204" pitchFamily="34" charset="0"/>
                <a:ea typeface="Open Sans ExtraBold" panose="020B0606030504020204" pitchFamily="34" charset="0"/>
                <a:cs typeface="Calibri" panose="020F0502020204030204" pitchFamily="34" charset="0"/>
                <a:sym typeface="Calibri"/>
              </a:rPr>
              <a:t>career c</a:t>
            </a:r>
            <a:r>
              <a:rPr kumimoji="0" lang="en-US" sz="900" i="0" u="none" strike="noStrike" kern="1200" cap="none" spc="0" normalizeH="0" baseline="0" noProof="0" dirty="0">
                <a:ln>
                  <a:noFill/>
                </a:ln>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luster</a:t>
            </a:r>
            <a:r>
              <a:rPr kumimoji="0" lang="en-US" sz="90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br>
              <a:rPr kumimoji="0" lang="en-US" sz="90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sym typeface="Calibri"/>
              </a:rPr>
            </a:br>
            <a:r>
              <a:rPr kumimoji="0" lang="en-US" sz="900" b="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sym typeface="Calibri"/>
              </a:rPr>
              <a:t>contact </a:t>
            </a:r>
            <a:r>
              <a:rPr lang="en-US" sz="900" u="sng" dirty="0">
                <a:latin typeface="Calibri" panose="020F0502020204030204" pitchFamily="34" charset="0"/>
                <a:ea typeface="Open Sans Light" panose="020B0606030504020204" pitchFamily="34" charset="0"/>
                <a:cs typeface="Calibri" panose="020F0502020204030204" pitchFamily="34" charset="0"/>
                <a:sym typeface="Calibri"/>
                <a:hlinkClick r:id="rId4">
                  <a:extLst>
                    <a:ext uri="{A12FA001-AC4F-418D-AE19-62706E023703}">
                      <ahyp:hlinkClr xmlns:ahyp="http://schemas.microsoft.com/office/drawing/2018/hyperlinkcolor" val="tx"/>
                    </a:ext>
                  </a:extLst>
                </a:hlinkClick>
              </a:rPr>
              <a:t>cte@tea.texas.gov</a:t>
            </a:r>
            <a:r>
              <a:rPr kumimoji="0" lang="en-US" sz="900" b="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sym typeface="Calibri"/>
              </a:rPr>
              <a:t> or visit </a:t>
            </a:r>
            <a:r>
              <a:rPr kumimoji="0" lang="en-US" sz="900" b="0" i="0" u="sng"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5">
                  <a:extLst>
                    <a:ext uri="{A12FA001-AC4F-418D-AE19-62706E023703}">
                      <ahyp:hlinkClr xmlns:ahyp="http://schemas.microsoft.com/office/drawing/2018/hyperlinkcolor" val="tx"/>
                    </a:ext>
                  </a:extLst>
                </a:hlinkClick>
              </a:rPr>
              <a:t>https://tea.texas.gov/cte</a:t>
            </a:r>
            <a:r>
              <a:rPr kumimoji="0" lang="en-US"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endParaRPr kumimoji="0"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ndParaRPr>
          </a:p>
        </p:txBody>
      </p:sp>
      <p:pic>
        <p:nvPicPr>
          <p:cNvPr id="37" name="Google Shape;171;p1" descr="TEA Logo">
            <a:extLst>
              <a:ext uri="{FF2B5EF4-FFF2-40B4-BE49-F238E27FC236}">
                <a16:creationId xmlns:a16="http://schemas.microsoft.com/office/drawing/2014/main" id="{F1D9B042-B00B-E342-917C-8358BF8F9561}"/>
              </a:ext>
            </a:extLst>
          </p:cNvPr>
          <p:cNvPicPr preferRelativeResize="0"/>
          <p:nvPr/>
        </p:nvPicPr>
        <p:blipFill rotWithShape="1">
          <a:blip r:embed="rId6">
            <a:alphaModFix/>
          </a:blip>
          <a:srcRect/>
          <a:stretch/>
        </p:blipFill>
        <p:spPr>
          <a:xfrm>
            <a:off x="291415" y="9598309"/>
            <a:ext cx="705086" cy="352543"/>
          </a:xfrm>
          <a:prstGeom prst="rect">
            <a:avLst/>
          </a:prstGeom>
          <a:noFill/>
          <a:ln>
            <a:noFill/>
          </a:ln>
        </p:spPr>
      </p:pic>
      <p:sp>
        <p:nvSpPr>
          <p:cNvPr id="36" name="TextBox 35">
            <a:extLst>
              <a:ext uri="{FF2B5EF4-FFF2-40B4-BE49-F238E27FC236}">
                <a16:creationId xmlns:a16="http://schemas.microsoft.com/office/drawing/2014/main" id="{1370A37E-2852-6941-A136-3B819AE311F0}"/>
              </a:ext>
            </a:extLst>
          </p:cNvPr>
          <p:cNvSpPr txBox="1"/>
          <p:nvPr/>
        </p:nvSpPr>
        <p:spPr>
          <a:xfrm>
            <a:off x="1055493" y="9607178"/>
            <a:ext cx="6318699" cy="516167"/>
          </a:xfrm>
          <a:prstGeom prst="rect">
            <a:avLst/>
          </a:prstGeom>
          <a:noFill/>
        </p:spPr>
        <p:txBody>
          <a:bodyPr wrap="square" rtlCol="0">
            <a:spAutoFit/>
          </a:bodyPr>
          <a:lstStyle/>
          <a:p>
            <a:pPr>
              <a:lnSpc>
                <a:spcPts val="800"/>
              </a:lnSpc>
              <a:defRPr/>
            </a:pPr>
            <a:r>
              <a:rPr lang="en-US" sz="6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[LEA name] does not discriminate on the basis of race, color, national origin, sex, or disability in its programs or activities and provides equal access to the Boy Scouts and other designated youth groups. The following person has been designated to handle inquiries regarding the nondiscrimination policies: [title], [address], [telephone number], [email]. Further </a:t>
            </a:r>
            <a:r>
              <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nondiscrimination information can be found at </a:t>
            </a:r>
            <a:r>
              <a:rPr kumimoji="0" lang="en-US" sz="600" b="0" i="0" u="sng"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7">
                  <a:extLst>
                    <a:ext uri="{A12FA001-AC4F-418D-AE19-62706E023703}">
                      <ahyp:hlinkClr xmlns:ahyp="http://schemas.microsoft.com/office/drawing/2018/hyperlinkcolor" val="tx"/>
                    </a:ext>
                  </a:extLst>
                </a:hlinkClick>
              </a:rPr>
              <a:t>Notification of Nondiscrimination in Career and Technical Education Programs</a:t>
            </a:r>
            <a:r>
              <a:rPr kumimoji="0" lang="en-US" sz="600" b="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endParaRPr kumimoji="0" lang="en-US" sz="600" b="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endParaRPr>
          </a:p>
          <a:p>
            <a:pPr marL="0" marR="0" lvl="0" indent="0" algn="l" defTabSz="914400" rtl="0" eaLnBrk="1" fontAlgn="auto" latinLnBrk="0" hangingPunct="1">
              <a:lnSpc>
                <a:spcPts val="960"/>
              </a:lnSpc>
              <a:spcBef>
                <a:spcPts val="0"/>
              </a:spcBef>
              <a:spcAft>
                <a:spcPts val="0"/>
              </a:spcAft>
              <a:buClrTx/>
              <a:buSzTx/>
              <a:buFontTx/>
              <a:buNone/>
              <a:tabLst/>
              <a:defRPr/>
            </a:pPr>
            <a:endPar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FD0782F0-3798-2F45-BD54-7A27C3557BA4}"/>
              </a:ext>
              <a:ext uri="{C183D7F6-B498-43B3-948B-1728B52AA6E4}">
                <adec:decorative xmlns:adec="http://schemas.microsoft.com/office/drawing/2017/decorative" val="1"/>
              </a:ext>
            </a:extLst>
          </p:cNvPr>
          <p:cNvSpPr/>
          <p:nvPr/>
        </p:nvSpPr>
        <p:spPr>
          <a:xfrm rot="16200000">
            <a:off x="5936574" y="8223572"/>
            <a:ext cx="3361882" cy="307777"/>
          </a:xfrm>
          <a:prstGeom prst="rect">
            <a:avLst/>
          </a:prstGeom>
          <a:solidFill>
            <a:schemeClr val="accent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effectLst/>
                <a:uLnTx/>
                <a:uFillTx/>
                <a:latin typeface="Calibri" panose="020F0502020204030204" pitchFamily="34" charset="0"/>
                <a:ea typeface="Open Sans Semibold" panose="020B0606030504020204" pitchFamily="34" charset="0"/>
                <a:cs typeface="Calibri" panose="020F0502020204030204" pitchFamily="34" charset="0"/>
              </a:rPr>
              <a:t>Culinary Arts</a:t>
            </a:r>
          </a:p>
        </p:txBody>
      </p:sp>
      <p:pic>
        <p:nvPicPr>
          <p:cNvPr id="42" name="Picture 41">
            <a:extLst>
              <a:ext uri="{FF2B5EF4-FFF2-40B4-BE49-F238E27FC236}">
                <a16:creationId xmlns:a16="http://schemas.microsoft.com/office/drawing/2014/main" id="{DBD52E19-BF19-6B49-B504-054D7BE3420B}"/>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799916" y="1706793"/>
            <a:ext cx="438912" cy="438912"/>
          </a:xfrm>
          <a:prstGeom prst="rect">
            <a:avLst/>
          </a:prstGeom>
        </p:spPr>
      </p:pic>
      <p:pic>
        <p:nvPicPr>
          <p:cNvPr id="43" name="Picture 42">
            <a:extLst>
              <a:ext uri="{FF2B5EF4-FFF2-40B4-BE49-F238E27FC236}">
                <a16:creationId xmlns:a16="http://schemas.microsoft.com/office/drawing/2014/main" id="{EAF9FDE6-F9A6-6847-BEFE-5DE94ADBB122}"/>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5575965" y="2587916"/>
            <a:ext cx="438912" cy="438912"/>
          </a:xfrm>
          <a:prstGeom prst="rect">
            <a:avLst/>
          </a:prstGeom>
        </p:spPr>
      </p:pic>
      <p:pic>
        <p:nvPicPr>
          <p:cNvPr id="44" name="Picture 43">
            <a:extLst>
              <a:ext uri="{FF2B5EF4-FFF2-40B4-BE49-F238E27FC236}">
                <a16:creationId xmlns:a16="http://schemas.microsoft.com/office/drawing/2014/main" id="{8EC6B542-F325-1F4B-A353-B9EDB935F710}"/>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6045118" y="2587916"/>
            <a:ext cx="438912" cy="438912"/>
          </a:xfrm>
          <a:prstGeom prst="rect">
            <a:avLst/>
          </a:prstGeom>
        </p:spPr>
      </p:pic>
      <p:pic>
        <p:nvPicPr>
          <p:cNvPr id="46" name="Picture 45">
            <a:extLst>
              <a:ext uri="{FF2B5EF4-FFF2-40B4-BE49-F238E27FC236}">
                <a16:creationId xmlns:a16="http://schemas.microsoft.com/office/drawing/2014/main" id="{914964A7-C537-1D4F-AD54-0CB19080F5F6}"/>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799916" y="3702598"/>
            <a:ext cx="438912" cy="438912"/>
          </a:xfrm>
          <a:prstGeom prst="rect">
            <a:avLst/>
          </a:prstGeom>
        </p:spPr>
      </p:pic>
      <p:pic>
        <p:nvPicPr>
          <p:cNvPr id="45" name="Picture 44" descr="Agriculture, Food and Natural Resources">
            <a:extLst>
              <a:ext uri="{FF2B5EF4-FFF2-40B4-BE49-F238E27FC236}">
                <a16:creationId xmlns:a16="http://schemas.microsoft.com/office/drawing/2014/main" id="{CB63E260-4B64-1A49-B2B0-DDF928CFB427}"/>
              </a:ext>
            </a:extLst>
          </p:cNvPr>
          <p:cNvPicPr>
            <a:picLocks noChangeAspect="1"/>
          </p:cNvPicPr>
          <p:nvPr/>
        </p:nvPicPr>
        <p:blipFill>
          <a:blip r:embed="rId10"/>
          <a:stretch>
            <a:fillRect/>
          </a:stretch>
        </p:blipFill>
        <p:spPr>
          <a:xfrm>
            <a:off x="5598316" y="4517725"/>
            <a:ext cx="438912" cy="438912"/>
          </a:xfrm>
          <a:prstGeom prst="rect">
            <a:avLst/>
          </a:prstGeom>
        </p:spPr>
      </p:pic>
      <p:pic>
        <p:nvPicPr>
          <p:cNvPr id="47" name="Picture 46" descr="Hospitality and Tourism">
            <a:extLst>
              <a:ext uri="{FF2B5EF4-FFF2-40B4-BE49-F238E27FC236}">
                <a16:creationId xmlns:a16="http://schemas.microsoft.com/office/drawing/2014/main" id="{97D4EDCF-B66F-CE43-ABC9-E596E30F3F13}"/>
              </a:ext>
            </a:extLst>
          </p:cNvPr>
          <p:cNvPicPr>
            <a:picLocks noChangeAspect="1"/>
          </p:cNvPicPr>
          <p:nvPr/>
        </p:nvPicPr>
        <p:blipFill>
          <a:blip r:embed="rId8"/>
          <a:stretch>
            <a:fillRect/>
          </a:stretch>
        </p:blipFill>
        <p:spPr>
          <a:xfrm>
            <a:off x="6074682" y="4517725"/>
            <a:ext cx="438912" cy="438912"/>
          </a:xfrm>
          <a:prstGeom prst="rect">
            <a:avLst/>
          </a:prstGeom>
        </p:spPr>
      </p:pic>
      <p:pic>
        <p:nvPicPr>
          <p:cNvPr id="20" name="Picture 19">
            <a:extLst>
              <a:ext uri="{FF2B5EF4-FFF2-40B4-BE49-F238E27FC236}">
                <a16:creationId xmlns:a16="http://schemas.microsoft.com/office/drawing/2014/main" id="{C6F4B2F6-8CF9-A14B-82AD-EEDCE43BEE5D}"/>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799001" y="8130576"/>
            <a:ext cx="438912" cy="438912"/>
          </a:xfrm>
          <a:prstGeom prst="rect">
            <a:avLst/>
          </a:prstGeom>
        </p:spPr>
      </p:pic>
      <p:grpSp>
        <p:nvGrpSpPr>
          <p:cNvPr id="59" name="Group 58">
            <a:extLst>
              <a:ext uri="{FF2B5EF4-FFF2-40B4-BE49-F238E27FC236}">
                <a16:creationId xmlns:a16="http://schemas.microsoft.com/office/drawing/2014/main" id="{E82F4581-355A-46DD-C2E8-06699D707237}"/>
              </a:ext>
              <a:ext uri="{C183D7F6-B498-43B3-948B-1728B52AA6E4}">
                <adec:decorative xmlns:adec="http://schemas.microsoft.com/office/drawing/2017/decorative" val="1"/>
              </a:ext>
            </a:extLst>
          </p:cNvPr>
          <p:cNvGrpSpPr/>
          <p:nvPr/>
        </p:nvGrpSpPr>
        <p:grpSpPr>
          <a:xfrm>
            <a:off x="5358108" y="6826073"/>
            <a:ext cx="1331331" cy="438912"/>
            <a:chOff x="5670152" y="2135266"/>
            <a:chExt cx="1331331" cy="438912"/>
          </a:xfrm>
        </p:grpSpPr>
        <p:pic>
          <p:nvPicPr>
            <p:cNvPr id="60" name="Picture 59" descr="Agriculture, Food and Natural Resources">
              <a:extLst>
                <a:ext uri="{FF2B5EF4-FFF2-40B4-BE49-F238E27FC236}">
                  <a16:creationId xmlns:a16="http://schemas.microsoft.com/office/drawing/2014/main" id="{C06F454D-E662-D048-A38E-89116541D3D3}"/>
                </a:ext>
              </a:extLst>
            </p:cNvPr>
            <p:cNvPicPr>
              <a:picLocks noChangeAspect="1"/>
            </p:cNvPicPr>
            <p:nvPr/>
          </p:nvPicPr>
          <p:blipFill>
            <a:blip r:embed="rId10"/>
            <a:stretch>
              <a:fillRect/>
            </a:stretch>
          </p:blipFill>
          <p:spPr>
            <a:xfrm>
              <a:off x="5670152" y="2135266"/>
              <a:ext cx="438912" cy="438912"/>
            </a:xfrm>
            <a:prstGeom prst="rect">
              <a:avLst/>
            </a:prstGeom>
          </p:spPr>
        </p:pic>
        <p:pic>
          <p:nvPicPr>
            <p:cNvPr id="61" name="Picture 60" descr="Hospitality and Tourism">
              <a:extLst>
                <a:ext uri="{FF2B5EF4-FFF2-40B4-BE49-F238E27FC236}">
                  <a16:creationId xmlns:a16="http://schemas.microsoft.com/office/drawing/2014/main" id="{D41ED1E2-F72E-344E-82B8-EEC10B65813D}"/>
                </a:ext>
              </a:extLst>
            </p:cNvPr>
            <p:cNvPicPr>
              <a:picLocks noChangeAspect="1"/>
            </p:cNvPicPr>
            <p:nvPr/>
          </p:nvPicPr>
          <p:blipFill>
            <a:blip r:embed="rId8"/>
            <a:stretch>
              <a:fillRect/>
            </a:stretch>
          </p:blipFill>
          <p:spPr>
            <a:xfrm>
              <a:off x="6111045" y="2135266"/>
              <a:ext cx="438912" cy="438912"/>
            </a:xfrm>
            <a:prstGeom prst="rect">
              <a:avLst/>
            </a:prstGeom>
          </p:spPr>
        </p:pic>
        <p:pic>
          <p:nvPicPr>
            <p:cNvPr id="62" name="Picture 61" descr="Human Services">
              <a:extLst>
                <a:ext uri="{FF2B5EF4-FFF2-40B4-BE49-F238E27FC236}">
                  <a16:creationId xmlns:a16="http://schemas.microsoft.com/office/drawing/2014/main" id="{EE976A1D-A48D-0445-99F3-F9EB7BD894FB}"/>
                </a:ext>
              </a:extLst>
            </p:cNvPr>
            <p:cNvPicPr>
              <a:picLocks noChangeAspect="1"/>
            </p:cNvPicPr>
            <p:nvPr/>
          </p:nvPicPr>
          <p:blipFill>
            <a:blip r:embed="rId11"/>
            <a:stretch>
              <a:fillRect/>
            </a:stretch>
          </p:blipFill>
          <p:spPr>
            <a:xfrm>
              <a:off x="6562571" y="2135266"/>
              <a:ext cx="438912" cy="438912"/>
            </a:xfrm>
            <a:prstGeom prst="rect">
              <a:avLst/>
            </a:prstGeom>
          </p:spPr>
        </p:pic>
      </p:grpSp>
      <p:pic>
        <p:nvPicPr>
          <p:cNvPr id="7" name="Picture 6" descr="Agriculture, Food and Natural Resources">
            <a:extLst>
              <a:ext uri="{FF2B5EF4-FFF2-40B4-BE49-F238E27FC236}">
                <a16:creationId xmlns:a16="http://schemas.microsoft.com/office/drawing/2014/main" id="{62DCE2A7-E36F-F4A1-F281-0E561DC7E84E}"/>
              </a:ext>
            </a:extLst>
          </p:cNvPr>
          <p:cNvPicPr>
            <a:picLocks noChangeAspect="1"/>
          </p:cNvPicPr>
          <p:nvPr/>
        </p:nvPicPr>
        <p:blipFill>
          <a:blip r:embed="rId10"/>
          <a:stretch>
            <a:fillRect/>
          </a:stretch>
        </p:blipFill>
        <p:spPr>
          <a:xfrm>
            <a:off x="5598316" y="5431072"/>
            <a:ext cx="438912" cy="438912"/>
          </a:xfrm>
          <a:prstGeom prst="rect">
            <a:avLst/>
          </a:prstGeom>
        </p:spPr>
      </p:pic>
      <p:pic>
        <p:nvPicPr>
          <p:cNvPr id="8" name="Picture 7" descr="Hospitality and Tourism">
            <a:extLst>
              <a:ext uri="{FF2B5EF4-FFF2-40B4-BE49-F238E27FC236}">
                <a16:creationId xmlns:a16="http://schemas.microsoft.com/office/drawing/2014/main" id="{2E1F095B-863E-B8A2-F58E-ADD3FC4E89B0}"/>
              </a:ext>
            </a:extLst>
          </p:cNvPr>
          <p:cNvPicPr>
            <a:picLocks noChangeAspect="1"/>
          </p:cNvPicPr>
          <p:nvPr/>
        </p:nvPicPr>
        <p:blipFill>
          <a:blip r:embed="rId8"/>
          <a:stretch>
            <a:fillRect/>
          </a:stretch>
        </p:blipFill>
        <p:spPr>
          <a:xfrm>
            <a:off x="6074682" y="5431072"/>
            <a:ext cx="438912" cy="438912"/>
          </a:xfrm>
          <a:prstGeom prst="rect">
            <a:avLst/>
          </a:prstGeom>
        </p:spPr>
      </p:pic>
    </p:spTree>
    <p:extLst>
      <p:ext uri="{BB962C8B-B14F-4D97-AF65-F5344CB8AC3E}">
        <p14:creationId xmlns:p14="http://schemas.microsoft.com/office/powerpoint/2010/main" val="12694374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3" name="Title 3">
            <a:extLst>
              <a:ext uri="{FF2B5EF4-FFF2-40B4-BE49-F238E27FC236}">
                <a16:creationId xmlns:a16="http://schemas.microsoft.com/office/drawing/2014/main" id="{526F35B9-4163-464C-AA6F-FB56BC356333}"/>
              </a:ext>
              <a:ext uri="{C183D7F6-B498-43B3-948B-1728B52AA6E4}">
                <adec:decorative xmlns:adec="http://schemas.microsoft.com/office/drawing/2017/decorative" val="1"/>
              </a:ext>
            </a:extLst>
          </p:cNvPr>
          <p:cNvSpPr>
            <a:spLocks noGrp="1"/>
          </p:cNvSpPr>
          <p:nvPr>
            <p:ph type="ctrTitle"/>
          </p:nvPr>
        </p:nvSpPr>
        <p:spPr>
          <a:xfrm>
            <a:off x="971550" y="48066"/>
            <a:ext cx="5829300" cy="141335"/>
          </a:xfrm>
        </p:spPr>
        <p:txBody>
          <a:bodyPr>
            <a:noAutofit/>
          </a:bodyPr>
          <a:lstStyle/>
          <a:p>
            <a:r>
              <a:rPr lang="en-US" sz="7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Statewide Program of Study: </a:t>
            </a:r>
            <a:r>
              <a:rPr lang="en-US" sz="700" b="1" i="1" kern="1200" baseline="0" dirty="0">
                <a:solidFill>
                  <a:schemeClr val="bg1"/>
                </a:solidFill>
                <a:effectLst/>
                <a:latin typeface="+mj-lt"/>
                <a:ea typeface="+mj-ea"/>
                <a:cs typeface="+mj-cs"/>
              </a:rPr>
              <a:t>Culinary Arts</a:t>
            </a:r>
            <a:r>
              <a:rPr lang="en-US" sz="700" dirty="0">
                <a:solidFill>
                  <a:schemeClr val="bg1"/>
                </a:solidFill>
              </a:rPr>
              <a:t> </a:t>
            </a:r>
            <a:r>
              <a:rPr lang="en-US" sz="7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 Page 4</a:t>
            </a:r>
            <a:endParaRPr lang="en-US" sz="700" dirty="0">
              <a:solidFill>
                <a:schemeClr val="bg1"/>
              </a:solidFill>
            </a:endParaRPr>
          </a:p>
        </p:txBody>
      </p:sp>
      <p:sp>
        <p:nvSpPr>
          <p:cNvPr id="12" name="Rectangle 11">
            <a:extLst>
              <a:ext uri="{FF2B5EF4-FFF2-40B4-BE49-F238E27FC236}">
                <a16:creationId xmlns:a16="http://schemas.microsoft.com/office/drawing/2014/main" id="{FD0782F0-3798-2F45-BD54-7A27C3557BA4}"/>
              </a:ext>
              <a:ext uri="{C183D7F6-B498-43B3-948B-1728B52AA6E4}">
                <adec:decorative xmlns:adec="http://schemas.microsoft.com/office/drawing/2017/decorative" val="1"/>
              </a:ext>
            </a:extLst>
          </p:cNvPr>
          <p:cNvSpPr/>
          <p:nvPr/>
        </p:nvSpPr>
        <p:spPr>
          <a:xfrm rot="16200000">
            <a:off x="5936574" y="8223572"/>
            <a:ext cx="3361882" cy="307777"/>
          </a:xfrm>
          <a:prstGeom prst="rect">
            <a:avLst/>
          </a:prstGeom>
          <a:solidFill>
            <a:schemeClr val="accent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effectLst/>
                <a:uLnTx/>
                <a:uFillTx/>
                <a:latin typeface="Calibri" panose="020F0502020204030204" pitchFamily="34" charset="0"/>
                <a:ea typeface="Open Sans Semibold" panose="020B0606030504020204" pitchFamily="34" charset="0"/>
                <a:cs typeface="Calibri" panose="020F0502020204030204" pitchFamily="34" charset="0"/>
              </a:rPr>
              <a:t>Culinary Arts</a:t>
            </a:r>
          </a:p>
        </p:txBody>
      </p:sp>
      <p:sp>
        <p:nvSpPr>
          <p:cNvPr id="39" name="TextBox 38">
            <a:extLst>
              <a:ext uri="{FF2B5EF4-FFF2-40B4-BE49-F238E27FC236}">
                <a16:creationId xmlns:a16="http://schemas.microsoft.com/office/drawing/2014/main" id="{0D82E2C1-5515-FC4E-B6F2-EB16D6F05320}"/>
              </a:ext>
            </a:extLst>
          </p:cNvPr>
          <p:cNvSpPr txBox="1"/>
          <p:nvPr/>
        </p:nvSpPr>
        <p:spPr>
          <a:xfrm>
            <a:off x="1364160" y="166792"/>
            <a:ext cx="6392254" cy="400110"/>
          </a:xfrm>
          <a:prstGeom prst="rect">
            <a:avLst/>
          </a:prstGeom>
          <a:noFill/>
        </p:spPr>
        <p:txBody>
          <a:bodyPr wrap="square" rtlCol="0">
            <a:spAutoFit/>
          </a:bodyPr>
          <a:lstStyle/>
          <a:p>
            <a:pPr lvl="0">
              <a:spcAft>
                <a:spcPts val="300"/>
              </a:spcAft>
              <a:defRPr/>
            </a:pPr>
            <a:r>
              <a:rPr lang="en-US" sz="2000" b="1" dirty="0">
                <a:solidFill>
                  <a:srgbClr val="363534"/>
                </a:solidFill>
                <a:latin typeface="Calibri" panose="020F0502020204030204" pitchFamily="34" charset="0"/>
                <a:ea typeface="Open Sans Condensed Condensed" pitchFamily="2" charset="0"/>
                <a:cs typeface="Calibri" panose="020F0502020204030204" pitchFamily="34" charset="0"/>
              </a:rPr>
              <a:t>Hospitality and Tourism Career Cluster</a:t>
            </a:r>
            <a:endParaRPr kumimoji="0" lang="en-US" sz="2000" b="1" i="0" u="none" strike="noStrike" kern="1200" cap="none" spc="0" normalizeH="0" baseline="0" noProof="0" dirty="0">
              <a:ln>
                <a:noFill/>
              </a:ln>
              <a:solidFill>
                <a:srgbClr val="363534"/>
              </a:solidFill>
              <a:effectLst/>
              <a:uLnTx/>
              <a:uFillTx/>
              <a:latin typeface="Calibri" panose="020F0502020204030204" pitchFamily="34" charset="0"/>
              <a:ea typeface="Open Sans Condensed Condensed" pitchFamily="2" charset="0"/>
              <a:cs typeface="Calibri" panose="020F0502020204030204" pitchFamily="34" charset="0"/>
            </a:endParaRPr>
          </a:p>
        </p:txBody>
      </p:sp>
      <p:sp>
        <p:nvSpPr>
          <p:cNvPr id="41" name="TextBox 40">
            <a:extLst>
              <a:ext uri="{FF2B5EF4-FFF2-40B4-BE49-F238E27FC236}">
                <a16:creationId xmlns:a16="http://schemas.microsoft.com/office/drawing/2014/main" id="{016FFF59-FA5E-994D-8DE3-7298E5ADA69E}"/>
              </a:ext>
            </a:extLst>
          </p:cNvPr>
          <p:cNvSpPr txBox="1"/>
          <p:nvPr/>
        </p:nvSpPr>
        <p:spPr>
          <a:xfrm>
            <a:off x="1364160" y="529768"/>
            <a:ext cx="6392254" cy="353943"/>
          </a:xfrm>
          <a:prstGeom prst="rect">
            <a:avLst/>
          </a:prstGeom>
          <a:noFill/>
        </p:spPr>
        <p:txBody>
          <a:bodyPr wrap="square" rtlCol="0">
            <a:spAutoFit/>
          </a:bodyPr>
          <a:lstStyle/>
          <a:p>
            <a:pPr>
              <a:lnSpc>
                <a:spcPts val="2100"/>
              </a:lnSpc>
              <a:spcAft>
                <a:spcPts val="300"/>
              </a:spcAft>
              <a:defRPr/>
            </a:pPr>
            <a:r>
              <a:rPr kumimoji="0" lang="en-US" sz="1700" b="1" i="1" u="none" strike="noStrike" kern="1200" cap="none" spc="0" normalizeH="0" baseline="0" noProof="0" dirty="0">
                <a:ln>
                  <a:noFill/>
                </a:ln>
                <a:solidFill>
                  <a:srgbClr val="363534"/>
                </a:solidFill>
                <a:effectLst/>
                <a:uLnTx/>
                <a:uFillTx/>
                <a:latin typeface="Calibri" panose="020F0502020204030204" pitchFamily="34" charset="0"/>
                <a:ea typeface="Open Sans Semibold" panose="020B0606030504020204" pitchFamily="34" charset="0"/>
                <a:cs typeface="Calibri" panose="020F0502020204030204" pitchFamily="34" charset="0"/>
              </a:rPr>
              <a:t>Statewide Program of Study: Culinary Arts</a:t>
            </a:r>
          </a:p>
        </p:txBody>
      </p:sp>
      <p:sp>
        <p:nvSpPr>
          <p:cNvPr id="2" name="TextBox 1">
            <a:extLst>
              <a:ext uri="{FF2B5EF4-FFF2-40B4-BE49-F238E27FC236}">
                <a16:creationId xmlns:a16="http://schemas.microsoft.com/office/drawing/2014/main" id="{53CAAE19-98A7-CE4E-903C-01D19008C594}"/>
              </a:ext>
            </a:extLst>
          </p:cNvPr>
          <p:cNvSpPr txBox="1"/>
          <p:nvPr/>
        </p:nvSpPr>
        <p:spPr>
          <a:xfrm>
            <a:off x="-1107" y="1104967"/>
            <a:ext cx="77724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12169"/>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Course Information</a:t>
            </a:r>
            <a:endParaRPr kumimoji="0" lang="en-US" sz="1800" b="0" i="0" u="none" strike="noStrike" kern="1200" cap="none" spc="0" normalizeH="0" baseline="0" noProof="0" dirty="0">
              <a:ln>
                <a:noFill/>
              </a:ln>
              <a:solidFill>
                <a:srgbClr val="012169"/>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31" name="Round Diagonal Corner Rectangle 30">
            <a:extLst>
              <a:ext uri="{FF2B5EF4-FFF2-40B4-BE49-F238E27FC236}">
                <a16:creationId xmlns:a16="http://schemas.microsoft.com/office/drawing/2014/main" id="{B4C78CC7-A0B3-3743-9060-AB97A1DC7B8E}"/>
              </a:ext>
              <a:ext uri="{C183D7F6-B498-43B3-948B-1728B52AA6E4}">
                <adec:decorative xmlns:adec="http://schemas.microsoft.com/office/drawing/2017/decorative" val="1"/>
              </a:ext>
            </a:extLst>
          </p:cNvPr>
          <p:cNvSpPr/>
          <p:nvPr/>
        </p:nvSpPr>
        <p:spPr>
          <a:xfrm rot="16200000">
            <a:off x="-109266" y="2062706"/>
            <a:ext cx="1126254" cy="411242"/>
          </a:xfrm>
          <a:prstGeom prst="round2DiagRect">
            <a:avLst/>
          </a:prstGeom>
          <a:solidFill>
            <a:srgbClr val="5A62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32" name="Google Shape;187;p2">
            <a:extLst>
              <a:ext uri="{FF2B5EF4-FFF2-40B4-BE49-F238E27FC236}">
                <a16:creationId xmlns:a16="http://schemas.microsoft.com/office/drawing/2014/main" id="{EC6725D7-7796-024C-BE56-43295F5E13F0}"/>
              </a:ext>
            </a:extLst>
          </p:cNvPr>
          <p:cNvSpPr txBox="1"/>
          <p:nvPr/>
        </p:nvSpPr>
        <p:spPr>
          <a:xfrm rot="16200000">
            <a:off x="-52988" y="2130361"/>
            <a:ext cx="1013698" cy="307736"/>
          </a:xfrm>
          <a:prstGeom prst="rect">
            <a:avLst/>
          </a:prstGeom>
          <a:solidFill>
            <a:srgbClr val="5A6267"/>
          </a:solid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4</a:t>
            </a:r>
            <a:endParaRPr kumimoji="0" sz="1400" b="0" i="0" u="none" strike="noStrike" kern="1200" cap="none" spc="0" normalizeH="0" baseline="0" noProof="0" dirty="0">
              <a:ln>
                <a:noFill/>
              </a:ln>
              <a:solidFill>
                <a:prstClr val="white"/>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29" name="Google Shape;188;p2">
            <a:extLst>
              <a:ext uri="{FF2B5EF4-FFF2-40B4-BE49-F238E27FC236}">
                <a16:creationId xmlns:a16="http://schemas.microsoft.com/office/drawing/2014/main" id="{E9D1311D-3F30-CB4A-AB3F-0F9E1F954946}"/>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3948813222"/>
              </p:ext>
            </p:extLst>
          </p:nvPr>
        </p:nvGraphicFramePr>
        <p:xfrm>
          <a:off x="814149" y="1573196"/>
          <a:ext cx="6437376" cy="6912924"/>
        </p:xfrm>
        <a:graphic>
          <a:graphicData uri="http://schemas.openxmlformats.org/drawingml/2006/table">
            <a:tbl>
              <a:tblPr firstRow="1" bandRow="1">
                <a:noFill/>
              </a:tblPr>
              <a:tblGrid>
                <a:gridCol w="1663580">
                  <a:extLst>
                    <a:ext uri="{9D8B030D-6E8A-4147-A177-3AD203B41FA5}">
                      <a16:colId xmlns:a16="http://schemas.microsoft.com/office/drawing/2014/main" val="20000"/>
                    </a:ext>
                  </a:extLst>
                </a:gridCol>
                <a:gridCol w="101212">
                  <a:extLst>
                    <a:ext uri="{9D8B030D-6E8A-4147-A177-3AD203B41FA5}">
                      <a16:colId xmlns:a16="http://schemas.microsoft.com/office/drawing/2014/main" val="1573763253"/>
                    </a:ext>
                  </a:extLst>
                </a:gridCol>
                <a:gridCol w="2023539">
                  <a:extLst>
                    <a:ext uri="{9D8B030D-6E8A-4147-A177-3AD203B41FA5}">
                      <a16:colId xmlns:a16="http://schemas.microsoft.com/office/drawing/2014/main" val="20002"/>
                    </a:ext>
                  </a:extLst>
                </a:gridCol>
                <a:gridCol w="2649045">
                  <a:extLst>
                    <a:ext uri="{9D8B030D-6E8A-4147-A177-3AD203B41FA5}">
                      <a16:colId xmlns:a16="http://schemas.microsoft.com/office/drawing/2014/main" val="20003"/>
                    </a:ext>
                  </a:extLst>
                </a:gridCol>
              </a:tblGrid>
              <a:tr h="329184">
                <a:tc>
                  <a:txBody>
                    <a:bodyPr/>
                    <a:lstStyle/>
                    <a:p>
                      <a:pPr marL="0" marR="0" lvl="0" indent="0" algn="l"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ctr" defTabSz="1341150" rtl="0" eaLnBrk="1" fontAlgn="auto" latinLnBrk="0" hangingPunct="1">
                        <a:lnSpc>
                          <a:spcPct val="100000"/>
                        </a:lnSpc>
                        <a:spcBef>
                          <a:spcPts val="0"/>
                        </a:spcBef>
                        <a:spcAft>
                          <a:spcPts val="0"/>
                        </a:spcAft>
                        <a:buClr>
                          <a:schemeClr val="dk1"/>
                        </a:buClr>
                        <a:buSzPts val="1000"/>
                        <a:buFont typeface="Calibri"/>
                        <a:buNone/>
                        <a:tabLst/>
                        <a:defRPr/>
                      </a:pPr>
                      <a:endPar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 </a:t>
                      </a:r>
                    </a:p>
                  </a:txBody>
                  <a:tcPr marL="9145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r"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extLst>
                  <a:ext uri="{0D108BD9-81ED-4DB2-BD59-A6C34878D82A}">
                    <a16:rowId xmlns:a16="http://schemas.microsoft.com/office/drawing/2014/main" val="10000"/>
                  </a:ext>
                </a:extLst>
              </a:tr>
              <a:tr h="1188321">
                <a:tc>
                  <a:txBody>
                    <a:bodyPr/>
                    <a:lstStyle/>
                    <a:p>
                      <a:pPr marL="0" marR="0" lvl="0" indent="0" algn="l" defTabSz="1341150" rtl="0" eaLnBrk="1" fontAlgn="auto" latinLnBrk="0" hangingPunct="1">
                        <a:lnSpc>
                          <a:spcPct val="100000"/>
                        </a:lnSpc>
                        <a:spcBef>
                          <a:spcPts val="0"/>
                        </a:spcBef>
                        <a:spcAft>
                          <a:spcPts val="0"/>
                        </a:spcAft>
                        <a:buClr>
                          <a:prstClr val="black"/>
                        </a:buClr>
                        <a:buSzPts val="1000"/>
                        <a:buFont typeface="Calibri"/>
                        <a:buNone/>
                        <a:tabLst/>
                        <a:defRPr/>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Practicum in Culinary Arts + Extended Practicum in Culinary Arts</a:t>
                      </a:r>
                      <a:endParaRPr kumimoji="0" lang="en-US" sz="1100" b="1" i="0" u="none" strike="noStrike" kern="1200" cap="none" spc="0" normalizeH="0" baseline="30000" noProof="0" dirty="0">
                        <a:ln>
                          <a:noFill/>
                        </a:ln>
                        <a:solidFill>
                          <a:srgbClr val="012169"/>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sym typeface="Calibri"/>
                        </a:rPr>
                        <a:t>First Time Taken:</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sym typeface="Calibri"/>
                        </a:rPr>
                        <a:t>13022705  (3 credits)</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rPr>
                        <a:t>Second Time Taken:</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rPr>
                        <a:t>13022715  (3 credits)</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Culinary Arts</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kern="1200" baseline="0" dirty="0">
                          <a:solidFill>
                            <a:srgbClr val="012169"/>
                          </a:solidFill>
                          <a:latin typeface="Calibri" panose="020F0502020204030204" pitchFamily="34" charset="0"/>
                          <a:ea typeface="+mn-ea"/>
                          <a:cs typeface="+mn-cs"/>
                          <a:sym typeface="Calibri"/>
                        </a:rPr>
                        <a:t>Corequisites: </a:t>
                      </a:r>
                      <a:r>
                        <a:rPr lang="en-US" sz="900" b="0" i="0" u="none" strike="noStrike" kern="1200" baseline="0" dirty="0">
                          <a:solidFill>
                            <a:srgbClr val="012169"/>
                          </a:solidFill>
                          <a:latin typeface="Calibri" panose="020F0502020204030204" pitchFamily="34" charset="0"/>
                          <a:ea typeface="+mn-ea"/>
                          <a:cs typeface="+mn-cs"/>
                          <a:sym typeface="Calibri"/>
                        </a:rPr>
                        <a:t>None</a:t>
                      </a:r>
                    </a:p>
                    <a:p>
                      <a:r>
                        <a:rPr lang="en-US" sz="900" b="1" i="0" u="none" strike="noStrike" baseline="0" dirty="0">
                          <a:solidFill>
                            <a:schemeClr val="tx1"/>
                          </a:solidFill>
                          <a:latin typeface="Calibri" panose="020F0502020204030204" pitchFamily="34" charset="0"/>
                        </a:rPr>
                        <a:t>Recommended Prerequisites</a:t>
                      </a:r>
                      <a:r>
                        <a:rPr lang="en-US" sz="900" b="0" i="0" u="none" strike="noStrike" baseline="0" dirty="0">
                          <a:solidFill>
                            <a:schemeClr val="tx1"/>
                          </a:solidFill>
                          <a:latin typeface="Calibri" panose="020F0502020204030204" pitchFamily="34" charset="0"/>
                        </a:rPr>
                        <a:t>: None</a:t>
                      </a:r>
                    </a:p>
                    <a:p>
                      <a:r>
                        <a:rPr lang="en-US" sz="900" b="1" i="0" u="none" strike="noStrike" kern="1200" baseline="0" dirty="0">
                          <a:solidFill>
                            <a:srgbClr val="012169"/>
                          </a:solidFill>
                          <a:latin typeface="Calibri" panose="020F0502020204030204" pitchFamily="34" charset="0"/>
                          <a:ea typeface="+mn-ea"/>
                          <a:cs typeface="+mn-cs"/>
                        </a:rPr>
                        <a:t>Recommended Corequisites: </a:t>
                      </a:r>
                      <a:r>
                        <a:rPr lang="en-US" sz="900" b="0" i="0" u="none" strike="noStrike" kern="1200" baseline="0" dirty="0">
                          <a:solidFill>
                            <a:srgbClr val="012169"/>
                          </a:solidFill>
                          <a:latin typeface="Calibri" panose="020F0502020204030204" pitchFamily="34" charset="0"/>
                          <a:ea typeface="+mn-ea"/>
                          <a:cs typeface="+mn-cs"/>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r>
                        <a:rPr lang="en-US"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1. Hospitality and Tourism</a:t>
                      </a: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902524">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Practicum in Event and Meeting Planning*</a:t>
                      </a:r>
                      <a:endParaRPr lang="en-US" sz="1100" b="1" i="0" u="none" strike="noStrike" cap="none" baseline="30000" dirty="0">
                        <a:solidFill>
                          <a:srgbClr val="012169"/>
                        </a:solidFill>
                        <a:latin typeface="Calibri" panose="020F0502020204030204" pitchFamily="34" charset="0"/>
                        <a:ea typeface="Open Sans Extra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sym typeface="Calibri"/>
                        </a:rPr>
                        <a:t>First Time Taken</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sym typeface="Calibri"/>
                        </a:rPr>
                        <a:t>13022920  (2 credits)</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rPr>
                        <a:t>Second Time Taken</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rPr>
                        <a:t>13022930  (2 credits)</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A minimum of two credits with at least one credit in a Level 2 or higher course from the Hospitality and Tourism career cluster</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kern="1200" baseline="0" dirty="0">
                          <a:solidFill>
                            <a:srgbClr val="012169"/>
                          </a:solidFill>
                          <a:latin typeface="Calibri" panose="020F0502020204030204" pitchFamily="34" charset="0"/>
                          <a:ea typeface="+mn-ea"/>
                          <a:cs typeface="+mn-cs"/>
                          <a:sym typeface="Calibri"/>
                        </a:rPr>
                        <a:t>Corequisites: </a:t>
                      </a:r>
                      <a:r>
                        <a:rPr lang="en-US" sz="900" b="0" i="0" u="none" strike="noStrike" kern="1200" baseline="0" dirty="0">
                          <a:solidFill>
                            <a:srgbClr val="012169"/>
                          </a:solidFill>
                          <a:latin typeface="Calibri" panose="020F0502020204030204" pitchFamily="34" charset="0"/>
                          <a:ea typeface="+mn-ea"/>
                          <a:cs typeface="+mn-cs"/>
                          <a:sym typeface="Calibri"/>
                        </a:rPr>
                        <a:t>None</a:t>
                      </a:r>
                    </a:p>
                    <a:p>
                      <a:r>
                        <a:rPr lang="en-US" sz="900" b="1" i="0" u="none" strike="noStrike" baseline="0" dirty="0">
                          <a:solidFill>
                            <a:schemeClr val="tx1"/>
                          </a:solidFill>
                          <a:latin typeface="Calibri" panose="020F0502020204030204" pitchFamily="34" charset="0"/>
                        </a:rPr>
                        <a:t>Recommended Prerequisites</a:t>
                      </a:r>
                      <a:r>
                        <a:rPr lang="en-US" sz="900" b="0" i="0" u="none" strike="noStrike" baseline="0" dirty="0">
                          <a:solidFill>
                            <a:schemeClr val="tx1"/>
                          </a:solidFill>
                          <a:latin typeface="Calibri" panose="020F0502020204030204" pitchFamily="34" charset="0"/>
                        </a:rPr>
                        <a:t>: Event and Meeting Planning </a:t>
                      </a:r>
                    </a:p>
                    <a:p>
                      <a:r>
                        <a:rPr lang="en-US" sz="900" b="1" i="0" u="none" strike="noStrike" kern="1200" baseline="0" dirty="0">
                          <a:solidFill>
                            <a:srgbClr val="012169"/>
                          </a:solidFill>
                          <a:latin typeface="Calibri" panose="020F0502020204030204" pitchFamily="34" charset="0"/>
                          <a:ea typeface="+mn-ea"/>
                          <a:cs typeface="+mn-cs"/>
                        </a:rPr>
                        <a:t>Recommended Corequisites: </a:t>
                      </a:r>
                      <a:r>
                        <a:rPr lang="en-US" sz="900" b="0" i="0" u="none" strike="noStrike" kern="1200" baseline="0" dirty="0">
                          <a:solidFill>
                            <a:srgbClr val="012169"/>
                          </a:solidFill>
                          <a:latin typeface="Calibri" panose="020F0502020204030204" pitchFamily="34" charset="0"/>
                          <a:ea typeface="+mn-ea"/>
                          <a:cs typeface="+mn-cs"/>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r>
                        <a:rPr lang="en-US"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1. Hospitality and Tourism</a:t>
                      </a: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07657253"/>
                  </a:ext>
                </a:extLst>
              </a:tr>
              <a:tr h="902524">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Practicum in Event and Meeting Planning + Extended Practicum in Hospitality Services*</a:t>
                      </a:r>
                      <a:endParaRPr lang="en-US" sz="1100" b="1" i="0" u="none" strike="noStrike" cap="none" baseline="30000" dirty="0">
                        <a:solidFill>
                          <a:srgbClr val="012169"/>
                        </a:solidFill>
                        <a:latin typeface="Calibri" panose="020F0502020204030204" pitchFamily="34" charset="0"/>
                        <a:ea typeface="Open Sans Extra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sym typeface="Calibri"/>
                        </a:rPr>
                        <a:t>First Time Taken</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sym typeface="Calibri"/>
                        </a:rPr>
                        <a:t>13022925  (3 credits)</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rPr>
                        <a:t>Second Time Taken</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rPr>
                        <a:t>13022935  (3 credits)</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A minimum of two credits with at least one credit in a Level 2 or higher course from the Hospitality and Tourism career cluster</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kern="1200" baseline="0" dirty="0">
                          <a:solidFill>
                            <a:srgbClr val="012169"/>
                          </a:solidFill>
                          <a:latin typeface="Calibri" panose="020F0502020204030204" pitchFamily="34" charset="0"/>
                          <a:ea typeface="+mn-ea"/>
                          <a:cs typeface="+mn-cs"/>
                          <a:sym typeface="Calibri"/>
                        </a:rPr>
                        <a:t>Corequisites: </a:t>
                      </a:r>
                      <a:r>
                        <a:rPr lang="en-US" sz="900" b="0" i="0" u="none" strike="noStrike" kern="1200" baseline="0" dirty="0">
                          <a:solidFill>
                            <a:srgbClr val="012169"/>
                          </a:solidFill>
                          <a:latin typeface="Calibri" panose="020F0502020204030204" pitchFamily="34" charset="0"/>
                          <a:ea typeface="+mn-ea"/>
                          <a:cs typeface="+mn-cs"/>
                          <a:sym typeface="Calibri"/>
                        </a:rPr>
                        <a:t>None</a:t>
                      </a:r>
                    </a:p>
                    <a:p>
                      <a:r>
                        <a:rPr lang="en-US" sz="900" b="1" i="0" u="none" strike="noStrike" baseline="0" dirty="0">
                          <a:solidFill>
                            <a:schemeClr val="tx1"/>
                          </a:solidFill>
                          <a:latin typeface="Calibri" panose="020F0502020204030204" pitchFamily="34" charset="0"/>
                        </a:rPr>
                        <a:t>Recommended Prerequisites</a:t>
                      </a:r>
                      <a:r>
                        <a:rPr lang="en-US" sz="900" b="0" i="0" u="none" strike="noStrike" baseline="0" dirty="0">
                          <a:solidFill>
                            <a:schemeClr val="tx1"/>
                          </a:solidFill>
                          <a:latin typeface="Calibri" panose="020F0502020204030204" pitchFamily="34" charset="0"/>
                        </a:rPr>
                        <a:t>: Event and Meeting Planning </a:t>
                      </a:r>
                    </a:p>
                    <a:p>
                      <a:r>
                        <a:rPr lang="en-US" sz="900" b="1" i="0" u="none" strike="noStrike" kern="1200" baseline="0" dirty="0">
                          <a:solidFill>
                            <a:srgbClr val="012169"/>
                          </a:solidFill>
                          <a:latin typeface="Calibri" panose="020F0502020204030204" pitchFamily="34" charset="0"/>
                          <a:ea typeface="+mn-ea"/>
                          <a:cs typeface="+mn-cs"/>
                        </a:rPr>
                        <a:t>Recommended Corequisites: </a:t>
                      </a:r>
                      <a:r>
                        <a:rPr lang="en-US" sz="900" b="0" i="0" u="none" strike="noStrike" kern="1200" baseline="0" dirty="0">
                          <a:solidFill>
                            <a:srgbClr val="012169"/>
                          </a:solidFill>
                          <a:latin typeface="Calibri" panose="020F0502020204030204" pitchFamily="34" charset="0"/>
                          <a:ea typeface="+mn-ea"/>
                          <a:cs typeface="+mn-cs"/>
                        </a:rPr>
                        <a:t>None</a:t>
                      </a:r>
                    </a:p>
                    <a:p>
                      <a:endParaRPr lang="en-US" sz="900" b="0" i="0" u="none" strike="noStrike" kern="1200" baseline="0" dirty="0">
                        <a:solidFill>
                          <a:srgbClr val="012169"/>
                        </a:solidFill>
                        <a:latin typeface="Calibri" panose="020F0502020204030204" pitchFamily="34" charset="0"/>
                        <a:ea typeface="+mn-ea"/>
                        <a:cs typeface="+mn-cs"/>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06968934"/>
                  </a:ext>
                </a:extLst>
              </a:tr>
              <a:tr h="102286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Practicum in Hospitality Services*</a:t>
                      </a:r>
                      <a:endParaRPr lang="en-US" sz="1100" b="1" i="0" u="none" strike="noStrike" cap="none" baseline="30000" dirty="0">
                        <a:solidFill>
                          <a:srgbClr val="012169"/>
                        </a:solidFill>
                        <a:latin typeface="Calibri" panose="020F0502020204030204" pitchFamily="34" charset="0"/>
                        <a:ea typeface="Open Sans Extra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sym typeface="Calibri"/>
                        </a:rPr>
                        <a:t>First Time Taken</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sym typeface="Calibri"/>
                        </a:rPr>
                        <a:t>13022900  (2 credits)</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rPr>
                        <a:t>Second Time Taken</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rPr>
                        <a:t>13022910  (2 credits)</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kern="1200" baseline="0" dirty="0">
                          <a:solidFill>
                            <a:srgbClr val="012169"/>
                          </a:solidFill>
                          <a:latin typeface="Calibri" panose="020F0502020204030204" pitchFamily="34" charset="0"/>
                          <a:ea typeface="+mn-ea"/>
                          <a:cs typeface="+mn-cs"/>
                          <a:sym typeface="Calibri"/>
                        </a:rPr>
                        <a:t>Corequisites: </a:t>
                      </a:r>
                      <a:r>
                        <a:rPr lang="en-US" sz="900" b="0" i="0" u="none" strike="noStrike" kern="1200" baseline="0" dirty="0">
                          <a:solidFill>
                            <a:srgbClr val="012169"/>
                          </a:solidFill>
                          <a:latin typeface="Calibri" panose="020F0502020204030204" pitchFamily="34" charset="0"/>
                          <a:ea typeface="+mn-ea"/>
                          <a:cs typeface="+mn-cs"/>
                          <a:sym typeface="Calibri"/>
                        </a:rPr>
                        <a:t>None</a:t>
                      </a:r>
                    </a:p>
                    <a:p>
                      <a:r>
                        <a:rPr lang="en-US" sz="900" b="1" i="0" u="none" strike="noStrike" baseline="0" dirty="0">
                          <a:solidFill>
                            <a:schemeClr val="tx1"/>
                          </a:solidFill>
                          <a:latin typeface="Calibri" panose="020F0502020204030204" pitchFamily="34" charset="0"/>
                        </a:rPr>
                        <a:t>Recommended Prerequisites</a:t>
                      </a:r>
                      <a:r>
                        <a:rPr lang="en-US" sz="900" b="0" i="0" u="none" strike="noStrike" baseline="0" dirty="0">
                          <a:solidFill>
                            <a:schemeClr val="tx1"/>
                          </a:solidFill>
                          <a:latin typeface="Calibri" panose="020F0502020204030204" pitchFamily="34" charset="0"/>
                        </a:rPr>
                        <a:t>: Hospitality Services</a:t>
                      </a:r>
                    </a:p>
                    <a:p>
                      <a:r>
                        <a:rPr lang="en-US" sz="900" b="1" i="0" u="none" strike="noStrike" kern="1200" baseline="0" dirty="0">
                          <a:solidFill>
                            <a:srgbClr val="012169"/>
                          </a:solidFill>
                          <a:latin typeface="Calibri" panose="020F0502020204030204" pitchFamily="34" charset="0"/>
                          <a:ea typeface="+mn-ea"/>
                          <a:cs typeface="+mn-cs"/>
                        </a:rPr>
                        <a:t>Recommended Corequisites: </a:t>
                      </a:r>
                      <a:r>
                        <a:rPr lang="en-US" sz="900" b="0" i="0" u="none" strike="noStrike" kern="1200" baseline="0" dirty="0">
                          <a:solidFill>
                            <a:srgbClr val="012169"/>
                          </a:solidFill>
                          <a:latin typeface="Calibri" panose="020F0502020204030204" pitchFamily="34" charset="0"/>
                          <a:ea typeface="+mn-ea"/>
                          <a:cs typeface="+mn-cs"/>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r>
                        <a:rPr lang="en-US"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1. Hospitality and Tourism</a:t>
                      </a: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21945859"/>
                  </a:ext>
                </a:extLst>
              </a:tr>
              <a:tr h="1188321">
                <a:tc>
                  <a:txBody>
                    <a:bodyPr/>
                    <a:lstStyle/>
                    <a:p>
                      <a:pPr marL="0" marR="0" lvl="0" indent="0" algn="l" defTabSz="1341150" rtl="0" eaLnBrk="1" fontAlgn="auto" latinLnBrk="0" hangingPunct="1">
                        <a:lnSpc>
                          <a:spcPct val="100000"/>
                        </a:lnSpc>
                        <a:spcBef>
                          <a:spcPts val="0"/>
                        </a:spcBef>
                        <a:spcAft>
                          <a:spcPts val="0"/>
                        </a:spcAft>
                        <a:buClr>
                          <a:prstClr val="black"/>
                        </a:buClr>
                        <a:buSzPts val="1000"/>
                        <a:buFont typeface="Calibri"/>
                        <a:buNone/>
                        <a:tabLst/>
                        <a:defRPr/>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Practicum in Hospitality Services + Extended Practicum in Hospitality Services*</a:t>
                      </a:r>
                      <a:endParaRPr kumimoji="0" lang="en-US" sz="1100" b="1" i="0" u="none" strike="noStrike" kern="1200" cap="none" spc="0" normalizeH="0" baseline="30000" noProof="0" dirty="0">
                        <a:ln>
                          <a:noFill/>
                        </a:ln>
                        <a:solidFill>
                          <a:srgbClr val="012169"/>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sym typeface="Calibri"/>
                        </a:rPr>
                        <a:t>First Time Taken:</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sym typeface="Calibri"/>
                        </a:rPr>
                        <a:t>13022905  (3 credits)</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rPr>
                        <a:t>Second Time Taken:</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rPr>
                        <a:t>13022915  (3 credits)</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kern="1200" baseline="0" dirty="0">
                          <a:solidFill>
                            <a:srgbClr val="012169"/>
                          </a:solidFill>
                          <a:latin typeface="Calibri" panose="020F0502020204030204" pitchFamily="34" charset="0"/>
                          <a:ea typeface="+mn-ea"/>
                          <a:cs typeface="+mn-cs"/>
                          <a:sym typeface="Calibri"/>
                        </a:rPr>
                        <a:t>Corequisites: </a:t>
                      </a:r>
                      <a:r>
                        <a:rPr lang="en-US" sz="900" b="0" i="0" u="none" strike="noStrike" kern="1200" baseline="0" dirty="0">
                          <a:solidFill>
                            <a:srgbClr val="012169"/>
                          </a:solidFill>
                          <a:latin typeface="Calibri" panose="020F0502020204030204" pitchFamily="34" charset="0"/>
                          <a:ea typeface="+mn-ea"/>
                          <a:cs typeface="+mn-cs"/>
                          <a:sym typeface="Calibri"/>
                        </a:rPr>
                        <a:t>None</a:t>
                      </a:r>
                    </a:p>
                    <a:p>
                      <a:r>
                        <a:rPr lang="en-US" sz="900" b="1" i="0" u="none" strike="noStrike" baseline="0" dirty="0">
                          <a:solidFill>
                            <a:schemeClr val="tx1"/>
                          </a:solidFill>
                          <a:latin typeface="Calibri" panose="020F0502020204030204" pitchFamily="34" charset="0"/>
                        </a:rPr>
                        <a:t>Recommended Prerequisites</a:t>
                      </a:r>
                      <a:r>
                        <a:rPr lang="en-US" sz="900" b="0" i="0" u="none" strike="noStrike" baseline="0" dirty="0">
                          <a:solidFill>
                            <a:schemeClr val="tx1"/>
                          </a:solidFill>
                          <a:latin typeface="Calibri" panose="020F0502020204030204" pitchFamily="34" charset="0"/>
                        </a:rPr>
                        <a:t>: Hospitality Services</a:t>
                      </a:r>
                    </a:p>
                    <a:p>
                      <a:r>
                        <a:rPr lang="en-US" sz="900" b="1" i="0" u="none" strike="noStrike" kern="1200" baseline="0" dirty="0">
                          <a:solidFill>
                            <a:srgbClr val="012169"/>
                          </a:solidFill>
                          <a:latin typeface="Calibri" panose="020F0502020204030204" pitchFamily="34" charset="0"/>
                          <a:ea typeface="+mn-ea"/>
                          <a:cs typeface="+mn-cs"/>
                        </a:rPr>
                        <a:t>Recommended Corequisites: </a:t>
                      </a:r>
                      <a:r>
                        <a:rPr lang="en-US" sz="900" b="0" i="0" u="none" strike="noStrike" kern="1200" baseline="0" dirty="0">
                          <a:solidFill>
                            <a:srgbClr val="012169"/>
                          </a:solidFill>
                          <a:latin typeface="Calibri" panose="020F0502020204030204" pitchFamily="34" charset="0"/>
                          <a:ea typeface="+mn-ea"/>
                          <a:cs typeface="+mn-cs"/>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r>
                        <a:rPr lang="en-US"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1. Hospitality and Tourism</a:t>
                      </a: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74245894"/>
                  </a:ext>
                </a:extLst>
              </a:tr>
              <a:tr h="240680">
                <a:tc>
                  <a:txBody>
                    <a:bodyPr/>
                    <a:lstStyle/>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1" i="1"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rPr>
                        <a:t>Continued on next page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r>
                        <a:rPr lang="en-US"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a:t>
                      </a: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14778648"/>
                  </a:ext>
                </a:extLst>
              </a:tr>
            </a:tbl>
          </a:graphicData>
        </a:graphic>
      </p:graphicFrame>
      <p:sp>
        <p:nvSpPr>
          <p:cNvPr id="72" name="TextBox 71">
            <a:extLst>
              <a:ext uri="{FF2B5EF4-FFF2-40B4-BE49-F238E27FC236}">
                <a16:creationId xmlns:a16="http://schemas.microsoft.com/office/drawing/2014/main" id="{71D09B68-BDB8-5C46-B0D4-323B0D03553B}"/>
              </a:ext>
            </a:extLst>
          </p:cNvPr>
          <p:cNvSpPr txBox="1"/>
          <p:nvPr/>
        </p:nvSpPr>
        <p:spPr>
          <a:xfrm>
            <a:off x="719604" y="8443687"/>
            <a:ext cx="6699305" cy="214995"/>
          </a:xfrm>
          <a:prstGeom prst="rect">
            <a:avLst/>
          </a:prstGeom>
          <a:noFill/>
        </p:spPr>
        <p:txBody>
          <a:bodyPr wrap="square" rtlCol="0">
            <a:spAutoFit/>
          </a:bodyPr>
          <a:lstStyle/>
          <a:p>
            <a:pPr>
              <a:lnSpc>
                <a:spcPts val="960"/>
              </a:lnSpc>
              <a:defRPr/>
            </a:pPr>
            <a:r>
              <a:rPr lang="en-US" sz="800" i="1" dirty="0">
                <a:latin typeface="Calibri" panose="020F0502020204030204" pitchFamily="34" charset="0"/>
                <a:ea typeface="Open Sans ExtraBold" panose="020B0606030504020204" pitchFamily="34" charset="0"/>
                <a:cs typeface="Calibri" panose="020F0502020204030204" pitchFamily="34" charset="0"/>
                <a:sym typeface="Calibri"/>
              </a:rPr>
              <a:t>* Indicates course is included in more than one program of study in this career cluster.                        </a:t>
            </a:r>
            <a:endParaRPr lang="en-US" sz="800" i="1" dirty="0">
              <a:latin typeface="Calibri" panose="020F0502020204030204" pitchFamily="34" charset="0"/>
              <a:ea typeface="Open Sans ExtraBold" panose="020B0606030504020204" pitchFamily="34" charset="0"/>
              <a:cs typeface="Calibri" panose="020F0502020204030204" pitchFamily="34" charset="0"/>
            </a:endParaRPr>
          </a:p>
        </p:txBody>
      </p:sp>
      <p:sp>
        <p:nvSpPr>
          <p:cNvPr id="33" name="Google Shape;195;p2">
            <a:extLst>
              <a:ext uri="{FF2B5EF4-FFF2-40B4-BE49-F238E27FC236}">
                <a16:creationId xmlns:a16="http://schemas.microsoft.com/office/drawing/2014/main" id="{1FBD83F2-1A7F-CF40-A200-125D2971FFB6}"/>
              </a:ext>
            </a:extLst>
          </p:cNvPr>
          <p:cNvSpPr txBox="1"/>
          <p:nvPr/>
        </p:nvSpPr>
        <p:spPr>
          <a:xfrm>
            <a:off x="-1107" y="9229018"/>
            <a:ext cx="7772400" cy="369291"/>
          </a:xfrm>
          <a:prstGeom prst="rect">
            <a:avLst/>
          </a:prstGeom>
          <a:noFill/>
          <a:ln>
            <a:noFill/>
          </a:ln>
        </p:spPr>
        <p:txBody>
          <a:bodyPr spcFirstLastPara="1" wrap="square" lIns="91425" tIns="45700" rIns="91425" bIns="45700" anchor="t" anchorCtr="0">
            <a:spAutoFit/>
          </a:bodyPr>
          <a:lstStyle/>
          <a:p>
            <a:pPr lvl="0" algn="ctr">
              <a:defRPr/>
            </a:pPr>
            <a:r>
              <a:rPr kumimoji="0" lang="en-US" sz="900" b="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sym typeface="Calibri"/>
              </a:rPr>
              <a:t>For additional information on the </a:t>
            </a:r>
            <a:r>
              <a:rPr lang="en-US" sz="900" b="1" dirty="0">
                <a:latin typeface="Calibri" panose="020F0502020204030204" pitchFamily="34" charset="0"/>
                <a:ea typeface="Open Sans ExtraBold" panose="020B0606030504020204" pitchFamily="34" charset="0"/>
                <a:cs typeface="Calibri" panose="020F0502020204030204" pitchFamily="34" charset="0"/>
                <a:sym typeface="Calibri"/>
              </a:rPr>
              <a:t>Hospitality and Tourism </a:t>
            </a:r>
            <a:r>
              <a:rPr lang="en-US" sz="900" dirty="0">
                <a:latin typeface="Calibri" panose="020F0502020204030204" pitchFamily="34" charset="0"/>
                <a:ea typeface="Open Sans ExtraBold" panose="020B0606030504020204" pitchFamily="34" charset="0"/>
                <a:cs typeface="Calibri" panose="020F0502020204030204" pitchFamily="34" charset="0"/>
                <a:sym typeface="Calibri"/>
              </a:rPr>
              <a:t>career </a:t>
            </a:r>
            <a:r>
              <a:rPr kumimoji="0" lang="en-US" sz="900" i="0" u="none" strike="noStrike" kern="1200" cap="none" spc="0" normalizeH="0" baseline="0" noProof="0" dirty="0">
                <a:ln>
                  <a:noFill/>
                </a:ln>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cluster</a:t>
            </a:r>
            <a:r>
              <a:rPr kumimoji="0" lang="en-US" sz="90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br>
              <a:rPr kumimoji="0" lang="en-US" sz="90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sym typeface="Calibri"/>
              </a:rPr>
            </a:br>
            <a:r>
              <a:rPr kumimoji="0" lang="en-US" sz="900" b="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sym typeface="Calibri"/>
              </a:rPr>
              <a:t>contact </a:t>
            </a:r>
            <a:r>
              <a:rPr lang="en-US" sz="900" u="sng" dirty="0">
                <a:latin typeface="Calibri" panose="020F0502020204030204" pitchFamily="34" charset="0"/>
                <a:ea typeface="Open Sans Light" panose="020B0606030504020204" pitchFamily="34" charset="0"/>
                <a:cs typeface="Calibri" panose="020F0502020204030204" pitchFamily="34" charset="0"/>
                <a:sym typeface="Calibri"/>
                <a:hlinkClick r:id="rId4">
                  <a:extLst>
                    <a:ext uri="{A12FA001-AC4F-418D-AE19-62706E023703}">
                      <ahyp:hlinkClr xmlns:ahyp="http://schemas.microsoft.com/office/drawing/2018/hyperlinkcolor" val="tx"/>
                    </a:ext>
                  </a:extLst>
                </a:hlinkClick>
              </a:rPr>
              <a:t>cte@tea.texas.gov</a:t>
            </a:r>
            <a:r>
              <a:rPr kumimoji="0" lang="en-US" sz="900" b="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sym typeface="Calibri"/>
              </a:rPr>
              <a:t> or visit </a:t>
            </a:r>
            <a:r>
              <a:rPr kumimoji="0" lang="en-US" sz="900" b="0" i="0" u="sng"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5">
                  <a:extLst>
                    <a:ext uri="{A12FA001-AC4F-418D-AE19-62706E023703}">
                      <ahyp:hlinkClr xmlns:ahyp="http://schemas.microsoft.com/office/drawing/2018/hyperlinkcolor" val="tx"/>
                    </a:ext>
                  </a:extLst>
                </a:hlinkClick>
              </a:rPr>
              <a:t>https://tea.texas.gov/cte</a:t>
            </a:r>
            <a:r>
              <a:rPr kumimoji="0" lang="en-US"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endParaRPr kumimoji="0"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ndParaRPr>
          </a:p>
        </p:txBody>
      </p:sp>
      <p:pic>
        <p:nvPicPr>
          <p:cNvPr id="37" name="Google Shape;171;p1" descr="TEA Logo">
            <a:extLst>
              <a:ext uri="{FF2B5EF4-FFF2-40B4-BE49-F238E27FC236}">
                <a16:creationId xmlns:a16="http://schemas.microsoft.com/office/drawing/2014/main" id="{F1D9B042-B00B-E342-917C-8358BF8F9561}"/>
              </a:ext>
            </a:extLst>
          </p:cNvPr>
          <p:cNvPicPr preferRelativeResize="0"/>
          <p:nvPr/>
        </p:nvPicPr>
        <p:blipFill rotWithShape="1">
          <a:blip r:embed="rId6">
            <a:alphaModFix/>
          </a:blip>
          <a:srcRect/>
          <a:stretch/>
        </p:blipFill>
        <p:spPr>
          <a:xfrm>
            <a:off x="291415" y="9598309"/>
            <a:ext cx="705086" cy="352543"/>
          </a:xfrm>
          <a:prstGeom prst="rect">
            <a:avLst/>
          </a:prstGeom>
          <a:noFill/>
          <a:ln>
            <a:noFill/>
          </a:ln>
        </p:spPr>
      </p:pic>
      <p:sp>
        <p:nvSpPr>
          <p:cNvPr id="36" name="TextBox 35">
            <a:extLst>
              <a:ext uri="{FF2B5EF4-FFF2-40B4-BE49-F238E27FC236}">
                <a16:creationId xmlns:a16="http://schemas.microsoft.com/office/drawing/2014/main" id="{1370A37E-2852-6941-A136-3B819AE311F0}"/>
              </a:ext>
            </a:extLst>
          </p:cNvPr>
          <p:cNvSpPr txBox="1"/>
          <p:nvPr/>
        </p:nvSpPr>
        <p:spPr>
          <a:xfrm>
            <a:off x="1055493" y="9607178"/>
            <a:ext cx="6318699" cy="516167"/>
          </a:xfrm>
          <a:prstGeom prst="rect">
            <a:avLst/>
          </a:prstGeom>
          <a:noFill/>
        </p:spPr>
        <p:txBody>
          <a:bodyPr wrap="square" rtlCol="0">
            <a:spAutoFit/>
          </a:bodyPr>
          <a:lstStyle/>
          <a:p>
            <a:pPr>
              <a:lnSpc>
                <a:spcPts val="800"/>
              </a:lnSpc>
              <a:defRPr/>
            </a:pPr>
            <a:r>
              <a:rPr lang="en-US" sz="6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[LEA name] does not discriminate on the basis of race, color, national origin, sex, or disability in its programs or activities and provides equal access to the Boy Scouts and other designated youth groups. The following person has been designated to handle inquiries regarding the nondiscrimination policies: [title], [address], [telephone number], [email]. Further </a:t>
            </a:r>
            <a:r>
              <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nondiscrimination information can be found at </a:t>
            </a:r>
            <a:r>
              <a:rPr kumimoji="0" lang="en-US" sz="600" b="0" i="0" u="sng"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7">
                  <a:extLst>
                    <a:ext uri="{A12FA001-AC4F-418D-AE19-62706E023703}">
                      <ahyp:hlinkClr xmlns:ahyp="http://schemas.microsoft.com/office/drawing/2018/hyperlinkcolor" val="tx"/>
                    </a:ext>
                  </a:extLst>
                </a:hlinkClick>
              </a:rPr>
              <a:t>Notification of Nondiscrimination in Career and Technical Education Programs</a:t>
            </a:r>
            <a:r>
              <a:rPr kumimoji="0" lang="en-US" sz="600" b="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endParaRPr kumimoji="0" lang="en-US" sz="600" b="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endParaRPr>
          </a:p>
          <a:p>
            <a:pPr marL="0" marR="0" lvl="0" indent="0" algn="l" defTabSz="914400" rtl="0" eaLnBrk="1" fontAlgn="auto" latinLnBrk="0" hangingPunct="1">
              <a:lnSpc>
                <a:spcPts val="960"/>
              </a:lnSpc>
              <a:spcBef>
                <a:spcPts val="0"/>
              </a:spcBef>
              <a:spcAft>
                <a:spcPts val="0"/>
              </a:spcAft>
              <a:buClrTx/>
              <a:buSzTx/>
              <a:buFontTx/>
              <a:buNone/>
              <a:tabLst/>
              <a:defRPr/>
            </a:pPr>
            <a:endPar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pic>
        <p:nvPicPr>
          <p:cNvPr id="17" name="Picture 16">
            <a:extLst>
              <a:ext uri="{FF2B5EF4-FFF2-40B4-BE49-F238E27FC236}">
                <a16:creationId xmlns:a16="http://schemas.microsoft.com/office/drawing/2014/main" id="{C6F4B2F6-8CF9-A14B-82AD-EEDCE43BEE5D}"/>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788706" y="2260915"/>
            <a:ext cx="438912" cy="438912"/>
          </a:xfrm>
          <a:prstGeom prst="rect">
            <a:avLst/>
          </a:prstGeom>
        </p:spPr>
      </p:pic>
      <p:pic>
        <p:nvPicPr>
          <p:cNvPr id="18" name="Picture 17">
            <a:extLst>
              <a:ext uri="{FF2B5EF4-FFF2-40B4-BE49-F238E27FC236}">
                <a16:creationId xmlns:a16="http://schemas.microsoft.com/office/drawing/2014/main" id="{EEE9888F-0772-274C-8F03-4BFDA1DEEEE2}"/>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786416" y="3497756"/>
            <a:ext cx="438912" cy="438912"/>
          </a:xfrm>
          <a:prstGeom prst="rect">
            <a:avLst/>
          </a:prstGeom>
        </p:spPr>
      </p:pic>
      <p:pic>
        <p:nvPicPr>
          <p:cNvPr id="4" name="Picture 3">
            <a:extLst>
              <a:ext uri="{FF2B5EF4-FFF2-40B4-BE49-F238E27FC236}">
                <a16:creationId xmlns:a16="http://schemas.microsoft.com/office/drawing/2014/main" id="{C724949B-64F0-234F-974D-851A7C084BD0}"/>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782377" y="5992631"/>
            <a:ext cx="438912" cy="438912"/>
          </a:xfrm>
          <a:prstGeom prst="rect">
            <a:avLst/>
          </a:prstGeom>
        </p:spPr>
      </p:pic>
      <p:pic>
        <p:nvPicPr>
          <p:cNvPr id="5" name="Picture 4">
            <a:extLst>
              <a:ext uri="{FF2B5EF4-FFF2-40B4-BE49-F238E27FC236}">
                <a16:creationId xmlns:a16="http://schemas.microsoft.com/office/drawing/2014/main" id="{FE839EF9-D1B1-C141-98F3-E66250FBDD06}"/>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786416" y="7218159"/>
            <a:ext cx="438912" cy="438912"/>
          </a:xfrm>
          <a:prstGeom prst="rect">
            <a:avLst/>
          </a:prstGeom>
        </p:spPr>
      </p:pic>
      <p:pic>
        <p:nvPicPr>
          <p:cNvPr id="6" name="Picture 5">
            <a:extLst>
              <a:ext uri="{FF2B5EF4-FFF2-40B4-BE49-F238E27FC236}">
                <a16:creationId xmlns:a16="http://schemas.microsoft.com/office/drawing/2014/main" id="{CA93D374-9D8F-612D-9A18-7162DB88F5E7}"/>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782377" y="4854465"/>
            <a:ext cx="438912" cy="438912"/>
          </a:xfrm>
          <a:prstGeom prst="rect">
            <a:avLst/>
          </a:prstGeom>
        </p:spPr>
      </p:pic>
    </p:spTree>
    <p:extLst>
      <p:ext uri="{BB962C8B-B14F-4D97-AF65-F5344CB8AC3E}">
        <p14:creationId xmlns:p14="http://schemas.microsoft.com/office/powerpoint/2010/main" val="32732086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3" name="Title 3">
            <a:extLst>
              <a:ext uri="{FF2B5EF4-FFF2-40B4-BE49-F238E27FC236}">
                <a16:creationId xmlns:a16="http://schemas.microsoft.com/office/drawing/2014/main" id="{526F35B9-4163-464C-AA6F-FB56BC356333}"/>
              </a:ext>
              <a:ext uri="{C183D7F6-B498-43B3-948B-1728B52AA6E4}">
                <adec:decorative xmlns:adec="http://schemas.microsoft.com/office/drawing/2017/decorative" val="1"/>
              </a:ext>
            </a:extLst>
          </p:cNvPr>
          <p:cNvSpPr>
            <a:spLocks noGrp="1"/>
          </p:cNvSpPr>
          <p:nvPr>
            <p:ph type="ctrTitle"/>
          </p:nvPr>
        </p:nvSpPr>
        <p:spPr>
          <a:xfrm>
            <a:off x="971550" y="48066"/>
            <a:ext cx="5829300" cy="141335"/>
          </a:xfrm>
        </p:spPr>
        <p:txBody>
          <a:bodyPr>
            <a:noAutofit/>
          </a:bodyPr>
          <a:lstStyle/>
          <a:p>
            <a:r>
              <a:rPr lang="en-US" sz="7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Statewide Program of Study: </a:t>
            </a:r>
            <a:r>
              <a:rPr lang="en-US" sz="700" b="1" i="1" kern="1200" baseline="0" dirty="0">
                <a:solidFill>
                  <a:schemeClr val="bg1"/>
                </a:solidFill>
                <a:effectLst/>
                <a:latin typeface="+mj-lt"/>
                <a:ea typeface="+mj-ea"/>
                <a:cs typeface="+mj-cs"/>
              </a:rPr>
              <a:t>Culinary Arts</a:t>
            </a:r>
            <a:r>
              <a:rPr lang="en-US" sz="700" dirty="0">
                <a:solidFill>
                  <a:schemeClr val="bg1"/>
                </a:solidFill>
              </a:rPr>
              <a:t> </a:t>
            </a:r>
            <a:r>
              <a:rPr lang="en-US" sz="7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 Page 5</a:t>
            </a:r>
            <a:endParaRPr lang="en-US" sz="700" dirty="0">
              <a:solidFill>
                <a:schemeClr val="bg1"/>
              </a:solidFill>
            </a:endParaRPr>
          </a:p>
        </p:txBody>
      </p:sp>
      <p:sp>
        <p:nvSpPr>
          <p:cNvPr id="12" name="Rectangle 11">
            <a:extLst>
              <a:ext uri="{FF2B5EF4-FFF2-40B4-BE49-F238E27FC236}">
                <a16:creationId xmlns:a16="http://schemas.microsoft.com/office/drawing/2014/main" id="{FD0782F0-3798-2F45-BD54-7A27C3557BA4}"/>
              </a:ext>
              <a:ext uri="{C183D7F6-B498-43B3-948B-1728B52AA6E4}">
                <adec:decorative xmlns:adec="http://schemas.microsoft.com/office/drawing/2017/decorative" val="1"/>
              </a:ext>
            </a:extLst>
          </p:cNvPr>
          <p:cNvSpPr/>
          <p:nvPr/>
        </p:nvSpPr>
        <p:spPr>
          <a:xfrm rot="16200000">
            <a:off x="5936574" y="8223572"/>
            <a:ext cx="3361882" cy="307777"/>
          </a:xfrm>
          <a:prstGeom prst="rect">
            <a:avLst/>
          </a:prstGeom>
          <a:solidFill>
            <a:schemeClr val="accent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effectLst/>
                <a:uLnTx/>
                <a:uFillTx/>
                <a:latin typeface="Calibri" panose="020F0502020204030204" pitchFamily="34" charset="0"/>
                <a:ea typeface="Open Sans Semibold" panose="020B0606030504020204" pitchFamily="34" charset="0"/>
                <a:cs typeface="Calibri" panose="020F0502020204030204" pitchFamily="34" charset="0"/>
              </a:rPr>
              <a:t>Culinary Arts</a:t>
            </a:r>
          </a:p>
        </p:txBody>
      </p:sp>
      <p:sp>
        <p:nvSpPr>
          <p:cNvPr id="39" name="TextBox 38">
            <a:extLst>
              <a:ext uri="{FF2B5EF4-FFF2-40B4-BE49-F238E27FC236}">
                <a16:creationId xmlns:a16="http://schemas.microsoft.com/office/drawing/2014/main" id="{0D82E2C1-5515-FC4E-B6F2-EB16D6F05320}"/>
              </a:ext>
            </a:extLst>
          </p:cNvPr>
          <p:cNvSpPr txBox="1"/>
          <p:nvPr/>
        </p:nvSpPr>
        <p:spPr>
          <a:xfrm>
            <a:off x="1364160" y="159164"/>
            <a:ext cx="6392254" cy="400110"/>
          </a:xfrm>
          <a:prstGeom prst="rect">
            <a:avLst/>
          </a:prstGeom>
          <a:noFill/>
        </p:spPr>
        <p:txBody>
          <a:bodyPr wrap="square" rtlCol="0">
            <a:spAutoFit/>
          </a:bodyPr>
          <a:lstStyle/>
          <a:p>
            <a:pPr lvl="0">
              <a:spcAft>
                <a:spcPts val="300"/>
              </a:spcAft>
              <a:defRPr/>
            </a:pPr>
            <a:r>
              <a:rPr lang="en-US" sz="2000" b="1" dirty="0">
                <a:solidFill>
                  <a:srgbClr val="363534"/>
                </a:solidFill>
                <a:latin typeface="Calibri" panose="020F0502020204030204" pitchFamily="34" charset="0"/>
                <a:ea typeface="Open Sans Condensed Condensed" pitchFamily="2" charset="0"/>
                <a:cs typeface="Calibri" panose="020F0502020204030204" pitchFamily="34" charset="0"/>
              </a:rPr>
              <a:t>Hospitality and Tourism Career Cluster</a:t>
            </a:r>
            <a:endParaRPr kumimoji="0" lang="en-US" sz="2000" b="1" i="0" u="none" strike="noStrike" kern="1200" cap="none" spc="0" normalizeH="0" baseline="0" noProof="0" dirty="0">
              <a:ln>
                <a:noFill/>
              </a:ln>
              <a:solidFill>
                <a:srgbClr val="363534"/>
              </a:solidFill>
              <a:effectLst/>
              <a:uLnTx/>
              <a:uFillTx/>
              <a:latin typeface="Calibri" panose="020F0502020204030204" pitchFamily="34" charset="0"/>
              <a:ea typeface="Open Sans Condensed Condensed" pitchFamily="2" charset="0"/>
              <a:cs typeface="Calibri" panose="020F0502020204030204" pitchFamily="34" charset="0"/>
            </a:endParaRPr>
          </a:p>
        </p:txBody>
      </p:sp>
      <p:sp>
        <p:nvSpPr>
          <p:cNvPr id="41" name="TextBox 40">
            <a:extLst>
              <a:ext uri="{FF2B5EF4-FFF2-40B4-BE49-F238E27FC236}">
                <a16:creationId xmlns:a16="http://schemas.microsoft.com/office/drawing/2014/main" id="{016FFF59-FA5E-994D-8DE3-7298E5ADA69E}"/>
              </a:ext>
            </a:extLst>
          </p:cNvPr>
          <p:cNvSpPr txBox="1"/>
          <p:nvPr/>
        </p:nvSpPr>
        <p:spPr>
          <a:xfrm>
            <a:off x="1364160" y="515479"/>
            <a:ext cx="6392254" cy="353943"/>
          </a:xfrm>
          <a:prstGeom prst="rect">
            <a:avLst/>
          </a:prstGeom>
          <a:noFill/>
        </p:spPr>
        <p:txBody>
          <a:bodyPr wrap="square" rtlCol="0">
            <a:spAutoFit/>
          </a:bodyPr>
          <a:lstStyle/>
          <a:p>
            <a:pPr>
              <a:lnSpc>
                <a:spcPts val="2100"/>
              </a:lnSpc>
              <a:spcAft>
                <a:spcPts val="300"/>
              </a:spcAft>
              <a:defRPr/>
            </a:pPr>
            <a:r>
              <a:rPr kumimoji="0" lang="en-US" sz="1700" b="1" i="1" u="none" strike="noStrike" kern="1200" cap="none" spc="0" normalizeH="0" baseline="0" noProof="0" dirty="0">
                <a:ln>
                  <a:noFill/>
                </a:ln>
                <a:solidFill>
                  <a:srgbClr val="363534"/>
                </a:solidFill>
                <a:effectLst/>
                <a:uLnTx/>
                <a:uFillTx/>
                <a:latin typeface="Calibri" panose="020F0502020204030204" pitchFamily="34" charset="0"/>
                <a:ea typeface="Open Sans Semibold" panose="020B0606030504020204" pitchFamily="34" charset="0"/>
                <a:cs typeface="Calibri" panose="020F0502020204030204" pitchFamily="34" charset="0"/>
              </a:rPr>
              <a:t>Statewide Program of Study: Culinary Arts</a:t>
            </a:r>
          </a:p>
        </p:txBody>
      </p:sp>
      <p:sp>
        <p:nvSpPr>
          <p:cNvPr id="2" name="TextBox 1">
            <a:extLst>
              <a:ext uri="{FF2B5EF4-FFF2-40B4-BE49-F238E27FC236}">
                <a16:creationId xmlns:a16="http://schemas.microsoft.com/office/drawing/2014/main" id="{53CAAE19-98A7-CE4E-903C-01D19008C594}"/>
              </a:ext>
            </a:extLst>
          </p:cNvPr>
          <p:cNvSpPr txBox="1"/>
          <p:nvPr/>
        </p:nvSpPr>
        <p:spPr>
          <a:xfrm>
            <a:off x="1276" y="1103384"/>
            <a:ext cx="77724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12169"/>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Course Information</a:t>
            </a:r>
            <a:endParaRPr kumimoji="0" lang="en-US" sz="1800" b="0" i="0" u="none" strike="noStrike" kern="1200" cap="none" spc="0" normalizeH="0" baseline="0" noProof="0" dirty="0">
              <a:ln>
                <a:noFill/>
              </a:ln>
              <a:solidFill>
                <a:srgbClr val="012169"/>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31" name="Round Diagonal Corner Rectangle 30">
            <a:extLst>
              <a:ext uri="{FF2B5EF4-FFF2-40B4-BE49-F238E27FC236}">
                <a16:creationId xmlns:a16="http://schemas.microsoft.com/office/drawing/2014/main" id="{B4C78CC7-A0B3-3743-9060-AB97A1DC7B8E}"/>
              </a:ext>
              <a:ext uri="{C183D7F6-B498-43B3-948B-1728B52AA6E4}">
                <adec:decorative xmlns:adec="http://schemas.microsoft.com/office/drawing/2017/decorative" val="1"/>
              </a:ext>
            </a:extLst>
          </p:cNvPr>
          <p:cNvSpPr/>
          <p:nvPr/>
        </p:nvSpPr>
        <p:spPr>
          <a:xfrm rot="16200000">
            <a:off x="-109266" y="2042537"/>
            <a:ext cx="1126254" cy="411242"/>
          </a:xfrm>
          <a:prstGeom prst="round2DiagRect">
            <a:avLst/>
          </a:prstGeom>
          <a:solidFill>
            <a:srgbClr val="5A62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32" name="Google Shape;187;p2">
            <a:extLst>
              <a:ext uri="{FF2B5EF4-FFF2-40B4-BE49-F238E27FC236}">
                <a16:creationId xmlns:a16="http://schemas.microsoft.com/office/drawing/2014/main" id="{EC6725D7-7796-024C-BE56-43295F5E13F0}"/>
              </a:ext>
            </a:extLst>
          </p:cNvPr>
          <p:cNvSpPr txBox="1"/>
          <p:nvPr/>
        </p:nvSpPr>
        <p:spPr>
          <a:xfrm rot="16200000">
            <a:off x="-52988" y="2094290"/>
            <a:ext cx="1013698" cy="307736"/>
          </a:xfrm>
          <a:prstGeom prst="rect">
            <a:avLst/>
          </a:prstGeom>
          <a:solidFill>
            <a:srgbClr val="5A6267"/>
          </a:solid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4</a:t>
            </a:r>
            <a:endParaRPr kumimoji="0" sz="1400" b="0" i="0" u="none" strike="noStrike" kern="1200" cap="none" spc="0" normalizeH="0" baseline="0" noProof="0" dirty="0">
              <a:ln>
                <a:noFill/>
              </a:ln>
              <a:solidFill>
                <a:prstClr val="white"/>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29" name="Google Shape;188;p2">
            <a:extLst>
              <a:ext uri="{FF2B5EF4-FFF2-40B4-BE49-F238E27FC236}">
                <a16:creationId xmlns:a16="http://schemas.microsoft.com/office/drawing/2014/main" id="{E9D1311D-3F30-CB4A-AB3F-0F9E1F954946}"/>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1019575162"/>
              </p:ext>
            </p:extLst>
          </p:nvPr>
        </p:nvGraphicFramePr>
        <p:xfrm>
          <a:off x="816000" y="1572561"/>
          <a:ext cx="6437376" cy="5266984"/>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1573763253"/>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9184">
                <a:tc>
                  <a:txBody>
                    <a:bodyPr/>
                    <a:lstStyle/>
                    <a:p>
                      <a:pPr marL="0" marR="0" lvl="0" indent="0" algn="l"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ctr" defTabSz="1341150" rtl="0" eaLnBrk="1" fontAlgn="auto" latinLnBrk="0" hangingPunct="1">
                        <a:lnSpc>
                          <a:spcPct val="100000"/>
                        </a:lnSpc>
                        <a:spcBef>
                          <a:spcPts val="0"/>
                        </a:spcBef>
                        <a:spcAft>
                          <a:spcPts val="0"/>
                        </a:spcAft>
                        <a:buClr>
                          <a:schemeClr val="dk1"/>
                        </a:buClr>
                        <a:buSzPts val="1000"/>
                        <a:buFont typeface="Calibri"/>
                        <a:buNone/>
                        <a:tabLst/>
                        <a:defRPr/>
                      </a:pPr>
                      <a:endPar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 </a:t>
                      </a:r>
                    </a:p>
                  </a:txBody>
                  <a:tcPr marL="9145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r"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extLst>
                  <a:ext uri="{0D108BD9-81ED-4DB2-BD59-A6C34878D82A}">
                    <a16:rowId xmlns:a16="http://schemas.microsoft.com/office/drawing/2014/main" val="10000"/>
                  </a:ext>
                </a:extLst>
              </a:tr>
              <a:tr h="0">
                <a:tc>
                  <a:txBody>
                    <a:bodyPr/>
                    <a:lstStyle/>
                    <a:p>
                      <a:pPr marL="0" marR="0" lvl="0" indent="0" algn="l" defTabSz="1341150" rtl="0" eaLnBrk="1" fontAlgn="auto" latinLnBrk="0" hangingPunct="1">
                        <a:lnSpc>
                          <a:spcPct val="100000"/>
                        </a:lnSpc>
                        <a:spcBef>
                          <a:spcPts val="0"/>
                        </a:spcBef>
                        <a:spcAft>
                          <a:spcPts val="0"/>
                        </a:spcAft>
                        <a:buClr>
                          <a:prstClr val="black"/>
                        </a:buClr>
                        <a:buSzPts val="1000"/>
                        <a:buFont typeface="Calibri"/>
                        <a:buNone/>
                        <a:tabLst/>
                        <a:defRPr/>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Practicum in Entrepreneurship*</a:t>
                      </a:r>
                      <a:endParaRPr kumimoji="0" lang="en-US" sz="1100" b="1" i="0" u="none" strike="noStrike" kern="1200" cap="none" spc="0" normalizeH="0" baseline="30000" noProof="0" dirty="0">
                        <a:ln>
                          <a:noFill/>
                        </a:ln>
                        <a:solidFill>
                          <a:srgbClr val="012169"/>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sym typeface="Calibri"/>
                        </a:rPr>
                        <a:t>13011111 (2 credits)</a:t>
                      </a:r>
                      <a:endParaRPr lang="en-US" sz="100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kern="1200" baseline="0" dirty="0">
                          <a:solidFill>
                            <a:srgbClr val="012169"/>
                          </a:solidFill>
                          <a:latin typeface="Calibri" panose="020F0502020204030204" pitchFamily="34" charset="0"/>
                          <a:ea typeface="+mn-ea"/>
                          <a:cs typeface="+mn-cs"/>
                          <a:sym typeface="Calibri"/>
                        </a:rPr>
                        <a:t>Corequisites: </a:t>
                      </a:r>
                      <a:r>
                        <a:rPr lang="en-US" sz="900" b="0" i="0" u="none" strike="noStrike" kern="1200" baseline="0" dirty="0">
                          <a:solidFill>
                            <a:srgbClr val="012169"/>
                          </a:solidFill>
                          <a:latin typeface="Calibri" panose="020F0502020204030204" pitchFamily="34" charset="0"/>
                          <a:ea typeface="+mn-ea"/>
                          <a:cs typeface="+mn-cs"/>
                          <a:sym typeface="Calibri"/>
                        </a:rPr>
                        <a:t>None</a:t>
                      </a:r>
                    </a:p>
                    <a:p>
                      <a:r>
                        <a:rPr lang="en-US" sz="900" b="1" i="0" u="none" strike="noStrike" baseline="0" dirty="0">
                          <a:solidFill>
                            <a:schemeClr val="tx1"/>
                          </a:solidFill>
                          <a:latin typeface="Calibri" panose="020F0502020204030204" pitchFamily="34" charset="0"/>
                        </a:rPr>
                        <a:t>Recommended Prerequisites</a:t>
                      </a:r>
                      <a:r>
                        <a:rPr lang="en-US" sz="900" b="0" i="0" u="none" strike="noStrike" baseline="0" dirty="0">
                          <a:solidFill>
                            <a:schemeClr val="tx1"/>
                          </a:solidFill>
                          <a:latin typeface="Calibri" panose="020F0502020204030204" pitchFamily="34" charset="0"/>
                        </a:rPr>
                        <a:t>: Entrepreneurship I and Entrepreneurship II, or successful completion of at least two courses in a CTE program of study</a:t>
                      </a:r>
                    </a:p>
                    <a:p>
                      <a:r>
                        <a:rPr lang="en-US" sz="900" b="1" i="0" u="none" strike="noStrike" kern="1200" baseline="0" dirty="0">
                          <a:solidFill>
                            <a:srgbClr val="012169"/>
                          </a:solidFill>
                          <a:latin typeface="Calibri" panose="020F0502020204030204" pitchFamily="34" charset="0"/>
                          <a:ea typeface="+mn-ea"/>
                          <a:cs typeface="+mn-cs"/>
                        </a:rPr>
                        <a:t>Recommended Corequisites: </a:t>
                      </a:r>
                      <a:r>
                        <a:rPr lang="en-US" sz="900" b="0" i="0" u="none" strike="noStrike" kern="1200" baseline="0" dirty="0">
                          <a:solidFill>
                            <a:srgbClr val="012169"/>
                          </a:solidFill>
                          <a:latin typeface="Calibri" panose="020F0502020204030204" pitchFamily="34" charset="0"/>
                          <a:ea typeface="+mn-ea"/>
                          <a:cs typeface="+mn-cs"/>
                        </a:rPr>
                        <a:t>None</a:t>
                      </a:r>
                      <a:endParaRPr lang="en-US" sz="90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r>
                        <a:rPr lang="en-US" sz="7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1. Agriculture, Food and Natural Resources</a:t>
                      </a:r>
                    </a:p>
                    <a:p>
                      <a:pPr marL="0" marR="0" lvl="0" indent="0" algn="ctr" rtl="0">
                        <a:spcBef>
                          <a:spcPts val="0"/>
                        </a:spcBef>
                        <a:spcAft>
                          <a:spcPts val="0"/>
                        </a:spcAft>
                        <a:buClr>
                          <a:schemeClr val="dk1"/>
                        </a:buClr>
                        <a:buSzPts val="1000"/>
                        <a:buFont typeface="Calibri"/>
                        <a:buNone/>
                      </a:pPr>
                      <a:r>
                        <a:rPr lang="en-US" sz="7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2. Architecture and Construction</a:t>
                      </a:r>
                    </a:p>
                    <a:p>
                      <a:pPr marL="0" marR="0" lvl="0" indent="0" algn="ctr" rtl="0">
                        <a:spcBef>
                          <a:spcPts val="0"/>
                        </a:spcBef>
                        <a:spcAft>
                          <a:spcPts val="0"/>
                        </a:spcAft>
                        <a:buClr>
                          <a:schemeClr val="dk1"/>
                        </a:buClr>
                        <a:buSzPts val="1000"/>
                        <a:buFont typeface="Calibri"/>
                        <a:buNone/>
                      </a:pPr>
                      <a:r>
                        <a:rPr lang="en-US" sz="7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3. Arts, Audio Visual Technology and Communication</a:t>
                      </a:r>
                    </a:p>
                    <a:p>
                      <a:pPr marL="0" marR="0" lvl="0" indent="0" algn="ctr" rtl="0">
                        <a:spcBef>
                          <a:spcPts val="0"/>
                        </a:spcBef>
                        <a:spcAft>
                          <a:spcPts val="0"/>
                        </a:spcAft>
                        <a:buClr>
                          <a:schemeClr val="dk1"/>
                        </a:buClr>
                        <a:buSzPts val="1000"/>
                        <a:buFont typeface="Calibri"/>
                        <a:buNone/>
                      </a:pPr>
                      <a:r>
                        <a:rPr lang="en-US" sz="7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4. Business, Marketing, and Finance</a:t>
                      </a:r>
                    </a:p>
                    <a:p>
                      <a:pPr marL="0" marR="0" lvl="0" indent="0" algn="ctr" rtl="0">
                        <a:spcBef>
                          <a:spcPts val="0"/>
                        </a:spcBef>
                        <a:spcAft>
                          <a:spcPts val="0"/>
                        </a:spcAft>
                        <a:buClr>
                          <a:schemeClr val="dk1"/>
                        </a:buClr>
                        <a:buSzPts val="1000"/>
                        <a:buFont typeface="Calibri"/>
                        <a:buNone/>
                      </a:pPr>
                      <a:r>
                        <a:rPr lang="en-US" sz="7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5. Health Science</a:t>
                      </a:r>
                    </a:p>
                    <a:p>
                      <a:pPr marL="0" marR="0" lvl="0" indent="0" algn="ctr" rtl="0">
                        <a:spcBef>
                          <a:spcPts val="0"/>
                        </a:spcBef>
                        <a:spcAft>
                          <a:spcPts val="0"/>
                        </a:spcAft>
                        <a:buClr>
                          <a:schemeClr val="dk1"/>
                        </a:buClr>
                        <a:buSzPts val="1000"/>
                        <a:buFont typeface="Calibri"/>
                        <a:buNone/>
                      </a:pPr>
                      <a:r>
                        <a:rPr lang="en-US" sz="7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6. Hospitality and Tourism</a:t>
                      </a:r>
                    </a:p>
                    <a:p>
                      <a:pPr marL="0" marR="0" lvl="0" indent="0" algn="ctr" rtl="0">
                        <a:spcBef>
                          <a:spcPts val="0"/>
                        </a:spcBef>
                        <a:spcAft>
                          <a:spcPts val="0"/>
                        </a:spcAft>
                        <a:buClr>
                          <a:schemeClr val="dk1"/>
                        </a:buClr>
                        <a:buSzPts val="1000"/>
                        <a:buFont typeface="Calibri"/>
                        <a:buNone/>
                      </a:pPr>
                      <a:r>
                        <a:rPr lang="en-US" sz="7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7. Human Services</a:t>
                      </a:r>
                    </a:p>
                    <a:p>
                      <a:pPr marL="0" marR="0" lvl="0" indent="0" algn="ctr" rtl="0">
                        <a:spcBef>
                          <a:spcPts val="0"/>
                        </a:spcBef>
                        <a:spcAft>
                          <a:spcPts val="0"/>
                        </a:spcAft>
                        <a:buClr>
                          <a:schemeClr val="dk1"/>
                        </a:buClr>
                        <a:buSzPts val="1000"/>
                        <a:buFont typeface="Calibri"/>
                        <a:buNone/>
                      </a:pPr>
                      <a:r>
                        <a:rPr lang="en-US" sz="7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8. Information Technology</a:t>
                      </a:r>
                    </a:p>
                    <a:p>
                      <a:pPr marL="0" marR="0" lvl="0" indent="0" algn="ctr" rtl="0">
                        <a:spcBef>
                          <a:spcPts val="0"/>
                        </a:spcBef>
                        <a:spcAft>
                          <a:spcPts val="0"/>
                        </a:spcAft>
                        <a:buClr>
                          <a:schemeClr val="dk1"/>
                        </a:buClr>
                        <a:buSzPts val="1000"/>
                        <a:buFont typeface="Calibri"/>
                        <a:buNone/>
                      </a:pPr>
                      <a:r>
                        <a:rPr lang="en-US" sz="7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9. Manufacturing</a:t>
                      </a:r>
                    </a:p>
                    <a:p>
                      <a:pPr marL="0" marR="0" lvl="0" indent="0" algn="ctr" rtl="0">
                        <a:spcBef>
                          <a:spcPts val="0"/>
                        </a:spcBef>
                        <a:spcAft>
                          <a:spcPts val="0"/>
                        </a:spcAft>
                        <a:buClr>
                          <a:schemeClr val="dk1"/>
                        </a:buClr>
                        <a:buSzPts val="1000"/>
                        <a:buFont typeface="Calibri"/>
                        <a:buNone/>
                      </a:pPr>
                      <a:r>
                        <a:rPr lang="en-US" sz="7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10. Transportation, Distribution and Logistics</a:t>
                      </a:r>
                      <a:endParaRPr sz="7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89509197"/>
                  </a:ext>
                </a:extLst>
              </a:tr>
              <a:tr h="0">
                <a:tc>
                  <a:txBody>
                    <a:bodyPr/>
                    <a:lstStyle/>
                    <a:p>
                      <a:pPr marL="0" marR="0" lvl="0" indent="0" algn="l" defTabSz="1341150" rtl="0" eaLnBrk="1" fontAlgn="auto" latinLnBrk="0" hangingPunct="1">
                        <a:lnSpc>
                          <a:spcPct val="100000"/>
                        </a:lnSpc>
                        <a:spcBef>
                          <a:spcPts val="0"/>
                        </a:spcBef>
                        <a:spcAft>
                          <a:spcPts val="0"/>
                        </a:spcAft>
                        <a:buClr>
                          <a:prstClr val="black"/>
                        </a:buClr>
                        <a:buSzPts val="1000"/>
                        <a:buFont typeface="Calibri"/>
                        <a:buNone/>
                        <a:tabLst/>
                        <a:defRPr/>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Practicum in Entrepreneurship + Extended Practicum in Entrepreneurship*</a:t>
                      </a:r>
                      <a:endParaRPr kumimoji="0" lang="en-US" sz="1100" b="1" i="0" u="none" strike="noStrike" kern="1200" cap="none" spc="0" normalizeH="0" baseline="30000" noProof="0" dirty="0">
                        <a:ln>
                          <a:noFill/>
                        </a:ln>
                        <a:solidFill>
                          <a:srgbClr val="012169"/>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sym typeface="Calibri"/>
                        </a:rPr>
                        <a:t>First Time Taken:</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sym typeface="Calibri"/>
                        </a:rPr>
                        <a:t>13011121 (3 credits)</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kern="1200" baseline="0" dirty="0">
                          <a:solidFill>
                            <a:srgbClr val="012169"/>
                          </a:solidFill>
                          <a:latin typeface="Calibri" panose="020F0502020204030204" pitchFamily="34" charset="0"/>
                          <a:ea typeface="+mn-ea"/>
                          <a:cs typeface="+mn-cs"/>
                          <a:sym typeface="Calibri"/>
                        </a:rPr>
                        <a:t>Corequisites: </a:t>
                      </a:r>
                      <a:r>
                        <a:rPr lang="en-US" sz="900" b="0" i="0" u="none" strike="noStrike" kern="1200" baseline="0" dirty="0">
                          <a:solidFill>
                            <a:srgbClr val="012169"/>
                          </a:solidFill>
                          <a:latin typeface="Calibri" panose="020F0502020204030204" pitchFamily="34" charset="0"/>
                          <a:ea typeface="+mn-ea"/>
                          <a:cs typeface="+mn-cs"/>
                          <a:sym typeface="Calibri"/>
                        </a:rPr>
                        <a:t>None</a:t>
                      </a:r>
                    </a:p>
                    <a:p>
                      <a:pPr marL="0" marR="0" lvl="0" indent="0" algn="l" defTabSz="777240" rtl="0" eaLnBrk="1" fontAlgn="auto" latinLnBrk="0" hangingPunct="1">
                        <a:lnSpc>
                          <a:spcPct val="100000"/>
                        </a:lnSpc>
                        <a:spcBef>
                          <a:spcPts val="0"/>
                        </a:spcBef>
                        <a:spcAft>
                          <a:spcPts val="0"/>
                        </a:spcAft>
                        <a:buClrTx/>
                        <a:buSzTx/>
                        <a:buFontTx/>
                        <a:buNone/>
                        <a:tabLst/>
                        <a:defRPr/>
                      </a:pPr>
                      <a:r>
                        <a:rPr lang="en-US" sz="900" b="1" i="0" u="none" strike="noStrike" baseline="0" dirty="0">
                          <a:solidFill>
                            <a:schemeClr val="tx1"/>
                          </a:solidFill>
                          <a:latin typeface="Calibri" panose="020F0502020204030204" pitchFamily="34" charset="0"/>
                        </a:rPr>
                        <a:t>Recommended Prerequisites</a:t>
                      </a:r>
                      <a:r>
                        <a:rPr lang="en-US" sz="900" b="0" i="0" u="none" strike="noStrike" baseline="0" dirty="0">
                          <a:solidFill>
                            <a:schemeClr val="tx1"/>
                          </a:solidFill>
                          <a:latin typeface="Calibri" panose="020F0502020204030204" pitchFamily="34" charset="0"/>
                        </a:rPr>
                        <a:t>: Entrepreneurship I and Entrepreneurship II, or successful completion of at least two courses in a CTE program of study</a:t>
                      </a:r>
                    </a:p>
                    <a:p>
                      <a:r>
                        <a:rPr lang="en-US" sz="900" b="1" i="0" u="none" strike="noStrike" kern="1200" baseline="0" dirty="0">
                          <a:solidFill>
                            <a:srgbClr val="012169"/>
                          </a:solidFill>
                          <a:latin typeface="Calibri" panose="020F0502020204030204" pitchFamily="34" charset="0"/>
                          <a:ea typeface="+mn-ea"/>
                          <a:cs typeface="+mn-cs"/>
                        </a:rPr>
                        <a:t>Recommended Corequisites: </a:t>
                      </a:r>
                      <a:r>
                        <a:rPr lang="en-US" sz="900" b="0" i="0" u="none" strike="noStrike" kern="1200" baseline="0" dirty="0">
                          <a:solidFill>
                            <a:srgbClr val="012169"/>
                          </a:solidFill>
                          <a:latin typeface="Calibri" panose="020F0502020204030204" pitchFamily="34" charset="0"/>
                          <a:ea typeface="+mn-ea"/>
                          <a:cs typeface="+mn-cs"/>
                        </a:rPr>
                        <a:t>None</a:t>
                      </a:r>
                      <a:endParaRPr lang="en-US" sz="900" b="0" i="0" u="none" strike="noStrike" kern="1200" baseline="0" dirty="0">
                        <a:solidFill>
                          <a:srgbClr val="012169"/>
                        </a:solidFill>
                        <a:latin typeface="Calibri" panose="020F0502020204030204" pitchFamily="34" charset="0"/>
                        <a:ea typeface="+mn-ea"/>
                        <a:cs typeface="+mn-cs"/>
                        <a:sym typeface="Calibri"/>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59592968"/>
                  </a:ext>
                </a:extLst>
              </a:tr>
              <a:tr h="0">
                <a:tc>
                  <a:txBody>
                    <a:bodyPr/>
                    <a:lstStyle/>
                    <a:p>
                      <a:pPr marL="0" marR="0" lvl="0" indent="0" algn="l" defTabSz="1341150" rtl="0" eaLnBrk="1" fontAlgn="auto" latinLnBrk="0" hangingPunct="1">
                        <a:lnSpc>
                          <a:spcPct val="100000"/>
                        </a:lnSpc>
                        <a:spcBef>
                          <a:spcPts val="0"/>
                        </a:spcBef>
                        <a:spcAft>
                          <a:spcPts val="0"/>
                        </a:spcAft>
                        <a:buClr>
                          <a:prstClr val="black"/>
                        </a:buClr>
                        <a:buSzPts val="1000"/>
                        <a:buFont typeface="Calibri"/>
                        <a:buNone/>
                        <a:tabLst/>
                        <a:defRPr/>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Career Preparation for Programs of Study*</a:t>
                      </a:r>
                      <a:endParaRPr kumimoji="0" lang="en-US" sz="1100" b="1" i="0" u="none" strike="noStrike" kern="1200" cap="none" spc="0" normalizeH="0" baseline="30000" noProof="0" dirty="0">
                        <a:ln>
                          <a:noFill/>
                        </a:ln>
                        <a:solidFill>
                          <a:srgbClr val="012169"/>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sym typeface="Calibri"/>
                        </a:rPr>
                        <a:t>First Time Taken:</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sym typeface="Calibri"/>
                        </a:rPr>
                        <a:t>12701121  (2 credits)</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sym typeface="Calibri"/>
                        </a:rPr>
                        <a:t>A</a:t>
                      </a:r>
                      <a:r>
                        <a:rPr lang="en-US" sz="900" kern="1200" dirty="0">
                          <a:solidFill>
                            <a:schemeClr val="tx1"/>
                          </a:solidFill>
                          <a:effectLst/>
                          <a:latin typeface="+mn-lt"/>
                          <a:ea typeface="+mn-ea"/>
                          <a:cs typeface="+mn-cs"/>
                        </a:rPr>
                        <a:t>t least one Level </a:t>
                      </a:r>
                    </a:p>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kern="1200" dirty="0">
                          <a:solidFill>
                            <a:schemeClr val="tx1"/>
                          </a:solidFill>
                          <a:effectLst/>
                          <a:latin typeface="+mn-lt"/>
                          <a:ea typeface="+mn-ea"/>
                          <a:cs typeface="+mn-cs"/>
                        </a:rPr>
                        <a:t>2 or higher CTE course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kern="1200" baseline="0" dirty="0">
                          <a:solidFill>
                            <a:srgbClr val="012169"/>
                          </a:solidFill>
                          <a:latin typeface="Calibri" panose="020F0502020204030204" pitchFamily="34" charset="0"/>
                          <a:ea typeface="+mn-ea"/>
                          <a:cs typeface="+mn-cs"/>
                          <a:sym typeface="Calibri"/>
                        </a:rPr>
                        <a:t>Corequisites: None</a:t>
                      </a:r>
                    </a:p>
                    <a:p>
                      <a:r>
                        <a:rPr lang="en-US" sz="900" b="1" i="0" u="none" strike="noStrike" baseline="0" dirty="0">
                          <a:solidFill>
                            <a:schemeClr val="tx1"/>
                          </a:solidFill>
                          <a:latin typeface="Calibri" panose="020F0502020204030204" pitchFamily="34" charset="0"/>
                        </a:rPr>
                        <a:t>Recommended Prerequisites</a:t>
                      </a:r>
                      <a:r>
                        <a:rPr lang="en-US" sz="900" b="0" i="0" u="none" strike="noStrike" baseline="0" dirty="0">
                          <a:solidFill>
                            <a:schemeClr val="tx1"/>
                          </a:solidFill>
                          <a:latin typeface="Calibri" panose="020F0502020204030204" pitchFamily="34" charset="0"/>
                        </a:rPr>
                        <a:t>: None</a:t>
                      </a:r>
                    </a:p>
                    <a:p>
                      <a:r>
                        <a:rPr lang="en-US" sz="900" b="1" i="0" u="none" strike="noStrike" kern="1200" baseline="0" dirty="0">
                          <a:solidFill>
                            <a:srgbClr val="012169"/>
                          </a:solidFill>
                          <a:latin typeface="Calibri" panose="020F0502020204030204" pitchFamily="34" charset="0"/>
                          <a:ea typeface="+mn-ea"/>
                          <a:cs typeface="+mn-cs"/>
                        </a:rPr>
                        <a:t>Recommended Corequisites: </a:t>
                      </a:r>
                      <a:r>
                        <a:rPr lang="en-US" sz="900" b="0" i="0" u="none" strike="noStrike" kern="1200" baseline="0" dirty="0">
                          <a:solidFill>
                            <a:srgbClr val="012169"/>
                          </a:solidFill>
                          <a:latin typeface="Calibri" panose="020F0502020204030204" pitchFamily="34" charset="0"/>
                          <a:ea typeface="+mn-ea"/>
                          <a:cs typeface="+mn-cs"/>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r>
                        <a:rPr lang="en-US" sz="6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1. Agriculture, Food and Natural Resources</a:t>
                      </a:r>
                    </a:p>
                    <a:p>
                      <a:pPr marL="0" marR="0" lvl="0" indent="0" algn="ctr" rtl="0">
                        <a:spcBef>
                          <a:spcPts val="0"/>
                        </a:spcBef>
                        <a:spcAft>
                          <a:spcPts val="0"/>
                        </a:spcAft>
                        <a:buClr>
                          <a:schemeClr val="dk1"/>
                        </a:buClr>
                        <a:buSzPts val="1000"/>
                        <a:buFont typeface="Calibri"/>
                        <a:buNone/>
                      </a:pPr>
                      <a:r>
                        <a:rPr lang="en-US" sz="6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2. Architecture and Construction</a:t>
                      </a:r>
                    </a:p>
                    <a:p>
                      <a:pPr marL="0" marR="0" lvl="0" indent="0" algn="ctr" rtl="0">
                        <a:spcBef>
                          <a:spcPts val="0"/>
                        </a:spcBef>
                        <a:spcAft>
                          <a:spcPts val="0"/>
                        </a:spcAft>
                        <a:buClr>
                          <a:schemeClr val="dk1"/>
                        </a:buClr>
                        <a:buSzPts val="1000"/>
                        <a:buFont typeface="Calibri"/>
                        <a:buNone/>
                      </a:pPr>
                      <a:r>
                        <a:rPr lang="en-US" sz="6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3. Arts, Audio Visual Technology and Communication</a:t>
                      </a:r>
                    </a:p>
                    <a:p>
                      <a:pPr marL="0" marR="0" lvl="0" indent="0" algn="ctr" rtl="0">
                        <a:spcBef>
                          <a:spcPts val="0"/>
                        </a:spcBef>
                        <a:spcAft>
                          <a:spcPts val="0"/>
                        </a:spcAft>
                        <a:buClr>
                          <a:schemeClr val="dk1"/>
                        </a:buClr>
                        <a:buSzPts val="1000"/>
                        <a:buFont typeface="Calibri"/>
                        <a:buNone/>
                      </a:pPr>
                      <a:r>
                        <a:rPr lang="en-US" sz="6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4. Business, Marketing, and Finance</a:t>
                      </a:r>
                    </a:p>
                    <a:p>
                      <a:pPr marL="0" marR="0" lvl="0" indent="0" algn="ctr" rtl="0">
                        <a:spcBef>
                          <a:spcPts val="0"/>
                        </a:spcBef>
                        <a:spcAft>
                          <a:spcPts val="0"/>
                        </a:spcAft>
                        <a:buClr>
                          <a:schemeClr val="dk1"/>
                        </a:buClr>
                        <a:buSzPts val="1000"/>
                        <a:buFont typeface="Calibri"/>
                        <a:buNone/>
                      </a:pPr>
                      <a:r>
                        <a:rPr lang="en-US" sz="6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5. Education and Training</a:t>
                      </a:r>
                    </a:p>
                    <a:p>
                      <a:pPr marL="0" marR="0" lvl="0" indent="0" algn="ctr" rtl="0">
                        <a:spcBef>
                          <a:spcPts val="0"/>
                        </a:spcBef>
                        <a:spcAft>
                          <a:spcPts val="0"/>
                        </a:spcAft>
                        <a:buClr>
                          <a:schemeClr val="dk1"/>
                        </a:buClr>
                        <a:buSzPts val="1000"/>
                        <a:buFont typeface="Calibri"/>
                        <a:buNone/>
                      </a:pPr>
                      <a:r>
                        <a:rPr lang="en-US" sz="6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6. Energy</a:t>
                      </a:r>
                    </a:p>
                    <a:p>
                      <a:pPr marL="0" marR="0" lvl="0" indent="0" algn="ctr" rtl="0">
                        <a:spcBef>
                          <a:spcPts val="0"/>
                        </a:spcBef>
                        <a:spcAft>
                          <a:spcPts val="0"/>
                        </a:spcAft>
                        <a:buClr>
                          <a:schemeClr val="dk1"/>
                        </a:buClr>
                        <a:buSzPts val="1000"/>
                        <a:buFont typeface="Calibri"/>
                        <a:buNone/>
                      </a:pPr>
                      <a:r>
                        <a:rPr lang="en-US" sz="6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7. Health Science</a:t>
                      </a:r>
                    </a:p>
                    <a:p>
                      <a:pPr marL="0" marR="0" lvl="0" indent="0" algn="ctr" rtl="0">
                        <a:spcBef>
                          <a:spcPts val="0"/>
                        </a:spcBef>
                        <a:spcAft>
                          <a:spcPts val="0"/>
                        </a:spcAft>
                        <a:buClr>
                          <a:schemeClr val="dk1"/>
                        </a:buClr>
                        <a:buSzPts val="1000"/>
                        <a:buFont typeface="Calibri"/>
                        <a:buNone/>
                      </a:pPr>
                      <a:r>
                        <a:rPr lang="en-US" sz="6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8. Hospitality and Tourism</a:t>
                      </a:r>
                    </a:p>
                    <a:p>
                      <a:pPr marL="0" marR="0" lvl="0" indent="0" algn="ctr" rtl="0">
                        <a:spcBef>
                          <a:spcPts val="0"/>
                        </a:spcBef>
                        <a:spcAft>
                          <a:spcPts val="0"/>
                        </a:spcAft>
                        <a:buClr>
                          <a:schemeClr val="dk1"/>
                        </a:buClr>
                        <a:buSzPts val="1000"/>
                        <a:buFont typeface="Calibri"/>
                        <a:buNone/>
                      </a:pPr>
                      <a:r>
                        <a:rPr lang="en-US" sz="6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9. Human Services</a:t>
                      </a:r>
                    </a:p>
                    <a:p>
                      <a:pPr marL="0" marR="0" lvl="0" indent="0" algn="ctr" rtl="0">
                        <a:spcBef>
                          <a:spcPts val="0"/>
                        </a:spcBef>
                        <a:spcAft>
                          <a:spcPts val="0"/>
                        </a:spcAft>
                        <a:buClr>
                          <a:schemeClr val="dk1"/>
                        </a:buClr>
                        <a:buSzPts val="1000"/>
                        <a:buFont typeface="Calibri"/>
                        <a:buNone/>
                      </a:pPr>
                      <a:r>
                        <a:rPr lang="en-US" sz="6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10. Information Technology</a:t>
                      </a:r>
                    </a:p>
                    <a:p>
                      <a:pPr marL="0" marR="0" lvl="0" indent="0" algn="ctr" rtl="0">
                        <a:spcBef>
                          <a:spcPts val="0"/>
                        </a:spcBef>
                        <a:spcAft>
                          <a:spcPts val="0"/>
                        </a:spcAft>
                        <a:buClr>
                          <a:schemeClr val="dk1"/>
                        </a:buClr>
                        <a:buSzPts val="1000"/>
                        <a:buFont typeface="Calibri"/>
                        <a:buNone/>
                      </a:pPr>
                      <a:r>
                        <a:rPr lang="en-US" sz="6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11. Law and Public Service</a:t>
                      </a:r>
                    </a:p>
                    <a:p>
                      <a:pPr marL="0" marR="0" lvl="0" indent="0" algn="ctr" rtl="0">
                        <a:spcBef>
                          <a:spcPts val="0"/>
                        </a:spcBef>
                        <a:spcAft>
                          <a:spcPts val="0"/>
                        </a:spcAft>
                        <a:buClr>
                          <a:schemeClr val="dk1"/>
                        </a:buClr>
                        <a:buSzPts val="1000"/>
                        <a:buFont typeface="Calibri"/>
                        <a:buNone/>
                      </a:pPr>
                      <a:r>
                        <a:rPr lang="en-US" sz="6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12. Manufacturing</a:t>
                      </a:r>
                    </a:p>
                    <a:p>
                      <a:pPr marL="0" marR="0" lvl="0" indent="0" algn="ctr" rtl="0">
                        <a:spcBef>
                          <a:spcPts val="0"/>
                        </a:spcBef>
                        <a:spcAft>
                          <a:spcPts val="0"/>
                        </a:spcAft>
                        <a:buClr>
                          <a:schemeClr val="dk1"/>
                        </a:buClr>
                        <a:buSzPts val="1000"/>
                        <a:buFont typeface="Calibri"/>
                        <a:buNone/>
                      </a:pPr>
                      <a:r>
                        <a:rPr lang="en-US" sz="6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13. Transportation, Distribution and Logistics</a:t>
                      </a:r>
                      <a:endParaRPr sz="6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01504281"/>
                  </a:ext>
                </a:extLst>
              </a:tr>
              <a:tr h="0">
                <a:tc>
                  <a:txBody>
                    <a:bodyPr/>
                    <a:lstStyle/>
                    <a:p>
                      <a:pPr marL="0" marR="0" lvl="0" indent="0" algn="l" defTabSz="1341150" rtl="0" eaLnBrk="1" fontAlgn="auto" latinLnBrk="0" hangingPunct="1">
                        <a:lnSpc>
                          <a:spcPct val="100000"/>
                        </a:lnSpc>
                        <a:spcBef>
                          <a:spcPts val="0"/>
                        </a:spcBef>
                        <a:spcAft>
                          <a:spcPts val="0"/>
                        </a:spcAft>
                        <a:buClr>
                          <a:prstClr val="black"/>
                        </a:buClr>
                        <a:buSzPts val="1000"/>
                        <a:buFont typeface="Calibri"/>
                        <a:buNone/>
                        <a:tabLst/>
                        <a:defRPr/>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Career Preparation for Programs of Study + Extended </a:t>
                      </a:r>
                      <a:r>
                        <a:rPr lang="en-US" sz="1100" b="1" i="0" u="none" strike="noStrike" cap="none">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Career Preparation* </a:t>
                      </a:r>
                    </a:p>
                    <a:p>
                      <a:pPr marL="0" marR="0" lvl="0" indent="0" algn="l" defTabSz="1341150" rtl="0" eaLnBrk="1" fontAlgn="auto" latinLnBrk="0" hangingPunct="1">
                        <a:lnSpc>
                          <a:spcPct val="100000"/>
                        </a:lnSpc>
                        <a:spcBef>
                          <a:spcPts val="0"/>
                        </a:spcBef>
                        <a:spcAft>
                          <a:spcPts val="0"/>
                        </a:spcAft>
                        <a:buClr>
                          <a:prstClr val="black"/>
                        </a:buClr>
                        <a:buSzPts val="1000"/>
                        <a:buFont typeface="Calibri"/>
                        <a:buNone/>
                        <a:tabLst/>
                        <a:defRPr/>
                      </a:pPr>
                      <a:r>
                        <a:rPr lang="en-US" sz="1000" b="0" i="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sym typeface="Calibri"/>
                        </a:rPr>
                        <a:t>First Time Taken:</a:t>
                      </a:r>
                    </a:p>
                    <a:p>
                      <a:pPr marL="0" marR="0" lvl="0" indent="0" algn="l" defTabSz="1341150" rtl="0" eaLnBrk="1" fontAlgn="auto" latinLnBrk="0" hangingPunct="1">
                        <a:lnSpc>
                          <a:spcPct val="100000"/>
                        </a:lnSpc>
                        <a:spcBef>
                          <a:spcPts val="0"/>
                        </a:spcBef>
                        <a:spcAft>
                          <a:spcPts val="0"/>
                        </a:spcAft>
                        <a:buClr>
                          <a:prstClr val="black"/>
                        </a:buClr>
                        <a:buSzPts val="1000"/>
                        <a:buFont typeface="Calibri"/>
                        <a:buNone/>
                        <a:tabLst/>
                        <a:defRPr/>
                      </a:pPr>
                      <a:r>
                        <a:rPr lang="en-US" sz="1000" b="0" i="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sym typeface="Calibri"/>
                        </a:rPr>
                        <a:t>12701141 (3 credits)</a:t>
                      </a:r>
                      <a:endParaRPr lang="en-US" sz="1000" u="none" strike="noStrike" cap="none" dirty="0">
                        <a:solidFill>
                          <a:srgbClr val="363534"/>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sym typeface="Calibri"/>
                        </a:rPr>
                        <a:t>A</a:t>
                      </a:r>
                      <a:r>
                        <a:rPr lang="en-US" sz="900" kern="1200" dirty="0">
                          <a:solidFill>
                            <a:schemeClr val="tx1"/>
                          </a:solidFill>
                          <a:effectLst/>
                          <a:latin typeface="+mn-lt"/>
                          <a:ea typeface="+mn-ea"/>
                          <a:cs typeface="+mn-cs"/>
                        </a:rPr>
                        <a:t>t least one Level </a:t>
                      </a:r>
                    </a:p>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kern="1200" dirty="0">
                          <a:solidFill>
                            <a:schemeClr val="tx1"/>
                          </a:solidFill>
                          <a:effectLst/>
                          <a:latin typeface="+mn-lt"/>
                          <a:ea typeface="+mn-ea"/>
                          <a:cs typeface="+mn-cs"/>
                        </a:rPr>
                        <a:t>2 or higher CTE course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kern="1200" baseline="0" dirty="0">
                          <a:solidFill>
                            <a:srgbClr val="012169"/>
                          </a:solidFill>
                          <a:latin typeface="Calibri" panose="020F0502020204030204" pitchFamily="34" charset="0"/>
                          <a:ea typeface="+mn-ea"/>
                          <a:cs typeface="+mn-cs"/>
                          <a:sym typeface="Calibri"/>
                        </a:rPr>
                        <a:t>Corequisites: None</a:t>
                      </a:r>
                    </a:p>
                    <a:p>
                      <a:r>
                        <a:rPr lang="en-US" sz="900" b="1" i="0" u="none" strike="noStrike" baseline="0" dirty="0">
                          <a:solidFill>
                            <a:schemeClr val="tx1"/>
                          </a:solidFill>
                          <a:latin typeface="Calibri" panose="020F0502020204030204" pitchFamily="34" charset="0"/>
                        </a:rPr>
                        <a:t>Recommended Prerequisites</a:t>
                      </a:r>
                      <a:r>
                        <a:rPr lang="en-US" sz="900" b="0" i="0" u="none" strike="noStrike" baseline="0" dirty="0">
                          <a:solidFill>
                            <a:schemeClr val="tx1"/>
                          </a:solidFill>
                          <a:latin typeface="Calibri" panose="020F0502020204030204" pitchFamily="34" charset="0"/>
                        </a:rPr>
                        <a:t>: None</a:t>
                      </a:r>
                    </a:p>
                    <a:p>
                      <a:r>
                        <a:rPr lang="en-US" sz="900" b="1" i="0" u="none" strike="noStrike" kern="1200" baseline="0" dirty="0">
                          <a:solidFill>
                            <a:srgbClr val="012169"/>
                          </a:solidFill>
                          <a:latin typeface="Calibri" panose="020F0502020204030204" pitchFamily="34" charset="0"/>
                          <a:ea typeface="+mn-ea"/>
                          <a:cs typeface="+mn-cs"/>
                        </a:rPr>
                        <a:t>Recommended Corequisites: </a:t>
                      </a:r>
                      <a:r>
                        <a:rPr lang="en-US" sz="900" b="0" i="0" u="none" strike="noStrike" kern="1200" baseline="0" dirty="0">
                          <a:solidFill>
                            <a:srgbClr val="012169"/>
                          </a:solidFill>
                          <a:latin typeface="Calibri" panose="020F0502020204030204" pitchFamily="34" charset="0"/>
                          <a:ea typeface="+mn-ea"/>
                          <a:cs typeface="+mn-cs"/>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r>
                        <a:rPr lang="en-US" sz="6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1. Agriculture, Food and Natural Resources</a:t>
                      </a:r>
                    </a:p>
                    <a:p>
                      <a:pPr marL="0" marR="0" lvl="0" indent="0" algn="ctr" rtl="0">
                        <a:spcBef>
                          <a:spcPts val="0"/>
                        </a:spcBef>
                        <a:spcAft>
                          <a:spcPts val="0"/>
                        </a:spcAft>
                        <a:buClr>
                          <a:schemeClr val="dk1"/>
                        </a:buClr>
                        <a:buSzPts val="1000"/>
                        <a:buFont typeface="Calibri"/>
                        <a:buNone/>
                      </a:pPr>
                      <a:r>
                        <a:rPr lang="en-US" sz="6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2. Architecture and Construction</a:t>
                      </a:r>
                    </a:p>
                    <a:p>
                      <a:pPr marL="0" marR="0" lvl="0" indent="0" algn="ctr" rtl="0">
                        <a:spcBef>
                          <a:spcPts val="0"/>
                        </a:spcBef>
                        <a:spcAft>
                          <a:spcPts val="0"/>
                        </a:spcAft>
                        <a:buClr>
                          <a:schemeClr val="dk1"/>
                        </a:buClr>
                        <a:buSzPts val="1000"/>
                        <a:buFont typeface="Calibri"/>
                        <a:buNone/>
                      </a:pPr>
                      <a:r>
                        <a:rPr lang="en-US" sz="6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3. Arts, Audio Visual Technology and Communication</a:t>
                      </a:r>
                    </a:p>
                    <a:p>
                      <a:pPr marL="0" marR="0" lvl="0" indent="0" algn="ctr" rtl="0">
                        <a:spcBef>
                          <a:spcPts val="0"/>
                        </a:spcBef>
                        <a:spcAft>
                          <a:spcPts val="0"/>
                        </a:spcAft>
                        <a:buClr>
                          <a:schemeClr val="dk1"/>
                        </a:buClr>
                        <a:buSzPts val="1000"/>
                        <a:buFont typeface="Calibri"/>
                        <a:buNone/>
                      </a:pPr>
                      <a:r>
                        <a:rPr lang="en-US" sz="6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4. Business, Marketing, and Finance</a:t>
                      </a:r>
                    </a:p>
                    <a:p>
                      <a:pPr marL="0" marR="0" lvl="0" indent="0" algn="ctr" rtl="0">
                        <a:spcBef>
                          <a:spcPts val="0"/>
                        </a:spcBef>
                        <a:spcAft>
                          <a:spcPts val="0"/>
                        </a:spcAft>
                        <a:buClr>
                          <a:schemeClr val="dk1"/>
                        </a:buClr>
                        <a:buSzPts val="1000"/>
                        <a:buFont typeface="Calibri"/>
                        <a:buNone/>
                      </a:pPr>
                      <a:r>
                        <a:rPr lang="en-US" sz="6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5. Education and Training</a:t>
                      </a:r>
                    </a:p>
                    <a:p>
                      <a:pPr marL="0" marR="0" lvl="0" indent="0" algn="ctr" rtl="0">
                        <a:spcBef>
                          <a:spcPts val="0"/>
                        </a:spcBef>
                        <a:spcAft>
                          <a:spcPts val="0"/>
                        </a:spcAft>
                        <a:buClr>
                          <a:schemeClr val="dk1"/>
                        </a:buClr>
                        <a:buSzPts val="1000"/>
                        <a:buFont typeface="Calibri"/>
                        <a:buNone/>
                      </a:pPr>
                      <a:r>
                        <a:rPr lang="en-US" sz="6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6. Energy</a:t>
                      </a:r>
                    </a:p>
                    <a:p>
                      <a:pPr marL="0" marR="0" lvl="0" indent="0" algn="ctr" rtl="0">
                        <a:spcBef>
                          <a:spcPts val="0"/>
                        </a:spcBef>
                        <a:spcAft>
                          <a:spcPts val="0"/>
                        </a:spcAft>
                        <a:buClr>
                          <a:schemeClr val="dk1"/>
                        </a:buClr>
                        <a:buSzPts val="1000"/>
                        <a:buFont typeface="Calibri"/>
                        <a:buNone/>
                      </a:pPr>
                      <a:r>
                        <a:rPr lang="en-US" sz="6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7. Health Science</a:t>
                      </a:r>
                    </a:p>
                    <a:p>
                      <a:pPr marL="0" marR="0" lvl="0" indent="0" algn="ctr" rtl="0">
                        <a:spcBef>
                          <a:spcPts val="0"/>
                        </a:spcBef>
                        <a:spcAft>
                          <a:spcPts val="0"/>
                        </a:spcAft>
                        <a:buClr>
                          <a:schemeClr val="dk1"/>
                        </a:buClr>
                        <a:buSzPts val="1000"/>
                        <a:buFont typeface="Calibri"/>
                        <a:buNone/>
                      </a:pPr>
                      <a:r>
                        <a:rPr lang="en-US" sz="6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8. Hospitality and Tourism</a:t>
                      </a:r>
                    </a:p>
                    <a:p>
                      <a:pPr marL="0" marR="0" lvl="0" indent="0" algn="ctr" rtl="0">
                        <a:spcBef>
                          <a:spcPts val="0"/>
                        </a:spcBef>
                        <a:spcAft>
                          <a:spcPts val="0"/>
                        </a:spcAft>
                        <a:buClr>
                          <a:schemeClr val="dk1"/>
                        </a:buClr>
                        <a:buSzPts val="1000"/>
                        <a:buFont typeface="Calibri"/>
                        <a:buNone/>
                      </a:pPr>
                      <a:r>
                        <a:rPr lang="en-US" sz="6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9. Human Services</a:t>
                      </a:r>
                    </a:p>
                    <a:p>
                      <a:pPr marL="0" marR="0" lvl="0" indent="0" algn="ctr" rtl="0">
                        <a:spcBef>
                          <a:spcPts val="0"/>
                        </a:spcBef>
                        <a:spcAft>
                          <a:spcPts val="0"/>
                        </a:spcAft>
                        <a:buClr>
                          <a:schemeClr val="dk1"/>
                        </a:buClr>
                        <a:buSzPts val="1000"/>
                        <a:buFont typeface="Calibri"/>
                        <a:buNone/>
                      </a:pPr>
                      <a:r>
                        <a:rPr lang="en-US" sz="6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10. Information Technology</a:t>
                      </a:r>
                    </a:p>
                    <a:p>
                      <a:pPr marL="0" marR="0" lvl="0" indent="0" algn="ctr" rtl="0">
                        <a:spcBef>
                          <a:spcPts val="0"/>
                        </a:spcBef>
                        <a:spcAft>
                          <a:spcPts val="0"/>
                        </a:spcAft>
                        <a:buClr>
                          <a:schemeClr val="dk1"/>
                        </a:buClr>
                        <a:buSzPts val="1000"/>
                        <a:buFont typeface="Calibri"/>
                        <a:buNone/>
                      </a:pPr>
                      <a:r>
                        <a:rPr lang="en-US" sz="6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11. Law and Public Service</a:t>
                      </a:r>
                    </a:p>
                    <a:p>
                      <a:pPr marL="0" marR="0" lvl="0" indent="0" algn="ctr" rtl="0">
                        <a:spcBef>
                          <a:spcPts val="0"/>
                        </a:spcBef>
                        <a:spcAft>
                          <a:spcPts val="0"/>
                        </a:spcAft>
                        <a:buClr>
                          <a:schemeClr val="dk1"/>
                        </a:buClr>
                        <a:buSzPts val="1000"/>
                        <a:buFont typeface="Calibri"/>
                        <a:buNone/>
                      </a:pPr>
                      <a:r>
                        <a:rPr lang="en-US" sz="6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12. Manufacturing</a:t>
                      </a:r>
                    </a:p>
                    <a:p>
                      <a:pPr marL="0" marR="0" lvl="0" indent="0" algn="ctr" rtl="0">
                        <a:spcBef>
                          <a:spcPts val="0"/>
                        </a:spcBef>
                        <a:spcAft>
                          <a:spcPts val="0"/>
                        </a:spcAft>
                        <a:buClr>
                          <a:schemeClr val="dk1"/>
                        </a:buClr>
                        <a:buSzPts val="1000"/>
                        <a:buFont typeface="Calibri"/>
                        <a:buNone/>
                      </a:pPr>
                      <a:r>
                        <a:rPr lang="en-US" sz="6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13. Transportation, Distribution and Logistics</a:t>
                      </a:r>
                      <a:endParaRPr sz="6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89115786"/>
                  </a:ext>
                </a:extLst>
              </a:tr>
            </a:tbl>
          </a:graphicData>
        </a:graphic>
      </p:graphicFrame>
      <p:sp>
        <p:nvSpPr>
          <p:cNvPr id="72" name="TextBox 71">
            <a:extLst>
              <a:ext uri="{FF2B5EF4-FFF2-40B4-BE49-F238E27FC236}">
                <a16:creationId xmlns:a16="http://schemas.microsoft.com/office/drawing/2014/main" id="{71D09B68-BDB8-5C46-B0D4-323B0D03553B}"/>
              </a:ext>
            </a:extLst>
          </p:cNvPr>
          <p:cNvSpPr txBox="1"/>
          <p:nvPr/>
        </p:nvSpPr>
        <p:spPr>
          <a:xfrm>
            <a:off x="763325" y="6838388"/>
            <a:ext cx="6699305" cy="214995"/>
          </a:xfrm>
          <a:prstGeom prst="rect">
            <a:avLst/>
          </a:prstGeom>
          <a:noFill/>
        </p:spPr>
        <p:txBody>
          <a:bodyPr wrap="square" rtlCol="0">
            <a:spAutoFit/>
          </a:bodyPr>
          <a:lstStyle/>
          <a:p>
            <a:pPr>
              <a:lnSpc>
                <a:spcPts val="960"/>
              </a:lnSpc>
              <a:defRPr/>
            </a:pPr>
            <a:r>
              <a:rPr lang="en-US" sz="800" i="1" dirty="0">
                <a:latin typeface="Calibri" panose="020F0502020204030204" pitchFamily="34" charset="0"/>
                <a:ea typeface="Open Sans ExtraBold" panose="020B0606030504020204" pitchFamily="34" charset="0"/>
                <a:cs typeface="Calibri" panose="020F0502020204030204" pitchFamily="34" charset="0"/>
                <a:sym typeface="Calibri"/>
              </a:rPr>
              <a:t>* Indicates course is included in more than one program of study in this career cluster.                        </a:t>
            </a:r>
            <a:endParaRPr lang="en-US" sz="800" i="1" dirty="0">
              <a:latin typeface="Calibri" panose="020F0502020204030204" pitchFamily="34" charset="0"/>
              <a:ea typeface="Open Sans ExtraBold" panose="020B0606030504020204" pitchFamily="34" charset="0"/>
              <a:cs typeface="Calibri" panose="020F0502020204030204" pitchFamily="34" charset="0"/>
            </a:endParaRPr>
          </a:p>
        </p:txBody>
      </p:sp>
      <p:sp>
        <p:nvSpPr>
          <p:cNvPr id="33" name="Google Shape;195;p2">
            <a:extLst>
              <a:ext uri="{FF2B5EF4-FFF2-40B4-BE49-F238E27FC236}">
                <a16:creationId xmlns:a16="http://schemas.microsoft.com/office/drawing/2014/main" id="{1FBD83F2-1A7F-CF40-A200-125D2971FFB6}"/>
              </a:ext>
            </a:extLst>
          </p:cNvPr>
          <p:cNvSpPr txBox="1"/>
          <p:nvPr/>
        </p:nvSpPr>
        <p:spPr>
          <a:xfrm>
            <a:off x="0" y="9235012"/>
            <a:ext cx="7772400" cy="369291"/>
          </a:xfrm>
          <a:prstGeom prst="rect">
            <a:avLst/>
          </a:prstGeom>
          <a:noFill/>
          <a:ln>
            <a:noFill/>
          </a:ln>
        </p:spPr>
        <p:txBody>
          <a:bodyPr spcFirstLastPara="1" wrap="square" lIns="91425" tIns="45700" rIns="91425" bIns="45700" anchor="t" anchorCtr="0">
            <a:spAutoFit/>
          </a:bodyPr>
          <a:lstStyle/>
          <a:p>
            <a:pPr lvl="0" algn="ctr">
              <a:defRPr/>
            </a:pPr>
            <a:r>
              <a:rPr kumimoji="0" lang="en-US" sz="900" b="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sym typeface="Calibri"/>
              </a:rPr>
              <a:t>For additional information on the </a:t>
            </a:r>
            <a:r>
              <a:rPr lang="en-US" sz="900" b="1" dirty="0">
                <a:latin typeface="Calibri" panose="020F0502020204030204" pitchFamily="34" charset="0"/>
                <a:ea typeface="Open Sans ExtraBold" panose="020B0606030504020204" pitchFamily="34" charset="0"/>
                <a:cs typeface="Calibri" panose="020F0502020204030204" pitchFamily="34" charset="0"/>
                <a:sym typeface="Calibri"/>
              </a:rPr>
              <a:t>Hospitality and Tourism </a:t>
            </a:r>
            <a:r>
              <a:rPr lang="en-US" sz="900" dirty="0">
                <a:latin typeface="Calibri" panose="020F0502020204030204" pitchFamily="34" charset="0"/>
                <a:ea typeface="Open Sans ExtraBold" panose="020B0606030504020204" pitchFamily="34" charset="0"/>
                <a:cs typeface="Calibri" panose="020F0502020204030204" pitchFamily="34" charset="0"/>
                <a:sym typeface="Calibri"/>
              </a:rPr>
              <a:t>career </a:t>
            </a:r>
            <a:r>
              <a:rPr kumimoji="0" lang="en-US" sz="900" i="0" u="none" strike="noStrike" kern="1200" cap="none" spc="0" normalizeH="0" baseline="0" noProof="0" dirty="0">
                <a:ln>
                  <a:noFill/>
                </a:ln>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cluster</a:t>
            </a:r>
            <a:r>
              <a:rPr kumimoji="0" lang="en-US" sz="90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br>
              <a:rPr kumimoji="0" lang="en-US" sz="90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sym typeface="Calibri"/>
              </a:rPr>
            </a:br>
            <a:r>
              <a:rPr kumimoji="0" lang="en-US" sz="900" b="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sym typeface="Calibri"/>
              </a:rPr>
              <a:t>contact </a:t>
            </a:r>
            <a:r>
              <a:rPr lang="en-US" sz="900" u="sng" dirty="0">
                <a:latin typeface="Calibri" panose="020F0502020204030204" pitchFamily="34" charset="0"/>
                <a:ea typeface="Open Sans Light" panose="020B0606030504020204" pitchFamily="34" charset="0"/>
                <a:cs typeface="Calibri" panose="020F0502020204030204" pitchFamily="34" charset="0"/>
                <a:sym typeface="Calibri"/>
                <a:hlinkClick r:id="rId4">
                  <a:extLst>
                    <a:ext uri="{A12FA001-AC4F-418D-AE19-62706E023703}">
                      <ahyp:hlinkClr xmlns:ahyp="http://schemas.microsoft.com/office/drawing/2018/hyperlinkcolor" val="tx"/>
                    </a:ext>
                  </a:extLst>
                </a:hlinkClick>
              </a:rPr>
              <a:t>cte@tea.texas.gov</a:t>
            </a:r>
            <a:r>
              <a:rPr kumimoji="0" lang="en-US" sz="900" b="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sym typeface="Calibri"/>
              </a:rPr>
              <a:t> or visit </a:t>
            </a:r>
            <a:r>
              <a:rPr kumimoji="0" lang="en-US" sz="900" b="0" i="0" u="sng"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5">
                  <a:extLst>
                    <a:ext uri="{A12FA001-AC4F-418D-AE19-62706E023703}">
                      <ahyp:hlinkClr xmlns:ahyp="http://schemas.microsoft.com/office/drawing/2018/hyperlinkcolor" val="tx"/>
                    </a:ext>
                  </a:extLst>
                </a:hlinkClick>
              </a:rPr>
              <a:t>https://tea.texas.gov/cte</a:t>
            </a:r>
            <a:r>
              <a:rPr kumimoji="0" lang="en-US"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endParaRPr kumimoji="0" sz="900" b="0" i="0" u="none" strike="noStrike" kern="1200" cap="none" spc="0" normalizeH="0" baseline="0" noProof="0" dirty="0">
              <a:ln>
                <a:noFill/>
              </a:ln>
              <a:solidFill>
                <a:schemeClr val="accent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ndParaRPr>
          </a:p>
        </p:txBody>
      </p:sp>
      <p:pic>
        <p:nvPicPr>
          <p:cNvPr id="37" name="Google Shape;171;p1" descr="TEA Logo">
            <a:extLst>
              <a:ext uri="{FF2B5EF4-FFF2-40B4-BE49-F238E27FC236}">
                <a16:creationId xmlns:a16="http://schemas.microsoft.com/office/drawing/2014/main" id="{F1D9B042-B00B-E342-917C-8358BF8F9561}"/>
              </a:ext>
            </a:extLst>
          </p:cNvPr>
          <p:cNvPicPr preferRelativeResize="0"/>
          <p:nvPr/>
        </p:nvPicPr>
        <p:blipFill rotWithShape="1">
          <a:blip r:embed="rId6">
            <a:alphaModFix/>
          </a:blip>
          <a:srcRect/>
          <a:stretch/>
        </p:blipFill>
        <p:spPr>
          <a:xfrm>
            <a:off x="291415" y="9598309"/>
            <a:ext cx="705086" cy="352543"/>
          </a:xfrm>
          <a:prstGeom prst="rect">
            <a:avLst/>
          </a:prstGeom>
          <a:noFill/>
          <a:ln>
            <a:noFill/>
          </a:ln>
        </p:spPr>
      </p:pic>
      <p:sp>
        <p:nvSpPr>
          <p:cNvPr id="36" name="TextBox 35">
            <a:extLst>
              <a:ext uri="{FF2B5EF4-FFF2-40B4-BE49-F238E27FC236}">
                <a16:creationId xmlns:a16="http://schemas.microsoft.com/office/drawing/2014/main" id="{1370A37E-2852-6941-A136-3B819AE311F0}"/>
              </a:ext>
            </a:extLst>
          </p:cNvPr>
          <p:cNvSpPr txBox="1"/>
          <p:nvPr/>
        </p:nvSpPr>
        <p:spPr>
          <a:xfrm>
            <a:off x="1055493" y="9607178"/>
            <a:ext cx="6318699" cy="516167"/>
          </a:xfrm>
          <a:prstGeom prst="rect">
            <a:avLst/>
          </a:prstGeom>
          <a:noFill/>
        </p:spPr>
        <p:txBody>
          <a:bodyPr wrap="square" rtlCol="0">
            <a:spAutoFit/>
          </a:bodyPr>
          <a:lstStyle/>
          <a:p>
            <a:pPr>
              <a:lnSpc>
                <a:spcPts val="800"/>
              </a:lnSpc>
              <a:defRPr/>
            </a:pPr>
            <a:r>
              <a:rPr lang="en-US" sz="6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[LEA name] does not discriminate on the basis of race, color, national origin, sex, or disability in its programs or activities and provides equal access to the Boy Scouts and other designated youth groups. The following person has been designated to handle inquiries regarding the nondiscrimination policies: [title], [address], [telephone number], [email]. Further </a:t>
            </a:r>
            <a:r>
              <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nondiscrimination information can be found at </a:t>
            </a:r>
            <a:r>
              <a:rPr kumimoji="0" lang="en-US" sz="600" b="0" i="0" u="sng"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7">
                  <a:extLst>
                    <a:ext uri="{A12FA001-AC4F-418D-AE19-62706E023703}">
                      <ahyp:hlinkClr xmlns:ahyp="http://schemas.microsoft.com/office/drawing/2018/hyperlinkcolor" val="tx"/>
                    </a:ext>
                  </a:extLst>
                </a:hlinkClick>
              </a:rPr>
              <a:t>Notification of Nondiscrimination in Career and Technical Education Programs</a:t>
            </a:r>
            <a:r>
              <a:rPr kumimoji="0" lang="en-US" sz="600" b="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endParaRPr kumimoji="0" lang="en-US" sz="600" b="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endParaRPr>
          </a:p>
          <a:p>
            <a:pPr marL="0" marR="0" lvl="0" indent="0" algn="l" defTabSz="914400" rtl="0" eaLnBrk="1" fontAlgn="auto" latinLnBrk="0" hangingPunct="1">
              <a:lnSpc>
                <a:spcPts val="960"/>
              </a:lnSpc>
              <a:spcBef>
                <a:spcPts val="0"/>
              </a:spcBef>
              <a:spcAft>
                <a:spcPts val="0"/>
              </a:spcAft>
              <a:buClrTx/>
              <a:buSzTx/>
              <a:buFontTx/>
              <a:buNone/>
              <a:tabLst/>
              <a:defRPr/>
            </a:pPr>
            <a:endPar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pSp>
        <p:nvGrpSpPr>
          <p:cNvPr id="7" name="Group 6">
            <a:extLst>
              <a:ext uri="{FF2B5EF4-FFF2-40B4-BE49-F238E27FC236}">
                <a16:creationId xmlns:a16="http://schemas.microsoft.com/office/drawing/2014/main" id="{053A652F-DD81-011A-7809-54590B0ABD95}"/>
              </a:ext>
              <a:ext uri="{C183D7F6-B498-43B3-948B-1728B52AA6E4}">
                <adec:decorative xmlns:adec="http://schemas.microsoft.com/office/drawing/2017/decorative" val="1"/>
              </a:ext>
            </a:extLst>
          </p:cNvPr>
          <p:cNvGrpSpPr/>
          <p:nvPr/>
        </p:nvGrpSpPr>
        <p:grpSpPr>
          <a:xfrm>
            <a:off x="4556234" y="4512903"/>
            <a:ext cx="2726900" cy="781558"/>
            <a:chOff x="4535307" y="6418085"/>
            <a:chExt cx="2726900" cy="781558"/>
          </a:xfrm>
        </p:grpSpPr>
        <p:pic>
          <p:nvPicPr>
            <p:cNvPr id="8" name="Picture 7" descr="Agriculture, Food and Natural Resources">
              <a:extLst>
                <a:ext uri="{FF2B5EF4-FFF2-40B4-BE49-F238E27FC236}">
                  <a16:creationId xmlns:a16="http://schemas.microsoft.com/office/drawing/2014/main" id="{6499872C-0667-8346-85DA-D52996AEE86E}"/>
                </a:ext>
              </a:extLst>
            </p:cNvPr>
            <p:cNvPicPr>
              <a:picLocks noChangeAspect="1"/>
            </p:cNvPicPr>
            <p:nvPr/>
          </p:nvPicPr>
          <p:blipFill>
            <a:blip r:embed="rId8"/>
            <a:stretch>
              <a:fillRect/>
            </a:stretch>
          </p:blipFill>
          <p:spPr>
            <a:xfrm>
              <a:off x="4535307" y="6418085"/>
              <a:ext cx="384048" cy="384048"/>
            </a:xfrm>
            <a:prstGeom prst="rect">
              <a:avLst/>
            </a:prstGeom>
          </p:spPr>
        </p:pic>
        <p:pic>
          <p:nvPicPr>
            <p:cNvPr id="10" name="Picture 9" descr="Architecture and Construction">
              <a:extLst>
                <a:ext uri="{FF2B5EF4-FFF2-40B4-BE49-F238E27FC236}">
                  <a16:creationId xmlns:a16="http://schemas.microsoft.com/office/drawing/2014/main" id="{BF854A8B-53ED-6B62-1908-E0C7FA4ED012}"/>
                </a:ext>
              </a:extLst>
            </p:cNvPr>
            <p:cNvPicPr>
              <a:picLocks noChangeAspect="1"/>
            </p:cNvPicPr>
            <p:nvPr/>
          </p:nvPicPr>
          <p:blipFill>
            <a:blip r:embed="rId9"/>
            <a:stretch>
              <a:fillRect/>
            </a:stretch>
          </p:blipFill>
          <p:spPr>
            <a:xfrm>
              <a:off x="4910011" y="6430583"/>
              <a:ext cx="384048" cy="384048"/>
            </a:xfrm>
            <a:prstGeom prst="rect">
              <a:avLst/>
            </a:prstGeom>
          </p:spPr>
        </p:pic>
        <p:pic>
          <p:nvPicPr>
            <p:cNvPr id="11" name="Picture 10" descr="Arts, Audio Visual Technology and Communication">
              <a:extLst>
                <a:ext uri="{FF2B5EF4-FFF2-40B4-BE49-F238E27FC236}">
                  <a16:creationId xmlns:a16="http://schemas.microsoft.com/office/drawing/2014/main" id="{B3256024-60A1-3306-2C2E-7AE594EFF70C}"/>
                </a:ext>
              </a:extLst>
            </p:cNvPr>
            <p:cNvPicPr>
              <a:picLocks noChangeAspect="1"/>
            </p:cNvPicPr>
            <p:nvPr/>
          </p:nvPicPr>
          <p:blipFill>
            <a:blip r:embed="rId10"/>
            <a:stretch>
              <a:fillRect/>
            </a:stretch>
          </p:blipFill>
          <p:spPr>
            <a:xfrm>
              <a:off x="5298733" y="6430583"/>
              <a:ext cx="384048" cy="384048"/>
            </a:xfrm>
            <a:prstGeom prst="rect">
              <a:avLst/>
            </a:prstGeom>
          </p:spPr>
        </p:pic>
        <p:pic>
          <p:nvPicPr>
            <p:cNvPr id="13" name="Picture 12" descr="Business, Marketing and Finance">
              <a:extLst>
                <a:ext uri="{FF2B5EF4-FFF2-40B4-BE49-F238E27FC236}">
                  <a16:creationId xmlns:a16="http://schemas.microsoft.com/office/drawing/2014/main" id="{27CF5845-7242-79DC-E3FB-89F5283A7F61}"/>
                </a:ext>
              </a:extLst>
            </p:cNvPr>
            <p:cNvPicPr>
              <a:picLocks noChangeAspect="1"/>
            </p:cNvPicPr>
            <p:nvPr/>
          </p:nvPicPr>
          <p:blipFill>
            <a:blip r:embed="rId11"/>
            <a:stretch>
              <a:fillRect/>
            </a:stretch>
          </p:blipFill>
          <p:spPr>
            <a:xfrm>
              <a:off x="5684973" y="6434610"/>
              <a:ext cx="384048" cy="384048"/>
            </a:xfrm>
            <a:prstGeom prst="rect">
              <a:avLst/>
            </a:prstGeom>
          </p:spPr>
        </p:pic>
        <p:pic>
          <p:nvPicPr>
            <p:cNvPr id="14" name="Picture 13" descr="Education and Training">
              <a:extLst>
                <a:ext uri="{FF2B5EF4-FFF2-40B4-BE49-F238E27FC236}">
                  <a16:creationId xmlns:a16="http://schemas.microsoft.com/office/drawing/2014/main" id="{49AC3DD7-7ADF-997F-2648-A6B18EFB7E58}"/>
                </a:ext>
              </a:extLst>
            </p:cNvPr>
            <p:cNvPicPr>
              <a:picLocks noChangeAspect="1"/>
            </p:cNvPicPr>
            <p:nvPr/>
          </p:nvPicPr>
          <p:blipFill>
            <a:blip r:embed="rId12"/>
            <a:stretch>
              <a:fillRect/>
            </a:stretch>
          </p:blipFill>
          <p:spPr>
            <a:xfrm>
              <a:off x="6082823" y="6442048"/>
              <a:ext cx="384048" cy="384048"/>
            </a:xfrm>
            <a:prstGeom prst="rect">
              <a:avLst/>
            </a:prstGeom>
          </p:spPr>
        </p:pic>
        <p:pic>
          <p:nvPicPr>
            <p:cNvPr id="15" name="Picture 14" descr="Energy">
              <a:extLst>
                <a:ext uri="{FF2B5EF4-FFF2-40B4-BE49-F238E27FC236}">
                  <a16:creationId xmlns:a16="http://schemas.microsoft.com/office/drawing/2014/main" id="{2ADA90BB-95BB-AB6F-FE8C-D2CF5AE53DAE}"/>
                </a:ext>
              </a:extLst>
            </p:cNvPr>
            <p:cNvPicPr>
              <a:picLocks noChangeAspect="1"/>
            </p:cNvPicPr>
            <p:nvPr/>
          </p:nvPicPr>
          <p:blipFill>
            <a:blip r:embed="rId13"/>
            <a:stretch>
              <a:fillRect/>
            </a:stretch>
          </p:blipFill>
          <p:spPr>
            <a:xfrm>
              <a:off x="6475542" y="6443222"/>
              <a:ext cx="384048" cy="384048"/>
            </a:xfrm>
            <a:prstGeom prst="rect">
              <a:avLst/>
            </a:prstGeom>
          </p:spPr>
        </p:pic>
        <p:pic>
          <p:nvPicPr>
            <p:cNvPr id="16" name="Picture 15" descr="Health Science">
              <a:extLst>
                <a:ext uri="{FF2B5EF4-FFF2-40B4-BE49-F238E27FC236}">
                  <a16:creationId xmlns:a16="http://schemas.microsoft.com/office/drawing/2014/main" id="{25352946-67D1-04C5-8D99-FAA928E841F5}"/>
                </a:ext>
              </a:extLst>
            </p:cNvPr>
            <p:cNvPicPr>
              <a:picLocks noChangeAspect="1"/>
            </p:cNvPicPr>
            <p:nvPr/>
          </p:nvPicPr>
          <p:blipFill>
            <a:blip r:embed="rId14"/>
            <a:stretch>
              <a:fillRect/>
            </a:stretch>
          </p:blipFill>
          <p:spPr>
            <a:xfrm>
              <a:off x="4535307" y="6804095"/>
              <a:ext cx="384048" cy="384048"/>
            </a:xfrm>
            <a:prstGeom prst="rect">
              <a:avLst/>
            </a:prstGeom>
          </p:spPr>
        </p:pic>
        <p:pic>
          <p:nvPicPr>
            <p:cNvPr id="17" name="Picture 16" descr="Hospitality and Tourism">
              <a:extLst>
                <a:ext uri="{FF2B5EF4-FFF2-40B4-BE49-F238E27FC236}">
                  <a16:creationId xmlns:a16="http://schemas.microsoft.com/office/drawing/2014/main" id="{F1913A50-5035-86CB-E57D-C6199E93921B}"/>
                </a:ext>
              </a:extLst>
            </p:cNvPr>
            <p:cNvPicPr>
              <a:picLocks noChangeAspect="1"/>
            </p:cNvPicPr>
            <p:nvPr/>
          </p:nvPicPr>
          <p:blipFill>
            <a:blip r:embed="rId15"/>
            <a:stretch>
              <a:fillRect/>
            </a:stretch>
          </p:blipFill>
          <p:spPr>
            <a:xfrm>
              <a:off x="4924862" y="6815595"/>
              <a:ext cx="384048" cy="384048"/>
            </a:xfrm>
            <a:prstGeom prst="rect">
              <a:avLst/>
            </a:prstGeom>
          </p:spPr>
        </p:pic>
        <p:pic>
          <p:nvPicPr>
            <p:cNvPr id="18" name="Picture 17" descr="Human Services">
              <a:extLst>
                <a:ext uri="{FF2B5EF4-FFF2-40B4-BE49-F238E27FC236}">
                  <a16:creationId xmlns:a16="http://schemas.microsoft.com/office/drawing/2014/main" id="{4F78271E-EDF6-727E-CFAB-BC196997AA99}"/>
                </a:ext>
              </a:extLst>
            </p:cNvPr>
            <p:cNvPicPr>
              <a:picLocks noChangeAspect="1"/>
            </p:cNvPicPr>
            <p:nvPr/>
          </p:nvPicPr>
          <p:blipFill>
            <a:blip r:embed="rId16"/>
            <a:stretch>
              <a:fillRect/>
            </a:stretch>
          </p:blipFill>
          <p:spPr>
            <a:xfrm>
              <a:off x="5313987" y="6807447"/>
              <a:ext cx="384048" cy="384048"/>
            </a:xfrm>
            <a:prstGeom prst="rect">
              <a:avLst/>
            </a:prstGeom>
          </p:spPr>
        </p:pic>
        <p:pic>
          <p:nvPicPr>
            <p:cNvPr id="53" name="Picture 52" descr="Information Technology">
              <a:extLst>
                <a:ext uri="{FF2B5EF4-FFF2-40B4-BE49-F238E27FC236}">
                  <a16:creationId xmlns:a16="http://schemas.microsoft.com/office/drawing/2014/main" id="{A5C0B290-0D03-D919-9168-A2793011643F}"/>
                </a:ext>
              </a:extLst>
            </p:cNvPr>
            <p:cNvPicPr>
              <a:picLocks noChangeAspect="1"/>
            </p:cNvPicPr>
            <p:nvPr/>
          </p:nvPicPr>
          <p:blipFill>
            <a:blip r:embed="rId17"/>
            <a:stretch>
              <a:fillRect/>
            </a:stretch>
          </p:blipFill>
          <p:spPr>
            <a:xfrm>
              <a:off x="5702680" y="6807447"/>
              <a:ext cx="384048" cy="384048"/>
            </a:xfrm>
            <a:prstGeom prst="rect">
              <a:avLst/>
            </a:prstGeom>
          </p:spPr>
        </p:pic>
        <p:pic>
          <p:nvPicPr>
            <p:cNvPr id="54" name="Picture 53" descr="Law and Public Service">
              <a:extLst>
                <a:ext uri="{FF2B5EF4-FFF2-40B4-BE49-F238E27FC236}">
                  <a16:creationId xmlns:a16="http://schemas.microsoft.com/office/drawing/2014/main" id="{36213DED-1D7D-DFB4-7757-DECDA6A3397C}"/>
                </a:ext>
              </a:extLst>
            </p:cNvPr>
            <p:cNvPicPr>
              <a:picLocks noChangeAspect="1"/>
            </p:cNvPicPr>
            <p:nvPr/>
          </p:nvPicPr>
          <p:blipFill>
            <a:blip r:embed="rId18"/>
            <a:stretch>
              <a:fillRect/>
            </a:stretch>
          </p:blipFill>
          <p:spPr>
            <a:xfrm>
              <a:off x="6092235" y="6799714"/>
              <a:ext cx="384048" cy="384048"/>
            </a:xfrm>
            <a:prstGeom prst="rect">
              <a:avLst/>
            </a:prstGeom>
          </p:spPr>
        </p:pic>
        <p:pic>
          <p:nvPicPr>
            <p:cNvPr id="55" name="Picture 54" descr="Manufacturing">
              <a:extLst>
                <a:ext uri="{FF2B5EF4-FFF2-40B4-BE49-F238E27FC236}">
                  <a16:creationId xmlns:a16="http://schemas.microsoft.com/office/drawing/2014/main" id="{7B945781-2AED-2571-5D5F-F74B1EA65D23}"/>
                </a:ext>
              </a:extLst>
            </p:cNvPr>
            <p:cNvPicPr>
              <a:picLocks noChangeAspect="1"/>
            </p:cNvPicPr>
            <p:nvPr/>
          </p:nvPicPr>
          <p:blipFill>
            <a:blip r:embed="rId19"/>
            <a:stretch>
              <a:fillRect/>
            </a:stretch>
          </p:blipFill>
          <p:spPr>
            <a:xfrm>
              <a:off x="6485336" y="6794709"/>
              <a:ext cx="384048" cy="384048"/>
            </a:xfrm>
            <a:prstGeom prst="rect">
              <a:avLst/>
            </a:prstGeom>
          </p:spPr>
        </p:pic>
        <p:pic>
          <p:nvPicPr>
            <p:cNvPr id="56" name="Picture 55" descr="Transportation, Distribution and Logistics">
              <a:extLst>
                <a:ext uri="{FF2B5EF4-FFF2-40B4-BE49-F238E27FC236}">
                  <a16:creationId xmlns:a16="http://schemas.microsoft.com/office/drawing/2014/main" id="{7EAD15B5-ABCE-9847-6782-CEC4D682D067}"/>
                </a:ext>
              </a:extLst>
            </p:cNvPr>
            <p:cNvPicPr>
              <a:picLocks noChangeAspect="1"/>
            </p:cNvPicPr>
            <p:nvPr/>
          </p:nvPicPr>
          <p:blipFill>
            <a:blip r:embed="rId20"/>
            <a:stretch>
              <a:fillRect/>
            </a:stretch>
          </p:blipFill>
          <p:spPr>
            <a:xfrm>
              <a:off x="6865406" y="6790657"/>
              <a:ext cx="384048" cy="384048"/>
            </a:xfrm>
            <a:prstGeom prst="rect">
              <a:avLst/>
            </a:prstGeom>
          </p:spPr>
        </p:pic>
        <p:pic>
          <p:nvPicPr>
            <p:cNvPr id="57" name="Picture 56" descr="Engineering&#10;">
              <a:extLst>
                <a:ext uri="{FF2B5EF4-FFF2-40B4-BE49-F238E27FC236}">
                  <a16:creationId xmlns:a16="http://schemas.microsoft.com/office/drawing/2014/main" id="{C9799A26-28A3-B641-0EEC-9F0711580660}"/>
                </a:ext>
              </a:extLst>
            </p:cNvPr>
            <p:cNvPicPr>
              <a:picLocks noChangeAspect="1"/>
            </p:cNvPicPr>
            <p:nvPr/>
          </p:nvPicPr>
          <p:blipFill>
            <a:blip r:embed="rId21"/>
            <a:stretch>
              <a:fillRect/>
            </a:stretch>
          </p:blipFill>
          <p:spPr>
            <a:xfrm>
              <a:off x="6878159" y="6438377"/>
              <a:ext cx="384048" cy="384048"/>
            </a:xfrm>
            <a:prstGeom prst="rect">
              <a:avLst/>
            </a:prstGeom>
          </p:spPr>
        </p:pic>
      </p:grpSp>
      <p:grpSp>
        <p:nvGrpSpPr>
          <p:cNvPr id="58" name="Group 57">
            <a:extLst>
              <a:ext uri="{FF2B5EF4-FFF2-40B4-BE49-F238E27FC236}">
                <a16:creationId xmlns:a16="http://schemas.microsoft.com/office/drawing/2014/main" id="{A41907EC-EEB6-95B5-AEE2-C20E80159382}"/>
              </a:ext>
              <a:ext uri="{C183D7F6-B498-43B3-948B-1728B52AA6E4}">
                <adec:decorative xmlns:adec="http://schemas.microsoft.com/office/drawing/2017/decorative" val="1"/>
              </a:ext>
            </a:extLst>
          </p:cNvPr>
          <p:cNvGrpSpPr/>
          <p:nvPr/>
        </p:nvGrpSpPr>
        <p:grpSpPr>
          <a:xfrm>
            <a:off x="4560287" y="5778833"/>
            <a:ext cx="2726900" cy="781558"/>
            <a:chOff x="4535307" y="6418085"/>
            <a:chExt cx="2726900" cy="781558"/>
          </a:xfrm>
        </p:grpSpPr>
        <p:pic>
          <p:nvPicPr>
            <p:cNvPr id="61" name="Picture 60" descr="Agriculture, Food and Natural Resources">
              <a:extLst>
                <a:ext uri="{FF2B5EF4-FFF2-40B4-BE49-F238E27FC236}">
                  <a16:creationId xmlns:a16="http://schemas.microsoft.com/office/drawing/2014/main" id="{1C99261C-4B62-A759-6D2F-B0FFD54C3AA0}"/>
                </a:ext>
              </a:extLst>
            </p:cNvPr>
            <p:cNvPicPr>
              <a:picLocks noChangeAspect="1"/>
            </p:cNvPicPr>
            <p:nvPr/>
          </p:nvPicPr>
          <p:blipFill>
            <a:blip r:embed="rId8"/>
            <a:stretch>
              <a:fillRect/>
            </a:stretch>
          </p:blipFill>
          <p:spPr>
            <a:xfrm>
              <a:off x="4535307" y="6418085"/>
              <a:ext cx="384048" cy="384048"/>
            </a:xfrm>
            <a:prstGeom prst="rect">
              <a:avLst/>
            </a:prstGeom>
          </p:spPr>
        </p:pic>
        <p:pic>
          <p:nvPicPr>
            <p:cNvPr id="62" name="Picture 61" descr="Architecture and Construction">
              <a:extLst>
                <a:ext uri="{FF2B5EF4-FFF2-40B4-BE49-F238E27FC236}">
                  <a16:creationId xmlns:a16="http://schemas.microsoft.com/office/drawing/2014/main" id="{91DD04BA-D314-0C3D-3582-B130BF62D6BC}"/>
                </a:ext>
              </a:extLst>
            </p:cNvPr>
            <p:cNvPicPr>
              <a:picLocks noChangeAspect="1"/>
            </p:cNvPicPr>
            <p:nvPr/>
          </p:nvPicPr>
          <p:blipFill>
            <a:blip r:embed="rId9"/>
            <a:stretch>
              <a:fillRect/>
            </a:stretch>
          </p:blipFill>
          <p:spPr>
            <a:xfrm>
              <a:off x="4910011" y="6430583"/>
              <a:ext cx="384048" cy="384048"/>
            </a:xfrm>
            <a:prstGeom prst="rect">
              <a:avLst/>
            </a:prstGeom>
          </p:spPr>
        </p:pic>
        <p:pic>
          <p:nvPicPr>
            <p:cNvPr id="63" name="Picture 62" descr="Arts, Audio Visual Technology and Communication">
              <a:extLst>
                <a:ext uri="{FF2B5EF4-FFF2-40B4-BE49-F238E27FC236}">
                  <a16:creationId xmlns:a16="http://schemas.microsoft.com/office/drawing/2014/main" id="{3A3D36F1-2FE1-A94B-E8B5-EED51C1D071B}"/>
                </a:ext>
              </a:extLst>
            </p:cNvPr>
            <p:cNvPicPr>
              <a:picLocks noChangeAspect="1"/>
            </p:cNvPicPr>
            <p:nvPr/>
          </p:nvPicPr>
          <p:blipFill>
            <a:blip r:embed="rId10"/>
            <a:stretch>
              <a:fillRect/>
            </a:stretch>
          </p:blipFill>
          <p:spPr>
            <a:xfrm>
              <a:off x="5298733" y="6430583"/>
              <a:ext cx="384048" cy="384048"/>
            </a:xfrm>
            <a:prstGeom prst="rect">
              <a:avLst/>
            </a:prstGeom>
          </p:spPr>
        </p:pic>
        <p:pic>
          <p:nvPicPr>
            <p:cNvPr id="64" name="Picture 63" descr="Business, Marketing and Finance">
              <a:extLst>
                <a:ext uri="{FF2B5EF4-FFF2-40B4-BE49-F238E27FC236}">
                  <a16:creationId xmlns:a16="http://schemas.microsoft.com/office/drawing/2014/main" id="{31210B61-3F26-254B-4F0A-349F327A14E8}"/>
                </a:ext>
              </a:extLst>
            </p:cNvPr>
            <p:cNvPicPr>
              <a:picLocks noChangeAspect="1"/>
            </p:cNvPicPr>
            <p:nvPr/>
          </p:nvPicPr>
          <p:blipFill>
            <a:blip r:embed="rId11"/>
            <a:stretch>
              <a:fillRect/>
            </a:stretch>
          </p:blipFill>
          <p:spPr>
            <a:xfrm>
              <a:off x="5684973" y="6434610"/>
              <a:ext cx="384048" cy="384048"/>
            </a:xfrm>
            <a:prstGeom prst="rect">
              <a:avLst/>
            </a:prstGeom>
          </p:spPr>
        </p:pic>
        <p:pic>
          <p:nvPicPr>
            <p:cNvPr id="65" name="Picture 64" descr="Education and Training">
              <a:extLst>
                <a:ext uri="{FF2B5EF4-FFF2-40B4-BE49-F238E27FC236}">
                  <a16:creationId xmlns:a16="http://schemas.microsoft.com/office/drawing/2014/main" id="{6A79C1D6-EFB3-FB8D-CD0A-26712EB7528B}"/>
                </a:ext>
              </a:extLst>
            </p:cNvPr>
            <p:cNvPicPr>
              <a:picLocks noChangeAspect="1"/>
            </p:cNvPicPr>
            <p:nvPr/>
          </p:nvPicPr>
          <p:blipFill>
            <a:blip r:embed="rId12"/>
            <a:stretch>
              <a:fillRect/>
            </a:stretch>
          </p:blipFill>
          <p:spPr>
            <a:xfrm>
              <a:off x="6082823" y="6442048"/>
              <a:ext cx="384048" cy="384048"/>
            </a:xfrm>
            <a:prstGeom prst="rect">
              <a:avLst/>
            </a:prstGeom>
          </p:spPr>
        </p:pic>
        <p:pic>
          <p:nvPicPr>
            <p:cNvPr id="66" name="Picture 65" descr="Energy">
              <a:extLst>
                <a:ext uri="{FF2B5EF4-FFF2-40B4-BE49-F238E27FC236}">
                  <a16:creationId xmlns:a16="http://schemas.microsoft.com/office/drawing/2014/main" id="{04A1ACA4-B04C-1100-E784-F8FE790EBF90}"/>
                </a:ext>
              </a:extLst>
            </p:cNvPr>
            <p:cNvPicPr>
              <a:picLocks noChangeAspect="1"/>
            </p:cNvPicPr>
            <p:nvPr/>
          </p:nvPicPr>
          <p:blipFill>
            <a:blip r:embed="rId13"/>
            <a:stretch>
              <a:fillRect/>
            </a:stretch>
          </p:blipFill>
          <p:spPr>
            <a:xfrm>
              <a:off x="6475542" y="6443222"/>
              <a:ext cx="384048" cy="384048"/>
            </a:xfrm>
            <a:prstGeom prst="rect">
              <a:avLst/>
            </a:prstGeom>
          </p:spPr>
        </p:pic>
        <p:pic>
          <p:nvPicPr>
            <p:cNvPr id="67" name="Picture 66" descr="Health Science">
              <a:extLst>
                <a:ext uri="{FF2B5EF4-FFF2-40B4-BE49-F238E27FC236}">
                  <a16:creationId xmlns:a16="http://schemas.microsoft.com/office/drawing/2014/main" id="{F4922797-158C-0D56-2D80-4A285A0CCE3A}"/>
                </a:ext>
              </a:extLst>
            </p:cNvPr>
            <p:cNvPicPr>
              <a:picLocks noChangeAspect="1"/>
            </p:cNvPicPr>
            <p:nvPr/>
          </p:nvPicPr>
          <p:blipFill>
            <a:blip r:embed="rId14"/>
            <a:stretch>
              <a:fillRect/>
            </a:stretch>
          </p:blipFill>
          <p:spPr>
            <a:xfrm>
              <a:off x="4535307" y="6804095"/>
              <a:ext cx="384048" cy="384048"/>
            </a:xfrm>
            <a:prstGeom prst="rect">
              <a:avLst/>
            </a:prstGeom>
          </p:spPr>
        </p:pic>
        <p:pic>
          <p:nvPicPr>
            <p:cNvPr id="68" name="Picture 67" descr="Hospitality and Tourism">
              <a:extLst>
                <a:ext uri="{FF2B5EF4-FFF2-40B4-BE49-F238E27FC236}">
                  <a16:creationId xmlns:a16="http://schemas.microsoft.com/office/drawing/2014/main" id="{B15D3C73-6F78-F987-1475-E20675DB0373}"/>
                </a:ext>
              </a:extLst>
            </p:cNvPr>
            <p:cNvPicPr>
              <a:picLocks noChangeAspect="1"/>
            </p:cNvPicPr>
            <p:nvPr/>
          </p:nvPicPr>
          <p:blipFill>
            <a:blip r:embed="rId15"/>
            <a:stretch>
              <a:fillRect/>
            </a:stretch>
          </p:blipFill>
          <p:spPr>
            <a:xfrm>
              <a:off x="4924862" y="6815595"/>
              <a:ext cx="384048" cy="384048"/>
            </a:xfrm>
            <a:prstGeom prst="rect">
              <a:avLst/>
            </a:prstGeom>
          </p:spPr>
        </p:pic>
        <p:pic>
          <p:nvPicPr>
            <p:cNvPr id="69" name="Picture 68" descr="Human Services">
              <a:extLst>
                <a:ext uri="{FF2B5EF4-FFF2-40B4-BE49-F238E27FC236}">
                  <a16:creationId xmlns:a16="http://schemas.microsoft.com/office/drawing/2014/main" id="{40C7B5CF-8D84-5CD7-018C-11C8F0ED9365}"/>
                </a:ext>
              </a:extLst>
            </p:cNvPr>
            <p:cNvPicPr>
              <a:picLocks noChangeAspect="1"/>
            </p:cNvPicPr>
            <p:nvPr/>
          </p:nvPicPr>
          <p:blipFill>
            <a:blip r:embed="rId16"/>
            <a:stretch>
              <a:fillRect/>
            </a:stretch>
          </p:blipFill>
          <p:spPr>
            <a:xfrm>
              <a:off x="5313987" y="6807447"/>
              <a:ext cx="384048" cy="384048"/>
            </a:xfrm>
            <a:prstGeom prst="rect">
              <a:avLst/>
            </a:prstGeom>
          </p:spPr>
        </p:pic>
        <p:pic>
          <p:nvPicPr>
            <p:cNvPr id="70" name="Picture 69" descr="Information Technology">
              <a:extLst>
                <a:ext uri="{FF2B5EF4-FFF2-40B4-BE49-F238E27FC236}">
                  <a16:creationId xmlns:a16="http://schemas.microsoft.com/office/drawing/2014/main" id="{86984C81-7422-3541-D48F-D9B8BB7D1035}"/>
                </a:ext>
              </a:extLst>
            </p:cNvPr>
            <p:cNvPicPr>
              <a:picLocks noChangeAspect="1"/>
            </p:cNvPicPr>
            <p:nvPr/>
          </p:nvPicPr>
          <p:blipFill>
            <a:blip r:embed="rId17"/>
            <a:stretch>
              <a:fillRect/>
            </a:stretch>
          </p:blipFill>
          <p:spPr>
            <a:xfrm>
              <a:off x="5702680" y="6807447"/>
              <a:ext cx="384048" cy="384048"/>
            </a:xfrm>
            <a:prstGeom prst="rect">
              <a:avLst/>
            </a:prstGeom>
          </p:spPr>
        </p:pic>
        <p:pic>
          <p:nvPicPr>
            <p:cNvPr id="71" name="Picture 70" descr="Law and Public Service">
              <a:extLst>
                <a:ext uri="{FF2B5EF4-FFF2-40B4-BE49-F238E27FC236}">
                  <a16:creationId xmlns:a16="http://schemas.microsoft.com/office/drawing/2014/main" id="{767CA2B2-8D73-FFCF-9A37-2DC7B01A95CD}"/>
                </a:ext>
              </a:extLst>
            </p:cNvPr>
            <p:cNvPicPr>
              <a:picLocks noChangeAspect="1"/>
            </p:cNvPicPr>
            <p:nvPr/>
          </p:nvPicPr>
          <p:blipFill>
            <a:blip r:embed="rId18"/>
            <a:stretch>
              <a:fillRect/>
            </a:stretch>
          </p:blipFill>
          <p:spPr>
            <a:xfrm>
              <a:off x="6092235" y="6799714"/>
              <a:ext cx="384048" cy="384048"/>
            </a:xfrm>
            <a:prstGeom prst="rect">
              <a:avLst/>
            </a:prstGeom>
          </p:spPr>
        </p:pic>
        <p:pic>
          <p:nvPicPr>
            <p:cNvPr id="74" name="Picture 73" descr="Manufacturing">
              <a:extLst>
                <a:ext uri="{FF2B5EF4-FFF2-40B4-BE49-F238E27FC236}">
                  <a16:creationId xmlns:a16="http://schemas.microsoft.com/office/drawing/2014/main" id="{2A60F27E-608A-89EA-02E5-1A69C1B08CF2}"/>
                </a:ext>
              </a:extLst>
            </p:cNvPr>
            <p:cNvPicPr>
              <a:picLocks noChangeAspect="1"/>
            </p:cNvPicPr>
            <p:nvPr/>
          </p:nvPicPr>
          <p:blipFill>
            <a:blip r:embed="rId19"/>
            <a:stretch>
              <a:fillRect/>
            </a:stretch>
          </p:blipFill>
          <p:spPr>
            <a:xfrm>
              <a:off x="6485336" y="6794709"/>
              <a:ext cx="384048" cy="384048"/>
            </a:xfrm>
            <a:prstGeom prst="rect">
              <a:avLst/>
            </a:prstGeom>
          </p:spPr>
        </p:pic>
        <p:pic>
          <p:nvPicPr>
            <p:cNvPr id="75" name="Picture 74" descr="Transportation, Distribution and Logistics">
              <a:extLst>
                <a:ext uri="{FF2B5EF4-FFF2-40B4-BE49-F238E27FC236}">
                  <a16:creationId xmlns:a16="http://schemas.microsoft.com/office/drawing/2014/main" id="{EE3774D3-D3CD-5E8D-A539-D18110774958}"/>
                </a:ext>
              </a:extLst>
            </p:cNvPr>
            <p:cNvPicPr>
              <a:picLocks noChangeAspect="1"/>
            </p:cNvPicPr>
            <p:nvPr/>
          </p:nvPicPr>
          <p:blipFill>
            <a:blip r:embed="rId20"/>
            <a:stretch>
              <a:fillRect/>
            </a:stretch>
          </p:blipFill>
          <p:spPr>
            <a:xfrm>
              <a:off x="6865406" y="6790657"/>
              <a:ext cx="384048" cy="384048"/>
            </a:xfrm>
            <a:prstGeom prst="rect">
              <a:avLst/>
            </a:prstGeom>
          </p:spPr>
        </p:pic>
        <p:pic>
          <p:nvPicPr>
            <p:cNvPr id="76" name="Picture 75" descr="Engineering&#10;">
              <a:extLst>
                <a:ext uri="{FF2B5EF4-FFF2-40B4-BE49-F238E27FC236}">
                  <a16:creationId xmlns:a16="http://schemas.microsoft.com/office/drawing/2014/main" id="{9B88624B-6176-5184-E845-21EB21141748}"/>
                </a:ext>
              </a:extLst>
            </p:cNvPr>
            <p:cNvPicPr>
              <a:picLocks noChangeAspect="1"/>
            </p:cNvPicPr>
            <p:nvPr/>
          </p:nvPicPr>
          <p:blipFill>
            <a:blip r:embed="rId21"/>
            <a:stretch>
              <a:fillRect/>
            </a:stretch>
          </p:blipFill>
          <p:spPr>
            <a:xfrm>
              <a:off x="6878159" y="6438377"/>
              <a:ext cx="384048" cy="384048"/>
            </a:xfrm>
            <a:prstGeom prst="rect">
              <a:avLst/>
            </a:prstGeom>
          </p:spPr>
        </p:pic>
      </p:grpSp>
      <p:grpSp>
        <p:nvGrpSpPr>
          <p:cNvPr id="3" name="Group 2">
            <a:extLst>
              <a:ext uri="{FF2B5EF4-FFF2-40B4-BE49-F238E27FC236}">
                <a16:creationId xmlns:a16="http://schemas.microsoft.com/office/drawing/2014/main" id="{CA87332C-73B1-05AB-0BF9-6A1FBDA9AF03}"/>
              </a:ext>
              <a:ext uri="{C183D7F6-B498-43B3-948B-1728B52AA6E4}">
                <adec:decorative xmlns:adec="http://schemas.microsoft.com/office/drawing/2017/decorative" val="1"/>
              </a:ext>
            </a:extLst>
          </p:cNvPr>
          <p:cNvGrpSpPr/>
          <p:nvPr/>
        </p:nvGrpSpPr>
        <p:grpSpPr>
          <a:xfrm>
            <a:off x="4879227" y="2100922"/>
            <a:ext cx="2130439" cy="827844"/>
            <a:chOff x="5030332" y="2908525"/>
            <a:chExt cx="2130439" cy="827844"/>
          </a:xfrm>
        </p:grpSpPr>
        <p:pic>
          <p:nvPicPr>
            <p:cNvPr id="4" name="Picture 3" descr="Agriculture, Food and Natural Resources">
              <a:extLst>
                <a:ext uri="{FF2B5EF4-FFF2-40B4-BE49-F238E27FC236}">
                  <a16:creationId xmlns:a16="http://schemas.microsoft.com/office/drawing/2014/main" id="{BF275F6C-A566-0756-9046-018CBBA7772D}"/>
                </a:ext>
              </a:extLst>
            </p:cNvPr>
            <p:cNvPicPr>
              <a:picLocks noChangeAspect="1"/>
            </p:cNvPicPr>
            <p:nvPr/>
          </p:nvPicPr>
          <p:blipFill>
            <a:blip r:embed="rId8"/>
            <a:stretch>
              <a:fillRect/>
            </a:stretch>
          </p:blipFill>
          <p:spPr>
            <a:xfrm>
              <a:off x="5030332" y="2908525"/>
              <a:ext cx="402336" cy="402336"/>
            </a:xfrm>
            <a:prstGeom prst="rect">
              <a:avLst/>
            </a:prstGeom>
          </p:spPr>
        </p:pic>
        <p:pic>
          <p:nvPicPr>
            <p:cNvPr id="5" name="Picture 4" descr="Architecture and Construction">
              <a:extLst>
                <a:ext uri="{FF2B5EF4-FFF2-40B4-BE49-F238E27FC236}">
                  <a16:creationId xmlns:a16="http://schemas.microsoft.com/office/drawing/2014/main" id="{F3E3E7FE-DACB-3E34-1EC8-A606D3DB737A}"/>
                </a:ext>
              </a:extLst>
            </p:cNvPr>
            <p:cNvPicPr>
              <a:picLocks noChangeAspect="1"/>
            </p:cNvPicPr>
            <p:nvPr/>
          </p:nvPicPr>
          <p:blipFill>
            <a:blip r:embed="rId9"/>
            <a:stretch>
              <a:fillRect/>
            </a:stretch>
          </p:blipFill>
          <p:spPr>
            <a:xfrm>
              <a:off x="5463655" y="2916118"/>
              <a:ext cx="402336" cy="402336"/>
            </a:xfrm>
            <a:prstGeom prst="rect">
              <a:avLst/>
            </a:prstGeom>
          </p:spPr>
        </p:pic>
        <p:pic>
          <p:nvPicPr>
            <p:cNvPr id="6" name="Picture 5" descr="Arts, Audio Visual Technology and Communication">
              <a:extLst>
                <a:ext uri="{FF2B5EF4-FFF2-40B4-BE49-F238E27FC236}">
                  <a16:creationId xmlns:a16="http://schemas.microsoft.com/office/drawing/2014/main" id="{67FED55C-A252-2F36-5EBB-F478757B9B96}"/>
                </a:ext>
              </a:extLst>
            </p:cNvPr>
            <p:cNvPicPr>
              <a:picLocks noChangeAspect="1"/>
            </p:cNvPicPr>
            <p:nvPr/>
          </p:nvPicPr>
          <p:blipFill>
            <a:blip r:embed="rId10"/>
            <a:stretch>
              <a:fillRect/>
            </a:stretch>
          </p:blipFill>
          <p:spPr>
            <a:xfrm>
              <a:off x="5895366" y="2916118"/>
              <a:ext cx="402336" cy="402336"/>
            </a:xfrm>
            <a:prstGeom prst="rect">
              <a:avLst/>
            </a:prstGeom>
          </p:spPr>
        </p:pic>
        <p:pic>
          <p:nvPicPr>
            <p:cNvPr id="9" name="Picture 8" descr="Business, Marketing and Finance">
              <a:extLst>
                <a:ext uri="{FF2B5EF4-FFF2-40B4-BE49-F238E27FC236}">
                  <a16:creationId xmlns:a16="http://schemas.microsoft.com/office/drawing/2014/main" id="{5178D745-3D99-4574-F833-29F8E30FABA3}"/>
                </a:ext>
              </a:extLst>
            </p:cNvPr>
            <p:cNvPicPr>
              <a:picLocks noChangeAspect="1"/>
            </p:cNvPicPr>
            <p:nvPr/>
          </p:nvPicPr>
          <p:blipFill>
            <a:blip r:embed="rId11"/>
            <a:stretch>
              <a:fillRect/>
            </a:stretch>
          </p:blipFill>
          <p:spPr>
            <a:xfrm>
              <a:off x="6330501" y="2916817"/>
              <a:ext cx="402336" cy="402336"/>
            </a:xfrm>
            <a:prstGeom prst="rect">
              <a:avLst/>
            </a:prstGeom>
          </p:spPr>
        </p:pic>
        <p:pic>
          <p:nvPicPr>
            <p:cNvPr id="19" name="Picture 18" descr="Health Science">
              <a:extLst>
                <a:ext uri="{FF2B5EF4-FFF2-40B4-BE49-F238E27FC236}">
                  <a16:creationId xmlns:a16="http://schemas.microsoft.com/office/drawing/2014/main" id="{7ED1EB9A-E205-F6CE-C5B2-7DE42C8063BF}"/>
                </a:ext>
              </a:extLst>
            </p:cNvPr>
            <p:cNvPicPr>
              <a:picLocks noChangeAspect="1"/>
            </p:cNvPicPr>
            <p:nvPr/>
          </p:nvPicPr>
          <p:blipFill>
            <a:blip r:embed="rId14"/>
            <a:stretch>
              <a:fillRect/>
            </a:stretch>
          </p:blipFill>
          <p:spPr>
            <a:xfrm>
              <a:off x="6758435" y="2916118"/>
              <a:ext cx="402336" cy="402336"/>
            </a:xfrm>
            <a:prstGeom prst="rect">
              <a:avLst/>
            </a:prstGeom>
          </p:spPr>
        </p:pic>
        <p:pic>
          <p:nvPicPr>
            <p:cNvPr id="20" name="Picture 19" descr="Hospitality and Tourism">
              <a:extLst>
                <a:ext uri="{FF2B5EF4-FFF2-40B4-BE49-F238E27FC236}">
                  <a16:creationId xmlns:a16="http://schemas.microsoft.com/office/drawing/2014/main" id="{454D3987-D581-7906-DB37-2296BB1D6298}"/>
                </a:ext>
              </a:extLst>
            </p:cNvPr>
            <p:cNvPicPr>
              <a:picLocks noChangeAspect="1"/>
            </p:cNvPicPr>
            <p:nvPr/>
          </p:nvPicPr>
          <p:blipFill>
            <a:blip r:embed="rId15"/>
            <a:stretch>
              <a:fillRect/>
            </a:stretch>
          </p:blipFill>
          <p:spPr>
            <a:xfrm>
              <a:off x="5036622" y="3322204"/>
              <a:ext cx="402336" cy="402336"/>
            </a:xfrm>
            <a:prstGeom prst="rect">
              <a:avLst/>
            </a:prstGeom>
          </p:spPr>
        </p:pic>
        <p:pic>
          <p:nvPicPr>
            <p:cNvPr id="21" name="Picture 20" descr="Human Services">
              <a:extLst>
                <a:ext uri="{FF2B5EF4-FFF2-40B4-BE49-F238E27FC236}">
                  <a16:creationId xmlns:a16="http://schemas.microsoft.com/office/drawing/2014/main" id="{D5355EAF-14F3-6989-1E92-ED4CEF6DB4BF}"/>
                </a:ext>
              </a:extLst>
            </p:cNvPr>
            <p:cNvPicPr>
              <a:picLocks noChangeAspect="1"/>
            </p:cNvPicPr>
            <p:nvPr/>
          </p:nvPicPr>
          <p:blipFill>
            <a:blip r:embed="rId16"/>
            <a:stretch>
              <a:fillRect/>
            </a:stretch>
          </p:blipFill>
          <p:spPr>
            <a:xfrm>
              <a:off x="5475534" y="3325026"/>
              <a:ext cx="402336" cy="402336"/>
            </a:xfrm>
            <a:prstGeom prst="rect">
              <a:avLst/>
            </a:prstGeom>
          </p:spPr>
        </p:pic>
        <p:pic>
          <p:nvPicPr>
            <p:cNvPr id="22" name="Picture 21" descr="Information Technology">
              <a:extLst>
                <a:ext uri="{FF2B5EF4-FFF2-40B4-BE49-F238E27FC236}">
                  <a16:creationId xmlns:a16="http://schemas.microsoft.com/office/drawing/2014/main" id="{1E449B3D-55C5-77E5-D000-E3579B0E109B}"/>
                </a:ext>
              </a:extLst>
            </p:cNvPr>
            <p:cNvPicPr>
              <a:picLocks noChangeAspect="1"/>
            </p:cNvPicPr>
            <p:nvPr/>
          </p:nvPicPr>
          <p:blipFill>
            <a:blip r:embed="rId17"/>
            <a:stretch>
              <a:fillRect/>
            </a:stretch>
          </p:blipFill>
          <p:spPr>
            <a:xfrm>
              <a:off x="5897814" y="3322204"/>
              <a:ext cx="402336" cy="402336"/>
            </a:xfrm>
            <a:prstGeom prst="rect">
              <a:avLst/>
            </a:prstGeom>
          </p:spPr>
        </p:pic>
        <p:pic>
          <p:nvPicPr>
            <p:cNvPr id="23" name="Picture 22" descr="Manufacturing">
              <a:extLst>
                <a:ext uri="{FF2B5EF4-FFF2-40B4-BE49-F238E27FC236}">
                  <a16:creationId xmlns:a16="http://schemas.microsoft.com/office/drawing/2014/main" id="{616DC237-60F3-1950-5C80-8E3E135BBCA1}"/>
                </a:ext>
              </a:extLst>
            </p:cNvPr>
            <p:cNvPicPr>
              <a:picLocks noChangeAspect="1"/>
            </p:cNvPicPr>
            <p:nvPr/>
          </p:nvPicPr>
          <p:blipFill>
            <a:blip r:embed="rId19"/>
            <a:stretch>
              <a:fillRect/>
            </a:stretch>
          </p:blipFill>
          <p:spPr>
            <a:xfrm>
              <a:off x="6330832" y="3321505"/>
              <a:ext cx="402336" cy="402336"/>
            </a:xfrm>
            <a:prstGeom prst="rect">
              <a:avLst/>
            </a:prstGeom>
          </p:spPr>
        </p:pic>
        <p:pic>
          <p:nvPicPr>
            <p:cNvPr id="24" name="Picture 23" descr="Transportation, Distribution and Logistics">
              <a:extLst>
                <a:ext uri="{FF2B5EF4-FFF2-40B4-BE49-F238E27FC236}">
                  <a16:creationId xmlns:a16="http://schemas.microsoft.com/office/drawing/2014/main" id="{824BD677-CDCA-6258-FC04-09AC468E756D}"/>
                </a:ext>
              </a:extLst>
            </p:cNvPr>
            <p:cNvPicPr>
              <a:picLocks noChangeAspect="1"/>
            </p:cNvPicPr>
            <p:nvPr/>
          </p:nvPicPr>
          <p:blipFill>
            <a:blip r:embed="rId20"/>
            <a:stretch>
              <a:fillRect/>
            </a:stretch>
          </p:blipFill>
          <p:spPr>
            <a:xfrm>
              <a:off x="6758435" y="3334033"/>
              <a:ext cx="402336" cy="402336"/>
            </a:xfrm>
            <a:prstGeom prst="rect">
              <a:avLst/>
            </a:prstGeom>
          </p:spPr>
        </p:pic>
      </p:grpSp>
      <p:grpSp>
        <p:nvGrpSpPr>
          <p:cNvPr id="25" name="Group 24">
            <a:extLst>
              <a:ext uri="{FF2B5EF4-FFF2-40B4-BE49-F238E27FC236}">
                <a16:creationId xmlns:a16="http://schemas.microsoft.com/office/drawing/2014/main" id="{00EAAB2B-3D87-C34D-64BB-023173380615}"/>
              </a:ext>
              <a:ext uri="{C183D7F6-B498-43B3-948B-1728B52AA6E4}">
                <adec:decorative xmlns:adec="http://schemas.microsoft.com/office/drawing/2017/decorative" val="1"/>
              </a:ext>
            </a:extLst>
          </p:cNvPr>
          <p:cNvGrpSpPr/>
          <p:nvPr/>
        </p:nvGrpSpPr>
        <p:grpSpPr>
          <a:xfrm>
            <a:off x="4879227" y="3214108"/>
            <a:ext cx="2130439" cy="827844"/>
            <a:chOff x="5030332" y="2908525"/>
            <a:chExt cx="2130439" cy="827844"/>
          </a:xfrm>
        </p:grpSpPr>
        <p:pic>
          <p:nvPicPr>
            <p:cNvPr id="26" name="Picture 25" descr="Agriculture, Food and Natural Resources">
              <a:extLst>
                <a:ext uri="{FF2B5EF4-FFF2-40B4-BE49-F238E27FC236}">
                  <a16:creationId xmlns:a16="http://schemas.microsoft.com/office/drawing/2014/main" id="{5BA52B98-3FF6-524F-5BD7-4B5AFB1452A7}"/>
                </a:ext>
              </a:extLst>
            </p:cNvPr>
            <p:cNvPicPr>
              <a:picLocks noChangeAspect="1"/>
            </p:cNvPicPr>
            <p:nvPr/>
          </p:nvPicPr>
          <p:blipFill>
            <a:blip r:embed="rId8"/>
            <a:stretch>
              <a:fillRect/>
            </a:stretch>
          </p:blipFill>
          <p:spPr>
            <a:xfrm>
              <a:off x="5030332" y="2908525"/>
              <a:ext cx="402336" cy="402336"/>
            </a:xfrm>
            <a:prstGeom prst="rect">
              <a:avLst/>
            </a:prstGeom>
          </p:spPr>
        </p:pic>
        <p:pic>
          <p:nvPicPr>
            <p:cNvPr id="27" name="Picture 26" descr="Architecture and Construction">
              <a:extLst>
                <a:ext uri="{FF2B5EF4-FFF2-40B4-BE49-F238E27FC236}">
                  <a16:creationId xmlns:a16="http://schemas.microsoft.com/office/drawing/2014/main" id="{7AEFE06B-08AD-CA39-22BB-83C5198C370E}"/>
                </a:ext>
              </a:extLst>
            </p:cNvPr>
            <p:cNvPicPr>
              <a:picLocks noChangeAspect="1"/>
            </p:cNvPicPr>
            <p:nvPr/>
          </p:nvPicPr>
          <p:blipFill>
            <a:blip r:embed="rId9"/>
            <a:stretch>
              <a:fillRect/>
            </a:stretch>
          </p:blipFill>
          <p:spPr>
            <a:xfrm>
              <a:off x="5463655" y="2916118"/>
              <a:ext cx="402336" cy="402336"/>
            </a:xfrm>
            <a:prstGeom prst="rect">
              <a:avLst/>
            </a:prstGeom>
          </p:spPr>
        </p:pic>
        <p:pic>
          <p:nvPicPr>
            <p:cNvPr id="28" name="Picture 27" descr="Arts, Audio Visual Technology and Communication">
              <a:extLst>
                <a:ext uri="{FF2B5EF4-FFF2-40B4-BE49-F238E27FC236}">
                  <a16:creationId xmlns:a16="http://schemas.microsoft.com/office/drawing/2014/main" id="{B18AA5B4-D3C1-845A-7EA1-1827240650B8}"/>
                </a:ext>
              </a:extLst>
            </p:cNvPr>
            <p:cNvPicPr>
              <a:picLocks noChangeAspect="1"/>
            </p:cNvPicPr>
            <p:nvPr/>
          </p:nvPicPr>
          <p:blipFill>
            <a:blip r:embed="rId10"/>
            <a:stretch>
              <a:fillRect/>
            </a:stretch>
          </p:blipFill>
          <p:spPr>
            <a:xfrm>
              <a:off x="5895366" y="2916118"/>
              <a:ext cx="402336" cy="402336"/>
            </a:xfrm>
            <a:prstGeom prst="rect">
              <a:avLst/>
            </a:prstGeom>
          </p:spPr>
        </p:pic>
        <p:pic>
          <p:nvPicPr>
            <p:cNvPr id="30" name="Picture 29" descr="Business, Marketing and Finance">
              <a:extLst>
                <a:ext uri="{FF2B5EF4-FFF2-40B4-BE49-F238E27FC236}">
                  <a16:creationId xmlns:a16="http://schemas.microsoft.com/office/drawing/2014/main" id="{8FE6DE67-B7D4-1B25-8776-02AFC74BAAC8}"/>
                </a:ext>
              </a:extLst>
            </p:cNvPr>
            <p:cNvPicPr>
              <a:picLocks noChangeAspect="1"/>
            </p:cNvPicPr>
            <p:nvPr/>
          </p:nvPicPr>
          <p:blipFill>
            <a:blip r:embed="rId11"/>
            <a:stretch>
              <a:fillRect/>
            </a:stretch>
          </p:blipFill>
          <p:spPr>
            <a:xfrm>
              <a:off x="6330501" y="2916817"/>
              <a:ext cx="402336" cy="402336"/>
            </a:xfrm>
            <a:prstGeom prst="rect">
              <a:avLst/>
            </a:prstGeom>
          </p:spPr>
        </p:pic>
        <p:pic>
          <p:nvPicPr>
            <p:cNvPr id="34" name="Picture 33" descr="Health Science">
              <a:extLst>
                <a:ext uri="{FF2B5EF4-FFF2-40B4-BE49-F238E27FC236}">
                  <a16:creationId xmlns:a16="http://schemas.microsoft.com/office/drawing/2014/main" id="{EC6F21EE-0836-250B-D61E-2D1DB27D108D}"/>
                </a:ext>
              </a:extLst>
            </p:cNvPr>
            <p:cNvPicPr>
              <a:picLocks noChangeAspect="1"/>
            </p:cNvPicPr>
            <p:nvPr/>
          </p:nvPicPr>
          <p:blipFill>
            <a:blip r:embed="rId14"/>
            <a:stretch>
              <a:fillRect/>
            </a:stretch>
          </p:blipFill>
          <p:spPr>
            <a:xfrm>
              <a:off x="6758435" y="2916118"/>
              <a:ext cx="402336" cy="402336"/>
            </a:xfrm>
            <a:prstGeom prst="rect">
              <a:avLst/>
            </a:prstGeom>
          </p:spPr>
        </p:pic>
        <p:pic>
          <p:nvPicPr>
            <p:cNvPr id="35" name="Picture 34" descr="Hospitality and Tourism">
              <a:extLst>
                <a:ext uri="{FF2B5EF4-FFF2-40B4-BE49-F238E27FC236}">
                  <a16:creationId xmlns:a16="http://schemas.microsoft.com/office/drawing/2014/main" id="{8245519F-7429-6638-9955-907E562D44AE}"/>
                </a:ext>
              </a:extLst>
            </p:cNvPr>
            <p:cNvPicPr>
              <a:picLocks noChangeAspect="1"/>
            </p:cNvPicPr>
            <p:nvPr/>
          </p:nvPicPr>
          <p:blipFill>
            <a:blip r:embed="rId15"/>
            <a:stretch>
              <a:fillRect/>
            </a:stretch>
          </p:blipFill>
          <p:spPr>
            <a:xfrm>
              <a:off x="5036622" y="3322204"/>
              <a:ext cx="402336" cy="402336"/>
            </a:xfrm>
            <a:prstGeom prst="rect">
              <a:avLst/>
            </a:prstGeom>
          </p:spPr>
        </p:pic>
        <p:pic>
          <p:nvPicPr>
            <p:cNvPr id="38" name="Picture 37" descr="Human Services">
              <a:extLst>
                <a:ext uri="{FF2B5EF4-FFF2-40B4-BE49-F238E27FC236}">
                  <a16:creationId xmlns:a16="http://schemas.microsoft.com/office/drawing/2014/main" id="{96C63D69-50A1-E25F-BDE2-E777DBD9A4FA}"/>
                </a:ext>
              </a:extLst>
            </p:cNvPr>
            <p:cNvPicPr>
              <a:picLocks noChangeAspect="1"/>
            </p:cNvPicPr>
            <p:nvPr/>
          </p:nvPicPr>
          <p:blipFill>
            <a:blip r:embed="rId16"/>
            <a:stretch>
              <a:fillRect/>
            </a:stretch>
          </p:blipFill>
          <p:spPr>
            <a:xfrm>
              <a:off x="5475534" y="3325026"/>
              <a:ext cx="402336" cy="402336"/>
            </a:xfrm>
            <a:prstGeom prst="rect">
              <a:avLst/>
            </a:prstGeom>
          </p:spPr>
        </p:pic>
        <p:pic>
          <p:nvPicPr>
            <p:cNvPr id="40" name="Picture 39" descr="Information Technology">
              <a:extLst>
                <a:ext uri="{FF2B5EF4-FFF2-40B4-BE49-F238E27FC236}">
                  <a16:creationId xmlns:a16="http://schemas.microsoft.com/office/drawing/2014/main" id="{4D598A93-6420-BE9B-1E3A-5001F063355F}"/>
                </a:ext>
              </a:extLst>
            </p:cNvPr>
            <p:cNvPicPr>
              <a:picLocks noChangeAspect="1"/>
            </p:cNvPicPr>
            <p:nvPr/>
          </p:nvPicPr>
          <p:blipFill>
            <a:blip r:embed="rId17"/>
            <a:stretch>
              <a:fillRect/>
            </a:stretch>
          </p:blipFill>
          <p:spPr>
            <a:xfrm>
              <a:off x="5897814" y="3322204"/>
              <a:ext cx="402336" cy="402336"/>
            </a:xfrm>
            <a:prstGeom prst="rect">
              <a:avLst/>
            </a:prstGeom>
          </p:spPr>
        </p:pic>
        <p:pic>
          <p:nvPicPr>
            <p:cNvPr id="42" name="Picture 41" descr="Manufacturing">
              <a:extLst>
                <a:ext uri="{FF2B5EF4-FFF2-40B4-BE49-F238E27FC236}">
                  <a16:creationId xmlns:a16="http://schemas.microsoft.com/office/drawing/2014/main" id="{F4BD3289-9C19-5504-014E-A59A79ED412E}"/>
                </a:ext>
              </a:extLst>
            </p:cNvPr>
            <p:cNvPicPr>
              <a:picLocks noChangeAspect="1"/>
            </p:cNvPicPr>
            <p:nvPr/>
          </p:nvPicPr>
          <p:blipFill>
            <a:blip r:embed="rId19"/>
            <a:stretch>
              <a:fillRect/>
            </a:stretch>
          </p:blipFill>
          <p:spPr>
            <a:xfrm>
              <a:off x="6330832" y="3321505"/>
              <a:ext cx="402336" cy="402336"/>
            </a:xfrm>
            <a:prstGeom prst="rect">
              <a:avLst/>
            </a:prstGeom>
          </p:spPr>
        </p:pic>
        <p:pic>
          <p:nvPicPr>
            <p:cNvPr id="43" name="Picture 42" descr="Transportation, Distribution and Logistics">
              <a:extLst>
                <a:ext uri="{FF2B5EF4-FFF2-40B4-BE49-F238E27FC236}">
                  <a16:creationId xmlns:a16="http://schemas.microsoft.com/office/drawing/2014/main" id="{6BDE03C4-8CB6-1DCE-D816-99BD2ED31F6D}"/>
                </a:ext>
              </a:extLst>
            </p:cNvPr>
            <p:cNvPicPr>
              <a:picLocks noChangeAspect="1"/>
            </p:cNvPicPr>
            <p:nvPr/>
          </p:nvPicPr>
          <p:blipFill>
            <a:blip r:embed="rId20"/>
            <a:stretch>
              <a:fillRect/>
            </a:stretch>
          </p:blipFill>
          <p:spPr>
            <a:xfrm>
              <a:off x="6758435" y="3334033"/>
              <a:ext cx="402336" cy="402336"/>
            </a:xfrm>
            <a:prstGeom prst="rect">
              <a:avLst/>
            </a:prstGeom>
          </p:spPr>
        </p:pic>
      </p:grpSp>
    </p:spTree>
    <p:extLst>
      <p:ext uri="{BB962C8B-B14F-4D97-AF65-F5344CB8AC3E}">
        <p14:creationId xmlns:p14="http://schemas.microsoft.com/office/powerpoint/2010/main" val="2371125153"/>
      </p:ext>
    </p:extLst>
  </p:cSld>
  <p:clrMapOvr>
    <a:masterClrMapping/>
  </p:clrMapOvr>
</p:sld>
</file>

<file path=ppt/theme/theme1.xml><?xml version="1.0" encoding="utf-8"?>
<a:theme xmlns:a="http://schemas.openxmlformats.org/drawingml/2006/main" name="Office Theme">
  <a:themeElements>
    <a:clrScheme name="CTE Hospitality">
      <a:dk1>
        <a:srgbClr val="000000"/>
      </a:dk1>
      <a:lt1>
        <a:srgbClr val="FFFFFF"/>
      </a:lt1>
      <a:dk2>
        <a:srgbClr val="363434"/>
      </a:dk2>
      <a:lt2>
        <a:srgbClr val="E7E6E6"/>
      </a:lt2>
      <a:accent1>
        <a:srgbClr val="F16037"/>
      </a:accent1>
      <a:accent2>
        <a:srgbClr val="ED7D31"/>
      </a:accent2>
      <a:accent3>
        <a:srgbClr val="E7E3DB"/>
      </a:accent3>
      <a:accent4>
        <a:srgbClr val="FFC000"/>
      </a:accent4>
      <a:accent5>
        <a:srgbClr val="363434"/>
      </a:accent5>
      <a:accent6>
        <a:srgbClr val="59616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2" id="{0741A839-CD92-B24A-947C-FD50AD4DE097}" vid="{EC0D369C-F5E5-0C4F-A1E8-14C363E8906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475af76f-eb63-4387-973b-0ca94df6e649" xsi:nil="true"/>
    <lcf76f155ced4ddcb4097134ff3c332f xmlns="d7be74c8-68b7-49d6-ab11-c29225af66cf">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AE2DFD34787B64381739A3DD5B04613" ma:contentTypeVersion="15" ma:contentTypeDescription="Create a new document." ma:contentTypeScope="" ma:versionID="1edc75d5e94adbb18bfd17689469438c">
  <xsd:schema xmlns:xsd="http://www.w3.org/2001/XMLSchema" xmlns:xs="http://www.w3.org/2001/XMLSchema" xmlns:p="http://schemas.microsoft.com/office/2006/metadata/properties" xmlns:ns2="d7be74c8-68b7-49d6-ab11-c29225af66cf" xmlns:ns3="475af76f-eb63-4387-973b-0ca94df6e649" targetNamespace="http://schemas.microsoft.com/office/2006/metadata/properties" ma:root="true" ma:fieldsID="29da72b122f36c100231b07d346c1c8c" ns2:_="" ns3:_="">
    <xsd:import namespace="d7be74c8-68b7-49d6-ab11-c29225af66cf"/>
    <xsd:import namespace="475af76f-eb63-4387-973b-0ca94df6e649"/>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SearchProperties"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7be74c8-68b7-49d6-ab11-c29225af66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3b7a77b5-e59d-49f3-97a2-3dde868dbe2d"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475af76f-eb63-4387-973b-0ca94df6e649"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db8adb06-38bb-4d30-9a75-7f2bb0f97b76}" ma:internalName="TaxCatchAll" ma:showField="CatchAllData" ma:web="475af76f-eb63-4387-973b-0ca94df6e649">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2EBFB70-12C5-4AFC-8340-196594CBF3A7}">
  <ds:schemaRefs>
    <ds:schemaRef ds:uri="http://purl.org/dc/dcmitype/"/>
    <ds:schemaRef ds:uri="http://schemas.microsoft.com/office/2006/documentManagement/types"/>
    <ds:schemaRef ds:uri="http://purl.org/dc/elements/1.1/"/>
    <ds:schemaRef ds:uri="22433f0c-8bb8-4876-a8a6-687bcb1e8026"/>
    <ds:schemaRef ds:uri="http://www.w3.org/XML/1998/namespace"/>
    <ds:schemaRef ds:uri="http://purl.org/dc/terms/"/>
    <ds:schemaRef ds:uri="http://schemas.microsoft.com/office/2006/metadata/properties"/>
    <ds:schemaRef ds:uri="http://schemas.microsoft.com/office/infopath/2007/PartnerControls"/>
    <ds:schemaRef ds:uri="http://schemas.openxmlformats.org/package/2006/metadata/core-properties"/>
    <ds:schemaRef ds:uri="b41f19c4-7134-41b0-b126-9546d08a0bf5"/>
  </ds:schemaRefs>
</ds:datastoreItem>
</file>

<file path=customXml/itemProps2.xml><?xml version="1.0" encoding="utf-8"?>
<ds:datastoreItem xmlns:ds="http://schemas.openxmlformats.org/officeDocument/2006/customXml" ds:itemID="{DD53EFDF-54EC-41DD-A58A-9C71791D75E4}">
  <ds:schemaRefs>
    <ds:schemaRef ds:uri="http://schemas.microsoft.com/sharepoint/v3/contenttype/forms"/>
  </ds:schemaRefs>
</ds:datastoreItem>
</file>

<file path=customXml/itemProps3.xml><?xml version="1.0" encoding="utf-8"?>
<ds:datastoreItem xmlns:ds="http://schemas.openxmlformats.org/officeDocument/2006/customXml" ds:itemID="{D0733094-72F3-4B5C-9105-0AA0CC948D11}"/>
</file>

<file path=docProps/app.xml><?xml version="1.0" encoding="utf-8"?>
<Properties xmlns="http://schemas.openxmlformats.org/officeDocument/2006/extended-properties" xmlns:vt="http://schemas.openxmlformats.org/officeDocument/2006/docPropsVTypes">
  <Template>Template-Hospitality and Tourism</Template>
  <TotalTime>1475</TotalTime>
  <Words>2411</Words>
  <Application>Microsoft Office PowerPoint</Application>
  <PresentationFormat>Custom</PresentationFormat>
  <Paragraphs>353</Paragraphs>
  <Slides>5</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Calibri</vt:lpstr>
      <vt:lpstr>Open Sans Semibold</vt:lpstr>
      <vt:lpstr>Open Sans Light</vt:lpstr>
      <vt:lpstr>Calibri Light</vt:lpstr>
      <vt:lpstr>Arial</vt:lpstr>
      <vt:lpstr>Office Theme</vt:lpstr>
      <vt:lpstr>Statewide Program of Study: Culinary Arts — Page 1 </vt:lpstr>
      <vt:lpstr>Statewide Program of Study: Culinary Arts — Page 2</vt:lpstr>
      <vt:lpstr>Statewide Program of Study: Culinary Arts — Page 3</vt:lpstr>
      <vt:lpstr>Statewide Program of Study: Culinary Arts — Page 4</vt:lpstr>
      <vt:lpstr>Statewide Program of Study: Culinary Arts — Page 5</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Statewide Program of Study: Culinary Arts</dc:title>
  <dc:subject/>
  <dc:creator>Texas Education Agency</dc:creator>
  <cp:keywords/>
  <dc:description/>
  <cp:lastModifiedBy>Amber Ham</cp:lastModifiedBy>
  <cp:revision>103</cp:revision>
  <cp:lastPrinted>2025-08-21T21:15:31Z</cp:lastPrinted>
  <dcterms:created xsi:type="dcterms:W3CDTF">2023-10-24T17:32:40Z</dcterms:created>
  <dcterms:modified xsi:type="dcterms:W3CDTF">2025-10-28T22:17:34Z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0x0101004AE2DFD34787B64381739A3DD5B04613</vt:lpwstr>
  </property>
  <property fmtid="{D5CDD505-2E9C-101B-9397-08002B2CF9AE}" pid="3" name="MediaServiceImageTags">
    <vt:lpwstr/>
  </property>
</Properties>
</file>