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0"/>
  </p:notesMasterIdLst>
  <p:sldIdLst>
    <p:sldId id="257" r:id="rId5"/>
    <p:sldId id="262" r:id="rId6"/>
    <p:sldId id="260" r:id="rId7"/>
    <p:sldId id="259" r:id="rId8"/>
    <p:sldId id="263" r:id="rId9"/>
  </p:sldIdLst>
  <p:sldSz cx="7772400" cy="10058400"/>
  <p:notesSz cx="6858000" cy="9144000"/>
  <p:embeddedFontLst>
    <p:embeddedFont>
      <p:font typeface="Open Sans Light" panose="020B0306030504020204" pitchFamily="34" charset="0"/>
      <p:regular r:id="rId11"/>
      <p:italic r:id="rId12"/>
    </p:embeddedFont>
    <p:embeddedFont>
      <p:font typeface="Open Sans Semibold" panose="020B0706030804020204" pitchFamily="34"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307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2A245E-14DB-789C-AAA9-B8BCF212B90D}" name="Bullock, Jennifer" initials="BJ" userId="S::jennifer.bullock@tea.texas.gov::89acbf67-8591-41d1-9399-37b14ab74699" providerId="AD"/>
  <p188:author id="{EE0B2D63-BAC2-44EB-82BE-5A377BF62216}" name="Stephanie Ferguson" initials="SF" userId="d475c8c1758ebeb8" providerId="Windows Live"/>
  <p188:author id="{629FDE64-07B5-7011-802C-459006FE8E38}" name="Caryn Cavanagh" initials="CC" userId="de4effde0088c4c0" providerId="Windows Live"/>
  <p188:author id="{C443F6A5-83BA-6F2B-6629-2E902D219AC7}" name="Jamie Molina" initials="JM" userId="e291057371343bf2" providerId="Windows Live"/>
  <p188:author id="{F9465BBB-B2D6-99D7-7E82-6B0DC5E913B4}" name="12108498246" initials="" userId="badb35b8cdc5dafc" providerId="Windows Live"/>
  <p188:author id="{96A77EE3-BB0F-EF6E-6CE5-EB19713047E8}" name="Bullock, Jennifer" initials="BJ" userId="S::Jennifer.Bullock@tea.texas.gov::89acbf67-8591-41d1-9399-37b14ab746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169"/>
    <a:srgbClr val="5A6267"/>
    <a:srgbClr val="363534"/>
    <a:srgbClr val="3864AF"/>
    <a:srgbClr val="3863AF"/>
    <a:srgbClr val="E7E3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64" autoAdjust="0"/>
    <p:restoredTop sz="95714" autoAdjust="0"/>
  </p:normalViewPr>
  <p:slideViewPr>
    <p:cSldViewPr snapToGrid="0" snapToObjects="1">
      <p:cViewPr>
        <p:scale>
          <a:sx n="227" d="100"/>
          <a:sy n="227" d="100"/>
        </p:scale>
        <p:origin x="-1450" y="-9144"/>
      </p:cViewPr>
      <p:guideLst>
        <p:guide orient="horz" pos="3120"/>
        <p:guide pos="307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897815-62CD-F54E-B947-D5FDC947635C}" type="datetimeFigureOut">
              <a:rPr lang="en-US" smtClean="0"/>
              <a:t>10/28/2025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3E5DC-FC10-574E-8CB7-83653E10725E}" type="slidenum">
              <a:rPr lang="en-US" smtClean="0"/>
              <a:t>‹#›</a:t>
            </a:fld>
            <a:endParaRPr lang="en-US"/>
          </a:p>
        </p:txBody>
      </p:sp>
    </p:spTree>
    <p:extLst>
      <p:ext uri="{BB962C8B-B14F-4D97-AF65-F5344CB8AC3E}">
        <p14:creationId xmlns:p14="http://schemas.microsoft.com/office/powerpoint/2010/main" val="3609424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1</a:t>
            </a:fld>
            <a:endParaRPr lang="en-US"/>
          </a:p>
        </p:txBody>
      </p:sp>
    </p:spTree>
    <p:extLst>
      <p:ext uri="{BB962C8B-B14F-4D97-AF65-F5344CB8AC3E}">
        <p14:creationId xmlns:p14="http://schemas.microsoft.com/office/powerpoint/2010/main" val="2357702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43E5DC-FC10-574E-8CB7-83653E10725E}" type="slidenum">
              <a:rPr lang="en-US" smtClean="0"/>
              <a:t>2</a:t>
            </a:fld>
            <a:endParaRPr lang="en-US"/>
          </a:p>
        </p:txBody>
      </p:sp>
    </p:spTree>
    <p:extLst>
      <p:ext uri="{BB962C8B-B14F-4D97-AF65-F5344CB8AC3E}">
        <p14:creationId xmlns:p14="http://schemas.microsoft.com/office/powerpoint/2010/main" val="293797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3</a:t>
            </a:fld>
            <a:endParaRPr lang="en-US"/>
          </a:p>
        </p:txBody>
      </p:sp>
    </p:spTree>
    <p:extLst>
      <p:ext uri="{BB962C8B-B14F-4D97-AF65-F5344CB8AC3E}">
        <p14:creationId xmlns:p14="http://schemas.microsoft.com/office/powerpoint/2010/main" val="2040702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4</a:t>
            </a:fld>
            <a:endParaRPr lang="en-US"/>
          </a:p>
        </p:txBody>
      </p:sp>
    </p:spTree>
    <p:extLst>
      <p:ext uri="{BB962C8B-B14F-4D97-AF65-F5344CB8AC3E}">
        <p14:creationId xmlns:p14="http://schemas.microsoft.com/office/powerpoint/2010/main" val="1234138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43E5DC-FC10-574E-8CB7-83653E10725E}" type="slidenum">
              <a:rPr lang="en-US" smtClean="0"/>
              <a:t>5</a:t>
            </a:fld>
            <a:endParaRPr lang="en-US"/>
          </a:p>
        </p:txBody>
      </p:sp>
    </p:spTree>
    <p:extLst>
      <p:ext uri="{BB962C8B-B14F-4D97-AF65-F5344CB8AC3E}">
        <p14:creationId xmlns:p14="http://schemas.microsoft.com/office/powerpoint/2010/main" val="28797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082650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68267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426383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74972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DD6EFD-2D7D-9E45-8FC4-958639C0DF70}"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580429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324852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DD6EFD-2D7D-9E45-8FC4-958639C0DF70}"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218702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DD6EFD-2D7D-9E45-8FC4-958639C0DF70}"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87967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DD6EFD-2D7D-9E45-8FC4-958639C0DF70}" type="datetimeFigureOut">
              <a:rPr lang="en-US" smtClean="0"/>
              <a:t>10/28/2025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1415534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956771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95DD6EFD-2D7D-9E45-8FC4-958639C0DF70}"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89F5BB-FCA8-2B48-A843-A42D6348B3FC}" type="slidenum">
              <a:rPr lang="en-US" smtClean="0"/>
              <a:t>‹#›</a:t>
            </a:fld>
            <a:endParaRPr lang="en-US"/>
          </a:p>
        </p:txBody>
      </p:sp>
    </p:spTree>
    <p:extLst>
      <p:ext uri="{BB962C8B-B14F-4D97-AF65-F5344CB8AC3E}">
        <p14:creationId xmlns:p14="http://schemas.microsoft.com/office/powerpoint/2010/main" val="578233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95DD6EFD-2D7D-9E45-8FC4-958639C0DF70}" type="datetimeFigureOut">
              <a:rPr lang="en-US" smtClean="0"/>
              <a:t>10/28/2025</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A89F5BB-FCA8-2B48-A843-A42D6348B3FC}" type="slidenum">
              <a:rPr lang="en-US" smtClean="0"/>
              <a:t>‹#›</a:t>
            </a:fld>
            <a:endParaRPr lang="en-US"/>
          </a:p>
        </p:txBody>
      </p:sp>
    </p:spTree>
    <p:extLst>
      <p:ext uri="{BB962C8B-B14F-4D97-AF65-F5344CB8AC3E}">
        <p14:creationId xmlns:p14="http://schemas.microsoft.com/office/powerpoint/2010/main" val="29614998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ea.texas.gov/academics/college-career-and-military-prep/career-and-technical-education/eng-mechanical-and-aerospace-engineering-extended.pdf" TargetMode="External"/><Relationship Id="rId11" Type="http://schemas.openxmlformats.org/officeDocument/2006/relationships/image" Target="../media/image8.jpg"/><Relationship Id="rId5" Type="http://schemas.openxmlformats.org/officeDocument/2006/relationships/image" Target="../media/image3.png"/><Relationship Id="rId10" Type="http://schemas.openxmlformats.org/officeDocument/2006/relationships/image" Target="../media/image7.jp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2.png"/><Relationship Id="rId5" Type="http://schemas.openxmlformats.org/officeDocument/2006/relationships/hyperlink" Target="https://tea.texas.gov/cte" TargetMode="External"/><Relationship Id="rId10" Type="http://schemas.openxmlformats.org/officeDocument/2006/relationships/image" Target="../media/image11.png"/><Relationship Id="rId4" Type="http://schemas.openxmlformats.org/officeDocument/2006/relationships/hyperlink" Target="mailto:CTE@tea.texas.gov" TargetMode="External"/><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tea.texas.gov/cte" TargetMode="External"/><Relationship Id="rId10" Type="http://schemas.openxmlformats.org/officeDocument/2006/relationships/image" Target="../media/image10.png"/><Relationship Id="rId4" Type="http://schemas.openxmlformats.org/officeDocument/2006/relationships/hyperlink" Target="mailto:CTE@tea.texas.gov" TargetMode="External"/><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4.png"/><Relationship Id="rId5" Type="http://schemas.openxmlformats.org/officeDocument/2006/relationships/hyperlink" Target="https://tea.texas.gov/cte" TargetMode="External"/><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hyperlink" Target="mailto:CTE@tea.texas.gov" TargetMode="External"/><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2.png"/><Relationship Id="rId18" Type="http://schemas.openxmlformats.org/officeDocument/2006/relationships/image" Target="../media/image19.png"/><Relationship Id="rId3" Type="http://schemas.openxmlformats.org/officeDocument/2006/relationships/image" Target="../media/image1.png"/><Relationship Id="rId21" Type="http://schemas.openxmlformats.org/officeDocument/2006/relationships/image" Target="../media/image9.png"/><Relationship Id="rId7" Type="http://schemas.openxmlformats.org/officeDocument/2006/relationships/hyperlink" Target="https://tea.texas.gov/student-assessment/monitoring-and-interventions/program-monitoring-and-interventions/methods-of-administration-guidance-and-resources" TargetMode="External"/><Relationship Id="rId12" Type="http://schemas.openxmlformats.org/officeDocument/2006/relationships/image" Target="../media/image15.png"/><Relationship Id="rId17" Type="http://schemas.openxmlformats.org/officeDocument/2006/relationships/image" Target="../media/image18.png"/><Relationship Id="rId2" Type="http://schemas.openxmlformats.org/officeDocument/2006/relationships/notesSlide" Target="../notesSlides/notesSlide5.xml"/><Relationship Id="rId16" Type="http://schemas.openxmlformats.org/officeDocument/2006/relationships/image" Target="../media/image17.png"/><Relationship Id="rId20"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4.png"/><Relationship Id="rId5" Type="http://schemas.openxmlformats.org/officeDocument/2006/relationships/hyperlink" Target="https://tea.texas.gov/cte" TargetMode="External"/><Relationship Id="rId15" Type="http://schemas.openxmlformats.org/officeDocument/2006/relationships/image" Target="../media/image22.png"/><Relationship Id="rId10" Type="http://schemas.openxmlformats.org/officeDocument/2006/relationships/image" Target="../media/image21.png"/><Relationship Id="rId19" Type="http://schemas.openxmlformats.org/officeDocument/2006/relationships/image" Target="../media/image11.png"/><Relationship Id="rId4" Type="http://schemas.openxmlformats.org/officeDocument/2006/relationships/hyperlink" Target="mailto:CTE@tea.texas.gov" TargetMode="External"/><Relationship Id="rId9" Type="http://schemas.openxmlformats.org/officeDocument/2006/relationships/image" Target="../media/image20.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FAADB7-E19B-1F45-A4BB-C1DFE973D77B}"/>
              </a:ext>
              <a:ext uri="{C183D7F6-B498-43B3-948B-1728B52AA6E4}">
                <adec:decorative xmlns:adec="http://schemas.microsoft.com/office/drawing/2017/decorative" val="1"/>
              </a:ext>
            </a:extLst>
          </p:cNvPr>
          <p:cNvSpPr>
            <a:spLocks noGrp="1"/>
          </p:cNvSpPr>
          <p:nvPr>
            <p:ph type="ctrTitle"/>
          </p:nvPr>
        </p:nvSpPr>
        <p:spPr>
          <a:xfrm>
            <a:off x="1001182" y="25490"/>
            <a:ext cx="5829300" cy="141335"/>
          </a:xfrm>
        </p:spPr>
        <p:txBody>
          <a:bodyPr anchor="t">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Mechanical and Aerospace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1</a:t>
            </a:r>
            <a:b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br>
            <a:endParaRPr lang="en-US" sz="800" dirty="0">
              <a:solidFill>
                <a:schemeClr val="bg1"/>
              </a:solidFill>
            </a:endParaRPr>
          </a:p>
        </p:txBody>
      </p:sp>
      <p:sp>
        <p:nvSpPr>
          <p:cNvPr id="5" name="TextBox 4">
            <a:extLst>
              <a:ext uri="{FF2B5EF4-FFF2-40B4-BE49-F238E27FC236}">
                <a16:creationId xmlns:a16="http://schemas.microsoft.com/office/drawing/2014/main" id="{090C96C9-7626-E84E-94AF-1A4A71B39E9B}"/>
              </a:ext>
            </a:extLst>
          </p:cNvPr>
          <p:cNvSpPr txBox="1"/>
          <p:nvPr/>
        </p:nvSpPr>
        <p:spPr>
          <a:xfrm>
            <a:off x="1390108" y="148539"/>
            <a:ext cx="6192300" cy="1054135"/>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a:t>
            </a:r>
            <a:r>
              <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Cluster</a:t>
            </a:r>
          </a:p>
          <a:p>
            <a:pPr>
              <a:lnSpc>
                <a:spcPts val="1200"/>
              </a:lnSpc>
              <a:defRPr/>
            </a:pPr>
            <a:r>
              <a:rPr lang="en-US" sz="1000" dirty="0">
                <a:solidFill>
                  <a:schemeClr val="tx2"/>
                </a:solidFill>
                <a:latin typeface="Calibri" panose="020F0502020204030204" pitchFamily="34" charset="0"/>
                <a:ea typeface="Open Sans Light" panose="020B0606030504020204" pitchFamily="34" charset="0"/>
                <a:cs typeface="Calibri" panose="020F0502020204030204" pitchFamily="34" charset="0"/>
              </a:rPr>
              <a:t>The Engineering career cluster focuses on planning, designing, testing, building, and maintaining of machines, structures, materials, systems, and processes using empirical evidence and science, technology, and math principles. This career cluster includes occupations ranging from mechanical engineer and drafter to electrical engineer and to mapping technician.</a:t>
            </a:r>
          </a:p>
        </p:txBody>
      </p:sp>
      <p:sp>
        <p:nvSpPr>
          <p:cNvPr id="6" name="TextBox 5">
            <a:extLst>
              <a:ext uri="{FF2B5EF4-FFF2-40B4-BE49-F238E27FC236}">
                <a16:creationId xmlns:a16="http://schemas.microsoft.com/office/drawing/2014/main" id="{F67423BB-E84B-A848-912D-92B720E05DCA}"/>
              </a:ext>
            </a:extLst>
          </p:cNvPr>
          <p:cNvSpPr txBox="1"/>
          <p:nvPr/>
        </p:nvSpPr>
        <p:spPr>
          <a:xfrm>
            <a:off x="234292" y="1139327"/>
            <a:ext cx="735628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sz="16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6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Mechanical and Aerospace Engineering</a:t>
            </a:r>
          </a:p>
          <a:p>
            <a:pPr marL="0" marR="0" lvl="0" indent="0" algn="l" defTabSz="914400" rtl="0" eaLnBrk="1" fontAlgn="auto" latinLnBrk="0" hangingPunct="1">
              <a:lnSpc>
                <a:spcPts val="1150"/>
              </a:lnSpc>
              <a:spcBef>
                <a:spcPts val="0"/>
              </a:spcBef>
              <a:spcAft>
                <a:spcPts val="300"/>
              </a:spcAft>
              <a:buClrTx/>
              <a:buSzTx/>
              <a:buFontTx/>
              <a:buNone/>
              <a:tabLst/>
              <a:defRPr/>
            </a:pPr>
            <a:r>
              <a:rPr lang="en-US" sz="1000" dirty="0">
                <a:latin typeface="Calibri" panose="020F0502020204030204" pitchFamily="34" charset="0"/>
                <a:ea typeface="Open Sans Light" panose="020B0606030504020204" pitchFamily="34" charset="0"/>
                <a:cs typeface="Calibri" panose="020F0502020204030204" pitchFamily="34" charset="0"/>
                <a:sym typeface="Calibri"/>
              </a:rPr>
              <a:t>The Mechanical and Aerospace Engineering program of study focuses on occupational and educational opportunities associated with the design, development, maintenance, and testing of engines, machines, and structures related to aircraft and spacecraft. Students will design, test, and evaluate projects related to aerodynamics, structural, and mechanical design. This program of study includes applying scientific, mathematical, and empirical evidence to solve problems related to navigation, mechanics, robotics, propulsion, and combustion.</a:t>
            </a:r>
            <a:endPar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ndParaRPr>
          </a:p>
        </p:txBody>
      </p:sp>
      <p:sp>
        <p:nvSpPr>
          <p:cNvPr id="10" name="Rectangle 9">
            <a:extLst>
              <a:ext uri="{FF2B5EF4-FFF2-40B4-BE49-F238E27FC236}">
                <a16:creationId xmlns:a16="http://schemas.microsoft.com/office/drawing/2014/main" id="{0087655A-8678-C34A-B834-72710306E4AE}"/>
              </a:ext>
            </a:extLst>
          </p:cNvPr>
          <p:cNvSpPr/>
          <p:nvPr/>
        </p:nvSpPr>
        <p:spPr>
          <a:xfrm>
            <a:off x="370565" y="2087414"/>
            <a:ext cx="4200159"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Secondary Courses for High School Credit</a:t>
            </a:r>
            <a:endParaRPr kumimoji="0" lang="en-US" sz="15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11" name="Table 10" descr="Secondary Courses for High School Credit">
            <a:extLst>
              <a:ext uri="{FF2B5EF4-FFF2-40B4-BE49-F238E27FC236}">
                <a16:creationId xmlns:a16="http://schemas.microsoft.com/office/drawing/2014/main" id="{A51F9466-4CB4-994E-AC8E-43A3A7C6FA27}"/>
              </a:ext>
            </a:extLst>
          </p:cNvPr>
          <p:cNvGraphicFramePr>
            <a:graphicFrameLocks noGrp="1"/>
          </p:cNvGraphicFramePr>
          <p:nvPr>
            <p:extLst>
              <p:ext uri="{D42A27DB-BD31-4B8C-83A1-F6EECF244321}">
                <p14:modId xmlns:p14="http://schemas.microsoft.com/office/powerpoint/2010/main" val="3916409638"/>
              </p:ext>
            </p:extLst>
          </p:nvPr>
        </p:nvGraphicFramePr>
        <p:xfrm>
          <a:off x="625287" y="2436099"/>
          <a:ext cx="3945437" cy="2633472"/>
        </p:xfrm>
        <a:graphic>
          <a:graphicData uri="http://schemas.openxmlformats.org/drawingml/2006/table">
            <a:tbl>
              <a:tblPr firstRow="1" bandRow="1">
                <a:effectLst/>
                <a:tableStyleId>{5C22544A-7EE6-4342-B048-85BDC9FD1C3A}</a:tableStyleId>
              </a:tblPr>
              <a:tblGrid>
                <a:gridCol w="557847">
                  <a:extLst>
                    <a:ext uri="{9D8B030D-6E8A-4147-A177-3AD203B41FA5}">
                      <a16:colId xmlns:a16="http://schemas.microsoft.com/office/drawing/2014/main" val="3900548994"/>
                    </a:ext>
                  </a:extLst>
                </a:gridCol>
                <a:gridCol w="3387590">
                  <a:extLst>
                    <a:ext uri="{9D8B030D-6E8A-4147-A177-3AD203B41FA5}">
                      <a16:colId xmlns:a16="http://schemas.microsoft.com/office/drawing/2014/main" val="1881397732"/>
                    </a:ext>
                  </a:extLst>
                </a:gridCol>
              </a:tblGrid>
              <a:tr h="43070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lang="en-US" sz="8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Principles of Applied Engineering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Physics for Engineering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Introduction to Aerospace and Aviation</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Introduction to Computer-Aided Design and Drafting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Process</a:t>
                      </a:r>
                    </a:p>
                  </a:txBody>
                  <a:tcPr marL="73152" marR="4572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735340"/>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lang="en-US" sz="8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Intermediate Computer-Aided Design and Drafting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Aerospace Design I</a:t>
                      </a:r>
                    </a:p>
                  </a:txBody>
                  <a:tcPr marL="73152" marR="4572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48495746"/>
                  </a:ext>
                </a:extLst>
              </a:tr>
              <a:tr h="51341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lang="en-US" sz="8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Design and Presentation </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Mathematics</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Engineering Science</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Mechanical Design I </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Aerospace Design II</a:t>
                      </a:r>
                    </a:p>
                  </a:txBody>
                  <a:tcPr marL="73152" marR="4572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8088793"/>
                  </a:ext>
                </a:extLst>
              </a:tr>
              <a:tr h="67192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50" b="1" i="0" u="none" strike="noStrike" kern="1200" cap="none" spc="0" normalizeH="0" baseline="0" noProof="0" dirty="0">
                          <a:ln>
                            <a:noFill/>
                          </a:ln>
                          <a:solidFill>
                            <a:srgbClr val="36353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lang="en-US" sz="850" b="0" i="0" u="none" strike="noStrike" kern="1200" cap="none" spc="0" normalizeH="0" baseline="0" noProof="0" dirty="0">
                        <a:ln>
                          <a:noFill/>
                        </a:ln>
                        <a:solidFill>
                          <a:srgbClr val="363534"/>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Engineering Design and Problem Solving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Advanced Engineering Design and Presentation</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Mechanical Design II </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Career and Technical Education Project-Based Capstone</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Practicum in Engineering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Practicum in Engineering + Extended Practicum in Engineering</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Career Preparation for Programs of Study</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rPr>
                        <a:t>Career Preparation for Programs of Study + Extended Career Preparation</a:t>
                      </a:r>
                    </a:p>
                    <a:p>
                      <a:pPr marL="171450" marR="0" lvl="0" indent="-171450" algn="l" defTabSz="914400" rtl="0" eaLnBrk="1" fontAlgn="t" latinLnBrk="0" hangingPunct="1">
                        <a:lnSpc>
                          <a:spcPct val="100000"/>
                        </a:lnSpc>
                        <a:spcBef>
                          <a:spcPts val="0"/>
                        </a:spcBef>
                        <a:spcAft>
                          <a:spcPts val="0"/>
                        </a:spcAft>
                        <a:buClr>
                          <a:prstClr val="black"/>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Scientific Research and Design</a:t>
                      </a:r>
                      <a:endPar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73152" marR="45720"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CDE0F0"/>
                      </a:solidFill>
                      <a:prstDash val="solid"/>
                      <a:round/>
                      <a:headEnd type="none" w="med" len="med"/>
                      <a:tailEnd type="none" w="med" len="med"/>
                    </a:lnT>
                    <a:lnB w="9525" cap="flat" cmpd="sng" algn="ctr">
                      <a:solidFill>
                        <a:srgbClr val="CDE0F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0026004"/>
                  </a:ext>
                </a:extLst>
              </a:tr>
            </a:tbl>
          </a:graphicData>
        </a:graphic>
      </p:graphicFrame>
      <p:sp>
        <p:nvSpPr>
          <p:cNvPr id="29" name="Rectangle 28">
            <a:extLst>
              <a:ext uri="{FF2B5EF4-FFF2-40B4-BE49-F238E27FC236}">
                <a16:creationId xmlns:a16="http://schemas.microsoft.com/office/drawing/2014/main" id="{5E6D0C54-DE5D-EB4A-80F0-2C96F3B14DB5}"/>
              </a:ext>
            </a:extLst>
          </p:cNvPr>
          <p:cNvSpPr/>
          <p:nvPr/>
        </p:nvSpPr>
        <p:spPr>
          <a:xfrm>
            <a:off x="584335" y="5217735"/>
            <a:ext cx="4126986"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prstClr val="black"/>
              </a:buClr>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Work-Based Learning and Expanded Learning Opportunities</a:t>
            </a:r>
            <a:endPar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graphicFrame>
        <p:nvGraphicFramePr>
          <p:cNvPr id="28" name="Table 27" descr="Work-Based Learning and Expanded Learning Opportunities">
            <a:extLst>
              <a:ext uri="{FF2B5EF4-FFF2-40B4-BE49-F238E27FC236}">
                <a16:creationId xmlns:a16="http://schemas.microsoft.com/office/drawing/2014/main" id="{799D3F2A-B054-4C47-A306-F8F9DE80D21E}"/>
              </a:ext>
            </a:extLst>
          </p:cNvPr>
          <p:cNvGraphicFramePr>
            <a:graphicFrameLocks noGrp="1"/>
          </p:cNvGraphicFramePr>
          <p:nvPr>
            <p:extLst>
              <p:ext uri="{D42A27DB-BD31-4B8C-83A1-F6EECF244321}">
                <p14:modId xmlns:p14="http://schemas.microsoft.com/office/powerpoint/2010/main" val="2387695942"/>
              </p:ext>
            </p:extLst>
          </p:nvPr>
        </p:nvGraphicFramePr>
        <p:xfrm>
          <a:off x="359690" y="5498167"/>
          <a:ext cx="4225743" cy="1036320"/>
        </p:xfrm>
        <a:graphic>
          <a:graphicData uri="http://schemas.openxmlformats.org/drawingml/2006/table">
            <a:tbl>
              <a:tblPr firstRow="1" bandRow="1">
                <a:effectLst/>
                <a:tableStyleId>{5C22544A-7EE6-4342-B048-85BDC9FD1C3A}</a:tableStyleId>
              </a:tblPr>
              <a:tblGrid>
                <a:gridCol w="1178546">
                  <a:extLst>
                    <a:ext uri="{9D8B030D-6E8A-4147-A177-3AD203B41FA5}">
                      <a16:colId xmlns:a16="http://schemas.microsoft.com/office/drawing/2014/main" val="3900548994"/>
                    </a:ext>
                  </a:extLst>
                </a:gridCol>
                <a:gridCol w="3047197">
                  <a:extLst>
                    <a:ext uri="{9D8B030D-6E8A-4147-A177-3AD203B41FA5}">
                      <a16:colId xmlns:a16="http://schemas.microsoft.com/office/drawing/2014/main" val="1881397732"/>
                    </a:ext>
                  </a:extLst>
                </a:gridCol>
              </a:tblGrid>
              <a:tr h="0">
                <a:tc>
                  <a:txBody>
                    <a:bodyPr/>
                    <a:lstStyle/>
                    <a:p>
                      <a:pPr marL="0" marR="0" lvl="0" indent="0" algn="r" defTabSz="914400" rtl="0" eaLnBrk="1" fontAlgn="auto" latinLnBrk="0" hangingPunct="1">
                        <a:lnSpc>
                          <a:spcPts val="900"/>
                        </a:lnSpc>
                        <a:spcBef>
                          <a:spcPts val="0"/>
                        </a:spcBef>
                        <a:spcAft>
                          <a:spcPts val="0"/>
                        </a:spcAft>
                        <a:buClrTx/>
                        <a:buSzTx/>
                        <a:buFontTx/>
                        <a:buNone/>
                        <a:tabLst/>
                        <a:defRPr/>
                      </a:pPr>
                      <a:r>
                        <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Work-Based Learning Activities</a:t>
                      </a:r>
                      <a:endPar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Intern at an aviation or aerospace company</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Shadow a mechanical engineer to understand design and testing processes</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Complete a project to test and evaluate a new product design for a local company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5098"/>
                      </a:schemeClr>
                    </a:solidFill>
                  </a:tcPr>
                </a:tc>
                <a:extLst>
                  <a:ext uri="{0D108BD9-81ED-4DB2-BD59-A6C34878D82A}">
                    <a16:rowId xmlns:a16="http://schemas.microsoft.com/office/drawing/2014/main" val="2479243592"/>
                  </a:ext>
                </a:extLst>
              </a:tr>
              <a:tr h="0">
                <a:tc>
                  <a:txBody>
                    <a:bodyPr/>
                    <a:lstStyle/>
                    <a:p>
                      <a:pPr marL="0" marR="0" lvl="0" indent="0" algn="r" defTabSz="914400" rtl="0" eaLnBrk="1" fontAlgn="auto" latinLnBrk="0" hangingPunct="1">
                        <a:lnSpc>
                          <a:spcPts val="900"/>
                        </a:lnSpc>
                        <a:spcBef>
                          <a:spcPts val="0"/>
                        </a:spcBef>
                        <a:spcAft>
                          <a:spcPts val="0"/>
                        </a:spcAft>
                        <a:buClrTx/>
                        <a:buSzTx/>
                        <a:buFontTx/>
                        <a:buNone/>
                        <a:tabLst/>
                        <a:defRPr/>
                      </a:pPr>
                      <a:r>
                        <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sym typeface="Calibri"/>
                        </a:rPr>
                        <a:t>Expanded Learning Opportunities</a:t>
                      </a:r>
                      <a:endParaRPr lang="en-US" sz="900" b="1" i="0" dirty="0">
                        <a:solidFill>
                          <a:schemeClr val="tx2"/>
                        </a:solidFill>
                        <a:latin typeface="Calibri" panose="020F0502020204030204" pitchFamily="34" charset="0"/>
                        <a:ea typeface="Open Sans Semibold" panose="020B0606030504020204" pitchFamily="34" charset="0"/>
                        <a:cs typeface="Calibri" panose="020F0502020204030204" pitchFamily="34" charset="0"/>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Tour an aerospace facility</a:t>
                      </a:r>
                    </a:p>
                    <a:p>
                      <a:pPr marL="171450" marR="0" lvl="0" indent="-171450" algn="l" defTabSz="914400" rtl="0" eaLnBrk="1" fontAlgn="auto" latinLnBrk="0" hangingPunct="1">
                        <a:lnSpc>
                          <a:spcPct val="100000"/>
                        </a:lnSpc>
                        <a:spcBef>
                          <a:spcPts val="0"/>
                        </a:spcBef>
                        <a:spcAft>
                          <a:spcPts val="0"/>
                        </a:spcAft>
                        <a:buClr>
                          <a:srgbClr val="363534"/>
                        </a:buClr>
                        <a:buSzPts val="900"/>
                        <a:buFont typeface="Arial" panose="020B0604020202020204" pitchFamily="34" charset="0"/>
                        <a:buChar char="•"/>
                        <a:tabLst/>
                        <a:defRPr/>
                      </a:pPr>
                      <a:r>
                        <a:rPr kumimoji="0" lang="en-US" sz="800" b="0" i="0" u="none" strike="noStrike" kern="1200" cap="none" spc="0" normalizeH="0" baseline="0" noProof="0" dirty="0">
                          <a:ln>
                            <a:noFill/>
                          </a:ln>
                          <a:solidFill>
                            <a:schemeClr val="tx1"/>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Participate in SkillsUSA or TSA</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20000"/>
                      </a:schemeClr>
                    </a:solidFill>
                  </a:tcPr>
                </a:tc>
                <a:extLst>
                  <a:ext uri="{0D108BD9-81ED-4DB2-BD59-A6C34878D82A}">
                    <a16:rowId xmlns:a16="http://schemas.microsoft.com/office/drawing/2014/main" val="2752735340"/>
                  </a:ext>
                </a:extLst>
              </a:tr>
            </a:tbl>
          </a:graphicData>
        </a:graphic>
      </p:graphicFrame>
      <p:sp>
        <p:nvSpPr>
          <p:cNvPr id="26" name="Rectangle 25">
            <a:extLst>
              <a:ext uri="{FF2B5EF4-FFF2-40B4-BE49-F238E27FC236}">
                <a16:creationId xmlns:a16="http://schemas.microsoft.com/office/drawing/2014/main" id="{AC1903EC-A84D-594F-94A3-CABE34227C62}"/>
              </a:ext>
            </a:extLst>
          </p:cNvPr>
          <p:cNvSpPr/>
          <p:nvPr/>
        </p:nvSpPr>
        <p:spPr>
          <a:xfrm>
            <a:off x="359690" y="6622850"/>
            <a:ext cx="4186069"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Aligned Industry-Based Certifications</a:t>
            </a:r>
          </a:p>
        </p:txBody>
      </p:sp>
      <p:sp>
        <p:nvSpPr>
          <p:cNvPr id="14" name="Google Shape;166;p1">
            <a:extLst>
              <a:ext uri="{FF2B5EF4-FFF2-40B4-BE49-F238E27FC236}">
                <a16:creationId xmlns:a16="http://schemas.microsoft.com/office/drawing/2014/main" id="{F3FFB454-99EA-E048-AE90-DD129590DE9E}"/>
              </a:ext>
            </a:extLst>
          </p:cNvPr>
          <p:cNvSpPr txBox="1"/>
          <p:nvPr/>
        </p:nvSpPr>
        <p:spPr>
          <a:xfrm>
            <a:off x="499423" y="6899848"/>
            <a:ext cx="3998760" cy="2691127"/>
          </a:xfrm>
          <a:prstGeom prst="rect">
            <a:avLst/>
          </a:prstGeom>
          <a:noFill/>
          <a:ln>
            <a:noFill/>
          </a:ln>
        </p:spPr>
        <p:txBody>
          <a:bodyPr spcFirstLastPara="1" wrap="square" lIns="0" tIns="0" rIns="0" bIns="0" numCol="2" spcCol="82296" anchor="t" anchorCtr="0">
            <a:noAutofit/>
          </a:bodyPr>
          <a:lstStyle/>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Aerospace Manufacturing Certification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Professional in AutoCAD for Design and Drafting</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Professional in Civil 3D for Infrastructure Design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Professional in Inventor for Mechanical Design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Professional in Revit for Architectural Design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Professional in Revit for Electrical Design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Professional in Revit for Structural Design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User AutoCAD</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User Fusion 360</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User Inventor</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Autodesk Certified User Revit</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Additive Manufacturing Associate (CSWA-AM)</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Associate (CSWA) – Academic</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Associate (CSWA) - Electrical</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CAD Design Associate (CSWA) - Academic</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CAD Design Professional (CSWP) - Academic</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Professional (CSWP) – Model Based Design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Professional (CSWP) – Simulation </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Certified SOLIDWORKS Professional (CSWPA) – Drawing Tools</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Engineering Technology Foundations</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FDM Certification for EDU – Level 1</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Introduction to Aerodynamics</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Introduction to Electricity</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Intuit Design for Delight Innovator</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Lean Six Sigma Green Belt Certification</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Pre-Engineering/Engineering Technology - Job Ready</a:t>
            </a:r>
          </a:p>
          <a:p>
            <a:pPr marL="127000" lvl="0" indent="-127000">
              <a:lnSpc>
                <a:spcPts val="900"/>
              </a:lnSpc>
              <a:buClr>
                <a:schemeClr val="tx1"/>
              </a:buClr>
              <a:buSzPct val="120000"/>
              <a:buFont typeface="Arial" panose="020B0604020202020204" pitchFamily="34" charset="0"/>
              <a:buChar char="•"/>
              <a:defRPr/>
            </a:pPr>
            <a:r>
              <a:rPr lang="en-US" sz="800" dirty="0">
                <a:latin typeface="Calibri" panose="020F0502020204030204" pitchFamily="34" charset="0"/>
                <a:ea typeface="Open Sans Light" panose="020B0606030504020204" pitchFamily="34" charset="0"/>
                <a:cs typeface="Calibri" panose="020F0502020204030204" pitchFamily="34" charset="0"/>
              </a:rPr>
              <a:t>Tosa Certification for Autodesk AutoCAD (Advanced or Expert)</a:t>
            </a:r>
            <a:endParaRPr kumimoji="0" lang="en-US" sz="8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8901CE91-ECE6-7049-B499-17887E1ED1D4}"/>
              </a:ext>
              <a:ext uri="{C183D7F6-B498-43B3-948B-1728B52AA6E4}">
                <adec:decorative xmlns:adec="http://schemas.microsoft.com/office/drawing/2017/decorative" val="1"/>
              </a:ext>
            </a:extLst>
          </p:cNvPr>
          <p:cNvSpPr/>
          <p:nvPr/>
        </p:nvSpPr>
        <p:spPr>
          <a:xfrm>
            <a:off x="4686235" y="2846824"/>
            <a:ext cx="3116932" cy="7211578"/>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E7E3DB"/>
              </a:solidFill>
              <a:effectLst/>
              <a:uLnTx/>
              <a:uFillTx/>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1769ED0C-06E7-7F46-B005-75B0FEB7C386}"/>
              </a:ext>
            </a:extLst>
          </p:cNvPr>
          <p:cNvSpPr/>
          <p:nvPr/>
        </p:nvSpPr>
        <p:spPr>
          <a:xfrm>
            <a:off x="4774406" y="2909897"/>
            <a:ext cx="2976435"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500"/>
              </a:spcAft>
              <a:buClr>
                <a:srgbClr val="363534"/>
              </a:buClr>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sym typeface="Calibri"/>
              </a:rPr>
              <a:t>Example Postsecondary Opportunities</a:t>
            </a:r>
          </a:p>
        </p:txBody>
      </p:sp>
      <p:sp>
        <p:nvSpPr>
          <p:cNvPr id="23" name="Google Shape;163;p1">
            <a:extLst>
              <a:ext uri="{FF2B5EF4-FFF2-40B4-BE49-F238E27FC236}">
                <a16:creationId xmlns:a16="http://schemas.microsoft.com/office/drawing/2014/main" id="{1ACA50DF-1E3A-1C45-A12E-E10648D51069}"/>
              </a:ext>
            </a:extLst>
          </p:cNvPr>
          <p:cNvSpPr txBox="1"/>
          <p:nvPr/>
        </p:nvSpPr>
        <p:spPr>
          <a:xfrm>
            <a:off x="4783108" y="3174904"/>
            <a:ext cx="2429595" cy="3081347"/>
          </a:xfrm>
          <a:prstGeom prst="rect">
            <a:avLst/>
          </a:prstGeom>
          <a:noFill/>
          <a:ln>
            <a:noFill/>
          </a:ln>
        </p:spPr>
        <p:txBody>
          <a:bodyPr spcFirstLastPara="1" wrap="square" lIns="91425" tIns="45700" rIns="91425" bIns="45700" anchor="t" anchorCtr="0">
            <a:noAutofit/>
          </a:bodyPr>
          <a:lstStyle/>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Apprenticeships</a:t>
            </a:r>
          </a:p>
          <a:p>
            <a:pPr marL="171450" marR="0" lvl="0" indent="-171450" algn="l" defTabSz="914400" rtl="0" eaLnBrk="1" fontAlgn="auto" latinLnBrk="0" hangingPunct="1">
              <a:lnSpc>
                <a:spcPts val="1000"/>
              </a:lnSpc>
              <a:spcBef>
                <a:spcPts val="0"/>
              </a:spcBef>
              <a:spcAft>
                <a:spcPts val="0"/>
              </a:spcAft>
              <a:buClr>
                <a:srgbClr val="363534"/>
              </a:buClr>
              <a:buSzTx/>
              <a:buFont typeface="Arial" panose="020B0604020202020204" pitchFamily="34" charset="0"/>
              <a:buChar char="•"/>
              <a:tabLst/>
              <a:defRPr/>
            </a:pPr>
            <a:r>
              <a:rPr kumimoji="0" lang="en-US" sz="900"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Mechanical Engineering Technician Apprenticeship</a:t>
            </a: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endParaRPr>
          </a:p>
          <a:p>
            <a:pPr marL="114300" marR="0" lvl="0" indent="-114300" algn="l" defTabSz="914400" rtl="0" eaLnBrk="1" fontAlgn="auto" latinLnBrk="0" hangingPunct="1">
              <a:lnSpc>
                <a:spcPts val="1000"/>
              </a:lnSpc>
              <a:spcBef>
                <a:spcPts val="0"/>
              </a:spcBef>
              <a:spcAft>
                <a:spcPts val="0"/>
              </a:spcAft>
              <a:buClr>
                <a:srgbClr val="363534"/>
              </a:buClr>
              <a:buSzTx/>
              <a:buFont typeface="Arial"/>
              <a:buNone/>
              <a:tabLst/>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Associate Degrees</a:t>
            </a:r>
            <a:endParaRPr kumimoji="0"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Mechanical Engineering</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Aeronautics/Aviation/Aerospace Science and Technology, General</a:t>
            </a:r>
          </a:p>
          <a:p>
            <a:pPr lvl="0">
              <a:lnSpc>
                <a:spcPts val="1000"/>
              </a:lnSpc>
              <a:buClr>
                <a:srgbClr val="363534"/>
              </a:buClr>
              <a:buSzPts val="800"/>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Bachelor’s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Aeronautical/Aerospace Engineering Technology/Technician</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Aeronautics/Aviation/Aerospace Science and Technology, General</a:t>
            </a:r>
          </a:p>
          <a:p>
            <a:pPr marL="114300" lvl="0" indent="-114300">
              <a:lnSpc>
                <a:spcPts val="1000"/>
              </a:lnSpc>
              <a:buClr>
                <a:srgbClr val="363534"/>
              </a:buClr>
              <a:buSzPts val="800"/>
              <a:buFontTx/>
              <a:buChar char="•"/>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a:p>
            <a:pPr lvl="0">
              <a:lnSpc>
                <a:spcPts val="1000"/>
              </a:lnSpc>
              <a:buClr>
                <a:srgbClr val="363534"/>
              </a:buClr>
              <a:buSzPts val="800"/>
              <a:defRPr/>
            </a:pPr>
            <a:r>
              <a:rPr kumimoji="0" lang="en-US" sz="900" b="1" i="0" u="none" strike="noStrike" kern="1200" cap="none" spc="0" normalizeH="0" baseline="0" noProof="0" dirty="0">
                <a:ln>
                  <a:noFill/>
                </a:ln>
                <a:solidFill>
                  <a:prstClr val="black"/>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Master’s, Doctoral, and Professional Degrees</a:t>
            </a: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2"/>
                  </a:ext>
                </a:extLst>
              </a:rPr>
              <a:t>Electrical and Electronics Engineering</a:t>
            </a:r>
          </a:p>
          <a:p>
            <a:pPr marL="171450" lvl="0" indent="-171450">
              <a:lnSpc>
                <a:spcPts val="1000"/>
              </a:lnSpc>
              <a:buClr>
                <a:srgbClr val="363534"/>
              </a:buClr>
              <a:buSzPts val="800"/>
              <a:buFont typeface="Arial" panose="020B0604020202020204" pitchFamily="34" charset="0"/>
              <a:buChar char="•"/>
              <a:defRPr/>
            </a:pP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Aerospace, Aeronautical, and Astronautical/Space Engineering, General</a:t>
            </a:r>
          </a:p>
          <a:p>
            <a:pPr marL="171450" lvl="0" indent="-171450">
              <a:lnSpc>
                <a:spcPts val="1000"/>
              </a:lnSpc>
              <a:buClr>
                <a:srgbClr val="363534"/>
              </a:buClr>
              <a:buSzPts val="800"/>
              <a:buFont typeface="Arial" panose="020B0604020202020204" pitchFamily="34" charset="0"/>
              <a:buChar char="•"/>
              <a:defRPr/>
            </a:pPr>
            <a:endParaRPr kumimoji="0" lang="en-US" sz="700" b="1"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lvl="0">
              <a:lnSpc>
                <a:spcPts val="1000"/>
              </a:lnSpc>
              <a:buClr>
                <a:srgbClr val="363534"/>
              </a:buClr>
              <a:buSzPts val="800"/>
              <a:defRPr/>
            </a:pPr>
            <a:r>
              <a:rPr lang="en-US" sz="900" b="1"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Additional Stackable IBCs/License</a:t>
            </a:r>
          </a:p>
          <a:p>
            <a:pPr marL="171450" lvl="0" indent="-171450">
              <a:lnSpc>
                <a:spcPts val="1000"/>
              </a:lnSpc>
              <a:buClr>
                <a:srgbClr val="363534"/>
              </a:buClr>
              <a:buSzPts val="800"/>
              <a:buFont typeface="Arial" panose="020B0604020202020204" pitchFamily="34" charset="0"/>
              <a:buChar char="•"/>
              <a:defRPr/>
            </a:pPr>
            <a:r>
              <a:rPr kumimoji="0" lang="en-US" sz="9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Professional Engineer (PE License</a:t>
            </a:r>
            <a:r>
              <a:rPr lang="en-US" sz="9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t>
            </a:r>
          </a:p>
          <a:p>
            <a:pPr marL="171450" lvl="0" indent="-171450">
              <a:lnSpc>
                <a:spcPts val="1000"/>
              </a:lnSpc>
              <a:buClr>
                <a:srgbClr val="363534"/>
              </a:buClr>
              <a:buSzPts val="800"/>
              <a:buFont typeface="Arial" panose="020B0604020202020204" pitchFamily="34" charset="0"/>
              <a:buChar char="•"/>
              <a:defRPr/>
            </a:pPr>
            <a:r>
              <a:rPr kumimoji="0" lang="en-US" sz="9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Aerospace Engineering Certification</a:t>
            </a:r>
            <a:endParaRPr kumimoji="0" lang="en-US" sz="900" i="0" u="none" strike="noStrike" kern="1200" cap="none" spc="0" normalizeH="0" baseline="0" noProof="0" dirty="0">
              <a:ln>
                <a:noFill/>
              </a:ln>
              <a:solidFill>
                <a:srgbClr val="4472C4"/>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endParaRPr>
          </a:p>
        </p:txBody>
      </p:sp>
      <p:sp>
        <p:nvSpPr>
          <p:cNvPr id="15" name="Rectangle 14">
            <a:extLst>
              <a:ext uri="{FF2B5EF4-FFF2-40B4-BE49-F238E27FC236}">
                <a16:creationId xmlns:a16="http://schemas.microsoft.com/office/drawing/2014/main" id="{015EAF6B-99CE-4B46-8970-C84F35537098}"/>
              </a:ext>
            </a:extLst>
          </p:cNvPr>
          <p:cNvSpPr/>
          <p:nvPr/>
        </p:nvSpPr>
        <p:spPr>
          <a:xfrm>
            <a:off x="5372000" y="6183078"/>
            <a:ext cx="2287425"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rPr>
              <a:t>Example Aligned Occupations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effectLst/>
                <a:uLnTx/>
                <a:uFillTx/>
                <a:latin typeface="Calibri" panose="020F0502020204030204" pitchFamily="34" charset="0"/>
                <a:ea typeface="Open Sans Semibold" panose="020B0606030504020204" pitchFamily="34" charset="0"/>
                <a:cs typeface="Calibri" panose="020F0502020204030204" pitchFamily="34" charset="0"/>
              </a:rPr>
              <a:t>Mechanical and Aerospace Engineering</a:t>
            </a:r>
          </a:p>
        </p:txBody>
      </p:sp>
      <p:sp>
        <p:nvSpPr>
          <p:cNvPr id="46" name="Double Bracket 45">
            <a:extLst>
              <a:ext uri="{FF2B5EF4-FFF2-40B4-BE49-F238E27FC236}">
                <a16:creationId xmlns:a16="http://schemas.microsoft.com/office/drawing/2014/main" id="{29723102-B029-6046-AE5F-B64631A4EF05}"/>
              </a:ext>
              <a:ext uri="{C183D7F6-B498-43B3-948B-1728B52AA6E4}">
                <adec:decorative xmlns:adec="http://schemas.microsoft.com/office/drawing/2017/decorative" val="1"/>
              </a:ext>
            </a:extLst>
          </p:cNvPr>
          <p:cNvSpPr/>
          <p:nvPr/>
        </p:nvSpPr>
        <p:spPr>
          <a:xfrm>
            <a:off x="5314415" y="6545185"/>
            <a:ext cx="1899685" cy="1073759"/>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CE42AF-E901-D54D-9617-6AE15DB37D6C}"/>
              </a:ext>
            </a:extLst>
          </p:cNvPr>
          <p:cNvSpPr txBox="1"/>
          <p:nvPr/>
        </p:nvSpPr>
        <p:spPr>
          <a:xfrm>
            <a:off x="5386112" y="6562376"/>
            <a:ext cx="1845403" cy="524542"/>
          </a:xfrm>
          <a:prstGeom prst="rect">
            <a:avLst/>
          </a:prstGeom>
          <a:noFill/>
        </p:spPr>
        <p:txBody>
          <a:bodyPr wrap="square" rtlCol="0">
            <a:noAutofit/>
          </a:bodyPr>
          <a:lstStyle/>
          <a:p>
            <a:pPr lvl="0" defTabSz="1341150">
              <a:lnSpc>
                <a:spcPts val="1200"/>
              </a:lnSpc>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Aerospace Engineering and Operations Technologists </a:t>
            </a:r>
            <a:b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and Technicians</a:t>
            </a:r>
          </a:p>
        </p:txBody>
      </p:sp>
      <p:sp>
        <p:nvSpPr>
          <p:cNvPr id="31" name="TextBox 30">
            <a:extLst>
              <a:ext uri="{FF2B5EF4-FFF2-40B4-BE49-F238E27FC236}">
                <a16:creationId xmlns:a16="http://schemas.microsoft.com/office/drawing/2014/main" id="{6BC50869-F11E-6140-9A7D-20A0EA8F797B}"/>
              </a:ext>
            </a:extLst>
          </p:cNvPr>
          <p:cNvSpPr txBox="1"/>
          <p:nvPr/>
        </p:nvSpPr>
        <p:spPr>
          <a:xfrm>
            <a:off x="5386112" y="7034323"/>
            <a:ext cx="1472476" cy="557571"/>
          </a:xfrm>
          <a:prstGeom prst="rect">
            <a:avLst/>
          </a:prstGeom>
          <a:noFill/>
        </p:spPr>
        <p:txBody>
          <a:bodyPr wrap="square" rtlCol="0">
            <a:noAutofit/>
          </a:bodyPr>
          <a:lstStyle/>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75,660</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85</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21</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45" name="Double Bracket 44">
            <a:extLst>
              <a:ext uri="{FF2B5EF4-FFF2-40B4-BE49-F238E27FC236}">
                <a16:creationId xmlns:a16="http://schemas.microsoft.com/office/drawing/2014/main" id="{3BA72D32-C034-BD46-AA07-443AFE5B1384}"/>
              </a:ext>
              <a:ext uri="{C183D7F6-B498-43B3-948B-1728B52AA6E4}">
                <adec:decorative xmlns:adec="http://schemas.microsoft.com/office/drawing/2017/decorative" val="1"/>
              </a:ext>
            </a:extLst>
          </p:cNvPr>
          <p:cNvSpPr/>
          <p:nvPr/>
        </p:nvSpPr>
        <p:spPr>
          <a:xfrm>
            <a:off x="5315685" y="7709564"/>
            <a:ext cx="1899686" cy="771173"/>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322A8830-FB08-DD4C-9E74-0415193C983F}"/>
              </a:ext>
            </a:extLst>
          </p:cNvPr>
          <p:cNvSpPr txBox="1"/>
          <p:nvPr/>
        </p:nvSpPr>
        <p:spPr>
          <a:xfrm>
            <a:off x="5377879" y="7713903"/>
            <a:ext cx="1821043" cy="238027"/>
          </a:xfrm>
          <a:prstGeom prst="rect">
            <a:avLst/>
          </a:prstGeom>
          <a:noFill/>
        </p:spPr>
        <p:txBody>
          <a:bodyPr wrap="square" rtlCol="0">
            <a:noAutofit/>
          </a:bodyPr>
          <a:lstStyle/>
          <a:p>
            <a:pPr lvl="0" defTabSz="1341150">
              <a:buClr>
                <a:prstClr val="black"/>
              </a:buClr>
              <a:buSzPts val="800"/>
              <a:defRPr/>
            </a:pPr>
            <a:r>
              <a:rPr lang="en-US" sz="1100" b="1" i="1"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Mechanical Engineers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53A39835-03FC-214F-8A58-02640F31131C}"/>
              </a:ext>
            </a:extLst>
          </p:cNvPr>
          <p:cNvSpPr txBox="1"/>
          <p:nvPr/>
        </p:nvSpPr>
        <p:spPr>
          <a:xfrm>
            <a:off x="5386112" y="7893171"/>
            <a:ext cx="1537403" cy="564519"/>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103,189</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1,455</a:t>
            </a:r>
          </a:p>
          <a:p>
            <a:pPr lvl="0" defTabSz="1341150">
              <a:lnSpc>
                <a:spcPts val="1250"/>
              </a:lnSpc>
              <a:buClr>
                <a:prstClr val="black"/>
              </a:buClr>
              <a:buSzPts val="800"/>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18%</a:t>
            </a:r>
            <a:b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endParaRPr kumimoji="0" lang="en-US" sz="900" b="1" i="1" u="none" strike="noStrike" kern="1200" cap="none" spc="0" normalizeH="0" baseline="0" noProof="0" dirty="0">
              <a:ln>
                <a:noFill/>
              </a:ln>
              <a:solidFill>
                <a:srgbClr val="3863AF"/>
              </a:solidFill>
              <a:effectLst/>
              <a:uLnTx/>
              <a:uFillTx/>
              <a:latin typeface="Calibri" panose="020F0502020204030204" pitchFamily="34" charset="0"/>
              <a:ea typeface="Open Sans Semibold" panose="020B0606030504020204" pitchFamily="34" charset="0"/>
              <a:cs typeface="Calibri" panose="020F0502020204030204" pitchFamily="34" charset="0"/>
            </a:endParaRP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 </a:t>
            </a:r>
          </a:p>
        </p:txBody>
      </p:sp>
      <p:sp>
        <p:nvSpPr>
          <p:cNvPr id="32" name="Double Bracket 31">
            <a:extLst>
              <a:ext uri="{FF2B5EF4-FFF2-40B4-BE49-F238E27FC236}">
                <a16:creationId xmlns:a16="http://schemas.microsoft.com/office/drawing/2014/main" id="{C158C378-9848-B245-98F2-BA389079EE25}"/>
              </a:ext>
              <a:ext uri="{C183D7F6-B498-43B3-948B-1728B52AA6E4}">
                <adec:decorative xmlns:adec="http://schemas.microsoft.com/office/drawing/2017/decorative" val="1"/>
              </a:ext>
            </a:extLst>
          </p:cNvPr>
          <p:cNvSpPr/>
          <p:nvPr/>
        </p:nvSpPr>
        <p:spPr>
          <a:xfrm>
            <a:off x="5315685" y="8571775"/>
            <a:ext cx="1901952" cy="770038"/>
          </a:xfrm>
          <a:prstGeom prst="bracketPair">
            <a:avLst/>
          </a:prstGeom>
          <a:solidFill>
            <a:schemeClr val="bg1">
              <a:alpha val="60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86836B01-57B0-8443-920B-F0A28CAAA2E7}"/>
              </a:ext>
            </a:extLst>
          </p:cNvPr>
          <p:cNvSpPr txBox="1"/>
          <p:nvPr/>
        </p:nvSpPr>
        <p:spPr>
          <a:xfrm>
            <a:off x="5386112" y="8575585"/>
            <a:ext cx="1934240" cy="198601"/>
          </a:xfrm>
          <a:prstGeom prst="rect">
            <a:avLst/>
          </a:prstGeom>
          <a:noFill/>
        </p:spPr>
        <p:txBody>
          <a:bodyPr wrap="square" rtlCol="0">
            <a:noAutofit/>
          </a:bodyPr>
          <a:lstStyle/>
          <a:p>
            <a:pPr lvl="0" defTabSz="1341150">
              <a:buClr>
                <a:prstClr val="black"/>
              </a:buClr>
              <a:buSzPts val="800"/>
              <a:defRPr/>
            </a:pPr>
            <a:r>
              <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sym typeface="Calibri"/>
              </a:rPr>
              <a:t>Aerospace Engineers</a:t>
            </a:r>
            <a:endParaRPr kumimoji="0" lang="en-US" sz="1100" b="1" i="1" u="none" strike="noStrike" kern="1200" cap="none" spc="0" normalizeH="0" baseline="0" noProof="0" dirty="0">
              <a:ln>
                <a:noFill/>
              </a:ln>
              <a:solidFill>
                <a:srgbClr val="012169"/>
              </a:solidFill>
              <a:effectLst/>
              <a:uLnTx/>
              <a:uFillTx/>
              <a:latin typeface="Calibri" panose="020F0502020204030204" pitchFamily="34" charset="0"/>
              <a:ea typeface="Open Sans Semibold" panose="020B060603050402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0CF72ED8-415F-D540-AFCF-1D88EE060DD3}"/>
              </a:ext>
            </a:extLst>
          </p:cNvPr>
          <p:cNvSpPr txBox="1"/>
          <p:nvPr/>
        </p:nvSpPr>
        <p:spPr>
          <a:xfrm>
            <a:off x="5382382" y="8764468"/>
            <a:ext cx="1585626" cy="557647"/>
          </a:xfrm>
          <a:prstGeom prst="rect">
            <a:avLst/>
          </a:prstGeom>
          <a:noFill/>
        </p:spPr>
        <p:txBody>
          <a:bodyPr wrap="square" rtlCol="0">
            <a:noAutofit/>
          </a:bodyPr>
          <a:lstStyle/>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Median Wage: </a:t>
            </a:r>
            <a:r>
              <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$127,870</a:t>
            </a:r>
            <a:endParaRPr kumimoji="0" lang="en-US" sz="100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lvl="0" defTabSz="1341150">
              <a:lnSpc>
                <a:spcPts val="1250"/>
              </a:lnSpc>
              <a:buClr>
                <a:prstClr val="black"/>
              </a:buClr>
              <a:buSzPts val="800"/>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rPr>
              <a:t>Annual Openings: 429</a:t>
            </a:r>
          </a:p>
          <a:p>
            <a:pPr marL="0" marR="0" lvl="0" indent="0" algn="l" defTabSz="1341150" rtl="0" eaLnBrk="1" fontAlgn="auto" latinLnBrk="0" hangingPunct="1">
              <a:lnSpc>
                <a:spcPts val="1250"/>
              </a:lnSpc>
              <a:spcBef>
                <a:spcPts val="0"/>
              </a:spcBef>
              <a:spcAft>
                <a:spcPts val="0"/>
              </a:spcAft>
              <a:buClr>
                <a:prstClr val="black"/>
              </a:buClr>
              <a:buSzPts val="800"/>
              <a:buFontTx/>
              <a:buNone/>
              <a:tabLst/>
              <a:defRPr/>
            </a:pPr>
            <a:r>
              <a:rPr lang="en-US" sz="10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10-Year </a:t>
            </a: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Growth: 18%</a:t>
            </a:r>
          </a:p>
        </p:txBody>
      </p:sp>
      <p:pic>
        <p:nvPicPr>
          <p:cNvPr id="37" name="Google Shape;171;p1" descr="TEA Logo">
            <a:extLst>
              <a:ext uri="{FF2B5EF4-FFF2-40B4-BE49-F238E27FC236}">
                <a16:creationId xmlns:a16="http://schemas.microsoft.com/office/drawing/2014/main" id="{F1D9B042-B00B-E342-917C-8358BF8F9561}"/>
              </a:ext>
            </a:extLst>
          </p:cNvPr>
          <p:cNvPicPr preferRelativeResize="0"/>
          <p:nvPr/>
        </p:nvPicPr>
        <p:blipFill rotWithShape="1">
          <a:blip r:embed="rId4">
            <a:alphaModFix/>
          </a:blip>
          <a:srcRect/>
          <a:stretch/>
        </p:blipFill>
        <p:spPr>
          <a:xfrm>
            <a:off x="146880" y="9628246"/>
            <a:ext cx="705086" cy="352543"/>
          </a:xfrm>
          <a:prstGeom prst="rect">
            <a:avLst/>
          </a:prstGeom>
          <a:noFill/>
          <a:ln>
            <a:noFill/>
          </a:ln>
        </p:spPr>
      </p:pic>
      <p:sp>
        <p:nvSpPr>
          <p:cNvPr id="19" name="TextBox 2">
            <a:extLst>
              <a:ext uri="{FF2B5EF4-FFF2-40B4-BE49-F238E27FC236}">
                <a16:creationId xmlns:a16="http://schemas.microsoft.com/office/drawing/2014/main" id="{9940EE55-10AE-FB75-17F0-23B1E9FF1C7D}"/>
              </a:ext>
            </a:extLst>
          </p:cNvPr>
          <p:cNvSpPr txBox="1"/>
          <p:nvPr/>
        </p:nvSpPr>
        <p:spPr>
          <a:xfrm>
            <a:off x="815846" y="9579477"/>
            <a:ext cx="3754879" cy="4385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850"/>
              </a:lnSpc>
            </a:pPr>
            <a:r>
              <a:rPr lang="en-US" sz="75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Successful completion of the Mechanical and Aerospace Engineering program of study will fulfill requirements of  STEM endorsement if the math and science requirements are met or the Business and Industry endorsement.</a:t>
            </a:r>
          </a:p>
        </p:txBody>
      </p:sp>
      <p:sp>
        <p:nvSpPr>
          <p:cNvPr id="16" name="TextBox 15">
            <a:extLst>
              <a:ext uri="{FF2B5EF4-FFF2-40B4-BE49-F238E27FC236}">
                <a16:creationId xmlns:a16="http://schemas.microsoft.com/office/drawing/2014/main" id="{C88A1240-3C54-491A-2E34-444C6D34CFE5}"/>
              </a:ext>
            </a:extLst>
          </p:cNvPr>
          <p:cNvSpPr txBox="1"/>
          <p:nvPr/>
        </p:nvSpPr>
        <p:spPr>
          <a:xfrm>
            <a:off x="4683476" y="9364887"/>
            <a:ext cx="2650212" cy="184666"/>
          </a:xfrm>
          <a:prstGeom prst="rect">
            <a:avLst/>
          </a:prstGeom>
          <a:noFill/>
        </p:spPr>
        <p:txBody>
          <a:bodyPr wrap="square" rtlCol="0">
            <a:spAutoFit/>
          </a:bodyPr>
          <a:lstStyle/>
          <a:p>
            <a:r>
              <a:rPr lang="en-US" sz="600" b="0" i="0" u="none" strike="noStrike" dirty="0">
                <a:solidFill>
                  <a:srgbClr val="000000"/>
                </a:solidFill>
                <a:effectLst/>
              </a:rPr>
              <a:t>Data Source: TexasWages, Texas Workforce Commission. Retrieved 3/8/2024.</a:t>
            </a:r>
            <a:endParaRPr lang="en-US" sz="600" dirty="0">
              <a:solidFill>
                <a:schemeClr val="tx2"/>
              </a:solidFill>
              <a:ea typeface="Open Sans Light" panose="020B0606030504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F6F33075-D7BE-9844-B591-8634CC78455F}"/>
              </a:ext>
              <a:ext uri="{C183D7F6-B498-43B3-948B-1728B52AA6E4}">
                <adec:decorative xmlns:adec="http://schemas.microsoft.com/office/drawing/2017/decorative" val="0"/>
              </a:ext>
            </a:extLst>
          </p:cNvPr>
          <p:cNvPicPr>
            <a:picLocks noChangeAspect="1"/>
          </p:cNvPicPr>
          <p:nvPr/>
        </p:nvPicPr>
        <p:blipFill>
          <a:blip r:embed="rId5"/>
          <a:srcRect l="398" r="398"/>
          <a:stretch/>
        </p:blipFill>
        <p:spPr>
          <a:xfrm>
            <a:off x="4736238" y="9501837"/>
            <a:ext cx="493776" cy="497739"/>
          </a:xfrm>
          <a:prstGeom prst="rect">
            <a:avLst/>
          </a:prstGeom>
        </p:spPr>
      </p:pic>
      <p:sp>
        <p:nvSpPr>
          <p:cNvPr id="43" name="TextBox 42">
            <a:extLst>
              <a:ext uri="{FF2B5EF4-FFF2-40B4-BE49-F238E27FC236}">
                <a16:creationId xmlns:a16="http://schemas.microsoft.com/office/drawing/2014/main" id="{D7CE7F4C-068A-2546-9291-E776EDA7D48E}"/>
              </a:ext>
            </a:extLst>
          </p:cNvPr>
          <p:cNvSpPr txBox="1"/>
          <p:nvPr/>
        </p:nvSpPr>
        <p:spPr>
          <a:xfrm>
            <a:off x="5172689" y="9498621"/>
            <a:ext cx="2205504" cy="519438"/>
          </a:xfrm>
          <a:prstGeom prst="rect">
            <a:avLst/>
          </a:prstGeom>
          <a:noFill/>
        </p:spPr>
        <p:txBody>
          <a:bodyPr wrap="square" rtlCol="0">
            <a:spAutoFit/>
          </a:bodyPr>
          <a:lstStyle/>
          <a:p>
            <a:pPr>
              <a:lnSpc>
                <a:spcPct val="108000"/>
              </a:lnSpc>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rPr>
              <a:t>For more information visit: </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hlinkClick r:id="rId6"/>
              </a:rPr>
              <a:t>https://tea.texas.gov/academics/college-career-and-military-prep/career-and-technical-education/eng-mechanical-and-aerospace-engineering-extended.pdf</a:t>
            </a:r>
            <a:r>
              <a:rPr lang="en-US" sz="600" dirty="0">
                <a:solidFill>
                  <a:schemeClr val="tx2"/>
                </a:solidFill>
                <a:latin typeface="Calibri" panose="020F0502020204030204" pitchFamily="34" charset="0"/>
                <a:ea typeface="Open Sans Light" panose="020B0606030504020204" pitchFamily="34" charset="0"/>
                <a:cs typeface="Calibri" panose="020F0502020204030204" pitchFamily="34" charset="0"/>
              </a:rPr>
              <a:t> </a:t>
            </a:r>
            <a:endParaRPr lang="en-US" sz="600" i="1" dirty="0">
              <a:solidFill>
                <a:schemeClr val="tx2"/>
              </a:solidFill>
              <a:latin typeface="Calibri" panose="020F0502020204030204" pitchFamily="34" charset="0"/>
              <a:ea typeface="Open Sans ExtraBold" panose="020B0606030504020204" pitchFamily="34" charset="0"/>
              <a:cs typeface="Calibri" panose="020F0502020204030204" pitchFamily="34" charset="0"/>
            </a:endParaRPr>
          </a:p>
        </p:txBody>
      </p:sp>
      <p:pic>
        <p:nvPicPr>
          <p:cNvPr id="39" name="Picture 38">
            <a:extLst>
              <a:ext uri="{FF2B5EF4-FFF2-40B4-BE49-F238E27FC236}">
                <a16:creationId xmlns:a16="http://schemas.microsoft.com/office/drawing/2014/main" id="{42F6463D-DDA7-F843-AB15-C2ABD0D5C6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6968008" y="3220755"/>
            <a:ext cx="610355" cy="589548"/>
          </a:xfrm>
          <a:prstGeom prst="rect">
            <a:avLst/>
          </a:prstGeom>
        </p:spPr>
      </p:pic>
      <p:pic>
        <p:nvPicPr>
          <p:cNvPr id="49" name="Picture 48">
            <a:extLst>
              <a:ext uri="{FF2B5EF4-FFF2-40B4-BE49-F238E27FC236}">
                <a16:creationId xmlns:a16="http://schemas.microsoft.com/office/drawing/2014/main" id="{9C215D3E-B4C3-D846-AA02-4E77213044A2}"/>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1186" y="2185965"/>
            <a:ext cx="610354" cy="589547"/>
          </a:xfrm>
          <a:prstGeom prst="rect">
            <a:avLst/>
          </a:prstGeom>
        </p:spPr>
      </p:pic>
      <p:pic>
        <p:nvPicPr>
          <p:cNvPr id="41" name="Picture 40">
            <a:extLst>
              <a:ext uri="{FF2B5EF4-FFF2-40B4-BE49-F238E27FC236}">
                <a16:creationId xmlns:a16="http://schemas.microsoft.com/office/drawing/2014/main" id="{E87636A2-C85C-4446-99E9-B5ACC56AFC82}"/>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770862" y="6205347"/>
            <a:ext cx="605475" cy="591714"/>
          </a:xfrm>
          <a:prstGeom prst="rect">
            <a:avLst/>
          </a:prstGeom>
        </p:spPr>
      </p:pic>
      <p:pic>
        <p:nvPicPr>
          <p:cNvPr id="50" name="Picture 49">
            <a:extLst>
              <a:ext uri="{FF2B5EF4-FFF2-40B4-BE49-F238E27FC236}">
                <a16:creationId xmlns:a16="http://schemas.microsoft.com/office/drawing/2014/main" id="{28D6647D-61F6-B846-B785-CD8FDA6A8838}"/>
              </a:ext>
              <a:ext uri="{C183D7F6-B498-43B3-948B-1728B52AA6E4}">
                <adec:decorative xmlns:adec="http://schemas.microsoft.com/office/drawing/2017/decorative" val="1"/>
              </a:ext>
            </a:extLst>
          </p:cNvPr>
          <p:cNvPicPr>
            <a:picLocks noChangeAspect="1"/>
          </p:cNvPicPr>
          <p:nvPr/>
        </p:nvPicPr>
        <p:blipFill rotWithShape="1">
          <a:blip r:embed="rId10"/>
          <a:srcRect b="44978"/>
          <a:stretch/>
        </p:blipFill>
        <p:spPr>
          <a:xfrm>
            <a:off x="5316058" y="2142191"/>
            <a:ext cx="2456342" cy="760513"/>
          </a:xfrm>
          <a:prstGeom prst="rect">
            <a:avLst/>
          </a:prstGeom>
        </p:spPr>
      </p:pic>
      <p:pic>
        <p:nvPicPr>
          <p:cNvPr id="51" name="Picture 50">
            <a:extLst>
              <a:ext uri="{FF2B5EF4-FFF2-40B4-BE49-F238E27FC236}">
                <a16:creationId xmlns:a16="http://schemas.microsoft.com/office/drawing/2014/main" id="{1828BD70-4FF9-724E-8C0F-B0F263979331}"/>
              </a:ext>
              <a:ext uri="{C183D7F6-B498-43B3-948B-1728B52AA6E4}">
                <adec:decorative xmlns:adec="http://schemas.microsoft.com/office/drawing/2017/decorative" val="1"/>
              </a:ext>
            </a:extLst>
          </p:cNvPr>
          <p:cNvPicPr>
            <a:picLocks noChangeAspect="1"/>
          </p:cNvPicPr>
          <p:nvPr/>
        </p:nvPicPr>
        <p:blipFill rotWithShape="1">
          <a:blip r:embed="rId11"/>
          <a:srcRect l="84867" t="21837" r="1440" b="60801"/>
          <a:stretch/>
        </p:blipFill>
        <p:spPr>
          <a:xfrm>
            <a:off x="4684785" y="2141444"/>
            <a:ext cx="909624" cy="768676"/>
          </a:xfrm>
          <a:prstGeom prst="rect">
            <a:avLst/>
          </a:prstGeom>
        </p:spPr>
      </p:pic>
      <p:sp>
        <p:nvSpPr>
          <p:cNvPr id="40" name="TextBox 39">
            <a:extLst>
              <a:ext uri="{FF2B5EF4-FFF2-40B4-BE49-F238E27FC236}">
                <a16:creationId xmlns:a16="http://schemas.microsoft.com/office/drawing/2014/main" id="{26169418-1057-DF4C-81C9-FF4424EE8A44}"/>
              </a:ext>
            </a:extLst>
          </p:cNvPr>
          <p:cNvSpPr txBox="1"/>
          <p:nvPr/>
        </p:nvSpPr>
        <p:spPr>
          <a:xfrm>
            <a:off x="6688667" y="50463"/>
            <a:ext cx="4401776" cy="200055"/>
          </a:xfrm>
          <a:prstGeom prst="rect">
            <a:avLst/>
          </a:prstGeom>
          <a:noFill/>
        </p:spPr>
        <p:txBody>
          <a:bodyPr wrap="square">
            <a:spAutoFit/>
          </a:bodyPr>
          <a:lstStyle/>
          <a:p>
            <a:r>
              <a:rPr lang="en-US" sz="700" i="1" dirty="0"/>
              <a:t>Revised–November 2025</a:t>
            </a:r>
          </a:p>
        </p:txBody>
      </p:sp>
    </p:spTree>
    <p:extLst>
      <p:ext uri="{BB962C8B-B14F-4D97-AF65-F5344CB8AC3E}">
        <p14:creationId xmlns:p14="http://schemas.microsoft.com/office/powerpoint/2010/main" val="4075348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Mechanical and Aerospace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2</a:t>
            </a:r>
            <a:endParaRPr lang="en-US" sz="800" dirty="0">
              <a:solidFill>
                <a:schemeClr val="bg1"/>
              </a:solidFill>
            </a:endParaRPr>
          </a:p>
        </p:txBody>
      </p:sp>
      <p:sp>
        <p:nvSpPr>
          <p:cNvPr id="8" name="TextBox 7">
            <a:extLst>
              <a:ext uri="{FF2B5EF4-FFF2-40B4-BE49-F238E27FC236}">
                <a16:creationId xmlns:a16="http://schemas.microsoft.com/office/drawing/2014/main" id="{17701B08-FFFA-6384-9F11-AB65FA4C45BA}"/>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9" name="TextBox 8">
            <a:extLst>
              <a:ext uri="{FF2B5EF4-FFF2-40B4-BE49-F238E27FC236}">
                <a16:creationId xmlns:a16="http://schemas.microsoft.com/office/drawing/2014/main" id="{0EEC41D2-0C50-AF39-5DFE-7AEEB52F68FC}"/>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Mechanical and Aerospace</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 Engineering</a:t>
            </a:r>
          </a:p>
        </p:txBody>
      </p:sp>
      <p:sp>
        <p:nvSpPr>
          <p:cNvPr id="5" name="TextBox 4">
            <a:extLst>
              <a:ext uri="{FF2B5EF4-FFF2-40B4-BE49-F238E27FC236}">
                <a16:creationId xmlns:a16="http://schemas.microsoft.com/office/drawing/2014/main" id="{4D685993-989E-0B12-7E11-DBAB7E8BB9BA}"/>
              </a:ext>
            </a:extLst>
          </p:cNvPr>
          <p:cNvSpPr txBox="1"/>
          <p:nvPr/>
        </p:nvSpPr>
        <p:spPr>
          <a:xfrm>
            <a:off x="-996" y="111049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4" name="Round Diagonal Corner Rectangle 3">
            <a:extLst>
              <a:ext uri="{FF2B5EF4-FFF2-40B4-BE49-F238E27FC236}">
                <a16:creationId xmlns:a16="http://schemas.microsoft.com/office/drawing/2014/main" id="{1FC84E31-D3E9-4645-AA27-E5CE8D61FC16}"/>
              </a:ext>
              <a:ext uri="{C183D7F6-B498-43B3-948B-1728B52AA6E4}">
                <adec:decorative xmlns:adec="http://schemas.microsoft.com/office/drawing/2017/decorative" val="1"/>
              </a:ext>
            </a:extLst>
          </p:cNvPr>
          <p:cNvSpPr/>
          <p:nvPr/>
        </p:nvSpPr>
        <p:spPr>
          <a:xfrm rot="16200000">
            <a:off x="-122678" y="2087931"/>
            <a:ext cx="1126254" cy="411242"/>
          </a:xfrm>
          <a:prstGeom prst="round2DiagRect">
            <a:avLst/>
          </a:prstGeom>
          <a:solidFill>
            <a:srgbClr val="0121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5" name="Google Shape;187;p2">
            <a:extLst>
              <a:ext uri="{FF2B5EF4-FFF2-40B4-BE49-F238E27FC236}">
                <a16:creationId xmlns:a16="http://schemas.microsoft.com/office/drawing/2014/main" id="{1C3E5367-D893-F547-8939-44BE478A0AB2}"/>
              </a:ext>
            </a:extLst>
          </p:cNvPr>
          <p:cNvSpPr txBox="1"/>
          <p:nvPr/>
        </p:nvSpPr>
        <p:spPr>
          <a:xfrm rot="16200000">
            <a:off x="-66401" y="2139684"/>
            <a:ext cx="1013698" cy="30773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1</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11" name="Google Shape;188;p2">
            <a:extLst>
              <a:ext uri="{FF2B5EF4-FFF2-40B4-BE49-F238E27FC236}">
                <a16:creationId xmlns:a16="http://schemas.microsoft.com/office/drawing/2014/main" id="{F231F47B-A0A3-B3FE-4934-6F85AFEC1C7D}"/>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376008478"/>
              </p:ext>
            </p:extLst>
          </p:nvPr>
        </p:nvGraphicFramePr>
        <p:xfrm>
          <a:off x="818778" y="1579197"/>
          <a:ext cx="6437376" cy="435259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3903870355"/>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2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tc>
                  <a:txBody>
                    <a:bodyPr/>
                    <a:lstStyle/>
                    <a:p>
                      <a:pPr marL="0" marR="0" lvl="0" indent="0" algn="r" rtl="0">
                        <a:lnSpc>
                          <a:spcPts val="12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012169"/>
                    </a:solidFill>
                  </a:tcPr>
                </a:tc>
                <a:extLst>
                  <a:ext uri="{0D108BD9-81ED-4DB2-BD59-A6C34878D82A}">
                    <a16:rowId xmlns:a16="http://schemas.microsoft.com/office/drawing/2014/main" val="10000"/>
                  </a:ext>
                </a:extLst>
              </a:tr>
              <a:tr h="519286">
                <a:tc>
                  <a:txBody>
                    <a:bodyPr/>
                    <a:lstStyle/>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Principles of Applied Engineering*</a:t>
                      </a:r>
                    </a:p>
                    <a:p>
                      <a:pPr marL="9525"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endParaRPr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49756">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Physics for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13037150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One credit of Algebra I and one credit of chemistry, physics, or Integrated Physics and Chemistry (IPC)</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dirty="0"/>
                        <a:t>Recommended Prerequisites: </a:t>
                      </a:r>
                      <a:r>
                        <a:rPr lang="en-US" sz="900" dirty="0"/>
                        <a:t>None</a:t>
                      </a:r>
                    </a:p>
                    <a:p>
                      <a:pPr marL="0" marR="0" lvl="0" indent="0" algn="l" rtl="0">
                        <a:lnSpc>
                          <a:spcPct val="100000"/>
                        </a:lnSpc>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79120">
                <a:tc>
                  <a:txBody>
                    <a:bodyPr/>
                    <a:lstStyle/>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Introduction to Aerospace and Aviation*</a:t>
                      </a:r>
                    </a:p>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N1304672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b="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endPar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7136626"/>
                  </a:ext>
                </a:extLst>
              </a:tr>
              <a:tr h="579120">
                <a:tc>
                  <a:txBody>
                    <a:bodyPr/>
                    <a:lstStyle/>
                    <a:p>
                      <a:pPr marL="0" marR="0" lvl="0" indent="0" algn="l" rtl="0">
                        <a:lnSpc>
                          <a:spcPts val="11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Introduction to Computer-Aided Design and Drafting*</a:t>
                      </a:r>
                    </a:p>
                    <a:p>
                      <a:pPr marL="9525" marR="0" lvl="0" indent="0" algn="l" defTabSz="1341150" rtl="0" eaLnBrk="1" fontAlgn="auto" latinLnBrk="0" hangingPunct="1">
                        <a:lnSpc>
                          <a:spcPts val="11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13037350 (1 credit)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 Principles of Architecture and Design, or Principles of Manufacturing</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42242243"/>
                  </a:ext>
                </a:extLst>
              </a:tr>
              <a:tr h="510540">
                <a:tc>
                  <a:txBody>
                    <a:bodyPr/>
                    <a:lstStyle/>
                    <a:p>
                      <a:pPr marL="0" marR="0" lvl="0" indent="0" algn="l" defTabSz="777240" rtl="0" eaLnBrk="1" fontAlgn="auto" latinLnBrk="0" hangingPunct="1">
                        <a:lnSpc>
                          <a:spcPts val="12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Process*</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ts val="12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12756001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Principles of Applied Engineering</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200"/>
                        </a:lnSpc>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966642"/>
                  </a:ext>
                </a:extLst>
              </a:tr>
            </a:tbl>
          </a:graphicData>
        </a:graphic>
      </p:graphicFrame>
      <p:sp>
        <p:nvSpPr>
          <p:cNvPr id="21" name="Round Diagonal Corner Rectangle 20">
            <a:extLst>
              <a:ext uri="{FF2B5EF4-FFF2-40B4-BE49-F238E27FC236}">
                <a16:creationId xmlns:a16="http://schemas.microsoft.com/office/drawing/2014/main" id="{02FF7C61-5889-014E-A200-83B321531DD7}"/>
              </a:ext>
              <a:ext uri="{C183D7F6-B498-43B3-948B-1728B52AA6E4}">
                <adec:decorative xmlns:adec="http://schemas.microsoft.com/office/drawing/2017/decorative" val="1"/>
              </a:ext>
            </a:extLst>
          </p:cNvPr>
          <p:cNvSpPr/>
          <p:nvPr/>
        </p:nvSpPr>
        <p:spPr>
          <a:xfrm rot="16200000">
            <a:off x="-115944" y="6608898"/>
            <a:ext cx="1126254" cy="4112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3" name="Google Shape;187;p2">
            <a:extLst>
              <a:ext uri="{FF2B5EF4-FFF2-40B4-BE49-F238E27FC236}">
                <a16:creationId xmlns:a16="http://schemas.microsoft.com/office/drawing/2014/main" id="{637971F6-B1B7-A64D-BA50-C97F2DEE90C7}"/>
              </a:ext>
            </a:extLst>
          </p:cNvPr>
          <p:cNvSpPr txBox="1"/>
          <p:nvPr/>
        </p:nvSpPr>
        <p:spPr>
          <a:xfrm rot="16200000">
            <a:off x="-59666" y="6660651"/>
            <a:ext cx="1013698" cy="307736"/>
          </a:xfrm>
          <a:prstGeom prst="rect">
            <a:avLst/>
          </a:prstGeom>
          <a:solidFill>
            <a:schemeClr val="accent1"/>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2</a:t>
            </a:r>
            <a:endParaRPr kumimoji="0" sz="1400" b="0" i="0" u="none" strike="noStrike" kern="1200" cap="none" spc="0" normalizeH="0" baseline="0" noProof="0" dirty="0">
              <a:ln>
                <a:noFill/>
              </a:ln>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55" name="Google Shape;188;p2">
            <a:extLst>
              <a:ext uri="{FF2B5EF4-FFF2-40B4-BE49-F238E27FC236}">
                <a16:creationId xmlns:a16="http://schemas.microsoft.com/office/drawing/2014/main" id="{C8ABB4AB-0B72-794F-BE18-FF28BD9BDE44}"/>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401286954"/>
              </p:ext>
            </p:extLst>
          </p:nvPr>
        </p:nvGraphicFramePr>
        <p:xfrm>
          <a:off x="818778" y="6089800"/>
          <a:ext cx="6437376" cy="2065930"/>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330543124"/>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Corequisites </a:t>
                      </a: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sym typeface="Calibri"/>
                        </a:rPr>
                        <a:t> </a:t>
                      </a:r>
                      <a:endParaRPr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r" rtl="0">
                        <a:spcBef>
                          <a:spcPts val="0"/>
                        </a:spcBef>
                        <a:spcAft>
                          <a:spcPts val="0"/>
                        </a:spcAft>
                        <a:buNone/>
                      </a:pPr>
                      <a:r>
                        <a:rPr lang="en-US" sz="1200" b="1" i="0" u="none" strike="noStrike" cap="none" dirty="0">
                          <a:solidFill>
                            <a:schemeClr val="tx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Intermediate Computer-Aided Design and Drafting*</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13037360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mn-lt"/>
                          <a:ea typeface="+mn-ea"/>
                          <a:cs typeface="+mn-cs"/>
                        </a:rPr>
                        <a:t>Architectural Design I, Introduction to Computer-Aided Design and Drafting, or Engineering Design and Presentation</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r>
                        <a:rPr lang="en-US" sz="900" b="0" i="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sym typeface="Calibri"/>
                        </a:rPr>
                        <a:t>1. Engineering </a:t>
                      </a: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Aerospace Design I*</a:t>
                      </a:r>
                    </a:p>
                    <a:p>
                      <a:pPr marL="9525" marR="0" lvl="0" indent="0" algn="l" defTabSz="1341150" rtl="0" eaLnBrk="1" fontAlgn="auto" latinLnBrk="0" hangingPunct="1">
                        <a:lnSpc>
                          <a:spcPct val="100000"/>
                        </a:lnSpc>
                        <a:spcBef>
                          <a:spcPts val="0"/>
                        </a:spcBef>
                        <a:spcAft>
                          <a:spcPts val="0"/>
                        </a:spcAft>
                        <a:buClr>
                          <a:srgbClr val="000000"/>
                        </a:buClr>
                        <a:buSzPts val="1000"/>
                        <a:buFont typeface="Calibri"/>
                        <a:buNone/>
                        <a:tabLst/>
                        <a:defRPr/>
                      </a:pPr>
                      <a:r>
                        <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12756040 (1 credit)</a:t>
                      </a:r>
                      <a:endParaRPr kumimoji="0" lang="en-US" sz="10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mn-lt"/>
                          <a:ea typeface="+mn-ea"/>
                          <a:cs typeface="+mn-cs"/>
                        </a:rPr>
                        <a:t>Algebra I</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Geometry</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87387735"/>
                  </a:ext>
                </a:extLst>
              </a:tr>
            </a:tbl>
          </a:graphicData>
        </a:graphic>
      </p:graphicFrame>
      <p:sp>
        <p:nvSpPr>
          <p:cNvPr id="72" name="TextBox 71">
            <a:extLst>
              <a:ext uri="{FF2B5EF4-FFF2-40B4-BE49-F238E27FC236}">
                <a16:creationId xmlns:a16="http://schemas.microsoft.com/office/drawing/2014/main" id="{71D09B68-BDB8-5C46-B0D4-323B0D03553B}"/>
              </a:ext>
            </a:extLst>
          </p:cNvPr>
          <p:cNvSpPr txBox="1"/>
          <p:nvPr/>
        </p:nvSpPr>
        <p:spPr>
          <a:xfrm>
            <a:off x="719604" y="8127827"/>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Mechanical and Aerospace Engineering</a:t>
            </a:r>
          </a:p>
        </p:txBody>
      </p:sp>
      <p:sp>
        <p:nvSpPr>
          <p:cNvPr id="33" name="Google Shape;195;p2">
            <a:extLst>
              <a:ext uri="{FF2B5EF4-FFF2-40B4-BE49-F238E27FC236}">
                <a16:creationId xmlns:a16="http://schemas.microsoft.com/office/drawing/2014/main" id="{1FBD83F2-1A7F-CF40-A200-125D2971FFB6}"/>
              </a:ext>
            </a:extLst>
          </p:cNvPr>
          <p:cNvSpPr txBox="1"/>
          <p:nvPr/>
        </p:nvSpPr>
        <p:spPr>
          <a:xfrm>
            <a:off x="0" y="9231827"/>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37" name="Google Shape;171;p1" descr="TEA Logo">
            <a:extLst>
              <a:ext uri="{FF2B5EF4-FFF2-40B4-BE49-F238E27FC236}">
                <a16:creationId xmlns:a16="http://schemas.microsoft.com/office/drawing/2014/main" id="{F1D9B042-B00B-E342-917C-8358BF8F9561}"/>
              </a:ext>
              <a:ext uri="{C183D7F6-B498-43B3-948B-1728B52AA6E4}">
                <adec:decorative xmlns:adec="http://schemas.microsoft.com/office/drawing/2017/decorative" val="0"/>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36" name="TextBox 35">
            <a:extLst>
              <a:ext uri="{FF2B5EF4-FFF2-40B4-BE49-F238E27FC236}">
                <a16:creationId xmlns:a16="http://schemas.microsoft.com/office/drawing/2014/main" id="{1370A37E-2852-6941-A136-3B819AE311F0}"/>
              </a:ext>
            </a:extLst>
          </p:cNvPr>
          <p:cNvSpPr txBox="1"/>
          <p:nvPr/>
        </p:nvSpPr>
        <p:spPr>
          <a:xfrm>
            <a:off x="1055493" y="960336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pic>
        <p:nvPicPr>
          <p:cNvPr id="44" name="Picture 43">
            <a:extLst>
              <a:ext uri="{FF2B5EF4-FFF2-40B4-BE49-F238E27FC236}">
                <a16:creationId xmlns:a16="http://schemas.microsoft.com/office/drawing/2014/main" id="{F0704C2F-5C65-8E4D-B5DB-B1D55EED2F33}"/>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95744" y="6704931"/>
            <a:ext cx="438912" cy="417834"/>
          </a:xfrm>
          <a:prstGeom prst="rect">
            <a:avLst/>
          </a:prstGeom>
        </p:spPr>
      </p:pic>
      <p:grpSp>
        <p:nvGrpSpPr>
          <p:cNvPr id="2" name="Group 1">
            <a:extLst>
              <a:ext uri="{FF2B5EF4-FFF2-40B4-BE49-F238E27FC236}">
                <a16:creationId xmlns:a16="http://schemas.microsoft.com/office/drawing/2014/main" id="{43F6B834-4A20-DD1D-8D54-CACE529D70EB}"/>
              </a:ext>
              <a:ext uri="{C183D7F6-B498-43B3-948B-1728B52AA6E4}">
                <adec:decorative xmlns:adec="http://schemas.microsoft.com/office/drawing/2017/decorative" val="1"/>
              </a:ext>
            </a:extLst>
          </p:cNvPr>
          <p:cNvGrpSpPr/>
          <p:nvPr/>
        </p:nvGrpSpPr>
        <p:grpSpPr>
          <a:xfrm>
            <a:off x="5558592" y="3536038"/>
            <a:ext cx="953069" cy="438912"/>
            <a:chOff x="5788927" y="3562022"/>
            <a:chExt cx="953069" cy="438912"/>
          </a:xfrm>
        </p:grpSpPr>
        <p:pic>
          <p:nvPicPr>
            <p:cNvPr id="26" name="Picture 25" descr="Transportation, Distribution and Logistics">
              <a:extLst>
                <a:ext uri="{FF2B5EF4-FFF2-40B4-BE49-F238E27FC236}">
                  <a16:creationId xmlns:a16="http://schemas.microsoft.com/office/drawing/2014/main" id="{F8D312CC-07C1-0348-994F-384724D6651B}"/>
                </a:ext>
              </a:extLst>
            </p:cNvPr>
            <p:cNvPicPr preferRelativeResize="0">
              <a:picLocks noChangeAspect="1"/>
            </p:cNvPicPr>
            <p:nvPr/>
          </p:nvPicPr>
          <p:blipFill>
            <a:blip r:embed="rId9"/>
            <a:stretch>
              <a:fillRect/>
            </a:stretch>
          </p:blipFill>
          <p:spPr>
            <a:xfrm>
              <a:off x="6303084" y="3562022"/>
              <a:ext cx="438912" cy="438912"/>
            </a:xfrm>
            <a:prstGeom prst="rect">
              <a:avLst/>
            </a:prstGeom>
          </p:spPr>
        </p:pic>
        <p:pic>
          <p:nvPicPr>
            <p:cNvPr id="29" name="Picture 28" descr="Engineering&#10;">
              <a:extLst>
                <a:ext uri="{FF2B5EF4-FFF2-40B4-BE49-F238E27FC236}">
                  <a16:creationId xmlns:a16="http://schemas.microsoft.com/office/drawing/2014/main" id="{A6B54208-C6BD-424E-8BB2-4FCAFA09CC93}"/>
                </a:ext>
              </a:extLst>
            </p:cNvPr>
            <p:cNvPicPr preferRelativeResize="0">
              <a:picLocks noChangeAspect="1"/>
            </p:cNvPicPr>
            <p:nvPr/>
          </p:nvPicPr>
          <p:blipFill>
            <a:blip r:embed="rId8"/>
            <a:stretch>
              <a:fillRect/>
            </a:stretch>
          </p:blipFill>
          <p:spPr>
            <a:xfrm>
              <a:off x="5788927" y="3572561"/>
              <a:ext cx="438912" cy="417834"/>
            </a:xfrm>
            <a:prstGeom prst="rect">
              <a:avLst/>
            </a:prstGeom>
          </p:spPr>
        </p:pic>
      </p:grpSp>
      <p:pic>
        <p:nvPicPr>
          <p:cNvPr id="31" name="Picture 30">
            <a:extLst>
              <a:ext uri="{FF2B5EF4-FFF2-40B4-BE49-F238E27FC236}">
                <a16:creationId xmlns:a16="http://schemas.microsoft.com/office/drawing/2014/main" id="{9119EF19-022D-4D48-8346-DFBD8D7C2C11}"/>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84344" y="1995083"/>
            <a:ext cx="438912" cy="417835"/>
          </a:xfrm>
          <a:prstGeom prst="rect">
            <a:avLst/>
          </a:prstGeom>
        </p:spPr>
      </p:pic>
      <p:pic>
        <p:nvPicPr>
          <p:cNvPr id="32" name="Picture 31">
            <a:extLst>
              <a:ext uri="{FF2B5EF4-FFF2-40B4-BE49-F238E27FC236}">
                <a16:creationId xmlns:a16="http://schemas.microsoft.com/office/drawing/2014/main" id="{6C586488-DD3A-D347-8F38-45CC1C950354}"/>
              </a:ext>
              <a:ext uri="{C183D7F6-B498-43B3-948B-1728B52AA6E4}">
                <adec:decorative xmlns:adec="http://schemas.microsoft.com/office/drawing/2017/decorative" val="1"/>
              </a:ext>
            </a:extLst>
          </p:cNvPr>
          <p:cNvPicPr preferRelativeResize="0">
            <a:picLocks noChangeAspect="1"/>
          </p:cNvPicPr>
          <p:nvPr/>
        </p:nvPicPr>
        <p:blipFill>
          <a:blip r:embed="rId10"/>
          <a:stretch>
            <a:fillRect/>
          </a:stretch>
        </p:blipFill>
        <p:spPr>
          <a:xfrm>
            <a:off x="6234656" y="1978117"/>
            <a:ext cx="438912" cy="438912"/>
          </a:xfrm>
          <a:prstGeom prst="rect">
            <a:avLst/>
          </a:prstGeom>
        </p:spPr>
      </p:pic>
      <p:pic>
        <p:nvPicPr>
          <p:cNvPr id="34" name="Picture 33">
            <a:extLst>
              <a:ext uri="{FF2B5EF4-FFF2-40B4-BE49-F238E27FC236}">
                <a16:creationId xmlns:a16="http://schemas.microsoft.com/office/drawing/2014/main" id="{6364A5B7-A5AE-704F-8240-D3FD390A07DF}"/>
              </a:ext>
              <a:ext uri="{C183D7F6-B498-43B3-948B-1728B52AA6E4}">
                <adec:decorative xmlns:adec="http://schemas.microsoft.com/office/drawing/2017/decorative" val="1"/>
              </a:ext>
            </a:extLst>
          </p:cNvPr>
          <p:cNvPicPr preferRelativeResize="0">
            <a:picLocks noChangeAspect="1"/>
          </p:cNvPicPr>
          <p:nvPr/>
        </p:nvPicPr>
        <p:blipFill>
          <a:blip r:embed="rId11"/>
          <a:stretch>
            <a:fillRect/>
          </a:stretch>
        </p:blipFill>
        <p:spPr>
          <a:xfrm>
            <a:off x="5339136" y="1978117"/>
            <a:ext cx="438912" cy="438912"/>
          </a:xfrm>
          <a:prstGeom prst="rect">
            <a:avLst/>
          </a:prstGeom>
        </p:spPr>
      </p:pic>
      <p:pic>
        <p:nvPicPr>
          <p:cNvPr id="40" name="Picture 39">
            <a:extLst>
              <a:ext uri="{FF2B5EF4-FFF2-40B4-BE49-F238E27FC236}">
                <a16:creationId xmlns:a16="http://schemas.microsoft.com/office/drawing/2014/main" id="{2F5B89D9-5E6C-844B-867E-B64995310A8E}"/>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95263" y="5322232"/>
            <a:ext cx="438912" cy="417834"/>
          </a:xfrm>
          <a:prstGeom prst="rect">
            <a:avLst/>
          </a:prstGeom>
        </p:spPr>
      </p:pic>
      <p:pic>
        <p:nvPicPr>
          <p:cNvPr id="43" name="Picture 42">
            <a:extLst>
              <a:ext uri="{FF2B5EF4-FFF2-40B4-BE49-F238E27FC236}">
                <a16:creationId xmlns:a16="http://schemas.microsoft.com/office/drawing/2014/main" id="{1405AC87-06A1-C249-9465-4988E9724BE4}"/>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84801" y="4430004"/>
            <a:ext cx="438912" cy="417834"/>
          </a:xfrm>
          <a:prstGeom prst="rect">
            <a:avLst/>
          </a:prstGeom>
        </p:spPr>
      </p:pic>
      <p:pic>
        <p:nvPicPr>
          <p:cNvPr id="3" name="Picture 2">
            <a:extLst>
              <a:ext uri="{FF2B5EF4-FFF2-40B4-BE49-F238E27FC236}">
                <a16:creationId xmlns:a16="http://schemas.microsoft.com/office/drawing/2014/main" id="{6DA3C5FC-FB3D-8315-4ECE-3FA34C066CC5}"/>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95744" y="2790378"/>
            <a:ext cx="438912" cy="417834"/>
          </a:xfrm>
          <a:prstGeom prst="rect">
            <a:avLst/>
          </a:prstGeom>
        </p:spPr>
      </p:pic>
      <p:grpSp>
        <p:nvGrpSpPr>
          <p:cNvPr id="6" name="Group 5">
            <a:extLst>
              <a:ext uri="{FF2B5EF4-FFF2-40B4-BE49-F238E27FC236}">
                <a16:creationId xmlns:a16="http://schemas.microsoft.com/office/drawing/2014/main" id="{969FE813-608A-AAD3-074D-FCEB32A2DEAD}"/>
              </a:ext>
              <a:ext uri="{C183D7F6-B498-43B3-948B-1728B52AA6E4}">
                <adec:decorative xmlns:adec="http://schemas.microsoft.com/office/drawing/2017/decorative" val="1"/>
              </a:ext>
            </a:extLst>
          </p:cNvPr>
          <p:cNvGrpSpPr/>
          <p:nvPr/>
        </p:nvGrpSpPr>
        <p:grpSpPr>
          <a:xfrm>
            <a:off x="5604722" y="7580671"/>
            <a:ext cx="953069" cy="438912"/>
            <a:chOff x="5788927" y="3562022"/>
            <a:chExt cx="953069" cy="438912"/>
          </a:xfrm>
        </p:grpSpPr>
        <p:pic>
          <p:nvPicPr>
            <p:cNvPr id="7" name="Picture 6" descr="Transportation, Distribution and Logistics">
              <a:extLst>
                <a:ext uri="{FF2B5EF4-FFF2-40B4-BE49-F238E27FC236}">
                  <a16:creationId xmlns:a16="http://schemas.microsoft.com/office/drawing/2014/main" id="{BB76BC1C-A963-470E-6E0E-CD7CD78980D6}"/>
                </a:ext>
              </a:extLst>
            </p:cNvPr>
            <p:cNvPicPr preferRelativeResize="0">
              <a:picLocks noChangeAspect="1"/>
            </p:cNvPicPr>
            <p:nvPr/>
          </p:nvPicPr>
          <p:blipFill>
            <a:blip r:embed="rId9"/>
            <a:stretch>
              <a:fillRect/>
            </a:stretch>
          </p:blipFill>
          <p:spPr>
            <a:xfrm>
              <a:off x="6303084" y="3562022"/>
              <a:ext cx="438912" cy="438912"/>
            </a:xfrm>
            <a:prstGeom prst="rect">
              <a:avLst/>
            </a:prstGeom>
          </p:spPr>
        </p:pic>
        <p:pic>
          <p:nvPicPr>
            <p:cNvPr id="10" name="Picture 9" descr="Engineering&#10;">
              <a:extLst>
                <a:ext uri="{FF2B5EF4-FFF2-40B4-BE49-F238E27FC236}">
                  <a16:creationId xmlns:a16="http://schemas.microsoft.com/office/drawing/2014/main" id="{E4A9F253-4F5C-33E3-9CC3-832A7D74B7C9}"/>
                </a:ext>
              </a:extLst>
            </p:cNvPr>
            <p:cNvPicPr preferRelativeResize="0">
              <a:picLocks noChangeAspect="1"/>
            </p:cNvPicPr>
            <p:nvPr/>
          </p:nvPicPr>
          <p:blipFill>
            <a:blip r:embed="rId8"/>
            <a:stretch>
              <a:fillRect/>
            </a:stretch>
          </p:blipFill>
          <p:spPr>
            <a:xfrm>
              <a:off x="5788927" y="3572561"/>
              <a:ext cx="438912" cy="417834"/>
            </a:xfrm>
            <a:prstGeom prst="rect">
              <a:avLst/>
            </a:prstGeom>
          </p:spPr>
        </p:pic>
      </p:grpSp>
    </p:spTree>
    <p:extLst>
      <p:ext uri="{BB962C8B-B14F-4D97-AF65-F5344CB8AC3E}">
        <p14:creationId xmlns:p14="http://schemas.microsoft.com/office/powerpoint/2010/main" val="2805942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Mechanical and Aerospace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3</a:t>
            </a:r>
            <a:endParaRPr lang="en-US" sz="800" dirty="0">
              <a:solidFill>
                <a:schemeClr val="bg1"/>
              </a:solidFill>
            </a:endParaRPr>
          </a:p>
        </p:txBody>
      </p:sp>
      <p:sp>
        <p:nvSpPr>
          <p:cNvPr id="8" name="TextBox 7">
            <a:extLst>
              <a:ext uri="{FF2B5EF4-FFF2-40B4-BE49-F238E27FC236}">
                <a16:creationId xmlns:a16="http://schemas.microsoft.com/office/drawing/2014/main" id="{17701B08-FFFA-6384-9F11-AB65FA4C45BA}"/>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9" name="TextBox 8">
            <a:extLst>
              <a:ext uri="{FF2B5EF4-FFF2-40B4-BE49-F238E27FC236}">
                <a16:creationId xmlns:a16="http://schemas.microsoft.com/office/drawing/2014/main" id="{ED352EAF-7FD6-1826-3728-92129FF61423}"/>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Mechanical and Aerospace</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 Engineering</a:t>
            </a:r>
          </a:p>
        </p:txBody>
      </p:sp>
      <p:sp>
        <p:nvSpPr>
          <p:cNvPr id="7" name="TextBox 6">
            <a:extLst>
              <a:ext uri="{FF2B5EF4-FFF2-40B4-BE49-F238E27FC236}">
                <a16:creationId xmlns:a16="http://schemas.microsoft.com/office/drawing/2014/main" id="{2189D8F4-DFA3-1341-B819-BFDECD56BFE2}"/>
              </a:ext>
            </a:extLst>
          </p:cNvPr>
          <p:cNvSpPr txBox="1"/>
          <p:nvPr/>
        </p:nvSpPr>
        <p:spPr>
          <a:xfrm>
            <a:off x="-996" y="111049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27" name="Round Diagonal Corner Rectangle 26">
            <a:extLst>
              <a:ext uri="{FF2B5EF4-FFF2-40B4-BE49-F238E27FC236}">
                <a16:creationId xmlns:a16="http://schemas.microsoft.com/office/drawing/2014/main" id="{D61A33BC-C4A5-9F44-BE5C-2240AF40DE49}"/>
              </a:ext>
              <a:ext uri="{C183D7F6-B498-43B3-948B-1728B52AA6E4}">
                <adec:decorative xmlns:adec="http://schemas.microsoft.com/office/drawing/2017/decorative" val="1"/>
              </a:ext>
            </a:extLst>
          </p:cNvPr>
          <p:cNvSpPr/>
          <p:nvPr/>
        </p:nvSpPr>
        <p:spPr>
          <a:xfrm rot="16200000">
            <a:off x="-121345" y="2089778"/>
            <a:ext cx="1126254" cy="411242"/>
          </a:xfrm>
          <a:prstGeom prst="round2DiagRect">
            <a:avLst/>
          </a:prstGeom>
          <a:solidFill>
            <a:srgbClr val="363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28" name="Google Shape;187;p2">
            <a:extLst>
              <a:ext uri="{FF2B5EF4-FFF2-40B4-BE49-F238E27FC236}">
                <a16:creationId xmlns:a16="http://schemas.microsoft.com/office/drawing/2014/main" id="{09098AEF-70D1-2C49-8103-522CAEFD3794}"/>
              </a:ext>
            </a:extLst>
          </p:cNvPr>
          <p:cNvSpPr txBox="1"/>
          <p:nvPr/>
        </p:nvSpPr>
        <p:spPr>
          <a:xfrm rot="16200000">
            <a:off x="-65067" y="2141531"/>
            <a:ext cx="1013698" cy="307736"/>
          </a:xfrm>
          <a:prstGeom prst="rect">
            <a:avLst/>
          </a:prstGeom>
          <a:solidFill>
            <a:srgbClr val="363534"/>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3</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5" name="Google Shape;188;p2">
            <a:extLst>
              <a:ext uri="{FF2B5EF4-FFF2-40B4-BE49-F238E27FC236}">
                <a16:creationId xmlns:a16="http://schemas.microsoft.com/office/drawing/2014/main" id="{3DABB247-8273-DA47-B49C-F888A0F5F1DA}"/>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89918787"/>
              </p:ext>
            </p:extLst>
          </p:nvPr>
        </p:nvGraphicFramePr>
        <p:xfrm>
          <a:off x="814622" y="1581613"/>
          <a:ext cx="6437376" cy="4968863"/>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4271131778"/>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lnSpc>
                          <a:spcPts val="11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lnSpc>
                          <a:spcPts val="1100"/>
                        </a:lnSpc>
                        <a:spcBef>
                          <a:spcPts val="0"/>
                        </a:spcBef>
                        <a:spcAft>
                          <a:spcPts val="0"/>
                        </a:spcAft>
                        <a:buClr>
                          <a:schemeClr val="dk1"/>
                        </a:buClr>
                        <a:buSzPts val="1000"/>
                        <a:buFont typeface="Calibri"/>
                        <a:buNone/>
                      </a:pP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l" rtl="0">
                        <a:lnSpc>
                          <a:spcPts val="1100"/>
                        </a:lnSpc>
                        <a:spcBef>
                          <a:spcPts val="0"/>
                        </a:spcBef>
                        <a:spcAft>
                          <a:spcPts val="0"/>
                        </a:spcAft>
                        <a:buClr>
                          <a:schemeClr val="dk1"/>
                        </a:buClr>
                        <a:buSzPts val="1000"/>
                        <a:buFont typeface="Calibri"/>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endParaRPr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tc>
                  <a:txBody>
                    <a:bodyPr/>
                    <a:lstStyle/>
                    <a:p>
                      <a:pPr marL="0" marR="0" lvl="0" indent="0" algn="r" rtl="0">
                        <a:lnSpc>
                          <a:spcPts val="1100"/>
                        </a:lnSpc>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363534"/>
                    </a:solidFill>
                  </a:tcPr>
                </a:tc>
                <a:extLst>
                  <a:ext uri="{0D108BD9-81ED-4DB2-BD59-A6C34878D82A}">
                    <a16:rowId xmlns:a16="http://schemas.microsoft.com/office/drawing/2014/main" val="10000"/>
                  </a:ext>
                </a:extLst>
              </a:tr>
              <a:tr h="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a:t>
                      </a:r>
                      <a:b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b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Presentation*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and at least one credit in a course from the Engineering career cluster</a:t>
                      </a:r>
                      <a:endPar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endParaRPr>
                    </a:p>
                    <a:p>
                      <a:pPr marL="0" marR="0" lvl="0" indent="0" algn="l" rtl="0">
                        <a:lnSpc>
                          <a:spcPct val="100000"/>
                        </a:lnSpc>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Principles of Applied Engineering</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 1. Engineering</a:t>
                      </a:r>
                    </a:p>
                    <a:p>
                      <a:pPr marL="0" marR="0" lvl="0" indent="0" algn="ctr" rtl="0">
                        <a:lnSpc>
                          <a:spcPts val="1100"/>
                        </a:lnSpc>
                        <a:spcBef>
                          <a:spcPts val="0"/>
                        </a:spcBef>
                        <a:spcAft>
                          <a:spcPts val="0"/>
                        </a:spcAft>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2. Manufacturing</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Mathematics*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13036700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1. Engineering </a:t>
                      </a:r>
                      <a:endParaRPr sz="9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Science*</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13037500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l, one credit in biology, and at least one credit in a course from the Engineering career cluster</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Geometry, Integrated Physics and Chemistry (IPC), one credit in chemistry, or one credit in physics</a:t>
                      </a:r>
                    </a:p>
                    <a:p>
                      <a:pPr marL="0" marR="0" lvl="0" indent="0" algn="l" rtl="0">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None/>
                      </a:pPr>
                      <a:r>
                        <a:rPr lang="en-US" sz="800" dirty="0">
                          <a:solidFill>
                            <a:schemeClr val="bg1"/>
                          </a:solidFill>
                          <a:latin typeface="Calibri" panose="020F0502020204030204" pitchFamily="34" charset="0"/>
                          <a:ea typeface="Open Sans Light" panose="020B0606030504020204" pitchFamily="34" charset="0"/>
                          <a:cs typeface="Calibri" panose="020F0502020204030204" pitchFamily="34" charset="0"/>
                        </a:rPr>
                        <a:t>1. Engineering</a:t>
                      </a:r>
                    </a:p>
                    <a:p>
                      <a:pPr marL="0" marR="0" lvl="0" indent="0" algn="ctr" rtl="0">
                        <a:lnSpc>
                          <a:spcPts val="1100"/>
                        </a:lnSpc>
                        <a:spcBef>
                          <a:spcPts val="0"/>
                        </a:spcBef>
                        <a:spcAft>
                          <a:spcPts val="0"/>
                        </a:spcAft>
                        <a:buNone/>
                      </a:pPr>
                      <a:r>
                        <a:rPr lang="en-US" sz="800" dirty="0">
                          <a:solidFill>
                            <a:schemeClr val="bg1"/>
                          </a:solidFill>
                          <a:latin typeface="Calibri" panose="020F0502020204030204" pitchFamily="34" charset="0"/>
                          <a:ea typeface="Open Sans Light" panose="020B0606030504020204" pitchFamily="34" charset="0"/>
                          <a:cs typeface="Calibri" panose="020F0502020204030204" pitchFamily="34" charset="0"/>
                        </a:rPr>
                        <a:t>2. Transportation, Distribution and Logistics</a:t>
                      </a:r>
                      <a:endParaRPr sz="8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3612612"/>
                  </a:ext>
                </a:extLst>
              </a:tr>
              <a:tr h="0">
                <a:tc>
                  <a:txBody>
                    <a:bodyPr/>
                    <a:lstStyle/>
                    <a:p>
                      <a:pPr marL="0" marR="0" lvl="0" indent="0" algn="l" rtl="0">
                        <a:spcBef>
                          <a:spcPts val="0"/>
                        </a:spcBef>
                        <a:spcAft>
                          <a:spcPts val="0"/>
                        </a:spcAft>
                        <a:buClr>
                          <a:schemeClr val="dk1"/>
                        </a:buClr>
                        <a:buSzPts val="1000"/>
                        <a:buFont typeface="Calibri"/>
                        <a:buNone/>
                      </a:pPr>
                      <a:r>
                        <a:rPr lang="en-US" sz="105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Mechanical Design 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12756030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Algebra 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Geometry</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None/>
                      </a:pPr>
                      <a:endParaRPr sz="800"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7316779"/>
                  </a:ext>
                </a:extLst>
              </a:tr>
              <a:tr h="0">
                <a:tc>
                  <a:txBody>
                    <a:bodyPr/>
                    <a:lstStyle/>
                    <a:p>
                      <a:pPr marL="0" marR="0" lvl="0" indent="0" algn="l" rtl="0">
                        <a:spcBef>
                          <a:spcPts val="0"/>
                        </a:spcBef>
                        <a:spcAft>
                          <a:spcPts val="0"/>
                        </a:spcAft>
                        <a:buClr>
                          <a:schemeClr val="dk1"/>
                        </a:buClr>
                        <a:buSzPts val="1000"/>
                        <a:buFont typeface="Calibri"/>
                        <a:buNone/>
                      </a:pPr>
                      <a:r>
                        <a:rPr lang="en-US" sz="105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Aerospace Design II*</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12756045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Geometry and Aerospace Design I</a:t>
                      </a:r>
                    </a:p>
                    <a:p>
                      <a:pPr marL="0" marR="0" lvl="0" indent="0" algn="l" rtl="0">
                        <a:spcBef>
                          <a:spcPts val="0"/>
                        </a:spcBef>
                        <a:spcAft>
                          <a:spcPts val="0"/>
                        </a:spcAft>
                        <a:buClr>
                          <a:schemeClr val="dk1"/>
                        </a:buClr>
                        <a:buSzPts val="1000"/>
                        <a:buFont typeface="Calibri"/>
                        <a:buNone/>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lnSpc>
                          <a:spcPts val="1100"/>
                        </a:lnSpc>
                        <a:spcBef>
                          <a:spcPts val="0"/>
                        </a:spcBef>
                        <a:spcAft>
                          <a:spcPts val="0"/>
                        </a:spcAft>
                        <a:buNone/>
                      </a:pPr>
                      <a:endParaRPr sz="800" dirty="0">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4344735"/>
                  </a:ext>
                </a:extLst>
              </a:tr>
            </a:tbl>
          </a:graphicData>
        </a:graphic>
      </p:graphicFrame>
      <p:sp>
        <p:nvSpPr>
          <p:cNvPr id="19" name="TextBox 18">
            <a:extLst>
              <a:ext uri="{FF2B5EF4-FFF2-40B4-BE49-F238E27FC236}">
                <a16:creationId xmlns:a16="http://schemas.microsoft.com/office/drawing/2014/main" id="{F347FB0D-AE48-797B-879E-03FFF6FE34FC}"/>
              </a:ext>
            </a:extLst>
          </p:cNvPr>
          <p:cNvSpPr txBox="1"/>
          <p:nvPr/>
        </p:nvSpPr>
        <p:spPr>
          <a:xfrm>
            <a:off x="719604" y="6515078"/>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16" name="Google Shape;195;p2">
            <a:extLst>
              <a:ext uri="{FF2B5EF4-FFF2-40B4-BE49-F238E27FC236}">
                <a16:creationId xmlns:a16="http://schemas.microsoft.com/office/drawing/2014/main" id="{B1A88734-0ACD-A652-6042-5419B3B87B1B}"/>
              </a:ext>
            </a:extLst>
          </p:cNvPr>
          <p:cNvSpPr txBox="1"/>
          <p:nvPr/>
        </p:nvSpPr>
        <p:spPr>
          <a:xfrm>
            <a:off x="0" y="9231827"/>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15" name="Google Shape;171;p1" descr="TEA Logo">
            <a:extLst>
              <a:ext uri="{FF2B5EF4-FFF2-40B4-BE49-F238E27FC236}">
                <a16:creationId xmlns:a16="http://schemas.microsoft.com/office/drawing/2014/main" id="{8109483F-60BA-03D9-1C1E-993050004571}"/>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18" name="TextBox 17">
            <a:extLst>
              <a:ext uri="{FF2B5EF4-FFF2-40B4-BE49-F238E27FC236}">
                <a16:creationId xmlns:a16="http://schemas.microsoft.com/office/drawing/2014/main" id="{0DE0F66D-CEA7-2FFC-D73E-0A6395EDBAE9}"/>
              </a:ext>
            </a:extLst>
          </p:cNvPr>
          <p:cNvSpPr txBox="1"/>
          <p:nvPr/>
        </p:nvSpPr>
        <p:spPr>
          <a:xfrm>
            <a:off x="1055493" y="960336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Mechanical and Aerospace Engineering</a:t>
            </a:r>
          </a:p>
        </p:txBody>
      </p:sp>
      <p:grpSp>
        <p:nvGrpSpPr>
          <p:cNvPr id="6" name="Group 5">
            <a:extLst>
              <a:ext uri="{FF2B5EF4-FFF2-40B4-BE49-F238E27FC236}">
                <a16:creationId xmlns:a16="http://schemas.microsoft.com/office/drawing/2014/main" id="{EB1E80B9-18C5-2599-F2BC-3108FAD17C33}"/>
              </a:ext>
              <a:ext uri="{C183D7F6-B498-43B3-948B-1728B52AA6E4}">
                <adec:decorative xmlns:adec="http://schemas.microsoft.com/office/drawing/2017/decorative" val="1"/>
              </a:ext>
            </a:extLst>
          </p:cNvPr>
          <p:cNvGrpSpPr/>
          <p:nvPr/>
        </p:nvGrpSpPr>
        <p:grpSpPr>
          <a:xfrm>
            <a:off x="5568836" y="2085927"/>
            <a:ext cx="886669" cy="438912"/>
            <a:chOff x="5568836" y="2237717"/>
            <a:chExt cx="886669" cy="438912"/>
          </a:xfrm>
        </p:grpSpPr>
        <p:pic>
          <p:nvPicPr>
            <p:cNvPr id="45" name="Picture 44" descr="Engineering&#10;">
              <a:extLst>
                <a:ext uri="{FF2B5EF4-FFF2-40B4-BE49-F238E27FC236}">
                  <a16:creationId xmlns:a16="http://schemas.microsoft.com/office/drawing/2014/main" id="{3A0B99F6-0622-E44E-A816-73E12DCE59EA}"/>
                </a:ext>
              </a:extLst>
            </p:cNvPr>
            <p:cNvPicPr preferRelativeResize="0">
              <a:picLocks noChangeAspect="1"/>
            </p:cNvPicPr>
            <p:nvPr/>
          </p:nvPicPr>
          <p:blipFill>
            <a:blip r:embed="rId8"/>
            <a:stretch>
              <a:fillRect/>
            </a:stretch>
          </p:blipFill>
          <p:spPr>
            <a:xfrm>
              <a:off x="5568836" y="2246000"/>
              <a:ext cx="438912" cy="417834"/>
            </a:xfrm>
            <a:prstGeom prst="rect">
              <a:avLst/>
            </a:prstGeom>
          </p:spPr>
        </p:pic>
        <p:pic>
          <p:nvPicPr>
            <p:cNvPr id="46" name="Picture 45" descr="Manufacturing">
              <a:extLst>
                <a:ext uri="{FF2B5EF4-FFF2-40B4-BE49-F238E27FC236}">
                  <a16:creationId xmlns:a16="http://schemas.microsoft.com/office/drawing/2014/main" id="{C5BFFC75-EB40-234E-A05F-740DFF202E6D}"/>
                </a:ext>
              </a:extLst>
            </p:cNvPr>
            <p:cNvPicPr preferRelativeResize="0">
              <a:picLocks noChangeAspect="1"/>
            </p:cNvPicPr>
            <p:nvPr/>
          </p:nvPicPr>
          <p:blipFill>
            <a:blip r:embed="rId9"/>
            <a:stretch>
              <a:fillRect/>
            </a:stretch>
          </p:blipFill>
          <p:spPr>
            <a:xfrm>
              <a:off x="6016593" y="2237717"/>
              <a:ext cx="438912" cy="438912"/>
            </a:xfrm>
            <a:prstGeom prst="rect">
              <a:avLst/>
            </a:prstGeom>
          </p:spPr>
        </p:pic>
      </p:grpSp>
      <p:pic>
        <p:nvPicPr>
          <p:cNvPr id="48" name="Picture 47">
            <a:extLst>
              <a:ext uri="{FF2B5EF4-FFF2-40B4-BE49-F238E27FC236}">
                <a16:creationId xmlns:a16="http://schemas.microsoft.com/office/drawing/2014/main" id="{243F5ABA-386A-C943-86E3-7BAB19A85312}"/>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84619" y="4039043"/>
            <a:ext cx="438912" cy="417834"/>
          </a:xfrm>
          <a:prstGeom prst="rect">
            <a:avLst/>
          </a:prstGeom>
        </p:spPr>
      </p:pic>
      <p:pic>
        <p:nvPicPr>
          <p:cNvPr id="3" name="Picture 2">
            <a:extLst>
              <a:ext uri="{FF2B5EF4-FFF2-40B4-BE49-F238E27FC236}">
                <a16:creationId xmlns:a16="http://schemas.microsoft.com/office/drawing/2014/main" id="{03012807-BC1C-97C1-7338-CE0F5C52DCD2}"/>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88292" y="3037436"/>
            <a:ext cx="438912" cy="417834"/>
          </a:xfrm>
          <a:prstGeom prst="rect">
            <a:avLst/>
          </a:prstGeom>
        </p:spPr>
      </p:pic>
      <p:pic>
        <p:nvPicPr>
          <p:cNvPr id="21" name="Picture 20">
            <a:extLst>
              <a:ext uri="{FF2B5EF4-FFF2-40B4-BE49-F238E27FC236}">
                <a16:creationId xmlns:a16="http://schemas.microsoft.com/office/drawing/2014/main" id="{E753D2EF-001A-2DB6-B01E-8668D0A2EF17}"/>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84619" y="5183690"/>
            <a:ext cx="438912" cy="417834"/>
          </a:xfrm>
          <a:prstGeom prst="rect">
            <a:avLst/>
          </a:prstGeom>
        </p:spPr>
      </p:pic>
      <p:grpSp>
        <p:nvGrpSpPr>
          <p:cNvPr id="2" name="Group 1">
            <a:extLst>
              <a:ext uri="{FF2B5EF4-FFF2-40B4-BE49-F238E27FC236}">
                <a16:creationId xmlns:a16="http://schemas.microsoft.com/office/drawing/2014/main" id="{3565E7D9-51E6-EE5A-CA8C-50BC8EBB84EA}"/>
              </a:ext>
              <a:ext uri="{C183D7F6-B498-43B3-948B-1728B52AA6E4}">
                <adec:decorative xmlns:adec="http://schemas.microsoft.com/office/drawing/2017/decorative" val="1"/>
              </a:ext>
            </a:extLst>
          </p:cNvPr>
          <p:cNvGrpSpPr/>
          <p:nvPr/>
        </p:nvGrpSpPr>
        <p:grpSpPr>
          <a:xfrm>
            <a:off x="5523098" y="5888719"/>
            <a:ext cx="953069" cy="438912"/>
            <a:chOff x="5788927" y="3562022"/>
            <a:chExt cx="953069" cy="438912"/>
          </a:xfrm>
        </p:grpSpPr>
        <p:pic>
          <p:nvPicPr>
            <p:cNvPr id="10" name="Picture 9" descr="Transportation, Distribution and Logistics">
              <a:extLst>
                <a:ext uri="{FF2B5EF4-FFF2-40B4-BE49-F238E27FC236}">
                  <a16:creationId xmlns:a16="http://schemas.microsoft.com/office/drawing/2014/main" id="{29230F49-E251-79CB-B4AD-9E55412D5F7D}"/>
                </a:ext>
              </a:extLst>
            </p:cNvPr>
            <p:cNvPicPr preferRelativeResize="0">
              <a:picLocks noChangeAspect="1"/>
            </p:cNvPicPr>
            <p:nvPr/>
          </p:nvPicPr>
          <p:blipFill>
            <a:blip r:embed="rId10"/>
            <a:stretch>
              <a:fillRect/>
            </a:stretch>
          </p:blipFill>
          <p:spPr>
            <a:xfrm>
              <a:off x="6303084" y="3562022"/>
              <a:ext cx="438912" cy="438912"/>
            </a:xfrm>
            <a:prstGeom prst="rect">
              <a:avLst/>
            </a:prstGeom>
          </p:spPr>
        </p:pic>
        <p:pic>
          <p:nvPicPr>
            <p:cNvPr id="11" name="Picture 10" descr="Engineering&#10;">
              <a:extLst>
                <a:ext uri="{FF2B5EF4-FFF2-40B4-BE49-F238E27FC236}">
                  <a16:creationId xmlns:a16="http://schemas.microsoft.com/office/drawing/2014/main" id="{5C7B49AB-3A3F-089F-2771-08DBC6FEAE4C}"/>
                </a:ext>
              </a:extLst>
            </p:cNvPr>
            <p:cNvPicPr preferRelativeResize="0">
              <a:picLocks noChangeAspect="1"/>
            </p:cNvPicPr>
            <p:nvPr/>
          </p:nvPicPr>
          <p:blipFill>
            <a:blip r:embed="rId8"/>
            <a:stretch>
              <a:fillRect/>
            </a:stretch>
          </p:blipFill>
          <p:spPr>
            <a:xfrm>
              <a:off x="5788927" y="3572561"/>
              <a:ext cx="438912" cy="417834"/>
            </a:xfrm>
            <a:prstGeom prst="rect">
              <a:avLst/>
            </a:prstGeom>
          </p:spPr>
        </p:pic>
      </p:grpSp>
    </p:spTree>
    <p:extLst>
      <p:ext uri="{BB962C8B-B14F-4D97-AF65-F5344CB8AC3E}">
        <p14:creationId xmlns:p14="http://schemas.microsoft.com/office/powerpoint/2010/main" val="270286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Mechanical and Aerospace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4</a:t>
            </a:r>
            <a:endParaRPr lang="en-US" sz="800" dirty="0">
              <a:solidFill>
                <a:schemeClr val="bg1"/>
              </a:solidFill>
            </a:endParaRPr>
          </a:p>
        </p:txBody>
      </p:sp>
      <p:sp>
        <p:nvSpPr>
          <p:cNvPr id="87" name="TextBox 86">
            <a:extLst>
              <a:ext uri="{FF2B5EF4-FFF2-40B4-BE49-F238E27FC236}">
                <a16:creationId xmlns:a16="http://schemas.microsoft.com/office/drawing/2014/main" id="{0AE02E68-5A0C-454B-693D-9D2378E55BD8}"/>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2" name="TextBox 1">
            <a:extLst>
              <a:ext uri="{FF2B5EF4-FFF2-40B4-BE49-F238E27FC236}">
                <a16:creationId xmlns:a16="http://schemas.microsoft.com/office/drawing/2014/main" id="{CF75D63A-7327-23B1-37FE-55C6FC6AD121}"/>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Mechanical and Aerospace</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 Engineering</a:t>
            </a:r>
          </a:p>
        </p:txBody>
      </p:sp>
      <p:sp>
        <p:nvSpPr>
          <p:cNvPr id="86" name="TextBox 85">
            <a:extLst>
              <a:ext uri="{FF2B5EF4-FFF2-40B4-BE49-F238E27FC236}">
                <a16:creationId xmlns:a16="http://schemas.microsoft.com/office/drawing/2014/main" id="{0D430EA2-6793-5B8C-657A-55E1584A2A4A}"/>
              </a:ext>
            </a:extLst>
          </p:cNvPr>
          <p:cNvSpPr txBox="1"/>
          <p:nvPr/>
        </p:nvSpPr>
        <p:spPr>
          <a:xfrm>
            <a:off x="-996" y="111049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37983" y="2100883"/>
            <a:ext cx="1154135"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80311" y="2152636"/>
            <a:ext cx="1038793"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331507114"/>
              </p:ext>
            </p:extLst>
          </p:nvPr>
        </p:nvGraphicFramePr>
        <p:xfrm>
          <a:off x="813485" y="1583570"/>
          <a:ext cx="6437376" cy="6767837"/>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Engineering Design and Problem Solving*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13037300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kern="1200" dirty="0">
                          <a:solidFill>
                            <a:schemeClr val="tx1"/>
                          </a:solidFill>
                          <a:effectLst/>
                          <a:latin typeface="Calibri" panose="020F0502020204030204" pitchFamily="34" charset="0"/>
                          <a:ea typeface="+mn-ea"/>
                          <a:cs typeface="Calibri" panose="020F0502020204030204" pitchFamily="34" charset="0"/>
                        </a:rPr>
                        <a:t>Algebra I, Geometry, and at least one credit in a Level 2 or higher course in the Engineering career cluster</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dirty="0"/>
                        <a:t>Recommended Prerequisites: </a:t>
                      </a:r>
                      <a:r>
                        <a:rPr lang="en-US" sz="900" dirty="0">
                          <a:effectLst/>
                          <a:latin typeface="Calibri" panose="020F0502020204030204" pitchFamily="34" charset="0"/>
                          <a:ea typeface="Times New Roman" panose="02020603050405020304" pitchFamily="18" charset="0"/>
                        </a:rPr>
                        <a:t>Engineering Science, chemistry, or physics</a:t>
                      </a:r>
                      <a:r>
                        <a:rPr lang="en-US" sz="900" dirty="0">
                          <a:effectLst/>
                        </a:rPr>
                        <a:t> </a:t>
                      </a:r>
                      <a:r>
                        <a:rPr lang="en-US" sz="900" dirty="0"/>
                        <a:t>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Engineering Science, chemistry, or physics</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1000" dirty="0">
                          <a:solidFill>
                            <a:schemeClr val="bg1"/>
                          </a:solidFill>
                          <a:latin typeface="Calibri" panose="020F0502020204030204" pitchFamily="34" charset="0"/>
                          <a:ea typeface="Open Sans Light" panose="020B0606030504020204" pitchFamily="34" charset="0"/>
                          <a:cs typeface="Calibri" panose="020F0502020204030204" pitchFamily="34" charset="0"/>
                        </a:rPr>
                        <a:t>1. Energy</a:t>
                      </a:r>
                    </a:p>
                    <a:p>
                      <a:pPr marL="0" marR="0" lvl="0" indent="0" algn="ctr" rtl="0">
                        <a:spcBef>
                          <a:spcPts val="0"/>
                        </a:spcBef>
                        <a:spcAft>
                          <a:spcPts val="0"/>
                        </a:spcAft>
                        <a:buNone/>
                      </a:pPr>
                      <a:r>
                        <a:rPr lang="en-US" sz="1000" dirty="0">
                          <a:solidFill>
                            <a:schemeClr val="bg1"/>
                          </a:solidFill>
                          <a:latin typeface="Calibri" panose="020F0502020204030204" pitchFamily="34" charset="0"/>
                          <a:ea typeface="Open Sans Light" panose="020B0606030504020204" pitchFamily="34" charset="0"/>
                          <a:cs typeface="Calibri" panose="020F0502020204030204" pitchFamily="34" charset="0"/>
                        </a:rPr>
                        <a:t>2. Engineering</a:t>
                      </a: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8785715"/>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Advanced Engineering Design and Presentation*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13036600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spc="-10" dirty="0">
                          <a:solidFill>
                            <a:srgbClr val="000000"/>
                          </a:solidFill>
                          <a:effectLst/>
                          <a:latin typeface="Calibri" panose="020F0502020204030204" pitchFamily="34" charset="0"/>
                          <a:ea typeface="Times New Roman" panose="02020603050405020304" pitchFamily="18" charset="0"/>
                        </a:rPr>
                        <a:t>Algebra I, Geometry, and Engineering Design and Presentation</a:t>
                      </a:r>
                      <a:r>
                        <a:rPr lang="en-US" sz="900" b="1" spc="-10" dirty="0">
                          <a:solidFill>
                            <a:srgbClr val="000000"/>
                          </a:solidFill>
                          <a:effectLst/>
                          <a:latin typeface="Calibri" panose="020F0502020204030204" pitchFamily="34" charset="0"/>
                          <a:ea typeface="Times New Roman" panose="02020603050405020304" pitchFamily="18" charset="0"/>
                        </a:rPr>
                        <a:t> </a:t>
                      </a: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kern="1200" dirty="0">
                          <a:solidFill>
                            <a:schemeClr val="tx1"/>
                          </a:solidFill>
                          <a:effectLst/>
                          <a:latin typeface="Calibri" panose="020F0502020204030204" pitchFamily="34" charset="0"/>
                          <a:ea typeface="+mn-ea"/>
                          <a:cs typeface="Calibri" panose="020F0502020204030204" pitchFamily="34" charset="0"/>
                        </a:rPr>
                        <a:t>None</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0012635"/>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Mechanical Design II</a:t>
                      </a:r>
                      <a:r>
                        <a:rPr lang="en-US" sz="1100" b="1" i="0" u="none" strike="noStrike" cap="none" dirty="0">
                          <a:latin typeface="Calibri" panose="020F0502020204030204" pitchFamily="34" charset="0"/>
                          <a:ea typeface="Open Sans Semibold" panose="020B0606030504020204" pitchFamily="34" charset="0"/>
                          <a:cs typeface="Calibri" panose="020F0502020204030204" pitchFamily="34" charset="0"/>
                          <a:sym typeface="Calibri"/>
                        </a:rPr>
                        <a:t> </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12756035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sz="900" b="0" i="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 Mechanical Design I</a:t>
                      </a:r>
                    </a:p>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ts val="12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L="9145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1000" dirty="0">
                          <a:solidFill>
                            <a:schemeClr val="bg1"/>
                          </a:solidFill>
                          <a:latin typeface="Calibri" panose="020F0502020204030204" pitchFamily="34" charset="0"/>
                          <a:ea typeface="Open Sans Light" panose="020B0606030504020204" pitchFamily="34" charset="0"/>
                          <a:cs typeface="Calibri" panose="020F0502020204030204" pitchFamily="34" charset="0"/>
                        </a:rPr>
                        <a:t>Engineering</a:t>
                      </a: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6039013"/>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Career and Technical Education Project-Based Capstone*</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First Time Taken:</a:t>
                      </a:r>
                    </a:p>
                    <a:p>
                      <a:pPr marL="0" marR="0" lvl="0" indent="0" algn="l" rtl="0">
                        <a:spcBef>
                          <a:spcPts val="0"/>
                        </a:spcBef>
                        <a:spcAft>
                          <a:spcPts val="0"/>
                        </a:spcAft>
                        <a:buClr>
                          <a:schemeClr val="dk1"/>
                        </a:buClr>
                        <a:buSzPts val="1000"/>
                        <a:buFont typeface="Calibri"/>
                        <a:buNone/>
                      </a:pPr>
                      <a:r>
                        <a:rPr lang="en-US" sz="1000" b="0"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12701101 (1 credit)</a:t>
                      </a:r>
                      <a:endParaRPr lang="en-US" sz="800" b="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t>None</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5086729"/>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12756080  (2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12756090  (2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2509597"/>
                  </a:ext>
                </a:extLst>
              </a:tr>
              <a:tr h="0">
                <a:tc>
                  <a:txBody>
                    <a:bodyPr/>
                    <a:lstStyle/>
                    <a:p>
                      <a:pPr marL="0" marR="0" lvl="0" indent="0" algn="l" rtl="0">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Practicum in Engineering + Extended Practicum in Engineering*</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First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12756085  (3 credits)</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Second Time Taken:</a:t>
                      </a: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12756095  (3 credits)</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000000"/>
                          </a:solidFill>
                          <a:effectLst/>
                          <a:latin typeface="Calibri" panose="020F0502020204030204" pitchFamily="34" charset="0"/>
                          <a:ea typeface="Times New Roman" panose="02020603050405020304" pitchFamily="18" charset="0"/>
                        </a:rPr>
                        <a:t>Algebra I and Geometry and a minimum of two credits with at least one course in a Level 2 or higher course from the Engineering career cluster</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2102790"/>
                  </a:ext>
                </a:extLst>
              </a:tr>
              <a:tr h="182880">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1000" b="1" i="1" u="none" strike="noStrike" cap="none" dirty="0">
                          <a:solidFill>
                            <a:schemeClr val="tx2"/>
                          </a:solidFill>
                          <a:latin typeface="+mn-lt"/>
                          <a:ea typeface="Open Sans Light"/>
                          <a:cs typeface="Calibri"/>
                        </a:rPr>
                        <a:t>Continued on next page</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spcBef>
                          <a:spcPts val="0"/>
                        </a:spcBef>
                        <a:spcAft>
                          <a:spcPts val="0"/>
                        </a:spcAft>
                        <a:buClr>
                          <a:schemeClr val="dk1"/>
                        </a:buClr>
                        <a:buSzPts val="1000"/>
                        <a:buFont typeface="Calibri"/>
                        <a:buNone/>
                      </a:pPr>
                      <a:r>
                        <a:rPr lang="en-US" sz="900" u="none" strike="noStrike" cap="none"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r>
                        <a:rPr lang="en-US" sz="1000" dirty="0">
                          <a:solidFill>
                            <a:schemeClr val="bg1"/>
                          </a:solidFill>
                          <a:latin typeface="Calibri" panose="020F0502020204030204" pitchFamily="34" charset="0"/>
                          <a:ea typeface="Open Sans Light" panose="020B0606030504020204" pitchFamily="34" charset="0"/>
                          <a:cs typeface="Calibri" panose="020F0502020204030204" pitchFamily="34" charset="0"/>
                        </a:rPr>
                        <a:t>--</a:t>
                      </a: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0637889"/>
                  </a:ext>
                </a:extLst>
              </a:tr>
            </a:tbl>
          </a:graphicData>
        </a:graphic>
      </p:graphicFrame>
      <p:sp>
        <p:nvSpPr>
          <p:cNvPr id="95" name="TextBox 94">
            <a:extLst>
              <a:ext uri="{FF2B5EF4-FFF2-40B4-BE49-F238E27FC236}">
                <a16:creationId xmlns:a16="http://schemas.microsoft.com/office/drawing/2014/main" id="{756084B4-9227-1CB5-8112-E4EE34C09611}"/>
              </a:ext>
            </a:extLst>
          </p:cNvPr>
          <p:cNvSpPr txBox="1"/>
          <p:nvPr/>
        </p:nvSpPr>
        <p:spPr>
          <a:xfrm>
            <a:off x="722177" y="9054900"/>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93" name="Google Shape;195;p2">
            <a:extLst>
              <a:ext uri="{FF2B5EF4-FFF2-40B4-BE49-F238E27FC236}">
                <a16:creationId xmlns:a16="http://schemas.microsoft.com/office/drawing/2014/main" id="{C063B0FB-D3AA-98F0-3249-C62D79B81B16}"/>
              </a:ext>
            </a:extLst>
          </p:cNvPr>
          <p:cNvSpPr txBox="1"/>
          <p:nvPr/>
        </p:nvSpPr>
        <p:spPr>
          <a:xfrm>
            <a:off x="0" y="9231827"/>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92" name="Google Shape;171;p1" descr="TEA Logo">
            <a:extLst>
              <a:ext uri="{FF2B5EF4-FFF2-40B4-BE49-F238E27FC236}">
                <a16:creationId xmlns:a16="http://schemas.microsoft.com/office/drawing/2014/main" id="{98DBB06C-D2D8-9E7A-A17B-C6C5A59B872D}"/>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94" name="TextBox 93">
            <a:extLst>
              <a:ext uri="{FF2B5EF4-FFF2-40B4-BE49-F238E27FC236}">
                <a16:creationId xmlns:a16="http://schemas.microsoft.com/office/drawing/2014/main" id="{E9567C87-FCF0-0EC8-EB23-98163201ABD9}"/>
              </a:ext>
            </a:extLst>
          </p:cNvPr>
          <p:cNvSpPr txBox="1"/>
          <p:nvPr/>
        </p:nvSpPr>
        <p:spPr>
          <a:xfrm>
            <a:off x="1055493" y="960336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Mechanical and Aerospace Engineering</a:t>
            </a:r>
          </a:p>
        </p:txBody>
      </p:sp>
      <p:pic>
        <p:nvPicPr>
          <p:cNvPr id="44" name="Picture 43">
            <a:extLst>
              <a:ext uri="{FF2B5EF4-FFF2-40B4-BE49-F238E27FC236}">
                <a16:creationId xmlns:a16="http://schemas.microsoft.com/office/drawing/2014/main" id="{ADD6DB96-4329-D241-9323-CC00C923B48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017794" y="2368724"/>
            <a:ext cx="438912" cy="428178"/>
          </a:xfrm>
          <a:prstGeom prst="rect">
            <a:avLst/>
          </a:prstGeom>
        </p:spPr>
      </p:pic>
      <p:pic>
        <p:nvPicPr>
          <p:cNvPr id="45" name="Picture 44">
            <a:extLst>
              <a:ext uri="{FF2B5EF4-FFF2-40B4-BE49-F238E27FC236}">
                <a16:creationId xmlns:a16="http://schemas.microsoft.com/office/drawing/2014/main" id="{C49F1EF3-4605-AE4C-846B-F7695D78D068}"/>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573697" y="2359428"/>
            <a:ext cx="438912" cy="449777"/>
          </a:xfrm>
          <a:prstGeom prst="rect">
            <a:avLst/>
          </a:prstGeom>
        </p:spPr>
      </p:pic>
      <p:grpSp>
        <p:nvGrpSpPr>
          <p:cNvPr id="4" name="Group 3">
            <a:extLst>
              <a:ext uri="{FF2B5EF4-FFF2-40B4-BE49-F238E27FC236}">
                <a16:creationId xmlns:a16="http://schemas.microsoft.com/office/drawing/2014/main" id="{D9C34CF6-B61D-7F8F-2A49-995E1DCB06EB}"/>
              </a:ext>
              <a:ext uri="{C183D7F6-B498-43B3-948B-1728B52AA6E4}">
                <adec:decorative xmlns:adec="http://schemas.microsoft.com/office/drawing/2017/decorative" val="1"/>
              </a:ext>
            </a:extLst>
          </p:cNvPr>
          <p:cNvGrpSpPr/>
          <p:nvPr/>
        </p:nvGrpSpPr>
        <p:grpSpPr>
          <a:xfrm>
            <a:off x="5058776" y="4862226"/>
            <a:ext cx="1924499" cy="731442"/>
            <a:chOff x="5413342" y="3911921"/>
            <a:chExt cx="1924499" cy="731442"/>
          </a:xfrm>
        </p:grpSpPr>
        <p:pic>
          <p:nvPicPr>
            <p:cNvPr id="6" name="Picture 5" descr="Agriculture, Food and Natural Resources">
              <a:extLst>
                <a:ext uri="{FF2B5EF4-FFF2-40B4-BE49-F238E27FC236}">
                  <a16:creationId xmlns:a16="http://schemas.microsoft.com/office/drawing/2014/main" id="{2CE86859-4751-996A-7363-FFC987EF03F2}"/>
                </a:ext>
              </a:extLst>
            </p:cNvPr>
            <p:cNvPicPr>
              <a:picLocks noChangeAspect="1"/>
            </p:cNvPicPr>
            <p:nvPr/>
          </p:nvPicPr>
          <p:blipFill>
            <a:blip r:embed="rId10"/>
            <a:stretch>
              <a:fillRect/>
            </a:stretch>
          </p:blipFill>
          <p:spPr>
            <a:xfrm>
              <a:off x="5413342" y="3912372"/>
              <a:ext cx="384278" cy="384048"/>
            </a:xfrm>
            <a:prstGeom prst="rect">
              <a:avLst/>
            </a:prstGeom>
          </p:spPr>
        </p:pic>
        <p:pic>
          <p:nvPicPr>
            <p:cNvPr id="7" name="Picture 6" descr="Business, Marketing and Finance">
              <a:extLst>
                <a:ext uri="{FF2B5EF4-FFF2-40B4-BE49-F238E27FC236}">
                  <a16:creationId xmlns:a16="http://schemas.microsoft.com/office/drawing/2014/main" id="{F9DCE52D-0190-C904-00C6-4CAA3E390603}"/>
                </a:ext>
              </a:extLst>
            </p:cNvPr>
            <p:cNvPicPr>
              <a:picLocks noChangeAspect="1"/>
            </p:cNvPicPr>
            <p:nvPr/>
          </p:nvPicPr>
          <p:blipFill>
            <a:blip r:embed="rId11"/>
            <a:stretch>
              <a:fillRect/>
            </a:stretch>
          </p:blipFill>
          <p:spPr>
            <a:xfrm>
              <a:off x="6180913" y="3911921"/>
              <a:ext cx="384278" cy="384048"/>
            </a:xfrm>
            <a:prstGeom prst="rect">
              <a:avLst/>
            </a:prstGeom>
          </p:spPr>
        </p:pic>
        <p:pic>
          <p:nvPicPr>
            <p:cNvPr id="8" name="Picture 7" descr="Education and Training">
              <a:extLst>
                <a:ext uri="{FF2B5EF4-FFF2-40B4-BE49-F238E27FC236}">
                  <a16:creationId xmlns:a16="http://schemas.microsoft.com/office/drawing/2014/main" id="{FB8B5AAE-941F-5073-2619-129887B85080}"/>
                </a:ext>
              </a:extLst>
            </p:cNvPr>
            <p:cNvPicPr>
              <a:picLocks noChangeAspect="1"/>
            </p:cNvPicPr>
            <p:nvPr/>
          </p:nvPicPr>
          <p:blipFill>
            <a:blip r:embed="rId12"/>
            <a:stretch>
              <a:fillRect/>
            </a:stretch>
          </p:blipFill>
          <p:spPr>
            <a:xfrm>
              <a:off x="6568951" y="3912593"/>
              <a:ext cx="384278" cy="384048"/>
            </a:xfrm>
            <a:prstGeom prst="rect">
              <a:avLst/>
            </a:prstGeom>
          </p:spPr>
        </p:pic>
        <p:pic>
          <p:nvPicPr>
            <p:cNvPr id="10" name="Picture 9" descr="Energy">
              <a:extLst>
                <a:ext uri="{FF2B5EF4-FFF2-40B4-BE49-F238E27FC236}">
                  <a16:creationId xmlns:a16="http://schemas.microsoft.com/office/drawing/2014/main" id="{390B947D-9C0E-6650-9A1B-D85596212B75}"/>
                </a:ext>
              </a:extLst>
            </p:cNvPr>
            <p:cNvPicPr>
              <a:picLocks noChangeAspect="1"/>
            </p:cNvPicPr>
            <p:nvPr/>
          </p:nvPicPr>
          <p:blipFill>
            <a:blip r:embed="rId9"/>
            <a:stretch>
              <a:fillRect/>
            </a:stretch>
          </p:blipFill>
          <p:spPr>
            <a:xfrm>
              <a:off x="6953563" y="3915693"/>
              <a:ext cx="384278" cy="384048"/>
            </a:xfrm>
            <a:prstGeom prst="rect">
              <a:avLst/>
            </a:prstGeom>
          </p:spPr>
        </p:pic>
        <p:pic>
          <p:nvPicPr>
            <p:cNvPr id="13" name="Picture 12" descr="Health Science">
              <a:extLst>
                <a:ext uri="{FF2B5EF4-FFF2-40B4-BE49-F238E27FC236}">
                  <a16:creationId xmlns:a16="http://schemas.microsoft.com/office/drawing/2014/main" id="{0D421ED4-B712-D642-6E59-E3CC9B01253F}"/>
                </a:ext>
              </a:extLst>
            </p:cNvPr>
            <p:cNvPicPr>
              <a:picLocks noChangeAspect="1"/>
            </p:cNvPicPr>
            <p:nvPr/>
          </p:nvPicPr>
          <p:blipFill>
            <a:blip r:embed="rId13"/>
            <a:stretch>
              <a:fillRect/>
            </a:stretch>
          </p:blipFill>
          <p:spPr>
            <a:xfrm>
              <a:off x="5796247" y="4257164"/>
              <a:ext cx="384278" cy="384048"/>
            </a:xfrm>
            <a:prstGeom prst="rect">
              <a:avLst/>
            </a:prstGeom>
          </p:spPr>
        </p:pic>
        <p:pic>
          <p:nvPicPr>
            <p:cNvPr id="14" name="Picture 13" descr="Human Services">
              <a:extLst>
                <a:ext uri="{FF2B5EF4-FFF2-40B4-BE49-F238E27FC236}">
                  <a16:creationId xmlns:a16="http://schemas.microsoft.com/office/drawing/2014/main" id="{1095407C-4B6B-6252-0CAF-05100E67372F}"/>
                </a:ext>
              </a:extLst>
            </p:cNvPr>
            <p:cNvPicPr>
              <a:picLocks noChangeAspect="1"/>
            </p:cNvPicPr>
            <p:nvPr/>
          </p:nvPicPr>
          <p:blipFill>
            <a:blip r:embed="rId14"/>
            <a:stretch>
              <a:fillRect/>
            </a:stretch>
          </p:blipFill>
          <p:spPr>
            <a:xfrm>
              <a:off x="6181080" y="4257147"/>
              <a:ext cx="384278" cy="384048"/>
            </a:xfrm>
            <a:prstGeom prst="rect">
              <a:avLst/>
            </a:prstGeom>
          </p:spPr>
        </p:pic>
        <p:pic>
          <p:nvPicPr>
            <p:cNvPr id="15" name="Picture 14" descr="Information Technology">
              <a:extLst>
                <a:ext uri="{FF2B5EF4-FFF2-40B4-BE49-F238E27FC236}">
                  <a16:creationId xmlns:a16="http://schemas.microsoft.com/office/drawing/2014/main" id="{82839EA4-1EE7-EA26-A528-FABF35FCFFB2}"/>
                </a:ext>
              </a:extLst>
            </p:cNvPr>
            <p:cNvPicPr>
              <a:picLocks noChangeAspect="1"/>
            </p:cNvPicPr>
            <p:nvPr/>
          </p:nvPicPr>
          <p:blipFill>
            <a:blip r:embed="rId15"/>
            <a:stretch>
              <a:fillRect/>
            </a:stretch>
          </p:blipFill>
          <p:spPr>
            <a:xfrm>
              <a:off x="6568374" y="4258901"/>
              <a:ext cx="384278" cy="384048"/>
            </a:xfrm>
            <a:prstGeom prst="rect">
              <a:avLst/>
            </a:prstGeom>
          </p:spPr>
        </p:pic>
        <p:pic>
          <p:nvPicPr>
            <p:cNvPr id="17" name="Picture 16" descr="Law and Public Service">
              <a:extLst>
                <a:ext uri="{FF2B5EF4-FFF2-40B4-BE49-F238E27FC236}">
                  <a16:creationId xmlns:a16="http://schemas.microsoft.com/office/drawing/2014/main" id="{E7C756D8-C1FA-91CF-0486-B2E0B22DB708}"/>
                </a:ext>
              </a:extLst>
            </p:cNvPr>
            <p:cNvPicPr>
              <a:picLocks noChangeAspect="1"/>
            </p:cNvPicPr>
            <p:nvPr/>
          </p:nvPicPr>
          <p:blipFill>
            <a:blip r:embed="rId16"/>
            <a:stretch>
              <a:fillRect/>
            </a:stretch>
          </p:blipFill>
          <p:spPr>
            <a:xfrm>
              <a:off x="6952070" y="4258131"/>
              <a:ext cx="384278" cy="384048"/>
            </a:xfrm>
            <a:prstGeom prst="rect">
              <a:avLst/>
            </a:prstGeom>
          </p:spPr>
        </p:pic>
        <p:pic>
          <p:nvPicPr>
            <p:cNvPr id="18" name="Picture 17" descr="Architecture and Construction">
              <a:extLst>
                <a:ext uri="{FF2B5EF4-FFF2-40B4-BE49-F238E27FC236}">
                  <a16:creationId xmlns:a16="http://schemas.microsoft.com/office/drawing/2014/main" id="{C5FDFE20-6254-1B42-CC9C-00D7FED3B7C2}"/>
                </a:ext>
              </a:extLst>
            </p:cNvPr>
            <p:cNvPicPr>
              <a:picLocks noChangeAspect="1"/>
            </p:cNvPicPr>
            <p:nvPr/>
          </p:nvPicPr>
          <p:blipFill>
            <a:blip r:embed="rId17"/>
            <a:stretch>
              <a:fillRect/>
            </a:stretch>
          </p:blipFill>
          <p:spPr>
            <a:xfrm>
              <a:off x="5799338" y="3913051"/>
              <a:ext cx="384048" cy="384048"/>
            </a:xfrm>
            <a:prstGeom prst="rect">
              <a:avLst/>
            </a:prstGeom>
          </p:spPr>
        </p:pic>
        <p:pic>
          <p:nvPicPr>
            <p:cNvPr id="19" name="Picture 18" descr="Engineering&#10;">
              <a:extLst>
                <a:ext uri="{FF2B5EF4-FFF2-40B4-BE49-F238E27FC236}">
                  <a16:creationId xmlns:a16="http://schemas.microsoft.com/office/drawing/2014/main" id="{F9B91B64-CC58-52BD-2EF1-4DFAC5B63CAC}"/>
                </a:ext>
              </a:extLst>
            </p:cNvPr>
            <p:cNvPicPr>
              <a:picLocks noChangeAspect="1"/>
            </p:cNvPicPr>
            <p:nvPr/>
          </p:nvPicPr>
          <p:blipFill>
            <a:blip r:embed="rId8"/>
            <a:stretch>
              <a:fillRect/>
            </a:stretch>
          </p:blipFill>
          <p:spPr>
            <a:xfrm>
              <a:off x="5413770" y="4259315"/>
              <a:ext cx="384048" cy="384048"/>
            </a:xfrm>
            <a:prstGeom prst="rect">
              <a:avLst/>
            </a:prstGeom>
          </p:spPr>
        </p:pic>
      </p:grpSp>
      <p:pic>
        <p:nvPicPr>
          <p:cNvPr id="77" name="Picture 76">
            <a:extLst>
              <a:ext uri="{FF2B5EF4-FFF2-40B4-BE49-F238E27FC236}">
                <a16:creationId xmlns:a16="http://schemas.microsoft.com/office/drawing/2014/main" id="{B0475498-96ED-C87E-76AB-9965C3369D20}"/>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6021026" y="7267826"/>
            <a:ext cx="438912" cy="438912"/>
          </a:xfrm>
          <a:prstGeom prst="rect">
            <a:avLst/>
          </a:prstGeom>
        </p:spPr>
      </p:pic>
      <p:pic>
        <p:nvPicPr>
          <p:cNvPr id="78" name="Picture 77">
            <a:extLst>
              <a:ext uri="{FF2B5EF4-FFF2-40B4-BE49-F238E27FC236}">
                <a16:creationId xmlns:a16="http://schemas.microsoft.com/office/drawing/2014/main" id="{36806398-A4EB-6051-FCF9-1328211797DC}"/>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6454351" y="7267826"/>
            <a:ext cx="438912" cy="438912"/>
          </a:xfrm>
          <a:prstGeom prst="rect">
            <a:avLst/>
          </a:prstGeom>
        </p:spPr>
      </p:pic>
      <p:pic>
        <p:nvPicPr>
          <p:cNvPr id="79" name="Picture 78">
            <a:extLst>
              <a:ext uri="{FF2B5EF4-FFF2-40B4-BE49-F238E27FC236}">
                <a16:creationId xmlns:a16="http://schemas.microsoft.com/office/drawing/2014/main" id="{BC379D11-A42C-651B-4E08-D9FBAF79470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140050" y="7267826"/>
            <a:ext cx="438912" cy="438912"/>
          </a:xfrm>
          <a:prstGeom prst="rect">
            <a:avLst/>
          </a:prstGeom>
        </p:spPr>
      </p:pic>
      <p:pic>
        <p:nvPicPr>
          <p:cNvPr id="80" name="Picture 79">
            <a:extLst>
              <a:ext uri="{FF2B5EF4-FFF2-40B4-BE49-F238E27FC236}">
                <a16:creationId xmlns:a16="http://schemas.microsoft.com/office/drawing/2014/main" id="{DFD202CB-C695-0DB3-9636-4AA758D989D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76952" y="7267826"/>
            <a:ext cx="438912" cy="438912"/>
          </a:xfrm>
          <a:prstGeom prst="rect">
            <a:avLst/>
          </a:prstGeom>
        </p:spPr>
      </p:pic>
      <p:pic>
        <p:nvPicPr>
          <p:cNvPr id="81" name="Picture 80">
            <a:extLst>
              <a:ext uri="{FF2B5EF4-FFF2-40B4-BE49-F238E27FC236}">
                <a16:creationId xmlns:a16="http://schemas.microsoft.com/office/drawing/2014/main" id="{0172E8AC-8474-A5DD-393E-65239C6E99A2}"/>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5982153" y="6033380"/>
            <a:ext cx="438912" cy="438912"/>
          </a:xfrm>
          <a:prstGeom prst="rect">
            <a:avLst/>
          </a:prstGeom>
        </p:spPr>
      </p:pic>
      <p:pic>
        <p:nvPicPr>
          <p:cNvPr id="82" name="Picture 81">
            <a:extLst>
              <a:ext uri="{FF2B5EF4-FFF2-40B4-BE49-F238E27FC236}">
                <a16:creationId xmlns:a16="http://schemas.microsoft.com/office/drawing/2014/main" id="{13180B30-7EB0-0C25-6685-571EF8773915}"/>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6423098" y="6033380"/>
            <a:ext cx="438912" cy="438912"/>
          </a:xfrm>
          <a:prstGeom prst="rect">
            <a:avLst/>
          </a:prstGeom>
        </p:spPr>
      </p:pic>
      <p:pic>
        <p:nvPicPr>
          <p:cNvPr id="83" name="Picture 82">
            <a:extLst>
              <a:ext uri="{FF2B5EF4-FFF2-40B4-BE49-F238E27FC236}">
                <a16:creationId xmlns:a16="http://schemas.microsoft.com/office/drawing/2014/main" id="{7A73CD1C-ED1A-5F9E-FD02-637A19F44D15}"/>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101177" y="6029570"/>
            <a:ext cx="438912" cy="438912"/>
          </a:xfrm>
          <a:prstGeom prst="rect">
            <a:avLst/>
          </a:prstGeom>
        </p:spPr>
      </p:pic>
      <p:pic>
        <p:nvPicPr>
          <p:cNvPr id="84" name="Picture 83">
            <a:extLst>
              <a:ext uri="{FF2B5EF4-FFF2-40B4-BE49-F238E27FC236}">
                <a16:creationId xmlns:a16="http://schemas.microsoft.com/office/drawing/2014/main" id="{E7D96084-060C-CAC3-82C5-A90BEC33205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538079" y="6029570"/>
            <a:ext cx="438912" cy="438912"/>
          </a:xfrm>
          <a:prstGeom prst="rect">
            <a:avLst/>
          </a:prstGeom>
        </p:spPr>
      </p:pic>
      <p:pic>
        <p:nvPicPr>
          <p:cNvPr id="99" name="Picture 98">
            <a:extLst>
              <a:ext uri="{FF2B5EF4-FFF2-40B4-BE49-F238E27FC236}">
                <a16:creationId xmlns:a16="http://schemas.microsoft.com/office/drawing/2014/main" id="{A09C16D2-5537-4DFB-2492-D84C4BC1581D}"/>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95983" y="3512698"/>
            <a:ext cx="438912" cy="417834"/>
          </a:xfrm>
          <a:prstGeom prst="rect">
            <a:avLst/>
          </a:prstGeom>
        </p:spPr>
      </p:pic>
      <p:pic>
        <p:nvPicPr>
          <p:cNvPr id="5" name="Picture 4">
            <a:extLst>
              <a:ext uri="{FF2B5EF4-FFF2-40B4-BE49-F238E27FC236}">
                <a16:creationId xmlns:a16="http://schemas.microsoft.com/office/drawing/2014/main" id="{B7F37573-D9E6-AC5A-D09F-ECFF9CF98FF1}"/>
              </a:ext>
              <a:ext uri="{C183D7F6-B498-43B3-948B-1728B52AA6E4}">
                <adec:decorative xmlns:adec="http://schemas.microsoft.com/office/drawing/2017/decorative" val="1"/>
              </a:ext>
            </a:extLst>
          </p:cNvPr>
          <p:cNvPicPr preferRelativeResize="0">
            <a:picLocks noChangeAspect="1"/>
          </p:cNvPicPr>
          <p:nvPr/>
        </p:nvPicPr>
        <p:blipFill>
          <a:blip r:embed="rId8"/>
          <a:stretch>
            <a:fillRect/>
          </a:stretch>
        </p:blipFill>
        <p:spPr>
          <a:xfrm>
            <a:off x="5790821" y="4269951"/>
            <a:ext cx="438912" cy="417834"/>
          </a:xfrm>
          <a:prstGeom prst="rect">
            <a:avLst/>
          </a:prstGeom>
        </p:spPr>
      </p:pic>
    </p:spTree>
    <p:extLst>
      <p:ext uri="{BB962C8B-B14F-4D97-AF65-F5344CB8AC3E}">
        <p14:creationId xmlns:p14="http://schemas.microsoft.com/office/powerpoint/2010/main" val="2336104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3" name="Title 3">
            <a:extLst>
              <a:ext uri="{FF2B5EF4-FFF2-40B4-BE49-F238E27FC236}">
                <a16:creationId xmlns:a16="http://schemas.microsoft.com/office/drawing/2014/main" id="{526F35B9-4163-464C-AA6F-FB56BC356333}"/>
              </a:ext>
              <a:ext uri="{C183D7F6-B498-43B3-948B-1728B52AA6E4}">
                <adec:decorative xmlns:adec="http://schemas.microsoft.com/office/drawing/2017/decorative" val="1"/>
              </a:ext>
            </a:extLst>
          </p:cNvPr>
          <p:cNvSpPr>
            <a:spLocks noGrp="1"/>
          </p:cNvSpPr>
          <p:nvPr>
            <p:ph type="ctrTitle"/>
          </p:nvPr>
        </p:nvSpPr>
        <p:spPr>
          <a:xfrm>
            <a:off x="971550" y="48066"/>
            <a:ext cx="5829300" cy="141335"/>
          </a:xfrm>
        </p:spPr>
        <p:txBody>
          <a:bodyPr>
            <a:noAutofit/>
          </a:bodyPr>
          <a:lstStyle/>
          <a:p>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Statewide Program of Study: </a:t>
            </a:r>
            <a:r>
              <a:rPr lang="en-US" sz="800" b="1" i="1" kern="1200" dirty="0">
                <a:solidFill>
                  <a:schemeClr val="bg1"/>
                </a:solidFill>
                <a:effectLst/>
                <a:latin typeface="+mj-lt"/>
                <a:ea typeface="+mj-ea"/>
                <a:cs typeface="+mj-cs"/>
              </a:rPr>
              <a:t>Mechanical and Aerospace Engineering</a:t>
            </a:r>
            <a:r>
              <a:rPr lang="en-US" sz="800" dirty="0">
                <a:solidFill>
                  <a:schemeClr val="bg1"/>
                </a:solidFill>
              </a:rPr>
              <a:t> </a:t>
            </a:r>
            <a:r>
              <a:rPr lang="en-US" sz="800" b="1" i="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 Page 5</a:t>
            </a:r>
            <a:endParaRPr lang="en-US" sz="800" dirty="0">
              <a:solidFill>
                <a:schemeClr val="bg1"/>
              </a:solidFill>
            </a:endParaRPr>
          </a:p>
        </p:txBody>
      </p:sp>
      <p:sp>
        <p:nvSpPr>
          <p:cNvPr id="87" name="TextBox 86">
            <a:extLst>
              <a:ext uri="{FF2B5EF4-FFF2-40B4-BE49-F238E27FC236}">
                <a16:creationId xmlns:a16="http://schemas.microsoft.com/office/drawing/2014/main" id="{0AE02E68-5A0C-454B-693D-9D2378E55BD8}"/>
              </a:ext>
            </a:extLst>
          </p:cNvPr>
          <p:cNvSpPr txBox="1"/>
          <p:nvPr/>
        </p:nvSpPr>
        <p:spPr>
          <a:xfrm>
            <a:off x="1371780" y="128692"/>
            <a:ext cx="6392254" cy="400110"/>
          </a:xfrm>
          <a:prstGeom prst="rect">
            <a:avLst/>
          </a:prstGeom>
          <a:noFill/>
        </p:spPr>
        <p:txBody>
          <a:bodyPr wrap="square" rtlCol="0">
            <a:spAutoFit/>
          </a:bodyPr>
          <a:lstStyle/>
          <a:p>
            <a:pPr lvl="0">
              <a:spcAft>
                <a:spcPts val="300"/>
              </a:spcAft>
              <a:defRPr/>
            </a:pPr>
            <a:r>
              <a:rPr lang="en-US" sz="2000" b="1" dirty="0">
                <a:solidFill>
                  <a:schemeClr val="tx2"/>
                </a:solidFill>
                <a:latin typeface="Calibri" panose="020F0502020204030204" pitchFamily="34" charset="0"/>
                <a:ea typeface="Open Sans Condensed Condensed" pitchFamily="2" charset="0"/>
                <a:cs typeface="Calibri" panose="020F0502020204030204" pitchFamily="34" charset="0"/>
              </a:rPr>
              <a:t>Engineering Career Cluster</a:t>
            </a:r>
            <a:endParaRPr kumimoji="0" lang="en-US" sz="2000" b="1" i="0" u="none" strike="noStrike" kern="1200" cap="none" spc="0" normalizeH="0" baseline="0" noProof="0" dirty="0">
              <a:ln>
                <a:noFill/>
              </a:ln>
              <a:solidFill>
                <a:schemeClr val="tx2"/>
              </a:solidFill>
              <a:effectLst/>
              <a:uLnTx/>
              <a:uFillTx/>
              <a:latin typeface="Calibri" panose="020F0502020204030204" pitchFamily="34" charset="0"/>
              <a:ea typeface="Open Sans Condensed Condensed" pitchFamily="2" charset="0"/>
              <a:cs typeface="Calibri" panose="020F0502020204030204" pitchFamily="34" charset="0"/>
            </a:endParaRPr>
          </a:p>
        </p:txBody>
      </p:sp>
      <p:sp>
        <p:nvSpPr>
          <p:cNvPr id="4" name="TextBox 3">
            <a:extLst>
              <a:ext uri="{FF2B5EF4-FFF2-40B4-BE49-F238E27FC236}">
                <a16:creationId xmlns:a16="http://schemas.microsoft.com/office/drawing/2014/main" id="{5038155F-96E9-8E79-291C-B0BA322B8BFC}"/>
              </a:ext>
            </a:extLst>
          </p:cNvPr>
          <p:cNvSpPr txBox="1"/>
          <p:nvPr/>
        </p:nvSpPr>
        <p:spPr>
          <a:xfrm>
            <a:off x="1377876" y="482524"/>
            <a:ext cx="6392254" cy="353943"/>
          </a:xfrm>
          <a:prstGeom prst="rect">
            <a:avLst/>
          </a:prstGeom>
          <a:noFill/>
        </p:spPr>
        <p:txBody>
          <a:bodyPr wrap="square" rtlCol="0">
            <a:spAutoFit/>
          </a:bodyPr>
          <a:lstStyle/>
          <a:p>
            <a:pPr lvl="0">
              <a:spcAft>
                <a:spcPts val="300"/>
              </a:spcAft>
              <a:defRPr/>
            </a:pPr>
            <a:r>
              <a:rPr kumimoji="0" lang="en-US" sz="1700" b="1" i="1" u="none" strike="noStrike" kern="1200" cap="none" spc="0" normalizeH="0" baseline="0" noProof="0" dirty="0">
                <a:ln>
                  <a:noFill/>
                </a:ln>
                <a:solidFill>
                  <a:srgbClr val="363534"/>
                </a:solidFill>
                <a:effectLst/>
                <a:uLnTx/>
                <a:uFillTx/>
                <a:latin typeface="Calibri" panose="020F0502020204030204" pitchFamily="34" charset="0"/>
                <a:ea typeface="Open Sans Semibold" panose="020B0606030504020204" pitchFamily="34" charset="0"/>
                <a:cs typeface="Calibri" panose="020F0502020204030204" pitchFamily="34" charset="0"/>
              </a:rPr>
              <a:t>Statewide Program of Study: </a:t>
            </a:r>
            <a:r>
              <a:rPr kumimoji="0" lang="en-US" sz="1700" b="1" i="1" u="none" strike="noStrike" kern="1200" cap="none" spc="0" normalizeH="0" baseline="0" noProof="0" dirty="0">
                <a:ln>
                  <a:noFill/>
                </a:ln>
                <a:solidFill>
                  <a:schemeClr val="tx2"/>
                </a:solidFill>
                <a:effectLst/>
                <a:uLnTx/>
                <a:uFillTx/>
                <a:latin typeface="Calibri" panose="020F0502020204030204" pitchFamily="34" charset="0"/>
                <a:ea typeface="Open Sans Semibold" panose="020B0606030504020204" pitchFamily="34" charset="0"/>
                <a:cs typeface="Calibri" panose="020F0502020204030204" pitchFamily="34" charset="0"/>
              </a:rPr>
              <a:t>Mechanical and Aerospace</a:t>
            </a:r>
            <a:r>
              <a:rPr lang="en-US" sz="1700" b="1" i="1" dirty="0">
                <a:solidFill>
                  <a:schemeClr val="tx2"/>
                </a:solidFill>
                <a:latin typeface="Calibri" panose="020F0502020204030204" pitchFamily="34" charset="0"/>
                <a:ea typeface="Open Sans Semibold" panose="020B0606030504020204" pitchFamily="34" charset="0"/>
                <a:cs typeface="Calibri" panose="020F0502020204030204" pitchFamily="34" charset="0"/>
              </a:rPr>
              <a:t> Engineering</a:t>
            </a:r>
          </a:p>
        </p:txBody>
      </p:sp>
      <p:sp>
        <p:nvSpPr>
          <p:cNvPr id="86" name="TextBox 85">
            <a:extLst>
              <a:ext uri="{FF2B5EF4-FFF2-40B4-BE49-F238E27FC236}">
                <a16:creationId xmlns:a16="http://schemas.microsoft.com/office/drawing/2014/main" id="{0D430EA2-6793-5B8C-657A-55E1584A2A4A}"/>
              </a:ext>
            </a:extLst>
          </p:cNvPr>
          <p:cNvSpPr txBox="1"/>
          <p:nvPr/>
        </p:nvSpPr>
        <p:spPr>
          <a:xfrm>
            <a:off x="-996" y="1110496"/>
            <a:ext cx="7772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12169"/>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Course Information</a:t>
            </a:r>
            <a:endParaRPr kumimoji="0" lang="en-US" sz="1800" b="0" i="0" u="none" strike="noStrike" kern="1200" cap="none" spc="0" normalizeH="0" baseline="0" noProof="0" dirty="0">
              <a:ln>
                <a:noFill/>
              </a:ln>
              <a:solidFill>
                <a:srgbClr val="012169"/>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31" name="Round Diagonal Corner Rectangle 30">
            <a:extLst>
              <a:ext uri="{FF2B5EF4-FFF2-40B4-BE49-F238E27FC236}">
                <a16:creationId xmlns:a16="http://schemas.microsoft.com/office/drawing/2014/main" id="{B4C78CC7-A0B3-3743-9060-AB97A1DC7B8E}"/>
              </a:ext>
              <a:ext uri="{C183D7F6-B498-43B3-948B-1728B52AA6E4}">
                <adec:decorative xmlns:adec="http://schemas.microsoft.com/office/drawing/2017/decorative" val="1"/>
              </a:ext>
            </a:extLst>
          </p:cNvPr>
          <p:cNvSpPr/>
          <p:nvPr/>
        </p:nvSpPr>
        <p:spPr>
          <a:xfrm rot="16200000">
            <a:off x="-137983" y="2100883"/>
            <a:ext cx="1154135" cy="411242"/>
          </a:xfrm>
          <a:prstGeom prst="round2DiagRect">
            <a:avLst/>
          </a:prstGeom>
          <a:solidFill>
            <a:srgbClr val="5A62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32" name="Google Shape;187;p2">
            <a:extLst>
              <a:ext uri="{FF2B5EF4-FFF2-40B4-BE49-F238E27FC236}">
                <a16:creationId xmlns:a16="http://schemas.microsoft.com/office/drawing/2014/main" id="{EC6725D7-7796-024C-BE56-43295F5E13F0}"/>
              </a:ext>
            </a:extLst>
          </p:cNvPr>
          <p:cNvSpPr txBox="1"/>
          <p:nvPr/>
        </p:nvSpPr>
        <p:spPr>
          <a:xfrm rot="16200000">
            <a:off x="-80311" y="2152636"/>
            <a:ext cx="1038793" cy="307736"/>
          </a:xfrm>
          <a:prstGeom prst="rect">
            <a:avLst/>
          </a:prstGeom>
          <a:solidFill>
            <a:srgbClr val="5A6267"/>
          </a:solid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Level 4</a:t>
            </a:r>
            <a:endParaRPr kumimoji="0" sz="1400" b="0" i="0" u="none" strike="noStrike" kern="1200" cap="none" spc="0" normalizeH="0" baseline="0" noProof="0" dirty="0">
              <a:ln>
                <a:noFill/>
              </a:ln>
              <a:solidFill>
                <a:prstClr val="white"/>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graphicFrame>
        <p:nvGraphicFramePr>
          <p:cNvPr id="29" name="Google Shape;188;p2">
            <a:extLst>
              <a:ext uri="{FF2B5EF4-FFF2-40B4-BE49-F238E27FC236}">
                <a16:creationId xmlns:a16="http://schemas.microsoft.com/office/drawing/2014/main" id="{E9D1311D-3F30-CB4A-AB3F-0F9E1F95494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761905159"/>
              </p:ext>
            </p:extLst>
          </p:nvPr>
        </p:nvGraphicFramePr>
        <p:xfrm>
          <a:off x="813485" y="1583570"/>
          <a:ext cx="6437376" cy="3499114"/>
        </p:xfrm>
        <a:graphic>
          <a:graphicData uri="http://schemas.openxmlformats.org/drawingml/2006/table">
            <a:tbl>
              <a:tblPr firstRow="1" bandRow="1">
                <a:noFill/>
              </a:tblPr>
              <a:tblGrid>
                <a:gridCol w="1691640">
                  <a:extLst>
                    <a:ext uri="{9D8B030D-6E8A-4147-A177-3AD203B41FA5}">
                      <a16:colId xmlns:a16="http://schemas.microsoft.com/office/drawing/2014/main" val="20000"/>
                    </a:ext>
                  </a:extLst>
                </a:gridCol>
                <a:gridCol w="73152">
                  <a:extLst>
                    <a:ext uri="{9D8B030D-6E8A-4147-A177-3AD203B41FA5}">
                      <a16:colId xmlns:a16="http://schemas.microsoft.com/office/drawing/2014/main" val="1573763253"/>
                    </a:ext>
                  </a:extLst>
                </a:gridCol>
                <a:gridCol w="2075688">
                  <a:extLst>
                    <a:ext uri="{9D8B030D-6E8A-4147-A177-3AD203B41FA5}">
                      <a16:colId xmlns:a16="http://schemas.microsoft.com/office/drawing/2014/main" val="20002"/>
                    </a:ext>
                  </a:extLst>
                </a:gridCol>
                <a:gridCol w="2596896">
                  <a:extLst>
                    <a:ext uri="{9D8B030D-6E8A-4147-A177-3AD203B41FA5}">
                      <a16:colId xmlns:a16="http://schemas.microsoft.com/office/drawing/2014/main" val="20003"/>
                    </a:ext>
                  </a:extLst>
                </a:gridCol>
              </a:tblGrid>
              <a:tr h="329184">
                <a:tc>
                  <a:txBody>
                    <a:bodyPr/>
                    <a:lstStyle/>
                    <a:p>
                      <a:pPr marL="0" marR="0" lvl="0" indent="0" algn="l"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Course</a:t>
                      </a:r>
                      <a:endParaRPr sz="1200" b="1" i="0"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ctr" defTabSz="1341150" rtl="0" eaLnBrk="1" fontAlgn="auto" latinLnBrk="0" hangingPunct="1">
                        <a:lnSpc>
                          <a:spcPct val="100000"/>
                        </a:lnSpc>
                        <a:spcBef>
                          <a:spcPts val="0"/>
                        </a:spcBef>
                        <a:spcAft>
                          <a:spcPts val="0"/>
                        </a:spcAft>
                        <a:buClr>
                          <a:schemeClr val="dk1"/>
                        </a:buClr>
                        <a:buSzPts val="1000"/>
                        <a:buFont typeface="Calibri"/>
                        <a:buNone/>
                        <a:tabLst/>
                        <a:defRPr/>
                      </a:pPr>
                      <a:endPar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sym typeface="Calibri"/>
                        </a:rPr>
                        <a:t>Prerequisites | </a:t>
                      </a: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Corequisites </a:t>
                      </a:r>
                    </a:p>
                  </a:txBody>
                  <a:tcPr marL="91450" marR="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tc>
                  <a:txBody>
                    <a:bodyPr/>
                    <a:lstStyle/>
                    <a:p>
                      <a:pPr marL="0" marR="0" lvl="0" indent="0" algn="r" rtl="0">
                        <a:spcBef>
                          <a:spcPts val="0"/>
                        </a:spcBef>
                        <a:spcAft>
                          <a:spcPts val="0"/>
                        </a:spcAft>
                        <a:buNone/>
                      </a:pPr>
                      <a:r>
                        <a:rPr lang="en-US" sz="1200" b="1" i="0" u="none" strike="noStrike" cap="none" dirty="0">
                          <a:solidFill>
                            <a:schemeClr val="bg1"/>
                          </a:solidFill>
                          <a:latin typeface="Calibri" panose="020F0502020204030204" pitchFamily="34" charset="0"/>
                          <a:ea typeface="Open Sans ExtraBold" panose="020B0606030504020204" pitchFamily="34" charset="0"/>
                          <a:cs typeface="Calibri" panose="020F0502020204030204" pitchFamily="34" charset="0"/>
                        </a:rPr>
                        <a:t>Career Clusters</a:t>
                      </a:r>
                    </a:p>
                  </a:txBody>
                  <a:tcPr marL="91450" marR="91450" marT="45725" marB="45725" anchor="ctr">
                    <a:lnL w="12700" cmpd="sng">
                      <a:noFill/>
                      <a:prstDash val="solid"/>
                    </a:lnL>
                    <a:lnR w="12700" cmpd="sng">
                      <a:noFill/>
                      <a:prstDash val="solid"/>
                    </a:lnR>
                    <a:lnT w="12700" cmpd="sng">
                      <a:noFill/>
                      <a:prstDash val="soli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solidFill>
                      <a:srgbClr val="5A6267"/>
                    </a:solidFill>
                  </a:tcPr>
                </a:tc>
                <a:extLst>
                  <a:ext uri="{0D108BD9-81ED-4DB2-BD59-A6C34878D82A}">
                    <a16:rowId xmlns:a16="http://schemas.microsoft.com/office/drawing/2014/main" val="10000"/>
                  </a:ext>
                </a:extLst>
              </a:tr>
              <a:tr h="0">
                <a:tc>
                  <a:txBody>
                    <a:bodyPr/>
                    <a:lstStyle/>
                    <a:p>
                      <a:pPr marL="0" marR="0">
                        <a:lnSpc>
                          <a:spcPct val="100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0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12701121 (2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endPar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endParaRPr>
                    </a:p>
                    <a:p>
                      <a:pPr marL="0" marR="0">
                        <a:lnSpc>
                          <a:spcPct val="100000"/>
                        </a:lnSpc>
                        <a:spcBef>
                          <a:spcPts val="0"/>
                        </a:spcBef>
                        <a:spcAft>
                          <a:spcPts val="0"/>
                        </a:spcAft>
                      </a:pPr>
                      <a:r>
                        <a:rPr lang="en-US" sz="900" b="1"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Prerequisites</a:t>
                      </a:r>
                      <a:r>
                        <a:rPr lang="en-US" sz="900" kern="1200" dirty="0">
                          <a:solidFill>
                            <a:srgbClr val="000000"/>
                          </a:solidFill>
                          <a:effectLst/>
                          <a:latin typeface="Calibri" panose="020F0502020204030204" pitchFamily="34" charset="0"/>
                          <a:ea typeface="Open Sans Light" panose="020B0306030504020204" pitchFamily="34" charset="0"/>
                          <a:cs typeface="Calibri" panose="020F0502020204030204" pitchFamily="34" charset="0"/>
                        </a:rPr>
                        <a:t>: </a:t>
                      </a:r>
                      <a:r>
                        <a:rPr lang="en-US" sz="900" kern="1200" dirty="0">
                          <a:solidFill>
                            <a:srgbClr val="000000"/>
                          </a:solidFill>
                          <a:effectLst/>
                          <a:latin typeface="Calibri" panose="020F0502020204030204" pitchFamily="34" charset="0"/>
                          <a:ea typeface="Open Sans Light" panose="020B0306030504020204" pitchFamily="34" charset="0"/>
                          <a:cs typeface="Times New Roman" panose="02020603050405020304" pitchFamily="18" charset="0"/>
                        </a:rPr>
                        <a:t>A</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 least one Level 2 </a:t>
                      </a:r>
                    </a:p>
                    <a:p>
                      <a:pPr marL="0" marR="0">
                        <a:lnSpc>
                          <a:spcPct val="100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900" b="1"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endPar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1274243"/>
                  </a:ext>
                </a:extLst>
              </a:tr>
              <a:tr h="0">
                <a:tc>
                  <a:txBody>
                    <a:bodyPr/>
                    <a:lstStyle/>
                    <a:p>
                      <a:pPr marL="0" marR="0">
                        <a:lnSpc>
                          <a:spcPct val="100000"/>
                        </a:lnSpc>
                        <a:spcBef>
                          <a:spcPts val="0"/>
                        </a:spcBef>
                        <a:spcAft>
                          <a:spcPts val="0"/>
                        </a:spcAft>
                      </a:pPr>
                      <a:r>
                        <a:rPr lang="en-US" sz="1100" b="1" kern="1200" dirty="0">
                          <a:solidFill>
                            <a:srgbClr val="012169"/>
                          </a:solidFill>
                          <a:effectLst/>
                          <a:latin typeface="Calibri" panose="020F0502020204030204" pitchFamily="34" charset="0"/>
                          <a:ea typeface="Open Sans SemiBold" panose="020B0706030804020204" pitchFamily="34" charset="0"/>
                          <a:cs typeface="Calibri" panose="020F0502020204030204" pitchFamily="34" charset="0"/>
                        </a:rPr>
                        <a:t>Career Preparation for Programs of Study + Extended Career Preparation*</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First Time Taken:</a:t>
                      </a:r>
                    </a:p>
                    <a:p>
                      <a:pPr marL="0" marR="0">
                        <a:lnSpc>
                          <a:spcPct val="100000"/>
                        </a:lnSpc>
                        <a:spcBef>
                          <a:spcPts val="0"/>
                        </a:spcBef>
                        <a:spcAft>
                          <a:spcPts val="0"/>
                        </a:spcAft>
                      </a:pPr>
                      <a:r>
                        <a:rPr lang="en-US" sz="10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12701141 (3 credits)</a:t>
                      </a:r>
                      <a:endParaRPr lang="en-US" sz="11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7000"/>
                        </a:lnSpc>
                      </a:pPr>
                      <a:endParaRPr lang="en-US" sz="1100" kern="100">
                        <a:effectLst/>
                        <a:latin typeface="Calibri" panose="020F0502020204030204" pitchFamily="34" charset="0"/>
                        <a:cs typeface="Times New Roman" panose="02020603050405020304" pitchFamily="18" charset="0"/>
                      </a:endParaRPr>
                    </a:p>
                  </a:txBody>
                  <a:tcPr marL="9525" marR="95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0"/>
                        </a:spcBef>
                        <a:spcAft>
                          <a:spcPts val="0"/>
                        </a:spcAft>
                      </a:pPr>
                      <a:r>
                        <a:rPr lang="en-US" sz="900" b="1" kern="1200" dirty="0">
                          <a:solidFill>
                            <a:srgbClr val="000000"/>
                          </a:solidFill>
                          <a:effectLst/>
                          <a:latin typeface="Calibri" panose="020F0502020204030204" pitchFamily="34" charset="0"/>
                          <a:ea typeface="Open Sans ExtraBold" panose="020B0906030804020204" pitchFamily="34" charset="0"/>
                          <a:cs typeface="Calibri" panose="020F0502020204030204" pitchFamily="34" charset="0"/>
                        </a:rPr>
                        <a:t>Prerequisites: </a:t>
                      </a: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least one Level 2</a:t>
                      </a:r>
                    </a:p>
                    <a:p>
                      <a:pPr marL="0" marR="0">
                        <a:lnSpc>
                          <a:spcPct val="100000"/>
                        </a:lnSpc>
                        <a:spcBef>
                          <a:spcPts val="0"/>
                        </a:spcBef>
                        <a:spcAft>
                          <a:spcPts val="0"/>
                        </a:spcAft>
                      </a:pPr>
                      <a:r>
                        <a:rPr lang="en-US" sz="9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or higher CTE course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0000"/>
                        </a:lnSpc>
                        <a:spcBef>
                          <a:spcPts val="0"/>
                        </a:spcBef>
                        <a:spcAft>
                          <a:spcPts val="0"/>
                        </a:spcAft>
                      </a:pPr>
                      <a:r>
                        <a:rPr lang="en-US" sz="900" b="1" kern="1200" dirty="0">
                          <a:solidFill>
                            <a:schemeClr val="tx2"/>
                          </a:solidFill>
                          <a:effectLst/>
                          <a:latin typeface="Calibri" panose="020F0502020204030204" pitchFamily="34" charset="0"/>
                          <a:ea typeface="Open Sans ExtraBold" panose="020B0906030804020204" pitchFamily="34" charset="0"/>
                          <a:cs typeface="Calibri" panose="020F0502020204030204" pitchFamily="34" charset="0"/>
                        </a:rPr>
                        <a:t>Corequisites: </a:t>
                      </a:r>
                      <a:r>
                        <a:rPr lang="en-US" sz="900" kern="1200" dirty="0">
                          <a:solidFill>
                            <a:schemeClr val="tx2"/>
                          </a:solidFill>
                          <a:effectLst/>
                          <a:latin typeface="Calibri" panose="020F0502020204030204" pitchFamily="34" charset="0"/>
                          <a:ea typeface="Open Sans Light" panose="020B03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Recommended Prerequisites: </a:t>
                      </a:r>
                      <a:r>
                        <a:rPr lang="en-US" sz="900" u="none" strike="noStrike" cap="none" dirty="0">
                          <a:solidFill>
                            <a:schemeClr val="tx1"/>
                          </a:solidFill>
                          <a:latin typeface="Calibri" panose="020F0502020204030204" pitchFamily="34" charset="0"/>
                          <a:ea typeface="Open Sans Light" panose="020B0606030504020204" pitchFamily="34" charset="0"/>
                          <a:cs typeface="Calibri" panose="020F0502020204030204" pitchFamily="34" charset="0"/>
                        </a:rPr>
                        <a:t>None</a:t>
                      </a:r>
                    </a:p>
                    <a:p>
                      <a:pPr marL="0" marR="0" lvl="0" indent="0" algn="l" rtl="0">
                        <a:lnSpc>
                          <a:spcPct val="100000"/>
                        </a:lnSpc>
                        <a:spcBef>
                          <a:spcPts val="0"/>
                        </a:spcBef>
                        <a:spcAft>
                          <a:spcPts val="0"/>
                        </a:spcAft>
                        <a:buClr>
                          <a:schemeClr val="dk1"/>
                        </a:buClr>
                        <a:buSzPts val="1000"/>
                        <a:buFont typeface="Calibri"/>
                        <a:buNone/>
                      </a:pPr>
                      <a:r>
                        <a:rPr lang="en-US" sz="900" b="1"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Recommended Corequisites: </a:t>
                      </a:r>
                      <a:r>
                        <a:rPr lang="en-US" sz="9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rPr>
                        <a:t>None</a:t>
                      </a:r>
                    </a:p>
                  </a:txBody>
                  <a:tcPr marR="228600"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9239652"/>
                  </a:ext>
                </a:extLst>
              </a:tr>
              <a:tr h="0">
                <a:tc>
                  <a:txBody>
                    <a:bodyPr/>
                    <a:lstStyle/>
                    <a:p>
                      <a:pPr marL="0" marR="0" lvl="0" indent="0" algn="l" rtl="0">
                        <a:lnSpc>
                          <a:spcPct val="100000"/>
                        </a:lnSpc>
                        <a:spcBef>
                          <a:spcPts val="0"/>
                        </a:spcBef>
                        <a:spcAft>
                          <a:spcPts val="0"/>
                        </a:spcAft>
                        <a:buClr>
                          <a:schemeClr val="dk1"/>
                        </a:buClr>
                        <a:buSzPts val="1000"/>
                        <a:buFont typeface="Calibri"/>
                        <a:buNone/>
                      </a:pPr>
                      <a:r>
                        <a:rPr lang="en-US" sz="1100" b="1" i="0" u="none" strike="noStrike" cap="none" dirty="0">
                          <a:solidFill>
                            <a:srgbClr val="012169"/>
                          </a:solidFill>
                          <a:latin typeface="Calibri" panose="020F0502020204030204" pitchFamily="34" charset="0"/>
                          <a:ea typeface="Open Sans Semibold" panose="020B0606030504020204" pitchFamily="34" charset="0"/>
                          <a:cs typeface="Calibri" panose="020F0502020204030204" pitchFamily="34" charset="0"/>
                          <a:sym typeface="Calibri"/>
                        </a:rPr>
                        <a:t>Scientific Research and Design*</a:t>
                      </a:r>
                      <a:endParaRPr lang="en-US" sz="1100" b="1" i="0" u="none" strike="noStrike" cap="none" baseline="30000" dirty="0">
                        <a:solidFill>
                          <a:srgbClr val="012169"/>
                        </a:solidFill>
                        <a:latin typeface="Calibri" panose="020F0502020204030204" pitchFamily="34" charset="0"/>
                        <a:ea typeface="Open Sans Extrabold" panose="020B0606030504020204" pitchFamily="34" charset="0"/>
                        <a:cs typeface="Calibri" panose="020F0502020204030204" pitchFamily="34" charset="0"/>
                        <a:sym typeface="Calibri"/>
                      </a:endParaRPr>
                    </a:p>
                    <a:p>
                      <a:pPr marL="9525" marR="0" lvl="0" indent="0" algn="l" defTabSz="1341150" rtl="0" eaLnBrk="1" fontAlgn="auto" latinLnBrk="0" hangingPunct="1">
                        <a:lnSpc>
                          <a:spcPct val="100000"/>
                        </a:lnSpc>
                        <a:spcBef>
                          <a:spcPts val="0"/>
                        </a:spcBef>
                        <a:spcAft>
                          <a:spcPts val="0"/>
                        </a:spcAft>
                        <a:buClr>
                          <a:schemeClr val="dk1"/>
                        </a:buClr>
                        <a:buSzPts val="1000"/>
                        <a:buFont typeface="Calibri"/>
                        <a:buNone/>
                        <a:tabLst/>
                        <a:defRPr/>
                      </a:pPr>
                      <a:r>
                        <a:rPr lang="en-US" sz="10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13037200  (1 credit)</a:t>
                      </a:r>
                      <a:endParaRPr lang="en-US" sz="100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Clr>
                          <a:schemeClr val="dk1"/>
                        </a:buClr>
                        <a:buSzPts val="1000"/>
                        <a:buFont typeface="Calibri"/>
                        <a:buNone/>
                      </a:pPr>
                      <a:endParaRPr lang="en-US" sz="900" u="none" strike="noStrike" cap="none" dirty="0">
                        <a:solidFill>
                          <a:srgbClr val="3863AF"/>
                        </a:solidFill>
                        <a:latin typeface="Calibri" panose="020F0502020204030204" pitchFamily="34" charset="0"/>
                        <a:ea typeface="Open Sans Light" panose="020B0606030504020204" pitchFamily="34" charset="0"/>
                        <a:cs typeface="Calibri" panose="020F0502020204030204" pitchFamily="34" charset="0"/>
                      </a:endParaRPr>
                    </a:p>
                  </a:txBody>
                  <a:tcPr marL="0" marR="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77240" rtl="0" eaLnBrk="1" fontAlgn="auto" latinLnBrk="0" hangingPunct="1">
                        <a:lnSpc>
                          <a:spcPct val="100000"/>
                        </a:lnSpc>
                        <a:spcBef>
                          <a:spcPts val="0"/>
                        </a:spcBef>
                        <a:spcAft>
                          <a:spcPts val="0"/>
                        </a:spcAft>
                        <a:buClr>
                          <a:schemeClr val="dk1"/>
                        </a:buClr>
                        <a:buSzPts val="1000"/>
                        <a:buFont typeface="Calibri"/>
                        <a:buNone/>
                        <a:tabLst/>
                        <a:defRPr/>
                      </a:pPr>
                      <a:r>
                        <a:rPr lang="en-US" sz="900" b="1" i="0" u="none" strike="noStrike" cap="none" dirty="0">
                          <a:latin typeface="Calibri" panose="020F0502020204030204" pitchFamily="34" charset="0"/>
                          <a:ea typeface="Open Sans ExtraBold" panose="020B0606030504020204" pitchFamily="34" charset="0"/>
                          <a:cs typeface="Calibri" panose="020F0502020204030204" pitchFamily="34" charset="0"/>
                          <a:sym typeface="Calibri"/>
                        </a:rPr>
                        <a:t>Prerequisites: </a:t>
                      </a:r>
                      <a:r>
                        <a:rPr lang="en-US" sz="900" dirty="0">
                          <a:solidFill>
                            <a:srgbClr val="212529"/>
                          </a:solidFill>
                          <a:effectLst/>
                          <a:latin typeface="Calibri" panose="020F0502020204030204" pitchFamily="34" charset="0"/>
                          <a:ea typeface="Times New Roman" panose="02020603050405020304" pitchFamily="18" charset="0"/>
                        </a:rPr>
                        <a:t>Biology, and one credit of the following: Physics for Engineering, chemistry, Integrated Physics and Chemistry (IPC), or physics</a:t>
                      </a:r>
                      <a:r>
                        <a:rPr lang="en-US" sz="900" dirty="0">
                          <a:effectLst/>
                        </a:rPr>
                        <a:t> </a:t>
                      </a:r>
                      <a:br>
                        <a:rPr lang="en-US" sz="900" b="0" i="0" u="none" strike="noStrike" cap="none" dirty="0">
                          <a:latin typeface="Calibri" panose="020F0502020204030204" pitchFamily="34" charset="0"/>
                          <a:ea typeface="Open Sans Light" panose="020B0606030504020204" pitchFamily="34" charset="0"/>
                          <a:cs typeface="Calibri" panose="020F0502020204030204" pitchFamily="34" charset="0"/>
                          <a:sym typeface="Calibri"/>
                        </a:rPr>
                      </a:br>
                      <a:r>
                        <a:rPr lang="en-US" sz="900" b="1" i="0" u="none" strike="noStrike" cap="none"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Corequisites: </a:t>
                      </a:r>
                      <a:r>
                        <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rPr>
                        <a:t>None</a:t>
                      </a:r>
                    </a:p>
                    <a:p>
                      <a:pPr marL="0" marR="0" lvl="0" indent="0" algn="l" rtl="0">
                        <a:spcBef>
                          <a:spcPts val="0"/>
                        </a:spcBef>
                        <a:spcAft>
                          <a:spcPts val="0"/>
                        </a:spcAft>
                        <a:buClr>
                          <a:schemeClr val="dk1"/>
                        </a:buClr>
                        <a:buSzPts val="1000"/>
                        <a:buFont typeface="Calibri"/>
                        <a:buNone/>
                      </a:pPr>
                      <a:r>
                        <a:rPr lang="en-US" sz="900" b="1" dirty="0"/>
                        <a:t>Recommended Prerequisites: </a:t>
                      </a:r>
                      <a:r>
                        <a:rPr lang="en-US" sz="900" dirty="0"/>
                        <a:t>None </a:t>
                      </a:r>
                    </a:p>
                    <a:p>
                      <a:pPr marL="0" marR="0" lvl="0" indent="0" algn="l" rtl="0">
                        <a:spcBef>
                          <a:spcPts val="0"/>
                        </a:spcBef>
                        <a:spcAft>
                          <a:spcPts val="0"/>
                        </a:spcAft>
                        <a:buClr>
                          <a:schemeClr val="dk1"/>
                        </a:buClr>
                        <a:buSzPts val="1000"/>
                        <a:buFont typeface="Calibri"/>
                        <a:buNone/>
                      </a:pPr>
                      <a:r>
                        <a:rPr lang="en-US" sz="900" b="1" dirty="0">
                          <a:solidFill>
                            <a:schemeClr val="tx2"/>
                          </a:solidFill>
                        </a:rPr>
                        <a:t>Recommended Corequisites</a:t>
                      </a:r>
                      <a:r>
                        <a:rPr lang="en-US" sz="900" dirty="0">
                          <a:solidFill>
                            <a:schemeClr val="tx2"/>
                          </a:solidFill>
                        </a:rPr>
                        <a:t>: None</a:t>
                      </a:r>
                      <a:endParaRPr lang="en-US" sz="900" b="0" i="0" u="none" strike="noStrike" cap="none"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a:spcBef>
                          <a:spcPts val="0"/>
                        </a:spcBef>
                        <a:spcAft>
                          <a:spcPts val="0"/>
                        </a:spcAft>
                        <a:buNone/>
                      </a:pPr>
                      <a:endParaRPr sz="1000" dirty="0">
                        <a:solidFill>
                          <a:schemeClr val="bg1"/>
                        </a:solidFill>
                        <a:latin typeface="Calibri" panose="020F0502020204030204" pitchFamily="34" charset="0"/>
                        <a:ea typeface="Open Sans Light" panose="020B0606030504020204" pitchFamily="34" charset="0"/>
                        <a:cs typeface="Calibri" panose="020F0502020204030204" pitchFamily="34" charset="0"/>
                      </a:endParaRPr>
                    </a:p>
                  </a:txBody>
                  <a:tcPr marL="91450" marR="91450" marT="45725" marB="45725" anchor="ctr">
                    <a:lnL w="12700" cmpd="sng">
                      <a:noFill/>
                      <a:prstDash val="solid"/>
                    </a:lnL>
                    <a:lnR w="12700" cmpd="sng">
                      <a:noFill/>
                      <a:prstDash val="solid"/>
                    </a:lnR>
                    <a:lnT w="12700" cap="flat" cmpd="sng" algn="ctr">
                      <a:solidFill>
                        <a:srgbClr val="E7E3DB"/>
                      </a:solidFill>
                      <a:prstDash val="solid"/>
                      <a:round/>
                      <a:headEnd type="none" w="med" len="med"/>
                      <a:tailEnd type="none" w="med" len="med"/>
                    </a:lnT>
                    <a:lnB w="12700" cap="flat" cmpd="sng" algn="ctr">
                      <a:solidFill>
                        <a:srgbClr val="E7E3D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7799162"/>
                  </a:ext>
                </a:extLst>
              </a:tr>
            </a:tbl>
          </a:graphicData>
        </a:graphic>
      </p:graphicFrame>
      <p:sp>
        <p:nvSpPr>
          <p:cNvPr id="9" name="TextBox 8">
            <a:extLst>
              <a:ext uri="{FF2B5EF4-FFF2-40B4-BE49-F238E27FC236}">
                <a16:creationId xmlns:a16="http://schemas.microsoft.com/office/drawing/2014/main" id="{6C2A1A58-DEF9-CDA4-C7E5-F9DEC6538207}"/>
              </a:ext>
            </a:extLst>
          </p:cNvPr>
          <p:cNvSpPr txBox="1"/>
          <p:nvPr/>
        </p:nvSpPr>
        <p:spPr>
          <a:xfrm>
            <a:off x="764321" y="5064818"/>
            <a:ext cx="6699305" cy="220573"/>
          </a:xfrm>
          <a:prstGeom prst="rect">
            <a:avLst/>
          </a:prstGeom>
          <a:noFill/>
        </p:spPr>
        <p:txBody>
          <a:bodyPr wrap="square" rtlCol="0">
            <a:spAutoFit/>
          </a:bodyPr>
          <a:lstStyle/>
          <a:p>
            <a:pPr>
              <a:lnSpc>
                <a:spcPts val="960"/>
              </a:lnSpc>
              <a:defRPr/>
            </a:pPr>
            <a:r>
              <a:rPr lang="en-US" sz="800" i="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 Indicates course is included in more than one program of study in this career cluster.                        </a:t>
            </a:r>
          </a:p>
        </p:txBody>
      </p:sp>
      <p:sp>
        <p:nvSpPr>
          <p:cNvPr id="3" name="Google Shape;195;p2">
            <a:extLst>
              <a:ext uri="{FF2B5EF4-FFF2-40B4-BE49-F238E27FC236}">
                <a16:creationId xmlns:a16="http://schemas.microsoft.com/office/drawing/2014/main" id="{81423EAA-EA4E-61FF-CC06-7B426F31FD9C}"/>
              </a:ext>
            </a:extLst>
          </p:cNvPr>
          <p:cNvSpPr txBox="1"/>
          <p:nvPr/>
        </p:nvSpPr>
        <p:spPr>
          <a:xfrm>
            <a:off x="0" y="9231827"/>
            <a:ext cx="7772400" cy="369291"/>
          </a:xfrm>
          <a:prstGeom prst="rect">
            <a:avLst/>
          </a:prstGeom>
          <a:noFill/>
          <a:ln>
            <a:noFill/>
          </a:ln>
        </p:spPr>
        <p:txBody>
          <a:bodyPr spcFirstLastPara="1" wrap="square" lIns="91425" tIns="45700" rIns="91425" bIns="45700" anchor="t" anchorCtr="0">
            <a:spAutoFit/>
          </a:bodyPr>
          <a:lstStyle/>
          <a:p>
            <a:pPr lvl="0" algn="ctr">
              <a:defRPr/>
            </a:pP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For additional information on the </a:t>
            </a:r>
            <a:r>
              <a:rPr lang="en-US" sz="900" b="1"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Engineering </a:t>
            </a:r>
            <a:r>
              <a:rPr lang="en-US" sz="900" dirty="0">
                <a:solidFill>
                  <a:schemeClr val="tx2"/>
                </a:solidFill>
                <a:latin typeface="Calibri" panose="020F0502020204030204" pitchFamily="34" charset="0"/>
                <a:ea typeface="Open Sans ExtraBold" panose="020B0606030504020204" pitchFamily="34" charset="0"/>
                <a:cs typeface="Calibri" panose="020F0502020204030204" pitchFamily="34" charset="0"/>
                <a:sym typeface="Calibri"/>
              </a:rPr>
              <a:t>career </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ExtraBold" panose="020B0606030504020204" pitchFamily="34" charset="0"/>
                <a:cs typeface="Calibri" panose="020F0502020204030204" pitchFamily="34" charset="0"/>
                <a:sym typeface="Calibri"/>
              </a:rPr>
              <a:t>cluster</a:t>
            </a:r>
            <a:r>
              <a:rPr kumimoji="0" lang="en-US" sz="90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b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b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contact </a:t>
            </a:r>
            <a:r>
              <a:rPr lang="en-US" sz="900" u="sng" dirty="0">
                <a:solidFill>
                  <a:schemeClr val="tx2"/>
                </a:solidFill>
                <a:latin typeface="Calibri" panose="020F0502020204030204" pitchFamily="34" charset="0"/>
                <a:ea typeface="Open Sans Light" panose="020B0606030504020204" pitchFamily="34" charset="0"/>
                <a:cs typeface="Calibri" panose="020F0502020204030204" pitchFamily="34" charset="0"/>
                <a:sym typeface="Calibri"/>
                <a:hlinkClick r:id="rId4">
                  <a:extLst>
                    <a:ext uri="{A12FA001-AC4F-418D-AE19-62706E023703}">
                      <ahyp:hlinkClr xmlns:ahyp="http://schemas.microsoft.com/office/drawing/2018/hyperlinkcolor" val="tx"/>
                    </a:ext>
                  </a:extLst>
                </a:hlinkClick>
              </a:rPr>
              <a:t>cte@tea.texas.gov</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or visit </a:t>
            </a:r>
            <a:r>
              <a:rPr kumimoji="0" lang="en-US" sz="9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5">
                  <a:extLst>
                    <a:ext uri="{A12FA001-AC4F-418D-AE19-62706E023703}">
                      <ahyp:hlinkClr xmlns:ahyp="http://schemas.microsoft.com/office/drawing/2018/hyperlinkcolor" val="tx"/>
                    </a:ext>
                  </a:extLst>
                </a:hlinkClick>
              </a:rPr>
              <a:t>https://tea.texas.gov/cte</a:t>
            </a:r>
            <a:r>
              <a:rPr kumimoji="0" lang="en-US"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 </a:t>
            </a:r>
            <a:endParaRPr kumimoji="0" sz="9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endParaRPr>
          </a:p>
        </p:txBody>
      </p:sp>
      <p:pic>
        <p:nvPicPr>
          <p:cNvPr id="2" name="Google Shape;171;p1" descr="TEA Logo">
            <a:extLst>
              <a:ext uri="{FF2B5EF4-FFF2-40B4-BE49-F238E27FC236}">
                <a16:creationId xmlns:a16="http://schemas.microsoft.com/office/drawing/2014/main" id="{FD1D75E0-39A9-0DB9-CAC5-A6949E29E3C5}"/>
              </a:ext>
            </a:extLst>
          </p:cNvPr>
          <p:cNvPicPr preferRelativeResize="0"/>
          <p:nvPr/>
        </p:nvPicPr>
        <p:blipFill rotWithShape="1">
          <a:blip r:embed="rId6">
            <a:alphaModFix/>
          </a:blip>
          <a:srcRect/>
          <a:stretch/>
        </p:blipFill>
        <p:spPr>
          <a:xfrm>
            <a:off x="291415" y="9598309"/>
            <a:ext cx="705086" cy="352543"/>
          </a:xfrm>
          <a:prstGeom prst="rect">
            <a:avLst/>
          </a:prstGeom>
          <a:noFill/>
          <a:ln>
            <a:noFill/>
          </a:ln>
        </p:spPr>
      </p:pic>
      <p:sp>
        <p:nvSpPr>
          <p:cNvPr id="5" name="TextBox 4">
            <a:extLst>
              <a:ext uri="{FF2B5EF4-FFF2-40B4-BE49-F238E27FC236}">
                <a16:creationId xmlns:a16="http://schemas.microsoft.com/office/drawing/2014/main" id="{6A9F4624-C3BE-8879-145E-C9987C22C0A5}"/>
              </a:ext>
            </a:extLst>
          </p:cNvPr>
          <p:cNvSpPr txBox="1"/>
          <p:nvPr/>
        </p:nvSpPr>
        <p:spPr>
          <a:xfrm>
            <a:off x="1055493" y="9603368"/>
            <a:ext cx="6318699" cy="516167"/>
          </a:xfrm>
          <a:prstGeom prst="rect">
            <a:avLst/>
          </a:prstGeom>
          <a:noFill/>
        </p:spPr>
        <p:txBody>
          <a:bodyPr wrap="square" rtlCol="0">
            <a:spAutoFit/>
          </a:bodyPr>
          <a:lstStyle/>
          <a:p>
            <a:pPr>
              <a:lnSpc>
                <a:spcPts val="800"/>
              </a:lnSpc>
              <a:defRPr/>
            </a:pPr>
            <a:r>
              <a:rPr lang="en-US" sz="600" dirty="0">
                <a:solidFill>
                  <a:prstClr val="black"/>
                </a:solidFill>
                <a:latin typeface="Calibri" panose="020F0502020204030204" pitchFamily="34" charset="0"/>
                <a:ea typeface="Open Sans Light" panose="020B0606030504020204" pitchFamily="34" charset="0"/>
                <a:cs typeface="Calibri" panose="020F0502020204030204" pitchFamily="34" charset="0"/>
                <a:sym typeface="Calibri"/>
              </a:rPr>
              <a:t>[LEA name] does not discriminate on the basis of race, color, national origin, sex, or disability in its programs or activities and provides equal access to the Boy Scouts and other designated youth groups. The following person has been designated to handle inquiries regarding the nondiscrimination policies: [title], [address], [telephone number], [email]. Further </a:t>
            </a:r>
            <a:r>
              <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nondiscrimination information can be found at </a:t>
            </a:r>
            <a:r>
              <a:rPr kumimoji="0" lang="en-US" sz="600" b="0" i="0" u="sng"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hlinkClick r:id="rId7">
                  <a:extLst>
                    <a:ext uri="{A12FA001-AC4F-418D-AE19-62706E023703}">
                      <ahyp:hlinkClr xmlns:ahyp="http://schemas.microsoft.com/office/drawing/2018/hyperlinkcolor" val="tx"/>
                    </a:ext>
                  </a:extLst>
                </a:hlinkClick>
              </a:rPr>
              <a:t>Notification of Nondiscrimination in Career and Technical Education Programs</a:t>
            </a:r>
            <a:r>
              <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sym typeface="Calibri"/>
              </a:rPr>
              <a:t>.</a:t>
            </a:r>
            <a:endParaRPr kumimoji="0" lang="en-US" sz="600" b="0" i="0" u="none" strike="noStrike" kern="1200" cap="none" spc="0" normalizeH="0" baseline="0" noProof="0" dirty="0">
              <a:ln>
                <a:noFill/>
              </a:ln>
              <a:solidFill>
                <a:schemeClr val="tx2"/>
              </a:solidFill>
              <a:effectLst/>
              <a:uLnTx/>
              <a:uFillTx/>
              <a:latin typeface="Calibri" panose="020F0502020204030204" pitchFamily="34" charset="0"/>
              <a:ea typeface="Open Sans Light" panose="020B0606030504020204" pitchFamily="34" charset="0"/>
              <a:cs typeface="Calibri" panose="020F0502020204030204" pitchFamily="34" charset="0"/>
            </a:endParaRPr>
          </a:p>
          <a:p>
            <a:pPr marL="0" marR="0" lvl="0" indent="0" algn="l" defTabSz="914400" rtl="0" eaLnBrk="1" fontAlgn="auto" latinLnBrk="0" hangingPunct="1">
              <a:lnSpc>
                <a:spcPts val="960"/>
              </a:lnSpc>
              <a:spcBef>
                <a:spcPts val="0"/>
              </a:spcBef>
              <a:spcAft>
                <a:spcPts val="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alibri" panose="020F0502020204030204" pitchFamily="34" charset="0"/>
              <a:ea typeface="Open Sans Light" panose="020B060603050402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D0782F0-3798-2F45-BD54-7A27C3557BA4}"/>
              </a:ext>
              <a:ext uri="{C183D7F6-B498-43B3-948B-1728B52AA6E4}">
                <adec:decorative xmlns:adec="http://schemas.microsoft.com/office/drawing/2017/decorative" val="1"/>
              </a:ext>
            </a:extLst>
          </p:cNvPr>
          <p:cNvSpPr/>
          <p:nvPr/>
        </p:nvSpPr>
        <p:spPr>
          <a:xfrm rot="16200000">
            <a:off x="5936574" y="8223572"/>
            <a:ext cx="3361882" cy="307777"/>
          </a:xfrm>
          <a:prstGeom prst="rect">
            <a:avLst/>
          </a:prstGeom>
          <a:solidFill>
            <a:schemeClr val="accent1"/>
          </a:solidFill>
        </p:spPr>
        <p:txBody>
          <a:bodyPr wrap="square">
            <a:spAutoFit/>
          </a:bodyPr>
          <a:lstStyle/>
          <a:p>
            <a:pPr lvl="0" algn="ctr">
              <a:defRPr/>
            </a:pPr>
            <a:r>
              <a:rPr lang="en-US" sz="1400" b="1" i="1" dirty="0">
                <a:latin typeface="Calibri" panose="020F0502020204030204" pitchFamily="34" charset="0"/>
                <a:ea typeface="Open Sans Semibold" panose="020B0606030504020204" pitchFamily="34" charset="0"/>
                <a:cs typeface="Calibri" panose="020F0502020204030204" pitchFamily="34" charset="0"/>
              </a:rPr>
              <a:t>Mechanical and Aerospace Engineering</a:t>
            </a:r>
          </a:p>
        </p:txBody>
      </p:sp>
      <p:grpSp>
        <p:nvGrpSpPr>
          <p:cNvPr id="22" name="Group 21">
            <a:extLst>
              <a:ext uri="{FF2B5EF4-FFF2-40B4-BE49-F238E27FC236}">
                <a16:creationId xmlns:a16="http://schemas.microsoft.com/office/drawing/2014/main" id="{85D5F9A4-01E0-CC6B-25C1-4FB09CE612F4}"/>
              </a:ext>
              <a:ext uri="{C183D7F6-B498-43B3-948B-1728B52AA6E4}">
                <adec:decorative xmlns:adec="http://schemas.microsoft.com/office/drawing/2017/decorative" val="1"/>
              </a:ext>
            </a:extLst>
          </p:cNvPr>
          <p:cNvGrpSpPr/>
          <p:nvPr/>
        </p:nvGrpSpPr>
        <p:grpSpPr>
          <a:xfrm>
            <a:off x="4551175" y="3119596"/>
            <a:ext cx="2711654" cy="767722"/>
            <a:chOff x="4542144" y="4805264"/>
            <a:chExt cx="2711654" cy="767722"/>
          </a:xfrm>
        </p:grpSpPr>
        <p:pic>
          <p:nvPicPr>
            <p:cNvPr id="23" name="Picture 22" descr="Agriculture, Food and Natural Resources">
              <a:extLst>
                <a:ext uri="{FF2B5EF4-FFF2-40B4-BE49-F238E27FC236}">
                  <a16:creationId xmlns:a16="http://schemas.microsoft.com/office/drawing/2014/main" id="{C2ABF12E-3AAB-9770-1B8E-A47C010873EA}"/>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24" name="Picture 23" descr="Architecture and Construction">
              <a:extLst>
                <a:ext uri="{FF2B5EF4-FFF2-40B4-BE49-F238E27FC236}">
                  <a16:creationId xmlns:a16="http://schemas.microsoft.com/office/drawing/2014/main" id="{4F5E00A2-EE48-854F-0FDB-9AD784FA0DFE}"/>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25" name="Picture 24" descr="Arts, Audio Visual Technology and Communication">
              <a:extLst>
                <a:ext uri="{FF2B5EF4-FFF2-40B4-BE49-F238E27FC236}">
                  <a16:creationId xmlns:a16="http://schemas.microsoft.com/office/drawing/2014/main" id="{C96A91B7-FBB1-2564-04C7-463989529844}"/>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26" name="Picture 25" descr="Business, Marketing and Finance">
              <a:extLst>
                <a:ext uri="{FF2B5EF4-FFF2-40B4-BE49-F238E27FC236}">
                  <a16:creationId xmlns:a16="http://schemas.microsoft.com/office/drawing/2014/main" id="{EA4A8675-A33B-D765-8CFF-79B9E3D27CD4}"/>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27" name="Picture 26" descr="Education and Training">
              <a:extLst>
                <a:ext uri="{FF2B5EF4-FFF2-40B4-BE49-F238E27FC236}">
                  <a16:creationId xmlns:a16="http://schemas.microsoft.com/office/drawing/2014/main" id="{9DA09A7D-5FC5-70BE-FE7C-4FB1ECF5346F}"/>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28" name="Picture 27" descr="Energy">
              <a:extLst>
                <a:ext uri="{FF2B5EF4-FFF2-40B4-BE49-F238E27FC236}">
                  <a16:creationId xmlns:a16="http://schemas.microsoft.com/office/drawing/2014/main" id="{EC36C600-1EE3-0FBE-7160-1B726BB5C3B3}"/>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30" name="Picture 29" descr="Health Science">
              <a:extLst>
                <a:ext uri="{FF2B5EF4-FFF2-40B4-BE49-F238E27FC236}">
                  <a16:creationId xmlns:a16="http://schemas.microsoft.com/office/drawing/2014/main" id="{BCD12A3B-5AAC-9B62-3DEE-59B3E865FB0F}"/>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34" name="Picture 33" descr="Hospitality and Tourism">
              <a:extLst>
                <a:ext uri="{FF2B5EF4-FFF2-40B4-BE49-F238E27FC236}">
                  <a16:creationId xmlns:a16="http://schemas.microsoft.com/office/drawing/2014/main" id="{30B8138E-0401-27D0-D483-265E3AE38370}"/>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35" name="Picture 34" descr="Human Services">
              <a:extLst>
                <a:ext uri="{FF2B5EF4-FFF2-40B4-BE49-F238E27FC236}">
                  <a16:creationId xmlns:a16="http://schemas.microsoft.com/office/drawing/2014/main" id="{91046BF0-208D-6113-502C-1166CEB26904}"/>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38" name="Picture 37" descr="Information Technology">
              <a:extLst>
                <a:ext uri="{FF2B5EF4-FFF2-40B4-BE49-F238E27FC236}">
                  <a16:creationId xmlns:a16="http://schemas.microsoft.com/office/drawing/2014/main" id="{D45003F8-3FCE-38B1-A6D3-60CF05B632BD}"/>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39" name="Picture 38" descr="Law and Public Service">
              <a:extLst>
                <a:ext uri="{FF2B5EF4-FFF2-40B4-BE49-F238E27FC236}">
                  <a16:creationId xmlns:a16="http://schemas.microsoft.com/office/drawing/2014/main" id="{C26117E3-E948-3719-7B9E-9DBEAC9F8E77}"/>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40" name="Picture 39" descr="Manufacturing">
              <a:extLst>
                <a:ext uri="{FF2B5EF4-FFF2-40B4-BE49-F238E27FC236}">
                  <a16:creationId xmlns:a16="http://schemas.microsoft.com/office/drawing/2014/main" id="{D3802C8D-7473-F6F7-7CE7-8E339318B496}"/>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41" name="Picture 40" descr="Transportation, Distribution and Logistics">
              <a:extLst>
                <a:ext uri="{FF2B5EF4-FFF2-40B4-BE49-F238E27FC236}">
                  <a16:creationId xmlns:a16="http://schemas.microsoft.com/office/drawing/2014/main" id="{95871556-C3D9-9D91-0760-49C9B2931A1E}"/>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42" name="Picture 41" descr="Engineering&#10;">
              <a:extLst>
                <a:ext uri="{FF2B5EF4-FFF2-40B4-BE49-F238E27FC236}">
                  <a16:creationId xmlns:a16="http://schemas.microsoft.com/office/drawing/2014/main" id="{C30C15E4-1C6F-7A6C-6259-44FE285337A2}"/>
                </a:ext>
              </a:extLst>
            </p:cNvPr>
            <p:cNvPicPr>
              <a:picLocks noChangeAspect="1"/>
            </p:cNvPicPr>
            <p:nvPr/>
          </p:nvPicPr>
          <p:blipFill>
            <a:blip r:embed="rId21"/>
            <a:stretch>
              <a:fillRect/>
            </a:stretch>
          </p:blipFill>
          <p:spPr>
            <a:xfrm>
              <a:off x="6851888" y="4805264"/>
              <a:ext cx="401910" cy="401813"/>
            </a:xfrm>
            <a:prstGeom prst="rect">
              <a:avLst/>
            </a:prstGeom>
          </p:spPr>
        </p:pic>
      </p:grpSp>
      <p:pic>
        <p:nvPicPr>
          <p:cNvPr id="53" name="Picture 52" descr="Agriculture, Food and Natural Resources">
            <a:extLst>
              <a:ext uri="{FF2B5EF4-FFF2-40B4-BE49-F238E27FC236}">
                <a16:creationId xmlns:a16="http://schemas.microsoft.com/office/drawing/2014/main" id="{0E4161A0-6547-CA24-8BC1-300716B66268}"/>
              </a:ext>
            </a:extLst>
          </p:cNvPr>
          <p:cNvPicPr>
            <a:picLocks noChangeAspect="1"/>
          </p:cNvPicPr>
          <p:nvPr/>
        </p:nvPicPr>
        <p:blipFill>
          <a:blip r:embed="rId8"/>
          <a:stretch>
            <a:fillRect/>
          </a:stretch>
        </p:blipFill>
        <p:spPr>
          <a:xfrm>
            <a:off x="5336632" y="4223924"/>
            <a:ext cx="384013" cy="384048"/>
          </a:xfrm>
          <a:prstGeom prst="rect">
            <a:avLst/>
          </a:prstGeom>
        </p:spPr>
      </p:pic>
      <p:pic>
        <p:nvPicPr>
          <p:cNvPr id="54" name="Picture 53" descr="Energy">
            <a:extLst>
              <a:ext uri="{FF2B5EF4-FFF2-40B4-BE49-F238E27FC236}">
                <a16:creationId xmlns:a16="http://schemas.microsoft.com/office/drawing/2014/main" id="{ED19FD0B-9B2B-ADD1-4F7C-C49925D1F312}"/>
              </a:ext>
            </a:extLst>
          </p:cNvPr>
          <p:cNvPicPr>
            <a:picLocks noChangeAspect="1"/>
          </p:cNvPicPr>
          <p:nvPr/>
        </p:nvPicPr>
        <p:blipFill>
          <a:blip r:embed="rId13"/>
          <a:stretch>
            <a:fillRect/>
          </a:stretch>
        </p:blipFill>
        <p:spPr>
          <a:xfrm>
            <a:off x="5723269" y="4223924"/>
            <a:ext cx="384013" cy="384048"/>
          </a:xfrm>
          <a:prstGeom prst="rect">
            <a:avLst/>
          </a:prstGeom>
        </p:spPr>
      </p:pic>
      <p:pic>
        <p:nvPicPr>
          <p:cNvPr id="55" name="Picture 54" descr="Engineering&#10;">
            <a:extLst>
              <a:ext uri="{FF2B5EF4-FFF2-40B4-BE49-F238E27FC236}">
                <a16:creationId xmlns:a16="http://schemas.microsoft.com/office/drawing/2014/main" id="{8D6C67AE-03D2-171D-F8E4-EC4E2DC79620}"/>
              </a:ext>
            </a:extLst>
          </p:cNvPr>
          <p:cNvPicPr>
            <a:picLocks noChangeAspect="1"/>
          </p:cNvPicPr>
          <p:nvPr/>
        </p:nvPicPr>
        <p:blipFill>
          <a:blip r:embed="rId21"/>
          <a:stretch>
            <a:fillRect/>
          </a:stretch>
        </p:blipFill>
        <p:spPr>
          <a:xfrm>
            <a:off x="6108369" y="4224763"/>
            <a:ext cx="403385" cy="384048"/>
          </a:xfrm>
          <a:prstGeom prst="rect">
            <a:avLst/>
          </a:prstGeom>
        </p:spPr>
      </p:pic>
      <p:pic>
        <p:nvPicPr>
          <p:cNvPr id="56" name="Picture 55" descr="Health Science">
            <a:extLst>
              <a:ext uri="{FF2B5EF4-FFF2-40B4-BE49-F238E27FC236}">
                <a16:creationId xmlns:a16="http://schemas.microsoft.com/office/drawing/2014/main" id="{92D03B62-9839-E26E-61FD-26F84841B2BE}"/>
              </a:ext>
            </a:extLst>
          </p:cNvPr>
          <p:cNvPicPr>
            <a:picLocks noChangeAspect="1"/>
          </p:cNvPicPr>
          <p:nvPr/>
        </p:nvPicPr>
        <p:blipFill>
          <a:blip r:embed="rId14"/>
          <a:stretch>
            <a:fillRect/>
          </a:stretch>
        </p:blipFill>
        <p:spPr>
          <a:xfrm>
            <a:off x="5336632" y="4560508"/>
            <a:ext cx="384013" cy="384048"/>
          </a:xfrm>
          <a:prstGeom prst="rect">
            <a:avLst/>
          </a:prstGeom>
        </p:spPr>
      </p:pic>
      <p:pic>
        <p:nvPicPr>
          <p:cNvPr id="57" name="Picture 56" descr="Information Technology">
            <a:extLst>
              <a:ext uri="{FF2B5EF4-FFF2-40B4-BE49-F238E27FC236}">
                <a16:creationId xmlns:a16="http://schemas.microsoft.com/office/drawing/2014/main" id="{468CF38A-AC3C-7913-F7D4-876C29B74403}"/>
              </a:ext>
            </a:extLst>
          </p:cNvPr>
          <p:cNvPicPr>
            <a:picLocks noChangeAspect="1"/>
          </p:cNvPicPr>
          <p:nvPr/>
        </p:nvPicPr>
        <p:blipFill>
          <a:blip r:embed="rId17"/>
          <a:stretch>
            <a:fillRect/>
          </a:stretch>
        </p:blipFill>
        <p:spPr>
          <a:xfrm>
            <a:off x="5723269" y="4562565"/>
            <a:ext cx="384013" cy="384048"/>
          </a:xfrm>
          <a:prstGeom prst="rect">
            <a:avLst/>
          </a:prstGeom>
        </p:spPr>
      </p:pic>
      <p:pic>
        <p:nvPicPr>
          <p:cNvPr id="58" name="Picture 57" descr="Transportation, Distribution and Logistics">
            <a:extLst>
              <a:ext uri="{FF2B5EF4-FFF2-40B4-BE49-F238E27FC236}">
                <a16:creationId xmlns:a16="http://schemas.microsoft.com/office/drawing/2014/main" id="{08D9A028-1375-3EF4-8DB5-E029741C4F9D}"/>
              </a:ext>
            </a:extLst>
          </p:cNvPr>
          <p:cNvPicPr>
            <a:picLocks noChangeAspect="1"/>
          </p:cNvPicPr>
          <p:nvPr/>
        </p:nvPicPr>
        <p:blipFill>
          <a:blip r:embed="rId20"/>
          <a:stretch>
            <a:fillRect/>
          </a:stretch>
        </p:blipFill>
        <p:spPr>
          <a:xfrm>
            <a:off x="6108498" y="4562415"/>
            <a:ext cx="384013" cy="384048"/>
          </a:xfrm>
          <a:prstGeom prst="rect">
            <a:avLst/>
          </a:prstGeom>
        </p:spPr>
      </p:pic>
      <p:grpSp>
        <p:nvGrpSpPr>
          <p:cNvPr id="59" name="Group 58">
            <a:extLst>
              <a:ext uri="{FF2B5EF4-FFF2-40B4-BE49-F238E27FC236}">
                <a16:creationId xmlns:a16="http://schemas.microsoft.com/office/drawing/2014/main" id="{8629566F-3134-DBEF-6338-B5234B9E3598}"/>
              </a:ext>
              <a:ext uri="{C183D7F6-B498-43B3-948B-1728B52AA6E4}">
                <adec:decorative xmlns:adec="http://schemas.microsoft.com/office/drawing/2017/decorative" val="1"/>
              </a:ext>
            </a:extLst>
          </p:cNvPr>
          <p:cNvGrpSpPr/>
          <p:nvPr/>
        </p:nvGrpSpPr>
        <p:grpSpPr>
          <a:xfrm>
            <a:off x="4539207" y="2038615"/>
            <a:ext cx="2711654" cy="767722"/>
            <a:chOff x="4542144" y="4805264"/>
            <a:chExt cx="2711654" cy="767722"/>
          </a:xfrm>
        </p:grpSpPr>
        <p:pic>
          <p:nvPicPr>
            <p:cNvPr id="60" name="Picture 59" descr="Agriculture, Food and Natural Resources">
              <a:extLst>
                <a:ext uri="{FF2B5EF4-FFF2-40B4-BE49-F238E27FC236}">
                  <a16:creationId xmlns:a16="http://schemas.microsoft.com/office/drawing/2014/main" id="{409618B6-9958-950F-6EFC-E74A281BD188}"/>
                </a:ext>
              </a:extLst>
            </p:cNvPr>
            <p:cNvPicPr>
              <a:picLocks noChangeAspect="1"/>
            </p:cNvPicPr>
            <p:nvPr/>
          </p:nvPicPr>
          <p:blipFill>
            <a:blip r:embed="rId8"/>
            <a:stretch>
              <a:fillRect/>
            </a:stretch>
          </p:blipFill>
          <p:spPr>
            <a:xfrm>
              <a:off x="4542144" y="4811767"/>
              <a:ext cx="385967" cy="385873"/>
            </a:xfrm>
            <a:prstGeom prst="rect">
              <a:avLst/>
            </a:prstGeom>
          </p:spPr>
        </p:pic>
        <p:pic>
          <p:nvPicPr>
            <p:cNvPr id="61" name="Picture 60" descr="Architecture and Construction">
              <a:extLst>
                <a:ext uri="{FF2B5EF4-FFF2-40B4-BE49-F238E27FC236}">
                  <a16:creationId xmlns:a16="http://schemas.microsoft.com/office/drawing/2014/main" id="{2F684C74-C3A9-BF2A-E78A-B01045C938B6}"/>
                </a:ext>
              </a:extLst>
            </p:cNvPr>
            <p:cNvPicPr>
              <a:picLocks noChangeAspect="1"/>
            </p:cNvPicPr>
            <p:nvPr/>
          </p:nvPicPr>
          <p:blipFill>
            <a:blip r:embed="rId9"/>
            <a:stretch>
              <a:fillRect/>
            </a:stretch>
          </p:blipFill>
          <p:spPr>
            <a:xfrm>
              <a:off x="4929284" y="4810639"/>
              <a:ext cx="385967" cy="385873"/>
            </a:xfrm>
            <a:prstGeom prst="rect">
              <a:avLst/>
            </a:prstGeom>
          </p:spPr>
        </p:pic>
        <p:pic>
          <p:nvPicPr>
            <p:cNvPr id="62" name="Picture 61" descr="Arts, Audio Visual Technology and Communication">
              <a:extLst>
                <a:ext uri="{FF2B5EF4-FFF2-40B4-BE49-F238E27FC236}">
                  <a16:creationId xmlns:a16="http://schemas.microsoft.com/office/drawing/2014/main" id="{67D59F68-1077-2EC6-1BB6-D0627F8898AE}"/>
                </a:ext>
              </a:extLst>
            </p:cNvPr>
            <p:cNvPicPr>
              <a:picLocks noChangeAspect="1"/>
            </p:cNvPicPr>
            <p:nvPr/>
          </p:nvPicPr>
          <p:blipFill>
            <a:blip r:embed="rId10"/>
            <a:stretch>
              <a:fillRect/>
            </a:stretch>
          </p:blipFill>
          <p:spPr>
            <a:xfrm>
              <a:off x="5318680" y="4811767"/>
              <a:ext cx="385967" cy="385873"/>
            </a:xfrm>
            <a:prstGeom prst="rect">
              <a:avLst/>
            </a:prstGeom>
          </p:spPr>
        </p:pic>
        <p:pic>
          <p:nvPicPr>
            <p:cNvPr id="63" name="Picture 62" descr="Business, Marketing and Finance">
              <a:extLst>
                <a:ext uri="{FF2B5EF4-FFF2-40B4-BE49-F238E27FC236}">
                  <a16:creationId xmlns:a16="http://schemas.microsoft.com/office/drawing/2014/main" id="{457942EA-7778-4C6E-97A5-FA2A7EE8E863}"/>
                </a:ext>
              </a:extLst>
            </p:cNvPr>
            <p:cNvPicPr>
              <a:picLocks noChangeAspect="1"/>
            </p:cNvPicPr>
            <p:nvPr/>
          </p:nvPicPr>
          <p:blipFill>
            <a:blip r:embed="rId11"/>
            <a:stretch>
              <a:fillRect/>
            </a:stretch>
          </p:blipFill>
          <p:spPr>
            <a:xfrm>
              <a:off x="5698808" y="4810639"/>
              <a:ext cx="385967" cy="385873"/>
            </a:xfrm>
            <a:prstGeom prst="rect">
              <a:avLst/>
            </a:prstGeom>
          </p:spPr>
        </p:pic>
        <p:pic>
          <p:nvPicPr>
            <p:cNvPr id="64" name="Picture 63" descr="Education and Training">
              <a:extLst>
                <a:ext uri="{FF2B5EF4-FFF2-40B4-BE49-F238E27FC236}">
                  <a16:creationId xmlns:a16="http://schemas.microsoft.com/office/drawing/2014/main" id="{FA031ED4-C96D-CF2E-07A5-AD909E950DD5}"/>
                </a:ext>
              </a:extLst>
            </p:cNvPr>
            <p:cNvPicPr>
              <a:picLocks noChangeAspect="1"/>
            </p:cNvPicPr>
            <p:nvPr/>
          </p:nvPicPr>
          <p:blipFill>
            <a:blip r:embed="rId12"/>
            <a:stretch>
              <a:fillRect/>
            </a:stretch>
          </p:blipFill>
          <p:spPr>
            <a:xfrm>
              <a:off x="6088204" y="4810639"/>
              <a:ext cx="385967" cy="385873"/>
            </a:xfrm>
            <a:prstGeom prst="rect">
              <a:avLst/>
            </a:prstGeom>
          </p:spPr>
        </p:pic>
        <p:pic>
          <p:nvPicPr>
            <p:cNvPr id="65" name="Picture 64" descr="Energy">
              <a:extLst>
                <a:ext uri="{FF2B5EF4-FFF2-40B4-BE49-F238E27FC236}">
                  <a16:creationId xmlns:a16="http://schemas.microsoft.com/office/drawing/2014/main" id="{A6DE9E50-8F0E-74EE-CBC7-6F7102BD000E}"/>
                </a:ext>
              </a:extLst>
            </p:cNvPr>
            <p:cNvPicPr>
              <a:picLocks noChangeAspect="1"/>
            </p:cNvPicPr>
            <p:nvPr/>
          </p:nvPicPr>
          <p:blipFill>
            <a:blip r:embed="rId13"/>
            <a:stretch>
              <a:fillRect/>
            </a:stretch>
          </p:blipFill>
          <p:spPr>
            <a:xfrm>
              <a:off x="6467312" y="4810891"/>
              <a:ext cx="385967" cy="385873"/>
            </a:xfrm>
            <a:prstGeom prst="rect">
              <a:avLst/>
            </a:prstGeom>
          </p:spPr>
        </p:pic>
        <p:pic>
          <p:nvPicPr>
            <p:cNvPr id="66" name="Picture 65" descr="Health Science">
              <a:extLst>
                <a:ext uri="{FF2B5EF4-FFF2-40B4-BE49-F238E27FC236}">
                  <a16:creationId xmlns:a16="http://schemas.microsoft.com/office/drawing/2014/main" id="{7396C89A-586B-A906-C41C-72DC40A0D43D}"/>
                </a:ext>
              </a:extLst>
            </p:cNvPr>
            <p:cNvPicPr>
              <a:picLocks noChangeAspect="1"/>
            </p:cNvPicPr>
            <p:nvPr/>
          </p:nvPicPr>
          <p:blipFill>
            <a:blip r:embed="rId14"/>
            <a:stretch>
              <a:fillRect/>
            </a:stretch>
          </p:blipFill>
          <p:spPr>
            <a:xfrm>
              <a:off x="4554112" y="5185006"/>
              <a:ext cx="385967" cy="385873"/>
            </a:xfrm>
            <a:prstGeom prst="rect">
              <a:avLst/>
            </a:prstGeom>
          </p:spPr>
        </p:pic>
        <p:pic>
          <p:nvPicPr>
            <p:cNvPr id="67" name="Picture 66" descr="Hospitality and Tourism">
              <a:extLst>
                <a:ext uri="{FF2B5EF4-FFF2-40B4-BE49-F238E27FC236}">
                  <a16:creationId xmlns:a16="http://schemas.microsoft.com/office/drawing/2014/main" id="{00396EB9-2E79-81B2-8D8F-0DDE853D7CFF}"/>
                </a:ext>
              </a:extLst>
            </p:cNvPr>
            <p:cNvPicPr>
              <a:picLocks noChangeAspect="1"/>
            </p:cNvPicPr>
            <p:nvPr/>
          </p:nvPicPr>
          <p:blipFill>
            <a:blip r:embed="rId15"/>
            <a:stretch>
              <a:fillRect/>
            </a:stretch>
          </p:blipFill>
          <p:spPr>
            <a:xfrm>
              <a:off x="4940661" y="5186743"/>
              <a:ext cx="385967" cy="385873"/>
            </a:xfrm>
            <a:prstGeom prst="rect">
              <a:avLst/>
            </a:prstGeom>
          </p:spPr>
        </p:pic>
        <p:pic>
          <p:nvPicPr>
            <p:cNvPr id="68" name="Picture 67" descr="Human Services">
              <a:extLst>
                <a:ext uri="{FF2B5EF4-FFF2-40B4-BE49-F238E27FC236}">
                  <a16:creationId xmlns:a16="http://schemas.microsoft.com/office/drawing/2014/main" id="{316A75D7-AFD0-DB56-30C3-7E6E4951DFC5}"/>
                </a:ext>
              </a:extLst>
            </p:cNvPr>
            <p:cNvPicPr>
              <a:picLocks noChangeAspect="1"/>
            </p:cNvPicPr>
            <p:nvPr/>
          </p:nvPicPr>
          <p:blipFill>
            <a:blip r:embed="rId16"/>
            <a:stretch>
              <a:fillRect/>
            </a:stretch>
          </p:blipFill>
          <p:spPr>
            <a:xfrm>
              <a:off x="5326165" y="5186579"/>
              <a:ext cx="385967" cy="385873"/>
            </a:xfrm>
            <a:prstGeom prst="rect">
              <a:avLst/>
            </a:prstGeom>
          </p:spPr>
        </p:pic>
        <p:pic>
          <p:nvPicPr>
            <p:cNvPr id="69" name="Picture 68" descr="Information Technology">
              <a:extLst>
                <a:ext uri="{FF2B5EF4-FFF2-40B4-BE49-F238E27FC236}">
                  <a16:creationId xmlns:a16="http://schemas.microsoft.com/office/drawing/2014/main" id="{5F56711E-34B1-B077-5BB8-1921B89A35E8}"/>
                </a:ext>
              </a:extLst>
            </p:cNvPr>
            <p:cNvPicPr>
              <a:picLocks noChangeAspect="1"/>
            </p:cNvPicPr>
            <p:nvPr/>
          </p:nvPicPr>
          <p:blipFill>
            <a:blip r:embed="rId17"/>
            <a:stretch>
              <a:fillRect/>
            </a:stretch>
          </p:blipFill>
          <p:spPr>
            <a:xfrm>
              <a:off x="5712620" y="5187113"/>
              <a:ext cx="385967" cy="385873"/>
            </a:xfrm>
            <a:prstGeom prst="rect">
              <a:avLst/>
            </a:prstGeom>
          </p:spPr>
        </p:pic>
        <p:pic>
          <p:nvPicPr>
            <p:cNvPr id="70" name="Picture 69" descr="Law and Public Service">
              <a:extLst>
                <a:ext uri="{FF2B5EF4-FFF2-40B4-BE49-F238E27FC236}">
                  <a16:creationId xmlns:a16="http://schemas.microsoft.com/office/drawing/2014/main" id="{BD030DCE-23D2-BA29-275F-88987B59FCB0}"/>
                </a:ext>
              </a:extLst>
            </p:cNvPr>
            <p:cNvPicPr>
              <a:picLocks noChangeAspect="1"/>
            </p:cNvPicPr>
            <p:nvPr/>
          </p:nvPicPr>
          <p:blipFill>
            <a:blip r:embed="rId18"/>
            <a:stretch>
              <a:fillRect/>
            </a:stretch>
          </p:blipFill>
          <p:spPr>
            <a:xfrm>
              <a:off x="6098044" y="5186000"/>
              <a:ext cx="385967" cy="385873"/>
            </a:xfrm>
            <a:prstGeom prst="rect">
              <a:avLst/>
            </a:prstGeom>
          </p:spPr>
        </p:pic>
        <p:pic>
          <p:nvPicPr>
            <p:cNvPr id="71" name="Picture 70" descr="Manufacturing">
              <a:extLst>
                <a:ext uri="{FF2B5EF4-FFF2-40B4-BE49-F238E27FC236}">
                  <a16:creationId xmlns:a16="http://schemas.microsoft.com/office/drawing/2014/main" id="{FDB27157-4990-2817-056D-2BB016ED069D}"/>
                </a:ext>
              </a:extLst>
            </p:cNvPr>
            <p:cNvPicPr>
              <a:picLocks noChangeAspect="1"/>
            </p:cNvPicPr>
            <p:nvPr/>
          </p:nvPicPr>
          <p:blipFill>
            <a:blip r:embed="rId19"/>
            <a:stretch>
              <a:fillRect/>
            </a:stretch>
          </p:blipFill>
          <p:spPr>
            <a:xfrm>
              <a:off x="6481447" y="5186076"/>
              <a:ext cx="385967" cy="385873"/>
            </a:xfrm>
            <a:prstGeom prst="rect">
              <a:avLst/>
            </a:prstGeom>
          </p:spPr>
        </p:pic>
        <p:pic>
          <p:nvPicPr>
            <p:cNvPr id="74" name="Picture 73" descr="Transportation, Distribution and Logistics">
              <a:extLst>
                <a:ext uri="{FF2B5EF4-FFF2-40B4-BE49-F238E27FC236}">
                  <a16:creationId xmlns:a16="http://schemas.microsoft.com/office/drawing/2014/main" id="{CD7FA4A6-B58A-6BE9-F87C-8034EDBFCCBB}"/>
                </a:ext>
              </a:extLst>
            </p:cNvPr>
            <p:cNvPicPr>
              <a:picLocks noChangeAspect="1"/>
            </p:cNvPicPr>
            <p:nvPr/>
          </p:nvPicPr>
          <p:blipFill>
            <a:blip r:embed="rId20"/>
            <a:stretch>
              <a:fillRect/>
            </a:stretch>
          </p:blipFill>
          <p:spPr>
            <a:xfrm>
              <a:off x="6867777" y="5184410"/>
              <a:ext cx="385967" cy="385873"/>
            </a:xfrm>
            <a:prstGeom prst="rect">
              <a:avLst/>
            </a:prstGeom>
          </p:spPr>
        </p:pic>
        <p:pic>
          <p:nvPicPr>
            <p:cNvPr id="75" name="Picture 74" descr="Engineering&#10;">
              <a:extLst>
                <a:ext uri="{FF2B5EF4-FFF2-40B4-BE49-F238E27FC236}">
                  <a16:creationId xmlns:a16="http://schemas.microsoft.com/office/drawing/2014/main" id="{CED16466-C122-5D5C-4964-D8ED58D06961}"/>
                </a:ext>
              </a:extLst>
            </p:cNvPr>
            <p:cNvPicPr>
              <a:picLocks noChangeAspect="1"/>
            </p:cNvPicPr>
            <p:nvPr/>
          </p:nvPicPr>
          <p:blipFill>
            <a:blip r:embed="rId21"/>
            <a:stretch>
              <a:fillRect/>
            </a:stretch>
          </p:blipFill>
          <p:spPr>
            <a:xfrm>
              <a:off x="6851888" y="4805264"/>
              <a:ext cx="401910" cy="401813"/>
            </a:xfrm>
            <a:prstGeom prst="rect">
              <a:avLst/>
            </a:prstGeom>
          </p:spPr>
        </p:pic>
      </p:grpSp>
    </p:spTree>
    <p:extLst>
      <p:ext uri="{BB962C8B-B14F-4D97-AF65-F5344CB8AC3E}">
        <p14:creationId xmlns:p14="http://schemas.microsoft.com/office/powerpoint/2010/main" val="1814713734"/>
      </p:ext>
    </p:extLst>
  </p:cSld>
  <p:clrMapOvr>
    <a:masterClrMapping/>
  </p:clrMapOvr>
</p:sld>
</file>

<file path=ppt/theme/theme1.xml><?xml version="1.0" encoding="utf-8"?>
<a:theme xmlns:a="http://schemas.openxmlformats.org/drawingml/2006/main" name="Office Theme">
  <a:themeElements>
    <a:clrScheme name="CTE Engineering">
      <a:dk1>
        <a:srgbClr val="000000"/>
      </a:dk1>
      <a:lt1>
        <a:srgbClr val="FFFFFF"/>
      </a:lt1>
      <a:dk2>
        <a:srgbClr val="232C65"/>
      </a:dk2>
      <a:lt2>
        <a:srgbClr val="E7E6E6"/>
      </a:lt2>
      <a:accent1>
        <a:srgbClr val="93C740"/>
      </a:accent1>
      <a:accent2>
        <a:srgbClr val="ED7D31"/>
      </a:accent2>
      <a:accent3>
        <a:srgbClr val="E7E3DB"/>
      </a:accent3>
      <a:accent4>
        <a:srgbClr val="FFC000"/>
      </a:accent4>
      <a:accent5>
        <a:srgbClr val="363434"/>
      </a:accent5>
      <a:accent6>
        <a:srgbClr val="59616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1A09FD79-1DDF-C246-8059-D41B75AC99A8}" vid="{F2AA1B96-835B-6844-800E-40F4D06916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be74c8-68b7-49d6-ab11-c29225af66cf">
      <Terms xmlns="http://schemas.microsoft.com/office/infopath/2007/PartnerControls"/>
    </lcf76f155ced4ddcb4097134ff3c332f>
    <TaxCatchAll xmlns="475af76f-eb63-4387-973b-0ca94df6e64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AE2DFD34787B64381739A3DD5B04613" ma:contentTypeVersion="15" ma:contentTypeDescription="Create a new document." ma:contentTypeScope="" ma:versionID="1edc75d5e94adbb18bfd17689469438c">
  <xsd:schema xmlns:xsd="http://www.w3.org/2001/XMLSchema" xmlns:xs="http://www.w3.org/2001/XMLSchema" xmlns:p="http://schemas.microsoft.com/office/2006/metadata/properties" xmlns:ns2="d7be74c8-68b7-49d6-ab11-c29225af66cf" xmlns:ns3="475af76f-eb63-4387-973b-0ca94df6e649" targetNamespace="http://schemas.microsoft.com/office/2006/metadata/properties" ma:root="true" ma:fieldsID="29da72b122f36c100231b07d346c1c8c" ns2:_="" ns3:_="">
    <xsd:import namespace="d7be74c8-68b7-49d6-ab11-c29225af66cf"/>
    <xsd:import namespace="475af76f-eb63-4387-973b-0ca94df6e64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SearchPropertie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be74c8-68b7-49d6-ab11-c29225af66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3b7a77b5-e59d-49f3-97a2-3dde868dbe2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75af76f-eb63-4387-973b-0ca94df6e64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b8adb06-38bb-4d30-9a75-7f2bb0f97b76}" ma:internalName="TaxCatchAll" ma:showField="CatchAllData" ma:web="475af76f-eb63-4387-973b-0ca94df6e64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A16001-BFC4-43D9-80D3-97739770FC42}">
  <ds:schemaRefs>
    <ds:schemaRef ds:uri="http://schemas.openxmlformats.org/package/2006/metadata/core-properties"/>
    <ds:schemaRef ds:uri="http://schemas.microsoft.com/office/infopath/2007/PartnerControls"/>
    <ds:schemaRef ds:uri="http://purl.org/dc/terms/"/>
    <ds:schemaRef ds:uri="http://purl.org/dc/dcmitype/"/>
    <ds:schemaRef ds:uri="http://schemas.microsoft.com/office/2006/metadata/properties"/>
    <ds:schemaRef ds:uri="22433f0c-8bb8-4876-a8a6-687bcb1e8026"/>
    <ds:schemaRef ds:uri="http://purl.org/dc/elements/1.1/"/>
    <ds:schemaRef ds:uri="http://schemas.microsoft.com/office/2006/documentManagement/types"/>
    <ds:schemaRef ds:uri="b41f19c4-7134-41b0-b126-9546d08a0bf5"/>
    <ds:schemaRef ds:uri="http://www.w3.org/XML/1998/namespace"/>
  </ds:schemaRefs>
</ds:datastoreItem>
</file>

<file path=customXml/itemProps2.xml><?xml version="1.0" encoding="utf-8"?>
<ds:datastoreItem xmlns:ds="http://schemas.openxmlformats.org/officeDocument/2006/customXml" ds:itemID="{E1A12E09-3474-4EB7-A6FC-937E50AC14BA}"/>
</file>

<file path=customXml/itemProps3.xml><?xml version="1.0" encoding="utf-8"?>
<ds:datastoreItem xmlns:ds="http://schemas.openxmlformats.org/officeDocument/2006/customXml" ds:itemID="{CDB112DB-DE65-4E4F-A9EB-C003045B44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Template-Engineering</Template>
  <TotalTime>670</TotalTime>
  <Words>2264</Words>
  <Application>Microsoft Office PowerPoint</Application>
  <PresentationFormat>Custom</PresentationFormat>
  <Paragraphs>302</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Calibri</vt:lpstr>
      <vt:lpstr>Open Sans Light</vt:lpstr>
      <vt:lpstr>Open Sans Semibold</vt:lpstr>
      <vt:lpstr>Calibri Light</vt:lpstr>
      <vt:lpstr>Arial</vt:lpstr>
      <vt:lpstr>Office Theme</vt:lpstr>
      <vt:lpstr>Statewide Program of Study: Mechanical and Aerospace Engineering — Page 1 </vt:lpstr>
      <vt:lpstr>Statewide Program of Study: Mechanical and Aerospace Engineering — Page 2</vt:lpstr>
      <vt:lpstr>Statewide Program of Study: Mechanical and Aerospace Engineering — Page 3</vt:lpstr>
      <vt:lpstr>Statewide Program of Study: Mechanical and Aerospace Engineering — Page 4</vt:lpstr>
      <vt:lpstr>Statewide Program of Study: Mechanical and Aerospace Engineering — Page 5</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Statewide Program of Study: Mechanical and Aerospace Engineering</dc:title>
  <dc:subject/>
  <dc:creator>Texas Education Agency</dc:creator>
  <cp:keywords/>
  <dc:description/>
  <cp:lastModifiedBy>Amber Ham</cp:lastModifiedBy>
  <cp:revision>113</cp:revision>
  <cp:lastPrinted>2023-10-03T21:31:19Z</cp:lastPrinted>
  <dcterms:created xsi:type="dcterms:W3CDTF">2023-10-24T21:00:03Z</dcterms:created>
  <dcterms:modified xsi:type="dcterms:W3CDTF">2025-10-28T18:15:50Z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0x0101004AE2DFD34787B64381739A3DD5B04613</vt:lpwstr>
  </property>
  <property fmtid="{D5CDD505-2E9C-101B-9397-08002B2CF9AE}" pid="3" name="MediaServiceImageTags">
    <vt:lpwstr/>
  </property>
</Properties>
</file>