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8"/>
  </p:notesMasterIdLst>
  <p:sldIdLst>
    <p:sldId id="257" r:id="rId5"/>
    <p:sldId id="258" r:id="rId6"/>
    <p:sldId id="259" r:id="rId7"/>
  </p:sldIdLst>
  <p:sldSz cx="7772400" cy="10058400"/>
  <p:notesSz cx="6858000" cy="9144000"/>
  <p:embeddedFontLst>
    <p:embeddedFont>
      <p:font typeface="Open Sans Light" panose="020B0306030504020204" pitchFamily="34" charset="0"/>
      <p:regular r:id="rId9"/>
      <p:italic r:id="rId10"/>
    </p:embeddedFont>
    <p:embeddedFont>
      <p:font typeface="Open Sans Semibold" panose="020B0706030804020204" pitchFamily="34" charset="0"/>
      <p:regular r:id="rId11"/>
      <p:bold r:id="rId12"/>
      <p:italic r:id="rId13"/>
      <p:boldItalic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2A245E-14DB-789C-AAA9-B8BCF212B90D}" name="Bullock, Jennifer" initials="BJ" userId="S::jennifer.bullock@tea.texas.gov::89acbf67-8591-41d1-9399-37b14ab74699" providerId="AD"/>
  <p188:author id="{EE0B2D63-BAC2-44EB-82BE-5A377BF62216}" name="Stephanie Ferguson" initials="SF" userId="d475c8c1758ebeb8" providerId="Windows Live"/>
  <p188:author id="{629FDE64-07B5-7011-802C-459006FE8E38}" name="Caryn Cavanagh" initials="CC" userId="de4effde0088c4c0"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169"/>
    <a:srgbClr val="5A6267"/>
    <a:srgbClr val="363534"/>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08" autoAdjust="0"/>
    <p:restoredTop sz="95025" autoAdjust="0"/>
  </p:normalViewPr>
  <p:slideViewPr>
    <p:cSldViewPr snapToGrid="0" snapToObjects="1">
      <p:cViewPr>
        <p:scale>
          <a:sx n="155" d="100"/>
          <a:sy n="155" d="100"/>
        </p:scale>
        <p:origin x="91" y="326"/>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font" Target="fonts/font4.fntdata"/><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3.fntdata"/><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font" Target="fonts/font2.fntdata"/><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font" Target="fonts/font1.fntdata"/><Relationship Id="rId14"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10/28/2025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54018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3176435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10/28/2025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ea.texas.gov/academics/college-career-and-military-prep/career-and-technical-education/eng-geospatial-engineering-and-land-surveying-extended.pdf" TargetMode="External"/><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2.png"/><Relationship Id="rId5" Type="http://schemas.openxmlformats.org/officeDocument/2006/relationships/hyperlink" Target="https://tea.texas.gov/cte" TargetMode="External"/><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hyperlink" Target="mailto:CTE@tea.texas.gov" TargetMode="External"/><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1.png"/><Relationship Id="rId18" Type="http://schemas.openxmlformats.org/officeDocument/2006/relationships/image" Target="../media/image20.png"/><Relationship Id="rId3" Type="http://schemas.openxmlformats.org/officeDocument/2006/relationships/image" Target="../media/image1.png"/><Relationship Id="rId21" Type="http://schemas.openxmlformats.org/officeDocument/2006/relationships/image" Target="../media/image9.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7.png"/><Relationship Id="rId17" Type="http://schemas.openxmlformats.org/officeDocument/2006/relationships/image" Target="../media/image13.png"/><Relationship Id="rId2" Type="http://schemas.openxmlformats.org/officeDocument/2006/relationships/notesSlide" Target="../notesSlides/notesSlide3.xml"/><Relationship Id="rId16" Type="http://schemas.openxmlformats.org/officeDocument/2006/relationships/image" Target="../media/image19.png"/><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6.png"/><Relationship Id="rId5" Type="http://schemas.openxmlformats.org/officeDocument/2006/relationships/hyperlink" Target="https://tea.texas.gov/cte" TargetMode="External"/><Relationship Id="rId15" Type="http://schemas.openxmlformats.org/officeDocument/2006/relationships/image" Target="../media/image22.png"/><Relationship Id="rId10" Type="http://schemas.openxmlformats.org/officeDocument/2006/relationships/image" Target="../media/image21.png"/><Relationship Id="rId19" Type="http://schemas.openxmlformats.org/officeDocument/2006/relationships/image" Target="../media/image12.png"/><Relationship Id="rId4" Type="http://schemas.openxmlformats.org/officeDocument/2006/relationships/hyperlink" Target="mailto:CTE@tea.texas.gov" TargetMode="External"/><Relationship Id="rId9" Type="http://schemas.openxmlformats.org/officeDocument/2006/relationships/image" Target="../media/image10.png"/><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554494" y="19191"/>
            <a:ext cx="4722677" cy="188169"/>
          </a:xfrm>
        </p:spPr>
        <p:txBody>
          <a:bodyPr anchor="t">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Geospatial Engineering </a:t>
            </a:r>
            <a:br>
              <a:rPr lang="en-US" sz="800" b="1" i="1" kern="1200" dirty="0">
                <a:solidFill>
                  <a:schemeClr val="bg1"/>
                </a:solidFill>
                <a:effectLst/>
                <a:latin typeface="+mj-lt"/>
                <a:ea typeface="+mj-ea"/>
                <a:cs typeface="+mj-cs"/>
              </a:rPr>
            </a:br>
            <a:r>
              <a:rPr lang="en-US" sz="800" b="1" i="1" kern="1200" dirty="0">
                <a:solidFill>
                  <a:schemeClr val="bg1"/>
                </a:solidFill>
                <a:effectLst/>
                <a:latin typeface="+mj-lt"/>
                <a:ea typeface="+mj-ea"/>
                <a:cs typeface="+mj-cs"/>
              </a:rPr>
              <a:t>and Land Surveying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97220" y="147523"/>
            <a:ext cx="6192300" cy="1054135"/>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a:t>
            </a:r>
            <a:r>
              <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The Engineering career cluster focuses on planning, designing, testing, building, and maintaining of machines, structures, materials, systems, and processes using empirical evidence and science, technology, and math principles. This career cluster includes occupations ranging from mechanical engineer and drafter to electrical engineer and to mapping technician.</a:t>
            </a:r>
          </a:p>
        </p:txBody>
      </p:sp>
      <p:sp>
        <p:nvSpPr>
          <p:cNvPr id="6" name="TextBox 5">
            <a:extLst>
              <a:ext uri="{FF2B5EF4-FFF2-40B4-BE49-F238E27FC236}">
                <a16:creationId xmlns:a16="http://schemas.microsoft.com/office/drawing/2014/main" id="{F67423BB-E84B-A848-912D-92B720E05DCA}"/>
              </a:ext>
            </a:extLst>
          </p:cNvPr>
          <p:cNvSpPr txBox="1"/>
          <p:nvPr/>
        </p:nvSpPr>
        <p:spPr>
          <a:xfrm>
            <a:off x="319248" y="1169888"/>
            <a:ext cx="7357536" cy="11849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buClrTx/>
              <a:buSzTx/>
              <a:buFontTx/>
              <a:buNone/>
              <a:tabLst/>
              <a:defRPr/>
            </a:pPr>
            <a:r>
              <a:rPr lang="en-US" sz="1600" b="1" i="1" dirty="0">
                <a:solidFill>
                  <a:srgbClr val="363534"/>
                </a:solidFill>
                <a:latin typeface="Calibri" panose="020F0502020204030204" pitchFamily="34" charset="0"/>
                <a:ea typeface="Open Sans Semibold" panose="020B0606030504020204" pitchFamily="34" charset="0"/>
                <a:cs typeface="Calibri" panose="020F0502020204030204" pitchFamily="34" charset="0"/>
              </a:rPr>
              <a:t>Regional</a:t>
            </a: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 Program of Study: </a:t>
            </a:r>
            <a:r>
              <a:rPr kumimoji="0" lang="en-US" sz="16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Geospatial Engineering and Land Surveying</a:t>
            </a:r>
          </a:p>
          <a:p>
            <a:pPr marL="0" marR="0" lvl="0" indent="0" algn="l" defTabSz="914400" rtl="0" eaLnBrk="1" fontAlgn="auto" latinLnBrk="0" hangingPunct="1">
              <a:lnSpc>
                <a:spcPct val="100000"/>
              </a:lnSpc>
              <a:spcBef>
                <a:spcPts val="0"/>
              </a:spcBef>
              <a:buClrTx/>
              <a:buSzTx/>
              <a:buFontTx/>
              <a:buNone/>
              <a:tabLst/>
              <a:defRPr/>
            </a:pPr>
            <a:r>
              <a:rPr lang="en-US" sz="15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Approved in ESC Regions 2, 4, 10, 11, 13, and 20</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0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*The list of approved ESC regions is updated every school year</a:t>
            </a:r>
            <a:r>
              <a:rPr lang="en-US" sz="10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 B</a:t>
            </a:r>
            <a:r>
              <a:rPr kumimoji="0" lang="en-US" sz="10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e sure to check the CTE regional</a:t>
            </a:r>
            <a:r>
              <a:rPr lang="en-US" sz="10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 program of study website for updates.</a:t>
            </a:r>
            <a:endParaRPr lang="en-US" sz="1000" dirty="0">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defTabSz="914400" rtl="0" eaLnBrk="1" fontAlgn="auto" latinLnBrk="0" hangingPunct="1">
              <a:lnSpc>
                <a:spcPts val="1050"/>
              </a:lnSpc>
              <a:spcBef>
                <a:spcPts val="0"/>
              </a:spcBef>
              <a:spcAft>
                <a:spcPts val="300"/>
              </a:spcAft>
              <a:buClrTx/>
              <a:buSzTx/>
              <a:buFontTx/>
              <a:buNone/>
              <a:tabLst/>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The Geospatial Engineering and Land Surveying regional program of study focuses on occupational and educational opportunities associated with surveying, automated computer aided drafting, geographical information systems and raster-based geographic information systems. This program of study includes the exploration of remote sensing, geoscience, and mapping.</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490853" y="2391048"/>
            <a:ext cx="4166387"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1588175132"/>
              </p:ext>
            </p:extLst>
          </p:nvPr>
        </p:nvGraphicFramePr>
        <p:xfrm>
          <a:off x="751480" y="2710481"/>
          <a:ext cx="3680570" cy="2156460"/>
        </p:xfrm>
        <a:graphic>
          <a:graphicData uri="http://schemas.openxmlformats.org/drawingml/2006/table">
            <a:tbl>
              <a:tblPr firstRow="1" bandRow="1">
                <a:effectLst/>
                <a:tableStyleId>{5C22544A-7EE6-4342-B048-85BDC9FD1C3A}</a:tableStyleId>
              </a:tblPr>
              <a:tblGrid>
                <a:gridCol w="562187">
                  <a:extLst>
                    <a:ext uri="{9D8B030D-6E8A-4147-A177-3AD203B41FA5}">
                      <a16:colId xmlns:a16="http://schemas.microsoft.com/office/drawing/2014/main" val="3900548994"/>
                    </a:ext>
                  </a:extLst>
                </a:gridCol>
                <a:gridCol w="3118383">
                  <a:extLst>
                    <a:ext uri="{9D8B030D-6E8A-4147-A177-3AD203B41FA5}">
                      <a16:colId xmlns:a16="http://schemas.microsoft.com/office/drawing/2014/main" val="1881397732"/>
                    </a:ext>
                  </a:extLst>
                </a:gridCol>
              </a:tblGrid>
              <a:tr h="306017">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Applied Engineering</a:t>
                      </a:r>
                      <a:endParaRPr kumimoji="0" lang="en-US" sz="900" b="1" i="0" u="none" strike="noStrike" kern="1200" cap="none" spc="0" normalizeH="0" baseline="3000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Architecture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33337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Geographic Information Systems (GIS)</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Raster Based Geographic Information Systems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224737">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1"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Not Identified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67192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and Technical Education Project-Based Capstone</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Engineering</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Engineering + Extended Practicum in Engineering</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 Extended Career Preparation</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Scientific Research and Design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435533" y="4941552"/>
            <a:ext cx="407527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2179537570"/>
              </p:ext>
            </p:extLst>
          </p:nvPr>
        </p:nvGraphicFramePr>
        <p:xfrm>
          <a:off x="435534" y="5184930"/>
          <a:ext cx="4067669" cy="1440180"/>
        </p:xfrm>
        <a:graphic>
          <a:graphicData uri="http://schemas.openxmlformats.org/drawingml/2006/table">
            <a:tbl>
              <a:tblPr firstRow="1" bandRow="1">
                <a:effectLst/>
                <a:tableStyleId>{5C22544A-7EE6-4342-B048-85BDC9FD1C3A}</a:tableStyleId>
              </a:tblPr>
              <a:tblGrid>
                <a:gridCol w="1127582">
                  <a:extLst>
                    <a:ext uri="{9D8B030D-6E8A-4147-A177-3AD203B41FA5}">
                      <a16:colId xmlns:a16="http://schemas.microsoft.com/office/drawing/2014/main" val="3900548994"/>
                    </a:ext>
                  </a:extLst>
                </a:gridCol>
                <a:gridCol w="2940087">
                  <a:extLst>
                    <a:ext uri="{9D8B030D-6E8A-4147-A177-3AD203B41FA5}">
                      <a16:colId xmlns:a16="http://schemas.microsoft.com/office/drawing/2014/main" val="1881397732"/>
                    </a:ext>
                  </a:extLst>
                </a:gridCol>
              </a:tblGrid>
              <a:tr h="55638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as a surveyor to learn how to prepare plots, maps, and reports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 geographic information system (GIS) analyst on a field project</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Execute a mapping project for a local company or community organization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36078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 or TSA</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ArcGIS Online School Competition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235816" y="6690277"/>
            <a:ext cx="4211762"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427232" y="6932454"/>
            <a:ext cx="4020346" cy="322229"/>
          </a:xfrm>
          <a:prstGeom prst="rect">
            <a:avLst/>
          </a:prstGeom>
          <a:noFill/>
          <a:ln>
            <a:noFill/>
          </a:ln>
        </p:spPr>
        <p:txBody>
          <a:bodyPr spcFirstLastPara="1" wrap="square" lIns="0" tIns="0" rIns="0" bIns="0" numCol="2" spcCol="73152" anchor="t" anchorCtr="0">
            <a:noAutofit/>
          </a:bodyPr>
          <a:lstStyle/>
          <a:p>
            <a:pPr marL="127000" lvl="0" indent="-127000">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Engineering Technology Foundations</a:t>
            </a:r>
          </a:p>
          <a:p>
            <a:pPr marL="127000" lvl="0" indent="-127000">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LEED Green Associate</a:t>
            </a:r>
            <a:b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b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127000" lvl="0" indent="-127000">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Pre-Engineering/Engineering Technology - Job Ready</a:t>
            </a: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3373" y="2862096"/>
            <a:ext cx="3116932" cy="7388677"/>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75041" y="3223997"/>
            <a:ext cx="2882825"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82646" y="3501213"/>
            <a:ext cx="2882825" cy="2446814"/>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Apprenticeships</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lang="en-US" sz="900" dirty="0">
                <a:solidFill>
                  <a:prstClr val="black"/>
                </a:solidFill>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Surveyor Instrument Apprentice</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endParaRPr lang="en-US" sz="900" dirty="0">
              <a:solidFill>
                <a:prstClr val="black"/>
              </a:solidFill>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kumimoji="0"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Geographic Information Science </a:t>
            </a:r>
            <a:b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b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and Cartography</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Surveying Technology/Surveying</a:t>
            </a:r>
          </a:p>
          <a:p>
            <a:pPr lvl="0">
              <a:lnSpc>
                <a:spcPts val="700"/>
              </a:lnSpc>
              <a:buClr>
                <a:srgbClr val="363534"/>
              </a:buClr>
              <a:buSzPts val="800"/>
              <a:defRPr/>
            </a:pPr>
            <a:endPar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Geographic Information Science and Cartography</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Surveying Engineering</a:t>
            </a:r>
          </a:p>
          <a:p>
            <a:pPr marL="114300" lvl="0" indent="-114300">
              <a:lnSpc>
                <a:spcPts val="700"/>
              </a:lnSpc>
              <a:buClr>
                <a:srgbClr val="363534"/>
              </a:buClr>
              <a:buSzPts val="800"/>
              <a:buFontTx/>
              <a:buChar char="•"/>
              <a:defRPr/>
            </a:pPr>
            <a:endPar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Geology/Earth Science, General</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Surveying Engineering</a:t>
            </a:r>
          </a:p>
          <a:p>
            <a:pPr marL="114300" lvl="0" indent="-114300">
              <a:lnSpc>
                <a:spcPts val="1000"/>
              </a:lnSpc>
              <a:buClr>
                <a:srgbClr val="363534"/>
              </a:buClr>
              <a:buSzPts val="800"/>
              <a:buFontTx/>
              <a:buChar char="•"/>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000"/>
              </a:lnSpc>
              <a:buClr>
                <a:srgbClr val="363534"/>
              </a:buClr>
              <a:buSzPts val="800"/>
              <a:defRPr/>
            </a:pPr>
            <a:r>
              <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Additional Stackable IBCs/License</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Registered Professional Land Surveyor RPLS</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GISCI-GISP Certified GIS Professional</a:t>
            </a:r>
          </a:p>
          <a:p>
            <a:pPr lvl="0">
              <a:lnSpc>
                <a:spcPts val="900"/>
              </a:lnSpc>
              <a:buClr>
                <a:srgbClr val="363534"/>
              </a:buClr>
              <a:buSzPts val="800"/>
              <a:defRPr/>
            </a:pPr>
            <a:endParaRPr kumimoji="0" sz="900" b="1" i="0" u="none" strike="noStrike" kern="1200" cap="none" spc="0" normalizeH="0" baseline="0" noProof="0" dirty="0">
              <a:ln>
                <a:noFill/>
              </a:ln>
              <a:solidFill>
                <a:srgbClr val="4472C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p:txBody>
      </p:sp>
      <p:sp>
        <p:nvSpPr>
          <p:cNvPr id="15" name="Rectangle 14">
            <a:extLst>
              <a:ext uri="{FF2B5EF4-FFF2-40B4-BE49-F238E27FC236}">
                <a16:creationId xmlns:a16="http://schemas.microsoft.com/office/drawing/2014/main" id="{015EAF6B-99CE-4B46-8970-C84F35537098}"/>
              </a:ext>
            </a:extLst>
          </p:cNvPr>
          <p:cNvSpPr/>
          <p:nvPr/>
        </p:nvSpPr>
        <p:spPr>
          <a:xfrm>
            <a:off x="5377526" y="6017614"/>
            <a:ext cx="2401934"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5684" y="6423362"/>
            <a:ext cx="1901952" cy="941951"/>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83951" y="6428063"/>
            <a:ext cx="1661120" cy="367434"/>
          </a:xfrm>
          <a:prstGeom prst="rect">
            <a:avLst/>
          </a:prstGeom>
          <a:noFill/>
        </p:spPr>
        <p:txBody>
          <a:bodyPr wrap="square" rtlCol="0">
            <a:noAutofit/>
          </a:bodyPr>
          <a:lstStyle/>
          <a:p>
            <a:pPr lvl="0" defTabSz="1341150">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Surveying and Mapping Technicians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83951" y="6785337"/>
            <a:ext cx="1449388" cy="543918"/>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$48,203</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1,325</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18%</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6955" y="7457268"/>
            <a:ext cx="1901952" cy="781637"/>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82897" y="7469018"/>
            <a:ext cx="1152523" cy="238027"/>
          </a:xfrm>
          <a:prstGeom prst="rect">
            <a:avLst/>
          </a:prstGeom>
          <a:noFill/>
        </p:spPr>
        <p:txBody>
          <a:bodyPr wrap="square" rtlCol="0">
            <a:noAutofit/>
          </a:bodyPr>
          <a:lstStyle/>
          <a:p>
            <a:pPr lvl="0" defTabSz="1341150">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Surveyors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77308" y="7648961"/>
            <a:ext cx="1426568" cy="583613"/>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60,299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462</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13%</a:t>
            </a: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6955" y="8343969"/>
            <a:ext cx="1901952" cy="938876"/>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80395" y="8343806"/>
            <a:ext cx="1450087" cy="384450"/>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Cartographers and Photogrammetrists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380489" y="8699734"/>
            <a:ext cx="1448055"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$68,350</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158</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16%</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55370" y="8238961"/>
            <a:ext cx="3361882" cy="276999"/>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Geospatial Engineering and Land Surveying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4">
            <a:alphaModFix/>
          </a:blip>
          <a:srcRect/>
          <a:stretch/>
        </p:blipFill>
        <p:spPr>
          <a:xfrm>
            <a:off x="146880" y="9574456"/>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841806" y="9577824"/>
            <a:ext cx="3860922" cy="415498"/>
          </a:xfrm>
          <a:prstGeom prst="rect">
            <a:avLst/>
          </a:prstGeom>
          <a:noFill/>
        </p:spPr>
        <p:txBody>
          <a:bodyPr wrap="square" rtlCol="0">
            <a:spAutoFit/>
          </a:bodyPr>
          <a:lstStyle/>
          <a:p>
            <a:r>
              <a:rPr lang="en-US" sz="7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Geospatial Engineering and Land Surveying regional program of study will fulfill requirements of the STEM endorsement if the math and science requirements are met or Business and Industry endorsement.</a:t>
            </a:r>
          </a:p>
        </p:txBody>
      </p:sp>
      <p:sp>
        <p:nvSpPr>
          <p:cNvPr id="16" name="TextBox 15">
            <a:extLst>
              <a:ext uri="{FF2B5EF4-FFF2-40B4-BE49-F238E27FC236}">
                <a16:creationId xmlns:a16="http://schemas.microsoft.com/office/drawing/2014/main" id="{883C55DF-620D-0783-5DA4-718E8F0237C5}"/>
              </a:ext>
            </a:extLst>
          </p:cNvPr>
          <p:cNvSpPr txBox="1"/>
          <p:nvPr/>
        </p:nvSpPr>
        <p:spPr>
          <a:xfrm>
            <a:off x="4683476" y="9368697"/>
            <a:ext cx="2776650"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F6F33075-D7BE-9844-B591-8634CC78455F}"/>
              </a:ext>
              <a:ext uri="{C183D7F6-B498-43B3-948B-1728B52AA6E4}">
                <adec:decorative xmlns:adec="http://schemas.microsoft.com/office/drawing/2017/decorative" val="0"/>
              </a:ext>
            </a:extLst>
          </p:cNvPr>
          <p:cNvPicPr>
            <a:picLocks noChangeAspect="1"/>
          </p:cNvPicPr>
          <p:nvPr/>
        </p:nvPicPr>
        <p:blipFill>
          <a:blip r:embed="rId5"/>
          <a:srcRect l="398" r="398"/>
          <a:stretch/>
        </p:blipFill>
        <p:spPr>
          <a:xfrm>
            <a:off x="4736238" y="9501837"/>
            <a:ext cx="493776" cy="497739"/>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2150" y="9494358"/>
            <a:ext cx="2319565" cy="519438"/>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6"/>
              </a:rPr>
              <a:t>https://tea.texas.gov/academics/college-career-and-military-prep/career-and-technical-education/eng-geospatial-engineering-and-land-surveying-extended.pdf</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rPr>
              <a:t> </a:t>
            </a:r>
            <a:endParaRPr lang="en-US" sz="6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72058" y="3572756"/>
            <a:ext cx="605870" cy="585216"/>
          </a:xfrm>
          <a:prstGeom prst="rect">
            <a:avLst/>
          </a:prstGeom>
        </p:spPr>
      </p:pic>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221810" y="2397553"/>
            <a:ext cx="605870" cy="585216"/>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69927" y="5930605"/>
            <a:ext cx="598826" cy="585216"/>
          </a:xfrm>
          <a:prstGeom prst="rect">
            <a:avLst/>
          </a:prstGeom>
        </p:spPr>
      </p:pic>
      <p:grpSp>
        <p:nvGrpSpPr>
          <p:cNvPr id="8" name="Group 7">
            <a:extLst>
              <a:ext uri="{FF2B5EF4-FFF2-40B4-BE49-F238E27FC236}">
                <a16:creationId xmlns:a16="http://schemas.microsoft.com/office/drawing/2014/main" id="{45D41959-956D-944A-AB3A-52EB3F834549}"/>
              </a:ext>
            </a:extLst>
          </p:cNvPr>
          <p:cNvGrpSpPr/>
          <p:nvPr/>
        </p:nvGrpSpPr>
        <p:grpSpPr>
          <a:xfrm>
            <a:off x="4684448" y="2437047"/>
            <a:ext cx="3108347" cy="779604"/>
            <a:chOff x="4684448" y="2382183"/>
            <a:chExt cx="3108347" cy="779604"/>
          </a:xfrm>
        </p:grpSpPr>
        <p:pic>
          <p:nvPicPr>
            <p:cNvPr id="50" name="Picture 11">
              <a:extLst>
                <a:ext uri="{FF2B5EF4-FFF2-40B4-BE49-F238E27FC236}">
                  <a16:creationId xmlns:a16="http://schemas.microsoft.com/office/drawing/2014/main" id="{C21062F2-B33D-9E4A-A559-643A9C3AF011}"/>
                </a:ext>
                <a:ext uri="{C183D7F6-B498-43B3-948B-1728B52AA6E4}">
                  <adec:decorative xmlns:adec="http://schemas.microsoft.com/office/drawing/2017/decorative" val="1"/>
                </a:ext>
              </a:extLst>
            </p:cNvPr>
            <p:cNvPicPr>
              <a:picLocks noChangeAspect="1"/>
            </p:cNvPicPr>
            <p:nvPr/>
          </p:nvPicPr>
          <p:blipFill rotWithShape="1">
            <a:blip r:embed="rId10"/>
            <a:srcRect r="44330" b="55222"/>
            <a:stretch/>
          </p:blipFill>
          <p:spPr>
            <a:xfrm>
              <a:off x="6196119" y="2382878"/>
              <a:ext cx="1596676" cy="778909"/>
            </a:xfrm>
            <a:prstGeom prst="rect">
              <a:avLst/>
            </a:prstGeom>
            <a:ln>
              <a:noFill/>
            </a:ln>
            <a:effectLst/>
          </p:spPr>
        </p:pic>
        <p:pic>
          <p:nvPicPr>
            <p:cNvPr id="51" name="Picture 50">
              <a:extLst>
                <a:ext uri="{FF2B5EF4-FFF2-40B4-BE49-F238E27FC236}">
                  <a16:creationId xmlns:a16="http://schemas.microsoft.com/office/drawing/2014/main" id="{18D70B9D-1BA4-8249-9766-A7DE6B3B9CC0}"/>
                </a:ext>
                <a:ext uri="{C183D7F6-B498-43B3-948B-1728B52AA6E4}">
                  <adec:decorative xmlns:adec="http://schemas.microsoft.com/office/drawing/2017/decorative" val="1"/>
                </a:ext>
              </a:extLst>
            </p:cNvPr>
            <p:cNvPicPr>
              <a:picLocks noChangeAspect="1"/>
            </p:cNvPicPr>
            <p:nvPr/>
          </p:nvPicPr>
          <p:blipFill rotWithShape="1">
            <a:blip r:embed="rId11"/>
            <a:srcRect l="28891" t="26939" r="23576" b="37466"/>
            <a:stretch/>
          </p:blipFill>
          <p:spPr>
            <a:xfrm>
              <a:off x="4684448" y="2382183"/>
              <a:ext cx="1561992" cy="779604"/>
            </a:xfrm>
            <a:prstGeom prst="rect">
              <a:avLst/>
            </a:prstGeom>
          </p:spPr>
        </p:pic>
      </p:grpSp>
      <p:sp>
        <p:nvSpPr>
          <p:cNvPr id="40" name="TextBox 39">
            <a:extLst>
              <a:ext uri="{FF2B5EF4-FFF2-40B4-BE49-F238E27FC236}">
                <a16:creationId xmlns:a16="http://schemas.microsoft.com/office/drawing/2014/main" id="{2A29405D-CE83-A949-A93F-54CE4A1AB50A}"/>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96834"/>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Geospatial Engineering </a:t>
            </a:r>
            <a:br>
              <a:rPr lang="en-US" sz="800" b="1" i="1" kern="1200" dirty="0">
                <a:solidFill>
                  <a:schemeClr val="bg1"/>
                </a:solidFill>
                <a:effectLst/>
                <a:latin typeface="+mj-lt"/>
                <a:ea typeface="+mj-ea"/>
                <a:cs typeface="+mj-cs"/>
              </a:rPr>
            </a:br>
            <a:r>
              <a:rPr lang="en-US" sz="800" b="1" i="1" kern="1200" dirty="0">
                <a:solidFill>
                  <a:schemeClr val="bg1"/>
                </a:solidFill>
                <a:effectLst/>
                <a:latin typeface="+mj-lt"/>
                <a:ea typeface="+mj-ea"/>
                <a:cs typeface="+mj-cs"/>
              </a:rPr>
              <a:t>and Land Surveying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5590" y="485718"/>
            <a:ext cx="6354154" cy="615553"/>
          </a:xfrm>
          <a:prstGeom prst="rect">
            <a:avLst/>
          </a:prstGeom>
          <a:noFill/>
        </p:spPr>
        <p:txBody>
          <a:bodyPr wrap="square" rtlCol="0">
            <a:spAutoFit/>
          </a:bodyPr>
          <a:lstStyle/>
          <a:p>
            <a:pPr lvl="0">
              <a:spcAft>
                <a:spcPts val="300"/>
              </a:spcAft>
              <a:defRPr/>
            </a:pPr>
            <a:r>
              <a:rPr lang="en-US" sz="1700" b="1" i="1" dirty="0">
                <a:solidFill>
                  <a:srgbClr val="363534"/>
                </a:solidFill>
                <a:latin typeface="Calibri" panose="020F0502020204030204" pitchFamily="34" charset="0"/>
                <a:ea typeface="Open Sans Semibold" panose="020B0606030504020204" pitchFamily="34" charset="0"/>
                <a:cs typeface="Calibri" panose="020F0502020204030204" pitchFamily="34" charset="0"/>
              </a:rPr>
              <a:t>Regional</a:t>
            </a: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Geospatial Engineering and Land Surveying</a:t>
            </a:r>
          </a:p>
        </p:txBody>
      </p:sp>
      <p:sp>
        <p:nvSpPr>
          <p:cNvPr id="2" name="TextBox 1">
            <a:extLst>
              <a:ext uri="{FF2B5EF4-FFF2-40B4-BE49-F238E27FC236}">
                <a16:creationId xmlns:a16="http://schemas.microsoft.com/office/drawing/2014/main" id="{53CAAE19-98A7-CE4E-903C-01D19008C594}"/>
              </a:ext>
            </a:extLst>
          </p:cNvPr>
          <p:cNvSpPr txBox="1"/>
          <p:nvPr/>
        </p:nvSpPr>
        <p:spPr>
          <a:xfrm>
            <a:off x="0" y="111308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4075" y="2095263"/>
            <a:ext cx="1126254" cy="411242"/>
          </a:xfrm>
          <a:prstGeom prst="round2DiagRect">
            <a:avLst/>
          </a:prstGeom>
          <a:solidFill>
            <a:srgbClr val="012169"/>
          </a:solidFill>
          <a:ln>
            <a:solidFill>
              <a:srgbClr val="0121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7797" y="2147016"/>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55370" y="8238961"/>
            <a:ext cx="3361882" cy="276999"/>
          </a:xfrm>
          <a:prstGeom prst="rect">
            <a:avLst/>
          </a:prstGeom>
          <a:solidFill>
            <a:schemeClr val="accent1"/>
          </a:solidFill>
        </p:spPr>
        <p:txBody>
          <a:bodyPr wrap="square">
            <a:spAutoFit/>
          </a:bodyPr>
          <a:lstStyle/>
          <a:p>
            <a:pPr lvl="0" algn="ctr">
              <a:defRPr/>
            </a:pPr>
            <a:r>
              <a:rPr lang="en-US" sz="1200" b="1" i="1" dirty="0">
                <a:latin typeface="Calibri" panose="020F0502020204030204" pitchFamily="34" charset="0"/>
                <a:ea typeface="Open Sans Semibold" panose="020B0606030504020204" pitchFamily="34" charset="0"/>
                <a:cs typeface="Calibri" panose="020F0502020204030204" pitchFamily="34" charset="0"/>
              </a:rPr>
              <a:t>Geospatial Engineering and Land Surveying</a:t>
            </a: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882947242"/>
              </p:ext>
            </p:extLst>
          </p:nvPr>
        </p:nvGraphicFramePr>
        <p:xfrm>
          <a:off x="814377" y="1580450"/>
          <a:ext cx="6437376" cy="160936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54864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Applied Engineering*</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7136053"/>
                  </a:ext>
                </a:extLst>
              </a:tr>
              <a:tr h="54864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Architecture</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13004210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0588" y="3900242"/>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4310" y="3951995"/>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665691571"/>
              </p:ext>
            </p:extLst>
          </p:nvPr>
        </p:nvGraphicFramePr>
        <p:xfrm>
          <a:off x="818599" y="3382591"/>
          <a:ext cx="6437376" cy="243232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91440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Geographic Information Systems (GIS)*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13027545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Principles of Arts, Audio/Video Technology, and Communications, Principles of Information Technology, Physics for Engineers, or Principles of Applied Engineering</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400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Raster-Based Geographic Information Systems</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13027550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Geographic Information Systems</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1781" y="6409881"/>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5503" y="6477536"/>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320650754"/>
              </p:ext>
            </p:extLst>
          </p:nvPr>
        </p:nvGraphicFramePr>
        <p:xfrm>
          <a:off x="815901" y="5889038"/>
          <a:ext cx="6435852" cy="1032993"/>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1628">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432416">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600577">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kumimoji="0" lang="en-US" sz="900" b="0" i="1"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Not Identified </a:t>
                      </a:r>
                    </a:p>
                    <a:p>
                      <a:pPr marL="0" marR="0" lvl="0" indent="0" algn="l" rtl="0">
                        <a:spcBef>
                          <a:spcPts val="0"/>
                        </a:spcBef>
                        <a:spcAft>
                          <a:spcPts val="0"/>
                        </a:spcAft>
                        <a:buClr>
                          <a:schemeClr val="dk1"/>
                        </a:buClr>
                        <a:buSzPts val="1000"/>
                        <a:buFont typeface="Calibri"/>
                        <a:buNone/>
                      </a:pPr>
                      <a:endPar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endPar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6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20" name="Round Diagonal Corner Rectangle 30">
            <a:extLst>
              <a:ext uri="{FF2B5EF4-FFF2-40B4-BE49-F238E27FC236}">
                <a16:creationId xmlns:a16="http://schemas.microsoft.com/office/drawing/2014/main" id="{DEE37E23-757E-52E8-7C17-8DB757957AD4}"/>
              </a:ext>
              <a:ext uri="{C183D7F6-B498-43B3-948B-1728B52AA6E4}">
                <adec:decorative xmlns:adec="http://schemas.microsoft.com/office/drawing/2017/decorative" val="1"/>
              </a:ext>
            </a:extLst>
          </p:cNvPr>
          <p:cNvSpPr/>
          <p:nvPr/>
        </p:nvSpPr>
        <p:spPr>
          <a:xfrm rot="16200000">
            <a:off x="-119368" y="7631128"/>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2" name="Google Shape;187;p2">
            <a:extLst>
              <a:ext uri="{FF2B5EF4-FFF2-40B4-BE49-F238E27FC236}">
                <a16:creationId xmlns:a16="http://schemas.microsoft.com/office/drawing/2014/main" id="{284FEAAE-CCAF-9EF0-5DC5-7F4000667167}"/>
              </a:ext>
            </a:extLst>
          </p:cNvPr>
          <p:cNvSpPr txBox="1"/>
          <p:nvPr/>
        </p:nvSpPr>
        <p:spPr>
          <a:xfrm rot="16200000">
            <a:off x="-63090" y="7682881"/>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19" name="Google Shape;188;p2">
            <a:extLst>
              <a:ext uri="{FF2B5EF4-FFF2-40B4-BE49-F238E27FC236}">
                <a16:creationId xmlns:a16="http://schemas.microsoft.com/office/drawing/2014/main" id="{733BB79C-2C0D-CA11-E01B-3C2CEE644DF8}"/>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683013756"/>
              </p:ext>
            </p:extLst>
          </p:nvPr>
        </p:nvGraphicFramePr>
        <p:xfrm>
          <a:off x="817045" y="7122895"/>
          <a:ext cx="6437376" cy="1483488"/>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ts val="1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ts val="1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90741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and Technical Education Project-Based Capstone*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12701101 (1 credit)</a:t>
                      </a:r>
                      <a:endParaRPr lang="en-US" sz="8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4901409"/>
                  </a:ext>
                </a:extLst>
              </a:tr>
              <a:tr h="246888">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800" b="1" i="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None/>
                      </a:pPr>
                      <a:r>
                        <a:rPr lang="en-US"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62744306"/>
                  </a:ext>
                </a:extLst>
              </a:tr>
            </a:tbl>
          </a:graphicData>
        </a:graphic>
      </p:graphicFrame>
      <p:sp>
        <p:nvSpPr>
          <p:cNvPr id="5" name="TextBox 4">
            <a:extLst>
              <a:ext uri="{FF2B5EF4-FFF2-40B4-BE49-F238E27FC236}">
                <a16:creationId xmlns:a16="http://schemas.microsoft.com/office/drawing/2014/main" id="{EFE09E38-4BC8-11B1-B4BA-3B21086AAFC0}"/>
              </a:ext>
            </a:extLst>
          </p:cNvPr>
          <p:cNvSpPr txBox="1"/>
          <p:nvPr/>
        </p:nvSpPr>
        <p:spPr>
          <a:xfrm>
            <a:off x="722737" y="8584979"/>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 name="Google Shape;195;p2">
            <a:extLst>
              <a:ext uri="{FF2B5EF4-FFF2-40B4-BE49-F238E27FC236}">
                <a16:creationId xmlns:a16="http://schemas.microsoft.com/office/drawing/2014/main" id="{928519E8-522B-B4D3-343E-848FE268EDC4}"/>
              </a:ext>
            </a:extLst>
          </p:cNvPr>
          <p:cNvSpPr txBox="1"/>
          <p:nvPr/>
        </p:nvSpPr>
        <p:spPr>
          <a:xfrm>
            <a:off x="0" y="9225294"/>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44" name="Picture 43">
            <a:extLst>
              <a:ext uri="{FF2B5EF4-FFF2-40B4-BE49-F238E27FC236}">
                <a16:creationId xmlns:a16="http://schemas.microsoft.com/office/drawing/2014/main" id="{251236AF-5642-5F4C-889B-8126FAB807B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17834" y="2663290"/>
            <a:ext cx="438912" cy="438912"/>
          </a:xfrm>
          <a:prstGeom prst="rect">
            <a:avLst/>
          </a:prstGeom>
        </p:spPr>
      </p:pic>
      <p:pic>
        <p:nvPicPr>
          <p:cNvPr id="45" name="Picture 44">
            <a:extLst>
              <a:ext uri="{FF2B5EF4-FFF2-40B4-BE49-F238E27FC236}">
                <a16:creationId xmlns:a16="http://schemas.microsoft.com/office/drawing/2014/main" id="{E2E3B0B4-4CE5-0640-915F-1616148B82CD}"/>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4519" y="2661385"/>
            <a:ext cx="438912" cy="438912"/>
          </a:xfrm>
          <a:prstGeom prst="rect">
            <a:avLst/>
          </a:prstGeom>
        </p:spPr>
      </p:pic>
      <p:pic>
        <p:nvPicPr>
          <p:cNvPr id="47" name="Picture 46">
            <a:extLst>
              <a:ext uri="{FF2B5EF4-FFF2-40B4-BE49-F238E27FC236}">
                <a16:creationId xmlns:a16="http://schemas.microsoft.com/office/drawing/2014/main" id="{84E836EA-3EC3-1544-B527-97C247603FE5}"/>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353158" y="2009438"/>
            <a:ext cx="438912" cy="438912"/>
          </a:xfrm>
          <a:prstGeom prst="rect">
            <a:avLst/>
          </a:prstGeom>
        </p:spPr>
      </p:pic>
      <p:pic>
        <p:nvPicPr>
          <p:cNvPr id="48" name="Picture 47">
            <a:extLst>
              <a:ext uri="{FF2B5EF4-FFF2-40B4-BE49-F238E27FC236}">
                <a16:creationId xmlns:a16="http://schemas.microsoft.com/office/drawing/2014/main" id="{D54A71FA-CA99-824E-8970-29940B8AE49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2308" y="2011257"/>
            <a:ext cx="438912" cy="438912"/>
          </a:xfrm>
          <a:prstGeom prst="rect">
            <a:avLst/>
          </a:prstGeom>
        </p:spPr>
      </p:pic>
      <p:pic>
        <p:nvPicPr>
          <p:cNvPr id="49" name="Picture 48">
            <a:extLst>
              <a:ext uri="{FF2B5EF4-FFF2-40B4-BE49-F238E27FC236}">
                <a16:creationId xmlns:a16="http://schemas.microsoft.com/office/drawing/2014/main" id="{C9C612CC-26AE-0C4D-B27E-61C38BAE467B}"/>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233480" y="2008396"/>
            <a:ext cx="438912" cy="438912"/>
          </a:xfrm>
          <a:prstGeom prst="rect">
            <a:avLst/>
          </a:prstGeom>
        </p:spPr>
      </p:pic>
      <p:pic>
        <p:nvPicPr>
          <p:cNvPr id="50" name="Picture 49">
            <a:extLst>
              <a:ext uri="{FF2B5EF4-FFF2-40B4-BE49-F238E27FC236}">
                <a16:creationId xmlns:a16="http://schemas.microsoft.com/office/drawing/2014/main" id="{7AEEBC3C-DD62-1746-9C9C-7023802BF67D}"/>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4943" y="4020813"/>
            <a:ext cx="438912" cy="438912"/>
          </a:xfrm>
          <a:prstGeom prst="rect">
            <a:avLst/>
          </a:prstGeom>
        </p:spPr>
      </p:pic>
      <p:pic>
        <p:nvPicPr>
          <p:cNvPr id="51" name="Picture 50">
            <a:extLst>
              <a:ext uri="{FF2B5EF4-FFF2-40B4-BE49-F238E27FC236}">
                <a16:creationId xmlns:a16="http://schemas.microsoft.com/office/drawing/2014/main" id="{667BCD9F-5F0E-CD4A-8FC7-878F3A98840E}"/>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6015091" y="4020813"/>
            <a:ext cx="438912" cy="438912"/>
          </a:xfrm>
          <a:prstGeom prst="rect">
            <a:avLst/>
          </a:prstGeom>
        </p:spPr>
      </p:pic>
      <p:pic>
        <p:nvPicPr>
          <p:cNvPr id="52" name="Picture 51">
            <a:extLst>
              <a:ext uri="{FF2B5EF4-FFF2-40B4-BE49-F238E27FC236}">
                <a16:creationId xmlns:a16="http://schemas.microsoft.com/office/drawing/2014/main" id="{4B6D1F46-9845-E94C-B5BA-1FDF4CD0C10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89690" y="5135308"/>
            <a:ext cx="438912" cy="438912"/>
          </a:xfrm>
          <a:prstGeom prst="rect">
            <a:avLst/>
          </a:prstGeom>
        </p:spPr>
      </p:pic>
      <p:pic>
        <p:nvPicPr>
          <p:cNvPr id="53" name="Picture 52">
            <a:extLst>
              <a:ext uri="{FF2B5EF4-FFF2-40B4-BE49-F238E27FC236}">
                <a16:creationId xmlns:a16="http://schemas.microsoft.com/office/drawing/2014/main" id="{DC2A2928-06D1-0D4E-9837-2333CCB14102}"/>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5828686" y="5135308"/>
            <a:ext cx="438912" cy="438912"/>
          </a:xfrm>
          <a:prstGeom prst="rect">
            <a:avLst/>
          </a:prstGeom>
        </p:spPr>
      </p:pic>
      <p:pic>
        <p:nvPicPr>
          <p:cNvPr id="54" name="Picture 53">
            <a:extLst>
              <a:ext uri="{FF2B5EF4-FFF2-40B4-BE49-F238E27FC236}">
                <a16:creationId xmlns:a16="http://schemas.microsoft.com/office/drawing/2014/main" id="{90CF11D7-0BF8-AB4A-BABB-791B0584C821}"/>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6267353" y="5133489"/>
            <a:ext cx="438912" cy="438912"/>
          </a:xfrm>
          <a:prstGeom prst="rect">
            <a:avLst/>
          </a:prstGeom>
        </p:spPr>
      </p:pic>
      <p:grpSp>
        <p:nvGrpSpPr>
          <p:cNvPr id="46" name="Group 45">
            <a:extLst>
              <a:ext uri="{FF2B5EF4-FFF2-40B4-BE49-F238E27FC236}">
                <a16:creationId xmlns:a16="http://schemas.microsoft.com/office/drawing/2014/main" id="{0B4A415A-4887-8586-63BB-F91FBE060F2A}"/>
              </a:ext>
              <a:ext uri="{C183D7F6-B498-43B3-948B-1728B52AA6E4}">
                <adec:decorative xmlns:adec="http://schemas.microsoft.com/office/drawing/2017/decorative" val="1"/>
              </a:ext>
            </a:extLst>
          </p:cNvPr>
          <p:cNvGrpSpPr/>
          <p:nvPr/>
        </p:nvGrpSpPr>
        <p:grpSpPr>
          <a:xfrm>
            <a:off x="5057793" y="7537396"/>
            <a:ext cx="1924499" cy="731442"/>
            <a:chOff x="5413342" y="3911921"/>
            <a:chExt cx="1924499" cy="731442"/>
          </a:xfrm>
        </p:grpSpPr>
        <p:pic>
          <p:nvPicPr>
            <p:cNvPr id="64" name="Picture 63" descr="Agriculture, Food and Natural Resources">
              <a:extLst>
                <a:ext uri="{FF2B5EF4-FFF2-40B4-BE49-F238E27FC236}">
                  <a16:creationId xmlns:a16="http://schemas.microsoft.com/office/drawing/2014/main" id="{0AAF6771-6F3A-962F-EF09-16104D682147}"/>
                </a:ext>
              </a:extLst>
            </p:cNvPr>
            <p:cNvPicPr>
              <a:picLocks noChangeAspect="1"/>
            </p:cNvPicPr>
            <p:nvPr/>
          </p:nvPicPr>
          <p:blipFill>
            <a:blip r:embed="rId14"/>
            <a:stretch>
              <a:fillRect/>
            </a:stretch>
          </p:blipFill>
          <p:spPr>
            <a:xfrm>
              <a:off x="5413342" y="3912372"/>
              <a:ext cx="384278" cy="384048"/>
            </a:xfrm>
            <a:prstGeom prst="rect">
              <a:avLst/>
            </a:prstGeom>
          </p:spPr>
        </p:pic>
        <p:pic>
          <p:nvPicPr>
            <p:cNvPr id="65" name="Picture 64" descr="Business, Marketing and Finance">
              <a:extLst>
                <a:ext uri="{FF2B5EF4-FFF2-40B4-BE49-F238E27FC236}">
                  <a16:creationId xmlns:a16="http://schemas.microsoft.com/office/drawing/2014/main" id="{98628CF3-B70B-B183-ACCA-0FD2464BDAF5}"/>
                </a:ext>
              </a:extLst>
            </p:cNvPr>
            <p:cNvPicPr>
              <a:picLocks noChangeAspect="1"/>
            </p:cNvPicPr>
            <p:nvPr/>
          </p:nvPicPr>
          <p:blipFill>
            <a:blip r:embed="rId15"/>
            <a:stretch>
              <a:fillRect/>
            </a:stretch>
          </p:blipFill>
          <p:spPr>
            <a:xfrm>
              <a:off x="6180913" y="3911921"/>
              <a:ext cx="384278" cy="384048"/>
            </a:xfrm>
            <a:prstGeom prst="rect">
              <a:avLst/>
            </a:prstGeom>
          </p:spPr>
        </p:pic>
        <p:pic>
          <p:nvPicPr>
            <p:cNvPr id="66" name="Picture 65" descr="Education and Training">
              <a:extLst>
                <a:ext uri="{FF2B5EF4-FFF2-40B4-BE49-F238E27FC236}">
                  <a16:creationId xmlns:a16="http://schemas.microsoft.com/office/drawing/2014/main" id="{E413EBDB-83DE-E578-E958-10F158DE830F}"/>
                </a:ext>
              </a:extLst>
            </p:cNvPr>
            <p:cNvPicPr>
              <a:picLocks noChangeAspect="1"/>
            </p:cNvPicPr>
            <p:nvPr/>
          </p:nvPicPr>
          <p:blipFill>
            <a:blip r:embed="rId16"/>
            <a:stretch>
              <a:fillRect/>
            </a:stretch>
          </p:blipFill>
          <p:spPr>
            <a:xfrm>
              <a:off x="6568951" y="3912593"/>
              <a:ext cx="384278" cy="384048"/>
            </a:xfrm>
            <a:prstGeom prst="rect">
              <a:avLst/>
            </a:prstGeom>
          </p:spPr>
        </p:pic>
        <p:pic>
          <p:nvPicPr>
            <p:cNvPr id="67" name="Picture 66" descr="Energy">
              <a:extLst>
                <a:ext uri="{FF2B5EF4-FFF2-40B4-BE49-F238E27FC236}">
                  <a16:creationId xmlns:a16="http://schemas.microsoft.com/office/drawing/2014/main" id="{70C7F10E-2BE0-CEC8-AFFF-3AE5D38AD921}"/>
                </a:ext>
              </a:extLst>
            </p:cNvPr>
            <p:cNvPicPr>
              <a:picLocks noChangeAspect="1"/>
            </p:cNvPicPr>
            <p:nvPr/>
          </p:nvPicPr>
          <p:blipFill>
            <a:blip r:embed="rId10"/>
            <a:stretch>
              <a:fillRect/>
            </a:stretch>
          </p:blipFill>
          <p:spPr>
            <a:xfrm>
              <a:off x="6953563" y="3915693"/>
              <a:ext cx="384278" cy="384048"/>
            </a:xfrm>
            <a:prstGeom prst="rect">
              <a:avLst/>
            </a:prstGeom>
          </p:spPr>
        </p:pic>
        <p:pic>
          <p:nvPicPr>
            <p:cNvPr id="68" name="Picture 67" descr="Health Science">
              <a:extLst>
                <a:ext uri="{FF2B5EF4-FFF2-40B4-BE49-F238E27FC236}">
                  <a16:creationId xmlns:a16="http://schemas.microsoft.com/office/drawing/2014/main" id="{FD971C59-BFF1-6A84-C7F0-58D32B09E71E}"/>
                </a:ext>
              </a:extLst>
            </p:cNvPr>
            <p:cNvPicPr>
              <a:picLocks noChangeAspect="1"/>
            </p:cNvPicPr>
            <p:nvPr/>
          </p:nvPicPr>
          <p:blipFill>
            <a:blip r:embed="rId17"/>
            <a:stretch>
              <a:fillRect/>
            </a:stretch>
          </p:blipFill>
          <p:spPr>
            <a:xfrm>
              <a:off x="5796247" y="4257164"/>
              <a:ext cx="384278" cy="384048"/>
            </a:xfrm>
            <a:prstGeom prst="rect">
              <a:avLst/>
            </a:prstGeom>
          </p:spPr>
        </p:pic>
        <p:pic>
          <p:nvPicPr>
            <p:cNvPr id="69" name="Picture 68" descr="Human Services">
              <a:extLst>
                <a:ext uri="{FF2B5EF4-FFF2-40B4-BE49-F238E27FC236}">
                  <a16:creationId xmlns:a16="http://schemas.microsoft.com/office/drawing/2014/main" id="{EBD66FC1-E73D-B6AF-57A1-711CB6408E8E}"/>
                </a:ext>
              </a:extLst>
            </p:cNvPr>
            <p:cNvPicPr>
              <a:picLocks noChangeAspect="1"/>
            </p:cNvPicPr>
            <p:nvPr/>
          </p:nvPicPr>
          <p:blipFill>
            <a:blip r:embed="rId18"/>
            <a:stretch>
              <a:fillRect/>
            </a:stretch>
          </p:blipFill>
          <p:spPr>
            <a:xfrm>
              <a:off x="6181080" y="4257147"/>
              <a:ext cx="384278" cy="384048"/>
            </a:xfrm>
            <a:prstGeom prst="rect">
              <a:avLst/>
            </a:prstGeom>
          </p:spPr>
        </p:pic>
        <p:pic>
          <p:nvPicPr>
            <p:cNvPr id="70" name="Picture 69" descr="Information Technology">
              <a:extLst>
                <a:ext uri="{FF2B5EF4-FFF2-40B4-BE49-F238E27FC236}">
                  <a16:creationId xmlns:a16="http://schemas.microsoft.com/office/drawing/2014/main" id="{A9F320F8-E20C-C50A-667C-0195C54F9096}"/>
                </a:ext>
              </a:extLst>
            </p:cNvPr>
            <p:cNvPicPr>
              <a:picLocks noChangeAspect="1"/>
            </p:cNvPicPr>
            <p:nvPr/>
          </p:nvPicPr>
          <p:blipFill>
            <a:blip r:embed="rId12"/>
            <a:stretch>
              <a:fillRect/>
            </a:stretch>
          </p:blipFill>
          <p:spPr>
            <a:xfrm>
              <a:off x="6568374" y="4258901"/>
              <a:ext cx="384278" cy="384048"/>
            </a:xfrm>
            <a:prstGeom prst="rect">
              <a:avLst/>
            </a:prstGeom>
          </p:spPr>
        </p:pic>
        <p:pic>
          <p:nvPicPr>
            <p:cNvPr id="71" name="Picture 70" descr="Law and Public Service">
              <a:extLst>
                <a:ext uri="{FF2B5EF4-FFF2-40B4-BE49-F238E27FC236}">
                  <a16:creationId xmlns:a16="http://schemas.microsoft.com/office/drawing/2014/main" id="{3C65093A-8364-E5AF-B61A-20DF11175B27}"/>
                </a:ext>
              </a:extLst>
            </p:cNvPr>
            <p:cNvPicPr>
              <a:picLocks noChangeAspect="1"/>
            </p:cNvPicPr>
            <p:nvPr/>
          </p:nvPicPr>
          <p:blipFill>
            <a:blip r:embed="rId19"/>
            <a:stretch>
              <a:fillRect/>
            </a:stretch>
          </p:blipFill>
          <p:spPr>
            <a:xfrm>
              <a:off x="6952070" y="4258131"/>
              <a:ext cx="384278" cy="384048"/>
            </a:xfrm>
            <a:prstGeom prst="rect">
              <a:avLst/>
            </a:prstGeom>
          </p:spPr>
        </p:pic>
        <p:pic>
          <p:nvPicPr>
            <p:cNvPr id="74" name="Picture 73" descr="Architecture and Construction">
              <a:extLst>
                <a:ext uri="{FF2B5EF4-FFF2-40B4-BE49-F238E27FC236}">
                  <a16:creationId xmlns:a16="http://schemas.microsoft.com/office/drawing/2014/main" id="{8BBDDADA-5F37-FDB5-DA79-3B79626A9591}"/>
                </a:ext>
              </a:extLst>
            </p:cNvPr>
            <p:cNvPicPr>
              <a:picLocks noChangeAspect="1"/>
            </p:cNvPicPr>
            <p:nvPr/>
          </p:nvPicPr>
          <p:blipFill>
            <a:blip r:embed="rId9"/>
            <a:stretch>
              <a:fillRect/>
            </a:stretch>
          </p:blipFill>
          <p:spPr>
            <a:xfrm>
              <a:off x="5799338" y="3913051"/>
              <a:ext cx="384048" cy="384048"/>
            </a:xfrm>
            <a:prstGeom prst="rect">
              <a:avLst/>
            </a:prstGeom>
          </p:spPr>
        </p:pic>
        <p:pic>
          <p:nvPicPr>
            <p:cNvPr id="75" name="Picture 74" descr="Engineering&#10;">
              <a:extLst>
                <a:ext uri="{FF2B5EF4-FFF2-40B4-BE49-F238E27FC236}">
                  <a16:creationId xmlns:a16="http://schemas.microsoft.com/office/drawing/2014/main" id="{14F8AEC2-C9FB-4B0D-E0BA-379F6FA0DDF5}"/>
                </a:ext>
              </a:extLst>
            </p:cNvPr>
            <p:cNvPicPr>
              <a:picLocks noChangeAspect="1"/>
            </p:cNvPicPr>
            <p:nvPr/>
          </p:nvPicPr>
          <p:blipFill>
            <a:blip r:embed="rId8"/>
            <a:stretch>
              <a:fillRect/>
            </a:stretch>
          </p:blipFill>
          <p:spPr>
            <a:xfrm>
              <a:off x="5413770" y="4259315"/>
              <a:ext cx="384048" cy="384048"/>
            </a:xfrm>
            <a:prstGeom prst="rect">
              <a:avLst/>
            </a:prstGeom>
          </p:spPr>
        </p:pic>
      </p:grpSp>
    </p:spTree>
    <p:extLst>
      <p:ext uri="{BB962C8B-B14F-4D97-AF65-F5344CB8AC3E}">
        <p14:creationId xmlns:p14="http://schemas.microsoft.com/office/powerpoint/2010/main" val="1341843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129091"/>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Geospatial Engineering </a:t>
            </a:r>
            <a:br>
              <a:rPr lang="en-US" sz="800" b="1" i="1" kern="1200" dirty="0">
                <a:solidFill>
                  <a:schemeClr val="bg1"/>
                </a:solidFill>
                <a:effectLst/>
                <a:latin typeface="+mj-lt"/>
                <a:ea typeface="+mj-ea"/>
                <a:cs typeface="+mj-cs"/>
              </a:rPr>
            </a:br>
            <a:r>
              <a:rPr lang="en-US" sz="800" b="1" i="1" kern="1200" dirty="0">
                <a:solidFill>
                  <a:schemeClr val="bg1"/>
                </a:solidFill>
                <a:effectLst/>
                <a:latin typeface="+mj-lt"/>
                <a:ea typeface="+mj-ea"/>
                <a:cs typeface="+mj-cs"/>
              </a:rPr>
              <a:t>and Land Surveying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800" dirty="0">
              <a:solidFill>
                <a:schemeClr val="bg1"/>
              </a:solidFill>
            </a:endParaRPr>
          </a:p>
        </p:txBody>
      </p:sp>
      <p:sp>
        <p:nvSpPr>
          <p:cNvPr id="6" name="TextBox 5">
            <a:extLst>
              <a:ext uri="{FF2B5EF4-FFF2-40B4-BE49-F238E27FC236}">
                <a16:creationId xmlns:a16="http://schemas.microsoft.com/office/drawing/2014/main" id="{3B25213B-A975-0DAE-2DB2-FC25A4D68043}"/>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7" name="TextBox 6">
            <a:extLst>
              <a:ext uri="{FF2B5EF4-FFF2-40B4-BE49-F238E27FC236}">
                <a16:creationId xmlns:a16="http://schemas.microsoft.com/office/drawing/2014/main" id="{87E8C24D-6BE5-1AB5-2562-BBDA69204B70}"/>
              </a:ext>
            </a:extLst>
          </p:cNvPr>
          <p:cNvSpPr txBox="1"/>
          <p:nvPr/>
        </p:nvSpPr>
        <p:spPr>
          <a:xfrm>
            <a:off x="1375590" y="485718"/>
            <a:ext cx="6354154" cy="615553"/>
          </a:xfrm>
          <a:prstGeom prst="rect">
            <a:avLst/>
          </a:prstGeom>
          <a:noFill/>
        </p:spPr>
        <p:txBody>
          <a:bodyPr wrap="square" rtlCol="0">
            <a:spAutoFit/>
          </a:bodyPr>
          <a:lstStyle/>
          <a:p>
            <a:pPr lvl="0">
              <a:spcAft>
                <a:spcPts val="300"/>
              </a:spcAft>
              <a:defRPr/>
            </a:pPr>
            <a:r>
              <a:rPr lang="en-US" sz="1700" b="1" i="1" dirty="0">
                <a:solidFill>
                  <a:srgbClr val="363534"/>
                </a:solidFill>
                <a:latin typeface="Calibri" panose="020F0502020204030204" pitchFamily="34" charset="0"/>
                <a:ea typeface="Open Sans Semibold" panose="020B0606030504020204" pitchFamily="34" charset="0"/>
                <a:cs typeface="Calibri" panose="020F0502020204030204" pitchFamily="34" charset="0"/>
              </a:rPr>
              <a:t>Regional</a:t>
            </a: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Geospatial Engineering and Land Surveying</a:t>
            </a:r>
          </a:p>
        </p:txBody>
      </p:sp>
      <p:sp>
        <p:nvSpPr>
          <p:cNvPr id="4" name="TextBox 3">
            <a:extLst>
              <a:ext uri="{FF2B5EF4-FFF2-40B4-BE49-F238E27FC236}">
                <a16:creationId xmlns:a16="http://schemas.microsoft.com/office/drawing/2014/main" id="{FCC879C3-AC63-7C62-7722-46DF7D5EC906}"/>
              </a:ext>
            </a:extLst>
          </p:cNvPr>
          <p:cNvSpPr txBox="1"/>
          <p:nvPr/>
        </p:nvSpPr>
        <p:spPr>
          <a:xfrm>
            <a:off x="0" y="111308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21654" y="2087937"/>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65376" y="2139690"/>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221142084"/>
              </p:ext>
            </p:extLst>
          </p:nvPr>
        </p:nvGraphicFramePr>
        <p:xfrm>
          <a:off x="814759" y="1579704"/>
          <a:ext cx="6437376" cy="5808757"/>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ts val="1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ts val="1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90741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42804637"/>
                  </a:ext>
                </a:extLst>
              </a:tr>
              <a:tr h="90741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 + Extended 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12756095  (3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7454613"/>
                  </a:ext>
                </a:extLst>
              </a:tr>
              <a:tr h="907416">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solidFill>
                          <a:srgbClr val="01216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rgbClr val="012169"/>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rgbClr val="012169"/>
                          </a:solidFill>
                          <a:effectLst/>
                          <a:latin typeface="Calibri" panose="020F0502020204030204" pitchFamily="34" charset="0"/>
                          <a:ea typeface="Open Sans Light" panose="020B0306030504020204" pitchFamily="34" charset="0"/>
                          <a:cs typeface="Calibri" panose="020F0502020204030204" pitchFamily="34" charset="0"/>
                        </a:rPr>
                        <a:t>12701121 (2 credits)</a:t>
                      </a:r>
                      <a:endParaRPr lang="en-US" sz="1100" kern="100" dirty="0">
                        <a:solidFill>
                          <a:srgbClr val="012169"/>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Prerequisites</a:t>
                      </a:r>
                      <a:r>
                        <a:rPr lang="en-US" sz="900"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7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1"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98187">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p>
                    <a:p>
                      <a:pPr marL="0" marR="0">
                        <a:lnSpc>
                          <a:spcPct val="107000"/>
                        </a:lnSpc>
                        <a:spcBef>
                          <a:spcPts val="0"/>
                        </a:spcBef>
                        <a:spcAft>
                          <a:spcPts val="0"/>
                        </a:spcAft>
                      </a:pPr>
                      <a:r>
                        <a:rPr lang="en-US" sz="1000" kern="1200" dirty="0">
                          <a:solidFill>
                            <a:srgbClr val="012169"/>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rgbClr val="012169"/>
                          </a:solidFill>
                          <a:effectLst/>
                          <a:latin typeface="Calibri" panose="020F0502020204030204" pitchFamily="34" charset="0"/>
                          <a:ea typeface="Open Sans Light" panose="020B0306030504020204" pitchFamily="34" charset="0"/>
                          <a:cs typeface="Calibri" panose="020F0502020204030204" pitchFamily="34" charset="0"/>
                        </a:rPr>
                        <a:t>12701141 (3 credits)</a:t>
                      </a:r>
                      <a:endParaRPr lang="en-US" sz="1100" kern="100" dirty="0">
                        <a:solidFill>
                          <a:srgbClr val="012169"/>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900" b="1" kern="1200" dirty="0">
                          <a:solidFill>
                            <a:srgbClr val="000000"/>
                          </a:solidFill>
                          <a:effectLst/>
                          <a:latin typeface="Calibri" panose="020F0502020204030204" pitchFamily="34" charset="0"/>
                          <a:ea typeface="Open Sans ExtraBold" panose="020B0906030804020204" pitchFamily="34" charset="0"/>
                          <a:cs typeface="Calibri" panose="020F0502020204030204" pitchFamily="34" charset="0"/>
                        </a:rPr>
                        <a:t>Prerequisites: </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least one Level 2 </a:t>
                      </a:r>
                    </a:p>
                    <a:p>
                      <a:pPr marL="0" marR="0">
                        <a:lnSpc>
                          <a:spcPct val="107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1" kern="1200" dirty="0">
                          <a:solidFill>
                            <a:schemeClr val="tx2"/>
                          </a:solidFill>
                          <a:effectLst/>
                          <a:latin typeface="Calibri" panose="020F0502020204030204" pitchFamily="34" charset="0"/>
                          <a:ea typeface="Open Sans ExtraBold" panose="020B0906030804020204" pitchFamily="34" charset="0"/>
                          <a:cs typeface="Calibri" panose="020F0502020204030204" pitchFamily="34" charset="0"/>
                        </a:rPr>
                        <a:t>Corequisites</a:t>
                      </a:r>
                      <a:r>
                        <a:rPr lang="en-US" sz="900" b="1" kern="1200">
                          <a:solidFill>
                            <a:schemeClr val="tx2"/>
                          </a:solidFill>
                          <a:effectLst/>
                          <a:latin typeface="Calibri" panose="020F0502020204030204" pitchFamily="34" charset="0"/>
                          <a:ea typeface="Open Sans ExtraBold" panose="020B0906030804020204" pitchFamily="34" charset="0"/>
                          <a:cs typeface="Calibri" panose="020F0502020204030204" pitchFamily="34" charset="0"/>
                        </a:rPr>
                        <a:t>: </a:t>
                      </a:r>
                      <a:r>
                        <a:rPr lang="en-US" sz="900" kern="120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endPar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endParaRP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4289155"/>
                  </a:ext>
                </a:extLst>
              </a:tr>
              <a:tr h="698187">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Scientific Research and Design*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212529"/>
                          </a:solidFill>
                          <a:effectLst/>
                          <a:latin typeface="Calibri" panose="020F0502020204030204" pitchFamily="34" charset="0"/>
                          <a:ea typeface="Times New Roman" panose="02020603050405020304" pitchFamily="18" charset="0"/>
                        </a:rPr>
                        <a:t>Biology, and one credit of the following: Physics for Engineering, chemistry, Integrated Physics and Chemistry (IPC), or physics</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79885743"/>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36696" y="7377809"/>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25294"/>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55370" y="8238961"/>
            <a:ext cx="3361882" cy="276999"/>
          </a:xfrm>
          <a:prstGeom prst="rect">
            <a:avLst/>
          </a:prstGeom>
          <a:solidFill>
            <a:schemeClr val="accent1"/>
          </a:solidFill>
        </p:spPr>
        <p:txBody>
          <a:bodyPr wrap="square">
            <a:spAutoFit/>
          </a:bodyPr>
          <a:lstStyle/>
          <a:p>
            <a:pPr lvl="0" algn="ctr">
              <a:defRPr/>
            </a:pPr>
            <a:r>
              <a:rPr lang="en-US" sz="1200" b="1" i="1" dirty="0">
                <a:latin typeface="Calibri" panose="020F0502020204030204" pitchFamily="34" charset="0"/>
                <a:ea typeface="Open Sans Semibold" panose="020B0606030504020204" pitchFamily="34" charset="0"/>
                <a:cs typeface="Calibri" panose="020F0502020204030204" pitchFamily="34" charset="0"/>
              </a:rPr>
              <a:t>Geospatial Engineering and Land Surveying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25" name="Group 24">
            <a:extLst>
              <a:ext uri="{FF2B5EF4-FFF2-40B4-BE49-F238E27FC236}">
                <a16:creationId xmlns:a16="http://schemas.microsoft.com/office/drawing/2014/main" id="{8A0E55EF-37F9-B8F1-3572-34A98DA405B3}"/>
              </a:ext>
              <a:ext uri="{C183D7F6-B498-43B3-948B-1728B52AA6E4}">
                <adec:decorative xmlns:adec="http://schemas.microsoft.com/office/drawing/2017/decorative" val="1"/>
              </a:ext>
            </a:extLst>
          </p:cNvPr>
          <p:cNvGrpSpPr/>
          <p:nvPr/>
        </p:nvGrpSpPr>
        <p:grpSpPr>
          <a:xfrm>
            <a:off x="4564417" y="5362678"/>
            <a:ext cx="2711654" cy="767722"/>
            <a:chOff x="4542144" y="4805264"/>
            <a:chExt cx="2711654" cy="767722"/>
          </a:xfrm>
        </p:grpSpPr>
        <p:pic>
          <p:nvPicPr>
            <p:cNvPr id="26" name="Picture 25" descr="Agriculture, Food and Natural Resources">
              <a:extLst>
                <a:ext uri="{FF2B5EF4-FFF2-40B4-BE49-F238E27FC236}">
                  <a16:creationId xmlns:a16="http://schemas.microsoft.com/office/drawing/2014/main" id="{32F13BE4-64D5-7085-B9FE-FF2F75A8C44B}"/>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27" name="Picture 26" descr="Architecture and Construction">
              <a:extLst>
                <a:ext uri="{FF2B5EF4-FFF2-40B4-BE49-F238E27FC236}">
                  <a16:creationId xmlns:a16="http://schemas.microsoft.com/office/drawing/2014/main" id="{CAFA46AC-64E0-C501-F0C5-52CE97BEC56C}"/>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28" name="Picture 27" descr="Arts, Audio Visual Technology and Communication">
              <a:extLst>
                <a:ext uri="{FF2B5EF4-FFF2-40B4-BE49-F238E27FC236}">
                  <a16:creationId xmlns:a16="http://schemas.microsoft.com/office/drawing/2014/main" id="{874DE6F8-074F-E1AF-1D35-A5D5A9C1A118}"/>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30" name="Picture 29" descr="Business, Marketing and Finance">
              <a:extLst>
                <a:ext uri="{FF2B5EF4-FFF2-40B4-BE49-F238E27FC236}">
                  <a16:creationId xmlns:a16="http://schemas.microsoft.com/office/drawing/2014/main" id="{DBA3B8DE-9022-70F2-A79A-BD78DC870AE4}"/>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34" name="Picture 33" descr="Education and Training">
              <a:extLst>
                <a:ext uri="{FF2B5EF4-FFF2-40B4-BE49-F238E27FC236}">
                  <a16:creationId xmlns:a16="http://schemas.microsoft.com/office/drawing/2014/main" id="{34DC08FC-B5E4-FA28-106A-A043AA46C5FC}"/>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35" name="Picture 34" descr="Energy">
              <a:extLst>
                <a:ext uri="{FF2B5EF4-FFF2-40B4-BE49-F238E27FC236}">
                  <a16:creationId xmlns:a16="http://schemas.microsoft.com/office/drawing/2014/main" id="{B71B069E-FD3D-41C2-8A1F-181D92672DBD}"/>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38" name="Picture 37" descr="Health Science">
              <a:extLst>
                <a:ext uri="{FF2B5EF4-FFF2-40B4-BE49-F238E27FC236}">
                  <a16:creationId xmlns:a16="http://schemas.microsoft.com/office/drawing/2014/main" id="{29FC247A-5863-5C40-0EF9-B91D6D4133E1}"/>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40" name="Picture 39" descr="Hospitality and Tourism">
              <a:extLst>
                <a:ext uri="{FF2B5EF4-FFF2-40B4-BE49-F238E27FC236}">
                  <a16:creationId xmlns:a16="http://schemas.microsoft.com/office/drawing/2014/main" id="{683347ED-8033-A843-654D-1E9DC8D737EB}"/>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42" name="Picture 41" descr="Human Services">
              <a:extLst>
                <a:ext uri="{FF2B5EF4-FFF2-40B4-BE49-F238E27FC236}">
                  <a16:creationId xmlns:a16="http://schemas.microsoft.com/office/drawing/2014/main" id="{E3FB1C46-2956-A9DC-9AED-B25F95B7F86A}"/>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43" name="Picture 42" descr="Information Technology">
              <a:extLst>
                <a:ext uri="{FF2B5EF4-FFF2-40B4-BE49-F238E27FC236}">
                  <a16:creationId xmlns:a16="http://schemas.microsoft.com/office/drawing/2014/main" id="{9043BCC6-0829-2365-E7B4-842664DC52B0}"/>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44" name="Picture 43" descr="Law and Public Service">
              <a:extLst>
                <a:ext uri="{FF2B5EF4-FFF2-40B4-BE49-F238E27FC236}">
                  <a16:creationId xmlns:a16="http://schemas.microsoft.com/office/drawing/2014/main" id="{A35E59E7-AB02-E826-856F-13558EA81CCB}"/>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45" name="Picture 44" descr="Manufacturing">
              <a:extLst>
                <a:ext uri="{FF2B5EF4-FFF2-40B4-BE49-F238E27FC236}">
                  <a16:creationId xmlns:a16="http://schemas.microsoft.com/office/drawing/2014/main" id="{9294BA63-73FD-B15E-64E6-B26412107CFA}"/>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47" name="Picture 46" descr="Transportation, Distribution and Logistics">
              <a:extLst>
                <a:ext uri="{FF2B5EF4-FFF2-40B4-BE49-F238E27FC236}">
                  <a16:creationId xmlns:a16="http://schemas.microsoft.com/office/drawing/2014/main" id="{39C8F27F-8C1A-4A8C-910A-840BE9C964BA}"/>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48" name="Picture 47" descr="Engineering&#10;">
              <a:extLst>
                <a:ext uri="{FF2B5EF4-FFF2-40B4-BE49-F238E27FC236}">
                  <a16:creationId xmlns:a16="http://schemas.microsoft.com/office/drawing/2014/main" id="{B7A427E7-5CC8-B527-3B63-207A87FB8692}"/>
                </a:ext>
              </a:extLst>
            </p:cNvPr>
            <p:cNvPicPr>
              <a:picLocks noChangeAspect="1"/>
            </p:cNvPicPr>
            <p:nvPr/>
          </p:nvPicPr>
          <p:blipFill>
            <a:blip r:embed="rId21"/>
            <a:stretch>
              <a:fillRect/>
            </a:stretch>
          </p:blipFill>
          <p:spPr>
            <a:xfrm>
              <a:off x="6851888" y="4805264"/>
              <a:ext cx="401910" cy="401813"/>
            </a:xfrm>
            <a:prstGeom prst="rect">
              <a:avLst/>
            </a:prstGeom>
          </p:spPr>
        </p:pic>
      </p:grpSp>
      <p:grpSp>
        <p:nvGrpSpPr>
          <p:cNvPr id="50" name="Group 49">
            <a:extLst>
              <a:ext uri="{FF2B5EF4-FFF2-40B4-BE49-F238E27FC236}">
                <a16:creationId xmlns:a16="http://schemas.microsoft.com/office/drawing/2014/main" id="{A0C8A215-E64E-46A1-67AD-6A45555F4BF9}"/>
              </a:ext>
              <a:ext uri="{C183D7F6-B498-43B3-948B-1728B52AA6E4}">
                <adec:decorative xmlns:adec="http://schemas.microsoft.com/office/drawing/2017/decorative" val="1"/>
              </a:ext>
            </a:extLst>
          </p:cNvPr>
          <p:cNvGrpSpPr/>
          <p:nvPr/>
        </p:nvGrpSpPr>
        <p:grpSpPr>
          <a:xfrm>
            <a:off x="4552449" y="4361399"/>
            <a:ext cx="2711654" cy="767722"/>
            <a:chOff x="4542144" y="4805264"/>
            <a:chExt cx="2711654" cy="767722"/>
          </a:xfrm>
        </p:grpSpPr>
        <p:pic>
          <p:nvPicPr>
            <p:cNvPr id="51" name="Picture 50" descr="Agriculture, Food and Natural Resources">
              <a:extLst>
                <a:ext uri="{FF2B5EF4-FFF2-40B4-BE49-F238E27FC236}">
                  <a16:creationId xmlns:a16="http://schemas.microsoft.com/office/drawing/2014/main" id="{378B3C57-9145-1AAA-DB54-6545515341EA}"/>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52" name="Picture 51" descr="Architecture and Construction">
              <a:extLst>
                <a:ext uri="{FF2B5EF4-FFF2-40B4-BE49-F238E27FC236}">
                  <a16:creationId xmlns:a16="http://schemas.microsoft.com/office/drawing/2014/main" id="{743CFF97-4D00-AD6E-8BA8-1B2F945E0C8A}"/>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53" name="Picture 52" descr="Arts, Audio Visual Technology and Communication">
              <a:extLst>
                <a:ext uri="{FF2B5EF4-FFF2-40B4-BE49-F238E27FC236}">
                  <a16:creationId xmlns:a16="http://schemas.microsoft.com/office/drawing/2014/main" id="{817C5EB2-C282-33AA-33DE-87417BFBA361}"/>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54" name="Picture 53" descr="Business, Marketing and Finance">
              <a:extLst>
                <a:ext uri="{FF2B5EF4-FFF2-40B4-BE49-F238E27FC236}">
                  <a16:creationId xmlns:a16="http://schemas.microsoft.com/office/drawing/2014/main" id="{F7120961-1992-DA08-57C1-B846F253EAFB}"/>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55" name="Picture 54" descr="Education and Training">
              <a:extLst>
                <a:ext uri="{FF2B5EF4-FFF2-40B4-BE49-F238E27FC236}">
                  <a16:creationId xmlns:a16="http://schemas.microsoft.com/office/drawing/2014/main" id="{B2BD14EE-1F9D-50BC-5BB0-B6AFB763F02E}"/>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56" name="Picture 55" descr="Energy">
              <a:extLst>
                <a:ext uri="{FF2B5EF4-FFF2-40B4-BE49-F238E27FC236}">
                  <a16:creationId xmlns:a16="http://schemas.microsoft.com/office/drawing/2014/main" id="{61AAF9C4-9575-4B79-E78D-57ED435B8537}"/>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57" name="Picture 56" descr="Health Science">
              <a:extLst>
                <a:ext uri="{FF2B5EF4-FFF2-40B4-BE49-F238E27FC236}">
                  <a16:creationId xmlns:a16="http://schemas.microsoft.com/office/drawing/2014/main" id="{CE9858EC-E553-4ECC-6EEA-3737AAAB0974}"/>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58" name="Picture 57" descr="Hospitality and Tourism">
              <a:extLst>
                <a:ext uri="{FF2B5EF4-FFF2-40B4-BE49-F238E27FC236}">
                  <a16:creationId xmlns:a16="http://schemas.microsoft.com/office/drawing/2014/main" id="{2E64635F-EF0A-70E7-1FFE-0149C3F432CB}"/>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59" name="Picture 58" descr="Human Services">
              <a:extLst>
                <a:ext uri="{FF2B5EF4-FFF2-40B4-BE49-F238E27FC236}">
                  <a16:creationId xmlns:a16="http://schemas.microsoft.com/office/drawing/2014/main" id="{5CD2B9B0-FF82-A64F-02EF-EF3662CC80A7}"/>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60" name="Picture 59" descr="Information Technology">
              <a:extLst>
                <a:ext uri="{FF2B5EF4-FFF2-40B4-BE49-F238E27FC236}">
                  <a16:creationId xmlns:a16="http://schemas.microsoft.com/office/drawing/2014/main" id="{C868B819-4470-C032-7ADD-C392E02A829D}"/>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61" name="Picture 60" descr="Law and Public Service">
              <a:extLst>
                <a:ext uri="{FF2B5EF4-FFF2-40B4-BE49-F238E27FC236}">
                  <a16:creationId xmlns:a16="http://schemas.microsoft.com/office/drawing/2014/main" id="{9D15F632-C46B-4EC7-9AC4-37D77DB2616E}"/>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62" name="Picture 61" descr="Manufacturing">
              <a:extLst>
                <a:ext uri="{FF2B5EF4-FFF2-40B4-BE49-F238E27FC236}">
                  <a16:creationId xmlns:a16="http://schemas.microsoft.com/office/drawing/2014/main" id="{4CAF296A-7BA7-8317-31C4-678E65393EC5}"/>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63" name="Picture 62" descr="Transportation, Distribution and Logistics">
              <a:extLst>
                <a:ext uri="{FF2B5EF4-FFF2-40B4-BE49-F238E27FC236}">
                  <a16:creationId xmlns:a16="http://schemas.microsoft.com/office/drawing/2014/main" id="{E86CDF91-3243-FAC9-C035-E589B511AE50}"/>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80" name="Picture 79" descr="Engineering&#10;">
              <a:extLst>
                <a:ext uri="{FF2B5EF4-FFF2-40B4-BE49-F238E27FC236}">
                  <a16:creationId xmlns:a16="http://schemas.microsoft.com/office/drawing/2014/main" id="{D8DCE4AE-B8FF-8D80-9D4F-B06DC1D2DAD5}"/>
                </a:ext>
              </a:extLst>
            </p:cNvPr>
            <p:cNvPicPr>
              <a:picLocks noChangeAspect="1"/>
            </p:cNvPicPr>
            <p:nvPr/>
          </p:nvPicPr>
          <p:blipFill>
            <a:blip r:embed="rId21"/>
            <a:stretch>
              <a:fillRect/>
            </a:stretch>
          </p:blipFill>
          <p:spPr>
            <a:xfrm>
              <a:off x="6851888" y="4805264"/>
              <a:ext cx="401910" cy="401813"/>
            </a:xfrm>
            <a:prstGeom prst="rect">
              <a:avLst/>
            </a:prstGeom>
          </p:spPr>
        </p:pic>
      </p:grpSp>
      <p:grpSp>
        <p:nvGrpSpPr>
          <p:cNvPr id="81" name="Group 80">
            <a:extLst>
              <a:ext uri="{FF2B5EF4-FFF2-40B4-BE49-F238E27FC236}">
                <a16:creationId xmlns:a16="http://schemas.microsoft.com/office/drawing/2014/main" id="{81B0AAEF-E894-18ED-0C5F-94413C632B1F}"/>
              </a:ext>
              <a:ext uri="{C183D7F6-B498-43B3-948B-1728B52AA6E4}">
                <adec:decorative xmlns:adec="http://schemas.microsoft.com/office/drawing/2017/decorative" val="1"/>
              </a:ext>
            </a:extLst>
          </p:cNvPr>
          <p:cNvGrpSpPr/>
          <p:nvPr/>
        </p:nvGrpSpPr>
        <p:grpSpPr>
          <a:xfrm>
            <a:off x="5419668" y="6466849"/>
            <a:ext cx="1175122" cy="722689"/>
            <a:chOff x="5889162" y="8464263"/>
            <a:chExt cx="1175122" cy="722689"/>
          </a:xfrm>
        </p:grpSpPr>
        <p:pic>
          <p:nvPicPr>
            <p:cNvPr id="82" name="Picture 81" descr="Agriculture, Food and Natural Resources">
              <a:extLst>
                <a:ext uri="{FF2B5EF4-FFF2-40B4-BE49-F238E27FC236}">
                  <a16:creationId xmlns:a16="http://schemas.microsoft.com/office/drawing/2014/main" id="{C3E9546D-4544-1BCC-BEC3-242E9F156E89}"/>
                </a:ext>
              </a:extLst>
            </p:cNvPr>
            <p:cNvPicPr>
              <a:picLocks noChangeAspect="1"/>
            </p:cNvPicPr>
            <p:nvPr/>
          </p:nvPicPr>
          <p:blipFill>
            <a:blip r:embed="rId8"/>
            <a:stretch>
              <a:fillRect/>
            </a:stretch>
          </p:blipFill>
          <p:spPr>
            <a:xfrm>
              <a:off x="5889162" y="8464263"/>
              <a:ext cx="384013" cy="384048"/>
            </a:xfrm>
            <a:prstGeom prst="rect">
              <a:avLst/>
            </a:prstGeom>
          </p:spPr>
        </p:pic>
        <p:pic>
          <p:nvPicPr>
            <p:cNvPr id="83" name="Picture 82" descr="Energy">
              <a:extLst>
                <a:ext uri="{FF2B5EF4-FFF2-40B4-BE49-F238E27FC236}">
                  <a16:creationId xmlns:a16="http://schemas.microsoft.com/office/drawing/2014/main" id="{0E081961-25D1-7C52-97F0-8EF655648E6E}"/>
                </a:ext>
              </a:extLst>
            </p:cNvPr>
            <p:cNvPicPr>
              <a:picLocks noChangeAspect="1"/>
            </p:cNvPicPr>
            <p:nvPr/>
          </p:nvPicPr>
          <p:blipFill>
            <a:blip r:embed="rId13"/>
            <a:stretch>
              <a:fillRect/>
            </a:stretch>
          </p:blipFill>
          <p:spPr>
            <a:xfrm>
              <a:off x="6275799" y="8464263"/>
              <a:ext cx="384013" cy="384048"/>
            </a:xfrm>
            <a:prstGeom prst="rect">
              <a:avLst/>
            </a:prstGeom>
          </p:spPr>
        </p:pic>
        <p:pic>
          <p:nvPicPr>
            <p:cNvPr id="84" name="Picture 83" descr="Engineering&#10;">
              <a:extLst>
                <a:ext uri="{FF2B5EF4-FFF2-40B4-BE49-F238E27FC236}">
                  <a16:creationId xmlns:a16="http://schemas.microsoft.com/office/drawing/2014/main" id="{B56D0D96-C81A-BC7A-11C9-F186F9EB42D9}"/>
                </a:ext>
              </a:extLst>
            </p:cNvPr>
            <p:cNvPicPr>
              <a:picLocks noChangeAspect="1"/>
            </p:cNvPicPr>
            <p:nvPr/>
          </p:nvPicPr>
          <p:blipFill>
            <a:blip r:embed="rId21"/>
            <a:stretch>
              <a:fillRect/>
            </a:stretch>
          </p:blipFill>
          <p:spPr>
            <a:xfrm>
              <a:off x="6660899" y="8465102"/>
              <a:ext cx="403385" cy="384048"/>
            </a:xfrm>
            <a:prstGeom prst="rect">
              <a:avLst/>
            </a:prstGeom>
          </p:spPr>
        </p:pic>
        <p:pic>
          <p:nvPicPr>
            <p:cNvPr id="85" name="Picture 84" descr="Health Science">
              <a:extLst>
                <a:ext uri="{FF2B5EF4-FFF2-40B4-BE49-F238E27FC236}">
                  <a16:creationId xmlns:a16="http://schemas.microsoft.com/office/drawing/2014/main" id="{8963DCDF-D4FF-1A6B-14F8-3230003FA132}"/>
                </a:ext>
              </a:extLst>
            </p:cNvPr>
            <p:cNvPicPr>
              <a:picLocks noChangeAspect="1"/>
            </p:cNvPicPr>
            <p:nvPr/>
          </p:nvPicPr>
          <p:blipFill>
            <a:blip r:embed="rId14"/>
            <a:stretch>
              <a:fillRect/>
            </a:stretch>
          </p:blipFill>
          <p:spPr>
            <a:xfrm>
              <a:off x="5889162" y="8800847"/>
              <a:ext cx="384013" cy="384048"/>
            </a:xfrm>
            <a:prstGeom prst="rect">
              <a:avLst/>
            </a:prstGeom>
          </p:spPr>
        </p:pic>
        <p:pic>
          <p:nvPicPr>
            <p:cNvPr id="86" name="Picture 85" descr="Information Technology">
              <a:extLst>
                <a:ext uri="{FF2B5EF4-FFF2-40B4-BE49-F238E27FC236}">
                  <a16:creationId xmlns:a16="http://schemas.microsoft.com/office/drawing/2014/main" id="{389BC947-6AD0-E3CA-1642-39ECA279FE77}"/>
                </a:ext>
              </a:extLst>
            </p:cNvPr>
            <p:cNvPicPr>
              <a:picLocks noChangeAspect="1"/>
            </p:cNvPicPr>
            <p:nvPr/>
          </p:nvPicPr>
          <p:blipFill>
            <a:blip r:embed="rId17"/>
            <a:stretch>
              <a:fillRect/>
            </a:stretch>
          </p:blipFill>
          <p:spPr>
            <a:xfrm>
              <a:off x="6275799" y="8802904"/>
              <a:ext cx="384013" cy="384048"/>
            </a:xfrm>
            <a:prstGeom prst="rect">
              <a:avLst/>
            </a:prstGeom>
          </p:spPr>
        </p:pic>
        <p:pic>
          <p:nvPicPr>
            <p:cNvPr id="87" name="Picture 86" descr="Transportation, Distribution and Logistics">
              <a:extLst>
                <a:ext uri="{FF2B5EF4-FFF2-40B4-BE49-F238E27FC236}">
                  <a16:creationId xmlns:a16="http://schemas.microsoft.com/office/drawing/2014/main" id="{2B9C5EA2-24C3-B934-B3F2-5E56472C4D88}"/>
                </a:ext>
              </a:extLst>
            </p:cNvPr>
            <p:cNvPicPr>
              <a:picLocks noChangeAspect="1"/>
            </p:cNvPicPr>
            <p:nvPr/>
          </p:nvPicPr>
          <p:blipFill>
            <a:blip r:embed="rId20"/>
            <a:stretch>
              <a:fillRect/>
            </a:stretch>
          </p:blipFill>
          <p:spPr>
            <a:xfrm>
              <a:off x="6661028" y="8802754"/>
              <a:ext cx="384013" cy="384048"/>
            </a:xfrm>
            <a:prstGeom prst="rect">
              <a:avLst/>
            </a:prstGeom>
          </p:spPr>
        </p:pic>
      </p:grpSp>
      <p:pic>
        <p:nvPicPr>
          <p:cNvPr id="88" name="Picture 87">
            <a:extLst>
              <a:ext uri="{FF2B5EF4-FFF2-40B4-BE49-F238E27FC236}">
                <a16:creationId xmlns:a16="http://schemas.microsoft.com/office/drawing/2014/main" id="{9ADCE339-A8B7-4497-698C-0C1FB3229AB1}"/>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5131415" y="3367749"/>
            <a:ext cx="438912" cy="438912"/>
          </a:xfrm>
          <a:prstGeom prst="rect">
            <a:avLst/>
          </a:prstGeom>
        </p:spPr>
      </p:pic>
      <p:pic>
        <p:nvPicPr>
          <p:cNvPr id="89" name="Picture 88">
            <a:extLst>
              <a:ext uri="{FF2B5EF4-FFF2-40B4-BE49-F238E27FC236}">
                <a16:creationId xmlns:a16="http://schemas.microsoft.com/office/drawing/2014/main" id="{06BAEE7C-B3F5-5494-39F7-9C8748781A89}"/>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6010236" y="3367749"/>
            <a:ext cx="438912" cy="438912"/>
          </a:xfrm>
          <a:prstGeom prst="rect">
            <a:avLst/>
          </a:prstGeom>
        </p:spPr>
      </p:pic>
      <p:pic>
        <p:nvPicPr>
          <p:cNvPr id="90" name="Picture 89">
            <a:extLst>
              <a:ext uri="{FF2B5EF4-FFF2-40B4-BE49-F238E27FC236}">
                <a16:creationId xmlns:a16="http://schemas.microsoft.com/office/drawing/2014/main" id="{A3071596-EE33-666F-A3B3-27CB9A1D918A}"/>
              </a:ext>
              <a:ext uri="{C183D7F6-B498-43B3-948B-1728B52AA6E4}">
                <adec:decorative xmlns:adec="http://schemas.microsoft.com/office/drawing/2017/decorative" val="1"/>
              </a:ext>
            </a:extLst>
          </p:cNvPr>
          <p:cNvPicPr>
            <a:picLocks noChangeAspect="1"/>
          </p:cNvPicPr>
          <p:nvPr/>
        </p:nvPicPr>
        <p:blipFill>
          <a:blip r:embed="rId17"/>
          <a:stretch>
            <a:fillRect/>
          </a:stretch>
        </p:blipFill>
        <p:spPr>
          <a:xfrm>
            <a:off x="6451181" y="3367749"/>
            <a:ext cx="438912" cy="438912"/>
          </a:xfrm>
          <a:prstGeom prst="rect">
            <a:avLst/>
          </a:prstGeom>
        </p:spPr>
      </p:pic>
      <p:pic>
        <p:nvPicPr>
          <p:cNvPr id="91" name="Picture 90">
            <a:extLst>
              <a:ext uri="{FF2B5EF4-FFF2-40B4-BE49-F238E27FC236}">
                <a16:creationId xmlns:a16="http://schemas.microsoft.com/office/drawing/2014/main" id="{F1872BAE-A471-987B-FB3A-3B9E611345D0}"/>
              </a:ext>
              <a:ext uri="{C183D7F6-B498-43B3-948B-1728B52AA6E4}">
                <adec:decorative xmlns:adec="http://schemas.microsoft.com/office/drawing/2017/decorative" val="1"/>
              </a:ext>
            </a:extLst>
          </p:cNvPr>
          <p:cNvPicPr>
            <a:picLocks noChangeAspect="1"/>
          </p:cNvPicPr>
          <p:nvPr/>
        </p:nvPicPr>
        <p:blipFill>
          <a:blip r:embed="rId21"/>
          <a:stretch>
            <a:fillRect/>
          </a:stretch>
        </p:blipFill>
        <p:spPr>
          <a:xfrm>
            <a:off x="5568317" y="3367749"/>
            <a:ext cx="438912" cy="438912"/>
          </a:xfrm>
          <a:prstGeom prst="rect">
            <a:avLst/>
          </a:prstGeom>
        </p:spPr>
      </p:pic>
      <p:pic>
        <p:nvPicPr>
          <p:cNvPr id="92" name="Picture 91">
            <a:extLst>
              <a:ext uri="{FF2B5EF4-FFF2-40B4-BE49-F238E27FC236}">
                <a16:creationId xmlns:a16="http://schemas.microsoft.com/office/drawing/2014/main" id="{3AA20240-2276-0AF1-79B7-418169201F50}"/>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5131415" y="2288422"/>
            <a:ext cx="438912" cy="438912"/>
          </a:xfrm>
          <a:prstGeom prst="rect">
            <a:avLst/>
          </a:prstGeom>
        </p:spPr>
      </p:pic>
      <p:pic>
        <p:nvPicPr>
          <p:cNvPr id="93" name="Picture 92">
            <a:extLst>
              <a:ext uri="{FF2B5EF4-FFF2-40B4-BE49-F238E27FC236}">
                <a16:creationId xmlns:a16="http://schemas.microsoft.com/office/drawing/2014/main" id="{4E14DE34-71E1-A6A6-6247-BB90DE7DBC60}"/>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6010236" y="2288422"/>
            <a:ext cx="438912" cy="438912"/>
          </a:xfrm>
          <a:prstGeom prst="rect">
            <a:avLst/>
          </a:prstGeom>
        </p:spPr>
      </p:pic>
      <p:pic>
        <p:nvPicPr>
          <p:cNvPr id="94" name="Picture 93">
            <a:extLst>
              <a:ext uri="{FF2B5EF4-FFF2-40B4-BE49-F238E27FC236}">
                <a16:creationId xmlns:a16="http://schemas.microsoft.com/office/drawing/2014/main" id="{D78CBE0D-DD72-1ACE-11FA-01B733793FC2}"/>
              </a:ext>
              <a:ext uri="{C183D7F6-B498-43B3-948B-1728B52AA6E4}">
                <adec:decorative xmlns:adec="http://schemas.microsoft.com/office/drawing/2017/decorative" val="1"/>
              </a:ext>
            </a:extLst>
          </p:cNvPr>
          <p:cNvPicPr>
            <a:picLocks noChangeAspect="1"/>
          </p:cNvPicPr>
          <p:nvPr/>
        </p:nvPicPr>
        <p:blipFill>
          <a:blip r:embed="rId17"/>
          <a:stretch>
            <a:fillRect/>
          </a:stretch>
        </p:blipFill>
        <p:spPr>
          <a:xfrm>
            <a:off x="6451181" y="2288422"/>
            <a:ext cx="438912" cy="438912"/>
          </a:xfrm>
          <a:prstGeom prst="rect">
            <a:avLst/>
          </a:prstGeom>
        </p:spPr>
      </p:pic>
      <p:pic>
        <p:nvPicPr>
          <p:cNvPr id="95" name="Picture 94">
            <a:extLst>
              <a:ext uri="{FF2B5EF4-FFF2-40B4-BE49-F238E27FC236}">
                <a16:creationId xmlns:a16="http://schemas.microsoft.com/office/drawing/2014/main" id="{85FB3A17-40BE-53FF-2148-91C038986C0E}"/>
              </a:ext>
              <a:ext uri="{C183D7F6-B498-43B3-948B-1728B52AA6E4}">
                <adec:decorative xmlns:adec="http://schemas.microsoft.com/office/drawing/2017/decorative" val="1"/>
              </a:ext>
            </a:extLst>
          </p:cNvPr>
          <p:cNvPicPr>
            <a:picLocks noChangeAspect="1"/>
          </p:cNvPicPr>
          <p:nvPr/>
        </p:nvPicPr>
        <p:blipFill>
          <a:blip r:embed="rId21"/>
          <a:stretch>
            <a:fillRect/>
          </a:stretch>
        </p:blipFill>
        <p:spPr>
          <a:xfrm>
            <a:off x="5568317" y="2288422"/>
            <a:ext cx="438912" cy="438912"/>
          </a:xfrm>
          <a:prstGeom prst="rect">
            <a:avLst/>
          </a:prstGeom>
        </p:spPr>
      </p:pic>
    </p:spTree>
    <p:extLst>
      <p:ext uri="{BB962C8B-B14F-4D97-AF65-F5344CB8AC3E}">
        <p14:creationId xmlns:p14="http://schemas.microsoft.com/office/powerpoint/2010/main" val="4044336691"/>
      </p:ext>
    </p:extLst>
  </p:cSld>
  <p:clrMapOvr>
    <a:masterClrMapping/>
  </p:clrMapOvr>
</p:sld>
</file>

<file path=ppt/theme/theme1.xml><?xml version="1.0" encoding="utf-8"?>
<a:theme xmlns:a="http://schemas.openxmlformats.org/drawingml/2006/main" name="Office Theme">
  <a:themeElements>
    <a:clrScheme name="CTE Engineering">
      <a:dk1>
        <a:srgbClr val="000000"/>
      </a:dk1>
      <a:lt1>
        <a:srgbClr val="FFFFFF"/>
      </a:lt1>
      <a:dk2>
        <a:srgbClr val="232C65"/>
      </a:dk2>
      <a:lt2>
        <a:srgbClr val="E7E6E6"/>
      </a:lt2>
      <a:accent1>
        <a:srgbClr val="93C740"/>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1A09FD79-1DDF-C246-8059-D41B75AC99A8}" vid="{F2AA1B96-835B-6844-800E-40F4D06916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Props1.xml><?xml version="1.0" encoding="utf-8"?>
<ds:datastoreItem xmlns:ds="http://schemas.openxmlformats.org/officeDocument/2006/customXml" ds:itemID="{BF1E289E-6FA3-49ED-B3E9-DBDD4A409B62}"/>
</file>

<file path=customXml/itemProps2.xml><?xml version="1.0" encoding="utf-8"?>
<ds:datastoreItem xmlns:ds="http://schemas.openxmlformats.org/officeDocument/2006/customXml" ds:itemID="{6C690E87-10D2-4D8E-9252-6A22513CB297}">
  <ds:schemaRefs>
    <ds:schemaRef ds:uri="http://schemas.microsoft.com/sharepoint/v3/contenttype/forms"/>
  </ds:schemaRefs>
</ds:datastoreItem>
</file>

<file path=customXml/itemProps3.xml><?xml version="1.0" encoding="utf-8"?>
<ds:datastoreItem xmlns:ds="http://schemas.openxmlformats.org/officeDocument/2006/customXml" ds:itemID="{49341EF9-BCAD-410E-BEF9-1945B98208A4}">
  <ds:schemaRefs>
    <ds:schemaRef ds:uri="http://www.w3.org/XML/1998/namespace"/>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http://purl.org/dc/dcmitype/"/>
    <ds:schemaRef ds:uri="http://purl.org/dc/elements/1.1/"/>
    <ds:schemaRef ds:uri="475af76f-eb63-4387-973b-0ca94df6e649"/>
    <ds:schemaRef ds:uri="d7be74c8-68b7-49d6-ab11-c29225af66c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Template-Engineering</Template>
  <TotalTime>1453</TotalTime>
  <Words>1314</Words>
  <Application>Microsoft Office PowerPoint</Application>
  <PresentationFormat>Custom</PresentationFormat>
  <Paragraphs>180</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Open Sans Light</vt:lpstr>
      <vt:lpstr>Calibri Light</vt:lpstr>
      <vt:lpstr>Arial</vt:lpstr>
      <vt:lpstr>Open Sans Semibold</vt:lpstr>
      <vt:lpstr>Calibri</vt:lpstr>
      <vt:lpstr>Office Theme</vt:lpstr>
      <vt:lpstr>Statewide Program of Study: Geospatial Engineering  and Land Surveying — Page 1 </vt:lpstr>
      <vt:lpstr>Statewide Program of Study: Geospatial Engineering  and Land Surveying — Page 2</vt:lpstr>
      <vt:lpstr>Statewide Program of Study: Geospatial Engineering  and Land Surveying — Page 3</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Regional Program of Study: Geospatial Engineering and Land Surveying</dc:title>
  <dc:subject/>
  <dc:creator>Texas Education Agency</dc:creator>
  <cp:keywords/>
  <dc:description/>
  <cp:lastModifiedBy>Amber Ham</cp:lastModifiedBy>
  <cp:revision>92</cp:revision>
  <cp:lastPrinted>2025-08-21T16:14:55Z</cp:lastPrinted>
  <dcterms:created xsi:type="dcterms:W3CDTF">2023-10-24T21:00:03Z</dcterms:created>
  <dcterms:modified xsi:type="dcterms:W3CDTF">2025-10-28T16:18:15Z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