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2" r:id="rId4"/>
  </p:sldMasterIdLst>
  <p:notesMasterIdLst>
    <p:notesMasterId r:id="rId11"/>
  </p:notesMasterIdLst>
  <p:handoutMasterIdLst>
    <p:handoutMasterId r:id="rId12"/>
  </p:handoutMasterIdLst>
  <p:sldIdLst>
    <p:sldId id="262" r:id="rId5"/>
    <p:sldId id="264" r:id="rId6"/>
    <p:sldId id="266" r:id="rId7"/>
    <p:sldId id="261" r:id="rId8"/>
    <p:sldId id="263" r:id="rId9"/>
    <p:sldId id="265" r:id="rId10"/>
  </p:sldIdLst>
  <p:sldSz cx="7772400" cy="10058400"/>
  <p:notesSz cx="6858000" cy="9144000"/>
  <p:embeddedFontLst>
    <p:embeddedFont>
      <p:font typeface="Open Sans Light" panose="020B0306030504020204" pitchFamily="34" charset="0"/>
      <p:regular r:id="rId13"/>
      <p:italic r:id="rId14"/>
    </p:embeddedFont>
    <p:embeddedFont>
      <p:font typeface="Open Sans Semibold" panose="020B0706030804020204" pitchFamily="34" charset="0"/>
      <p:regular r:id="rId15"/>
      <p:bold r:id="rId16"/>
      <p:italic r:id="rId17"/>
      <p:boldItalic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307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2A245E-14DB-789C-AAA9-B8BCF212B90D}" name="Bullock, Jennifer" initials="BJ" userId="S::jennifer.bullock@tea.texas.gov::89acbf67-8591-41d1-9399-37b14ab74699" providerId="AD"/>
  <p188:author id="{EE0B2D63-BAC2-44EB-82BE-5A377BF62216}" name="Stephanie Ferguson" initials="SF" userId="d475c8c1758ebeb8" providerId="Windows Live"/>
  <p188:author id="{629FDE64-07B5-7011-802C-459006FE8E38}" name="Caryn Cavanagh" initials="CC" userId="de4effde0088c4c0" providerId="Windows Live"/>
  <p188:author id="{F9465BBB-B2D6-99D7-7E82-6B0DC5E913B4}" name="12108498246" initials="" userId="badb35b8cdc5dafc" providerId="Windows Live"/>
  <p188:author id="{96A77EE3-BB0F-EF6E-6CE5-EB19713047E8}" name="Bullock, Jennifer" initials="BJ" userId="S::Jennifer.Bullock@tea.texas.gov::89acbf67-8591-41d1-9399-37b14ab7469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2169"/>
    <a:srgbClr val="5A6267"/>
    <a:srgbClr val="363534"/>
    <a:srgbClr val="3864AF"/>
    <a:srgbClr val="3863AF"/>
    <a:srgbClr val="E7E3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562" autoAdjust="0"/>
    <p:restoredTop sz="95713" autoAdjust="0"/>
  </p:normalViewPr>
  <p:slideViewPr>
    <p:cSldViewPr snapToGrid="0" snapToObjects="1">
      <p:cViewPr>
        <p:scale>
          <a:sx n="194" d="100"/>
          <a:sy n="194" d="100"/>
        </p:scale>
        <p:origin x="-1157" y="350"/>
      </p:cViewPr>
      <p:guideLst>
        <p:guide orient="horz" pos="3120"/>
        <p:guide pos="3072"/>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84" d="100"/>
          <a:sy n="84" d="100"/>
        </p:scale>
        <p:origin x="2154"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font" Target="fonts/font5.fntdata"/><Relationship Id="rId2" Type="http://schemas.openxmlformats.org/officeDocument/2006/relationships/customXml" Target="../customXml/item2.xml"/><Relationship Id="rId16" Type="http://schemas.openxmlformats.org/officeDocument/2006/relationships/font" Target="fonts/font4.fntdata"/><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font" Target="fonts/font3.fntdata"/><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2.fntdata"/><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248C6E-8710-770B-05D8-3B4DC1BF0EB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DAA45A3-2D01-E80A-A611-C6F3C5B487A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D77B987-4A90-4285-BEB7-2283114BF6FE}" type="datetimeFigureOut">
              <a:rPr lang="en-US" smtClean="0"/>
              <a:t>10/28/2025</a:t>
            </a:fld>
            <a:endParaRPr lang="en-US"/>
          </a:p>
        </p:txBody>
      </p:sp>
      <p:sp>
        <p:nvSpPr>
          <p:cNvPr id="4" name="Footer Placeholder 3">
            <a:extLst>
              <a:ext uri="{FF2B5EF4-FFF2-40B4-BE49-F238E27FC236}">
                <a16:creationId xmlns:a16="http://schemas.microsoft.com/office/drawing/2014/main" id="{FD7DF50C-EE58-BC3F-8C6E-7846546B753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6238259-695B-EBB3-7D65-E6E100DAFAD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7B81D72-EF11-44C7-B406-66A9837DFFBA}" type="slidenum">
              <a:rPr lang="en-US" smtClean="0"/>
              <a:t>‹#›</a:t>
            </a:fld>
            <a:endParaRPr lang="en-US"/>
          </a:p>
        </p:txBody>
      </p:sp>
    </p:spTree>
    <p:extLst>
      <p:ext uri="{BB962C8B-B14F-4D97-AF65-F5344CB8AC3E}">
        <p14:creationId xmlns:p14="http://schemas.microsoft.com/office/powerpoint/2010/main" val="38644706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897815-62CD-F54E-B947-D5FDC947635C}" type="datetimeFigureOut">
              <a:rPr lang="en-US" smtClean="0"/>
              <a:t>10/28/2025</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43E5DC-FC10-574E-8CB7-83653E10725E}" type="slidenum">
              <a:rPr lang="en-US" smtClean="0"/>
              <a:t>‹#›</a:t>
            </a:fld>
            <a:endParaRPr lang="en-US"/>
          </a:p>
        </p:txBody>
      </p:sp>
    </p:spTree>
    <p:extLst>
      <p:ext uri="{BB962C8B-B14F-4D97-AF65-F5344CB8AC3E}">
        <p14:creationId xmlns:p14="http://schemas.microsoft.com/office/powerpoint/2010/main" val="3609424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43E5DC-FC10-574E-8CB7-83653E10725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7702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2</a:t>
            </a:fld>
            <a:endParaRPr lang="en-US"/>
          </a:p>
        </p:txBody>
      </p:sp>
    </p:spTree>
    <p:extLst>
      <p:ext uri="{BB962C8B-B14F-4D97-AF65-F5344CB8AC3E}">
        <p14:creationId xmlns:p14="http://schemas.microsoft.com/office/powerpoint/2010/main" val="1019682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3</a:t>
            </a:fld>
            <a:endParaRPr lang="en-US"/>
          </a:p>
        </p:txBody>
      </p:sp>
    </p:spTree>
    <p:extLst>
      <p:ext uri="{BB962C8B-B14F-4D97-AF65-F5344CB8AC3E}">
        <p14:creationId xmlns:p14="http://schemas.microsoft.com/office/powerpoint/2010/main" val="1652475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4</a:t>
            </a:fld>
            <a:endParaRPr lang="en-US"/>
          </a:p>
        </p:txBody>
      </p:sp>
    </p:spTree>
    <p:extLst>
      <p:ext uri="{BB962C8B-B14F-4D97-AF65-F5344CB8AC3E}">
        <p14:creationId xmlns:p14="http://schemas.microsoft.com/office/powerpoint/2010/main" val="1784089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5</a:t>
            </a:fld>
            <a:endParaRPr lang="en-US"/>
          </a:p>
        </p:txBody>
      </p:sp>
    </p:spTree>
    <p:extLst>
      <p:ext uri="{BB962C8B-B14F-4D97-AF65-F5344CB8AC3E}">
        <p14:creationId xmlns:p14="http://schemas.microsoft.com/office/powerpoint/2010/main" val="1707640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6</a:t>
            </a:fld>
            <a:endParaRPr lang="en-US"/>
          </a:p>
        </p:txBody>
      </p:sp>
    </p:spTree>
    <p:extLst>
      <p:ext uri="{BB962C8B-B14F-4D97-AF65-F5344CB8AC3E}">
        <p14:creationId xmlns:p14="http://schemas.microsoft.com/office/powerpoint/2010/main" val="73924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082650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68267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263835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749724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580429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5DD6EFD-2D7D-9E45-8FC4-958639C0DF70}"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3248528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DD6EFD-2D7D-9E45-8FC4-958639C0DF70}" type="datetimeFigureOut">
              <a:rPr lang="en-US" smtClean="0"/>
              <a:t>10/28/2025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187028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5DD6EFD-2D7D-9E45-8FC4-958639C0DF70}" type="datetimeFigureOut">
              <a:rPr lang="en-US" smtClean="0"/>
              <a:t>10/28/2025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879671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DD6EFD-2D7D-9E45-8FC4-958639C0DF70}" type="datetimeFigureOut">
              <a:rPr lang="en-US" smtClean="0"/>
              <a:t>10/28/2025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415534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956771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578233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95DD6EFD-2D7D-9E45-8FC4-958639C0DF70}" type="datetimeFigureOut">
              <a:rPr lang="en-US" smtClean="0"/>
              <a:t>10/28/2025</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2A89F5BB-FCA8-2B48-A843-A42D6348B3FC}" type="slidenum">
              <a:rPr lang="en-US" smtClean="0"/>
              <a:t>‹#›</a:t>
            </a:fld>
            <a:endParaRPr lang="en-US"/>
          </a:p>
        </p:txBody>
      </p:sp>
    </p:spTree>
    <p:extLst>
      <p:ext uri="{BB962C8B-B14F-4D97-AF65-F5344CB8AC3E}">
        <p14:creationId xmlns:p14="http://schemas.microsoft.com/office/powerpoint/2010/main" val="29614998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tea.texas.gov/academics/college-career-and-military-prep/career-and-technical-education/eng-engineering-foundations-extended.pdf" TargetMode="External"/><Relationship Id="rId5" Type="http://schemas.openxmlformats.org/officeDocument/2006/relationships/image" Target="../media/image3.png"/><Relationship Id="rId10" Type="http://schemas.openxmlformats.org/officeDocument/2006/relationships/image" Target="../media/image7.jpg"/><Relationship Id="rId4" Type="http://schemas.openxmlformats.org/officeDocument/2006/relationships/image" Target="../media/image2.png"/><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s://tea.texas.gov/cte" TargetMode="External"/><Relationship Id="rId10" Type="http://schemas.openxmlformats.org/officeDocument/2006/relationships/image" Target="../media/image10.png"/><Relationship Id="rId4" Type="http://schemas.openxmlformats.org/officeDocument/2006/relationships/hyperlink" Target="mailto:CTE@tea.texas.gov" TargetMode="External"/><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1.png"/><Relationship Id="rId5" Type="http://schemas.openxmlformats.org/officeDocument/2006/relationships/hyperlink" Target="https://tea.texas.gov/cte" TargetMode="External"/><Relationship Id="rId10" Type="http://schemas.openxmlformats.org/officeDocument/2006/relationships/image" Target="../media/image9.png"/><Relationship Id="rId4" Type="http://schemas.openxmlformats.org/officeDocument/2006/relationships/hyperlink" Target="mailto:CTE@tea.texas.gov" TargetMode="External"/><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8.png"/><Relationship Id="rId5" Type="http://schemas.openxmlformats.org/officeDocument/2006/relationships/hyperlink" Target="https://tea.texas.gov/cte" TargetMode="External"/><Relationship Id="rId10" Type="http://schemas.openxmlformats.org/officeDocument/2006/relationships/image" Target="../media/image10.png"/><Relationship Id="rId4" Type="http://schemas.openxmlformats.org/officeDocument/2006/relationships/hyperlink" Target="mailto:CTE@tea.texas.gov" TargetMode="External"/><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5.png"/><Relationship Id="rId17" Type="http://schemas.openxmlformats.org/officeDocument/2006/relationships/image" Target="../media/image12.png"/><Relationship Id="rId2" Type="http://schemas.openxmlformats.org/officeDocument/2006/relationships/notesSlide" Target="../notesSlides/notesSlide5.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4.png"/><Relationship Id="rId5" Type="http://schemas.openxmlformats.org/officeDocument/2006/relationships/hyperlink" Target="https://tea.texas.gov/cte" TargetMode="External"/><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hyperlink" Target="mailto:CTE@tea.texas.gov" TargetMode="External"/><Relationship Id="rId9" Type="http://schemas.openxmlformats.org/officeDocument/2006/relationships/image" Target="../media/image9.png"/><Relationship Id="rId14"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9.png"/><Relationship Id="rId18" Type="http://schemas.openxmlformats.org/officeDocument/2006/relationships/image" Target="../media/image19.png"/><Relationship Id="rId3" Type="http://schemas.openxmlformats.org/officeDocument/2006/relationships/image" Target="../media/image1.png"/><Relationship Id="rId21" Type="http://schemas.openxmlformats.org/officeDocument/2006/relationships/image" Target="../media/image8.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7.png"/><Relationship Id="rId17" Type="http://schemas.openxmlformats.org/officeDocument/2006/relationships/image" Target="../media/image14.png"/><Relationship Id="rId2" Type="http://schemas.openxmlformats.org/officeDocument/2006/relationships/notesSlide" Target="../notesSlides/notesSlide6.xml"/><Relationship Id="rId16" Type="http://schemas.openxmlformats.org/officeDocument/2006/relationships/image" Target="../media/image18.png"/><Relationship Id="rId20"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6.png"/><Relationship Id="rId5" Type="http://schemas.openxmlformats.org/officeDocument/2006/relationships/hyperlink" Target="https://tea.texas.gov/cte" TargetMode="External"/><Relationship Id="rId15" Type="http://schemas.openxmlformats.org/officeDocument/2006/relationships/image" Target="../media/image21.png"/><Relationship Id="rId10" Type="http://schemas.openxmlformats.org/officeDocument/2006/relationships/image" Target="../media/image20.png"/><Relationship Id="rId19" Type="http://schemas.openxmlformats.org/officeDocument/2006/relationships/image" Target="../media/image10.png"/><Relationship Id="rId4" Type="http://schemas.openxmlformats.org/officeDocument/2006/relationships/hyperlink" Target="mailto:CTE@tea.texas.gov" TargetMode="External"/><Relationship Id="rId9" Type="http://schemas.openxmlformats.org/officeDocument/2006/relationships/image" Target="../media/image12.png"/><Relationship Id="rId1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FAADB7-E19B-1F45-A4BB-C1DFE973D77B}"/>
              </a:ext>
              <a:ext uri="{C183D7F6-B498-43B3-948B-1728B52AA6E4}">
                <adec:decorative xmlns:adec="http://schemas.microsoft.com/office/drawing/2017/decorative" val="1"/>
              </a:ext>
            </a:extLst>
          </p:cNvPr>
          <p:cNvSpPr>
            <a:spLocks noGrp="1"/>
          </p:cNvSpPr>
          <p:nvPr>
            <p:ph type="ctrTitle"/>
          </p:nvPr>
        </p:nvSpPr>
        <p:spPr>
          <a:xfrm>
            <a:off x="1001182" y="25490"/>
            <a:ext cx="5829300" cy="141335"/>
          </a:xfrm>
        </p:spPr>
        <p:txBody>
          <a:bodyPr anchor="t">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Engineering Foundations</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 Page 1</a:t>
            </a:r>
            <a:b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br>
            <a:endParaRPr lang="en-US" sz="800" dirty="0">
              <a:solidFill>
                <a:schemeClr val="bg1"/>
              </a:solidFill>
            </a:endParaRPr>
          </a:p>
        </p:txBody>
      </p:sp>
      <p:sp>
        <p:nvSpPr>
          <p:cNvPr id="5" name="TextBox 4">
            <a:extLst>
              <a:ext uri="{FF2B5EF4-FFF2-40B4-BE49-F238E27FC236}">
                <a16:creationId xmlns:a16="http://schemas.microsoft.com/office/drawing/2014/main" id="{090C96C9-7626-E84E-94AF-1A4A71B39E9B}"/>
              </a:ext>
            </a:extLst>
          </p:cNvPr>
          <p:cNvSpPr txBox="1"/>
          <p:nvPr/>
        </p:nvSpPr>
        <p:spPr>
          <a:xfrm>
            <a:off x="1382636" y="122779"/>
            <a:ext cx="6192300" cy="10541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rPr>
              <a:t>Engineering Career Cluster</a:t>
            </a:r>
          </a:p>
          <a:p>
            <a:pPr marL="0" marR="0" lvl="0" indent="0" algn="l" defTabSz="914400" rtl="0" eaLnBrk="1" fontAlgn="auto" latinLnBrk="0" hangingPunct="1">
              <a:lnSpc>
                <a:spcPts val="1200"/>
              </a:lnSpc>
              <a:spcBef>
                <a:spcPts val="0"/>
              </a:spcBef>
              <a:spcAft>
                <a:spcPts val="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rPr>
              <a:t>The Engineering career cluster focuses on planning, designing, testing, building, and maintaining of machines, structures, materials, systems, and processes using empirical evidence and science, technology, and math principles. This career cluster includes occupations ranging from mechanical engineer and drafter to electrical engineer and to mapping technician.</a:t>
            </a:r>
          </a:p>
        </p:txBody>
      </p:sp>
      <p:sp>
        <p:nvSpPr>
          <p:cNvPr id="6" name="TextBox 5">
            <a:extLst>
              <a:ext uri="{FF2B5EF4-FFF2-40B4-BE49-F238E27FC236}">
                <a16:creationId xmlns:a16="http://schemas.microsoft.com/office/drawing/2014/main" id="{F67423BB-E84B-A848-912D-92B720E05DCA}"/>
              </a:ext>
            </a:extLst>
          </p:cNvPr>
          <p:cNvSpPr txBox="1"/>
          <p:nvPr/>
        </p:nvSpPr>
        <p:spPr>
          <a:xfrm>
            <a:off x="393290" y="1125268"/>
            <a:ext cx="7032805" cy="9572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buClrTx/>
              <a:buSzTx/>
              <a:buFontTx/>
              <a:buNone/>
              <a:tabLst/>
              <a:defRPr/>
            </a:pPr>
            <a:r>
              <a:rPr kumimoji="0" lang="en-US" sz="16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kumimoji="0" lang="en-US" sz="1600" b="1" i="1" u="none" strike="noStrike" kern="1200" cap="none" spc="0" normalizeH="0" baseline="0" noProof="0" dirty="0">
                <a:ln>
                  <a:noFill/>
                </a:ln>
                <a:solidFill>
                  <a:srgbClr val="232C65"/>
                </a:solidFill>
                <a:effectLst/>
                <a:uLnTx/>
                <a:uFillTx/>
                <a:latin typeface="Calibri" panose="020F0502020204030204" pitchFamily="34" charset="0"/>
                <a:ea typeface="Open Sans Semibold" panose="020B0606030504020204" pitchFamily="34" charset="0"/>
                <a:cs typeface="Calibri" panose="020F0502020204030204" pitchFamily="34" charset="0"/>
              </a:rPr>
              <a:t>Engineering Foundations</a:t>
            </a:r>
          </a:p>
          <a:p>
            <a:pPr marL="0" marR="0" lvl="0" indent="0" algn="l" defTabSz="914400" rtl="0" eaLnBrk="1" fontAlgn="auto" latinLnBrk="0" hangingPunct="1">
              <a:lnSpc>
                <a:spcPts val="115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The Engineering Foundations program of study focuses on occupational and educational opportunities associated with a wide range of skills applied in the Engineering industry. Students will design, test, and evaluate projects related to engines, machines, and structures. This program of study incudes applying scientific, mathematical, and empirical evidence to solve problems through innovation, design, construction, operation, and maintenance of different engineering systems.</a:t>
            </a: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sp>
        <p:nvSpPr>
          <p:cNvPr id="10" name="Rectangle 9">
            <a:extLst>
              <a:ext uri="{FF2B5EF4-FFF2-40B4-BE49-F238E27FC236}">
                <a16:creationId xmlns:a16="http://schemas.microsoft.com/office/drawing/2014/main" id="{0087655A-8678-C34A-B834-72710306E4AE}"/>
              </a:ext>
            </a:extLst>
          </p:cNvPr>
          <p:cNvSpPr/>
          <p:nvPr/>
        </p:nvSpPr>
        <p:spPr>
          <a:xfrm>
            <a:off x="244450" y="2065800"/>
            <a:ext cx="4400496" cy="3231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232C65"/>
                </a:solidFill>
                <a:effectLst/>
                <a:uLnTx/>
                <a:uFillTx/>
                <a:latin typeface="Calibri" panose="020F0502020204030204" pitchFamily="34" charset="0"/>
                <a:ea typeface="Open Sans Condensed Condensed" pitchFamily="2" charset="0"/>
                <a:cs typeface="Calibri" panose="020F0502020204030204" pitchFamily="34" charset="0"/>
                <a:sym typeface="Calibri"/>
              </a:rPr>
              <a:t>Secondary Courses for High School Credit</a:t>
            </a:r>
            <a:endParaRPr kumimoji="0" lang="en-US" sz="1500" b="1" i="0" u="none" strike="noStrike" kern="1200" cap="none" spc="0" normalizeH="0" baseline="0" noProof="0" dirty="0">
              <a:ln>
                <a:noFill/>
              </a:ln>
              <a:solidFill>
                <a:srgbClr val="232C65"/>
              </a:solidFill>
              <a:effectLst/>
              <a:uLnTx/>
              <a:uFillTx/>
              <a:latin typeface="Calibri" panose="020F0502020204030204" pitchFamily="34" charset="0"/>
              <a:ea typeface="Open Sans Condensed Condensed" pitchFamily="2" charset="0"/>
              <a:cs typeface="Calibri" panose="020F0502020204030204" pitchFamily="34" charset="0"/>
            </a:endParaRPr>
          </a:p>
        </p:txBody>
      </p:sp>
      <p:graphicFrame>
        <p:nvGraphicFramePr>
          <p:cNvPr id="11" name="Table 10" descr="Secondary Courses for High School Credit">
            <a:extLst>
              <a:ext uri="{FF2B5EF4-FFF2-40B4-BE49-F238E27FC236}">
                <a16:creationId xmlns:a16="http://schemas.microsoft.com/office/drawing/2014/main" id="{A51F9466-4CB4-994E-AC8E-43A3A7C6FA27}"/>
              </a:ext>
            </a:extLst>
          </p:cNvPr>
          <p:cNvGraphicFramePr>
            <a:graphicFrameLocks noGrp="1"/>
          </p:cNvGraphicFramePr>
          <p:nvPr>
            <p:extLst>
              <p:ext uri="{D42A27DB-BD31-4B8C-83A1-F6EECF244321}">
                <p14:modId xmlns:p14="http://schemas.microsoft.com/office/powerpoint/2010/main" val="3118512638"/>
              </p:ext>
            </p:extLst>
          </p:nvPr>
        </p:nvGraphicFramePr>
        <p:xfrm>
          <a:off x="606914" y="2398309"/>
          <a:ext cx="3831336" cy="3547872"/>
        </p:xfrm>
        <a:graphic>
          <a:graphicData uri="http://schemas.openxmlformats.org/drawingml/2006/table">
            <a:tbl>
              <a:tblPr firstRow="1" bandRow="1">
                <a:effectLst/>
                <a:tableStyleId>{5C22544A-7EE6-4342-B048-85BDC9FD1C3A}</a:tableStyleId>
              </a:tblPr>
              <a:tblGrid>
                <a:gridCol w="585216">
                  <a:extLst>
                    <a:ext uri="{9D8B030D-6E8A-4147-A177-3AD203B41FA5}">
                      <a16:colId xmlns:a16="http://schemas.microsoft.com/office/drawing/2014/main" val="3900548994"/>
                    </a:ext>
                  </a:extLst>
                </a:gridCol>
                <a:gridCol w="3246120">
                  <a:extLst>
                    <a:ext uri="{9D8B030D-6E8A-4147-A177-3AD203B41FA5}">
                      <a16:colId xmlns:a16="http://schemas.microsoft.com/office/drawing/2014/main" val="1881397732"/>
                    </a:ext>
                  </a:extLst>
                </a:gridCol>
              </a:tblGrid>
              <a:tr h="0">
                <a:tc>
                  <a:txBody>
                    <a:bodyPr/>
                    <a:lstStyle/>
                    <a:p>
                      <a:pPr marL="0" marR="0" lvl="0" indent="0" algn="r" defTabSz="914400" rtl="0" eaLnBrk="1" fontAlgn="auto" latinLnBrk="0" hangingPunct="1">
                        <a:lnSpc>
                          <a:spcPct val="90000"/>
                        </a:lnSpc>
                        <a:spcBef>
                          <a:spcPts val="0"/>
                        </a:spcBef>
                        <a:spcAft>
                          <a:spcPts val="0"/>
                        </a:spcAft>
                        <a:buClrTx/>
                        <a:buSzTx/>
                        <a:buFontTx/>
                        <a:buNone/>
                        <a:tabLst/>
                        <a:defRPr/>
                      </a:pPr>
                      <a:br>
                        <a:rPr kumimoji="0" lang="en-US" sz="80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br>
                      <a:br>
                        <a:rPr kumimoji="0" lang="en-US" sz="80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br>
                      <a:r>
                        <a:rPr kumimoji="0" lang="en-US" sz="80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Principles of Applied Engineering</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Physics for Engineering</a:t>
                      </a:r>
                      <a:endParaRPr kumimoji="0" lang="en-US" sz="8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Introduction to Computer-Aided Design and Drafting</a:t>
                      </a:r>
                      <a:endParaRPr kumimoji="0" lang="en-US" sz="8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Engineering Design Process </a:t>
                      </a:r>
                    </a:p>
                  </a:txBody>
                  <a:tcPr marR="0" marT="18288"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735340"/>
                  </a:ext>
                </a:extLst>
              </a:tr>
              <a:tr h="0">
                <a:tc>
                  <a:txBody>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Intermediate Computer-Aided Design and Drafting</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Manufacturing Engineering Technology I</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Robotics I</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Engineering Project Management</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Aerospace Design I</a:t>
                      </a:r>
                      <a:endParaRPr kumimoji="0" lang="en-US" sz="8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R="0" marT="18288"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48495746"/>
                  </a:ext>
                </a:extLst>
              </a:tr>
              <a:tr h="0">
                <a:tc>
                  <a:txBody>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Engineering Design and Presentation </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Robotics II</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Engineering Mathematics</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Engineering Science</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Digital Electronics</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Environmental Engineering</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Architectural Engineering</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Computer Integrated Manufacturing (PLTW)</a:t>
                      </a:r>
                      <a:r>
                        <a:rPr kumimoji="0" lang="en-US" sz="800" b="1" i="0" u="none" strike="noStrike" kern="1200" cap="none" spc="0" normalizeH="0" baseline="30000" noProof="0" dirty="0">
                          <a:ln>
                            <a:noFill/>
                          </a:ln>
                          <a:solidFill>
                            <a:schemeClr val="accent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 </a:t>
                      </a:r>
                      <a:endPar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Fluid Mechanics</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Mechanics of Materials</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Statics</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Programming for Engineers </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Aerospace Design II</a:t>
                      </a:r>
                      <a:endParaRPr kumimoji="0" lang="en-US" sz="8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R="0" marT="18288"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8088793"/>
                  </a:ext>
                </a:extLst>
              </a:tr>
              <a:tr h="0">
                <a:tc>
                  <a:txBody>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Advanced Engineering Design and Presentation</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Engineering Design and Problem Solving</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Career and Technical Education Project-Based Capstone</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Engineering</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1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Engineering + Extended </a:t>
                      </a: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Engineering</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Career Preparation for Programs of Study </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Career Preparation for Programs of Study + Extended Career Preparation</a:t>
                      </a:r>
                    </a:p>
                    <a:p>
                      <a:pPr marL="171450" marR="0" lvl="0" indent="-171450" algn="l" defTabSz="914400" rtl="0" eaLnBrk="1" fontAlgn="auto" latinLnBrk="0" hangingPunct="1">
                        <a:lnSpc>
                          <a:spcPct val="9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Scientific Research and Design</a:t>
                      </a:r>
                    </a:p>
                  </a:txBody>
                  <a:tcPr marR="0" marT="18288"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40026004"/>
                  </a:ext>
                </a:extLst>
              </a:tr>
            </a:tbl>
          </a:graphicData>
        </a:graphic>
      </p:graphicFrame>
      <p:sp>
        <p:nvSpPr>
          <p:cNvPr id="29" name="Rectangle 28">
            <a:extLst>
              <a:ext uri="{FF2B5EF4-FFF2-40B4-BE49-F238E27FC236}">
                <a16:creationId xmlns:a16="http://schemas.microsoft.com/office/drawing/2014/main" id="{5E6D0C54-DE5D-EB4A-80F0-2C96F3B14DB5}"/>
              </a:ext>
            </a:extLst>
          </p:cNvPr>
          <p:cNvSpPr/>
          <p:nvPr/>
        </p:nvSpPr>
        <p:spPr>
          <a:xfrm>
            <a:off x="293455" y="6015642"/>
            <a:ext cx="4193115"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prstClr val="black"/>
              </a:buClr>
              <a:buSzTx/>
              <a:buFontTx/>
              <a:buNone/>
              <a:tabLst/>
              <a:defRPr/>
            </a:pPr>
            <a:r>
              <a:rPr kumimoji="0" lang="en-US" sz="1200" b="1" i="0" u="none" strike="noStrike" kern="1200" cap="none" spc="0" normalizeH="0" baseline="0" noProof="0" dirty="0">
                <a:ln>
                  <a:noFill/>
                </a:ln>
                <a:solidFill>
                  <a:srgbClr val="232C65"/>
                </a:solidFill>
                <a:effectLst/>
                <a:uLnTx/>
                <a:uFillTx/>
                <a:latin typeface="Calibri" panose="020F0502020204030204" pitchFamily="34" charset="0"/>
                <a:ea typeface="Open Sans Condensed Condensed" pitchFamily="2" charset="0"/>
                <a:cs typeface="Calibri" panose="020F0502020204030204" pitchFamily="34" charset="0"/>
                <a:sym typeface="Calibri"/>
              </a:rPr>
              <a:t>Work-Based Learning and Expanded Learning Opportunities</a:t>
            </a:r>
            <a:endParaRPr kumimoji="0" lang="en-US" sz="1200" b="1" i="0" u="none" strike="noStrike" kern="1200" cap="none" spc="0" normalizeH="0" baseline="0" noProof="0" dirty="0">
              <a:ln>
                <a:noFill/>
              </a:ln>
              <a:solidFill>
                <a:srgbClr val="232C65"/>
              </a:solidFill>
              <a:effectLst/>
              <a:uLnTx/>
              <a:uFillTx/>
              <a:latin typeface="Calibri" panose="020F0502020204030204" pitchFamily="34" charset="0"/>
              <a:ea typeface="Open Sans Condensed Condensed" pitchFamily="2" charset="0"/>
              <a:cs typeface="Calibri" panose="020F0502020204030204" pitchFamily="34" charset="0"/>
            </a:endParaRPr>
          </a:p>
        </p:txBody>
      </p:sp>
      <p:graphicFrame>
        <p:nvGraphicFramePr>
          <p:cNvPr id="28" name="Table 27" descr="Work-Based Learning and Expanded Learning Opportunities">
            <a:extLst>
              <a:ext uri="{FF2B5EF4-FFF2-40B4-BE49-F238E27FC236}">
                <a16:creationId xmlns:a16="http://schemas.microsoft.com/office/drawing/2014/main" id="{799D3F2A-B054-4C47-A306-F8F9DE80D21E}"/>
              </a:ext>
            </a:extLst>
          </p:cNvPr>
          <p:cNvGraphicFramePr>
            <a:graphicFrameLocks noGrp="1"/>
          </p:cNvGraphicFramePr>
          <p:nvPr>
            <p:extLst>
              <p:ext uri="{D42A27DB-BD31-4B8C-83A1-F6EECF244321}">
                <p14:modId xmlns:p14="http://schemas.microsoft.com/office/powerpoint/2010/main" val="1215145879"/>
              </p:ext>
            </p:extLst>
          </p:nvPr>
        </p:nvGraphicFramePr>
        <p:xfrm>
          <a:off x="278602" y="6244295"/>
          <a:ext cx="4210736" cy="676250"/>
        </p:xfrm>
        <a:graphic>
          <a:graphicData uri="http://schemas.openxmlformats.org/drawingml/2006/table">
            <a:tbl>
              <a:tblPr firstRow="1" bandRow="1">
                <a:effectLst/>
                <a:tableStyleId>{5C22544A-7EE6-4342-B048-85BDC9FD1C3A}</a:tableStyleId>
              </a:tblPr>
              <a:tblGrid>
                <a:gridCol w="1175725">
                  <a:extLst>
                    <a:ext uri="{9D8B030D-6E8A-4147-A177-3AD203B41FA5}">
                      <a16:colId xmlns:a16="http://schemas.microsoft.com/office/drawing/2014/main" val="3900548994"/>
                    </a:ext>
                  </a:extLst>
                </a:gridCol>
                <a:gridCol w="3035011">
                  <a:extLst>
                    <a:ext uri="{9D8B030D-6E8A-4147-A177-3AD203B41FA5}">
                      <a16:colId xmlns:a16="http://schemas.microsoft.com/office/drawing/2014/main" val="1881397732"/>
                    </a:ext>
                  </a:extLst>
                </a:gridCol>
              </a:tblGrid>
              <a:tr h="267839">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Work-Based Learning Activities</a:t>
                      </a:r>
                      <a:endParaRPr lang="en-US" sz="80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7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Intern at an engineering, robotics, or aerospace company.</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7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Visit an engineering firm and shadow multiple types of engineers.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extLst>
                  <a:ext uri="{0D108BD9-81ED-4DB2-BD59-A6C34878D82A}">
                    <a16:rowId xmlns:a16="http://schemas.microsoft.com/office/drawing/2014/main" val="2479243592"/>
                  </a:ext>
                </a:extLst>
              </a:tr>
              <a:tr h="34097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Expanded Learning Opportunities</a:t>
                      </a:r>
                      <a:endParaRPr lang="en-US" sz="80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7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Participate in SkillsUSA or TSA</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7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Join a local engineering association and attend meetings.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extLst>
                  <a:ext uri="{0D108BD9-81ED-4DB2-BD59-A6C34878D82A}">
                    <a16:rowId xmlns:a16="http://schemas.microsoft.com/office/drawing/2014/main" val="2752735340"/>
                  </a:ext>
                </a:extLst>
              </a:tr>
            </a:tbl>
          </a:graphicData>
        </a:graphic>
      </p:graphicFrame>
      <p:sp>
        <p:nvSpPr>
          <p:cNvPr id="26" name="Rectangle 25">
            <a:extLst>
              <a:ext uri="{FF2B5EF4-FFF2-40B4-BE49-F238E27FC236}">
                <a16:creationId xmlns:a16="http://schemas.microsoft.com/office/drawing/2014/main" id="{AC1903EC-A84D-594F-94A3-CABE34227C62}"/>
              </a:ext>
            </a:extLst>
          </p:cNvPr>
          <p:cNvSpPr/>
          <p:nvPr/>
        </p:nvSpPr>
        <p:spPr>
          <a:xfrm>
            <a:off x="278049" y="6926225"/>
            <a:ext cx="4193115"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232C65"/>
                </a:solidFill>
                <a:effectLst/>
                <a:uLnTx/>
                <a:uFillTx/>
                <a:latin typeface="Calibri" panose="020F0502020204030204" pitchFamily="34" charset="0"/>
                <a:ea typeface="Open Sans Condensed Condensed" pitchFamily="2" charset="0"/>
                <a:cs typeface="Calibri" panose="020F0502020204030204" pitchFamily="34" charset="0"/>
              </a:rPr>
              <a:t>Aligned Industry-Based Certifications</a:t>
            </a:r>
          </a:p>
        </p:txBody>
      </p:sp>
      <p:sp>
        <p:nvSpPr>
          <p:cNvPr id="8" name="Google Shape;166;p1">
            <a:extLst>
              <a:ext uri="{FF2B5EF4-FFF2-40B4-BE49-F238E27FC236}">
                <a16:creationId xmlns:a16="http://schemas.microsoft.com/office/drawing/2014/main" id="{65BE984F-A3C2-DBA8-7646-B733F6887FF6}"/>
              </a:ext>
            </a:extLst>
          </p:cNvPr>
          <p:cNvSpPr txBox="1"/>
          <p:nvPr/>
        </p:nvSpPr>
        <p:spPr>
          <a:xfrm>
            <a:off x="279042" y="7190964"/>
            <a:ext cx="4168773" cy="2251717"/>
          </a:xfrm>
          <a:prstGeom prst="rect">
            <a:avLst/>
          </a:prstGeom>
          <a:noFill/>
          <a:ln>
            <a:noFill/>
          </a:ln>
        </p:spPr>
        <p:txBody>
          <a:bodyPr spcFirstLastPara="1" wrap="square" lIns="0" tIns="0" rIns="0" bIns="0" numCol="2" spcCol="18288" anchor="t" anchorCtr="0">
            <a:noAutofit/>
          </a:bodyPr>
          <a:lstStyle/>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Applied Robotics</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Autodesk Certified Professional in AutoCAD for Design and Drafting</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Autodesk Certified Professional in Civil 3D for Infrastructure Design</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Autodesk Certified Professional in Inventor for Mechanical Design</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Autodesk Certified Professional in Revit for Architectural Design</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Autodesk Certified Professional in Revit for Electrical Design</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Autodesk Certified Professional in Revit for Structural Design</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Autodesk Certified User AutoCAD</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Autodesk Certified User Fusion 360</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Autodesk Certified User Inventor</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Autodesk Certified User Revit</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C-103 Certified 4.0 Associate III - Robot System Operations</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Industrial Robotics Programmer (CIRP)</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Industry 4.0 Technician Level 1</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Industry 4.0 Technician Level 2</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Industry 4.0 Technician Level 3</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Logistics Technician (CLT)</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Mechanical Technician Level 1</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Mechanical Technician Level 2</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Mechanical Technician Level 3</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Process Control Technician Level 1</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Process Control Technician Level 2</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Process Control Technician Level 3</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Production Technician (CPT) 4.0</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Robotics Technician Level 1</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Robotics Technician Level 2</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Robotics Technician Level 3</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SOLIDWORKS Additive Manufacturing Associate (CSWA-AM)</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SOLIDWORKS Associate (CSWA) - Academic</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SOLIDWORKS Associate (CSWA) - Electrical</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SOLIDWORKS CAD Design Associate (CSWA) - Academic</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SOLIDWORKS CAD Design Professional (CSWP) - Academic</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SOLIDWORKS Professional (CSWP) - Model Based Design</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SOLIDWORKS Professional (CSWP) - Simulation</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Certified SOLIDWORKS Professional (CSWPA) - Drawing Tools</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Engineering Technology Foundations</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FANUC Certified Robot Operator with ROBOGUIDE</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FDM Certification for EDU – Level 1</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Fundamentals of Robotics</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Introduction to Aerodynamics</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Introduction to Electricity</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Intuit Design for Delight Innovator</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Lean Six Sigma Green Belt Certification</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Pre-Engineering/Engineering Technology - Job Ready</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Robot Operations I</a:t>
            </a:r>
          </a:p>
          <a:p>
            <a:pPr marL="127000" indent="-127000">
              <a:buSzPct val="120000"/>
              <a:buFont typeface="Arial" panose="020B0604020202020204" pitchFamily="34" charset="0"/>
              <a:buChar char="•"/>
              <a:defRPr/>
            </a:pPr>
            <a:r>
              <a:rPr lang="en-US" sz="590" dirty="0">
                <a:solidFill>
                  <a:prstClr val="black"/>
                </a:solidFill>
                <a:latin typeface="Calibri" panose="020F0502020204030204" pitchFamily="34" charset="0"/>
                <a:ea typeface="Open Sans Light" panose="020B0606030504020204" pitchFamily="34" charset="0"/>
                <a:cs typeface="Calibri" panose="020F0502020204030204" pitchFamily="34" charset="0"/>
              </a:rPr>
              <a:t>Tosa Certification for Autodesk AutoCAD (Advanced or Expert)</a:t>
            </a:r>
          </a:p>
        </p:txBody>
      </p:sp>
      <p:sp>
        <p:nvSpPr>
          <p:cNvPr id="17" name="Rectangle 16">
            <a:extLst>
              <a:ext uri="{FF2B5EF4-FFF2-40B4-BE49-F238E27FC236}">
                <a16:creationId xmlns:a16="http://schemas.microsoft.com/office/drawing/2014/main" id="{8901CE91-ECE6-7049-B499-17887E1ED1D4}"/>
              </a:ext>
              <a:ext uri="{C183D7F6-B498-43B3-948B-1728B52AA6E4}">
                <adec:decorative xmlns:adec="http://schemas.microsoft.com/office/drawing/2017/decorative" val="1"/>
              </a:ext>
            </a:extLst>
          </p:cNvPr>
          <p:cNvSpPr/>
          <p:nvPr/>
        </p:nvSpPr>
        <p:spPr>
          <a:xfrm>
            <a:off x="4681783" y="2689959"/>
            <a:ext cx="3090174" cy="7373850"/>
          </a:xfrm>
          <a:prstGeom prst="rect">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E7E3DB"/>
              </a:solidFill>
              <a:effectLst/>
              <a:uLnTx/>
              <a:uFillTx/>
              <a:latin typeface="Calibri" panose="020F0502020204030204" pitchFamily="34" charset="0"/>
              <a:cs typeface="Calibri" panose="020F0502020204030204" pitchFamily="34" charset="0"/>
            </a:endParaRPr>
          </a:p>
        </p:txBody>
      </p:sp>
      <p:sp>
        <p:nvSpPr>
          <p:cNvPr id="47" name="Rectangle 46">
            <a:extLst>
              <a:ext uri="{FF2B5EF4-FFF2-40B4-BE49-F238E27FC236}">
                <a16:creationId xmlns:a16="http://schemas.microsoft.com/office/drawing/2014/main" id="{1769ED0C-06E7-7F46-B005-75B0FEB7C386}"/>
              </a:ext>
            </a:extLst>
          </p:cNvPr>
          <p:cNvSpPr/>
          <p:nvPr/>
        </p:nvSpPr>
        <p:spPr>
          <a:xfrm>
            <a:off x="4776116" y="2951879"/>
            <a:ext cx="2843884"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500"/>
              </a:spcAft>
              <a:buClr>
                <a:srgbClr val="363534"/>
              </a:buClr>
              <a:buSzTx/>
              <a:buFontTx/>
              <a:buNone/>
              <a:tabLst/>
              <a:defRPr/>
            </a:pPr>
            <a:r>
              <a:rPr kumimoji="0" lang="en-US" sz="1300" b="1" i="0" u="none" strike="noStrike" kern="1200" cap="none" spc="0" normalizeH="0" baseline="0" noProof="0" dirty="0">
                <a:ln>
                  <a:noFill/>
                </a:ln>
                <a:solidFill>
                  <a:srgbClr val="232C65"/>
                </a:solidFill>
                <a:effectLst/>
                <a:uLnTx/>
                <a:uFillTx/>
                <a:latin typeface="Calibri" panose="020F0502020204030204" pitchFamily="34" charset="0"/>
                <a:ea typeface="Open Sans Condensed Condensed" pitchFamily="2" charset="0"/>
                <a:cs typeface="Calibri" panose="020F0502020204030204" pitchFamily="34" charset="0"/>
                <a:sym typeface="Calibri"/>
              </a:rPr>
              <a:t>Example Postsecondary Opportunities</a:t>
            </a:r>
          </a:p>
        </p:txBody>
      </p:sp>
      <p:sp>
        <p:nvSpPr>
          <p:cNvPr id="23" name="Google Shape;163;p1">
            <a:extLst>
              <a:ext uri="{FF2B5EF4-FFF2-40B4-BE49-F238E27FC236}">
                <a16:creationId xmlns:a16="http://schemas.microsoft.com/office/drawing/2014/main" id="{1ACA50DF-1E3A-1C45-A12E-E10648D51069}"/>
              </a:ext>
            </a:extLst>
          </p:cNvPr>
          <p:cNvSpPr txBox="1"/>
          <p:nvPr/>
        </p:nvSpPr>
        <p:spPr>
          <a:xfrm>
            <a:off x="4785057" y="3244824"/>
            <a:ext cx="2584118" cy="2599023"/>
          </a:xfrm>
          <a:prstGeom prst="rect">
            <a:avLst/>
          </a:prstGeom>
          <a:noFill/>
          <a:ln>
            <a:noFill/>
          </a:ln>
        </p:spPr>
        <p:txBody>
          <a:bodyPr spcFirstLastPara="1" wrap="square" lIns="91425" tIns="45700" rIns="91425" bIns="45700" anchor="t" anchorCtr="0">
            <a:noAutofit/>
          </a:bodyPr>
          <a:lstStyle/>
          <a:p>
            <a:pPr marL="114300" marR="0" lvl="0" indent="-114300" algn="l" defTabSz="914400" rtl="0" eaLnBrk="1" fontAlgn="auto" latinLnBrk="0" hangingPunct="1">
              <a:lnSpc>
                <a:spcPts val="1000"/>
              </a:lnSpc>
              <a:spcBef>
                <a:spcPts val="0"/>
              </a:spcBef>
              <a:spcAft>
                <a:spcPts val="0"/>
              </a:spcAft>
              <a:buClr>
                <a:srgbClr val="363534"/>
              </a:buClr>
              <a:buSzTx/>
              <a:buFont typeface="Arial"/>
              <a:buNone/>
              <a:tabLst/>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Apprenticeships</a:t>
            </a:r>
          </a:p>
          <a:p>
            <a:pPr marL="171450" marR="0" lvl="0" indent="-171450" algn="l" defTabSz="914400" rtl="0" eaLnBrk="1" fontAlgn="auto" latinLnBrk="0" hangingPunct="1">
              <a:lnSpc>
                <a:spcPts val="1000"/>
              </a:lnSpc>
              <a:spcBef>
                <a:spcPts val="0"/>
              </a:spcBef>
              <a:spcAft>
                <a:spcPts val="0"/>
              </a:spcAft>
              <a:buClr>
                <a:srgbClr val="363534"/>
              </a:buClr>
              <a:buSzTx/>
              <a:buFont typeface="Arial" panose="020B0604020202020204" pitchFamily="34" charset="0"/>
              <a:buChar char="•"/>
              <a:tabLst/>
              <a:defRPr/>
            </a:pPr>
            <a:r>
              <a:rPr lang="en-US" sz="900" dirty="0">
                <a:solidFill>
                  <a:prstClr val="black"/>
                </a:solidFill>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Industrial Engineering Technician Apprenticeship</a:t>
            </a:r>
            <a:endParaRPr kumimoji="0" lang="en-US" sz="900"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endParaRPr>
          </a:p>
          <a:p>
            <a:pPr marL="114300" marR="0" lvl="0" indent="-114300" algn="l" defTabSz="914400" rtl="0" eaLnBrk="1" fontAlgn="auto" latinLnBrk="0" hangingPunct="1">
              <a:lnSpc>
                <a:spcPts val="1000"/>
              </a:lnSpc>
              <a:spcBef>
                <a:spcPts val="0"/>
              </a:spcBef>
              <a:spcAft>
                <a:spcPts val="0"/>
              </a:spcAft>
              <a:buClr>
                <a:srgbClr val="363534"/>
              </a:buClr>
              <a:buSzTx/>
              <a:buFont typeface="Arial"/>
              <a:buNone/>
              <a:tabLst/>
              <a:defRPr/>
            </a:pPr>
            <a:endParaRPr lang="en-US" sz="700" b="1" dirty="0">
              <a:solidFill>
                <a:prstClr val="black"/>
              </a:solidFill>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endParaRPr>
          </a:p>
          <a:p>
            <a:pPr marL="114300" marR="0" lvl="0" indent="-114300" algn="l" defTabSz="914400" rtl="0" eaLnBrk="1" fontAlgn="auto" latinLnBrk="0" hangingPunct="1">
              <a:lnSpc>
                <a:spcPts val="1000"/>
              </a:lnSpc>
              <a:spcBef>
                <a:spcPts val="0"/>
              </a:spcBef>
              <a:spcAft>
                <a:spcPts val="0"/>
              </a:spcAft>
              <a:buClr>
                <a:srgbClr val="363534"/>
              </a:buClr>
              <a:buSzTx/>
              <a:buFont typeface="Arial"/>
              <a:buNone/>
              <a:tabLst/>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Associate Degrees</a:t>
            </a:r>
            <a:endParaRPr kumimoji="0"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endParaRPr>
          </a:p>
          <a:p>
            <a:pPr marL="171450" marR="0" lvl="0" indent="-171450" algn="l" defTabSz="914400" rtl="0" eaLnBrk="1" fontAlgn="auto" latinLnBrk="0" hangingPunct="1">
              <a:lnSpc>
                <a:spcPts val="1000"/>
              </a:lnSpc>
              <a:spcBef>
                <a:spcPts val="0"/>
              </a:spcBef>
              <a:spcAft>
                <a:spcPts val="0"/>
              </a:spcAft>
              <a:buClr>
                <a:srgbClr val="363534"/>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Manufacturing Engineering Technology/</a:t>
            </a: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 </a:t>
            </a: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Technician</a:t>
            </a:r>
          </a:p>
          <a:p>
            <a:pPr marL="171450" marR="0" lvl="0" indent="-171450" algn="l" defTabSz="914400" rtl="0" eaLnBrk="1" fontAlgn="auto" latinLnBrk="0" hangingPunct="1">
              <a:lnSpc>
                <a:spcPts val="1000"/>
              </a:lnSpc>
              <a:spcBef>
                <a:spcPts val="0"/>
              </a:spcBef>
              <a:spcAft>
                <a:spcPts val="0"/>
              </a:spcAft>
              <a:buClr>
                <a:srgbClr val="363534"/>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Robotics Technology/Technician</a:t>
            </a:r>
          </a:p>
          <a:p>
            <a:pPr marL="0" marR="0" lvl="0" indent="0" algn="l" defTabSz="914400" rtl="0" eaLnBrk="1" fontAlgn="auto" latinLnBrk="0" hangingPunct="1">
              <a:lnSpc>
                <a:spcPts val="1000"/>
              </a:lnSpc>
              <a:spcBef>
                <a:spcPts val="0"/>
              </a:spcBef>
              <a:spcAft>
                <a:spcPts val="0"/>
              </a:spcAft>
              <a:buClr>
                <a:srgbClr val="363534"/>
              </a:buClr>
              <a:buSzPts val="800"/>
              <a:buFontTx/>
              <a:buNone/>
              <a:tabLst/>
              <a:defRPr/>
            </a:pPr>
            <a:endParaRPr kumimoji="0" lang="en-US" sz="7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a:p>
            <a:pPr marL="0" marR="0" lvl="0" indent="0" algn="l" defTabSz="914400" rtl="0" eaLnBrk="1" fontAlgn="auto" latinLnBrk="0" hangingPunct="1">
              <a:lnSpc>
                <a:spcPts val="1000"/>
              </a:lnSpc>
              <a:spcBef>
                <a:spcPts val="0"/>
              </a:spcBef>
              <a:spcAft>
                <a:spcPts val="0"/>
              </a:spcAft>
              <a:buClr>
                <a:srgbClr val="363534"/>
              </a:buClr>
              <a:buSzPts val="800"/>
              <a:buFontTx/>
              <a:buNone/>
              <a:tabLst/>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Bachelor’s Degrees</a:t>
            </a: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marR="0" lvl="0" indent="-171450" algn="l" defTabSz="914400" rtl="0" eaLnBrk="1" fontAlgn="auto" latinLnBrk="0" hangingPunct="1">
              <a:lnSpc>
                <a:spcPts val="1000"/>
              </a:lnSpc>
              <a:spcBef>
                <a:spcPts val="0"/>
              </a:spcBef>
              <a:spcAft>
                <a:spcPts val="0"/>
              </a:spcAft>
              <a:buClr>
                <a:srgbClr val="363534"/>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Electrical and Electronics Engineering</a:t>
            </a:r>
          </a:p>
          <a:p>
            <a:pPr marL="171450" marR="0" lvl="0" indent="-171450" algn="l" defTabSz="914400" rtl="0" eaLnBrk="1" fontAlgn="auto" latinLnBrk="0" hangingPunct="1">
              <a:lnSpc>
                <a:spcPts val="1000"/>
              </a:lnSpc>
              <a:spcBef>
                <a:spcPts val="0"/>
              </a:spcBef>
              <a:spcAft>
                <a:spcPts val="0"/>
              </a:spcAft>
              <a:buClr>
                <a:srgbClr val="363534"/>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Engineering, General</a:t>
            </a:r>
          </a:p>
          <a:p>
            <a:pPr marL="114300" marR="0" lvl="0" indent="-114300" algn="l" defTabSz="914400" rtl="0" eaLnBrk="1" fontAlgn="auto" latinLnBrk="0" hangingPunct="1">
              <a:lnSpc>
                <a:spcPts val="1000"/>
              </a:lnSpc>
              <a:spcBef>
                <a:spcPts val="0"/>
              </a:spcBef>
              <a:spcAft>
                <a:spcPts val="0"/>
              </a:spcAft>
              <a:buClr>
                <a:srgbClr val="363534"/>
              </a:buClr>
              <a:buSzPts val="800"/>
              <a:buFontTx/>
              <a:buChar char="•"/>
              <a:tabLst/>
              <a:defRPr/>
            </a:pPr>
            <a:endParaRPr kumimoji="0" lang="en-US" sz="7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0" marR="0" lvl="0" indent="0" algn="l" defTabSz="914400" rtl="0" eaLnBrk="1" fontAlgn="auto" latinLnBrk="0" hangingPunct="1">
              <a:lnSpc>
                <a:spcPts val="1000"/>
              </a:lnSpc>
              <a:spcBef>
                <a:spcPts val="0"/>
              </a:spcBef>
              <a:spcAft>
                <a:spcPts val="0"/>
              </a:spcAft>
              <a:buClr>
                <a:srgbClr val="363534"/>
              </a:buClr>
              <a:buSzPts val="800"/>
              <a:buFontTx/>
              <a:buNone/>
              <a:tabLst/>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Master’s, Doctoral, and Professional Degrees</a:t>
            </a: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marR="0" lvl="0" indent="-171450" algn="l" defTabSz="914400" rtl="0" eaLnBrk="1" fontAlgn="auto" latinLnBrk="0" hangingPunct="1">
              <a:lnSpc>
                <a:spcPts val="1000"/>
              </a:lnSpc>
              <a:spcBef>
                <a:spcPts val="0"/>
              </a:spcBef>
              <a:spcAft>
                <a:spcPts val="0"/>
              </a:spcAft>
              <a:buClr>
                <a:srgbClr val="363534"/>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Electrical and Electronics Engineering</a:t>
            </a:r>
          </a:p>
          <a:p>
            <a:pPr marL="171450" marR="0" lvl="0" indent="-171450" algn="l" defTabSz="914400" rtl="0" eaLnBrk="1" fontAlgn="auto" latinLnBrk="0" hangingPunct="1">
              <a:lnSpc>
                <a:spcPts val="1000"/>
              </a:lnSpc>
              <a:spcBef>
                <a:spcPts val="0"/>
              </a:spcBef>
              <a:spcAft>
                <a:spcPts val="0"/>
              </a:spcAft>
              <a:buClr>
                <a:srgbClr val="363534"/>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2"/>
                  </a:ext>
                </a:extLst>
              </a:rPr>
              <a:t>Engineering, General</a:t>
            </a: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endParaRPr>
          </a:p>
          <a:p>
            <a:pPr marL="0" marR="0" lvl="0" indent="0" algn="l" defTabSz="914400" rtl="0" eaLnBrk="1" fontAlgn="auto" latinLnBrk="0" hangingPunct="1">
              <a:lnSpc>
                <a:spcPts val="1000"/>
              </a:lnSpc>
              <a:spcBef>
                <a:spcPts val="0"/>
              </a:spcBef>
              <a:spcAft>
                <a:spcPts val="0"/>
              </a:spcAft>
              <a:buClr>
                <a:srgbClr val="363534"/>
              </a:buClr>
              <a:buSzTx/>
              <a:buFont typeface="Arial"/>
              <a:buNone/>
              <a:tabLst/>
              <a:defRPr/>
            </a:pPr>
            <a:endParaRPr kumimoji="0" lang="en-US" sz="700" b="1" i="0" u="none" strike="noStrike" kern="1200" cap="none" spc="0" normalizeH="0" baseline="0" noProof="0" dirty="0">
              <a:ln>
                <a:noFill/>
              </a:ln>
              <a:solidFill>
                <a:srgbClr val="4472C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0" marR="0" lvl="0" indent="0" algn="l" defTabSz="914400" rtl="0" eaLnBrk="1" fontAlgn="auto" latinLnBrk="0" hangingPunct="1">
              <a:lnSpc>
                <a:spcPts val="1000"/>
              </a:lnSpc>
              <a:spcBef>
                <a:spcPts val="0"/>
              </a:spcBef>
              <a:spcAft>
                <a:spcPts val="0"/>
              </a:spcAft>
              <a:buClr>
                <a:srgbClr val="363534"/>
              </a:buClr>
              <a:buSzTx/>
              <a:buFont typeface="Arial"/>
              <a:buNone/>
              <a:tabLst/>
              <a:defRPr/>
            </a:pPr>
            <a:r>
              <a:rPr lang="en-US" sz="900" b="1" dirty="0">
                <a:latin typeface="Calibri" panose="020F0502020204030204" pitchFamily="34" charset="0"/>
                <a:ea typeface="Open Sans ExtraBold" panose="020B0606030504020204" pitchFamily="34" charset="0"/>
                <a:cs typeface="Calibri" panose="020F0502020204030204" pitchFamily="34" charset="0"/>
                <a:sym typeface="Calibri"/>
              </a:rPr>
              <a:t>Additional Stackable IBCs/Licensures</a:t>
            </a:r>
          </a:p>
          <a:p>
            <a:pPr marL="171450" marR="0" lvl="0" indent="-171450" algn="l" defTabSz="914400" rtl="0" eaLnBrk="1" fontAlgn="auto" latinLnBrk="0" hangingPunct="1">
              <a:lnSpc>
                <a:spcPts val="1000"/>
              </a:lnSpc>
              <a:spcBef>
                <a:spcPts val="0"/>
              </a:spcBef>
              <a:spcAft>
                <a:spcPts val="0"/>
              </a:spcAft>
              <a:buClr>
                <a:srgbClr val="363534"/>
              </a:buClr>
              <a:buSzTx/>
              <a:buFont typeface="Arial" panose="020B0604020202020204" pitchFamily="34" charset="0"/>
              <a:buChar char="•"/>
              <a:tabLst/>
              <a:defRPr/>
            </a:pPr>
            <a:r>
              <a:rPr kumimoji="0" lang="en-US" sz="900"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Professional Engineer (PE License</a:t>
            </a:r>
            <a:r>
              <a:rPr lang="en-US" sz="900" dirty="0">
                <a:latin typeface="Calibri" panose="020F0502020204030204" pitchFamily="34" charset="0"/>
                <a:ea typeface="Open Sans ExtraBold" panose="020B0606030504020204" pitchFamily="34" charset="0"/>
                <a:cs typeface="Calibri" panose="020F0502020204030204" pitchFamily="34" charset="0"/>
                <a:sym typeface="Calibri"/>
              </a:rPr>
              <a:t>)</a:t>
            </a:r>
          </a:p>
          <a:p>
            <a:pPr marL="171450" marR="0" lvl="0" indent="-171450" algn="l" defTabSz="914400" rtl="0" eaLnBrk="1" fontAlgn="auto" latinLnBrk="0" hangingPunct="1">
              <a:lnSpc>
                <a:spcPts val="1000"/>
              </a:lnSpc>
              <a:spcBef>
                <a:spcPts val="0"/>
              </a:spcBef>
              <a:spcAft>
                <a:spcPts val="0"/>
              </a:spcAft>
              <a:buClr>
                <a:srgbClr val="363534"/>
              </a:buClr>
              <a:buSzTx/>
              <a:buFont typeface="Arial" panose="020B0604020202020204" pitchFamily="34" charset="0"/>
              <a:buChar char="•"/>
              <a:tabLst/>
              <a:defRPr/>
            </a:pPr>
            <a:r>
              <a:rPr kumimoji="0" lang="en-US" sz="900"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Engineer in Training Certification (EIT)</a:t>
            </a:r>
            <a:endParaRPr kumimoji="0" sz="900"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p:txBody>
      </p:sp>
      <p:sp>
        <p:nvSpPr>
          <p:cNvPr id="15" name="Rectangle 14">
            <a:extLst>
              <a:ext uri="{FF2B5EF4-FFF2-40B4-BE49-F238E27FC236}">
                <a16:creationId xmlns:a16="http://schemas.microsoft.com/office/drawing/2014/main" id="{015EAF6B-99CE-4B46-8970-C84F35537098}"/>
              </a:ext>
            </a:extLst>
          </p:cNvPr>
          <p:cNvSpPr/>
          <p:nvPr/>
        </p:nvSpPr>
        <p:spPr>
          <a:xfrm>
            <a:off x="5374164" y="6015642"/>
            <a:ext cx="2344657"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232C65"/>
                </a:solidFill>
                <a:effectLst/>
                <a:uLnTx/>
                <a:uFillTx/>
                <a:latin typeface="Calibri" panose="020F0502020204030204" pitchFamily="34" charset="0"/>
                <a:ea typeface="Open Sans Condensed Condensed" pitchFamily="2" charset="0"/>
                <a:cs typeface="Calibri" panose="020F0502020204030204" pitchFamily="34" charset="0"/>
              </a:rPr>
              <a:t>Example Aligned Occupations   </a:t>
            </a:r>
          </a:p>
        </p:txBody>
      </p:sp>
      <p:sp>
        <p:nvSpPr>
          <p:cNvPr id="46" name="Double Bracket 45">
            <a:extLst>
              <a:ext uri="{FF2B5EF4-FFF2-40B4-BE49-F238E27FC236}">
                <a16:creationId xmlns:a16="http://schemas.microsoft.com/office/drawing/2014/main" id="{29723102-B029-6046-AE5F-B64631A4EF05}"/>
              </a:ext>
              <a:ext uri="{C183D7F6-B498-43B3-948B-1728B52AA6E4}">
                <adec:decorative xmlns:adec="http://schemas.microsoft.com/office/drawing/2017/decorative" val="1"/>
              </a:ext>
            </a:extLst>
          </p:cNvPr>
          <p:cNvSpPr/>
          <p:nvPr/>
        </p:nvSpPr>
        <p:spPr>
          <a:xfrm>
            <a:off x="5313593" y="6426831"/>
            <a:ext cx="1901952" cy="1105157"/>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5ECE42AF-E901-D54D-9617-6AE15DB37D6C}"/>
              </a:ext>
            </a:extLst>
          </p:cNvPr>
          <p:cNvSpPr txBox="1"/>
          <p:nvPr/>
        </p:nvSpPr>
        <p:spPr>
          <a:xfrm>
            <a:off x="5375841" y="6426831"/>
            <a:ext cx="1647259" cy="556884"/>
          </a:xfrm>
          <a:prstGeom prst="rect">
            <a:avLst/>
          </a:prstGeom>
          <a:noFill/>
        </p:spPr>
        <p:txBody>
          <a:bodyPr wrap="square" rtlCol="0">
            <a:noAutofit/>
          </a:bodyPr>
          <a:lstStyle/>
          <a:p>
            <a:pPr marL="0" marR="0" lvl="0" indent="0" algn="l" defTabSz="1341150" rtl="0" eaLnBrk="1" fontAlgn="auto" latinLnBrk="0" hangingPunct="1">
              <a:spcBef>
                <a:spcPts val="0"/>
              </a:spcBef>
              <a:spcAft>
                <a:spcPts val="0"/>
              </a:spcAft>
              <a:buClr>
                <a:prstClr val="black"/>
              </a:buClr>
              <a:buSzPts val="800"/>
              <a:buFontTx/>
              <a:buNone/>
              <a:tabLst/>
              <a:defRPr/>
            </a:pPr>
            <a:r>
              <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sym typeface="Calibri"/>
              </a:rPr>
              <a:t>Civil Engineering Technologists and Technicians</a:t>
            </a:r>
          </a:p>
        </p:txBody>
      </p:sp>
      <p:sp>
        <p:nvSpPr>
          <p:cNvPr id="31" name="TextBox 30">
            <a:extLst>
              <a:ext uri="{FF2B5EF4-FFF2-40B4-BE49-F238E27FC236}">
                <a16:creationId xmlns:a16="http://schemas.microsoft.com/office/drawing/2014/main" id="{6BC50869-F11E-6140-9A7D-20A0EA8F797B}"/>
              </a:ext>
            </a:extLst>
          </p:cNvPr>
          <p:cNvSpPr txBox="1"/>
          <p:nvPr/>
        </p:nvSpPr>
        <p:spPr>
          <a:xfrm>
            <a:off x="5379360" y="6923884"/>
            <a:ext cx="1939172" cy="556884"/>
          </a:xfrm>
          <a:prstGeom prst="rect">
            <a:avLst/>
          </a:prstGeom>
          <a:noFill/>
        </p:spPr>
        <p:txBody>
          <a:bodyPr wrap="square" rtlCol="0">
            <a:noAutofit/>
          </a:bodyPr>
          <a:lstStyle/>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$60,297</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899</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11%</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sp>
        <p:nvSpPr>
          <p:cNvPr id="45" name="Double Bracket 44">
            <a:extLst>
              <a:ext uri="{FF2B5EF4-FFF2-40B4-BE49-F238E27FC236}">
                <a16:creationId xmlns:a16="http://schemas.microsoft.com/office/drawing/2014/main" id="{3BA72D32-C034-BD46-AA07-443AFE5B1384}"/>
              </a:ext>
              <a:ext uri="{C183D7F6-B498-43B3-948B-1728B52AA6E4}">
                <adec:decorative xmlns:adec="http://schemas.microsoft.com/office/drawing/2017/decorative" val="1"/>
              </a:ext>
            </a:extLst>
          </p:cNvPr>
          <p:cNvSpPr/>
          <p:nvPr/>
        </p:nvSpPr>
        <p:spPr>
          <a:xfrm>
            <a:off x="5313594" y="7624623"/>
            <a:ext cx="1901952" cy="767719"/>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322A8830-FB08-DD4C-9E74-0415193C983F}"/>
              </a:ext>
            </a:extLst>
          </p:cNvPr>
          <p:cNvSpPr txBox="1"/>
          <p:nvPr/>
        </p:nvSpPr>
        <p:spPr>
          <a:xfrm>
            <a:off x="5384019" y="7620570"/>
            <a:ext cx="1504531" cy="238027"/>
          </a:xfrm>
          <a:prstGeom prst="rect">
            <a:avLst/>
          </a:prstGeom>
          <a:noFill/>
        </p:spPr>
        <p:txBody>
          <a:bodyPr wrap="square" rtlCol="0">
            <a:noAutofit/>
          </a:bodyPr>
          <a:lstStyle/>
          <a:p>
            <a:pPr marL="0" marR="0" lvl="0" indent="0" algn="l" defTabSz="1341150" rtl="0" eaLnBrk="1" fontAlgn="auto" latinLnBrk="0" hangingPunct="1">
              <a:lnSpc>
                <a:spcPct val="100000"/>
              </a:lnSpc>
              <a:spcBef>
                <a:spcPts val="0"/>
              </a:spcBef>
              <a:spcAft>
                <a:spcPts val="0"/>
              </a:spcAft>
              <a:buClr>
                <a:prstClr val="black"/>
              </a:buClr>
              <a:buSzPts val="800"/>
              <a:buFontTx/>
              <a:buNone/>
              <a:tabLst/>
              <a:defRPr/>
            </a:pPr>
            <a:r>
              <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sym typeface="Calibri"/>
              </a:rPr>
              <a:t>Civil Engineers</a:t>
            </a:r>
            <a:br>
              <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sym typeface="Calibri"/>
              </a:rPr>
            </a:br>
            <a:endPar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53A39835-03FC-214F-8A58-02640F31131C}"/>
              </a:ext>
            </a:extLst>
          </p:cNvPr>
          <p:cNvSpPr txBox="1"/>
          <p:nvPr/>
        </p:nvSpPr>
        <p:spPr>
          <a:xfrm>
            <a:off x="5381474" y="7780140"/>
            <a:ext cx="1468058" cy="573445"/>
          </a:xfrm>
          <a:prstGeom prst="rect">
            <a:avLst/>
          </a:prstGeom>
          <a:noFill/>
        </p:spPr>
        <p:txBody>
          <a:bodyPr wrap="square" rtlCol="0">
            <a:noAutofit/>
          </a:bodyPr>
          <a:lstStyle/>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$82,483</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2,223</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18</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32" name="Double Bracket 31">
            <a:extLst>
              <a:ext uri="{FF2B5EF4-FFF2-40B4-BE49-F238E27FC236}">
                <a16:creationId xmlns:a16="http://schemas.microsoft.com/office/drawing/2014/main" id="{C158C378-9848-B245-98F2-BA389079EE25}"/>
              </a:ext>
              <a:ext uri="{C183D7F6-B498-43B3-948B-1728B52AA6E4}">
                <adec:decorative xmlns:adec="http://schemas.microsoft.com/office/drawing/2017/decorative" val="1"/>
              </a:ext>
            </a:extLst>
          </p:cNvPr>
          <p:cNvSpPr/>
          <p:nvPr/>
        </p:nvSpPr>
        <p:spPr>
          <a:xfrm>
            <a:off x="5313594" y="8490535"/>
            <a:ext cx="1901952" cy="757415"/>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5" name="TextBox 34">
            <a:extLst>
              <a:ext uri="{FF2B5EF4-FFF2-40B4-BE49-F238E27FC236}">
                <a16:creationId xmlns:a16="http://schemas.microsoft.com/office/drawing/2014/main" id="{86836B01-57B0-8443-920B-F0A28CAAA2E7}"/>
              </a:ext>
            </a:extLst>
          </p:cNvPr>
          <p:cNvSpPr txBox="1"/>
          <p:nvPr/>
        </p:nvSpPr>
        <p:spPr>
          <a:xfrm>
            <a:off x="5380209" y="8488648"/>
            <a:ext cx="1534941" cy="198601"/>
          </a:xfrm>
          <a:prstGeom prst="rect">
            <a:avLst/>
          </a:prstGeom>
          <a:noFill/>
        </p:spPr>
        <p:txBody>
          <a:bodyPr wrap="square" rtlCol="0">
            <a:noAutofit/>
          </a:bodyPr>
          <a:lstStyle/>
          <a:p>
            <a:pPr marL="0" marR="0" lvl="0" indent="0" algn="l" defTabSz="1341150" rtl="0" eaLnBrk="1" fontAlgn="auto" latinLnBrk="0" hangingPunct="1">
              <a:lnSpc>
                <a:spcPct val="100000"/>
              </a:lnSpc>
              <a:spcBef>
                <a:spcPts val="0"/>
              </a:spcBef>
              <a:spcAft>
                <a:spcPts val="0"/>
              </a:spcAft>
              <a:buClr>
                <a:prstClr val="black"/>
              </a:buClr>
              <a:buSzPts val="800"/>
              <a:buFontTx/>
              <a:buNone/>
              <a:tabLst/>
              <a:defRPr/>
            </a:pPr>
            <a:r>
              <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sym typeface="Calibri"/>
              </a:rPr>
              <a:t>Mechanical Engineers</a:t>
            </a:r>
          </a:p>
        </p:txBody>
      </p:sp>
      <p:sp>
        <p:nvSpPr>
          <p:cNvPr id="38" name="TextBox 37">
            <a:extLst>
              <a:ext uri="{FF2B5EF4-FFF2-40B4-BE49-F238E27FC236}">
                <a16:creationId xmlns:a16="http://schemas.microsoft.com/office/drawing/2014/main" id="{0CF72ED8-415F-D540-AFCF-1D88EE060DD3}"/>
              </a:ext>
            </a:extLst>
          </p:cNvPr>
          <p:cNvSpPr txBox="1"/>
          <p:nvPr/>
        </p:nvSpPr>
        <p:spPr>
          <a:xfrm>
            <a:off x="5379066" y="8645706"/>
            <a:ext cx="1509484" cy="557647"/>
          </a:xfrm>
          <a:prstGeom prst="rect">
            <a:avLst/>
          </a:prstGeom>
          <a:noFill/>
        </p:spPr>
        <p:txBody>
          <a:bodyPr wrap="square" rtlCol="0">
            <a:noAutofit/>
          </a:bodyPr>
          <a:lstStyle/>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$103,189</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1,455</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19%</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effectLst/>
                <a:uLnTx/>
                <a:uFillTx/>
                <a:latin typeface="Calibri" panose="020F0502020204030204" pitchFamily="34" charset="0"/>
                <a:ea typeface="Open Sans Semibold" panose="020B0606030504020204" pitchFamily="34" charset="0"/>
                <a:cs typeface="Calibri" panose="020F0502020204030204" pitchFamily="34" charset="0"/>
              </a:rPr>
              <a:t>Engineering Foundations</a:t>
            </a: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4">
            <a:alphaModFix/>
          </a:blip>
          <a:srcRect/>
          <a:stretch/>
        </p:blipFill>
        <p:spPr>
          <a:xfrm>
            <a:off x="146880" y="9593506"/>
            <a:ext cx="705086" cy="352543"/>
          </a:xfrm>
          <a:prstGeom prst="rect">
            <a:avLst/>
          </a:prstGeom>
          <a:noFill/>
          <a:ln>
            <a:noFill/>
          </a:ln>
        </p:spPr>
      </p:pic>
      <p:sp>
        <p:nvSpPr>
          <p:cNvPr id="14" name="TextBox 2">
            <a:extLst>
              <a:ext uri="{FF2B5EF4-FFF2-40B4-BE49-F238E27FC236}">
                <a16:creationId xmlns:a16="http://schemas.microsoft.com/office/drawing/2014/main" id="{A70F6E95-8003-B142-A9FC-04557A922F61}"/>
              </a:ext>
            </a:extLst>
          </p:cNvPr>
          <p:cNvSpPr txBox="1"/>
          <p:nvPr/>
        </p:nvSpPr>
        <p:spPr>
          <a:xfrm>
            <a:off x="851966" y="9619818"/>
            <a:ext cx="3754879" cy="43858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850"/>
              </a:lnSpc>
            </a:pPr>
            <a:r>
              <a:rPr lang="en-US" sz="750" i="1" dirty="0">
                <a:solidFill>
                  <a:schemeClr val="tx2"/>
                </a:solidFill>
                <a:latin typeface="Calibri" panose="020F0502020204030204" pitchFamily="34" charset="0"/>
                <a:ea typeface="Open Sans ExtraBold" panose="020B0606030504020204" pitchFamily="34" charset="0"/>
                <a:cs typeface="Calibri" panose="020F0502020204030204" pitchFamily="34" charset="0"/>
              </a:rPr>
              <a:t>Successful completion of the Engineering Foundations program of study will fulfill requirements of  the STEM endorsement if the math and science requirements are met or the Business and Industry endorsement.</a:t>
            </a:r>
          </a:p>
        </p:txBody>
      </p:sp>
      <p:sp>
        <p:nvSpPr>
          <p:cNvPr id="16" name="TextBox 15">
            <a:extLst>
              <a:ext uri="{FF2B5EF4-FFF2-40B4-BE49-F238E27FC236}">
                <a16:creationId xmlns:a16="http://schemas.microsoft.com/office/drawing/2014/main" id="{0A76E482-0998-671E-30CC-5076307443A6}"/>
              </a:ext>
            </a:extLst>
          </p:cNvPr>
          <p:cNvSpPr txBox="1"/>
          <p:nvPr/>
        </p:nvSpPr>
        <p:spPr>
          <a:xfrm>
            <a:off x="4683475" y="9363935"/>
            <a:ext cx="3754879" cy="184666"/>
          </a:xfrm>
          <a:prstGeom prst="rect">
            <a:avLst/>
          </a:prstGeom>
          <a:noFill/>
        </p:spPr>
        <p:txBody>
          <a:bodyPr wrap="square" rtlCol="0">
            <a:spAutoFit/>
          </a:bodyPr>
          <a:lstStyle/>
          <a:p>
            <a:r>
              <a:rPr lang="en-US" sz="600" b="0" i="0" u="none" strike="noStrike" dirty="0">
                <a:solidFill>
                  <a:srgbClr val="000000"/>
                </a:solidFill>
                <a:effectLst/>
              </a:rPr>
              <a:t>Data Source: TexasWages, Texas Workforce Commission. Retrieved 3/8/2024.</a:t>
            </a:r>
            <a:endParaRPr lang="en-US" sz="600" dirty="0">
              <a:solidFill>
                <a:schemeClr val="tx2"/>
              </a:solidFill>
              <a:ea typeface="Open Sans Light" panose="020B0606030504020204" pitchFamily="34" charset="0"/>
              <a:cs typeface="Calibri" panose="020F0502020204030204" pitchFamily="34" charset="0"/>
            </a:endParaRPr>
          </a:p>
        </p:txBody>
      </p:sp>
      <p:pic>
        <p:nvPicPr>
          <p:cNvPr id="13" name="Picture 12">
            <a:extLst>
              <a:ext uri="{FF2B5EF4-FFF2-40B4-BE49-F238E27FC236}">
                <a16:creationId xmlns:a16="http://schemas.microsoft.com/office/drawing/2014/main" id="{F6F33075-D7BE-9844-B591-8634CC78455F}"/>
              </a:ext>
              <a:ext uri="{C183D7F6-B498-43B3-948B-1728B52AA6E4}">
                <adec:decorative xmlns:adec="http://schemas.microsoft.com/office/drawing/2017/decorative" val="0"/>
              </a:ext>
            </a:extLst>
          </p:cNvPr>
          <p:cNvPicPr>
            <a:picLocks noChangeAspect="1"/>
          </p:cNvPicPr>
          <p:nvPr/>
        </p:nvPicPr>
        <p:blipFill>
          <a:blip r:embed="rId5"/>
          <a:srcRect l="398" r="398"/>
          <a:stretch/>
        </p:blipFill>
        <p:spPr>
          <a:xfrm>
            <a:off x="4736238" y="9501837"/>
            <a:ext cx="493776" cy="497739"/>
          </a:xfrm>
          <a:prstGeom prst="rect">
            <a:avLst/>
          </a:prstGeom>
        </p:spPr>
      </p:pic>
      <p:sp>
        <p:nvSpPr>
          <p:cNvPr id="43" name="TextBox 42">
            <a:extLst>
              <a:ext uri="{FF2B5EF4-FFF2-40B4-BE49-F238E27FC236}">
                <a16:creationId xmlns:a16="http://schemas.microsoft.com/office/drawing/2014/main" id="{D7CE7F4C-068A-2546-9291-E776EDA7D48E}"/>
              </a:ext>
            </a:extLst>
          </p:cNvPr>
          <p:cNvSpPr txBox="1"/>
          <p:nvPr/>
        </p:nvSpPr>
        <p:spPr>
          <a:xfrm>
            <a:off x="5173167" y="9493368"/>
            <a:ext cx="2205504" cy="519438"/>
          </a:xfrm>
          <a:prstGeom prst="rect">
            <a:avLst/>
          </a:prstGeom>
          <a:noFill/>
        </p:spPr>
        <p:txBody>
          <a:bodyPr wrap="square" rtlCol="0">
            <a:spAutoFit/>
          </a:bodyPr>
          <a:lstStyle/>
          <a:p>
            <a:pPr lvl="0">
              <a:lnSpc>
                <a:spcPct val="108000"/>
              </a:lnSpc>
              <a:defRPr/>
            </a:pPr>
            <a:r>
              <a:rPr kumimoji="0" lang="en-US" sz="800" b="0" i="1" u="none" strike="noStrike" kern="1200" cap="none" spc="0" normalizeH="0" baseline="0" noProof="0" dirty="0">
                <a:ln>
                  <a:noFill/>
                </a:ln>
                <a:solidFill>
                  <a:srgbClr val="232C65"/>
                </a:solidFill>
                <a:effectLst/>
                <a:uLnTx/>
                <a:uFillTx/>
                <a:latin typeface="Calibri" panose="020F0502020204030204" pitchFamily="34" charset="0"/>
                <a:ea typeface="Open Sans ExtraBold" panose="020B0606030504020204" pitchFamily="34" charset="0"/>
                <a:cs typeface="Calibri" panose="020F0502020204030204" pitchFamily="34" charset="0"/>
              </a:rPr>
              <a:t>For more information visit: </a:t>
            </a:r>
            <a:r>
              <a:rPr lang="en-US" sz="600" dirty="0">
                <a:solidFill>
                  <a:srgbClr val="232C65"/>
                </a:solidFill>
                <a:latin typeface="Calibri" panose="020F0502020204030204" pitchFamily="34" charset="0"/>
                <a:ea typeface="Open Sans Light" panose="020B0606030504020204" pitchFamily="34" charset="0"/>
                <a:cs typeface="Calibri" panose="020F0502020204030204" pitchFamily="34" charset="0"/>
                <a:hlinkClick r:id="rId6"/>
              </a:rPr>
              <a:t>https://tea.texas.gov/academics/college-career-and-military-prep/career-and-technical-education/eng-engineering-foundations-extended.pdf</a:t>
            </a:r>
            <a:r>
              <a:rPr lang="en-US" sz="600" dirty="0">
                <a:solidFill>
                  <a:srgbClr val="232C65"/>
                </a:solidFill>
                <a:latin typeface="Calibri" panose="020F0502020204030204" pitchFamily="34" charset="0"/>
                <a:ea typeface="Open Sans Light" panose="020B0606030504020204" pitchFamily="34" charset="0"/>
                <a:cs typeface="Calibri" panose="020F0502020204030204" pitchFamily="34" charset="0"/>
              </a:rPr>
              <a:t> </a:t>
            </a:r>
            <a:endParaRPr kumimoji="0" lang="en-US" sz="600" b="0" i="1" u="none" strike="noStrike" kern="1200" cap="none" spc="0" normalizeH="0" baseline="0" noProof="0" dirty="0">
              <a:ln>
                <a:noFill/>
              </a:ln>
              <a:solidFill>
                <a:srgbClr val="232C65"/>
              </a:solidFill>
              <a:effectLst/>
              <a:uLnTx/>
              <a:uFillTx/>
              <a:latin typeface="Calibri" panose="020F0502020204030204" pitchFamily="34" charset="0"/>
              <a:ea typeface="Open Sans ExtraBold" panose="020B0606030504020204" pitchFamily="34" charset="0"/>
              <a:cs typeface="Calibri" panose="020F0502020204030204" pitchFamily="34" charset="0"/>
            </a:endParaRPr>
          </a:p>
        </p:txBody>
      </p:sp>
      <p:pic>
        <p:nvPicPr>
          <p:cNvPr id="39" name="Picture 38">
            <a:extLst>
              <a:ext uri="{FF2B5EF4-FFF2-40B4-BE49-F238E27FC236}">
                <a16:creationId xmlns:a16="http://schemas.microsoft.com/office/drawing/2014/main" id="{42F6463D-DDA7-F843-AB15-C2ABD0D5C64F}"/>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6972855" y="3333722"/>
            <a:ext cx="605870" cy="585216"/>
          </a:xfrm>
          <a:prstGeom prst="rect">
            <a:avLst/>
          </a:prstGeom>
        </p:spPr>
      </p:pic>
      <p:pic>
        <p:nvPicPr>
          <p:cNvPr id="49" name="Picture 48">
            <a:extLst>
              <a:ext uri="{FF2B5EF4-FFF2-40B4-BE49-F238E27FC236}">
                <a16:creationId xmlns:a16="http://schemas.microsoft.com/office/drawing/2014/main" id="{9C215D3E-B4C3-D846-AA02-4E77213044A2}"/>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52486" y="2211630"/>
            <a:ext cx="605870" cy="585216"/>
          </a:xfrm>
          <a:prstGeom prst="rect">
            <a:avLst/>
          </a:prstGeom>
        </p:spPr>
      </p:pic>
      <p:pic>
        <p:nvPicPr>
          <p:cNvPr id="41" name="Picture 40">
            <a:extLst>
              <a:ext uri="{FF2B5EF4-FFF2-40B4-BE49-F238E27FC236}">
                <a16:creationId xmlns:a16="http://schemas.microsoft.com/office/drawing/2014/main" id="{E87636A2-C85C-4446-99E9-B5ACC56AFC82}"/>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4770647" y="5924165"/>
            <a:ext cx="598826" cy="585216"/>
          </a:xfrm>
          <a:prstGeom prst="rect">
            <a:avLst/>
          </a:prstGeom>
        </p:spPr>
      </p:pic>
      <p:pic>
        <p:nvPicPr>
          <p:cNvPr id="50" name="Picture 49">
            <a:extLst>
              <a:ext uri="{FF2B5EF4-FFF2-40B4-BE49-F238E27FC236}">
                <a16:creationId xmlns:a16="http://schemas.microsoft.com/office/drawing/2014/main" id="{A5BA644F-4397-5748-93A4-F7EFB256B881}"/>
              </a:ext>
              <a:ext uri="{C183D7F6-B498-43B3-948B-1728B52AA6E4}">
                <adec:decorative xmlns:adec="http://schemas.microsoft.com/office/drawing/2017/decorative" val="1"/>
              </a:ext>
            </a:extLst>
          </p:cNvPr>
          <p:cNvPicPr>
            <a:picLocks noChangeAspect="1"/>
          </p:cNvPicPr>
          <p:nvPr/>
        </p:nvPicPr>
        <p:blipFill rotWithShape="1">
          <a:blip r:embed="rId10"/>
          <a:srcRect l="2636" t="38711" r="12113" b="29984"/>
          <a:stretch/>
        </p:blipFill>
        <p:spPr>
          <a:xfrm>
            <a:off x="4684094" y="2124544"/>
            <a:ext cx="3124882" cy="765440"/>
          </a:xfrm>
          <a:prstGeom prst="rect">
            <a:avLst/>
          </a:prstGeom>
        </p:spPr>
      </p:pic>
      <p:sp>
        <p:nvSpPr>
          <p:cNvPr id="40" name="TextBox 39">
            <a:extLst>
              <a:ext uri="{FF2B5EF4-FFF2-40B4-BE49-F238E27FC236}">
                <a16:creationId xmlns:a16="http://schemas.microsoft.com/office/drawing/2014/main" id="{05EC3910-5B28-9E41-92BC-22C404C9E407}"/>
              </a:ext>
            </a:extLst>
          </p:cNvPr>
          <p:cNvSpPr txBox="1"/>
          <p:nvPr/>
        </p:nvSpPr>
        <p:spPr>
          <a:xfrm>
            <a:off x="6688667" y="50463"/>
            <a:ext cx="4401776" cy="200055"/>
          </a:xfrm>
          <a:prstGeom prst="rect">
            <a:avLst/>
          </a:prstGeom>
          <a:noFill/>
        </p:spPr>
        <p:txBody>
          <a:bodyPr wrap="square">
            <a:spAutoFit/>
          </a:bodyPr>
          <a:lstStyle/>
          <a:p>
            <a:r>
              <a:rPr lang="en-US" sz="700" i="1" dirty="0"/>
              <a:t>Revised–November 2025</a:t>
            </a:r>
          </a:p>
        </p:txBody>
      </p:sp>
    </p:spTree>
    <p:extLst>
      <p:ext uri="{BB962C8B-B14F-4D97-AF65-F5344CB8AC3E}">
        <p14:creationId xmlns:p14="http://schemas.microsoft.com/office/powerpoint/2010/main" val="16977806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Engineering Foundations</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2</a:t>
            </a:r>
            <a:endParaRPr lang="en-US" sz="800" dirty="0">
              <a:solidFill>
                <a:schemeClr val="bg1"/>
              </a:solidFill>
            </a:endParaRPr>
          </a:p>
        </p:txBody>
      </p:sp>
      <p:sp>
        <p:nvSpPr>
          <p:cNvPr id="39" name="TextBox 38">
            <a:extLst>
              <a:ext uri="{FF2B5EF4-FFF2-40B4-BE49-F238E27FC236}">
                <a16:creationId xmlns:a16="http://schemas.microsoft.com/office/drawing/2014/main" id="{0D82E2C1-5515-FC4E-B6F2-EB16D6F05320}"/>
              </a:ext>
            </a:extLst>
          </p:cNvPr>
          <p:cNvSpPr txBox="1"/>
          <p:nvPr/>
        </p:nvSpPr>
        <p:spPr>
          <a:xfrm>
            <a:off x="136035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41" name="TextBox 40">
            <a:extLst>
              <a:ext uri="{FF2B5EF4-FFF2-40B4-BE49-F238E27FC236}">
                <a16:creationId xmlns:a16="http://schemas.microsoft.com/office/drawing/2014/main" id="{016FFF59-FA5E-994D-8DE3-7298E5ADA69E}"/>
              </a:ext>
            </a:extLst>
          </p:cNvPr>
          <p:cNvSpPr txBox="1"/>
          <p:nvPr/>
        </p:nvSpPr>
        <p:spPr>
          <a:xfrm>
            <a:off x="1375590" y="484048"/>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Engineering Foundations</a:t>
            </a:r>
            <a:endParaRPr kumimoji="0" lang="en-US" sz="17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53CAAE19-98A7-CE4E-903C-01D19008C594}"/>
              </a:ext>
            </a:extLst>
          </p:cNvPr>
          <p:cNvSpPr txBox="1"/>
          <p:nvPr/>
        </p:nvSpPr>
        <p:spPr>
          <a:xfrm>
            <a:off x="-746" y="1111004"/>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4" name="Round Diagonal Corner Rectangle 3">
            <a:extLst>
              <a:ext uri="{FF2B5EF4-FFF2-40B4-BE49-F238E27FC236}">
                <a16:creationId xmlns:a16="http://schemas.microsoft.com/office/drawing/2014/main" id="{1FC84E31-D3E9-4645-AA27-E5CE8D61FC16}"/>
              </a:ext>
              <a:ext uri="{C183D7F6-B498-43B3-948B-1728B52AA6E4}">
                <adec:decorative xmlns:adec="http://schemas.microsoft.com/office/drawing/2017/decorative" val="1"/>
              </a:ext>
            </a:extLst>
          </p:cNvPr>
          <p:cNvSpPr/>
          <p:nvPr/>
        </p:nvSpPr>
        <p:spPr>
          <a:xfrm rot="16200000">
            <a:off x="-121535" y="2090820"/>
            <a:ext cx="1126254" cy="411242"/>
          </a:xfrm>
          <a:prstGeom prst="round2DiagRect">
            <a:avLst/>
          </a:prstGeom>
          <a:solidFill>
            <a:srgbClr val="012169"/>
          </a:solidFill>
          <a:ln>
            <a:solidFill>
              <a:srgbClr val="0121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5" name="Google Shape;187;p2">
            <a:extLst>
              <a:ext uri="{FF2B5EF4-FFF2-40B4-BE49-F238E27FC236}">
                <a16:creationId xmlns:a16="http://schemas.microsoft.com/office/drawing/2014/main" id="{1C3E5367-D893-F547-8939-44BE478A0AB2}"/>
              </a:ext>
            </a:extLst>
          </p:cNvPr>
          <p:cNvSpPr txBox="1"/>
          <p:nvPr/>
        </p:nvSpPr>
        <p:spPr>
          <a:xfrm rot="16200000">
            <a:off x="-65257" y="2142573"/>
            <a:ext cx="1013698" cy="30773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38" name="Google Shape;188;p2">
            <a:extLst>
              <a:ext uri="{FF2B5EF4-FFF2-40B4-BE49-F238E27FC236}">
                <a16:creationId xmlns:a16="http://schemas.microsoft.com/office/drawing/2014/main" id="{E5FD0F7F-C689-CC49-A3D9-1F6883E368BE}"/>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785775473"/>
              </p:ext>
            </p:extLst>
          </p:nvPr>
        </p:nvGraphicFramePr>
        <p:xfrm>
          <a:off x="814457" y="1503694"/>
          <a:ext cx="6437376" cy="371250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3903870355"/>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extLst>
                  <a:ext uri="{0D108BD9-81ED-4DB2-BD59-A6C34878D82A}">
                    <a16:rowId xmlns:a16="http://schemas.microsoft.com/office/drawing/2014/main" val="10000"/>
                  </a:ext>
                </a:extLst>
              </a:tr>
              <a:tr h="354848">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Principles of Applied Engineering*</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13036200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0395393"/>
                  </a:ext>
                </a:extLst>
              </a:tr>
              <a:tr h="261964">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Physics for Engineering*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13037150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One credit of Algebra I and one credit of chemistry, physics, or Integrated Physics and Chemistry (IPC)</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72840064"/>
                  </a:ext>
                </a:extLst>
              </a:tr>
              <a:tr h="118644">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Introduction to Computer-Aided Design and Drafting*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13037350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Principles of Applied Engineering, Principles of Architecture and Design, or Principles of Manufacturing</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67516">
                <a:tc>
                  <a:txBody>
                    <a:bodyPr/>
                    <a:lstStyle/>
                    <a:p>
                      <a:pPr marL="0" marR="0" lvl="0" indent="0" algn="l" defTabSz="777240" rtl="0" eaLnBrk="1" fontAlgn="auto" latinLnBrk="0" hangingPunct="1">
                        <a:lnSpc>
                          <a:spcPts val="12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Design Process*</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ts val="12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12756001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200"/>
                        </a:lnSpc>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I</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Applied Engineering</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21" name="Round Diagonal Corner Rectangle 20">
            <a:extLst>
              <a:ext uri="{FF2B5EF4-FFF2-40B4-BE49-F238E27FC236}">
                <a16:creationId xmlns:a16="http://schemas.microsoft.com/office/drawing/2014/main" id="{02FF7C61-5889-014E-A200-83B321531DD7}"/>
              </a:ext>
              <a:ext uri="{C183D7F6-B498-43B3-948B-1728B52AA6E4}">
                <adec:decorative xmlns:adec="http://schemas.microsoft.com/office/drawing/2017/decorative" val="1"/>
              </a:ext>
            </a:extLst>
          </p:cNvPr>
          <p:cNvSpPr/>
          <p:nvPr/>
        </p:nvSpPr>
        <p:spPr>
          <a:xfrm rot="16200000">
            <a:off x="-122493" y="5919112"/>
            <a:ext cx="1126254" cy="41124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3" name="Google Shape;187;p2">
            <a:extLst>
              <a:ext uri="{FF2B5EF4-FFF2-40B4-BE49-F238E27FC236}">
                <a16:creationId xmlns:a16="http://schemas.microsoft.com/office/drawing/2014/main" id="{637971F6-B1B7-A64D-BA50-C97F2DEE90C7}"/>
              </a:ext>
            </a:extLst>
          </p:cNvPr>
          <p:cNvSpPr txBox="1"/>
          <p:nvPr/>
        </p:nvSpPr>
        <p:spPr>
          <a:xfrm rot="16200000">
            <a:off x="-66215" y="5970865"/>
            <a:ext cx="1013698" cy="307736"/>
          </a:xfrm>
          <a:prstGeom prst="rect">
            <a:avLst/>
          </a:prstGeom>
          <a:solidFill>
            <a:schemeClr val="accent1"/>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sz="14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55" name="Google Shape;188;p2">
            <a:extLst>
              <a:ext uri="{FF2B5EF4-FFF2-40B4-BE49-F238E27FC236}">
                <a16:creationId xmlns:a16="http://schemas.microsoft.com/office/drawing/2014/main" id="{C8ABB4AB-0B72-794F-BE18-FF28BD9BDE44}"/>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084892662"/>
              </p:ext>
            </p:extLst>
          </p:nvPr>
        </p:nvGraphicFramePr>
        <p:xfrm>
          <a:off x="814457" y="5396250"/>
          <a:ext cx="6437376" cy="304194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330543124"/>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r" rtl="0">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592195">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Intermediate Computer-Aided Design and Drafting</a:t>
                      </a:r>
                      <a:r>
                        <a:rPr lang="en-US" sz="1100" b="1" i="0" u="none" strike="noStrike" cap="none" dirty="0">
                          <a:solidFill>
                            <a:srgbClr val="012169"/>
                          </a:solidFill>
                          <a:latin typeface="Calibri" panose="020F0502020204030204" pitchFamily="34" charset="0"/>
                          <a:ea typeface="Open Sans SemiBold" pitchFamily="2" charset="0"/>
                          <a:cs typeface="Calibri" panose="020F0502020204030204" pitchFamily="34" charset="0"/>
                          <a:sym typeface="Calibri"/>
                        </a:rPr>
                        <a:t>*</a:t>
                      </a:r>
                      <a:endPar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rgbClr val="000000"/>
                        </a:buClr>
                        <a:buSzPts val="1000"/>
                        <a:buFont typeface="Calibri"/>
                        <a:buNone/>
                        <a:tabLst/>
                        <a:defRPr/>
                      </a:pPr>
                      <a:r>
                        <a:rPr kumimoji="0" lang="en-US" sz="10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13037360 (1 credit)</a:t>
                      </a:r>
                      <a:endParaRPr kumimoji="0" lang="en-US" sz="10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Architectural Design I, Introduction to Computer-Aided Design and Drafting, or Engineering Design and Presentation</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23871823"/>
                  </a:ext>
                </a:extLst>
              </a:tr>
              <a:tr h="592195">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Manufacturing Engineering Technology I*</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13032900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Algebra I</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1848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Robotics I*</a:t>
                      </a:r>
                    </a:p>
                    <a:p>
                      <a:pPr marL="9525" marR="0" lvl="0" indent="0" algn="l" defTabSz="1341150" rtl="0" eaLnBrk="1" fontAlgn="auto" latinLnBrk="0" hangingPunct="1">
                        <a:lnSpc>
                          <a:spcPct val="100000"/>
                        </a:lnSpc>
                        <a:spcBef>
                          <a:spcPts val="0"/>
                        </a:spcBef>
                        <a:spcAft>
                          <a:spcPts val="0"/>
                        </a:spcAft>
                        <a:buClr>
                          <a:srgbClr val="000000"/>
                        </a:buClr>
                        <a:buSzPts val="1000"/>
                        <a:buFont typeface="Calibri"/>
                        <a:buNone/>
                        <a:tabLst/>
                        <a:defRPr/>
                      </a:pPr>
                      <a:r>
                        <a:rPr kumimoji="0" lang="en-US" sz="10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13037000 (1 credit)</a:t>
                      </a:r>
                      <a:endParaRPr kumimoji="0" lang="en-US" sz="10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b="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Applied Engineering</a:t>
                      </a:r>
                      <a:endPar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endParaRP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82880">
                <a:tc>
                  <a:txBody>
                    <a:bodyPr/>
                    <a:lstStyle/>
                    <a:p>
                      <a:pPr marL="9525" marR="0" lvl="0" indent="0" algn="l" defTabSz="1341150" rtl="0" eaLnBrk="1" fontAlgn="auto" latinLnBrk="0" hangingPunct="1">
                        <a:lnSpc>
                          <a:spcPct val="100000"/>
                        </a:lnSpc>
                        <a:spcBef>
                          <a:spcPts val="0"/>
                        </a:spcBef>
                        <a:spcAft>
                          <a:spcPts val="0"/>
                        </a:spcAft>
                        <a:buClr>
                          <a:srgbClr val="000000"/>
                        </a:buClr>
                        <a:buSzPts val="1000"/>
                        <a:buFont typeface="Calibri"/>
                        <a:buNone/>
                        <a:tabLst/>
                        <a:defRPr/>
                      </a:pPr>
                      <a:r>
                        <a:rPr lang="en-US" sz="1000" b="1" i="1" u="none" strike="noStrike" cap="none" dirty="0">
                          <a:solidFill>
                            <a:schemeClr val="tx2"/>
                          </a:solidFill>
                          <a:latin typeface="Calibri" panose="020F0502020204030204" pitchFamily="34" charset="0"/>
                          <a:ea typeface="Open Sans Semibold" panose="020B0606030504020204" pitchFamily="34" charset="0"/>
                          <a:cs typeface="Calibri" panose="020F0502020204030204" pitchFamily="34" charset="0"/>
                        </a:rPr>
                        <a:t>Continued on next page</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5236418"/>
                  </a:ext>
                </a:extLst>
              </a:tr>
            </a:tbl>
          </a:graphicData>
        </a:graphic>
      </p:graphicFrame>
      <p:sp>
        <p:nvSpPr>
          <p:cNvPr id="45" name="TextBox 44">
            <a:extLst>
              <a:ext uri="{FF2B5EF4-FFF2-40B4-BE49-F238E27FC236}">
                <a16:creationId xmlns:a16="http://schemas.microsoft.com/office/drawing/2014/main" id="{B94E9B9A-E1E0-D7A7-99A7-EC8DC9C61860}"/>
              </a:ext>
            </a:extLst>
          </p:cNvPr>
          <p:cNvSpPr txBox="1"/>
          <p:nvPr/>
        </p:nvSpPr>
        <p:spPr>
          <a:xfrm>
            <a:off x="726217" y="8454921"/>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Engineering Foundations</a:t>
            </a:r>
          </a:p>
        </p:txBody>
      </p:sp>
      <p:sp>
        <p:nvSpPr>
          <p:cNvPr id="44" name="Google Shape;195;p2">
            <a:extLst>
              <a:ext uri="{FF2B5EF4-FFF2-40B4-BE49-F238E27FC236}">
                <a16:creationId xmlns:a16="http://schemas.microsoft.com/office/drawing/2014/main" id="{65EFCAB9-4FDC-7E46-855C-ABFD7C3E2622}"/>
              </a:ext>
            </a:extLst>
          </p:cNvPr>
          <p:cNvSpPr txBox="1"/>
          <p:nvPr/>
        </p:nvSpPr>
        <p:spPr>
          <a:xfrm>
            <a:off x="0" y="9233201"/>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c</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46" name="TextBox 45">
            <a:extLst>
              <a:ext uri="{FF2B5EF4-FFF2-40B4-BE49-F238E27FC236}">
                <a16:creationId xmlns:a16="http://schemas.microsoft.com/office/drawing/2014/main" id="{81FB98D7-FFF9-E3A9-4423-3EE0873AE90E}"/>
              </a:ext>
            </a:extLst>
          </p:cNvPr>
          <p:cNvSpPr txBox="1"/>
          <p:nvPr/>
        </p:nvSpPr>
        <p:spPr>
          <a:xfrm>
            <a:off x="1044317" y="9605929"/>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pic>
        <p:nvPicPr>
          <p:cNvPr id="25" name="Picture 24">
            <a:extLst>
              <a:ext uri="{FF2B5EF4-FFF2-40B4-BE49-F238E27FC236}">
                <a16:creationId xmlns:a16="http://schemas.microsoft.com/office/drawing/2014/main" id="{A88C3276-6125-7646-801B-738148266B04}"/>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97854" y="2670668"/>
            <a:ext cx="438912" cy="438912"/>
          </a:xfrm>
          <a:prstGeom prst="rect">
            <a:avLst/>
          </a:prstGeom>
        </p:spPr>
      </p:pic>
      <p:grpSp>
        <p:nvGrpSpPr>
          <p:cNvPr id="3" name="Group 2">
            <a:extLst>
              <a:ext uri="{FF2B5EF4-FFF2-40B4-BE49-F238E27FC236}">
                <a16:creationId xmlns:a16="http://schemas.microsoft.com/office/drawing/2014/main" id="{8DBEE6FF-B2B3-332F-4539-49123A4C53FF}"/>
              </a:ext>
              <a:ext uri="{C183D7F6-B498-43B3-948B-1728B52AA6E4}">
                <adec:decorative xmlns:adec="http://schemas.microsoft.com/office/drawing/2017/decorative" val="1"/>
              </a:ext>
            </a:extLst>
          </p:cNvPr>
          <p:cNvGrpSpPr/>
          <p:nvPr/>
        </p:nvGrpSpPr>
        <p:grpSpPr>
          <a:xfrm>
            <a:off x="5356003" y="1914385"/>
            <a:ext cx="1315390" cy="440817"/>
            <a:chOff x="5356676" y="2014321"/>
            <a:chExt cx="1315390" cy="440817"/>
          </a:xfrm>
        </p:grpSpPr>
        <p:pic>
          <p:nvPicPr>
            <p:cNvPr id="20" name="Picture 19" descr="Energy">
              <a:extLst>
                <a:ext uri="{FF2B5EF4-FFF2-40B4-BE49-F238E27FC236}">
                  <a16:creationId xmlns:a16="http://schemas.microsoft.com/office/drawing/2014/main" id="{39958689-F001-D54C-916A-0BA693B9A3CE}"/>
                </a:ext>
              </a:extLst>
            </p:cNvPr>
            <p:cNvPicPr>
              <a:picLocks noChangeAspect="1"/>
            </p:cNvPicPr>
            <p:nvPr/>
          </p:nvPicPr>
          <p:blipFill>
            <a:blip r:embed="rId9"/>
            <a:stretch>
              <a:fillRect/>
            </a:stretch>
          </p:blipFill>
          <p:spPr>
            <a:xfrm>
              <a:off x="5356676" y="2016226"/>
              <a:ext cx="438912" cy="438912"/>
            </a:xfrm>
            <a:prstGeom prst="rect">
              <a:avLst/>
            </a:prstGeom>
          </p:spPr>
        </p:pic>
        <p:pic>
          <p:nvPicPr>
            <p:cNvPr id="27" name="Picture 26" descr="Engineering&#10;">
              <a:extLst>
                <a:ext uri="{FF2B5EF4-FFF2-40B4-BE49-F238E27FC236}">
                  <a16:creationId xmlns:a16="http://schemas.microsoft.com/office/drawing/2014/main" id="{407EDE95-6AD9-7746-B8B2-B8399B2A3027}"/>
                </a:ext>
              </a:extLst>
            </p:cNvPr>
            <p:cNvPicPr>
              <a:picLocks noChangeAspect="1"/>
            </p:cNvPicPr>
            <p:nvPr/>
          </p:nvPicPr>
          <p:blipFill>
            <a:blip r:embed="rId8"/>
            <a:stretch>
              <a:fillRect/>
            </a:stretch>
          </p:blipFill>
          <p:spPr>
            <a:xfrm>
              <a:off x="5794242" y="2016226"/>
              <a:ext cx="438912" cy="438912"/>
            </a:xfrm>
            <a:prstGeom prst="rect">
              <a:avLst/>
            </a:prstGeom>
          </p:spPr>
        </p:pic>
        <p:pic>
          <p:nvPicPr>
            <p:cNvPr id="28" name="Picture 27" descr="Manufacturing">
              <a:extLst>
                <a:ext uri="{FF2B5EF4-FFF2-40B4-BE49-F238E27FC236}">
                  <a16:creationId xmlns:a16="http://schemas.microsoft.com/office/drawing/2014/main" id="{B8270E33-8803-4B48-B980-8E29EA55127D}"/>
                </a:ext>
              </a:extLst>
            </p:cNvPr>
            <p:cNvPicPr>
              <a:picLocks noChangeAspect="1"/>
            </p:cNvPicPr>
            <p:nvPr/>
          </p:nvPicPr>
          <p:blipFill>
            <a:blip r:embed="rId10"/>
            <a:stretch>
              <a:fillRect/>
            </a:stretch>
          </p:blipFill>
          <p:spPr>
            <a:xfrm>
              <a:off x="6233154" y="2014321"/>
              <a:ext cx="438912" cy="438912"/>
            </a:xfrm>
            <a:prstGeom prst="rect">
              <a:avLst/>
            </a:prstGeom>
          </p:spPr>
        </p:pic>
      </p:grpSp>
      <p:pic>
        <p:nvPicPr>
          <p:cNvPr id="30" name="Picture 29">
            <a:extLst>
              <a:ext uri="{FF2B5EF4-FFF2-40B4-BE49-F238E27FC236}">
                <a16:creationId xmlns:a16="http://schemas.microsoft.com/office/drawing/2014/main" id="{E7E3DE37-CEA2-1346-B0FB-6AD55FE5975D}"/>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6017310" y="6900127"/>
            <a:ext cx="438912" cy="438912"/>
          </a:xfrm>
          <a:prstGeom prst="rect">
            <a:avLst/>
          </a:prstGeom>
        </p:spPr>
      </p:pic>
      <p:pic>
        <p:nvPicPr>
          <p:cNvPr id="10" name="Picture 9">
            <a:extLst>
              <a:ext uri="{FF2B5EF4-FFF2-40B4-BE49-F238E27FC236}">
                <a16:creationId xmlns:a16="http://schemas.microsoft.com/office/drawing/2014/main" id="{E0CC692E-AB82-CE4C-36E7-862795A1C449}"/>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575580" y="7620126"/>
            <a:ext cx="438912" cy="438912"/>
          </a:xfrm>
          <a:prstGeom prst="rect">
            <a:avLst/>
          </a:prstGeom>
        </p:spPr>
      </p:pic>
      <p:pic>
        <p:nvPicPr>
          <p:cNvPr id="11" name="Picture 10">
            <a:extLst>
              <a:ext uri="{FF2B5EF4-FFF2-40B4-BE49-F238E27FC236}">
                <a16:creationId xmlns:a16="http://schemas.microsoft.com/office/drawing/2014/main" id="{32CBE501-CA1E-4201-0AF5-24B440750AEC}"/>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6015405" y="7617466"/>
            <a:ext cx="438912" cy="438912"/>
          </a:xfrm>
          <a:prstGeom prst="rect">
            <a:avLst/>
          </a:prstGeom>
        </p:spPr>
      </p:pic>
      <p:pic>
        <p:nvPicPr>
          <p:cNvPr id="48" name="Picture 47">
            <a:extLst>
              <a:ext uri="{FF2B5EF4-FFF2-40B4-BE49-F238E27FC236}">
                <a16:creationId xmlns:a16="http://schemas.microsoft.com/office/drawing/2014/main" id="{4DF4DF9D-B066-9645-BB18-3C472C563B16}"/>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93569" y="3639998"/>
            <a:ext cx="438912" cy="438912"/>
          </a:xfrm>
          <a:prstGeom prst="rect">
            <a:avLst/>
          </a:prstGeom>
        </p:spPr>
      </p:pic>
      <p:pic>
        <p:nvPicPr>
          <p:cNvPr id="49" name="Picture 48">
            <a:extLst>
              <a:ext uri="{FF2B5EF4-FFF2-40B4-BE49-F238E27FC236}">
                <a16:creationId xmlns:a16="http://schemas.microsoft.com/office/drawing/2014/main" id="{F75D488A-B042-DD85-D143-630321225E23}"/>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93569" y="4568000"/>
            <a:ext cx="438912" cy="438912"/>
          </a:xfrm>
          <a:prstGeom prst="rect">
            <a:avLst/>
          </a:prstGeom>
        </p:spPr>
      </p:pic>
      <p:pic>
        <p:nvPicPr>
          <p:cNvPr id="51" name="Picture 50">
            <a:extLst>
              <a:ext uri="{FF2B5EF4-FFF2-40B4-BE49-F238E27FC236}">
                <a16:creationId xmlns:a16="http://schemas.microsoft.com/office/drawing/2014/main" id="{CF243100-BA1E-8797-5484-9F05CF838628}"/>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95588" y="6030957"/>
            <a:ext cx="438912" cy="438912"/>
          </a:xfrm>
          <a:prstGeom prst="rect">
            <a:avLst/>
          </a:prstGeom>
        </p:spPr>
      </p:pic>
      <p:pic>
        <p:nvPicPr>
          <p:cNvPr id="52" name="Picture 51">
            <a:extLst>
              <a:ext uri="{FF2B5EF4-FFF2-40B4-BE49-F238E27FC236}">
                <a16:creationId xmlns:a16="http://schemas.microsoft.com/office/drawing/2014/main" id="{0C1DBA32-0199-95FE-9A57-E3C70D102041}"/>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576132" y="6901246"/>
            <a:ext cx="438912" cy="438912"/>
          </a:xfrm>
          <a:prstGeom prst="rect">
            <a:avLst/>
          </a:prstGeom>
        </p:spPr>
      </p:pic>
    </p:spTree>
    <p:extLst>
      <p:ext uri="{BB962C8B-B14F-4D97-AF65-F5344CB8AC3E}">
        <p14:creationId xmlns:p14="http://schemas.microsoft.com/office/powerpoint/2010/main" val="2674100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Engineering Foundations</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3</a:t>
            </a:r>
            <a:endParaRPr lang="en-US" sz="800" dirty="0">
              <a:solidFill>
                <a:schemeClr val="bg1"/>
              </a:solidFill>
            </a:endParaRPr>
          </a:p>
        </p:txBody>
      </p:sp>
      <p:sp>
        <p:nvSpPr>
          <p:cNvPr id="39" name="TextBox 38">
            <a:extLst>
              <a:ext uri="{FF2B5EF4-FFF2-40B4-BE49-F238E27FC236}">
                <a16:creationId xmlns:a16="http://schemas.microsoft.com/office/drawing/2014/main" id="{0D82E2C1-5515-FC4E-B6F2-EB16D6F05320}"/>
              </a:ext>
            </a:extLst>
          </p:cNvPr>
          <p:cNvSpPr txBox="1"/>
          <p:nvPr/>
        </p:nvSpPr>
        <p:spPr>
          <a:xfrm>
            <a:off x="136035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41" name="TextBox 40">
            <a:extLst>
              <a:ext uri="{FF2B5EF4-FFF2-40B4-BE49-F238E27FC236}">
                <a16:creationId xmlns:a16="http://schemas.microsoft.com/office/drawing/2014/main" id="{016FFF59-FA5E-994D-8DE3-7298E5ADA69E}"/>
              </a:ext>
            </a:extLst>
          </p:cNvPr>
          <p:cNvSpPr txBox="1"/>
          <p:nvPr/>
        </p:nvSpPr>
        <p:spPr>
          <a:xfrm>
            <a:off x="1375590" y="484048"/>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Engineering Foundations</a:t>
            </a:r>
            <a:endParaRPr kumimoji="0" lang="en-US" sz="17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53CAAE19-98A7-CE4E-903C-01D19008C594}"/>
              </a:ext>
            </a:extLst>
          </p:cNvPr>
          <p:cNvSpPr txBox="1"/>
          <p:nvPr/>
        </p:nvSpPr>
        <p:spPr>
          <a:xfrm>
            <a:off x="-746" y="1111004"/>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21" name="Round Diagonal Corner Rectangle 20">
            <a:extLst>
              <a:ext uri="{FF2B5EF4-FFF2-40B4-BE49-F238E27FC236}">
                <a16:creationId xmlns:a16="http://schemas.microsoft.com/office/drawing/2014/main" id="{02FF7C61-5889-014E-A200-83B321531DD7}"/>
              </a:ext>
              <a:ext uri="{C183D7F6-B498-43B3-948B-1728B52AA6E4}">
                <adec:decorative xmlns:adec="http://schemas.microsoft.com/office/drawing/2017/decorative" val="1"/>
              </a:ext>
            </a:extLst>
          </p:cNvPr>
          <p:cNvSpPr/>
          <p:nvPr/>
        </p:nvSpPr>
        <p:spPr>
          <a:xfrm rot="16200000">
            <a:off x="-119953" y="2090457"/>
            <a:ext cx="1126254" cy="41124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3" name="Google Shape;187;p2">
            <a:extLst>
              <a:ext uri="{FF2B5EF4-FFF2-40B4-BE49-F238E27FC236}">
                <a16:creationId xmlns:a16="http://schemas.microsoft.com/office/drawing/2014/main" id="{637971F6-B1B7-A64D-BA50-C97F2DEE90C7}"/>
              </a:ext>
            </a:extLst>
          </p:cNvPr>
          <p:cNvSpPr txBox="1"/>
          <p:nvPr/>
        </p:nvSpPr>
        <p:spPr>
          <a:xfrm rot="16200000">
            <a:off x="-63675" y="2142210"/>
            <a:ext cx="1013698" cy="307736"/>
          </a:xfrm>
          <a:prstGeom prst="rect">
            <a:avLst/>
          </a:prstGeom>
          <a:solidFill>
            <a:schemeClr val="accent1"/>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sz="14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55" name="Google Shape;188;p2">
            <a:extLst>
              <a:ext uri="{FF2B5EF4-FFF2-40B4-BE49-F238E27FC236}">
                <a16:creationId xmlns:a16="http://schemas.microsoft.com/office/drawing/2014/main" id="{C8ABB4AB-0B72-794F-BE18-FF28BD9BDE44}"/>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312098375"/>
              </p:ext>
            </p:extLst>
          </p:nvPr>
        </p:nvGraphicFramePr>
        <p:xfrm>
          <a:off x="814457" y="1576739"/>
          <a:ext cx="6437376" cy="160936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330543124"/>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r" rtl="0">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540375">
                <a:tc>
                  <a:txBody>
                    <a:bodyPr/>
                    <a:lstStyle/>
                    <a:p>
                      <a:pPr marL="0" marR="0" lvl="0" indent="0" algn="l" rtl="0">
                        <a:lnSpc>
                          <a:spcPct val="100000"/>
                        </a:lnSpc>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Project Management*</a:t>
                      </a:r>
                    </a:p>
                    <a:p>
                      <a:pPr marL="0" marR="0" lvl="0" indent="0" algn="l" rtl="0">
                        <a:lnSpc>
                          <a:spcPct val="100000"/>
                        </a:lnSpc>
                        <a:spcBef>
                          <a:spcPts val="0"/>
                        </a:spcBef>
                        <a:spcAft>
                          <a:spcPts val="0"/>
                        </a:spcAft>
                        <a:buClr>
                          <a:schemeClr val="dk1"/>
                        </a:buClr>
                        <a:buSzPts val="1000"/>
                        <a:buFont typeface="Calibri"/>
                        <a:buNone/>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12756060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ct val="100000"/>
                        </a:lnSpc>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I</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English II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72930506"/>
                  </a:ext>
                </a:extLst>
              </a:tr>
              <a:tr h="495300">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Aerospace </a:t>
                      </a:r>
                      <a:r>
                        <a:rPr lang="en-US" sz="1100" b="1" i="0" u="none" strike="noStrike" cap="none">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Design I*</a:t>
                      </a:r>
                      <a:endPar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endParaRPr>
                    </a:p>
                    <a:p>
                      <a:pPr marL="0" marR="0" lvl="0" indent="0" algn="l" rtl="0">
                        <a:lnSpc>
                          <a:spcPts val="1000"/>
                        </a:lnSpc>
                        <a:spcBef>
                          <a:spcPts val="0"/>
                        </a:spcBef>
                        <a:spcAft>
                          <a:spcPts val="0"/>
                        </a:spcAft>
                        <a:buClr>
                          <a:schemeClr val="dk1"/>
                        </a:buClr>
                        <a:buSzPts val="1000"/>
                        <a:buFont typeface="Calibri"/>
                        <a:buNone/>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12756040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I</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Geometry</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717174"/>
                  </a:ext>
                </a:extLst>
              </a:tr>
            </a:tbl>
          </a:graphicData>
        </a:graphic>
      </p:graphicFrame>
      <p:sp>
        <p:nvSpPr>
          <p:cNvPr id="7" name="Round Diagonal Corner Rectangle 26">
            <a:extLst>
              <a:ext uri="{FF2B5EF4-FFF2-40B4-BE49-F238E27FC236}">
                <a16:creationId xmlns:a16="http://schemas.microsoft.com/office/drawing/2014/main" id="{D2DC01C9-E458-61AA-3F46-0F9AE33F9F14}"/>
              </a:ext>
              <a:ext uri="{C183D7F6-B498-43B3-948B-1728B52AA6E4}">
                <adec:decorative xmlns:adec="http://schemas.microsoft.com/office/drawing/2017/decorative" val="1"/>
              </a:ext>
            </a:extLst>
          </p:cNvPr>
          <p:cNvSpPr/>
          <p:nvPr/>
        </p:nvSpPr>
        <p:spPr>
          <a:xfrm rot="16200000">
            <a:off x="-121527" y="3896279"/>
            <a:ext cx="1126254" cy="411242"/>
          </a:xfrm>
          <a:prstGeom prst="round2DiagRect">
            <a:avLst/>
          </a:prstGeom>
          <a:solidFill>
            <a:srgbClr val="363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13" name="Google Shape;187;p2">
            <a:extLst>
              <a:ext uri="{FF2B5EF4-FFF2-40B4-BE49-F238E27FC236}">
                <a16:creationId xmlns:a16="http://schemas.microsoft.com/office/drawing/2014/main" id="{B803BA10-8E9C-2E5E-E69F-4D000278B34C}"/>
              </a:ext>
            </a:extLst>
          </p:cNvPr>
          <p:cNvSpPr txBox="1"/>
          <p:nvPr/>
        </p:nvSpPr>
        <p:spPr>
          <a:xfrm rot="16200000">
            <a:off x="-65249" y="3963934"/>
            <a:ext cx="1013698" cy="307736"/>
          </a:xfrm>
          <a:prstGeom prst="rect">
            <a:avLst/>
          </a:prstGeom>
          <a:solidFill>
            <a:srgbClr val="363534"/>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5" name="Google Shape;188;p2">
            <a:extLst>
              <a:ext uri="{FF2B5EF4-FFF2-40B4-BE49-F238E27FC236}">
                <a16:creationId xmlns:a16="http://schemas.microsoft.com/office/drawing/2014/main" id="{D071A615-4D18-E179-6440-F9798E17287F}"/>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070175897"/>
              </p:ext>
            </p:extLst>
          </p:nvPr>
        </p:nvGraphicFramePr>
        <p:xfrm>
          <a:off x="812344" y="3374673"/>
          <a:ext cx="6437376" cy="5072603"/>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4271131778"/>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623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extLst>
                  <a:ext uri="{0D108BD9-81ED-4DB2-BD59-A6C34878D82A}">
                    <a16:rowId xmlns:a16="http://schemas.microsoft.com/office/drawing/2014/main" val="10000"/>
                  </a:ext>
                </a:extLst>
              </a:tr>
              <a:tr h="32223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Design and Presentation*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13036500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kern="1200" dirty="0">
                          <a:solidFill>
                            <a:schemeClr val="tx1"/>
                          </a:solidFill>
                          <a:effectLst/>
                          <a:latin typeface="Calibri" panose="020F0502020204030204" pitchFamily="34" charset="0"/>
                          <a:ea typeface="+mn-ea"/>
                          <a:cs typeface="Calibri" panose="020F0502020204030204" pitchFamily="34" charset="0"/>
                        </a:rPr>
                        <a:t>Algebra I and at least one credit in a course from the Engineering career cluster</a:t>
                      </a:r>
                      <a:endPar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Principles of Applied Engineering</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78846">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Robotics II*</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13037050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Robotics l</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2924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Mathematics*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13036700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II</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8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7051089"/>
                  </a:ext>
                </a:extLst>
              </a:tr>
              <a:tr h="601970">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Science*</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13037500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l, one credit in biology, and at least one credit in a course from the Engineering career cluster</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Geometry, Integrated Physics and Chemistry (IPC), one credit in chemistry, or one credit in physics</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8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67557730"/>
                  </a:ext>
                </a:extLst>
              </a:tr>
              <a:tr h="37968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Digital Electronics*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13037600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I and Geometry</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8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27012578"/>
                  </a:ext>
                </a:extLst>
              </a:tr>
              <a:tr h="196850">
                <a:tc>
                  <a:txBody>
                    <a:bodyPr/>
                    <a:lstStyle/>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1" i="1" u="none" strike="noStrike" cap="none" dirty="0">
                          <a:solidFill>
                            <a:schemeClr val="tx2"/>
                          </a:solidFill>
                          <a:latin typeface="Calibri" panose="020F0502020204030204" pitchFamily="34" charset="0"/>
                          <a:ea typeface="Open Sans Semibold" panose="020B0606030504020204" pitchFamily="34" charset="0"/>
                          <a:cs typeface="Calibri" panose="020F0502020204030204" pitchFamily="34" charset="0"/>
                        </a:rPr>
                        <a:t>Continued on next page</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r>
                        <a:rPr lang="en-US" sz="900"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19015685"/>
                  </a:ext>
                </a:extLst>
              </a:tr>
            </a:tbl>
          </a:graphicData>
        </a:graphic>
      </p:graphicFrame>
      <p:sp>
        <p:nvSpPr>
          <p:cNvPr id="51" name="TextBox 50">
            <a:extLst>
              <a:ext uri="{FF2B5EF4-FFF2-40B4-BE49-F238E27FC236}">
                <a16:creationId xmlns:a16="http://schemas.microsoft.com/office/drawing/2014/main" id="{F028B454-30E1-B83F-DB5E-F9EF50011A5A}"/>
              </a:ext>
            </a:extLst>
          </p:cNvPr>
          <p:cNvSpPr txBox="1"/>
          <p:nvPr/>
        </p:nvSpPr>
        <p:spPr>
          <a:xfrm>
            <a:off x="714016" y="8447276"/>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50" name="Google Shape;195;p2">
            <a:extLst>
              <a:ext uri="{FF2B5EF4-FFF2-40B4-BE49-F238E27FC236}">
                <a16:creationId xmlns:a16="http://schemas.microsoft.com/office/drawing/2014/main" id="{8839BF1C-1E56-42D6-F17B-6AE74A8C5499}"/>
              </a:ext>
            </a:extLst>
          </p:cNvPr>
          <p:cNvSpPr txBox="1"/>
          <p:nvPr/>
        </p:nvSpPr>
        <p:spPr>
          <a:xfrm>
            <a:off x="0" y="9233201"/>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c</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52" name="TextBox 51">
            <a:extLst>
              <a:ext uri="{FF2B5EF4-FFF2-40B4-BE49-F238E27FC236}">
                <a16:creationId xmlns:a16="http://schemas.microsoft.com/office/drawing/2014/main" id="{7E2A2D4A-4566-8831-C45B-0BF5C0D12472}"/>
              </a:ext>
            </a:extLst>
          </p:cNvPr>
          <p:cNvSpPr txBox="1"/>
          <p:nvPr/>
        </p:nvSpPr>
        <p:spPr>
          <a:xfrm>
            <a:off x="1044317" y="9605929"/>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Engineering Foundations</a:t>
            </a:r>
          </a:p>
        </p:txBody>
      </p:sp>
      <p:pic>
        <p:nvPicPr>
          <p:cNvPr id="42" name="Picture 41">
            <a:extLst>
              <a:ext uri="{FF2B5EF4-FFF2-40B4-BE49-F238E27FC236}">
                <a16:creationId xmlns:a16="http://schemas.microsoft.com/office/drawing/2014/main" id="{501F77A1-7B5D-E24C-A062-024FE37F08E7}"/>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94483" y="2014229"/>
            <a:ext cx="438912" cy="438912"/>
          </a:xfrm>
          <a:prstGeom prst="rect">
            <a:avLst/>
          </a:prstGeom>
        </p:spPr>
      </p:pic>
      <p:grpSp>
        <p:nvGrpSpPr>
          <p:cNvPr id="4" name="Group 3">
            <a:extLst>
              <a:ext uri="{FF2B5EF4-FFF2-40B4-BE49-F238E27FC236}">
                <a16:creationId xmlns:a16="http://schemas.microsoft.com/office/drawing/2014/main" id="{F8DA832C-2349-AAC8-72B2-5E2F96211566}"/>
              </a:ext>
              <a:ext uri="{C183D7F6-B498-43B3-948B-1728B52AA6E4}">
                <adec:decorative xmlns:adec="http://schemas.microsoft.com/office/drawing/2017/decorative" val="1"/>
              </a:ext>
            </a:extLst>
          </p:cNvPr>
          <p:cNvGrpSpPr/>
          <p:nvPr/>
        </p:nvGrpSpPr>
        <p:grpSpPr>
          <a:xfrm>
            <a:off x="5572761" y="3877514"/>
            <a:ext cx="881946" cy="440817"/>
            <a:chOff x="5575027" y="4039000"/>
            <a:chExt cx="881946" cy="440817"/>
          </a:xfrm>
        </p:grpSpPr>
        <p:pic>
          <p:nvPicPr>
            <p:cNvPr id="31" name="Picture 30" descr="Engineering&#10;">
              <a:extLst>
                <a:ext uri="{FF2B5EF4-FFF2-40B4-BE49-F238E27FC236}">
                  <a16:creationId xmlns:a16="http://schemas.microsoft.com/office/drawing/2014/main" id="{EFBD6D2E-901B-3E4B-888B-D86E2536DFFC}"/>
                </a:ext>
              </a:extLst>
            </p:cNvPr>
            <p:cNvPicPr>
              <a:picLocks noChangeAspect="1"/>
            </p:cNvPicPr>
            <p:nvPr/>
          </p:nvPicPr>
          <p:blipFill>
            <a:blip r:embed="rId8"/>
            <a:stretch>
              <a:fillRect/>
            </a:stretch>
          </p:blipFill>
          <p:spPr>
            <a:xfrm>
              <a:off x="5575027" y="4040905"/>
              <a:ext cx="438912" cy="438912"/>
            </a:xfrm>
            <a:prstGeom prst="rect">
              <a:avLst/>
            </a:prstGeom>
          </p:spPr>
        </p:pic>
        <p:pic>
          <p:nvPicPr>
            <p:cNvPr id="32" name="Picture 31" descr="Manufacturing">
              <a:extLst>
                <a:ext uri="{FF2B5EF4-FFF2-40B4-BE49-F238E27FC236}">
                  <a16:creationId xmlns:a16="http://schemas.microsoft.com/office/drawing/2014/main" id="{0AC8FF3C-6868-CB42-A595-5B0175D5498B}"/>
                </a:ext>
              </a:extLst>
            </p:cNvPr>
            <p:cNvPicPr>
              <a:picLocks noChangeAspect="1"/>
            </p:cNvPicPr>
            <p:nvPr/>
          </p:nvPicPr>
          <p:blipFill>
            <a:blip r:embed="rId9"/>
            <a:stretch>
              <a:fillRect/>
            </a:stretch>
          </p:blipFill>
          <p:spPr>
            <a:xfrm>
              <a:off x="6018061" y="4039000"/>
              <a:ext cx="438912" cy="438912"/>
            </a:xfrm>
            <a:prstGeom prst="rect">
              <a:avLst/>
            </a:prstGeom>
          </p:spPr>
        </p:pic>
      </p:grpSp>
      <p:grpSp>
        <p:nvGrpSpPr>
          <p:cNvPr id="3" name="Group 2">
            <a:extLst>
              <a:ext uri="{FF2B5EF4-FFF2-40B4-BE49-F238E27FC236}">
                <a16:creationId xmlns:a16="http://schemas.microsoft.com/office/drawing/2014/main" id="{448D915E-BB4B-0609-BD86-2E1E224D0A08}"/>
              </a:ext>
              <a:ext uri="{C183D7F6-B498-43B3-948B-1728B52AA6E4}">
                <adec:decorative xmlns:adec="http://schemas.microsoft.com/office/drawing/2017/decorative" val="1"/>
              </a:ext>
            </a:extLst>
          </p:cNvPr>
          <p:cNvGrpSpPr/>
          <p:nvPr/>
        </p:nvGrpSpPr>
        <p:grpSpPr>
          <a:xfrm>
            <a:off x="5350793" y="7633606"/>
            <a:ext cx="1321759" cy="441452"/>
            <a:chOff x="5354452" y="7560724"/>
            <a:chExt cx="1321759" cy="441452"/>
          </a:xfrm>
        </p:grpSpPr>
        <p:pic>
          <p:nvPicPr>
            <p:cNvPr id="34" name="Picture 33" descr="Engineering&#10;">
              <a:extLst>
                <a:ext uri="{FF2B5EF4-FFF2-40B4-BE49-F238E27FC236}">
                  <a16:creationId xmlns:a16="http://schemas.microsoft.com/office/drawing/2014/main" id="{313F79D4-6DE1-3C40-850D-E4CE28A5A85B}"/>
                </a:ext>
              </a:extLst>
            </p:cNvPr>
            <p:cNvPicPr>
              <a:picLocks noChangeAspect="1"/>
            </p:cNvPicPr>
            <p:nvPr/>
          </p:nvPicPr>
          <p:blipFill>
            <a:blip r:embed="rId8"/>
            <a:stretch>
              <a:fillRect/>
            </a:stretch>
          </p:blipFill>
          <p:spPr>
            <a:xfrm>
              <a:off x="5795904" y="7563264"/>
              <a:ext cx="438912" cy="438912"/>
            </a:xfrm>
            <a:prstGeom prst="rect">
              <a:avLst/>
            </a:prstGeom>
          </p:spPr>
        </p:pic>
        <p:pic>
          <p:nvPicPr>
            <p:cNvPr id="44" name="Picture 43" descr="Energy">
              <a:extLst>
                <a:ext uri="{FF2B5EF4-FFF2-40B4-BE49-F238E27FC236}">
                  <a16:creationId xmlns:a16="http://schemas.microsoft.com/office/drawing/2014/main" id="{3376B296-1964-3E48-8D9A-3834D427767D}"/>
                </a:ext>
              </a:extLst>
            </p:cNvPr>
            <p:cNvPicPr>
              <a:picLocks noChangeAspect="1"/>
            </p:cNvPicPr>
            <p:nvPr/>
          </p:nvPicPr>
          <p:blipFill>
            <a:blip r:embed="rId10"/>
            <a:stretch>
              <a:fillRect/>
            </a:stretch>
          </p:blipFill>
          <p:spPr>
            <a:xfrm>
              <a:off x="5354452" y="7563264"/>
              <a:ext cx="438912" cy="438912"/>
            </a:xfrm>
            <a:prstGeom prst="rect">
              <a:avLst/>
            </a:prstGeom>
          </p:spPr>
        </p:pic>
        <p:pic>
          <p:nvPicPr>
            <p:cNvPr id="49" name="Picture 48" descr="Manufacturing">
              <a:extLst>
                <a:ext uri="{FF2B5EF4-FFF2-40B4-BE49-F238E27FC236}">
                  <a16:creationId xmlns:a16="http://schemas.microsoft.com/office/drawing/2014/main" id="{94495DDB-C372-9FBB-FA5F-A6374398A2B3}"/>
                </a:ext>
              </a:extLst>
            </p:cNvPr>
            <p:cNvPicPr>
              <a:picLocks noChangeAspect="1"/>
            </p:cNvPicPr>
            <p:nvPr/>
          </p:nvPicPr>
          <p:blipFill>
            <a:blip r:embed="rId9"/>
            <a:stretch>
              <a:fillRect/>
            </a:stretch>
          </p:blipFill>
          <p:spPr>
            <a:xfrm>
              <a:off x="6237299" y="7560724"/>
              <a:ext cx="438912" cy="438912"/>
            </a:xfrm>
            <a:prstGeom prst="rect">
              <a:avLst/>
            </a:prstGeom>
          </p:spPr>
        </p:pic>
      </p:grpSp>
      <p:grpSp>
        <p:nvGrpSpPr>
          <p:cNvPr id="6" name="Group 5">
            <a:extLst>
              <a:ext uri="{FF2B5EF4-FFF2-40B4-BE49-F238E27FC236}">
                <a16:creationId xmlns:a16="http://schemas.microsoft.com/office/drawing/2014/main" id="{C1BDCA8D-717B-D28E-1AB7-0A04FE1C1914}"/>
              </a:ext>
              <a:ext uri="{C183D7F6-B498-43B3-948B-1728B52AA6E4}">
                <adec:decorative xmlns:adec="http://schemas.microsoft.com/office/drawing/2017/decorative" val="1"/>
              </a:ext>
            </a:extLst>
          </p:cNvPr>
          <p:cNvGrpSpPr/>
          <p:nvPr/>
        </p:nvGrpSpPr>
        <p:grpSpPr>
          <a:xfrm>
            <a:off x="5579148" y="4804892"/>
            <a:ext cx="879729" cy="440817"/>
            <a:chOff x="5574978" y="4917657"/>
            <a:chExt cx="879729" cy="440817"/>
          </a:xfrm>
        </p:grpSpPr>
        <p:pic>
          <p:nvPicPr>
            <p:cNvPr id="54" name="Picture 53" descr="Engineering&#10;">
              <a:extLst>
                <a:ext uri="{FF2B5EF4-FFF2-40B4-BE49-F238E27FC236}">
                  <a16:creationId xmlns:a16="http://schemas.microsoft.com/office/drawing/2014/main" id="{6AD2C015-1036-A0A0-ABDC-59F05B7670D2}"/>
                </a:ext>
              </a:extLst>
            </p:cNvPr>
            <p:cNvPicPr>
              <a:picLocks noChangeAspect="1"/>
            </p:cNvPicPr>
            <p:nvPr/>
          </p:nvPicPr>
          <p:blipFill>
            <a:blip r:embed="rId8"/>
            <a:stretch>
              <a:fillRect/>
            </a:stretch>
          </p:blipFill>
          <p:spPr>
            <a:xfrm>
              <a:off x="5574978" y="4919562"/>
              <a:ext cx="438912" cy="438912"/>
            </a:xfrm>
            <a:prstGeom prst="rect">
              <a:avLst/>
            </a:prstGeom>
          </p:spPr>
        </p:pic>
        <p:pic>
          <p:nvPicPr>
            <p:cNvPr id="56" name="Picture 55" descr="Manufacturing">
              <a:extLst>
                <a:ext uri="{FF2B5EF4-FFF2-40B4-BE49-F238E27FC236}">
                  <a16:creationId xmlns:a16="http://schemas.microsoft.com/office/drawing/2014/main" id="{8A465010-7A22-1CB2-908F-133EF3CB5786}"/>
                </a:ext>
              </a:extLst>
            </p:cNvPr>
            <p:cNvPicPr>
              <a:picLocks noChangeAspect="1"/>
            </p:cNvPicPr>
            <p:nvPr/>
          </p:nvPicPr>
          <p:blipFill>
            <a:blip r:embed="rId9"/>
            <a:stretch>
              <a:fillRect/>
            </a:stretch>
          </p:blipFill>
          <p:spPr>
            <a:xfrm>
              <a:off x="6015795" y="4917657"/>
              <a:ext cx="438912" cy="438912"/>
            </a:xfrm>
            <a:prstGeom prst="rect">
              <a:avLst/>
            </a:prstGeom>
          </p:spPr>
        </p:pic>
      </p:grpSp>
      <p:pic>
        <p:nvPicPr>
          <p:cNvPr id="57" name="Picture 56">
            <a:extLst>
              <a:ext uri="{FF2B5EF4-FFF2-40B4-BE49-F238E27FC236}">
                <a16:creationId xmlns:a16="http://schemas.microsoft.com/office/drawing/2014/main" id="{065F6EDE-66E5-599A-4EF6-1E24575D5636}"/>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94483" y="5484075"/>
            <a:ext cx="438912" cy="438912"/>
          </a:xfrm>
          <a:prstGeom prst="rect">
            <a:avLst/>
          </a:prstGeom>
        </p:spPr>
      </p:pic>
      <p:pic>
        <p:nvPicPr>
          <p:cNvPr id="58" name="Picture 57">
            <a:extLst>
              <a:ext uri="{FF2B5EF4-FFF2-40B4-BE49-F238E27FC236}">
                <a16:creationId xmlns:a16="http://schemas.microsoft.com/office/drawing/2014/main" id="{C2BE6837-6F19-2FEC-E3EF-F63E2095A778}"/>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801144" y="6488339"/>
            <a:ext cx="438912" cy="438912"/>
          </a:xfrm>
          <a:prstGeom prst="rect">
            <a:avLst/>
          </a:prstGeom>
        </p:spPr>
      </p:pic>
      <p:grpSp>
        <p:nvGrpSpPr>
          <p:cNvPr id="8" name="Group 7">
            <a:extLst>
              <a:ext uri="{FF2B5EF4-FFF2-40B4-BE49-F238E27FC236}">
                <a16:creationId xmlns:a16="http://schemas.microsoft.com/office/drawing/2014/main" id="{2FCA5E09-F30F-2F34-D814-335CEBE76DD6}"/>
              </a:ext>
              <a:ext uri="{C183D7F6-B498-43B3-948B-1728B52AA6E4}">
                <adec:decorative xmlns:adec="http://schemas.microsoft.com/office/drawing/2017/decorative" val="1"/>
              </a:ext>
            </a:extLst>
          </p:cNvPr>
          <p:cNvGrpSpPr/>
          <p:nvPr/>
        </p:nvGrpSpPr>
        <p:grpSpPr>
          <a:xfrm>
            <a:off x="5535138" y="2614179"/>
            <a:ext cx="953069" cy="438912"/>
            <a:chOff x="5788927" y="3562022"/>
            <a:chExt cx="953069" cy="438912"/>
          </a:xfrm>
        </p:grpSpPr>
        <p:pic>
          <p:nvPicPr>
            <p:cNvPr id="9" name="Picture 8" descr="Transportation, Distribution and Logistics">
              <a:extLst>
                <a:ext uri="{FF2B5EF4-FFF2-40B4-BE49-F238E27FC236}">
                  <a16:creationId xmlns:a16="http://schemas.microsoft.com/office/drawing/2014/main" id="{6B89C8D9-EF4E-7673-9D7B-FB53EEFB7E82}"/>
                </a:ext>
              </a:extLst>
            </p:cNvPr>
            <p:cNvPicPr preferRelativeResize="0">
              <a:picLocks noChangeAspect="1"/>
            </p:cNvPicPr>
            <p:nvPr/>
          </p:nvPicPr>
          <p:blipFill>
            <a:blip r:embed="rId11"/>
            <a:stretch>
              <a:fillRect/>
            </a:stretch>
          </p:blipFill>
          <p:spPr>
            <a:xfrm>
              <a:off x="6303084" y="3562022"/>
              <a:ext cx="438912" cy="438912"/>
            </a:xfrm>
            <a:prstGeom prst="rect">
              <a:avLst/>
            </a:prstGeom>
          </p:spPr>
        </p:pic>
        <p:pic>
          <p:nvPicPr>
            <p:cNvPr id="10" name="Picture 9" descr="Engineering&#10;">
              <a:extLst>
                <a:ext uri="{FF2B5EF4-FFF2-40B4-BE49-F238E27FC236}">
                  <a16:creationId xmlns:a16="http://schemas.microsoft.com/office/drawing/2014/main" id="{C9EDF1BD-A37A-C67E-F075-FC0C957FEF6C}"/>
                </a:ext>
              </a:extLst>
            </p:cNvPr>
            <p:cNvPicPr preferRelativeResize="0">
              <a:picLocks noChangeAspect="1"/>
            </p:cNvPicPr>
            <p:nvPr/>
          </p:nvPicPr>
          <p:blipFill>
            <a:blip r:embed="rId8"/>
            <a:stretch>
              <a:fillRect/>
            </a:stretch>
          </p:blipFill>
          <p:spPr>
            <a:xfrm>
              <a:off x="5788927" y="3572561"/>
              <a:ext cx="438912" cy="417834"/>
            </a:xfrm>
            <a:prstGeom prst="rect">
              <a:avLst/>
            </a:prstGeom>
          </p:spPr>
        </p:pic>
      </p:grpSp>
    </p:spTree>
    <p:extLst>
      <p:ext uri="{BB962C8B-B14F-4D97-AF65-F5344CB8AC3E}">
        <p14:creationId xmlns:p14="http://schemas.microsoft.com/office/powerpoint/2010/main" val="423577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Engineering Foundations</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4</a:t>
            </a:r>
            <a:endParaRPr lang="en-US" sz="800" dirty="0">
              <a:solidFill>
                <a:schemeClr val="bg1"/>
              </a:solidFill>
            </a:endParaRPr>
          </a:p>
        </p:txBody>
      </p:sp>
      <p:sp>
        <p:nvSpPr>
          <p:cNvPr id="48" name="TextBox 47">
            <a:extLst>
              <a:ext uri="{FF2B5EF4-FFF2-40B4-BE49-F238E27FC236}">
                <a16:creationId xmlns:a16="http://schemas.microsoft.com/office/drawing/2014/main" id="{1B162E37-BD0E-03CB-A20E-AA688D86D0D6}"/>
              </a:ext>
            </a:extLst>
          </p:cNvPr>
          <p:cNvSpPr txBox="1"/>
          <p:nvPr/>
        </p:nvSpPr>
        <p:spPr>
          <a:xfrm>
            <a:off x="136035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49" name="TextBox 48">
            <a:extLst>
              <a:ext uri="{FF2B5EF4-FFF2-40B4-BE49-F238E27FC236}">
                <a16:creationId xmlns:a16="http://schemas.microsoft.com/office/drawing/2014/main" id="{8083F423-1EAC-1D2F-2B30-2078DCFDF59A}"/>
              </a:ext>
            </a:extLst>
          </p:cNvPr>
          <p:cNvSpPr txBox="1"/>
          <p:nvPr/>
        </p:nvSpPr>
        <p:spPr>
          <a:xfrm>
            <a:off x="1375590" y="484048"/>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Engineering Foundations</a:t>
            </a:r>
            <a:endParaRPr kumimoji="0" lang="en-US" sz="17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47" name="TextBox 46">
            <a:extLst>
              <a:ext uri="{FF2B5EF4-FFF2-40B4-BE49-F238E27FC236}">
                <a16:creationId xmlns:a16="http://schemas.microsoft.com/office/drawing/2014/main" id="{24306DDF-78DA-7690-7D76-A7E066E58C60}"/>
              </a:ext>
            </a:extLst>
          </p:cNvPr>
          <p:cNvSpPr txBox="1"/>
          <p:nvPr/>
        </p:nvSpPr>
        <p:spPr>
          <a:xfrm>
            <a:off x="0" y="943409"/>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27" name="Round Diagonal Corner Rectangle 26">
            <a:extLst>
              <a:ext uri="{FF2B5EF4-FFF2-40B4-BE49-F238E27FC236}">
                <a16:creationId xmlns:a16="http://schemas.microsoft.com/office/drawing/2014/main" id="{D61A33BC-C4A5-9F44-BE5C-2240AF40DE49}"/>
              </a:ext>
              <a:ext uri="{C183D7F6-B498-43B3-948B-1728B52AA6E4}">
                <adec:decorative xmlns:adec="http://schemas.microsoft.com/office/drawing/2017/decorative" val="1"/>
              </a:ext>
            </a:extLst>
          </p:cNvPr>
          <p:cNvSpPr/>
          <p:nvPr/>
        </p:nvSpPr>
        <p:spPr>
          <a:xfrm rot="16200000">
            <a:off x="-120781" y="1829634"/>
            <a:ext cx="1126254" cy="411242"/>
          </a:xfrm>
          <a:prstGeom prst="round2DiagRect">
            <a:avLst/>
          </a:prstGeom>
          <a:solidFill>
            <a:srgbClr val="363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8" name="Google Shape;187;p2">
            <a:extLst>
              <a:ext uri="{FF2B5EF4-FFF2-40B4-BE49-F238E27FC236}">
                <a16:creationId xmlns:a16="http://schemas.microsoft.com/office/drawing/2014/main" id="{09098AEF-70D1-2C49-8103-522CAEFD3794}"/>
              </a:ext>
            </a:extLst>
          </p:cNvPr>
          <p:cNvSpPr txBox="1"/>
          <p:nvPr/>
        </p:nvSpPr>
        <p:spPr>
          <a:xfrm rot="16200000">
            <a:off x="-64503" y="1897289"/>
            <a:ext cx="1013698" cy="307736"/>
          </a:xfrm>
          <a:prstGeom prst="rect">
            <a:avLst/>
          </a:prstGeom>
          <a:solidFill>
            <a:srgbClr val="363534"/>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5" name="Google Shape;188;p2">
            <a:extLst>
              <a:ext uri="{FF2B5EF4-FFF2-40B4-BE49-F238E27FC236}">
                <a16:creationId xmlns:a16="http://schemas.microsoft.com/office/drawing/2014/main" id="{3DABB247-8273-DA47-B49C-F888A0F5F1DA}"/>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988240977"/>
              </p:ext>
            </p:extLst>
          </p:nvPr>
        </p:nvGraphicFramePr>
        <p:xfrm>
          <a:off x="813090" y="1320535"/>
          <a:ext cx="6572504" cy="764151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208280">
                  <a:extLst>
                    <a:ext uri="{9D8B030D-6E8A-4147-A177-3AD203B41FA5}">
                      <a16:colId xmlns:a16="http://schemas.microsoft.com/office/drawing/2014/main" val="4271131778"/>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623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extLst>
                  <a:ext uri="{0D108BD9-81ED-4DB2-BD59-A6C34878D82A}">
                    <a16:rowId xmlns:a16="http://schemas.microsoft.com/office/drawing/2014/main" val="10000"/>
                  </a:ext>
                </a:extLst>
              </a:tr>
              <a:tr h="59055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Environmental Engineering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12756010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At least one credit in a course from the Engineering or Energy career cluster</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41641176"/>
                  </a:ext>
                </a:extLst>
              </a:tr>
              <a:tr h="520700">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Architectural Engineering*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12756065 (2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Civil Engineering I</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11825521"/>
                  </a:ext>
                </a:extLst>
              </a:tr>
              <a:tr h="42161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Computer Integrated Manufacturing (PLTW)*</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N1303748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Introduction to Engineering Design</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College preparatory mathematics and science courses</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40248288"/>
                  </a:ext>
                </a:extLst>
              </a:tr>
              <a:tr h="45715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Fluid Mechanics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12756015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000000"/>
                          </a:solidFill>
                          <a:effectLst/>
                          <a:latin typeface="Calibri" panose="020F0502020204030204" pitchFamily="34" charset="0"/>
                          <a:ea typeface="Times New Roman" panose="02020603050405020304" pitchFamily="18" charset="0"/>
                        </a:rPr>
                        <a:t>At least one credit in a course from the Engineering career cluster and physics or chemistry</a:t>
                      </a:r>
                      <a:r>
                        <a:rPr lang="en-US" sz="900" dirty="0">
                          <a:effectLst/>
                        </a:rPr>
                        <a:t> </a:t>
                      </a: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b="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Algebra II</a:t>
                      </a:r>
                      <a:endPar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Algebra II</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37822853"/>
                  </a:ext>
                </a:extLst>
              </a:tr>
              <a:tr h="196850">
                <a:tc>
                  <a:txBody>
                    <a:bodyPr/>
                    <a:lstStyle/>
                    <a:p>
                      <a:pPr marL="0" marR="0" lvl="0" indent="0" algn="l" rtl="0">
                        <a:lnSpc>
                          <a:spcPts val="1000"/>
                        </a:lnSpc>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Mechanics of Materials</a:t>
                      </a:r>
                    </a:p>
                    <a:p>
                      <a:pPr marL="0" marR="0" lvl="0" indent="0" algn="l" rtl="0">
                        <a:lnSpc>
                          <a:spcPts val="1000"/>
                        </a:lnSpc>
                        <a:spcBef>
                          <a:spcPts val="0"/>
                        </a:spcBef>
                        <a:spcAft>
                          <a:spcPts val="0"/>
                        </a:spcAft>
                        <a:buClr>
                          <a:schemeClr val="dk1"/>
                        </a:buClr>
                        <a:buSzPts val="1000"/>
                        <a:buFont typeface="Calibri"/>
                        <a:buNone/>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12756020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000000"/>
                          </a:solidFill>
                          <a:effectLst/>
                          <a:latin typeface="Calibri" panose="020F0502020204030204" pitchFamily="34" charset="0"/>
                          <a:ea typeface="Times New Roman" panose="02020603050405020304" pitchFamily="18" charset="0"/>
                        </a:rPr>
                        <a:t>At least one credit from the Engineering career cluster and physics; Algebra II</a:t>
                      </a:r>
                      <a:r>
                        <a:rPr lang="en-US" sz="900" dirty="0">
                          <a:effectLst/>
                        </a:rPr>
                        <a:t> </a:t>
                      </a:r>
                      <a:br>
                        <a:rPr lang="en-US" sz="900" dirty="0">
                          <a:effectLst/>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Algebra II</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19015685"/>
                  </a:ext>
                </a:extLst>
              </a:tr>
              <a:tr h="196850">
                <a:tc>
                  <a:txBody>
                    <a:bodyPr/>
                    <a:lstStyle/>
                    <a:p>
                      <a:pPr marL="0" marR="0" lvl="0" indent="0" algn="l" defTabSz="777240" rtl="0" eaLnBrk="1" fontAlgn="auto" latinLnBrk="0" hangingPunct="1">
                        <a:lnSpc>
                          <a:spcPts val="10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Statics</a:t>
                      </a:r>
                    </a:p>
                    <a:p>
                      <a:pPr marL="0" marR="0" lvl="0" indent="0" algn="l" defTabSz="777240" rtl="0" eaLnBrk="1" fontAlgn="auto" latinLnBrk="0" hangingPunct="1">
                        <a:lnSpc>
                          <a:spcPts val="1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12756025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A</a:t>
                      </a:r>
                      <a:r>
                        <a:rPr lang="en-US" sz="900" dirty="0">
                          <a:solidFill>
                            <a:srgbClr val="000000"/>
                          </a:solidFill>
                          <a:effectLst/>
                          <a:latin typeface="Calibri" panose="020F0502020204030204" pitchFamily="34" charset="0"/>
                          <a:ea typeface="Times New Roman" panose="02020603050405020304" pitchFamily="18" charset="0"/>
                        </a:rPr>
                        <a:t>t least one credit in a course from the Engineering career cluster and physics; Algebra II</a:t>
                      </a:r>
                      <a:r>
                        <a:rPr lang="en-US" sz="900" dirty="0">
                          <a:effectLst/>
                        </a:rPr>
                        <a:t> </a:t>
                      </a: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Algebra II</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b="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773301"/>
                  </a:ext>
                </a:extLst>
              </a:tr>
              <a:tr h="196850">
                <a:tc>
                  <a:txBody>
                    <a:bodyPr/>
                    <a:lstStyle/>
                    <a:p>
                      <a:pPr marL="0" marR="0" lvl="0" indent="0" algn="l" defTabSz="777240" rtl="0" eaLnBrk="1" fontAlgn="auto" latinLnBrk="0" hangingPunct="1">
                        <a:lnSpc>
                          <a:spcPts val="10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Programming for Engineers</a:t>
                      </a:r>
                      <a:r>
                        <a:rPr lang="en-US" sz="1100" b="1" i="0" u="none" strike="noStrike" cap="none" dirty="0">
                          <a:solidFill>
                            <a:srgbClr val="012169"/>
                          </a:solidFill>
                          <a:latin typeface="Calibri" panose="020F0502020204030204" pitchFamily="34" charset="0"/>
                          <a:ea typeface="Open Sans SemiBold" pitchFamily="2" charset="0"/>
                          <a:cs typeface="Calibri" panose="020F0502020204030204" pitchFamily="34" charset="0"/>
                          <a:sym typeface="Calibri"/>
                        </a:rPr>
                        <a:t>*</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0" marR="0" lvl="0" indent="0" algn="l" rtl="0">
                        <a:lnSpc>
                          <a:spcPts val="1000"/>
                        </a:lnSpc>
                        <a:spcBef>
                          <a:spcPts val="0"/>
                        </a:spcBef>
                        <a:spcAft>
                          <a:spcPts val="0"/>
                        </a:spcAft>
                        <a:buClr>
                          <a:schemeClr val="dk1"/>
                        </a:buClr>
                        <a:buSzPts val="1000"/>
                        <a:buFont typeface="Calibri"/>
                        <a:buNone/>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12756005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effectLst/>
                          <a:latin typeface="Calibri" panose="020F0502020204030204" pitchFamily="34" charset="0"/>
                          <a:ea typeface="Times New Roman" panose="02020603050405020304" pitchFamily="18" charset="0"/>
                          <a:cs typeface="Times New Roman" panose="02020603050405020304" pitchFamily="18" charset="0"/>
                        </a:rPr>
                        <a:t>Algebra I and Principles of Applied Engineering, Physics for Engineering, Introduction to Computer-Aided Design and Drafting, or Introduction to Engineering Design</a:t>
                      </a:r>
                      <a:r>
                        <a:rPr lang="en-US" sz="900" dirty="0">
                          <a:effectLst/>
                        </a:rPr>
                        <a:t> </a:t>
                      </a: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b="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endPar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26349745"/>
                  </a:ext>
                </a:extLst>
              </a:tr>
              <a:tr h="196850">
                <a:tc>
                  <a:txBody>
                    <a:bodyPr/>
                    <a:lstStyle/>
                    <a:p>
                      <a:pPr marL="0" marR="0" lvl="0" indent="0" algn="l" defTabSz="777240" rtl="0" eaLnBrk="1" fontAlgn="auto" latinLnBrk="0" hangingPunct="1">
                        <a:lnSpc>
                          <a:spcPts val="10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Aerospace Design II</a:t>
                      </a:r>
                      <a:r>
                        <a:rPr lang="en-US" sz="1100" b="1" i="0" u="none" strike="noStrike" cap="none" dirty="0">
                          <a:solidFill>
                            <a:srgbClr val="012169"/>
                          </a:solidFill>
                          <a:latin typeface="Calibri" panose="020F0502020204030204" pitchFamily="34" charset="0"/>
                          <a:ea typeface="Open Sans SemiBold" pitchFamily="2" charset="0"/>
                          <a:cs typeface="Calibri" panose="020F0502020204030204" pitchFamily="34" charset="0"/>
                          <a:sym typeface="Calibri"/>
                        </a:rPr>
                        <a:t>*</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0" marR="0" lvl="0" indent="0" algn="l" rtl="0">
                        <a:lnSpc>
                          <a:spcPts val="1000"/>
                        </a:lnSpc>
                        <a:spcBef>
                          <a:spcPts val="0"/>
                        </a:spcBef>
                        <a:spcAft>
                          <a:spcPts val="0"/>
                        </a:spcAft>
                        <a:buClr>
                          <a:schemeClr val="dk1"/>
                        </a:buClr>
                        <a:buSzPts val="1000"/>
                        <a:buFont typeface="Calibri"/>
                        <a:buNone/>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12756045 (2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effectLst/>
                          <a:latin typeface="Calibri" panose="020F0502020204030204" pitchFamily="34" charset="0"/>
                          <a:ea typeface="Times New Roman" panose="02020603050405020304" pitchFamily="18" charset="0"/>
                        </a:rPr>
                        <a:t>Geometry and Aerospace Design I</a:t>
                      </a:r>
                      <a:r>
                        <a:rPr lang="en-US" sz="900" dirty="0">
                          <a:effectLst/>
                        </a:rPr>
                        <a:t> </a:t>
                      </a:r>
                      <a:br>
                        <a:rPr lang="en-US" sz="900" dirty="0">
                          <a:effectLst/>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b="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endPar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8896626"/>
                  </a:ext>
                </a:extLst>
              </a:tr>
            </a:tbl>
          </a:graphicData>
        </a:graphic>
      </p:graphicFrame>
      <p:sp>
        <p:nvSpPr>
          <p:cNvPr id="57" name="TextBox 56">
            <a:extLst>
              <a:ext uri="{FF2B5EF4-FFF2-40B4-BE49-F238E27FC236}">
                <a16:creationId xmlns:a16="http://schemas.microsoft.com/office/drawing/2014/main" id="{1949D938-0F81-F6C6-2D43-1CFACE7CC92D}"/>
              </a:ext>
            </a:extLst>
          </p:cNvPr>
          <p:cNvSpPr txBox="1"/>
          <p:nvPr/>
        </p:nvSpPr>
        <p:spPr>
          <a:xfrm>
            <a:off x="663711" y="8939870"/>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56" name="Google Shape;195;p2">
            <a:extLst>
              <a:ext uri="{FF2B5EF4-FFF2-40B4-BE49-F238E27FC236}">
                <a16:creationId xmlns:a16="http://schemas.microsoft.com/office/drawing/2014/main" id="{3EEA10E8-3368-20B7-24FC-B65B00A80BC9}"/>
              </a:ext>
            </a:extLst>
          </p:cNvPr>
          <p:cNvSpPr txBox="1"/>
          <p:nvPr/>
        </p:nvSpPr>
        <p:spPr>
          <a:xfrm>
            <a:off x="0" y="9233201"/>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c</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Engineering Foundations</a:t>
            </a: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58" name="TextBox 57">
            <a:extLst>
              <a:ext uri="{FF2B5EF4-FFF2-40B4-BE49-F238E27FC236}">
                <a16:creationId xmlns:a16="http://schemas.microsoft.com/office/drawing/2014/main" id="{41A24154-B837-51F9-5456-14F266C03E7F}"/>
              </a:ext>
            </a:extLst>
          </p:cNvPr>
          <p:cNvSpPr txBox="1"/>
          <p:nvPr/>
        </p:nvSpPr>
        <p:spPr>
          <a:xfrm>
            <a:off x="1044317" y="9605929"/>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pic>
        <p:nvPicPr>
          <p:cNvPr id="35" name="Picture 34">
            <a:extLst>
              <a:ext uri="{FF2B5EF4-FFF2-40B4-BE49-F238E27FC236}">
                <a16:creationId xmlns:a16="http://schemas.microsoft.com/office/drawing/2014/main" id="{20BFE7F3-4BB9-9C4B-8AA5-81953D340EA8}"/>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6199448" y="1851772"/>
            <a:ext cx="438912" cy="438912"/>
          </a:xfrm>
          <a:prstGeom prst="rect">
            <a:avLst/>
          </a:prstGeom>
        </p:spPr>
      </p:pic>
      <p:pic>
        <p:nvPicPr>
          <p:cNvPr id="38" name="Picture 37">
            <a:extLst>
              <a:ext uri="{FF2B5EF4-FFF2-40B4-BE49-F238E27FC236}">
                <a16:creationId xmlns:a16="http://schemas.microsoft.com/office/drawing/2014/main" id="{279D3822-BF73-A740-873C-DC0CEDE61826}"/>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728148" y="2650792"/>
            <a:ext cx="438912" cy="438912"/>
          </a:xfrm>
          <a:prstGeom prst="rect">
            <a:avLst/>
          </a:prstGeom>
        </p:spPr>
      </p:pic>
      <p:pic>
        <p:nvPicPr>
          <p:cNvPr id="43" name="Picture 42">
            <a:extLst>
              <a:ext uri="{FF2B5EF4-FFF2-40B4-BE49-F238E27FC236}">
                <a16:creationId xmlns:a16="http://schemas.microsoft.com/office/drawing/2014/main" id="{4DC5FC52-0F62-D34D-BAC3-60E77BCADF20}"/>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6199448" y="3416496"/>
            <a:ext cx="438912" cy="438912"/>
          </a:xfrm>
          <a:prstGeom prst="rect">
            <a:avLst/>
          </a:prstGeom>
        </p:spPr>
      </p:pic>
      <p:pic>
        <p:nvPicPr>
          <p:cNvPr id="59" name="Picture 58">
            <a:extLst>
              <a:ext uri="{FF2B5EF4-FFF2-40B4-BE49-F238E27FC236}">
                <a16:creationId xmlns:a16="http://schemas.microsoft.com/office/drawing/2014/main" id="{AAF057B9-B0F8-A003-DC77-D4528C0EAC18}"/>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979992" y="6269438"/>
            <a:ext cx="438912" cy="438912"/>
          </a:xfrm>
          <a:prstGeom prst="rect">
            <a:avLst/>
          </a:prstGeom>
        </p:spPr>
      </p:pic>
      <p:pic>
        <p:nvPicPr>
          <p:cNvPr id="61" name="Picture 60">
            <a:extLst>
              <a:ext uri="{FF2B5EF4-FFF2-40B4-BE49-F238E27FC236}">
                <a16:creationId xmlns:a16="http://schemas.microsoft.com/office/drawing/2014/main" id="{4EA9B15D-DAC6-74BB-C9A8-0A7DB0712395}"/>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979992" y="7274603"/>
            <a:ext cx="438912" cy="438912"/>
          </a:xfrm>
          <a:prstGeom prst="rect">
            <a:avLst/>
          </a:prstGeom>
        </p:spPr>
      </p:pic>
      <p:pic>
        <p:nvPicPr>
          <p:cNvPr id="62" name="Picture 61">
            <a:extLst>
              <a:ext uri="{FF2B5EF4-FFF2-40B4-BE49-F238E27FC236}">
                <a16:creationId xmlns:a16="http://schemas.microsoft.com/office/drawing/2014/main" id="{A4650D5E-D6F5-4B93-9F39-F8EE4E2B28AA}"/>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6199448" y="8305380"/>
            <a:ext cx="438912" cy="438912"/>
          </a:xfrm>
          <a:prstGeom prst="rect">
            <a:avLst/>
          </a:prstGeom>
        </p:spPr>
      </p:pic>
      <p:pic>
        <p:nvPicPr>
          <p:cNvPr id="64" name="Picture 63">
            <a:extLst>
              <a:ext uri="{FF2B5EF4-FFF2-40B4-BE49-F238E27FC236}">
                <a16:creationId xmlns:a16="http://schemas.microsoft.com/office/drawing/2014/main" id="{B554DFF8-5EE6-006E-9A54-49A44AAA4DA8}"/>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728148" y="1851772"/>
            <a:ext cx="438912" cy="438912"/>
          </a:xfrm>
          <a:prstGeom prst="rect">
            <a:avLst/>
          </a:prstGeom>
        </p:spPr>
      </p:pic>
      <p:pic>
        <p:nvPicPr>
          <p:cNvPr id="65" name="Picture 64">
            <a:extLst>
              <a:ext uri="{FF2B5EF4-FFF2-40B4-BE49-F238E27FC236}">
                <a16:creationId xmlns:a16="http://schemas.microsoft.com/office/drawing/2014/main" id="{6D0339A2-DDEC-CC10-5A05-6CCD5E6B0278}"/>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6199448" y="2650792"/>
            <a:ext cx="438912" cy="438912"/>
          </a:xfrm>
          <a:prstGeom prst="rect">
            <a:avLst/>
          </a:prstGeom>
        </p:spPr>
      </p:pic>
      <p:pic>
        <p:nvPicPr>
          <p:cNvPr id="66" name="Picture 65">
            <a:extLst>
              <a:ext uri="{FF2B5EF4-FFF2-40B4-BE49-F238E27FC236}">
                <a16:creationId xmlns:a16="http://schemas.microsoft.com/office/drawing/2014/main" id="{8DCDC3D7-7E66-3E99-AD4D-590501B4FDC8}"/>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728148" y="3422857"/>
            <a:ext cx="438912" cy="438912"/>
          </a:xfrm>
          <a:prstGeom prst="rect">
            <a:avLst/>
          </a:prstGeom>
        </p:spPr>
      </p:pic>
      <p:pic>
        <p:nvPicPr>
          <p:cNvPr id="2" name="Picture 1">
            <a:extLst>
              <a:ext uri="{FF2B5EF4-FFF2-40B4-BE49-F238E27FC236}">
                <a16:creationId xmlns:a16="http://schemas.microsoft.com/office/drawing/2014/main" id="{C3565C94-F035-AE8A-9092-8F702E3273DE}"/>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979992" y="4518465"/>
            <a:ext cx="438912" cy="438912"/>
          </a:xfrm>
          <a:prstGeom prst="rect">
            <a:avLst/>
          </a:prstGeom>
        </p:spPr>
      </p:pic>
      <p:pic>
        <p:nvPicPr>
          <p:cNvPr id="3" name="Picture 2">
            <a:extLst>
              <a:ext uri="{FF2B5EF4-FFF2-40B4-BE49-F238E27FC236}">
                <a16:creationId xmlns:a16="http://schemas.microsoft.com/office/drawing/2014/main" id="{3689B32B-9326-2FAC-946D-97428631F6C4}"/>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979992" y="5367650"/>
            <a:ext cx="438912" cy="438912"/>
          </a:xfrm>
          <a:prstGeom prst="rect">
            <a:avLst/>
          </a:prstGeom>
        </p:spPr>
      </p:pic>
      <p:pic>
        <p:nvPicPr>
          <p:cNvPr id="4" name="Picture 3" descr="Transportation, Distribution and Logistics">
            <a:extLst>
              <a:ext uri="{FF2B5EF4-FFF2-40B4-BE49-F238E27FC236}">
                <a16:creationId xmlns:a16="http://schemas.microsoft.com/office/drawing/2014/main" id="{D70361F6-2D10-D91C-E354-537B039E7F90}"/>
              </a:ext>
            </a:extLst>
          </p:cNvPr>
          <p:cNvPicPr>
            <a:picLocks noChangeAspect="1"/>
          </p:cNvPicPr>
          <p:nvPr/>
        </p:nvPicPr>
        <p:blipFill>
          <a:blip r:embed="rId12"/>
          <a:stretch>
            <a:fillRect/>
          </a:stretch>
        </p:blipFill>
        <p:spPr>
          <a:xfrm>
            <a:off x="5728148" y="8305340"/>
            <a:ext cx="438912" cy="438952"/>
          </a:xfrm>
          <a:prstGeom prst="rect">
            <a:avLst/>
          </a:prstGeom>
        </p:spPr>
      </p:pic>
    </p:spTree>
    <p:extLst>
      <p:ext uri="{BB962C8B-B14F-4D97-AF65-F5344CB8AC3E}">
        <p14:creationId xmlns:p14="http://schemas.microsoft.com/office/powerpoint/2010/main" val="38186728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Engineering Foundations</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5</a:t>
            </a:r>
            <a:endParaRPr lang="en-US" sz="800" dirty="0">
              <a:solidFill>
                <a:schemeClr val="bg1"/>
              </a:solidFill>
            </a:endParaRPr>
          </a:p>
        </p:txBody>
      </p:sp>
      <p:sp>
        <p:nvSpPr>
          <p:cNvPr id="7" name="TextBox 6">
            <a:extLst>
              <a:ext uri="{FF2B5EF4-FFF2-40B4-BE49-F238E27FC236}">
                <a16:creationId xmlns:a16="http://schemas.microsoft.com/office/drawing/2014/main" id="{FC048B8D-C7B0-BAA7-92AC-7207962B231B}"/>
              </a:ext>
            </a:extLst>
          </p:cNvPr>
          <p:cNvSpPr txBox="1"/>
          <p:nvPr/>
        </p:nvSpPr>
        <p:spPr>
          <a:xfrm>
            <a:off x="136035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16" name="TextBox 15">
            <a:extLst>
              <a:ext uri="{FF2B5EF4-FFF2-40B4-BE49-F238E27FC236}">
                <a16:creationId xmlns:a16="http://schemas.microsoft.com/office/drawing/2014/main" id="{631934A5-912D-261A-5C05-409D3A6DE607}"/>
              </a:ext>
            </a:extLst>
          </p:cNvPr>
          <p:cNvSpPr txBox="1"/>
          <p:nvPr/>
        </p:nvSpPr>
        <p:spPr>
          <a:xfrm>
            <a:off x="1375590" y="484048"/>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Engineering Foundations</a:t>
            </a:r>
            <a:endParaRPr kumimoji="0" lang="en-US" sz="17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18B4CB5D-A3B5-A830-F356-6CE8360C5D49}"/>
              </a:ext>
            </a:extLst>
          </p:cNvPr>
          <p:cNvSpPr txBox="1"/>
          <p:nvPr/>
        </p:nvSpPr>
        <p:spPr>
          <a:xfrm>
            <a:off x="-746" y="1111004"/>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31" name="Round Diagonal Corner Rectangle 30">
            <a:extLst>
              <a:ext uri="{FF2B5EF4-FFF2-40B4-BE49-F238E27FC236}">
                <a16:creationId xmlns:a16="http://schemas.microsoft.com/office/drawing/2014/main" id="{B4C78CC7-A0B3-3743-9060-AB97A1DC7B8E}"/>
              </a:ext>
              <a:ext uri="{C183D7F6-B498-43B3-948B-1728B52AA6E4}">
                <adec:decorative xmlns:adec="http://schemas.microsoft.com/office/drawing/2017/decorative" val="1"/>
              </a:ext>
            </a:extLst>
          </p:cNvPr>
          <p:cNvSpPr/>
          <p:nvPr/>
        </p:nvSpPr>
        <p:spPr>
          <a:xfrm rot="16200000">
            <a:off x="-121527" y="2091951"/>
            <a:ext cx="1126254"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2" name="Google Shape;187;p2">
            <a:extLst>
              <a:ext uri="{FF2B5EF4-FFF2-40B4-BE49-F238E27FC236}">
                <a16:creationId xmlns:a16="http://schemas.microsoft.com/office/drawing/2014/main" id="{EC6725D7-7796-024C-BE56-43295F5E13F0}"/>
              </a:ext>
            </a:extLst>
          </p:cNvPr>
          <p:cNvSpPr txBox="1"/>
          <p:nvPr/>
        </p:nvSpPr>
        <p:spPr>
          <a:xfrm rot="16200000">
            <a:off x="-65249" y="2143704"/>
            <a:ext cx="101369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9" name="Google Shape;188;p2">
            <a:extLst>
              <a:ext uri="{FF2B5EF4-FFF2-40B4-BE49-F238E27FC236}">
                <a16:creationId xmlns:a16="http://schemas.microsoft.com/office/drawing/2014/main" id="{E9D1311D-3F30-CB4A-AB3F-0F9E1F95494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4252209379"/>
              </p:ext>
            </p:extLst>
          </p:nvPr>
        </p:nvGraphicFramePr>
        <p:xfrm>
          <a:off x="811066" y="1575803"/>
          <a:ext cx="6572504" cy="6122772"/>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208280">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lnSpc>
                          <a:spcPts val="1000"/>
                        </a:lnSpc>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ts val="1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ts val="1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lnSpc>
                          <a:spcPts val="1000"/>
                        </a:lnSpc>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64008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Advanced Engineering Design and Presentation*</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13036600 (2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spc="-10" dirty="0">
                          <a:solidFill>
                            <a:srgbClr val="000000"/>
                          </a:solidFill>
                          <a:effectLst/>
                          <a:latin typeface="Calibri" panose="020F0502020204030204" pitchFamily="34" charset="0"/>
                          <a:ea typeface="Times New Roman" panose="02020603050405020304" pitchFamily="18" charset="0"/>
                        </a:rPr>
                        <a:t>Algebra I, Geometry, and Engineering Design and Presentation</a:t>
                      </a:r>
                      <a:r>
                        <a:rPr lang="en-US" sz="900" b="1" spc="-10" dirty="0">
                          <a:solidFill>
                            <a:srgbClr val="000000"/>
                          </a:solidFill>
                          <a:effectLst/>
                          <a:latin typeface="Calibri" panose="020F0502020204030204" pitchFamily="34" charset="0"/>
                          <a:ea typeface="Times New Roman" panose="02020603050405020304" pitchFamily="18" charset="0"/>
                        </a:rPr>
                        <a:t> </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2083827"/>
                  </a:ext>
                </a:extLst>
              </a:tr>
              <a:tr h="613305">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Design and Problem Solving*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13037300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kern="1200" dirty="0">
                          <a:solidFill>
                            <a:schemeClr val="tx1"/>
                          </a:solidFill>
                          <a:effectLst/>
                          <a:latin typeface="Calibri" panose="020F0502020204030204" pitchFamily="34" charset="0"/>
                          <a:ea typeface="+mn-ea"/>
                          <a:cs typeface="Calibri" panose="020F0502020204030204" pitchFamily="34" charset="0"/>
                        </a:rPr>
                        <a:t>Algebra I, Geometry, and at least one credit in a Level 2 or higher course in the Engineering career cluster</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dirty="0">
                          <a:effectLst/>
                          <a:latin typeface="Calibri" panose="020F0502020204030204" pitchFamily="34" charset="0"/>
                          <a:ea typeface="Times New Roman" panose="02020603050405020304" pitchFamily="18" charset="0"/>
                        </a:rPr>
                        <a:t>Engineering Science, chemistry, or physics</a:t>
                      </a:r>
                      <a:r>
                        <a:rPr lang="en-US" sz="900" dirty="0">
                          <a:effectLst/>
                        </a:rPr>
                        <a:t> </a:t>
                      </a:r>
                      <a:br>
                        <a:rPr lang="en-US" sz="900" dirty="0">
                          <a:effectLst/>
                        </a:rPr>
                      </a:b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Engineering Science, chemistry, or physics</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08896395"/>
                  </a:ext>
                </a:extLst>
              </a:tr>
              <a:tr h="916738">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Career and Technical Education Project-Based Capstone*</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First Time Taken:</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12701101 (1 credit)</a:t>
                      </a:r>
                      <a:endParaRPr lang="en-US" sz="800" b="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47831927"/>
                  </a:ext>
                </a:extLst>
              </a:tr>
              <a:tr h="916738">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Engineering*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12756080  (2 credits)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12756090  (2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000000"/>
                          </a:solidFill>
                          <a:effectLst/>
                          <a:latin typeface="Calibri" panose="020F0502020204030204" pitchFamily="34" charset="0"/>
                          <a:ea typeface="Times New Roman" panose="02020603050405020304" pitchFamily="18" charset="0"/>
                        </a:rPr>
                        <a:t>Algebra I and Geometry and a minimum of two credits with at least one course in a Level 2 or higher course from the Engineering career cluster</a:t>
                      </a:r>
                      <a:r>
                        <a:rPr lang="en-US" sz="900" dirty="0">
                          <a:effectLst/>
                        </a:rPr>
                        <a:t> </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95073804"/>
                  </a:ext>
                </a:extLst>
              </a:tr>
              <a:tr h="1177351">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Engineering + Extended Practicum in Engineering*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12756085  (3 credits)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12756095  (3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000000"/>
                          </a:solidFill>
                          <a:effectLst/>
                          <a:latin typeface="Calibri" panose="020F0502020204030204" pitchFamily="34" charset="0"/>
                          <a:ea typeface="Times New Roman" panose="02020603050405020304" pitchFamily="18" charset="0"/>
                        </a:rPr>
                        <a:t>Algebra I and Geometry and a minimum of two credits with at least one course in a Level 2 or higher course from the Engineering career cluster</a:t>
                      </a:r>
                      <a:r>
                        <a:rPr lang="en-US" sz="900" dirty="0">
                          <a:effectLst/>
                        </a:rPr>
                        <a:t> </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30258531"/>
                  </a:ext>
                </a:extLst>
              </a:tr>
              <a:tr h="0">
                <a:tc>
                  <a:txBody>
                    <a:bodyPr/>
                    <a:lstStyle/>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1" i="1" u="none" strike="noStrike" cap="none" dirty="0">
                          <a:solidFill>
                            <a:schemeClr val="tx2"/>
                          </a:solidFill>
                          <a:latin typeface="Calibri" panose="020F0502020204030204" pitchFamily="34" charset="0"/>
                          <a:ea typeface="Open Sans Semibold" panose="020B0606030504020204" pitchFamily="34" charset="0"/>
                          <a:cs typeface="Calibri" panose="020F0502020204030204" pitchFamily="34" charset="0"/>
                        </a:rPr>
                        <a:t>Continued on next page</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ts val="1200"/>
                        </a:lnSpc>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29455693"/>
                  </a:ext>
                </a:extLst>
              </a:tr>
            </a:tbl>
          </a:graphicData>
        </a:graphic>
      </p:graphicFrame>
      <p:sp>
        <p:nvSpPr>
          <p:cNvPr id="72" name="TextBox 71">
            <a:extLst>
              <a:ext uri="{FF2B5EF4-FFF2-40B4-BE49-F238E27FC236}">
                <a16:creationId xmlns:a16="http://schemas.microsoft.com/office/drawing/2014/main" id="{71D09B68-BDB8-5C46-B0D4-323B0D03553B}"/>
              </a:ext>
            </a:extLst>
          </p:cNvPr>
          <p:cNvSpPr txBox="1"/>
          <p:nvPr/>
        </p:nvSpPr>
        <p:spPr>
          <a:xfrm>
            <a:off x="747665" y="7671473"/>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33" name="Google Shape;195;p2">
            <a:extLst>
              <a:ext uri="{FF2B5EF4-FFF2-40B4-BE49-F238E27FC236}">
                <a16:creationId xmlns:a16="http://schemas.microsoft.com/office/drawing/2014/main" id="{1FBD83F2-1A7F-CF40-A200-125D2971FFB6}"/>
              </a:ext>
            </a:extLst>
          </p:cNvPr>
          <p:cNvSpPr txBox="1"/>
          <p:nvPr/>
        </p:nvSpPr>
        <p:spPr>
          <a:xfrm>
            <a:off x="0" y="9233201"/>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c</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44317" y="9605929"/>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Engineering Foundations</a:t>
            </a:r>
          </a:p>
        </p:txBody>
      </p:sp>
      <p:pic>
        <p:nvPicPr>
          <p:cNvPr id="38" name="Picture 37">
            <a:extLst>
              <a:ext uri="{FF2B5EF4-FFF2-40B4-BE49-F238E27FC236}">
                <a16:creationId xmlns:a16="http://schemas.microsoft.com/office/drawing/2014/main" id="{246C0B83-6EB1-4B42-B6EA-33F8F824998C}"/>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680242" y="3106102"/>
            <a:ext cx="438912" cy="438912"/>
          </a:xfrm>
          <a:prstGeom prst="rect">
            <a:avLst/>
          </a:prstGeom>
        </p:spPr>
      </p:pic>
      <p:pic>
        <p:nvPicPr>
          <p:cNvPr id="40" name="Picture 39">
            <a:extLst>
              <a:ext uri="{FF2B5EF4-FFF2-40B4-BE49-F238E27FC236}">
                <a16:creationId xmlns:a16="http://schemas.microsoft.com/office/drawing/2014/main" id="{A1FDE95C-FB83-8E46-91C7-8185EC7A6422}"/>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6155132" y="3106102"/>
            <a:ext cx="438912" cy="438912"/>
          </a:xfrm>
          <a:prstGeom prst="rect">
            <a:avLst/>
          </a:prstGeom>
        </p:spPr>
      </p:pic>
      <p:pic>
        <p:nvPicPr>
          <p:cNvPr id="42" name="Picture 41">
            <a:extLst>
              <a:ext uri="{FF2B5EF4-FFF2-40B4-BE49-F238E27FC236}">
                <a16:creationId xmlns:a16="http://schemas.microsoft.com/office/drawing/2014/main" id="{DA0F1538-EAEF-614A-93DF-A08FBF6B1832}"/>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899698" y="2059675"/>
            <a:ext cx="438912" cy="438912"/>
          </a:xfrm>
          <a:prstGeom prst="rect">
            <a:avLst/>
          </a:prstGeom>
        </p:spPr>
      </p:pic>
      <p:pic>
        <p:nvPicPr>
          <p:cNvPr id="51" name="Picture 50">
            <a:extLst>
              <a:ext uri="{FF2B5EF4-FFF2-40B4-BE49-F238E27FC236}">
                <a16:creationId xmlns:a16="http://schemas.microsoft.com/office/drawing/2014/main" id="{81AD82D2-8081-A840-9CAB-FD2BC868D7F3}"/>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6119154" y="10066224"/>
            <a:ext cx="402336" cy="402336"/>
          </a:xfrm>
          <a:prstGeom prst="rect">
            <a:avLst/>
          </a:prstGeom>
        </p:spPr>
      </p:pic>
      <p:pic>
        <p:nvPicPr>
          <p:cNvPr id="22" name="Picture 21">
            <a:extLst>
              <a:ext uri="{FF2B5EF4-FFF2-40B4-BE49-F238E27FC236}">
                <a16:creationId xmlns:a16="http://schemas.microsoft.com/office/drawing/2014/main" id="{677CD69D-8DAA-52F9-2927-BB73A427EEB0}"/>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201724" y="6428854"/>
            <a:ext cx="438912" cy="438912"/>
          </a:xfrm>
          <a:prstGeom prst="rect">
            <a:avLst/>
          </a:prstGeom>
        </p:spPr>
      </p:pic>
      <p:pic>
        <p:nvPicPr>
          <p:cNvPr id="23" name="Picture 22">
            <a:extLst>
              <a:ext uri="{FF2B5EF4-FFF2-40B4-BE49-F238E27FC236}">
                <a16:creationId xmlns:a16="http://schemas.microsoft.com/office/drawing/2014/main" id="{E764B0FD-77A1-A643-D048-2FE771B56500}"/>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6080545" y="6428854"/>
            <a:ext cx="438912" cy="438912"/>
          </a:xfrm>
          <a:prstGeom prst="rect">
            <a:avLst/>
          </a:prstGeom>
        </p:spPr>
      </p:pic>
      <p:pic>
        <p:nvPicPr>
          <p:cNvPr id="24" name="Picture 23">
            <a:extLst>
              <a:ext uri="{FF2B5EF4-FFF2-40B4-BE49-F238E27FC236}">
                <a16:creationId xmlns:a16="http://schemas.microsoft.com/office/drawing/2014/main" id="{9644252A-2241-D45B-EF97-053D08D43F31}"/>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6521490" y="6428854"/>
            <a:ext cx="438912" cy="438912"/>
          </a:xfrm>
          <a:prstGeom prst="rect">
            <a:avLst/>
          </a:prstGeom>
        </p:spPr>
      </p:pic>
      <p:pic>
        <p:nvPicPr>
          <p:cNvPr id="26" name="Picture 25">
            <a:extLst>
              <a:ext uri="{FF2B5EF4-FFF2-40B4-BE49-F238E27FC236}">
                <a16:creationId xmlns:a16="http://schemas.microsoft.com/office/drawing/2014/main" id="{C103F750-44CA-4D01-7858-CBCF696B70D7}"/>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638626" y="6428854"/>
            <a:ext cx="438912" cy="438912"/>
          </a:xfrm>
          <a:prstGeom prst="rect">
            <a:avLst/>
          </a:prstGeom>
        </p:spPr>
      </p:pic>
      <p:pic>
        <p:nvPicPr>
          <p:cNvPr id="43" name="Picture 42">
            <a:extLst>
              <a:ext uri="{FF2B5EF4-FFF2-40B4-BE49-F238E27FC236}">
                <a16:creationId xmlns:a16="http://schemas.microsoft.com/office/drawing/2014/main" id="{3D798441-BFF9-13A6-ED2B-717F5456CBF3}"/>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197576" y="5314073"/>
            <a:ext cx="438912" cy="438912"/>
          </a:xfrm>
          <a:prstGeom prst="rect">
            <a:avLst/>
          </a:prstGeom>
        </p:spPr>
      </p:pic>
      <p:pic>
        <p:nvPicPr>
          <p:cNvPr id="44" name="Picture 43">
            <a:extLst>
              <a:ext uri="{FF2B5EF4-FFF2-40B4-BE49-F238E27FC236}">
                <a16:creationId xmlns:a16="http://schemas.microsoft.com/office/drawing/2014/main" id="{FEB49729-9406-9C02-C974-3DB147AEF1F1}"/>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6084017" y="5314073"/>
            <a:ext cx="438912" cy="438912"/>
          </a:xfrm>
          <a:prstGeom prst="rect">
            <a:avLst/>
          </a:prstGeom>
        </p:spPr>
      </p:pic>
      <p:pic>
        <p:nvPicPr>
          <p:cNvPr id="45" name="Picture 44">
            <a:extLst>
              <a:ext uri="{FF2B5EF4-FFF2-40B4-BE49-F238E27FC236}">
                <a16:creationId xmlns:a16="http://schemas.microsoft.com/office/drawing/2014/main" id="{84314799-3B4F-12B3-ED4A-2E404C38CE75}"/>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6522422" y="5314073"/>
            <a:ext cx="438912" cy="438912"/>
          </a:xfrm>
          <a:prstGeom prst="rect">
            <a:avLst/>
          </a:prstGeom>
        </p:spPr>
      </p:pic>
      <p:pic>
        <p:nvPicPr>
          <p:cNvPr id="46" name="Picture 45">
            <a:extLst>
              <a:ext uri="{FF2B5EF4-FFF2-40B4-BE49-F238E27FC236}">
                <a16:creationId xmlns:a16="http://schemas.microsoft.com/office/drawing/2014/main" id="{56A54C77-4A3A-03AD-4EDD-67041AF3E015}"/>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639558" y="5316613"/>
            <a:ext cx="438912" cy="438912"/>
          </a:xfrm>
          <a:prstGeom prst="rect">
            <a:avLst/>
          </a:prstGeom>
        </p:spPr>
      </p:pic>
      <p:grpSp>
        <p:nvGrpSpPr>
          <p:cNvPr id="52" name="Group 51">
            <a:extLst>
              <a:ext uri="{FF2B5EF4-FFF2-40B4-BE49-F238E27FC236}">
                <a16:creationId xmlns:a16="http://schemas.microsoft.com/office/drawing/2014/main" id="{CB59DBCB-3FB9-E253-7FBC-B59A0D9C65FE}"/>
              </a:ext>
              <a:ext uri="{C183D7F6-B498-43B3-948B-1728B52AA6E4}">
                <adec:decorative xmlns:adec="http://schemas.microsoft.com/office/drawing/2017/decorative" val="1"/>
              </a:ext>
            </a:extLst>
          </p:cNvPr>
          <p:cNvGrpSpPr/>
          <p:nvPr/>
        </p:nvGrpSpPr>
        <p:grpSpPr>
          <a:xfrm>
            <a:off x="5156904" y="4222360"/>
            <a:ext cx="1924499" cy="731442"/>
            <a:chOff x="5413342" y="3911921"/>
            <a:chExt cx="1924499" cy="731442"/>
          </a:xfrm>
        </p:grpSpPr>
        <p:pic>
          <p:nvPicPr>
            <p:cNvPr id="53" name="Picture 52" descr="Agriculture, Food and Natural Resources">
              <a:extLst>
                <a:ext uri="{FF2B5EF4-FFF2-40B4-BE49-F238E27FC236}">
                  <a16:creationId xmlns:a16="http://schemas.microsoft.com/office/drawing/2014/main" id="{2F85B14D-BF88-A62C-6682-B88D7D64372B}"/>
                </a:ext>
              </a:extLst>
            </p:cNvPr>
            <p:cNvPicPr>
              <a:picLocks noChangeAspect="1"/>
            </p:cNvPicPr>
            <p:nvPr/>
          </p:nvPicPr>
          <p:blipFill>
            <a:blip r:embed="rId12"/>
            <a:stretch>
              <a:fillRect/>
            </a:stretch>
          </p:blipFill>
          <p:spPr>
            <a:xfrm>
              <a:off x="5413342" y="3912372"/>
              <a:ext cx="384278" cy="384048"/>
            </a:xfrm>
            <a:prstGeom prst="rect">
              <a:avLst/>
            </a:prstGeom>
          </p:spPr>
        </p:pic>
        <p:pic>
          <p:nvPicPr>
            <p:cNvPr id="54" name="Picture 53" descr="Business, Marketing and Finance">
              <a:extLst>
                <a:ext uri="{FF2B5EF4-FFF2-40B4-BE49-F238E27FC236}">
                  <a16:creationId xmlns:a16="http://schemas.microsoft.com/office/drawing/2014/main" id="{7E71E6B1-567D-2ED6-5446-9EB94895114A}"/>
                </a:ext>
              </a:extLst>
            </p:cNvPr>
            <p:cNvPicPr>
              <a:picLocks noChangeAspect="1"/>
            </p:cNvPicPr>
            <p:nvPr/>
          </p:nvPicPr>
          <p:blipFill>
            <a:blip r:embed="rId13"/>
            <a:stretch>
              <a:fillRect/>
            </a:stretch>
          </p:blipFill>
          <p:spPr>
            <a:xfrm>
              <a:off x="6180913" y="3911921"/>
              <a:ext cx="384278" cy="384048"/>
            </a:xfrm>
            <a:prstGeom prst="rect">
              <a:avLst/>
            </a:prstGeom>
          </p:spPr>
        </p:pic>
        <p:pic>
          <p:nvPicPr>
            <p:cNvPr id="55" name="Picture 54" descr="Education and Training">
              <a:extLst>
                <a:ext uri="{FF2B5EF4-FFF2-40B4-BE49-F238E27FC236}">
                  <a16:creationId xmlns:a16="http://schemas.microsoft.com/office/drawing/2014/main" id="{5FA4FDA6-A187-E6CE-6E77-38749B496F5E}"/>
                </a:ext>
              </a:extLst>
            </p:cNvPr>
            <p:cNvPicPr>
              <a:picLocks noChangeAspect="1"/>
            </p:cNvPicPr>
            <p:nvPr/>
          </p:nvPicPr>
          <p:blipFill>
            <a:blip r:embed="rId14"/>
            <a:stretch>
              <a:fillRect/>
            </a:stretch>
          </p:blipFill>
          <p:spPr>
            <a:xfrm>
              <a:off x="6568951" y="3912593"/>
              <a:ext cx="384278" cy="384048"/>
            </a:xfrm>
            <a:prstGeom prst="rect">
              <a:avLst/>
            </a:prstGeom>
          </p:spPr>
        </p:pic>
        <p:pic>
          <p:nvPicPr>
            <p:cNvPr id="56" name="Picture 55" descr="Energy">
              <a:extLst>
                <a:ext uri="{FF2B5EF4-FFF2-40B4-BE49-F238E27FC236}">
                  <a16:creationId xmlns:a16="http://schemas.microsoft.com/office/drawing/2014/main" id="{BAEAF5D3-9C50-A56F-4B99-679A557DAA3A}"/>
                </a:ext>
              </a:extLst>
            </p:cNvPr>
            <p:cNvPicPr>
              <a:picLocks noChangeAspect="1"/>
            </p:cNvPicPr>
            <p:nvPr/>
          </p:nvPicPr>
          <p:blipFill>
            <a:blip r:embed="rId9"/>
            <a:stretch>
              <a:fillRect/>
            </a:stretch>
          </p:blipFill>
          <p:spPr>
            <a:xfrm>
              <a:off x="6953563" y="3915693"/>
              <a:ext cx="384278" cy="384048"/>
            </a:xfrm>
            <a:prstGeom prst="rect">
              <a:avLst/>
            </a:prstGeom>
          </p:spPr>
        </p:pic>
        <p:pic>
          <p:nvPicPr>
            <p:cNvPr id="57" name="Picture 56" descr="Health Science">
              <a:extLst>
                <a:ext uri="{FF2B5EF4-FFF2-40B4-BE49-F238E27FC236}">
                  <a16:creationId xmlns:a16="http://schemas.microsoft.com/office/drawing/2014/main" id="{660D7CC8-6BBB-07FA-B7EA-0D2BE8F60DAB}"/>
                </a:ext>
              </a:extLst>
            </p:cNvPr>
            <p:cNvPicPr>
              <a:picLocks noChangeAspect="1"/>
            </p:cNvPicPr>
            <p:nvPr/>
          </p:nvPicPr>
          <p:blipFill>
            <a:blip r:embed="rId10"/>
            <a:stretch>
              <a:fillRect/>
            </a:stretch>
          </p:blipFill>
          <p:spPr>
            <a:xfrm>
              <a:off x="5796247" y="4257164"/>
              <a:ext cx="384278" cy="384048"/>
            </a:xfrm>
            <a:prstGeom prst="rect">
              <a:avLst/>
            </a:prstGeom>
          </p:spPr>
        </p:pic>
        <p:pic>
          <p:nvPicPr>
            <p:cNvPr id="58" name="Picture 57" descr="Human Services">
              <a:extLst>
                <a:ext uri="{FF2B5EF4-FFF2-40B4-BE49-F238E27FC236}">
                  <a16:creationId xmlns:a16="http://schemas.microsoft.com/office/drawing/2014/main" id="{2073EDE3-3807-78C0-6C97-7F73B7B9E4F5}"/>
                </a:ext>
              </a:extLst>
            </p:cNvPr>
            <p:cNvPicPr>
              <a:picLocks noChangeAspect="1"/>
            </p:cNvPicPr>
            <p:nvPr/>
          </p:nvPicPr>
          <p:blipFill>
            <a:blip r:embed="rId15"/>
            <a:stretch>
              <a:fillRect/>
            </a:stretch>
          </p:blipFill>
          <p:spPr>
            <a:xfrm>
              <a:off x="6181080" y="4257147"/>
              <a:ext cx="384278" cy="384048"/>
            </a:xfrm>
            <a:prstGeom prst="rect">
              <a:avLst/>
            </a:prstGeom>
          </p:spPr>
        </p:pic>
        <p:pic>
          <p:nvPicPr>
            <p:cNvPr id="59" name="Picture 58" descr="Information Technology">
              <a:extLst>
                <a:ext uri="{FF2B5EF4-FFF2-40B4-BE49-F238E27FC236}">
                  <a16:creationId xmlns:a16="http://schemas.microsoft.com/office/drawing/2014/main" id="{DC91A14B-3098-1953-B83C-65D5F38D8FAF}"/>
                </a:ext>
              </a:extLst>
            </p:cNvPr>
            <p:cNvPicPr>
              <a:picLocks noChangeAspect="1"/>
            </p:cNvPicPr>
            <p:nvPr/>
          </p:nvPicPr>
          <p:blipFill>
            <a:blip r:embed="rId11"/>
            <a:stretch>
              <a:fillRect/>
            </a:stretch>
          </p:blipFill>
          <p:spPr>
            <a:xfrm>
              <a:off x="6568374" y="4258901"/>
              <a:ext cx="384278" cy="384048"/>
            </a:xfrm>
            <a:prstGeom prst="rect">
              <a:avLst/>
            </a:prstGeom>
          </p:spPr>
        </p:pic>
        <p:pic>
          <p:nvPicPr>
            <p:cNvPr id="60" name="Picture 59" descr="Law and Public Service">
              <a:extLst>
                <a:ext uri="{FF2B5EF4-FFF2-40B4-BE49-F238E27FC236}">
                  <a16:creationId xmlns:a16="http://schemas.microsoft.com/office/drawing/2014/main" id="{6D3AC5A4-20B0-7F33-CA8E-46A9FDE404BC}"/>
                </a:ext>
              </a:extLst>
            </p:cNvPr>
            <p:cNvPicPr>
              <a:picLocks noChangeAspect="1"/>
            </p:cNvPicPr>
            <p:nvPr/>
          </p:nvPicPr>
          <p:blipFill>
            <a:blip r:embed="rId16"/>
            <a:stretch>
              <a:fillRect/>
            </a:stretch>
          </p:blipFill>
          <p:spPr>
            <a:xfrm>
              <a:off x="6952070" y="4258131"/>
              <a:ext cx="384278" cy="384048"/>
            </a:xfrm>
            <a:prstGeom prst="rect">
              <a:avLst/>
            </a:prstGeom>
          </p:spPr>
        </p:pic>
        <p:pic>
          <p:nvPicPr>
            <p:cNvPr id="61" name="Picture 60" descr="Architecture and Construction">
              <a:extLst>
                <a:ext uri="{FF2B5EF4-FFF2-40B4-BE49-F238E27FC236}">
                  <a16:creationId xmlns:a16="http://schemas.microsoft.com/office/drawing/2014/main" id="{74F5535A-A56D-13B3-641C-F149B486A5C3}"/>
                </a:ext>
              </a:extLst>
            </p:cNvPr>
            <p:cNvPicPr>
              <a:picLocks noChangeAspect="1"/>
            </p:cNvPicPr>
            <p:nvPr/>
          </p:nvPicPr>
          <p:blipFill>
            <a:blip r:embed="rId17"/>
            <a:stretch>
              <a:fillRect/>
            </a:stretch>
          </p:blipFill>
          <p:spPr>
            <a:xfrm>
              <a:off x="5799338" y="3913051"/>
              <a:ext cx="384048" cy="384048"/>
            </a:xfrm>
            <a:prstGeom prst="rect">
              <a:avLst/>
            </a:prstGeom>
          </p:spPr>
        </p:pic>
        <p:pic>
          <p:nvPicPr>
            <p:cNvPr id="62" name="Picture 61" descr="Engineering&#10;">
              <a:extLst>
                <a:ext uri="{FF2B5EF4-FFF2-40B4-BE49-F238E27FC236}">
                  <a16:creationId xmlns:a16="http://schemas.microsoft.com/office/drawing/2014/main" id="{E8A80874-FBE1-47CC-51A7-A91E0E9A2663}"/>
                </a:ext>
              </a:extLst>
            </p:cNvPr>
            <p:cNvPicPr>
              <a:picLocks noChangeAspect="1"/>
            </p:cNvPicPr>
            <p:nvPr/>
          </p:nvPicPr>
          <p:blipFill>
            <a:blip r:embed="rId8"/>
            <a:stretch>
              <a:fillRect/>
            </a:stretch>
          </p:blipFill>
          <p:spPr>
            <a:xfrm>
              <a:off x="5413770" y="4259315"/>
              <a:ext cx="384048" cy="384048"/>
            </a:xfrm>
            <a:prstGeom prst="rect">
              <a:avLst/>
            </a:prstGeom>
          </p:spPr>
        </p:pic>
      </p:grpSp>
    </p:spTree>
    <p:extLst>
      <p:ext uri="{BB962C8B-B14F-4D97-AF65-F5344CB8AC3E}">
        <p14:creationId xmlns:p14="http://schemas.microsoft.com/office/powerpoint/2010/main" val="1478507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Engineering Foundations</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6</a:t>
            </a:r>
            <a:endParaRPr lang="en-US" sz="800" dirty="0">
              <a:solidFill>
                <a:schemeClr val="bg1"/>
              </a:solidFill>
            </a:endParaRPr>
          </a:p>
        </p:txBody>
      </p:sp>
      <p:sp>
        <p:nvSpPr>
          <p:cNvPr id="15" name="TextBox 14">
            <a:extLst>
              <a:ext uri="{FF2B5EF4-FFF2-40B4-BE49-F238E27FC236}">
                <a16:creationId xmlns:a16="http://schemas.microsoft.com/office/drawing/2014/main" id="{538ADB51-3056-B980-0A82-509238E039A8}"/>
              </a:ext>
            </a:extLst>
          </p:cNvPr>
          <p:cNvSpPr txBox="1"/>
          <p:nvPr/>
        </p:nvSpPr>
        <p:spPr>
          <a:xfrm>
            <a:off x="136035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16" name="TextBox 15">
            <a:extLst>
              <a:ext uri="{FF2B5EF4-FFF2-40B4-BE49-F238E27FC236}">
                <a16:creationId xmlns:a16="http://schemas.microsoft.com/office/drawing/2014/main" id="{7566C1F6-DC98-95A4-6DBA-5365952B817F}"/>
              </a:ext>
            </a:extLst>
          </p:cNvPr>
          <p:cNvSpPr txBox="1"/>
          <p:nvPr/>
        </p:nvSpPr>
        <p:spPr>
          <a:xfrm>
            <a:off x="1375590" y="484048"/>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Engineering Foundations</a:t>
            </a:r>
            <a:endParaRPr kumimoji="0" lang="en-US" sz="17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6D700A7C-34EB-47D7-8DC7-771DD6DCE7F0}"/>
              </a:ext>
            </a:extLst>
          </p:cNvPr>
          <p:cNvSpPr txBox="1"/>
          <p:nvPr/>
        </p:nvSpPr>
        <p:spPr>
          <a:xfrm>
            <a:off x="-746" y="1111004"/>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31" name="Round Diagonal Corner Rectangle 30">
            <a:extLst>
              <a:ext uri="{FF2B5EF4-FFF2-40B4-BE49-F238E27FC236}">
                <a16:creationId xmlns:a16="http://schemas.microsoft.com/office/drawing/2014/main" id="{B4C78CC7-A0B3-3743-9060-AB97A1DC7B8E}"/>
              </a:ext>
              <a:ext uri="{C183D7F6-B498-43B3-948B-1728B52AA6E4}">
                <adec:decorative xmlns:adec="http://schemas.microsoft.com/office/drawing/2017/decorative" val="1"/>
              </a:ext>
            </a:extLst>
          </p:cNvPr>
          <p:cNvSpPr/>
          <p:nvPr/>
        </p:nvSpPr>
        <p:spPr>
          <a:xfrm rot="16200000">
            <a:off x="-117488" y="2092813"/>
            <a:ext cx="1126254"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2" name="Google Shape;187;p2">
            <a:extLst>
              <a:ext uri="{FF2B5EF4-FFF2-40B4-BE49-F238E27FC236}">
                <a16:creationId xmlns:a16="http://schemas.microsoft.com/office/drawing/2014/main" id="{EC6725D7-7796-024C-BE56-43295F5E13F0}"/>
              </a:ext>
            </a:extLst>
          </p:cNvPr>
          <p:cNvSpPr txBox="1"/>
          <p:nvPr/>
        </p:nvSpPr>
        <p:spPr>
          <a:xfrm rot="16200000">
            <a:off x="-61209" y="2136458"/>
            <a:ext cx="101369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9" name="Google Shape;188;p2">
            <a:extLst>
              <a:ext uri="{FF2B5EF4-FFF2-40B4-BE49-F238E27FC236}">
                <a16:creationId xmlns:a16="http://schemas.microsoft.com/office/drawing/2014/main" id="{E9D1311D-3F30-CB4A-AB3F-0F9E1F95494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606851783"/>
              </p:ext>
            </p:extLst>
          </p:nvPr>
        </p:nvGraphicFramePr>
        <p:xfrm>
          <a:off x="814569" y="1574302"/>
          <a:ext cx="6437376" cy="3362081"/>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lnSpc>
                          <a:spcPts val="1000"/>
                        </a:lnSpc>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ts val="1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ts val="1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lnSpc>
                          <a:spcPts val="1000"/>
                        </a:lnSpc>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853440">
                <a:tc>
                  <a:txBody>
                    <a:bodyPr/>
                    <a:lstStyle/>
                    <a:p>
                      <a:pPr marL="0" marR="0">
                        <a:lnSpc>
                          <a:spcPct val="107000"/>
                        </a:lnSpc>
                        <a:spcBef>
                          <a:spcPts val="0"/>
                        </a:spcBef>
                        <a:spcAft>
                          <a:spcPts val="0"/>
                        </a:spcAft>
                      </a:pPr>
                      <a:r>
                        <a:rPr lang="en-US" sz="1100" b="1" kern="1200" dirty="0">
                          <a:solidFill>
                            <a:srgbClr val="012169"/>
                          </a:solidFill>
                          <a:effectLst/>
                          <a:latin typeface="Calibri" panose="020F0502020204030204" pitchFamily="34" charset="0"/>
                          <a:ea typeface="Open Sans SemiBold" panose="020B0706030804020204" pitchFamily="34" charset="0"/>
                          <a:cs typeface="Calibri" panose="020F0502020204030204" pitchFamily="34" charset="0"/>
                        </a:rPr>
                        <a:t>Career Preparation for Programs of Study*</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0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First Time Taken:</a:t>
                      </a:r>
                    </a:p>
                    <a:p>
                      <a:pPr marL="0" marR="0">
                        <a:lnSpc>
                          <a:spcPct val="107000"/>
                        </a:lnSpc>
                        <a:spcBef>
                          <a:spcPts val="0"/>
                        </a:spcBef>
                        <a:spcAft>
                          <a:spcPts val="0"/>
                        </a:spcAft>
                      </a:pPr>
                      <a:r>
                        <a:rPr lang="en-US" sz="10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12701121 (2 credits)</a:t>
                      </a:r>
                      <a:endParaRPr lang="en-US" sz="11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endParaRPr lang="en-US" sz="1100" kern="100">
                        <a:effectLst/>
                        <a:latin typeface="Calibri" panose="020F0502020204030204" pitchFamily="34" charset="0"/>
                        <a:cs typeface="Times New Roman" panose="02020603050405020304" pitchFamily="18" charset="0"/>
                      </a:endParaRPr>
                    </a:p>
                  </a:txBody>
                  <a:tcPr marL="9525"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0"/>
                        </a:spcBef>
                        <a:spcAft>
                          <a:spcPts val="0"/>
                        </a:spcAft>
                      </a:pPr>
                      <a:r>
                        <a:rPr lang="en-US" sz="900" b="1" kern="1200" dirty="0">
                          <a:solidFill>
                            <a:srgbClr val="000000"/>
                          </a:solidFill>
                          <a:effectLst/>
                          <a:latin typeface="Calibri" panose="020F0502020204030204" pitchFamily="34" charset="0"/>
                          <a:ea typeface="Open Sans Light" panose="020B0306030504020204" pitchFamily="34" charset="0"/>
                          <a:cs typeface="Calibri" panose="020F0502020204030204" pitchFamily="34" charset="0"/>
                        </a:rPr>
                        <a:t>Prerequisites</a:t>
                      </a:r>
                      <a:r>
                        <a:rPr lang="en-US" sz="900" kern="1200" dirty="0">
                          <a:solidFill>
                            <a:srgbClr val="000000"/>
                          </a:solidFill>
                          <a:effectLst/>
                          <a:latin typeface="Calibri" panose="020F0502020204030204" pitchFamily="34" charset="0"/>
                          <a:ea typeface="Open Sans Light" panose="020B0306030504020204" pitchFamily="34" charset="0"/>
                          <a:cs typeface="Calibri" panose="020F0502020204030204" pitchFamily="34" charset="0"/>
                        </a:rPr>
                        <a:t>: </a:t>
                      </a:r>
                      <a:r>
                        <a:rPr lang="en-US" sz="900" kern="1200" dirty="0">
                          <a:solidFill>
                            <a:srgbClr val="000000"/>
                          </a:solidFill>
                          <a:effectLst/>
                          <a:latin typeface="Calibri" panose="020F0502020204030204" pitchFamily="34" charset="0"/>
                          <a:ea typeface="Open Sans Light" panose="020B0306030504020204" pitchFamily="34" charset="0"/>
                          <a:cs typeface="Times New Roman" panose="02020603050405020304" pitchFamily="18" charset="0"/>
                        </a:rPr>
                        <a:t>A</a:t>
                      </a: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 least one Level 2 </a:t>
                      </a:r>
                    </a:p>
                    <a:p>
                      <a:pPr marL="0" marR="0">
                        <a:lnSpc>
                          <a:spcPct val="100000"/>
                        </a:lnSpc>
                        <a:spcBef>
                          <a:spcPts val="0"/>
                        </a:spcBef>
                        <a:spcAft>
                          <a:spcPts val="0"/>
                        </a:spcAft>
                      </a:pP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or higher CTE course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0000"/>
                        </a:lnSpc>
                        <a:spcBef>
                          <a:spcPts val="0"/>
                        </a:spcBef>
                        <a:spcAft>
                          <a:spcPts val="0"/>
                        </a:spcAft>
                      </a:pPr>
                      <a:r>
                        <a:rPr lang="en-US" sz="900" b="1"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Corequisites: </a:t>
                      </a:r>
                      <a:r>
                        <a:rPr lang="en-US" sz="9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24643051"/>
                  </a:ext>
                </a:extLst>
              </a:tr>
              <a:tr h="1005840">
                <a:tc>
                  <a:txBody>
                    <a:bodyPr/>
                    <a:lstStyle/>
                    <a:p>
                      <a:pPr marL="0" marR="0">
                        <a:lnSpc>
                          <a:spcPct val="107000"/>
                        </a:lnSpc>
                        <a:spcBef>
                          <a:spcPts val="0"/>
                        </a:spcBef>
                        <a:spcAft>
                          <a:spcPts val="0"/>
                        </a:spcAft>
                      </a:pPr>
                      <a:r>
                        <a:rPr lang="en-US" sz="1100" b="1" kern="1200" dirty="0">
                          <a:solidFill>
                            <a:srgbClr val="012169"/>
                          </a:solidFill>
                          <a:effectLst/>
                          <a:latin typeface="Calibri" panose="020F0502020204030204" pitchFamily="34" charset="0"/>
                          <a:ea typeface="Open Sans SemiBold" panose="020B0706030804020204" pitchFamily="34" charset="0"/>
                          <a:cs typeface="Calibri" panose="020F0502020204030204" pitchFamily="34" charset="0"/>
                        </a:rPr>
                        <a:t>Career Preparation for Programs of Study + Extended Career Preparation*</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0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First Time Taken:</a:t>
                      </a:r>
                    </a:p>
                    <a:p>
                      <a:pPr marL="0" marR="0">
                        <a:lnSpc>
                          <a:spcPct val="107000"/>
                        </a:lnSpc>
                        <a:spcBef>
                          <a:spcPts val="0"/>
                        </a:spcBef>
                        <a:spcAft>
                          <a:spcPts val="0"/>
                        </a:spcAft>
                      </a:pPr>
                      <a:r>
                        <a:rPr lang="en-US" sz="10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12701141 (3 credits)</a:t>
                      </a:r>
                      <a:endParaRPr lang="en-US" sz="11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endParaRPr lang="en-US" sz="1100" kern="100">
                        <a:effectLst/>
                        <a:latin typeface="Calibri" panose="020F0502020204030204" pitchFamily="34" charset="0"/>
                        <a:cs typeface="Times New Roman" panose="02020603050405020304" pitchFamily="18" charset="0"/>
                      </a:endParaRPr>
                    </a:p>
                  </a:txBody>
                  <a:tcPr marL="9525"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0"/>
                        </a:spcBef>
                        <a:spcAft>
                          <a:spcPts val="0"/>
                        </a:spcAft>
                      </a:pPr>
                      <a:r>
                        <a:rPr lang="en-US" sz="900" b="1" kern="1200" dirty="0">
                          <a:solidFill>
                            <a:srgbClr val="000000"/>
                          </a:solidFill>
                          <a:effectLst/>
                          <a:latin typeface="Calibri" panose="020F0502020204030204" pitchFamily="34" charset="0"/>
                          <a:ea typeface="Open Sans ExtraBold" panose="020B0906030804020204" pitchFamily="34" charset="0"/>
                          <a:cs typeface="Calibri" panose="020F0502020204030204" pitchFamily="34" charset="0"/>
                        </a:rPr>
                        <a:t>Prerequisites: </a:t>
                      </a: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least one Level 2</a:t>
                      </a:r>
                    </a:p>
                    <a:p>
                      <a:pPr marL="0" marR="0">
                        <a:lnSpc>
                          <a:spcPct val="100000"/>
                        </a:lnSpc>
                        <a:spcBef>
                          <a:spcPts val="0"/>
                        </a:spcBef>
                        <a:spcAft>
                          <a:spcPts val="0"/>
                        </a:spcAft>
                      </a:pP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or higher CTE course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0000"/>
                        </a:lnSpc>
                        <a:spcBef>
                          <a:spcPts val="0"/>
                        </a:spcBef>
                        <a:spcAft>
                          <a:spcPts val="0"/>
                        </a:spcAft>
                      </a:pPr>
                      <a:r>
                        <a:rPr lang="en-US" sz="900" b="1" kern="1200" dirty="0">
                          <a:solidFill>
                            <a:schemeClr val="tx2"/>
                          </a:solidFill>
                          <a:effectLst/>
                          <a:latin typeface="Calibri" panose="020F0502020204030204" pitchFamily="34" charset="0"/>
                          <a:ea typeface="Open Sans ExtraBold" panose="020B0906030804020204" pitchFamily="34" charset="0"/>
                          <a:cs typeface="Calibri" panose="020F0502020204030204" pitchFamily="34" charset="0"/>
                        </a:rPr>
                        <a:t>Corequisites: </a:t>
                      </a:r>
                      <a:r>
                        <a:rPr lang="en-US" sz="9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R="228600"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26910102"/>
                  </a:ext>
                </a:extLst>
              </a:tr>
              <a:tr h="64008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Scientific Research and Design*</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13037200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212529"/>
                          </a:solidFill>
                          <a:effectLst/>
                          <a:latin typeface="Calibri" panose="020F0502020204030204" pitchFamily="34" charset="0"/>
                          <a:ea typeface="Times New Roman" panose="02020603050405020304" pitchFamily="18" charset="0"/>
                        </a:rPr>
                        <a:t>Biology, and one credit of the following: Physics for Engineering, chemistry, Integrated Physics and Chemistry (IPC), or physics</a:t>
                      </a:r>
                      <a:r>
                        <a:rPr lang="en-US" sz="900" dirty="0">
                          <a:effectLst/>
                        </a:rPr>
                        <a:t> </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75331984"/>
                  </a:ext>
                </a:extLst>
              </a:tr>
            </a:tbl>
          </a:graphicData>
        </a:graphic>
      </p:graphicFrame>
      <p:sp>
        <p:nvSpPr>
          <p:cNvPr id="7" name="TextBox 6">
            <a:extLst>
              <a:ext uri="{FF2B5EF4-FFF2-40B4-BE49-F238E27FC236}">
                <a16:creationId xmlns:a16="http://schemas.microsoft.com/office/drawing/2014/main" id="{5D91E5EF-2652-7093-31CA-B08FD201FDCC}"/>
              </a:ext>
            </a:extLst>
          </p:cNvPr>
          <p:cNvSpPr txBox="1"/>
          <p:nvPr/>
        </p:nvSpPr>
        <p:spPr>
          <a:xfrm>
            <a:off x="764321" y="4912302"/>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3" name="Google Shape;195;p2">
            <a:extLst>
              <a:ext uri="{FF2B5EF4-FFF2-40B4-BE49-F238E27FC236}">
                <a16:creationId xmlns:a16="http://schemas.microsoft.com/office/drawing/2014/main" id="{112541A1-7005-B2B6-4023-BD35DDBF6D06}"/>
              </a:ext>
            </a:extLst>
          </p:cNvPr>
          <p:cNvSpPr txBox="1"/>
          <p:nvPr/>
        </p:nvSpPr>
        <p:spPr>
          <a:xfrm>
            <a:off x="0" y="9233201"/>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c</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13" name="TextBox 12">
            <a:extLst>
              <a:ext uri="{FF2B5EF4-FFF2-40B4-BE49-F238E27FC236}">
                <a16:creationId xmlns:a16="http://schemas.microsoft.com/office/drawing/2014/main" id="{F52464EA-1A00-00D3-0116-726B583F758F}"/>
              </a:ext>
            </a:extLst>
          </p:cNvPr>
          <p:cNvSpPr txBox="1"/>
          <p:nvPr/>
        </p:nvSpPr>
        <p:spPr>
          <a:xfrm>
            <a:off x="1044317" y="9605929"/>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Engineering Foundations</a:t>
            </a:r>
          </a:p>
        </p:txBody>
      </p:sp>
      <p:grpSp>
        <p:nvGrpSpPr>
          <p:cNvPr id="22" name="Group 21">
            <a:extLst>
              <a:ext uri="{FF2B5EF4-FFF2-40B4-BE49-F238E27FC236}">
                <a16:creationId xmlns:a16="http://schemas.microsoft.com/office/drawing/2014/main" id="{110F7A7D-1C24-70F6-6B17-70C70E29CF4F}"/>
              </a:ext>
              <a:ext uri="{C183D7F6-B498-43B3-948B-1728B52AA6E4}">
                <adec:decorative xmlns:adec="http://schemas.microsoft.com/office/drawing/2017/decorative" val="1"/>
              </a:ext>
            </a:extLst>
          </p:cNvPr>
          <p:cNvGrpSpPr/>
          <p:nvPr/>
        </p:nvGrpSpPr>
        <p:grpSpPr>
          <a:xfrm>
            <a:off x="4534057" y="2944651"/>
            <a:ext cx="2711654" cy="767722"/>
            <a:chOff x="4542144" y="4805264"/>
            <a:chExt cx="2711654" cy="767722"/>
          </a:xfrm>
        </p:grpSpPr>
        <p:pic>
          <p:nvPicPr>
            <p:cNvPr id="23" name="Picture 22" descr="Agriculture, Food and Natural Resources">
              <a:extLst>
                <a:ext uri="{FF2B5EF4-FFF2-40B4-BE49-F238E27FC236}">
                  <a16:creationId xmlns:a16="http://schemas.microsoft.com/office/drawing/2014/main" id="{72ADAF3C-3817-E7B6-C36C-7EBA45033FBD}"/>
                </a:ext>
              </a:extLst>
            </p:cNvPr>
            <p:cNvPicPr>
              <a:picLocks noChangeAspect="1"/>
            </p:cNvPicPr>
            <p:nvPr/>
          </p:nvPicPr>
          <p:blipFill>
            <a:blip r:embed="rId8"/>
            <a:stretch>
              <a:fillRect/>
            </a:stretch>
          </p:blipFill>
          <p:spPr>
            <a:xfrm>
              <a:off x="4542144" y="4811767"/>
              <a:ext cx="385967" cy="385873"/>
            </a:xfrm>
            <a:prstGeom prst="rect">
              <a:avLst/>
            </a:prstGeom>
          </p:spPr>
        </p:pic>
        <p:pic>
          <p:nvPicPr>
            <p:cNvPr id="24" name="Picture 23" descr="Architecture and Construction">
              <a:extLst>
                <a:ext uri="{FF2B5EF4-FFF2-40B4-BE49-F238E27FC236}">
                  <a16:creationId xmlns:a16="http://schemas.microsoft.com/office/drawing/2014/main" id="{2E20A50C-D11F-1EC0-7B7D-56DC129961DE}"/>
                </a:ext>
              </a:extLst>
            </p:cNvPr>
            <p:cNvPicPr>
              <a:picLocks noChangeAspect="1"/>
            </p:cNvPicPr>
            <p:nvPr/>
          </p:nvPicPr>
          <p:blipFill>
            <a:blip r:embed="rId9"/>
            <a:stretch>
              <a:fillRect/>
            </a:stretch>
          </p:blipFill>
          <p:spPr>
            <a:xfrm>
              <a:off x="4929284" y="4810639"/>
              <a:ext cx="385967" cy="385873"/>
            </a:xfrm>
            <a:prstGeom prst="rect">
              <a:avLst/>
            </a:prstGeom>
          </p:spPr>
        </p:pic>
        <p:pic>
          <p:nvPicPr>
            <p:cNvPr id="25" name="Picture 24" descr="Arts, Audio Visual Technology and Communication">
              <a:extLst>
                <a:ext uri="{FF2B5EF4-FFF2-40B4-BE49-F238E27FC236}">
                  <a16:creationId xmlns:a16="http://schemas.microsoft.com/office/drawing/2014/main" id="{41639BF8-4024-2ED4-2F0B-862DFE0D55AC}"/>
                </a:ext>
              </a:extLst>
            </p:cNvPr>
            <p:cNvPicPr>
              <a:picLocks noChangeAspect="1"/>
            </p:cNvPicPr>
            <p:nvPr/>
          </p:nvPicPr>
          <p:blipFill>
            <a:blip r:embed="rId10"/>
            <a:stretch>
              <a:fillRect/>
            </a:stretch>
          </p:blipFill>
          <p:spPr>
            <a:xfrm>
              <a:off x="5318680" y="4811767"/>
              <a:ext cx="385967" cy="385873"/>
            </a:xfrm>
            <a:prstGeom prst="rect">
              <a:avLst/>
            </a:prstGeom>
          </p:spPr>
        </p:pic>
        <p:pic>
          <p:nvPicPr>
            <p:cNvPr id="26" name="Picture 25" descr="Business, Marketing and Finance">
              <a:extLst>
                <a:ext uri="{FF2B5EF4-FFF2-40B4-BE49-F238E27FC236}">
                  <a16:creationId xmlns:a16="http://schemas.microsoft.com/office/drawing/2014/main" id="{7A61FB5C-37F9-628D-7F38-D3965F31F0EA}"/>
                </a:ext>
              </a:extLst>
            </p:cNvPr>
            <p:cNvPicPr>
              <a:picLocks noChangeAspect="1"/>
            </p:cNvPicPr>
            <p:nvPr/>
          </p:nvPicPr>
          <p:blipFill>
            <a:blip r:embed="rId11"/>
            <a:stretch>
              <a:fillRect/>
            </a:stretch>
          </p:blipFill>
          <p:spPr>
            <a:xfrm>
              <a:off x="5698808" y="4810639"/>
              <a:ext cx="385967" cy="385873"/>
            </a:xfrm>
            <a:prstGeom prst="rect">
              <a:avLst/>
            </a:prstGeom>
          </p:spPr>
        </p:pic>
        <p:pic>
          <p:nvPicPr>
            <p:cNvPr id="27" name="Picture 26" descr="Education and Training">
              <a:extLst>
                <a:ext uri="{FF2B5EF4-FFF2-40B4-BE49-F238E27FC236}">
                  <a16:creationId xmlns:a16="http://schemas.microsoft.com/office/drawing/2014/main" id="{6FF0C434-D19B-D61C-EBE5-07C0C0D047D5}"/>
                </a:ext>
              </a:extLst>
            </p:cNvPr>
            <p:cNvPicPr>
              <a:picLocks noChangeAspect="1"/>
            </p:cNvPicPr>
            <p:nvPr/>
          </p:nvPicPr>
          <p:blipFill>
            <a:blip r:embed="rId12"/>
            <a:stretch>
              <a:fillRect/>
            </a:stretch>
          </p:blipFill>
          <p:spPr>
            <a:xfrm>
              <a:off x="6088204" y="4810639"/>
              <a:ext cx="385967" cy="385873"/>
            </a:xfrm>
            <a:prstGeom prst="rect">
              <a:avLst/>
            </a:prstGeom>
          </p:spPr>
        </p:pic>
        <p:pic>
          <p:nvPicPr>
            <p:cNvPr id="28" name="Picture 27" descr="Energy">
              <a:extLst>
                <a:ext uri="{FF2B5EF4-FFF2-40B4-BE49-F238E27FC236}">
                  <a16:creationId xmlns:a16="http://schemas.microsoft.com/office/drawing/2014/main" id="{4141D445-C50D-B00C-27A3-5B0E74FBC80D}"/>
                </a:ext>
              </a:extLst>
            </p:cNvPr>
            <p:cNvPicPr>
              <a:picLocks noChangeAspect="1"/>
            </p:cNvPicPr>
            <p:nvPr/>
          </p:nvPicPr>
          <p:blipFill>
            <a:blip r:embed="rId13"/>
            <a:stretch>
              <a:fillRect/>
            </a:stretch>
          </p:blipFill>
          <p:spPr>
            <a:xfrm>
              <a:off x="6467312" y="4810891"/>
              <a:ext cx="385967" cy="385873"/>
            </a:xfrm>
            <a:prstGeom prst="rect">
              <a:avLst/>
            </a:prstGeom>
          </p:spPr>
        </p:pic>
        <p:pic>
          <p:nvPicPr>
            <p:cNvPr id="30" name="Picture 29" descr="Health Science">
              <a:extLst>
                <a:ext uri="{FF2B5EF4-FFF2-40B4-BE49-F238E27FC236}">
                  <a16:creationId xmlns:a16="http://schemas.microsoft.com/office/drawing/2014/main" id="{5D892363-BCC6-133F-5A08-B31834AD85AF}"/>
                </a:ext>
              </a:extLst>
            </p:cNvPr>
            <p:cNvPicPr>
              <a:picLocks noChangeAspect="1"/>
            </p:cNvPicPr>
            <p:nvPr/>
          </p:nvPicPr>
          <p:blipFill>
            <a:blip r:embed="rId14"/>
            <a:stretch>
              <a:fillRect/>
            </a:stretch>
          </p:blipFill>
          <p:spPr>
            <a:xfrm>
              <a:off x="4554112" y="5185006"/>
              <a:ext cx="385967" cy="385873"/>
            </a:xfrm>
            <a:prstGeom prst="rect">
              <a:avLst/>
            </a:prstGeom>
          </p:spPr>
        </p:pic>
        <p:pic>
          <p:nvPicPr>
            <p:cNvPr id="34" name="Picture 33" descr="Hospitality and Tourism">
              <a:extLst>
                <a:ext uri="{FF2B5EF4-FFF2-40B4-BE49-F238E27FC236}">
                  <a16:creationId xmlns:a16="http://schemas.microsoft.com/office/drawing/2014/main" id="{ED8F1864-4492-CF01-CCE7-9D6E4F76E08D}"/>
                </a:ext>
              </a:extLst>
            </p:cNvPr>
            <p:cNvPicPr>
              <a:picLocks noChangeAspect="1"/>
            </p:cNvPicPr>
            <p:nvPr/>
          </p:nvPicPr>
          <p:blipFill>
            <a:blip r:embed="rId15"/>
            <a:stretch>
              <a:fillRect/>
            </a:stretch>
          </p:blipFill>
          <p:spPr>
            <a:xfrm>
              <a:off x="4940661" y="5186743"/>
              <a:ext cx="385967" cy="385873"/>
            </a:xfrm>
            <a:prstGeom prst="rect">
              <a:avLst/>
            </a:prstGeom>
          </p:spPr>
        </p:pic>
        <p:pic>
          <p:nvPicPr>
            <p:cNvPr id="35" name="Picture 34" descr="Human Services">
              <a:extLst>
                <a:ext uri="{FF2B5EF4-FFF2-40B4-BE49-F238E27FC236}">
                  <a16:creationId xmlns:a16="http://schemas.microsoft.com/office/drawing/2014/main" id="{DAD5BD32-37D7-8E61-B728-1D310ED3998E}"/>
                </a:ext>
              </a:extLst>
            </p:cNvPr>
            <p:cNvPicPr>
              <a:picLocks noChangeAspect="1"/>
            </p:cNvPicPr>
            <p:nvPr/>
          </p:nvPicPr>
          <p:blipFill>
            <a:blip r:embed="rId16"/>
            <a:stretch>
              <a:fillRect/>
            </a:stretch>
          </p:blipFill>
          <p:spPr>
            <a:xfrm>
              <a:off x="5326165" y="5186579"/>
              <a:ext cx="385967" cy="385873"/>
            </a:xfrm>
            <a:prstGeom prst="rect">
              <a:avLst/>
            </a:prstGeom>
          </p:spPr>
        </p:pic>
        <p:pic>
          <p:nvPicPr>
            <p:cNvPr id="38" name="Picture 37" descr="Information Technology">
              <a:extLst>
                <a:ext uri="{FF2B5EF4-FFF2-40B4-BE49-F238E27FC236}">
                  <a16:creationId xmlns:a16="http://schemas.microsoft.com/office/drawing/2014/main" id="{E786DD4E-BBB5-526A-2E42-10BBC13C7F7B}"/>
                </a:ext>
              </a:extLst>
            </p:cNvPr>
            <p:cNvPicPr>
              <a:picLocks noChangeAspect="1"/>
            </p:cNvPicPr>
            <p:nvPr/>
          </p:nvPicPr>
          <p:blipFill>
            <a:blip r:embed="rId17"/>
            <a:stretch>
              <a:fillRect/>
            </a:stretch>
          </p:blipFill>
          <p:spPr>
            <a:xfrm>
              <a:off x="5712620" y="5187113"/>
              <a:ext cx="385967" cy="385873"/>
            </a:xfrm>
            <a:prstGeom prst="rect">
              <a:avLst/>
            </a:prstGeom>
          </p:spPr>
        </p:pic>
        <p:pic>
          <p:nvPicPr>
            <p:cNvPr id="40" name="Picture 39" descr="Law and Public Service">
              <a:extLst>
                <a:ext uri="{FF2B5EF4-FFF2-40B4-BE49-F238E27FC236}">
                  <a16:creationId xmlns:a16="http://schemas.microsoft.com/office/drawing/2014/main" id="{B1B94FF6-380D-8B83-9F61-9CA5B1B803B5}"/>
                </a:ext>
              </a:extLst>
            </p:cNvPr>
            <p:cNvPicPr>
              <a:picLocks noChangeAspect="1"/>
            </p:cNvPicPr>
            <p:nvPr/>
          </p:nvPicPr>
          <p:blipFill>
            <a:blip r:embed="rId18"/>
            <a:stretch>
              <a:fillRect/>
            </a:stretch>
          </p:blipFill>
          <p:spPr>
            <a:xfrm>
              <a:off x="6098044" y="5186000"/>
              <a:ext cx="385967" cy="385873"/>
            </a:xfrm>
            <a:prstGeom prst="rect">
              <a:avLst/>
            </a:prstGeom>
          </p:spPr>
        </p:pic>
        <p:pic>
          <p:nvPicPr>
            <p:cNvPr id="42" name="Picture 41" descr="Manufacturing">
              <a:extLst>
                <a:ext uri="{FF2B5EF4-FFF2-40B4-BE49-F238E27FC236}">
                  <a16:creationId xmlns:a16="http://schemas.microsoft.com/office/drawing/2014/main" id="{5A72E00C-3F0F-81F7-CB71-3681CB12B9D0}"/>
                </a:ext>
              </a:extLst>
            </p:cNvPr>
            <p:cNvPicPr>
              <a:picLocks noChangeAspect="1"/>
            </p:cNvPicPr>
            <p:nvPr/>
          </p:nvPicPr>
          <p:blipFill>
            <a:blip r:embed="rId19"/>
            <a:stretch>
              <a:fillRect/>
            </a:stretch>
          </p:blipFill>
          <p:spPr>
            <a:xfrm>
              <a:off x="6481447" y="5186076"/>
              <a:ext cx="385967" cy="385873"/>
            </a:xfrm>
            <a:prstGeom prst="rect">
              <a:avLst/>
            </a:prstGeom>
          </p:spPr>
        </p:pic>
        <p:pic>
          <p:nvPicPr>
            <p:cNvPr id="43" name="Picture 42" descr="Transportation, Distribution and Logistics">
              <a:extLst>
                <a:ext uri="{FF2B5EF4-FFF2-40B4-BE49-F238E27FC236}">
                  <a16:creationId xmlns:a16="http://schemas.microsoft.com/office/drawing/2014/main" id="{8B7B16E7-E209-1FB2-15ED-2DCEB4FDD741}"/>
                </a:ext>
              </a:extLst>
            </p:cNvPr>
            <p:cNvPicPr>
              <a:picLocks noChangeAspect="1"/>
            </p:cNvPicPr>
            <p:nvPr/>
          </p:nvPicPr>
          <p:blipFill>
            <a:blip r:embed="rId20"/>
            <a:stretch>
              <a:fillRect/>
            </a:stretch>
          </p:blipFill>
          <p:spPr>
            <a:xfrm>
              <a:off x="6867777" y="5184410"/>
              <a:ext cx="385967" cy="385873"/>
            </a:xfrm>
            <a:prstGeom prst="rect">
              <a:avLst/>
            </a:prstGeom>
          </p:spPr>
        </p:pic>
        <p:pic>
          <p:nvPicPr>
            <p:cNvPr id="44" name="Picture 43" descr="Engineering&#10;">
              <a:extLst>
                <a:ext uri="{FF2B5EF4-FFF2-40B4-BE49-F238E27FC236}">
                  <a16:creationId xmlns:a16="http://schemas.microsoft.com/office/drawing/2014/main" id="{BEB95D1C-AD89-3976-E744-22E87F0C5202}"/>
                </a:ext>
              </a:extLst>
            </p:cNvPr>
            <p:cNvPicPr>
              <a:picLocks noChangeAspect="1"/>
            </p:cNvPicPr>
            <p:nvPr/>
          </p:nvPicPr>
          <p:blipFill>
            <a:blip r:embed="rId21"/>
            <a:stretch>
              <a:fillRect/>
            </a:stretch>
          </p:blipFill>
          <p:spPr>
            <a:xfrm>
              <a:off x="6851888" y="4805264"/>
              <a:ext cx="401910" cy="401813"/>
            </a:xfrm>
            <a:prstGeom prst="rect">
              <a:avLst/>
            </a:prstGeom>
          </p:spPr>
        </p:pic>
      </p:grpSp>
      <p:pic>
        <p:nvPicPr>
          <p:cNvPr id="46" name="Picture 45" descr="Agriculture, Food and Natural Resources">
            <a:extLst>
              <a:ext uri="{FF2B5EF4-FFF2-40B4-BE49-F238E27FC236}">
                <a16:creationId xmlns:a16="http://schemas.microsoft.com/office/drawing/2014/main" id="{CCE3629E-EDF6-C279-F41C-34E06C282B00}"/>
              </a:ext>
            </a:extLst>
          </p:cNvPr>
          <p:cNvPicPr>
            <a:picLocks noChangeAspect="1"/>
          </p:cNvPicPr>
          <p:nvPr/>
        </p:nvPicPr>
        <p:blipFill>
          <a:blip r:embed="rId8"/>
          <a:stretch>
            <a:fillRect/>
          </a:stretch>
        </p:blipFill>
        <p:spPr>
          <a:xfrm>
            <a:off x="5425644" y="4001670"/>
            <a:ext cx="384013" cy="384048"/>
          </a:xfrm>
          <a:prstGeom prst="rect">
            <a:avLst/>
          </a:prstGeom>
        </p:spPr>
      </p:pic>
      <p:pic>
        <p:nvPicPr>
          <p:cNvPr id="47" name="Picture 46" descr="Energy">
            <a:extLst>
              <a:ext uri="{FF2B5EF4-FFF2-40B4-BE49-F238E27FC236}">
                <a16:creationId xmlns:a16="http://schemas.microsoft.com/office/drawing/2014/main" id="{E65A355F-3C4E-E79B-AFDA-5820AD0E03B6}"/>
              </a:ext>
            </a:extLst>
          </p:cNvPr>
          <p:cNvPicPr>
            <a:picLocks noChangeAspect="1"/>
          </p:cNvPicPr>
          <p:nvPr/>
        </p:nvPicPr>
        <p:blipFill>
          <a:blip r:embed="rId13"/>
          <a:stretch>
            <a:fillRect/>
          </a:stretch>
        </p:blipFill>
        <p:spPr>
          <a:xfrm>
            <a:off x="5812281" y="4001670"/>
            <a:ext cx="384013" cy="384048"/>
          </a:xfrm>
          <a:prstGeom prst="rect">
            <a:avLst/>
          </a:prstGeom>
        </p:spPr>
      </p:pic>
      <p:pic>
        <p:nvPicPr>
          <p:cNvPr id="48" name="Picture 47" descr="Engineering&#10;">
            <a:extLst>
              <a:ext uri="{FF2B5EF4-FFF2-40B4-BE49-F238E27FC236}">
                <a16:creationId xmlns:a16="http://schemas.microsoft.com/office/drawing/2014/main" id="{FD845B2C-9C22-6A18-783A-CC2830218878}"/>
              </a:ext>
            </a:extLst>
          </p:cNvPr>
          <p:cNvPicPr>
            <a:picLocks noChangeAspect="1"/>
          </p:cNvPicPr>
          <p:nvPr/>
        </p:nvPicPr>
        <p:blipFill>
          <a:blip r:embed="rId21"/>
          <a:stretch>
            <a:fillRect/>
          </a:stretch>
        </p:blipFill>
        <p:spPr>
          <a:xfrm>
            <a:off x="6197381" y="4002509"/>
            <a:ext cx="403385" cy="384048"/>
          </a:xfrm>
          <a:prstGeom prst="rect">
            <a:avLst/>
          </a:prstGeom>
        </p:spPr>
      </p:pic>
      <p:pic>
        <p:nvPicPr>
          <p:cNvPr id="49" name="Picture 48" descr="Health Science">
            <a:extLst>
              <a:ext uri="{FF2B5EF4-FFF2-40B4-BE49-F238E27FC236}">
                <a16:creationId xmlns:a16="http://schemas.microsoft.com/office/drawing/2014/main" id="{EDC63D93-66D0-F32A-5AAC-30CD6617DC31}"/>
              </a:ext>
            </a:extLst>
          </p:cNvPr>
          <p:cNvPicPr>
            <a:picLocks noChangeAspect="1"/>
          </p:cNvPicPr>
          <p:nvPr/>
        </p:nvPicPr>
        <p:blipFill>
          <a:blip r:embed="rId14"/>
          <a:stretch>
            <a:fillRect/>
          </a:stretch>
        </p:blipFill>
        <p:spPr>
          <a:xfrm>
            <a:off x="5425644" y="4338254"/>
            <a:ext cx="384013" cy="384048"/>
          </a:xfrm>
          <a:prstGeom prst="rect">
            <a:avLst/>
          </a:prstGeom>
        </p:spPr>
      </p:pic>
      <p:pic>
        <p:nvPicPr>
          <p:cNvPr id="50" name="Picture 49" descr="Information Technology">
            <a:extLst>
              <a:ext uri="{FF2B5EF4-FFF2-40B4-BE49-F238E27FC236}">
                <a16:creationId xmlns:a16="http://schemas.microsoft.com/office/drawing/2014/main" id="{6EFDBB66-EAC2-3932-E8D0-7F8C86BABB0C}"/>
              </a:ext>
            </a:extLst>
          </p:cNvPr>
          <p:cNvPicPr>
            <a:picLocks noChangeAspect="1"/>
          </p:cNvPicPr>
          <p:nvPr/>
        </p:nvPicPr>
        <p:blipFill>
          <a:blip r:embed="rId17"/>
          <a:stretch>
            <a:fillRect/>
          </a:stretch>
        </p:blipFill>
        <p:spPr>
          <a:xfrm>
            <a:off x="5812281" y="4340311"/>
            <a:ext cx="384013" cy="384048"/>
          </a:xfrm>
          <a:prstGeom prst="rect">
            <a:avLst/>
          </a:prstGeom>
        </p:spPr>
      </p:pic>
      <p:pic>
        <p:nvPicPr>
          <p:cNvPr id="51" name="Picture 50" descr="Transportation, Distribution and Logistics">
            <a:extLst>
              <a:ext uri="{FF2B5EF4-FFF2-40B4-BE49-F238E27FC236}">
                <a16:creationId xmlns:a16="http://schemas.microsoft.com/office/drawing/2014/main" id="{FCD9902A-4EF0-8A78-8C8D-B2F17322C14C}"/>
              </a:ext>
            </a:extLst>
          </p:cNvPr>
          <p:cNvPicPr>
            <a:picLocks noChangeAspect="1"/>
          </p:cNvPicPr>
          <p:nvPr/>
        </p:nvPicPr>
        <p:blipFill>
          <a:blip r:embed="rId20"/>
          <a:stretch>
            <a:fillRect/>
          </a:stretch>
        </p:blipFill>
        <p:spPr>
          <a:xfrm>
            <a:off x="6197510" y="4340161"/>
            <a:ext cx="384013" cy="384048"/>
          </a:xfrm>
          <a:prstGeom prst="rect">
            <a:avLst/>
          </a:prstGeom>
        </p:spPr>
      </p:pic>
      <p:grpSp>
        <p:nvGrpSpPr>
          <p:cNvPr id="52" name="Group 51">
            <a:extLst>
              <a:ext uri="{FF2B5EF4-FFF2-40B4-BE49-F238E27FC236}">
                <a16:creationId xmlns:a16="http://schemas.microsoft.com/office/drawing/2014/main" id="{84D4F94B-53C0-3601-0B68-5E60327B6EB2}"/>
              </a:ext>
              <a:ext uri="{C183D7F6-B498-43B3-948B-1728B52AA6E4}">
                <adec:decorative xmlns:adec="http://schemas.microsoft.com/office/drawing/2017/decorative" val="1"/>
              </a:ext>
            </a:extLst>
          </p:cNvPr>
          <p:cNvGrpSpPr/>
          <p:nvPr/>
        </p:nvGrpSpPr>
        <p:grpSpPr>
          <a:xfrm>
            <a:off x="4540237" y="1945221"/>
            <a:ext cx="2711654" cy="767722"/>
            <a:chOff x="4542144" y="4805264"/>
            <a:chExt cx="2711654" cy="767722"/>
          </a:xfrm>
        </p:grpSpPr>
        <p:pic>
          <p:nvPicPr>
            <p:cNvPr id="53" name="Picture 52" descr="Agriculture, Food and Natural Resources">
              <a:extLst>
                <a:ext uri="{FF2B5EF4-FFF2-40B4-BE49-F238E27FC236}">
                  <a16:creationId xmlns:a16="http://schemas.microsoft.com/office/drawing/2014/main" id="{22155DBC-6FA7-6926-8B26-9DEF03C9CCBD}"/>
                </a:ext>
              </a:extLst>
            </p:cNvPr>
            <p:cNvPicPr>
              <a:picLocks noChangeAspect="1"/>
            </p:cNvPicPr>
            <p:nvPr/>
          </p:nvPicPr>
          <p:blipFill>
            <a:blip r:embed="rId8"/>
            <a:stretch>
              <a:fillRect/>
            </a:stretch>
          </p:blipFill>
          <p:spPr>
            <a:xfrm>
              <a:off x="4542144" y="4811767"/>
              <a:ext cx="385967" cy="385873"/>
            </a:xfrm>
            <a:prstGeom prst="rect">
              <a:avLst/>
            </a:prstGeom>
          </p:spPr>
        </p:pic>
        <p:pic>
          <p:nvPicPr>
            <p:cNvPr id="54" name="Picture 53" descr="Architecture and Construction">
              <a:extLst>
                <a:ext uri="{FF2B5EF4-FFF2-40B4-BE49-F238E27FC236}">
                  <a16:creationId xmlns:a16="http://schemas.microsoft.com/office/drawing/2014/main" id="{2CF95FAB-A67F-52F3-2376-76C7C49DBD02}"/>
                </a:ext>
              </a:extLst>
            </p:cNvPr>
            <p:cNvPicPr>
              <a:picLocks noChangeAspect="1"/>
            </p:cNvPicPr>
            <p:nvPr/>
          </p:nvPicPr>
          <p:blipFill>
            <a:blip r:embed="rId9"/>
            <a:stretch>
              <a:fillRect/>
            </a:stretch>
          </p:blipFill>
          <p:spPr>
            <a:xfrm>
              <a:off x="4929284" y="4810639"/>
              <a:ext cx="385967" cy="385873"/>
            </a:xfrm>
            <a:prstGeom prst="rect">
              <a:avLst/>
            </a:prstGeom>
          </p:spPr>
        </p:pic>
        <p:pic>
          <p:nvPicPr>
            <p:cNvPr id="55" name="Picture 54" descr="Arts, Audio Visual Technology and Communication">
              <a:extLst>
                <a:ext uri="{FF2B5EF4-FFF2-40B4-BE49-F238E27FC236}">
                  <a16:creationId xmlns:a16="http://schemas.microsoft.com/office/drawing/2014/main" id="{285CF8BC-9AA2-EBF6-89B3-7872CB4795CA}"/>
                </a:ext>
              </a:extLst>
            </p:cNvPr>
            <p:cNvPicPr>
              <a:picLocks noChangeAspect="1"/>
            </p:cNvPicPr>
            <p:nvPr/>
          </p:nvPicPr>
          <p:blipFill>
            <a:blip r:embed="rId10"/>
            <a:stretch>
              <a:fillRect/>
            </a:stretch>
          </p:blipFill>
          <p:spPr>
            <a:xfrm>
              <a:off x="5318680" y="4811767"/>
              <a:ext cx="385967" cy="385873"/>
            </a:xfrm>
            <a:prstGeom prst="rect">
              <a:avLst/>
            </a:prstGeom>
          </p:spPr>
        </p:pic>
        <p:pic>
          <p:nvPicPr>
            <p:cNvPr id="56" name="Picture 55" descr="Business, Marketing and Finance">
              <a:extLst>
                <a:ext uri="{FF2B5EF4-FFF2-40B4-BE49-F238E27FC236}">
                  <a16:creationId xmlns:a16="http://schemas.microsoft.com/office/drawing/2014/main" id="{A949D7FD-57C9-6469-1165-EF172B2DB1F2}"/>
                </a:ext>
              </a:extLst>
            </p:cNvPr>
            <p:cNvPicPr>
              <a:picLocks noChangeAspect="1"/>
            </p:cNvPicPr>
            <p:nvPr/>
          </p:nvPicPr>
          <p:blipFill>
            <a:blip r:embed="rId11"/>
            <a:stretch>
              <a:fillRect/>
            </a:stretch>
          </p:blipFill>
          <p:spPr>
            <a:xfrm>
              <a:off x="5698808" y="4810639"/>
              <a:ext cx="385967" cy="385873"/>
            </a:xfrm>
            <a:prstGeom prst="rect">
              <a:avLst/>
            </a:prstGeom>
          </p:spPr>
        </p:pic>
        <p:pic>
          <p:nvPicPr>
            <p:cNvPr id="57" name="Picture 56" descr="Education and Training">
              <a:extLst>
                <a:ext uri="{FF2B5EF4-FFF2-40B4-BE49-F238E27FC236}">
                  <a16:creationId xmlns:a16="http://schemas.microsoft.com/office/drawing/2014/main" id="{A500D7EB-5D6E-E7A8-0712-8F6E26711B04}"/>
                </a:ext>
              </a:extLst>
            </p:cNvPr>
            <p:cNvPicPr>
              <a:picLocks noChangeAspect="1"/>
            </p:cNvPicPr>
            <p:nvPr/>
          </p:nvPicPr>
          <p:blipFill>
            <a:blip r:embed="rId12"/>
            <a:stretch>
              <a:fillRect/>
            </a:stretch>
          </p:blipFill>
          <p:spPr>
            <a:xfrm>
              <a:off x="6088204" y="4810639"/>
              <a:ext cx="385967" cy="385873"/>
            </a:xfrm>
            <a:prstGeom prst="rect">
              <a:avLst/>
            </a:prstGeom>
          </p:spPr>
        </p:pic>
        <p:pic>
          <p:nvPicPr>
            <p:cNvPr id="58" name="Picture 57" descr="Energy">
              <a:extLst>
                <a:ext uri="{FF2B5EF4-FFF2-40B4-BE49-F238E27FC236}">
                  <a16:creationId xmlns:a16="http://schemas.microsoft.com/office/drawing/2014/main" id="{E1FC591B-C501-A905-B5B7-CAF32FB95CAE}"/>
                </a:ext>
              </a:extLst>
            </p:cNvPr>
            <p:cNvPicPr>
              <a:picLocks noChangeAspect="1"/>
            </p:cNvPicPr>
            <p:nvPr/>
          </p:nvPicPr>
          <p:blipFill>
            <a:blip r:embed="rId13"/>
            <a:stretch>
              <a:fillRect/>
            </a:stretch>
          </p:blipFill>
          <p:spPr>
            <a:xfrm>
              <a:off x="6467312" y="4810891"/>
              <a:ext cx="385967" cy="385873"/>
            </a:xfrm>
            <a:prstGeom prst="rect">
              <a:avLst/>
            </a:prstGeom>
          </p:spPr>
        </p:pic>
        <p:pic>
          <p:nvPicPr>
            <p:cNvPr id="59" name="Picture 58" descr="Health Science">
              <a:extLst>
                <a:ext uri="{FF2B5EF4-FFF2-40B4-BE49-F238E27FC236}">
                  <a16:creationId xmlns:a16="http://schemas.microsoft.com/office/drawing/2014/main" id="{F1CB7E4F-20F3-15EE-E14D-5C90BEB91ACF}"/>
                </a:ext>
              </a:extLst>
            </p:cNvPr>
            <p:cNvPicPr>
              <a:picLocks noChangeAspect="1"/>
            </p:cNvPicPr>
            <p:nvPr/>
          </p:nvPicPr>
          <p:blipFill>
            <a:blip r:embed="rId14"/>
            <a:stretch>
              <a:fillRect/>
            </a:stretch>
          </p:blipFill>
          <p:spPr>
            <a:xfrm>
              <a:off x="4554112" y="5185006"/>
              <a:ext cx="385967" cy="385873"/>
            </a:xfrm>
            <a:prstGeom prst="rect">
              <a:avLst/>
            </a:prstGeom>
          </p:spPr>
        </p:pic>
        <p:pic>
          <p:nvPicPr>
            <p:cNvPr id="60" name="Picture 59" descr="Hospitality and Tourism">
              <a:extLst>
                <a:ext uri="{FF2B5EF4-FFF2-40B4-BE49-F238E27FC236}">
                  <a16:creationId xmlns:a16="http://schemas.microsoft.com/office/drawing/2014/main" id="{BE603FF9-E1F6-A3C4-9FFF-854D8E32494B}"/>
                </a:ext>
              </a:extLst>
            </p:cNvPr>
            <p:cNvPicPr>
              <a:picLocks noChangeAspect="1"/>
            </p:cNvPicPr>
            <p:nvPr/>
          </p:nvPicPr>
          <p:blipFill>
            <a:blip r:embed="rId15"/>
            <a:stretch>
              <a:fillRect/>
            </a:stretch>
          </p:blipFill>
          <p:spPr>
            <a:xfrm>
              <a:off x="4940661" y="5186743"/>
              <a:ext cx="385967" cy="385873"/>
            </a:xfrm>
            <a:prstGeom prst="rect">
              <a:avLst/>
            </a:prstGeom>
          </p:spPr>
        </p:pic>
        <p:pic>
          <p:nvPicPr>
            <p:cNvPr id="61" name="Picture 60" descr="Human Services">
              <a:extLst>
                <a:ext uri="{FF2B5EF4-FFF2-40B4-BE49-F238E27FC236}">
                  <a16:creationId xmlns:a16="http://schemas.microsoft.com/office/drawing/2014/main" id="{6BF62032-814E-DB66-4B7A-02644BA8F717}"/>
                </a:ext>
              </a:extLst>
            </p:cNvPr>
            <p:cNvPicPr>
              <a:picLocks noChangeAspect="1"/>
            </p:cNvPicPr>
            <p:nvPr/>
          </p:nvPicPr>
          <p:blipFill>
            <a:blip r:embed="rId16"/>
            <a:stretch>
              <a:fillRect/>
            </a:stretch>
          </p:blipFill>
          <p:spPr>
            <a:xfrm>
              <a:off x="5326165" y="5186579"/>
              <a:ext cx="385967" cy="385873"/>
            </a:xfrm>
            <a:prstGeom prst="rect">
              <a:avLst/>
            </a:prstGeom>
          </p:spPr>
        </p:pic>
        <p:pic>
          <p:nvPicPr>
            <p:cNvPr id="62" name="Picture 61" descr="Information Technology">
              <a:extLst>
                <a:ext uri="{FF2B5EF4-FFF2-40B4-BE49-F238E27FC236}">
                  <a16:creationId xmlns:a16="http://schemas.microsoft.com/office/drawing/2014/main" id="{34564793-92AB-D069-6FEA-B5E3A20AE3E3}"/>
                </a:ext>
              </a:extLst>
            </p:cNvPr>
            <p:cNvPicPr>
              <a:picLocks noChangeAspect="1"/>
            </p:cNvPicPr>
            <p:nvPr/>
          </p:nvPicPr>
          <p:blipFill>
            <a:blip r:embed="rId17"/>
            <a:stretch>
              <a:fillRect/>
            </a:stretch>
          </p:blipFill>
          <p:spPr>
            <a:xfrm>
              <a:off x="5712620" y="5187113"/>
              <a:ext cx="385967" cy="385873"/>
            </a:xfrm>
            <a:prstGeom prst="rect">
              <a:avLst/>
            </a:prstGeom>
          </p:spPr>
        </p:pic>
        <p:pic>
          <p:nvPicPr>
            <p:cNvPr id="63" name="Picture 62" descr="Law and Public Service">
              <a:extLst>
                <a:ext uri="{FF2B5EF4-FFF2-40B4-BE49-F238E27FC236}">
                  <a16:creationId xmlns:a16="http://schemas.microsoft.com/office/drawing/2014/main" id="{527B1E06-03B0-9EBB-FB4F-E30E76C3A73B}"/>
                </a:ext>
              </a:extLst>
            </p:cNvPr>
            <p:cNvPicPr>
              <a:picLocks noChangeAspect="1"/>
            </p:cNvPicPr>
            <p:nvPr/>
          </p:nvPicPr>
          <p:blipFill>
            <a:blip r:embed="rId18"/>
            <a:stretch>
              <a:fillRect/>
            </a:stretch>
          </p:blipFill>
          <p:spPr>
            <a:xfrm>
              <a:off x="6098044" y="5186000"/>
              <a:ext cx="385967" cy="385873"/>
            </a:xfrm>
            <a:prstGeom prst="rect">
              <a:avLst/>
            </a:prstGeom>
          </p:spPr>
        </p:pic>
        <p:pic>
          <p:nvPicPr>
            <p:cNvPr id="64" name="Picture 63" descr="Manufacturing">
              <a:extLst>
                <a:ext uri="{FF2B5EF4-FFF2-40B4-BE49-F238E27FC236}">
                  <a16:creationId xmlns:a16="http://schemas.microsoft.com/office/drawing/2014/main" id="{F04A5B54-72C3-83BE-4CDF-6723741C9380}"/>
                </a:ext>
              </a:extLst>
            </p:cNvPr>
            <p:cNvPicPr>
              <a:picLocks noChangeAspect="1"/>
            </p:cNvPicPr>
            <p:nvPr/>
          </p:nvPicPr>
          <p:blipFill>
            <a:blip r:embed="rId19"/>
            <a:stretch>
              <a:fillRect/>
            </a:stretch>
          </p:blipFill>
          <p:spPr>
            <a:xfrm>
              <a:off x="6481447" y="5186076"/>
              <a:ext cx="385967" cy="385873"/>
            </a:xfrm>
            <a:prstGeom prst="rect">
              <a:avLst/>
            </a:prstGeom>
          </p:spPr>
        </p:pic>
        <p:pic>
          <p:nvPicPr>
            <p:cNvPr id="65" name="Picture 64" descr="Transportation, Distribution and Logistics">
              <a:extLst>
                <a:ext uri="{FF2B5EF4-FFF2-40B4-BE49-F238E27FC236}">
                  <a16:creationId xmlns:a16="http://schemas.microsoft.com/office/drawing/2014/main" id="{7DB47749-ECEF-AE9D-3AEB-6FAA712BF4E3}"/>
                </a:ext>
              </a:extLst>
            </p:cNvPr>
            <p:cNvPicPr>
              <a:picLocks noChangeAspect="1"/>
            </p:cNvPicPr>
            <p:nvPr/>
          </p:nvPicPr>
          <p:blipFill>
            <a:blip r:embed="rId20"/>
            <a:stretch>
              <a:fillRect/>
            </a:stretch>
          </p:blipFill>
          <p:spPr>
            <a:xfrm>
              <a:off x="6867777" y="5184410"/>
              <a:ext cx="385967" cy="385873"/>
            </a:xfrm>
            <a:prstGeom prst="rect">
              <a:avLst/>
            </a:prstGeom>
          </p:spPr>
        </p:pic>
        <p:pic>
          <p:nvPicPr>
            <p:cNvPr id="66" name="Picture 65" descr="Engineering&#10;">
              <a:extLst>
                <a:ext uri="{FF2B5EF4-FFF2-40B4-BE49-F238E27FC236}">
                  <a16:creationId xmlns:a16="http://schemas.microsoft.com/office/drawing/2014/main" id="{F7991B27-A379-D910-EF5B-2D4B91A5E18C}"/>
                </a:ext>
              </a:extLst>
            </p:cNvPr>
            <p:cNvPicPr>
              <a:picLocks noChangeAspect="1"/>
            </p:cNvPicPr>
            <p:nvPr/>
          </p:nvPicPr>
          <p:blipFill>
            <a:blip r:embed="rId21"/>
            <a:stretch>
              <a:fillRect/>
            </a:stretch>
          </p:blipFill>
          <p:spPr>
            <a:xfrm>
              <a:off x="6851888" y="4805264"/>
              <a:ext cx="401910" cy="401813"/>
            </a:xfrm>
            <a:prstGeom prst="rect">
              <a:avLst/>
            </a:prstGeom>
          </p:spPr>
        </p:pic>
      </p:grpSp>
    </p:spTree>
    <p:extLst>
      <p:ext uri="{BB962C8B-B14F-4D97-AF65-F5344CB8AC3E}">
        <p14:creationId xmlns:p14="http://schemas.microsoft.com/office/powerpoint/2010/main" val="2671427626"/>
      </p:ext>
    </p:extLst>
  </p:cSld>
  <p:clrMapOvr>
    <a:masterClrMapping/>
  </p:clrMapOvr>
</p:sld>
</file>

<file path=ppt/theme/theme1.xml><?xml version="1.0" encoding="utf-8"?>
<a:theme xmlns:a="http://schemas.openxmlformats.org/drawingml/2006/main" name="Office Theme">
  <a:themeElements>
    <a:clrScheme name="CTE Engineering">
      <a:dk1>
        <a:srgbClr val="000000"/>
      </a:dk1>
      <a:lt1>
        <a:srgbClr val="FFFFFF"/>
      </a:lt1>
      <a:dk2>
        <a:srgbClr val="232C65"/>
      </a:dk2>
      <a:lt2>
        <a:srgbClr val="E7E6E6"/>
      </a:lt2>
      <a:accent1>
        <a:srgbClr val="93C740"/>
      </a:accent1>
      <a:accent2>
        <a:srgbClr val="ED7D31"/>
      </a:accent2>
      <a:accent3>
        <a:srgbClr val="E7E3DB"/>
      </a:accent3>
      <a:accent4>
        <a:srgbClr val="FFC000"/>
      </a:accent4>
      <a:accent5>
        <a:srgbClr val="363434"/>
      </a:accent5>
      <a:accent6>
        <a:srgbClr val="59616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4" id="{1A09FD79-1DDF-C246-8059-D41B75AC99A8}" vid="{F2AA1B96-835B-6844-800E-40F4D06916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E2DFD34787B64381739A3DD5B04613" ma:contentTypeVersion="15" ma:contentTypeDescription="Create a new document." ma:contentTypeScope="" ma:versionID="1edc75d5e94adbb18bfd17689469438c">
  <xsd:schema xmlns:xsd="http://www.w3.org/2001/XMLSchema" xmlns:xs="http://www.w3.org/2001/XMLSchema" xmlns:p="http://schemas.microsoft.com/office/2006/metadata/properties" xmlns:ns2="d7be74c8-68b7-49d6-ab11-c29225af66cf" xmlns:ns3="475af76f-eb63-4387-973b-0ca94df6e649" targetNamespace="http://schemas.microsoft.com/office/2006/metadata/properties" ma:root="true" ma:fieldsID="29da72b122f36c100231b07d346c1c8c" ns2:_="" ns3:_="">
    <xsd:import namespace="d7be74c8-68b7-49d6-ab11-c29225af66cf"/>
    <xsd:import namespace="475af76f-eb63-4387-973b-0ca94df6e64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SearchPropertie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be74c8-68b7-49d6-ab11-c29225af66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3b7a77b5-e59d-49f3-97a2-3dde868dbe2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75af76f-eb63-4387-973b-0ca94df6e649"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db8adb06-38bb-4d30-9a75-7f2bb0f97b76}" ma:internalName="TaxCatchAll" ma:showField="CatchAllData" ma:web="475af76f-eb63-4387-973b-0ca94df6e649">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7be74c8-68b7-49d6-ab11-c29225af66cf">
      <Terms xmlns="http://schemas.microsoft.com/office/infopath/2007/PartnerControls"/>
    </lcf76f155ced4ddcb4097134ff3c332f>
    <TaxCatchAll xmlns="475af76f-eb63-4387-973b-0ca94df6e649" xsi:nil="true"/>
  </documentManagement>
</p:properties>
</file>

<file path=customXml/itemProps1.xml><?xml version="1.0" encoding="utf-8"?>
<ds:datastoreItem xmlns:ds="http://schemas.openxmlformats.org/officeDocument/2006/customXml" ds:itemID="{99961FBD-DCBF-4780-BCA5-A2654BD1AB57}"/>
</file>

<file path=customXml/itemProps2.xml><?xml version="1.0" encoding="utf-8"?>
<ds:datastoreItem xmlns:ds="http://schemas.openxmlformats.org/officeDocument/2006/customXml" ds:itemID="{8437D54B-AF41-4B98-A675-45A40007ED5F}">
  <ds:schemaRefs>
    <ds:schemaRef ds:uri="http://schemas.microsoft.com/sharepoint/v3/contenttype/forms"/>
  </ds:schemaRefs>
</ds:datastoreItem>
</file>

<file path=customXml/itemProps3.xml><?xml version="1.0" encoding="utf-8"?>
<ds:datastoreItem xmlns:ds="http://schemas.openxmlformats.org/officeDocument/2006/customXml" ds:itemID="{57E67D75-0B4B-4846-B890-3D69C9E50408}">
  <ds:schemaRefs>
    <ds:schemaRef ds:uri="http://purl.org/dc/elements/1.1/"/>
    <ds:schemaRef ds:uri="475af76f-eb63-4387-973b-0ca94df6e649"/>
    <ds:schemaRef ds:uri="http://schemas.microsoft.com/office/2006/metadata/properties"/>
    <ds:schemaRef ds:uri="http://schemas.microsoft.com/office/2006/documentManagement/types"/>
    <ds:schemaRef ds:uri="http://purl.org/dc/terms/"/>
    <ds:schemaRef ds:uri="http://www.w3.org/XML/1998/namespace"/>
    <ds:schemaRef ds:uri="http://schemas.openxmlformats.org/package/2006/metadata/core-properties"/>
    <ds:schemaRef ds:uri="http://schemas.microsoft.com/office/infopath/2007/PartnerControls"/>
    <ds:schemaRef ds:uri="d7be74c8-68b7-49d6-ab11-c29225af66cf"/>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Template-Engineering</Template>
  <TotalTime>2957</TotalTime>
  <Words>2786</Words>
  <Application>Microsoft Office PowerPoint</Application>
  <PresentationFormat>Custom</PresentationFormat>
  <Paragraphs>382</Paragraphs>
  <Slides>6</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Open Sans Light</vt:lpstr>
      <vt:lpstr>Open Sans Semibold</vt:lpstr>
      <vt:lpstr>Calibri Light</vt:lpstr>
      <vt:lpstr>Arial</vt:lpstr>
      <vt:lpstr>Calibri</vt:lpstr>
      <vt:lpstr>Office Theme</vt:lpstr>
      <vt:lpstr>Statewide Program of Study: Engineering Foundations  — Page 1 </vt:lpstr>
      <vt:lpstr>Statewide Program of Study: Engineering Foundations — Page 2</vt:lpstr>
      <vt:lpstr>Statewide Program of Study: Engineering Foundations — Page 3</vt:lpstr>
      <vt:lpstr>Statewide Program of Study: Engineering Foundations — Page 4</vt:lpstr>
      <vt:lpstr>Statewide Program of Study: Engineering Foundations — Page 5</vt:lpstr>
      <vt:lpstr>Statewide Program of Study: Engineering Foundations — Page 6</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Statewide Program of Study: Engineering Foundations</dc:title>
  <dc:subject/>
  <dc:creator>Texas Education Agency</dc:creator>
  <cp:keywords/>
  <dc:description/>
  <cp:lastModifiedBy>Amber Ham</cp:lastModifiedBy>
  <cp:revision>179</cp:revision>
  <cp:lastPrinted>2023-10-03T21:31:19Z</cp:lastPrinted>
  <dcterms:created xsi:type="dcterms:W3CDTF">2023-10-24T16:26:24Z</dcterms:created>
  <dcterms:modified xsi:type="dcterms:W3CDTF">2025-10-28T16:29:21Z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0x0101004AE2DFD34787B64381739A3DD5B04613</vt:lpwstr>
  </property>
  <property fmtid="{D5CDD505-2E9C-101B-9397-08002B2CF9AE}" pid="3" name="MediaServiceImageTags">
    <vt:lpwstr/>
  </property>
</Properties>
</file>