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0"/>
  </p:notesMasterIdLst>
  <p:sldIdLst>
    <p:sldId id="257" r:id="rId5"/>
    <p:sldId id="259" r:id="rId6"/>
    <p:sldId id="261" r:id="rId7"/>
    <p:sldId id="258" r:id="rId8"/>
    <p:sldId id="260" r:id="rId9"/>
  </p:sldIdLst>
  <p:sldSz cx="7772400" cy="10058400"/>
  <p:notesSz cx="6858000" cy="9144000"/>
  <p:embeddedFontLst>
    <p:embeddedFont>
      <p:font typeface="Open Sans Light" panose="020B0306030504020204" pitchFamily="34" charset="0"/>
      <p:regular r:id="rId11"/>
      <p:italic r:id="rId12"/>
    </p:embeddedFont>
    <p:embeddedFont>
      <p:font typeface="Open Sans Semibold" panose="020B0706030804020204" pitchFamily="3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896" userDrawn="1">
          <p15:clr>
            <a:srgbClr val="A4A3A4"/>
          </p15:clr>
        </p15:guide>
        <p15:guide id="3" orient="horz" pos="3168">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A245E-14DB-789C-AAA9-B8BCF212B90D}" name="Bullock, Jennifer" initials="BJ" userId="S::jennifer.bullock@tea.texas.gov::89acbf67-8591-41d1-9399-37b14ab74699" providerId="AD"/>
  <p188:author id="{EE0B2D63-BAC2-44EB-82BE-5A377BF62216}" name="Stephanie Ferguson" initials="SF" userId="d475c8c1758ebeb8" providerId="Windows Live"/>
  <p188:author id="{F9465BBB-B2D6-99D7-7E82-6B0DC5E913B4}" name="12108498246" initials="" userId="badb35b8cdc5dafc" providerId="Windows Live"/>
  <p188:author id="{96A77EE3-BB0F-EF6E-6CE5-EB19713047E8}" name="Bullock, Jennifer" initials="BJ" userId="S::Jennifer.Bullock@tea.texas.gov::89acbf67-8591-41d1-9399-37b14ab746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169"/>
    <a:srgbClr val="5A6267"/>
    <a:srgbClr val="363534"/>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07" autoAdjust="0"/>
    <p:restoredTop sz="90065" autoAdjust="0"/>
  </p:normalViewPr>
  <p:slideViewPr>
    <p:cSldViewPr snapToGrid="0" snapToObjects="1">
      <p:cViewPr>
        <p:scale>
          <a:sx n="174" d="100"/>
          <a:sy n="174" d="100"/>
        </p:scale>
        <p:origin x="101" y="-5813"/>
      </p:cViewPr>
      <p:guideLst>
        <p:guide pos="4896"/>
        <p:guide orient="horz" pos="316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10/29/2025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3417011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2274509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1452606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5</a:t>
            </a:fld>
            <a:endParaRPr lang="en-US"/>
          </a:p>
        </p:txBody>
      </p:sp>
    </p:spTree>
    <p:extLst>
      <p:ext uri="{BB962C8B-B14F-4D97-AF65-F5344CB8AC3E}">
        <p14:creationId xmlns:p14="http://schemas.microsoft.com/office/powerpoint/2010/main" val="1553535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10/29/2025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eng-electrical-engineering-extended.pdf" TargetMode="External"/><Relationship Id="rId5" Type="http://schemas.openxmlformats.org/officeDocument/2006/relationships/image" Target="../media/image3.png"/><Relationship Id="rId10" Type="http://schemas.openxmlformats.org/officeDocument/2006/relationships/image" Target="../media/image7.jp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10" Type="http://schemas.openxmlformats.org/officeDocument/2006/relationships/image" Target="../media/image8.png"/><Relationship Id="rId4" Type="http://schemas.openxmlformats.org/officeDocument/2006/relationships/hyperlink" Target="mailto:CTE@tea.texas.gov" TargetMode="External"/><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10" Type="http://schemas.openxmlformats.org/officeDocument/2006/relationships/image" Target="../media/image9.png"/><Relationship Id="rId4" Type="http://schemas.openxmlformats.org/officeDocument/2006/relationships/hyperlink" Target="mailto:CTE@tea.texas.gov" TargetMode="External"/><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8.png"/><Relationship Id="rId18" Type="http://schemas.openxmlformats.org/officeDocument/2006/relationships/image" Target="../media/image20.png"/><Relationship Id="rId3" Type="http://schemas.openxmlformats.org/officeDocument/2006/relationships/image" Target="../media/image1.png"/><Relationship Id="rId21" Type="http://schemas.openxmlformats.org/officeDocument/2006/relationships/image" Target="../media/image10.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5.png"/><Relationship Id="rId17" Type="http://schemas.openxmlformats.org/officeDocument/2006/relationships/image" Target="../media/image19.png"/><Relationship Id="rId2" Type="http://schemas.openxmlformats.org/officeDocument/2006/relationships/notesSlide" Target="../notesSlides/notesSlide5.xml"/><Relationship Id="rId16" Type="http://schemas.openxmlformats.org/officeDocument/2006/relationships/image" Target="../media/image18.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17.png"/><Relationship Id="rId10" Type="http://schemas.openxmlformats.org/officeDocument/2006/relationships/image" Target="../media/image13.png"/><Relationship Id="rId19" Type="http://schemas.openxmlformats.org/officeDocument/2006/relationships/image" Target="../media/image9.png"/><Relationship Id="rId4" Type="http://schemas.openxmlformats.org/officeDocument/2006/relationships/hyperlink" Target="mailto:CTE@tea.texas.gov" TargetMode="External"/><Relationship Id="rId9" Type="http://schemas.openxmlformats.org/officeDocument/2006/relationships/image" Target="../media/image12.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Electrical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84012" y="148539"/>
            <a:ext cx="6192300" cy="1054135"/>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a:t>
            </a:r>
            <a:r>
              <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15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Engineering career cluster focuses on planning, designing, testing, building, and maintaining of machines, structures, materials, systems, and processes using empirical evidence and science, technology, and math principles. This career cluster includes occupations ranging from mechanical engineer and drafter to electrical engineer and to mapping technician.</a:t>
            </a:r>
          </a:p>
        </p:txBody>
      </p:sp>
      <p:sp>
        <p:nvSpPr>
          <p:cNvPr id="6" name="TextBox 5">
            <a:extLst>
              <a:ext uri="{FF2B5EF4-FFF2-40B4-BE49-F238E27FC236}">
                <a16:creationId xmlns:a16="http://schemas.microsoft.com/office/drawing/2014/main" id="{F67423BB-E84B-A848-912D-92B720E05DCA}"/>
              </a:ext>
            </a:extLst>
          </p:cNvPr>
          <p:cNvSpPr txBox="1"/>
          <p:nvPr/>
        </p:nvSpPr>
        <p:spPr>
          <a:xfrm>
            <a:off x="364468" y="1165108"/>
            <a:ext cx="7279799" cy="9477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Electrical Engineering</a:t>
            </a:r>
          </a:p>
          <a:p>
            <a:pPr marL="0" marR="0" lvl="0" indent="0" algn="l" defTabSz="914400" rtl="0" eaLnBrk="1" fontAlgn="auto" latinLnBrk="0" hangingPunct="1">
              <a:lnSpc>
                <a:spcPts val="1150"/>
              </a:lnSpc>
              <a:spcBef>
                <a:spcPts val="0"/>
              </a:spcBef>
              <a:spcAft>
                <a:spcPts val="300"/>
              </a:spcAft>
              <a:buClrTx/>
              <a:buSzTx/>
              <a:buFontTx/>
              <a:buNone/>
              <a:tabLst/>
              <a:defRPr/>
            </a:pPr>
            <a:r>
              <a:rPr lang="en-US" sz="950" dirty="0">
                <a:latin typeface="Calibri" panose="020F0502020204030204" pitchFamily="34" charset="0"/>
                <a:ea typeface="Open Sans Light" panose="020B0606030504020204" pitchFamily="34" charset="0"/>
                <a:cs typeface="Calibri" panose="020F0502020204030204" pitchFamily="34" charset="0"/>
                <a:sym typeface="Calibri"/>
              </a:rPr>
              <a:t>The Electrical Engineering program of study focuses on occupational and educational opportunities associated with the design, development, testing, and supervision of electrical equipment and systems. Students will design, test, and evaluate projects related to electrical motors, radar, navigation systems, and communication systems. This program of study includes applying scientific, mathematical, and empirical evidence to solve problems in electrical systems associated with instruments, facilities, components, and equipment.</a:t>
            </a:r>
            <a:endParaRPr lang="en-US" sz="9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364469" y="2080601"/>
            <a:ext cx="4166387"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2637223023"/>
              </p:ext>
            </p:extLst>
          </p:nvPr>
        </p:nvGraphicFramePr>
        <p:xfrm>
          <a:off x="623553" y="2387238"/>
          <a:ext cx="3831336" cy="3086356"/>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382217">
                <a:tc>
                  <a:txBody>
                    <a:bodyPr/>
                    <a:lstStyle/>
                    <a:p>
                      <a:pPr marL="0" marR="0" lvl="0" indent="0" algn="r" defTabSz="914400" rtl="0" eaLnBrk="1" fontAlgn="auto" latinLnBrk="0" hangingPunct="1">
                        <a:lnSpc>
                          <a:spcPts val="85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Applied Engineering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Physics for Engineering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Introduction to Computer-Aided Design and Drafting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Process</a:t>
                      </a:r>
                    </a:p>
                  </a:txBody>
                  <a:tcPr marR="0"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356753">
                <a:tc>
                  <a:txBody>
                    <a:bodyPr/>
                    <a:lstStyle/>
                    <a:p>
                      <a:pPr marL="0" marR="0" lvl="0" indent="0" algn="r" defTabSz="914400" rtl="0" eaLnBrk="1" fontAlgn="auto" latinLnBrk="0" hangingPunct="1">
                        <a:lnSpc>
                          <a:spcPts val="85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Intermediate Computer-Aided Design and Drafting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Robotics I</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Programmable Logic Controller I</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Manufacturing Engineering Technology I</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AC/DC Electronics</a:t>
                      </a:r>
                    </a:p>
                  </a:txBody>
                  <a:tcPr marR="0"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513419">
                <a:tc>
                  <a:txBody>
                    <a:bodyPr/>
                    <a:lstStyle/>
                    <a:p>
                      <a:pPr marL="0" marR="0" lvl="0" indent="0" algn="r" defTabSz="914400" rtl="0" eaLnBrk="1" fontAlgn="auto" latinLnBrk="0" hangingPunct="1">
                        <a:lnSpc>
                          <a:spcPts val="85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and Presentation </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Robotics II</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Programmable Logic Controller II</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Mathematics</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Solid State Electronics</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Science</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Digital Electronics</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Computer Integrated Manufacturing (PLTW)</a:t>
                      </a:r>
                    </a:p>
                  </a:txBody>
                  <a:tcPr marR="0"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174680">
                <a:tc>
                  <a:txBody>
                    <a:bodyPr/>
                    <a:lstStyle/>
                    <a:p>
                      <a:pPr marL="0" marR="0" lvl="0" indent="0" algn="r" defTabSz="914400" rtl="0" eaLnBrk="1" fontAlgn="auto" latinLnBrk="0" hangingPunct="1">
                        <a:lnSpc>
                          <a:spcPts val="85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8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Advanced Engineering Design and Presentation </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and Problem Solving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and Technical Education Project-Based Capstone</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Engineering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Practicum in Engineering + Extended Practicum in Engineering</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Preparation for Programs of Study</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Preparation for Programs of Study + Extended Career Preparation</a:t>
                      </a:r>
                    </a:p>
                    <a:p>
                      <a:pPr marL="171450" marR="0" lvl="0" indent="-171450" algn="l" defTabSz="914400" rtl="0" eaLnBrk="1" fontAlgn="auto" latinLnBrk="0" hangingPunct="1">
                        <a:lnSpc>
                          <a:spcPts val="8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Scientific Research and Design</a:t>
                      </a:r>
                    </a:p>
                  </a:txBody>
                  <a:tcPr marR="0" marT="91440"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225077" y="5448099"/>
            <a:ext cx="420424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2175873192"/>
              </p:ext>
            </p:extLst>
          </p:nvPr>
        </p:nvGraphicFramePr>
        <p:xfrm>
          <a:off x="225077" y="5720084"/>
          <a:ext cx="4210736" cy="825420"/>
        </p:xfrm>
        <a:graphic>
          <a:graphicData uri="http://schemas.openxmlformats.org/drawingml/2006/table">
            <a:tbl>
              <a:tblPr firstRow="1" bandRow="1">
                <a:effectLst/>
                <a:tableStyleId>{5C22544A-7EE6-4342-B048-85BDC9FD1C3A}</a:tableStyleId>
              </a:tblPr>
              <a:tblGrid>
                <a:gridCol w="1166694">
                  <a:extLst>
                    <a:ext uri="{9D8B030D-6E8A-4147-A177-3AD203B41FA5}">
                      <a16:colId xmlns:a16="http://schemas.microsoft.com/office/drawing/2014/main" val="3900548994"/>
                    </a:ext>
                  </a:extLst>
                </a:gridCol>
                <a:gridCol w="3044042">
                  <a:extLst>
                    <a:ext uri="{9D8B030D-6E8A-4147-A177-3AD203B41FA5}">
                      <a16:colId xmlns:a16="http://schemas.microsoft.com/office/drawing/2014/main" val="1881397732"/>
                    </a:ext>
                  </a:extLst>
                </a:gridCol>
              </a:tblGrid>
              <a:tr h="40183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for a construction company and use computer-aided design (CAD) to draw electrical blueprints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an electrical engineering professional</a:t>
                      </a:r>
                    </a:p>
                  </a:txBody>
                  <a:tcPr marT="18288" marB="18288"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42358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Tour a telecommunications site​</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7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Join a local engineering association and attend meetings</a:t>
                      </a:r>
                    </a:p>
                  </a:txBody>
                  <a:tcPr marT="18288" marB="18288"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251773" y="6535161"/>
            <a:ext cx="4203116"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243350" y="6767342"/>
            <a:ext cx="4351517" cy="2977164"/>
          </a:xfrm>
          <a:prstGeom prst="rect">
            <a:avLst/>
          </a:prstGeom>
          <a:noFill/>
          <a:ln>
            <a:noFill/>
          </a:ln>
        </p:spPr>
        <p:txBody>
          <a:bodyPr spcFirstLastPara="1" wrap="square" lIns="0" tIns="0" rIns="0" bIns="0" numCol="2" spcCol="73152" anchor="t" anchorCtr="0">
            <a:noAutofit/>
          </a:bodyPr>
          <a:lstStyle/>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Applied Robotics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AutoCAD for Design and Drafting</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Inventor for Mechanical Design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Revit for Architectural Design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Revit for Electrical Design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User AutoCAD</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User Fusion 360</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User Inventor</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Autodesk Certified User Revit</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C-200 Certified Industry 4.0 Automation Systems Specialist I - 201 Electrical Systems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C-200 Certified Industry 4.0 Automation Systems Specialist I - 208 Programmable Controller Troubleshooting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Industrial Robotics Programmer (CIRP)</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Industry 4.0 Technician Level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Industry 4.0 Technician Level 2</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Industry 4.0 Technician Level 3</a:t>
            </a:r>
          </a:p>
          <a:p>
            <a:pPr marL="12700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Mechanical Technician Level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Mechanical Technician Level 2</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Mechanical Technician Level 3</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Process Control Technician Level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Process Control Technician Level 2</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Process Control Technician Level 3</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Robotics Technician Level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Robotics Technician Level 2</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Robotics Technician Level 3</a:t>
            </a:r>
            <a:b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br>
            <a:b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br>
            <a:endPar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Additive Manufacturing Associate (CSWA-AM)</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Associate (CSWA) – Academic </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Associate (CSWA) – Electrical</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CAD Design Associate (CSWA) – Academic</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CAD Design Professional (CSWP) – Academic </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 - Model Based Design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 - Simulation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(CSWPA) - Drawing Tools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CNC 5-Axis Mill Setup and Operations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Core</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Electrical Level I</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Electrical Level II</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Engineering Technology Foundations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FANUC Certified Robot Operator with ROBOGUIDE</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FDM Certification for EDU – Level 1</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Fundamentals of Electricity – AC/DC</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Fundamentals </a:t>
            </a:r>
            <a:r>
              <a:rPr lang="en-US" sz="625">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of PLCs </a:t>
            </a: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 Allen-Bradley/Siemens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Fundamentals of Robotics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I4.0 Smart System Operation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Introduction to Electronics</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Intuit Design for Delight Innovator</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Lean Six Sigma Green Belt Certification</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Pre-Engineering/Engineering Technology – Job Ready</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Robot Operations I</a:t>
            </a:r>
          </a:p>
          <a:p>
            <a:pPr marL="127000" lvl="0" indent="-127000">
              <a:buSzPct val="120000"/>
              <a:buFont typeface="Arial" panose="020B0604020202020204" pitchFamily="34" charset="0"/>
              <a:buChar char="•"/>
              <a:defRPr/>
            </a:pPr>
            <a:r>
              <a:rPr lang="en-US" sz="625"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TOSA Certification for Autodesk AutoCAD (Advanced or Expert)</a:t>
            </a: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2753" y="2846758"/>
            <a:ext cx="3116932" cy="7211644"/>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4821" y="3053995"/>
            <a:ext cx="2833528"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80747" y="3332477"/>
            <a:ext cx="2882825" cy="2578130"/>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85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Apprenticeship</a:t>
            </a:r>
          </a:p>
          <a:p>
            <a:pPr marL="171450" marR="0" lvl="0" indent="-171450" algn="l" defTabSz="914400" rtl="0" eaLnBrk="1" fontAlgn="auto" latinLnBrk="0" hangingPunct="1">
              <a:lnSpc>
                <a:spcPts val="850"/>
              </a:lnSpc>
              <a:spcBef>
                <a:spcPts val="0"/>
              </a:spcBef>
              <a:spcAft>
                <a:spcPts val="0"/>
              </a:spcAft>
              <a:buClr>
                <a:srgbClr val="363534"/>
              </a:buClr>
              <a:buSzTx/>
              <a:buFont typeface="Arial" panose="020B0604020202020204" pitchFamily="34" charset="0"/>
              <a:buChar char="•"/>
              <a:tabLst/>
              <a:defRPr/>
            </a:pPr>
            <a:r>
              <a:rPr lang="en-US" sz="900" dirty="0">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Electrical Technician Apprenticeship</a:t>
            </a:r>
          </a:p>
          <a:p>
            <a:pPr marL="114300" marR="0" lvl="0" indent="-114300" algn="l" defTabSz="914400" rtl="0" eaLnBrk="1" fontAlgn="auto" latinLnBrk="0" hangingPunct="1">
              <a:lnSpc>
                <a:spcPts val="850"/>
              </a:lnSpc>
              <a:spcBef>
                <a:spcPts val="0"/>
              </a:spcBef>
              <a:spcAft>
                <a:spcPts val="0"/>
              </a:spcAft>
              <a:buClr>
                <a:srgbClr val="363534"/>
              </a:buClr>
              <a:buSzTx/>
              <a:buFont typeface="Arial"/>
              <a:buNone/>
              <a:tabLst/>
              <a:defRPr/>
            </a:pPr>
            <a:endPar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85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Electrical, Electronic, and Communications Engineering Technology/Technician</a:t>
            </a: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Electromechanical/Electromechanical Engineering Technology/Technician</a:t>
            </a:r>
          </a:p>
          <a:p>
            <a:pPr lvl="0">
              <a:lnSpc>
                <a:spcPts val="700"/>
              </a:lnSpc>
              <a:buClr>
                <a:srgbClr val="363534"/>
              </a:buClr>
              <a:buSzPts val="800"/>
              <a:defRPr/>
            </a:pPr>
            <a:endPar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lvl="0">
              <a:lnSpc>
                <a:spcPts val="1050"/>
              </a:lnSpc>
              <a:buClr>
                <a:srgbClr val="363534"/>
              </a:buClr>
              <a:buSzPts val="800"/>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Electrical and Electronics Engineering</a:t>
            </a: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Systems Engineering</a:t>
            </a:r>
          </a:p>
          <a:p>
            <a:pPr marL="114300" lvl="0" indent="-114300">
              <a:lnSpc>
                <a:spcPts val="700"/>
              </a:lnSpc>
              <a:buClr>
                <a:srgbClr val="363534"/>
              </a:buClr>
              <a:buSzPts val="800"/>
              <a:buFontTx/>
              <a:buChar char="•"/>
              <a:defRPr/>
            </a:pPr>
            <a:endPar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50"/>
              </a:lnSpc>
              <a:buClr>
                <a:srgbClr val="363534"/>
              </a:buClr>
              <a:buSzPts val="800"/>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Electrical and Electronics Engineering</a:t>
            </a: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Bioengineering and Biomedical Engineering</a:t>
            </a:r>
          </a:p>
          <a:p>
            <a:pPr lvl="0">
              <a:lnSpc>
                <a:spcPts val="1000"/>
              </a:lnSpc>
              <a:buClr>
                <a:srgbClr val="363534"/>
              </a:buClr>
              <a:buSzPts val="800"/>
              <a:defRPr/>
            </a:pPr>
            <a:endPar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lang="en-US" sz="900" b="1"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Additional Stackable IBCs/License</a:t>
            </a: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Professional Electrical Engineer (EE License)</a:t>
            </a:r>
          </a:p>
          <a:p>
            <a:pPr marL="171450" lvl="0" indent="-171450">
              <a:lnSpc>
                <a:spcPts val="1000"/>
              </a:lnSpc>
              <a:buClr>
                <a:srgbClr val="363534"/>
              </a:buClr>
              <a:buSzPts val="8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Electrical Apprenticeship Certificate Level 1 (520)</a:t>
            </a:r>
          </a:p>
        </p:txBody>
      </p:sp>
      <p:sp>
        <p:nvSpPr>
          <p:cNvPr id="15" name="Rectangle 14">
            <a:extLst>
              <a:ext uri="{FF2B5EF4-FFF2-40B4-BE49-F238E27FC236}">
                <a16:creationId xmlns:a16="http://schemas.microsoft.com/office/drawing/2014/main" id="{015EAF6B-99CE-4B46-8970-C84F35537098}"/>
              </a:ext>
            </a:extLst>
          </p:cNvPr>
          <p:cNvSpPr/>
          <p:nvPr/>
        </p:nvSpPr>
        <p:spPr>
          <a:xfrm>
            <a:off x="5378150" y="5973217"/>
            <a:ext cx="2266118"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9494" y="6391168"/>
            <a:ext cx="1901952" cy="1057273"/>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84586" y="6390849"/>
            <a:ext cx="1649075" cy="523741"/>
          </a:xfrm>
          <a:prstGeom prst="rect">
            <a:avLst/>
          </a:prstGeom>
          <a:noFill/>
        </p:spPr>
        <p:txBody>
          <a:bodyPr wrap="square" rtlCol="0">
            <a:noAutofit/>
          </a:bodyPr>
          <a:lstStyle/>
          <a:p>
            <a:pPr lvl="0" defTabSz="1341150">
              <a:lnSpc>
                <a:spcPts val="1200"/>
              </a:lnSpc>
              <a:buClr>
                <a:prstClr val="black"/>
              </a:buClr>
              <a:buSzPts val="800"/>
              <a:defRPr/>
            </a:pPr>
            <a:r>
              <a:rPr lang="en-US" sz="10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Electrical and Electronic Engineering Technologists </a:t>
            </a:r>
            <a:br>
              <a:rPr lang="en-US" sz="10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0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and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85896" y="6859046"/>
            <a:ext cx="1506394" cy="523741"/>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$64,216</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825</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14</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5685" y="7534932"/>
            <a:ext cx="1901952" cy="917211"/>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85603" y="7550805"/>
            <a:ext cx="1696004" cy="344343"/>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Electrical and Electronics Drafters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76237" y="7868765"/>
            <a:ext cx="1440457" cy="574584"/>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64,315</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316</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16%</a:t>
            </a:r>
            <a:b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9495" y="8545949"/>
            <a:ext cx="1901952" cy="759635"/>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0395" y="8541506"/>
            <a:ext cx="1561425" cy="198601"/>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Electrical Engineers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82427" y="8715708"/>
            <a:ext cx="1509863"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$102,706</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1,097</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21</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Electrical Engineering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652070"/>
            <a:ext cx="705086" cy="352543"/>
          </a:xfrm>
          <a:prstGeom prst="rect">
            <a:avLst/>
          </a:prstGeom>
          <a:noFill/>
          <a:ln>
            <a:noFill/>
          </a:ln>
        </p:spPr>
      </p:pic>
      <p:sp>
        <p:nvSpPr>
          <p:cNvPr id="8" name="TextBox 2">
            <a:extLst>
              <a:ext uri="{FF2B5EF4-FFF2-40B4-BE49-F238E27FC236}">
                <a16:creationId xmlns:a16="http://schemas.microsoft.com/office/drawing/2014/main" id="{A70F6E95-8003-B142-A9FC-04557A922F61}"/>
              </a:ext>
            </a:extLst>
          </p:cNvPr>
          <p:cNvSpPr txBox="1"/>
          <p:nvPr/>
        </p:nvSpPr>
        <p:spPr>
          <a:xfrm>
            <a:off x="828203" y="9610077"/>
            <a:ext cx="3754879" cy="4385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850"/>
              </a:lnSpc>
            </a:pPr>
            <a:r>
              <a:rPr lang="en-US" sz="75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Electrical Engineering program of study will fulfill requirements of the STEM endorsement if the math and science requirements are met or Business and Industry endorsement .</a:t>
            </a:r>
          </a:p>
        </p:txBody>
      </p:sp>
      <p:sp>
        <p:nvSpPr>
          <p:cNvPr id="16" name="TextBox 15">
            <a:extLst>
              <a:ext uri="{FF2B5EF4-FFF2-40B4-BE49-F238E27FC236}">
                <a16:creationId xmlns:a16="http://schemas.microsoft.com/office/drawing/2014/main" id="{B2A48FAD-82DB-9B6A-67D5-32313FBB8B50}"/>
              </a:ext>
            </a:extLst>
          </p:cNvPr>
          <p:cNvSpPr txBox="1"/>
          <p:nvPr/>
        </p:nvSpPr>
        <p:spPr>
          <a:xfrm>
            <a:off x="4683475" y="9364887"/>
            <a:ext cx="3754879"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F6F33075-D7BE-9844-B591-8634CC78455F}"/>
              </a:ext>
              <a:ext uri="{C183D7F6-B498-43B3-948B-1728B52AA6E4}">
                <adec:decorative xmlns:adec="http://schemas.microsoft.com/office/drawing/2017/decorative" val="0"/>
              </a:ext>
            </a:extLst>
          </p:cNvPr>
          <p:cNvPicPr>
            <a:picLocks noChangeAspect="1"/>
          </p:cNvPicPr>
          <p:nvPr/>
        </p:nvPicPr>
        <p:blipFill>
          <a:blip r:embed="rId5"/>
          <a:srcRect l="398" r="398"/>
          <a:stretch/>
        </p:blipFill>
        <p:spPr>
          <a:xfrm>
            <a:off x="4736238" y="9501837"/>
            <a:ext cx="493776" cy="497739"/>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4594" y="9496943"/>
            <a:ext cx="2205504"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https://tea.texas.gov/academics/college-career-and-military-prep/career-and-technical-education/eng-electrical-engineering-extended.pdf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79452" y="3338015"/>
            <a:ext cx="605870" cy="585216"/>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25933" y="2212755"/>
            <a:ext cx="605870" cy="585216"/>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79140" y="5930459"/>
            <a:ext cx="598826" cy="585216"/>
          </a:xfrm>
          <a:prstGeom prst="rect">
            <a:avLst/>
          </a:prstGeom>
        </p:spPr>
      </p:pic>
      <p:pic>
        <p:nvPicPr>
          <p:cNvPr id="50" name="Picture 49">
            <a:extLst>
              <a:ext uri="{FF2B5EF4-FFF2-40B4-BE49-F238E27FC236}">
                <a16:creationId xmlns:a16="http://schemas.microsoft.com/office/drawing/2014/main" id="{E5F7C7EA-0D1E-F040-A951-BED9310FE47C}"/>
              </a:ext>
              <a:ext uri="{C183D7F6-B498-43B3-948B-1728B52AA6E4}">
                <adec:decorative xmlns:adec="http://schemas.microsoft.com/office/drawing/2017/decorative" val="1"/>
              </a:ext>
            </a:extLst>
          </p:cNvPr>
          <p:cNvPicPr>
            <a:picLocks noChangeAspect="1"/>
          </p:cNvPicPr>
          <p:nvPr/>
        </p:nvPicPr>
        <p:blipFill rotWithShape="1">
          <a:blip r:embed="rId10"/>
          <a:srcRect l="2295" t="16474" r="1966" b="42013"/>
          <a:stretch/>
        </p:blipFill>
        <p:spPr>
          <a:xfrm>
            <a:off x="4683495" y="2238825"/>
            <a:ext cx="3089520" cy="753844"/>
          </a:xfrm>
          <a:prstGeom prst="rect">
            <a:avLst/>
          </a:prstGeom>
        </p:spPr>
      </p:pic>
      <p:sp>
        <p:nvSpPr>
          <p:cNvPr id="40" name="TextBox 39">
            <a:extLst>
              <a:ext uri="{FF2B5EF4-FFF2-40B4-BE49-F238E27FC236}">
                <a16:creationId xmlns:a16="http://schemas.microsoft.com/office/drawing/2014/main" id="{8263915F-F5E6-684D-A4C0-5F81EF2DB2EC}"/>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Electrical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Electrical Engineering</a:t>
            </a:r>
          </a:p>
        </p:txBody>
      </p:sp>
      <p:sp>
        <p:nvSpPr>
          <p:cNvPr id="2" name="TextBox 1">
            <a:extLst>
              <a:ext uri="{FF2B5EF4-FFF2-40B4-BE49-F238E27FC236}">
                <a16:creationId xmlns:a16="http://schemas.microsoft.com/office/drawing/2014/main" id="{53CAAE19-98A7-CE4E-903C-01D19008C594}"/>
              </a:ext>
            </a:extLst>
          </p:cNvPr>
          <p:cNvSpPr txBox="1"/>
          <p:nvPr/>
        </p:nvSpPr>
        <p:spPr>
          <a:xfrm>
            <a:off x="-996" y="11104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2043" y="2090724"/>
            <a:ext cx="1126254" cy="411242"/>
          </a:xfrm>
          <a:prstGeom prst="round2DiagRect">
            <a:avLst/>
          </a:prstGeom>
          <a:solidFill>
            <a:srgbClr val="012169"/>
          </a:solidFill>
          <a:ln>
            <a:solidFill>
              <a:srgbClr val="0121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5765" y="2142477"/>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772574049"/>
              </p:ext>
            </p:extLst>
          </p:nvPr>
        </p:nvGraphicFramePr>
        <p:xfrm>
          <a:off x="813695" y="1577897"/>
          <a:ext cx="6437376" cy="371250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2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lnSpc>
                          <a:spcPts val="12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519286">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Applied Engineering*</a:t>
                      </a:r>
                    </a:p>
                    <a:p>
                      <a:pPr marL="9525"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4975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Physics for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13037150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One credit of Algebra I and one credit of chemistry, physics, or Integrated Physics and Chemistry (IPC)</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7912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Computer-Aided Design and Drafting*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 Principles of Architecture and Design, or Principles of Manufacturing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7136626"/>
                  </a:ext>
                </a:extLst>
              </a:tr>
              <a:tr h="510530">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Process*</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12756001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91275374"/>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1965" y="5989229"/>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5687" y="6040982"/>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Electrical Engineering</a:t>
            </a: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87213289"/>
              </p:ext>
            </p:extLst>
          </p:nvPr>
        </p:nvGraphicFramePr>
        <p:xfrm>
          <a:off x="813695" y="5477795"/>
          <a:ext cx="6437376" cy="240185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82995">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Intermediate Computer-Aided Design and Drafting*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13037360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Architectural Design I, Introduction to Computer-Aided Design and Drafting, or Engineering Design and Presentation</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7063807"/>
                  </a:ext>
                </a:extLst>
              </a:tr>
              <a:tr h="58299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Robotics I*</a:t>
                      </a:r>
                      <a:endParaRPr lang="en-US" sz="1000" b="1" i="0" u="none" strike="noStrike" cap="none" baseline="30000" dirty="0">
                        <a:solidFill>
                          <a:schemeClr val="accent5"/>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13037000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6667793"/>
                  </a:ext>
                </a:extLst>
              </a:tr>
              <a:tr h="0">
                <a:tc>
                  <a:txBody>
                    <a:bodyPr/>
                    <a:lstStyle/>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1" i="1"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rPr>
                        <a:t>Continued on next page</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ts val="12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2337919"/>
                  </a:ext>
                </a:extLst>
              </a:tr>
            </a:tbl>
          </a:graphicData>
        </a:graphic>
      </p:graphicFrame>
      <p:sp>
        <p:nvSpPr>
          <p:cNvPr id="6" name="TextBox 5">
            <a:extLst>
              <a:ext uri="{FF2B5EF4-FFF2-40B4-BE49-F238E27FC236}">
                <a16:creationId xmlns:a16="http://schemas.microsoft.com/office/drawing/2014/main" id="{2D817A3E-497F-DAFF-CB9B-0D5EDAA3C8C5}"/>
              </a:ext>
            </a:extLst>
          </p:cNvPr>
          <p:cNvSpPr txBox="1"/>
          <p:nvPr/>
        </p:nvSpPr>
        <p:spPr>
          <a:xfrm>
            <a:off x="719604" y="7882208"/>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FA340FAB-0D17-361E-7DF9-C20EBE769525}"/>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48" name="Picture 47">
            <a:extLst>
              <a:ext uri="{FF2B5EF4-FFF2-40B4-BE49-F238E27FC236}">
                <a16:creationId xmlns:a16="http://schemas.microsoft.com/office/drawing/2014/main" id="{A39FDEB0-9B55-A82A-26B7-22876505840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54885" y="2027844"/>
            <a:ext cx="438912" cy="438912"/>
          </a:xfrm>
          <a:prstGeom prst="rect">
            <a:avLst/>
          </a:prstGeom>
        </p:spPr>
      </p:pic>
      <p:pic>
        <p:nvPicPr>
          <p:cNvPr id="49" name="Picture 48">
            <a:extLst>
              <a:ext uri="{FF2B5EF4-FFF2-40B4-BE49-F238E27FC236}">
                <a16:creationId xmlns:a16="http://schemas.microsoft.com/office/drawing/2014/main" id="{130E5CFC-4FCD-F188-1B8C-FD898A6EBB4C}"/>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241181" y="2024588"/>
            <a:ext cx="438912" cy="438912"/>
          </a:xfrm>
          <a:prstGeom prst="rect">
            <a:avLst/>
          </a:prstGeom>
        </p:spPr>
      </p:pic>
      <p:pic>
        <p:nvPicPr>
          <p:cNvPr id="50" name="Picture 49">
            <a:extLst>
              <a:ext uri="{FF2B5EF4-FFF2-40B4-BE49-F238E27FC236}">
                <a16:creationId xmlns:a16="http://schemas.microsoft.com/office/drawing/2014/main" id="{1CC42AC9-B022-39AF-1985-427ADCDAFF6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4483" y="2024588"/>
            <a:ext cx="438912" cy="438912"/>
          </a:xfrm>
          <a:prstGeom prst="rect">
            <a:avLst/>
          </a:prstGeom>
        </p:spPr>
      </p:pic>
      <p:pic>
        <p:nvPicPr>
          <p:cNvPr id="51" name="Picture 50">
            <a:extLst>
              <a:ext uri="{FF2B5EF4-FFF2-40B4-BE49-F238E27FC236}">
                <a16:creationId xmlns:a16="http://schemas.microsoft.com/office/drawing/2014/main" id="{D956079E-8468-08FB-9553-7E369E46052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54885" y="2010572"/>
            <a:ext cx="438912" cy="438912"/>
          </a:xfrm>
          <a:prstGeom prst="rect">
            <a:avLst/>
          </a:prstGeom>
        </p:spPr>
      </p:pic>
      <p:pic>
        <p:nvPicPr>
          <p:cNvPr id="52" name="Picture 51">
            <a:extLst>
              <a:ext uri="{FF2B5EF4-FFF2-40B4-BE49-F238E27FC236}">
                <a16:creationId xmlns:a16="http://schemas.microsoft.com/office/drawing/2014/main" id="{3F9ADDAB-D909-1B4A-D6ED-46F8DD3CB34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241181" y="2007316"/>
            <a:ext cx="438912" cy="438912"/>
          </a:xfrm>
          <a:prstGeom prst="rect">
            <a:avLst/>
          </a:prstGeom>
        </p:spPr>
      </p:pic>
      <p:pic>
        <p:nvPicPr>
          <p:cNvPr id="53" name="Picture 52">
            <a:extLst>
              <a:ext uri="{FF2B5EF4-FFF2-40B4-BE49-F238E27FC236}">
                <a16:creationId xmlns:a16="http://schemas.microsoft.com/office/drawing/2014/main" id="{B6DE2CB1-57AA-01F0-D461-EF10F44027D7}"/>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4483" y="2007316"/>
            <a:ext cx="438912" cy="438912"/>
          </a:xfrm>
          <a:prstGeom prst="rect">
            <a:avLst/>
          </a:prstGeom>
        </p:spPr>
      </p:pic>
      <p:pic>
        <p:nvPicPr>
          <p:cNvPr id="54" name="Picture 53">
            <a:extLst>
              <a:ext uri="{FF2B5EF4-FFF2-40B4-BE49-F238E27FC236}">
                <a16:creationId xmlns:a16="http://schemas.microsoft.com/office/drawing/2014/main" id="{5E1CB9D1-387A-0D86-6296-10CFB91D2678}"/>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4483" y="2787110"/>
            <a:ext cx="438912" cy="438912"/>
          </a:xfrm>
          <a:prstGeom prst="rect">
            <a:avLst/>
          </a:prstGeom>
        </p:spPr>
      </p:pic>
      <p:pic>
        <p:nvPicPr>
          <p:cNvPr id="56" name="Picture 55">
            <a:extLst>
              <a:ext uri="{FF2B5EF4-FFF2-40B4-BE49-F238E27FC236}">
                <a16:creationId xmlns:a16="http://schemas.microsoft.com/office/drawing/2014/main" id="{84BC8E80-CB7D-AD13-6705-F77ACF6D4F46}"/>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3797" y="3679582"/>
            <a:ext cx="438912" cy="438912"/>
          </a:xfrm>
          <a:prstGeom prst="rect">
            <a:avLst/>
          </a:prstGeom>
        </p:spPr>
      </p:pic>
      <p:pic>
        <p:nvPicPr>
          <p:cNvPr id="57" name="Picture 56">
            <a:extLst>
              <a:ext uri="{FF2B5EF4-FFF2-40B4-BE49-F238E27FC236}">
                <a16:creationId xmlns:a16="http://schemas.microsoft.com/office/drawing/2014/main" id="{3E6FE1DA-D7D5-84FA-3DC8-0F014A30F01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8537" y="6044415"/>
            <a:ext cx="438912" cy="438912"/>
          </a:xfrm>
          <a:prstGeom prst="rect">
            <a:avLst/>
          </a:prstGeom>
        </p:spPr>
      </p:pic>
      <p:pic>
        <p:nvPicPr>
          <p:cNvPr id="58" name="Picture 57">
            <a:extLst>
              <a:ext uri="{FF2B5EF4-FFF2-40B4-BE49-F238E27FC236}">
                <a16:creationId xmlns:a16="http://schemas.microsoft.com/office/drawing/2014/main" id="{E928ABB9-9B71-607F-672D-F5EBC27CB11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793797" y="4639041"/>
            <a:ext cx="438912" cy="438912"/>
          </a:xfrm>
          <a:prstGeom prst="rect">
            <a:avLst/>
          </a:prstGeom>
        </p:spPr>
      </p:pic>
      <p:pic>
        <p:nvPicPr>
          <p:cNvPr id="60" name="Picture 59">
            <a:extLst>
              <a:ext uri="{FF2B5EF4-FFF2-40B4-BE49-F238E27FC236}">
                <a16:creationId xmlns:a16="http://schemas.microsoft.com/office/drawing/2014/main" id="{2CEEC11C-F854-F922-5451-EA66EB36E00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21803" y="6929592"/>
            <a:ext cx="438912" cy="438912"/>
          </a:xfrm>
          <a:prstGeom prst="rect">
            <a:avLst/>
          </a:prstGeom>
        </p:spPr>
      </p:pic>
      <p:pic>
        <p:nvPicPr>
          <p:cNvPr id="61" name="Picture 60">
            <a:extLst>
              <a:ext uri="{FF2B5EF4-FFF2-40B4-BE49-F238E27FC236}">
                <a16:creationId xmlns:a16="http://schemas.microsoft.com/office/drawing/2014/main" id="{291646C0-0E99-1496-EA56-BACD53ED4893}"/>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575105" y="6929592"/>
            <a:ext cx="438912" cy="438912"/>
          </a:xfrm>
          <a:prstGeom prst="rect">
            <a:avLst/>
          </a:prstGeom>
        </p:spPr>
      </p:pic>
    </p:spTree>
    <p:extLst>
      <p:ext uri="{BB962C8B-B14F-4D97-AF65-F5344CB8AC3E}">
        <p14:creationId xmlns:p14="http://schemas.microsoft.com/office/powerpoint/2010/main" val="3524910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Electrical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Electrical Engineering</a:t>
            </a:r>
          </a:p>
        </p:txBody>
      </p:sp>
      <p:sp>
        <p:nvSpPr>
          <p:cNvPr id="2" name="TextBox 1">
            <a:extLst>
              <a:ext uri="{FF2B5EF4-FFF2-40B4-BE49-F238E27FC236}">
                <a16:creationId xmlns:a16="http://schemas.microsoft.com/office/drawing/2014/main" id="{53CAAE19-98A7-CE4E-903C-01D19008C594}"/>
              </a:ext>
            </a:extLst>
          </p:cNvPr>
          <p:cNvSpPr txBox="1"/>
          <p:nvPr/>
        </p:nvSpPr>
        <p:spPr>
          <a:xfrm>
            <a:off x="-996" y="1112782"/>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2043" y="2087995"/>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5765" y="2139748"/>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787165926"/>
              </p:ext>
            </p:extLst>
          </p:nvPr>
        </p:nvGraphicFramePr>
        <p:xfrm>
          <a:off x="817548" y="1578553"/>
          <a:ext cx="6437376" cy="266093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8299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Programmable Logic Controller I</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N1303689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 or Principles of Manufacturing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0684416"/>
                  </a:ext>
                </a:extLst>
              </a:tr>
              <a:tr h="58299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Manufacturing Engineering Technology 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13032900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Algebra I</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019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AC/DC Electronics</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13036800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b">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5" name="Round Diagonal Corner Rectangle 26">
            <a:extLst>
              <a:ext uri="{FF2B5EF4-FFF2-40B4-BE49-F238E27FC236}">
                <a16:creationId xmlns:a16="http://schemas.microsoft.com/office/drawing/2014/main" id="{F8B7FCA5-F6D7-8DA5-D785-ECE5B55B455E}"/>
              </a:ext>
              <a:ext uri="{C183D7F6-B498-43B3-948B-1728B52AA6E4}">
                <adec:decorative xmlns:adec="http://schemas.microsoft.com/office/drawing/2017/decorative" val="1"/>
              </a:ext>
            </a:extLst>
          </p:cNvPr>
          <p:cNvSpPr/>
          <p:nvPr/>
        </p:nvSpPr>
        <p:spPr>
          <a:xfrm rot="16200000">
            <a:off x="-119960" y="4878262"/>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6" name="Google Shape;187;p2">
            <a:extLst>
              <a:ext uri="{FF2B5EF4-FFF2-40B4-BE49-F238E27FC236}">
                <a16:creationId xmlns:a16="http://schemas.microsoft.com/office/drawing/2014/main" id="{A62F7662-758A-32E2-8E62-B68E0F8634E0}"/>
              </a:ext>
            </a:extLst>
          </p:cNvPr>
          <p:cNvSpPr txBox="1"/>
          <p:nvPr/>
        </p:nvSpPr>
        <p:spPr>
          <a:xfrm rot="16200000">
            <a:off x="-63682" y="4945917"/>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14" name="Google Shape;188;p2">
            <a:extLst>
              <a:ext uri="{FF2B5EF4-FFF2-40B4-BE49-F238E27FC236}">
                <a16:creationId xmlns:a16="http://schemas.microsoft.com/office/drawing/2014/main" id="{D95C1F6A-F88C-701D-530D-EE3A96240FB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279274953"/>
              </p:ext>
            </p:extLst>
          </p:nvPr>
        </p:nvGraphicFramePr>
        <p:xfrm>
          <a:off x="817548" y="4371068"/>
          <a:ext cx="6437376" cy="404483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623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73152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Presentation*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l and at least one credit in a course from the Engineering career cluster</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34377"/>
                  </a:ext>
                </a:extLst>
              </a:tr>
              <a:tr h="73152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Robotics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13037050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Robotics l</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91128247"/>
                  </a:ext>
                </a:extLst>
              </a:tr>
              <a:tr h="73152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Programmable Logic </a:t>
                      </a:r>
                      <a:b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Controller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N1303690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 or Principles of Manufacturing and Programmable Logic Controllers (PLC) I</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0228511"/>
                  </a:ext>
                </a:extLst>
              </a:tr>
              <a:tr h="541721">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Mathematics*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13036700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ts val="12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1516407"/>
                  </a:ext>
                </a:extLst>
              </a:tr>
            </a:tbl>
          </a:graphicData>
        </a:graphic>
      </p:graphicFrame>
      <p:sp>
        <p:nvSpPr>
          <p:cNvPr id="6" name="TextBox 5">
            <a:extLst>
              <a:ext uri="{FF2B5EF4-FFF2-40B4-BE49-F238E27FC236}">
                <a16:creationId xmlns:a16="http://schemas.microsoft.com/office/drawing/2014/main" id="{2D817A3E-497F-DAFF-CB9B-0D5EDAA3C8C5}"/>
              </a:ext>
            </a:extLst>
          </p:cNvPr>
          <p:cNvSpPr txBox="1"/>
          <p:nvPr/>
        </p:nvSpPr>
        <p:spPr>
          <a:xfrm>
            <a:off x="719604" y="8437196"/>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FA340FAB-0D17-361E-7DF9-C20EBE769525}"/>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Electrical Engineering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43" name="Picture 42">
            <a:extLst>
              <a:ext uri="{FF2B5EF4-FFF2-40B4-BE49-F238E27FC236}">
                <a16:creationId xmlns:a16="http://schemas.microsoft.com/office/drawing/2014/main" id="{9274F97A-F5F8-EC46-943E-CB70BEA1B8BC}"/>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0963" y="2003788"/>
            <a:ext cx="438912" cy="438912"/>
          </a:xfrm>
          <a:prstGeom prst="rect">
            <a:avLst/>
          </a:prstGeom>
        </p:spPr>
      </p:pic>
      <p:pic>
        <p:nvPicPr>
          <p:cNvPr id="44" name="Picture 43">
            <a:extLst>
              <a:ext uri="{FF2B5EF4-FFF2-40B4-BE49-F238E27FC236}">
                <a16:creationId xmlns:a16="http://schemas.microsoft.com/office/drawing/2014/main" id="{0ACEC729-2FF5-6446-97DA-EF87D402151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13216" y="2001883"/>
            <a:ext cx="438912" cy="438912"/>
          </a:xfrm>
          <a:prstGeom prst="rect">
            <a:avLst/>
          </a:prstGeom>
        </p:spPr>
      </p:pic>
      <p:pic>
        <p:nvPicPr>
          <p:cNvPr id="5" name="Picture 4">
            <a:extLst>
              <a:ext uri="{FF2B5EF4-FFF2-40B4-BE49-F238E27FC236}">
                <a16:creationId xmlns:a16="http://schemas.microsoft.com/office/drawing/2014/main" id="{1CBEFE46-DB95-1816-3FBC-F89C6A1EB942}"/>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337507" y="3619810"/>
            <a:ext cx="438912" cy="438912"/>
          </a:xfrm>
          <a:prstGeom prst="rect">
            <a:avLst/>
          </a:prstGeom>
        </p:spPr>
      </p:pic>
      <p:pic>
        <p:nvPicPr>
          <p:cNvPr id="48" name="Picture 47">
            <a:extLst>
              <a:ext uri="{FF2B5EF4-FFF2-40B4-BE49-F238E27FC236}">
                <a16:creationId xmlns:a16="http://schemas.microsoft.com/office/drawing/2014/main" id="{B852A218-A8AD-372B-8ED4-D09EDB7A17B1}"/>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20117" y="5914608"/>
            <a:ext cx="438912" cy="438912"/>
          </a:xfrm>
          <a:prstGeom prst="rect">
            <a:avLst/>
          </a:prstGeom>
        </p:spPr>
      </p:pic>
      <p:pic>
        <p:nvPicPr>
          <p:cNvPr id="49" name="Picture 48">
            <a:extLst>
              <a:ext uri="{FF2B5EF4-FFF2-40B4-BE49-F238E27FC236}">
                <a16:creationId xmlns:a16="http://schemas.microsoft.com/office/drawing/2014/main" id="{23B76962-E934-8674-250B-6F274756D8D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5324" y="5916513"/>
            <a:ext cx="438912" cy="438912"/>
          </a:xfrm>
          <a:prstGeom prst="rect">
            <a:avLst/>
          </a:prstGeom>
        </p:spPr>
      </p:pic>
      <p:pic>
        <p:nvPicPr>
          <p:cNvPr id="51" name="Picture 50">
            <a:extLst>
              <a:ext uri="{FF2B5EF4-FFF2-40B4-BE49-F238E27FC236}">
                <a16:creationId xmlns:a16="http://schemas.microsoft.com/office/drawing/2014/main" id="{9E04F817-7882-9CA9-46E6-993CBC7BE3BC}"/>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5324" y="6797022"/>
            <a:ext cx="438912" cy="438912"/>
          </a:xfrm>
          <a:prstGeom prst="rect">
            <a:avLst/>
          </a:prstGeom>
        </p:spPr>
      </p:pic>
      <p:pic>
        <p:nvPicPr>
          <p:cNvPr id="52" name="Picture 51">
            <a:extLst>
              <a:ext uri="{FF2B5EF4-FFF2-40B4-BE49-F238E27FC236}">
                <a16:creationId xmlns:a16="http://schemas.microsoft.com/office/drawing/2014/main" id="{D907FC75-28D1-C78C-44C7-4F8A5A5EBB9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17577" y="6795117"/>
            <a:ext cx="438912" cy="438912"/>
          </a:xfrm>
          <a:prstGeom prst="rect">
            <a:avLst/>
          </a:prstGeom>
        </p:spPr>
      </p:pic>
      <p:pic>
        <p:nvPicPr>
          <p:cNvPr id="54" name="Picture 53">
            <a:extLst>
              <a:ext uri="{FF2B5EF4-FFF2-40B4-BE49-F238E27FC236}">
                <a16:creationId xmlns:a16="http://schemas.microsoft.com/office/drawing/2014/main" id="{D91F65C7-2B07-5BEE-7BF7-5C2A6B02449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63016" y="2899650"/>
            <a:ext cx="438912" cy="438912"/>
          </a:xfrm>
          <a:prstGeom prst="rect">
            <a:avLst/>
          </a:prstGeom>
        </p:spPr>
      </p:pic>
      <p:pic>
        <p:nvPicPr>
          <p:cNvPr id="56" name="Picture 55">
            <a:extLst>
              <a:ext uri="{FF2B5EF4-FFF2-40B4-BE49-F238E27FC236}">
                <a16:creationId xmlns:a16="http://schemas.microsoft.com/office/drawing/2014/main" id="{5E4ABB0C-2CB8-43DA-6DD0-B086735BB02C}"/>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05269" y="2897745"/>
            <a:ext cx="438912" cy="438912"/>
          </a:xfrm>
          <a:prstGeom prst="rect">
            <a:avLst/>
          </a:prstGeom>
        </p:spPr>
      </p:pic>
      <p:pic>
        <p:nvPicPr>
          <p:cNvPr id="57" name="Picture 56">
            <a:extLst>
              <a:ext uri="{FF2B5EF4-FFF2-40B4-BE49-F238E27FC236}">
                <a16:creationId xmlns:a16="http://schemas.microsoft.com/office/drawing/2014/main" id="{D21BDEA9-9202-D138-2375-265F99A21E0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0567" y="3619146"/>
            <a:ext cx="438912" cy="438912"/>
          </a:xfrm>
          <a:prstGeom prst="rect">
            <a:avLst/>
          </a:prstGeom>
        </p:spPr>
      </p:pic>
      <p:pic>
        <p:nvPicPr>
          <p:cNvPr id="58" name="Picture 57">
            <a:extLst>
              <a:ext uri="{FF2B5EF4-FFF2-40B4-BE49-F238E27FC236}">
                <a16:creationId xmlns:a16="http://schemas.microsoft.com/office/drawing/2014/main" id="{71F160DC-68FD-420C-AF30-7B33F82BE20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224725" y="3619146"/>
            <a:ext cx="438912" cy="438912"/>
          </a:xfrm>
          <a:prstGeom prst="rect">
            <a:avLst/>
          </a:prstGeom>
        </p:spPr>
      </p:pic>
      <p:pic>
        <p:nvPicPr>
          <p:cNvPr id="59" name="Picture 58">
            <a:extLst>
              <a:ext uri="{FF2B5EF4-FFF2-40B4-BE49-F238E27FC236}">
                <a16:creationId xmlns:a16="http://schemas.microsoft.com/office/drawing/2014/main" id="{9501C53A-8BC4-D654-D558-3EB2D2FD139E}"/>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20117" y="4945135"/>
            <a:ext cx="438912" cy="438912"/>
          </a:xfrm>
          <a:prstGeom prst="rect">
            <a:avLst/>
          </a:prstGeom>
        </p:spPr>
      </p:pic>
      <p:pic>
        <p:nvPicPr>
          <p:cNvPr id="60" name="Picture 59">
            <a:extLst>
              <a:ext uri="{FF2B5EF4-FFF2-40B4-BE49-F238E27FC236}">
                <a16:creationId xmlns:a16="http://schemas.microsoft.com/office/drawing/2014/main" id="{47ECB87E-585E-B8FF-5D35-B141626162B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5324" y="4947040"/>
            <a:ext cx="438912" cy="438912"/>
          </a:xfrm>
          <a:prstGeom prst="rect">
            <a:avLst/>
          </a:prstGeom>
        </p:spPr>
      </p:pic>
      <p:pic>
        <p:nvPicPr>
          <p:cNvPr id="61" name="Picture 60">
            <a:extLst>
              <a:ext uri="{FF2B5EF4-FFF2-40B4-BE49-F238E27FC236}">
                <a16:creationId xmlns:a16="http://schemas.microsoft.com/office/drawing/2014/main" id="{D4588D75-C8F8-B492-7EA6-5B74BCE7BEE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0419" y="7604557"/>
            <a:ext cx="438912" cy="438912"/>
          </a:xfrm>
          <a:prstGeom prst="rect">
            <a:avLst/>
          </a:prstGeom>
        </p:spPr>
      </p:pic>
    </p:spTree>
    <p:extLst>
      <p:ext uri="{BB962C8B-B14F-4D97-AF65-F5344CB8AC3E}">
        <p14:creationId xmlns:p14="http://schemas.microsoft.com/office/powerpoint/2010/main" val="3742154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Electrical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800" dirty="0">
              <a:solidFill>
                <a:schemeClr val="bg1"/>
              </a:solidFill>
            </a:endParaRPr>
          </a:p>
        </p:txBody>
      </p:sp>
      <p:sp>
        <p:nvSpPr>
          <p:cNvPr id="14" name="TextBox 13">
            <a:extLst>
              <a:ext uri="{FF2B5EF4-FFF2-40B4-BE49-F238E27FC236}">
                <a16:creationId xmlns:a16="http://schemas.microsoft.com/office/drawing/2014/main" id="{5A4215B8-460A-C610-2390-77A51508ED5E}"/>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15" name="TextBox 14">
            <a:extLst>
              <a:ext uri="{FF2B5EF4-FFF2-40B4-BE49-F238E27FC236}">
                <a16:creationId xmlns:a16="http://schemas.microsoft.com/office/drawing/2014/main" id="{FAB87E4E-D5FB-DD2C-188A-2E3950E290A5}"/>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Electrical Engineering</a:t>
            </a:r>
          </a:p>
        </p:txBody>
      </p:sp>
      <p:sp>
        <p:nvSpPr>
          <p:cNvPr id="13" name="TextBox 12">
            <a:extLst>
              <a:ext uri="{FF2B5EF4-FFF2-40B4-BE49-F238E27FC236}">
                <a16:creationId xmlns:a16="http://schemas.microsoft.com/office/drawing/2014/main" id="{B46704C5-9AA5-514D-BCB2-DF2DF0B4C6DF}"/>
              </a:ext>
            </a:extLst>
          </p:cNvPr>
          <p:cNvSpPr txBox="1"/>
          <p:nvPr/>
        </p:nvSpPr>
        <p:spPr>
          <a:xfrm>
            <a:off x="-996" y="1112782"/>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0257" y="2092879"/>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3979" y="2160534"/>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666089671"/>
              </p:ext>
            </p:extLst>
          </p:nvPr>
        </p:nvGraphicFramePr>
        <p:xfrm>
          <a:off x="814711" y="1578065"/>
          <a:ext cx="6437376" cy="412103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623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54864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Solid State Electronics</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13036900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AC/DC Electronics</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29964059"/>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Science*</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l, one credit in biology, and at least one credit in a course from the Engineering career cluster</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dirty="0">
                          <a:effectLst/>
                          <a:latin typeface="Calibri" panose="020F0502020204030204" pitchFamily="34" charset="0"/>
                          <a:ea typeface="Times New Roman" panose="02020603050405020304" pitchFamily="18" charset="0"/>
                        </a:rPr>
                        <a:t>Geometry, Integrated Physics and Chemistry (IPC), one credit in chemistry, or one credit in physics</a:t>
                      </a:r>
                      <a:r>
                        <a:rPr lang="en-US" sz="900" dirty="0">
                          <a:effectLst/>
                        </a:rPr>
                        <a:t> </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9018255"/>
                  </a:ext>
                </a:extLst>
              </a:tr>
              <a:tr h="54863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Digital Electronics*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13037600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 and Geometry</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7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2902461"/>
                  </a:ext>
                </a:extLst>
              </a:tr>
              <a:tr h="61722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Computer Integrated Manufacturing (PLTW)*</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N1303748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Introduction to Engineering Design</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College preparatory mathematics and science courses </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4296501"/>
                  </a:ext>
                </a:extLst>
              </a:tr>
            </a:tbl>
          </a:graphicData>
        </a:graphic>
      </p:graphicFrame>
      <p:sp>
        <p:nvSpPr>
          <p:cNvPr id="48" name="Round Diagonal Corner Rectangle 30">
            <a:extLst>
              <a:ext uri="{FF2B5EF4-FFF2-40B4-BE49-F238E27FC236}">
                <a16:creationId xmlns:a16="http://schemas.microsoft.com/office/drawing/2014/main" id="{63767A8F-8C5E-4846-B2E0-D74F502F9582}"/>
              </a:ext>
              <a:ext uri="{C183D7F6-B498-43B3-948B-1728B52AA6E4}">
                <adec:decorative xmlns:adec="http://schemas.microsoft.com/office/drawing/2017/decorative" val="1"/>
              </a:ext>
            </a:extLst>
          </p:cNvPr>
          <p:cNvSpPr/>
          <p:nvPr/>
        </p:nvSpPr>
        <p:spPr>
          <a:xfrm rot="16200000">
            <a:off x="-118752" y="6408990"/>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49" name="Google Shape;187;p2">
            <a:extLst>
              <a:ext uri="{FF2B5EF4-FFF2-40B4-BE49-F238E27FC236}">
                <a16:creationId xmlns:a16="http://schemas.microsoft.com/office/drawing/2014/main" id="{6916E643-A384-FF13-CE17-807E7FA06DB5}"/>
              </a:ext>
            </a:extLst>
          </p:cNvPr>
          <p:cNvSpPr txBox="1"/>
          <p:nvPr/>
        </p:nvSpPr>
        <p:spPr>
          <a:xfrm rot="16200000">
            <a:off x="-62474" y="6476645"/>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47" name="Google Shape;188;p2">
            <a:extLst>
              <a:ext uri="{FF2B5EF4-FFF2-40B4-BE49-F238E27FC236}">
                <a16:creationId xmlns:a16="http://schemas.microsoft.com/office/drawing/2014/main" id="{A9937BC6-9CDA-23DB-C22D-2ED77EA1381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963569702"/>
              </p:ext>
            </p:extLst>
          </p:nvPr>
        </p:nvGraphicFramePr>
        <p:xfrm>
          <a:off x="814711" y="5886394"/>
          <a:ext cx="6437376" cy="288379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84770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Advanced Engineering Design and Presentation*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13036600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spc="-10" dirty="0">
                          <a:solidFill>
                            <a:srgbClr val="000000"/>
                          </a:solidFill>
                          <a:effectLst/>
                          <a:latin typeface="Calibri" panose="020F0502020204030204" pitchFamily="34" charset="0"/>
                          <a:ea typeface="Times New Roman" panose="02020603050405020304" pitchFamily="18" charset="0"/>
                        </a:rPr>
                        <a:t>Algebra I, Geometry, and Engineering Design and Presentation</a:t>
                      </a:r>
                      <a:r>
                        <a:rPr lang="en-US" sz="900" b="1" spc="-10" dirty="0">
                          <a:solidFill>
                            <a:srgbClr val="000000"/>
                          </a:solidFill>
                          <a:effectLst/>
                          <a:latin typeface="Calibri" panose="020F0502020204030204" pitchFamily="34" charset="0"/>
                          <a:ea typeface="Times New Roman" panose="02020603050405020304" pitchFamily="18" charset="0"/>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kern="1200" dirty="0">
                          <a:solidFill>
                            <a:schemeClr val="tx1"/>
                          </a:solidFill>
                          <a:effectLst/>
                          <a:latin typeface="Calibri" panose="020F0502020204030204" pitchFamily="34" charset="0"/>
                          <a:ea typeface="+mn-ea"/>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8296207"/>
                  </a:ext>
                </a:extLst>
              </a:tr>
              <a:tr h="847708">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Problem Solving*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Geometry, and at least one credit in a Level 2 or higher course in the Engineering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dirty="0"/>
                        <a:t>Recommended Prerequisites: </a:t>
                      </a:r>
                      <a:r>
                        <a:rPr lang="en-US" sz="900" dirty="0">
                          <a:effectLst/>
                          <a:latin typeface="Calibri" panose="020F0502020204030204" pitchFamily="34" charset="0"/>
                          <a:ea typeface="Times New Roman" panose="02020603050405020304" pitchFamily="18" charset="0"/>
                        </a:rPr>
                        <a:t>Engineering Science, chemistry, or physics</a:t>
                      </a:r>
                      <a:r>
                        <a:rPr lang="en-US" sz="900" dirty="0">
                          <a:effectLst/>
                        </a:rPr>
                        <a:t> </a:t>
                      </a:r>
                      <a:r>
                        <a:rPr lang="en-US" sz="900" dirty="0"/>
                        <a:t>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Engineering Science, chemistry, or physis</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8386501"/>
                  </a:ext>
                </a:extLst>
              </a:tr>
              <a:tr h="18288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dirty="0">
                          <a:solidFill>
                            <a:schemeClr val="tx2"/>
                          </a:solidFill>
                        </a:rPr>
                        <a:t>Continued on next page</a:t>
                      </a:r>
                      <a:endParaRPr lang="en-US" sz="1000" dirty="0">
                        <a:solidFill>
                          <a:schemeClr val="tx2"/>
                        </a:solidFill>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ts val="12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3993916"/>
                  </a:ext>
                </a:extLst>
              </a:tr>
            </a:tbl>
          </a:graphicData>
        </a:graphic>
      </p:graphicFrame>
      <p:sp>
        <p:nvSpPr>
          <p:cNvPr id="11" name="TextBox 10">
            <a:extLst>
              <a:ext uri="{FF2B5EF4-FFF2-40B4-BE49-F238E27FC236}">
                <a16:creationId xmlns:a16="http://schemas.microsoft.com/office/drawing/2014/main" id="{3F7EE650-34FC-55B3-714D-CEC68217C141}"/>
              </a:ext>
            </a:extLst>
          </p:cNvPr>
          <p:cNvSpPr txBox="1"/>
          <p:nvPr/>
        </p:nvSpPr>
        <p:spPr>
          <a:xfrm>
            <a:off x="719604" y="8778049"/>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EFE9CD28-051A-7CBE-6687-1C6DA4EE2436}"/>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Electrical Engineering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53" name="Picture 52">
            <a:extLst>
              <a:ext uri="{FF2B5EF4-FFF2-40B4-BE49-F238E27FC236}">
                <a16:creationId xmlns:a16="http://schemas.microsoft.com/office/drawing/2014/main" id="{2A4C8A2F-2A20-8F25-01E1-CB7DAAE8584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53582" y="2017631"/>
            <a:ext cx="438912" cy="438912"/>
          </a:xfrm>
          <a:prstGeom prst="rect">
            <a:avLst/>
          </a:prstGeom>
        </p:spPr>
      </p:pic>
      <p:pic>
        <p:nvPicPr>
          <p:cNvPr id="54" name="Picture 53">
            <a:extLst>
              <a:ext uri="{FF2B5EF4-FFF2-40B4-BE49-F238E27FC236}">
                <a16:creationId xmlns:a16="http://schemas.microsoft.com/office/drawing/2014/main" id="{EE31E399-B5BA-782A-37E0-F7BB40A51F2B}"/>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796642" y="2016967"/>
            <a:ext cx="438912" cy="438912"/>
          </a:xfrm>
          <a:prstGeom prst="rect">
            <a:avLst/>
          </a:prstGeom>
        </p:spPr>
      </p:pic>
      <p:pic>
        <p:nvPicPr>
          <p:cNvPr id="55" name="Picture 54">
            <a:extLst>
              <a:ext uri="{FF2B5EF4-FFF2-40B4-BE49-F238E27FC236}">
                <a16:creationId xmlns:a16="http://schemas.microsoft.com/office/drawing/2014/main" id="{6716C8A0-6E1B-324D-907C-D22454CD0D36}"/>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240800" y="2016967"/>
            <a:ext cx="438912" cy="438912"/>
          </a:xfrm>
          <a:prstGeom prst="rect">
            <a:avLst/>
          </a:prstGeom>
        </p:spPr>
      </p:pic>
      <p:pic>
        <p:nvPicPr>
          <p:cNvPr id="56" name="Picture 55">
            <a:extLst>
              <a:ext uri="{FF2B5EF4-FFF2-40B4-BE49-F238E27FC236}">
                <a16:creationId xmlns:a16="http://schemas.microsoft.com/office/drawing/2014/main" id="{871AE41E-1DBE-0D0F-2E9A-F237AD1431C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792494" y="3064521"/>
            <a:ext cx="438912" cy="438912"/>
          </a:xfrm>
          <a:prstGeom prst="rect">
            <a:avLst/>
          </a:prstGeom>
        </p:spPr>
      </p:pic>
      <p:pic>
        <p:nvPicPr>
          <p:cNvPr id="57" name="Picture 56">
            <a:extLst>
              <a:ext uri="{FF2B5EF4-FFF2-40B4-BE49-F238E27FC236}">
                <a16:creationId xmlns:a16="http://schemas.microsoft.com/office/drawing/2014/main" id="{F20BC570-1597-2D81-65E5-944BFA8AC7B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53836" y="4096918"/>
            <a:ext cx="438912" cy="438912"/>
          </a:xfrm>
          <a:prstGeom prst="rect">
            <a:avLst/>
          </a:prstGeom>
        </p:spPr>
      </p:pic>
      <p:pic>
        <p:nvPicPr>
          <p:cNvPr id="58" name="Picture 57">
            <a:extLst>
              <a:ext uri="{FF2B5EF4-FFF2-40B4-BE49-F238E27FC236}">
                <a16:creationId xmlns:a16="http://schemas.microsoft.com/office/drawing/2014/main" id="{272F85B5-F103-32BB-35F0-8C07640B5DCD}"/>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796896" y="4096254"/>
            <a:ext cx="438912" cy="438912"/>
          </a:xfrm>
          <a:prstGeom prst="rect">
            <a:avLst/>
          </a:prstGeom>
        </p:spPr>
      </p:pic>
      <p:pic>
        <p:nvPicPr>
          <p:cNvPr id="59" name="Picture 58">
            <a:extLst>
              <a:ext uri="{FF2B5EF4-FFF2-40B4-BE49-F238E27FC236}">
                <a16:creationId xmlns:a16="http://schemas.microsoft.com/office/drawing/2014/main" id="{5CEEE968-2C14-77F5-D6F4-E806F666B0D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241054" y="4096254"/>
            <a:ext cx="438912" cy="438912"/>
          </a:xfrm>
          <a:prstGeom prst="rect">
            <a:avLst/>
          </a:prstGeom>
        </p:spPr>
      </p:pic>
      <p:pic>
        <p:nvPicPr>
          <p:cNvPr id="60" name="Picture 59">
            <a:extLst>
              <a:ext uri="{FF2B5EF4-FFF2-40B4-BE49-F238E27FC236}">
                <a16:creationId xmlns:a16="http://schemas.microsoft.com/office/drawing/2014/main" id="{B362F724-B20A-AA09-E3DA-5C1C57EFF97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9345" y="4898297"/>
            <a:ext cx="438912" cy="438912"/>
          </a:xfrm>
          <a:prstGeom prst="rect">
            <a:avLst/>
          </a:prstGeom>
        </p:spPr>
      </p:pic>
      <p:pic>
        <p:nvPicPr>
          <p:cNvPr id="61" name="Picture 60">
            <a:extLst>
              <a:ext uri="{FF2B5EF4-FFF2-40B4-BE49-F238E27FC236}">
                <a16:creationId xmlns:a16="http://schemas.microsoft.com/office/drawing/2014/main" id="{725006C2-598C-FF66-E67F-9988CD227BFA}"/>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21598" y="4896392"/>
            <a:ext cx="438912" cy="438912"/>
          </a:xfrm>
          <a:prstGeom prst="rect">
            <a:avLst/>
          </a:prstGeom>
        </p:spPr>
      </p:pic>
      <p:pic>
        <p:nvPicPr>
          <p:cNvPr id="63" name="Picture 62">
            <a:extLst>
              <a:ext uri="{FF2B5EF4-FFF2-40B4-BE49-F238E27FC236}">
                <a16:creationId xmlns:a16="http://schemas.microsoft.com/office/drawing/2014/main" id="{0A22F789-9593-65B9-9391-2FCE88D640E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8538" y="7527433"/>
            <a:ext cx="438912" cy="438912"/>
          </a:xfrm>
          <a:prstGeom prst="rect">
            <a:avLst/>
          </a:prstGeom>
        </p:spPr>
      </p:pic>
      <p:pic>
        <p:nvPicPr>
          <p:cNvPr id="64" name="Picture 63">
            <a:extLst>
              <a:ext uri="{FF2B5EF4-FFF2-40B4-BE49-F238E27FC236}">
                <a16:creationId xmlns:a16="http://schemas.microsoft.com/office/drawing/2014/main" id="{695283D0-A0D3-9453-7916-766B7DD37FC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21598" y="7526769"/>
            <a:ext cx="438912" cy="438912"/>
          </a:xfrm>
          <a:prstGeom prst="rect">
            <a:avLst/>
          </a:prstGeom>
        </p:spPr>
      </p:pic>
      <p:pic>
        <p:nvPicPr>
          <p:cNvPr id="65" name="Picture 64">
            <a:extLst>
              <a:ext uri="{FF2B5EF4-FFF2-40B4-BE49-F238E27FC236}">
                <a16:creationId xmlns:a16="http://schemas.microsoft.com/office/drawing/2014/main" id="{FE61DE10-96E7-1AA2-7566-8951D83475F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792494" y="6415644"/>
            <a:ext cx="438912" cy="438912"/>
          </a:xfrm>
          <a:prstGeom prst="rect">
            <a:avLst/>
          </a:prstGeom>
        </p:spPr>
      </p:pic>
    </p:spTree>
    <p:extLst>
      <p:ext uri="{BB962C8B-B14F-4D97-AF65-F5344CB8AC3E}">
        <p14:creationId xmlns:p14="http://schemas.microsoft.com/office/powerpoint/2010/main" val="1341843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Electrical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5</a:t>
            </a:r>
            <a:endParaRPr lang="en-US" sz="800" dirty="0">
              <a:solidFill>
                <a:schemeClr val="bg1"/>
              </a:solidFill>
            </a:endParaRPr>
          </a:p>
        </p:txBody>
      </p:sp>
      <p:sp>
        <p:nvSpPr>
          <p:cNvPr id="76" name="TextBox 75">
            <a:extLst>
              <a:ext uri="{FF2B5EF4-FFF2-40B4-BE49-F238E27FC236}">
                <a16:creationId xmlns:a16="http://schemas.microsoft.com/office/drawing/2014/main" id="{8B6D1147-A124-EF4D-9A02-5711C6CAB457}"/>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77" name="TextBox 76">
            <a:extLst>
              <a:ext uri="{FF2B5EF4-FFF2-40B4-BE49-F238E27FC236}">
                <a16:creationId xmlns:a16="http://schemas.microsoft.com/office/drawing/2014/main" id="{143C0D34-E170-DCAF-E204-F9802AAAEAE0}"/>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Electrical Engineering</a:t>
            </a:r>
          </a:p>
        </p:txBody>
      </p:sp>
      <p:sp>
        <p:nvSpPr>
          <p:cNvPr id="75" name="TextBox 74">
            <a:extLst>
              <a:ext uri="{FF2B5EF4-FFF2-40B4-BE49-F238E27FC236}">
                <a16:creationId xmlns:a16="http://schemas.microsoft.com/office/drawing/2014/main" id="{DE43D304-6B2C-E296-561B-C3096240477E}"/>
              </a:ext>
            </a:extLst>
          </p:cNvPr>
          <p:cNvSpPr txBox="1"/>
          <p:nvPr/>
        </p:nvSpPr>
        <p:spPr>
          <a:xfrm>
            <a:off x="-996" y="1112782"/>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0696" y="2091907"/>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4418" y="2159562"/>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776977403"/>
              </p:ext>
            </p:extLst>
          </p:nvPr>
        </p:nvGraphicFramePr>
        <p:xfrm>
          <a:off x="816577" y="1579344"/>
          <a:ext cx="6437376" cy="722644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84077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4035337"/>
                  </a:ext>
                </a:extLst>
              </a:tr>
              <a:tr h="1313111">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717389"/>
                  </a:ext>
                </a:extLst>
              </a:tr>
              <a:tr h="139127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 + Extended 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12756095  (3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4954060"/>
                  </a:ext>
                </a:extLst>
              </a:tr>
              <a:tr h="821267">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12701121 (2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74257372"/>
                  </a:ext>
                </a:extLst>
              </a:tr>
              <a:tr h="1097280">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12701141 (3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least one Level 2</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9851452"/>
                  </a:ext>
                </a:extLst>
              </a:tr>
              <a:tr h="109728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Scientific Research and Design*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212529"/>
                          </a:solidFill>
                          <a:effectLst/>
                          <a:latin typeface="Calibri" panose="020F0502020204030204" pitchFamily="34" charset="0"/>
                          <a:ea typeface="Times New Roman" panose="02020603050405020304" pitchFamily="18" charset="0"/>
                        </a:rPr>
                        <a:t>Biology, and one credit of the following: Physics for Engineering, chemistry, Integrated Physics and Chemistry (IPC), or physics</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1574023"/>
                  </a:ext>
                </a:extLst>
              </a:tr>
              <a:tr h="182880">
                <a:tc>
                  <a:txBody>
                    <a:bodyPr/>
                    <a:lstStyle/>
                    <a:p>
                      <a:pPr marL="0" marR="0">
                        <a:lnSpc>
                          <a:spcPct val="107000"/>
                        </a:lnSpc>
                        <a:spcBef>
                          <a:spcPts val="0"/>
                        </a:spcBef>
                        <a:spcAft>
                          <a:spcPts val="0"/>
                        </a:spcAft>
                      </a:pPr>
                      <a:r>
                        <a:rPr lang="en-US" sz="1000" b="1" i="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Continued on next page</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0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ts val="1200"/>
                        </a:lnSpc>
                        <a:spcBef>
                          <a:spcPts val="0"/>
                        </a:spcBef>
                        <a:spcAft>
                          <a:spcPts val="0"/>
                        </a:spcAft>
                        <a:buClr>
                          <a:schemeClr val="dk1"/>
                        </a:buClr>
                        <a:buSzPts val="1000"/>
                        <a:buFont typeface="Calibri"/>
                        <a:buNone/>
                      </a:pP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0634803"/>
                  </a:ext>
                </a:extLst>
              </a:tr>
            </a:tbl>
          </a:graphicData>
        </a:graphic>
      </p:graphicFrame>
      <p:sp>
        <p:nvSpPr>
          <p:cNvPr id="18" name="TextBox 17">
            <a:extLst>
              <a:ext uri="{FF2B5EF4-FFF2-40B4-BE49-F238E27FC236}">
                <a16:creationId xmlns:a16="http://schemas.microsoft.com/office/drawing/2014/main" id="{8BFD3B73-84A0-72D0-7478-C7A786B32950}"/>
              </a:ext>
            </a:extLst>
          </p:cNvPr>
          <p:cNvSpPr txBox="1"/>
          <p:nvPr/>
        </p:nvSpPr>
        <p:spPr>
          <a:xfrm>
            <a:off x="714897" y="8789562"/>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7" name="Google Shape;195;p2">
            <a:extLst>
              <a:ext uri="{FF2B5EF4-FFF2-40B4-BE49-F238E27FC236}">
                <a16:creationId xmlns:a16="http://schemas.microsoft.com/office/drawing/2014/main" id="{E3458A1E-1BF7-0B67-D11C-2FB7BE59F856}"/>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Electrical Engineering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69012" y="9606011"/>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82" name="Group 81">
            <a:extLst>
              <a:ext uri="{FF2B5EF4-FFF2-40B4-BE49-F238E27FC236}">
                <a16:creationId xmlns:a16="http://schemas.microsoft.com/office/drawing/2014/main" id="{A4B50D15-F4BE-292F-C3CA-D0C6A62E48CC}"/>
              </a:ext>
              <a:ext uri="{C183D7F6-B498-43B3-948B-1728B52AA6E4}">
                <adec:decorative xmlns:adec="http://schemas.microsoft.com/office/drawing/2017/decorative" val="1"/>
              </a:ext>
            </a:extLst>
          </p:cNvPr>
          <p:cNvGrpSpPr/>
          <p:nvPr/>
        </p:nvGrpSpPr>
        <p:grpSpPr>
          <a:xfrm>
            <a:off x="4653179" y="6477850"/>
            <a:ext cx="2711654" cy="767722"/>
            <a:chOff x="4542144" y="4805264"/>
            <a:chExt cx="2711654" cy="767722"/>
          </a:xfrm>
        </p:grpSpPr>
        <p:pic>
          <p:nvPicPr>
            <p:cNvPr id="83" name="Picture 82" descr="Agriculture, Food and Natural Resources">
              <a:extLst>
                <a:ext uri="{FF2B5EF4-FFF2-40B4-BE49-F238E27FC236}">
                  <a16:creationId xmlns:a16="http://schemas.microsoft.com/office/drawing/2014/main" id="{F3B76A32-FE59-ACBF-1D96-8FAC41FC19F6}"/>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84" name="Picture 83" descr="Architecture and Construction">
              <a:extLst>
                <a:ext uri="{FF2B5EF4-FFF2-40B4-BE49-F238E27FC236}">
                  <a16:creationId xmlns:a16="http://schemas.microsoft.com/office/drawing/2014/main" id="{2E33BD35-128D-8328-E6AE-AE0D7B1CFAEF}"/>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85" name="Picture 84" descr="Arts, Audio Visual Technology and Communication">
              <a:extLst>
                <a:ext uri="{FF2B5EF4-FFF2-40B4-BE49-F238E27FC236}">
                  <a16:creationId xmlns:a16="http://schemas.microsoft.com/office/drawing/2014/main" id="{E1138EB0-CC2E-7CBD-3D02-955A34841FA0}"/>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86" name="Picture 85" descr="Business, Marketing and Finance">
              <a:extLst>
                <a:ext uri="{FF2B5EF4-FFF2-40B4-BE49-F238E27FC236}">
                  <a16:creationId xmlns:a16="http://schemas.microsoft.com/office/drawing/2014/main" id="{391EBB62-FCDA-E994-13DB-EE867FD1543A}"/>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87" name="Picture 86" descr="Education and Training">
              <a:extLst>
                <a:ext uri="{FF2B5EF4-FFF2-40B4-BE49-F238E27FC236}">
                  <a16:creationId xmlns:a16="http://schemas.microsoft.com/office/drawing/2014/main" id="{ADB56381-E126-6CC2-7283-2C2A42BA3817}"/>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88" name="Picture 87" descr="Energy">
              <a:extLst>
                <a:ext uri="{FF2B5EF4-FFF2-40B4-BE49-F238E27FC236}">
                  <a16:creationId xmlns:a16="http://schemas.microsoft.com/office/drawing/2014/main" id="{A7BBD191-EDEC-E0E7-25DC-891BFE80D0A1}"/>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89" name="Picture 88" descr="Health Science">
              <a:extLst>
                <a:ext uri="{FF2B5EF4-FFF2-40B4-BE49-F238E27FC236}">
                  <a16:creationId xmlns:a16="http://schemas.microsoft.com/office/drawing/2014/main" id="{25887C15-428D-4E0C-75C1-CE4859ECE51B}"/>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90" name="Picture 89" descr="Hospitality and Tourism">
              <a:extLst>
                <a:ext uri="{FF2B5EF4-FFF2-40B4-BE49-F238E27FC236}">
                  <a16:creationId xmlns:a16="http://schemas.microsoft.com/office/drawing/2014/main" id="{292A1D64-0B2D-2093-84BC-CF1F6D5C4FD0}"/>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91" name="Picture 90" descr="Human Services">
              <a:extLst>
                <a:ext uri="{FF2B5EF4-FFF2-40B4-BE49-F238E27FC236}">
                  <a16:creationId xmlns:a16="http://schemas.microsoft.com/office/drawing/2014/main" id="{45167F94-301E-FBF7-6393-DB3A3CA145F3}"/>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92" name="Picture 91" descr="Information Technology">
              <a:extLst>
                <a:ext uri="{FF2B5EF4-FFF2-40B4-BE49-F238E27FC236}">
                  <a16:creationId xmlns:a16="http://schemas.microsoft.com/office/drawing/2014/main" id="{A5BA269C-AB28-8C6A-4632-C138A201D46D}"/>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93" name="Picture 92" descr="Law and Public Service">
              <a:extLst>
                <a:ext uri="{FF2B5EF4-FFF2-40B4-BE49-F238E27FC236}">
                  <a16:creationId xmlns:a16="http://schemas.microsoft.com/office/drawing/2014/main" id="{922231B8-F43C-A7AE-F577-BE4DEF3BBA42}"/>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94" name="Picture 93" descr="Manufacturing">
              <a:extLst>
                <a:ext uri="{FF2B5EF4-FFF2-40B4-BE49-F238E27FC236}">
                  <a16:creationId xmlns:a16="http://schemas.microsoft.com/office/drawing/2014/main" id="{5C8EA6A8-37F2-A693-A159-304AFDBFA6B6}"/>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95" name="Picture 94" descr="Transportation, Distribution and Logistics">
              <a:extLst>
                <a:ext uri="{FF2B5EF4-FFF2-40B4-BE49-F238E27FC236}">
                  <a16:creationId xmlns:a16="http://schemas.microsoft.com/office/drawing/2014/main" id="{EF52D9B1-BDA5-0426-07BD-6C421B845B24}"/>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96" name="Picture 95" descr="Engineering&#10;">
              <a:extLst>
                <a:ext uri="{FF2B5EF4-FFF2-40B4-BE49-F238E27FC236}">
                  <a16:creationId xmlns:a16="http://schemas.microsoft.com/office/drawing/2014/main" id="{18252584-92E9-5DE9-088D-6BBE0E414B84}"/>
                </a:ext>
              </a:extLst>
            </p:cNvPr>
            <p:cNvPicPr>
              <a:picLocks noChangeAspect="1"/>
            </p:cNvPicPr>
            <p:nvPr/>
          </p:nvPicPr>
          <p:blipFill>
            <a:blip r:embed="rId21"/>
            <a:stretch>
              <a:fillRect/>
            </a:stretch>
          </p:blipFill>
          <p:spPr>
            <a:xfrm>
              <a:off x="6851888" y="4805264"/>
              <a:ext cx="401910" cy="401813"/>
            </a:xfrm>
            <a:prstGeom prst="rect">
              <a:avLst/>
            </a:prstGeom>
          </p:spPr>
        </p:pic>
      </p:grpSp>
      <p:grpSp>
        <p:nvGrpSpPr>
          <p:cNvPr id="97" name="Group 96">
            <a:extLst>
              <a:ext uri="{FF2B5EF4-FFF2-40B4-BE49-F238E27FC236}">
                <a16:creationId xmlns:a16="http://schemas.microsoft.com/office/drawing/2014/main" id="{3D931781-5392-AD58-8F85-9F2227CB313D}"/>
              </a:ext>
              <a:ext uri="{C183D7F6-B498-43B3-948B-1728B52AA6E4}">
                <adec:decorative xmlns:adec="http://schemas.microsoft.com/office/drawing/2017/decorative" val="1"/>
              </a:ext>
            </a:extLst>
          </p:cNvPr>
          <p:cNvGrpSpPr/>
          <p:nvPr/>
        </p:nvGrpSpPr>
        <p:grpSpPr>
          <a:xfrm>
            <a:off x="4647136" y="5534543"/>
            <a:ext cx="2711654" cy="767722"/>
            <a:chOff x="4542144" y="4805264"/>
            <a:chExt cx="2711654" cy="767722"/>
          </a:xfrm>
        </p:grpSpPr>
        <p:pic>
          <p:nvPicPr>
            <p:cNvPr id="98" name="Picture 97" descr="Agriculture, Food and Natural Resources">
              <a:extLst>
                <a:ext uri="{FF2B5EF4-FFF2-40B4-BE49-F238E27FC236}">
                  <a16:creationId xmlns:a16="http://schemas.microsoft.com/office/drawing/2014/main" id="{D68C1853-BB60-7D13-8755-4D0AE7054FFC}"/>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99" name="Picture 98" descr="Architecture and Construction">
              <a:extLst>
                <a:ext uri="{FF2B5EF4-FFF2-40B4-BE49-F238E27FC236}">
                  <a16:creationId xmlns:a16="http://schemas.microsoft.com/office/drawing/2014/main" id="{4F025AA1-8FF5-7064-B067-D4DE3D5CE675}"/>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100" name="Picture 99" descr="Arts, Audio Visual Technology and Communication">
              <a:extLst>
                <a:ext uri="{FF2B5EF4-FFF2-40B4-BE49-F238E27FC236}">
                  <a16:creationId xmlns:a16="http://schemas.microsoft.com/office/drawing/2014/main" id="{546A607E-165D-1233-26B1-932F7CF4671C}"/>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101" name="Picture 100" descr="Business, Marketing and Finance">
              <a:extLst>
                <a:ext uri="{FF2B5EF4-FFF2-40B4-BE49-F238E27FC236}">
                  <a16:creationId xmlns:a16="http://schemas.microsoft.com/office/drawing/2014/main" id="{30E8953A-F913-754D-227B-1F62B6042B2C}"/>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102" name="Picture 101" descr="Education and Training">
              <a:extLst>
                <a:ext uri="{FF2B5EF4-FFF2-40B4-BE49-F238E27FC236}">
                  <a16:creationId xmlns:a16="http://schemas.microsoft.com/office/drawing/2014/main" id="{30E0D086-4B68-AA21-7D68-10C50825069F}"/>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103" name="Picture 102" descr="Energy">
              <a:extLst>
                <a:ext uri="{FF2B5EF4-FFF2-40B4-BE49-F238E27FC236}">
                  <a16:creationId xmlns:a16="http://schemas.microsoft.com/office/drawing/2014/main" id="{2C93CFA4-8AB4-309E-BD33-E97A3F530C05}"/>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104" name="Picture 103" descr="Health Science">
              <a:extLst>
                <a:ext uri="{FF2B5EF4-FFF2-40B4-BE49-F238E27FC236}">
                  <a16:creationId xmlns:a16="http://schemas.microsoft.com/office/drawing/2014/main" id="{3689B87D-2620-51B3-9750-3F6FA34E7D99}"/>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105" name="Picture 104" descr="Hospitality and Tourism">
              <a:extLst>
                <a:ext uri="{FF2B5EF4-FFF2-40B4-BE49-F238E27FC236}">
                  <a16:creationId xmlns:a16="http://schemas.microsoft.com/office/drawing/2014/main" id="{FA775298-4FF2-A752-7F8B-394CDACE8355}"/>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106" name="Picture 105" descr="Human Services">
              <a:extLst>
                <a:ext uri="{FF2B5EF4-FFF2-40B4-BE49-F238E27FC236}">
                  <a16:creationId xmlns:a16="http://schemas.microsoft.com/office/drawing/2014/main" id="{7929B5A2-6A67-DB3C-FDCE-D887A71F0486}"/>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107" name="Picture 106" descr="Information Technology">
              <a:extLst>
                <a:ext uri="{FF2B5EF4-FFF2-40B4-BE49-F238E27FC236}">
                  <a16:creationId xmlns:a16="http://schemas.microsoft.com/office/drawing/2014/main" id="{846F6E1D-F357-C2B7-1665-DBC7070616F5}"/>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108" name="Picture 107" descr="Law and Public Service">
              <a:extLst>
                <a:ext uri="{FF2B5EF4-FFF2-40B4-BE49-F238E27FC236}">
                  <a16:creationId xmlns:a16="http://schemas.microsoft.com/office/drawing/2014/main" id="{84A2BDE0-7A05-D613-A70C-1BC23854F8E9}"/>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109" name="Picture 108" descr="Manufacturing">
              <a:extLst>
                <a:ext uri="{FF2B5EF4-FFF2-40B4-BE49-F238E27FC236}">
                  <a16:creationId xmlns:a16="http://schemas.microsoft.com/office/drawing/2014/main" id="{118A659E-5519-8670-4C82-9109F50532CA}"/>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110" name="Picture 109" descr="Transportation, Distribution and Logistics">
              <a:extLst>
                <a:ext uri="{FF2B5EF4-FFF2-40B4-BE49-F238E27FC236}">
                  <a16:creationId xmlns:a16="http://schemas.microsoft.com/office/drawing/2014/main" id="{5C8C2ABF-5D9F-2FE2-8030-9B1CF056FD66}"/>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111" name="Picture 110" descr="Engineering&#10;">
              <a:extLst>
                <a:ext uri="{FF2B5EF4-FFF2-40B4-BE49-F238E27FC236}">
                  <a16:creationId xmlns:a16="http://schemas.microsoft.com/office/drawing/2014/main" id="{3DE2B487-E95F-0A20-061C-0D17F7F234E7}"/>
                </a:ext>
              </a:extLst>
            </p:cNvPr>
            <p:cNvPicPr>
              <a:picLocks noChangeAspect="1"/>
            </p:cNvPicPr>
            <p:nvPr/>
          </p:nvPicPr>
          <p:blipFill>
            <a:blip r:embed="rId21"/>
            <a:stretch>
              <a:fillRect/>
            </a:stretch>
          </p:blipFill>
          <p:spPr>
            <a:xfrm>
              <a:off x="6851888" y="4805264"/>
              <a:ext cx="401910" cy="401813"/>
            </a:xfrm>
            <a:prstGeom prst="rect">
              <a:avLst/>
            </a:prstGeom>
          </p:spPr>
        </p:pic>
      </p:grpSp>
      <p:pic>
        <p:nvPicPr>
          <p:cNvPr id="112" name="Picture 111">
            <a:extLst>
              <a:ext uri="{FF2B5EF4-FFF2-40B4-BE49-F238E27FC236}">
                <a16:creationId xmlns:a16="http://schemas.microsoft.com/office/drawing/2014/main" id="{F36DD2E9-4E3A-9C20-F4D9-B901569F048C}"/>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5133192" y="4479785"/>
            <a:ext cx="438912" cy="438912"/>
          </a:xfrm>
          <a:prstGeom prst="rect">
            <a:avLst/>
          </a:prstGeom>
        </p:spPr>
      </p:pic>
      <p:pic>
        <p:nvPicPr>
          <p:cNvPr id="113" name="Picture 112">
            <a:extLst>
              <a:ext uri="{FF2B5EF4-FFF2-40B4-BE49-F238E27FC236}">
                <a16:creationId xmlns:a16="http://schemas.microsoft.com/office/drawing/2014/main" id="{C0A66FF6-E7B5-E9AB-BD4B-DEFCAC0625C9}"/>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6012013" y="4479785"/>
            <a:ext cx="438912" cy="438912"/>
          </a:xfrm>
          <a:prstGeom prst="rect">
            <a:avLst/>
          </a:prstGeom>
        </p:spPr>
      </p:pic>
      <p:pic>
        <p:nvPicPr>
          <p:cNvPr id="114" name="Picture 113">
            <a:extLst>
              <a:ext uri="{FF2B5EF4-FFF2-40B4-BE49-F238E27FC236}">
                <a16:creationId xmlns:a16="http://schemas.microsoft.com/office/drawing/2014/main" id="{C6FDACC0-F5A5-CE25-CF27-98A1185562B9}"/>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6452958" y="4479785"/>
            <a:ext cx="438912" cy="438912"/>
          </a:xfrm>
          <a:prstGeom prst="rect">
            <a:avLst/>
          </a:prstGeom>
        </p:spPr>
      </p:pic>
      <p:pic>
        <p:nvPicPr>
          <p:cNvPr id="115" name="Picture 114">
            <a:extLst>
              <a:ext uri="{FF2B5EF4-FFF2-40B4-BE49-F238E27FC236}">
                <a16:creationId xmlns:a16="http://schemas.microsoft.com/office/drawing/2014/main" id="{CA42B68B-0FE8-CCFB-340A-1CD2D6A98420}"/>
              </a:ext>
              <a:ext uri="{C183D7F6-B498-43B3-948B-1728B52AA6E4}">
                <adec:decorative xmlns:adec="http://schemas.microsoft.com/office/drawing/2017/decorative" val="1"/>
              </a:ext>
            </a:extLst>
          </p:cNvPr>
          <p:cNvPicPr>
            <a:picLocks noChangeAspect="1"/>
          </p:cNvPicPr>
          <p:nvPr/>
        </p:nvPicPr>
        <p:blipFill>
          <a:blip r:embed="rId21"/>
          <a:stretch>
            <a:fillRect/>
          </a:stretch>
        </p:blipFill>
        <p:spPr>
          <a:xfrm>
            <a:off x="5570094" y="4479785"/>
            <a:ext cx="438912" cy="438912"/>
          </a:xfrm>
          <a:prstGeom prst="rect">
            <a:avLst/>
          </a:prstGeom>
        </p:spPr>
      </p:pic>
      <p:pic>
        <p:nvPicPr>
          <p:cNvPr id="120" name="Picture 119">
            <a:extLst>
              <a:ext uri="{FF2B5EF4-FFF2-40B4-BE49-F238E27FC236}">
                <a16:creationId xmlns:a16="http://schemas.microsoft.com/office/drawing/2014/main" id="{649ED76E-555A-59C8-396C-17543D0081D3}"/>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5135225" y="3215776"/>
            <a:ext cx="438912" cy="438912"/>
          </a:xfrm>
          <a:prstGeom prst="rect">
            <a:avLst/>
          </a:prstGeom>
        </p:spPr>
      </p:pic>
      <p:pic>
        <p:nvPicPr>
          <p:cNvPr id="121" name="Picture 120">
            <a:extLst>
              <a:ext uri="{FF2B5EF4-FFF2-40B4-BE49-F238E27FC236}">
                <a16:creationId xmlns:a16="http://schemas.microsoft.com/office/drawing/2014/main" id="{C33F8836-7BE5-7BC8-5A48-57537273FA3F}"/>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6014046" y="3215776"/>
            <a:ext cx="438912" cy="438912"/>
          </a:xfrm>
          <a:prstGeom prst="rect">
            <a:avLst/>
          </a:prstGeom>
        </p:spPr>
      </p:pic>
      <p:pic>
        <p:nvPicPr>
          <p:cNvPr id="122" name="Picture 121">
            <a:extLst>
              <a:ext uri="{FF2B5EF4-FFF2-40B4-BE49-F238E27FC236}">
                <a16:creationId xmlns:a16="http://schemas.microsoft.com/office/drawing/2014/main" id="{38F1CB70-7CDB-A01F-CA6A-EF5F20E0E3F5}"/>
              </a:ext>
              <a:ext uri="{C183D7F6-B498-43B3-948B-1728B52AA6E4}">
                <adec:decorative xmlns:adec="http://schemas.microsoft.com/office/drawing/2017/decorative" val="1"/>
              </a:ext>
            </a:extLst>
          </p:cNvPr>
          <p:cNvPicPr>
            <a:picLocks noChangeAspect="1"/>
          </p:cNvPicPr>
          <p:nvPr/>
        </p:nvPicPr>
        <p:blipFill>
          <a:blip r:embed="rId17"/>
          <a:stretch>
            <a:fillRect/>
          </a:stretch>
        </p:blipFill>
        <p:spPr>
          <a:xfrm>
            <a:off x="6454991" y="3215776"/>
            <a:ext cx="438912" cy="438912"/>
          </a:xfrm>
          <a:prstGeom prst="rect">
            <a:avLst/>
          </a:prstGeom>
        </p:spPr>
      </p:pic>
      <p:pic>
        <p:nvPicPr>
          <p:cNvPr id="123" name="Picture 122">
            <a:extLst>
              <a:ext uri="{FF2B5EF4-FFF2-40B4-BE49-F238E27FC236}">
                <a16:creationId xmlns:a16="http://schemas.microsoft.com/office/drawing/2014/main" id="{DCD68ADE-A6D9-2EFE-7E4C-070A439D2E4D}"/>
              </a:ext>
              <a:ext uri="{C183D7F6-B498-43B3-948B-1728B52AA6E4}">
                <adec:decorative xmlns:adec="http://schemas.microsoft.com/office/drawing/2017/decorative" val="1"/>
              </a:ext>
            </a:extLst>
          </p:cNvPr>
          <p:cNvPicPr>
            <a:picLocks noChangeAspect="1"/>
          </p:cNvPicPr>
          <p:nvPr/>
        </p:nvPicPr>
        <p:blipFill>
          <a:blip r:embed="rId21"/>
          <a:stretch>
            <a:fillRect/>
          </a:stretch>
        </p:blipFill>
        <p:spPr>
          <a:xfrm>
            <a:off x="5572127" y="3215776"/>
            <a:ext cx="438912" cy="438912"/>
          </a:xfrm>
          <a:prstGeom prst="rect">
            <a:avLst/>
          </a:prstGeom>
        </p:spPr>
      </p:pic>
      <p:grpSp>
        <p:nvGrpSpPr>
          <p:cNvPr id="139" name="Group 138">
            <a:extLst>
              <a:ext uri="{FF2B5EF4-FFF2-40B4-BE49-F238E27FC236}">
                <a16:creationId xmlns:a16="http://schemas.microsoft.com/office/drawing/2014/main" id="{AD78CC2B-76FB-1B0B-544A-2150D10DB447}"/>
              </a:ext>
              <a:ext uri="{C183D7F6-B498-43B3-948B-1728B52AA6E4}">
                <adec:decorative xmlns:adec="http://schemas.microsoft.com/office/drawing/2017/decorative" val="1"/>
              </a:ext>
            </a:extLst>
          </p:cNvPr>
          <p:cNvGrpSpPr/>
          <p:nvPr/>
        </p:nvGrpSpPr>
        <p:grpSpPr>
          <a:xfrm>
            <a:off x="5048832" y="1985178"/>
            <a:ext cx="1930214" cy="731480"/>
            <a:chOff x="5409532" y="3909978"/>
            <a:chExt cx="1930214" cy="731480"/>
          </a:xfrm>
        </p:grpSpPr>
        <p:pic>
          <p:nvPicPr>
            <p:cNvPr id="140" name="Picture 139" descr="Agriculture, Food and Natural Resources">
              <a:extLst>
                <a:ext uri="{FF2B5EF4-FFF2-40B4-BE49-F238E27FC236}">
                  <a16:creationId xmlns:a16="http://schemas.microsoft.com/office/drawing/2014/main" id="{A404D3DF-D89D-F1BB-B96A-57ADBD5B6B01}"/>
                </a:ext>
              </a:extLst>
            </p:cNvPr>
            <p:cNvPicPr>
              <a:picLocks noChangeAspect="1"/>
            </p:cNvPicPr>
            <p:nvPr/>
          </p:nvPicPr>
          <p:blipFill>
            <a:blip r:embed="rId8"/>
            <a:stretch>
              <a:fillRect/>
            </a:stretch>
          </p:blipFill>
          <p:spPr>
            <a:xfrm>
              <a:off x="5409532" y="3912372"/>
              <a:ext cx="384278" cy="384048"/>
            </a:xfrm>
            <a:prstGeom prst="rect">
              <a:avLst/>
            </a:prstGeom>
          </p:spPr>
        </p:pic>
        <p:pic>
          <p:nvPicPr>
            <p:cNvPr id="141" name="Picture 140" descr="Business, Marketing and Finance">
              <a:extLst>
                <a:ext uri="{FF2B5EF4-FFF2-40B4-BE49-F238E27FC236}">
                  <a16:creationId xmlns:a16="http://schemas.microsoft.com/office/drawing/2014/main" id="{84ACE545-B8E4-86F5-4D77-55873403198A}"/>
                </a:ext>
              </a:extLst>
            </p:cNvPr>
            <p:cNvPicPr>
              <a:picLocks noChangeAspect="1"/>
            </p:cNvPicPr>
            <p:nvPr/>
          </p:nvPicPr>
          <p:blipFill>
            <a:blip r:embed="rId11"/>
            <a:stretch>
              <a:fillRect/>
            </a:stretch>
          </p:blipFill>
          <p:spPr>
            <a:xfrm>
              <a:off x="6180913" y="3911921"/>
              <a:ext cx="384278" cy="384048"/>
            </a:xfrm>
            <a:prstGeom prst="rect">
              <a:avLst/>
            </a:prstGeom>
          </p:spPr>
        </p:pic>
        <p:pic>
          <p:nvPicPr>
            <p:cNvPr id="142" name="Picture 141" descr="Education and Training">
              <a:extLst>
                <a:ext uri="{FF2B5EF4-FFF2-40B4-BE49-F238E27FC236}">
                  <a16:creationId xmlns:a16="http://schemas.microsoft.com/office/drawing/2014/main" id="{A5FE9BC3-738E-5168-A947-51CFEBA972E0}"/>
                </a:ext>
              </a:extLst>
            </p:cNvPr>
            <p:cNvPicPr>
              <a:picLocks noChangeAspect="1"/>
            </p:cNvPicPr>
            <p:nvPr/>
          </p:nvPicPr>
          <p:blipFill>
            <a:blip r:embed="rId12"/>
            <a:stretch>
              <a:fillRect/>
            </a:stretch>
          </p:blipFill>
          <p:spPr>
            <a:xfrm>
              <a:off x="6568951" y="3910688"/>
              <a:ext cx="384278" cy="384048"/>
            </a:xfrm>
            <a:prstGeom prst="rect">
              <a:avLst/>
            </a:prstGeom>
          </p:spPr>
        </p:pic>
        <p:pic>
          <p:nvPicPr>
            <p:cNvPr id="143" name="Picture 142" descr="Energy">
              <a:extLst>
                <a:ext uri="{FF2B5EF4-FFF2-40B4-BE49-F238E27FC236}">
                  <a16:creationId xmlns:a16="http://schemas.microsoft.com/office/drawing/2014/main" id="{31CB8840-5891-39D7-F987-D610C0F86EAF}"/>
                </a:ext>
              </a:extLst>
            </p:cNvPr>
            <p:cNvPicPr>
              <a:picLocks noChangeAspect="1"/>
            </p:cNvPicPr>
            <p:nvPr/>
          </p:nvPicPr>
          <p:blipFill>
            <a:blip r:embed="rId13"/>
            <a:stretch>
              <a:fillRect/>
            </a:stretch>
          </p:blipFill>
          <p:spPr>
            <a:xfrm>
              <a:off x="6955468" y="3909978"/>
              <a:ext cx="384278" cy="384048"/>
            </a:xfrm>
            <a:prstGeom prst="rect">
              <a:avLst/>
            </a:prstGeom>
          </p:spPr>
        </p:pic>
        <p:pic>
          <p:nvPicPr>
            <p:cNvPr id="144" name="Picture 143" descr="Health Science">
              <a:extLst>
                <a:ext uri="{FF2B5EF4-FFF2-40B4-BE49-F238E27FC236}">
                  <a16:creationId xmlns:a16="http://schemas.microsoft.com/office/drawing/2014/main" id="{6DC2F231-8523-AEF1-F6E5-490D18B5B0D2}"/>
                </a:ext>
              </a:extLst>
            </p:cNvPr>
            <p:cNvPicPr>
              <a:picLocks noChangeAspect="1"/>
            </p:cNvPicPr>
            <p:nvPr/>
          </p:nvPicPr>
          <p:blipFill>
            <a:blip r:embed="rId14"/>
            <a:stretch>
              <a:fillRect/>
            </a:stretch>
          </p:blipFill>
          <p:spPr>
            <a:xfrm>
              <a:off x="5809582" y="4253354"/>
              <a:ext cx="384278" cy="384048"/>
            </a:xfrm>
            <a:prstGeom prst="rect">
              <a:avLst/>
            </a:prstGeom>
          </p:spPr>
        </p:pic>
        <p:pic>
          <p:nvPicPr>
            <p:cNvPr id="145" name="Picture 144" descr="Human Services">
              <a:extLst>
                <a:ext uri="{FF2B5EF4-FFF2-40B4-BE49-F238E27FC236}">
                  <a16:creationId xmlns:a16="http://schemas.microsoft.com/office/drawing/2014/main" id="{F501E664-E92C-1038-07DE-54F250789927}"/>
                </a:ext>
              </a:extLst>
            </p:cNvPr>
            <p:cNvPicPr>
              <a:picLocks noChangeAspect="1"/>
            </p:cNvPicPr>
            <p:nvPr/>
          </p:nvPicPr>
          <p:blipFill>
            <a:blip r:embed="rId16"/>
            <a:stretch>
              <a:fillRect/>
            </a:stretch>
          </p:blipFill>
          <p:spPr>
            <a:xfrm>
              <a:off x="6192510" y="4251432"/>
              <a:ext cx="384278" cy="384048"/>
            </a:xfrm>
            <a:prstGeom prst="rect">
              <a:avLst/>
            </a:prstGeom>
          </p:spPr>
        </p:pic>
        <p:pic>
          <p:nvPicPr>
            <p:cNvPr id="146" name="Picture 145" descr="Information Technology">
              <a:extLst>
                <a:ext uri="{FF2B5EF4-FFF2-40B4-BE49-F238E27FC236}">
                  <a16:creationId xmlns:a16="http://schemas.microsoft.com/office/drawing/2014/main" id="{A695A195-D2FF-6416-8E41-66187CF4B44D}"/>
                </a:ext>
              </a:extLst>
            </p:cNvPr>
            <p:cNvPicPr>
              <a:picLocks noChangeAspect="1"/>
            </p:cNvPicPr>
            <p:nvPr/>
          </p:nvPicPr>
          <p:blipFill>
            <a:blip r:embed="rId17"/>
            <a:stretch>
              <a:fillRect/>
            </a:stretch>
          </p:blipFill>
          <p:spPr>
            <a:xfrm>
              <a:off x="6574089" y="4253186"/>
              <a:ext cx="384278" cy="384048"/>
            </a:xfrm>
            <a:prstGeom prst="rect">
              <a:avLst/>
            </a:prstGeom>
          </p:spPr>
        </p:pic>
        <p:pic>
          <p:nvPicPr>
            <p:cNvPr id="147" name="Picture 146" descr="Law and Public Service">
              <a:extLst>
                <a:ext uri="{FF2B5EF4-FFF2-40B4-BE49-F238E27FC236}">
                  <a16:creationId xmlns:a16="http://schemas.microsoft.com/office/drawing/2014/main" id="{519D12C2-43A9-1713-E0FF-DA1DAF543533}"/>
                </a:ext>
              </a:extLst>
            </p:cNvPr>
            <p:cNvPicPr>
              <a:picLocks noChangeAspect="1"/>
            </p:cNvPicPr>
            <p:nvPr/>
          </p:nvPicPr>
          <p:blipFill>
            <a:blip r:embed="rId18"/>
            <a:stretch>
              <a:fillRect/>
            </a:stretch>
          </p:blipFill>
          <p:spPr>
            <a:xfrm>
              <a:off x="6953975" y="4250511"/>
              <a:ext cx="384278" cy="384048"/>
            </a:xfrm>
            <a:prstGeom prst="rect">
              <a:avLst/>
            </a:prstGeom>
          </p:spPr>
        </p:pic>
        <p:pic>
          <p:nvPicPr>
            <p:cNvPr id="148" name="Picture 147" descr="Architecture and Construction">
              <a:extLst>
                <a:ext uri="{FF2B5EF4-FFF2-40B4-BE49-F238E27FC236}">
                  <a16:creationId xmlns:a16="http://schemas.microsoft.com/office/drawing/2014/main" id="{03412F39-5321-6117-EEE2-1A2B275898D9}"/>
                </a:ext>
              </a:extLst>
            </p:cNvPr>
            <p:cNvPicPr>
              <a:picLocks noChangeAspect="1"/>
            </p:cNvPicPr>
            <p:nvPr/>
          </p:nvPicPr>
          <p:blipFill>
            <a:blip r:embed="rId9"/>
            <a:stretch>
              <a:fillRect/>
            </a:stretch>
          </p:blipFill>
          <p:spPr>
            <a:xfrm>
              <a:off x="5799338" y="3911146"/>
              <a:ext cx="384048" cy="384048"/>
            </a:xfrm>
            <a:prstGeom prst="rect">
              <a:avLst/>
            </a:prstGeom>
          </p:spPr>
        </p:pic>
        <p:pic>
          <p:nvPicPr>
            <p:cNvPr id="149" name="Picture 148" descr="Engineering&#10;">
              <a:extLst>
                <a:ext uri="{FF2B5EF4-FFF2-40B4-BE49-F238E27FC236}">
                  <a16:creationId xmlns:a16="http://schemas.microsoft.com/office/drawing/2014/main" id="{25EF6EC7-17B0-5F59-6E85-D8F7B6D4902A}"/>
                </a:ext>
              </a:extLst>
            </p:cNvPr>
            <p:cNvPicPr>
              <a:picLocks noChangeAspect="1"/>
            </p:cNvPicPr>
            <p:nvPr/>
          </p:nvPicPr>
          <p:blipFill>
            <a:blip r:embed="rId21"/>
            <a:stretch>
              <a:fillRect/>
            </a:stretch>
          </p:blipFill>
          <p:spPr>
            <a:xfrm>
              <a:off x="5423295" y="4257410"/>
              <a:ext cx="384048" cy="384048"/>
            </a:xfrm>
            <a:prstGeom prst="rect">
              <a:avLst/>
            </a:prstGeom>
          </p:spPr>
        </p:pic>
      </p:grpSp>
      <p:grpSp>
        <p:nvGrpSpPr>
          <p:cNvPr id="2" name="Group 1">
            <a:extLst>
              <a:ext uri="{FF2B5EF4-FFF2-40B4-BE49-F238E27FC236}">
                <a16:creationId xmlns:a16="http://schemas.microsoft.com/office/drawing/2014/main" id="{029D4EFA-FB05-E0D7-18DE-58E52600EE44}"/>
              </a:ext>
              <a:ext uri="{C183D7F6-B498-43B3-948B-1728B52AA6E4}">
                <adec:decorative xmlns:adec="http://schemas.microsoft.com/office/drawing/2017/decorative" val="1"/>
              </a:ext>
            </a:extLst>
          </p:cNvPr>
          <p:cNvGrpSpPr/>
          <p:nvPr/>
        </p:nvGrpSpPr>
        <p:grpSpPr>
          <a:xfrm>
            <a:off x="5429715" y="7603034"/>
            <a:ext cx="1175122" cy="722689"/>
            <a:chOff x="5889162" y="8464263"/>
            <a:chExt cx="1175122" cy="722689"/>
          </a:xfrm>
        </p:grpSpPr>
        <p:pic>
          <p:nvPicPr>
            <p:cNvPr id="3" name="Picture 2" descr="Agriculture, Food and Natural Resources">
              <a:extLst>
                <a:ext uri="{FF2B5EF4-FFF2-40B4-BE49-F238E27FC236}">
                  <a16:creationId xmlns:a16="http://schemas.microsoft.com/office/drawing/2014/main" id="{051D16AD-2015-AB82-3259-961E3EE60E90}"/>
                </a:ext>
              </a:extLst>
            </p:cNvPr>
            <p:cNvPicPr>
              <a:picLocks noChangeAspect="1"/>
            </p:cNvPicPr>
            <p:nvPr/>
          </p:nvPicPr>
          <p:blipFill>
            <a:blip r:embed="rId8"/>
            <a:stretch>
              <a:fillRect/>
            </a:stretch>
          </p:blipFill>
          <p:spPr>
            <a:xfrm>
              <a:off x="5889162" y="8464263"/>
              <a:ext cx="384013" cy="384048"/>
            </a:xfrm>
            <a:prstGeom prst="rect">
              <a:avLst/>
            </a:prstGeom>
          </p:spPr>
        </p:pic>
        <p:pic>
          <p:nvPicPr>
            <p:cNvPr id="4" name="Picture 3" descr="Energy">
              <a:extLst>
                <a:ext uri="{FF2B5EF4-FFF2-40B4-BE49-F238E27FC236}">
                  <a16:creationId xmlns:a16="http://schemas.microsoft.com/office/drawing/2014/main" id="{1741A1B5-441A-B8ED-AC2C-B9158E24AE22}"/>
                </a:ext>
              </a:extLst>
            </p:cNvPr>
            <p:cNvPicPr>
              <a:picLocks noChangeAspect="1"/>
            </p:cNvPicPr>
            <p:nvPr/>
          </p:nvPicPr>
          <p:blipFill>
            <a:blip r:embed="rId13"/>
            <a:stretch>
              <a:fillRect/>
            </a:stretch>
          </p:blipFill>
          <p:spPr>
            <a:xfrm>
              <a:off x="6275799" y="8464263"/>
              <a:ext cx="384013" cy="384048"/>
            </a:xfrm>
            <a:prstGeom prst="rect">
              <a:avLst/>
            </a:prstGeom>
          </p:spPr>
        </p:pic>
        <p:pic>
          <p:nvPicPr>
            <p:cNvPr id="5" name="Picture 4" descr="Engineering&#10;">
              <a:extLst>
                <a:ext uri="{FF2B5EF4-FFF2-40B4-BE49-F238E27FC236}">
                  <a16:creationId xmlns:a16="http://schemas.microsoft.com/office/drawing/2014/main" id="{7152F865-8723-7EA3-78D5-252EF32EE582}"/>
                </a:ext>
              </a:extLst>
            </p:cNvPr>
            <p:cNvPicPr>
              <a:picLocks noChangeAspect="1"/>
            </p:cNvPicPr>
            <p:nvPr/>
          </p:nvPicPr>
          <p:blipFill>
            <a:blip r:embed="rId21"/>
            <a:stretch>
              <a:fillRect/>
            </a:stretch>
          </p:blipFill>
          <p:spPr>
            <a:xfrm>
              <a:off x="6660899" y="8465102"/>
              <a:ext cx="403385" cy="384048"/>
            </a:xfrm>
            <a:prstGeom prst="rect">
              <a:avLst/>
            </a:prstGeom>
          </p:spPr>
        </p:pic>
        <p:pic>
          <p:nvPicPr>
            <p:cNvPr id="6" name="Picture 5" descr="Health Science">
              <a:extLst>
                <a:ext uri="{FF2B5EF4-FFF2-40B4-BE49-F238E27FC236}">
                  <a16:creationId xmlns:a16="http://schemas.microsoft.com/office/drawing/2014/main" id="{DEBE5676-3225-EA43-BCBC-329EDC1F8079}"/>
                </a:ext>
              </a:extLst>
            </p:cNvPr>
            <p:cNvPicPr>
              <a:picLocks noChangeAspect="1"/>
            </p:cNvPicPr>
            <p:nvPr/>
          </p:nvPicPr>
          <p:blipFill>
            <a:blip r:embed="rId14"/>
            <a:stretch>
              <a:fillRect/>
            </a:stretch>
          </p:blipFill>
          <p:spPr>
            <a:xfrm>
              <a:off x="5889162" y="8800847"/>
              <a:ext cx="384013" cy="384048"/>
            </a:xfrm>
            <a:prstGeom prst="rect">
              <a:avLst/>
            </a:prstGeom>
          </p:spPr>
        </p:pic>
        <p:pic>
          <p:nvPicPr>
            <p:cNvPr id="7" name="Picture 6" descr="Information Technology">
              <a:extLst>
                <a:ext uri="{FF2B5EF4-FFF2-40B4-BE49-F238E27FC236}">
                  <a16:creationId xmlns:a16="http://schemas.microsoft.com/office/drawing/2014/main" id="{6415008D-761A-CBCF-C717-5347EC9D0431}"/>
                </a:ext>
              </a:extLst>
            </p:cNvPr>
            <p:cNvPicPr>
              <a:picLocks noChangeAspect="1"/>
            </p:cNvPicPr>
            <p:nvPr/>
          </p:nvPicPr>
          <p:blipFill>
            <a:blip r:embed="rId17"/>
            <a:stretch>
              <a:fillRect/>
            </a:stretch>
          </p:blipFill>
          <p:spPr>
            <a:xfrm>
              <a:off x="6275799" y="8802904"/>
              <a:ext cx="384013" cy="384048"/>
            </a:xfrm>
            <a:prstGeom prst="rect">
              <a:avLst/>
            </a:prstGeom>
          </p:spPr>
        </p:pic>
        <p:pic>
          <p:nvPicPr>
            <p:cNvPr id="8" name="Picture 7" descr="Transportation, Distribution and Logistics">
              <a:extLst>
                <a:ext uri="{FF2B5EF4-FFF2-40B4-BE49-F238E27FC236}">
                  <a16:creationId xmlns:a16="http://schemas.microsoft.com/office/drawing/2014/main" id="{E6111420-49E8-76E2-D8C7-FA81DDF3865E}"/>
                </a:ext>
              </a:extLst>
            </p:cNvPr>
            <p:cNvPicPr>
              <a:picLocks noChangeAspect="1"/>
            </p:cNvPicPr>
            <p:nvPr/>
          </p:nvPicPr>
          <p:blipFill>
            <a:blip r:embed="rId20"/>
            <a:stretch>
              <a:fillRect/>
            </a:stretch>
          </p:blipFill>
          <p:spPr>
            <a:xfrm>
              <a:off x="6661028" y="8802754"/>
              <a:ext cx="384013" cy="384048"/>
            </a:xfrm>
            <a:prstGeom prst="rect">
              <a:avLst/>
            </a:prstGeom>
          </p:spPr>
        </p:pic>
      </p:grpSp>
    </p:spTree>
    <p:extLst>
      <p:ext uri="{BB962C8B-B14F-4D97-AF65-F5344CB8AC3E}">
        <p14:creationId xmlns:p14="http://schemas.microsoft.com/office/powerpoint/2010/main" val="3278752065"/>
      </p:ext>
    </p:extLst>
  </p:cSld>
  <p:clrMapOvr>
    <a:masterClrMapping/>
  </p:clrMapOvr>
</p:sld>
</file>

<file path=ppt/theme/theme1.xml><?xml version="1.0" encoding="utf-8"?>
<a:theme xmlns:a="http://schemas.openxmlformats.org/drawingml/2006/main" name="Office Theme">
  <a:themeElements>
    <a:clrScheme name="CTE Engineering">
      <a:dk1>
        <a:srgbClr val="000000"/>
      </a:dk1>
      <a:lt1>
        <a:srgbClr val="FFFFFF"/>
      </a:lt1>
      <a:dk2>
        <a:srgbClr val="232C65"/>
      </a:dk2>
      <a:lt2>
        <a:srgbClr val="E7E6E6"/>
      </a:lt2>
      <a:accent1>
        <a:srgbClr val="93C740"/>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1A09FD79-1DDF-C246-8059-D41B75AC99A8}" vid="{F2AA1B96-835B-6844-800E-40F4D06916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017800-6C29-4460-BE1B-7F7BC9FF3452}">
  <ds:schemaRefs>
    <ds:schemaRef ds:uri="http://schemas.microsoft.com/sharepoint/v3/contenttype/forms"/>
  </ds:schemaRefs>
</ds:datastoreItem>
</file>

<file path=customXml/itemProps2.xml><?xml version="1.0" encoding="utf-8"?>
<ds:datastoreItem xmlns:ds="http://schemas.openxmlformats.org/officeDocument/2006/customXml" ds:itemID="{6CD95EEE-9BF4-4605-B15B-50297997A680}">
  <ds:schemaRefs>
    <ds:schemaRef ds:uri="http://www.w3.org/XML/1998/namespace"/>
    <ds:schemaRef ds:uri="http://purl.org/dc/elements/1.1/"/>
    <ds:schemaRef ds:uri="http://purl.org/dc/terms/"/>
    <ds:schemaRef ds:uri="http://schemas.microsoft.com/office/2006/metadata/propertie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b41f19c4-7134-41b0-b126-9546d08a0bf5"/>
    <ds:schemaRef ds:uri="22433f0c-8bb8-4876-a8a6-687bcb1e8026"/>
  </ds:schemaRefs>
</ds:datastoreItem>
</file>

<file path=customXml/itemProps3.xml><?xml version="1.0" encoding="utf-8"?>
<ds:datastoreItem xmlns:ds="http://schemas.openxmlformats.org/officeDocument/2006/customXml" ds:itemID="{4C0AC95E-96EA-43F2-B52D-B4ABE1DA0DD1}"/>
</file>

<file path=docProps/app.xml><?xml version="1.0" encoding="utf-8"?>
<Properties xmlns="http://schemas.openxmlformats.org/officeDocument/2006/extended-properties" xmlns:vt="http://schemas.openxmlformats.org/officeDocument/2006/docPropsVTypes">
  <Template>Template-Engineering</Template>
  <TotalTime>2977</TotalTime>
  <Words>2492</Words>
  <Application>Microsoft Office PowerPoint</Application>
  <PresentationFormat>Custom</PresentationFormat>
  <Paragraphs>354</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Calibri</vt:lpstr>
      <vt:lpstr>Open Sans Semibold</vt:lpstr>
      <vt:lpstr>Open Sans Light</vt:lpstr>
      <vt:lpstr>Calibri Light</vt:lpstr>
      <vt:lpstr>Arial</vt:lpstr>
      <vt:lpstr>Office Theme</vt:lpstr>
      <vt:lpstr>Statewide Program of Study: Electrical Engineering — Page 1 </vt:lpstr>
      <vt:lpstr>Statewide Program of Study: Electrical Engineering — Page 2</vt:lpstr>
      <vt:lpstr>Statewide Program of Study: Electrical Engineering — Page 3</vt:lpstr>
      <vt:lpstr>Statewide Program of Study: Electrical Engineering — Page 4</vt:lpstr>
      <vt:lpstr>Statewide Program of Study: Electrical Engineering — Page 5</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Electrical Engineering</dc:title>
  <dc:subject/>
  <dc:creator>Texas Education Agency</dc:creator>
  <cp:keywords/>
  <dc:description/>
  <cp:lastModifiedBy>Amber Ham</cp:lastModifiedBy>
  <cp:revision>142</cp:revision>
  <cp:lastPrinted>2023-10-03T21:31:19Z</cp:lastPrinted>
  <dcterms:created xsi:type="dcterms:W3CDTF">2023-10-24T21:00:03Z</dcterms:created>
  <dcterms:modified xsi:type="dcterms:W3CDTF">2025-10-29T18:26:53Z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