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4"/>
  </p:sldMasterIdLst>
  <p:notesMasterIdLst>
    <p:notesMasterId r:id="rId10"/>
  </p:notesMasterIdLst>
  <p:sldIdLst>
    <p:sldId id="257" r:id="rId5"/>
    <p:sldId id="258" r:id="rId6"/>
    <p:sldId id="259" r:id="rId7"/>
    <p:sldId id="260" r:id="rId8"/>
    <p:sldId id="261" r:id="rId9"/>
  </p:sldIdLst>
  <p:sldSz cx="7772400" cy="10058400"/>
  <p:notesSz cx="6858000" cy="9144000"/>
  <p:embeddedFontLst>
    <p:embeddedFont>
      <p:font typeface="Open Sans Light" panose="020B0306030504020204" pitchFamily="34" charset="0"/>
      <p:regular r:id="rId11"/>
      <p:italic r:id="rId12"/>
    </p:embeddedFont>
    <p:embeddedFont>
      <p:font typeface="Open Sans Semibold" panose="020B0706030804020204" pitchFamily="34" charset="0"/>
      <p:regular r:id="rId13"/>
      <p:bold r:id="rId14"/>
      <p:italic r:id="rId15"/>
      <p:boldItalic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2A245E-14DB-789C-AAA9-B8BCF212B90D}" name="Bullock, Jennifer" initials="BJ" userId="S::jennifer.bullock@tea.texas.gov::89acbf67-8591-41d1-9399-37b14ab74699" providerId="AD"/>
  <p188:author id="{EE0B2D63-BAC2-44EB-82BE-5A377BF62216}" name="Stephanie Ferguson" initials="SF" userId="d475c8c1758ebeb8" providerId="Windows Live"/>
  <p188:author id="{629FDE64-07B5-7011-802C-459006FE8E38}" name="Caryn Cavanagh" initials="CC" userId="de4effde0088c4c0" providerId="Windows Live"/>
  <p188:author id="{F9465BBB-B2D6-99D7-7E82-6B0DC5E913B4}" name="12108498246" initials="" userId="badb35b8cdc5dafc" providerId="Windows Live"/>
  <p188:author id="{96A77EE3-BB0F-EF6E-6CE5-EB19713047E8}" name="Bullock, Jennifer" initials="BJ" userId="S::Jennifer.Bullock@tea.texas.gov::89acbf67-8591-41d1-9399-37b14ab7469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12169"/>
    <a:srgbClr val="5A6267"/>
    <a:srgbClr val="363534"/>
    <a:srgbClr val="3864AF"/>
    <a:srgbClr val="3863AF"/>
    <a:srgbClr val="E7E3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54" autoAdjust="0"/>
    <p:restoredTop sz="95779" autoAdjust="0"/>
  </p:normalViewPr>
  <p:slideViewPr>
    <p:cSldViewPr snapToGrid="0" snapToObjects="1">
      <p:cViewPr>
        <p:scale>
          <a:sx n="184" d="100"/>
          <a:sy n="184" d="100"/>
        </p:scale>
        <p:origin x="106" y="-7430"/>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3.fntdata"/><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font" Target="fonts/font2.fntdata"/><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font" Target="fonts/font6.fntdata"/><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1.fntdata"/><Relationship Id="rId5" Type="http://schemas.openxmlformats.org/officeDocument/2006/relationships/slide" Target="slides/slide1.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897815-62CD-F54E-B947-D5FDC947635C}" type="datetimeFigureOut">
              <a:rPr lang="en-US" smtClean="0"/>
              <a:t>10/28/2025</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43E5DC-FC10-574E-8CB7-83653E10725E}" type="slidenum">
              <a:rPr lang="en-US" smtClean="0"/>
              <a:t>‹#›</a:t>
            </a:fld>
            <a:endParaRPr lang="en-US"/>
          </a:p>
        </p:txBody>
      </p:sp>
    </p:spTree>
    <p:extLst>
      <p:ext uri="{BB962C8B-B14F-4D97-AF65-F5344CB8AC3E}">
        <p14:creationId xmlns:p14="http://schemas.microsoft.com/office/powerpoint/2010/main" val="3609424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43E5DC-FC10-574E-8CB7-83653E10725E}" type="slidenum">
              <a:rPr lang="en-US" smtClean="0"/>
              <a:t>1</a:t>
            </a:fld>
            <a:endParaRPr lang="en-US"/>
          </a:p>
        </p:txBody>
      </p:sp>
    </p:spTree>
    <p:extLst>
      <p:ext uri="{BB962C8B-B14F-4D97-AF65-F5344CB8AC3E}">
        <p14:creationId xmlns:p14="http://schemas.microsoft.com/office/powerpoint/2010/main" val="2357702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2</a:t>
            </a:fld>
            <a:endParaRPr lang="en-US"/>
          </a:p>
        </p:txBody>
      </p:sp>
    </p:spTree>
    <p:extLst>
      <p:ext uri="{BB962C8B-B14F-4D97-AF65-F5344CB8AC3E}">
        <p14:creationId xmlns:p14="http://schemas.microsoft.com/office/powerpoint/2010/main" val="2627808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3</a:t>
            </a:fld>
            <a:endParaRPr lang="en-US"/>
          </a:p>
        </p:txBody>
      </p:sp>
    </p:spTree>
    <p:extLst>
      <p:ext uri="{BB962C8B-B14F-4D97-AF65-F5344CB8AC3E}">
        <p14:creationId xmlns:p14="http://schemas.microsoft.com/office/powerpoint/2010/main" val="345108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4</a:t>
            </a:fld>
            <a:endParaRPr lang="en-US"/>
          </a:p>
        </p:txBody>
      </p:sp>
    </p:spTree>
    <p:extLst>
      <p:ext uri="{BB962C8B-B14F-4D97-AF65-F5344CB8AC3E}">
        <p14:creationId xmlns:p14="http://schemas.microsoft.com/office/powerpoint/2010/main" val="347598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5</a:t>
            </a:fld>
            <a:endParaRPr lang="en-US"/>
          </a:p>
        </p:txBody>
      </p:sp>
    </p:spTree>
    <p:extLst>
      <p:ext uri="{BB962C8B-B14F-4D97-AF65-F5344CB8AC3E}">
        <p14:creationId xmlns:p14="http://schemas.microsoft.com/office/powerpoint/2010/main" val="3286828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082650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68267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26383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749724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580429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3248528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DD6EFD-2D7D-9E45-8FC4-958639C0DF70}" type="datetimeFigureOut">
              <a:rPr lang="en-US" smtClean="0"/>
              <a:t>10/28/2025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187028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DD6EFD-2D7D-9E45-8FC4-958639C0DF70}" type="datetimeFigureOut">
              <a:rPr lang="en-US" smtClean="0"/>
              <a:t>10/28/2025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879671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DD6EFD-2D7D-9E45-8FC4-958639C0DF70}" type="datetimeFigureOut">
              <a:rPr lang="en-US" smtClean="0"/>
              <a:t>10/28/2025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415534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956771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578233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95DD6EFD-2D7D-9E45-8FC4-958639C0DF70}" type="datetimeFigureOut">
              <a:rPr lang="en-US" smtClean="0"/>
              <a:t>10/28/2025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A89F5BB-FCA8-2B48-A843-A42D6348B3FC}" type="slidenum">
              <a:rPr lang="en-US" smtClean="0"/>
              <a:t>‹#›</a:t>
            </a:fld>
            <a:endParaRPr lang="en-US"/>
          </a:p>
        </p:txBody>
      </p:sp>
    </p:spTree>
    <p:extLst>
      <p:ext uri="{BB962C8B-B14F-4D97-AF65-F5344CB8AC3E}">
        <p14:creationId xmlns:p14="http://schemas.microsoft.com/office/powerpoint/2010/main" val="29614998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tea.texas.gov/academics/college-career-and-military-prep/career-and-technical-education/eng-civil-engineering-extended.pdf" TargetMode="External"/><Relationship Id="rId11" Type="http://schemas.openxmlformats.org/officeDocument/2006/relationships/image" Target="../media/image8.jpg"/><Relationship Id="rId5" Type="http://schemas.openxmlformats.org/officeDocument/2006/relationships/image" Target="../media/image3.png"/><Relationship Id="rId10" Type="http://schemas.openxmlformats.org/officeDocument/2006/relationships/image" Target="../media/image7.jpg"/><Relationship Id="rId4" Type="http://schemas.openxmlformats.org/officeDocument/2006/relationships/image" Target="../media/image2.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2.png"/><Relationship Id="rId5" Type="http://schemas.openxmlformats.org/officeDocument/2006/relationships/hyperlink" Target="https://tea.texas.gov/cte" TargetMode="External"/><Relationship Id="rId10" Type="http://schemas.openxmlformats.org/officeDocument/2006/relationships/image" Target="../media/image11.png"/><Relationship Id="rId4" Type="http://schemas.openxmlformats.org/officeDocument/2006/relationships/hyperlink" Target="mailto:CTE@tea.texas.gov" TargetMode="External"/><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2.png"/><Relationship Id="rId5" Type="http://schemas.openxmlformats.org/officeDocument/2006/relationships/hyperlink" Target="https://tea.texas.gov/cte" TargetMode="External"/><Relationship Id="rId10" Type="http://schemas.openxmlformats.org/officeDocument/2006/relationships/image" Target="../media/image10.png"/><Relationship Id="rId4" Type="http://schemas.openxmlformats.org/officeDocument/2006/relationships/hyperlink" Target="mailto:CTE@tea.texas.gov" TargetMode="External"/><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5.png"/><Relationship Id="rId17" Type="http://schemas.openxmlformats.org/officeDocument/2006/relationships/image" Target="../media/image13.png"/><Relationship Id="rId2" Type="http://schemas.openxmlformats.org/officeDocument/2006/relationships/notesSlide" Target="../notesSlides/notesSlide4.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1.png"/><Relationship Id="rId5" Type="http://schemas.openxmlformats.org/officeDocument/2006/relationships/hyperlink" Target="https://tea.texas.gov/cte" TargetMode="External"/><Relationship Id="rId15" Type="http://schemas.openxmlformats.org/officeDocument/2006/relationships/image" Target="../media/image18.png"/><Relationship Id="rId10" Type="http://schemas.openxmlformats.org/officeDocument/2006/relationships/image" Target="../media/image14.png"/><Relationship Id="rId4" Type="http://schemas.openxmlformats.org/officeDocument/2006/relationships/hyperlink" Target="mailto:CTE@tea.texas.gov" TargetMode="External"/><Relationship Id="rId9" Type="http://schemas.openxmlformats.org/officeDocument/2006/relationships/image" Target="../media/image9.pn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2.png"/><Relationship Id="rId3" Type="http://schemas.openxmlformats.org/officeDocument/2006/relationships/image" Target="../media/image1.png"/><Relationship Id="rId21" Type="http://schemas.openxmlformats.org/officeDocument/2006/relationships/image" Target="../media/image10.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1.png"/><Relationship Id="rId17" Type="http://schemas.openxmlformats.org/officeDocument/2006/relationships/image" Target="../media/image17.png"/><Relationship Id="rId2" Type="http://schemas.openxmlformats.org/officeDocument/2006/relationships/notesSlide" Target="../notesSlides/notesSlide5.xml"/><Relationship Id="rId16" Type="http://schemas.openxmlformats.org/officeDocument/2006/relationships/image" Target="../media/image16.png"/><Relationship Id="rId20"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4.png"/><Relationship Id="rId5" Type="http://schemas.openxmlformats.org/officeDocument/2006/relationships/hyperlink" Target="https://tea.texas.gov/cte" TargetMode="External"/><Relationship Id="rId15" Type="http://schemas.openxmlformats.org/officeDocument/2006/relationships/image" Target="../media/image21.png"/><Relationship Id="rId10" Type="http://schemas.openxmlformats.org/officeDocument/2006/relationships/image" Target="../media/image12.png"/><Relationship Id="rId19" Type="http://schemas.openxmlformats.org/officeDocument/2006/relationships/image" Target="../media/image18.png"/><Relationship Id="rId4" Type="http://schemas.openxmlformats.org/officeDocument/2006/relationships/hyperlink" Target="mailto:CTE@tea.texas.gov" TargetMode="External"/><Relationship Id="rId9" Type="http://schemas.openxmlformats.org/officeDocument/2006/relationships/image" Target="../media/image9.png"/><Relationship Id="rId1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FAADB7-E19B-1F45-A4BB-C1DFE973D77B}"/>
              </a:ext>
              <a:ext uri="{C183D7F6-B498-43B3-948B-1728B52AA6E4}">
                <adec:decorative xmlns:adec="http://schemas.microsoft.com/office/drawing/2017/decorative" val="1"/>
              </a:ext>
            </a:extLst>
          </p:cNvPr>
          <p:cNvSpPr>
            <a:spLocks noGrp="1"/>
          </p:cNvSpPr>
          <p:nvPr>
            <p:ph type="ctrTitle"/>
          </p:nvPr>
        </p:nvSpPr>
        <p:spPr>
          <a:xfrm>
            <a:off x="1001182" y="25490"/>
            <a:ext cx="5829300" cy="141335"/>
          </a:xfrm>
        </p:spPr>
        <p:txBody>
          <a:bodyPr anchor="t">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Civil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1</a:t>
            </a:r>
            <a:b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br>
            <a:endParaRPr lang="en-US" sz="800" dirty="0">
              <a:solidFill>
                <a:schemeClr val="bg1"/>
              </a:solidFill>
            </a:endParaRPr>
          </a:p>
        </p:txBody>
      </p:sp>
      <p:sp>
        <p:nvSpPr>
          <p:cNvPr id="5" name="TextBox 4">
            <a:extLst>
              <a:ext uri="{FF2B5EF4-FFF2-40B4-BE49-F238E27FC236}">
                <a16:creationId xmlns:a16="http://schemas.microsoft.com/office/drawing/2014/main" id="{090C96C9-7626-E84E-94AF-1A4A71B39E9B}"/>
              </a:ext>
            </a:extLst>
          </p:cNvPr>
          <p:cNvSpPr txBox="1"/>
          <p:nvPr/>
        </p:nvSpPr>
        <p:spPr>
          <a:xfrm>
            <a:off x="1392140" y="139331"/>
            <a:ext cx="6131340" cy="1054135"/>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a:t>
            </a:r>
            <a:r>
              <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Cluster</a:t>
            </a:r>
          </a:p>
          <a:p>
            <a:pPr>
              <a:lnSpc>
                <a:spcPts val="1200"/>
              </a:lnSpc>
              <a:defRPr/>
            </a:pPr>
            <a:r>
              <a:rPr lang="en-US" sz="1000" dirty="0">
                <a:solidFill>
                  <a:schemeClr val="tx2"/>
                </a:solidFill>
                <a:latin typeface="Calibri" panose="020F0502020204030204" pitchFamily="34" charset="0"/>
                <a:ea typeface="Open Sans Light" panose="020B0606030504020204" pitchFamily="34" charset="0"/>
                <a:cs typeface="Calibri" panose="020F0502020204030204" pitchFamily="34" charset="0"/>
              </a:rPr>
              <a:t>The Engineering career cluster focuses on planning, designing, testing, building, and maintaining of machines, structures, materials, systems, and processes using empirical evidence and science, technology, and math principles. This career cluster includes occupations ranging from mechanical engineer and drafter to electrical engineer and to mapping technician.</a:t>
            </a:r>
          </a:p>
        </p:txBody>
      </p:sp>
      <p:sp>
        <p:nvSpPr>
          <p:cNvPr id="6" name="TextBox 5">
            <a:extLst>
              <a:ext uri="{FF2B5EF4-FFF2-40B4-BE49-F238E27FC236}">
                <a16:creationId xmlns:a16="http://schemas.microsoft.com/office/drawing/2014/main" id="{F67423BB-E84B-A848-912D-92B720E05DCA}"/>
              </a:ext>
            </a:extLst>
          </p:cNvPr>
          <p:cNvSpPr txBox="1"/>
          <p:nvPr/>
        </p:nvSpPr>
        <p:spPr>
          <a:xfrm>
            <a:off x="334441" y="1147167"/>
            <a:ext cx="7246191"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buClrTx/>
              <a:buSzTx/>
              <a:buFontTx/>
              <a:buNone/>
              <a:tabLst/>
              <a:defRPr/>
            </a:pPr>
            <a:r>
              <a:rPr kumimoji="0" lang="en-US" sz="16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kumimoji="0" lang="en-US" sz="16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rPr>
              <a:t>Civil Engineering</a:t>
            </a:r>
          </a:p>
          <a:p>
            <a:pPr>
              <a:lnSpc>
                <a:spcPts val="1150"/>
              </a:lnSpc>
              <a:defRPr/>
            </a:pPr>
            <a:r>
              <a:rPr lang="en-US" sz="1000" dirty="0">
                <a:latin typeface="Calibri" panose="020F0502020204030204" pitchFamily="34" charset="0"/>
                <a:ea typeface="Open Sans Light" panose="020B0606030504020204" pitchFamily="34" charset="0"/>
                <a:cs typeface="Calibri" panose="020F0502020204030204" pitchFamily="34" charset="0"/>
                <a:sym typeface="Calibri"/>
              </a:rPr>
              <a:t>The Civil Engineering program of study focuses on occupational and educational opportunities associated with the design, build, operation, and maintenance of infrastructure related to roads, buildings, airports, bridges, and transportation systems. This program of study includes exploration of infrastructure, site inspections, feasibility assessments and scope, and cost estimates. It addresses applying scientific, mathematical, and empirical evidence to solve problems in construction, infrastructure, and the environment.</a:t>
            </a:r>
            <a:endPar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0" name="Rectangle 9">
            <a:extLst>
              <a:ext uri="{FF2B5EF4-FFF2-40B4-BE49-F238E27FC236}">
                <a16:creationId xmlns:a16="http://schemas.microsoft.com/office/drawing/2014/main" id="{0087655A-8678-C34A-B834-72710306E4AE}"/>
              </a:ext>
            </a:extLst>
          </p:cNvPr>
          <p:cNvSpPr/>
          <p:nvPr/>
        </p:nvSpPr>
        <p:spPr>
          <a:xfrm>
            <a:off x="367555" y="2104772"/>
            <a:ext cx="4315920" cy="33096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Secondary Courses for High School Credit</a:t>
            </a:r>
            <a:endParaRPr kumimoji="0" lang="en-US" sz="15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11" name="Table 10" descr="Secondary Courses for High School Credit">
            <a:extLst>
              <a:ext uri="{FF2B5EF4-FFF2-40B4-BE49-F238E27FC236}">
                <a16:creationId xmlns:a16="http://schemas.microsoft.com/office/drawing/2014/main" id="{A51F9466-4CB4-994E-AC8E-43A3A7C6FA27}"/>
              </a:ext>
            </a:extLst>
          </p:cNvPr>
          <p:cNvGraphicFramePr>
            <a:graphicFrameLocks noGrp="1"/>
          </p:cNvGraphicFramePr>
          <p:nvPr>
            <p:extLst>
              <p:ext uri="{D42A27DB-BD31-4B8C-83A1-F6EECF244321}">
                <p14:modId xmlns:p14="http://schemas.microsoft.com/office/powerpoint/2010/main" val="2350854751"/>
              </p:ext>
            </p:extLst>
          </p:nvPr>
        </p:nvGraphicFramePr>
        <p:xfrm>
          <a:off x="621345" y="2415757"/>
          <a:ext cx="3831336" cy="2775204"/>
        </p:xfrm>
        <a:graphic>
          <a:graphicData uri="http://schemas.openxmlformats.org/drawingml/2006/table">
            <a:tbl>
              <a:tblPr firstRow="1" bandRow="1">
                <a:effectLst/>
                <a:tableStyleId>{5C22544A-7EE6-4342-B048-85BDC9FD1C3A}</a:tableStyleId>
              </a:tblPr>
              <a:tblGrid>
                <a:gridCol w="529225">
                  <a:extLst>
                    <a:ext uri="{9D8B030D-6E8A-4147-A177-3AD203B41FA5}">
                      <a16:colId xmlns:a16="http://schemas.microsoft.com/office/drawing/2014/main" val="3900548994"/>
                    </a:ext>
                  </a:extLst>
                </a:gridCol>
                <a:gridCol w="3302111">
                  <a:extLst>
                    <a:ext uri="{9D8B030D-6E8A-4147-A177-3AD203B41FA5}">
                      <a16:colId xmlns:a16="http://schemas.microsoft.com/office/drawing/2014/main" val="1881397732"/>
                    </a:ext>
                  </a:extLst>
                </a:gridCol>
              </a:tblGrid>
              <a:tr h="153617">
                <a:tc>
                  <a:txBody>
                    <a:bodyPr/>
                    <a:lstStyle/>
                    <a:p>
                      <a:pPr marL="0" marR="0" lvl="0" indent="0" algn="r" defTabSz="914400" rtl="0" eaLnBrk="1" fontAlgn="auto" latinLnBrk="0" hangingPunct="1">
                        <a:lnSpc>
                          <a:spcPts val="95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tx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Principles of Applied Engineering</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Physics for Engineering</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Introduction to Computer-Aided Design and Drafting</a:t>
                      </a:r>
                    </a:p>
                  </a:txBody>
                  <a:tcPr marR="0"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735340"/>
                  </a:ext>
                </a:extLst>
              </a:tr>
              <a:tr h="171450">
                <a:tc>
                  <a:txBody>
                    <a:bodyPr/>
                    <a:lstStyle/>
                    <a:p>
                      <a:pPr marL="0" marR="0" lvl="0" indent="0" algn="r" defTabSz="914400" rtl="0" eaLnBrk="1" fontAlgn="auto" latinLnBrk="0" hangingPunct="1">
                        <a:lnSpc>
                          <a:spcPts val="95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tx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Intermediate Computer-Aided Design and Drafting</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Geographic Information Systems (GIS)</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rPr>
                        <a:t>Civil Engineering I </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rPr>
                        <a:t>Surveying and Geomatics</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rPr>
                        <a:t>Engineering Project Management </a:t>
                      </a:r>
                    </a:p>
                  </a:txBody>
                  <a:tcPr marR="0"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8495746"/>
                  </a:ext>
                </a:extLst>
              </a:tr>
              <a:tr h="163397">
                <a:tc>
                  <a:txBody>
                    <a:bodyPr/>
                    <a:lstStyle/>
                    <a:p>
                      <a:pPr marL="0" marR="0" lvl="0" indent="0" algn="r" defTabSz="914400" rtl="0" eaLnBrk="1" fontAlgn="auto" latinLnBrk="0" hangingPunct="1">
                        <a:lnSpc>
                          <a:spcPts val="95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tx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Engineering Design and Presentation </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Engineering Mathematics</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Topographical Drafting</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Spatial Technology and Remote Sensing</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Architectural Engineering</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Civil Engineering II </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Programming for Engineers </a:t>
                      </a:r>
                    </a:p>
                  </a:txBody>
                  <a:tcPr marR="0"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8088793"/>
                  </a:ext>
                </a:extLst>
              </a:tr>
              <a:tr h="262589">
                <a:tc>
                  <a:txBody>
                    <a:bodyPr/>
                    <a:lstStyle/>
                    <a:p>
                      <a:pPr marL="0" marR="0" lvl="0" indent="0" algn="r" defTabSz="914400" rtl="0" eaLnBrk="1" fontAlgn="auto" latinLnBrk="0" hangingPunct="1">
                        <a:lnSpc>
                          <a:spcPts val="95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tx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Advanced Engineering Design and Presentation</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Engineering Design and Problem Solving</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Career and Technical Education Project-Based Capstone</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Practicum in Engineering </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lang="en-US" sz="800" b="0" i="0" kern="1200" dirty="0">
                          <a:solidFill>
                            <a:schemeClr val="tx1"/>
                          </a:solidFill>
                          <a:effectLst/>
                          <a:latin typeface="+mn-lt"/>
                          <a:ea typeface="+mn-ea"/>
                          <a:cs typeface="+mn-cs"/>
                        </a:rPr>
                        <a:t>Practicum in Engineering + Extended Practicum in Engineering</a:t>
                      </a:r>
                      <a:endPar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endParaRP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Career Preparation for Programs of Study</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Career Preparation for Programs of Study + Extended Career Preparation</a:t>
                      </a:r>
                    </a:p>
                    <a:p>
                      <a:pPr marL="171450" marR="0" lvl="0" indent="-171450" algn="l" defTabSz="914400" rtl="0" eaLnBrk="1" fontAlgn="auto" latinLnBrk="0" hangingPunct="1">
                        <a:lnSpc>
                          <a:spcPts val="900"/>
                        </a:lnSpc>
                        <a:spcBef>
                          <a:spcPts val="0"/>
                        </a:spcBef>
                        <a:spcAft>
                          <a:spcPts val="0"/>
                        </a:spcAft>
                        <a:buClr>
                          <a:prstClr val="black"/>
                        </a:buClr>
                        <a:buSzPct val="13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mn-lt"/>
                          <a:ea typeface="Open Sans Light" panose="020B0606030504020204" pitchFamily="34" charset="0"/>
                          <a:cs typeface="Calibri" panose="020F0502020204030204" pitchFamily="34" charset="0"/>
                          <a:sym typeface="Calibri"/>
                        </a:rPr>
                        <a:t>Scientific Research and Design</a:t>
                      </a:r>
                    </a:p>
                  </a:txBody>
                  <a:tcPr marR="0"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0026004"/>
                  </a:ext>
                </a:extLst>
              </a:tr>
            </a:tbl>
          </a:graphicData>
        </a:graphic>
      </p:graphicFrame>
      <p:sp>
        <p:nvSpPr>
          <p:cNvPr id="29" name="Rectangle 28">
            <a:extLst>
              <a:ext uri="{FF2B5EF4-FFF2-40B4-BE49-F238E27FC236}">
                <a16:creationId xmlns:a16="http://schemas.microsoft.com/office/drawing/2014/main" id="{5E6D0C54-DE5D-EB4A-80F0-2C96F3B14DB5}"/>
              </a:ext>
            </a:extLst>
          </p:cNvPr>
          <p:cNvSpPr/>
          <p:nvPr/>
        </p:nvSpPr>
        <p:spPr>
          <a:xfrm>
            <a:off x="385253" y="5306460"/>
            <a:ext cx="4193115"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prstClr val="black"/>
              </a:buClr>
              <a:buSzTx/>
              <a:buFontTx/>
              <a:buNone/>
              <a:tabLst/>
              <a:defRPr/>
            </a:pPr>
            <a:r>
              <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Work-Based Learning and Expanded Learning Opportunities</a:t>
            </a:r>
            <a:endPar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28" name="Table 27" descr="Work-Based Learning and Expanded Learning Opportunities">
            <a:extLst>
              <a:ext uri="{FF2B5EF4-FFF2-40B4-BE49-F238E27FC236}">
                <a16:creationId xmlns:a16="http://schemas.microsoft.com/office/drawing/2014/main" id="{799D3F2A-B054-4C47-A306-F8F9DE80D21E}"/>
              </a:ext>
            </a:extLst>
          </p:cNvPr>
          <p:cNvGraphicFramePr>
            <a:graphicFrameLocks noGrp="1"/>
          </p:cNvGraphicFramePr>
          <p:nvPr>
            <p:extLst>
              <p:ext uri="{D42A27DB-BD31-4B8C-83A1-F6EECF244321}">
                <p14:modId xmlns:p14="http://schemas.microsoft.com/office/powerpoint/2010/main" val="2808770584"/>
              </p:ext>
            </p:extLst>
          </p:nvPr>
        </p:nvGraphicFramePr>
        <p:xfrm>
          <a:off x="374240" y="5604672"/>
          <a:ext cx="4238591" cy="914400"/>
        </p:xfrm>
        <a:graphic>
          <a:graphicData uri="http://schemas.openxmlformats.org/drawingml/2006/table">
            <a:tbl>
              <a:tblPr firstRow="1" bandRow="1">
                <a:effectLst/>
                <a:tableStyleId>{5C22544A-7EE6-4342-B048-85BDC9FD1C3A}</a:tableStyleId>
              </a:tblPr>
              <a:tblGrid>
                <a:gridCol w="1174962">
                  <a:extLst>
                    <a:ext uri="{9D8B030D-6E8A-4147-A177-3AD203B41FA5}">
                      <a16:colId xmlns:a16="http://schemas.microsoft.com/office/drawing/2014/main" val="3900548994"/>
                    </a:ext>
                  </a:extLst>
                </a:gridCol>
                <a:gridCol w="3063629">
                  <a:extLst>
                    <a:ext uri="{9D8B030D-6E8A-4147-A177-3AD203B41FA5}">
                      <a16:colId xmlns:a16="http://schemas.microsoft.com/office/drawing/2014/main" val="1881397732"/>
                    </a:ext>
                  </a:extLst>
                </a:gridCol>
              </a:tblGrid>
              <a:tr h="327659">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Work-Based Learning Activities</a:t>
                      </a:r>
                      <a:endParaRPr lang="en-US" sz="9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Intern at a local infrastructure company and use computer-aided design (CAD)</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Shadow a civil engineering professional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extLst>
                  <a:ext uri="{0D108BD9-81ED-4DB2-BD59-A6C34878D82A}">
                    <a16:rowId xmlns:a16="http://schemas.microsoft.com/office/drawing/2014/main" val="2479243592"/>
                  </a:ext>
                </a:extLst>
              </a:tr>
              <a:tr h="39013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Expanded Learning Opportunities</a:t>
                      </a:r>
                      <a:endParaRPr lang="en-US" sz="9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Tour a construction site</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Participate in SkillsUSA or TSA</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Join a local engineering association and attend meetings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extLst>
                  <a:ext uri="{0D108BD9-81ED-4DB2-BD59-A6C34878D82A}">
                    <a16:rowId xmlns:a16="http://schemas.microsoft.com/office/drawing/2014/main" val="2752735340"/>
                  </a:ext>
                </a:extLst>
              </a:tr>
            </a:tbl>
          </a:graphicData>
        </a:graphic>
      </p:graphicFrame>
      <p:sp>
        <p:nvSpPr>
          <p:cNvPr id="26" name="Rectangle 25">
            <a:extLst>
              <a:ext uri="{FF2B5EF4-FFF2-40B4-BE49-F238E27FC236}">
                <a16:creationId xmlns:a16="http://schemas.microsoft.com/office/drawing/2014/main" id="{AC1903EC-A84D-594F-94A3-CABE34227C62}"/>
              </a:ext>
            </a:extLst>
          </p:cNvPr>
          <p:cNvSpPr/>
          <p:nvPr/>
        </p:nvSpPr>
        <p:spPr>
          <a:xfrm>
            <a:off x="334441" y="6603737"/>
            <a:ext cx="4226835"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Aligned Industry-Based Certifications</a:t>
            </a:r>
          </a:p>
        </p:txBody>
      </p:sp>
      <p:sp>
        <p:nvSpPr>
          <p:cNvPr id="14" name="Google Shape;166;p1">
            <a:extLst>
              <a:ext uri="{FF2B5EF4-FFF2-40B4-BE49-F238E27FC236}">
                <a16:creationId xmlns:a16="http://schemas.microsoft.com/office/drawing/2014/main" id="{F3FFB454-99EA-E048-AE90-DD129590DE9E}"/>
              </a:ext>
            </a:extLst>
          </p:cNvPr>
          <p:cNvSpPr txBox="1"/>
          <p:nvPr/>
        </p:nvSpPr>
        <p:spPr>
          <a:xfrm>
            <a:off x="379203" y="6883905"/>
            <a:ext cx="4159889" cy="2561736"/>
          </a:xfrm>
          <a:prstGeom prst="rect">
            <a:avLst/>
          </a:prstGeom>
          <a:noFill/>
          <a:ln>
            <a:noFill/>
          </a:ln>
        </p:spPr>
        <p:txBody>
          <a:bodyPr spcFirstLastPara="1" wrap="square" lIns="0" tIns="0" rIns="0" bIns="0" numCol="2" spcCol="164592" anchor="t" anchorCtr="0">
            <a:noAutofit/>
          </a:bodyPr>
          <a:lstStyle/>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Autodesk Certified Professional in AutoCAD for Design and Drafting</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Autodesk Certified Professional in Civil 3D for Infrastructure Design</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Autodesk Certified Professional in Inventor for Mechanical Design</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Autodesk Certified Professional in Revit for Architectural Design</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Autodesk Certified Professional in Revit for Electrical Design</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Autodesk Certified Professional in Revit for Structural Design</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Autodesk Certified User 3ds MAX</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Autodesk Certified User AutoCAD</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Autodesk Certified User Fusion 360</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Autodesk Certified User Inventor</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Autodesk Certified User Revit</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Certified SOLIDWORKS Additive Manufacturing Associate (CSWA-AM)</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Certified SOLIDWORKS Associate (CSWA) - Academic</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Certified SOLIDWORKS Associate (CSWA) - Electrical</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Certified SOLIDWORKS CAD Design Associate (CSWA) – Academic</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Certified SOLIDWORKS CAD Design Professional (CSWP) - Academic</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Certified SOLIDWORKS Professional (CSWP) – Model Based Design</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Certified SOLIDWORKS Professional (CSWP) - Simulation</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Certified SOLIDWORKS Professional (CSWPA) – Drawing Tools</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Engineering Technology Foundations</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FDM Certification for EDU – Level 1</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HBI Pre-Apprenticeship Certificate Training (PACT), Building Construction Technology</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HBI Pre-Apprenticeship Certificate Training (PACT), Core</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Lean Six Sigma Green Belt Certification</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LEED Green Associate</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Pre-Engineering/Engineering Technology - Job Ready</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Residential Plans Examiner - R3</a:t>
            </a:r>
          </a:p>
          <a:p>
            <a:pPr marL="127000" lvl="0" indent="-127000">
              <a:lnSpc>
                <a:spcPts val="900"/>
              </a:lnSpc>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Tosa Certification for Autodesk AutoCAD (Advanced or Expert)</a:t>
            </a:r>
            <a:endParaRPr kumimoji="0" lang="en-US" sz="8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8901CE91-ECE6-7049-B499-17887E1ED1D4}"/>
              </a:ext>
              <a:ext uri="{C183D7F6-B498-43B3-948B-1728B52AA6E4}">
                <adec:decorative xmlns:adec="http://schemas.microsoft.com/office/drawing/2017/decorative" val="1"/>
              </a:ext>
            </a:extLst>
          </p:cNvPr>
          <p:cNvSpPr/>
          <p:nvPr/>
        </p:nvSpPr>
        <p:spPr>
          <a:xfrm>
            <a:off x="4684437" y="2940771"/>
            <a:ext cx="3116932" cy="7170969"/>
          </a:xfrm>
          <a:prstGeom prst="rect">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E7E3DB"/>
              </a:solidFill>
              <a:effectLst/>
              <a:uLnTx/>
              <a:uFillTx/>
              <a:latin typeface="Calibri" panose="020F0502020204030204" pitchFamily="34" charset="0"/>
              <a:cs typeface="Calibri" panose="020F0502020204030204" pitchFamily="34" charset="0"/>
            </a:endParaRPr>
          </a:p>
        </p:txBody>
      </p:sp>
      <p:sp>
        <p:nvSpPr>
          <p:cNvPr id="47" name="Rectangle 46">
            <a:extLst>
              <a:ext uri="{FF2B5EF4-FFF2-40B4-BE49-F238E27FC236}">
                <a16:creationId xmlns:a16="http://schemas.microsoft.com/office/drawing/2014/main" id="{1769ED0C-06E7-7F46-B005-75B0FEB7C386}"/>
              </a:ext>
            </a:extLst>
          </p:cNvPr>
          <p:cNvSpPr/>
          <p:nvPr/>
        </p:nvSpPr>
        <p:spPr>
          <a:xfrm>
            <a:off x="4775390" y="3130110"/>
            <a:ext cx="2894487"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500"/>
              </a:spcAft>
              <a:buClr>
                <a:srgbClr val="363534"/>
              </a:buClr>
              <a:buSzTx/>
              <a:buFontTx/>
              <a:buNone/>
              <a:tabLst/>
              <a:defRPr/>
            </a:pPr>
            <a:r>
              <a:rPr kumimoji="0" lang="en-US" sz="13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Example Postsecondary Opportunities</a:t>
            </a:r>
          </a:p>
        </p:txBody>
      </p:sp>
      <p:sp>
        <p:nvSpPr>
          <p:cNvPr id="23" name="Google Shape;163;p1">
            <a:extLst>
              <a:ext uri="{FF2B5EF4-FFF2-40B4-BE49-F238E27FC236}">
                <a16:creationId xmlns:a16="http://schemas.microsoft.com/office/drawing/2014/main" id="{1ACA50DF-1E3A-1C45-A12E-E10648D51069}"/>
              </a:ext>
            </a:extLst>
          </p:cNvPr>
          <p:cNvSpPr txBox="1"/>
          <p:nvPr/>
        </p:nvSpPr>
        <p:spPr>
          <a:xfrm>
            <a:off x="4777330" y="3399659"/>
            <a:ext cx="2917970" cy="2237775"/>
          </a:xfrm>
          <a:prstGeom prst="rect">
            <a:avLst/>
          </a:prstGeom>
          <a:noFill/>
          <a:ln>
            <a:noFill/>
          </a:ln>
        </p:spPr>
        <p:txBody>
          <a:bodyPr spcFirstLastPara="1" wrap="square" lIns="91425" tIns="45700" rIns="91425" bIns="45700" anchor="t" anchorCtr="0">
            <a:noAutofit/>
          </a:bodyPr>
          <a:lstStyle/>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Apprenticeships</a:t>
            </a:r>
          </a:p>
          <a:p>
            <a:pPr marL="171450" marR="0" lvl="0" indent="-171450" algn="l" defTabSz="914400" rtl="0" eaLnBrk="1" fontAlgn="auto" latinLnBrk="0" hangingPunct="1">
              <a:lnSpc>
                <a:spcPts val="1000"/>
              </a:lnSpc>
              <a:spcBef>
                <a:spcPts val="0"/>
              </a:spcBef>
              <a:spcAft>
                <a:spcPts val="0"/>
              </a:spcAft>
              <a:buClr>
                <a:srgbClr val="363534"/>
              </a:buClr>
              <a:buSzTx/>
              <a:buFont typeface="Arial" panose="020B0604020202020204" pitchFamily="34" charset="0"/>
              <a:buChar char="•"/>
              <a:tabLst/>
              <a:defRPr/>
            </a:pPr>
            <a:r>
              <a:rPr lang="en-US" sz="900" dirty="0">
                <a:solidFill>
                  <a:prstClr val="black"/>
                </a:solidFill>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Surveyor Assistant Instrument Apprentice</a:t>
            </a:r>
            <a:endParaRPr kumimoji="0" lang="en-US" sz="700"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endParaRPr>
          </a:p>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endParaRPr kumimoji="0" lang="en-US" sz="7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endParaRPr>
          </a:p>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Associate Degrees</a:t>
            </a:r>
            <a:endParaRPr kumimoji="0"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endParaRPr>
          </a:p>
          <a:p>
            <a:pPr marL="17145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Civil Engineering, General</a:t>
            </a:r>
          </a:p>
          <a:p>
            <a:pPr marL="17145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Surveying Technology/Surveying</a:t>
            </a:r>
          </a:p>
          <a:p>
            <a:pPr lvl="0">
              <a:lnSpc>
                <a:spcPts val="700"/>
              </a:lnSpc>
              <a:buClr>
                <a:srgbClr val="363534"/>
              </a:buClr>
              <a:buSzPts val="800"/>
              <a:defRPr/>
            </a:pPr>
            <a:endParaRPr lang="en-US" sz="700" dirty="0">
              <a:sym typeface="Calibri"/>
            </a:endParaRPr>
          </a:p>
          <a:p>
            <a:pPr lvl="0">
              <a:lnSpc>
                <a:spcPts val="1000"/>
              </a:lnSpc>
              <a:buClr>
                <a:srgbClr val="363534"/>
              </a:buClr>
              <a:buSzPts val="800"/>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Bachelor’s Degrees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Civil Engineering, General</a:t>
            </a: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Construction Engineering</a:t>
            </a:r>
          </a:p>
          <a:p>
            <a:pPr marL="114300" lvl="0" indent="-114300">
              <a:lnSpc>
                <a:spcPts val="700"/>
              </a:lnSpc>
              <a:buClr>
                <a:srgbClr val="363534"/>
              </a:buClr>
              <a:buSzPts val="800"/>
              <a:buFontTx/>
              <a:buChar char="•"/>
              <a:defRPr/>
            </a:pPr>
            <a:endParaRPr kumimoji="0" lang="en-US" sz="7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lvl="0">
              <a:lnSpc>
                <a:spcPts val="1000"/>
              </a:lnSpc>
              <a:buClr>
                <a:srgbClr val="363534"/>
              </a:buClr>
              <a:buSzPts val="800"/>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Master’s, Doctoral, and Professional Degrees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Civil Engineering, General</a:t>
            </a:r>
          </a:p>
          <a:p>
            <a:pPr marL="171450" lvl="0" indent="-171450">
              <a:lnSpc>
                <a:spcPts val="1000"/>
              </a:lnSpc>
              <a:buClr>
                <a:srgbClr val="363534"/>
              </a:buClr>
              <a:buSzPct val="100000"/>
              <a:buFont typeface="Arial" panose="020B0604020202020204" pitchFamily="34" charset="0"/>
              <a:buChar char="•"/>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Surveying Engineering</a:t>
            </a:r>
            <a:endParaRPr kumimoji="0" sz="900" b="0" i="0" u="none" strike="noStrike" kern="1200" cap="none" spc="0" normalizeH="0" baseline="0" noProof="0" dirty="0">
              <a:ln>
                <a:noFill/>
              </a:ln>
              <a:solidFill>
                <a:srgbClr val="0D6CB9"/>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endParaRPr>
          </a:p>
          <a:p>
            <a:pPr marL="0" marR="0" lvl="0" indent="0" algn="l" defTabSz="914400" rtl="0" eaLnBrk="1" fontAlgn="auto" latinLnBrk="0" hangingPunct="1">
              <a:lnSpc>
                <a:spcPts val="900"/>
              </a:lnSpc>
              <a:spcBef>
                <a:spcPts val="0"/>
              </a:spcBef>
              <a:spcAft>
                <a:spcPts val="0"/>
              </a:spcAft>
              <a:buClr>
                <a:srgbClr val="363534"/>
              </a:buClr>
              <a:buSzTx/>
              <a:buFont typeface="Arial"/>
              <a:buNone/>
              <a:tabLst/>
              <a:defRPr/>
            </a:pPr>
            <a:endParaRPr kumimoji="0" lang="en-US" sz="700" b="1" i="0" u="none" strike="noStrike" kern="1200" cap="none" spc="0" normalizeH="0" baseline="0" noProof="0" dirty="0">
              <a:ln>
                <a:noFill/>
              </a:ln>
              <a:solidFill>
                <a:srgbClr val="4472C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defTabSz="914400" rtl="0" eaLnBrk="1" fontAlgn="auto" latinLnBrk="0" hangingPunct="1">
              <a:lnSpc>
                <a:spcPts val="900"/>
              </a:lnSpc>
              <a:spcBef>
                <a:spcPts val="0"/>
              </a:spcBef>
              <a:spcAft>
                <a:spcPts val="0"/>
              </a:spcAft>
              <a:buClr>
                <a:srgbClr val="363534"/>
              </a:buClr>
              <a:buSzTx/>
              <a:buFont typeface="Arial"/>
              <a:buNone/>
              <a:tabLst/>
              <a:defRPr/>
            </a:pPr>
            <a:r>
              <a:rPr lang="en-US" sz="900" b="1" dirty="0">
                <a:latin typeface="Calibri" panose="020F0502020204030204" pitchFamily="34" charset="0"/>
                <a:ea typeface="Open Sans ExtraBold" panose="020B0606030504020204" pitchFamily="34" charset="0"/>
                <a:cs typeface="Calibri" panose="020F0502020204030204" pitchFamily="34" charset="0"/>
                <a:sym typeface="Calibri"/>
              </a:rPr>
              <a:t>Additional Stackable IBCs/License</a:t>
            </a:r>
          </a:p>
          <a:p>
            <a:pPr marL="171450" marR="0" lvl="0" indent="-171450" algn="l" defTabSz="914400" rtl="0" eaLnBrk="1" fontAlgn="auto" latinLnBrk="0" hangingPunct="1">
              <a:lnSpc>
                <a:spcPts val="900"/>
              </a:lnSpc>
              <a:spcBef>
                <a:spcPts val="0"/>
              </a:spcBef>
              <a:spcAft>
                <a:spcPts val="0"/>
              </a:spcAft>
              <a:buClr>
                <a:srgbClr val="363534"/>
              </a:buClr>
              <a:buSzTx/>
              <a:buFont typeface="Arial" panose="020B0604020202020204" pitchFamily="34" charset="0"/>
              <a:buChar char="•"/>
              <a:tabLst/>
              <a:defRPr/>
            </a:pPr>
            <a:r>
              <a:rPr kumimoji="0" lang="en-US" sz="900"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Professional Civil Engineer (CE License)</a:t>
            </a:r>
          </a:p>
          <a:p>
            <a:pPr marL="171450" marR="0" lvl="0" indent="-171450" algn="l" defTabSz="914400" rtl="0" eaLnBrk="1" fontAlgn="auto" latinLnBrk="0" hangingPunct="1">
              <a:lnSpc>
                <a:spcPts val="900"/>
              </a:lnSpc>
              <a:spcBef>
                <a:spcPts val="0"/>
              </a:spcBef>
              <a:spcAft>
                <a:spcPts val="0"/>
              </a:spcAft>
              <a:buClr>
                <a:srgbClr val="363534"/>
              </a:buClr>
              <a:buSzTx/>
              <a:buFont typeface="Arial" panose="020B0604020202020204" pitchFamily="34" charset="0"/>
              <a:buChar char="•"/>
              <a:tabLst/>
              <a:defRPr/>
            </a:pPr>
            <a:r>
              <a:rPr lang="en-US" sz="900" dirty="0">
                <a:latin typeface="Calibri" panose="020F0502020204030204" pitchFamily="34" charset="0"/>
                <a:ea typeface="Open Sans ExtraBold" panose="020B0606030504020204" pitchFamily="34" charset="0"/>
                <a:cs typeface="Calibri" panose="020F0502020204030204" pitchFamily="34" charset="0"/>
                <a:sym typeface="Calibri"/>
              </a:rPr>
              <a:t>Civil Engineering Certification ASCE</a:t>
            </a:r>
            <a:endParaRPr kumimoji="0" sz="900"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p:txBody>
      </p:sp>
      <p:sp>
        <p:nvSpPr>
          <p:cNvPr id="15" name="Rectangle 14">
            <a:extLst>
              <a:ext uri="{FF2B5EF4-FFF2-40B4-BE49-F238E27FC236}">
                <a16:creationId xmlns:a16="http://schemas.microsoft.com/office/drawing/2014/main" id="{015EAF6B-99CE-4B46-8970-C84F35537098}"/>
              </a:ext>
            </a:extLst>
          </p:cNvPr>
          <p:cNvSpPr/>
          <p:nvPr/>
        </p:nvSpPr>
        <p:spPr>
          <a:xfrm>
            <a:off x="5375426" y="6011712"/>
            <a:ext cx="2280133"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Example Aligned Occupations   </a:t>
            </a:r>
          </a:p>
        </p:txBody>
      </p:sp>
      <p:sp>
        <p:nvSpPr>
          <p:cNvPr id="46" name="Double Bracket 45">
            <a:extLst>
              <a:ext uri="{FF2B5EF4-FFF2-40B4-BE49-F238E27FC236}">
                <a16:creationId xmlns:a16="http://schemas.microsoft.com/office/drawing/2014/main" id="{29723102-B029-6046-AE5F-B64631A4EF05}"/>
              </a:ext>
              <a:ext uri="{C183D7F6-B498-43B3-948B-1728B52AA6E4}">
                <adec:decorative xmlns:adec="http://schemas.microsoft.com/office/drawing/2017/decorative" val="1"/>
              </a:ext>
            </a:extLst>
          </p:cNvPr>
          <p:cNvSpPr/>
          <p:nvPr/>
        </p:nvSpPr>
        <p:spPr>
          <a:xfrm>
            <a:off x="5314414" y="6429222"/>
            <a:ext cx="1901952" cy="914212"/>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ECE42AF-E901-D54D-9617-6AE15DB37D6C}"/>
              </a:ext>
            </a:extLst>
          </p:cNvPr>
          <p:cNvSpPr txBox="1"/>
          <p:nvPr/>
        </p:nvSpPr>
        <p:spPr>
          <a:xfrm>
            <a:off x="5383951" y="6441839"/>
            <a:ext cx="1934240" cy="364892"/>
          </a:xfrm>
          <a:prstGeom prst="rect">
            <a:avLst/>
          </a:prstGeom>
          <a:noFill/>
        </p:spPr>
        <p:txBody>
          <a:bodyPr wrap="square" rtlCol="0">
            <a:noAutofit/>
          </a:bodyPr>
          <a:lstStyle/>
          <a:p>
            <a:pPr lvl="0" defTabSz="1341150">
              <a:lnSpc>
                <a:spcPts val="1200"/>
              </a:lnSpc>
              <a:buClr>
                <a:prstClr val="black"/>
              </a:buClr>
              <a:buSzPts val="800"/>
              <a:defRPr/>
            </a:pP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Surveying and Mapping Technicians</a:t>
            </a:r>
          </a:p>
        </p:txBody>
      </p:sp>
      <p:sp>
        <p:nvSpPr>
          <p:cNvPr id="31" name="TextBox 30">
            <a:extLst>
              <a:ext uri="{FF2B5EF4-FFF2-40B4-BE49-F238E27FC236}">
                <a16:creationId xmlns:a16="http://schemas.microsoft.com/office/drawing/2014/main" id="{6BC50869-F11E-6140-9A7D-20A0EA8F797B}"/>
              </a:ext>
            </a:extLst>
          </p:cNvPr>
          <p:cNvSpPr txBox="1"/>
          <p:nvPr/>
        </p:nvSpPr>
        <p:spPr>
          <a:xfrm>
            <a:off x="5388405" y="6753969"/>
            <a:ext cx="1438236" cy="571878"/>
          </a:xfrm>
          <a:prstGeom prst="rect">
            <a:avLst/>
          </a:prstGeom>
          <a:noFill/>
        </p:spPr>
        <p:txBody>
          <a:bodyPr wrap="square" rtlCol="0">
            <a:noAutofit/>
          </a:bodyPr>
          <a:lstStyle/>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$48,203</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rPr>
              <a:t>1,325</a:t>
            </a:r>
            <a:endPar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18</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p>
        </p:txBody>
      </p:sp>
      <p:sp>
        <p:nvSpPr>
          <p:cNvPr id="45" name="Double Bracket 44">
            <a:extLst>
              <a:ext uri="{FF2B5EF4-FFF2-40B4-BE49-F238E27FC236}">
                <a16:creationId xmlns:a16="http://schemas.microsoft.com/office/drawing/2014/main" id="{3BA72D32-C034-BD46-AA07-443AFE5B1384}"/>
              </a:ext>
              <a:ext uri="{C183D7F6-B498-43B3-948B-1728B52AA6E4}">
                <adec:decorative xmlns:adec="http://schemas.microsoft.com/office/drawing/2017/decorative" val="1"/>
              </a:ext>
            </a:extLst>
          </p:cNvPr>
          <p:cNvSpPr/>
          <p:nvPr/>
        </p:nvSpPr>
        <p:spPr>
          <a:xfrm>
            <a:off x="5316955" y="7434446"/>
            <a:ext cx="1901952" cy="927527"/>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322A8830-FB08-DD4C-9E74-0415193C983F}"/>
              </a:ext>
            </a:extLst>
          </p:cNvPr>
          <p:cNvSpPr txBox="1"/>
          <p:nvPr/>
        </p:nvSpPr>
        <p:spPr>
          <a:xfrm>
            <a:off x="5390047" y="7454452"/>
            <a:ext cx="1475945" cy="412836"/>
          </a:xfrm>
          <a:prstGeom prst="rect">
            <a:avLst/>
          </a:prstGeom>
          <a:noFill/>
        </p:spPr>
        <p:txBody>
          <a:bodyPr wrap="square" rtlCol="0">
            <a:noAutofit/>
          </a:bodyPr>
          <a:lstStyle/>
          <a:p>
            <a:pPr lvl="0" defTabSz="1341150">
              <a:lnSpc>
                <a:spcPts val="1200"/>
              </a:lnSpc>
              <a:buClr>
                <a:prstClr val="black"/>
              </a:buClr>
              <a:buSzPts val="800"/>
              <a:defRPr/>
            </a:pP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Architectural and </a:t>
            </a:r>
            <a:b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b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Civil Drafters</a:t>
            </a:r>
            <a:endPar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53A39835-03FC-214F-8A58-02640F31131C}"/>
              </a:ext>
            </a:extLst>
          </p:cNvPr>
          <p:cNvSpPr txBox="1"/>
          <p:nvPr/>
        </p:nvSpPr>
        <p:spPr>
          <a:xfrm>
            <a:off x="5388405" y="7767032"/>
            <a:ext cx="1476712" cy="583126"/>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$58,539</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1,579</a:t>
            </a:r>
          </a:p>
          <a:p>
            <a:pPr lvl="0" defTabSz="1341150">
              <a:lnSpc>
                <a:spcPts val="1250"/>
              </a:lnSpc>
              <a:buClr>
                <a:prstClr val="black"/>
              </a:buClr>
              <a:buSzPts val="800"/>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15</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900" b="1" i="1" u="none" strike="noStrike" kern="1200" cap="none" spc="0" normalizeH="0" baseline="0" noProof="0" dirty="0">
              <a:ln>
                <a:noFill/>
              </a:ln>
              <a:solidFill>
                <a:srgbClr val="3863AF"/>
              </a:solidFill>
              <a:effectLst/>
              <a:uLnTx/>
              <a:uFillTx/>
              <a:latin typeface="Calibri" panose="020F0502020204030204" pitchFamily="34" charset="0"/>
              <a:ea typeface="Open Sans Semibold"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32" name="Double Bracket 31">
            <a:extLst>
              <a:ext uri="{FF2B5EF4-FFF2-40B4-BE49-F238E27FC236}">
                <a16:creationId xmlns:a16="http://schemas.microsoft.com/office/drawing/2014/main" id="{C158C378-9848-B245-98F2-BA389079EE25}"/>
              </a:ext>
              <a:ext uri="{C183D7F6-B498-43B3-948B-1728B52AA6E4}">
                <adec:decorative xmlns:adec="http://schemas.microsoft.com/office/drawing/2017/decorative" val="1"/>
              </a:ext>
            </a:extLst>
          </p:cNvPr>
          <p:cNvSpPr/>
          <p:nvPr/>
        </p:nvSpPr>
        <p:spPr>
          <a:xfrm>
            <a:off x="5316955" y="8451696"/>
            <a:ext cx="1901952" cy="778958"/>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86836B01-57B0-8443-920B-F0A28CAAA2E7}"/>
              </a:ext>
            </a:extLst>
          </p:cNvPr>
          <p:cNvSpPr txBox="1"/>
          <p:nvPr/>
        </p:nvSpPr>
        <p:spPr>
          <a:xfrm>
            <a:off x="5380395" y="8458100"/>
            <a:ext cx="1934240" cy="198601"/>
          </a:xfrm>
          <a:prstGeom prst="rect">
            <a:avLst/>
          </a:prstGeom>
          <a:noFill/>
        </p:spPr>
        <p:txBody>
          <a:bodyPr wrap="square" rtlCol="0">
            <a:noAutofit/>
          </a:bodyPr>
          <a:lstStyle/>
          <a:p>
            <a:pPr lvl="0" defTabSz="1341150">
              <a:buClr>
                <a:prstClr val="black"/>
              </a:buClr>
              <a:buSzPts val="800"/>
              <a:defRPr/>
            </a:pPr>
            <a:r>
              <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sym typeface="Calibri"/>
              </a:rPr>
              <a:t>Civil Engineers</a:t>
            </a:r>
            <a:endPar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0CF72ED8-415F-D540-AFCF-1D88EE060DD3}"/>
              </a:ext>
            </a:extLst>
          </p:cNvPr>
          <p:cNvSpPr txBox="1"/>
          <p:nvPr/>
        </p:nvSpPr>
        <p:spPr>
          <a:xfrm>
            <a:off x="5380395" y="8643660"/>
            <a:ext cx="1539073" cy="557647"/>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82,483</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2,223</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22%</a:t>
            </a: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rPr>
              <a:t>Civil Engineering</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4">
            <a:alphaModFix/>
          </a:blip>
          <a:srcRect/>
          <a:stretch/>
        </p:blipFill>
        <p:spPr>
          <a:xfrm>
            <a:off x="146880" y="9603031"/>
            <a:ext cx="705086" cy="352543"/>
          </a:xfrm>
          <a:prstGeom prst="rect">
            <a:avLst/>
          </a:prstGeom>
          <a:noFill/>
          <a:ln>
            <a:noFill/>
          </a:ln>
        </p:spPr>
      </p:pic>
      <p:sp>
        <p:nvSpPr>
          <p:cNvPr id="3" name="TextBox 2">
            <a:extLst>
              <a:ext uri="{FF2B5EF4-FFF2-40B4-BE49-F238E27FC236}">
                <a16:creationId xmlns:a16="http://schemas.microsoft.com/office/drawing/2014/main" id="{A70F6E95-8003-B142-A9FC-04557A922F61}"/>
              </a:ext>
            </a:extLst>
          </p:cNvPr>
          <p:cNvSpPr txBox="1"/>
          <p:nvPr/>
        </p:nvSpPr>
        <p:spPr>
          <a:xfrm>
            <a:off x="851966" y="9561037"/>
            <a:ext cx="3754879" cy="438582"/>
          </a:xfrm>
          <a:prstGeom prst="rect">
            <a:avLst/>
          </a:prstGeom>
          <a:noFill/>
        </p:spPr>
        <p:txBody>
          <a:bodyPr wrap="square" rtlCol="0">
            <a:spAutoFit/>
          </a:bodyPr>
          <a:lstStyle/>
          <a:p>
            <a:pPr>
              <a:lnSpc>
                <a:spcPts val="850"/>
              </a:lnSpc>
            </a:pPr>
            <a:r>
              <a:rPr lang="en-US" sz="75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Successful completion of the Civil Engineering program of study will fulfill requirements of the STEM endorsement if the math and science requirements are met or the Business and Industry endorsement.</a:t>
            </a:r>
          </a:p>
        </p:txBody>
      </p:sp>
      <p:sp>
        <p:nvSpPr>
          <p:cNvPr id="18" name="TextBox 17">
            <a:extLst>
              <a:ext uri="{FF2B5EF4-FFF2-40B4-BE49-F238E27FC236}">
                <a16:creationId xmlns:a16="http://schemas.microsoft.com/office/drawing/2014/main" id="{EE5E129F-EA2F-7905-7F0A-AF8B5A577B7F}"/>
              </a:ext>
            </a:extLst>
          </p:cNvPr>
          <p:cNvSpPr txBox="1"/>
          <p:nvPr/>
        </p:nvSpPr>
        <p:spPr>
          <a:xfrm>
            <a:off x="4683475" y="9368697"/>
            <a:ext cx="3754879" cy="184666"/>
          </a:xfrm>
          <a:prstGeom prst="rect">
            <a:avLst/>
          </a:prstGeom>
          <a:noFill/>
        </p:spPr>
        <p:txBody>
          <a:bodyPr wrap="square" rtlCol="0">
            <a:spAutoFit/>
          </a:bodyPr>
          <a:lstStyle/>
          <a:p>
            <a:r>
              <a:rPr lang="en-US" sz="600" b="0" i="0" u="none" strike="noStrike" dirty="0">
                <a:solidFill>
                  <a:srgbClr val="000000"/>
                </a:solidFill>
                <a:effectLst/>
              </a:rPr>
              <a:t>Data Source: TexasWages, Texas Workforce Commission. Retrieved 3/8/2024.</a:t>
            </a:r>
            <a:endParaRPr lang="en-US" sz="600" dirty="0">
              <a:solidFill>
                <a:schemeClr val="tx2"/>
              </a:solidFill>
              <a:ea typeface="Open Sans Light" panose="020B060603050402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F6F33075-D7BE-9844-B591-8634CC78455F}"/>
              </a:ext>
              <a:ext uri="{C183D7F6-B498-43B3-948B-1728B52AA6E4}">
                <adec:decorative xmlns:adec="http://schemas.microsoft.com/office/drawing/2017/decorative" val="0"/>
              </a:ext>
            </a:extLst>
          </p:cNvPr>
          <p:cNvPicPr>
            <a:picLocks noChangeAspect="1"/>
          </p:cNvPicPr>
          <p:nvPr/>
        </p:nvPicPr>
        <p:blipFill>
          <a:blip r:embed="rId5"/>
          <a:srcRect l="398" r="398"/>
          <a:stretch/>
        </p:blipFill>
        <p:spPr>
          <a:xfrm>
            <a:off x="4736238" y="9501837"/>
            <a:ext cx="493776" cy="497739"/>
          </a:xfrm>
          <a:prstGeom prst="rect">
            <a:avLst/>
          </a:prstGeom>
        </p:spPr>
      </p:pic>
      <p:sp>
        <p:nvSpPr>
          <p:cNvPr id="43" name="TextBox 42">
            <a:extLst>
              <a:ext uri="{FF2B5EF4-FFF2-40B4-BE49-F238E27FC236}">
                <a16:creationId xmlns:a16="http://schemas.microsoft.com/office/drawing/2014/main" id="{D7CE7F4C-068A-2546-9291-E776EDA7D48E}"/>
              </a:ext>
            </a:extLst>
          </p:cNvPr>
          <p:cNvSpPr txBox="1"/>
          <p:nvPr/>
        </p:nvSpPr>
        <p:spPr>
          <a:xfrm>
            <a:off x="5174594" y="9495030"/>
            <a:ext cx="2205504" cy="519438"/>
          </a:xfrm>
          <a:prstGeom prst="rect">
            <a:avLst/>
          </a:prstGeom>
          <a:noFill/>
        </p:spPr>
        <p:txBody>
          <a:bodyPr wrap="square" rtlCol="0">
            <a:spAutoFit/>
          </a:bodyPr>
          <a:lstStyle/>
          <a:p>
            <a:pPr>
              <a:lnSpc>
                <a:spcPct val="108000"/>
              </a:lnSpc>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For more information visit: </a:t>
            </a:r>
            <a:r>
              <a:rPr lang="en-US" sz="600" dirty="0">
                <a:solidFill>
                  <a:schemeClr val="tx2"/>
                </a:solidFill>
                <a:latin typeface="Calibri" panose="020F0502020204030204" pitchFamily="34" charset="0"/>
                <a:ea typeface="Open Sans Light" panose="020B0606030504020204" pitchFamily="34" charset="0"/>
                <a:cs typeface="Calibri" panose="020F0502020204030204" pitchFamily="34" charset="0"/>
                <a:hlinkClick r:id="rId6"/>
              </a:rPr>
              <a:t>https://tea.texas.gov/academics/college-career-and-military-prep/career-and-technical-education/eng-civil-engineering-extended.pdf</a:t>
            </a:r>
            <a:r>
              <a:rPr lang="en-US" sz="600" dirty="0">
                <a:solidFill>
                  <a:schemeClr val="tx2"/>
                </a:solidFill>
                <a:latin typeface="Calibri" panose="020F0502020204030204" pitchFamily="34" charset="0"/>
                <a:ea typeface="Open Sans Light" panose="020B0606030504020204" pitchFamily="34" charset="0"/>
                <a:cs typeface="Calibri" panose="020F0502020204030204" pitchFamily="34" charset="0"/>
              </a:rPr>
              <a:t> </a:t>
            </a:r>
            <a:endParaRPr lang="en-US" sz="600" i="1" dirty="0">
              <a:solidFill>
                <a:schemeClr val="tx2"/>
              </a:solidFill>
              <a:latin typeface="Calibri" panose="020F0502020204030204" pitchFamily="34" charset="0"/>
              <a:ea typeface="Open Sans ExtraBold" panose="020B0606030504020204" pitchFamily="34" charset="0"/>
              <a:cs typeface="Calibri" panose="020F0502020204030204" pitchFamily="34" charset="0"/>
            </a:endParaRPr>
          </a:p>
        </p:txBody>
      </p:sp>
      <p:pic>
        <p:nvPicPr>
          <p:cNvPr id="39" name="Picture 38">
            <a:extLst>
              <a:ext uri="{FF2B5EF4-FFF2-40B4-BE49-F238E27FC236}">
                <a16:creationId xmlns:a16="http://schemas.microsoft.com/office/drawing/2014/main" id="{42F6463D-DDA7-F843-AB15-C2ABD0D5C64F}"/>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6977035" y="3484400"/>
            <a:ext cx="605870" cy="585216"/>
          </a:xfrm>
          <a:prstGeom prst="rect">
            <a:avLst/>
          </a:prstGeom>
        </p:spPr>
      </p:pic>
      <p:pic>
        <p:nvPicPr>
          <p:cNvPr id="49" name="Picture 48">
            <a:extLst>
              <a:ext uri="{FF2B5EF4-FFF2-40B4-BE49-F238E27FC236}">
                <a16:creationId xmlns:a16="http://schemas.microsoft.com/office/drawing/2014/main" id="{9C215D3E-B4C3-D846-AA02-4E77213044A2}"/>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29659" y="2092887"/>
            <a:ext cx="605870" cy="585216"/>
          </a:xfrm>
          <a:prstGeom prst="rect">
            <a:avLst/>
          </a:prstGeom>
        </p:spPr>
      </p:pic>
      <p:pic>
        <p:nvPicPr>
          <p:cNvPr id="41" name="Picture 40">
            <a:extLst>
              <a:ext uri="{FF2B5EF4-FFF2-40B4-BE49-F238E27FC236}">
                <a16:creationId xmlns:a16="http://schemas.microsoft.com/office/drawing/2014/main" id="{E87636A2-C85C-4446-99E9-B5ACC56AFC82}"/>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774350" y="6077205"/>
            <a:ext cx="598826" cy="585216"/>
          </a:xfrm>
          <a:prstGeom prst="rect">
            <a:avLst/>
          </a:prstGeom>
        </p:spPr>
      </p:pic>
      <p:grpSp>
        <p:nvGrpSpPr>
          <p:cNvPr id="16" name="Group 15">
            <a:extLst>
              <a:ext uri="{FF2B5EF4-FFF2-40B4-BE49-F238E27FC236}">
                <a16:creationId xmlns:a16="http://schemas.microsoft.com/office/drawing/2014/main" id="{537D5C5E-5A56-3E47-9D8A-7524C4C0B7E4}"/>
              </a:ext>
            </a:extLst>
          </p:cNvPr>
          <p:cNvGrpSpPr/>
          <p:nvPr/>
        </p:nvGrpSpPr>
        <p:grpSpPr>
          <a:xfrm>
            <a:off x="4685290" y="2298097"/>
            <a:ext cx="3091203" cy="782222"/>
            <a:chOff x="4685290" y="2382766"/>
            <a:chExt cx="3091203" cy="782222"/>
          </a:xfrm>
        </p:grpSpPr>
        <p:pic>
          <p:nvPicPr>
            <p:cNvPr id="50" name="Picture 49">
              <a:extLst>
                <a:ext uri="{FF2B5EF4-FFF2-40B4-BE49-F238E27FC236}">
                  <a16:creationId xmlns:a16="http://schemas.microsoft.com/office/drawing/2014/main" id="{E0635B91-A0A9-3D47-A7F5-A0C1ED442492}"/>
                </a:ext>
                <a:ext uri="{C183D7F6-B498-43B3-948B-1728B52AA6E4}">
                  <adec:decorative xmlns:adec="http://schemas.microsoft.com/office/drawing/2017/decorative" val="1"/>
                </a:ext>
              </a:extLst>
            </p:cNvPr>
            <p:cNvPicPr>
              <a:picLocks noChangeAspect="1"/>
            </p:cNvPicPr>
            <p:nvPr/>
          </p:nvPicPr>
          <p:blipFill rotWithShape="1">
            <a:blip r:embed="rId10"/>
            <a:srcRect l="3496" t="28556" r="402" b="19388"/>
            <a:stretch/>
          </p:blipFill>
          <p:spPr>
            <a:xfrm>
              <a:off x="4686973" y="2382766"/>
              <a:ext cx="3089520" cy="782222"/>
            </a:xfrm>
            <a:prstGeom prst="rect">
              <a:avLst/>
            </a:prstGeom>
          </p:spPr>
        </p:pic>
        <p:pic>
          <p:nvPicPr>
            <p:cNvPr id="51" name="Picture 50">
              <a:extLst>
                <a:ext uri="{FF2B5EF4-FFF2-40B4-BE49-F238E27FC236}">
                  <a16:creationId xmlns:a16="http://schemas.microsoft.com/office/drawing/2014/main" id="{7BC8CC8D-132D-2D4E-A5A5-D86CF3B3E506}"/>
                </a:ext>
                <a:ext uri="{C183D7F6-B498-43B3-948B-1728B52AA6E4}">
                  <adec:decorative xmlns:adec="http://schemas.microsoft.com/office/drawing/2017/decorative" val="1"/>
                </a:ext>
              </a:extLst>
            </p:cNvPr>
            <p:cNvPicPr>
              <a:picLocks noChangeAspect="1"/>
            </p:cNvPicPr>
            <p:nvPr/>
          </p:nvPicPr>
          <p:blipFill rotWithShape="1">
            <a:blip r:embed="rId11"/>
            <a:srcRect l="67183" t="24089" r="9637" b="45089"/>
            <a:stretch/>
          </p:blipFill>
          <p:spPr>
            <a:xfrm>
              <a:off x="4685290" y="2382766"/>
              <a:ext cx="881085" cy="781484"/>
            </a:xfrm>
            <a:prstGeom prst="rect">
              <a:avLst/>
            </a:prstGeom>
          </p:spPr>
        </p:pic>
      </p:grpSp>
      <p:sp>
        <p:nvSpPr>
          <p:cNvPr id="40" name="TextBox 39">
            <a:extLst>
              <a:ext uri="{FF2B5EF4-FFF2-40B4-BE49-F238E27FC236}">
                <a16:creationId xmlns:a16="http://schemas.microsoft.com/office/drawing/2014/main" id="{F5253DFE-F6EE-DE47-8CC0-8887B99D44F4}"/>
              </a:ext>
            </a:extLst>
          </p:cNvPr>
          <p:cNvSpPr txBox="1"/>
          <p:nvPr/>
        </p:nvSpPr>
        <p:spPr>
          <a:xfrm>
            <a:off x="6688667" y="50463"/>
            <a:ext cx="4401776" cy="200055"/>
          </a:xfrm>
          <a:prstGeom prst="rect">
            <a:avLst/>
          </a:prstGeom>
          <a:noFill/>
        </p:spPr>
        <p:txBody>
          <a:bodyPr wrap="square">
            <a:spAutoFit/>
          </a:bodyPr>
          <a:lstStyle/>
          <a:p>
            <a:r>
              <a:rPr lang="en-US" sz="700" i="1" dirty="0"/>
              <a:t>Revised–November 2025</a:t>
            </a:r>
          </a:p>
        </p:txBody>
      </p:sp>
    </p:spTree>
    <p:extLst>
      <p:ext uri="{BB962C8B-B14F-4D97-AF65-F5344CB8AC3E}">
        <p14:creationId xmlns:p14="http://schemas.microsoft.com/office/powerpoint/2010/main" val="4075348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Civil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2</a:t>
            </a:r>
            <a:endParaRPr lang="en-US" sz="800" dirty="0">
              <a:solidFill>
                <a:schemeClr val="bg1"/>
              </a:solidFill>
            </a:endParaRPr>
          </a:p>
        </p:txBody>
      </p:sp>
      <p:sp>
        <p:nvSpPr>
          <p:cNvPr id="39" name="TextBox 38">
            <a:extLst>
              <a:ext uri="{FF2B5EF4-FFF2-40B4-BE49-F238E27FC236}">
                <a16:creationId xmlns:a16="http://schemas.microsoft.com/office/drawing/2014/main" id="{0D82E2C1-5515-FC4E-B6F2-EB16D6F05320}"/>
              </a:ext>
            </a:extLst>
          </p:cNvPr>
          <p:cNvSpPr txBox="1"/>
          <p:nvPr/>
        </p:nvSpPr>
        <p:spPr>
          <a:xfrm>
            <a:off x="136416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1" name="TextBox 40">
            <a:extLst>
              <a:ext uri="{FF2B5EF4-FFF2-40B4-BE49-F238E27FC236}">
                <a16:creationId xmlns:a16="http://schemas.microsoft.com/office/drawing/2014/main" id="{016FFF59-FA5E-994D-8DE3-7298E5ADA69E}"/>
              </a:ext>
            </a:extLst>
          </p:cNvPr>
          <p:cNvSpPr txBox="1"/>
          <p:nvPr/>
        </p:nvSpPr>
        <p:spPr>
          <a:xfrm>
            <a:off x="1379400" y="476428"/>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Civil Engineering</a:t>
            </a:r>
            <a:endPar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53CAAE19-98A7-CE4E-903C-01D19008C594}"/>
              </a:ext>
            </a:extLst>
          </p:cNvPr>
          <p:cNvSpPr txBox="1"/>
          <p:nvPr/>
        </p:nvSpPr>
        <p:spPr>
          <a:xfrm>
            <a:off x="0" y="865086"/>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 name="Round Diagonal Corner Rectangle 3">
            <a:extLst>
              <a:ext uri="{FF2B5EF4-FFF2-40B4-BE49-F238E27FC236}">
                <a16:creationId xmlns:a16="http://schemas.microsoft.com/office/drawing/2014/main" id="{1FC84E31-D3E9-4645-AA27-E5CE8D61FC16}"/>
              </a:ext>
              <a:ext uri="{C183D7F6-B498-43B3-948B-1728B52AA6E4}">
                <adec:decorative xmlns:adec="http://schemas.microsoft.com/office/drawing/2017/decorative" val="1"/>
              </a:ext>
            </a:extLst>
          </p:cNvPr>
          <p:cNvSpPr/>
          <p:nvPr/>
        </p:nvSpPr>
        <p:spPr>
          <a:xfrm rot="16200000">
            <a:off x="-122142" y="1744923"/>
            <a:ext cx="1126254" cy="411242"/>
          </a:xfrm>
          <a:prstGeom prst="round2DiagRect">
            <a:avLst/>
          </a:prstGeom>
          <a:solidFill>
            <a:srgbClr val="012169"/>
          </a:solidFill>
          <a:ln>
            <a:solidFill>
              <a:srgbClr val="0121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5" name="Google Shape;187;p2">
            <a:extLst>
              <a:ext uri="{FF2B5EF4-FFF2-40B4-BE49-F238E27FC236}">
                <a16:creationId xmlns:a16="http://schemas.microsoft.com/office/drawing/2014/main" id="{1C3E5367-D893-F547-8939-44BE478A0AB2}"/>
              </a:ext>
            </a:extLst>
          </p:cNvPr>
          <p:cNvSpPr txBox="1"/>
          <p:nvPr/>
        </p:nvSpPr>
        <p:spPr>
          <a:xfrm rot="16200000">
            <a:off x="-65864" y="1796676"/>
            <a:ext cx="1013698" cy="30773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38" name="Google Shape;188;p2">
            <a:extLst>
              <a:ext uri="{FF2B5EF4-FFF2-40B4-BE49-F238E27FC236}">
                <a16:creationId xmlns:a16="http://schemas.microsoft.com/office/drawing/2014/main" id="{E5FD0F7F-C689-CC49-A3D9-1F6883E368BE}"/>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295638265"/>
              </p:ext>
            </p:extLst>
          </p:nvPr>
        </p:nvGraphicFramePr>
        <p:xfrm>
          <a:off x="817660" y="1234418"/>
          <a:ext cx="6438569" cy="279809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4345">
                  <a:extLst>
                    <a:ext uri="{9D8B030D-6E8A-4147-A177-3AD203B41FA5}">
                      <a16:colId xmlns:a16="http://schemas.microsoft.com/office/drawing/2014/main" val="3903870355"/>
                    </a:ext>
                  </a:extLst>
                </a:gridCol>
                <a:gridCol w="2403038">
                  <a:extLst>
                    <a:ext uri="{9D8B030D-6E8A-4147-A177-3AD203B41FA5}">
                      <a16:colId xmlns:a16="http://schemas.microsoft.com/office/drawing/2014/main" val="20002"/>
                    </a:ext>
                  </a:extLst>
                </a:gridCol>
                <a:gridCol w="226954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extLst>
                  <a:ext uri="{0D108BD9-81ED-4DB2-BD59-A6C34878D82A}">
                    <a16:rowId xmlns:a16="http://schemas.microsoft.com/office/drawing/2014/main" val="10000"/>
                  </a:ext>
                </a:extLst>
              </a:tr>
              <a:tr h="561922">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Principles of Applied Engineering*</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13036200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87986">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Physics for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13037150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One credit of Algebra I and one credit of chemistry, physics, or Integrated Physics and Chemistry (IPC)</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61922">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Introduction to Computer-Aided Design and Drafting*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13037350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Principles of Applied Engineering, Principles of Architecture and Design, or Principles of Manufacturing</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67293034"/>
                  </a:ext>
                </a:extLst>
              </a:tr>
            </a:tbl>
          </a:graphicData>
        </a:graphic>
      </p:graphicFrame>
      <p:sp>
        <p:nvSpPr>
          <p:cNvPr id="21" name="Round Diagonal Corner Rectangle 20">
            <a:extLst>
              <a:ext uri="{FF2B5EF4-FFF2-40B4-BE49-F238E27FC236}">
                <a16:creationId xmlns:a16="http://schemas.microsoft.com/office/drawing/2014/main" id="{02FF7C61-5889-014E-A200-83B321531DD7}"/>
              </a:ext>
              <a:ext uri="{C183D7F6-B498-43B3-948B-1728B52AA6E4}">
                <adec:decorative xmlns:adec="http://schemas.microsoft.com/office/drawing/2017/decorative" val="1"/>
              </a:ext>
            </a:extLst>
          </p:cNvPr>
          <p:cNvSpPr/>
          <p:nvPr/>
        </p:nvSpPr>
        <p:spPr>
          <a:xfrm rot="16200000">
            <a:off x="-122143" y="4738708"/>
            <a:ext cx="1126254" cy="41124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3" name="Google Shape;187;p2">
            <a:extLst>
              <a:ext uri="{FF2B5EF4-FFF2-40B4-BE49-F238E27FC236}">
                <a16:creationId xmlns:a16="http://schemas.microsoft.com/office/drawing/2014/main" id="{637971F6-B1B7-A64D-BA50-C97F2DEE90C7}"/>
              </a:ext>
            </a:extLst>
          </p:cNvPr>
          <p:cNvSpPr txBox="1"/>
          <p:nvPr/>
        </p:nvSpPr>
        <p:spPr>
          <a:xfrm rot="16200000">
            <a:off x="-65865" y="4790461"/>
            <a:ext cx="1013698" cy="307736"/>
          </a:xfrm>
          <a:prstGeom prst="rect">
            <a:avLst/>
          </a:prstGeom>
          <a:solidFill>
            <a:schemeClr val="accent1"/>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sz="14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55" name="Google Shape;188;p2">
            <a:extLst>
              <a:ext uri="{FF2B5EF4-FFF2-40B4-BE49-F238E27FC236}">
                <a16:creationId xmlns:a16="http://schemas.microsoft.com/office/drawing/2014/main" id="{C8ABB4AB-0B72-794F-BE18-FF28BD9BDE44}"/>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664092385"/>
              </p:ext>
            </p:extLst>
          </p:nvPr>
        </p:nvGraphicFramePr>
        <p:xfrm>
          <a:off x="810237" y="4225950"/>
          <a:ext cx="6437376" cy="476407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475649">
                  <a:extLst>
                    <a:ext uri="{9D8B030D-6E8A-4147-A177-3AD203B41FA5}">
                      <a16:colId xmlns:a16="http://schemas.microsoft.com/office/drawing/2014/main" val="20002"/>
                    </a:ext>
                  </a:extLst>
                </a:gridCol>
                <a:gridCol w="2196935">
                  <a:extLst>
                    <a:ext uri="{9D8B030D-6E8A-4147-A177-3AD203B41FA5}">
                      <a16:colId xmlns:a16="http://schemas.microsoft.com/office/drawing/2014/main" val="20003"/>
                    </a:ext>
                  </a:extLst>
                </a:gridCol>
              </a:tblGrid>
              <a:tr h="329184">
                <a:tc>
                  <a:txBody>
                    <a:bodyPr/>
                    <a:lstStyle/>
                    <a:p>
                      <a:pPr marL="0" marR="0" lvl="0" indent="0" algn="l" rtl="0">
                        <a:lnSpc>
                          <a:spcPts val="1000"/>
                        </a:lnSpc>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ts val="1000"/>
                        </a:lnSpc>
                        <a:spcBef>
                          <a:spcPts val="0"/>
                        </a:spcBef>
                        <a:spcAft>
                          <a:spcPts val="0"/>
                        </a:spcAft>
                        <a:buClr>
                          <a:schemeClr val="dk1"/>
                        </a:buClr>
                        <a:buSzPts val="1000"/>
                        <a:buFont typeface="Calibri"/>
                        <a:buNone/>
                        <a:tabLst/>
                        <a:defRPr/>
                      </a:pP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ts val="1000"/>
                        </a:lnSpc>
                        <a:spcBef>
                          <a:spcPts val="0"/>
                        </a:spcBef>
                        <a:spcAft>
                          <a:spcPts val="0"/>
                        </a:spcAft>
                        <a:buClr>
                          <a:schemeClr val="dk1"/>
                        </a:buClr>
                        <a:buSzPts val="1000"/>
                        <a:buFont typeface="Calibri"/>
                        <a:buNone/>
                        <a:tabLst/>
                        <a:defRPr/>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r" rtl="0">
                        <a:lnSpc>
                          <a:spcPts val="1000"/>
                        </a:lnSpc>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452092">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Intermediate Computer-Aided Design and Drafting*</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13037360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ct val="100000"/>
                        </a:lnSpc>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Architectural Design I, Introduction to Computer-Aided Design and Drafting, or Engineering Design and Presentation</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50263251"/>
                  </a:ext>
                </a:extLst>
              </a:tr>
              <a:tr h="452092">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Geographic Information Systems (GIS)*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13027545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ct val="100000"/>
                        </a:lnSpc>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Principles of Arts, Audio/Video Technology, and Communications, Principles of Information Technology, Physics for Engineers, or Principles of Applied Engineering</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31800">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Civil Engineering I</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12756050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ct val="100000"/>
                        </a:lnSpc>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 and Introduction to Computer-Aided Design and Drafting or Principles of Applied Engineering</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Geometry</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9857782"/>
                  </a:ext>
                </a:extLst>
              </a:tr>
              <a:tr h="525780">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Surveying and Geomatics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12756070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ct val="100000"/>
                        </a:lnSpc>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Geometry and Introduction to Computer-Aided Design and Drafting</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36500603"/>
                  </a:ext>
                </a:extLst>
              </a:tr>
              <a:tr h="464810">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Project Management*</a:t>
                      </a:r>
                    </a:p>
                    <a:p>
                      <a:pPr marL="0" marR="0" lvl="0" indent="0" algn="l" rtl="0">
                        <a:lnSpc>
                          <a:spcPct val="100000"/>
                        </a:lnSpc>
                        <a:spcBef>
                          <a:spcPts val="0"/>
                        </a:spcBef>
                        <a:spcAft>
                          <a:spcPts val="0"/>
                        </a:spcAft>
                        <a:buClr>
                          <a:schemeClr val="dk1"/>
                        </a:buClr>
                        <a:buSzPts val="1000"/>
                        <a:buFont typeface="Calibri"/>
                        <a:buNone/>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12756060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ct val="100000"/>
                        </a:lnSpc>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English II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22263286"/>
                  </a:ext>
                </a:extLst>
              </a:tr>
            </a:tbl>
          </a:graphicData>
        </a:graphic>
      </p:graphicFrame>
      <p:sp>
        <p:nvSpPr>
          <p:cNvPr id="72" name="TextBox 71">
            <a:extLst>
              <a:ext uri="{FF2B5EF4-FFF2-40B4-BE49-F238E27FC236}">
                <a16:creationId xmlns:a16="http://schemas.microsoft.com/office/drawing/2014/main" id="{71D09B68-BDB8-5C46-B0D4-323B0D03553B}"/>
              </a:ext>
            </a:extLst>
          </p:cNvPr>
          <p:cNvSpPr txBox="1"/>
          <p:nvPr/>
        </p:nvSpPr>
        <p:spPr>
          <a:xfrm>
            <a:off x="719604" y="8990024"/>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Civil Engineering</a:t>
            </a:r>
          </a:p>
        </p:txBody>
      </p:sp>
      <p:sp>
        <p:nvSpPr>
          <p:cNvPr id="33" name="Google Shape;195;p2">
            <a:extLst>
              <a:ext uri="{FF2B5EF4-FFF2-40B4-BE49-F238E27FC236}">
                <a16:creationId xmlns:a16="http://schemas.microsoft.com/office/drawing/2014/main" id="{1FBD83F2-1A7F-CF40-A200-125D2971FFB6}"/>
              </a:ext>
            </a:extLst>
          </p:cNvPr>
          <p:cNvSpPr txBox="1"/>
          <p:nvPr/>
        </p:nvSpPr>
        <p:spPr>
          <a:xfrm>
            <a:off x="0" y="9232238"/>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1981"/>
            <a:ext cx="6318699" cy="394788"/>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pic>
        <p:nvPicPr>
          <p:cNvPr id="26" name="Picture 25">
            <a:extLst>
              <a:ext uri="{FF2B5EF4-FFF2-40B4-BE49-F238E27FC236}">
                <a16:creationId xmlns:a16="http://schemas.microsoft.com/office/drawing/2014/main" id="{5CBEB43F-6C7F-034B-95CB-74BC956F9D6E}"/>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358088" y="1664677"/>
            <a:ext cx="438912" cy="438912"/>
          </a:xfrm>
          <a:prstGeom prst="rect">
            <a:avLst/>
          </a:prstGeom>
        </p:spPr>
      </p:pic>
      <p:pic>
        <p:nvPicPr>
          <p:cNvPr id="28" name="Picture 27">
            <a:extLst>
              <a:ext uri="{FF2B5EF4-FFF2-40B4-BE49-F238E27FC236}">
                <a16:creationId xmlns:a16="http://schemas.microsoft.com/office/drawing/2014/main" id="{2CF0047E-2BC6-4046-BCEC-3C3DDC68E172}"/>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244384" y="1661421"/>
            <a:ext cx="438912" cy="438912"/>
          </a:xfrm>
          <a:prstGeom prst="rect">
            <a:avLst/>
          </a:prstGeom>
        </p:spPr>
      </p:pic>
      <p:pic>
        <p:nvPicPr>
          <p:cNvPr id="30" name="Picture 29">
            <a:extLst>
              <a:ext uri="{FF2B5EF4-FFF2-40B4-BE49-F238E27FC236}">
                <a16:creationId xmlns:a16="http://schemas.microsoft.com/office/drawing/2014/main" id="{73043671-9E7F-B54A-BEFE-178241E16727}"/>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6003030" y="5750778"/>
            <a:ext cx="438912" cy="438912"/>
          </a:xfrm>
          <a:prstGeom prst="rect">
            <a:avLst/>
          </a:prstGeom>
        </p:spPr>
      </p:pic>
      <p:pic>
        <p:nvPicPr>
          <p:cNvPr id="19" name="Picture 18">
            <a:extLst>
              <a:ext uri="{FF2B5EF4-FFF2-40B4-BE49-F238E27FC236}">
                <a16:creationId xmlns:a16="http://schemas.microsoft.com/office/drawing/2014/main" id="{014A7302-C9C8-0BB1-522A-63394356FE1A}"/>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797686" y="1661421"/>
            <a:ext cx="438912" cy="438912"/>
          </a:xfrm>
          <a:prstGeom prst="rect">
            <a:avLst/>
          </a:prstGeom>
        </p:spPr>
      </p:pic>
      <p:pic>
        <p:nvPicPr>
          <p:cNvPr id="20" name="Picture 19">
            <a:extLst>
              <a:ext uri="{FF2B5EF4-FFF2-40B4-BE49-F238E27FC236}">
                <a16:creationId xmlns:a16="http://schemas.microsoft.com/office/drawing/2014/main" id="{9D086BB0-4470-71C5-D1CF-D182BF54C48C}"/>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796447" y="2503953"/>
            <a:ext cx="438912" cy="438912"/>
          </a:xfrm>
          <a:prstGeom prst="rect">
            <a:avLst/>
          </a:prstGeom>
        </p:spPr>
      </p:pic>
      <p:pic>
        <p:nvPicPr>
          <p:cNvPr id="22" name="Picture 21">
            <a:extLst>
              <a:ext uri="{FF2B5EF4-FFF2-40B4-BE49-F238E27FC236}">
                <a16:creationId xmlns:a16="http://schemas.microsoft.com/office/drawing/2014/main" id="{278B4DC0-D7FE-AFAB-9A9D-BE9053837C95}"/>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790029" y="3388845"/>
            <a:ext cx="438912" cy="438912"/>
          </a:xfrm>
          <a:prstGeom prst="rect">
            <a:avLst/>
          </a:prstGeom>
        </p:spPr>
      </p:pic>
      <p:pic>
        <p:nvPicPr>
          <p:cNvPr id="24" name="Picture 23">
            <a:extLst>
              <a:ext uri="{FF2B5EF4-FFF2-40B4-BE49-F238E27FC236}">
                <a16:creationId xmlns:a16="http://schemas.microsoft.com/office/drawing/2014/main" id="{32F490D0-97ED-B603-E930-116DC365FB53}"/>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569760" y="5751677"/>
            <a:ext cx="438912" cy="438912"/>
          </a:xfrm>
          <a:prstGeom prst="rect">
            <a:avLst/>
          </a:prstGeom>
        </p:spPr>
      </p:pic>
      <p:pic>
        <p:nvPicPr>
          <p:cNvPr id="46" name="Picture 45">
            <a:extLst>
              <a:ext uri="{FF2B5EF4-FFF2-40B4-BE49-F238E27FC236}">
                <a16:creationId xmlns:a16="http://schemas.microsoft.com/office/drawing/2014/main" id="{C6DB512E-A352-D10E-84D1-0DFF100C9D76}"/>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784036" y="4756074"/>
            <a:ext cx="438912" cy="438912"/>
          </a:xfrm>
          <a:prstGeom prst="rect">
            <a:avLst/>
          </a:prstGeom>
        </p:spPr>
      </p:pic>
      <p:pic>
        <p:nvPicPr>
          <p:cNvPr id="47" name="Picture 46">
            <a:extLst>
              <a:ext uri="{FF2B5EF4-FFF2-40B4-BE49-F238E27FC236}">
                <a16:creationId xmlns:a16="http://schemas.microsoft.com/office/drawing/2014/main" id="{5EE2DAB2-BCD5-7325-20C2-40B637D00E0E}"/>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783574" y="6711479"/>
            <a:ext cx="438912" cy="438912"/>
          </a:xfrm>
          <a:prstGeom prst="rect">
            <a:avLst/>
          </a:prstGeom>
        </p:spPr>
      </p:pic>
      <p:pic>
        <p:nvPicPr>
          <p:cNvPr id="48" name="Picture 47">
            <a:extLst>
              <a:ext uri="{FF2B5EF4-FFF2-40B4-BE49-F238E27FC236}">
                <a16:creationId xmlns:a16="http://schemas.microsoft.com/office/drawing/2014/main" id="{6BEF7E0F-34DF-E3E4-58D3-6C57322865C3}"/>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790029" y="7624205"/>
            <a:ext cx="438912" cy="438912"/>
          </a:xfrm>
          <a:prstGeom prst="rect">
            <a:avLst/>
          </a:prstGeom>
        </p:spPr>
      </p:pic>
      <p:pic>
        <p:nvPicPr>
          <p:cNvPr id="49" name="Picture 48">
            <a:extLst>
              <a:ext uri="{FF2B5EF4-FFF2-40B4-BE49-F238E27FC236}">
                <a16:creationId xmlns:a16="http://schemas.microsoft.com/office/drawing/2014/main" id="{6A7EE1CF-F631-787C-6805-714291F57574}"/>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796447" y="8397588"/>
            <a:ext cx="438912" cy="438912"/>
          </a:xfrm>
          <a:prstGeom prst="rect">
            <a:avLst/>
          </a:prstGeom>
        </p:spPr>
      </p:pic>
    </p:spTree>
    <p:extLst>
      <p:ext uri="{BB962C8B-B14F-4D97-AF65-F5344CB8AC3E}">
        <p14:creationId xmlns:p14="http://schemas.microsoft.com/office/powerpoint/2010/main" val="1341843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Civil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3</a:t>
            </a:r>
            <a:endParaRPr lang="en-US" sz="800" dirty="0">
              <a:solidFill>
                <a:schemeClr val="bg1"/>
              </a:solidFill>
            </a:endParaRPr>
          </a:p>
        </p:txBody>
      </p:sp>
      <p:sp>
        <p:nvSpPr>
          <p:cNvPr id="19" name="TextBox 18">
            <a:extLst>
              <a:ext uri="{FF2B5EF4-FFF2-40B4-BE49-F238E27FC236}">
                <a16:creationId xmlns:a16="http://schemas.microsoft.com/office/drawing/2014/main" id="{D5AC315C-E495-23B9-97B3-98683B5DA2E3}"/>
              </a:ext>
            </a:extLst>
          </p:cNvPr>
          <p:cNvSpPr txBox="1"/>
          <p:nvPr/>
        </p:nvSpPr>
        <p:spPr>
          <a:xfrm>
            <a:off x="136416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20" name="TextBox 19">
            <a:extLst>
              <a:ext uri="{FF2B5EF4-FFF2-40B4-BE49-F238E27FC236}">
                <a16:creationId xmlns:a16="http://schemas.microsoft.com/office/drawing/2014/main" id="{D177DF62-BF9D-7C25-E9B5-E4BA901D4931}"/>
              </a:ext>
            </a:extLst>
          </p:cNvPr>
          <p:cNvSpPr txBox="1"/>
          <p:nvPr/>
        </p:nvSpPr>
        <p:spPr>
          <a:xfrm>
            <a:off x="1379400" y="476428"/>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Civil Engineering</a:t>
            </a:r>
            <a:endPar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52639B9B-5FAC-94B3-4F46-FC74A8D492DB}"/>
              </a:ext>
            </a:extLst>
          </p:cNvPr>
          <p:cNvSpPr txBox="1"/>
          <p:nvPr/>
        </p:nvSpPr>
        <p:spPr>
          <a:xfrm>
            <a:off x="-8366" y="1113275"/>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27" name="Round Diagonal Corner Rectangle 26">
            <a:extLst>
              <a:ext uri="{FF2B5EF4-FFF2-40B4-BE49-F238E27FC236}">
                <a16:creationId xmlns:a16="http://schemas.microsoft.com/office/drawing/2014/main" id="{D61A33BC-C4A5-9F44-BE5C-2240AF40DE49}"/>
              </a:ext>
              <a:ext uri="{C183D7F6-B498-43B3-948B-1728B52AA6E4}">
                <adec:decorative xmlns:adec="http://schemas.microsoft.com/office/drawing/2017/decorative" val="1"/>
              </a:ext>
            </a:extLst>
          </p:cNvPr>
          <p:cNvSpPr/>
          <p:nvPr/>
        </p:nvSpPr>
        <p:spPr>
          <a:xfrm rot="16200000">
            <a:off x="-120257" y="2083995"/>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8" name="Google Shape;187;p2">
            <a:extLst>
              <a:ext uri="{FF2B5EF4-FFF2-40B4-BE49-F238E27FC236}">
                <a16:creationId xmlns:a16="http://schemas.microsoft.com/office/drawing/2014/main" id="{09098AEF-70D1-2C49-8103-522CAEFD3794}"/>
              </a:ext>
            </a:extLst>
          </p:cNvPr>
          <p:cNvSpPr txBox="1"/>
          <p:nvPr/>
        </p:nvSpPr>
        <p:spPr>
          <a:xfrm rot="16200000">
            <a:off x="-63979" y="2151650"/>
            <a:ext cx="1013698" cy="307736"/>
          </a:xfrm>
          <a:prstGeom prst="rect">
            <a:avLst/>
          </a:prstGeom>
          <a:solidFill>
            <a:srgbClr val="363534"/>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5" name="Google Shape;188;p2">
            <a:extLst>
              <a:ext uri="{FF2B5EF4-FFF2-40B4-BE49-F238E27FC236}">
                <a16:creationId xmlns:a16="http://schemas.microsoft.com/office/drawing/2014/main" id="{3DABB247-8273-DA47-B49C-F888A0F5F1D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4098817585"/>
              </p:ext>
            </p:extLst>
          </p:nvPr>
        </p:nvGraphicFramePr>
        <p:xfrm>
          <a:off x="815449" y="1581337"/>
          <a:ext cx="6437376" cy="713858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4271131778"/>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623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437688">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Design and</a:t>
                      </a:r>
                      <a:b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b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Presentation*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13036500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kern="1200" dirty="0">
                          <a:solidFill>
                            <a:schemeClr val="tx1"/>
                          </a:solidFill>
                          <a:effectLst/>
                          <a:latin typeface="Calibri" panose="020F0502020204030204" pitchFamily="34" charset="0"/>
                          <a:ea typeface="+mn-ea"/>
                          <a:cs typeface="Calibri" panose="020F0502020204030204" pitchFamily="34" charset="0"/>
                        </a:rPr>
                        <a:t>Algebra I and at least one credit in a course from the Engineering career cluster</a:t>
                      </a:r>
                      <a:endPar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Principles of Applied Engineering</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4885087"/>
                  </a:ext>
                </a:extLst>
              </a:tr>
              <a:tr h="437688">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Mathematics*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13036700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II</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8652326"/>
                  </a:ext>
                </a:extLst>
              </a:tr>
              <a:tr h="437688">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Topographical Drafting</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N1300421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Architectural Design, Algebra I, </a:t>
                      </a:r>
                      <a:br>
                        <a:rPr lang="en-US" sz="900" dirty="0"/>
                      </a:br>
                      <a:r>
                        <a:rPr lang="en-US" sz="900" dirty="0"/>
                        <a:t>and Geometry</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28600" marR="0" lvl="0" indent="-228600" algn="ctr" rtl="0">
                        <a:spcBef>
                          <a:spcPts val="0"/>
                        </a:spcBef>
                        <a:spcAft>
                          <a:spcPts val="0"/>
                        </a:spcAft>
                        <a:buAutoNum type="arabicPeriod"/>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5938541"/>
                  </a:ext>
                </a:extLst>
              </a:tr>
              <a:tr h="437688">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Spatial Technology and Remote Sensing</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13027555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At least one credit in a course from the Information Technology career cluster</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Geographic Information Systems and Raster-Based Geographic </a:t>
                      </a:r>
                      <a:br>
                        <a:rPr lang="en-US" sz="900" dirty="0"/>
                      </a:br>
                      <a:r>
                        <a:rPr lang="en-US" sz="900" dirty="0"/>
                        <a:t>Information Systems</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37688">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Architectural Engineering*</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12756065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Civil Engineering I</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8372671"/>
                  </a:ext>
                </a:extLst>
              </a:tr>
              <a:tr h="437688">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Civil Engineering II</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12756055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Geometry and Civil Engineering I</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Introduction to Computer-Aided Design and Drafting</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4703148"/>
                  </a:ext>
                </a:extLst>
              </a:tr>
              <a:tr h="437688">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Programming for Engineers*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12756005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kern="1200" dirty="0">
                          <a:solidFill>
                            <a:schemeClr val="tx1"/>
                          </a:solidFill>
                          <a:effectLst/>
                          <a:latin typeface="Calibri" panose="020F0502020204030204" pitchFamily="34" charset="0"/>
                          <a:ea typeface="+mn-ea"/>
                          <a:cs typeface="Calibri" panose="020F0502020204030204" pitchFamily="34" charset="0"/>
                        </a:rPr>
                        <a:t>Algebra I and Principles of Applied Engineering, Physics for Engineering, Introduction to Computer-Aided Design and Drafting, or Introduction to Engineering Design</a:t>
                      </a:r>
                      <a:r>
                        <a:rPr lang="en-US" sz="900" b="0" i="0" dirty="0">
                          <a:effectLst/>
                          <a:latin typeface="Calibri" panose="020F0502020204030204" pitchFamily="34" charset="0"/>
                          <a:cs typeface="Calibri" panose="020F0502020204030204" pitchFamily="34" charset="0"/>
                        </a:rPr>
                        <a:t> </a:t>
                      </a: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36332421"/>
                  </a:ext>
                </a:extLst>
              </a:tr>
            </a:tbl>
          </a:graphicData>
        </a:graphic>
      </p:graphicFrame>
      <p:sp>
        <p:nvSpPr>
          <p:cNvPr id="53" name="TextBox 52">
            <a:extLst>
              <a:ext uri="{FF2B5EF4-FFF2-40B4-BE49-F238E27FC236}">
                <a16:creationId xmlns:a16="http://schemas.microsoft.com/office/drawing/2014/main" id="{4954C029-CBDD-DEBD-A0A0-3557D14A77BB}"/>
              </a:ext>
            </a:extLst>
          </p:cNvPr>
          <p:cNvSpPr txBox="1"/>
          <p:nvPr/>
        </p:nvSpPr>
        <p:spPr>
          <a:xfrm>
            <a:off x="719604" y="8691503"/>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51" name="Google Shape;195;p2">
            <a:extLst>
              <a:ext uri="{FF2B5EF4-FFF2-40B4-BE49-F238E27FC236}">
                <a16:creationId xmlns:a16="http://schemas.microsoft.com/office/drawing/2014/main" id="{249ECC7C-E9DB-577E-18D8-A98A8079AF9F}"/>
              </a:ext>
            </a:extLst>
          </p:cNvPr>
          <p:cNvSpPr txBox="1"/>
          <p:nvPr/>
        </p:nvSpPr>
        <p:spPr>
          <a:xfrm>
            <a:off x="0" y="9232238"/>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26" name="Google Shape;171;p1" descr="TEA Logo">
            <a:extLst>
              <a:ext uri="{FF2B5EF4-FFF2-40B4-BE49-F238E27FC236}">
                <a16:creationId xmlns:a16="http://schemas.microsoft.com/office/drawing/2014/main" id="{9C8DC846-7F2A-4DB3-7AE3-6F8EDA4EAFAD}"/>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52" name="TextBox 51">
            <a:extLst>
              <a:ext uri="{FF2B5EF4-FFF2-40B4-BE49-F238E27FC236}">
                <a16:creationId xmlns:a16="http://schemas.microsoft.com/office/drawing/2014/main" id="{29860C7E-70EF-E4C0-299F-49127FD187CD}"/>
              </a:ext>
            </a:extLst>
          </p:cNvPr>
          <p:cNvSpPr txBox="1"/>
          <p:nvPr/>
        </p:nvSpPr>
        <p:spPr>
          <a:xfrm>
            <a:off x="1055493" y="9601981"/>
            <a:ext cx="6318699" cy="394788"/>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Civil Engineering</a:t>
            </a:r>
          </a:p>
        </p:txBody>
      </p:sp>
      <p:pic>
        <p:nvPicPr>
          <p:cNvPr id="34" name="Picture 33">
            <a:extLst>
              <a:ext uri="{FF2B5EF4-FFF2-40B4-BE49-F238E27FC236}">
                <a16:creationId xmlns:a16="http://schemas.microsoft.com/office/drawing/2014/main" id="{CB923FF2-8EFB-EF42-A8D8-3019C6706F79}"/>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013939" y="4916964"/>
            <a:ext cx="438912" cy="438912"/>
          </a:xfrm>
          <a:prstGeom prst="rect">
            <a:avLst/>
          </a:prstGeom>
        </p:spPr>
      </p:pic>
      <p:pic>
        <p:nvPicPr>
          <p:cNvPr id="35" name="Picture 34">
            <a:extLst>
              <a:ext uri="{FF2B5EF4-FFF2-40B4-BE49-F238E27FC236}">
                <a16:creationId xmlns:a16="http://schemas.microsoft.com/office/drawing/2014/main" id="{557AC311-B238-A24E-ABAA-4B915571B631}"/>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570417" y="5894553"/>
            <a:ext cx="438912" cy="438912"/>
          </a:xfrm>
          <a:prstGeom prst="rect">
            <a:avLst/>
          </a:prstGeom>
        </p:spPr>
      </p:pic>
      <p:pic>
        <p:nvPicPr>
          <p:cNvPr id="13" name="Picture 12">
            <a:extLst>
              <a:ext uri="{FF2B5EF4-FFF2-40B4-BE49-F238E27FC236}">
                <a16:creationId xmlns:a16="http://schemas.microsoft.com/office/drawing/2014/main" id="{E2F89D44-73BF-58BD-7F8E-FB565354FACF}"/>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6013939" y="2211863"/>
            <a:ext cx="438912" cy="438912"/>
          </a:xfrm>
          <a:prstGeom prst="rect">
            <a:avLst/>
          </a:prstGeom>
        </p:spPr>
      </p:pic>
      <p:pic>
        <p:nvPicPr>
          <p:cNvPr id="15" name="Picture 14">
            <a:extLst>
              <a:ext uri="{FF2B5EF4-FFF2-40B4-BE49-F238E27FC236}">
                <a16:creationId xmlns:a16="http://schemas.microsoft.com/office/drawing/2014/main" id="{0B6C811F-5B65-DBDF-6390-451DFB8E23D3}"/>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575027" y="2212315"/>
            <a:ext cx="438912" cy="438912"/>
          </a:xfrm>
          <a:prstGeom prst="rect">
            <a:avLst/>
          </a:prstGeom>
        </p:spPr>
      </p:pic>
      <p:pic>
        <p:nvPicPr>
          <p:cNvPr id="54" name="Picture 53">
            <a:extLst>
              <a:ext uri="{FF2B5EF4-FFF2-40B4-BE49-F238E27FC236}">
                <a16:creationId xmlns:a16="http://schemas.microsoft.com/office/drawing/2014/main" id="{F9B024DF-1996-CA05-F059-BE10D9C49440}"/>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790673" y="3058901"/>
            <a:ext cx="438912" cy="438912"/>
          </a:xfrm>
          <a:prstGeom prst="rect">
            <a:avLst/>
          </a:prstGeom>
        </p:spPr>
      </p:pic>
      <p:pic>
        <p:nvPicPr>
          <p:cNvPr id="55" name="Picture 54">
            <a:extLst>
              <a:ext uri="{FF2B5EF4-FFF2-40B4-BE49-F238E27FC236}">
                <a16:creationId xmlns:a16="http://schemas.microsoft.com/office/drawing/2014/main" id="{96844AF9-D153-EF50-7C25-115DC7B0BD13}"/>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790673" y="3832452"/>
            <a:ext cx="438912" cy="438912"/>
          </a:xfrm>
          <a:prstGeom prst="rect">
            <a:avLst/>
          </a:prstGeom>
        </p:spPr>
      </p:pic>
      <p:pic>
        <p:nvPicPr>
          <p:cNvPr id="56" name="Picture 55">
            <a:extLst>
              <a:ext uri="{FF2B5EF4-FFF2-40B4-BE49-F238E27FC236}">
                <a16:creationId xmlns:a16="http://schemas.microsoft.com/office/drawing/2014/main" id="{33F4542A-5D6C-5335-BFD6-C9E6A3E1AAAE}"/>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571217" y="4916964"/>
            <a:ext cx="438912" cy="438912"/>
          </a:xfrm>
          <a:prstGeom prst="rect">
            <a:avLst/>
          </a:prstGeom>
        </p:spPr>
      </p:pic>
      <p:pic>
        <p:nvPicPr>
          <p:cNvPr id="57" name="Picture 56">
            <a:extLst>
              <a:ext uri="{FF2B5EF4-FFF2-40B4-BE49-F238E27FC236}">
                <a16:creationId xmlns:a16="http://schemas.microsoft.com/office/drawing/2014/main" id="{4B8E65DD-2643-7068-C78B-A39BB4E968C9}"/>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6013939" y="5894553"/>
            <a:ext cx="438912" cy="438912"/>
          </a:xfrm>
          <a:prstGeom prst="rect">
            <a:avLst/>
          </a:prstGeom>
        </p:spPr>
      </p:pic>
      <p:pic>
        <p:nvPicPr>
          <p:cNvPr id="58" name="Picture 57">
            <a:extLst>
              <a:ext uri="{FF2B5EF4-FFF2-40B4-BE49-F238E27FC236}">
                <a16:creationId xmlns:a16="http://schemas.microsoft.com/office/drawing/2014/main" id="{4838AA93-E96E-3173-4375-2E89CEF74AB0}"/>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794483" y="6696519"/>
            <a:ext cx="438912" cy="438912"/>
          </a:xfrm>
          <a:prstGeom prst="rect">
            <a:avLst/>
          </a:prstGeom>
        </p:spPr>
      </p:pic>
      <p:pic>
        <p:nvPicPr>
          <p:cNvPr id="59" name="Picture 58">
            <a:extLst>
              <a:ext uri="{FF2B5EF4-FFF2-40B4-BE49-F238E27FC236}">
                <a16:creationId xmlns:a16="http://schemas.microsoft.com/office/drawing/2014/main" id="{C9DB2371-7ABE-FE53-433F-70A5DDAAA0D3}"/>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5788094" y="7886044"/>
            <a:ext cx="438912" cy="438912"/>
          </a:xfrm>
          <a:prstGeom prst="rect">
            <a:avLst/>
          </a:prstGeom>
        </p:spPr>
      </p:pic>
    </p:spTree>
    <p:extLst>
      <p:ext uri="{BB962C8B-B14F-4D97-AF65-F5344CB8AC3E}">
        <p14:creationId xmlns:p14="http://schemas.microsoft.com/office/powerpoint/2010/main" val="1965481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Civil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4</a:t>
            </a:r>
            <a:endParaRPr lang="en-US" sz="800" dirty="0">
              <a:solidFill>
                <a:schemeClr val="bg1"/>
              </a:solidFill>
            </a:endParaRPr>
          </a:p>
        </p:txBody>
      </p:sp>
      <p:sp>
        <p:nvSpPr>
          <p:cNvPr id="40" name="TextBox 39">
            <a:extLst>
              <a:ext uri="{FF2B5EF4-FFF2-40B4-BE49-F238E27FC236}">
                <a16:creationId xmlns:a16="http://schemas.microsoft.com/office/drawing/2014/main" id="{26988665-2FDA-C4C5-A231-5F024A743797}"/>
              </a:ext>
            </a:extLst>
          </p:cNvPr>
          <p:cNvSpPr txBox="1"/>
          <p:nvPr/>
        </p:nvSpPr>
        <p:spPr>
          <a:xfrm>
            <a:off x="136416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2" name="TextBox 41">
            <a:extLst>
              <a:ext uri="{FF2B5EF4-FFF2-40B4-BE49-F238E27FC236}">
                <a16:creationId xmlns:a16="http://schemas.microsoft.com/office/drawing/2014/main" id="{74632438-18FC-A6F1-81BB-C7CC7765979A}"/>
              </a:ext>
            </a:extLst>
          </p:cNvPr>
          <p:cNvSpPr txBox="1"/>
          <p:nvPr/>
        </p:nvSpPr>
        <p:spPr>
          <a:xfrm>
            <a:off x="1379400" y="476428"/>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Civil Engineering</a:t>
            </a:r>
            <a:endPar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1B79EDB7-2905-6865-6340-E381B8433F68}"/>
              </a:ext>
            </a:extLst>
          </p:cNvPr>
          <p:cNvSpPr txBox="1"/>
          <p:nvPr/>
        </p:nvSpPr>
        <p:spPr>
          <a:xfrm>
            <a:off x="-8366" y="1113275"/>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31" name="Round Diagonal Corner Rectangle 30">
            <a:extLst>
              <a:ext uri="{FF2B5EF4-FFF2-40B4-BE49-F238E27FC236}">
                <a16:creationId xmlns:a16="http://schemas.microsoft.com/office/drawing/2014/main" id="{B4C78CC7-A0B3-3743-9060-AB97A1DC7B8E}"/>
              </a:ext>
              <a:ext uri="{C183D7F6-B498-43B3-948B-1728B52AA6E4}">
                <adec:decorative xmlns:adec="http://schemas.microsoft.com/office/drawing/2017/decorative" val="1"/>
              </a:ext>
            </a:extLst>
          </p:cNvPr>
          <p:cNvSpPr/>
          <p:nvPr/>
        </p:nvSpPr>
        <p:spPr>
          <a:xfrm rot="16200000">
            <a:off x="-121971" y="2065844"/>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2" name="Google Shape;187;p2">
            <a:extLst>
              <a:ext uri="{FF2B5EF4-FFF2-40B4-BE49-F238E27FC236}">
                <a16:creationId xmlns:a16="http://schemas.microsoft.com/office/drawing/2014/main" id="{EC6725D7-7796-024C-BE56-43295F5E13F0}"/>
              </a:ext>
            </a:extLst>
          </p:cNvPr>
          <p:cNvSpPr txBox="1"/>
          <p:nvPr/>
        </p:nvSpPr>
        <p:spPr>
          <a:xfrm rot="16200000">
            <a:off x="-77396" y="2131095"/>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3"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023008740"/>
              </p:ext>
            </p:extLst>
          </p:nvPr>
        </p:nvGraphicFramePr>
        <p:xfrm>
          <a:off x="812954" y="1583133"/>
          <a:ext cx="6437376" cy="6340151"/>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762613">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Advanced Engineering Design and Presentation*</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13036600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spc="-10" dirty="0">
                          <a:solidFill>
                            <a:srgbClr val="000000"/>
                          </a:solidFill>
                          <a:effectLst/>
                          <a:latin typeface="Calibri" panose="020F0502020204030204" pitchFamily="34" charset="0"/>
                          <a:ea typeface="Times New Roman" panose="02020603050405020304" pitchFamily="18" charset="0"/>
                        </a:rPr>
                        <a:t>Algebra I, Geometry, and Engineering Design and Presentation</a:t>
                      </a:r>
                      <a:r>
                        <a:rPr lang="en-US" sz="900" b="1" spc="-10" dirty="0">
                          <a:solidFill>
                            <a:srgbClr val="000000"/>
                          </a:solidFill>
                          <a:effectLst/>
                          <a:latin typeface="Calibri" panose="020F0502020204030204" pitchFamily="34" charset="0"/>
                          <a:ea typeface="Times New Roman" panose="02020603050405020304" pitchFamily="18" charset="0"/>
                        </a:rPr>
                        <a:t> </a:t>
                      </a: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kern="1200" dirty="0">
                          <a:solidFill>
                            <a:schemeClr val="tx1"/>
                          </a:solidFill>
                          <a:effectLst/>
                          <a:latin typeface="Calibri" panose="020F0502020204030204" pitchFamily="34" charset="0"/>
                          <a:ea typeface="+mn-ea"/>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98495057"/>
                  </a:ext>
                </a:extLst>
              </a:tr>
              <a:tr h="762613">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Design and Problem Solving*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13037300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kern="1200" dirty="0">
                          <a:solidFill>
                            <a:schemeClr val="tx1"/>
                          </a:solidFill>
                          <a:effectLst/>
                          <a:latin typeface="Calibri" panose="020F0502020204030204" pitchFamily="34" charset="0"/>
                          <a:ea typeface="+mn-ea"/>
                          <a:cs typeface="Calibri" panose="020F0502020204030204" pitchFamily="34" charset="0"/>
                        </a:rPr>
                        <a:t>Algebra I, Geometry, and at least one credit in a Level 2 or higher course in the Engineering career cluster</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dirty="0"/>
                        <a:t>Recommended Prerequisites: </a:t>
                      </a:r>
                      <a:r>
                        <a:rPr lang="en-US" sz="900" dirty="0">
                          <a:effectLst/>
                          <a:latin typeface="Calibri" panose="020F0502020204030204" pitchFamily="34" charset="0"/>
                          <a:ea typeface="Times New Roman" panose="02020603050405020304" pitchFamily="18" charset="0"/>
                        </a:rPr>
                        <a:t>Engineering Science, chemistry, or physics</a:t>
                      </a:r>
                      <a:r>
                        <a:rPr lang="en-US" sz="900" dirty="0">
                          <a:effectLst/>
                        </a:rPr>
                        <a:t> </a:t>
                      </a:r>
                      <a:r>
                        <a:rPr lang="en-US" sz="900" dirty="0"/>
                        <a:t>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Engineering Science, chemistry, or physis</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56780103"/>
                  </a:ext>
                </a:extLst>
              </a:tr>
              <a:tr h="628036">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Career and Technical Education Project-Based Capstone*</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First Time Taken:</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12701101 (1 credit)</a:t>
                      </a:r>
                      <a:endParaRPr lang="en-US" sz="800" b="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7828819"/>
                  </a:ext>
                </a:extLst>
              </a:tr>
              <a:tr h="1181297">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12756080  (2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12756090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000000"/>
                          </a:solidFill>
                          <a:effectLst/>
                          <a:latin typeface="Calibri" panose="020F0502020204030204" pitchFamily="34" charset="0"/>
                          <a:ea typeface="Times New Roman" panose="02020603050405020304" pitchFamily="18" charset="0"/>
                        </a:rPr>
                        <a:t>Algebra I and Geometry and a minimum of two credits with at least one course in a Level 2 or higher course from the Engineering career cluster</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45536538"/>
                  </a:ext>
                </a:extLst>
              </a:tr>
              <a:tr h="1435498">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Engineering + Extended Practicum in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12756085  (3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12756095  (3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000000"/>
                          </a:solidFill>
                          <a:effectLst/>
                          <a:latin typeface="Calibri" panose="020F0502020204030204" pitchFamily="34" charset="0"/>
                          <a:ea typeface="Times New Roman" panose="02020603050405020304" pitchFamily="18" charset="0"/>
                        </a:rPr>
                        <a:t>Algebra I and Geometry and a minimum of two credits with at least one course in a Level 2 or higher course from the Engineering career cluster</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3192633"/>
                  </a:ext>
                </a:extLst>
              </a:tr>
              <a:tr h="182880">
                <a:tc>
                  <a:txBody>
                    <a:bodyPr/>
                    <a:lstStyle/>
                    <a:p>
                      <a:pPr marL="0" marR="0">
                        <a:lnSpc>
                          <a:spcPct val="107000"/>
                        </a:lnSpc>
                        <a:spcBef>
                          <a:spcPts val="0"/>
                        </a:spcBef>
                        <a:spcAft>
                          <a:spcPts val="0"/>
                        </a:spcAft>
                      </a:pPr>
                      <a:r>
                        <a:rPr lang="en-US" sz="1000" b="1" i="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Continued on next page</a:t>
                      </a: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0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1000" b="0" i="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10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10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57941740"/>
                  </a:ext>
                </a:extLst>
              </a:tr>
            </a:tbl>
          </a:graphicData>
        </a:graphic>
      </p:graphicFrame>
      <p:sp>
        <p:nvSpPr>
          <p:cNvPr id="49" name="TextBox 48">
            <a:extLst>
              <a:ext uri="{FF2B5EF4-FFF2-40B4-BE49-F238E27FC236}">
                <a16:creationId xmlns:a16="http://schemas.microsoft.com/office/drawing/2014/main" id="{39337271-18D1-139E-7C9F-7ABC1AD4008C}"/>
              </a:ext>
            </a:extLst>
          </p:cNvPr>
          <p:cNvSpPr txBox="1"/>
          <p:nvPr/>
        </p:nvSpPr>
        <p:spPr>
          <a:xfrm>
            <a:off x="730748" y="8874806"/>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47" name="Google Shape;195;p2">
            <a:extLst>
              <a:ext uri="{FF2B5EF4-FFF2-40B4-BE49-F238E27FC236}">
                <a16:creationId xmlns:a16="http://schemas.microsoft.com/office/drawing/2014/main" id="{B3AC7AD2-39C2-A578-24C4-7704625931D4}"/>
              </a:ext>
            </a:extLst>
          </p:cNvPr>
          <p:cNvSpPr txBox="1"/>
          <p:nvPr/>
        </p:nvSpPr>
        <p:spPr>
          <a:xfrm>
            <a:off x="0" y="9232238"/>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46" name="Google Shape;171;p1" descr="TEA Logo">
            <a:extLst>
              <a:ext uri="{FF2B5EF4-FFF2-40B4-BE49-F238E27FC236}">
                <a16:creationId xmlns:a16="http://schemas.microsoft.com/office/drawing/2014/main" id="{D5C3801D-9C1E-F7D3-000E-28C99C5963E8}"/>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48" name="TextBox 47">
            <a:extLst>
              <a:ext uri="{FF2B5EF4-FFF2-40B4-BE49-F238E27FC236}">
                <a16:creationId xmlns:a16="http://schemas.microsoft.com/office/drawing/2014/main" id="{789FECF9-CB5B-6FBD-B978-3B562F170731}"/>
              </a:ext>
            </a:extLst>
          </p:cNvPr>
          <p:cNvSpPr txBox="1"/>
          <p:nvPr/>
        </p:nvSpPr>
        <p:spPr>
          <a:xfrm>
            <a:off x="1055493" y="9601981"/>
            <a:ext cx="6318699" cy="394788"/>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Civil Engineering</a:t>
            </a:r>
          </a:p>
        </p:txBody>
      </p:sp>
      <p:pic>
        <p:nvPicPr>
          <p:cNvPr id="4" name="Picture 3">
            <a:extLst>
              <a:ext uri="{FF2B5EF4-FFF2-40B4-BE49-F238E27FC236}">
                <a16:creationId xmlns:a16="http://schemas.microsoft.com/office/drawing/2014/main" id="{DC8C0248-8F90-3ABF-5FE1-6C17F94D1DA1}"/>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007229" y="3103093"/>
            <a:ext cx="438912" cy="438912"/>
          </a:xfrm>
          <a:prstGeom prst="rect">
            <a:avLst/>
          </a:prstGeom>
        </p:spPr>
      </p:pic>
      <p:pic>
        <p:nvPicPr>
          <p:cNvPr id="5" name="Picture 4">
            <a:extLst>
              <a:ext uri="{FF2B5EF4-FFF2-40B4-BE49-F238E27FC236}">
                <a16:creationId xmlns:a16="http://schemas.microsoft.com/office/drawing/2014/main" id="{6C2D33CC-2554-3E0A-3C75-C52456804488}"/>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566177" y="3104283"/>
            <a:ext cx="438912" cy="438912"/>
          </a:xfrm>
          <a:prstGeom prst="rect">
            <a:avLst/>
          </a:prstGeom>
        </p:spPr>
      </p:pic>
      <p:pic>
        <p:nvPicPr>
          <p:cNvPr id="28" name="Picture 27">
            <a:extLst>
              <a:ext uri="{FF2B5EF4-FFF2-40B4-BE49-F238E27FC236}">
                <a16:creationId xmlns:a16="http://schemas.microsoft.com/office/drawing/2014/main" id="{ECB24B6C-528F-8212-91DF-BD5A1AB5DF77}"/>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131415" y="5424795"/>
            <a:ext cx="438912" cy="438912"/>
          </a:xfrm>
          <a:prstGeom prst="rect">
            <a:avLst/>
          </a:prstGeom>
        </p:spPr>
      </p:pic>
      <p:pic>
        <p:nvPicPr>
          <p:cNvPr id="34" name="Picture 33">
            <a:extLst>
              <a:ext uri="{FF2B5EF4-FFF2-40B4-BE49-F238E27FC236}">
                <a16:creationId xmlns:a16="http://schemas.microsoft.com/office/drawing/2014/main" id="{E098204C-B6F9-6D79-70E7-B0F01F974E62}"/>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6010236" y="5424795"/>
            <a:ext cx="438912" cy="438912"/>
          </a:xfrm>
          <a:prstGeom prst="rect">
            <a:avLst/>
          </a:prstGeom>
        </p:spPr>
      </p:pic>
      <p:pic>
        <p:nvPicPr>
          <p:cNvPr id="35" name="Picture 34">
            <a:extLst>
              <a:ext uri="{FF2B5EF4-FFF2-40B4-BE49-F238E27FC236}">
                <a16:creationId xmlns:a16="http://schemas.microsoft.com/office/drawing/2014/main" id="{93EAA218-B8A6-2B5E-474B-DF42E0C4E9BA}"/>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6451181" y="5424795"/>
            <a:ext cx="438912" cy="438912"/>
          </a:xfrm>
          <a:prstGeom prst="rect">
            <a:avLst/>
          </a:prstGeom>
        </p:spPr>
      </p:pic>
      <p:pic>
        <p:nvPicPr>
          <p:cNvPr id="50" name="Picture 49">
            <a:extLst>
              <a:ext uri="{FF2B5EF4-FFF2-40B4-BE49-F238E27FC236}">
                <a16:creationId xmlns:a16="http://schemas.microsoft.com/office/drawing/2014/main" id="{675BF2A4-5F66-891E-A58B-E22AC0AF59CA}"/>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87773" y="2052009"/>
            <a:ext cx="438912" cy="438912"/>
          </a:xfrm>
          <a:prstGeom prst="rect">
            <a:avLst/>
          </a:prstGeom>
        </p:spPr>
      </p:pic>
      <p:pic>
        <p:nvPicPr>
          <p:cNvPr id="79" name="Picture 78">
            <a:extLst>
              <a:ext uri="{FF2B5EF4-FFF2-40B4-BE49-F238E27FC236}">
                <a16:creationId xmlns:a16="http://schemas.microsoft.com/office/drawing/2014/main" id="{6E8BB29F-1B88-41CF-AEA6-16D8F936B6BB}"/>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568317" y="5424795"/>
            <a:ext cx="438912" cy="438912"/>
          </a:xfrm>
          <a:prstGeom prst="rect">
            <a:avLst/>
          </a:prstGeom>
        </p:spPr>
      </p:pic>
      <p:pic>
        <p:nvPicPr>
          <p:cNvPr id="81" name="Picture 80">
            <a:extLst>
              <a:ext uri="{FF2B5EF4-FFF2-40B4-BE49-F238E27FC236}">
                <a16:creationId xmlns:a16="http://schemas.microsoft.com/office/drawing/2014/main" id="{C28D2314-25BC-2FF8-DA84-C37D7BBE37A4}"/>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051723" y="6674039"/>
            <a:ext cx="438912" cy="438912"/>
          </a:xfrm>
          <a:prstGeom prst="rect">
            <a:avLst/>
          </a:prstGeom>
        </p:spPr>
      </p:pic>
      <p:pic>
        <p:nvPicPr>
          <p:cNvPr id="82" name="Picture 81">
            <a:extLst>
              <a:ext uri="{FF2B5EF4-FFF2-40B4-BE49-F238E27FC236}">
                <a16:creationId xmlns:a16="http://schemas.microsoft.com/office/drawing/2014/main" id="{379CF41C-6C57-9912-F92F-2E5B9D40005E}"/>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930544" y="6674039"/>
            <a:ext cx="438912" cy="438912"/>
          </a:xfrm>
          <a:prstGeom prst="rect">
            <a:avLst/>
          </a:prstGeom>
        </p:spPr>
      </p:pic>
      <p:pic>
        <p:nvPicPr>
          <p:cNvPr id="83" name="Picture 82">
            <a:extLst>
              <a:ext uri="{FF2B5EF4-FFF2-40B4-BE49-F238E27FC236}">
                <a16:creationId xmlns:a16="http://schemas.microsoft.com/office/drawing/2014/main" id="{408E733A-9DBD-1F82-E4F1-84506C196E9F}"/>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6371489" y="6674039"/>
            <a:ext cx="438912" cy="438912"/>
          </a:xfrm>
          <a:prstGeom prst="rect">
            <a:avLst/>
          </a:prstGeom>
        </p:spPr>
      </p:pic>
      <p:pic>
        <p:nvPicPr>
          <p:cNvPr id="84" name="Picture 83">
            <a:extLst>
              <a:ext uri="{FF2B5EF4-FFF2-40B4-BE49-F238E27FC236}">
                <a16:creationId xmlns:a16="http://schemas.microsoft.com/office/drawing/2014/main" id="{A8D6C643-8C94-31D7-7175-4115201957BF}"/>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488625" y="6674039"/>
            <a:ext cx="438912" cy="438912"/>
          </a:xfrm>
          <a:prstGeom prst="rect">
            <a:avLst/>
          </a:prstGeom>
        </p:spPr>
      </p:pic>
      <p:grpSp>
        <p:nvGrpSpPr>
          <p:cNvPr id="85" name="Group 84">
            <a:extLst>
              <a:ext uri="{FF2B5EF4-FFF2-40B4-BE49-F238E27FC236}">
                <a16:creationId xmlns:a16="http://schemas.microsoft.com/office/drawing/2014/main" id="{B3A50CAD-DF37-8828-6BB8-3E2BE41443E5}"/>
              </a:ext>
              <a:ext uri="{C183D7F6-B498-43B3-948B-1728B52AA6E4}">
                <adec:decorative xmlns:adec="http://schemas.microsoft.com/office/drawing/2017/decorative" val="1"/>
              </a:ext>
            </a:extLst>
          </p:cNvPr>
          <p:cNvGrpSpPr/>
          <p:nvPr/>
        </p:nvGrpSpPr>
        <p:grpSpPr>
          <a:xfrm>
            <a:off x="5036571" y="4220671"/>
            <a:ext cx="1930214" cy="731480"/>
            <a:chOff x="5409532" y="3909978"/>
            <a:chExt cx="1930214" cy="731480"/>
          </a:xfrm>
        </p:grpSpPr>
        <p:pic>
          <p:nvPicPr>
            <p:cNvPr id="86" name="Picture 85" descr="Agriculture, Food and Natural Resources">
              <a:extLst>
                <a:ext uri="{FF2B5EF4-FFF2-40B4-BE49-F238E27FC236}">
                  <a16:creationId xmlns:a16="http://schemas.microsoft.com/office/drawing/2014/main" id="{D8FB9754-1B4C-DFCA-B302-3A41469CC72D}"/>
                </a:ext>
              </a:extLst>
            </p:cNvPr>
            <p:cNvPicPr>
              <a:picLocks noChangeAspect="1"/>
            </p:cNvPicPr>
            <p:nvPr/>
          </p:nvPicPr>
          <p:blipFill>
            <a:blip r:embed="rId12"/>
            <a:stretch>
              <a:fillRect/>
            </a:stretch>
          </p:blipFill>
          <p:spPr>
            <a:xfrm>
              <a:off x="5409532" y="3912372"/>
              <a:ext cx="384278" cy="384048"/>
            </a:xfrm>
            <a:prstGeom prst="rect">
              <a:avLst/>
            </a:prstGeom>
          </p:spPr>
        </p:pic>
        <p:pic>
          <p:nvPicPr>
            <p:cNvPr id="87" name="Picture 86" descr="Business, Marketing and Finance">
              <a:extLst>
                <a:ext uri="{FF2B5EF4-FFF2-40B4-BE49-F238E27FC236}">
                  <a16:creationId xmlns:a16="http://schemas.microsoft.com/office/drawing/2014/main" id="{680D17E4-ECF2-78E6-BA4D-7532DBEC1447}"/>
                </a:ext>
              </a:extLst>
            </p:cNvPr>
            <p:cNvPicPr>
              <a:picLocks noChangeAspect="1"/>
            </p:cNvPicPr>
            <p:nvPr/>
          </p:nvPicPr>
          <p:blipFill>
            <a:blip r:embed="rId13"/>
            <a:stretch>
              <a:fillRect/>
            </a:stretch>
          </p:blipFill>
          <p:spPr>
            <a:xfrm>
              <a:off x="6180913" y="3911921"/>
              <a:ext cx="384278" cy="384048"/>
            </a:xfrm>
            <a:prstGeom prst="rect">
              <a:avLst/>
            </a:prstGeom>
          </p:spPr>
        </p:pic>
        <p:pic>
          <p:nvPicPr>
            <p:cNvPr id="88" name="Picture 87" descr="Education and Training">
              <a:extLst>
                <a:ext uri="{FF2B5EF4-FFF2-40B4-BE49-F238E27FC236}">
                  <a16:creationId xmlns:a16="http://schemas.microsoft.com/office/drawing/2014/main" id="{1CE98573-776D-3E1B-679A-8EE70049D66A}"/>
                </a:ext>
              </a:extLst>
            </p:cNvPr>
            <p:cNvPicPr>
              <a:picLocks noChangeAspect="1"/>
            </p:cNvPicPr>
            <p:nvPr/>
          </p:nvPicPr>
          <p:blipFill>
            <a:blip r:embed="rId14"/>
            <a:stretch>
              <a:fillRect/>
            </a:stretch>
          </p:blipFill>
          <p:spPr>
            <a:xfrm>
              <a:off x="6568951" y="3910688"/>
              <a:ext cx="384278" cy="384048"/>
            </a:xfrm>
            <a:prstGeom prst="rect">
              <a:avLst/>
            </a:prstGeom>
          </p:spPr>
        </p:pic>
        <p:pic>
          <p:nvPicPr>
            <p:cNvPr id="89" name="Picture 88" descr="Energy">
              <a:extLst>
                <a:ext uri="{FF2B5EF4-FFF2-40B4-BE49-F238E27FC236}">
                  <a16:creationId xmlns:a16="http://schemas.microsoft.com/office/drawing/2014/main" id="{3E0FB51C-E36D-D1A6-D3A8-8388B3137075}"/>
                </a:ext>
              </a:extLst>
            </p:cNvPr>
            <p:cNvPicPr>
              <a:picLocks noChangeAspect="1"/>
            </p:cNvPicPr>
            <p:nvPr/>
          </p:nvPicPr>
          <p:blipFill>
            <a:blip r:embed="rId9"/>
            <a:stretch>
              <a:fillRect/>
            </a:stretch>
          </p:blipFill>
          <p:spPr>
            <a:xfrm>
              <a:off x="6955468" y="3909978"/>
              <a:ext cx="384278" cy="384048"/>
            </a:xfrm>
            <a:prstGeom prst="rect">
              <a:avLst/>
            </a:prstGeom>
          </p:spPr>
        </p:pic>
        <p:pic>
          <p:nvPicPr>
            <p:cNvPr id="90" name="Picture 89" descr="Health Science">
              <a:extLst>
                <a:ext uri="{FF2B5EF4-FFF2-40B4-BE49-F238E27FC236}">
                  <a16:creationId xmlns:a16="http://schemas.microsoft.com/office/drawing/2014/main" id="{ADF89AC0-368A-0764-B003-FA19A194AE9F}"/>
                </a:ext>
              </a:extLst>
            </p:cNvPr>
            <p:cNvPicPr>
              <a:picLocks noChangeAspect="1"/>
            </p:cNvPicPr>
            <p:nvPr/>
          </p:nvPicPr>
          <p:blipFill>
            <a:blip r:embed="rId10"/>
            <a:stretch>
              <a:fillRect/>
            </a:stretch>
          </p:blipFill>
          <p:spPr>
            <a:xfrm>
              <a:off x="5809582" y="4253354"/>
              <a:ext cx="384278" cy="384048"/>
            </a:xfrm>
            <a:prstGeom prst="rect">
              <a:avLst/>
            </a:prstGeom>
          </p:spPr>
        </p:pic>
        <p:pic>
          <p:nvPicPr>
            <p:cNvPr id="91" name="Picture 90" descr="Human Services">
              <a:extLst>
                <a:ext uri="{FF2B5EF4-FFF2-40B4-BE49-F238E27FC236}">
                  <a16:creationId xmlns:a16="http://schemas.microsoft.com/office/drawing/2014/main" id="{CB15C440-9D66-EB53-A739-4CDA1B602AD1}"/>
                </a:ext>
              </a:extLst>
            </p:cNvPr>
            <p:cNvPicPr>
              <a:picLocks noChangeAspect="1"/>
            </p:cNvPicPr>
            <p:nvPr/>
          </p:nvPicPr>
          <p:blipFill>
            <a:blip r:embed="rId15"/>
            <a:stretch>
              <a:fillRect/>
            </a:stretch>
          </p:blipFill>
          <p:spPr>
            <a:xfrm>
              <a:off x="6192510" y="4251432"/>
              <a:ext cx="384278" cy="384048"/>
            </a:xfrm>
            <a:prstGeom prst="rect">
              <a:avLst/>
            </a:prstGeom>
          </p:spPr>
        </p:pic>
        <p:pic>
          <p:nvPicPr>
            <p:cNvPr id="92" name="Picture 91" descr="Information Technology">
              <a:extLst>
                <a:ext uri="{FF2B5EF4-FFF2-40B4-BE49-F238E27FC236}">
                  <a16:creationId xmlns:a16="http://schemas.microsoft.com/office/drawing/2014/main" id="{710A0CF8-0AF3-1D42-D703-C66C8D9D6238}"/>
                </a:ext>
              </a:extLst>
            </p:cNvPr>
            <p:cNvPicPr>
              <a:picLocks noChangeAspect="1"/>
            </p:cNvPicPr>
            <p:nvPr/>
          </p:nvPicPr>
          <p:blipFill>
            <a:blip r:embed="rId11"/>
            <a:stretch>
              <a:fillRect/>
            </a:stretch>
          </p:blipFill>
          <p:spPr>
            <a:xfrm>
              <a:off x="6574089" y="4253186"/>
              <a:ext cx="384278" cy="384048"/>
            </a:xfrm>
            <a:prstGeom prst="rect">
              <a:avLst/>
            </a:prstGeom>
          </p:spPr>
        </p:pic>
        <p:pic>
          <p:nvPicPr>
            <p:cNvPr id="93" name="Picture 92" descr="Law and Public Service">
              <a:extLst>
                <a:ext uri="{FF2B5EF4-FFF2-40B4-BE49-F238E27FC236}">
                  <a16:creationId xmlns:a16="http://schemas.microsoft.com/office/drawing/2014/main" id="{59738DBD-1C89-2884-06D7-985869534D46}"/>
                </a:ext>
              </a:extLst>
            </p:cNvPr>
            <p:cNvPicPr>
              <a:picLocks noChangeAspect="1"/>
            </p:cNvPicPr>
            <p:nvPr/>
          </p:nvPicPr>
          <p:blipFill>
            <a:blip r:embed="rId16"/>
            <a:stretch>
              <a:fillRect/>
            </a:stretch>
          </p:blipFill>
          <p:spPr>
            <a:xfrm>
              <a:off x="6953975" y="4250511"/>
              <a:ext cx="384278" cy="384048"/>
            </a:xfrm>
            <a:prstGeom prst="rect">
              <a:avLst/>
            </a:prstGeom>
          </p:spPr>
        </p:pic>
        <p:pic>
          <p:nvPicPr>
            <p:cNvPr id="94" name="Picture 93" descr="Architecture and Construction">
              <a:extLst>
                <a:ext uri="{FF2B5EF4-FFF2-40B4-BE49-F238E27FC236}">
                  <a16:creationId xmlns:a16="http://schemas.microsoft.com/office/drawing/2014/main" id="{9EFC596D-8676-9886-F947-EC570D90762C}"/>
                </a:ext>
              </a:extLst>
            </p:cNvPr>
            <p:cNvPicPr>
              <a:picLocks noChangeAspect="1"/>
            </p:cNvPicPr>
            <p:nvPr/>
          </p:nvPicPr>
          <p:blipFill>
            <a:blip r:embed="rId17"/>
            <a:stretch>
              <a:fillRect/>
            </a:stretch>
          </p:blipFill>
          <p:spPr>
            <a:xfrm>
              <a:off x="5799338" y="3911146"/>
              <a:ext cx="384048" cy="384048"/>
            </a:xfrm>
            <a:prstGeom prst="rect">
              <a:avLst/>
            </a:prstGeom>
          </p:spPr>
        </p:pic>
        <p:pic>
          <p:nvPicPr>
            <p:cNvPr id="95" name="Picture 94" descr="Engineering&#10;">
              <a:extLst>
                <a:ext uri="{FF2B5EF4-FFF2-40B4-BE49-F238E27FC236}">
                  <a16:creationId xmlns:a16="http://schemas.microsoft.com/office/drawing/2014/main" id="{F652ECEC-FA79-6049-38D4-D78AF4A6C470}"/>
                </a:ext>
              </a:extLst>
            </p:cNvPr>
            <p:cNvPicPr>
              <a:picLocks noChangeAspect="1"/>
            </p:cNvPicPr>
            <p:nvPr/>
          </p:nvPicPr>
          <p:blipFill>
            <a:blip r:embed="rId8"/>
            <a:stretch>
              <a:fillRect/>
            </a:stretch>
          </p:blipFill>
          <p:spPr>
            <a:xfrm>
              <a:off x="5423295" y="4257410"/>
              <a:ext cx="384048" cy="384048"/>
            </a:xfrm>
            <a:prstGeom prst="rect">
              <a:avLst/>
            </a:prstGeom>
          </p:spPr>
        </p:pic>
      </p:grpSp>
    </p:spTree>
    <p:extLst>
      <p:ext uri="{BB962C8B-B14F-4D97-AF65-F5344CB8AC3E}">
        <p14:creationId xmlns:p14="http://schemas.microsoft.com/office/powerpoint/2010/main" val="1935314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Civil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5</a:t>
            </a:r>
            <a:endParaRPr lang="en-US" sz="800" dirty="0">
              <a:solidFill>
                <a:schemeClr val="bg1"/>
              </a:solidFill>
            </a:endParaRPr>
          </a:p>
        </p:txBody>
      </p:sp>
      <p:sp>
        <p:nvSpPr>
          <p:cNvPr id="40" name="TextBox 39">
            <a:extLst>
              <a:ext uri="{FF2B5EF4-FFF2-40B4-BE49-F238E27FC236}">
                <a16:creationId xmlns:a16="http://schemas.microsoft.com/office/drawing/2014/main" id="{26988665-2FDA-C4C5-A231-5F024A743797}"/>
              </a:ext>
            </a:extLst>
          </p:cNvPr>
          <p:cNvSpPr txBox="1"/>
          <p:nvPr/>
        </p:nvSpPr>
        <p:spPr>
          <a:xfrm>
            <a:off x="136416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2" name="TextBox 41">
            <a:extLst>
              <a:ext uri="{FF2B5EF4-FFF2-40B4-BE49-F238E27FC236}">
                <a16:creationId xmlns:a16="http://schemas.microsoft.com/office/drawing/2014/main" id="{74632438-18FC-A6F1-81BB-C7CC7765979A}"/>
              </a:ext>
            </a:extLst>
          </p:cNvPr>
          <p:cNvSpPr txBox="1"/>
          <p:nvPr/>
        </p:nvSpPr>
        <p:spPr>
          <a:xfrm>
            <a:off x="1379400" y="476428"/>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Civil Engineering</a:t>
            </a:r>
            <a:endPar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1B79EDB7-2905-6865-6340-E381B8433F68}"/>
              </a:ext>
            </a:extLst>
          </p:cNvPr>
          <p:cNvSpPr txBox="1"/>
          <p:nvPr/>
        </p:nvSpPr>
        <p:spPr>
          <a:xfrm>
            <a:off x="-8366" y="1113275"/>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31" name="Round Diagonal Corner Rectangle 30">
            <a:extLst>
              <a:ext uri="{FF2B5EF4-FFF2-40B4-BE49-F238E27FC236}">
                <a16:creationId xmlns:a16="http://schemas.microsoft.com/office/drawing/2014/main" id="{B4C78CC7-A0B3-3743-9060-AB97A1DC7B8E}"/>
              </a:ext>
              <a:ext uri="{C183D7F6-B498-43B3-948B-1728B52AA6E4}">
                <adec:decorative xmlns:adec="http://schemas.microsoft.com/office/drawing/2017/decorative" val="1"/>
              </a:ext>
            </a:extLst>
          </p:cNvPr>
          <p:cNvSpPr/>
          <p:nvPr/>
        </p:nvSpPr>
        <p:spPr>
          <a:xfrm rot="16200000">
            <a:off x="-121971" y="2065844"/>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2" name="Google Shape;187;p2">
            <a:extLst>
              <a:ext uri="{FF2B5EF4-FFF2-40B4-BE49-F238E27FC236}">
                <a16:creationId xmlns:a16="http://schemas.microsoft.com/office/drawing/2014/main" id="{EC6725D7-7796-024C-BE56-43295F5E13F0}"/>
              </a:ext>
            </a:extLst>
          </p:cNvPr>
          <p:cNvSpPr txBox="1"/>
          <p:nvPr/>
        </p:nvSpPr>
        <p:spPr>
          <a:xfrm rot="16200000">
            <a:off x="-77396" y="2131095"/>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3"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740929003"/>
              </p:ext>
            </p:extLst>
          </p:nvPr>
        </p:nvGraphicFramePr>
        <p:xfrm>
          <a:off x="812954" y="1583133"/>
          <a:ext cx="6437376" cy="3872875"/>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445652">
                <a:tc>
                  <a:txBody>
                    <a:bodyPr/>
                    <a:lstStyle/>
                    <a:p>
                      <a:pPr marL="0" marR="0">
                        <a:lnSpc>
                          <a:spcPct val="107000"/>
                        </a:lnSpc>
                        <a:spcBef>
                          <a:spcPts val="0"/>
                        </a:spcBef>
                        <a:spcAft>
                          <a:spcPts val="0"/>
                        </a:spcAft>
                      </a:pPr>
                      <a:r>
                        <a:rPr lang="en-US" sz="1100" b="1" kern="1200" dirty="0">
                          <a:solidFill>
                            <a:srgbClr val="012169"/>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7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12701121 (2 credits)</a:t>
                      </a:r>
                      <a:endParaRPr lang="en-US" sz="11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endParaRPr lang="en-US" sz="900" b="1"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endParaRPr>
                    </a:p>
                    <a:p>
                      <a:pPr marL="0" marR="0">
                        <a:lnSpc>
                          <a:spcPct val="107000"/>
                        </a:lnSpc>
                        <a:spcBef>
                          <a:spcPts val="0"/>
                        </a:spcBef>
                        <a:spcAft>
                          <a:spcPts val="0"/>
                        </a:spcAft>
                      </a:pPr>
                      <a:r>
                        <a:rPr lang="en-US" sz="900" b="1"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rPr>
                        <a:t>Prerequisites</a:t>
                      </a:r>
                      <a:r>
                        <a:rPr lang="en-US" sz="900"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rPr>
                        <a:t>: </a:t>
                      </a:r>
                      <a:r>
                        <a:rPr lang="en-US" sz="900" kern="1200" dirty="0">
                          <a:solidFill>
                            <a:srgbClr val="000000"/>
                          </a:solidFill>
                          <a:effectLst/>
                          <a:latin typeface="Calibri" panose="020F0502020204030204" pitchFamily="34" charset="0"/>
                          <a:ea typeface="Open Sans Light" panose="020B0306030504020204" pitchFamily="34" charset="0"/>
                          <a:cs typeface="Times New Roman" panose="02020603050405020304" pitchFamily="18" charset="0"/>
                        </a:rPr>
                        <a:t>A</a:t>
                      </a: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 least one Level 2 </a:t>
                      </a:r>
                    </a:p>
                    <a:p>
                      <a:pPr marL="0" marR="0">
                        <a:lnSpc>
                          <a:spcPct val="107000"/>
                        </a:lnSpc>
                        <a:spcBef>
                          <a:spcPts val="0"/>
                        </a:spcBef>
                        <a:spcAft>
                          <a:spcPts val="0"/>
                        </a:spcAft>
                      </a:pP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or higher CTE course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900" b="1"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Corequisites: </a:t>
                      </a:r>
                      <a:r>
                        <a:rPr lang="en-US" sz="9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p>
                    <a:p>
                      <a:pPr marL="0" marR="0" lvl="0" indent="0" algn="l" rtl="0">
                        <a:spcBef>
                          <a:spcPts val="0"/>
                        </a:spcBef>
                        <a:spcAft>
                          <a:spcPts val="0"/>
                        </a:spcAft>
                        <a:buClr>
                          <a:schemeClr val="dk1"/>
                        </a:buClr>
                        <a:buSzPts val="1000"/>
                        <a:buFont typeface="Calibri"/>
                        <a:buNone/>
                      </a:pP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57941740"/>
                  </a:ext>
                </a:extLst>
              </a:tr>
              <a:tr h="445652">
                <a:tc>
                  <a:txBody>
                    <a:bodyPr/>
                    <a:lstStyle/>
                    <a:p>
                      <a:pPr marL="0" marR="0">
                        <a:lnSpc>
                          <a:spcPct val="107000"/>
                        </a:lnSpc>
                        <a:spcBef>
                          <a:spcPts val="0"/>
                        </a:spcBef>
                        <a:spcAft>
                          <a:spcPts val="0"/>
                        </a:spcAft>
                      </a:pPr>
                      <a:r>
                        <a:rPr lang="en-US" sz="1100" b="1" kern="1200" dirty="0">
                          <a:solidFill>
                            <a:srgbClr val="012169"/>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 + Extended Career Preparation*</a:t>
                      </a:r>
                    </a:p>
                    <a:p>
                      <a:pPr marL="0" marR="0">
                        <a:lnSpc>
                          <a:spcPct val="107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7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12701141 (3 credits)</a:t>
                      </a:r>
                      <a:endParaRPr lang="en-US" sz="11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900" b="1" kern="1200" dirty="0">
                          <a:solidFill>
                            <a:srgbClr val="000000"/>
                          </a:solidFill>
                          <a:effectLst/>
                          <a:latin typeface="Calibri" panose="020F0502020204030204" pitchFamily="34" charset="0"/>
                          <a:ea typeface="Open Sans ExtraBold" panose="020B0906030804020204" pitchFamily="34" charset="0"/>
                          <a:cs typeface="Calibri" panose="020F0502020204030204" pitchFamily="34" charset="0"/>
                        </a:rPr>
                        <a:t>Prerequisites: </a:t>
                      </a:r>
                      <a:r>
                        <a:rPr lang="en-US" sz="900" b="0" kern="1200" dirty="0">
                          <a:solidFill>
                            <a:srgbClr val="000000"/>
                          </a:solidFill>
                          <a:effectLst/>
                          <a:latin typeface="Calibri" panose="020F0502020204030204" pitchFamily="34" charset="0"/>
                          <a:ea typeface="Open Sans ExtraBold" panose="020B0906030804020204" pitchFamily="34" charset="0"/>
                          <a:cs typeface="Times New Roman" panose="02020603050405020304" pitchFamily="18" charset="0"/>
                        </a:rPr>
                        <a:t>A</a:t>
                      </a: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 least one Level 2 </a:t>
                      </a:r>
                    </a:p>
                    <a:p>
                      <a:pPr marL="0" marR="0">
                        <a:lnSpc>
                          <a:spcPct val="107000"/>
                        </a:lnSpc>
                        <a:spcBef>
                          <a:spcPts val="0"/>
                        </a:spcBef>
                        <a:spcAft>
                          <a:spcPts val="0"/>
                        </a:spcAft>
                      </a:pP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or higher CTE course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900" b="1" kern="1200" dirty="0">
                          <a:solidFill>
                            <a:schemeClr val="tx2"/>
                          </a:solidFill>
                          <a:effectLst/>
                          <a:latin typeface="Calibri" panose="020F0502020204030204" pitchFamily="34" charset="0"/>
                          <a:ea typeface="Open Sans ExtraBold" panose="020B0906030804020204" pitchFamily="34" charset="0"/>
                          <a:cs typeface="Calibri" panose="020F0502020204030204" pitchFamily="34" charset="0"/>
                        </a:rPr>
                        <a:t>Corequisites: </a:t>
                      </a:r>
                      <a:r>
                        <a:rPr lang="en-US" sz="9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R="228600"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379794"/>
                  </a:ext>
                </a:extLst>
              </a:tr>
              <a:tr h="445652">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Scientific Research and Design*</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13037200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endPar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212529"/>
                          </a:solidFill>
                          <a:effectLst/>
                          <a:latin typeface="Calibri" panose="020F0502020204030204" pitchFamily="34" charset="0"/>
                          <a:ea typeface="Times New Roman" panose="02020603050405020304" pitchFamily="18" charset="0"/>
                        </a:rPr>
                        <a:t>Biology, and one credit of the following: Physics for Engineering, chemistry, Integrated Physics and Chemistry (IPC), or physics</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p>
                    <a:p>
                      <a:pPr marL="0" marR="0" lvl="0" indent="0" algn="l" rtl="0">
                        <a:spcBef>
                          <a:spcPts val="0"/>
                        </a:spcBef>
                        <a:spcAft>
                          <a:spcPts val="0"/>
                        </a:spcAft>
                        <a:buClr>
                          <a:schemeClr val="dk1"/>
                        </a:buClr>
                        <a:buSzPts val="1000"/>
                        <a:buFont typeface="Calibri"/>
                        <a:buNone/>
                      </a:pP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2116601"/>
                  </a:ext>
                </a:extLst>
              </a:tr>
            </a:tbl>
          </a:graphicData>
        </a:graphic>
      </p:graphicFrame>
      <p:sp>
        <p:nvSpPr>
          <p:cNvPr id="14" name="TextBox 13">
            <a:extLst>
              <a:ext uri="{FF2B5EF4-FFF2-40B4-BE49-F238E27FC236}">
                <a16:creationId xmlns:a16="http://schemas.microsoft.com/office/drawing/2014/main" id="{DFCD7EDB-090C-08D8-8582-A3DEDB016B66}"/>
              </a:ext>
            </a:extLst>
          </p:cNvPr>
          <p:cNvSpPr txBox="1"/>
          <p:nvPr/>
        </p:nvSpPr>
        <p:spPr>
          <a:xfrm>
            <a:off x="764321" y="5444706"/>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Civil Engineering</a:t>
            </a:r>
          </a:p>
        </p:txBody>
      </p:sp>
      <p:sp>
        <p:nvSpPr>
          <p:cNvPr id="8" name="Google Shape;195;p2">
            <a:extLst>
              <a:ext uri="{FF2B5EF4-FFF2-40B4-BE49-F238E27FC236}">
                <a16:creationId xmlns:a16="http://schemas.microsoft.com/office/drawing/2014/main" id="{986F7125-1E6C-654C-245E-4CA41E51EEE0}"/>
              </a:ext>
            </a:extLst>
          </p:cNvPr>
          <p:cNvSpPr txBox="1"/>
          <p:nvPr/>
        </p:nvSpPr>
        <p:spPr>
          <a:xfrm>
            <a:off x="0" y="9232238"/>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2" name="Google Shape;171;p1" descr="TEA Logo">
            <a:extLst>
              <a:ext uri="{FF2B5EF4-FFF2-40B4-BE49-F238E27FC236}">
                <a16:creationId xmlns:a16="http://schemas.microsoft.com/office/drawing/2014/main" id="{6BCFC7E1-5215-B774-DD55-A986D9187A73}"/>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13" name="TextBox 12">
            <a:extLst>
              <a:ext uri="{FF2B5EF4-FFF2-40B4-BE49-F238E27FC236}">
                <a16:creationId xmlns:a16="http://schemas.microsoft.com/office/drawing/2014/main" id="{0C22E683-4A6A-44EC-C8C7-1E557B4A075D}"/>
              </a:ext>
            </a:extLst>
          </p:cNvPr>
          <p:cNvSpPr txBox="1"/>
          <p:nvPr/>
        </p:nvSpPr>
        <p:spPr>
          <a:xfrm>
            <a:off x="1055493" y="9601981"/>
            <a:ext cx="6318699" cy="394788"/>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B11A02FD-5368-6A7D-675E-7ABEFFC83C4B}"/>
              </a:ext>
              <a:ext uri="{C183D7F6-B498-43B3-948B-1728B52AA6E4}">
                <adec:decorative xmlns:adec="http://schemas.microsoft.com/office/drawing/2017/decorative" val="1"/>
              </a:ext>
            </a:extLst>
          </p:cNvPr>
          <p:cNvGrpSpPr/>
          <p:nvPr/>
        </p:nvGrpSpPr>
        <p:grpSpPr>
          <a:xfrm>
            <a:off x="5355542" y="4413466"/>
            <a:ext cx="1175122" cy="722689"/>
            <a:chOff x="5889162" y="8464263"/>
            <a:chExt cx="1175122" cy="722689"/>
          </a:xfrm>
        </p:grpSpPr>
        <p:pic>
          <p:nvPicPr>
            <p:cNvPr id="61" name="Picture 60" descr="Agriculture, Food and Natural Resources">
              <a:extLst>
                <a:ext uri="{FF2B5EF4-FFF2-40B4-BE49-F238E27FC236}">
                  <a16:creationId xmlns:a16="http://schemas.microsoft.com/office/drawing/2014/main" id="{F6CF632E-3E93-EE52-22ED-3D9A4BA21FBB}"/>
                </a:ext>
              </a:extLst>
            </p:cNvPr>
            <p:cNvPicPr>
              <a:picLocks noChangeAspect="1"/>
            </p:cNvPicPr>
            <p:nvPr/>
          </p:nvPicPr>
          <p:blipFill>
            <a:blip r:embed="rId8"/>
            <a:stretch>
              <a:fillRect/>
            </a:stretch>
          </p:blipFill>
          <p:spPr>
            <a:xfrm>
              <a:off x="5889162" y="8464263"/>
              <a:ext cx="384013" cy="384048"/>
            </a:xfrm>
            <a:prstGeom prst="rect">
              <a:avLst/>
            </a:prstGeom>
          </p:spPr>
        </p:pic>
        <p:pic>
          <p:nvPicPr>
            <p:cNvPr id="62" name="Picture 61" descr="Energy">
              <a:extLst>
                <a:ext uri="{FF2B5EF4-FFF2-40B4-BE49-F238E27FC236}">
                  <a16:creationId xmlns:a16="http://schemas.microsoft.com/office/drawing/2014/main" id="{D70B30B9-F6AD-8F35-A8A4-87A8779CB7EC}"/>
                </a:ext>
              </a:extLst>
            </p:cNvPr>
            <p:cNvPicPr>
              <a:picLocks noChangeAspect="1"/>
            </p:cNvPicPr>
            <p:nvPr/>
          </p:nvPicPr>
          <p:blipFill>
            <a:blip r:embed="rId9"/>
            <a:stretch>
              <a:fillRect/>
            </a:stretch>
          </p:blipFill>
          <p:spPr>
            <a:xfrm>
              <a:off x="6275799" y="8464263"/>
              <a:ext cx="384013" cy="384048"/>
            </a:xfrm>
            <a:prstGeom prst="rect">
              <a:avLst/>
            </a:prstGeom>
          </p:spPr>
        </p:pic>
        <p:pic>
          <p:nvPicPr>
            <p:cNvPr id="63" name="Picture 62" descr="Engineering&#10;">
              <a:extLst>
                <a:ext uri="{FF2B5EF4-FFF2-40B4-BE49-F238E27FC236}">
                  <a16:creationId xmlns:a16="http://schemas.microsoft.com/office/drawing/2014/main" id="{714B20A6-EE87-C005-3D94-EE53B36B898B}"/>
                </a:ext>
              </a:extLst>
            </p:cNvPr>
            <p:cNvPicPr>
              <a:picLocks noChangeAspect="1"/>
            </p:cNvPicPr>
            <p:nvPr/>
          </p:nvPicPr>
          <p:blipFill>
            <a:blip r:embed="rId10"/>
            <a:stretch>
              <a:fillRect/>
            </a:stretch>
          </p:blipFill>
          <p:spPr>
            <a:xfrm>
              <a:off x="6660899" y="8465102"/>
              <a:ext cx="403385" cy="384048"/>
            </a:xfrm>
            <a:prstGeom prst="rect">
              <a:avLst/>
            </a:prstGeom>
          </p:spPr>
        </p:pic>
        <p:pic>
          <p:nvPicPr>
            <p:cNvPr id="64" name="Picture 63" descr="Health Science">
              <a:extLst>
                <a:ext uri="{FF2B5EF4-FFF2-40B4-BE49-F238E27FC236}">
                  <a16:creationId xmlns:a16="http://schemas.microsoft.com/office/drawing/2014/main" id="{18F4D364-42B4-EBA1-179D-0C69ECE49C55}"/>
                </a:ext>
              </a:extLst>
            </p:cNvPr>
            <p:cNvPicPr>
              <a:picLocks noChangeAspect="1"/>
            </p:cNvPicPr>
            <p:nvPr/>
          </p:nvPicPr>
          <p:blipFill>
            <a:blip r:embed="rId11"/>
            <a:stretch>
              <a:fillRect/>
            </a:stretch>
          </p:blipFill>
          <p:spPr>
            <a:xfrm>
              <a:off x="5889162" y="8800847"/>
              <a:ext cx="384013" cy="384048"/>
            </a:xfrm>
            <a:prstGeom prst="rect">
              <a:avLst/>
            </a:prstGeom>
          </p:spPr>
        </p:pic>
        <p:pic>
          <p:nvPicPr>
            <p:cNvPr id="65" name="Picture 64" descr="Information Technology">
              <a:extLst>
                <a:ext uri="{FF2B5EF4-FFF2-40B4-BE49-F238E27FC236}">
                  <a16:creationId xmlns:a16="http://schemas.microsoft.com/office/drawing/2014/main" id="{25C18D0E-2894-763A-F4D8-AB9AA541CA26}"/>
                </a:ext>
              </a:extLst>
            </p:cNvPr>
            <p:cNvPicPr>
              <a:picLocks noChangeAspect="1"/>
            </p:cNvPicPr>
            <p:nvPr/>
          </p:nvPicPr>
          <p:blipFill>
            <a:blip r:embed="rId12"/>
            <a:stretch>
              <a:fillRect/>
            </a:stretch>
          </p:blipFill>
          <p:spPr>
            <a:xfrm>
              <a:off x="6275799" y="8802904"/>
              <a:ext cx="384013" cy="384048"/>
            </a:xfrm>
            <a:prstGeom prst="rect">
              <a:avLst/>
            </a:prstGeom>
          </p:spPr>
        </p:pic>
        <p:pic>
          <p:nvPicPr>
            <p:cNvPr id="66" name="Picture 65" descr="Transportation, Distribution and Logistics">
              <a:extLst>
                <a:ext uri="{FF2B5EF4-FFF2-40B4-BE49-F238E27FC236}">
                  <a16:creationId xmlns:a16="http://schemas.microsoft.com/office/drawing/2014/main" id="{3C9C3326-393A-EB8F-BEDD-C91E452B6F8A}"/>
                </a:ext>
              </a:extLst>
            </p:cNvPr>
            <p:cNvPicPr>
              <a:picLocks noChangeAspect="1"/>
            </p:cNvPicPr>
            <p:nvPr/>
          </p:nvPicPr>
          <p:blipFill>
            <a:blip r:embed="rId13"/>
            <a:stretch>
              <a:fillRect/>
            </a:stretch>
          </p:blipFill>
          <p:spPr>
            <a:xfrm>
              <a:off x="6661028" y="8802754"/>
              <a:ext cx="384013" cy="384048"/>
            </a:xfrm>
            <a:prstGeom prst="rect">
              <a:avLst/>
            </a:prstGeom>
          </p:spPr>
        </p:pic>
      </p:grpSp>
      <p:grpSp>
        <p:nvGrpSpPr>
          <p:cNvPr id="4" name="Group 3">
            <a:extLst>
              <a:ext uri="{FF2B5EF4-FFF2-40B4-BE49-F238E27FC236}">
                <a16:creationId xmlns:a16="http://schemas.microsoft.com/office/drawing/2014/main" id="{1046DAB1-2A35-2998-0078-2841CF877A38}"/>
              </a:ext>
              <a:ext uri="{C183D7F6-B498-43B3-948B-1728B52AA6E4}">
                <adec:decorative xmlns:adec="http://schemas.microsoft.com/office/drawing/2017/decorative" val="1"/>
              </a:ext>
            </a:extLst>
          </p:cNvPr>
          <p:cNvGrpSpPr/>
          <p:nvPr/>
        </p:nvGrpSpPr>
        <p:grpSpPr>
          <a:xfrm>
            <a:off x="4532496" y="3130059"/>
            <a:ext cx="2711654" cy="767722"/>
            <a:chOff x="4542144" y="4805264"/>
            <a:chExt cx="2711654" cy="767722"/>
          </a:xfrm>
        </p:grpSpPr>
        <p:pic>
          <p:nvPicPr>
            <p:cNvPr id="5" name="Picture 4" descr="Agriculture, Food and Natural Resources">
              <a:extLst>
                <a:ext uri="{FF2B5EF4-FFF2-40B4-BE49-F238E27FC236}">
                  <a16:creationId xmlns:a16="http://schemas.microsoft.com/office/drawing/2014/main" id="{27013C4F-2A53-5A92-2A35-04F0320EF812}"/>
                </a:ext>
              </a:extLst>
            </p:cNvPr>
            <p:cNvPicPr>
              <a:picLocks noChangeAspect="1"/>
            </p:cNvPicPr>
            <p:nvPr/>
          </p:nvPicPr>
          <p:blipFill>
            <a:blip r:embed="rId8"/>
            <a:stretch>
              <a:fillRect/>
            </a:stretch>
          </p:blipFill>
          <p:spPr>
            <a:xfrm>
              <a:off x="4542144" y="4811767"/>
              <a:ext cx="385967" cy="385873"/>
            </a:xfrm>
            <a:prstGeom prst="rect">
              <a:avLst/>
            </a:prstGeom>
          </p:spPr>
        </p:pic>
        <p:pic>
          <p:nvPicPr>
            <p:cNvPr id="6" name="Picture 5" descr="Architecture and Construction">
              <a:extLst>
                <a:ext uri="{FF2B5EF4-FFF2-40B4-BE49-F238E27FC236}">
                  <a16:creationId xmlns:a16="http://schemas.microsoft.com/office/drawing/2014/main" id="{07A3E0C6-9C89-02D3-96A7-E589B4654752}"/>
                </a:ext>
              </a:extLst>
            </p:cNvPr>
            <p:cNvPicPr>
              <a:picLocks noChangeAspect="1"/>
            </p:cNvPicPr>
            <p:nvPr/>
          </p:nvPicPr>
          <p:blipFill>
            <a:blip r:embed="rId14"/>
            <a:stretch>
              <a:fillRect/>
            </a:stretch>
          </p:blipFill>
          <p:spPr>
            <a:xfrm>
              <a:off x="4929284" y="4810639"/>
              <a:ext cx="385967" cy="385873"/>
            </a:xfrm>
            <a:prstGeom prst="rect">
              <a:avLst/>
            </a:prstGeom>
          </p:spPr>
        </p:pic>
        <p:pic>
          <p:nvPicPr>
            <p:cNvPr id="7" name="Picture 6" descr="Arts, Audio Visual Technology and Communication">
              <a:extLst>
                <a:ext uri="{FF2B5EF4-FFF2-40B4-BE49-F238E27FC236}">
                  <a16:creationId xmlns:a16="http://schemas.microsoft.com/office/drawing/2014/main" id="{7E42265E-77DD-62CF-DC89-9423A9E8F342}"/>
                </a:ext>
              </a:extLst>
            </p:cNvPr>
            <p:cNvPicPr>
              <a:picLocks noChangeAspect="1"/>
            </p:cNvPicPr>
            <p:nvPr/>
          </p:nvPicPr>
          <p:blipFill>
            <a:blip r:embed="rId15"/>
            <a:stretch>
              <a:fillRect/>
            </a:stretch>
          </p:blipFill>
          <p:spPr>
            <a:xfrm>
              <a:off x="5318680" y="4811767"/>
              <a:ext cx="385967" cy="385873"/>
            </a:xfrm>
            <a:prstGeom prst="rect">
              <a:avLst/>
            </a:prstGeom>
          </p:spPr>
        </p:pic>
        <p:pic>
          <p:nvPicPr>
            <p:cNvPr id="9" name="Picture 8" descr="Business, Marketing and Finance">
              <a:extLst>
                <a:ext uri="{FF2B5EF4-FFF2-40B4-BE49-F238E27FC236}">
                  <a16:creationId xmlns:a16="http://schemas.microsoft.com/office/drawing/2014/main" id="{EF8609A3-A43D-D545-E673-4C1C401E3B5B}"/>
                </a:ext>
              </a:extLst>
            </p:cNvPr>
            <p:cNvPicPr>
              <a:picLocks noChangeAspect="1"/>
            </p:cNvPicPr>
            <p:nvPr/>
          </p:nvPicPr>
          <p:blipFill>
            <a:blip r:embed="rId16"/>
            <a:stretch>
              <a:fillRect/>
            </a:stretch>
          </p:blipFill>
          <p:spPr>
            <a:xfrm>
              <a:off x="5698808" y="4810639"/>
              <a:ext cx="385967" cy="385873"/>
            </a:xfrm>
            <a:prstGeom prst="rect">
              <a:avLst/>
            </a:prstGeom>
          </p:spPr>
        </p:pic>
        <p:pic>
          <p:nvPicPr>
            <p:cNvPr id="10" name="Picture 9" descr="Education and Training">
              <a:extLst>
                <a:ext uri="{FF2B5EF4-FFF2-40B4-BE49-F238E27FC236}">
                  <a16:creationId xmlns:a16="http://schemas.microsoft.com/office/drawing/2014/main" id="{9F06152C-4388-2FED-7E4B-D599BD07F271}"/>
                </a:ext>
              </a:extLst>
            </p:cNvPr>
            <p:cNvPicPr>
              <a:picLocks noChangeAspect="1"/>
            </p:cNvPicPr>
            <p:nvPr/>
          </p:nvPicPr>
          <p:blipFill>
            <a:blip r:embed="rId17"/>
            <a:stretch>
              <a:fillRect/>
            </a:stretch>
          </p:blipFill>
          <p:spPr>
            <a:xfrm>
              <a:off x="6088204" y="4810639"/>
              <a:ext cx="385967" cy="385873"/>
            </a:xfrm>
            <a:prstGeom prst="rect">
              <a:avLst/>
            </a:prstGeom>
          </p:spPr>
        </p:pic>
        <p:pic>
          <p:nvPicPr>
            <p:cNvPr id="11" name="Picture 10" descr="Energy">
              <a:extLst>
                <a:ext uri="{FF2B5EF4-FFF2-40B4-BE49-F238E27FC236}">
                  <a16:creationId xmlns:a16="http://schemas.microsoft.com/office/drawing/2014/main" id="{A2C9F0E1-C2B2-E2C3-D346-C7DB403F3FE0}"/>
                </a:ext>
              </a:extLst>
            </p:cNvPr>
            <p:cNvPicPr>
              <a:picLocks noChangeAspect="1"/>
            </p:cNvPicPr>
            <p:nvPr/>
          </p:nvPicPr>
          <p:blipFill>
            <a:blip r:embed="rId9"/>
            <a:stretch>
              <a:fillRect/>
            </a:stretch>
          </p:blipFill>
          <p:spPr>
            <a:xfrm>
              <a:off x="6467312" y="4810891"/>
              <a:ext cx="385967" cy="385873"/>
            </a:xfrm>
            <a:prstGeom prst="rect">
              <a:avLst/>
            </a:prstGeom>
          </p:spPr>
        </p:pic>
        <p:pic>
          <p:nvPicPr>
            <p:cNvPr id="15" name="Picture 14" descr="Health Science">
              <a:extLst>
                <a:ext uri="{FF2B5EF4-FFF2-40B4-BE49-F238E27FC236}">
                  <a16:creationId xmlns:a16="http://schemas.microsoft.com/office/drawing/2014/main" id="{03351DC3-E1DE-D7DC-54D9-B626DFA9EC21}"/>
                </a:ext>
              </a:extLst>
            </p:cNvPr>
            <p:cNvPicPr>
              <a:picLocks noChangeAspect="1"/>
            </p:cNvPicPr>
            <p:nvPr/>
          </p:nvPicPr>
          <p:blipFill>
            <a:blip r:embed="rId11"/>
            <a:stretch>
              <a:fillRect/>
            </a:stretch>
          </p:blipFill>
          <p:spPr>
            <a:xfrm>
              <a:off x="4554112" y="5185006"/>
              <a:ext cx="385967" cy="385873"/>
            </a:xfrm>
            <a:prstGeom prst="rect">
              <a:avLst/>
            </a:prstGeom>
          </p:spPr>
        </p:pic>
        <p:pic>
          <p:nvPicPr>
            <p:cNvPr id="25" name="Picture 24" descr="Hospitality and Tourism">
              <a:extLst>
                <a:ext uri="{FF2B5EF4-FFF2-40B4-BE49-F238E27FC236}">
                  <a16:creationId xmlns:a16="http://schemas.microsoft.com/office/drawing/2014/main" id="{80DAE92A-337C-A679-E481-2A085CA21BBD}"/>
                </a:ext>
              </a:extLst>
            </p:cNvPr>
            <p:cNvPicPr>
              <a:picLocks noChangeAspect="1"/>
            </p:cNvPicPr>
            <p:nvPr/>
          </p:nvPicPr>
          <p:blipFill>
            <a:blip r:embed="rId18"/>
            <a:stretch>
              <a:fillRect/>
            </a:stretch>
          </p:blipFill>
          <p:spPr>
            <a:xfrm>
              <a:off x="4940661" y="5186743"/>
              <a:ext cx="385967" cy="385873"/>
            </a:xfrm>
            <a:prstGeom prst="rect">
              <a:avLst/>
            </a:prstGeom>
          </p:spPr>
        </p:pic>
        <p:pic>
          <p:nvPicPr>
            <p:cNvPr id="28" name="Picture 27" descr="Human Services">
              <a:extLst>
                <a:ext uri="{FF2B5EF4-FFF2-40B4-BE49-F238E27FC236}">
                  <a16:creationId xmlns:a16="http://schemas.microsoft.com/office/drawing/2014/main" id="{5C80C7EA-97E5-EC2E-948E-9F6BAB16A84E}"/>
                </a:ext>
              </a:extLst>
            </p:cNvPr>
            <p:cNvPicPr>
              <a:picLocks noChangeAspect="1"/>
            </p:cNvPicPr>
            <p:nvPr/>
          </p:nvPicPr>
          <p:blipFill>
            <a:blip r:embed="rId19"/>
            <a:stretch>
              <a:fillRect/>
            </a:stretch>
          </p:blipFill>
          <p:spPr>
            <a:xfrm>
              <a:off x="5326165" y="5186579"/>
              <a:ext cx="385967" cy="385873"/>
            </a:xfrm>
            <a:prstGeom prst="rect">
              <a:avLst/>
            </a:prstGeom>
          </p:spPr>
        </p:pic>
        <p:pic>
          <p:nvPicPr>
            <p:cNvPr id="30" name="Picture 29" descr="Information Technology">
              <a:extLst>
                <a:ext uri="{FF2B5EF4-FFF2-40B4-BE49-F238E27FC236}">
                  <a16:creationId xmlns:a16="http://schemas.microsoft.com/office/drawing/2014/main" id="{BDC75806-94E7-C32F-93EC-9493876E1538}"/>
                </a:ext>
              </a:extLst>
            </p:cNvPr>
            <p:cNvPicPr>
              <a:picLocks noChangeAspect="1"/>
            </p:cNvPicPr>
            <p:nvPr/>
          </p:nvPicPr>
          <p:blipFill>
            <a:blip r:embed="rId12"/>
            <a:stretch>
              <a:fillRect/>
            </a:stretch>
          </p:blipFill>
          <p:spPr>
            <a:xfrm>
              <a:off x="5712620" y="5187113"/>
              <a:ext cx="385967" cy="385873"/>
            </a:xfrm>
            <a:prstGeom prst="rect">
              <a:avLst/>
            </a:prstGeom>
          </p:spPr>
        </p:pic>
        <p:pic>
          <p:nvPicPr>
            <p:cNvPr id="33" name="Picture 32" descr="Law and Public Service">
              <a:extLst>
                <a:ext uri="{FF2B5EF4-FFF2-40B4-BE49-F238E27FC236}">
                  <a16:creationId xmlns:a16="http://schemas.microsoft.com/office/drawing/2014/main" id="{36F68A93-5C47-CE8E-77DC-F585B08F0F2C}"/>
                </a:ext>
              </a:extLst>
            </p:cNvPr>
            <p:cNvPicPr>
              <a:picLocks noChangeAspect="1"/>
            </p:cNvPicPr>
            <p:nvPr/>
          </p:nvPicPr>
          <p:blipFill>
            <a:blip r:embed="rId20"/>
            <a:stretch>
              <a:fillRect/>
            </a:stretch>
          </p:blipFill>
          <p:spPr>
            <a:xfrm>
              <a:off x="6098044" y="5186000"/>
              <a:ext cx="385967" cy="385873"/>
            </a:xfrm>
            <a:prstGeom prst="rect">
              <a:avLst/>
            </a:prstGeom>
          </p:spPr>
        </p:pic>
        <p:pic>
          <p:nvPicPr>
            <p:cNvPr id="34" name="Picture 33" descr="Manufacturing">
              <a:extLst>
                <a:ext uri="{FF2B5EF4-FFF2-40B4-BE49-F238E27FC236}">
                  <a16:creationId xmlns:a16="http://schemas.microsoft.com/office/drawing/2014/main" id="{714D250F-5D8F-3149-BCA4-BF24677C43F6}"/>
                </a:ext>
              </a:extLst>
            </p:cNvPr>
            <p:cNvPicPr>
              <a:picLocks noChangeAspect="1"/>
            </p:cNvPicPr>
            <p:nvPr/>
          </p:nvPicPr>
          <p:blipFill>
            <a:blip r:embed="rId21"/>
            <a:stretch>
              <a:fillRect/>
            </a:stretch>
          </p:blipFill>
          <p:spPr>
            <a:xfrm>
              <a:off x="6481447" y="5186076"/>
              <a:ext cx="385967" cy="385873"/>
            </a:xfrm>
            <a:prstGeom prst="rect">
              <a:avLst/>
            </a:prstGeom>
          </p:spPr>
        </p:pic>
        <p:pic>
          <p:nvPicPr>
            <p:cNvPr id="35" name="Picture 34" descr="Transportation, Distribution and Logistics">
              <a:extLst>
                <a:ext uri="{FF2B5EF4-FFF2-40B4-BE49-F238E27FC236}">
                  <a16:creationId xmlns:a16="http://schemas.microsoft.com/office/drawing/2014/main" id="{63760099-37D6-2112-19E8-4A0764759503}"/>
                </a:ext>
              </a:extLst>
            </p:cNvPr>
            <p:cNvPicPr>
              <a:picLocks noChangeAspect="1"/>
            </p:cNvPicPr>
            <p:nvPr/>
          </p:nvPicPr>
          <p:blipFill>
            <a:blip r:embed="rId13"/>
            <a:stretch>
              <a:fillRect/>
            </a:stretch>
          </p:blipFill>
          <p:spPr>
            <a:xfrm>
              <a:off x="6867777" y="5184410"/>
              <a:ext cx="385967" cy="385873"/>
            </a:xfrm>
            <a:prstGeom prst="rect">
              <a:avLst/>
            </a:prstGeom>
          </p:spPr>
        </p:pic>
        <p:pic>
          <p:nvPicPr>
            <p:cNvPr id="36" name="Picture 35" descr="Engineering&#10;">
              <a:extLst>
                <a:ext uri="{FF2B5EF4-FFF2-40B4-BE49-F238E27FC236}">
                  <a16:creationId xmlns:a16="http://schemas.microsoft.com/office/drawing/2014/main" id="{510F7BAE-D365-7080-44C7-775DF85A9FD8}"/>
                </a:ext>
              </a:extLst>
            </p:cNvPr>
            <p:cNvPicPr>
              <a:picLocks noChangeAspect="1"/>
            </p:cNvPicPr>
            <p:nvPr/>
          </p:nvPicPr>
          <p:blipFill>
            <a:blip r:embed="rId10"/>
            <a:stretch>
              <a:fillRect/>
            </a:stretch>
          </p:blipFill>
          <p:spPr>
            <a:xfrm>
              <a:off x="6851888" y="4805264"/>
              <a:ext cx="401910" cy="401813"/>
            </a:xfrm>
            <a:prstGeom prst="rect">
              <a:avLst/>
            </a:prstGeom>
          </p:spPr>
        </p:pic>
      </p:grpSp>
      <p:grpSp>
        <p:nvGrpSpPr>
          <p:cNvPr id="37" name="Group 36">
            <a:extLst>
              <a:ext uri="{FF2B5EF4-FFF2-40B4-BE49-F238E27FC236}">
                <a16:creationId xmlns:a16="http://schemas.microsoft.com/office/drawing/2014/main" id="{9A2A6EB5-B760-AD5C-992B-BFED31087E63}"/>
              </a:ext>
              <a:ext uri="{C183D7F6-B498-43B3-948B-1728B52AA6E4}">
                <adec:decorative xmlns:adec="http://schemas.microsoft.com/office/drawing/2017/decorative" val="1"/>
              </a:ext>
            </a:extLst>
          </p:cNvPr>
          <p:cNvGrpSpPr/>
          <p:nvPr/>
        </p:nvGrpSpPr>
        <p:grpSpPr>
          <a:xfrm>
            <a:off x="4520571" y="2067700"/>
            <a:ext cx="2711654" cy="767722"/>
            <a:chOff x="4542144" y="4805264"/>
            <a:chExt cx="2711654" cy="767722"/>
          </a:xfrm>
        </p:grpSpPr>
        <p:pic>
          <p:nvPicPr>
            <p:cNvPr id="44" name="Picture 43" descr="Agriculture, Food and Natural Resources">
              <a:extLst>
                <a:ext uri="{FF2B5EF4-FFF2-40B4-BE49-F238E27FC236}">
                  <a16:creationId xmlns:a16="http://schemas.microsoft.com/office/drawing/2014/main" id="{3910BEB2-38BA-A53E-EBB1-E83D7CCC5831}"/>
                </a:ext>
              </a:extLst>
            </p:cNvPr>
            <p:cNvPicPr>
              <a:picLocks noChangeAspect="1"/>
            </p:cNvPicPr>
            <p:nvPr/>
          </p:nvPicPr>
          <p:blipFill>
            <a:blip r:embed="rId8"/>
            <a:stretch>
              <a:fillRect/>
            </a:stretch>
          </p:blipFill>
          <p:spPr>
            <a:xfrm>
              <a:off x="4542144" y="4811767"/>
              <a:ext cx="385967" cy="385873"/>
            </a:xfrm>
            <a:prstGeom prst="rect">
              <a:avLst/>
            </a:prstGeom>
          </p:spPr>
        </p:pic>
        <p:pic>
          <p:nvPicPr>
            <p:cNvPr id="67" name="Picture 66" descr="Architecture and Construction">
              <a:extLst>
                <a:ext uri="{FF2B5EF4-FFF2-40B4-BE49-F238E27FC236}">
                  <a16:creationId xmlns:a16="http://schemas.microsoft.com/office/drawing/2014/main" id="{E2BF787D-2E15-5E39-6E55-DDCD31FB0D4F}"/>
                </a:ext>
              </a:extLst>
            </p:cNvPr>
            <p:cNvPicPr>
              <a:picLocks noChangeAspect="1"/>
            </p:cNvPicPr>
            <p:nvPr/>
          </p:nvPicPr>
          <p:blipFill>
            <a:blip r:embed="rId14"/>
            <a:stretch>
              <a:fillRect/>
            </a:stretch>
          </p:blipFill>
          <p:spPr>
            <a:xfrm>
              <a:off x="4929284" y="4810639"/>
              <a:ext cx="385967" cy="385873"/>
            </a:xfrm>
            <a:prstGeom prst="rect">
              <a:avLst/>
            </a:prstGeom>
          </p:spPr>
        </p:pic>
        <p:pic>
          <p:nvPicPr>
            <p:cNvPr id="68" name="Picture 67" descr="Arts, Audio Visual Technology and Communication">
              <a:extLst>
                <a:ext uri="{FF2B5EF4-FFF2-40B4-BE49-F238E27FC236}">
                  <a16:creationId xmlns:a16="http://schemas.microsoft.com/office/drawing/2014/main" id="{83E8262B-E566-3BC9-76E2-5DD2C222DBD4}"/>
                </a:ext>
              </a:extLst>
            </p:cNvPr>
            <p:cNvPicPr>
              <a:picLocks noChangeAspect="1"/>
            </p:cNvPicPr>
            <p:nvPr/>
          </p:nvPicPr>
          <p:blipFill>
            <a:blip r:embed="rId15"/>
            <a:stretch>
              <a:fillRect/>
            </a:stretch>
          </p:blipFill>
          <p:spPr>
            <a:xfrm>
              <a:off x="5318680" y="4811767"/>
              <a:ext cx="385967" cy="385873"/>
            </a:xfrm>
            <a:prstGeom prst="rect">
              <a:avLst/>
            </a:prstGeom>
          </p:spPr>
        </p:pic>
        <p:pic>
          <p:nvPicPr>
            <p:cNvPr id="69" name="Picture 68" descr="Business, Marketing and Finance">
              <a:extLst>
                <a:ext uri="{FF2B5EF4-FFF2-40B4-BE49-F238E27FC236}">
                  <a16:creationId xmlns:a16="http://schemas.microsoft.com/office/drawing/2014/main" id="{46213AB3-4892-2385-97C3-8A30336217D1}"/>
                </a:ext>
              </a:extLst>
            </p:cNvPr>
            <p:cNvPicPr>
              <a:picLocks noChangeAspect="1"/>
            </p:cNvPicPr>
            <p:nvPr/>
          </p:nvPicPr>
          <p:blipFill>
            <a:blip r:embed="rId16"/>
            <a:stretch>
              <a:fillRect/>
            </a:stretch>
          </p:blipFill>
          <p:spPr>
            <a:xfrm>
              <a:off x="5698808" y="4810639"/>
              <a:ext cx="385967" cy="385873"/>
            </a:xfrm>
            <a:prstGeom prst="rect">
              <a:avLst/>
            </a:prstGeom>
          </p:spPr>
        </p:pic>
        <p:pic>
          <p:nvPicPr>
            <p:cNvPr id="70" name="Picture 69" descr="Education and Training">
              <a:extLst>
                <a:ext uri="{FF2B5EF4-FFF2-40B4-BE49-F238E27FC236}">
                  <a16:creationId xmlns:a16="http://schemas.microsoft.com/office/drawing/2014/main" id="{9086E1FA-C1CD-179A-E0AC-E40A2246EB3A}"/>
                </a:ext>
              </a:extLst>
            </p:cNvPr>
            <p:cNvPicPr>
              <a:picLocks noChangeAspect="1"/>
            </p:cNvPicPr>
            <p:nvPr/>
          </p:nvPicPr>
          <p:blipFill>
            <a:blip r:embed="rId17"/>
            <a:stretch>
              <a:fillRect/>
            </a:stretch>
          </p:blipFill>
          <p:spPr>
            <a:xfrm>
              <a:off x="6088204" y="4810639"/>
              <a:ext cx="385967" cy="385873"/>
            </a:xfrm>
            <a:prstGeom prst="rect">
              <a:avLst/>
            </a:prstGeom>
          </p:spPr>
        </p:pic>
        <p:pic>
          <p:nvPicPr>
            <p:cNvPr id="71" name="Picture 70" descr="Energy">
              <a:extLst>
                <a:ext uri="{FF2B5EF4-FFF2-40B4-BE49-F238E27FC236}">
                  <a16:creationId xmlns:a16="http://schemas.microsoft.com/office/drawing/2014/main" id="{35B5AE66-B170-F0CA-287D-674F51136F28}"/>
                </a:ext>
              </a:extLst>
            </p:cNvPr>
            <p:cNvPicPr>
              <a:picLocks noChangeAspect="1"/>
            </p:cNvPicPr>
            <p:nvPr/>
          </p:nvPicPr>
          <p:blipFill>
            <a:blip r:embed="rId9"/>
            <a:stretch>
              <a:fillRect/>
            </a:stretch>
          </p:blipFill>
          <p:spPr>
            <a:xfrm>
              <a:off x="6467312" y="4810891"/>
              <a:ext cx="385967" cy="385873"/>
            </a:xfrm>
            <a:prstGeom prst="rect">
              <a:avLst/>
            </a:prstGeom>
          </p:spPr>
        </p:pic>
        <p:pic>
          <p:nvPicPr>
            <p:cNvPr id="72" name="Picture 71" descr="Health Science">
              <a:extLst>
                <a:ext uri="{FF2B5EF4-FFF2-40B4-BE49-F238E27FC236}">
                  <a16:creationId xmlns:a16="http://schemas.microsoft.com/office/drawing/2014/main" id="{AC109FFD-EEF4-8BCF-C4F0-D09D057DF70F}"/>
                </a:ext>
              </a:extLst>
            </p:cNvPr>
            <p:cNvPicPr>
              <a:picLocks noChangeAspect="1"/>
            </p:cNvPicPr>
            <p:nvPr/>
          </p:nvPicPr>
          <p:blipFill>
            <a:blip r:embed="rId11"/>
            <a:stretch>
              <a:fillRect/>
            </a:stretch>
          </p:blipFill>
          <p:spPr>
            <a:xfrm>
              <a:off x="4554112" y="5185006"/>
              <a:ext cx="385967" cy="385873"/>
            </a:xfrm>
            <a:prstGeom prst="rect">
              <a:avLst/>
            </a:prstGeom>
          </p:spPr>
        </p:pic>
        <p:pic>
          <p:nvPicPr>
            <p:cNvPr id="74" name="Picture 73" descr="Hospitality and Tourism">
              <a:extLst>
                <a:ext uri="{FF2B5EF4-FFF2-40B4-BE49-F238E27FC236}">
                  <a16:creationId xmlns:a16="http://schemas.microsoft.com/office/drawing/2014/main" id="{CBD8408F-7BCD-F9C2-907A-2EAA833A044B}"/>
                </a:ext>
              </a:extLst>
            </p:cNvPr>
            <p:cNvPicPr>
              <a:picLocks noChangeAspect="1"/>
            </p:cNvPicPr>
            <p:nvPr/>
          </p:nvPicPr>
          <p:blipFill>
            <a:blip r:embed="rId18"/>
            <a:stretch>
              <a:fillRect/>
            </a:stretch>
          </p:blipFill>
          <p:spPr>
            <a:xfrm>
              <a:off x="4940661" y="5186743"/>
              <a:ext cx="385967" cy="385873"/>
            </a:xfrm>
            <a:prstGeom prst="rect">
              <a:avLst/>
            </a:prstGeom>
          </p:spPr>
        </p:pic>
        <p:pic>
          <p:nvPicPr>
            <p:cNvPr id="75" name="Picture 74" descr="Human Services">
              <a:extLst>
                <a:ext uri="{FF2B5EF4-FFF2-40B4-BE49-F238E27FC236}">
                  <a16:creationId xmlns:a16="http://schemas.microsoft.com/office/drawing/2014/main" id="{DDE60CBE-A8D1-E87C-7E37-DD03D636E0E3}"/>
                </a:ext>
              </a:extLst>
            </p:cNvPr>
            <p:cNvPicPr>
              <a:picLocks noChangeAspect="1"/>
            </p:cNvPicPr>
            <p:nvPr/>
          </p:nvPicPr>
          <p:blipFill>
            <a:blip r:embed="rId19"/>
            <a:stretch>
              <a:fillRect/>
            </a:stretch>
          </p:blipFill>
          <p:spPr>
            <a:xfrm>
              <a:off x="5326165" y="5186579"/>
              <a:ext cx="385967" cy="385873"/>
            </a:xfrm>
            <a:prstGeom prst="rect">
              <a:avLst/>
            </a:prstGeom>
          </p:spPr>
        </p:pic>
        <p:pic>
          <p:nvPicPr>
            <p:cNvPr id="76" name="Picture 75" descr="Information Technology">
              <a:extLst>
                <a:ext uri="{FF2B5EF4-FFF2-40B4-BE49-F238E27FC236}">
                  <a16:creationId xmlns:a16="http://schemas.microsoft.com/office/drawing/2014/main" id="{72F02A6E-2870-9F54-6701-8496739AB3E3}"/>
                </a:ext>
              </a:extLst>
            </p:cNvPr>
            <p:cNvPicPr>
              <a:picLocks noChangeAspect="1"/>
            </p:cNvPicPr>
            <p:nvPr/>
          </p:nvPicPr>
          <p:blipFill>
            <a:blip r:embed="rId12"/>
            <a:stretch>
              <a:fillRect/>
            </a:stretch>
          </p:blipFill>
          <p:spPr>
            <a:xfrm>
              <a:off x="5712620" y="5187113"/>
              <a:ext cx="385967" cy="385873"/>
            </a:xfrm>
            <a:prstGeom prst="rect">
              <a:avLst/>
            </a:prstGeom>
          </p:spPr>
        </p:pic>
        <p:pic>
          <p:nvPicPr>
            <p:cNvPr id="77" name="Picture 76" descr="Law and Public Service">
              <a:extLst>
                <a:ext uri="{FF2B5EF4-FFF2-40B4-BE49-F238E27FC236}">
                  <a16:creationId xmlns:a16="http://schemas.microsoft.com/office/drawing/2014/main" id="{9B3A3E19-1917-2186-B986-B11887ACE5FB}"/>
                </a:ext>
              </a:extLst>
            </p:cNvPr>
            <p:cNvPicPr>
              <a:picLocks noChangeAspect="1"/>
            </p:cNvPicPr>
            <p:nvPr/>
          </p:nvPicPr>
          <p:blipFill>
            <a:blip r:embed="rId20"/>
            <a:stretch>
              <a:fillRect/>
            </a:stretch>
          </p:blipFill>
          <p:spPr>
            <a:xfrm>
              <a:off x="6098044" y="5186000"/>
              <a:ext cx="385967" cy="385873"/>
            </a:xfrm>
            <a:prstGeom prst="rect">
              <a:avLst/>
            </a:prstGeom>
          </p:spPr>
        </p:pic>
        <p:pic>
          <p:nvPicPr>
            <p:cNvPr id="78" name="Picture 77" descr="Manufacturing">
              <a:extLst>
                <a:ext uri="{FF2B5EF4-FFF2-40B4-BE49-F238E27FC236}">
                  <a16:creationId xmlns:a16="http://schemas.microsoft.com/office/drawing/2014/main" id="{D69FC9AE-647B-DD1D-3AD1-FE25673B5785}"/>
                </a:ext>
              </a:extLst>
            </p:cNvPr>
            <p:cNvPicPr>
              <a:picLocks noChangeAspect="1"/>
            </p:cNvPicPr>
            <p:nvPr/>
          </p:nvPicPr>
          <p:blipFill>
            <a:blip r:embed="rId21"/>
            <a:stretch>
              <a:fillRect/>
            </a:stretch>
          </p:blipFill>
          <p:spPr>
            <a:xfrm>
              <a:off x="6481447" y="5186076"/>
              <a:ext cx="385967" cy="385873"/>
            </a:xfrm>
            <a:prstGeom prst="rect">
              <a:avLst/>
            </a:prstGeom>
          </p:spPr>
        </p:pic>
        <p:pic>
          <p:nvPicPr>
            <p:cNvPr id="79" name="Picture 78" descr="Transportation, Distribution and Logistics">
              <a:extLst>
                <a:ext uri="{FF2B5EF4-FFF2-40B4-BE49-F238E27FC236}">
                  <a16:creationId xmlns:a16="http://schemas.microsoft.com/office/drawing/2014/main" id="{A27B355D-F376-94AF-EC98-D95B8B42D546}"/>
                </a:ext>
              </a:extLst>
            </p:cNvPr>
            <p:cNvPicPr>
              <a:picLocks noChangeAspect="1"/>
            </p:cNvPicPr>
            <p:nvPr/>
          </p:nvPicPr>
          <p:blipFill>
            <a:blip r:embed="rId13"/>
            <a:stretch>
              <a:fillRect/>
            </a:stretch>
          </p:blipFill>
          <p:spPr>
            <a:xfrm>
              <a:off x="6867777" y="5184410"/>
              <a:ext cx="385967" cy="385873"/>
            </a:xfrm>
            <a:prstGeom prst="rect">
              <a:avLst/>
            </a:prstGeom>
          </p:spPr>
        </p:pic>
        <p:pic>
          <p:nvPicPr>
            <p:cNvPr id="80" name="Picture 79" descr="Engineering&#10;">
              <a:extLst>
                <a:ext uri="{FF2B5EF4-FFF2-40B4-BE49-F238E27FC236}">
                  <a16:creationId xmlns:a16="http://schemas.microsoft.com/office/drawing/2014/main" id="{D7FE9941-A3EC-B521-980A-3E8FD31EDECC}"/>
                </a:ext>
              </a:extLst>
            </p:cNvPr>
            <p:cNvPicPr>
              <a:picLocks noChangeAspect="1"/>
            </p:cNvPicPr>
            <p:nvPr/>
          </p:nvPicPr>
          <p:blipFill>
            <a:blip r:embed="rId10"/>
            <a:stretch>
              <a:fillRect/>
            </a:stretch>
          </p:blipFill>
          <p:spPr>
            <a:xfrm>
              <a:off x="6851888" y="4805264"/>
              <a:ext cx="401910" cy="401813"/>
            </a:xfrm>
            <a:prstGeom prst="rect">
              <a:avLst/>
            </a:prstGeom>
          </p:spPr>
        </p:pic>
      </p:grpSp>
    </p:spTree>
    <p:extLst>
      <p:ext uri="{BB962C8B-B14F-4D97-AF65-F5344CB8AC3E}">
        <p14:creationId xmlns:p14="http://schemas.microsoft.com/office/powerpoint/2010/main" val="595124507"/>
      </p:ext>
    </p:extLst>
  </p:cSld>
  <p:clrMapOvr>
    <a:masterClrMapping/>
  </p:clrMapOvr>
</p:sld>
</file>

<file path=ppt/theme/theme1.xml><?xml version="1.0" encoding="utf-8"?>
<a:theme xmlns:a="http://schemas.openxmlformats.org/drawingml/2006/main" name="Office Theme">
  <a:themeElements>
    <a:clrScheme name="CTE Engineering">
      <a:dk1>
        <a:srgbClr val="000000"/>
      </a:dk1>
      <a:lt1>
        <a:srgbClr val="FFFFFF"/>
      </a:lt1>
      <a:dk2>
        <a:srgbClr val="232C65"/>
      </a:dk2>
      <a:lt2>
        <a:srgbClr val="E7E6E6"/>
      </a:lt2>
      <a:accent1>
        <a:srgbClr val="93C740"/>
      </a:accent1>
      <a:accent2>
        <a:srgbClr val="ED7D31"/>
      </a:accent2>
      <a:accent3>
        <a:srgbClr val="E7E3DB"/>
      </a:accent3>
      <a:accent4>
        <a:srgbClr val="FFC000"/>
      </a:accent4>
      <a:accent5>
        <a:srgbClr val="363434"/>
      </a:accent5>
      <a:accent6>
        <a:srgbClr val="59616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4" id="{1A09FD79-1DDF-C246-8059-D41B75AC99A8}" vid="{F2AA1B96-835B-6844-800E-40F4D06916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AE2DFD34787B64381739A3DD5B04613" ma:contentTypeVersion="15" ma:contentTypeDescription="Create a new document." ma:contentTypeScope="" ma:versionID="1edc75d5e94adbb18bfd17689469438c">
  <xsd:schema xmlns:xsd="http://www.w3.org/2001/XMLSchema" xmlns:xs="http://www.w3.org/2001/XMLSchema" xmlns:p="http://schemas.microsoft.com/office/2006/metadata/properties" xmlns:ns2="d7be74c8-68b7-49d6-ab11-c29225af66cf" xmlns:ns3="475af76f-eb63-4387-973b-0ca94df6e649" targetNamespace="http://schemas.microsoft.com/office/2006/metadata/properties" ma:root="true" ma:fieldsID="29da72b122f36c100231b07d346c1c8c" ns2:_="" ns3:_="">
    <xsd:import namespace="d7be74c8-68b7-49d6-ab11-c29225af66cf"/>
    <xsd:import namespace="475af76f-eb63-4387-973b-0ca94df6e64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SearchPropertie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be74c8-68b7-49d6-ab11-c29225af66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b7a77b5-e59d-49f3-97a2-3dde868dbe2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75af76f-eb63-4387-973b-0ca94df6e649"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b8adb06-38bb-4d30-9a75-7f2bb0f97b76}" ma:internalName="TaxCatchAll" ma:showField="CatchAllData" ma:web="475af76f-eb63-4387-973b-0ca94df6e649">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7be74c8-68b7-49d6-ab11-c29225af66cf">
      <Terms xmlns="http://schemas.microsoft.com/office/infopath/2007/PartnerControls"/>
    </lcf76f155ced4ddcb4097134ff3c332f>
    <TaxCatchAll xmlns="475af76f-eb63-4387-973b-0ca94df6e649" xsi:nil="true"/>
  </documentManagement>
</p:properties>
</file>

<file path=customXml/itemProps1.xml><?xml version="1.0" encoding="utf-8"?>
<ds:datastoreItem xmlns:ds="http://schemas.openxmlformats.org/officeDocument/2006/customXml" ds:itemID="{E2D4213E-72AD-4C79-A7F9-1BFDD274B5EC}">
  <ds:schemaRefs>
    <ds:schemaRef ds:uri="http://schemas.microsoft.com/sharepoint/v3/contenttype/forms"/>
  </ds:schemaRefs>
</ds:datastoreItem>
</file>

<file path=customXml/itemProps2.xml><?xml version="1.0" encoding="utf-8"?>
<ds:datastoreItem xmlns:ds="http://schemas.openxmlformats.org/officeDocument/2006/customXml" ds:itemID="{A340C821-4B93-4BA7-A89E-7098C33B2C2B}"/>
</file>

<file path=customXml/itemProps3.xml><?xml version="1.0" encoding="utf-8"?>
<ds:datastoreItem xmlns:ds="http://schemas.openxmlformats.org/officeDocument/2006/customXml" ds:itemID="{20213356-550C-43DF-A829-E0540B8B7966}">
  <ds:schemaRefs>
    <ds:schemaRef ds:uri="http://purl.org/dc/terms/"/>
    <ds:schemaRef ds:uri="http://schemas.microsoft.com/office/2006/metadata/properties"/>
    <ds:schemaRef ds:uri="d7be74c8-68b7-49d6-ab11-c29225af66cf"/>
    <ds:schemaRef ds:uri="http://schemas.microsoft.com/office/2006/documentManagement/types"/>
    <ds:schemaRef ds:uri="http://www.w3.org/XML/1998/namespace"/>
    <ds:schemaRef ds:uri="http://purl.org/dc/elements/1.1/"/>
    <ds:schemaRef ds:uri="http://purl.org/dc/dcmitype/"/>
    <ds:schemaRef ds:uri="http://schemas.microsoft.com/office/infopath/2007/PartnerControls"/>
    <ds:schemaRef ds:uri="http://schemas.openxmlformats.org/package/2006/metadata/core-properties"/>
    <ds:schemaRef ds:uri="475af76f-eb63-4387-973b-0ca94df6e649"/>
  </ds:schemaRefs>
</ds:datastoreItem>
</file>

<file path=docProps/app.xml><?xml version="1.0" encoding="utf-8"?>
<Properties xmlns="http://schemas.openxmlformats.org/officeDocument/2006/extended-properties" xmlns:vt="http://schemas.openxmlformats.org/officeDocument/2006/docPropsVTypes">
  <Template>Template-Engineering</Template>
  <TotalTime>784</TotalTime>
  <Words>2299</Words>
  <Application>Microsoft Office PowerPoint</Application>
  <PresentationFormat>Custom</PresentationFormat>
  <Paragraphs>304</Paragraphs>
  <Slides>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Open Sans Semibold</vt:lpstr>
      <vt:lpstr>Calibri</vt:lpstr>
      <vt:lpstr>Open Sans Light</vt:lpstr>
      <vt:lpstr>Calibri Light</vt:lpstr>
      <vt:lpstr>Office Theme</vt:lpstr>
      <vt:lpstr>Statewide Program of Study: Civil Engineering — Page 1 </vt:lpstr>
      <vt:lpstr>Statewide Program of Study: Civil Engineering — Page 2</vt:lpstr>
      <vt:lpstr>Statewide Program of Study: Civil Engineering — Page 3</vt:lpstr>
      <vt:lpstr>Statewide Program of Study: Civil Engineering — Page 4</vt:lpstr>
      <vt:lpstr>Statewide Program of Study: Civil Engineering — Page 5</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Statewide Program of Study: Civil Engineering</dc:title>
  <dc:subject/>
  <dc:creator>Texas Education Agency</dc:creator>
  <cp:keywords/>
  <dc:description/>
  <cp:lastModifiedBy>Amber Ham</cp:lastModifiedBy>
  <cp:revision>131</cp:revision>
  <cp:lastPrinted>2023-10-03T21:31:19Z</cp:lastPrinted>
  <dcterms:created xsi:type="dcterms:W3CDTF">2023-10-24T21:00:03Z</dcterms:created>
  <dcterms:modified xsi:type="dcterms:W3CDTF">2025-10-28T15:51:13Z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0x0101004AE2DFD34787B64381739A3DD5B04613</vt:lpwstr>
  </property>
  <property fmtid="{D5CDD505-2E9C-101B-9397-08002B2CF9AE}" pid="3" name="MediaServiceImageTags">
    <vt:lpwstr/>
  </property>
</Properties>
</file>