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9"/>
  </p:notesMasterIdLst>
  <p:sldIdLst>
    <p:sldId id="257" r:id="rId5"/>
    <p:sldId id="259" r:id="rId6"/>
    <p:sldId id="261" r:id="rId7"/>
    <p:sldId id="258" r:id="rId8"/>
  </p:sldIdLst>
  <p:sldSz cx="7772400" cy="10058400"/>
  <p:notesSz cx="6858000" cy="9144000"/>
  <p:embeddedFontLst>
    <p:embeddedFont>
      <p:font typeface="Open Sans Light" panose="020B0306030504020204" pitchFamily="34" charset="0"/>
      <p:regular r:id="rId10"/>
      <p:italic r:id="rId11"/>
    </p:embeddedFont>
    <p:embeddedFont>
      <p:font typeface="Open Sans Semibold" panose="020B0706030804020204" pitchFamily="34" charset="0"/>
      <p:regular r:id="rId12"/>
      <p:bold r:id="rId13"/>
      <p:italic r:id="rId14"/>
      <p:boldItalic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307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4D4071B-C608-D760-C13E-2D369D7D329E}" name="Fowler, Dale" initials="FD" userId="S::Dale.Fowler@tea.texas.gov::520277e8-7501-4fb3-b2bd-d4a0a5ddafd3" providerId="AD"/>
  <p188:author id="{8443ED59-20C7-4FDF-8DCA-8A14D1AA1C8C}" name="Microsoft Office User" initials="MOU" userId="Microsoft Office User" providerId="None"/>
  <p188:author id="{629FDE64-07B5-7011-802C-459006FE8E38}" name="Caryn Cavanagh" initials="CC" userId="de4effde0088c4c0" providerId="Windows Live"/>
  <p188:author id="{6CD132A6-BDAB-7D9A-FDAF-1B5C47512B95}" name="Hudson, Les" initials="HL" userId="S::Les.Hudson@tea.texas.gov::1b51e3df-f37c-4646-8151-9652bb88c0d0" providerId="AD"/>
  <p188:author id="{590916B0-3819-A511-CE5E-595F00316EC7}" name="Kilgore, Marcette" initials="MK" userId="S::Marcette.Kilgore@tea.texas.gov::7b51becb-2360-4dcd-97d4-91c5dc466b64" providerId="AD"/>
  <p188:author id="{F9465BBB-B2D6-99D7-7E82-6B0DC5E913B4}" name="12108498246" initials="" userId="badb35b8cdc5dafc" providerId="Windows Live"/>
  <p188:author id="{846754FD-1C06-AF7A-D254-87DF2D5C51A3}" name="Jamie Molina" initials="JM" userId="52677dfea1be922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534"/>
    <a:srgbClr val="5A6267"/>
    <a:srgbClr val="012169"/>
    <a:srgbClr val="3864AF"/>
    <a:srgbClr val="3863AF"/>
    <a:srgbClr val="E7E3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3A77C3-26BB-4F42-93F1-1F42B8BA6464}" v="3" dt="2025-10-29T16:08:29.7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03" autoAdjust="0"/>
    <p:restoredTop sz="95046" autoAdjust="0"/>
  </p:normalViewPr>
  <p:slideViewPr>
    <p:cSldViewPr snapToGrid="0" snapToObjects="1">
      <p:cViewPr>
        <p:scale>
          <a:sx n="174" d="100"/>
          <a:sy n="174" d="100"/>
        </p:scale>
        <p:origin x="101" y="-7147"/>
      </p:cViewPr>
      <p:guideLst>
        <p:guide orient="horz" pos="3120"/>
        <p:guide pos="307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62" d="100"/>
          <a:sy n="62" d="100"/>
        </p:scale>
        <p:origin x="3226" y="7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4.fntdata"/><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font" Target="fonts/font3.fntdata"/><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2.fntdata"/><Relationship Id="rId5" Type="http://schemas.openxmlformats.org/officeDocument/2006/relationships/slide" Target="slides/slide1.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897815-62CD-F54E-B947-D5FDC947635C}" type="datetimeFigureOut">
              <a:rPr lang="en-US" smtClean="0"/>
              <a:t>10/29/2025</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43E5DC-FC10-574E-8CB7-83653E10725E}" type="slidenum">
              <a:rPr lang="en-US" smtClean="0"/>
              <a:t>‹#›</a:t>
            </a:fld>
            <a:endParaRPr lang="en-US"/>
          </a:p>
        </p:txBody>
      </p:sp>
    </p:spTree>
    <p:extLst>
      <p:ext uri="{BB962C8B-B14F-4D97-AF65-F5344CB8AC3E}">
        <p14:creationId xmlns:p14="http://schemas.microsoft.com/office/powerpoint/2010/main" val="3609424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1</a:t>
            </a:fld>
            <a:endParaRPr lang="en-US"/>
          </a:p>
        </p:txBody>
      </p:sp>
    </p:spTree>
    <p:extLst>
      <p:ext uri="{BB962C8B-B14F-4D97-AF65-F5344CB8AC3E}">
        <p14:creationId xmlns:p14="http://schemas.microsoft.com/office/powerpoint/2010/main" val="2357702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2</a:t>
            </a:fld>
            <a:endParaRPr lang="en-US"/>
          </a:p>
        </p:txBody>
      </p:sp>
    </p:spTree>
    <p:extLst>
      <p:ext uri="{BB962C8B-B14F-4D97-AF65-F5344CB8AC3E}">
        <p14:creationId xmlns:p14="http://schemas.microsoft.com/office/powerpoint/2010/main" val="1314314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3</a:t>
            </a:fld>
            <a:endParaRPr lang="en-US"/>
          </a:p>
        </p:txBody>
      </p:sp>
    </p:spTree>
    <p:extLst>
      <p:ext uri="{BB962C8B-B14F-4D97-AF65-F5344CB8AC3E}">
        <p14:creationId xmlns:p14="http://schemas.microsoft.com/office/powerpoint/2010/main" val="847913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4</a:t>
            </a:fld>
            <a:endParaRPr lang="en-US"/>
          </a:p>
        </p:txBody>
      </p:sp>
    </p:spTree>
    <p:extLst>
      <p:ext uri="{BB962C8B-B14F-4D97-AF65-F5344CB8AC3E}">
        <p14:creationId xmlns:p14="http://schemas.microsoft.com/office/powerpoint/2010/main" val="3232303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082650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68267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26383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74972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DD6EFD-2D7D-9E45-8FC4-958639C0DF70}" type="datetimeFigureOut">
              <a:rPr lang="en-US" smtClean="0"/>
              <a:t>10/29/2025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580429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DD6EFD-2D7D-9E45-8FC4-958639C0DF70}" type="datetimeFigureOut">
              <a:rPr lang="en-US" smtClean="0"/>
              <a:t>10/29/2025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324852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DD6EFD-2D7D-9E45-8FC4-958639C0DF70}" type="datetimeFigureOut">
              <a:rPr lang="en-US" smtClean="0"/>
              <a:t>10/29/2025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18702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DD6EFD-2D7D-9E45-8FC4-958639C0DF70}" type="datetimeFigureOut">
              <a:rPr lang="en-US" smtClean="0"/>
              <a:t>10/29/2025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879671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DD6EFD-2D7D-9E45-8FC4-958639C0DF70}" type="datetimeFigureOut">
              <a:rPr lang="en-US" smtClean="0"/>
              <a:t>10/29/2025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415534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956771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578233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95DD6EFD-2D7D-9E45-8FC4-958639C0DF70}" type="datetimeFigureOut">
              <a:rPr lang="en-US" smtClean="0"/>
              <a:t>10/29/2025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A89F5BB-FCA8-2B48-A843-A42D6348B3FC}" type="slidenum">
              <a:rPr lang="en-US" smtClean="0"/>
              <a:t>‹#›</a:t>
            </a:fld>
            <a:endParaRPr lang="en-US"/>
          </a:p>
        </p:txBody>
      </p:sp>
    </p:spTree>
    <p:extLst>
      <p:ext uri="{BB962C8B-B14F-4D97-AF65-F5344CB8AC3E}">
        <p14:creationId xmlns:p14="http://schemas.microsoft.com/office/powerpoint/2010/main" val="29614998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hyperlink" Target="https://tea.texas.gov/academics/college-career-and-military-prep/career-and-technical-education/bmf-real-estate-extended.pdf" TargetMode="External"/><Relationship Id="rId12"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jpg"/><Relationship Id="rId5" Type="http://schemas.openxmlformats.org/officeDocument/2006/relationships/image" Target="../media/image3.png"/><Relationship Id="rId10" Type="http://schemas.openxmlformats.org/officeDocument/2006/relationships/image" Target="../media/image7.jpg"/><Relationship Id="rId4" Type="http://schemas.openxmlformats.org/officeDocument/2006/relationships/image" Target="../media/image2.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2.xml"/><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13.png"/><Relationship Id="rId5" Type="http://schemas.openxmlformats.org/officeDocument/2006/relationships/hyperlink" Target="https://tea.texas.gov/cte" TargetMode="External"/><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hyperlink" Target="mailto:CTE@tea.texas.gov" TargetMode="External"/><Relationship Id="rId9" Type="http://schemas.openxmlformats.org/officeDocument/2006/relationships/image" Target="../media/image11.png"/><Relationship Id="rId14"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0.png"/><Relationship Id="rId17" Type="http://schemas.openxmlformats.org/officeDocument/2006/relationships/image" Target="../media/image11.png"/><Relationship Id="rId2" Type="http://schemas.openxmlformats.org/officeDocument/2006/relationships/notesSlide" Target="../notesSlides/notesSlide3.xml"/><Relationship Id="rId16"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16.png"/><Relationship Id="rId5" Type="http://schemas.openxmlformats.org/officeDocument/2006/relationships/hyperlink" Target="https://tea.texas.gov/cte" TargetMode="External"/><Relationship Id="rId15" Type="http://schemas.openxmlformats.org/officeDocument/2006/relationships/image" Target="../media/image19.png"/><Relationship Id="rId10" Type="http://schemas.openxmlformats.org/officeDocument/2006/relationships/image" Target="../media/image15.png"/><Relationship Id="rId4" Type="http://schemas.openxmlformats.org/officeDocument/2006/relationships/hyperlink" Target="mailto:CTE@tea.texas.gov" TargetMode="External"/><Relationship Id="rId9" Type="http://schemas.openxmlformats.org/officeDocument/2006/relationships/image" Target="../media/image14.png"/><Relationship Id="rId14"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2.png"/><Relationship Id="rId18" Type="http://schemas.openxmlformats.org/officeDocument/2006/relationships/image" Target="../media/image13.png"/><Relationship Id="rId3" Type="http://schemas.openxmlformats.org/officeDocument/2006/relationships/image" Target="../media/image1.png"/><Relationship Id="rId21" Type="http://schemas.openxmlformats.org/officeDocument/2006/relationships/image" Target="../media/image23.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21.png"/><Relationship Id="rId17" Type="http://schemas.openxmlformats.org/officeDocument/2006/relationships/image" Target="../media/image16.png"/><Relationship Id="rId2" Type="http://schemas.openxmlformats.org/officeDocument/2006/relationships/notesSlide" Target="../notesSlides/notesSlide4.xml"/><Relationship Id="rId16" Type="http://schemas.openxmlformats.org/officeDocument/2006/relationships/image" Target="../media/image14.png"/><Relationship Id="rId20"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10.png"/><Relationship Id="rId5" Type="http://schemas.openxmlformats.org/officeDocument/2006/relationships/hyperlink" Target="https://tea.texas.gov/cte" TargetMode="External"/><Relationship Id="rId15" Type="http://schemas.openxmlformats.org/officeDocument/2006/relationships/image" Target="../media/image11.png"/><Relationship Id="rId10" Type="http://schemas.openxmlformats.org/officeDocument/2006/relationships/image" Target="../media/image15.png"/><Relationship Id="rId19" Type="http://schemas.openxmlformats.org/officeDocument/2006/relationships/image" Target="../media/image17.png"/><Relationship Id="rId4" Type="http://schemas.openxmlformats.org/officeDocument/2006/relationships/hyperlink" Target="mailto:CTE@tea.texas.gov" TargetMode="External"/><Relationship Id="rId9" Type="http://schemas.openxmlformats.org/officeDocument/2006/relationships/image" Target="../media/image12.png"/><Relationship Id="rId1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901CE91-ECE6-7049-B499-17887E1ED1D4}"/>
              </a:ext>
              <a:ext uri="{C183D7F6-B498-43B3-948B-1728B52AA6E4}">
                <adec:decorative xmlns:adec="http://schemas.microsoft.com/office/drawing/2017/decorative" val="1"/>
              </a:ext>
            </a:extLst>
          </p:cNvPr>
          <p:cNvSpPr>
            <a:spLocks/>
          </p:cNvSpPr>
          <p:nvPr/>
        </p:nvSpPr>
        <p:spPr>
          <a:xfrm>
            <a:off x="4677705" y="2858636"/>
            <a:ext cx="3132383" cy="7199764"/>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E7E3DB"/>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C8FAADB7-E19B-1F45-A4BB-C1DFE973D77B}"/>
              </a:ext>
              <a:ext uri="{C183D7F6-B498-43B3-948B-1728B52AA6E4}">
                <adec:decorative xmlns:adec="http://schemas.microsoft.com/office/drawing/2017/decorative" val="1"/>
              </a:ext>
            </a:extLst>
          </p:cNvPr>
          <p:cNvSpPr>
            <a:spLocks noGrp="1"/>
          </p:cNvSpPr>
          <p:nvPr>
            <p:ph type="ctrTitle"/>
          </p:nvPr>
        </p:nvSpPr>
        <p:spPr>
          <a:xfrm>
            <a:off x="1001182" y="25490"/>
            <a:ext cx="5829300" cy="141335"/>
          </a:xfrm>
        </p:spPr>
        <p:txBody>
          <a:bodyPr anchor="t">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Real Estate — Page 1</a:t>
            </a:r>
            <a:b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br>
            <a:endParaRPr lang="en-US" sz="800" dirty="0">
              <a:solidFill>
                <a:schemeClr val="bg1"/>
              </a:solidFill>
            </a:endParaRPr>
          </a:p>
        </p:txBody>
      </p:sp>
      <p:sp>
        <p:nvSpPr>
          <p:cNvPr id="5" name="TextBox 4">
            <a:extLst>
              <a:ext uri="{FF2B5EF4-FFF2-40B4-BE49-F238E27FC236}">
                <a16:creationId xmlns:a16="http://schemas.microsoft.com/office/drawing/2014/main" id="{090C96C9-7626-E84E-94AF-1A4A71B39E9B}"/>
              </a:ext>
            </a:extLst>
          </p:cNvPr>
          <p:cNvSpPr txBox="1"/>
          <p:nvPr/>
        </p:nvSpPr>
        <p:spPr>
          <a:xfrm>
            <a:off x="1402299" y="162120"/>
            <a:ext cx="6192301" cy="900246"/>
          </a:xfrm>
          <a:prstGeom prst="rect">
            <a:avLst/>
          </a:prstGeom>
          <a:noFill/>
        </p:spPr>
        <p:txBody>
          <a:bodyPr wrap="square" rtlCol="0">
            <a:spAutoFit/>
          </a:bodyPr>
          <a:lstStyle/>
          <a:p>
            <a:pPr lvl="0">
              <a:spcAft>
                <a:spcPts val="300"/>
              </a:spcAft>
              <a:defRPr/>
            </a:pPr>
            <a:r>
              <a:rPr lang="en-US" sz="2000" b="1" dirty="0">
                <a:solidFill>
                  <a:schemeClr val="accent1"/>
                </a:solidFill>
                <a:latin typeface="Calibri" panose="020F0502020204030204" pitchFamily="34" charset="0"/>
                <a:ea typeface="Open Sans Condensed Condensed" panose="020B0606030504020204" pitchFamily="34" charset="0"/>
                <a:cs typeface="Calibri" panose="020F0502020204030204" pitchFamily="34" charset="0"/>
              </a:rPr>
              <a:t>Business, Marketing, and Finance Career </a:t>
            </a:r>
            <a:r>
              <a:rPr kumimoji="0" lang="en-US" sz="20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itchFamily="2" charset="0"/>
                <a:cs typeface="Calibri" panose="020F0502020204030204" pitchFamily="34" charset="0"/>
              </a:rPr>
              <a:t>Cluster</a:t>
            </a:r>
          </a:p>
          <a:p>
            <a:pPr>
              <a:lnSpc>
                <a:spcPts val="1200"/>
              </a:lnSpc>
              <a:defRPr/>
            </a:pPr>
            <a:r>
              <a:rPr lang="en-US" sz="1000"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The Business, Marketing, and Finance career cluster focuses on careers in planning, organizing, directing, and evaluating business functions essential to efficient and productive business operations. This career cluster includes occupations ranging from business owner and entrepreneur to accountant, retail manager, and market analyst.</a:t>
            </a:r>
          </a:p>
        </p:txBody>
      </p:sp>
      <p:sp>
        <p:nvSpPr>
          <p:cNvPr id="6" name="TextBox 5">
            <a:extLst>
              <a:ext uri="{FF2B5EF4-FFF2-40B4-BE49-F238E27FC236}">
                <a16:creationId xmlns:a16="http://schemas.microsoft.com/office/drawing/2014/main" id="{F67423BB-E84B-A848-912D-92B720E05DCA}"/>
              </a:ext>
            </a:extLst>
          </p:cNvPr>
          <p:cNvSpPr txBox="1"/>
          <p:nvPr/>
        </p:nvSpPr>
        <p:spPr>
          <a:xfrm>
            <a:off x="416688" y="1209060"/>
            <a:ext cx="7046937" cy="861774"/>
          </a:xfrm>
          <a:prstGeom prst="rect">
            <a:avLst/>
          </a:prstGeom>
          <a:noFill/>
        </p:spPr>
        <p:txBody>
          <a:bodyPr wrap="square" rtlCol="0">
            <a:spAutoFit/>
          </a:bodyPr>
          <a:lstStyle/>
          <a:p>
            <a:pPr marL="0" marR="0" lvl="0" indent="0" algn="l" defTabSz="914400" rtl="0" eaLnBrk="1" fontAlgn="auto" latinLnBrk="0" hangingPunct="1">
              <a:lnSpc>
                <a:spcPts val="1950"/>
              </a:lnSpc>
              <a:spcBef>
                <a:spcPts val="0"/>
              </a:spcBef>
              <a:spcAft>
                <a:spcPts val="200"/>
              </a:spcAft>
              <a:buClrTx/>
              <a:buSzTx/>
              <a:buFontTx/>
              <a:buNone/>
              <a:tabLst/>
              <a:defRPr/>
            </a:pPr>
            <a:r>
              <a:rPr kumimoji="0" lang="en-US" sz="16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600" b="1" i="1" u="none" strike="noStrike" kern="1200" cap="none" spc="0" normalizeH="0" baseline="0" noProof="0" dirty="0">
                <a:ln>
                  <a:noFill/>
                </a:ln>
                <a:solidFill>
                  <a:schemeClr val="accent1"/>
                </a:solidFill>
                <a:effectLst/>
                <a:uLnTx/>
                <a:uFillTx/>
                <a:latin typeface="Calibri" panose="020F0502020204030204" pitchFamily="34" charset="0"/>
                <a:ea typeface="Open Sans Semibold" panose="020B0606030504020204" pitchFamily="34" charset="0"/>
                <a:cs typeface="Calibri" panose="020F0502020204030204" pitchFamily="34" charset="0"/>
              </a:rPr>
              <a:t>Real Estate </a:t>
            </a:r>
          </a:p>
          <a:p>
            <a:pPr marL="0" marR="0" lvl="0" indent="0" algn="l" defTabSz="914400" rtl="0" eaLnBrk="1" fontAlgn="auto" latinLnBrk="0" hangingPunct="1">
              <a:lnSpc>
                <a:spcPts val="1150"/>
              </a:lnSpc>
              <a:spcBef>
                <a:spcPts val="0"/>
              </a:spcBef>
              <a:spcAft>
                <a:spcPts val="300"/>
              </a:spcAft>
              <a:buClrTx/>
              <a:buSzTx/>
              <a:buFontTx/>
              <a:buNone/>
              <a:tabLst/>
              <a:defRPr/>
            </a:pPr>
            <a:r>
              <a:rPr lang="en-US" sz="1000" dirty="0">
                <a:latin typeface="Calibri" panose="020F0502020204030204" pitchFamily="34" charset="0"/>
                <a:ea typeface="Open Sans Light" panose="020B0606030504020204" pitchFamily="34" charset="0"/>
                <a:cs typeface="Calibri" panose="020F0502020204030204" pitchFamily="34" charset="0"/>
                <a:sym typeface="Calibri"/>
              </a:rPr>
              <a:t>The Real Estate program of study focuses on occupational and educational opportunities associated with financing, selling, and contracting real estate. This program of study includes management, economics, marketing, and financial principles of real estate evaluation. It also addresses commercial real estate including lending, developing, brokering, and financing.</a:t>
            </a:r>
            <a:endPar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0" name="Rectangle 9">
            <a:extLst>
              <a:ext uri="{FF2B5EF4-FFF2-40B4-BE49-F238E27FC236}">
                <a16:creationId xmlns:a16="http://schemas.microsoft.com/office/drawing/2014/main" id="{0087655A-8678-C34A-B834-72710306E4AE}"/>
              </a:ext>
            </a:extLst>
          </p:cNvPr>
          <p:cNvSpPr/>
          <p:nvPr/>
        </p:nvSpPr>
        <p:spPr>
          <a:xfrm>
            <a:off x="530035" y="2104698"/>
            <a:ext cx="3847168"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itchFamily="2" charset="0"/>
                <a:cs typeface="Calibri" panose="020F0502020204030204" pitchFamily="34" charset="0"/>
                <a:sym typeface="Calibri"/>
              </a:rPr>
              <a:t>Secondary</a:t>
            </a:r>
            <a:r>
              <a:rPr kumimoji="0" lang="en-US" sz="15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anose="020B0606030504020204" pitchFamily="34" charset="0"/>
                <a:cs typeface="Calibri" panose="020F0502020204030204" pitchFamily="34" charset="0"/>
                <a:sym typeface="Calibri"/>
              </a:rPr>
              <a:t> Courses for High School Credit</a:t>
            </a:r>
            <a:endParaRPr kumimoji="0" lang="en-US" sz="15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anose="020B0606030504020204" pitchFamily="34" charset="0"/>
              <a:cs typeface="Calibri" panose="020F0502020204030204" pitchFamily="34" charset="0"/>
            </a:endParaRPr>
          </a:p>
        </p:txBody>
      </p:sp>
      <p:graphicFrame>
        <p:nvGraphicFramePr>
          <p:cNvPr id="11" name="Table 10" descr="Secondary Courses for High School Credit">
            <a:extLst>
              <a:ext uri="{FF2B5EF4-FFF2-40B4-BE49-F238E27FC236}">
                <a16:creationId xmlns:a16="http://schemas.microsoft.com/office/drawing/2014/main" id="{A51F9466-4CB4-994E-AC8E-43A3A7C6FA27}"/>
              </a:ext>
            </a:extLst>
          </p:cNvPr>
          <p:cNvGraphicFramePr>
            <a:graphicFrameLocks noGrp="1"/>
          </p:cNvGraphicFramePr>
          <p:nvPr>
            <p:extLst>
              <p:ext uri="{D42A27DB-BD31-4B8C-83A1-F6EECF244321}">
                <p14:modId xmlns:p14="http://schemas.microsoft.com/office/powerpoint/2010/main" val="3162791320"/>
              </p:ext>
            </p:extLst>
          </p:nvPr>
        </p:nvGraphicFramePr>
        <p:xfrm>
          <a:off x="683710" y="2365659"/>
          <a:ext cx="3831336" cy="3108960"/>
        </p:xfrm>
        <a:graphic>
          <a:graphicData uri="http://schemas.openxmlformats.org/drawingml/2006/table">
            <a:tbl>
              <a:tblPr firstRow="1" bandRow="1">
                <a:effectLst/>
                <a:tableStyleId>{5C22544A-7EE6-4342-B048-85BDC9FD1C3A}</a:tableStyleId>
              </a:tblPr>
              <a:tblGrid>
                <a:gridCol w="585216">
                  <a:extLst>
                    <a:ext uri="{9D8B030D-6E8A-4147-A177-3AD203B41FA5}">
                      <a16:colId xmlns:a16="http://schemas.microsoft.com/office/drawing/2014/main" val="3900548994"/>
                    </a:ext>
                  </a:extLst>
                </a:gridCol>
                <a:gridCol w="3246120">
                  <a:extLst>
                    <a:ext uri="{9D8B030D-6E8A-4147-A177-3AD203B41FA5}">
                      <a16:colId xmlns:a16="http://schemas.microsoft.com/office/drawing/2014/main" val="1881397732"/>
                    </a:ext>
                  </a:extLst>
                </a:gridCol>
              </a:tblGrid>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itchFamily="2" charset="0"/>
                          <a:cs typeface="Calibri" panose="020F0502020204030204" pitchFamily="34" charset="0"/>
                          <a:sym typeface="Calibri"/>
                        </a:rPr>
                        <a:t>Principles of Business, Marketing, and Finance</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itchFamily="2" charset="0"/>
                          <a:cs typeface="Calibri" panose="020F0502020204030204" pitchFamily="34" charset="0"/>
                          <a:sym typeface="Calibri"/>
                        </a:rPr>
                        <a:t>Professional Communications</a:t>
                      </a: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735340"/>
                  </a:ext>
                </a:extLst>
              </a:tr>
              <a:tr h="11856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itchFamily="2" charset="0"/>
                          <a:cs typeface="Calibri" panose="020F0502020204030204" pitchFamily="34" charset="0"/>
                          <a:sym typeface="Calibri"/>
                        </a:rPr>
                        <a:t>Interior Design I</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itchFamily="2" charset="0"/>
                          <a:cs typeface="Calibri" panose="020F0502020204030204" pitchFamily="34" charset="0"/>
                          <a:sym typeface="Calibri"/>
                        </a:rPr>
                        <a:t>Entrepreneurship I</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itchFamily="2" charset="0"/>
                          <a:cs typeface="Calibri" panose="020F0502020204030204" pitchFamily="34" charset="0"/>
                          <a:sym typeface="Calibri"/>
                        </a:rPr>
                        <a:t>Business Law</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itchFamily="2" charset="0"/>
                          <a:cs typeface="Calibri" panose="020F0502020204030204" pitchFamily="34" charset="0"/>
                          <a:sym typeface="Calibri"/>
                        </a:rPr>
                        <a:t>Financial Mathematics</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itchFamily="2" charset="0"/>
                          <a:cs typeface="Calibri" panose="020F0502020204030204" pitchFamily="34" charset="0"/>
                          <a:sym typeface="Calibri"/>
                        </a:rPr>
                        <a:t>Marketing</a:t>
                      </a: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8495746"/>
                  </a:ext>
                </a:extLst>
              </a:tr>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Fundamentals of Real Estate</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Insurance Operations</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Financial Analysis</a:t>
                      </a: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088793"/>
                  </a:ext>
                </a:extLst>
              </a:tr>
              <a:tr h="225412">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Commercial Lending and Real Estate (TBD)</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Business Management</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Business Management + Extended Practicum in Business Management</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Entrepreneurship</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Entrepreneurship + Extended Practicum in Entrepreneurship</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a:t>
                      </a:r>
                    </a:p>
                    <a:p>
                      <a:pPr marL="171450" marR="0" lvl="0" indent="-171450" algn="l" defTabSz="914400" rtl="0" eaLnBrk="1" fontAlgn="auto" latinLnBrk="0" hangingPunct="1">
                        <a:lnSpc>
                          <a:spcPct val="100000"/>
                        </a:lnSpc>
                        <a:spcBef>
                          <a:spcPts val="0"/>
                        </a:spcBef>
                        <a:spcAft>
                          <a:spcPts val="0"/>
                        </a:spcAft>
                        <a:buClrTx/>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 + Extended Career Preparation </a:t>
                      </a: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0026004"/>
                  </a:ext>
                </a:extLst>
              </a:tr>
            </a:tbl>
          </a:graphicData>
        </a:graphic>
      </p:graphicFrame>
      <p:sp>
        <p:nvSpPr>
          <p:cNvPr id="29" name="Rectangle 28">
            <a:extLst>
              <a:ext uri="{FF2B5EF4-FFF2-40B4-BE49-F238E27FC236}">
                <a16:creationId xmlns:a16="http://schemas.microsoft.com/office/drawing/2014/main" id="{5E6D0C54-DE5D-EB4A-80F0-2C96F3B14DB5}"/>
              </a:ext>
            </a:extLst>
          </p:cNvPr>
          <p:cNvSpPr/>
          <p:nvPr/>
        </p:nvSpPr>
        <p:spPr>
          <a:xfrm>
            <a:off x="328672" y="5567755"/>
            <a:ext cx="4224528"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prstClr val="black"/>
              </a:buClr>
              <a:buSzTx/>
              <a:buFontTx/>
              <a:buNone/>
              <a:tabLst/>
              <a:defRPr/>
            </a:pPr>
            <a:r>
              <a:rPr kumimoji="0" lang="en-US" sz="12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anose="020B0606030504020204" pitchFamily="34" charset="0"/>
                <a:cs typeface="Calibri" panose="020F0502020204030204" pitchFamily="34" charset="0"/>
                <a:sym typeface="Calibri"/>
              </a:rPr>
              <a:t>Work-Based Learning and Expanded Learning Opportunities</a:t>
            </a:r>
            <a:endParaRPr kumimoji="0" lang="en-US" sz="12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anose="020B0606030504020204" pitchFamily="34" charset="0"/>
              <a:cs typeface="Calibri" panose="020F0502020204030204" pitchFamily="34" charset="0"/>
            </a:endParaRPr>
          </a:p>
        </p:txBody>
      </p:sp>
      <p:graphicFrame>
        <p:nvGraphicFramePr>
          <p:cNvPr id="28" name="Table 27" descr="Work-Based Learning and Expanded Learning Opportunities">
            <a:extLst>
              <a:ext uri="{FF2B5EF4-FFF2-40B4-BE49-F238E27FC236}">
                <a16:creationId xmlns:a16="http://schemas.microsoft.com/office/drawing/2014/main" id="{799D3F2A-B054-4C47-A306-F8F9DE80D21E}"/>
              </a:ext>
            </a:extLst>
          </p:cNvPr>
          <p:cNvGraphicFramePr>
            <a:graphicFrameLocks noGrp="1"/>
          </p:cNvGraphicFramePr>
          <p:nvPr>
            <p:extLst>
              <p:ext uri="{D42A27DB-BD31-4B8C-83A1-F6EECF244321}">
                <p14:modId xmlns:p14="http://schemas.microsoft.com/office/powerpoint/2010/main" val="1793165534"/>
              </p:ext>
            </p:extLst>
          </p:nvPr>
        </p:nvGraphicFramePr>
        <p:xfrm>
          <a:off x="328672" y="5841873"/>
          <a:ext cx="4224528" cy="1158240"/>
        </p:xfrm>
        <a:graphic>
          <a:graphicData uri="http://schemas.openxmlformats.org/drawingml/2006/table">
            <a:tbl>
              <a:tblPr firstRow="1" bandRow="1">
                <a:effectLst/>
                <a:tableStyleId>{5C22544A-7EE6-4342-B048-85BDC9FD1C3A}</a:tableStyleId>
              </a:tblPr>
              <a:tblGrid>
                <a:gridCol w="1174214">
                  <a:extLst>
                    <a:ext uri="{9D8B030D-6E8A-4147-A177-3AD203B41FA5}">
                      <a16:colId xmlns:a16="http://schemas.microsoft.com/office/drawing/2014/main" val="3900548994"/>
                    </a:ext>
                  </a:extLst>
                </a:gridCol>
                <a:gridCol w="3050314">
                  <a:extLst>
                    <a:ext uri="{9D8B030D-6E8A-4147-A177-3AD203B41FA5}">
                      <a16:colId xmlns:a16="http://schemas.microsoft.com/office/drawing/2014/main" val="1881397732"/>
                    </a:ext>
                  </a:extLst>
                </a:gridCol>
              </a:tblGrid>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Work-Based Learning Activities</a:t>
                      </a:r>
                      <a:endPar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Intern with a local real estate company or commercial realtor</a:t>
                      </a:r>
                    </a:p>
                    <a:p>
                      <a:pPr marL="171450" marR="0" lvl="0" indent="-17145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Job shadow a property manager or local realtor</a:t>
                      </a:r>
                    </a:p>
                    <a:p>
                      <a:pPr marL="171450" marR="0" lvl="0" indent="-17145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Conduct informational interviews with employees at a real estate investment company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extLst>
                  <a:ext uri="{0D108BD9-81ED-4DB2-BD59-A6C34878D82A}">
                    <a16:rowId xmlns:a16="http://schemas.microsoft.com/office/drawing/2014/main" val="2479243592"/>
                  </a:ext>
                </a:extLst>
              </a:tr>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Expanded Learning Opportunities</a:t>
                      </a:r>
                      <a:endPar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BPA, DECA, FBLA, Young Billionaires Club, or </a:t>
                      </a:r>
                    </a:p>
                    <a:p>
                      <a:pPr marL="171450" marR="0" lvl="0" indent="-17145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UIL-related events</a:t>
                      </a:r>
                    </a:p>
                    <a:p>
                      <a:pPr marL="171450" marR="0" lvl="0" indent="-171450" algn="l" defTabSz="914400" rtl="0" eaLnBrk="1" fontAlgn="auto"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Explore student membership in related professional organizations </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extLst>
                  <a:ext uri="{0D108BD9-81ED-4DB2-BD59-A6C34878D82A}">
                    <a16:rowId xmlns:a16="http://schemas.microsoft.com/office/drawing/2014/main" val="2752735340"/>
                  </a:ext>
                </a:extLst>
              </a:tr>
            </a:tbl>
          </a:graphicData>
        </a:graphic>
      </p:graphicFrame>
      <p:sp>
        <p:nvSpPr>
          <p:cNvPr id="26" name="Rectangle 25">
            <a:extLst>
              <a:ext uri="{FF2B5EF4-FFF2-40B4-BE49-F238E27FC236}">
                <a16:creationId xmlns:a16="http://schemas.microsoft.com/office/drawing/2014/main" id="{AC1903EC-A84D-594F-94A3-CABE34227C62}"/>
              </a:ext>
            </a:extLst>
          </p:cNvPr>
          <p:cNvSpPr/>
          <p:nvPr/>
        </p:nvSpPr>
        <p:spPr>
          <a:xfrm>
            <a:off x="304751" y="7042496"/>
            <a:ext cx="4224528"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anose="020B0606030504020204" pitchFamily="34" charset="0"/>
                <a:cs typeface="Calibri" panose="020F0502020204030204" pitchFamily="34" charset="0"/>
              </a:rPr>
              <a:t>Aligned Industry-Based Certifications</a:t>
            </a:r>
          </a:p>
        </p:txBody>
      </p:sp>
      <p:sp>
        <p:nvSpPr>
          <p:cNvPr id="14" name="Google Shape;166;p1">
            <a:extLst>
              <a:ext uri="{FF2B5EF4-FFF2-40B4-BE49-F238E27FC236}">
                <a16:creationId xmlns:a16="http://schemas.microsoft.com/office/drawing/2014/main" id="{F3FFB454-99EA-E048-AE90-DD129590DE9E}"/>
              </a:ext>
            </a:extLst>
          </p:cNvPr>
          <p:cNvSpPr txBox="1"/>
          <p:nvPr/>
        </p:nvSpPr>
        <p:spPr>
          <a:xfrm>
            <a:off x="304751" y="7310815"/>
            <a:ext cx="4215384" cy="1406757"/>
          </a:xfrm>
          <a:prstGeom prst="rect">
            <a:avLst/>
          </a:prstGeom>
          <a:noFill/>
          <a:ln>
            <a:noFill/>
          </a:ln>
        </p:spPr>
        <p:txBody>
          <a:bodyPr spcFirstLastPara="1" wrap="square" lIns="0" tIns="0" rIns="0" bIns="0" numCol="2" spcCol="18288" anchor="t" anchorCtr="0">
            <a:noAutofit/>
          </a:bodyPr>
          <a:lstStyle/>
          <a:p>
            <a:pPr marL="12700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Content Creation &amp; Marketing Using Adobe Express</a:t>
            </a:r>
          </a:p>
          <a:p>
            <a:pPr marL="12700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Customer Service and Sales: Certified Specialist</a:t>
            </a:r>
          </a:p>
          <a:p>
            <a:pPr marL="12700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General Lines – Life, Accident, Health and HMO License</a:t>
            </a:r>
          </a:p>
          <a:p>
            <a:pPr marL="12700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Public Insurance Adjuster License</a:t>
            </a:r>
          </a:p>
          <a:p>
            <a:pPr marL="12700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Life Only Agent</a:t>
            </a:r>
          </a:p>
          <a:p>
            <a:pPr marL="12700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Limited Lines License</a:t>
            </a:r>
          </a:p>
          <a:p>
            <a:pPr marL="12700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Managing General Agent</a:t>
            </a:r>
          </a:p>
          <a:p>
            <a:pPr marL="12700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Meta Certified Digital Marketing Associate</a:t>
            </a:r>
          </a:p>
          <a:p>
            <a:pPr marL="12700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Online Marketing Certified Associate (OMCA)</a:t>
            </a:r>
          </a:p>
          <a:p>
            <a:pPr marL="12700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Personal Lines Property and Casualty Agent</a:t>
            </a:r>
          </a:p>
          <a:p>
            <a:pPr marL="12700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Real Estate Sales Agent License</a:t>
            </a:r>
          </a:p>
          <a:p>
            <a:pPr marL="127000" lvl="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Surplus Lines License</a:t>
            </a:r>
          </a:p>
          <a:p>
            <a:pPr marL="127000" lvl="0" indent="-12700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rPr>
              <a:t>Texas Property and Casualty License</a:t>
            </a:r>
          </a:p>
        </p:txBody>
      </p:sp>
      <p:sp>
        <p:nvSpPr>
          <p:cNvPr id="47" name="Rectangle 46">
            <a:extLst>
              <a:ext uri="{FF2B5EF4-FFF2-40B4-BE49-F238E27FC236}">
                <a16:creationId xmlns:a16="http://schemas.microsoft.com/office/drawing/2014/main" id="{1769ED0C-06E7-7F46-B005-75B0FEB7C386}"/>
              </a:ext>
            </a:extLst>
          </p:cNvPr>
          <p:cNvSpPr/>
          <p:nvPr/>
        </p:nvSpPr>
        <p:spPr>
          <a:xfrm>
            <a:off x="4745736" y="3079789"/>
            <a:ext cx="2854430"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500"/>
              </a:spcAft>
              <a:buClr>
                <a:srgbClr val="363534"/>
              </a:buClr>
              <a:buSzTx/>
              <a:buFontTx/>
              <a:buNone/>
              <a:tabLst/>
              <a:defRPr/>
            </a:pPr>
            <a:r>
              <a:rPr kumimoji="0" lang="en-US" sz="13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itchFamily="2" charset="0"/>
                <a:cs typeface="Calibri" panose="020F0502020204030204" pitchFamily="34" charset="0"/>
                <a:sym typeface="Calibri"/>
              </a:rPr>
              <a:t>Example Postsecondary Opportunities</a:t>
            </a:r>
          </a:p>
        </p:txBody>
      </p:sp>
      <p:sp>
        <p:nvSpPr>
          <p:cNvPr id="23" name="Google Shape;163;p1">
            <a:extLst>
              <a:ext uri="{FF2B5EF4-FFF2-40B4-BE49-F238E27FC236}">
                <a16:creationId xmlns:a16="http://schemas.microsoft.com/office/drawing/2014/main" id="{1ACA50DF-1E3A-1C45-A12E-E10648D51069}"/>
              </a:ext>
            </a:extLst>
          </p:cNvPr>
          <p:cNvSpPr txBox="1"/>
          <p:nvPr/>
        </p:nvSpPr>
        <p:spPr>
          <a:xfrm>
            <a:off x="4773168" y="3335822"/>
            <a:ext cx="3045635" cy="1964424"/>
          </a:xfrm>
          <a:prstGeom prst="rect">
            <a:avLst/>
          </a:prstGeom>
          <a:noFill/>
          <a:ln>
            <a:noFill/>
          </a:ln>
        </p:spPr>
        <p:txBody>
          <a:bodyPr spcFirstLastPara="1" wrap="square" lIns="91425" tIns="45700" rIns="91425" bIns="45700" anchor="t" anchorCtr="0">
            <a:noAutofit/>
          </a:bodyPr>
          <a:lstStyle/>
          <a:p>
            <a:pPr marR="0" lvl="0" algn="l" defTabSz="914400" rtl="0" eaLnBrk="1" fontAlgn="auto" latinLnBrk="0" hangingPunct="1">
              <a:lnSpc>
                <a:spcPts val="125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Associate Degrees</a:t>
            </a:r>
            <a:endPar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2"/>
                  </a:ext>
                </a:extLst>
              </a:rPr>
              <a:t>Business Administration and </a:t>
            </a:r>
            <a:b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2"/>
                  </a:ext>
                </a:extLst>
              </a:rPr>
            </a:b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2"/>
                  </a:ext>
                </a:extLst>
              </a:rPr>
              <a:t>Management</a:t>
            </a: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Real Estate</a:t>
            </a: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lvl="0">
              <a:lnSpc>
                <a:spcPts val="700"/>
              </a:lnSpc>
              <a:buClr>
                <a:srgbClr val="363534"/>
              </a:buClr>
              <a:buSzPts val="800"/>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2"/>
                </a:ext>
              </a:extLst>
            </a:endParaRPr>
          </a:p>
          <a:p>
            <a:pPr lvl="0">
              <a:lnSpc>
                <a:spcPts val="125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Bachelor’s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Business Administration and Management</a:t>
            </a: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Real Estate</a:t>
            </a:r>
          </a:p>
          <a:p>
            <a:pPr lvl="0">
              <a:lnSpc>
                <a:spcPts val="700"/>
              </a:lnSpc>
              <a:buClr>
                <a:srgbClr val="363534"/>
              </a:buClr>
              <a:buSzPts val="800"/>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lvl="0">
              <a:lnSpc>
                <a:spcPts val="125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Master’s, Doctoral, and Professional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Business Administration and Management</a:t>
            </a: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Parks, Recreation, and Leisure Facilities Management</a:t>
            </a:r>
          </a:p>
          <a:p>
            <a:pPr lvl="0">
              <a:lnSpc>
                <a:spcPts val="700"/>
              </a:lnSpc>
              <a:buClr>
                <a:srgbClr val="363534"/>
              </a:buClr>
              <a:buSzPts val="800"/>
              <a:defRPr/>
            </a:pPr>
            <a:endParaRPr lang="en-US" sz="7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lvl="0">
              <a:lnSpc>
                <a:spcPts val="1250"/>
              </a:lnSpc>
              <a:buClr>
                <a:srgbClr val="363534"/>
              </a:buClr>
              <a:buSzPts val="800"/>
              <a:defRPr/>
            </a:pPr>
            <a:r>
              <a:rPr lang="en-US" sz="900" b="1"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Additional Stackable IBCs/License</a:t>
            </a: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Real Estate Broker</a:t>
            </a:r>
          </a:p>
        </p:txBody>
      </p:sp>
      <p:sp>
        <p:nvSpPr>
          <p:cNvPr id="15" name="Rectangle 14">
            <a:extLst>
              <a:ext uri="{FF2B5EF4-FFF2-40B4-BE49-F238E27FC236}">
                <a16:creationId xmlns:a16="http://schemas.microsoft.com/office/drawing/2014/main" id="{015EAF6B-99CE-4B46-8970-C84F35537098}"/>
              </a:ext>
            </a:extLst>
          </p:cNvPr>
          <p:cNvSpPr/>
          <p:nvPr/>
        </p:nvSpPr>
        <p:spPr>
          <a:xfrm>
            <a:off x="5376672" y="5681472"/>
            <a:ext cx="2467150"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anose="020B0606030504020204" pitchFamily="34" charset="0"/>
                <a:cs typeface="Calibri" panose="020F0502020204030204" pitchFamily="34" charset="0"/>
              </a:rPr>
              <a:t>Example Aligned Occupations   </a:t>
            </a:r>
          </a:p>
        </p:txBody>
      </p:sp>
      <p:pic>
        <p:nvPicPr>
          <p:cNvPr id="49" name="Picture 48">
            <a:extLst>
              <a:ext uri="{FF2B5EF4-FFF2-40B4-BE49-F238E27FC236}">
                <a16:creationId xmlns:a16="http://schemas.microsoft.com/office/drawing/2014/main" id="{9C215D3E-B4C3-D846-AA02-4E77213044A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19846" y="2286454"/>
            <a:ext cx="610355" cy="596483"/>
          </a:xfrm>
          <a:prstGeom prst="rect">
            <a:avLst/>
          </a:prstGeom>
        </p:spPr>
      </p:pic>
      <p:sp>
        <p:nvSpPr>
          <p:cNvPr id="46" name="Double Bracket 45">
            <a:extLst>
              <a:ext uri="{FF2B5EF4-FFF2-40B4-BE49-F238E27FC236}">
                <a16:creationId xmlns:a16="http://schemas.microsoft.com/office/drawing/2014/main" id="{29723102-B029-6046-AE5F-B64631A4EF05}"/>
              </a:ext>
              <a:ext uri="{C183D7F6-B498-43B3-948B-1728B52AA6E4}">
                <adec:decorative xmlns:adec="http://schemas.microsoft.com/office/drawing/2017/decorative" val="1"/>
              </a:ext>
            </a:extLst>
          </p:cNvPr>
          <p:cNvSpPr/>
          <p:nvPr/>
        </p:nvSpPr>
        <p:spPr>
          <a:xfrm>
            <a:off x="5312664" y="6089228"/>
            <a:ext cx="1901952" cy="827290"/>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ECE42AF-E901-D54D-9617-6AE15DB37D6C}"/>
              </a:ext>
            </a:extLst>
          </p:cNvPr>
          <p:cNvSpPr txBox="1"/>
          <p:nvPr/>
        </p:nvSpPr>
        <p:spPr>
          <a:xfrm>
            <a:off x="5358383" y="6097334"/>
            <a:ext cx="1938528" cy="233848"/>
          </a:xfrm>
          <a:prstGeom prst="rect">
            <a:avLst/>
          </a:prstGeom>
          <a:noFill/>
        </p:spPr>
        <p:txBody>
          <a:bodyPr wrap="square" rtlCol="0">
            <a:noAutofit/>
          </a:bodyPr>
          <a:lstStyle/>
          <a:p>
            <a:pPr lvl="0" defTabSz="1341150">
              <a:buClr>
                <a:prstClr val="black"/>
              </a:buClr>
              <a:buSzPts val="800"/>
              <a:defRPr/>
            </a:pPr>
            <a:r>
              <a:rPr lang="en-US" sz="1100" b="1" i="1"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Real Estate Sales Agents</a:t>
            </a:r>
          </a:p>
        </p:txBody>
      </p:sp>
      <p:sp>
        <p:nvSpPr>
          <p:cNvPr id="31" name="TextBox 30">
            <a:extLst>
              <a:ext uri="{FF2B5EF4-FFF2-40B4-BE49-F238E27FC236}">
                <a16:creationId xmlns:a16="http://schemas.microsoft.com/office/drawing/2014/main" id="{6BC50869-F11E-6140-9A7D-20A0EA8F797B}"/>
              </a:ext>
            </a:extLst>
          </p:cNvPr>
          <p:cNvSpPr txBox="1"/>
          <p:nvPr/>
        </p:nvSpPr>
        <p:spPr>
          <a:xfrm>
            <a:off x="5376672" y="6314789"/>
            <a:ext cx="1938528" cy="603504"/>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$48,450</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6,901</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15%</a:t>
            </a:r>
          </a:p>
        </p:txBody>
      </p:sp>
      <p:sp>
        <p:nvSpPr>
          <p:cNvPr id="45" name="Double Bracket 44">
            <a:extLst>
              <a:ext uri="{FF2B5EF4-FFF2-40B4-BE49-F238E27FC236}">
                <a16:creationId xmlns:a16="http://schemas.microsoft.com/office/drawing/2014/main" id="{3BA72D32-C034-BD46-AA07-443AFE5B1384}"/>
              </a:ext>
              <a:ext uri="{C183D7F6-B498-43B3-948B-1728B52AA6E4}">
                <adec:decorative xmlns:adec="http://schemas.microsoft.com/office/drawing/2017/decorative" val="1"/>
              </a:ext>
            </a:extLst>
          </p:cNvPr>
          <p:cNvSpPr/>
          <p:nvPr/>
        </p:nvSpPr>
        <p:spPr>
          <a:xfrm>
            <a:off x="5312664" y="7003047"/>
            <a:ext cx="1901952" cy="1149359"/>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322A8830-FB08-DD4C-9E74-0415193C983F}"/>
              </a:ext>
            </a:extLst>
          </p:cNvPr>
          <p:cNvSpPr txBox="1"/>
          <p:nvPr/>
        </p:nvSpPr>
        <p:spPr>
          <a:xfrm>
            <a:off x="5358384" y="7014875"/>
            <a:ext cx="1856232" cy="342281"/>
          </a:xfrm>
          <a:prstGeom prst="rect">
            <a:avLst/>
          </a:prstGeom>
          <a:noFill/>
        </p:spPr>
        <p:txBody>
          <a:bodyPr wrap="square" rtlCol="0">
            <a:noAutofit/>
          </a:bodyPr>
          <a:lstStyle/>
          <a:p>
            <a:pPr defTabSz="1341150">
              <a:lnSpc>
                <a:spcPts val="1250"/>
              </a:lnSpc>
              <a:buClr>
                <a:prstClr val="black"/>
              </a:buClr>
              <a:buSzPts val="800"/>
              <a:defRPr/>
            </a:pPr>
            <a:r>
              <a:rPr lang="en-US" sz="1100" b="1" i="1"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Property, Real Estate, and Community Association Managers</a:t>
            </a:r>
            <a:endParaRPr kumimoji="0" lang="en-US" sz="10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53A39835-03FC-214F-8A58-02640F31131C}"/>
              </a:ext>
            </a:extLst>
          </p:cNvPr>
          <p:cNvSpPr txBox="1"/>
          <p:nvPr/>
        </p:nvSpPr>
        <p:spPr>
          <a:xfrm>
            <a:off x="5376672" y="7554897"/>
            <a:ext cx="1938528" cy="548640"/>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$61,234</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4,450</a:t>
            </a:r>
          </a:p>
          <a:p>
            <a:pPr lvl="0" defTabSz="1341150">
              <a:lnSpc>
                <a:spcPts val="1250"/>
              </a:lnSpc>
              <a:buClr>
                <a:prstClr val="black"/>
              </a:buClr>
              <a:buSzPts val="800"/>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15</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900" b="1" i="1" u="none" strike="noStrike" kern="1200" cap="none" spc="0" normalizeH="0" baseline="0" noProof="0" dirty="0">
              <a:ln>
                <a:noFill/>
              </a:ln>
              <a:solidFill>
                <a:srgbClr val="3863AF"/>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2" name="Double Bracket 31">
            <a:extLst>
              <a:ext uri="{FF2B5EF4-FFF2-40B4-BE49-F238E27FC236}">
                <a16:creationId xmlns:a16="http://schemas.microsoft.com/office/drawing/2014/main" id="{C158C378-9848-B245-98F2-BA389079EE25}"/>
              </a:ext>
              <a:ext uri="{C183D7F6-B498-43B3-948B-1728B52AA6E4}">
                <adec:decorative xmlns:adec="http://schemas.microsoft.com/office/drawing/2017/decorative" val="1"/>
              </a:ext>
            </a:extLst>
          </p:cNvPr>
          <p:cNvSpPr/>
          <p:nvPr/>
        </p:nvSpPr>
        <p:spPr>
          <a:xfrm>
            <a:off x="5312664" y="8244278"/>
            <a:ext cx="1901952" cy="983600"/>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86836B01-57B0-8443-920B-F0A28CAAA2E7}"/>
              </a:ext>
            </a:extLst>
          </p:cNvPr>
          <p:cNvSpPr txBox="1"/>
          <p:nvPr/>
        </p:nvSpPr>
        <p:spPr>
          <a:xfrm>
            <a:off x="5358384" y="8255702"/>
            <a:ext cx="1938528" cy="355994"/>
          </a:xfrm>
          <a:prstGeom prst="rect">
            <a:avLst/>
          </a:prstGeom>
          <a:noFill/>
        </p:spPr>
        <p:txBody>
          <a:bodyPr wrap="square" rtlCol="0">
            <a:noAutofit/>
          </a:bodyPr>
          <a:lstStyle/>
          <a:p>
            <a:pPr lvl="0" defTabSz="1341150">
              <a:lnSpc>
                <a:spcPts val="1250"/>
              </a:lnSpc>
              <a:buClr>
                <a:prstClr val="black"/>
              </a:buClr>
              <a:buSzPts val="800"/>
              <a:defRPr/>
            </a:pPr>
            <a:r>
              <a:rPr kumimoji="0" lang="en-US" sz="1100" b="1" i="1" u="none" strike="noStrike" kern="1200" cap="none" spc="0" normalizeH="0" baseline="0" noProof="0" dirty="0">
                <a:ln>
                  <a:noFill/>
                </a:ln>
                <a:solidFill>
                  <a:schemeClr val="accent5"/>
                </a:solidFill>
                <a:effectLst/>
                <a:uLnTx/>
                <a:uFillTx/>
                <a:latin typeface="Calibri" panose="020F0502020204030204" pitchFamily="34" charset="0"/>
                <a:ea typeface="Open Sans Semibold" panose="020B0606030504020204" pitchFamily="34" charset="0"/>
                <a:cs typeface="Calibri" panose="020F0502020204030204" pitchFamily="34" charset="0"/>
              </a:rPr>
              <a:t>Title Examiners, Abstractors, and Searchers</a:t>
            </a:r>
          </a:p>
        </p:txBody>
      </p:sp>
      <p:sp>
        <p:nvSpPr>
          <p:cNvPr id="38" name="TextBox 37">
            <a:extLst>
              <a:ext uri="{FF2B5EF4-FFF2-40B4-BE49-F238E27FC236}">
                <a16:creationId xmlns:a16="http://schemas.microsoft.com/office/drawing/2014/main" id="{0CF72ED8-415F-D540-AFCF-1D88EE060DD3}"/>
              </a:ext>
            </a:extLst>
          </p:cNvPr>
          <p:cNvSpPr txBox="1">
            <a:spLocks/>
          </p:cNvSpPr>
          <p:nvPr/>
        </p:nvSpPr>
        <p:spPr>
          <a:xfrm>
            <a:off x="5376672" y="8628106"/>
            <a:ext cx="1938528" cy="548640"/>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51,030</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799</a:t>
            </a:r>
          </a:p>
          <a:p>
            <a:pPr marL="0" marR="0" lvl="0" algn="l" defTabSz="1341150" rtl="0" eaLnBrk="1" fontAlgn="auto" latinLnBrk="0" hangingPunct="1">
              <a:lnSpc>
                <a:spcPts val="1250"/>
              </a:lnSpc>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12%</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5">
            <a:alphaModFix/>
          </a:blip>
          <a:srcRect/>
          <a:stretch/>
        </p:blipFill>
        <p:spPr>
          <a:xfrm>
            <a:off x="146880" y="9574456"/>
            <a:ext cx="705086" cy="352543"/>
          </a:xfrm>
          <a:prstGeom prst="rect">
            <a:avLst/>
          </a:prstGeom>
          <a:noFill/>
          <a:ln>
            <a:noFill/>
          </a:ln>
        </p:spPr>
      </p:pic>
      <p:sp>
        <p:nvSpPr>
          <p:cNvPr id="3" name="TextBox 2">
            <a:extLst>
              <a:ext uri="{FF2B5EF4-FFF2-40B4-BE49-F238E27FC236}">
                <a16:creationId xmlns:a16="http://schemas.microsoft.com/office/drawing/2014/main" id="{A70F6E95-8003-B142-A9FC-04557A922F61}"/>
              </a:ext>
            </a:extLst>
          </p:cNvPr>
          <p:cNvSpPr txBox="1"/>
          <p:nvPr/>
        </p:nvSpPr>
        <p:spPr>
          <a:xfrm>
            <a:off x="851966" y="9537184"/>
            <a:ext cx="3754879" cy="338554"/>
          </a:xfrm>
          <a:prstGeom prst="rect">
            <a:avLst/>
          </a:prstGeom>
          <a:noFill/>
        </p:spPr>
        <p:txBody>
          <a:bodyPr wrap="square" lIns="91440" tIns="45720" rIns="91440" bIns="45720" rtlCol="0" anchor="t">
            <a:spAutoFit/>
          </a:bodyPr>
          <a:lstStyle/>
          <a:p>
            <a:r>
              <a:rPr lang="en-US" sz="800" i="1" dirty="0">
                <a:solidFill>
                  <a:schemeClr val="accent1"/>
                </a:solidFill>
                <a:latin typeface="Calibri"/>
                <a:ea typeface="Open Sans ExtraBold"/>
                <a:cs typeface="Calibri"/>
              </a:rPr>
              <a:t>Successful completion of the Real Estate program of study will fulfill requirements of the Business and Industry endorsement.</a:t>
            </a:r>
          </a:p>
        </p:txBody>
      </p:sp>
      <p:sp>
        <p:nvSpPr>
          <p:cNvPr id="8" name="TextBox 7">
            <a:extLst>
              <a:ext uri="{FF2B5EF4-FFF2-40B4-BE49-F238E27FC236}">
                <a16:creationId xmlns:a16="http://schemas.microsoft.com/office/drawing/2014/main" id="{C26EEE7A-1067-E8F2-12F4-876887A7B312}"/>
              </a:ext>
            </a:extLst>
          </p:cNvPr>
          <p:cNvSpPr txBox="1"/>
          <p:nvPr/>
        </p:nvSpPr>
        <p:spPr>
          <a:xfrm>
            <a:off x="4681728" y="9367838"/>
            <a:ext cx="3754879" cy="184666"/>
          </a:xfrm>
          <a:prstGeom prst="rect">
            <a:avLst/>
          </a:prstGeom>
          <a:noFill/>
        </p:spPr>
        <p:txBody>
          <a:bodyPr wrap="square" rtlCol="0">
            <a:spAutoFit/>
          </a:bodyPr>
          <a:lstStyle/>
          <a:p>
            <a:r>
              <a:rPr lang="en-US" sz="600" b="0" i="0" u="none" strike="noStrike" dirty="0">
                <a:solidFill>
                  <a:srgbClr val="000000"/>
                </a:solidFill>
                <a:effectLst/>
              </a:rPr>
              <a:t>Data Source: </a:t>
            </a:r>
            <a:r>
              <a:rPr lang="en-US" sz="600" b="0" i="0" u="none" strike="noStrike" dirty="0" err="1">
                <a:solidFill>
                  <a:srgbClr val="000000"/>
                </a:solidFill>
                <a:effectLst/>
              </a:rPr>
              <a:t>TexasWages</a:t>
            </a:r>
            <a:r>
              <a:rPr lang="en-US" sz="600" b="0" i="0" u="none" strike="noStrike" dirty="0">
                <a:solidFill>
                  <a:srgbClr val="000000"/>
                </a:solidFill>
                <a:effectLst/>
              </a:rPr>
              <a:t>, Texas Workforce Commission. Retrieved 3/8/2024.</a:t>
            </a:r>
            <a:endParaRPr lang="en-US" sz="600" dirty="0">
              <a:solidFill>
                <a:schemeClr val="tx2"/>
              </a:solidFill>
              <a:ea typeface="Open Sans Light" panose="020B060603050402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AF03FE6E-AA49-984F-8869-EA4D3B32F916}"/>
              </a:ext>
              <a:ext uri="{C183D7F6-B498-43B3-948B-1728B52AA6E4}">
                <adec:decorative xmlns:adec="http://schemas.microsoft.com/office/drawing/2017/decorative" val="0"/>
              </a:ext>
            </a:extLst>
          </p:cNvPr>
          <p:cNvPicPr>
            <a:picLocks noChangeAspect="1"/>
          </p:cNvPicPr>
          <p:nvPr/>
        </p:nvPicPr>
        <p:blipFill>
          <a:blip r:embed="rId6"/>
          <a:srcRect t="1013" b="1013"/>
          <a:stretch/>
        </p:blipFill>
        <p:spPr>
          <a:xfrm>
            <a:off x="4738593" y="9532430"/>
            <a:ext cx="503990" cy="493776"/>
          </a:xfrm>
          <a:prstGeom prst="rect">
            <a:avLst/>
          </a:prstGeom>
        </p:spPr>
      </p:pic>
      <p:sp>
        <p:nvSpPr>
          <p:cNvPr id="43" name="TextBox 42">
            <a:extLst>
              <a:ext uri="{FF2B5EF4-FFF2-40B4-BE49-F238E27FC236}">
                <a16:creationId xmlns:a16="http://schemas.microsoft.com/office/drawing/2014/main" id="{D7CE7F4C-068A-2546-9291-E776EDA7D48E}"/>
              </a:ext>
            </a:extLst>
          </p:cNvPr>
          <p:cNvSpPr txBox="1"/>
          <p:nvPr/>
        </p:nvSpPr>
        <p:spPr>
          <a:xfrm>
            <a:off x="5166360" y="9512554"/>
            <a:ext cx="2148840" cy="544444"/>
          </a:xfrm>
          <a:prstGeom prst="rect">
            <a:avLst/>
          </a:prstGeom>
          <a:noFill/>
        </p:spPr>
        <p:txBody>
          <a:bodyPr wrap="square" rtlCol="0">
            <a:spAutoFit/>
          </a:bodyPr>
          <a:lstStyle/>
          <a:p>
            <a:pPr>
              <a:lnSpc>
                <a:spcPct val="108000"/>
              </a:lnSpc>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For more information visit: </a:t>
            </a:r>
            <a:r>
              <a:rPr lang="en-US" sz="650" dirty="0">
                <a:solidFill>
                  <a:schemeClr val="tx2"/>
                </a:solidFill>
                <a:latin typeface="Calibri" panose="020F0502020204030204" pitchFamily="34" charset="0"/>
                <a:cs typeface="Calibri" panose="020F0502020204030204" pitchFamily="34" charset="0"/>
                <a:hlinkClick r:id="rId7"/>
              </a:rPr>
              <a:t>https://tea.texas.gov/academics/college-career-and-military-prep/career-and-technical-education/bmf-real-estate-extended.pdf</a:t>
            </a:r>
            <a:r>
              <a:rPr lang="en-US" sz="650" dirty="0">
                <a:solidFill>
                  <a:schemeClr val="tx2"/>
                </a:solidFill>
                <a:latin typeface="Calibri" panose="020F0502020204030204" pitchFamily="34" charset="0"/>
                <a:cs typeface="Calibri" panose="020F0502020204030204" pitchFamily="34" charset="0"/>
              </a:rPr>
              <a:t> </a:t>
            </a:r>
            <a:endParaRPr lang="en-US" sz="650" i="1" dirty="0">
              <a:solidFill>
                <a:schemeClr val="tx2"/>
              </a:solidFill>
              <a:latin typeface="Calibri" panose="020F0502020204030204" pitchFamily="34" charset="0"/>
              <a:ea typeface="Open Sans ExtraBold" panose="020B0606030504020204" pitchFamily="34" charset="0"/>
              <a:cs typeface="Calibri" panose="020F0502020204030204" pitchFamily="34" charset="0"/>
            </a:endParaRPr>
          </a:p>
        </p:txBody>
      </p:sp>
      <p:pic>
        <p:nvPicPr>
          <p:cNvPr id="39" name="Picture 38">
            <a:extLst>
              <a:ext uri="{FF2B5EF4-FFF2-40B4-BE49-F238E27FC236}">
                <a16:creationId xmlns:a16="http://schemas.microsoft.com/office/drawing/2014/main" id="{42F6463D-DDA7-F843-AB15-C2ABD0D5C64F}"/>
              </a:ext>
              <a:ext uri="{C183D7F6-B498-43B3-948B-1728B52AA6E4}">
                <adec:decorative xmlns:adec="http://schemas.microsoft.com/office/drawing/2017/decorative" val="1"/>
              </a:ext>
            </a:extLst>
          </p:cNvPr>
          <p:cNvPicPr>
            <a:picLocks/>
          </p:cNvPicPr>
          <p:nvPr/>
        </p:nvPicPr>
        <p:blipFill>
          <a:blip r:embed="rId8"/>
          <a:stretch>
            <a:fillRect/>
          </a:stretch>
        </p:blipFill>
        <p:spPr>
          <a:xfrm>
            <a:off x="6958584" y="3344965"/>
            <a:ext cx="610356" cy="596484"/>
          </a:xfrm>
          <a:prstGeom prst="rect">
            <a:avLst/>
          </a:prstGeom>
        </p:spPr>
      </p:pic>
      <p:pic>
        <p:nvPicPr>
          <p:cNvPr id="41" name="Picture 40">
            <a:extLst>
              <a:ext uri="{FF2B5EF4-FFF2-40B4-BE49-F238E27FC236}">
                <a16:creationId xmlns:a16="http://schemas.microsoft.com/office/drawing/2014/main" id="{E87636A2-C85C-4446-99E9-B5ACC56AFC8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773168" y="5580888"/>
            <a:ext cx="598434" cy="584834"/>
          </a:xfrm>
          <a:prstGeom prst="rect">
            <a:avLst/>
          </a:prstGeom>
        </p:spPr>
      </p:pic>
      <p:sp>
        <p:nvSpPr>
          <p:cNvPr id="21" name="Rectangle 20">
            <a:extLst>
              <a:ext uri="{FF2B5EF4-FFF2-40B4-BE49-F238E27FC236}">
                <a16:creationId xmlns:a16="http://schemas.microsoft.com/office/drawing/2014/main" id="{B26DC3D6-B40E-5AD2-068C-EF28455B3A81}"/>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prstClr val="white"/>
                </a:solidFill>
                <a:effectLst/>
                <a:uLnTx/>
                <a:uFillTx/>
                <a:latin typeface="Calibri" panose="020F0502020204030204" pitchFamily="34" charset="0"/>
                <a:ea typeface="Open Sans Semibold" panose="020B0606030504020204" pitchFamily="34" charset="0"/>
                <a:cs typeface="Calibri" panose="020F0502020204030204" pitchFamily="34" charset="0"/>
              </a:rPr>
              <a:t>Real Estate</a:t>
            </a:r>
          </a:p>
        </p:txBody>
      </p:sp>
      <p:sp>
        <p:nvSpPr>
          <p:cNvPr id="42" name="TextBox 41">
            <a:extLst>
              <a:ext uri="{FF2B5EF4-FFF2-40B4-BE49-F238E27FC236}">
                <a16:creationId xmlns:a16="http://schemas.microsoft.com/office/drawing/2014/main" id="{CC0B9162-0D01-A64B-8AED-8D852FC46986}"/>
              </a:ext>
            </a:extLst>
          </p:cNvPr>
          <p:cNvSpPr txBox="1"/>
          <p:nvPr/>
        </p:nvSpPr>
        <p:spPr>
          <a:xfrm>
            <a:off x="6688667" y="50463"/>
            <a:ext cx="4401776" cy="200055"/>
          </a:xfrm>
          <a:prstGeom prst="rect">
            <a:avLst/>
          </a:prstGeom>
          <a:noFill/>
        </p:spPr>
        <p:txBody>
          <a:bodyPr wrap="square">
            <a:spAutoFit/>
          </a:bodyPr>
          <a:lstStyle/>
          <a:p>
            <a:r>
              <a:rPr lang="en-US" sz="700" i="1" dirty="0"/>
              <a:t>Revised–November 2025</a:t>
            </a:r>
          </a:p>
        </p:txBody>
      </p:sp>
      <p:grpSp>
        <p:nvGrpSpPr>
          <p:cNvPr id="48" name="Group 47">
            <a:extLst>
              <a:ext uri="{FF2B5EF4-FFF2-40B4-BE49-F238E27FC236}">
                <a16:creationId xmlns:a16="http://schemas.microsoft.com/office/drawing/2014/main" id="{2D892EE5-4384-C94F-B5E5-E3F069FB18E0}"/>
              </a:ext>
            </a:extLst>
          </p:cNvPr>
          <p:cNvGrpSpPr/>
          <p:nvPr/>
        </p:nvGrpSpPr>
        <p:grpSpPr>
          <a:xfrm>
            <a:off x="4677705" y="2201057"/>
            <a:ext cx="3107442" cy="782720"/>
            <a:chOff x="263625" y="5536348"/>
            <a:chExt cx="3107442" cy="782720"/>
          </a:xfrm>
        </p:grpSpPr>
        <p:pic>
          <p:nvPicPr>
            <p:cNvPr id="50" name="Picture 49">
              <a:extLst>
                <a:ext uri="{FF2B5EF4-FFF2-40B4-BE49-F238E27FC236}">
                  <a16:creationId xmlns:a16="http://schemas.microsoft.com/office/drawing/2014/main" id="{8F053AD4-12D7-B24F-AE86-B50087B3325B}"/>
                </a:ext>
              </a:extLst>
            </p:cNvPr>
            <p:cNvPicPr>
              <a:picLocks noChangeAspect="1"/>
            </p:cNvPicPr>
            <p:nvPr/>
          </p:nvPicPr>
          <p:blipFill>
            <a:blip r:embed="rId10"/>
            <a:stretch>
              <a:fillRect/>
            </a:stretch>
          </p:blipFill>
          <p:spPr>
            <a:xfrm>
              <a:off x="950794" y="5537042"/>
              <a:ext cx="1759040" cy="782026"/>
            </a:xfrm>
            <a:prstGeom prst="rect">
              <a:avLst/>
            </a:prstGeom>
          </p:spPr>
        </p:pic>
        <p:pic>
          <p:nvPicPr>
            <p:cNvPr id="51" name="Picture 50">
              <a:extLst>
                <a:ext uri="{FF2B5EF4-FFF2-40B4-BE49-F238E27FC236}">
                  <a16:creationId xmlns:a16="http://schemas.microsoft.com/office/drawing/2014/main" id="{790A08E7-1144-7048-823A-9F773A980F48}"/>
                </a:ext>
              </a:extLst>
            </p:cNvPr>
            <p:cNvPicPr>
              <a:picLocks noChangeAspect="1"/>
            </p:cNvPicPr>
            <p:nvPr/>
          </p:nvPicPr>
          <p:blipFill rotWithShape="1">
            <a:blip r:embed="rId11"/>
            <a:srcRect r="7820"/>
            <a:stretch/>
          </p:blipFill>
          <p:spPr>
            <a:xfrm>
              <a:off x="263625" y="5536348"/>
              <a:ext cx="1283412" cy="782720"/>
            </a:xfrm>
            <a:prstGeom prst="rect">
              <a:avLst/>
            </a:prstGeom>
          </p:spPr>
        </p:pic>
        <p:pic>
          <p:nvPicPr>
            <p:cNvPr id="52" name="Picture 51">
              <a:extLst>
                <a:ext uri="{FF2B5EF4-FFF2-40B4-BE49-F238E27FC236}">
                  <a16:creationId xmlns:a16="http://schemas.microsoft.com/office/drawing/2014/main" id="{B8B0DD41-5B7C-A341-9287-6137C1004F88}"/>
                </a:ext>
              </a:extLst>
            </p:cNvPr>
            <p:cNvPicPr>
              <a:picLocks noChangeAspect="1"/>
            </p:cNvPicPr>
            <p:nvPr/>
          </p:nvPicPr>
          <p:blipFill rotWithShape="1">
            <a:blip r:embed="rId12"/>
            <a:srcRect r="38443"/>
            <a:stretch/>
          </p:blipFill>
          <p:spPr>
            <a:xfrm>
              <a:off x="2660649" y="5537042"/>
              <a:ext cx="710418" cy="782026"/>
            </a:xfrm>
            <a:prstGeom prst="rect">
              <a:avLst/>
            </a:prstGeom>
          </p:spPr>
        </p:pic>
      </p:grpSp>
    </p:spTree>
    <p:extLst>
      <p:ext uri="{BB962C8B-B14F-4D97-AF65-F5344CB8AC3E}">
        <p14:creationId xmlns:p14="http://schemas.microsoft.com/office/powerpoint/2010/main" val="4075348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Real Estate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2</a:t>
            </a:r>
            <a:endParaRPr lang="en-US" sz="8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71303" y="124515"/>
            <a:ext cx="6392254" cy="400110"/>
          </a:xfrm>
          <a:prstGeom prst="rect">
            <a:avLst/>
          </a:prstGeom>
          <a:noFill/>
        </p:spPr>
        <p:txBody>
          <a:bodyPr wrap="square" rtlCol="0">
            <a:spAutoFit/>
          </a:bodyPr>
          <a:lstStyle/>
          <a:p>
            <a:pPr lvl="0">
              <a:spcAft>
                <a:spcPts val="300"/>
              </a:spcAft>
              <a:defRPr/>
            </a:pPr>
            <a:r>
              <a:rPr lang="en-US" sz="2000" b="1" dirty="0">
                <a:solidFill>
                  <a:schemeClr val="accent1"/>
                </a:solidFill>
                <a:latin typeface="Calibri" panose="020F0502020204030204" pitchFamily="34" charset="0"/>
                <a:ea typeface="Open Sans Condensed Condensed" panose="020B0606030504020204" pitchFamily="34" charset="0"/>
                <a:cs typeface="Calibri" panose="020F0502020204030204" pitchFamily="34" charset="0"/>
              </a:rPr>
              <a:t>Business, Marketing, and Finance Career Cluster</a:t>
            </a:r>
          </a:p>
        </p:txBody>
      </p:sp>
      <p:sp>
        <p:nvSpPr>
          <p:cNvPr id="41" name="TextBox 40">
            <a:extLst>
              <a:ext uri="{FF2B5EF4-FFF2-40B4-BE49-F238E27FC236}">
                <a16:creationId xmlns:a16="http://schemas.microsoft.com/office/drawing/2014/main" id="{016FFF59-FA5E-994D-8DE3-7298E5ADA69E}"/>
              </a:ext>
            </a:extLst>
          </p:cNvPr>
          <p:cNvSpPr txBox="1"/>
          <p:nvPr/>
        </p:nvSpPr>
        <p:spPr>
          <a:xfrm>
            <a:off x="1389671" y="488081"/>
            <a:ext cx="6392254" cy="353943"/>
          </a:xfrm>
          <a:prstGeom prst="rect">
            <a:avLst/>
          </a:prstGeom>
          <a:noFill/>
        </p:spPr>
        <p:txBody>
          <a:bodyPr wrap="square" rtlCol="0">
            <a:spAutoFit/>
          </a:bodyPr>
          <a:lstStyle/>
          <a:p>
            <a:pPr lvl="0">
              <a:lnSpc>
                <a:spcPts val="2100"/>
              </a:lnSpc>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accent1"/>
                </a:solidFill>
                <a:latin typeface="Calibri" panose="020F0502020204030204" pitchFamily="34" charset="0"/>
                <a:ea typeface="Open Sans Semibold" panose="020B0606030504020204" pitchFamily="34" charset="0"/>
                <a:cs typeface="Calibri" panose="020F0502020204030204" pitchFamily="34" charset="0"/>
              </a:rPr>
              <a:t>Real Estate</a:t>
            </a:r>
            <a:endParaRPr kumimoji="0" lang="en-US" sz="1700" b="1" i="1" u="none" strike="noStrike" kern="1200" cap="none" spc="0" normalizeH="0" baseline="0" noProof="0" dirty="0">
              <a:ln>
                <a:noFill/>
              </a:ln>
              <a:solidFill>
                <a:schemeClr val="accent1"/>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53CAAE19-98A7-CE4E-903C-01D19008C594}"/>
              </a:ext>
            </a:extLst>
          </p:cNvPr>
          <p:cNvSpPr txBox="1"/>
          <p:nvPr/>
        </p:nvSpPr>
        <p:spPr>
          <a:xfrm>
            <a:off x="1" y="1097826"/>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chemeClr val="accent5"/>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b="0" i="0" u="none" strike="noStrike" kern="1200" cap="none" spc="0" normalizeH="0" baseline="0" noProof="0" dirty="0">
              <a:ln>
                <a:noFill/>
              </a:ln>
              <a:solidFill>
                <a:schemeClr val="accent5"/>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 name="Round Diagonal Corner Rectangle 3">
            <a:extLst>
              <a:ext uri="{FF2B5EF4-FFF2-40B4-BE49-F238E27FC236}">
                <a16:creationId xmlns:a16="http://schemas.microsoft.com/office/drawing/2014/main" id="{1FC84E31-D3E9-4645-AA27-E5CE8D61FC16}"/>
              </a:ext>
              <a:ext uri="{C183D7F6-B498-43B3-948B-1728B52AA6E4}">
                <adec:decorative xmlns:adec="http://schemas.microsoft.com/office/drawing/2017/decorative" val="1"/>
              </a:ext>
            </a:extLst>
          </p:cNvPr>
          <p:cNvSpPr/>
          <p:nvPr/>
        </p:nvSpPr>
        <p:spPr>
          <a:xfrm rot="16200000">
            <a:off x="-122804" y="2067651"/>
            <a:ext cx="1126254" cy="411242"/>
          </a:xfrm>
          <a:prstGeom prst="round2DiagRect">
            <a:avLst/>
          </a:prstGeom>
          <a:solidFill>
            <a:srgbClr val="01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5" name="Google Shape;187;p2">
            <a:extLst>
              <a:ext uri="{FF2B5EF4-FFF2-40B4-BE49-F238E27FC236}">
                <a16:creationId xmlns:a16="http://schemas.microsoft.com/office/drawing/2014/main" id="{1C3E5367-D893-F547-8939-44BE478A0AB2}"/>
              </a:ext>
            </a:extLst>
          </p:cNvPr>
          <p:cNvSpPr txBox="1"/>
          <p:nvPr/>
        </p:nvSpPr>
        <p:spPr>
          <a:xfrm rot="16200000">
            <a:off x="-66527" y="2119404"/>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8" name="Google Shape;188;p2">
            <a:extLst>
              <a:ext uri="{FF2B5EF4-FFF2-40B4-BE49-F238E27FC236}">
                <a16:creationId xmlns:a16="http://schemas.microsoft.com/office/drawing/2014/main" id="{E5FD0F7F-C689-CC49-A3D9-1F6883E368BE}"/>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889267275"/>
              </p:ext>
            </p:extLst>
          </p:nvPr>
        </p:nvGraphicFramePr>
        <p:xfrm>
          <a:off x="812315" y="1574194"/>
          <a:ext cx="6437376" cy="160936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3903870355"/>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extLst>
                  <a:ext uri="{0D108BD9-81ED-4DB2-BD59-A6C34878D82A}">
                    <a16:rowId xmlns:a16="http://schemas.microsoft.com/office/drawing/2014/main" val="10000"/>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Principles of Business, Marketing, and Finance*</a:t>
                      </a:r>
                    </a:p>
                    <a:p>
                      <a:pPr marL="0" marR="0" lvl="0" indent="0" algn="l" rtl="0">
                        <a:spcBef>
                          <a:spcPts val="0"/>
                        </a:spcBef>
                        <a:spcAft>
                          <a:spcPts val="0"/>
                        </a:spcAft>
                        <a:buClr>
                          <a:schemeClr val="dk1"/>
                        </a:buClr>
                        <a:buSzPts val="1000"/>
                        <a:buFont typeface="Calibri"/>
                        <a:buNone/>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13011200  (1 credit)</a:t>
                      </a:r>
                      <a:endPar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Recommended </a:t>
                      </a: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5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Professional Communications</a:t>
                      </a:r>
                      <a:endParaRPr kumimoji="0" lang="en-US" sz="1100" b="1" i="0" u="none" strike="noStrike" kern="1200" cap="none" spc="0" normalizeH="0" baseline="30000" noProof="0" dirty="0">
                        <a:ln>
                          <a:noFill/>
                        </a:ln>
                        <a:solidFill>
                          <a:schemeClr val="accent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13009900  (0.5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Recommended </a:t>
                      </a: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23754" y="3876886"/>
            <a:ext cx="1126254" cy="4112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67476" y="3928639"/>
            <a:ext cx="1013698" cy="30773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dirty="0">
              <a:ln>
                <a:noFill/>
              </a:ln>
              <a:solidFill>
                <a:schemeClr val="bg1"/>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484585097"/>
              </p:ext>
            </p:extLst>
          </p:nvPr>
        </p:nvGraphicFramePr>
        <p:xfrm>
          <a:off x="812315" y="3383429"/>
          <a:ext cx="6437376" cy="407827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Interior Design I</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13004300  (1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Algebra l and English l</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Recommended Prerequisites:</a:t>
                      </a:r>
                      <a:r>
                        <a:rPr lang="en-US" sz="900" b="0"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 Principles of Architecture and Principles of Construction, or Architectural Design I</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Recommended </a:t>
                      </a: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marL="0" marR="0" lvl="0" indent="0" algn="l" rtl="0">
                        <a:spcBef>
                          <a:spcPts val="0"/>
                        </a:spcBef>
                        <a:spcAft>
                          <a:spcPts val="0"/>
                        </a:spcAft>
                        <a:buClr>
                          <a:schemeClr val="dk1"/>
                        </a:buClr>
                        <a:buSzPts val="1000"/>
                        <a:buFont typeface="Calibri"/>
                        <a:buNone/>
                      </a:pPr>
                      <a:r>
                        <a:rPr lang="en-US" sz="1100" b="1" u="none" strike="noStrike" cap="none" dirty="0">
                          <a:solidFill>
                            <a:schemeClr val="accent5"/>
                          </a:solidFill>
                          <a:latin typeface="Calibri" panose="020F0502020204030204" pitchFamily="34" charset="0"/>
                          <a:ea typeface="Open Sans Light" panose="020B0606030504020204" pitchFamily="34" charset="0"/>
                          <a:cs typeface="Calibri" panose="020F0502020204030204" pitchFamily="34" charset="0"/>
                        </a:rPr>
                        <a:t>Entrepreneurship I*</a:t>
                      </a:r>
                    </a:p>
                    <a:p>
                      <a:pPr marL="0" marR="0" lvl="0" indent="0" algn="l" rtl="0">
                        <a:spcBef>
                          <a:spcPts val="0"/>
                        </a:spcBef>
                        <a:spcAft>
                          <a:spcPts val="0"/>
                        </a:spcAft>
                        <a:buClr>
                          <a:schemeClr val="dk1"/>
                        </a:buClr>
                        <a:buSzPts val="1000"/>
                        <a:buFont typeface="Calibri"/>
                        <a:buNone/>
                      </a:pPr>
                      <a:r>
                        <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13011101 (1 credit)</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a:t>
                      </a:r>
                      <a:r>
                        <a:rPr lang="en-US" sz="900" b="0"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 Principles of Business, Marketing and Finance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Recommended </a:t>
                      </a: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1135749"/>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Business Law*</a:t>
                      </a:r>
                      <a:endParaRPr kumimoji="0" lang="en-US" sz="1100" b="1" i="0" u="none" strike="noStrike" kern="1200" cap="none" spc="0" normalizeH="0" baseline="30000" noProof="0" dirty="0">
                        <a:ln>
                          <a:noFill/>
                        </a:ln>
                        <a:solidFill>
                          <a:schemeClr val="accent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kumimoji="0" lang="en-US" sz="10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13011700  (1 credit)</a:t>
                      </a:r>
                      <a:endParaRPr kumimoji="0" lang="en-US" sz="10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Recommended </a:t>
                      </a: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Financial Mathematics*</a:t>
                      </a:r>
                      <a:endParaRPr kumimoji="0" lang="en-US" sz="1000" b="0" i="0" u="none" strike="noStrike" kern="1200" cap="none" spc="0" normalizeH="0" baseline="30000" noProof="0" dirty="0">
                        <a:ln>
                          <a:noFill/>
                        </a:ln>
                        <a:solidFill>
                          <a:schemeClr val="accent5"/>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kumimoji="0" lang="en-US" sz="10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rPr>
                        <a:t>13018000 (1 credit)</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Algebra l </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Recommended </a:t>
                      </a: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3416227"/>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Marketing*</a:t>
                      </a:r>
                      <a:endParaRPr kumimoji="0" lang="en-US" sz="1000" b="0" i="0" u="none" strike="noStrike" kern="1200" cap="none" spc="0" normalizeH="0" baseline="30000" noProof="0" dirty="0">
                        <a:ln>
                          <a:noFill/>
                        </a:ln>
                        <a:solidFill>
                          <a:schemeClr val="accent5"/>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kumimoji="0" lang="en-US" sz="10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rPr>
                        <a:t>13011131 (1 credit)</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a:t>
                      </a:r>
                      <a:r>
                        <a:rPr lang="en-US" sz="900" b="0"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 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Recommended Prerequisites:</a:t>
                      </a:r>
                      <a:r>
                        <a:rPr lang="en-US" sz="900" b="0"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 Principles of Business, Marketing and Finance</a:t>
                      </a:r>
                      <a:b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Recommended Corequisites:</a:t>
                      </a:r>
                      <a:r>
                        <a:rPr lang="en-US" sz="900" b="0"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 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87748381"/>
                  </a:ext>
                </a:extLst>
              </a:tr>
            </a:tbl>
          </a:graphicData>
        </a:graphic>
      </p:graphicFrame>
      <p:sp>
        <p:nvSpPr>
          <p:cNvPr id="27" name="Round Diagonal Corner Rectangle 26">
            <a:extLst>
              <a:ext uri="{FF2B5EF4-FFF2-40B4-BE49-F238E27FC236}">
                <a16:creationId xmlns:a16="http://schemas.microsoft.com/office/drawing/2014/main" id="{D61A33BC-C4A5-9F44-BE5C-2240AF40DE49}"/>
              </a:ext>
              <a:ext uri="{C183D7F6-B498-43B3-948B-1728B52AA6E4}">
                <adec:decorative xmlns:adec="http://schemas.microsoft.com/office/drawing/2017/decorative" val="1"/>
              </a:ext>
            </a:extLst>
          </p:cNvPr>
          <p:cNvSpPr/>
          <p:nvPr/>
        </p:nvSpPr>
        <p:spPr>
          <a:xfrm rot="16200000">
            <a:off x="-123754" y="8151664"/>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8" name="Google Shape;187;p2">
            <a:extLst>
              <a:ext uri="{FF2B5EF4-FFF2-40B4-BE49-F238E27FC236}">
                <a16:creationId xmlns:a16="http://schemas.microsoft.com/office/drawing/2014/main" id="{09098AEF-70D1-2C49-8103-522CAEFD3794}"/>
              </a:ext>
            </a:extLst>
          </p:cNvPr>
          <p:cNvSpPr txBox="1"/>
          <p:nvPr/>
        </p:nvSpPr>
        <p:spPr>
          <a:xfrm rot="16200000">
            <a:off x="-67476" y="8203417"/>
            <a:ext cx="1013698"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5" name="Google Shape;188;p2">
            <a:extLst>
              <a:ext uri="{FF2B5EF4-FFF2-40B4-BE49-F238E27FC236}">
                <a16:creationId xmlns:a16="http://schemas.microsoft.com/office/drawing/2014/main" id="{3DABB247-8273-DA47-B49C-F888A0F5F1D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803029739"/>
              </p:ext>
            </p:extLst>
          </p:nvPr>
        </p:nvGraphicFramePr>
        <p:xfrm>
          <a:off x="812315" y="7658872"/>
          <a:ext cx="6437376" cy="121312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0">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Fundamentals of Real Estate*</a:t>
                      </a:r>
                      <a:endParaRPr lang="en-US" sz="1100" b="0"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N1301120  (2 credits)</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Recommended </a:t>
                      </a: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5517789"/>
                  </a:ext>
                </a:extLst>
              </a:tr>
              <a:tr h="0">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1" i="1"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rPr>
                        <a:t>Continued on next page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9489228"/>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06271" y="8878851"/>
            <a:ext cx="6468129" cy="220573"/>
          </a:xfrm>
          <a:prstGeom prst="rect">
            <a:avLst/>
          </a:prstGeom>
          <a:noFill/>
        </p:spPr>
        <p:txBody>
          <a:bodyPr wrap="square" rtlCol="0">
            <a:spAutoFit/>
          </a:bodyPr>
          <a:lstStyle/>
          <a:p>
            <a:pPr>
              <a:lnSpc>
                <a:spcPts val="960"/>
              </a:lnSpc>
              <a:defRPr/>
            </a:pPr>
            <a:r>
              <a:rPr lang="en-US" sz="800" i="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81" name="Google Shape;195;p2">
            <a:extLst>
              <a:ext uri="{FF2B5EF4-FFF2-40B4-BE49-F238E27FC236}">
                <a16:creationId xmlns:a16="http://schemas.microsoft.com/office/drawing/2014/main" id="{1839C9D9-EF20-4521-5E3E-50D0333C6C60}"/>
              </a:ext>
            </a:extLst>
          </p:cNvPr>
          <p:cNvSpPr txBox="1"/>
          <p:nvPr/>
        </p:nvSpPr>
        <p:spPr>
          <a:xfrm>
            <a:off x="0" y="9235012"/>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Business, Marketing, and Finance</a:t>
            </a:r>
            <a:r>
              <a:rPr lang="en-US" sz="900"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 career </a:t>
            </a:r>
            <a:r>
              <a:rPr kumimoji="0" lang="en-US" sz="900" i="0" u="none" strike="noStrike" kern="1200" cap="none" spc="0" normalizeH="0" baseline="0" noProof="0" dirty="0">
                <a:ln>
                  <a:noFill/>
                </a:ln>
                <a:solidFill>
                  <a:schemeClr val="accent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pSp>
        <p:nvGrpSpPr>
          <p:cNvPr id="70" name="Group 69">
            <a:extLst>
              <a:ext uri="{FF2B5EF4-FFF2-40B4-BE49-F238E27FC236}">
                <a16:creationId xmlns:a16="http://schemas.microsoft.com/office/drawing/2014/main" id="{52B1E42F-4BAB-9DAA-E8FA-565FF8A8244F}"/>
              </a:ext>
              <a:ext uri="{C183D7F6-B498-43B3-948B-1728B52AA6E4}">
                <adec:decorative xmlns:adec="http://schemas.microsoft.com/office/drawing/2017/decorative" val="1"/>
              </a:ext>
            </a:extLst>
          </p:cNvPr>
          <p:cNvGrpSpPr/>
          <p:nvPr/>
        </p:nvGrpSpPr>
        <p:grpSpPr>
          <a:xfrm>
            <a:off x="5559926" y="2000704"/>
            <a:ext cx="930579" cy="438912"/>
            <a:chOff x="5570480" y="2016579"/>
            <a:chExt cx="930579" cy="438912"/>
          </a:xfrm>
        </p:grpSpPr>
        <p:pic>
          <p:nvPicPr>
            <p:cNvPr id="13" name="Google Shape;93;p1" descr="Business, Marketing and Finance">
              <a:extLst>
                <a:ext uri="{FF2B5EF4-FFF2-40B4-BE49-F238E27FC236}">
                  <a16:creationId xmlns:a16="http://schemas.microsoft.com/office/drawing/2014/main" id="{2F6E0230-D75E-FE7F-E62C-C0714C9F24BC}"/>
                </a:ext>
              </a:extLst>
            </p:cNvPr>
            <p:cNvPicPr preferRelativeResize="0"/>
            <p:nvPr/>
          </p:nvPicPr>
          <p:blipFill rotWithShape="1">
            <a:blip r:embed="rId8">
              <a:alphaModFix/>
            </a:blip>
            <a:srcRect/>
            <a:stretch/>
          </p:blipFill>
          <p:spPr>
            <a:xfrm>
              <a:off x="5570480" y="2016579"/>
              <a:ext cx="438912" cy="438912"/>
            </a:xfrm>
            <a:prstGeom prst="rect">
              <a:avLst/>
            </a:prstGeom>
            <a:noFill/>
            <a:ln>
              <a:noFill/>
            </a:ln>
          </p:spPr>
        </p:pic>
        <p:pic>
          <p:nvPicPr>
            <p:cNvPr id="14" name="Google Shape;97;p1" descr="Hospitality and Tourism">
              <a:extLst>
                <a:ext uri="{FF2B5EF4-FFF2-40B4-BE49-F238E27FC236}">
                  <a16:creationId xmlns:a16="http://schemas.microsoft.com/office/drawing/2014/main" id="{31041290-FF2A-686F-F285-49AE9209980C}"/>
                </a:ext>
              </a:extLst>
            </p:cNvPr>
            <p:cNvPicPr preferRelativeResize="0"/>
            <p:nvPr/>
          </p:nvPicPr>
          <p:blipFill rotWithShape="1">
            <a:blip r:embed="rId9">
              <a:alphaModFix/>
            </a:blip>
            <a:srcRect/>
            <a:stretch/>
          </p:blipFill>
          <p:spPr>
            <a:xfrm>
              <a:off x="6062147" y="2016579"/>
              <a:ext cx="438912" cy="438912"/>
            </a:xfrm>
            <a:prstGeom prst="rect">
              <a:avLst/>
            </a:prstGeom>
            <a:noFill/>
            <a:ln>
              <a:noFill/>
            </a:ln>
          </p:spPr>
        </p:pic>
      </p:grpSp>
      <p:grpSp>
        <p:nvGrpSpPr>
          <p:cNvPr id="76" name="Group 75">
            <a:extLst>
              <a:ext uri="{FF2B5EF4-FFF2-40B4-BE49-F238E27FC236}">
                <a16:creationId xmlns:a16="http://schemas.microsoft.com/office/drawing/2014/main" id="{2D7869A8-1CF2-3107-C4C9-3E156757F68D}"/>
              </a:ext>
              <a:ext uri="{C183D7F6-B498-43B3-948B-1728B52AA6E4}">
                <adec:decorative xmlns:adec="http://schemas.microsoft.com/office/drawing/2017/decorative" val="1"/>
              </a:ext>
            </a:extLst>
          </p:cNvPr>
          <p:cNvGrpSpPr/>
          <p:nvPr/>
        </p:nvGrpSpPr>
        <p:grpSpPr>
          <a:xfrm>
            <a:off x="5562288" y="3956318"/>
            <a:ext cx="926202" cy="438912"/>
            <a:chOff x="5581928" y="3725211"/>
            <a:chExt cx="926202" cy="438912"/>
          </a:xfrm>
        </p:grpSpPr>
        <p:pic>
          <p:nvPicPr>
            <p:cNvPr id="15" name="Google Shape;93;p1" descr="Business, Marketing and Finance">
              <a:extLst>
                <a:ext uri="{FF2B5EF4-FFF2-40B4-BE49-F238E27FC236}">
                  <a16:creationId xmlns:a16="http://schemas.microsoft.com/office/drawing/2014/main" id="{1CFFC669-AA04-61FA-C1FE-F7550017CD74}"/>
                </a:ext>
              </a:extLst>
            </p:cNvPr>
            <p:cNvPicPr preferRelativeResize="0"/>
            <p:nvPr/>
          </p:nvPicPr>
          <p:blipFill rotWithShape="1">
            <a:blip r:embed="rId8">
              <a:alphaModFix/>
            </a:blip>
            <a:srcRect/>
            <a:stretch/>
          </p:blipFill>
          <p:spPr>
            <a:xfrm>
              <a:off x="6069218" y="3725211"/>
              <a:ext cx="438912" cy="438912"/>
            </a:xfrm>
            <a:prstGeom prst="rect">
              <a:avLst/>
            </a:prstGeom>
            <a:noFill/>
            <a:ln>
              <a:noFill/>
            </a:ln>
          </p:spPr>
        </p:pic>
        <p:pic>
          <p:nvPicPr>
            <p:cNvPr id="17" name="Google Shape;91;p1" descr="Architecture and Construction">
              <a:extLst>
                <a:ext uri="{FF2B5EF4-FFF2-40B4-BE49-F238E27FC236}">
                  <a16:creationId xmlns:a16="http://schemas.microsoft.com/office/drawing/2014/main" id="{3D37707D-6D08-3EC4-6D72-F54C659C4020}"/>
                </a:ext>
              </a:extLst>
            </p:cNvPr>
            <p:cNvPicPr preferRelativeResize="0"/>
            <p:nvPr/>
          </p:nvPicPr>
          <p:blipFill rotWithShape="1">
            <a:blip r:embed="rId10">
              <a:alphaModFix/>
            </a:blip>
            <a:srcRect/>
            <a:stretch/>
          </p:blipFill>
          <p:spPr>
            <a:xfrm>
              <a:off x="5581928" y="3725211"/>
              <a:ext cx="438912" cy="438912"/>
            </a:xfrm>
            <a:prstGeom prst="rect">
              <a:avLst/>
            </a:prstGeom>
            <a:noFill/>
            <a:ln>
              <a:noFill/>
            </a:ln>
          </p:spPr>
        </p:pic>
      </p:grpSp>
      <p:grpSp>
        <p:nvGrpSpPr>
          <p:cNvPr id="80" name="Group 79">
            <a:extLst>
              <a:ext uri="{FF2B5EF4-FFF2-40B4-BE49-F238E27FC236}">
                <a16:creationId xmlns:a16="http://schemas.microsoft.com/office/drawing/2014/main" id="{9942217F-5778-E172-885F-617D6D3D5F5D}"/>
              </a:ext>
              <a:ext uri="{C183D7F6-B498-43B3-948B-1728B52AA6E4}">
                <adec:decorative xmlns:adec="http://schemas.microsoft.com/office/drawing/2017/decorative" val="1"/>
              </a:ext>
            </a:extLst>
          </p:cNvPr>
          <p:cNvGrpSpPr/>
          <p:nvPr/>
        </p:nvGrpSpPr>
        <p:grpSpPr>
          <a:xfrm>
            <a:off x="5562307" y="5499985"/>
            <a:ext cx="927792" cy="438912"/>
            <a:chOff x="6512491" y="5394526"/>
            <a:chExt cx="927792" cy="438912"/>
          </a:xfrm>
        </p:grpSpPr>
        <p:pic>
          <p:nvPicPr>
            <p:cNvPr id="18" name="Google Shape;100;p1" descr="Law and Public Service">
              <a:extLst>
                <a:ext uri="{FF2B5EF4-FFF2-40B4-BE49-F238E27FC236}">
                  <a16:creationId xmlns:a16="http://schemas.microsoft.com/office/drawing/2014/main" id="{6975D8A2-50A9-D028-BB9A-819F1C34406B}"/>
                </a:ext>
              </a:extLst>
            </p:cNvPr>
            <p:cNvPicPr preferRelativeResize="0"/>
            <p:nvPr/>
          </p:nvPicPr>
          <p:blipFill rotWithShape="1">
            <a:blip r:embed="rId11">
              <a:alphaModFix/>
            </a:blip>
            <a:srcRect/>
            <a:stretch/>
          </p:blipFill>
          <p:spPr>
            <a:xfrm>
              <a:off x="7001371" y="5394526"/>
              <a:ext cx="438912" cy="438912"/>
            </a:xfrm>
            <a:prstGeom prst="rect">
              <a:avLst/>
            </a:prstGeom>
            <a:noFill/>
            <a:ln>
              <a:noFill/>
            </a:ln>
          </p:spPr>
        </p:pic>
        <p:pic>
          <p:nvPicPr>
            <p:cNvPr id="19" name="Google Shape;93;p1" descr="Business, Marketing and Finance">
              <a:extLst>
                <a:ext uri="{FF2B5EF4-FFF2-40B4-BE49-F238E27FC236}">
                  <a16:creationId xmlns:a16="http://schemas.microsoft.com/office/drawing/2014/main" id="{D7414636-394C-CAE9-15E3-6525B7B855EE}"/>
                </a:ext>
              </a:extLst>
            </p:cNvPr>
            <p:cNvPicPr preferRelativeResize="0"/>
            <p:nvPr/>
          </p:nvPicPr>
          <p:blipFill rotWithShape="1">
            <a:blip r:embed="rId8">
              <a:alphaModFix/>
            </a:blip>
            <a:srcRect/>
            <a:stretch/>
          </p:blipFill>
          <p:spPr>
            <a:xfrm>
              <a:off x="6512491" y="5394526"/>
              <a:ext cx="438912" cy="438912"/>
            </a:xfrm>
            <a:prstGeom prst="rect">
              <a:avLst/>
            </a:prstGeom>
            <a:noFill/>
            <a:ln>
              <a:noFill/>
            </a:ln>
          </p:spPr>
        </p:pic>
      </p:grpSp>
      <p:pic>
        <p:nvPicPr>
          <p:cNvPr id="20" name="Google Shape;93;p1">
            <a:extLst>
              <a:ext uri="{FF2B5EF4-FFF2-40B4-BE49-F238E27FC236}">
                <a16:creationId xmlns:a16="http://schemas.microsoft.com/office/drawing/2014/main" id="{019BC04B-5D13-3AB1-A831-1B0038F0D601}"/>
              </a:ext>
              <a:ext uri="{C183D7F6-B498-43B3-948B-1728B52AA6E4}">
                <adec:decorative xmlns:adec="http://schemas.microsoft.com/office/drawing/2017/decorative" val="1"/>
              </a:ext>
            </a:extLst>
          </p:cNvPr>
          <p:cNvPicPr preferRelativeResize="0"/>
          <p:nvPr/>
        </p:nvPicPr>
        <p:blipFill rotWithShape="1">
          <a:blip r:embed="rId8">
            <a:alphaModFix/>
          </a:blip>
          <a:srcRect/>
          <a:stretch/>
        </p:blipFill>
        <p:spPr>
          <a:xfrm>
            <a:off x="5805760" y="6145751"/>
            <a:ext cx="438912" cy="438912"/>
          </a:xfrm>
          <a:prstGeom prst="rect">
            <a:avLst/>
          </a:prstGeom>
          <a:noFill/>
          <a:ln>
            <a:noFill/>
          </a:ln>
        </p:spPr>
      </p:pic>
      <p:pic>
        <p:nvPicPr>
          <p:cNvPr id="22" name="Google Shape;93;p1">
            <a:extLst>
              <a:ext uri="{FF2B5EF4-FFF2-40B4-BE49-F238E27FC236}">
                <a16:creationId xmlns:a16="http://schemas.microsoft.com/office/drawing/2014/main" id="{6D4BAE34-2063-44DD-263C-B7B7162D5B21}"/>
              </a:ext>
              <a:ext uri="{C183D7F6-B498-43B3-948B-1728B52AA6E4}">
                <adec:decorative xmlns:adec="http://schemas.microsoft.com/office/drawing/2017/decorative" val="1"/>
              </a:ext>
            </a:extLst>
          </p:cNvPr>
          <p:cNvPicPr preferRelativeResize="0"/>
          <p:nvPr/>
        </p:nvPicPr>
        <p:blipFill rotWithShape="1">
          <a:blip r:embed="rId8">
            <a:alphaModFix/>
          </a:blip>
          <a:srcRect/>
          <a:stretch/>
        </p:blipFill>
        <p:spPr>
          <a:xfrm>
            <a:off x="5802731" y="6867735"/>
            <a:ext cx="438912" cy="438912"/>
          </a:xfrm>
          <a:prstGeom prst="rect">
            <a:avLst/>
          </a:prstGeom>
          <a:noFill/>
          <a:ln>
            <a:noFill/>
          </a:ln>
        </p:spPr>
      </p:pic>
      <p:pic>
        <p:nvPicPr>
          <p:cNvPr id="24" name="Google Shape;93;p1">
            <a:extLst>
              <a:ext uri="{FF2B5EF4-FFF2-40B4-BE49-F238E27FC236}">
                <a16:creationId xmlns:a16="http://schemas.microsoft.com/office/drawing/2014/main" id="{4BC069EA-79AF-30C2-7AA4-F4BF106A3709}"/>
              </a:ext>
              <a:ext uri="{C183D7F6-B498-43B3-948B-1728B52AA6E4}">
                <adec:decorative xmlns:adec="http://schemas.microsoft.com/office/drawing/2017/decorative" val="1"/>
              </a:ext>
            </a:extLst>
          </p:cNvPr>
          <p:cNvPicPr preferRelativeResize="0"/>
          <p:nvPr/>
        </p:nvPicPr>
        <p:blipFill rotWithShape="1">
          <a:blip r:embed="rId8">
            <a:alphaModFix/>
          </a:blip>
          <a:srcRect/>
          <a:stretch/>
        </p:blipFill>
        <p:spPr>
          <a:xfrm>
            <a:off x="5807098" y="8082926"/>
            <a:ext cx="438912" cy="438912"/>
          </a:xfrm>
          <a:prstGeom prst="rect">
            <a:avLst/>
          </a:prstGeom>
          <a:noFill/>
          <a:ln>
            <a:noFill/>
          </a:ln>
        </p:spPr>
      </p:pic>
      <p:sp>
        <p:nvSpPr>
          <p:cNvPr id="40" name="Rectangle 39">
            <a:extLst>
              <a:ext uri="{FF2B5EF4-FFF2-40B4-BE49-F238E27FC236}">
                <a16:creationId xmlns:a16="http://schemas.microsoft.com/office/drawing/2014/main" id="{A0D6C2F1-1F4A-61E5-5181-BD6894C2CED8}"/>
              </a:ext>
              <a:ext uri="{C183D7F6-B498-43B3-948B-1728B52AA6E4}">
                <adec:decorative xmlns:adec="http://schemas.microsoft.com/office/drawing/2017/decorative" val="1"/>
              </a:ext>
            </a:extLst>
          </p:cNvPr>
          <p:cNvSpPr/>
          <p:nvPr/>
        </p:nvSpPr>
        <p:spPr>
          <a:xfrm rot="16200000">
            <a:off x="5937571" y="8223570"/>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prstClr val="white"/>
                </a:solidFill>
                <a:effectLst/>
                <a:uLnTx/>
                <a:uFillTx/>
                <a:latin typeface="Calibri" panose="020F0502020204030204" pitchFamily="34" charset="0"/>
                <a:ea typeface="Open Sans Semibold" panose="020B0606030504020204" pitchFamily="34" charset="0"/>
                <a:cs typeface="Calibri" panose="020F0502020204030204" pitchFamily="34" charset="0"/>
              </a:rPr>
              <a:t>Real Estate</a:t>
            </a:r>
          </a:p>
        </p:txBody>
      </p:sp>
      <p:grpSp>
        <p:nvGrpSpPr>
          <p:cNvPr id="3" name="Group 2">
            <a:extLst>
              <a:ext uri="{FF2B5EF4-FFF2-40B4-BE49-F238E27FC236}">
                <a16:creationId xmlns:a16="http://schemas.microsoft.com/office/drawing/2014/main" id="{8C82F190-23A9-0557-0EFE-D034C751B10A}"/>
              </a:ext>
              <a:ext uri="{C183D7F6-B498-43B3-948B-1728B52AA6E4}">
                <adec:decorative xmlns:adec="http://schemas.microsoft.com/office/drawing/2017/decorative" val="1"/>
              </a:ext>
            </a:extLst>
          </p:cNvPr>
          <p:cNvGrpSpPr/>
          <p:nvPr/>
        </p:nvGrpSpPr>
        <p:grpSpPr>
          <a:xfrm>
            <a:off x="5007128" y="4649996"/>
            <a:ext cx="2036175" cy="731134"/>
            <a:chOff x="5037546" y="4788718"/>
            <a:chExt cx="2036175" cy="731134"/>
          </a:xfrm>
        </p:grpSpPr>
        <p:grpSp>
          <p:nvGrpSpPr>
            <p:cNvPr id="5" name="Group 4">
              <a:extLst>
                <a:ext uri="{FF2B5EF4-FFF2-40B4-BE49-F238E27FC236}">
                  <a16:creationId xmlns:a16="http://schemas.microsoft.com/office/drawing/2014/main" id="{83F40075-7C2A-1060-1AF4-64BF6517F1DA}"/>
                </a:ext>
              </a:extLst>
            </p:cNvPr>
            <p:cNvGrpSpPr/>
            <p:nvPr/>
          </p:nvGrpSpPr>
          <p:grpSpPr>
            <a:xfrm>
              <a:off x="5449051" y="4788718"/>
              <a:ext cx="390157" cy="731134"/>
              <a:chOff x="5413273" y="4788718"/>
              <a:chExt cx="390157" cy="731134"/>
            </a:xfrm>
          </p:grpSpPr>
          <p:pic>
            <p:nvPicPr>
              <p:cNvPr id="50" name="Picture 49" descr="Architecture and Construction">
                <a:extLst>
                  <a:ext uri="{FF2B5EF4-FFF2-40B4-BE49-F238E27FC236}">
                    <a16:creationId xmlns:a16="http://schemas.microsoft.com/office/drawing/2014/main" id="{A6C79198-D27E-3F3D-B258-B5ED6502ED88}"/>
                  </a:ext>
                </a:extLst>
              </p:cNvPr>
              <p:cNvPicPr>
                <a:picLocks noChangeAspect="1"/>
              </p:cNvPicPr>
              <p:nvPr/>
            </p:nvPicPr>
            <p:blipFill>
              <a:blip r:embed="rId10"/>
              <a:stretch>
                <a:fillRect/>
              </a:stretch>
            </p:blipFill>
            <p:spPr>
              <a:xfrm>
                <a:off x="5413273" y="4788718"/>
                <a:ext cx="390157" cy="390157"/>
              </a:xfrm>
              <a:prstGeom prst="rect">
                <a:avLst/>
              </a:prstGeom>
            </p:spPr>
          </p:pic>
          <p:pic>
            <p:nvPicPr>
              <p:cNvPr id="51" name="Picture 50" descr="Human Services">
                <a:extLst>
                  <a:ext uri="{FF2B5EF4-FFF2-40B4-BE49-F238E27FC236}">
                    <a16:creationId xmlns:a16="http://schemas.microsoft.com/office/drawing/2014/main" id="{6D35A1FD-29E1-6F72-6160-BAAC5B196F4F}"/>
                  </a:ext>
                </a:extLst>
              </p:cNvPr>
              <p:cNvPicPr>
                <a:picLocks noChangeAspect="1"/>
              </p:cNvPicPr>
              <p:nvPr/>
            </p:nvPicPr>
            <p:blipFill>
              <a:blip r:embed="rId12"/>
              <a:stretch>
                <a:fillRect/>
              </a:stretch>
            </p:blipFill>
            <p:spPr>
              <a:xfrm>
                <a:off x="5413273" y="5129695"/>
                <a:ext cx="390157" cy="390157"/>
              </a:xfrm>
              <a:prstGeom prst="rect">
                <a:avLst/>
              </a:prstGeom>
            </p:spPr>
          </p:pic>
        </p:grpSp>
        <p:grpSp>
          <p:nvGrpSpPr>
            <p:cNvPr id="6" name="Group 5">
              <a:extLst>
                <a:ext uri="{FF2B5EF4-FFF2-40B4-BE49-F238E27FC236}">
                  <a16:creationId xmlns:a16="http://schemas.microsoft.com/office/drawing/2014/main" id="{A575D8E8-7961-44C0-7960-0C7BAF3E0569}"/>
                </a:ext>
              </a:extLst>
            </p:cNvPr>
            <p:cNvGrpSpPr/>
            <p:nvPr/>
          </p:nvGrpSpPr>
          <p:grpSpPr>
            <a:xfrm>
              <a:off x="5860556" y="4788718"/>
              <a:ext cx="390157" cy="731134"/>
              <a:chOff x="5832489" y="4788718"/>
              <a:chExt cx="390157" cy="731134"/>
            </a:xfrm>
          </p:grpSpPr>
          <p:pic>
            <p:nvPicPr>
              <p:cNvPr id="48" name="Picture 47" descr="Arts, Audio Visual Technology and Communication">
                <a:extLst>
                  <a:ext uri="{FF2B5EF4-FFF2-40B4-BE49-F238E27FC236}">
                    <a16:creationId xmlns:a16="http://schemas.microsoft.com/office/drawing/2014/main" id="{80A174FC-D7DA-E695-1505-D7C50F8CAA9F}"/>
                  </a:ext>
                </a:extLst>
              </p:cNvPr>
              <p:cNvPicPr>
                <a:picLocks noChangeAspect="1"/>
              </p:cNvPicPr>
              <p:nvPr/>
            </p:nvPicPr>
            <p:blipFill>
              <a:blip r:embed="rId13"/>
              <a:stretch>
                <a:fillRect/>
              </a:stretch>
            </p:blipFill>
            <p:spPr>
              <a:xfrm>
                <a:off x="5832489" y="4788718"/>
                <a:ext cx="390157" cy="390157"/>
              </a:xfrm>
              <a:prstGeom prst="rect">
                <a:avLst/>
              </a:prstGeom>
            </p:spPr>
          </p:pic>
          <p:pic>
            <p:nvPicPr>
              <p:cNvPr id="49" name="Picture 48" descr="Information Technology">
                <a:extLst>
                  <a:ext uri="{FF2B5EF4-FFF2-40B4-BE49-F238E27FC236}">
                    <a16:creationId xmlns:a16="http://schemas.microsoft.com/office/drawing/2014/main" id="{0DE77BE3-EF5E-6783-075C-08B3699FAED7}"/>
                  </a:ext>
                </a:extLst>
              </p:cNvPr>
              <p:cNvPicPr>
                <a:picLocks noChangeAspect="1"/>
              </p:cNvPicPr>
              <p:nvPr/>
            </p:nvPicPr>
            <p:blipFill>
              <a:blip r:embed="rId14"/>
              <a:stretch>
                <a:fillRect/>
              </a:stretch>
            </p:blipFill>
            <p:spPr>
              <a:xfrm>
                <a:off x="5832489" y="5129695"/>
                <a:ext cx="390157" cy="390157"/>
              </a:xfrm>
              <a:prstGeom prst="rect">
                <a:avLst/>
              </a:prstGeom>
            </p:spPr>
          </p:pic>
        </p:grpSp>
        <p:grpSp>
          <p:nvGrpSpPr>
            <p:cNvPr id="7" name="Group 6">
              <a:extLst>
                <a:ext uri="{FF2B5EF4-FFF2-40B4-BE49-F238E27FC236}">
                  <a16:creationId xmlns:a16="http://schemas.microsoft.com/office/drawing/2014/main" id="{08730A11-8789-A6A0-75D4-5817F5D44AD4}"/>
                </a:ext>
              </a:extLst>
            </p:cNvPr>
            <p:cNvGrpSpPr/>
            <p:nvPr/>
          </p:nvGrpSpPr>
          <p:grpSpPr>
            <a:xfrm>
              <a:off x="6272061" y="4788718"/>
              <a:ext cx="390157" cy="731134"/>
              <a:chOff x="6265352" y="4788718"/>
              <a:chExt cx="390157" cy="731134"/>
            </a:xfrm>
          </p:grpSpPr>
          <p:pic>
            <p:nvPicPr>
              <p:cNvPr id="46" name="Picture 45" descr="Business, Marketing and Finance">
                <a:extLst>
                  <a:ext uri="{FF2B5EF4-FFF2-40B4-BE49-F238E27FC236}">
                    <a16:creationId xmlns:a16="http://schemas.microsoft.com/office/drawing/2014/main" id="{B1D2251B-5FAB-4D32-C49A-251F076F7A03}"/>
                  </a:ext>
                </a:extLst>
              </p:cNvPr>
              <p:cNvPicPr>
                <a:picLocks noChangeAspect="1"/>
              </p:cNvPicPr>
              <p:nvPr/>
            </p:nvPicPr>
            <p:blipFill>
              <a:blip r:embed="rId8"/>
              <a:stretch>
                <a:fillRect/>
              </a:stretch>
            </p:blipFill>
            <p:spPr>
              <a:xfrm>
                <a:off x="6265352" y="4788718"/>
                <a:ext cx="390157" cy="390157"/>
              </a:xfrm>
              <a:prstGeom prst="rect">
                <a:avLst/>
              </a:prstGeom>
            </p:spPr>
          </p:pic>
          <p:pic>
            <p:nvPicPr>
              <p:cNvPr id="47" name="Picture 46" descr="Manufacturing">
                <a:extLst>
                  <a:ext uri="{FF2B5EF4-FFF2-40B4-BE49-F238E27FC236}">
                    <a16:creationId xmlns:a16="http://schemas.microsoft.com/office/drawing/2014/main" id="{7D0CC78D-9851-5C2C-6317-042A4D33B5CA}"/>
                  </a:ext>
                </a:extLst>
              </p:cNvPr>
              <p:cNvPicPr>
                <a:picLocks noChangeAspect="1"/>
              </p:cNvPicPr>
              <p:nvPr/>
            </p:nvPicPr>
            <p:blipFill>
              <a:blip r:embed="rId15"/>
              <a:stretch>
                <a:fillRect/>
              </a:stretch>
            </p:blipFill>
            <p:spPr>
              <a:xfrm>
                <a:off x="6265352" y="5129695"/>
                <a:ext cx="390157" cy="390157"/>
              </a:xfrm>
              <a:prstGeom prst="rect">
                <a:avLst/>
              </a:prstGeom>
            </p:spPr>
          </p:pic>
        </p:grpSp>
        <p:grpSp>
          <p:nvGrpSpPr>
            <p:cNvPr id="12" name="Group 11">
              <a:extLst>
                <a:ext uri="{FF2B5EF4-FFF2-40B4-BE49-F238E27FC236}">
                  <a16:creationId xmlns:a16="http://schemas.microsoft.com/office/drawing/2014/main" id="{4073B6BB-B6A2-CC2A-AB11-38F37DA5BFC2}"/>
                </a:ext>
              </a:extLst>
            </p:cNvPr>
            <p:cNvGrpSpPr/>
            <p:nvPr/>
          </p:nvGrpSpPr>
          <p:grpSpPr>
            <a:xfrm>
              <a:off x="6683564" y="4788718"/>
              <a:ext cx="390157" cy="731134"/>
              <a:chOff x="6683564" y="4788718"/>
              <a:chExt cx="390157" cy="731134"/>
            </a:xfrm>
          </p:grpSpPr>
          <p:pic>
            <p:nvPicPr>
              <p:cNvPr id="44" name="Picture 43" descr="Health Science">
                <a:extLst>
                  <a:ext uri="{FF2B5EF4-FFF2-40B4-BE49-F238E27FC236}">
                    <a16:creationId xmlns:a16="http://schemas.microsoft.com/office/drawing/2014/main" id="{B0D66448-D874-BCBA-ECBB-721D9AA97F64}"/>
                  </a:ext>
                </a:extLst>
              </p:cNvPr>
              <p:cNvPicPr>
                <a:picLocks noChangeAspect="1"/>
              </p:cNvPicPr>
              <p:nvPr/>
            </p:nvPicPr>
            <p:blipFill>
              <a:blip r:embed="rId16"/>
              <a:stretch>
                <a:fillRect/>
              </a:stretch>
            </p:blipFill>
            <p:spPr>
              <a:xfrm>
                <a:off x="6683564" y="4788718"/>
                <a:ext cx="390157" cy="390157"/>
              </a:xfrm>
              <a:prstGeom prst="rect">
                <a:avLst/>
              </a:prstGeom>
            </p:spPr>
          </p:pic>
          <p:pic>
            <p:nvPicPr>
              <p:cNvPr id="45" name="Picture 44" descr="Transportation, Distribution and Logistics">
                <a:extLst>
                  <a:ext uri="{FF2B5EF4-FFF2-40B4-BE49-F238E27FC236}">
                    <a16:creationId xmlns:a16="http://schemas.microsoft.com/office/drawing/2014/main" id="{44E7FB01-7045-F336-5615-3D31D429CB14}"/>
                  </a:ext>
                </a:extLst>
              </p:cNvPr>
              <p:cNvPicPr>
                <a:picLocks noChangeAspect="1"/>
              </p:cNvPicPr>
              <p:nvPr/>
            </p:nvPicPr>
            <p:blipFill>
              <a:blip r:embed="rId17"/>
              <a:stretch>
                <a:fillRect/>
              </a:stretch>
            </p:blipFill>
            <p:spPr>
              <a:xfrm>
                <a:off x="6683564" y="5129695"/>
                <a:ext cx="390157" cy="390157"/>
              </a:xfrm>
              <a:prstGeom prst="rect">
                <a:avLst/>
              </a:prstGeom>
            </p:spPr>
          </p:pic>
        </p:grpSp>
        <p:grpSp>
          <p:nvGrpSpPr>
            <p:cNvPr id="30" name="Group 29">
              <a:extLst>
                <a:ext uri="{FF2B5EF4-FFF2-40B4-BE49-F238E27FC236}">
                  <a16:creationId xmlns:a16="http://schemas.microsoft.com/office/drawing/2014/main" id="{57B0B37E-3228-5F46-D3F7-74172D85DE97}"/>
                </a:ext>
              </a:extLst>
            </p:cNvPr>
            <p:cNvGrpSpPr/>
            <p:nvPr/>
          </p:nvGrpSpPr>
          <p:grpSpPr>
            <a:xfrm>
              <a:off x="5037546" y="4788718"/>
              <a:ext cx="390157" cy="731134"/>
              <a:chOff x="4995062" y="4788718"/>
              <a:chExt cx="390157" cy="731134"/>
            </a:xfrm>
          </p:grpSpPr>
          <p:pic>
            <p:nvPicPr>
              <p:cNvPr id="42" name="Picture 41" descr="Agriculture, Food and Natural Resources">
                <a:extLst>
                  <a:ext uri="{FF2B5EF4-FFF2-40B4-BE49-F238E27FC236}">
                    <a16:creationId xmlns:a16="http://schemas.microsoft.com/office/drawing/2014/main" id="{6FF0201A-5175-24E3-2178-45ED31E64CFB}"/>
                  </a:ext>
                </a:extLst>
              </p:cNvPr>
              <p:cNvPicPr>
                <a:picLocks noChangeAspect="1"/>
              </p:cNvPicPr>
              <p:nvPr/>
            </p:nvPicPr>
            <p:blipFill>
              <a:blip r:embed="rId18"/>
              <a:stretch>
                <a:fillRect/>
              </a:stretch>
            </p:blipFill>
            <p:spPr>
              <a:xfrm>
                <a:off x="4995062" y="4788718"/>
                <a:ext cx="390157" cy="390157"/>
              </a:xfrm>
              <a:prstGeom prst="rect">
                <a:avLst/>
              </a:prstGeom>
            </p:spPr>
          </p:pic>
          <p:pic>
            <p:nvPicPr>
              <p:cNvPr id="43" name="Picture 42" descr="Hospitality and Tourism">
                <a:extLst>
                  <a:ext uri="{FF2B5EF4-FFF2-40B4-BE49-F238E27FC236}">
                    <a16:creationId xmlns:a16="http://schemas.microsoft.com/office/drawing/2014/main" id="{D77A4CA5-B577-5B30-E295-773F097545AA}"/>
                  </a:ext>
                </a:extLst>
              </p:cNvPr>
              <p:cNvPicPr>
                <a:picLocks noChangeAspect="1"/>
              </p:cNvPicPr>
              <p:nvPr/>
            </p:nvPicPr>
            <p:blipFill>
              <a:blip r:embed="rId9"/>
              <a:stretch>
                <a:fillRect/>
              </a:stretch>
            </p:blipFill>
            <p:spPr>
              <a:xfrm>
                <a:off x="4995062" y="5129695"/>
                <a:ext cx="390157" cy="390157"/>
              </a:xfrm>
              <a:prstGeom prst="rect">
                <a:avLst/>
              </a:prstGeom>
            </p:spPr>
          </p:pic>
        </p:grpSp>
      </p:grpSp>
      <p:grpSp>
        <p:nvGrpSpPr>
          <p:cNvPr id="52" name="Group 51">
            <a:extLst>
              <a:ext uri="{FF2B5EF4-FFF2-40B4-BE49-F238E27FC236}">
                <a16:creationId xmlns:a16="http://schemas.microsoft.com/office/drawing/2014/main" id="{0BB9CE0B-E231-9903-FEB1-9AF34B338086}"/>
              </a:ext>
              <a:ext uri="{C183D7F6-B498-43B3-948B-1728B52AA6E4}">
                <adec:decorative xmlns:adec="http://schemas.microsoft.com/office/drawing/2017/decorative" val="1"/>
              </a:ext>
            </a:extLst>
          </p:cNvPr>
          <p:cNvGrpSpPr/>
          <p:nvPr/>
        </p:nvGrpSpPr>
        <p:grpSpPr>
          <a:xfrm>
            <a:off x="5082120" y="2639960"/>
            <a:ext cx="1886560" cy="438912"/>
            <a:chOff x="5053415" y="3483171"/>
            <a:chExt cx="1886560" cy="438912"/>
          </a:xfrm>
        </p:grpSpPr>
        <p:pic>
          <p:nvPicPr>
            <p:cNvPr id="53" name="Picture 52" descr="Agriculture, Food and Natural Resources">
              <a:extLst>
                <a:ext uri="{FF2B5EF4-FFF2-40B4-BE49-F238E27FC236}">
                  <a16:creationId xmlns:a16="http://schemas.microsoft.com/office/drawing/2014/main" id="{BAF2D936-51F3-7073-AF42-5A64FC517421}"/>
                </a:ext>
              </a:extLst>
            </p:cNvPr>
            <p:cNvPicPr>
              <a:picLocks noChangeAspect="1"/>
            </p:cNvPicPr>
            <p:nvPr/>
          </p:nvPicPr>
          <p:blipFill>
            <a:blip r:embed="rId18"/>
            <a:stretch>
              <a:fillRect/>
            </a:stretch>
          </p:blipFill>
          <p:spPr>
            <a:xfrm>
              <a:off x="5053415" y="3483171"/>
              <a:ext cx="438912" cy="438912"/>
            </a:xfrm>
            <a:prstGeom prst="rect">
              <a:avLst/>
            </a:prstGeom>
          </p:spPr>
        </p:pic>
        <p:pic>
          <p:nvPicPr>
            <p:cNvPr id="54" name="Picture 53" descr="Arts, Audio Visual Technology and Communication">
              <a:extLst>
                <a:ext uri="{FF2B5EF4-FFF2-40B4-BE49-F238E27FC236}">
                  <a16:creationId xmlns:a16="http://schemas.microsoft.com/office/drawing/2014/main" id="{442FC260-499A-C68D-2AF3-4ABFE5AC33FC}"/>
                </a:ext>
              </a:extLst>
            </p:cNvPr>
            <p:cNvPicPr>
              <a:picLocks noChangeAspect="1"/>
            </p:cNvPicPr>
            <p:nvPr/>
          </p:nvPicPr>
          <p:blipFill>
            <a:blip r:embed="rId13"/>
            <a:stretch>
              <a:fillRect/>
            </a:stretch>
          </p:blipFill>
          <p:spPr>
            <a:xfrm>
              <a:off x="5535964" y="3483171"/>
              <a:ext cx="438912" cy="438912"/>
            </a:xfrm>
            <a:prstGeom prst="rect">
              <a:avLst/>
            </a:prstGeom>
          </p:spPr>
        </p:pic>
        <p:pic>
          <p:nvPicPr>
            <p:cNvPr id="56" name="Picture 55" descr="Business, Marketing and Finance">
              <a:extLst>
                <a:ext uri="{FF2B5EF4-FFF2-40B4-BE49-F238E27FC236}">
                  <a16:creationId xmlns:a16="http://schemas.microsoft.com/office/drawing/2014/main" id="{A5A7A836-4492-F25E-D370-2424D0CC7EF5}"/>
                </a:ext>
              </a:extLst>
            </p:cNvPr>
            <p:cNvPicPr>
              <a:picLocks noChangeAspect="1"/>
            </p:cNvPicPr>
            <p:nvPr/>
          </p:nvPicPr>
          <p:blipFill>
            <a:blip r:embed="rId8"/>
            <a:stretch>
              <a:fillRect/>
            </a:stretch>
          </p:blipFill>
          <p:spPr>
            <a:xfrm>
              <a:off x="6018513" y="3483171"/>
              <a:ext cx="438912" cy="438912"/>
            </a:xfrm>
            <a:prstGeom prst="rect">
              <a:avLst/>
            </a:prstGeom>
          </p:spPr>
        </p:pic>
        <p:pic>
          <p:nvPicPr>
            <p:cNvPr id="57" name="Picture 56" descr="Human Services">
              <a:extLst>
                <a:ext uri="{FF2B5EF4-FFF2-40B4-BE49-F238E27FC236}">
                  <a16:creationId xmlns:a16="http://schemas.microsoft.com/office/drawing/2014/main" id="{10E4CD19-FF39-B47F-68CA-55A26E087338}"/>
                </a:ext>
              </a:extLst>
            </p:cNvPr>
            <p:cNvPicPr>
              <a:picLocks noChangeAspect="1"/>
            </p:cNvPicPr>
            <p:nvPr/>
          </p:nvPicPr>
          <p:blipFill>
            <a:blip r:embed="rId12"/>
            <a:stretch>
              <a:fillRect/>
            </a:stretch>
          </p:blipFill>
          <p:spPr>
            <a:xfrm>
              <a:off x="6501063" y="3483171"/>
              <a:ext cx="438912" cy="438912"/>
            </a:xfrm>
            <a:prstGeom prst="rect">
              <a:avLst/>
            </a:prstGeom>
          </p:spPr>
        </p:pic>
      </p:grpSp>
    </p:spTree>
    <p:extLst>
      <p:ext uri="{BB962C8B-B14F-4D97-AF65-F5344CB8AC3E}">
        <p14:creationId xmlns:p14="http://schemas.microsoft.com/office/powerpoint/2010/main" val="1820544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Real Estate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3</a:t>
            </a:r>
            <a:endParaRPr lang="en-US" sz="800" dirty="0">
              <a:solidFill>
                <a:schemeClr val="bg1"/>
              </a:solidFill>
            </a:endParaRPr>
          </a:p>
        </p:txBody>
      </p:sp>
      <p:sp>
        <p:nvSpPr>
          <p:cNvPr id="92" name="TextBox 91">
            <a:extLst>
              <a:ext uri="{FF2B5EF4-FFF2-40B4-BE49-F238E27FC236}">
                <a16:creationId xmlns:a16="http://schemas.microsoft.com/office/drawing/2014/main" id="{8CFF8E1A-C6C5-1756-2442-E9210C5608C4}"/>
              </a:ext>
            </a:extLst>
          </p:cNvPr>
          <p:cNvSpPr txBox="1"/>
          <p:nvPr/>
        </p:nvSpPr>
        <p:spPr>
          <a:xfrm>
            <a:off x="1371303" y="124515"/>
            <a:ext cx="6392254" cy="400110"/>
          </a:xfrm>
          <a:prstGeom prst="rect">
            <a:avLst/>
          </a:prstGeom>
          <a:noFill/>
        </p:spPr>
        <p:txBody>
          <a:bodyPr wrap="square" rtlCol="0">
            <a:spAutoFit/>
          </a:bodyPr>
          <a:lstStyle/>
          <a:p>
            <a:pPr lvl="0">
              <a:spcAft>
                <a:spcPts val="300"/>
              </a:spcAft>
              <a:defRPr/>
            </a:pPr>
            <a:r>
              <a:rPr lang="en-US" sz="2000" b="1" dirty="0">
                <a:solidFill>
                  <a:schemeClr val="accent1"/>
                </a:solidFill>
                <a:latin typeface="Calibri" panose="020F0502020204030204" pitchFamily="34" charset="0"/>
                <a:ea typeface="Open Sans Condensed Condensed" panose="020B0606030504020204" pitchFamily="34" charset="0"/>
                <a:cs typeface="Calibri" panose="020F0502020204030204" pitchFamily="34" charset="0"/>
              </a:rPr>
              <a:t>Business, Marketing, and Finance Career Cluster</a:t>
            </a:r>
          </a:p>
        </p:txBody>
      </p:sp>
      <p:sp>
        <p:nvSpPr>
          <p:cNvPr id="93" name="TextBox 92">
            <a:extLst>
              <a:ext uri="{FF2B5EF4-FFF2-40B4-BE49-F238E27FC236}">
                <a16:creationId xmlns:a16="http://schemas.microsoft.com/office/drawing/2014/main" id="{7E13074E-E5AB-5C30-5329-B5809F3BB1DC}"/>
              </a:ext>
            </a:extLst>
          </p:cNvPr>
          <p:cNvSpPr txBox="1"/>
          <p:nvPr/>
        </p:nvSpPr>
        <p:spPr>
          <a:xfrm>
            <a:off x="1389671" y="488081"/>
            <a:ext cx="6392254" cy="353943"/>
          </a:xfrm>
          <a:prstGeom prst="rect">
            <a:avLst/>
          </a:prstGeom>
          <a:noFill/>
        </p:spPr>
        <p:txBody>
          <a:bodyPr wrap="square" rtlCol="0">
            <a:spAutoFit/>
          </a:bodyPr>
          <a:lstStyle/>
          <a:p>
            <a:pPr lvl="0">
              <a:lnSpc>
                <a:spcPts val="2100"/>
              </a:lnSpc>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accent1"/>
                </a:solidFill>
                <a:latin typeface="Calibri" panose="020F0502020204030204" pitchFamily="34" charset="0"/>
                <a:ea typeface="Open Sans Semibold" panose="020B0606030504020204" pitchFamily="34" charset="0"/>
                <a:cs typeface="Calibri" panose="020F0502020204030204" pitchFamily="34" charset="0"/>
              </a:rPr>
              <a:t>Real Estate</a:t>
            </a:r>
            <a:endParaRPr kumimoji="0" lang="en-US" sz="1700" b="1" i="1" u="none" strike="noStrike" kern="1200" cap="none" spc="0" normalizeH="0" baseline="0" noProof="0" dirty="0">
              <a:ln>
                <a:noFill/>
              </a:ln>
              <a:solidFill>
                <a:schemeClr val="accent1"/>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91" name="TextBox 90">
            <a:extLst>
              <a:ext uri="{FF2B5EF4-FFF2-40B4-BE49-F238E27FC236}">
                <a16:creationId xmlns:a16="http://schemas.microsoft.com/office/drawing/2014/main" id="{6BDB490E-88DD-A620-9030-9EEDB6E9DCF8}"/>
              </a:ext>
            </a:extLst>
          </p:cNvPr>
          <p:cNvSpPr txBox="1"/>
          <p:nvPr/>
        </p:nvSpPr>
        <p:spPr>
          <a:xfrm>
            <a:off x="1" y="1097826"/>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chemeClr val="accent5"/>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b="0" i="0" u="none" strike="noStrike" kern="1200" cap="none" spc="0" normalizeH="0" baseline="0" noProof="0" dirty="0">
              <a:ln>
                <a:noFill/>
              </a:ln>
              <a:solidFill>
                <a:schemeClr val="accent5"/>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94" name="Round Diagonal Corner Rectangle 3">
            <a:extLst>
              <a:ext uri="{FF2B5EF4-FFF2-40B4-BE49-F238E27FC236}">
                <a16:creationId xmlns:a16="http://schemas.microsoft.com/office/drawing/2014/main" id="{EA415B2C-C6D0-AA38-4B4F-45AF3B1E9A39}"/>
              </a:ext>
              <a:ext uri="{C183D7F6-B498-43B3-948B-1728B52AA6E4}">
                <adec:decorative xmlns:adec="http://schemas.microsoft.com/office/drawing/2017/decorative" val="1"/>
              </a:ext>
            </a:extLst>
          </p:cNvPr>
          <p:cNvSpPr/>
          <p:nvPr/>
        </p:nvSpPr>
        <p:spPr>
          <a:xfrm rot="16200000">
            <a:off x="-119862" y="2063350"/>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95" name="Google Shape;187;p2">
            <a:extLst>
              <a:ext uri="{FF2B5EF4-FFF2-40B4-BE49-F238E27FC236}">
                <a16:creationId xmlns:a16="http://schemas.microsoft.com/office/drawing/2014/main" id="{33FFBB53-29C4-8DFF-9F31-D4DA56489013}"/>
              </a:ext>
            </a:extLst>
          </p:cNvPr>
          <p:cNvSpPr txBox="1"/>
          <p:nvPr/>
        </p:nvSpPr>
        <p:spPr>
          <a:xfrm rot="16200000">
            <a:off x="-63585" y="2115103"/>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 name="Google Shape;188;p2">
            <a:extLst>
              <a:ext uri="{FF2B5EF4-FFF2-40B4-BE49-F238E27FC236}">
                <a16:creationId xmlns:a16="http://schemas.microsoft.com/office/drawing/2014/main" id="{B4D9ED70-57E6-C04F-0F14-7C82286DFA59}"/>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94809577"/>
              </p:ext>
            </p:extLst>
          </p:nvPr>
        </p:nvGraphicFramePr>
        <p:xfrm>
          <a:off x="813816" y="1572768"/>
          <a:ext cx="6437376" cy="174652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Insurance Operations*</a:t>
                      </a:r>
                      <a:endParaRPr kumimoji="0" lang="en-US" sz="1100" b="0" i="0" u="none" strike="noStrike" kern="1200" cap="none" spc="0" normalizeH="0" baseline="30000" noProof="0" dirty="0">
                        <a:ln>
                          <a:noFill/>
                        </a:ln>
                        <a:solidFill>
                          <a:schemeClr val="accent5"/>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13016500  (1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Principles of Business, Marketing, and Finance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Recommended </a:t>
                      </a: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Financial Analysis*</a:t>
                      </a:r>
                      <a:endParaRPr kumimoji="0" lang="en-US" sz="1100" b="0" i="0" u="none" strike="noStrike" kern="1200" cap="none" spc="0" normalizeH="0" baseline="30000" noProof="0" dirty="0">
                        <a:ln>
                          <a:noFill/>
                        </a:ln>
                        <a:solidFill>
                          <a:schemeClr val="accent5"/>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13016800  (1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Accounting I</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Recommended </a:t>
                      </a: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578033"/>
                  </a:ext>
                </a:extLst>
              </a:tr>
            </a:tbl>
          </a:graphicData>
        </a:graphic>
      </p:graphicFrame>
      <p:sp>
        <p:nvSpPr>
          <p:cNvPr id="96" name="Round Diagonal Corner Rectangle 3">
            <a:extLst>
              <a:ext uri="{FF2B5EF4-FFF2-40B4-BE49-F238E27FC236}">
                <a16:creationId xmlns:a16="http://schemas.microsoft.com/office/drawing/2014/main" id="{CF1AC570-126E-A708-8A67-DE908DDC3932}"/>
              </a:ext>
              <a:ext uri="{C183D7F6-B498-43B3-948B-1728B52AA6E4}">
                <adec:decorative xmlns:adec="http://schemas.microsoft.com/office/drawing/2017/decorative" val="1"/>
              </a:ext>
            </a:extLst>
          </p:cNvPr>
          <p:cNvSpPr/>
          <p:nvPr/>
        </p:nvSpPr>
        <p:spPr>
          <a:xfrm rot="16200000">
            <a:off x="-119861" y="4011142"/>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97" name="Google Shape;187;p2">
            <a:extLst>
              <a:ext uri="{FF2B5EF4-FFF2-40B4-BE49-F238E27FC236}">
                <a16:creationId xmlns:a16="http://schemas.microsoft.com/office/drawing/2014/main" id="{8BD1B87C-97F8-AC5F-FB61-F449C721A013}"/>
              </a:ext>
            </a:extLst>
          </p:cNvPr>
          <p:cNvSpPr txBox="1"/>
          <p:nvPr/>
        </p:nvSpPr>
        <p:spPr>
          <a:xfrm rot="16200000">
            <a:off x="-63584" y="4062895"/>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a:t>
            </a:r>
            <a:r>
              <a:rPr lang="en-US" sz="1400" b="1" dirty="0">
                <a:solidFill>
                  <a:prstClr val="white"/>
                </a:solidFill>
                <a:latin typeface="Calibri" panose="020F0502020204030204" pitchFamily="34" charset="0"/>
                <a:ea typeface="Open Sans ExtraBold" panose="020B0606030504020204" pitchFamily="34" charset="0"/>
                <a:cs typeface="Calibri" panose="020F0502020204030204" pitchFamily="34" charset="0"/>
                <a:sym typeface="Calibri"/>
              </a:rPr>
              <a:t>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9"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139518266"/>
              </p:ext>
            </p:extLst>
          </p:nvPr>
        </p:nvGraphicFramePr>
        <p:xfrm>
          <a:off x="813816" y="3517685"/>
          <a:ext cx="6437376" cy="468787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185047">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Commercial Lending and Real Estate</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TBD  (TBD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TBD</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TBD</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TBD</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Recommended </a:t>
                      </a: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TBD</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23471786"/>
                  </a:ext>
                </a:extLst>
              </a:tr>
              <a:tr h="185047">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Practicum in Business Management*</a:t>
                      </a:r>
                      <a:endParaRPr kumimoji="0" lang="en-US" sz="1100" b="0" i="0" u="none" strike="noStrike" kern="1200" cap="none" spc="0" normalizeH="0" baseline="30000" noProof="0" dirty="0">
                        <a:ln>
                          <a:noFill/>
                        </a:ln>
                        <a:solidFill>
                          <a:schemeClr val="accent5"/>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endParaRPr lang="en-US" sz="1000" b="0" i="0" u="none" strike="noStrike" kern="1200" cap="none" noProof="0"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13012200  (2 credits)</a:t>
                      </a:r>
                    </a:p>
                    <a:p>
                      <a:pPr marL="0" marR="0" lvl="0" indent="0" algn="l" rtl="0">
                        <a:spcBef>
                          <a:spcPts val="0"/>
                        </a:spcBef>
                        <a:spcAft>
                          <a:spcPts val="0"/>
                        </a:spcAft>
                        <a:buClr>
                          <a:schemeClr val="dk1"/>
                        </a:buClr>
                        <a:buSzPts val="1000"/>
                        <a:buFont typeface="Calibri"/>
                        <a:buNone/>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endParaRPr lang="en-US" sz="1000" b="0" i="0" u="none" strike="noStrike" kern="1200" cap="none" noProof="0"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13012210  (2 credits)</a:t>
                      </a:r>
                      <a:endPar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900" b="0" i="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 None</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a:t>
                      </a:r>
                      <a:r>
                        <a:rPr lang="en-US" sz="900" b="0"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 Touch System Data Entry and Business Management, or Business Communication and Technologies </a:t>
                      </a:r>
                      <a:endPar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endParaRP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Recommended 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73131584"/>
                  </a:ext>
                </a:extLst>
              </a:tr>
              <a:tr h="244914">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Practicum in Business Management +</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Extended Practicum in Business Management*</a:t>
                      </a:r>
                      <a:endParaRPr lang="en-US" sz="1100" b="0"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endParaRP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13012205  (3 credits)</a:t>
                      </a:r>
                    </a:p>
                    <a:p>
                      <a:pPr marL="0" marR="0" lvl="0" indent="0" algn="l" rtl="0">
                        <a:spcBef>
                          <a:spcPts val="0"/>
                        </a:spcBef>
                        <a:spcAft>
                          <a:spcPts val="0"/>
                        </a:spcAft>
                        <a:buClr>
                          <a:schemeClr val="dk1"/>
                        </a:buClr>
                        <a:buSzPts val="1000"/>
                        <a:buFont typeface="Calibri"/>
                        <a:buNone/>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endParaRPr lang="en-US" sz="1000" b="0" i="0" u="none" strike="noStrike" kern="1200" cap="none" noProof="0"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13012215  (3 credits)</a:t>
                      </a:r>
                      <a:endPar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900" b="0" i="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a:t>
                      </a:r>
                      <a:r>
                        <a:rPr lang="en-US" sz="900" b="0"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 Touch System Data Entry and Business Management, or Business Communication and Technologies </a:t>
                      </a:r>
                      <a:endPar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endParaRP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Recommended 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78802">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Practicum in Entrepreneurship*</a:t>
                      </a:r>
                      <a:endParaRPr lang="en-US" sz="1100" b="1" i="0" u="none" strike="noStrike" cap="none" baseline="30000"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13011111 (2 credits)</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900" b="0" i="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Entrepreneurship I and Entrepreneurship II, or successful completion of at least two courses in a CTE program of study</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Recommended 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1486879"/>
                  </a:ext>
                </a:extLst>
              </a:tr>
              <a:tr h="0">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1" i="1"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rPr>
                        <a:t>Continued on next page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3918205"/>
                  </a:ext>
                </a:extLst>
              </a:tr>
            </a:tbl>
          </a:graphicData>
        </a:graphic>
      </p:graphicFrame>
      <p:sp>
        <p:nvSpPr>
          <p:cNvPr id="109" name="TextBox 108">
            <a:extLst>
              <a:ext uri="{FF2B5EF4-FFF2-40B4-BE49-F238E27FC236}">
                <a16:creationId xmlns:a16="http://schemas.microsoft.com/office/drawing/2014/main" id="{68E9B01B-D588-6EB1-D9FC-31A3D97AD81D}"/>
              </a:ext>
            </a:extLst>
          </p:cNvPr>
          <p:cNvSpPr txBox="1"/>
          <p:nvPr/>
        </p:nvSpPr>
        <p:spPr>
          <a:xfrm>
            <a:off x="706271" y="8212094"/>
            <a:ext cx="6468129" cy="220573"/>
          </a:xfrm>
          <a:prstGeom prst="rect">
            <a:avLst/>
          </a:prstGeom>
          <a:noFill/>
        </p:spPr>
        <p:txBody>
          <a:bodyPr wrap="square" rtlCol="0">
            <a:spAutoFit/>
          </a:bodyPr>
          <a:lstStyle/>
          <a:p>
            <a:pPr>
              <a:lnSpc>
                <a:spcPts val="960"/>
              </a:lnSpc>
              <a:defRPr/>
            </a:pPr>
            <a:r>
              <a:rPr lang="en-US" sz="800" i="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0" y="9235012"/>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Business, Marketing, and Finance</a:t>
            </a:r>
            <a:r>
              <a:rPr lang="en-US" sz="900"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 career </a:t>
            </a:r>
            <a:r>
              <a:rPr kumimoji="0" lang="en-US" sz="900" i="0" u="none" strike="noStrike" kern="1200" cap="none" spc="0" normalizeH="0" baseline="0" noProof="0" dirty="0">
                <a:ln>
                  <a:noFill/>
                </a:ln>
                <a:solidFill>
                  <a:schemeClr val="accent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6" name="Rectangle 45">
            <a:extLst>
              <a:ext uri="{FF2B5EF4-FFF2-40B4-BE49-F238E27FC236}">
                <a16:creationId xmlns:a16="http://schemas.microsoft.com/office/drawing/2014/main" id="{BA85291D-4E3E-9488-FA6F-1A8018A3135E}"/>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prstClr val="white"/>
                </a:solidFill>
                <a:effectLst/>
                <a:uLnTx/>
                <a:uFillTx/>
                <a:latin typeface="Calibri" panose="020F0502020204030204" pitchFamily="34" charset="0"/>
                <a:ea typeface="Open Sans Semibold" panose="020B0606030504020204" pitchFamily="34" charset="0"/>
                <a:cs typeface="Calibri" panose="020F0502020204030204" pitchFamily="34" charset="0"/>
              </a:rPr>
              <a:t>Real Estate</a:t>
            </a:r>
          </a:p>
        </p:txBody>
      </p:sp>
      <p:grpSp>
        <p:nvGrpSpPr>
          <p:cNvPr id="6" name="Group 5">
            <a:extLst>
              <a:ext uri="{FF2B5EF4-FFF2-40B4-BE49-F238E27FC236}">
                <a16:creationId xmlns:a16="http://schemas.microsoft.com/office/drawing/2014/main" id="{D6FFE2CC-643E-1732-5F7F-EA24A1CAE66B}"/>
              </a:ext>
              <a:ext uri="{C183D7F6-B498-43B3-948B-1728B52AA6E4}">
                <adec:decorative xmlns:adec="http://schemas.microsoft.com/office/drawing/2017/decorative" val="1"/>
              </a:ext>
            </a:extLst>
          </p:cNvPr>
          <p:cNvGrpSpPr/>
          <p:nvPr/>
        </p:nvGrpSpPr>
        <p:grpSpPr>
          <a:xfrm>
            <a:off x="5006476" y="7073741"/>
            <a:ext cx="2036175" cy="731134"/>
            <a:chOff x="5037546" y="4788718"/>
            <a:chExt cx="2036175" cy="731134"/>
          </a:xfrm>
        </p:grpSpPr>
        <p:grpSp>
          <p:nvGrpSpPr>
            <p:cNvPr id="7" name="Group 6">
              <a:extLst>
                <a:ext uri="{FF2B5EF4-FFF2-40B4-BE49-F238E27FC236}">
                  <a16:creationId xmlns:a16="http://schemas.microsoft.com/office/drawing/2014/main" id="{C6F32712-4F4F-51C8-EAA1-A239B50E3E8C}"/>
                </a:ext>
              </a:extLst>
            </p:cNvPr>
            <p:cNvGrpSpPr/>
            <p:nvPr/>
          </p:nvGrpSpPr>
          <p:grpSpPr>
            <a:xfrm>
              <a:off x="5449051" y="4788718"/>
              <a:ext cx="390157" cy="731134"/>
              <a:chOff x="5413273" y="4788718"/>
              <a:chExt cx="390157" cy="731134"/>
            </a:xfrm>
          </p:grpSpPr>
          <p:pic>
            <p:nvPicPr>
              <p:cNvPr id="21" name="Picture 20" descr="Architecture and Construction">
                <a:extLst>
                  <a:ext uri="{FF2B5EF4-FFF2-40B4-BE49-F238E27FC236}">
                    <a16:creationId xmlns:a16="http://schemas.microsoft.com/office/drawing/2014/main" id="{60A74449-946C-050B-2C08-464D355AA4A5}"/>
                  </a:ext>
                </a:extLst>
              </p:cNvPr>
              <p:cNvPicPr>
                <a:picLocks noChangeAspect="1"/>
              </p:cNvPicPr>
              <p:nvPr/>
            </p:nvPicPr>
            <p:blipFill>
              <a:blip r:embed="rId8"/>
              <a:stretch>
                <a:fillRect/>
              </a:stretch>
            </p:blipFill>
            <p:spPr>
              <a:xfrm>
                <a:off x="5413273" y="4788718"/>
                <a:ext cx="390157" cy="390157"/>
              </a:xfrm>
              <a:prstGeom prst="rect">
                <a:avLst/>
              </a:prstGeom>
            </p:spPr>
          </p:pic>
          <p:pic>
            <p:nvPicPr>
              <p:cNvPr id="22" name="Picture 21" descr="Human Services">
                <a:extLst>
                  <a:ext uri="{FF2B5EF4-FFF2-40B4-BE49-F238E27FC236}">
                    <a16:creationId xmlns:a16="http://schemas.microsoft.com/office/drawing/2014/main" id="{E0C9B045-95E9-7005-6360-46C8EA0E581E}"/>
                  </a:ext>
                </a:extLst>
              </p:cNvPr>
              <p:cNvPicPr>
                <a:picLocks noChangeAspect="1"/>
              </p:cNvPicPr>
              <p:nvPr/>
            </p:nvPicPr>
            <p:blipFill>
              <a:blip r:embed="rId9"/>
              <a:stretch>
                <a:fillRect/>
              </a:stretch>
            </p:blipFill>
            <p:spPr>
              <a:xfrm>
                <a:off x="5413273" y="5129695"/>
                <a:ext cx="390157" cy="390157"/>
              </a:xfrm>
              <a:prstGeom prst="rect">
                <a:avLst/>
              </a:prstGeom>
            </p:spPr>
          </p:pic>
        </p:grpSp>
        <p:grpSp>
          <p:nvGrpSpPr>
            <p:cNvPr id="8" name="Group 7">
              <a:extLst>
                <a:ext uri="{FF2B5EF4-FFF2-40B4-BE49-F238E27FC236}">
                  <a16:creationId xmlns:a16="http://schemas.microsoft.com/office/drawing/2014/main" id="{8ED4D233-3168-A700-9B4F-F70C39BA23DF}"/>
                </a:ext>
              </a:extLst>
            </p:cNvPr>
            <p:cNvGrpSpPr/>
            <p:nvPr/>
          </p:nvGrpSpPr>
          <p:grpSpPr>
            <a:xfrm>
              <a:off x="5860556" y="4788718"/>
              <a:ext cx="390157" cy="731134"/>
              <a:chOff x="5832489" y="4788718"/>
              <a:chExt cx="390157" cy="731134"/>
            </a:xfrm>
          </p:grpSpPr>
          <p:pic>
            <p:nvPicPr>
              <p:cNvPr id="19" name="Picture 18" descr="Arts, Audio Visual Technology and Communication">
                <a:extLst>
                  <a:ext uri="{FF2B5EF4-FFF2-40B4-BE49-F238E27FC236}">
                    <a16:creationId xmlns:a16="http://schemas.microsoft.com/office/drawing/2014/main" id="{3FFF19BC-5FCA-63F7-BACC-69DE59B5DD4D}"/>
                  </a:ext>
                </a:extLst>
              </p:cNvPr>
              <p:cNvPicPr>
                <a:picLocks noChangeAspect="1"/>
              </p:cNvPicPr>
              <p:nvPr/>
            </p:nvPicPr>
            <p:blipFill>
              <a:blip r:embed="rId10"/>
              <a:stretch>
                <a:fillRect/>
              </a:stretch>
            </p:blipFill>
            <p:spPr>
              <a:xfrm>
                <a:off x="5832489" y="4788718"/>
                <a:ext cx="390157" cy="390157"/>
              </a:xfrm>
              <a:prstGeom prst="rect">
                <a:avLst/>
              </a:prstGeom>
            </p:spPr>
          </p:pic>
          <p:pic>
            <p:nvPicPr>
              <p:cNvPr id="20" name="Picture 19" descr="Information Technology">
                <a:extLst>
                  <a:ext uri="{FF2B5EF4-FFF2-40B4-BE49-F238E27FC236}">
                    <a16:creationId xmlns:a16="http://schemas.microsoft.com/office/drawing/2014/main" id="{9B610E82-C444-7F15-EA4D-DA22C25E9559}"/>
                  </a:ext>
                </a:extLst>
              </p:cNvPr>
              <p:cNvPicPr>
                <a:picLocks noChangeAspect="1"/>
              </p:cNvPicPr>
              <p:nvPr/>
            </p:nvPicPr>
            <p:blipFill>
              <a:blip r:embed="rId11"/>
              <a:stretch>
                <a:fillRect/>
              </a:stretch>
            </p:blipFill>
            <p:spPr>
              <a:xfrm>
                <a:off x="5832489" y="5129695"/>
                <a:ext cx="390157" cy="390157"/>
              </a:xfrm>
              <a:prstGeom prst="rect">
                <a:avLst/>
              </a:prstGeom>
            </p:spPr>
          </p:pic>
        </p:grpSp>
        <p:grpSp>
          <p:nvGrpSpPr>
            <p:cNvPr id="9" name="Group 8">
              <a:extLst>
                <a:ext uri="{FF2B5EF4-FFF2-40B4-BE49-F238E27FC236}">
                  <a16:creationId xmlns:a16="http://schemas.microsoft.com/office/drawing/2014/main" id="{AB5E2EF0-4C20-8765-DA24-8DB6CD94298A}"/>
                </a:ext>
              </a:extLst>
            </p:cNvPr>
            <p:cNvGrpSpPr/>
            <p:nvPr/>
          </p:nvGrpSpPr>
          <p:grpSpPr>
            <a:xfrm>
              <a:off x="6272061" y="4788718"/>
              <a:ext cx="390157" cy="731134"/>
              <a:chOff x="6265352" y="4788718"/>
              <a:chExt cx="390157" cy="731134"/>
            </a:xfrm>
          </p:grpSpPr>
          <p:pic>
            <p:nvPicPr>
              <p:cNvPr id="17" name="Picture 16" descr="Business, Marketing and Finance">
                <a:extLst>
                  <a:ext uri="{FF2B5EF4-FFF2-40B4-BE49-F238E27FC236}">
                    <a16:creationId xmlns:a16="http://schemas.microsoft.com/office/drawing/2014/main" id="{0AE5D8A5-26B3-871F-2028-A8F158A2CA1C}"/>
                  </a:ext>
                </a:extLst>
              </p:cNvPr>
              <p:cNvPicPr>
                <a:picLocks noChangeAspect="1"/>
              </p:cNvPicPr>
              <p:nvPr/>
            </p:nvPicPr>
            <p:blipFill>
              <a:blip r:embed="rId12"/>
              <a:stretch>
                <a:fillRect/>
              </a:stretch>
            </p:blipFill>
            <p:spPr>
              <a:xfrm>
                <a:off x="6265352" y="4788718"/>
                <a:ext cx="390157" cy="390157"/>
              </a:xfrm>
              <a:prstGeom prst="rect">
                <a:avLst/>
              </a:prstGeom>
            </p:spPr>
          </p:pic>
          <p:pic>
            <p:nvPicPr>
              <p:cNvPr id="18" name="Picture 17" descr="Manufacturing">
                <a:extLst>
                  <a:ext uri="{FF2B5EF4-FFF2-40B4-BE49-F238E27FC236}">
                    <a16:creationId xmlns:a16="http://schemas.microsoft.com/office/drawing/2014/main" id="{A09AB078-5069-66E9-B9DB-91C3F2977E26}"/>
                  </a:ext>
                </a:extLst>
              </p:cNvPr>
              <p:cNvPicPr>
                <a:picLocks noChangeAspect="1"/>
              </p:cNvPicPr>
              <p:nvPr/>
            </p:nvPicPr>
            <p:blipFill>
              <a:blip r:embed="rId13"/>
              <a:stretch>
                <a:fillRect/>
              </a:stretch>
            </p:blipFill>
            <p:spPr>
              <a:xfrm>
                <a:off x="6265352" y="5129695"/>
                <a:ext cx="390157" cy="390157"/>
              </a:xfrm>
              <a:prstGeom prst="rect">
                <a:avLst/>
              </a:prstGeom>
            </p:spPr>
          </p:pic>
        </p:grpSp>
        <p:grpSp>
          <p:nvGrpSpPr>
            <p:cNvPr id="10" name="Group 9">
              <a:extLst>
                <a:ext uri="{FF2B5EF4-FFF2-40B4-BE49-F238E27FC236}">
                  <a16:creationId xmlns:a16="http://schemas.microsoft.com/office/drawing/2014/main" id="{DC33DE09-3206-001B-F3F1-F6526A3FCDFE}"/>
                </a:ext>
              </a:extLst>
            </p:cNvPr>
            <p:cNvGrpSpPr/>
            <p:nvPr/>
          </p:nvGrpSpPr>
          <p:grpSpPr>
            <a:xfrm>
              <a:off x="6683564" y="4788718"/>
              <a:ext cx="390157" cy="731134"/>
              <a:chOff x="6683564" y="4788718"/>
              <a:chExt cx="390157" cy="731134"/>
            </a:xfrm>
          </p:grpSpPr>
          <p:pic>
            <p:nvPicPr>
              <p:cNvPr id="15" name="Picture 14" descr="Health Science">
                <a:extLst>
                  <a:ext uri="{FF2B5EF4-FFF2-40B4-BE49-F238E27FC236}">
                    <a16:creationId xmlns:a16="http://schemas.microsoft.com/office/drawing/2014/main" id="{A04711C8-3F39-9F41-50ED-AEF75350E4B3}"/>
                  </a:ext>
                </a:extLst>
              </p:cNvPr>
              <p:cNvPicPr>
                <a:picLocks noChangeAspect="1"/>
              </p:cNvPicPr>
              <p:nvPr/>
            </p:nvPicPr>
            <p:blipFill>
              <a:blip r:embed="rId14"/>
              <a:stretch>
                <a:fillRect/>
              </a:stretch>
            </p:blipFill>
            <p:spPr>
              <a:xfrm>
                <a:off x="6683564" y="4788718"/>
                <a:ext cx="390157" cy="390157"/>
              </a:xfrm>
              <a:prstGeom prst="rect">
                <a:avLst/>
              </a:prstGeom>
            </p:spPr>
          </p:pic>
          <p:pic>
            <p:nvPicPr>
              <p:cNvPr id="16" name="Picture 15" descr="Transportation, Distribution and Logistics">
                <a:extLst>
                  <a:ext uri="{FF2B5EF4-FFF2-40B4-BE49-F238E27FC236}">
                    <a16:creationId xmlns:a16="http://schemas.microsoft.com/office/drawing/2014/main" id="{9D43FE57-6334-12CC-B843-15115DC01A09}"/>
                  </a:ext>
                </a:extLst>
              </p:cNvPr>
              <p:cNvPicPr>
                <a:picLocks noChangeAspect="1"/>
              </p:cNvPicPr>
              <p:nvPr/>
            </p:nvPicPr>
            <p:blipFill>
              <a:blip r:embed="rId15"/>
              <a:stretch>
                <a:fillRect/>
              </a:stretch>
            </p:blipFill>
            <p:spPr>
              <a:xfrm>
                <a:off x="6683564" y="5129695"/>
                <a:ext cx="390157" cy="390157"/>
              </a:xfrm>
              <a:prstGeom prst="rect">
                <a:avLst/>
              </a:prstGeom>
            </p:spPr>
          </p:pic>
        </p:grpSp>
        <p:grpSp>
          <p:nvGrpSpPr>
            <p:cNvPr id="11" name="Group 10">
              <a:extLst>
                <a:ext uri="{FF2B5EF4-FFF2-40B4-BE49-F238E27FC236}">
                  <a16:creationId xmlns:a16="http://schemas.microsoft.com/office/drawing/2014/main" id="{01F01B11-E9BB-2EBC-469C-C07183FB1449}"/>
                </a:ext>
              </a:extLst>
            </p:cNvPr>
            <p:cNvGrpSpPr/>
            <p:nvPr/>
          </p:nvGrpSpPr>
          <p:grpSpPr>
            <a:xfrm>
              <a:off x="5037546" y="4788718"/>
              <a:ext cx="390157" cy="731134"/>
              <a:chOff x="4995062" y="4788718"/>
              <a:chExt cx="390157" cy="731134"/>
            </a:xfrm>
          </p:grpSpPr>
          <p:pic>
            <p:nvPicPr>
              <p:cNvPr id="13" name="Picture 12" descr="Agriculture, Food and Natural Resources">
                <a:extLst>
                  <a:ext uri="{FF2B5EF4-FFF2-40B4-BE49-F238E27FC236}">
                    <a16:creationId xmlns:a16="http://schemas.microsoft.com/office/drawing/2014/main" id="{A7918E07-1948-C41C-7208-028A4D284FA5}"/>
                  </a:ext>
                </a:extLst>
              </p:cNvPr>
              <p:cNvPicPr>
                <a:picLocks noChangeAspect="1"/>
              </p:cNvPicPr>
              <p:nvPr/>
            </p:nvPicPr>
            <p:blipFill>
              <a:blip r:embed="rId16"/>
              <a:stretch>
                <a:fillRect/>
              </a:stretch>
            </p:blipFill>
            <p:spPr>
              <a:xfrm>
                <a:off x="4995062" y="4788718"/>
                <a:ext cx="390157" cy="390157"/>
              </a:xfrm>
              <a:prstGeom prst="rect">
                <a:avLst/>
              </a:prstGeom>
            </p:spPr>
          </p:pic>
          <p:pic>
            <p:nvPicPr>
              <p:cNvPr id="14" name="Picture 13" descr="Hospitality and Tourism">
                <a:extLst>
                  <a:ext uri="{FF2B5EF4-FFF2-40B4-BE49-F238E27FC236}">
                    <a16:creationId xmlns:a16="http://schemas.microsoft.com/office/drawing/2014/main" id="{53A52C0D-74BE-26CB-12F5-3DEAD4E8C4DA}"/>
                  </a:ext>
                </a:extLst>
              </p:cNvPr>
              <p:cNvPicPr>
                <a:picLocks noChangeAspect="1"/>
              </p:cNvPicPr>
              <p:nvPr/>
            </p:nvPicPr>
            <p:blipFill>
              <a:blip r:embed="rId17"/>
              <a:stretch>
                <a:fillRect/>
              </a:stretch>
            </p:blipFill>
            <p:spPr>
              <a:xfrm>
                <a:off x="4995062" y="5129695"/>
                <a:ext cx="390157" cy="390157"/>
              </a:xfrm>
              <a:prstGeom prst="rect">
                <a:avLst/>
              </a:prstGeom>
            </p:spPr>
          </p:pic>
        </p:grpSp>
      </p:grpSp>
      <p:pic>
        <p:nvPicPr>
          <p:cNvPr id="83" name="Google Shape;93;p1">
            <a:extLst>
              <a:ext uri="{FF2B5EF4-FFF2-40B4-BE49-F238E27FC236}">
                <a16:creationId xmlns:a16="http://schemas.microsoft.com/office/drawing/2014/main" id="{44114C72-5229-ECC3-972E-0AA88B3C8A07}"/>
              </a:ext>
              <a:ext uri="{C183D7F6-B498-43B3-948B-1728B52AA6E4}">
                <adec:decorative xmlns:adec="http://schemas.microsoft.com/office/drawing/2017/decorative" val="1"/>
              </a:ext>
            </a:extLst>
          </p:cNvPr>
          <p:cNvPicPr preferRelativeResize="0"/>
          <p:nvPr/>
        </p:nvPicPr>
        <p:blipFill rotWithShape="1">
          <a:blip r:embed="rId12">
            <a:alphaModFix/>
          </a:blip>
          <a:srcRect/>
          <a:stretch/>
        </p:blipFill>
        <p:spPr>
          <a:xfrm>
            <a:off x="5805747" y="2069031"/>
            <a:ext cx="438912" cy="438912"/>
          </a:xfrm>
          <a:prstGeom prst="rect">
            <a:avLst/>
          </a:prstGeom>
          <a:noFill/>
          <a:ln>
            <a:noFill/>
          </a:ln>
        </p:spPr>
      </p:pic>
      <p:pic>
        <p:nvPicPr>
          <p:cNvPr id="111" name="Google Shape;93;p1">
            <a:extLst>
              <a:ext uri="{FF2B5EF4-FFF2-40B4-BE49-F238E27FC236}">
                <a16:creationId xmlns:a16="http://schemas.microsoft.com/office/drawing/2014/main" id="{AA577594-18F2-E906-1B9F-67AF582413B9}"/>
              </a:ext>
              <a:ext uri="{C183D7F6-B498-43B3-948B-1728B52AA6E4}">
                <adec:decorative xmlns:adec="http://schemas.microsoft.com/office/drawing/2017/decorative" val="1"/>
              </a:ext>
            </a:extLst>
          </p:cNvPr>
          <p:cNvPicPr preferRelativeResize="0"/>
          <p:nvPr/>
        </p:nvPicPr>
        <p:blipFill rotWithShape="1">
          <a:blip r:embed="rId12">
            <a:alphaModFix/>
          </a:blip>
          <a:srcRect/>
          <a:stretch/>
        </p:blipFill>
        <p:spPr>
          <a:xfrm>
            <a:off x="5805747" y="2768714"/>
            <a:ext cx="438912" cy="438912"/>
          </a:xfrm>
          <a:prstGeom prst="rect">
            <a:avLst/>
          </a:prstGeom>
          <a:noFill/>
          <a:ln>
            <a:noFill/>
          </a:ln>
        </p:spPr>
      </p:pic>
      <p:pic>
        <p:nvPicPr>
          <p:cNvPr id="114" name="Google Shape;93;p1">
            <a:extLst>
              <a:ext uri="{FF2B5EF4-FFF2-40B4-BE49-F238E27FC236}">
                <a16:creationId xmlns:a16="http://schemas.microsoft.com/office/drawing/2014/main" id="{1D9D5183-E60E-056A-0D62-D306D074D22B}"/>
              </a:ext>
              <a:ext uri="{C183D7F6-B498-43B3-948B-1728B52AA6E4}">
                <adec:decorative xmlns:adec="http://schemas.microsoft.com/office/drawing/2017/decorative" val="1"/>
              </a:ext>
            </a:extLst>
          </p:cNvPr>
          <p:cNvPicPr preferRelativeResize="0"/>
          <p:nvPr/>
        </p:nvPicPr>
        <p:blipFill rotWithShape="1">
          <a:blip r:embed="rId12">
            <a:alphaModFix/>
          </a:blip>
          <a:srcRect/>
          <a:stretch/>
        </p:blipFill>
        <p:spPr>
          <a:xfrm>
            <a:off x="5805747" y="3938144"/>
            <a:ext cx="438912" cy="438912"/>
          </a:xfrm>
          <a:prstGeom prst="rect">
            <a:avLst/>
          </a:prstGeom>
          <a:noFill/>
          <a:ln>
            <a:noFill/>
          </a:ln>
        </p:spPr>
      </p:pic>
      <p:pic>
        <p:nvPicPr>
          <p:cNvPr id="115" name="Google Shape;93;p1">
            <a:extLst>
              <a:ext uri="{FF2B5EF4-FFF2-40B4-BE49-F238E27FC236}">
                <a16:creationId xmlns:a16="http://schemas.microsoft.com/office/drawing/2014/main" id="{35C4F923-6F1A-ECBF-998D-D06C55E27C07}"/>
              </a:ext>
              <a:ext uri="{C183D7F6-B498-43B3-948B-1728B52AA6E4}">
                <adec:decorative xmlns:adec="http://schemas.microsoft.com/office/drawing/2017/decorative" val="1"/>
              </a:ext>
            </a:extLst>
          </p:cNvPr>
          <p:cNvPicPr preferRelativeResize="0"/>
          <p:nvPr/>
        </p:nvPicPr>
        <p:blipFill rotWithShape="1">
          <a:blip r:embed="rId12">
            <a:alphaModFix/>
          </a:blip>
          <a:srcRect/>
          <a:stretch/>
        </p:blipFill>
        <p:spPr>
          <a:xfrm>
            <a:off x="5805747" y="4794808"/>
            <a:ext cx="438912" cy="438912"/>
          </a:xfrm>
          <a:prstGeom prst="rect">
            <a:avLst/>
          </a:prstGeom>
          <a:noFill/>
          <a:ln>
            <a:noFill/>
          </a:ln>
        </p:spPr>
      </p:pic>
      <p:pic>
        <p:nvPicPr>
          <p:cNvPr id="116" name="Google Shape;93;p1">
            <a:extLst>
              <a:ext uri="{FF2B5EF4-FFF2-40B4-BE49-F238E27FC236}">
                <a16:creationId xmlns:a16="http://schemas.microsoft.com/office/drawing/2014/main" id="{196F48F1-3792-EDCA-2811-6EAF9E1DCDD7}"/>
              </a:ext>
              <a:ext uri="{C183D7F6-B498-43B3-948B-1728B52AA6E4}">
                <adec:decorative xmlns:adec="http://schemas.microsoft.com/office/drawing/2017/decorative" val="1"/>
              </a:ext>
            </a:extLst>
          </p:cNvPr>
          <p:cNvPicPr preferRelativeResize="0"/>
          <p:nvPr/>
        </p:nvPicPr>
        <p:blipFill rotWithShape="1">
          <a:blip r:embed="rId12">
            <a:alphaModFix/>
          </a:blip>
          <a:srcRect/>
          <a:stretch/>
        </p:blipFill>
        <p:spPr>
          <a:xfrm>
            <a:off x="5805747" y="5989372"/>
            <a:ext cx="438912" cy="438912"/>
          </a:xfrm>
          <a:prstGeom prst="rect">
            <a:avLst/>
          </a:prstGeom>
          <a:noFill/>
          <a:ln>
            <a:noFill/>
          </a:ln>
        </p:spPr>
      </p:pic>
    </p:spTree>
    <p:extLst>
      <p:ext uri="{BB962C8B-B14F-4D97-AF65-F5344CB8AC3E}">
        <p14:creationId xmlns:p14="http://schemas.microsoft.com/office/powerpoint/2010/main" val="1250332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Real Estate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4</a:t>
            </a:r>
            <a:endParaRPr lang="en-US" sz="800" dirty="0">
              <a:solidFill>
                <a:schemeClr val="bg1"/>
              </a:solidFill>
            </a:endParaRPr>
          </a:p>
        </p:txBody>
      </p:sp>
      <p:sp>
        <p:nvSpPr>
          <p:cNvPr id="94" name="TextBox 93">
            <a:extLst>
              <a:ext uri="{FF2B5EF4-FFF2-40B4-BE49-F238E27FC236}">
                <a16:creationId xmlns:a16="http://schemas.microsoft.com/office/drawing/2014/main" id="{2F94E34D-8CCD-2BE8-6FE5-B8A7FA06E190}"/>
              </a:ext>
            </a:extLst>
          </p:cNvPr>
          <p:cNvSpPr txBox="1"/>
          <p:nvPr/>
        </p:nvSpPr>
        <p:spPr>
          <a:xfrm>
            <a:off x="1371303" y="124515"/>
            <a:ext cx="6392254" cy="400110"/>
          </a:xfrm>
          <a:prstGeom prst="rect">
            <a:avLst/>
          </a:prstGeom>
          <a:noFill/>
        </p:spPr>
        <p:txBody>
          <a:bodyPr wrap="square" rtlCol="0">
            <a:spAutoFit/>
          </a:bodyPr>
          <a:lstStyle/>
          <a:p>
            <a:pPr lvl="0">
              <a:spcAft>
                <a:spcPts val="300"/>
              </a:spcAft>
              <a:defRPr/>
            </a:pPr>
            <a:r>
              <a:rPr lang="en-US" sz="2000" b="1" dirty="0">
                <a:solidFill>
                  <a:schemeClr val="accent1"/>
                </a:solidFill>
                <a:latin typeface="Calibri" panose="020F0502020204030204" pitchFamily="34" charset="0"/>
                <a:ea typeface="Open Sans Condensed Condensed" panose="020B0606030504020204" pitchFamily="34" charset="0"/>
                <a:cs typeface="Calibri" panose="020F0502020204030204" pitchFamily="34" charset="0"/>
              </a:rPr>
              <a:t>Business, Marketing, and Finance Career Cluster</a:t>
            </a:r>
          </a:p>
        </p:txBody>
      </p:sp>
      <p:sp>
        <p:nvSpPr>
          <p:cNvPr id="95" name="TextBox 94">
            <a:extLst>
              <a:ext uri="{FF2B5EF4-FFF2-40B4-BE49-F238E27FC236}">
                <a16:creationId xmlns:a16="http://schemas.microsoft.com/office/drawing/2014/main" id="{EE86AFFA-789D-D21E-DDF7-7326C3C624AE}"/>
              </a:ext>
            </a:extLst>
          </p:cNvPr>
          <p:cNvSpPr txBox="1"/>
          <p:nvPr/>
        </p:nvSpPr>
        <p:spPr>
          <a:xfrm>
            <a:off x="1389671" y="488081"/>
            <a:ext cx="6392254" cy="353943"/>
          </a:xfrm>
          <a:prstGeom prst="rect">
            <a:avLst/>
          </a:prstGeom>
          <a:noFill/>
        </p:spPr>
        <p:txBody>
          <a:bodyPr wrap="square" rtlCol="0">
            <a:spAutoFit/>
          </a:bodyPr>
          <a:lstStyle/>
          <a:p>
            <a:pPr lvl="0">
              <a:lnSpc>
                <a:spcPts val="2100"/>
              </a:lnSpc>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accent1"/>
                </a:solidFill>
                <a:latin typeface="Calibri" panose="020F0502020204030204" pitchFamily="34" charset="0"/>
                <a:ea typeface="Open Sans Semibold" panose="020B0606030504020204" pitchFamily="34" charset="0"/>
                <a:cs typeface="Calibri" panose="020F0502020204030204" pitchFamily="34" charset="0"/>
              </a:rPr>
              <a:t>Real Estate</a:t>
            </a:r>
            <a:endParaRPr kumimoji="0" lang="en-US" sz="1700" b="1" i="1" u="none" strike="noStrike" kern="1200" cap="none" spc="0" normalizeH="0" baseline="0" noProof="0" dirty="0">
              <a:ln>
                <a:noFill/>
              </a:ln>
              <a:solidFill>
                <a:schemeClr val="accent1"/>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93" name="TextBox 92">
            <a:extLst>
              <a:ext uri="{FF2B5EF4-FFF2-40B4-BE49-F238E27FC236}">
                <a16:creationId xmlns:a16="http://schemas.microsoft.com/office/drawing/2014/main" id="{A5AA9B7D-548D-B597-96EF-6313BA0861D9}"/>
              </a:ext>
            </a:extLst>
          </p:cNvPr>
          <p:cNvSpPr txBox="1"/>
          <p:nvPr/>
        </p:nvSpPr>
        <p:spPr>
          <a:xfrm>
            <a:off x="1" y="1097826"/>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chemeClr val="accent5"/>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b="0" i="0" u="none" strike="noStrike" kern="1200" cap="none" spc="0" normalizeH="0" baseline="0" noProof="0" dirty="0">
              <a:ln>
                <a:noFill/>
              </a:ln>
              <a:solidFill>
                <a:schemeClr val="accent5"/>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07" name="Round Diagonal Corner Rectangle 20">
            <a:extLst>
              <a:ext uri="{FF2B5EF4-FFF2-40B4-BE49-F238E27FC236}">
                <a16:creationId xmlns:a16="http://schemas.microsoft.com/office/drawing/2014/main" id="{610F48C5-2D8B-B5CA-786E-E0F743A73121}"/>
              </a:ext>
              <a:ext uri="{C183D7F6-B498-43B3-948B-1728B52AA6E4}">
                <adec:decorative xmlns:adec="http://schemas.microsoft.com/office/drawing/2017/decorative" val="1"/>
              </a:ext>
            </a:extLst>
          </p:cNvPr>
          <p:cNvSpPr/>
          <p:nvPr/>
        </p:nvSpPr>
        <p:spPr>
          <a:xfrm rot="16200000">
            <a:off x="-120593" y="2068176"/>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64315" y="2119929"/>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9"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149149870"/>
              </p:ext>
            </p:extLst>
          </p:nvPr>
        </p:nvGraphicFramePr>
        <p:xfrm>
          <a:off x="813816" y="1572768"/>
          <a:ext cx="6437376" cy="3678362"/>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341900">
                <a:tc>
                  <a:txBody>
                    <a:bodyPr/>
                    <a:lstStyle/>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100" b="1" u="none" strike="noStrike" cap="none" dirty="0">
                          <a:solidFill>
                            <a:schemeClr val="accent5"/>
                          </a:solidFill>
                          <a:latin typeface="Calibri" panose="020F0502020204030204" pitchFamily="34" charset="0"/>
                          <a:ea typeface="Open Sans Light" panose="020B0606030504020204" pitchFamily="34" charset="0"/>
                          <a:cs typeface="Calibri" panose="020F0502020204030204" pitchFamily="34" charset="0"/>
                        </a:rPr>
                        <a:t>Practicum in Entrepreneurship +</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100" b="1" u="none" strike="noStrike" cap="none" dirty="0">
                          <a:solidFill>
                            <a:schemeClr val="accent5"/>
                          </a:solidFill>
                          <a:latin typeface="Calibri" panose="020F0502020204030204" pitchFamily="34" charset="0"/>
                          <a:ea typeface="Open Sans Light" panose="020B0606030504020204" pitchFamily="34" charset="0"/>
                          <a:cs typeface="Calibri" panose="020F0502020204030204" pitchFamily="34" charset="0"/>
                        </a:rPr>
                        <a:t>Extended Practicum in Entrepreneurship*</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13011121 (3 credits)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Entrepreneurship I and Entrepreneurship II, or successful completion of at least two courses in a CTE program of study</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Recommended 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23471786"/>
                  </a:ext>
                </a:extLst>
              </a:tr>
              <a:tr h="1093648">
                <a:tc>
                  <a:txBody>
                    <a:bodyPr/>
                    <a:lstStyle/>
                    <a:p>
                      <a:pPr marL="0" marR="0">
                        <a:lnSpc>
                          <a:spcPct val="100000"/>
                        </a:lnSpc>
                        <a:spcBef>
                          <a:spcPts val="0"/>
                        </a:spcBef>
                        <a:spcAft>
                          <a:spcPts val="0"/>
                        </a:spcAft>
                      </a:pPr>
                      <a:r>
                        <a:rPr lang="en-US" sz="1100" b="1" kern="1200" dirty="0">
                          <a:solidFill>
                            <a:schemeClr val="accent5"/>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a:t>
                      </a:r>
                      <a:endParaRPr lang="en-US" sz="1100" kern="100" dirty="0">
                        <a:solidFill>
                          <a:schemeClr val="accent5"/>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0000"/>
                        </a:lnSpc>
                        <a:spcBef>
                          <a:spcPts val="0"/>
                        </a:spcBef>
                        <a:spcAft>
                          <a:spcPts val="0"/>
                        </a:spcAft>
                      </a:pPr>
                      <a:r>
                        <a:rPr lang="en-US" sz="1000" kern="1200" dirty="0">
                          <a:solidFill>
                            <a:schemeClr val="accent1"/>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0000"/>
                        </a:lnSpc>
                        <a:spcBef>
                          <a:spcPts val="0"/>
                        </a:spcBef>
                        <a:spcAft>
                          <a:spcPts val="0"/>
                        </a:spcAft>
                      </a:pPr>
                      <a:r>
                        <a:rPr lang="en-US" sz="1000" kern="1200" dirty="0">
                          <a:solidFill>
                            <a:schemeClr val="accent1"/>
                          </a:solidFill>
                          <a:effectLst/>
                          <a:latin typeface="Calibri" panose="020F0502020204030204" pitchFamily="34" charset="0"/>
                          <a:ea typeface="Open Sans Light" panose="020B0306030504020204" pitchFamily="34" charset="0"/>
                          <a:cs typeface="Calibri" panose="020F0502020204030204" pitchFamily="34" charset="0"/>
                        </a:rPr>
                        <a:t>12701121 (2 credits)</a:t>
                      </a: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 </a:t>
                      </a:r>
                      <a:r>
                        <a:rPr lang="en-US" sz="900" b="0" i="0" u="none" strike="noStrike" kern="1200" cap="none" dirty="0">
                          <a:solidFill>
                            <a:schemeClr val="tx1"/>
                          </a:solidFill>
                          <a:effectLst/>
                          <a:latin typeface="+mn-lt"/>
                          <a:ea typeface="+mn-ea"/>
                          <a:cs typeface="+mn-cs"/>
                          <a:sym typeface="Calibri"/>
                        </a:rPr>
                        <a:t>A</a:t>
                      </a:r>
                      <a:r>
                        <a:rPr lang="en-US" sz="900" kern="1200" dirty="0">
                          <a:solidFill>
                            <a:schemeClr val="tx1"/>
                          </a:solidFill>
                          <a:effectLst/>
                          <a:latin typeface="+mn-lt"/>
                          <a:ea typeface="+mn-ea"/>
                          <a:cs typeface="+mn-cs"/>
                        </a:rPr>
                        <a:t>t least one </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kern="1200" dirty="0">
                          <a:solidFill>
                            <a:schemeClr val="tx1"/>
                          </a:solidFill>
                          <a:effectLst/>
                          <a:latin typeface="+mn-lt"/>
                          <a:ea typeface="+mn-ea"/>
                          <a:cs typeface="+mn-cs"/>
                        </a:rPr>
                        <a:t>Level 2 or higher CTE course</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Recommended 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txBody>
                  <a:tcPr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52706323"/>
                  </a:ext>
                </a:extLst>
              </a:tr>
              <a:tr h="0">
                <a:tc>
                  <a:txBody>
                    <a:bodyPr/>
                    <a:lstStyle/>
                    <a:p>
                      <a:pPr marL="0" marR="0">
                        <a:lnSpc>
                          <a:spcPct val="100000"/>
                        </a:lnSpc>
                        <a:spcBef>
                          <a:spcPts val="0"/>
                        </a:spcBef>
                        <a:spcAft>
                          <a:spcPts val="0"/>
                        </a:spcAft>
                      </a:pPr>
                      <a:r>
                        <a:rPr lang="en-US" sz="1100" b="1" kern="1200" dirty="0">
                          <a:solidFill>
                            <a:schemeClr val="accent5"/>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 + Extended Career Preparation*</a:t>
                      </a:r>
                      <a:endParaRPr lang="en-US" sz="1100" kern="100" dirty="0">
                        <a:solidFill>
                          <a:schemeClr val="accent5"/>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0000"/>
                        </a:lnSpc>
                        <a:spcBef>
                          <a:spcPts val="0"/>
                        </a:spcBef>
                        <a:spcAft>
                          <a:spcPts val="0"/>
                        </a:spcAft>
                      </a:pPr>
                      <a:r>
                        <a:rPr lang="en-US" sz="1000" kern="1200" dirty="0">
                          <a:solidFill>
                            <a:schemeClr val="accent1"/>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0000"/>
                        </a:lnSpc>
                        <a:spcBef>
                          <a:spcPts val="0"/>
                        </a:spcBef>
                        <a:spcAft>
                          <a:spcPts val="0"/>
                        </a:spcAft>
                      </a:pPr>
                      <a:r>
                        <a:rPr lang="en-US" sz="1000" kern="1200" dirty="0">
                          <a:solidFill>
                            <a:schemeClr val="accent1"/>
                          </a:solidFill>
                          <a:effectLst/>
                          <a:latin typeface="Calibri" panose="020F0502020204030204" pitchFamily="34" charset="0"/>
                          <a:ea typeface="Open Sans Light" panose="020B0306030504020204" pitchFamily="34" charset="0"/>
                          <a:cs typeface="Calibri" panose="020F0502020204030204" pitchFamily="34" charset="0"/>
                        </a:rPr>
                        <a:t>12701141 (3 credits)</a:t>
                      </a: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kern="1200" cap="none" dirty="0">
                          <a:solidFill>
                            <a:schemeClr val="tx1"/>
                          </a:solidFill>
                          <a:effectLst/>
                          <a:latin typeface="+mn-lt"/>
                          <a:ea typeface="+mn-ea"/>
                          <a:cs typeface="+mn-cs"/>
                          <a:sym typeface="Calibri"/>
                        </a:rPr>
                        <a:t> A</a:t>
                      </a:r>
                      <a:r>
                        <a:rPr lang="en-US" sz="900" kern="1200" dirty="0">
                          <a:solidFill>
                            <a:schemeClr val="tx1"/>
                          </a:solidFill>
                          <a:effectLst/>
                          <a:latin typeface="+mn-lt"/>
                          <a:ea typeface="+mn-ea"/>
                          <a:cs typeface="+mn-cs"/>
                        </a:rPr>
                        <a:t>t least one </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kern="1200" dirty="0">
                          <a:solidFill>
                            <a:schemeClr val="tx1"/>
                          </a:solidFill>
                          <a:effectLst/>
                          <a:latin typeface="+mn-lt"/>
                          <a:ea typeface="+mn-ea"/>
                          <a:cs typeface="+mn-cs"/>
                        </a:rPr>
                        <a:t>Level 2 or higher CTE course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Recommended 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Recommended 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endPar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R="228600"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33" name="Google Shape;195;p2">
            <a:extLst>
              <a:ext uri="{FF2B5EF4-FFF2-40B4-BE49-F238E27FC236}">
                <a16:creationId xmlns:a16="http://schemas.microsoft.com/office/drawing/2014/main" id="{1FBD83F2-1A7F-CF40-A200-125D2971FFB6}"/>
              </a:ext>
            </a:extLst>
          </p:cNvPr>
          <p:cNvSpPr txBox="1"/>
          <p:nvPr/>
        </p:nvSpPr>
        <p:spPr>
          <a:xfrm>
            <a:off x="0" y="9235012"/>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Business, Marketing, and Finance</a:t>
            </a:r>
            <a:r>
              <a:rPr lang="en-US" sz="900"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 career </a:t>
            </a:r>
            <a:r>
              <a:rPr kumimoji="0" lang="en-US" sz="900" i="0" u="none" strike="noStrike" kern="1200" cap="none" spc="0" normalizeH="0" baseline="0" noProof="0" dirty="0">
                <a:ln>
                  <a:noFill/>
                </a:ln>
                <a:solidFill>
                  <a:schemeClr val="accent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6" name="Rectangle 45">
            <a:extLst>
              <a:ext uri="{FF2B5EF4-FFF2-40B4-BE49-F238E27FC236}">
                <a16:creationId xmlns:a16="http://schemas.microsoft.com/office/drawing/2014/main" id="{BA85291D-4E3E-9488-FA6F-1A8018A3135E}"/>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prstClr val="white"/>
                </a:solidFill>
                <a:effectLst/>
                <a:uLnTx/>
                <a:uFillTx/>
                <a:latin typeface="Calibri" panose="020F0502020204030204" pitchFamily="34" charset="0"/>
                <a:ea typeface="Open Sans Semibold" panose="020B0606030504020204" pitchFamily="34" charset="0"/>
                <a:cs typeface="Calibri" panose="020F0502020204030204" pitchFamily="34" charset="0"/>
              </a:rPr>
              <a:t>Real Estate</a:t>
            </a:r>
          </a:p>
        </p:txBody>
      </p:sp>
      <p:grpSp>
        <p:nvGrpSpPr>
          <p:cNvPr id="58" name="Group 57">
            <a:extLst>
              <a:ext uri="{FF2B5EF4-FFF2-40B4-BE49-F238E27FC236}">
                <a16:creationId xmlns:a16="http://schemas.microsoft.com/office/drawing/2014/main" id="{36B9A69A-57CB-188A-2B88-FBDE0B82BB87}"/>
              </a:ext>
              <a:ext uri="{C183D7F6-B498-43B3-948B-1728B52AA6E4}">
                <adec:decorative xmlns:adec="http://schemas.microsoft.com/office/drawing/2017/decorative" val="1"/>
              </a:ext>
            </a:extLst>
          </p:cNvPr>
          <p:cNvGrpSpPr/>
          <p:nvPr/>
        </p:nvGrpSpPr>
        <p:grpSpPr>
          <a:xfrm>
            <a:off x="4578339" y="4334660"/>
            <a:ext cx="2770503" cy="758825"/>
            <a:chOff x="0" y="0"/>
            <a:chExt cx="2770811" cy="759094"/>
          </a:xfrm>
        </p:grpSpPr>
        <p:pic>
          <p:nvPicPr>
            <p:cNvPr id="59" name="Picture 58" descr="Agriculture, Food and Natural Resources">
              <a:extLst>
                <a:ext uri="{FF2B5EF4-FFF2-40B4-BE49-F238E27FC236}">
                  <a16:creationId xmlns:a16="http://schemas.microsoft.com/office/drawing/2014/main" id="{8771AA1F-1726-10FB-E63A-987F5451F9BB}"/>
                </a:ext>
              </a:extLst>
            </p:cNvPr>
            <p:cNvPicPr>
              <a:picLocks noChangeAspect="1"/>
            </p:cNvPicPr>
            <p:nvPr/>
          </p:nvPicPr>
          <p:blipFill>
            <a:blip r:embed="rId8"/>
            <a:stretch>
              <a:fillRect/>
            </a:stretch>
          </p:blipFill>
          <p:spPr>
            <a:xfrm>
              <a:off x="0" y="0"/>
              <a:ext cx="386010" cy="386010"/>
            </a:xfrm>
            <a:prstGeom prst="rect">
              <a:avLst/>
            </a:prstGeom>
          </p:spPr>
        </p:pic>
        <p:pic>
          <p:nvPicPr>
            <p:cNvPr id="60" name="Picture 59" descr="Architecture and Construction">
              <a:extLst>
                <a:ext uri="{FF2B5EF4-FFF2-40B4-BE49-F238E27FC236}">
                  <a16:creationId xmlns:a16="http://schemas.microsoft.com/office/drawing/2014/main" id="{8964CD00-DB58-E6F6-0112-1BB134E5FACB}"/>
                </a:ext>
              </a:extLst>
            </p:cNvPr>
            <p:cNvPicPr>
              <a:picLocks noChangeAspect="1"/>
            </p:cNvPicPr>
            <p:nvPr/>
          </p:nvPicPr>
          <p:blipFill>
            <a:blip r:embed="rId9"/>
            <a:stretch>
              <a:fillRect/>
            </a:stretch>
          </p:blipFill>
          <p:spPr>
            <a:xfrm>
              <a:off x="395405" y="11014"/>
              <a:ext cx="386010" cy="386010"/>
            </a:xfrm>
            <a:prstGeom prst="rect">
              <a:avLst/>
            </a:prstGeom>
          </p:spPr>
        </p:pic>
        <p:pic>
          <p:nvPicPr>
            <p:cNvPr id="61" name="Picture 60" descr="Arts, Audio Visual Technology and Communication">
              <a:extLst>
                <a:ext uri="{FF2B5EF4-FFF2-40B4-BE49-F238E27FC236}">
                  <a16:creationId xmlns:a16="http://schemas.microsoft.com/office/drawing/2014/main" id="{336E4F04-F731-AF54-B960-81C8FC965961}"/>
                </a:ext>
              </a:extLst>
            </p:cNvPr>
            <p:cNvPicPr>
              <a:picLocks noChangeAspect="1"/>
            </p:cNvPicPr>
            <p:nvPr/>
          </p:nvPicPr>
          <p:blipFill>
            <a:blip r:embed="rId10"/>
            <a:stretch>
              <a:fillRect/>
            </a:stretch>
          </p:blipFill>
          <p:spPr>
            <a:xfrm>
              <a:off x="773718" y="23232"/>
              <a:ext cx="386010" cy="386010"/>
            </a:xfrm>
            <a:prstGeom prst="rect">
              <a:avLst/>
            </a:prstGeom>
          </p:spPr>
        </p:pic>
        <p:pic>
          <p:nvPicPr>
            <p:cNvPr id="62" name="Picture 61" descr="Business, Marketing and Finance">
              <a:extLst>
                <a:ext uri="{FF2B5EF4-FFF2-40B4-BE49-F238E27FC236}">
                  <a16:creationId xmlns:a16="http://schemas.microsoft.com/office/drawing/2014/main" id="{225A733A-6DF7-16F6-90DD-CF57DDEC13B1}"/>
                </a:ext>
              </a:extLst>
            </p:cNvPr>
            <p:cNvPicPr>
              <a:picLocks noChangeAspect="1"/>
            </p:cNvPicPr>
            <p:nvPr/>
          </p:nvPicPr>
          <p:blipFill>
            <a:blip r:embed="rId11"/>
            <a:stretch>
              <a:fillRect/>
            </a:stretch>
          </p:blipFill>
          <p:spPr>
            <a:xfrm>
              <a:off x="1184942" y="28986"/>
              <a:ext cx="386010" cy="386010"/>
            </a:xfrm>
            <a:prstGeom prst="rect">
              <a:avLst/>
            </a:prstGeom>
          </p:spPr>
        </p:pic>
        <p:pic>
          <p:nvPicPr>
            <p:cNvPr id="63" name="Picture 62" descr="Education and Training">
              <a:extLst>
                <a:ext uri="{FF2B5EF4-FFF2-40B4-BE49-F238E27FC236}">
                  <a16:creationId xmlns:a16="http://schemas.microsoft.com/office/drawing/2014/main" id="{D4AC1F27-FD5D-251B-685C-F40E833D2C8E}"/>
                </a:ext>
              </a:extLst>
            </p:cNvPr>
            <p:cNvPicPr>
              <a:picLocks noChangeAspect="1"/>
            </p:cNvPicPr>
            <p:nvPr/>
          </p:nvPicPr>
          <p:blipFill>
            <a:blip r:embed="rId12"/>
            <a:stretch>
              <a:fillRect/>
            </a:stretch>
          </p:blipFill>
          <p:spPr>
            <a:xfrm>
              <a:off x="1609701" y="26535"/>
              <a:ext cx="386010" cy="386010"/>
            </a:xfrm>
            <a:prstGeom prst="rect">
              <a:avLst/>
            </a:prstGeom>
          </p:spPr>
        </p:pic>
        <p:pic>
          <p:nvPicPr>
            <p:cNvPr id="64" name="Picture 63" descr="Energy">
              <a:extLst>
                <a:ext uri="{FF2B5EF4-FFF2-40B4-BE49-F238E27FC236}">
                  <a16:creationId xmlns:a16="http://schemas.microsoft.com/office/drawing/2014/main" id="{E98DF1EA-174A-3CC2-161E-2AE4E619C5BF}"/>
                </a:ext>
              </a:extLst>
            </p:cNvPr>
            <p:cNvPicPr>
              <a:picLocks noChangeAspect="1"/>
            </p:cNvPicPr>
            <p:nvPr/>
          </p:nvPicPr>
          <p:blipFill>
            <a:blip r:embed="rId13"/>
            <a:stretch>
              <a:fillRect/>
            </a:stretch>
          </p:blipFill>
          <p:spPr>
            <a:xfrm>
              <a:off x="2007117" y="37266"/>
              <a:ext cx="386010" cy="386010"/>
            </a:xfrm>
            <a:prstGeom prst="rect">
              <a:avLst/>
            </a:prstGeom>
          </p:spPr>
        </p:pic>
        <p:pic>
          <p:nvPicPr>
            <p:cNvPr id="65" name="Picture 64" descr="Health Science">
              <a:extLst>
                <a:ext uri="{FF2B5EF4-FFF2-40B4-BE49-F238E27FC236}">
                  <a16:creationId xmlns:a16="http://schemas.microsoft.com/office/drawing/2014/main" id="{51049F66-855B-8B29-52E0-96F119F6D9DC}"/>
                </a:ext>
              </a:extLst>
            </p:cNvPr>
            <p:cNvPicPr>
              <a:picLocks noChangeAspect="1"/>
            </p:cNvPicPr>
            <p:nvPr/>
          </p:nvPicPr>
          <p:blipFill>
            <a:blip r:embed="rId14"/>
            <a:stretch>
              <a:fillRect/>
            </a:stretch>
          </p:blipFill>
          <p:spPr>
            <a:xfrm>
              <a:off x="6048" y="370184"/>
              <a:ext cx="386010" cy="386010"/>
            </a:xfrm>
            <a:prstGeom prst="rect">
              <a:avLst/>
            </a:prstGeom>
          </p:spPr>
        </p:pic>
        <p:pic>
          <p:nvPicPr>
            <p:cNvPr id="66" name="Picture 65" descr="Hospitality and Tourism">
              <a:extLst>
                <a:ext uri="{FF2B5EF4-FFF2-40B4-BE49-F238E27FC236}">
                  <a16:creationId xmlns:a16="http://schemas.microsoft.com/office/drawing/2014/main" id="{E777AB0F-0F62-3450-8491-A182FCF1A9CF}"/>
                </a:ext>
              </a:extLst>
            </p:cNvPr>
            <p:cNvPicPr>
              <a:picLocks noChangeAspect="1"/>
            </p:cNvPicPr>
            <p:nvPr/>
          </p:nvPicPr>
          <p:blipFill>
            <a:blip r:embed="rId15"/>
            <a:stretch>
              <a:fillRect/>
            </a:stretch>
          </p:blipFill>
          <p:spPr>
            <a:xfrm>
              <a:off x="392640" y="370016"/>
              <a:ext cx="386010" cy="386010"/>
            </a:xfrm>
            <a:prstGeom prst="rect">
              <a:avLst/>
            </a:prstGeom>
          </p:spPr>
        </p:pic>
        <p:pic>
          <p:nvPicPr>
            <p:cNvPr id="67" name="Picture 66" descr="Human Services">
              <a:extLst>
                <a:ext uri="{FF2B5EF4-FFF2-40B4-BE49-F238E27FC236}">
                  <a16:creationId xmlns:a16="http://schemas.microsoft.com/office/drawing/2014/main" id="{7800EF09-2C2D-7FD6-0322-6399DE4C5245}"/>
                </a:ext>
              </a:extLst>
            </p:cNvPr>
            <p:cNvPicPr>
              <a:picLocks noChangeAspect="1"/>
            </p:cNvPicPr>
            <p:nvPr/>
          </p:nvPicPr>
          <p:blipFill>
            <a:blip r:embed="rId16"/>
            <a:stretch>
              <a:fillRect/>
            </a:stretch>
          </p:blipFill>
          <p:spPr>
            <a:xfrm>
              <a:off x="781997" y="367946"/>
              <a:ext cx="386010" cy="386010"/>
            </a:xfrm>
            <a:prstGeom prst="rect">
              <a:avLst/>
            </a:prstGeom>
          </p:spPr>
        </p:pic>
        <p:pic>
          <p:nvPicPr>
            <p:cNvPr id="68" name="Picture 67" descr="Information Technology">
              <a:extLst>
                <a:ext uri="{FF2B5EF4-FFF2-40B4-BE49-F238E27FC236}">
                  <a16:creationId xmlns:a16="http://schemas.microsoft.com/office/drawing/2014/main" id="{9E6395C2-3300-9BD9-1763-A9DBA5E7DA2A}"/>
                </a:ext>
              </a:extLst>
            </p:cNvPr>
            <p:cNvPicPr>
              <a:picLocks noChangeAspect="1"/>
            </p:cNvPicPr>
            <p:nvPr/>
          </p:nvPicPr>
          <p:blipFill>
            <a:blip r:embed="rId17"/>
            <a:stretch>
              <a:fillRect/>
            </a:stretch>
          </p:blipFill>
          <p:spPr>
            <a:xfrm>
              <a:off x="1178021" y="366575"/>
              <a:ext cx="386010" cy="386010"/>
            </a:xfrm>
            <a:prstGeom prst="rect">
              <a:avLst/>
            </a:prstGeom>
          </p:spPr>
        </p:pic>
        <p:pic>
          <p:nvPicPr>
            <p:cNvPr id="69" name="Picture 68" descr="Law and Public Service">
              <a:extLst>
                <a:ext uri="{FF2B5EF4-FFF2-40B4-BE49-F238E27FC236}">
                  <a16:creationId xmlns:a16="http://schemas.microsoft.com/office/drawing/2014/main" id="{CFA2AD12-0B5A-F781-1C9B-F80048AA4D45}"/>
                </a:ext>
              </a:extLst>
            </p:cNvPr>
            <p:cNvPicPr>
              <a:picLocks noChangeAspect="1"/>
            </p:cNvPicPr>
            <p:nvPr/>
          </p:nvPicPr>
          <p:blipFill>
            <a:blip r:embed="rId18"/>
            <a:stretch>
              <a:fillRect/>
            </a:stretch>
          </p:blipFill>
          <p:spPr>
            <a:xfrm>
              <a:off x="1599687" y="373084"/>
              <a:ext cx="386010" cy="386010"/>
            </a:xfrm>
            <a:prstGeom prst="rect">
              <a:avLst/>
            </a:prstGeom>
          </p:spPr>
        </p:pic>
        <p:pic>
          <p:nvPicPr>
            <p:cNvPr id="70" name="Picture 69" descr="Manufacturing">
              <a:extLst>
                <a:ext uri="{FF2B5EF4-FFF2-40B4-BE49-F238E27FC236}">
                  <a16:creationId xmlns:a16="http://schemas.microsoft.com/office/drawing/2014/main" id="{E19C7584-7E34-1052-EBF3-86E1CF0E9138}"/>
                </a:ext>
              </a:extLst>
            </p:cNvPr>
            <p:cNvPicPr>
              <a:picLocks noChangeAspect="1"/>
            </p:cNvPicPr>
            <p:nvPr/>
          </p:nvPicPr>
          <p:blipFill>
            <a:blip r:embed="rId19"/>
            <a:stretch>
              <a:fillRect/>
            </a:stretch>
          </p:blipFill>
          <p:spPr>
            <a:xfrm>
              <a:off x="1980500" y="372841"/>
              <a:ext cx="386010" cy="386010"/>
            </a:xfrm>
            <a:prstGeom prst="rect">
              <a:avLst/>
            </a:prstGeom>
          </p:spPr>
        </p:pic>
        <p:pic>
          <p:nvPicPr>
            <p:cNvPr id="71" name="Picture 70" descr="Transportation, Distribution and Logistics">
              <a:extLst>
                <a:ext uri="{FF2B5EF4-FFF2-40B4-BE49-F238E27FC236}">
                  <a16:creationId xmlns:a16="http://schemas.microsoft.com/office/drawing/2014/main" id="{6162CFEB-3D04-A42C-2070-94CF9BD9CE92}"/>
                </a:ext>
              </a:extLst>
            </p:cNvPr>
            <p:cNvPicPr>
              <a:picLocks noChangeAspect="1"/>
            </p:cNvPicPr>
            <p:nvPr/>
          </p:nvPicPr>
          <p:blipFill>
            <a:blip r:embed="rId20"/>
            <a:stretch>
              <a:fillRect/>
            </a:stretch>
          </p:blipFill>
          <p:spPr>
            <a:xfrm>
              <a:off x="2353600" y="372841"/>
              <a:ext cx="386010" cy="386010"/>
            </a:xfrm>
            <a:prstGeom prst="rect">
              <a:avLst/>
            </a:prstGeom>
          </p:spPr>
        </p:pic>
        <p:pic>
          <p:nvPicPr>
            <p:cNvPr id="74" name="Picture 73" descr="Engineering&#10;">
              <a:extLst>
                <a:ext uri="{FF2B5EF4-FFF2-40B4-BE49-F238E27FC236}">
                  <a16:creationId xmlns:a16="http://schemas.microsoft.com/office/drawing/2014/main" id="{8D7C5EC0-B15A-FEA0-220C-D8AD1012D0B6}"/>
                </a:ext>
              </a:extLst>
            </p:cNvPr>
            <p:cNvPicPr>
              <a:picLocks noChangeAspect="1"/>
            </p:cNvPicPr>
            <p:nvPr/>
          </p:nvPicPr>
          <p:blipFill>
            <a:blip r:embed="rId21"/>
            <a:stretch>
              <a:fillRect/>
            </a:stretch>
          </p:blipFill>
          <p:spPr>
            <a:xfrm>
              <a:off x="2368856" y="34138"/>
              <a:ext cx="401955" cy="401955"/>
            </a:xfrm>
            <a:prstGeom prst="rect">
              <a:avLst/>
            </a:prstGeom>
          </p:spPr>
        </p:pic>
      </p:grpSp>
      <p:grpSp>
        <p:nvGrpSpPr>
          <p:cNvPr id="75" name="Group 74">
            <a:extLst>
              <a:ext uri="{FF2B5EF4-FFF2-40B4-BE49-F238E27FC236}">
                <a16:creationId xmlns:a16="http://schemas.microsoft.com/office/drawing/2014/main" id="{F7765A28-2AB3-5E10-0814-7416FE66ED5A}"/>
              </a:ext>
              <a:ext uri="{C183D7F6-B498-43B3-948B-1728B52AA6E4}">
                <adec:decorative xmlns:adec="http://schemas.microsoft.com/office/drawing/2017/decorative" val="1"/>
              </a:ext>
            </a:extLst>
          </p:cNvPr>
          <p:cNvGrpSpPr/>
          <p:nvPr/>
        </p:nvGrpSpPr>
        <p:grpSpPr>
          <a:xfrm>
            <a:off x="4996285" y="2100412"/>
            <a:ext cx="2036175" cy="731134"/>
            <a:chOff x="5037546" y="4788718"/>
            <a:chExt cx="2036175" cy="731134"/>
          </a:xfrm>
        </p:grpSpPr>
        <p:grpSp>
          <p:nvGrpSpPr>
            <p:cNvPr id="76" name="Group 75">
              <a:extLst>
                <a:ext uri="{FF2B5EF4-FFF2-40B4-BE49-F238E27FC236}">
                  <a16:creationId xmlns:a16="http://schemas.microsoft.com/office/drawing/2014/main" id="{2C6B55BD-D478-A052-FCAB-F7F3AD27FC22}"/>
                </a:ext>
              </a:extLst>
            </p:cNvPr>
            <p:cNvGrpSpPr/>
            <p:nvPr/>
          </p:nvGrpSpPr>
          <p:grpSpPr>
            <a:xfrm>
              <a:off x="5449051" y="4788718"/>
              <a:ext cx="390157" cy="731134"/>
              <a:chOff x="5413273" y="4788718"/>
              <a:chExt cx="390157" cy="731134"/>
            </a:xfrm>
          </p:grpSpPr>
          <p:pic>
            <p:nvPicPr>
              <p:cNvPr id="89" name="Picture 88" descr="Architecture and Construction">
                <a:extLst>
                  <a:ext uri="{FF2B5EF4-FFF2-40B4-BE49-F238E27FC236}">
                    <a16:creationId xmlns:a16="http://schemas.microsoft.com/office/drawing/2014/main" id="{FEEEB090-09E1-6FE7-6306-ED4086BFA9A2}"/>
                  </a:ext>
                </a:extLst>
              </p:cNvPr>
              <p:cNvPicPr>
                <a:picLocks noChangeAspect="1"/>
              </p:cNvPicPr>
              <p:nvPr/>
            </p:nvPicPr>
            <p:blipFill>
              <a:blip r:embed="rId9"/>
              <a:stretch>
                <a:fillRect/>
              </a:stretch>
            </p:blipFill>
            <p:spPr>
              <a:xfrm>
                <a:off x="5413273" y="4788718"/>
                <a:ext cx="390157" cy="390157"/>
              </a:xfrm>
              <a:prstGeom prst="rect">
                <a:avLst/>
              </a:prstGeom>
            </p:spPr>
          </p:pic>
          <p:pic>
            <p:nvPicPr>
              <p:cNvPr id="90" name="Picture 89" descr="Human Services">
                <a:extLst>
                  <a:ext uri="{FF2B5EF4-FFF2-40B4-BE49-F238E27FC236}">
                    <a16:creationId xmlns:a16="http://schemas.microsoft.com/office/drawing/2014/main" id="{1AAA278F-44F9-9D01-D86D-E6E702667524}"/>
                  </a:ext>
                </a:extLst>
              </p:cNvPr>
              <p:cNvPicPr>
                <a:picLocks noChangeAspect="1"/>
              </p:cNvPicPr>
              <p:nvPr/>
            </p:nvPicPr>
            <p:blipFill>
              <a:blip r:embed="rId16"/>
              <a:stretch>
                <a:fillRect/>
              </a:stretch>
            </p:blipFill>
            <p:spPr>
              <a:xfrm>
                <a:off x="5413273" y="5129695"/>
                <a:ext cx="390157" cy="390157"/>
              </a:xfrm>
              <a:prstGeom prst="rect">
                <a:avLst/>
              </a:prstGeom>
            </p:spPr>
          </p:pic>
        </p:grpSp>
        <p:grpSp>
          <p:nvGrpSpPr>
            <p:cNvPr id="77" name="Group 76">
              <a:extLst>
                <a:ext uri="{FF2B5EF4-FFF2-40B4-BE49-F238E27FC236}">
                  <a16:creationId xmlns:a16="http://schemas.microsoft.com/office/drawing/2014/main" id="{D81FD6AE-81DF-62E5-85F9-9F6EA628AE69}"/>
                </a:ext>
              </a:extLst>
            </p:cNvPr>
            <p:cNvGrpSpPr/>
            <p:nvPr/>
          </p:nvGrpSpPr>
          <p:grpSpPr>
            <a:xfrm>
              <a:off x="5860556" y="4788718"/>
              <a:ext cx="390157" cy="731134"/>
              <a:chOff x="5832489" y="4788718"/>
              <a:chExt cx="390157" cy="731134"/>
            </a:xfrm>
          </p:grpSpPr>
          <p:pic>
            <p:nvPicPr>
              <p:cNvPr id="87" name="Picture 86" descr="Arts, Audio Visual Technology and Communication">
                <a:extLst>
                  <a:ext uri="{FF2B5EF4-FFF2-40B4-BE49-F238E27FC236}">
                    <a16:creationId xmlns:a16="http://schemas.microsoft.com/office/drawing/2014/main" id="{169EBF35-8367-6793-2D56-E05944772A57}"/>
                  </a:ext>
                </a:extLst>
              </p:cNvPr>
              <p:cNvPicPr>
                <a:picLocks noChangeAspect="1"/>
              </p:cNvPicPr>
              <p:nvPr/>
            </p:nvPicPr>
            <p:blipFill>
              <a:blip r:embed="rId10"/>
              <a:stretch>
                <a:fillRect/>
              </a:stretch>
            </p:blipFill>
            <p:spPr>
              <a:xfrm>
                <a:off x="5832489" y="4788718"/>
                <a:ext cx="390157" cy="390157"/>
              </a:xfrm>
              <a:prstGeom prst="rect">
                <a:avLst/>
              </a:prstGeom>
            </p:spPr>
          </p:pic>
          <p:pic>
            <p:nvPicPr>
              <p:cNvPr id="88" name="Picture 87" descr="Information Technology">
                <a:extLst>
                  <a:ext uri="{FF2B5EF4-FFF2-40B4-BE49-F238E27FC236}">
                    <a16:creationId xmlns:a16="http://schemas.microsoft.com/office/drawing/2014/main" id="{59813377-265F-C528-0080-B8F48D426915}"/>
                  </a:ext>
                </a:extLst>
              </p:cNvPr>
              <p:cNvPicPr>
                <a:picLocks noChangeAspect="1"/>
              </p:cNvPicPr>
              <p:nvPr/>
            </p:nvPicPr>
            <p:blipFill>
              <a:blip r:embed="rId17"/>
              <a:stretch>
                <a:fillRect/>
              </a:stretch>
            </p:blipFill>
            <p:spPr>
              <a:xfrm>
                <a:off x="5832489" y="5129695"/>
                <a:ext cx="390157" cy="390157"/>
              </a:xfrm>
              <a:prstGeom prst="rect">
                <a:avLst/>
              </a:prstGeom>
            </p:spPr>
          </p:pic>
        </p:grpSp>
        <p:grpSp>
          <p:nvGrpSpPr>
            <p:cNvPr id="78" name="Group 77">
              <a:extLst>
                <a:ext uri="{FF2B5EF4-FFF2-40B4-BE49-F238E27FC236}">
                  <a16:creationId xmlns:a16="http://schemas.microsoft.com/office/drawing/2014/main" id="{A634167A-1882-E437-8AC2-BB45912D89D6}"/>
                </a:ext>
              </a:extLst>
            </p:cNvPr>
            <p:cNvGrpSpPr/>
            <p:nvPr/>
          </p:nvGrpSpPr>
          <p:grpSpPr>
            <a:xfrm>
              <a:off x="6272061" y="4788718"/>
              <a:ext cx="390157" cy="731134"/>
              <a:chOff x="6265352" y="4788718"/>
              <a:chExt cx="390157" cy="731134"/>
            </a:xfrm>
          </p:grpSpPr>
          <p:pic>
            <p:nvPicPr>
              <p:cNvPr id="85" name="Picture 84" descr="Business, Marketing and Finance">
                <a:extLst>
                  <a:ext uri="{FF2B5EF4-FFF2-40B4-BE49-F238E27FC236}">
                    <a16:creationId xmlns:a16="http://schemas.microsoft.com/office/drawing/2014/main" id="{B8511FC0-7026-9D60-4C27-8CB569D8559F}"/>
                  </a:ext>
                </a:extLst>
              </p:cNvPr>
              <p:cNvPicPr>
                <a:picLocks noChangeAspect="1"/>
              </p:cNvPicPr>
              <p:nvPr/>
            </p:nvPicPr>
            <p:blipFill>
              <a:blip r:embed="rId11"/>
              <a:stretch>
                <a:fillRect/>
              </a:stretch>
            </p:blipFill>
            <p:spPr>
              <a:xfrm>
                <a:off x="6265352" y="4788718"/>
                <a:ext cx="390157" cy="390157"/>
              </a:xfrm>
              <a:prstGeom prst="rect">
                <a:avLst/>
              </a:prstGeom>
            </p:spPr>
          </p:pic>
          <p:pic>
            <p:nvPicPr>
              <p:cNvPr id="86" name="Picture 85" descr="Manufacturing">
                <a:extLst>
                  <a:ext uri="{FF2B5EF4-FFF2-40B4-BE49-F238E27FC236}">
                    <a16:creationId xmlns:a16="http://schemas.microsoft.com/office/drawing/2014/main" id="{07087111-5147-FA9E-A9AA-13B5F905E549}"/>
                  </a:ext>
                </a:extLst>
              </p:cNvPr>
              <p:cNvPicPr>
                <a:picLocks noChangeAspect="1"/>
              </p:cNvPicPr>
              <p:nvPr/>
            </p:nvPicPr>
            <p:blipFill>
              <a:blip r:embed="rId19"/>
              <a:stretch>
                <a:fillRect/>
              </a:stretch>
            </p:blipFill>
            <p:spPr>
              <a:xfrm>
                <a:off x="6265352" y="5129695"/>
                <a:ext cx="390157" cy="390157"/>
              </a:xfrm>
              <a:prstGeom prst="rect">
                <a:avLst/>
              </a:prstGeom>
            </p:spPr>
          </p:pic>
        </p:grpSp>
        <p:grpSp>
          <p:nvGrpSpPr>
            <p:cNvPr id="79" name="Group 78">
              <a:extLst>
                <a:ext uri="{FF2B5EF4-FFF2-40B4-BE49-F238E27FC236}">
                  <a16:creationId xmlns:a16="http://schemas.microsoft.com/office/drawing/2014/main" id="{6275F037-ABF1-A249-6E1C-A6572A6E8E12}"/>
                </a:ext>
              </a:extLst>
            </p:cNvPr>
            <p:cNvGrpSpPr/>
            <p:nvPr/>
          </p:nvGrpSpPr>
          <p:grpSpPr>
            <a:xfrm>
              <a:off x="6683564" y="4788718"/>
              <a:ext cx="390157" cy="731134"/>
              <a:chOff x="6683564" y="4788718"/>
              <a:chExt cx="390157" cy="731134"/>
            </a:xfrm>
          </p:grpSpPr>
          <p:pic>
            <p:nvPicPr>
              <p:cNvPr id="83" name="Picture 82" descr="Health Science">
                <a:extLst>
                  <a:ext uri="{FF2B5EF4-FFF2-40B4-BE49-F238E27FC236}">
                    <a16:creationId xmlns:a16="http://schemas.microsoft.com/office/drawing/2014/main" id="{C75B2D4C-BF8D-3606-6C14-5557C7BEF43C}"/>
                  </a:ext>
                </a:extLst>
              </p:cNvPr>
              <p:cNvPicPr>
                <a:picLocks noChangeAspect="1"/>
              </p:cNvPicPr>
              <p:nvPr/>
            </p:nvPicPr>
            <p:blipFill>
              <a:blip r:embed="rId14"/>
              <a:stretch>
                <a:fillRect/>
              </a:stretch>
            </p:blipFill>
            <p:spPr>
              <a:xfrm>
                <a:off x="6683564" y="4788718"/>
                <a:ext cx="390157" cy="390157"/>
              </a:xfrm>
              <a:prstGeom prst="rect">
                <a:avLst/>
              </a:prstGeom>
            </p:spPr>
          </p:pic>
          <p:pic>
            <p:nvPicPr>
              <p:cNvPr id="84" name="Picture 83" descr="Transportation, Distribution and Logistics">
                <a:extLst>
                  <a:ext uri="{FF2B5EF4-FFF2-40B4-BE49-F238E27FC236}">
                    <a16:creationId xmlns:a16="http://schemas.microsoft.com/office/drawing/2014/main" id="{EC3C5B0F-D1FE-3288-1D01-5752EDEEB498}"/>
                  </a:ext>
                </a:extLst>
              </p:cNvPr>
              <p:cNvPicPr>
                <a:picLocks noChangeAspect="1"/>
              </p:cNvPicPr>
              <p:nvPr/>
            </p:nvPicPr>
            <p:blipFill>
              <a:blip r:embed="rId20"/>
              <a:stretch>
                <a:fillRect/>
              </a:stretch>
            </p:blipFill>
            <p:spPr>
              <a:xfrm>
                <a:off x="6683564" y="5129695"/>
                <a:ext cx="390157" cy="390157"/>
              </a:xfrm>
              <a:prstGeom prst="rect">
                <a:avLst/>
              </a:prstGeom>
            </p:spPr>
          </p:pic>
        </p:grpSp>
        <p:grpSp>
          <p:nvGrpSpPr>
            <p:cNvPr id="80" name="Group 79">
              <a:extLst>
                <a:ext uri="{FF2B5EF4-FFF2-40B4-BE49-F238E27FC236}">
                  <a16:creationId xmlns:a16="http://schemas.microsoft.com/office/drawing/2014/main" id="{C198927D-37A3-44B7-31F6-31EC3127357D}"/>
                </a:ext>
              </a:extLst>
            </p:cNvPr>
            <p:cNvGrpSpPr/>
            <p:nvPr/>
          </p:nvGrpSpPr>
          <p:grpSpPr>
            <a:xfrm>
              <a:off x="5037546" y="4788718"/>
              <a:ext cx="390157" cy="731134"/>
              <a:chOff x="4995062" y="4788718"/>
              <a:chExt cx="390157" cy="731134"/>
            </a:xfrm>
          </p:grpSpPr>
          <p:pic>
            <p:nvPicPr>
              <p:cNvPr id="81" name="Picture 80" descr="Agriculture, Food and Natural Resources">
                <a:extLst>
                  <a:ext uri="{FF2B5EF4-FFF2-40B4-BE49-F238E27FC236}">
                    <a16:creationId xmlns:a16="http://schemas.microsoft.com/office/drawing/2014/main" id="{DCBDE16E-2E64-3044-774E-FD6E16E39806}"/>
                  </a:ext>
                </a:extLst>
              </p:cNvPr>
              <p:cNvPicPr>
                <a:picLocks noChangeAspect="1"/>
              </p:cNvPicPr>
              <p:nvPr/>
            </p:nvPicPr>
            <p:blipFill>
              <a:blip r:embed="rId8"/>
              <a:stretch>
                <a:fillRect/>
              </a:stretch>
            </p:blipFill>
            <p:spPr>
              <a:xfrm>
                <a:off x="4995062" y="4788718"/>
                <a:ext cx="390157" cy="390157"/>
              </a:xfrm>
              <a:prstGeom prst="rect">
                <a:avLst/>
              </a:prstGeom>
            </p:spPr>
          </p:pic>
          <p:pic>
            <p:nvPicPr>
              <p:cNvPr id="82" name="Picture 81" descr="Hospitality and Tourism">
                <a:extLst>
                  <a:ext uri="{FF2B5EF4-FFF2-40B4-BE49-F238E27FC236}">
                    <a16:creationId xmlns:a16="http://schemas.microsoft.com/office/drawing/2014/main" id="{A32F19AA-B156-9501-0B65-14EC307860C3}"/>
                  </a:ext>
                </a:extLst>
              </p:cNvPr>
              <p:cNvPicPr>
                <a:picLocks noChangeAspect="1"/>
              </p:cNvPicPr>
              <p:nvPr/>
            </p:nvPicPr>
            <p:blipFill>
              <a:blip r:embed="rId15"/>
              <a:stretch>
                <a:fillRect/>
              </a:stretch>
            </p:blipFill>
            <p:spPr>
              <a:xfrm>
                <a:off x="4995062" y="5129695"/>
                <a:ext cx="390157" cy="390157"/>
              </a:xfrm>
              <a:prstGeom prst="rect">
                <a:avLst/>
              </a:prstGeom>
            </p:spPr>
          </p:pic>
        </p:grpSp>
      </p:grpSp>
      <p:sp>
        <p:nvSpPr>
          <p:cNvPr id="98" name="TextBox 97">
            <a:extLst>
              <a:ext uri="{FF2B5EF4-FFF2-40B4-BE49-F238E27FC236}">
                <a16:creationId xmlns:a16="http://schemas.microsoft.com/office/drawing/2014/main" id="{2598979C-C9D9-4F25-D01C-3484E2A53096}"/>
              </a:ext>
              <a:ext uri="{C183D7F6-B498-43B3-948B-1728B52AA6E4}">
                <adec:decorative xmlns:adec="http://schemas.microsoft.com/office/drawing/2017/decorative" val="1"/>
              </a:ext>
            </a:extLst>
          </p:cNvPr>
          <p:cNvSpPr txBox="1"/>
          <p:nvPr/>
        </p:nvSpPr>
        <p:spPr>
          <a:xfrm>
            <a:off x="716166" y="5234046"/>
            <a:ext cx="6468129" cy="220573"/>
          </a:xfrm>
          <a:prstGeom prst="rect">
            <a:avLst/>
          </a:prstGeom>
          <a:noFill/>
        </p:spPr>
        <p:txBody>
          <a:bodyPr wrap="square" rtlCol="0">
            <a:spAutoFit/>
          </a:bodyPr>
          <a:lstStyle/>
          <a:p>
            <a:pPr>
              <a:lnSpc>
                <a:spcPts val="960"/>
              </a:lnSpc>
              <a:defRPr/>
            </a:pPr>
            <a:r>
              <a:rPr lang="en-US" sz="800" i="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grpSp>
        <p:nvGrpSpPr>
          <p:cNvPr id="118" name="Group 117">
            <a:extLst>
              <a:ext uri="{FF2B5EF4-FFF2-40B4-BE49-F238E27FC236}">
                <a16:creationId xmlns:a16="http://schemas.microsoft.com/office/drawing/2014/main" id="{825A8BA9-6C22-310E-80FA-62E9BB9B2304}"/>
              </a:ext>
              <a:ext uri="{C183D7F6-B498-43B3-948B-1728B52AA6E4}">
                <adec:decorative xmlns:adec="http://schemas.microsoft.com/office/drawing/2017/decorative" val="1"/>
              </a:ext>
            </a:extLst>
          </p:cNvPr>
          <p:cNvGrpSpPr/>
          <p:nvPr/>
        </p:nvGrpSpPr>
        <p:grpSpPr>
          <a:xfrm>
            <a:off x="4578339" y="3215302"/>
            <a:ext cx="2770503" cy="758825"/>
            <a:chOff x="0" y="0"/>
            <a:chExt cx="2770811" cy="759094"/>
          </a:xfrm>
        </p:grpSpPr>
        <p:pic>
          <p:nvPicPr>
            <p:cNvPr id="119" name="Picture 118" descr="Agriculture, Food and Natural Resources">
              <a:extLst>
                <a:ext uri="{FF2B5EF4-FFF2-40B4-BE49-F238E27FC236}">
                  <a16:creationId xmlns:a16="http://schemas.microsoft.com/office/drawing/2014/main" id="{86512AF1-2BB2-CC93-5FCF-176CFFAACE0F}"/>
                </a:ext>
              </a:extLst>
            </p:cNvPr>
            <p:cNvPicPr>
              <a:picLocks noChangeAspect="1"/>
            </p:cNvPicPr>
            <p:nvPr/>
          </p:nvPicPr>
          <p:blipFill>
            <a:blip r:embed="rId8"/>
            <a:stretch>
              <a:fillRect/>
            </a:stretch>
          </p:blipFill>
          <p:spPr>
            <a:xfrm>
              <a:off x="0" y="0"/>
              <a:ext cx="386010" cy="386010"/>
            </a:xfrm>
            <a:prstGeom prst="rect">
              <a:avLst/>
            </a:prstGeom>
          </p:spPr>
        </p:pic>
        <p:pic>
          <p:nvPicPr>
            <p:cNvPr id="120" name="Picture 119" descr="Architecture and Construction">
              <a:extLst>
                <a:ext uri="{FF2B5EF4-FFF2-40B4-BE49-F238E27FC236}">
                  <a16:creationId xmlns:a16="http://schemas.microsoft.com/office/drawing/2014/main" id="{76923C76-F10F-9196-E980-04CDAE0A70AE}"/>
                </a:ext>
              </a:extLst>
            </p:cNvPr>
            <p:cNvPicPr>
              <a:picLocks noChangeAspect="1"/>
            </p:cNvPicPr>
            <p:nvPr/>
          </p:nvPicPr>
          <p:blipFill>
            <a:blip r:embed="rId9"/>
            <a:stretch>
              <a:fillRect/>
            </a:stretch>
          </p:blipFill>
          <p:spPr>
            <a:xfrm>
              <a:off x="395405" y="11014"/>
              <a:ext cx="386010" cy="386010"/>
            </a:xfrm>
            <a:prstGeom prst="rect">
              <a:avLst/>
            </a:prstGeom>
          </p:spPr>
        </p:pic>
        <p:pic>
          <p:nvPicPr>
            <p:cNvPr id="121" name="Picture 120" descr="Arts, Audio Visual Technology and Communication">
              <a:extLst>
                <a:ext uri="{FF2B5EF4-FFF2-40B4-BE49-F238E27FC236}">
                  <a16:creationId xmlns:a16="http://schemas.microsoft.com/office/drawing/2014/main" id="{235950CB-5C39-02FB-394A-DDDFE49DF9DF}"/>
                </a:ext>
              </a:extLst>
            </p:cNvPr>
            <p:cNvPicPr>
              <a:picLocks noChangeAspect="1"/>
            </p:cNvPicPr>
            <p:nvPr/>
          </p:nvPicPr>
          <p:blipFill>
            <a:blip r:embed="rId10"/>
            <a:stretch>
              <a:fillRect/>
            </a:stretch>
          </p:blipFill>
          <p:spPr>
            <a:xfrm>
              <a:off x="773718" y="23232"/>
              <a:ext cx="386010" cy="386010"/>
            </a:xfrm>
            <a:prstGeom prst="rect">
              <a:avLst/>
            </a:prstGeom>
          </p:spPr>
        </p:pic>
        <p:pic>
          <p:nvPicPr>
            <p:cNvPr id="122" name="Picture 121" descr="Business, Marketing and Finance">
              <a:extLst>
                <a:ext uri="{FF2B5EF4-FFF2-40B4-BE49-F238E27FC236}">
                  <a16:creationId xmlns:a16="http://schemas.microsoft.com/office/drawing/2014/main" id="{8D2FC4D5-A9D0-12CF-A98F-EF4CB9B5E6D7}"/>
                </a:ext>
              </a:extLst>
            </p:cNvPr>
            <p:cNvPicPr>
              <a:picLocks noChangeAspect="1"/>
            </p:cNvPicPr>
            <p:nvPr/>
          </p:nvPicPr>
          <p:blipFill>
            <a:blip r:embed="rId11"/>
            <a:stretch>
              <a:fillRect/>
            </a:stretch>
          </p:blipFill>
          <p:spPr>
            <a:xfrm>
              <a:off x="1184942" y="28986"/>
              <a:ext cx="386010" cy="386010"/>
            </a:xfrm>
            <a:prstGeom prst="rect">
              <a:avLst/>
            </a:prstGeom>
          </p:spPr>
        </p:pic>
        <p:pic>
          <p:nvPicPr>
            <p:cNvPr id="123" name="Picture 122" descr="Education and Training">
              <a:extLst>
                <a:ext uri="{FF2B5EF4-FFF2-40B4-BE49-F238E27FC236}">
                  <a16:creationId xmlns:a16="http://schemas.microsoft.com/office/drawing/2014/main" id="{CA418A54-AAA2-DA9F-EF4B-5EF95E672450}"/>
                </a:ext>
              </a:extLst>
            </p:cNvPr>
            <p:cNvPicPr>
              <a:picLocks noChangeAspect="1"/>
            </p:cNvPicPr>
            <p:nvPr/>
          </p:nvPicPr>
          <p:blipFill>
            <a:blip r:embed="rId12"/>
            <a:stretch>
              <a:fillRect/>
            </a:stretch>
          </p:blipFill>
          <p:spPr>
            <a:xfrm>
              <a:off x="1609701" y="26535"/>
              <a:ext cx="386010" cy="386010"/>
            </a:xfrm>
            <a:prstGeom prst="rect">
              <a:avLst/>
            </a:prstGeom>
          </p:spPr>
        </p:pic>
        <p:pic>
          <p:nvPicPr>
            <p:cNvPr id="124" name="Picture 123" descr="Energy">
              <a:extLst>
                <a:ext uri="{FF2B5EF4-FFF2-40B4-BE49-F238E27FC236}">
                  <a16:creationId xmlns:a16="http://schemas.microsoft.com/office/drawing/2014/main" id="{CFAB033D-73E4-2FF0-EFEF-0AECB1AE44E6}"/>
                </a:ext>
              </a:extLst>
            </p:cNvPr>
            <p:cNvPicPr>
              <a:picLocks noChangeAspect="1"/>
            </p:cNvPicPr>
            <p:nvPr/>
          </p:nvPicPr>
          <p:blipFill>
            <a:blip r:embed="rId13"/>
            <a:stretch>
              <a:fillRect/>
            </a:stretch>
          </p:blipFill>
          <p:spPr>
            <a:xfrm>
              <a:off x="2007117" y="37266"/>
              <a:ext cx="386010" cy="386010"/>
            </a:xfrm>
            <a:prstGeom prst="rect">
              <a:avLst/>
            </a:prstGeom>
          </p:spPr>
        </p:pic>
        <p:pic>
          <p:nvPicPr>
            <p:cNvPr id="125" name="Picture 124" descr="Health Science">
              <a:extLst>
                <a:ext uri="{FF2B5EF4-FFF2-40B4-BE49-F238E27FC236}">
                  <a16:creationId xmlns:a16="http://schemas.microsoft.com/office/drawing/2014/main" id="{41606570-38D1-439B-453F-8A928F66C2F8}"/>
                </a:ext>
              </a:extLst>
            </p:cNvPr>
            <p:cNvPicPr>
              <a:picLocks noChangeAspect="1"/>
            </p:cNvPicPr>
            <p:nvPr/>
          </p:nvPicPr>
          <p:blipFill>
            <a:blip r:embed="rId14"/>
            <a:stretch>
              <a:fillRect/>
            </a:stretch>
          </p:blipFill>
          <p:spPr>
            <a:xfrm>
              <a:off x="6048" y="370184"/>
              <a:ext cx="386010" cy="386010"/>
            </a:xfrm>
            <a:prstGeom prst="rect">
              <a:avLst/>
            </a:prstGeom>
          </p:spPr>
        </p:pic>
        <p:pic>
          <p:nvPicPr>
            <p:cNvPr id="126" name="Picture 125" descr="Hospitality and Tourism">
              <a:extLst>
                <a:ext uri="{FF2B5EF4-FFF2-40B4-BE49-F238E27FC236}">
                  <a16:creationId xmlns:a16="http://schemas.microsoft.com/office/drawing/2014/main" id="{A04DDFAB-488E-64A0-67E0-CD976821A872}"/>
                </a:ext>
              </a:extLst>
            </p:cNvPr>
            <p:cNvPicPr>
              <a:picLocks noChangeAspect="1"/>
            </p:cNvPicPr>
            <p:nvPr/>
          </p:nvPicPr>
          <p:blipFill>
            <a:blip r:embed="rId15"/>
            <a:stretch>
              <a:fillRect/>
            </a:stretch>
          </p:blipFill>
          <p:spPr>
            <a:xfrm>
              <a:off x="392640" y="370016"/>
              <a:ext cx="386010" cy="386010"/>
            </a:xfrm>
            <a:prstGeom prst="rect">
              <a:avLst/>
            </a:prstGeom>
          </p:spPr>
        </p:pic>
        <p:pic>
          <p:nvPicPr>
            <p:cNvPr id="127" name="Picture 126" descr="Human Services">
              <a:extLst>
                <a:ext uri="{FF2B5EF4-FFF2-40B4-BE49-F238E27FC236}">
                  <a16:creationId xmlns:a16="http://schemas.microsoft.com/office/drawing/2014/main" id="{492C51F2-075A-3BD4-78AA-A132176EF920}"/>
                </a:ext>
              </a:extLst>
            </p:cNvPr>
            <p:cNvPicPr>
              <a:picLocks noChangeAspect="1"/>
            </p:cNvPicPr>
            <p:nvPr/>
          </p:nvPicPr>
          <p:blipFill>
            <a:blip r:embed="rId16"/>
            <a:stretch>
              <a:fillRect/>
            </a:stretch>
          </p:blipFill>
          <p:spPr>
            <a:xfrm>
              <a:off x="781997" y="367946"/>
              <a:ext cx="386010" cy="386010"/>
            </a:xfrm>
            <a:prstGeom prst="rect">
              <a:avLst/>
            </a:prstGeom>
          </p:spPr>
        </p:pic>
        <p:pic>
          <p:nvPicPr>
            <p:cNvPr id="128" name="Picture 127" descr="Information Technology">
              <a:extLst>
                <a:ext uri="{FF2B5EF4-FFF2-40B4-BE49-F238E27FC236}">
                  <a16:creationId xmlns:a16="http://schemas.microsoft.com/office/drawing/2014/main" id="{A6E26E82-A586-346C-4C1C-5D4E0D8EBEF9}"/>
                </a:ext>
              </a:extLst>
            </p:cNvPr>
            <p:cNvPicPr>
              <a:picLocks noChangeAspect="1"/>
            </p:cNvPicPr>
            <p:nvPr/>
          </p:nvPicPr>
          <p:blipFill>
            <a:blip r:embed="rId17"/>
            <a:stretch>
              <a:fillRect/>
            </a:stretch>
          </p:blipFill>
          <p:spPr>
            <a:xfrm>
              <a:off x="1178021" y="366575"/>
              <a:ext cx="386010" cy="386010"/>
            </a:xfrm>
            <a:prstGeom prst="rect">
              <a:avLst/>
            </a:prstGeom>
          </p:spPr>
        </p:pic>
        <p:pic>
          <p:nvPicPr>
            <p:cNvPr id="129" name="Picture 128" descr="Law and Public Service">
              <a:extLst>
                <a:ext uri="{FF2B5EF4-FFF2-40B4-BE49-F238E27FC236}">
                  <a16:creationId xmlns:a16="http://schemas.microsoft.com/office/drawing/2014/main" id="{C84E12E7-A55F-A73D-5FD4-26A40F0B011C}"/>
                </a:ext>
              </a:extLst>
            </p:cNvPr>
            <p:cNvPicPr>
              <a:picLocks noChangeAspect="1"/>
            </p:cNvPicPr>
            <p:nvPr/>
          </p:nvPicPr>
          <p:blipFill>
            <a:blip r:embed="rId18"/>
            <a:stretch>
              <a:fillRect/>
            </a:stretch>
          </p:blipFill>
          <p:spPr>
            <a:xfrm>
              <a:off x="1599687" y="373084"/>
              <a:ext cx="386010" cy="386010"/>
            </a:xfrm>
            <a:prstGeom prst="rect">
              <a:avLst/>
            </a:prstGeom>
          </p:spPr>
        </p:pic>
        <p:pic>
          <p:nvPicPr>
            <p:cNvPr id="130" name="Picture 129" descr="Manufacturing">
              <a:extLst>
                <a:ext uri="{FF2B5EF4-FFF2-40B4-BE49-F238E27FC236}">
                  <a16:creationId xmlns:a16="http://schemas.microsoft.com/office/drawing/2014/main" id="{54A45B32-4E38-5EC4-E3D6-93EC96F51E33}"/>
                </a:ext>
              </a:extLst>
            </p:cNvPr>
            <p:cNvPicPr>
              <a:picLocks noChangeAspect="1"/>
            </p:cNvPicPr>
            <p:nvPr/>
          </p:nvPicPr>
          <p:blipFill>
            <a:blip r:embed="rId19"/>
            <a:stretch>
              <a:fillRect/>
            </a:stretch>
          </p:blipFill>
          <p:spPr>
            <a:xfrm>
              <a:off x="1980500" y="372841"/>
              <a:ext cx="386010" cy="386010"/>
            </a:xfrm>
            <a:prstGeom prst="rect">
              <a:avLst/>
            </a:prstGeom>
          </p:spPr>
        </p:pic>
        <p:pic>
          <p:nvPicPr>
            <p:cNvPr id="131" name="Picture 130" descr="Transportation, Distribution and Logistics">
              <a:extLst>
                <a:ext uri="{FF2B5EF4-FFF2-40B4-BE49-F238E27FC236}">
                  <a16:creationId xmlns:a16="http://schemas.microsoft.com/office/drawing/2014/main" id="{75101B08-E7C0-E502-CA24-60981083A17D}"/>
                </a:ext>
              </a:extLst>
            </p:cNvPr>
            <p:cNvPicPr>
              <a:picLocks noChangeAspect="1"/>
            </p:cNvPicPr>
            <p:nvPr/>
          </p:nvPicPr>
          <p:blipFill>
            <a:blip r:embed="rId20"/>
            <a:stretch>
              <a:fillRect/>
            </a:stretch>
          </p:blipFill>
          <p:spPr>
            <a:xfrm>
              <a:off x="2353600" y="372841"/>
              <a:ext cx="386010" cy="386010"/>
            </a:xfrm>
            <a:prstGeom prst="rect">
              <a:avLst/>
            </a:prstGeom>
          </p:spPr>
        </p:pic>
        <p:pic>
          <p:nvPicPr>
            <p:cNvPr id="132" name="Picture 131" descr="Engineering&#10;">
              <a:extLst>
                <a:ext uri="{FF2B5EF4-FFF2-40B4-BE49-F238E27FC236}">
                  <a16:creationId xmlns:a16="http://schemas.microsoft.com/office/drawing/2014/main" id="{701D8399-51CE-BA05-C67E-2B2ED2DA9A4D}"/>
                </a:ext>
              </a:extLst>
            </p:cNvPr>
            <p:cNvPicPr>
              <a:picLocks noChangeAspect="1"/>
            </p:cNvPicPr>
            <p:nvPr/>
          </p:nvPicPr>
          <p:blipFill>
            <a:blip r:embed="rId21"/>
            <a:stretch>
              <a:fillRect/>
            </a:stretch>
          </p:blipFill>
          <p:spPr>
            <a:xfrm>
              <a:off x="2368856" y="34138"/>
              <a:ext cx="401955" cy="401955"/>
            </a:xfrm>
            <a:prstGeom prst="rect">
              <a:avLst/>
            </a:prstGeom>
          </p:spPr>
        </p:pic>
      </p:grpSp>
    </p:spTree>
    <p:extLst>
      <p:ext uri="{BB962C8B-B14F-4D97-AF65-F5344CB8AC3E}">
        <p14:creationId xmlns:p14="http://schemas.microsoft.com/office/powerpoint/2010/main" val="1341843734"/>
      </p:ext>
    </p:extLst>
  </p:cSld>
  <p:clrMapOvr>
    <a:masterClrMapping/>
  </p:clrMapOvr>
</p:sld>
</file>

<file path=ppt/theme/theme1.xml><?xml version="1.0" encoding="utf-8"?>
<a:theme xmlns:a="http://schemas.openxmlformats.org/drawingml/2006/main" name="Office Theme">
  <a:themeElements>
    <a:clrScheme name="CTE Business">
      <a:dk1>
        <a:srgbClr val="000000"/>
      </a:dk1>
      <a:lt1>
        <a:srgbClr val="FFFFFF"/>
      </a:lt1>
      <a:dk2>
        <a:srgbClr val="363434"/>
      </a:dk2>
      <a:lt2>
        <a:srgbClr val="E7E6E6"/>
      </a:lt2>
      <a:accent1>
        <a:srgbClr val="C14D2B"/>
      </a:accent1>
      <a:accent2>
        <a:srgbClr val="ED7D31"/>
      </a:accent2>
      <a:accent3>
        <a:srgbClr val="E7E3DB"/>
      </a:accent3>
      <a:accent4>
        <a:srgbClr val="FFC000"/>
      </a:accent4>
      <a:accent5>
        <a:srgbClr val="363434"/>
      </a:accent5>
      <a:accent6>
        <a:srgbClr val="59616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8" id="{7E4B9EE6-4E8E-FF4B-9DDF-6C1A4FA5B1C4}" vid="{DBFB7B67-4F04-1F48-8BE5-66BA439B453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E2DFD34787B64381739A3DD5B04613" ma:contentTypeVersion="15" ma:contentTypeDescription="Create a new document." ma:contentTypeScope="" ma:versionID="1edc75d5e94adbb18bfd17689469438c">
  <xsd:schema xmlns:xsd="http://www.w3.org/2001/XMLSchema" xmlns:xs="http://www.w3.org/2001/XMLSchema" xmlns:p="http://schemas.microsoft.com/office/2006/metadata/properties" xmlns:ns2="d7be74c8-68b7-49d6-ab11-c29225af66cf" xmlns:ns3="475af76f-eb63-4387-973b-0ca94df6e649" targetNamespace="http://schemas.microsoft.com/office/2006/metadata/properties" ma:root="true" ma:fieldsID="29da72b122f36c100231b07d346c1c8c" ns2:_="" ns3:_="">
    <xsd:import namespace="d7be74c8-68b7-49d6-ab11-c29225af66cf"/>
    <xsd:import namespace="475af76f-eb63-4387-973b-0ca94df6e64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SearchPropertie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be74c8-68b7-49d6-ab11-c29225af66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b7a77b5-e59d-49f3-97a2-3dde868dbe2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75af76f-eb63-4387-973b-0ca94df6e64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b8adb06-38bb-4d30-9a75-7f2bb0f97b76}" ma:internalName="TaxCatchAll" ma:showField="CatchAllData" ma:web="475af76f-eb63-4387-973b-0ca94df6e649">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be74c8-68b7-49d6-ab11-c29225af66cf">
      <Terms xmlns="http://schemas.microsoft.com/office/infopath/2007/PartnerControls"/>
    </lcf76f155ced4ddcb4097134ff3c332f>
    <TaxCatchAll xmlns="475af76f-eb63-4387-973b-0ca94df6e649" xsi:nil="true"/>
  </documentManagement>
</p:properties>
</file>

<file path=customXml/itemProps1.xml><?xml version="1.0" encoding="utf-8"?>
<ds:datastoreItem xmlns:ds="http://schemas.openxmlformats.org/officeDocument/2006/customXml" ds:itemID="{1820CA08-0CD7-4A27-8992-E6861AA25DB7}"/>
</file>

<file path=customXml/itemProps2.xml><?xml version="1.0" encoding="utf-8"?>
<ds:datastoreItem xmlns:ds="http://schemas.openxmlformats.org/officeDocument/2006/customXml" ds:itemID="{1BAF15C6-DFCB-4EEC-ABA6-C0112C8A32BB}">
  <ds:schemaRefs>
    <ds:schemaRef ds:uri="http://schemas.microsoft.com/sharepoint/v3/contenttype/forms"/>
  </ds:schemaRefs>
</ds:datastoreItem>
</file>

<file path=customXml/itemProps3.xml><?xml version="1.0" encoding="utf-8"?>
<ds:datastoreItem xmlns:ds="http://schemas.openxmlformats.org/officeDocument/2006/customXml" ds:itemID="{4224E9A3-DE3E-4E37-BD97-7BC4759D1929}">
  <ds:schemaRefs>
    <ds:schemaRef ds:uri="22433f0c-8bb8-4876-a8a6-687bcb1e8026"/>
    <ds:schemaRef ds:uri="http://schemas.openxmlformats.org/package/2006/metadata/core-properties"/>
    <ds:schemaRef ds:uri="http://purl.org/dc/elements/1.1/"/>
    <ds:schemaRef ds:uri="http://purl.org/dc/terms/"/>
    <ds:schemaRef ds:uri="b41f19c4-7134-41b0-b126-9546d08a0bf5"/>
    <ds:schemaRef ds:uri="http://schemas.microsoft.com/office/2006/documentManagement/types"/>
    <ds:schemaRef ds:uri="http://www.w3.org/XML/1998/namespace"/>
    <ds:schemaRef ds:uri="http://purl.org/dc/dcmitype/"/>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Template-Business</Template>
  <TotalTime>1201</TotalTime>
  <Words>1681</Words>
  <Application>Microsoft Office PowerPoint</Application>
  <PresentationFormat>Custom</PresentationFormat>
  <Paragraphs>236</Paragraphs>
  <Slides>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Calibri</vt:lpstr>
      <vt:lpstr>Open Sans Semibold</vt:lpstr>
      <vt:lpstr>Open Sans Light</vt:lpstr>
      <vt:lpstr>Calibri Light</vt:lpstr>
      <vt:lpstr>Arial</vt:lpstr>
      <vt:lpstr>Office Theme</vt:lpstr>
      <vt:lpstr>Statewide Program of Study: Real Estate — Page 1 </vt:lpstr>
      <vt:lpstr>Statewide Program of Study: Real Estate — Page 2</vt:lpstr>
      <vt:lpstr>Statewide Program of Study: Real Estate — Page 3</vt:lpstr>
      <vt:lpstr>Statewide Program of Study: Real Estate — Page 4</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Statewide Program of Study: Real Estate</dc:title>
  <dc:subject/>
  <dc:creator>Texas Education Agency</dc:creator>
  <cp:keywords/>
  <dc:description/>
  <cp:lastModifiedBy>Amber Ham</cp:lastModifiedBy>
  <cp:revision>192</cp:revision>
  <cp:lastPrinted>2023-10-03T21:31:19Z</cp:lastPrinted>
  <dcterms:created xsi:type="dcterms:W3CDTF">2023-10-24T15:53:14Z</dcterms:created>
  <dcterms:modified xsi:type="dcterms:W3CDTF">2025-10-29T16:10:47Z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0x0101004AE2DFD34787B64381739A3DD5B04613</vt:lpwstr>
  </property>
  <property fmtid="{D5CDD505-2E9C-101B-9397-08002B2CF9AE}" pid="3" name="MediaServiceImageTags">
    <vt:lpwstr/>
  </property>
</Properties>
</file>