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2" r:id="rId4"/>
  </p:sldMasterIdLst>
  <p:notesMasterIdLst>
    <p:notesMasterId r:id="rId9"/>
  </p:notesMasterIdLst>
  <p:sldIdLst>
    <p:sldId id="257" r:id="rId5"/>
    <p:sldId id="258" r:id="rId6"/>
    <p:sldId id="261" r:id="rId7"/>
    <p:sldId id="260" r:id="rId8"/>
  </p:sldIdLst>
  <p:sldSz cx="7772400" cy="10058400"/>
  <p:notesSz cx="6858000" cy="9144000"/>
  <p:embeddedFontLst>
    <p:embeddedFont>
      <p:font typeface="Open Sans Light" panose="020B0306030504020204" pitchFamily="34" charset="0"/>
      <p:regular r:id="rId10"/>
      <p:italic r:id="rId11"/>
    </p:embeddedFont>
    <p:embeddedFont>
      <p:font typeface="Open Sans Semibold" panose="020B0706030804020204" pitchFamily="34" charset="0"/>
      <p:regular r:id="rId12"/>
      <p:bold r:id="rId13"/>
      <p:italic r:id="rId14"/>
      <p:boldItalic r:id="rId1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307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443ED59-20C7-4FDF-8DCA-8A14D1AA1C8C}" name="Microsoft Office User" initials="MOU" userId="Microsoft Office User" providerId="None"/>
  <p188:author id="{EE0B2D63-BAC2-44EB-82BE-5A377BF62216}" name="Stephanie Ferguson" initials="SF" userId="d475c8c1758ebeb8" providerId="Windows Live"/>
  <p188:author id="{629FDE64-07B5-7011-802C-459006FE8E38}" name="Caryn Cavanagh" initials="CC" userId="de4effde0088c4c0" providerId="Windows Live"/>
  <p188:author id="{6CD132A6-BDAB-7D9A-FDAF-1B5C47512B95}" name="Hudson, Les" initials="HL" userId="S::Les.Hudson@tea.texas.gov::1b51e3df-f37c-4646-8151-9652bb88c0d0" providerId="AD"/>
  <p188:author id="{590916B0-3819-A511-CE5E-595F00316EC7}" name="Kilgore, Marcette" initials="MK" userId="S::Marcette.Kilgore@tea.texas.gov::7b51becb-2360-4dcd-97d4-91c5dc466b6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534"/>
    <a:srgbClr val="012169"/>
    <a:srgbClr val="5A6267"/>
    <a:srgbClr val="3864AF"/>
    <a:srgbClr val="3863AF"/>
    <a:srgbClr val="E7E3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8A364A-F584-4C1A-BE58-9A0AB1E23D0D}" v="3" dt="2025-10-29T15:36:18.5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08" autoAdjust="0"/>
    <p:restoredTop sz="91429"/>
  </p:normalViewPr>
  <p:slideViewPr>
    <p:cSldViewPr snapToGrid="0" snapToObjects="1">
      <p:cViewPr>
        <p:scale>
          <a:sx n="160" d="100"/>
          <a:sy n="160" d="100"/>
        </p:scale>
        <p:origin x="-130" y="-5544"/>
      </p:cViewPr>
      <p:guideLst>
        <p:guide orient="horz" pos="3120"/>
        <p:guide pos="3072"/>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4.fntdata"/><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font" Target="fonts/font3.fntdata"/><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2.fntdata"/><Relationship Id="rId5" Type="http://schemas.openxmlformats.org/officeDocument/2006/relationships/slide" Target="slides/slide1.xml"/><Relationship Id="rId15" Type="http://schemas.openxmlformats.org/officeDocument/2006/relationships/font" Target="fonts/font6.fntdata"/><Relationship Id="rId10" Type="http://schemas.openxmlformats.org/officeDocument/2006/relationships/font" Target="fonts/font1.fntdata"/><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897815-62CD-F54E-B947-D5FDC947635C}" type="datetimeFigureOut">
              <a:rPr lang="en-US" smtClean="0"/>
              <a:t>10/30/2025</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43E5DC-FC10-574E-8CB7-83653E10725E}" type="slidenum">
              <a:rPr lang="en-US" smtClean="0"/>
              <a:t>‹#›</a:t>
            </a:fld>
            <a:endParaRPr lang="en-US"/>
          </a:p>
        </p:txBody>
      </p:sp>
    </p:spTree>
    <p:extLst>
      <p:ext uri="{BB962C8B-B14F-4D97-AF65-F5344CB8AC3E}">
        <p14:creationId xmlns:p14="http://schemas.microsoft.com/office/powerpoint/2010/main" val="3609424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43E5DC-FC10-574E-8CB7-83653E10725E}" type="slidenum">
              <a:rPr lang="en-US" smtClean="0"/>
              <a:t>1</a:t>
            </a:fld>
            <a:endParaRPr lang="en-US"/>
          </a:p>
        </p:txBody>
      </p:sp>
    </p:spTree>
    <p:extLst>
      <p:ext uri="{BB962C8B-B14F-4D97-AF65-F5344CB8AC3E}">
        <p14:creationId xmlns:p14="http://schemas.microsoft.com/office/powerpoint/2010/main" val="2357702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2</a:t>
            </a:fld>
            <a:endParaRPr lang="en-US"/>
          </a:p>
        </p:txBody>
      </p:sp>
    </p:spTree>
    <p:extLst>
      <p:ext uri="{BB962C8B-B14F-4D97-AF65-F5344CB8AC3E}">
        <p14:creationId xmlns:p14="http://schemas.microsoft.com/office/powerpoint/2010/main" val="4088927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43E5DC-FC10-574E-8CB7-83653E10725E}" type="slidenum">
              <a:rPr lang="en-US" smtClean="0"/>
              <a:t>3</a:t>
            </a:fld>
            <a:endParaRPr lang="en-US"/>
          </a:p>
        </p:txBody>
      </p:sp>
    </p:spTree>
    <p:extLst>
      <p:ext uri="{BB962C8B-B14F-4D97-AF65-F5344CB8AC3E}">
        <p14:creationId xmlns:p14="http://schemas.microsoft.com/office/powerpoint/2010/main" val="40184545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4</a:t>
            </a:fld>
            <a:endParaRPr lang="en-US"/>
          </a:p>
        </p:txBody>
      </p:sp>
    </p:spTree>
    <p:extLst>
      <p:ext uri="{BB962C8B-B14F-4D97-AF65-F5344CB8AC3E}">
        <p14:creationId xmlns:p14="http://schemas.microsoft.com/office/powerpoint/2010/main" val="3905403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082650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68267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263835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749724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DD6EFD-2D7D-9E45-8FC4-958639C0DF70}"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580429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5DD6EFD-2D7D-9E45-8FC4-958639C0DF70}"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3248528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DD6EFD-2D7D-9E45-8FC4-958639C0DF70}" type="datetimeFigureOut">
              <a:rPr lang="en-US" smtClean="0"/>
              <a:t>10/30/2025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187028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5DD6EFD-2D7D-9E45-8FC4-958639C0DF70}" type="datetimeFigureOut">
              <a:rPr lang="en-US" smtClean="0"/>
              <a:t>10/30/2025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879671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DD6EFD-2D7D-9E45-8FC4-958639C0DF70}" type="datetimeFigureOut">
              <a:rPr lang="en-US" smtClean="0"/>
              <a:t>10/30/2025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415534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956771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578233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95DD6EFD-2D7D-9E45-8FC4-958639C0DF70}" type="datetimeFigureOut">
              <a:rPr lang="en-US" smtClean="0"/>
              <a:t>10/30/2025</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2A89F5BB-FCA8-2B48-A843-A42D6348B3FC}" type="slidenum">
              <a:rPr lang="en-US" smtClean="0"/>
              <a:t>‹#›</a:t>
            </a:fld>
            <a:endParaRPr lang="en-US"/>
          </a:p>
        </p:txBody>
      </p:sp>
    </p:spTree>
    <p:extLst>
      <p:ext uri="{BB962C8B-B14F-4D97-AF65-F5344CB8AC3E}">
        <p14:creationId xmlns:p14="http://schemas.microsoft.com/office/powerpoint/2010/main" val="29614998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hyperlink" Target="https://tea.texas.gov/academics/college-career-and-military-prep/career-and-technical-education/bmf-accounting-and-financial-services-extended.pdf"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hyperlink" Target="https://tea.texas.gov/student-assessment/monitoring-and-interventions/program-monitoring-and-interventions/methods-of-administration-guidance-and-resources" TargetMode="External"/><Relationship Id="rId2" Type="http://schemas.openxmlformats.org/officeDocument/2006/relationships/notesSlide" Target="../notesSlides/notesSlide2.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4.png"/><Relationship Id="rId5" Type="http://schemas.openxmlformats.org/officeDocument/2006/relationships/hyperlink" Target="https://tea.texas.gov/cte" TargetMode="External"/><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hyperlink" Target="mailto:CTE@tea.texas.gov" TargetMode="External"/><Relationship Id="rId9" Type="http://schemas.openxmlformats.org/officeDocument/2006/relationships/image" Target="../media/image12.png"/><Relationship Id="rId14" Type="http://schemas.openxmlformats.org/officeDocument/2006/relationships/image" Target="../media/image17.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3.xml"/><Relationship Id="rId16"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hyperlink" Target="https://tea.texas.gov/cte" TargetMode="External"/><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hyperlink" Target="mailto:CTE@tea.texas.gov" TargetMode="External"/><Relationship Id="rId9" Type="http://schemas.openxmlformats.org/officeDocument/2006/relationships/image" Target="../media/image11.png"/><Relationship Id="rId14"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1.png"/><Relationship Id="rId21" Type="http://schemas.openxmlformats.org/officeDocument/2006/relationships/image" Target="../media/image23.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4.xml"/><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hyperlink" Target="https://tea.texas.gov/cte" TargetMode="External"/><Relationship Id="rId15" Type="http://schemas.openxmlformats.org/officeDocument/2006/relationships/image" Target="../media/image17.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hyperlink" Target="mailto:CTE@tea.texas.gov" TargetMode="External"/><Relationship Id="rId9" Type="http://schemas.openxmlformats.org/officeDocument/2006/relationships/image" Target="../media/image11.png"/><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FAADB7-E19B-1F45-A4BB-C1DFE973D77B}"/>
              </a:ext>
              <a:ext uri="{C183D7F6-B498-43B3-948B-1728B52AA6E4}">
                <adec:decorative xmlns:adec="http://schemas.microsoft.com/office/drawing/2017/decorative" val="1"/>
              </a:ext>
            </a:extLst>
          </p:cNvPr>
          <p:cNvSpPr>
            <a:spLocks noGrp="1"/>
          </p:cNvSpPr>
          <p:nvPr>
            <p:ph type="ctrTitle"/>
          </p:nvPr>
        </p:nvSpPr>
        <p:spPr>
          <a:xfrm>
            <a:off x="1001182" y="25490"/>
            <a:ext cx="5829300" cy="141335"/>
          </a:xfrm>
        </p:spPr>
        <p:txBody>
          <a:bodyPr anchor="t">
            <a:normAutofit fontScale="90000"/>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Accounting and Financial Services — Page 1</a:t>
            </a:r>
            <a:b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br>
            <a:endParaRPr lang="en-US" sz="800" dirty="0">
              <a:solidFill>
                <a:schemeClr val="bg1"/>
              </a:solidFill>
            </a:endParaRPr>
          </a:p>
        </p:txBody>
      </p:sp>
      <p:sp>
        <p:nvSpPr>
          <p:cNvPr id="5" name="TextBox 4">
            <a:extLst>
              <a:ext uri="{FF2B5EF4-FFF2-40B4-BE49-F238E27FC236}">
                <a16:creationId xmlns:a16="http://schemas.microsoft.com/office/drawing/2014/main" id="{090C96C9-7626-E84E-94AF-1A4A71B39E9B}"/>
              </a:ext>
            </a:extLst>
          </p:cNvPr>
          <p:cNvSpPr txBox="1"/>
          <p:nvPr/>
        </p:nvSpPr>
        <p:spPr>
          <a:xfrm>
            <a:off x="1379440" y="150063"/>
            <a:ext cx="6098282" cy="900246"/>
          </a:xfrm>
          <a:prstGeom prst="rect">
            <a:avLst/>
          </a:prstGeom>
          <a:noFill/>
        </p:spPr>
        <p:txBody>
          <a:bodyPr wrap="square" rtlCol="0">
            <a:spAutoFit/>
          </a:bodyPr>
          <a:lstStyle/>
          <a:p>
            <a:pPr lvl="0">
              <a:spcAft>
                <a:spcPts val="300"/>
              </a:spcAft>
              <a:defRPr/>
            </a:pPr>
            <a:r>
              <a:rPr lang="en-US" sz="2000" b="1" dirty="0">
                <a:solidFill>
                  <a:schemeClr val="accent1"/>
                </a:solidFill>
                <a:latin typeface="Calibri" panose="020F0502020204030204" pitchFamily="34" charset="0"/>
                <a:ea typeface="Open Sans Condensed Condensed" pitchFamily="2" charset="0"/>
                <a:cs typeface="Calibri" panose="020F0502020204030204" pitchFamily="34" charset="0"/>
              </a:rPr>
              <a:t>Business, Marketing, and Finance Career </a:t>
            </a:r>
            <a:r>
              <a:rPr kumimoji="0" lang="en-US" sz="20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itchFamily="2" charset="0"/>
                <a:cs typeface="Calibri" panose="020F0502020204030204" pitchFamily="34" charset="0"/>
              </a:rPr>
              <a:t>Cluster</a:t>
            </a:r>
          </a:p>
          <a:p>
            <a:pPr>
              <a:lnSpc>
                <a:spcPts val="1200"/>
              </a:lnSpc>
              <a:defRPr/>
            </a:pPr>
            <a:r>
              <a:rPr lang="en-US" sz="1000"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The Business, Marketing, and Finance career cluster focuses on careers in planning, organizing, directing, and evaluating business functions essential to efficient and productive business operations. This career cluster includes occupations ranging from business owner and entrepreneur to accountant, retail manager, and market analyst.</a:t>
            </a:r>
          </a:p>
        </p:txBody>
      </p:sp>
      <p:sp>
        <p:nvSpPr>
          <p:cNvPr id="6" name="TextBox 5">
            <a:extLst>
              <a:ext uri="{FF2B5EF4-FFF2-40B4-BE49-F238E27FC236}">
                <a16:creationId xmlns:a16="http://schemas.microsoft.com/office/drawing/2014/main" id="{F67423BB-E84B-A848-912D-92B720E05DCA}"/>
              </a:ext>
            </a:extLst>
          </p:cNvPr>
          <p:cNvSpPr txBox="1"/>
          <p:nvPr/>
        </p:nvSpPr>
        <p:spPr>
          <a:xfrm>
            <a:off x="386567" y="1135109"/>
            <a:ext cx="7124267" cy="102335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6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kumimoji="0" lang="en-US" sz="1600" b="1" i="1" u="none" strike="noStrike" kern="1200" cap="none" spc="0" normalizeH="0" baseline="0" noProof="0" dirty="0">
                <a:ln>
                  <a:noFill/>
                </a:ln>
                <a:solidFill>
                  <a:schemeClr val="accent1"/>
                </a:solidFill>
                <a:effectLst/>
                <a:uLnTx/>
                <a:uFillTx/>
                <a:latin typeface="Calibri" panose="020F0502020204030204" pitchFamily="34" charset="0"/>
                <a:ea typeface="Open Sans Semibold" panose="020B0606030504020204" pitchFamily="34" charset="0"/>
                <a:cs typeface="Calibri" panose="020F0502020204030204" pitchFamily="34" charset="0"/>
              </a:rPr>
              <a:t>Accounting and Financial Services </a:t>
            </a:r>
          </a:p>
          <a:p>
            <a:pPr marL="0" marR="0" lvl="0" indent="0" algn="l" defTabSz="914400" rtl="0" eaLnBrk="1" fontAlgn="auto" latinLnBrk="0" hangingPunct="1">
              <a:lnSpc>
                <a:spcPts val="1150"/>
              </a:lnSpc>
              <a:spcBef>
                <a:spcPts val="0"/>
              </a:spcBef>
              <a:spcAft>
                <a:spcPts val="300"/>
              </a:spcAft>
              <a:buClrTx/>
              <a:buSzTx/>
              <a:buFontTx/>
              <a:buNone/>
              <a:tabLst/>
              <a:defRPr/>
            </a:pPr>
            <a:r>
              <a:rPr lang="en-US" sz="1000" dirty="0">
                <a:latin typeface="Calibri" panose="020F0502020204030204" pitchFamily="34" charset="0"/>
                <a:ea typeface="Open Sans Light" panose="020B0606030504020204" pitchFamily="34" charset="0"/>
                <a:cs typeface="Calibri" panose="020F0502020204030204" pitchFamily="34" charset="0"/>
                <a:sym typeface="Calibri"/>
              </a:rPr>
              <a:t>The Accounting and Financial Services program of study focuses on occupational and educational opportunities associated with examining, analyzing, and interpreting financial records. It includes exploration of financial services, preparing financial statements, auditing financial statements prepared by others, and interpreting accounting records. This program of study also introduces students to mathematical modeling tools.</a:t>
            </a:r>
            <a:endPar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ndParaRPr>
          </a:p>
        </p:txBody>
      </p:sp>
      <p:sp>
        <p:nvSpPr>
          <p:cNvPr id="10" name="Rectangle 9">
            <a:extLst>
              <a:ext uri="{FF2B5EF4-FFF2-40B4-BE49-F238E27FC236}">
                <a16:creationId xmlns:a16="http://schemas.microsoft.com/office/drawing/2014/main" id="{0087655A-8678-C34A-B834-72710306E4AE}"/>
              </a:ext>
            </a:extLst>
          </p:cNvPr>
          <p:cNvSpPr/>
          <p:nvPr/>
        </p:nvSpPr>
        <p:spPr>
          <a:xfrm>
            <a:off x="445652" y="2077853"/>
            <a:ext cx="4005483" cy="3231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itchFamily="2" charset="0"/>
                <a:cs typeface="Calibri" panose="020F0502020204030204" pitchFamily="34" charset="0"/>
                <a:sym typeface="Calibri"/>
              </a:rPr>
              <a:t>Secondary Courses for High School Credit</a:t>
            </a:r>
            <a:endParaRPr kumimoji="0" lang="en-US" sz="15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itchFamily="2" charset="0"/>
              <a:cs typeface="Calibri" panose="020F0502020204030204" pitchFamily="34" charset="0"/>
            </a:endParaRPr>
          </a:p>
        </p:txBody>
      </p:sp>
      <p:graphicFrame>
        <p:nvGraphicFramePr>
          <p:cNvPr id="11" name="Table 10" descr="Secondary Courses for High School Credit">
            <a:extLst>
              <a:ext uri="{FF2B5EF4-FFF2-40B4-BE49-F238E27FC236}">
                <a16:creationId xmlns:a16="http://schemas.microsoft.com/office/drawing/2014/main" id="{A51F9466-4CB4-994E-AC8E-43A3A7C6FA27}"/>
              </a:ext>
            </a:extLst>
          </p:cNvPr>
          <p:cNvGraphicFramePr>
            <a:graphicFrameLocks noGrp="1"/>
          </p:cNvGraphicFramePr>
          <p:nvPr>
            <p:extLst>
              <p:ext uri="{D42A27DB-BD31-4B8C-83A1-F6EECF244321}">
                <p14:modId xmlns:p14="http://schemas.microsoft.com/office/powerpoint/2010/main" val="4264238095"/>
              </p:ext>
            </p:extLst>
          </p:nvPr>
        </p:nvGraphicFramePr>
        <p:xfrm>
          <a:off x="678053" y="2377248"/>
          <a:ext cx="3831336" cy="3474720"/>
        </p:xfrm>
        <a:graphic>
          <a:graphicData uri="http://schemas.openxmlformats.org/drawingml/2006/table">
            <a:tbl>
              <a:tblPr firstRow="1" bandRow="1">
                <a:effectLst/>
                <a:tableStyleId>{5C22544A-7EE6-4342-B048-85BDC9FD1C3A}</a:tableStyleId>
              </a:tblPr>
              <a:tblGrid>
                <a:gridCol w="585216">
                  <a:extLst>
                    <a:ext uri="{9D8B030D-6E8A-4147-A177-3AD203B41FA5}">
                      <a16:colId xmlns:a16="http://schemas.microsoft.com/office/drawing/2014/main" val="3900548994"/>
                    </a:ext>
                  </a:extLst>
                </a:gridCol>
                <a:gridCol w="3246120">
                  <a:extLst>
                    <a:ext uri="{9D8B030D-6E8A-4147-A177-3AD203B41FA5}">
                      <a16:colId xmlns:a16="http://schemas.microsoft.com/office/drawing/2014/main" val="1881397732"/>
                    </a:ext>
                  </a:extLst>
                </a:gridCol>
              </a:tblGrid>
              <a:tr h="64008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5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lang="en-US" sz="95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Principles of Business, Marketing, and Finance</a:t>
                      </a:r>
                      <a:endParaRPr kumimoji="0" lang="en-US" sz="900" b="1" i="0" u="none" strike="noStrike" kern="1200" cap="none" spc="0" normalizeH="0" baseline="30000" noProof="0" dirty="0">
                        <a:ln>
                          <a:noFill/>
                        </a:ln>
                        <a:solidFill>
                          <a:schemeClr val="tx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Foundations of Business Communication and Technologies</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Foundations of Business Communication and Technologies + Business Lab</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Money Matters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735340"/>
                  </a:ext>
                </a:extLst>
              </a:tr>
              <a:tr h="64008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5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lang="en-US" sz="95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Accounting I</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Banking and Financial Services</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Financial Mathematics</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Entrepreneurship I</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48495746"/>
                  </a:ext>
                </a:extLst>
              </a:tr>
              <a:tr h="45720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5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lang="en-US" sz="95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Accounting II</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Insurance Operations</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Financial Analysis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8088793"/>
                  </a:ext>
                </a:extLst>
              </a:tr>
              <a:tr h="155448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5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lang="en-US" sz="95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Securities and Investments</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Business Management</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Business Management + Extended Practicum in Business Management</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Entrepreneurship</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Entrepreneurship + Extended Practicum in Entrepreneurship</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Career Preparation for Programs of Study</a:t>
                      </a:r>
                      <a:endParaRPr kumimoji="0" lang="en-US" sz="900" b="0" i="0" u="none" strike="noStrike" kern="1200" cap="none" spc="0" normalizeH="0" baseline="3000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Career Preparation for Programs of Study + Extended Career Preparation</a:t>
                      </a:r>
                      <a:endParaRPr kumimoji="0" lang="en-US" sz="900" b="1" i="0" u="none" strike="noStrike" kern="1200" cap="none" spc="0" normalizeH="0" baseline="30000" noProof="0" dirty="0">
                        <a:ln>
                          <a:noFill/>
                        </a:ln>
                        <a:solidFill>
                          <a:schemeClr val="tx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40026004"/>
                  </a:ext>
                </a:extLst>
              </a:tr>
            </a:tbl>
          </a:graphicData>
        </a:graphic>
      </p:graphicFrame>
      <p:sp>
        <p:nvSpPr>
          <p:cNvPr id="29" name="Rectangle 28" descr="Work-Based Learning and Expanded Learning Opportunities">
            <a:extLst>
              <a:ext uri="{FF2B5EF4-FFF2-40B4-BE49-F238E27FC236}">
                <a16:creationId xmlns:a16="http://schemas.microsoft.com/office/drawing/2014/main" id="{5E6D0C54-DE5D-EB4A-80F0-2C96F3B14DB5}"/>
              </a:ext>
            </a:extLst>
          </p:cNvPr>
          <p:cNvSpPr/>
          <p:nvPr/>
        </p:nvSpPr>
        <p:spPr>
          <a:xfrm>
            <a:off x="316271" y="5915270"/>
            <a:ext cx="4193115"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prstClr val="black"/>
              </a:buClr>
              <a:buSzTx/>
              <a:buFontTx/>
              <a:buNone/>
              <a:tabLst/>
              <a:defRPr/>
            </a:pPr>
            <a:r>
              <a:rPr kumimoji="0" lang="en-US" sz="12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itchFamily="2" charset="0"/>
                <a:cs typeface="Calibri" panose="020F0502020204030204" pitchFamily="34" charset="0"/>
                <a:sym typeface="Calibri"/>
              </a:rPr>
              <a:t>Work-Based Learning and Expanded Learning Opportunities</a:t>
            </a:r>
            <a:endParaRPr kumimoji="0" lang="en-US" sz="12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itchFamily="2" charset="0"/>
              <a:cs typeface="Calibri" panose="020F0502020204030204" pitchFamily="34" charset="0"/>
            </a:endParaRPr>
          </a:p>
        </p:txBody>
      </p:sp>
      <p:graphicFrame>
        <p:nvGraphicFramePr>
          <p:cNvPr id="28" name="Table 27" descr="Work-Based Learning and Expanded Learning Opportunities">
            <a:extLst>
              <a:ext uri="{FF2B5EF4-FFF2-40B4-BE49-F238E27FC236}">
                <a16:creationId xmlns:a16="http://schemas.microsoft.com/office/drawing/2014/main" id="{799D3F2A-B054-4C47-A306-F8F9DE80D21E}"/>
              </a:ext>
            </a:extLst>
          </p:cNvPr>
          <p:cNvGraphicFramePr>
            <a:graphicFrameLocks noGrp="1"/>
          </p:cNvGraphicFramePr>
          <p:nvPr>
            <p:extLst>
              <p:ext uri="{D42A27DB-BD31-4B8C-83A1-F6EECF244321}">
                <p14:modId xmlns:p14="http://schemas.microsoft.com/office/powerpoint/2010/main" val="3413801942"/>
              </p:ext>
            </p:extLst>
          </p:nvPr>
        </p:nvGraphicFramePr>
        <p:xfrm>
          <a:off x="318950" y="6158052"/>
          <a:ext cx="4215530" cy="1280160"/>
        </p:xfrm>
        <a:graphic>
          <a:graphicData uri="http://schemas.openxmlformats.org/drawingml/2006/table">
            <a:tbl>
              <a:tblPr firstRow="1" bandRow="1">
                <a:effectLst/>
                <a:tableStyleId>{5C22544A-7EE6-4342-B048-85BDC9FD1C3A}</a:tableStyleId>
              </a:tblPr>
              <a:tblGrid>
                <a:gridCol w="1168570">
                  <a:extLst>
                    <a:ext uri="{9D8B030D-6E8A-4147-A177-3AD203B41FA5}">
                      <a16:colId xmlns:a16="http://schemas.microsoft.com/office/drawing/2014/main" val="3900548994"/>
                    </a:ext>
                  </a:extLst>
                </a:gridCol>
                <a:gridCol w="3046960">
                  <a:extLst>
                    <a:ext uri="{9D8B030D-6E8A-4147-A177-3AD203B41FA5}">
                      <a16:colId xmlns:a16="http://schemas.microsoft.com/office/drawing/2014/main" val="1881397732"/>
                    </a:ext>
                  </a:extLst>
                </a:gridCol>
              </a:tblGrid>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Work-Based Learning Activities</a:t>
                      </a:r>
                      <a:endPar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Intern with a certified public accountant (CPA) at a local business</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Intern with a city or county auditor’s office</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Shadow a financial advisor as an intern at an investment company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extLst>
                  <a:ext uri="{0D108BD9-81ED-4DB2-BD59-A6C34878D82A}">
                    <a16:rowId xmlns:a16="http://schemas.microsoft.com/office/drawing/2014/main" val="2479243592"/>
                  </a:ext>
                </a:extLst>
              </a:tr>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Expanded Learning Opportunities</a:t>
                      </a:r>
                      <a:endPar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Participate in BPA, DECA, FBLA, or Young Billionaires Club</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Explore student membership in professional organizations  such as AICPA, CIMA, or TXCPA</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extLst>
                  <a:ext uri="{0D108BD9-81ED-4DB2-BD59-A6C34878D82A}">
                    <a16:rowId xmlns:a16="http://schemas.microsoft.com/office/drawing/2014/main" val="2752735340"/>
                  </a:ext>
                </a:extLst>
              </a:tr>
            </a:tbl>
          </a:graphicData>
        </a:graphic>
      </p:graphicFrame>
      <p:sp>
        <p:nvSpPr>
          <p:cNvPr id="26" name="Rectangle 25">
            <a:extLst>
              <a:ext uri="{FF2B5EF4-FFF2-40B4-BE49-F238E27FC236}">
                <a16:creationId xmlns:a16="http://schemas.microsoft.com/office/drawing/2014/main" id="{AC1903EC-A84D-594F-94A3-CABE34227C62}"/>
              </a:ext>
            </a:extLst>
          </p:cNvPr>
          <p:cNvSpPr/>
          <p:nvPr/>
        </p:nvSpPr>
        <p:spPr>
          <a:xfrm>
            <a:off x="275366" y="7440337"/>
            <a:ext cx="4222023"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itchFamily="2" charset="0"/>
                <a:cs typeface="Calibri" panose="020F0502020204030204" pitchFamily="34" charset="0"/>
              </a:rPr>
              <a:t>Aligned Industry-Based Certifications</a:t>
            </a:r>
          </a:p>
        </p:txBody>
      </p:sp>
      <p:sp>
        <p:nvSpPr>
          <p:cNvPr id="14" name="Google Shape;166;p1">
            <a:extLst>
              <a:ext uri="{FF2B5EF4-FFF2-40B4-BE49-F238E27FC236}">
                <a16:creationId xmlns:a16="http://schemas.microsoft.com/office/drawing/2014/main" id="{F3FFB454-99EA-E048-AE90-DD129590DE9E}"/>
              </a:ext>
            </a:extLst>
          </p:cNvPr>
          <p:cNvSpPr txBox="1"/>
          <p:nvPr/>
        </p:nvSpPr>
        <p:spPr>
          <a:xfrm>
            <a:off x="327626" y="7732473"/>
            <a:ext cx="4202706" cy="1885822"/>
          </a:xfrm>
          <a:prstGeom prst="rect">
            <a:avLst/>
          </a:prstGeom>
          <a:noFill/>
          <a:ln>
            <a:noFill/>
          </a:ln>
        </p:spPr>
        <p:txBody>
          <a:bodyPr spcFirstLastPara="1" wrap="square" lIns="0" tIns="0" rIns="0" bIns="0" numCol="2" spcCol="18288" anchor="t" anchorCtr="0">
            <a:noAutofit/>
          </a:bodyPr>
          <a:lstStyle/>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Accounting - Basic</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Accounting Foundations</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Accounting Professional</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Bookkeeping Certification</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Certified Insurance Service Representative</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Fundamental Payroll Certification (FPC)</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General Lines - Life, Accident, Health and HMO License</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Insurance Adjuster License</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Intuit Certified Bookkeeping Professional</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Intuit QuickBooks Certified User</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Life Only Agent</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Limited Lines License</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Managing General Agent</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Microsoft Certified: Dynamics 365 Fundamentals (ERP)</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Microsoft Office Specialist: Microsoft Access Expert (2019+)</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Microsoft Office Specialist: Microsoft Excel Expert (2019+ or 365 Apps)</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Personal Lines Property and Casualty Agent</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Surplus Lines License</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Texas Property and Casualty License</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Tosa Microsoft Excel (Advanced or Expert)</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Volunteer Income Tax Assistance/Tax Counseling Certification: Advanced</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Volunteer Income Tax Assistance/Tax Counseling Certification: Basic</a:t>
            </a:r>
          </a:p>
          <a:p>
            <a:pPr marL="127000" lvl="0" indent="-127000">
              <a:buClr>
                <a:schemeClr val="tx1"/>
              </a:buClr>
              <a:buSzPct val="120000"/>
              <a:buFont typeface="Arial" panose="020B0604020202020204" pitchFamily="34" charset="0"/>
              <a:buChar char="•"/>
              <a:defRPr/>
            </a:pPr>
            <a:r>
              <a:rPr lang="en-US" sz="75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Volunteer Income Tax Assistance/Tax Counseling Certification: Volunteer for Elderly</a:t>
            </a:r>
            <a:endParaRPr kumimoji="0" lang="en-US" sz="75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sp>
        <p:nvSpPr>
          <p:cNvPr id="17" name="Rectangle 16">
            <a:extLst>
              <a:ext uri="{FF2B5EF4-FFF2-40B4-BE49-F238E27FC236}">
                <a16:creationId xmlns:a16="http://schemas.microsoft.com/office/drawing/2014/main" id="{8901CE91-ECE6-7049-B499-17887E1ED1D4}"/>
              </a:ext>
              <a:ext uri="{C183D7F6-B498-43B3-948B-1728B52AA6E4}">
                <adec:decorative xmlns:adec="http://schemas.microsoft.com/office/drawing/2017/decorative" val="1"/>
              </a:ext>
            </a:extLst>
          </p:cNvPr>
          <p:cNvSpPr/>
          <p:nvPr/>
        </p:nvSpPr>
        <p:spPr>
          <a:xfrm>
            <a:off x="4686767" y="3154678"/>
            <a:ext cx="3116932" cy="6903722"/>
          </a:xfrm>
          <a:prstGeom prst="rect">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E7E3DB"/>
              </a:solidFill>
              <a:effectLst/>
              <a:uLnTx/>
              <a:uFillTx/>
              <a:latin typeface="Calibri" panose="020F0502020204030204" pitchFamily="34" charset="0"/>
              <a:cs typeface="Calibri" panose="020F0502020204030204" pitchFamily="34" charset="0"/>
            </a:endParaRPr>
          </a:p>
        </p:txBody>
      </p:sp>
      <p:grpSp>
        <p:nvGrpSpPr>
          <p:cNvPr id="19" name="Group 18">
            <a:extLst>
              <a:ext uri="{FF2B5EF4-FFF2-40B4-BE49-F238E27FC236}">
                <a16:creationId xmlns:a16="http://schemas.microsoft.com/office/drawing/2014/main" id="{FBF237F0-8D8B-DE5C-326A-623C61592E7C}"/>
              </a:ext>
              <a:ext uri="{C183D7F6-B498-43B3-948B-1728B52AA6E4}">
                <adec:decorative xmlns:adec="http://schemas.microsoft.com/office/drawing/2017/decorative" val="1"/>
              </a:ext>
            </a:extLst>
          </p:cNvPr>
          <p:cNvGrpSpPr/>
          <p:nvPr/>
        </p:nvGrpSpPr>
        <p:grpSpPr>
          <a:xfrm>
            <a:off x="4686209" y="2359964"/>
            <a:ext cx="3118556" cy="805475"/>
            <a:chOff x="252511" y="656902"/>
            <a:chExt cx="3118556" cy="805475"/>
          </a:xfrm>
        </p:grpSpPr>
        <p:pic>
          <p:nvPicPr>
            <p:cNvPr id="20" name="Picture 19">
              <a:extLst>
                <a:ext uri="{FF2B5EF4-FFF2-40B4-BE49-F238E27FC236}">
                  <a16:creationId xmlns:a16="http://schemas.microsoft.com/office/drawing/2014/main" id="{8D9B756D-08A7-2E6B-8F08-F17A02EFA576}"/>
                </a:ext>
              </a:extLst>
            </p:cNvPr>
            <p:cNvPicPr>
              <a:picLocks noChangeAspect="1"/>
            </p:cNvPicPr>
            <p:nvPr/>
          </p:nvPicPr>
          <p:blipFill>
            <a:blip r:embed="rId4"/>
            <a:stretch>
              <a:fillRect/>
            </a:stretch>
          </p:blipFill>
          <p:spPr>
            <a:xfrm>
              <a:off x="2603500" y="661065"/>
              <a:ext cx="767567" cy="792327"/>
            </a:xfrm>
            <a:prstGeom prst="rect">
              <a:avLst/>
            </a:prstGeom>
          </p:spPr>
        </p:pic>
        <p:pic>
          <p:nvPicPr>
            <p:cNvPr id="21" name="Picture 11">
              <a:extLst>
                <a:ext uri="{FF2B5EF4-FFF2-40B4-BE49-F238E27FC236}">
                  <a16:creationId xmlns:a16="http://schemas.microsoft.com/office/drawing/2014/main" id="{F6DC213A-3868-0FDB-FBC7-83C48BF8FEBA}"/>
                </a:ext>
                <a:ext uri="{C183D7F6-B498-43B3-948B-1728B52AA6E4}">
                  <adec:decorative xmlns:adec="http://schemas.microsoft.com/office/drawing/2017/decorative" val="1"/>
                </a:ext>
              </a:extLst>
            </p:cNvPr>
            <p:cNvPicPr>
              <a:picLocks noChangeAspect="1"/>
            </p:cNvPicPr>
            <p:nvPr/>
          </p:nvPicPr>
          <p:blipFill rotWithShape="1">
            <a:blip r:embed="rId5"/>
            <a:srcRect r="53553"/>
            <a:stretch/>
          </p:blipFill>
          <p:spPr>
            <a:xfrm>
              <a:off x="1106700" y="665706"/>
              <a:ext cx="1553949" cy="794109"/>
            </a:xfrm>
            <a:prstGeom prst="rect">
              <a:avLst/>
            </a:prstGeom>
          </p:spPr>
        </p:pic>
        <p:pic>
          <p:nvPicPr>
            <p:cNvPr id="22" name="Picture 21">
              <a:extLst>
                <a:ext uri="{FF2B5EF4-FFF2-40B4-BE49-F238E27FC236}">
                  <a16:creationId xmlns:a16="http://schemas.microsoft.com/office/drawing/2014/main" id="{51DD0316-A55E-46F6-1D46-F7D5DF61B61D}"/>
                </a:ext>
              </a:extLst>
            </p:cNvPr>
            <p:cNvPicPr>
              <a:picLocks noChangeAspect="1"/>
            </p:cNvPicPr>
            <p:nvPr/>
          </p:nvPicPr>
          <p:blipFill rotWithShape="1">
            <a:blip r:embed="rId6"/>
            <a:srcRect l="39590" t="25127"/>
            <a:stretch/>
          </p:blipFill>
          <p:spPr>
            <a:xfrm>
              <a:off x="252511" y="656902"/>
              <a:ext cx="974823" cy="805475"/>
            </a:xfrm>
            <a:prstGeom prst="rect">
              <a:avLst/>
            </a:prstGeom>
          </p:spPr>
        </p:pic>
      </p:grpSp>
      <p:pic>
        <p:nvPicPr>
          <p:cNvPr id="39" name="Picture 38">
            <a:extLst>
              <a:ext uri="{FF2B5EF4-FFF2-40B4-BE49-F238E27FC236}">
                <a16:creationId xmlns:a16="http://schemas.microsoft.com/office/drawing/2014/main" id="{42F6463D-DDA7-F843-AB15-C2ABD0D5C64F}"/>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6953726" y="3515951"/>
            <a:ext cx="610356" cy="596484"/>
          </a:xfrm>
          <a:prstGeom prst="rect">
            <a:avLst/>
          </a:prstGeom>
        </p:spPr>
      </p:pic>
      <p:sp>
        <p:nvSpPr>
          <p:cNvPr id="47" name="Rectangle 46">
            <a:extLst>
              <a:ext uri="{FF2B5EF4-FFF2-40B4-BE49-F238E27FC236}">
                <a16:creationId xmlns:a16="http://schemas.microsoft.com/office/drawing/2014/main" id="{1769ED0C-06E7-7F46-B005-75B0FEB7C386}"/>
              </a:ext>
            </a:extLst>
          </p:cNvPr>
          <p:cNvSpPr/>
          <p:nvPr/>
        </p:nvSpPr>
        <p:spPr>
          <a:xfrm>
            <a:off x="4772512" y="3223629"/>
            <a:ext cx="3022748"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500"/>
              </a:spcAft>
              <a:buClr>
                <a:srgbClr val="363534"/>
              </a:buClr>
              <a:buSzTx/>
              <a:buFontTx/>
              <a:buNone/>
              <a:tabLst/>
              <a:defRPr/>
            </a:pPr>
            <a:r>
              <a:rPr kumimoji="0" lang="en-US" sz="13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itchFamily="2" charset="0"/>
                <a:cs typeface="Calibri" panose="020F0502020204030204" pitchFamily="34" charset="0"/>
                <a:sym typeface="Calibri"/>
              </a:rPr>
              <a:t>Example Postsecondary Opportunities</a:t>
            </a:r>
          </a:p>
        </p:txBody>
      </p:sp>
      <p:sp>
        <p:nvSpPr>
          <p:cNvPr id="23" name="Google Shape;163;p1">
            <a:extLst>
              <a:ext uri="{FF2B5EF4-FFF2-40B4-BE49-F238E27FC236}">
                <a16:creationId xmlns:a16="http://schemas.microsoft.com/office/drawing/2014/main" id="{1ACA50DF-1E3A-1C45-A12E-E10648D51069}"/>
              </a:ext>
            </a:extLst>
          </p:cNvPr>
          <p:cNvSpPr txBox="1"/>
          <p:nvPr/>
        </p:nvSpPr>
        <p:spPr>
          <a:xfrm>
            <a:off x="4702818" y="3480391"/>
            <a:ext cx="3144465" cy="2150963"/>
          </a:xfrm>
          <a:prstGeom prst="rect">
            <a:avLst/>
          </a:prstGeom>
          <a:noFill/>
          <a:ln>
            <a:noFill/>
          </a:ln>
        </p:spPr>
        <p:txBody>
          <a:bodyPr spcFirstLastPara="1" wrap="square" lIns="91425" tIns="45700" rIns="91425" bIns="45700" anchor="t" anchorCtr="0">
            <a:noAutofit/>
          </a:bodyPr>
          <a:lstStyle/>
          <a:p>
            <a:pPr marL="114300" marR="0" lvl="0" indent="-114300" algn="l" defTabSz="914400" rtl="0" eaLnBrk="1" fontAlgn="auto" latinLnBrk="0" hangingPunct="1">
              <a:lnSpc>
                <a:spcPts val="1000"/>
              </a:lnSpc>
              <a:spcBef>
                <a:spcPts val="0"/>
              </a:spcBef>
              <a:spcAft>
                <a:spcPts val="0"/>
              </a:spcAft>
              <a:buClr>
                <a:srgbClr val="363534"/>
              </a:buClr>
              <a:buSzTx/>
              <a:buFont typeface="Arial"/>
              <a:buNone/>
              <a:tabLst/>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Associate Degrees</a:t>
            </a:r>
            <a:endParaRPr kumimoji="0"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endParaRP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Accounting</a:t>
            </a:r>
            <a:endPar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Bookkeeping</a:t>
            </a:r>
          </a:p>
          <a:p>
            <a:pPr marL="114300" lvl="0" indent="-114300">
              <a:lnSpc>
                <a:spcPts val="1000"/>
              </a:lnSpc>
              <a:buClr>
                <a:srgbClr val="363534"/>
              </a:buClr>
              <a:buSzPts val="800"/>
              <a:buFontTx/>
              <a:buChar char="•"/>
              <a:defRPr/>
            </a:pPr>
            <a:endParaRPr kumimoji="0" lang="en-US" sz="7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a:p>
            <a:pPr lvl="0">
              <a:lnSpc>
                <a:spcPts val="1000"/>
              </a:lnSpc>
              <a:buClr>
                <a:srgbClr val="363534"/>
              </a:buClr>
              <a:buSzPts val="800"/>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Bachelor’s Degrees</a:t>
            </a: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Accounting</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Banking and Financial Support Services</a:t>
            </a:r>
          </a:p>
          <a:p>
            <a:pPr marL="114300" lvl="0" indent="-114300">
              <a:lnSpc>
                <a:spcPts val="1000"/>
              </a:lnSpc>
              <a:buClr>
                <a:srgbClr val="363534"/>
              </a:buClr>
              <a:buSzPts val="800"/>
              <a:buFontTx/>
              <a:buChar char="•"/>
              <a:defRPr/>
            </a:pPr>
            <a:endParaRPr kumimoji="0" lang="en-US" sz="7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lvl="0">
              <a:lnSpc>
                <a:spcPts val="1000"/>
              </a:lnSpc>
              <a:buClr>
                <a:srgbClr val="363534"/>
              </a:buClr>
              <a:buSzPts val="800"/>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Master’s, Doctoral, and Professional Degrees</a:t>
            </a: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Business Administration and Management</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Finance</a:t>
            </a:r>
          </a:p>
          <a:p>
            <a:pPr marL="114300" lvl="0" indent="-114300">
              <a:lnSpc>
                <a:spcPts val="1000"/>
              </a:lnSpc>
              <a:buClr>
                <a:srgbClr val="363534"/>
              </a:buClr>
              <a:buSzPts val="800"/>
              <a:buFontTx/>
              <a:buChar char="•"/>
              <a:defRPr/>
            </a:pPr>
            <a:endParaRPr lang="en-US" sz="7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a:p>
            <a:pPr lvl="0">
              <a:lnSpc>
                <a:spcPts val="1000"/>
              </a:lnSpc>
              <a:buClr>
                <a:srgbClr val="363534"/>
              </a:buClr>
              <a:buSzPts val="800"/>
              <a:defRPr/>
            </a:pPr>
            <a:r>
              <a:rPr lang="en-US" sz="900" b="1"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Additional Stackable IBCs/License</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Project Management Professional</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Property Tax Consultants Service Contract Providers</a:t>
            </a:r>
          </a:p>
          <a:p>
            <a:pPr marL="171450" lvl="0" indent="-171450">
              <a:lnSpc>
                <a:spcPts val="1000"/>
              </a:lnSpc>
              <a:buClr>
                <a:srgbClr val="363534"/>
              </a:buClr>
              <a:buSzPts val="800"/>
              <a:buFont typeface="Arial" panose="020B0604020202020204" pitchFamily="34" charset="0"/>
              <a:buChar char="•"/>
              <a:defRPr/>
            </a:pPr>
            <a:endParaRPr lang="en-US" sz="7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p:txBody>
      </p:sp>
      <p:pic>
        <p:nvPicPr>
          <p:cNvPr id="41" name="Picture 40">
            <a:extLst>
              <a:ext uri="{FF2B5EF4-FFF2-40B4-BE49-F238E27FC236}">
                <a16:creationId xmlns:a16="http://schemas.microsoft.com/office/drawing/2014/main" id="{E87636A2-C85C-4446-99E9-B5ACC56AFC82}"/>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4770772" y="5910068"/>
            <a:ext cx="608182" cy="594360"/>
          </a:xfrm>
          <a:prstGeom prst="rect">
            <a:avLst/>
          </a:prstGeom>
        </p:spPr>
      </p:pic>
      <p:sp>
        <p:nvSpPr>
          <p:cNvPr id="15" name="Rectangle 14">
            <a:extLst>
              <a:ext uri="{FF2B5EF4-FFF2-40B4-BE49-F238E27FC236}">
                <a16:creationId xmlns:a16="http://schemas.microsoft.com/office/drawing/2014/main" id="{015EAF6B-99CE-4B46-8970-C84F35537098}"/>
              </a:ext>
            </a:extLst>
          </p:cNvPr>
          <p:cNvSpPr/>
          <p:nvPr/>
        </p:nvSpPr>
        <p:spPr>
          <a:xfrm>
            <a:off x="5370327" y="6014366"/>
            <a:ext cx="2422060"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accent1"/>
                </a:solidFill>
                <a:effectLst/>
                <a:uLnTx/>
                <a:uFillTx/>
                <a:latin typeface="Calibri" panose="020F0502020204030204" pitchFamily="34" charset="0"/>
                <a:ea typeface="Open Sans Condensed Condensed" pitchFamily="2" charset="0"/>
                <a:cs typeface="Calibri" panose="020F0502020204030204" pitchFamily="34" charset="0"/>
              </a:rPr>
              <a:t>Example Aligned Occupations   </a:t>
            </a:r>
          </a:p>
        </p:txBody>
      </p:sp>
      <p:sp>
        <p:nvSpPr>
          <p:cNvPr id="46" name="Double Bracket 45">
            <a:extLst>
              <a:ext uri="{FF2B5EF4-FFF2-40B4-BE49-F238E27FC236}">
                <a16:creationId xmlns:a16="http://schemas.microsoft.com/office/drawing/2014/main" id="{29723102-B029-6046-AE5F-B64631A4EF05}"/>
              </a:ext>
              <a:ext uri="{C183D7F6-B498-43B3-948B-1728B52AA6E4}">
                <adec:decorative xmlns:adec="http://schemas.microsoft.com/office/drawing/2017/decorative" val="1"/>
              </a:ext>
            </a:extLst>
          </p:cNvPr>
          <p:cNvSpPr/>
          <p:nvPr/>
        </p:nvSpPr>
        <p:spPr>
          <a:xfrm>
            <a:off x="5316955" y="6425276"/>
            <a:ext cx="1899685" cy="794333"/>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5ECE42AF-E901-D54D-9617-6AE15DB37D6C}"/>
              </a:ext>
            </a:extLst>
          </p:cNvPr>
          <p:cNvSpPr txBox="1"/>
          <p:nvPr/>
        </p:nvSpPr>
        <p:spPr>
          <a:xfrm>
            <a:off x="5368651" y="6414005"/>
            <a:ext cx="2025367" cy="198601"/>
          </a:xfrm>
          <a:prstGeom prst="rect">
            <a:avLst/>
          </a:prstGeom>
          <a:noFill/>
        </p:spPr>
        <p:txBody>
          <a:bodyPr wrap="square" rtlCol="0">
            <a:noAutofit/>
          </a:bodyPr>
          <a:lstStyle/>
          <a:p>
            <a:pPr lvl="0" defTabSz="1341150">
              <a:buClr>
                <a:prstClr val="black"/>
              </a:buClr>
              <a:buSzPts val="800"/>
              <a:defRPr/>
            </a:pPr>
            <a:r>
              <a:rPr lang="en-US" sz="1100" b="1" i="1"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Tax Preparers </a:t>
            </a:r>
          </a:p>
        </p:txBody>
      </p:sp>
      <p:sp>
        <p:nvSpPr>
          <p:cNvPr id="31" name="TextBox 30">
            <a:extLst>
              <a:ext uri="{FF2B5EF4-FFF2-40B4-BE49-F238E27FC236}">
                <a16:creationId xmlns:a16="http://schemas.microsoft.com/office/drawing/2014/main" id="{6BC50869-F11E-6140-9A7D-20A0EA8F797B}"/>
              </a:ext>
            </a:extLst>
          </p:cNvPr>
          <p:cNvSpPr txBox="1"/>
          <p:nvPr/>
        </p:nvSpPr>
        <p:spPr>
          <a:xfrm>
            <a:off x="5375043" y="6608901"/>
            <a:ext cx="1573603" cy="597722"/>
          </a:xfrm>
          <a:prstGeom prst="rect">
            <a:avLst/>
          </a:prstGeom>
          <a:noFill/>
        </p:spPr>
        <p:txBody>
          <a:bodyPr wrap="square" rtlCol="0">
            <a:noAutofit/>
          </a:bodyPr>
          <a:lstStyle/>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47,801</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1,738</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14%</a:t>
            </a:r>
          </a:p>
        </p:txBody>
      </p:sp>
      <p:sp>
        <p:nvSpPr>
          <p:cNvPr id="24" name="Double Bracket 23">
            <a:extLst>
              <a:ext uri="{FF2B5EF4-FFF2-40B4-BE49-F238E27FC236}">
                <a16:creationId xmlns:a16="http://schemas.microsoft.com/office/drawing/2014/main" id="{50A56783-826C-0CBF-28A4-0BA1A3692ED9}"/>
              </a:ext>
              <a:ext uri="{C183D7F6-B498-43B3-948B-1728B52AA6E4}">
                <adec:decorative xmlns:adec="http://schemas.microsoft.com/office/drawing/2017/decorative" val="1"/>
              </a:ext>
            </a:extLst>
          </p:cNvPr>
          <p:cNvSpPr/>
          <p:nvPr/>
        </p:nvSpPr>
        <p:spPr>
          <a:xfrm>
            <a:off x="5315684" y="7414238"/>
            <a:ext cx="1899685" cy="792162"/>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25" name="TextBox 24">
            <a:extLst>
              <a:ext uri="{FF2B5EF4-FFF2-40B4-BE49-F238E27FC236}">
                <a16:creationId xmlns:a16="http://schemas.microsoft.com/office/drawing/2014/main" id="{E36BA001-F206-34CA-C8D3-8AD7DEECE8F5}"/>
              </a:ext>
            </a:extLst>
          </p:cNvPr>
          <p:cNvSpPr txBox="1"/>
          <p:nvPr/>
        </p:nvSpPr>
        <p:spPr>
          <a:xfrm>
            <a:off x="5382229" y="7402819"/>
            <a:ext cx="2037813" cy="238027"/>
          </a:xfrm>
          <a:prstGeom prst="rect">
            <a:avLst/>
          </a:prstGeom>
          <a:noFill/>
        </p:spPr>
        <p:txBody>
          <a:bodyPr wrap="square" rtlCol="0">
            <a:noAutofit/>
          </a:bodyPr>
          <a:lstStyle/>
          <a:p>
            <a:pPr lvl="0" defTabSz="1341150">
              <a:buClr>
                <a:prstClr val="black"/>
              </a:buClr>
              <a:buSzPts val="800"/>
              <a:defRPr/>
            </a:pPr>
            <a:r>
              <a:rPr lang="en-US" sz="1100" b="1" i="1"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Accountants</a:t>
            </a:r>
            <a: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 </a:t>
            </a:r>
            <a:r>
              <a:rPr lang="en-US" sz="1100" b="1" i="1"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and</a:t>
            </a:r>
            <a: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 </a:t>
            </a:r>
            <a:r>
              <a:rPr lang="en-US" sz="1100" b="1" i="1"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Auditors</a:t>
            </a:r>
            <a:b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br>
            <a:endPar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850E7ACB-66EF-CAA8-771B-327E48032D7F}"/>
              </a:ext>
            </a:extLst>
          </p:cNvPr>
          <p:cNvSpPr txBox="1"/>
          <p:nvPr/>
        </p:nvSpPr>
        <p:spPr>
          <a:xfrm>
            <a:off x="5373774" y="7595044"/>
            <a:ext cx="1699492" cy="571691"/>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$78,899</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11,834</a:t>
            </a:r>
          </a:p>
          <a:p>
            <a:pPr lvl="0" defTabSz="1341150">
              <a:lnSpc>
                <a:spcPts val="1250"/>
              </a:lnSpc>
              <a:buClr>
                <a:prstClr val="black"/>
              </a:buClr>
              <a:buSzPts val="800"/>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20</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900" b="1" i="1" u="none" strike="noStrike" kern="1200" cap="none" spc="0" normalizeH="0" baseline="0" noProof="0" dirty="0">
              <a:ln>
                <a:noFill/>
              </a:ln>
              <a:solidFill>
                <a:srgbClr val="3863AF"/>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45" name="Double Bracket 44">
            <a:extLst>
              <a:ext uri="{FF2B5EF4-FFF2-40B4-BE49-F238E27FC236}">
                <a16:creationId xmlns:a16="http://schemas.microsoft.com/office/drawing/2014/main" id="{3BA72D32-C034-BD46-AA07-443AFE5B1384}"/>
              </a:ext>
              <a:ext uri="{C183D7F6-B498-43B3-948B-1728B52AA6E4}">
                <adec:decorative xmlns:adec="http://schemas.microsoft.com/office/drawing/2017/decorative" val="1"/>
              </a:ext>
            </a:extLst>
          </p:cNvPr>
          <p:cNvSpPr/>
          <p:nvPr/>
        </p:nvSpPr>
        <p:spPr>
          <a:xfrm>
            <a:off x="5304255" y="7291050"/>
            <a:ext cx="1899686" cy="1060541"/>
          </a:xfrm>
          <a:prstGeom prst="bracketPair">
            <a:avLst/>
          </a:prstGeom>
          <a:noFill/>
        </p:spPr>
        <p:txBody>
          <a:bodyPr wrap="square" rtlCol="0">
            <a:noAutofit/>
          </a:bodyPr>
          <a:lstStyle/>
          <a:p>
            <a:pPr defTabSz="1341150">
              <a:buClr>
                <a:prstClr val="black"/>
              </a:buClr>
              <a:buSzPts val="800"/>
            </a:pPr>
            <a:endParaRPr lang="en-US" sz="1100" b="1" i="1">
              <a:solidFill>
                <a:schemeClr val="accent5"/>
              </a:solidFill>
              <a:latin typeface="Calibri" panose="020F0502020204030204" pitchFamily="34" charset="0"/>
              <a:ea typeface="Open Sans Semibold" panose="020B0606030504020204" pitchFamily="34" charset="0"/>
              <a:cs typeface="Calibri" panose="020F0502020204030204" pitchFamily="34" charset="0"/>
            </a:endParaRPr>
          </a:p>
        </p:txBody>
      </p:sp>
      <p:pic>
        <p:nvPicPr>
          <p:cNvPr id="49" name="Picture 48">
            <a:extLst>
              <a:ext uri="{FF2B5EF4-FFF2-40B4-BE49-F238E27FC236}">
                <a16:creationId xmlns:a16="http://schemas.microsoft.com/office/drawing/2014/main" id="{9C215D3E-B4C3-D846-AA02-4E77213044A2}"/>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142402" y="2202371"/>
            <a:ext cx="610355" cy="596483"/>
          </a:xfrm>
          <a:prstGeom prst="rect">
            <a:avLst/>
          </a:prstGeom>
        </p:spPr>
      </p:pic>
      <p:sp>
        <p:nvSpPr>
          <p:cNvPr id="32" name="Double Bracket 31">
            <a:extLst>
              <a:ext uri="{FF2B5EF4-FFF2-40B4-BE49-F238E27FC236}">
                <a16:creationId xmlns:a16="http://schemas.microsoft.com/office/drawing/2014/main" id="{C158C378-9848-B245-98F2-BA389079EE25}"/>
              </a:ext>
              <a:ext uri="{C183D7F6-B498-43B3-948B-1728B52AA6E4}">
                <adec:decorative xmlns:adec="http://schemas.microsoft.com/office/drawing/2017/decorative" val="1"/>
              </a:ext>
            </a:extLst>
          </p:cNvPr>
          <p:cNvSpPr/>
          <p:nvPr/>
        </p:nvSpPr>
        <p:spPr>
          <a:xfrm>
            <a:off x="5315685" y="8402368"/>
            <a:ext cx="1901952" cy="798441"/>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5" name="TextBox 34">
            <a:extLst>
              <a:ext uri="{FF2B5EF4-FFF2-40B4-BE49-F238E27FC236}">
                <a16:creationId xmlns:a16="http://schemas.microsoft.com/office/drawing/2014/main" id="{86836B01-57B0-8443-920B-F0A28CAAA2E7}"/>
              </a:ext>
            </a:extLst>
          </p:cNvPr>
          <p:cNvSpPr txBox="1"/>
          <p:nvPr/>
        </p:nvSpPr>
        <p:spPr>
          <a:xfrm>
            <a:off x="5366249" y="8402366"/>
            <a:ext cx="2019159" cy="198601"/>
          </a:xfrm>
          <a:prstGeom prst="rect">
            <a:avLst/>
          </a:prstGeom>
          <a:noFill/>
        </p:spPr>
        <p:txBody>
          <a:bodyPr wrap="square" rtlCol="0">
            <a:noAutofit/>
          </a:bodyPr>
          <a:lstStyle/>
          <a:p>
            <a:pPr lvl="0" defTabSz="1341150">
              <a:buClr>
                <a:prstClr val="black"/>
              </a:buClr>
              <a:buSzPts val="800"/>
              <a:defRPr/>
            </a:pPr>
            <a:r>
              <a:rPr kumimoji="0" lang="en-US" sz="1100" b="1" i="1" u="none" strike="noStrike" kern="1200" cap="none" spc="0" normalizeH="0" baseline="0" noProof="0" dirty="0">
                <a:ln>
                  <a:noFill/>
                </a:ln>
                <a:solidFill>
                  <a:schemeClr val="accent5"/>
                </a:solidFill>
                <a:effectLst/>
                <a:uLnTx/>
                <a:uFillTx/>
                <a:latin typeface="Calibri" panose="020F0502020204030204" pitchFamily="34" charset="0"/>
                <a:ea typeface="Open Sans Semibold" panose="020B0606030504020204" pitchFamily="34" charset="0"/>
                <a:cs typeface="Calibri" panose="020F0502020204030204" pitchFamily="34" charset="0"/>
              </a:rPr>
              <a:t>Personal Financial Advisors</a:t>
            </a:r>
          </a:p>
        </p:txBody>
      </p:sp>
      <p:sp>
        <p:nvSpPr>
          <p:cNvPr id="38" name="TextBox 37">
            <a:extLst>
              <a:ext uri="{FF2B5EF4-FFF2-40B4-BE49-F238E27FC236}">
                <a16:creationId xmlns:a16="http://schemas.microsoft.com/office/drawing/2014/main" id="{0CF72ED8-415F-D540-AFCF-1D88EE060DD3}"/>
              </a:ext>
            </a:extLst>
          </p:cNvPr>
          <p:cNvSpPr txBox="1"/>
          <p:nvPr/>
        </p:nvSpPr>
        <p:spPr>
          <a:xfrm>
            <a:off x="5370327" y="8588981"/>
            <a:ext cx="1478512" cy="557647"/>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$81,658</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2,522</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21%</a:t>
            </a: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10">
            <a:alphaModFix/>
          </a:blip>
          <a:srcRect/>
          <a:stretch/>
        </p:blipFill>
        <p:spPr>
          <a:xfrm>
            <a:off x="96353" y="9640677"/>
            <a:ext cx="705086" cy="352543"/>
          </a:xfrm>
          <a:prstGeom prst="rect">
            <a:avLst/>
          </a:prstGeom>
          <a:noFill/>
          <a:ln>
            <a:noFill/>
          </a:ln>
        </p:spPr>
      </p:pic>
      <p:sp>
        <p:nvSpPr>
          <p:cNvPr id="3" name="TextBox 2">
            <a:extLst>
              <a:ext uri="{FF2B5EF4-FFF2-40B4-BE49-F238E27FC236}">
                <a16:creationId xmlns:a16="http://schemas.microsoft.com/office/drawing/2014/main" id="{A70F6E95-8003-B142-A9FC-04557A922F61}"/>
              </a:ext>
            </a:extLst>
          </p:cNvPr>
          <p:cNvSpPr txBox="1"/>
          <p:nvPr/>
        </p:nvSpPr>
        <p:spPr>
          <a:xfrm>
            <a:off x="790411" y="9663061"/>
            <a:ext cx="3754879" cy="307777"/>
          </a:xfrm>
          <a:prstGeom prst="rect">
            <a:avLst/>
          </a:prstGeom>
          <a:noFill/>
        </p:spPr>
        <p:txBody>
          <a:bodyPr wrap="square" rtlCol="0">
            <a:spAutoFit/>
          </a:bodyPr>
          <a:lstStyle/>
          <a:p>
            <a:r>
              <a:rPr lang="en-US" sz="700" i="1" dirty="0">
                <a:solidFill>
                  <a:schemeClr val="accent1"/>
                </a:solidFill>
                <a:latin typeface="Calibri" panose="020F0502020204030204" pitchFamily="34" charset="0"/>
                <a:ea typeface="Open Sans ExtraBold" panose="020B0606030504020204" pitchFamily="34" charset="0"/>
                <a:cs typeface="Calibri" panose="020F0502020204030204" pitchFamily="34" charset="0"/>
              </a:rPr>
              <a:t>Successful completion of the Accounting and Financial Services program of study will fulfill requirements of the Business and Industry endorsement. </a:t>
            </a:r>
          </a:p>
        </p:txBody>
      </p:sp>
      <p:sp>
        <p:nvSpPr>
          <p:cNvPr id="18" name="TextBox 17">
            <a:extLst>
              <a:ext uri="{FF2B5EF4-FFF2-40B4-BE49-F238E27FC236}">
                <a16:creationId xmlns:a16="http://schemas.microsoft.com/office/drawing/2014/main" id="{E771938A-B2E8-FB96-93FB-C0733FFFA481}"/>
              </a:ext>
            </a:extLst>
          </p:cNvPr>
          <p:cNvSpPr txBox="1"/>
          <p:nvPr/>
        </p:nvSpPr>
        <p:spPr>
          <a:xfrm>
            <a:off x="4668235" y="9345837"/>
            <a:ext cx="3754879" cy="184666"/>
          </a:xfrm>
          <a:prstGeom prst="rect">
            <a:avLst/>
          </a:prstGeom>
          <a:noFill/>
        </p:spPr>
        <p:txBody>
          <a:bodyPr wrap="square" rtlCol="0">
            <a:spAutoFit/>
          </a:bodyPr>
          <a:lstStyle/>
          <a:p>
            <a:r>
              <a:rPr lang="en-US" sz="600" b="0" i="0" u="none" strike="noStrike" dirty="0">
                <a:solidFill>
                  <a:srgbClr val="000000"/>
                </a:solidFill>
                <a:effectLst/>
              </a:rPr>
              <a:t>Data Source: TexasWages, Texas Workforce Commission. Retrieved 3/8/2024..</a:t>
            </a:r>
            <a:endParaRPr lang="en-US" sz="600" dirty="0">
              <a:solidFill>
                <a:schemeClr val="tx2"/>
              </a:solidFill>
              <a:ea typeface="Open Sans Light" panose="020B0606030504020204" pitchFamily="34" charset="0"/>
              <a:cs typeface="Calibri" panose="020F0502020204030204" pitchFamily="34" charset="0"/>
            </a:endParaRPr>
          </a:p>
        </p:txBody>
      </p:sp>
      <p:pic>
        <p:nvPicPr>
          <p:cNvPr id="13" name="Picture 12">
            <a:extLst>
              <a:ext uri="{FF2B5EF4-FFF2-40B4-BE49-F238E27FC236}">
                <a16:creationId xmlns:a16="http://schemas.microsoft.com/office/drawing/2014/main" id="{AF03FE6E-AA49-984F-8869-EA4D3B32F916}"/>
              </a:ext>
              <a:ext uri="{C183D7F6-B498-43B3-948B-1728B52AA6E4}">
                <adec:decorative xmlns:adec="http://schemas.microsoft.com/office/drawing/2017/decorative" val="0"/>
              </a:ext>
            </a:extLst>
          </p:cNvPr>
          <p:cNvPicPr>
            <a:picLocks noChangeAspect="1"/>
          </p:cNvPicPr>
          <p:nvPr/>
        </p:nvPicPr>
        <p:blipFill>
          <a:blip r:embed="rId11"/>
          <a:srcRect t="1013" b="1013"/>
          <a:stretch/>
        </p:blipFill>
        <p:spPr>
          <a:xfrm>
            <a:off x="4725770" y="9496939"/>
            <a:ext cx="503990" cy="493776"/>
          </a:xfrm>
          <a:prstGeom prst="rect">
            <a:avLst/>
          </a:prstGeom>
        </p:spPr>
      </p:pic>
      <p:sp>
        <p:nvSpPr>
          <p:cNvPr id="43" name="TextBox 42">
            <a:extLst>
              <a:ext uri="{FF2B5EF4-FFF2-40B4-BE49-F238E27FC236}">
                <a16:creationId xmlns:a16="http://schemas.microsoft.com/office/drawing/2014/main" id="{D7CE7F4C-068A-2546-9291-E776EDA7D48E}"/>
              </a:ext>
            </a:extLst>
          </p:cNvPr>
          <p:cNvSpPr txBox="1"/>
          <p:nvPr/>
        </p:nvSpPr>
        <p:spPr>
          <a:xfrm>
            <a:off x="5170783" y="9491980"/>
            <a:ext cx="2343110" cy="519886"/>
          </a:xfrm>
          <a:prstGeom prst="rect">
            <a:avLst/>
          </a:prstGeom>
          <a:noFill/>
        </p:spPr>
        <p:txBody>
          <a:bodyPr wrap="square" rtlCol="0">
            <a:spAutoFit/>
          </a:bodyPr>
          <a:lstStyle/>
          <a:p>
            <a:pPr>
              <a:lnSpc>
                <a:spcPct val="108000"/>
              </a:lnSpc>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rPr>
              <a:t>For more information visit: </a:t>
            </a:r>
            <a:r>
              <a:rPr lang="en-US" sz="600" dirty="0">
                <a:solidFill>
                  <a:schemeClr val="tx2"/>
                </a:solidFill>
                <a:latin typeface="Calibri" panose="020F0502020204030204" pitchFamily="34" charset="0"/>
                <a:cs typeface="Calibri" panose="020F0502020204030204" pitchFamily="34" charset="0"/>
                <a:hlinkClick r:id="rId12"/>
              </a:rPr>
              <a:t>https://tea.texas.gov/academics/college-career-and-military-prep/career-and-technical-education/bmf-accounting-and-financial-services-extended.pdf</a:t>
            </a:r>
            <a:r>
              <a:rPr lang="en-US" sz="600" dirty="0">
                <a:solidFill>
                  <a:schemeClr val="tx2"/>
                </a:solidFill>
                <a:latin typeface="Calibri" panose="020F0502020204030204" pitchFamily="34" charset="0"/>
                <a:cs typeface="Calibri" panose="020F0502020204030204" pitchFamily="34" charset="0"/>
              </a:rPr>
              <a:t> </a:t>
            </a:r>
            <a:endPar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chemeClr val="bg1"/>
                </a:solidFill>
                <a:effectLst/>
                <a:uLnTx/>
                <a:uFillTx/>
                <a:latin typeface="Calibri" panose="020F0502020204030204" pitchFamily="34" charset="0"/>
                <a:ea typeface="Open Sans Semibold" panose="020B0606030504020204" pitchFamily="34" charset="0"/>
                <a:cs typeface="Calibri" panose="020F0502020204030204" pitchFamily="34" charset="0"/>
              </a:rPr>
              <a:t>Accounting and Financial Services</a:t>
            </a:r>
          </a:p>
        </p:txBody>
      </p:sp>
      <p:sp>
        <p:nvSpPr>
          <p:cNvPr id="42" name="TextBox 41">
            <a:extLst>
              <a:ext uri="{FF2B5EF4-FFF2-40B4-BE49-F238E27FC236}">
                <a16:creationId xmlns:a16="http://schemas.microsoft.com/office/drawing/2014/main" id="{C2B85200-2673-FA46-9AAE-795103C567DB}"/>
              </a:ext>
            </a:extLst>
          </p:cNvPr>
          <p:cNvSpPr txBox="1"/>
          <p:nvPr/>
        </p:nvSpPr>
        <p:spPr>
          <a:xfrm>
            <a:off x="6688667" y="50463"/>
            <a:ext cx="4401776" cy="200055"/>
          </a:xfrm>
          <a:prstGeom prst="rect">
            <a:avLst/>
          </a:prstGeom>
          <a:noFill/>
        </p:spPr>
        <p:txBody>
          <a:bodyPr wrap="square">
            <a:spAutoFit/>
          </a:bodyPr>
          <a:lstStyle/>
          <a:p>
            <a:r>
              <a:rPr lang="en-US" sz="700" i="1" dirty="0"/>
              <a:t>Revised–November 2025</a:t>
            </a:r>
          </a:p>
        </p:txBody>
      </p:sp>
    </p:spTree>
    <p:extLst>
      <p:ext uri="{BB962C8B-B14F-4D97-AF65-F5344CB8AC3E}">
        <p14:creationId xmlns:p14="http://schemas.microsoft.com/office/powerpoint/2010/main" val="4075348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700" b="1" i="1" kern="1200" dirty="0">
                <a:solidFill>
                  <a:schemeClr val="bg1"/>
                </a:solidFill>
                <a:effectLst/>
                <a:latin typeface="+mj-lt"/>
                <a:ea typeface="+mj-ea"/>
                <a:cs typeface="+mj-cs"/>
              </a:rPr>
              <a:t>Accounting and Financial Services </a:t>
            </a:r>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2</a:t>
            </a:r>
            <a:endParaRPr lang="en-US" sz="700" dirty="0">
              <a:solidFill>
                <a:schemeClr val="bg1"/>
              </a:solidFill>
            </a:endParaRPr>
          </a:p>
        </p:txBody>
      </p:sp>
      <p:sp>
        <p:nvSpPr>
          <p:cNvPr id="39" name="TextBox 38">
            <a:extLst>
              <a:ext uri="{FF2B5EF4-FFF2-40B4-BE49-F238E27FC236}">
                <a16:creationId xmlns:a16="http://schemas.microsoft.com/office/drawing/2014/main" id="{0D82E2C1-5515-FC4E-B6F2-EB16D6F05320}"/>
              </a:ext>
            </a:extLst>
          </p:cNvPr>
          <p:cNvSpPr txBox="1"/>
          <p:nvPr/>
        </p:nvSpPr>
        <p:spPr>
          <a:xfrm>
            <a:off x="1364160" y="122977"/>
            <a:ext cx="6392254" cy="400110"/>
          </a:xfrm>
          <a:prstGeom prst="rect">
            <a:avLst/>
          </a:prstGeom>
          <a:noFill/>
        </p:spPr>
        <p:txBody>
          <a:bodyPr wrap="square" rtlCol="0">
            <a:spAutoFit/>
          </a:bodyPr>
          <a:lstStyle/>
          <a:p>
            <a:pPr lvl="0">
              <a:spcAft>
                <a:spcPts val="300"/>
              </a:spcAft>
              <a:defRPr/>
            </a:pPr>
            <a:r>
              <a:rPr lang="en-US" sz="2000" b="1" dirty="0">
                <a:solidFill>
                  <a:schemeClr val="accent1"/>
                </a:solidFill>
                <a:latin typeface="Calibri" panose="020F0502020204030204" pitchFamily="34" charset="0"/>
                <a:ea typeface="Open Sans Condensed Condensed" pitchFamily="2" charset="0"/>
                <a:cs typeface="Calibri" panose="020F0502020204030204" pitchFamily="34" charset="0"/>
              </a:rPr>
              <a:t>Business, Marketing, and Finance Career Cluster</a:t>
            </a:r>
          </a:p>
        </p:txBody>
      </p:sp>
      <p:sp>
        <p:nvSpPr>
          <p:cNvPr id="41" name="TextBox 40">
            <a:extLst>
              <a:ext uri="{FF2B5EF4-FFF2-40B4-BE49-F238E27FC236}">
                <a16:creationId xmlns:a16="http://schemas.microsoft.com/office/drawing/2014/main" id="{016FFF59-FA5E-994D-8DE3-7298E5ADA69E}"/>
              </a:ext>
            </a:extLst>
          </p:cNvPr>
          <p:cNvSpPr txBox="1"/>
          <p:nvPr/>
        </p:nvSpPr>
        <p:spPr>
          <a:xfrm>
            <a:off x="1377495" y="482143"/>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kumimoji="0" lang="en-US" sz="1700" b="1" i="1" u="none" strike="noStrike" kern="1200" cap="none" spc="0" normalizeH="0" baseline="0" noProof="0" dirty="0">
                <a:ln>
                  <a:noFill/>
                </a:ln>
                <a:solidFill>
                  <a:schemeClr val="accent1"/>
                </a:solidFill>
                <a:effectLst/>
                <a:uLnTx/>
                <a:uFillTx/>
                <a:latin typeface="Calibri" panose="020F0502020204030204" pitchFamily="34" charset="0"/>
                <a:ea typeface="Open Sans Semibold" panose="020B0606030504020204" pitchFamily="34" charset="0"/>
                <a:cs typeface="Calibri" panose="020F0502020204030204" pitchFamily="34" charset="0"/>
              </a:rPr>
              <a:t>Accounting and Financial Services </a:t>
            </a:r>
          </a:p>
        </p:txBody>
      </p:sp>
      <p:sp>
        <p:nvSpPr>
          <p:cNvPr id="2" name="TextBox 1">
            <a:extLst>
              <a:ext uri="{FF2B5EF4-FFF2-40B4-BE49-F238E27FC236}">
                <a16:creationId xmlns:a16="http://schemas.microsoft.com/office/drawing/2014/main" id="{53CAAE19-98A7-CE4E-903C-01D19008C594}"/>
              </a:ext>
            </a:extLst>
          </p:cNvPr>
          <p:cNvSpPr txBox="1"/>
          <p:nvPr/>
        </p:nvSpPr>
        <p:spPr>
          <a:xfrm>
            <a:off x="-996" y="1115864"/>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chemeClr val="accent5"/>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b="0" i="0" u="none" strike="noStrike" kern="1200" cap="none" spc="0" normalizeH="0" baseline="0" noProof="0" dirty="0">
              <a:ln>
                <a:noFill/>
              </a:ln>
              <a:solidFill>
                <a:schemeClr val="accent5"/>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4" name="Round Diagonal Corner Rectangle 3">
            <a:extLst>
              <a:ext uri="{FF2B5EF4-FFF2-40B4-BE49-F238E27FC236}">
                <a16:creationId xmlns:a16="http://schemas.microsoft.com/office/drawing/2014/main" id="{1FC84E31-D3E9-4645-AA27-E5CE8D61FC16}"/>
              </a:ext>
              <a:ext uri="{C183D7F6-B498-43B3-948B-1728B52AA6E4}">
                <adec:decorative xmlns:adec="http://schemas.microsoft.com/office/drawing/2017/decorative" val="1"/>
              </a:ext>
            </a:extLst>
          </p:cNvPr>
          <p:cNvSpPr/>
          <p:nvPr/>
        </p:nvSpPr>
        <p:spPr>
          <a:xfrm rot="16200000">
            <a:off x="-120599" y="2100978"/>
            <a:ext cx="1126254" cy="411242"/>
          </a:xfrm>
          <a:prstGeom prst="round2DiagRect">
            <a:avLst/>
          </a:prstGeom>
          <a:solidFill>
            <a:srgbClr val="012169"/>
          </a:solidFill>
          <a:ln>
            <a:solidFill>
              <a:srgbClr val="0121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5" name="Google Shape;187;p2">
            <a:extLst>
              <a:ext uri="{FF2B5EF4-FFF2-40B4-BE49-F238E27FC236}">
                <a16:creationId xmlns:a16="http://schemas.microsoft.com/office/drawing/2014/main" id="{1C3E5367-D893-F547-8939-44BE478A0AB2}"/>
              </a:ext>
            </a:extLst>
          </p:cNvPr>
          <p:cNvSpPr txBox="1"/>
          <p:nvPr/>
        </p:nvSpPr>
        <p:spPr>
          <a:xfrm rot="16200000">
            <a:off x="-64321" y="2152731"/>
            <a:ext cx="1013698" cy="30773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38" name="Google Shape;188;p2">
            <a:extLst>
              <a:ext uri="{FF2B5EF4-FFF2-40B4-BE49-F238E27FC236}">
                <a16:creationId xmlns:a16="http://schemas.microsoft.com/office/drawing/2014/main" id="{E5FD0F7F-C689-CC49-A3D9-1F6883E368BE}"/>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212177492"/>
              </p:ext>
            </p:extLst>
          </p:nvPr>
        </p:nvGraphicFramePr>
        <p:xfrm>
          <a:off x="817544" y="1577897"/>
          <a:ext cx="6437376" cy="357534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3903870355"/>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extLst>
                  <a:ext uri="{0D108BD9-81ED-4DB2-BD59-A6C34878D82A}">
                    <a16:rowId xmlns:a16="http://schemas.microsoft.com/office/drawing/2014/main" val="10000"/>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Principles of Business, Marketing, and Finance*</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13011200 (1 credit)</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None</a:t>
                      </a:r>
                      <a:endParaRPr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Foundations of Business Communication and Technologies*</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13011400 (1 credit)</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Touch System Data Entry</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Business Lab</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31790228"/>
                  </a:ext>
                </a:extLst>
              </a:tr>
              <a:tr h="0">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Foundations of Business Communication and Technologies + Business Lab*</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13011410 (2 credits)</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Touch System Data Entry</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32024920"/>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Money Matters</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13016200 (1 credit)</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Business, Marketing, and Finance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98744554"/>
                  </a:ext>
                </a:extLst>
              </a:tr>
            </a:tbl>
          </a:graphicData>
        </a:graphic>
      </p:graphicFrame>
      <p:sp>
        <p:nvSpPr>
          <p:cNvPr id="21" name="Round Diagonal Corner Rectangle 20">
            <a:extLst>
              <a:ext uri="{FF2B5EF4-FFF2-40B4-BE49-F238E27FC236}">
                <a16:creationId xmlns:a16="http://schemas.microsoft.com/office/drawing/2014/main" id="{02FF7C61-5889-014E-A200-83B321531DD7}"/>
              </a:ext>
              <a:ext uri="{C183D7F6-B498-43B3-948B-1728B52AA6E4}">
                <adec:decorative xmlns:adec="http://schemas.microsoft.com/office/drawing/2017/decorative" val="1"/>
              </a:ext>
            </a:extLst>
          </p:cNvPr>
          <p:cNvSpPr/>
          <p:nvPr/>
        </p:nvSpPr>
        <p:spPr>
          <a:xfrm rot="16200000">
            <a:off x="-120599" y="5666910"/>
            <a:ext cx="1126254" cy="41124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3" name="Google Shape;187;p2">
            <a:extLst>
              <a:ext uri="{FF2B5EF4-FFF2-40B4-BE49-F238E27FC236}">
                <a16:creationId xmlns:a16="http://schemas.microsoft.com/office/drawing/2014/main" id="{637971F6-B1B7-A64D-BA50-C97F2DEE90C7}"/>
              </a:ext>
            </a:extLst>
          </p:cNvPr>
          <p:cNvSpPr txBox="1"/>
          <p:nvPr/>
        </p:nvSpPr>
        <p:spPr>
          <a:xfrm rot="16200000">
            <a:off x="-64321" y="5718663"/>
            <a:ext cx="1013698" cy="307736"/>
          </a:xfrm>
          <a:prstGeom prst="rect">
            <a:avLst/>
          </a:prstGeom>
          <a:solidFill>
            <a:schemeClr val="accent1"/>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sz="1400" b="0" i="0" u="none" strike="noStrike" kern="1200" cap="none" spc="0" normalizeH="0" baseline="0" noProof="0" dirty="0">
              <a:ln>
                <a:noFill/>
              </a:ln>
              <a:solidFill>
                <a:schemeClr val="bg1"/>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55" name="Google Shape;188;p2">
            <a:extLst>
              <a:ext uri="{FF2B5EF4-FFF2-40B4-BE49-F238E27FC236}">
                <a16:creationId xmlns:a16="http://schemas.microsoft.com/office/drawing/2014/main" id="{C8ABB4AB-0B72-794F-BE18-FF28BD9BDE44}"/>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429219103"/>
              </p:ext>
            </p:extLst>
          </p:nvPr>
        </p:nvGraphicFramePr>
        <p:xfrm>
          <a:off x="817034" y="5179479"/>
          <a:ext cx="6437376" cy="330102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330543124"/>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Accounting I</a:t>
                      </a:r>
                    </a:p>
                    <a:p>
                      <a:pPr marL="0" marR="0" lvl="0" indent="0" algn="l" rtl="0">
                        <a:spcBef>
                          <a:spcPts val="0"/>
                        </a:spcBef>
                        <a:spcAft>
                          <a:spcPts val="0"/>
                        </a:spcAft>
                        <a:buClr>
                          <a:schemeClr val="dk1"/>
                        </a:buClr>
                        <a:buSzPts val="1000"/>
                        <a:buFont typeface="Calibri"/>
                        <a:buNone/>
                      </a:pPr>
                      <a:r>
                        <a:rPr kumimoji="0" lang="en-US" sz="10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13016600 (1 credit)</a:t>
                      </a:r>
                      <a:endParaRPr kumimoji="0" lang="en-US" sz="10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Business, Marketing, and Finance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0208445"/>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Banking and Financial Services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13016300 (0.5 credit)</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Business, Marketing, and Finance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Financial Mathematics</a:t>
                      </a:r>
                      <a:r>
                        <a:rPr lang="en-US" sz="1100" b="1" i="0" u="none" strike="noStrike" cap="none" dirty="0">
                          <a:solidFill>
                            <a:schemeClr val="tx1"/>
                          </a:solidFill>
                          <a:latin typeface="Calibri" panose="020F0502020204030204" pitchFamily="34" charset="0"/>
                          <a:ea typeface="Open Sans Semibold" panose="020B0606030504020204" pitchFamily="34" charset="0"/>
                          <a:cs typeface="Calibri" panose="020F0502020204030204" pitchFamily="34" charset="0"/>
                          <a:sym typeface="Calibri"/>
                        </a:rPr>
                        <a:t>*</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13018000 (1 credit)</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l</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None</a:t>
                      </a:r>
                      <a:endPar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endParaRP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2895504"/>
                  </a:ext>
                </a:extLst>
              </a:tr>
              <a:tr h="0">
                <a:tc>
                  <a:txBody>
                    <a:bodyPr/>
                    <a:lstStyle/>
                    <a:p>
                      <a:pPr marL="0" marR="0" lvl="0" indent="0" algn="l" rtl="0">
                        <a:spcBef>
                          <a:spcPts val="0"/>
                        </a:spcBef>
                        <a:spcAft>
                          <a:spcPts val="0"/>
                        </a:spcAft>
                        <a:buClr>
                          <a:schemeClr val="dk1"/>
                        </a:buClr>
                        <a:buSzPts val="1000"/>
                        <a:buFont typeface="Calibri"/>
                        <a:buNone/>
                      </a:pPr>
                      <a:r>
                        <a:rPr lang="en-US" sz="11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Entrepreneurship I*</a:t>
                      </a:r>
                    </a:p>
                    <a:p>
                      <a:pPr marL="0" marR="0" lvl="0" indent="0" algn="l" rtl="0">
                        <a:spcBef>
                          <a:spcPts val="0"/>
                        </a:spcBef>
                        <a:spcAft>
                          <a:spcPts val="0"/>
                        </a:spcAft>
                        <a:buClr>
                          <a:schemeClr val="dk1"/>
                        </a:buClr>
                        <a:buSzPts val="1000"/>
                        <a:buFont typeface="Calibri"/>
                        <a:buNone/>
                      </a:pPr>
                      <a:r>
                        <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13011101 (1 credit)</a:t>
                      </a: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Corequisites: </a:t>
                      </a:r>
                      <a:r>
                        <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Business, Marketing, and Finance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75451961"/>
                  </a:ext>
                </a:extLst>
              </a:tr>
            </a:tbl>
          </a:graphicData>
        </a:graphic>
      </p:graphicFrame>
      <p:sp>
        <p:nvSpPr>
          <p:cNvPr id="72" name="TextBox 71">
            <a:extLst>
              <a:ext uri="{FF2B5EF4-FFF2-40B4-BE49-F238E27FC236}">
                <a16:creationId xmlns:a16="http://schemas.microsoft.com/office/drawing/2014/main" id="{71D09B68-BDB8-5C46-B0D4-323B0D03553B}"/>
              </a:ext>
            </a:extLst>
          </p:cNvPr>
          <p:cNvSpPr txBox="1"/>
          <p:nvPr/>
        </p:nvSpPr>
        <p:spPr>
          <a:xfrm>
            <a:off x="734522" y="8471003"/>
            <a:ext cx="6433444" cy="220573"/>
          </a:xfrm>
          <a:prstGeom prst="rect">
            <a:avLst/>
          </a:prstGeom>
          <a:noFill/>
        </p:spPr>
        <p:txBody>
          <a:bodyPr wrap="square" rtlCol="0">
            <a:spAutoFit/>
          </a:bodyPr>
          <a:lstStyle/>
          <a:p>
            <a:pPr>
              <a:lnSpc>
                <a:spcPts val="960"/>
              </a:lnSpc>
              <a:defRPr/>
            </a:pPr>
            <a:r>
              <a:rPr lang="en-US" sz="800" i="1"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49" name="Google Shape;195;p2">
            <a:extLst>
              <a:ext uri="{FF2B5EF4-FFF2-40B4-BE49-F238E27FC236}">
                <a16:creationId xmlns:a16="http://schemas.microsoft.com/office/drawing/2014/main" id="{BC6C6DF9-C4EA-4400-E4D8-C140EEA9FF05}"/>
              </a:ext>
              <a:ext uri="{C183D7F6-B498-43B3-948B-1728B52AA6E4}">
                <adec:decorative xmlns:adec="http://schemas.microsoft.com/office/drawing/2017/decorative" val="0"/>
              </a:ext>
            </a:extLst>
          </p:cNvPr>
          <p:cNvSpPr txBox="1"/>
          <p:nvPr/>
        </p:nvSpPr>
        <p:spPr>
          <a:xfrm>
            <a:off x="-996" y="9232814"/>
            <a:ext cx="7773396"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Business, Marketing, and Finance </a:t>
            </a:r>
            <a:r>
              <a:rPr lang="en-US" sz="900"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career c</a:t>
            </a:r>
            <a:r>
              <a:rPr kumimoji="0" lang="en-US" sz="900" i="0" u="none" strike="noStrike" kern="1200" cap="none" spc="0" normalizeH="0" baseline="0" noProof="0" dirty="0">
                <a:ln>
                  <a:noFill/>
                </a:ln>
                <a:solidFill>
                  <a:schemeClr val="accent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luster</a:t>
            </a:r>
            <a:r>
              <a:rPr kumimoji="0" lang="en-US" sz="90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87050" y="9576669"/>
            <a:ext cx="705086" cy="352543"/>
          </a:xfrm>
          <a:prstGeom prst="rect">
            <a:avLst/>
          </a:prstGeom>
          <a:noFill/>
          <a:ln>
            <a:noFill/>
          </a:ln>
        </p:spPr>
      </p:pic>
      <p:grpSp>
        <p:nvGrpSpPr>
          <p:cNvPr id="50" name="Group 49">
            <a:extLst>
              <a:ext uri="{FF2B5EF4-FFF2-40B4-BE49-F238E27FC236}">
                <a16:creationId xmlns:a16="http://schemas.microsoft.com/office/drawing/2014/main" id="{92A3D02A-2BA9-21FF-B9AD-72BE8A4B297B}"/>
              </a:ext>
              <a:ext uri="{C183D7F6-B498-43B3-948B-1728B52AA6E4}">
                <adec:decorative xmlns:adec="http://schemas.microsoft.com/office/drawing/2017/decorative" val="1"/>
              </a:ext>
            </a:extLst>
          </p:cNvPr>
          <p:cNvGrpSpPr/>
          <p:nvPr/>
        </p:nvGrpSpPr>
        <p:grpSpPr>
          <a:xfrm>
            <a:off x="5047290" y="7723782"/>
            <a:ext cx="1931553" cy="738808"/>
            <a:chOff x="5487044" y="4214192"/>
            <a:chExt cx="1931553" cy="738808"/>
          </a:xfrm>
        </p:grpSpPr>
        <p:pic>
          <p:nvPicPr>
            <p:cNvPr id="51" name="Google Shape;90;p1" descr="Agriculture, Food and Natural Resources">
              <a:extLst>
                <a:ext uri="{FF2B5EF4-FFF2-40B4-BE49-F238E27FC236}">
                  <a16:creationId xmlns:a16="http://schemas.microsoft.com/office/drawing/2014/main" id="{7725C453-0C67-55CC-D7E5-74E52CA63A23}"/>
                </a:ext>
              </a:extLst>
            </p:cNvPr>
            <p:cNvPicPr preferRelativeResize="0"/>
            <p:nvPr/>
          </p:nvPicPr>
          <p:blipFill rotWithShape="1">
            <a:blip r:embed="rId7">
              <a:alphaModFix/>
            </a:blip>
            <a:srcRect/>
            <a:stretch/>
          </p:blipFill>
          <p:spPr>
            <a:xfrm>
              <a:off x="5487044" y="4215253"/>
              <a:ext cx="384048" cy="384048"/>
            </a:xfrm>
            <a:prstGeom prst="rect">
              <a:avLst/>
            </a:prstGeom>
            <a:noFill/>
            <a:ln>
              <a:noFill/>
            </a:ln>
          </p:spPr>
        </p:pic>
        <p:pic>
          <p:nvPicPr>
            <p:cNvPr id="52" name="Google Shape;91;p1" descr="Architecture and Construction">
              <a:extLst>
                <a:ext uri="{FF2B5EF4-FFF2-40B4-BE49-F238E27FC236}">
                  <a16:creationId xmlns:a16="http://schemas.microsoft.com/office/drawing/2014/main" id="{F6D227D5-7CEA-57F4-3773-29070152C9BD}"/>
                </a:ext>
              </a:extLst>
            </p:cNvPr>
            <p:cNvPicPr preferRelativeResize="0"/>
            <p:nvPr/>
          </p:nvPicPr>
          <p:blipFill rotWithShape="1">
            <a:blip r:embed="rId8">
              <a:alphaModFix/>
            </a:blip>
            <a:srcRect/>
            <a:stretch/>
          </p:blipFill>
          <p:spPr>
            <a:xfrm>
              <a:off x="5873245" y="4216097"/>
              <a:ext cx="384048" cy="384048"/>
            </a:xfrm>
            <a:prstGeom prst="rect">
              <a:avLst/>
            </a:prstGeom>
            <a:noFill/>
            <a:ln>
              <a:noFill/>
            </a:ln>
          </p:spPr>
        </p:pic>
        <p:pic>
          <p:nvPicPr>
            <p:cNvPr id="53" name="Google Shape;92;p1" descr="Arts, Audio Visual Technology and Communication">
              <a:extLst>
                <a:ext uri="{FF2B5EF4-FFF2-40B4-BE49-F238E27FC236}">
                  <a16:creationId xmlns:a16="http://schemas.microsoft.com/office/drawing/2014/main" id="{8B3DCE0E-C460-08CA-004E-AB27AE9783AF}"/>
                </a:ext>
              </a:extLst>
            </p:cNvPr>
            <p:cNvPicPr preferRelativeResize="0"/>
            <p:nvPr/>
          </p:nvPicPr>
          <p:blipFill rotWithShape="1">
            <a:blip r:embed="rId9">
              <a:alphaModFix/>
            </a:blip>
            <a:srcRect/>
            <a:stretch/>
          </p:blipFill>
          <p:spPr>
            <a:xfrm>
              <a:off x="6258336" y="4216097"/>
              <a:ext cx="384048" cy="384049"/>
            </a:xfrm>
            <a:prstGeom prst="rect">
              <a:avLst/>
            </a:prstGeom>
            <a:noFill/>
            <a:ln>
              <a:noFill/>
            </a:ln>
          </p:spPr>
        </p:pic>
        <p:pic>
          <p:nvPicPr>
            <p:cNvPr id="54" name="Google Shape;93;p1" descr="Business, Marketing and Finance">
              <a:extLst>
                <a:ext uri="{FF2B5EF4-FFF2-40B4-BE49-F238E27FC236}">
                  <a16:creationId xmlns:a16="http://schemas.microsoft.com/office/drawing/2014/main" id="{9B14A8F3-96ED-0371-1EC3-9D7E70065963}"/>
                </a:ext>
              </a:extLst>
            </p:cNvPr>
            <p:cNvPicPr preferRelativeResize="0"/>
            <p:nvPr/>
          </p:nvPicPr>
          <p:blipFill rotWithShape="1">
            <a:blip r:embed="rId10">
              <a:alphaModFix/>
            </a:blip>
            <a:srcRect/>
            <a:stretch/>
          </p:blipFill>
          <p:spPr>
            <a:xfrm>
              <a:off x="6642384" y="4214192"/>
              <a:ext cx="384048" cy="384049"/>
            </a:xfrm>
            <a:prstGeom prst="rect">
              <a:avLst/>
            </a:prstGeom>
            <a:noFill/>
            <a:ln>
              <a:noFill/>
            </a:ln>
          </p:spPr>
        </p:pic>
        <p:pic>
          <p:nvPicPr>
            <p:cNvPr id="56" name="Google Shape;96;p1" descr="Health Science">
              <a:extLst>
                <a:ext uri="{FF2B5EF4-FFF2-40B4-BE49-F238E27FC236}">
                  <a16:creationId xmlns:a16="http://schemas.microsoft.com/office/drawing/2014/main" id="{4DBC861F-01D7-CBBA-0819-29D19E1D8C3E}"/>
                </a:ext>
              </a:extLst>
            </p:cNvPr>
            <p:cNvPicPr preferRelativeResize="0"/>
            <p:nvPr/>
          </p:nvPicPr>
          <p:blipFill rotWithShape="1">
            <a:blip r:embed="rId11">
              <a:alphaModFix/>
            </a:blip>
            <a:srcRect/>
            <a:stretch/>
          </p:blipFill>
          <p:spPr>
            <a:xfrm>
              <a:off x="7026432" y="4214192"/>
              <a:ext cx="384048" cy="384049"/>
            </a:xfrm>
            <a:prstGeom prst="rect">
              <a:avLst/>
            </a:prstGeom>
            <a:noFill/>
            <a:ln>
              <a:noFill/>
            </a:ln>
          </p:spPr>
        </p:pic>
        <p:pic>
          <p:nvPicPr>
            <p:cNvPr id="57" name="Google Shape;97;p1" descr="Hospitality and Tourism">
              <a:extLst>
                <a:ext uri="{FF2B5EF4-FFF2-40B4-BE49-F238E27FC236}">
                  <a16:creationId xmlns:a16="http://schemas.microsoft.com/office/drawing/2014/main" id="{5CFF1120-6D83-112A-FEBA-B8CC3CB33F0F}"/>
                </a:ext>
              </a:extLst>
            </p:cNvPr>
            <p:cNvPicPr preferRelativeResize="0"/>
            <p:nvPr/>
          </p:nvPicPr>
          <p:blipFill rotWithShape="1">
            <a:blip r:embed="rId12">
              <a:alphaModFix/>
            </a:blip>
            <a:srcRect/>
            <a:stretch/>
          </p:blipFill>
          <p:spPr>
            <a:xfrm>
              <a:off x="5491659" y="4568952"/>
              <a:ext cx="384048" cy="384048"/>
            </a:xfrm>
            <a:prstGeom prst="rect">
              <a:avLst/>
            </a:prstGeom>
            <a:noFill/>
            <a:ln>
              <a:noFill/>
            </a:ln>
          </p:spPr>
        </p:pic>
        <p:pic>
          <p:nvPicPr>
            <p:cNvPr id="58" name="Google Shape;98;p1" descr="Human Services">
              <a:extLst>
                <a:ext uri="{FF2B5EF4-FFF2-40B4-BE49-F238E27FC236}">
                  <a16:creationId xmlns:a16="http://schemas.microsoft.com/office/drawing/2014/main" id="{F9232D18-3A19-B5AA-FCA6-F4C0FF7C05F9}"/>
                </a:ext>
              </a:extLst>
            </p:cNvPr>
            <p:cNvPicPr preferRelativeResize="0"/>
            <p:nvPr/>
          </p:nvPicPr>
          <p:blipFill rotWithShape="1">
            <a:blip r:embed="rId13">
              <a:alphaModFix/>
            </a:blip>
            <a:srcRect/>
            <a:stretch/>
          </p:blipFill>
          <p:spPr>
            <a:xfrm>
              <a:off x="5875707" y="4567601"/>
              <a:ext cx="384048" cy="384049"/>
            </a:xfrm>
            <a:prstGeom prst="rect">
              <a:avLst/>
            </a:prstGeom>
            <a:noFill/>
            <a:ln>
              <a:noFill/>
            </a:ln>
          </p:spPr>
        </p:pic>
        <p:pic>
          <p:nvPicPr>
            <p:cNvPr id="59" name="Google Shape;99;p1" descr="Information Technology">
              <a:extLst>
                <a:ext uri="{FF2B5EF4-FFF2-40B4-BE49-F238E27FC236}">
                  <a16:creationId xmlns:a16="http://schemas.microsoft.com/office/drawing/2014/main" id="{E43CCCF0-20FA-9B04-02E4-D5B039FC40D7}"/>
                </a:ext>
              </a:extLst>
            </p:cNvPr>
            <p:cNvPicPr preferRelativeResize="0"/>
            <p:nvPr/>
          </p:nvPicPr>
          <p:blipFill rotWithShape="1">
            <a:blip r:embed="rId14">
              <a:alphaModFix/>
            </a:blip>
            <a:srcRect/>
            <a:stretch/>
          </p:blipFill>
          <p:spPr>
            <a:xfrm>
              <a:off x="6262643" y="4568951"/>
              <a:ext cx="384048" cy="384049"/>
            </a:xfrm>
            <a:prstGeom prst="rect">
              <a:avLst/>
            </a:prstGeom>
            <a:noFill/>
            <a:ln>
              <a:noFill/>
            </a:ln>
          </p:spPr>
        </p:pic>
        <p:pic>
          <p:nvPicPr>
            <p:cNvPr id="60" name="Google Shape;101;p1" descr="Manufacturing">
              <a:extLst>
                <a:ext uri="{FF2B5EF4-FFF2-40B4-BE49-F238E27FC236}">
                  <a16:creationId xmlns:a16="http://schemas.microsoft.com/office/drawing/2014/main" id="{5FEBB3FE-78E4-9452-E6DB-6E1F4C027160}"/>
                </a:ext>
              </a:extLst>
            </p:cNvPr>
            <p:cNvPicPr preferRelativeResize="0"/>
            <p:nvPr/>
          </p:nvPicPr>
          <p:blipFill rotWithShape="1">
            <a:blip r:embed="rId15">
              <a:alphaModFix/>
            </a:blip>
            <a:srcRect/>
            <a:stretch/>
          </p:blipFill>
          <p:spPr>
            <a:xfrm>
              <a:off x="6650501" y="4567020"/>
              <a:ext cx="384048" cy="384049"/>
            </a:xfrm>
            <a:prstGeom prst="rect">
              <a:avLst/>
            </a:prstGeom>
            <a:noFill/>
            <a:ln>
              <a:noFill/>
            </a:ln>
          </p:spPr>
        </p:pic>
        <p:pic>
          <p:nvPicPr>
            <p:cNvPr id="61" name="Google Shape;102;p1" descr="Transportation, Distribution and Logistics">
              <a:extLst>
                <a:ext uri="{FF2B5EF4-FFF2-40B4-BE49-F238E27FC236}">
                  <a16:creationId xmlns:a16="http://schemas.microsoft.com/office/drawing/2014/main" id="{1B2109E1-19ED-27C0-D34C-15C91A9BD4D6}"/>
                </a:ext>
              </a:extLst>
            </p:cNvPr>
            <p:cNvPicPr preferRelativeResize="0"/>
            <p:nvPr/>
          </p:nvPicPr>
          <p:blipFill rotWithShape="1">
            <a:blip r:embed="rId16">
              <a:alphaModFix/>
            </a:blip>
            <a:srcRect/>
            <a:stretch/>
          </p:blipFill>
          <p:spPr>
            <a:xfrm>
              <a:off x="7034549" y="4567020"/>
              <a:ext cx="384048" cy="384049"/>
            </a:xfrm>
            <a:prstGeom prst="rect">
              <a:avLst/>
            </a:prstGeom>
            <a:noFill/>
            <a:ln>
              <a:noFill/>
            </a:ln>
          </p:spPr>
        </p:pic>
      </p:grpSp>
      <p:sp>
        <p:nvSpPr>
          <p:cNvPr id="36" name="TextBox 35">
            <a:extLst>
              <a:ext uri="{FF2B5EF4-FFF2-40B4-BE49-F238E27FC236}">
                <a16:creationId xmlns:a16="http://schemas.microsoft.com/office/drawing/2014/main" id="{1370A37E-2852-6941-A136-3B819AE311F0}"/>
              </a:ext>
            </a:extLst>
          </p:cNvPr>
          <p:cNvSpPr txBox="1"/>
          <p:nvPr/>
        </p:nvSpPr>
        <p:spPr>
          <a:xfrm>
            <a:off x="1068698" y="9576669"/>
            <a:ext cx="6185711"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1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pic>
        <p:nvPicPr>
          <p:cNvPr id="7" name="Google Shape;97;p1">
            <a:extLst>
              <a:ext uri="{FF2B5EF4-FFF2-40B4-BE49-F238E27FC236}">
                <a16:creationId xmlns:a16="http://schemas.microsoft.com/office/drawing/2014/main" id="{470C98DA-DE02-DAA8-8458-1D98204CB8A7}"/>
              </a:ext>
              <a:ext uri="{C183D7F6-B498-43B3-948B-1728B52AA6E4}">
                <adec:decorative xmlns:adec="http://schemas.microsoft.com/office/drawing/2017/decorative" val="1"/>
              </a:ext>
            </a:extLst>
          </p:cNvPr>
          <p:cNvPicPr preferRelativeResize="0"/>
          <p:nvPr/>
        </p:nvPicPr>
        <p:blipFill rotWithShape="1">
          <a:blip r:embed="rId12">
            <a:alphaModFix/>
          </a:blip>
          <a:srcRect/>
          <a:stretch/>
        </p:blipFill>
        <p:spPr>
          <a:xfrm>
            <a:off x="6013576" y="2008240"/>
            <a:ext cx="438912" cy="438912"/>
          </a:xfrm>
          <a:prstGeom prst="rect">
            <a:avLst/>
          </a:prstGeom>
          <a:noFill/>
          <a:ln>
            <a:noFill/>
          </a:ln>
        </p:spPr>
      </p:pic>
      <p:pic>
        <p:nvPicPr>
          <p:cNvPr id="8" name="Google Shape;93;p1">
            <a:extLst>
              <a:ext uri="{FF2B5EF4-FFF2-40B4-BE49-F238E27FC236}">
                <a16:creationId xmlns:a16="http://schemas.microsoft.com/office/drawing/2014/main" id="{BEA9D79B-37F2-52BC-04B2-5BB4651AFC2C}"/>
              </a:ext>
              <a:ext uri="{C183D7F6-B498-43B3-948B-1728B52AA6E4}">
                <adec:decorative xmlns:adec="http://schemas.microsoft.com/office/drawing/2017/decorative" val="1"/>
              </a:ext>
            </a:extLst>
          </p:cNvPr>
          <p:cNvPicPr preferRelativeResize="0"/>
          <p:nvPr/>
        </p:nvPicPr>
        <p:blipFill rotWithShape="1">
          <a:blip r:embed="rId10">
            <a:alphaModFix/>
          </a:blip>
          <a:srcRect/>
          <a:stretch/>
        </p:blipFill>
        <p:spPr>
          <a:xfrm>
            <a:off x="5791150" y="4471189"/>
            <a:ext cx="438912" cy="438912"/>
          </a:xfrm>
          <a:prstGeom prst="rect">
            <a:avLst/>
          </a:prstGeom>
          <a:noFill/>
          <a:ln>
            <a:noFill/>
          </a:ln>
        </p:spPr>
      </p:pic>
      <p:pic>
        <p:nvPicPr>
          <p:cNvPr id="11" name="Google Shape;93;p1">
            <a:extLst>
              <a:ext uri="{FF2B5EF4-FFF2-40B4-BE49-F238E27FC236}">
                <a16:creationId xmlns:a16="http://schemas.microsoft.com/office/drawing/2014/main" id="{F73AA2B3-0A19-8898-E9B4-AA69D6A52E21}"/>
              </a:ext>
              <a:ext uri="{C183D7F6-B498-43B3-948B-1728B52AA6E4}">
                <adec:decorative xmlns:adec="http://schemas.microsoft.com/office/drawing/2017/decorative" val="1"/>
              </a:ext>
            </a:extLst>
          </p:cNvPr>
          <p:cNvPicPr preferRelativeResize="0"/>
          <p:nvPr/>
        </p:nvPicPr>
        <p:blipFill rotWithShape="1">
          <a:blip r:embed="rId10">
            <a:alphaModFix/>
          </a:blip>
          <a:srcRect/>
          <a:stretch/>
        </p:blipFill>
        <p:spPr>
          <a:xfrm>
            <a:off x="5571876" y="3629999"/>
            <a:ext cx="438912" cy="438912"/>
          </a:xfrm>
          <a:prstGeom prst="rect">
            <a:avLst/>
          </a:prstGeom>
          <a:noFill/>
          <a:ln>
            <a:noFill/>
          </a:ln>
        </p:spPr>
      </p:pic>
      <p:pic>
        <p:nvPicPr>
          <p:cNvPr id="13" name="Google Shape;96;p1">
            <a:extLst>
              <a:ext uri="{FF2B5EF4-FFF2-40B4-BE49-F238E27FC236}">
                <a16:creationId xmlns:a16="http://schemas.microsoft.com/office/drawing/2014/main" id="{104F3360-7517-F7B0-7C8C-A08F5E97B9D6}"/>
              </a:ext>
              <a:ext uri="{C183D7F6-B498-43B3-948B-1728B52AA6E4}">
                <adec:decorative xmlns:adec="http://schemas.microsoft.com/office/drawing/2017/decorative" val="1"/>
              </a:ext>
            </a:extLst>
          </p:cNvPr>
          <p:cNvPicPr preferRelativeResize="0"/>
          <p:nvPr/>
        </p:nvPicPr>
        <p:blipFill rotWithShape="1">
          <a:blip r:embed="rId11">
            <a:alphaModFix/>
          </a:blip>
          <a:srcRect/>
          <a:stretch/>
        </p:blipFill>
        <p:spPr>
          <a:xfrm>
            <a:off x="6010606" y="3631035"/>
            <a:ext cx="438912" cy="438912"/>
          </a:xfrm>
          <a:prstGeom prst="rect">
            <a:avLst/>
          </a:prstGeom>
          <a:noFill/>
          <a:ln>
            <a:noFill/>
          </a:ln>
        </p:spPr>
      </p:pic>
      <p:pic>
        <p:nvPicPr>
          <p:cNvPr id="31" name="Google Shape;93;p1">
            <a:extLst>
              <a:ext uri="{FF2B5EF4-FFF2-40B4-BE49-F238E27FC236}">
                <a16:creationId xmlns:a16="http://schemas.microsoft.com/office/drawing/2014/main" id="{6D28C43E-F1F3-090E-DDDF-6F23C3B8B85F}"/>
              </a:ext>
              <a:ext uri="{C183D7F6-B498-43B3-948B-1728B52AA6E4}">
                <adec:decorative xmlns:adec="http://schemas.microsoft.com/office/drawing/2017/decorative" val="1"/>
              </a:ext>
            </a:extLst>
          </p:cNvPr>
          <p:cNvPicPr preferRelativeResize="0"/>
          <p:nvPr/>
        </p:nvPicPr>
        <p:blipFill rotWithShape="1">
          <a:blip r:embed="rId10">
            <a:alphaModFix/>
          </a:blip>
          <a:srcRect/>
          <a:stretch/>
        </p:blipFill>
        <p:spPr>
          <a:xfrm>
            <a:off x="5575027" y="2004430"/>
            <a:ext cx="438912" cy="438912"/>
          </a:xfrm>
          <a:prstGeom prst="rect">
            <a:avLst/>
          </a:prstGeom>
          <a:noFill/>
          <a:ln>
            <a:noFill/>
          </a:ln>
        </p:spPr>
      </p:pic>
      <p:pic>
        <p:nvPicPr>
          <p:cNvPr id="42" name="Google Shape;93;p1">
            <a:extLst>
              <a:ext uri="{FF2B5EF4-FFF2-40B4-BE49-F238E27FC236}">
                <a16:creationId xmlns:a16="http://schemas.microsoft.com/office/drawing/2014/main" id="{F20C7F87-7F92-D307-08C5-BF9C6A55DA67}"/>
              </a:ext>
              <a:ext uri="{C183D7F6-B498-43B3-948B-1728B52AA6E4}">
                <adec:decorative xmlns:adec="http://schemas.microsoft.com/office/drawing/2017/decorative" val="1"/>
              </a:ext>
            </a:extLst>
          </p:cNvPr>
          <p:cNvPicPr preferRelativeResize="0"/>
          <p:nvPr/>
        </p:nvPicPr>
        <p:blipFill rotWithShape="1">
          <a:blip r:embed="rId10">
            <a:alphaModFix/>
          </a:blip>
          <a:srcRect/>
          <a:stretch/>
        </p:blipFill>
        <p:spPr>
          <a:xfrm>
            <a:off x="5574664" y="2733704"/>
            <a:ext cx="438912" cy="438912"/>
          </a:xfrm>
          <a:prstGeom prst="rect">
            <a:avLst/>
          </a:prstGeom>
          <a:noFill/>
          <a:ln>
            <a:noFill/>
          </a:ln>
        </p:spPr>
      </p:pic>
      <p:pic>
        <p:nvPicPr>
          <p:cNvPr id="44" name="Google Shape;96;p1">
            <a:extLst>
              <a:ext uri="{FF2B5EF4-FFF2-40B4-BE49-F238E27FC236}">
                <a16:creationId xmlns:a16="http://schemas.microsoft.com/office/drawing/2014/main" id="{20CC9146-506F-F1AC-B350-4BA14FC06EFB}"/>
              </a:ext>
              <a:ext uri="{C183D7F6-B498-43B3-948B-1728B52AA6E4}">
                <adec:decorative xmlns:adec="http://schemas.microsoft.com/office/drawing/2017/decorative" val="1"/>
              </a:ext>
            </a:extLst>
          </p:cNvPr>
          <p:cNvPicPr preferRelativeResize="0"/>
          <p:nvPr/>
        </p:nvPicPr>
        <p:blipFill rotWithShape="1">
          <a:blip r:embed="rId11">
            <a:alphaModFix/>
          </a:blip>
          <a:srcRect/>
          <a:stretch/>
        </p:blipFill>
        <p:spPr>
          <a:xfrm>
            <a:off x="6013939" y="2735488"/>
            <a:ext cx="438912" cy="438912"/>
          </a:xfrm>
          <a:prstGeom prst="rect">
            <a:avLst/>
          </a:prstGeom>
          <a:noFill/>
          <a:ln>
            <a:noFill/>
          </a:ln>
        </p:spPr>
      </p:pic>
      <p:pic>
        <p:nvPicPr>
          <p:cNvPr id="62" name="Google Shape;93;p1">
            <a:extLst>
              <a:ext uri="{FF2B5EF4-FFF2-40B4-BE49-F238E27FC236}">
                <a16:creationId xmlns:a16="http://schemas.microsoft.com/office/drawing/2014/main" id="{D636D4D7-215E-8273-69E3-432725757A61}"/>
              </a:ext>
              <a:ext uri="{C183D7F6-B498-43B3-948B-1728B52AA6E4}">
                <adec:decorative xmlns:adec="http://schemas.microsoft.com/office/drawing/2017/decorative" val="1"/>
              </a:ext>
            </a:extLst>
          </p:cNvPr>
          <p:cNvPicPr preferRelativeResize="0"/>
          <p:nvPr/>
        </p:nvPicPr>
        <p:blipFill rotWithShape="1">
          <a:blip r:embed="rId10">
            <a:alphaModFix/>
          </a:blip>
          <a:srcRect/>
          <a:stretch/>
        </p:blipFill>
        <p:spPr>
          <a:xfrm>
            <a:off x="5794483" y="5678403"/>
            <a:ext cx="438912" cy="438912"/>
          </a:xfrm>
          <a:prstGeom prst="rect">
            <a:avLst/>
          </a:prstGeom>
          <a:noFill/>
          <a:ln>
            <a:noFill/>
          </a:ln>
        </p:spPr>
      </p:pic>
      <p:pic>
        <p:nvPicPr>
          <p:cNvPr id="63" name="Google Shape;93;p1">
            <a:extLst>
              <a:ext uri="{FF2B5EF4-FFF2-40B4-BE49-F238E27FC236}">
                <a16:creationId xmlns:a16="http://schemas.microsoft.com/office/drawing/2014/main" id="{4E48B362-1149-9C1D-27F0-D17B53C0F5BC}"/>
              </a:ext>
              <a:ext uri="{C183D7F6-B498-43B3-948B-1728B52AA6E4}">
                <adec:decorative xmlns:adec="http://schemas.microsoft.com/office/drawing/2017/decorative" val="1"/>
              </a:ext>
            </a:extLst>
          </p:cNvPr>
          <p:cNvPicPr preferRelativeResize="0"/>
          <p:nvPr/>
        </p:nvPicPr>
        <p:blipFill rotWithShape="1">
          <a:blip r:embed="rId10">
            <a:alphaModFix/>
          </a:blip>
          <a:srcRect/>
          <a:stretch/>
        </p:blipFill>
        <p:spPr>
          <a:xfrm>
            <a:off x="5794483" y="6438304"/>
            <a:ext cx="438912" cy="438912"/>
          </a:xfrm>
          <a:prstGeom prst="rect">
            <a:avLst/>
          </a:prstGeom>
          <a:noFill/>
          <a:ln>
            <a:noFill/>
          </a:ln>
        </p:spPr>
      </p:pic>
      <p:pic>
        <p:nvPicPr>
          <p:cNvPr id="64" name="Google Shape;93;p1">
            <a:extLst>
              <a:ext uri="{FF2B5EF4-FFF2-40B4-BE49-F238E27FC236}">
                <a16:creationId xmlns:a16="http://schemas.microsoft.com/office/drawing/2014/main" id="{BC21DCE6-2386-86CB-FC96-595D60B148AE}"/>
              </a:ext>
              <a:ext uri="{C183D7F6-B498-43B3-948B-1728B52AA6E4}">
                <adec:decorative xmlns:adec="http://schemas.microsoft.com/office/drawing/2017/decorative" val="1"/>
              </a:ext>
            </a:extLst>
          </p:cNvPr>
          <p:cNvPicPr preferRelativeResize="0"/>
          <p:nvPr/>
        </p:nvPicPr>
        <p:blipFill rotWithShape="1">
          <a:blip r:embed="rId10">
            <a:alphaModFix/>
          </a:blip>
          <a:srcRect/>
          <a:stretch/>
        </p:blipFill>
        <p:spPr>
          <a:xfrm>
            <a:off x="5794718" y="7169343"/>
            <a:ext cx="438912" cy="438912"/>
          </a:xfrm>
          <a:prstGeom prst="rect">
            <a:avLst/>
          </a:prstGeom>
          <a:noFill/>
          <a:ln>
            <a:noFill/>
          </a:ln>
        </p:spPr>
      </p:pic>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solidFill>
                  <a:schemeClr val="bg1"/>
                </a:solidFill>
                <a:latin typeface="Calibri" panose="020F0502020204030204" pitchFamily="34" charset="0"/>
                <a:ea typeface="Open Sans Semibold" panose="020B0606030504020204" pitchFamily="34" charset="0"/>
                <a:cs typeface="Calibri" panose="020F0502020204030204" pitchFamily="34" charset="0"/>
              </a:rPr>
              <a:t>Accounting and Financial Services</a:t>
            </a:r>
          </a:p>
        </p:txBody>
      </p:sp>
    </p:spTree>
    <p:extLst>
      <p:ext uri="{BB962C8B-B14F-4D97-AF65-F5344CB8AC3E}">
        <p14:creationId xmlns:p14="http://schemas.microsoft.com/office/powerpoint/2010/main" val="13418437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700" b="1" i="1" kern="1200" dirty="0">
                <a:solidFill>
                  <a:schemeClr val="bg1"/>
                </a:solidFill>
                <a:effectLst/>
                <a:latin typeface="+mj-lt"/>
                <a:ea typeface="+mj-ea"/>
                <a:cs typeface="+mj-cs"/>
              </a:rPr>
              <a:t>Accounting and Financial Services </a:t>
            </a:r>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3</a:t>
            </a:r>
            <a:endParaRPr lang="en-US" sz="700" dirty="0">
              <a:solidFill>
                <a:schemeClr val="bg1"/>
              </a:solidFill>
            </a:endParaRPr>
          </a:p>
        </p:txBody>
      </p:sp>
      <p:sp>
        <p:nvSpPr>
          <p:cNvPr id="39" name="TextBox 38">
            <a:extLst>
              <a:ext uri="{FF2B5EF4-FFF2-40B4-BE49-F238E27FC236}">
                <a16:creationId xmlns:a16="http://schemas.microsoft.com/office/drawing/2014/main" id="{0D82E2C1-5515-FC4E-B6F2-EB16D6F05320}"/>
              </a:ext>
            </a:extLst>
          </p:cNvPr>
          <p:cNvSpPr txBox="1"/>
          <p:nvPr/>
        </p:nvSpPr>
        <p:spPr>
          <a:xfrm>
            <a:off x="1364160" y="122977"/>
            <a:ext cx="6392254" cy="400110"/>
          </a:xfrm>
          <a:prstGeom prst="rect">
            <a:avLst/>
          </a:prstGeom>
          <a:noFill/>
        </p:spPr>
        <p:txBody>
          <a:bodyPr wrap="square" rtlCol="0">
            <a:spAutoFit/>
          </a:bodyPr>
          <a:lstStyle/>
          <a:p>
            <a:pPr lvl="0">
              <a:spcAft>
                <a:spcPts val="300"/>
              </a:spcAft>
              <a:defRPr/>
            </a:pPr>
            <a:r>
              <a:rPr lang="en-US" sz="2000" b="1" dirty="0">
                <a:solidFill>
                  <a:schemeClr val="accent1"/>
                </a:solidFill>
                <a:latin typeface="Calibri" panose="020F0502020204030204" pitchFamily="34" charset="0"/>
                <a:ea typeface="Open Sans Condensed Condensed" pitchFamily="2" charset="0"/>
                <a:cs typeface="Calibri" panose="020F0502020204030204" pitchFamily="34" charset="0"/>
              </a:rPr>
              <a:t>Business, Marketing, and Finance Career Cluster</a:t>
            </a:r>
          </a:p>
        </p:txBody>
      </p:sp>
      <p:sp>
        <p:nvSpPr>
          <p:cNvPr id="41" name="TextBox 40">
            <a:extLst>
              <a:ext uri="{FF2B5EF4-FFF2-40B4-BE49-F238E27FC236}">
                <a16:creationId xmlns:a16="http://schemas.microsoft.com/office/drawing/2014/main" id="{016FFF59-FA5E-994D-8DE3-7298E5ADA69E}"/>
              </a:ext>
            </a:extLst>
          </p:cNvPr>
          <p:cNvSpPr txBox="1"/>
          <p:nvPr/>
        </p:nvSpPr>
        <p:spPr>
          <a:xfrm>
            <a:off x="1377495" y="482143"/>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kumimoji="0" lang="en-US" sz="1700" b="1" i="1" u="none" strike="noStrike" kern="1200" cap="none" spc="0" normalizeH="0" baseline="0" noProof="0" dirty="0">
                <a:ln>
                  <a:noFill/>
                </a:ln>
                <a:solidFill>
                  <a:schemeClr val="accent1"/>
                </a:solidFill>
                <a:effectLst/>
                <a:uLnTx/>
                <a:uFillTx/>
                <a:latin typeface="Calibri" panose="020F0502020204030204" pitchFamily="34" charset="0"/>
                <a:ea typeface="Open Sans Semibold" panose="020B0606030504020204" pitchFamily="34" charset="0"/>
                <a:cs typeface="Calibri" panose="020F0502020204030204" pitchFamily="34" charset="0"/>
              </a:rPr>
              <a:t>Accounting and Financial Services </a:t>
            </a:r>
          </a:p>
        </p:txBody>
      </p:sp>
      <p:sp>
        <p:nvSpPr>
          <p:cNvPr id="2" name="TextBox 1">
            <a:extLst>
              <a:ext uri="{FF2B5EF4-FFF2-40B4-BE49-F238E27FC236}">
                <a16:creationId xmlns:a16="http://schemas.microsoft.com/office/drawing/2014/main" id="{53CAAE19-98A7-CE4E-903C-01D19008C594}"/>
              </a:ext>
            </a:extLst>
          </p:cNvPr>
          <p:cNvSpPr txBox="1"/>
          <p:nvPr/>
        </p:nvSpPr>
        <p:spPr>
          <a:xfrm>
            <a:off x="-996" y="1115864"/>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chemeClr val="accent5"/>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b="0" i="0" u="none" strike="noStrike" kern="1200" cap="none" spc="0" normalizeH="0" baseline="0" noProof="0" dirty="0">
              <a:ln>
                <a:noFill/>
              </a:ln>
              <a:solidFill>
                <a:schemeClr val="accent5"/>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27" name="Round Diagonal Corner Rectangle 26">
            <a:extLst>
              <a:ext uri="{FF2B5EF4-FFF2-40B4-BE49-F238E27FC236}">
                <a16:creationId xmlns:a16="http://schemas.microsoft.com/office/drawing/2014/main" id="{D61A33BC-C4A5-9F44-BE5C-2240AF40DE49}"/>
              </a:ext>
              <a:ext uri="{C183D7F6-B498-43B3-948B-1728B52AA6E4}">
                <adec:decorative xmlns:adec="http://schemas.microsoft.com/office/drawing/2017/decorative" val="1"/>
              </a:ext>
            </a:extLst>
          </p:cNvPr>
          <p:cNvSpPr/>
          <p:nvPr/>
        </p:nvSpPr>
        <p:spPr>
          <a:xfrm rot="16200000">
            <a:off x="-126314" y="2101961"/>
            <a:ext cx="1126254" cy="411242"/>
          </a:xfrm>
          <a:prstGeom prst="round2DiagRect">
            <a:avLst/>
          </a:prstGeom>
          <a:solidFill>
            <a:srgbClr val="363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8" name="Google Shape;187;p2">
            <a:extLst>
              <a:ext uri="{FF2B5EF4-FFF2-40B4-BE49-F238E27FC236}">
                <a16:creationId xmlns:a16="http://schemas.microsoft.com/office/drawing/2014/main" id="{09098AEF-70D1-2C49-8103-522CAEFD3794}"/>
              </a:ext>
            </a:extLst>
          </p:cNvPr>
          <p:cNvSpPr txBox="1"/>
          <p:nvPr/>
        </p:nvSpPr>
        <p:spPr>
          <a:xfrm rot="16200000">
            <a:off x="-70036" y="2153714"/>
            <a:ext cx="1013698" cy="307736"/>
          </a:xfrm>
          <a:prstGeom prst="rect">
            <a:avLst/>
          </a:prstGeom>
          <a:solidFill>
            <a:srgbClr val="363534"/>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5" name="Google Shape;188;p2">
            <a:extLst>
              <a:ext uri="{FF2B5EF4-FFF2-40B4-BE49-F238E27FC236}">
                <a16:creationId xmlns:a16="http://schemas.microsoft.com/office/drawing/2014/main" id="{3DABB247-8273-DA47-B49C-F888A0F5F1DA}"/>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692978042"/>
              </p:ext>
            </p:extLst>
          </p:nvPr>
        </p:nvGraphicFramePr>
        <p:xfrm>
          <a:off x="817544" y="1581687"/>
          <a:ext cx="6437376" cy="238661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4271131778"/>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u="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extLst>
                  <a:ext uri="{0D108BD9-81ED-4DB2-BD59-A6C34878D82A}">
                    <a16:rowId xmlns:a16="http://schemas.microsoft.com/office/drawing/2014/main" val="10000"/>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Accounting II</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13016700 (1 credit)</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Accounting I</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u="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5881745"/>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Insurance Operations</a:t>
                      </a:r>
                      <a:r>
                        <a:rPr lang="en-US" sz="1100" b="1" i="0" u="none" strike="noStrike" cap="none" dirty="0">
                          <a:solidFill>
                            <a:schemeClr val="tx1"/>
                          </a:solidFill>
                          <a:latin typeface="Calibri" panose="020F0502020204030204" pitchFamily="34" charset="0"/>
                          <a:ea typeface="Open Sans Semibold" panose="020B0606030504020204" pitchFamily="34" charset="0"/>
                          <a:cs typeface="Calibri" panose="020F0502020204030204" pitchFamily="34" charset="0"/>
                          <a:sym typeface="Calibri"/>
                        </a:rPr>
                        <a:t>*</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13016500 (1 credit)</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Business, Marketing, and Finance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u="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Financial Analysis</a:t>
                      </a:r>
                      <a:r>
                        <a:rPr lang="en-US" sz="1100" b="1" i="0" u="none" strike="noStrike" cap="none" dirty="0">
                          <a:solidFill>
                            <a:schemeClr val="tx1"/>
                          </a:solidFill>
                          <a:latin typeface="Calibri" panose="020F0502020204030204" pitchFamily="34" charset="0"/>
                          <a:ea typeface="Open Sans Semibold" panose="020B0606030504020204" pitchFamily="34" charset="0"/>
                          <a:cs typeface="Calibri" panose="020F0502020204030204" pitchFamily="34" charset="0"/>
                          <a:sym typeface="Calibri"/>
                        </a:rPr>
                        <a:t>*</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13016800 (1 credit)</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Accounting I</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u="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33657"/>
                  </a:ext>
                </a:extLst>
              </a:tr>
            </a:tbl>
          </a:graphicData>
        </a:graphic>
      </p:graphicFrame>
      <p:sp>
        <p:nvSpPr>
          <p:cNvPr id="14" name="Round Diagonal Corner Rectangle 30">
            <a:extLst>
              <a:ext uri="{FF2B5EF4-FFF2-40B4-BE49-F238E27FC236}">
                <a16:creationId xmlns:a16="http://schemas.microsoft.com/office/drawing/2014/main" id="{6B1BBF95-A322-269C-4A7E-DCBC1E7259D0}"/>
              </a:ext>
              <a:ext uri="{C183D7F6-B498-43B3-948B-1728B52AA6E4}">
                <adec:decorative xmlns:adec="http://schemas.microsoft.com/office/drawing/2017/decorative" val="1"/>
              </a:ext>
            </a:extLst>
          </p:cNvPr>
          <p:cNvSpPr/>
          <p:nvPr/>
        </p:nvSpPr>
        <p:spPr>
          <a:xfrm rot="16200000">
            <a:off x="-123241" y="4691923"/>
            <a:ext cx="1126254"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15" name="Google Shape;187;p2">
            <a:extLst>
              <a:ext uri="{FF2B5EF4-FFF2-40B4-BE49-F238E27FC236}">
                <a16:creationId xmlns:a16="http://schemas.microsoft.com/office/drawing/2014/main" id="{059DAA45-703D-1417-733C-BF093FDDEFA2}"/>
              </a:ext>
            </a:extLst>
          </p:cNvPr>
          <p:cNvSpPr txBox="1"/>
          <p:nvPr/>
        </p:nvSpPr>
        <p:spPr>
          <a:xfrm rot="16200000">
            <a:off x="-66963" y="4743676"/>
            <a:ext cx="101369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3" name="Google Shape;188;p2">
            <a:extLst>
              <a:ext uri="{FF2B5EF4-FFF2-40B4-BE49-F238E27FC236}">
                <a16:creationId xmlns:a16="http://schemas.microsoft.com/office/drawing/2014/main" id="{067803A8-8131-93EB-7738-61D9C09BAA2E}"/>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31341101"/>
              </p:ext>
            </p:extLst>
          </p:nvPr>
        </p:nvGraphicFramePr>
        <p:xfrm>
          <a:off x="819805" y="4174641"/>
          <a:ext cx="6437376" cy="496219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681773">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Securities and Investments</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13016400 (1 credit)</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sz="900" b="0" i="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 None </a:t>
                      </a:r>
                    </a:p>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Business, Marketing, and Finance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lang="en-US" sz="900" u="none" strike="noStrike" kern="1200"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775963">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Practicum in Business Management</a:t>
                      </a:r>
                      <a:r>
                        <a:rPr lang="en-US" sz="1100" b="1" i="0" u="none" strike="noStrike" cap="none" dirty="0">
                          <a:solidFill>
                            <a:schemeClr val="tx1"/>
                          </a:solidFill>
                          <a:latin typeface="Calibri" panose="020F0502020204030204" pitchFamily="34" charset="0"/>
                          <a:ea typeface="Open Sans Semibold" panose="020B0606030504020204" pitchFamily="34" charset="0"/>
                          <a:cs typeface="Calibri" panose="020F0502020204030204" pitchFamily="34" charset="0"/>
                          <a:sym typeface="Calibri"/>
                        </a:rPr>
                        <a:t>*</a:t>
                      </a:r>
                    </a:p>
                    <a:p>
                      <a:pPr marL="0" marR="0" lvl="0" indent="0" algn="l" rtl="0">
                        <a:spcBef>
                          <a:spcPts val="0"/>
                        </a:spcBef>
                        <a:spcAft>
                          <a:spcPts val="0"/>
                        </a:spcAft>
                        <a:buClr>
                          <a:schemeClr val="dk1"/>
                        </a:buClr>
                        <a:buSzPts val="1000"/>
                        <a:buFont typeface="Calibri"/>
                        <a:buNone/>
                      </a:pPr>
                      <a:r>
                        <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13012200 (2 credits)</a:t>
                      </a:r>
                    </a:p>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p>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13012210 (2 credits)</a:t>
                      </a:r>
                      <a:endPar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b="0" dirty="0"/>
                        <a:t>Touch System Data Entry and Business Management, or Business Communication and Technologies</a:t>
                      </a:r>
                    </a:p>
                    <a:p>
                      <a:pPr marL="0" marR="0" lvl="0" indent="0" algn="l" rtl="0">
                        <a:spcBef>
                          <a:spcPts val="0"/>
                        </a:spcBef>
                        <a:spcAft>
                          <a:spcPts val="0"/>
                        </a:spcAft>
                        <a:buClr>
                          <a:schemeClr val="dk1"/>
                        </a:buClr>
                        <a:buSzPts val="1000"/>
                        <a:buFont typeface="Calibri"/>
                        <a:buNone/>
                      </a:pPr>
                      <a:r>
                        <a:rPr lang="en-US" sz="900" b="1" dirty="0">
                          <a:solidFill>
                            <a:schemeClr val="accent1"/>
                          </a:solidFill>
                        </a:rPr>
                        <a:t>Recommended Corequisites</a:t>
                      </a:r>
                      <a:r>
                        <a:rPr lang="en-US" sz="900" dirty="0">
                          <a:solidFill>
                            <a:schemeClr val="accent1"/>
                          </a:solidFill>
                        </a:rPr>
                        <a:t>: None</a:t>
                      </a:r>
                      <a:endPar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84289155"/>
                  </a:ext>
                </a:extLst>
              </a:tr>
              <a:tr h="750553">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Practicum in Business Management + Extended Practicum in Business Management</a:t>
                      </a:r>
                      <a:r>
                        <a:rPr lang="en-US" sz="1100" b="1" i="0" u="none" strike="noStrike" cap="none" dirty="0">
                          <a:solidFill>
                            <a:schemeClr val="tx1"/>
                          </a:solidFill>
                          <a:latin typeface="Calibri" panose="020F0502020204030204" pitchFamily="34" charset="0"/>
                          <a:ea typeface="Open Sans Semibold" panose="020B0606030504020204" pitchFamily="34" charset="0"/>
                          <a:cs typeface="Calibri" panose="020F0502020204030204" pitchFamily="34" charset="0"/>
                          <a:sym typeface="Calibri"/>
                        </a:rPr>
                        <a:t>*</a:t>
                      </a:r>
                    </a:p>
                    <a:p>
                      <a:pPr marL="0" marR="0" lvl="0" indent="0" algn="l" rtl="0">
                        <a:spcBef>
                          <a:spcPts val="0"/>
                        </a:spcBef>
                        <a:spcAft>
                          <a:spcPts val="0"/>
                        </a:spcAft>
                        <a:buClr>
                          <a:schemeClr val="dk1"/>
                        </a:buClr>
                        <a:buSzPts val="1000"/>
                        <a:buFont typeface="Calibri"/>
                        <a:buNone/>
                      </a:pPr>
                      <a:r>
                        <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0" marR="0" lvl="0" indent="0" algn="l" rtl="0">
                        <a:spcBef>
                          <a:spcPts val="0"/>
                        </a:spcBef>
                        <a:spcAft>
                          <a:spcPts val="0"/>
                        </a:spcAft>
                        <a:buClr>
                          <a:schemeClr val="dk1"/>
                        </a:buClr>
                        <a:buSzPts val="1000"/>
                        <a:buFont typeface="Calibri"/>
                        <a:buNone/>
                      </a:pPr>
                      <a:r>
                        <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13012205 (3 credits</a:t>
                      </a: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a:t>
                      </a:r>
                    </a:p>
                    <a:p>
                      <a:pPr marL="0" marR="0" lvl="0" indent="0" algn="l" rtl="0">
                        <a:spcBef>
                          <a:spcPts val="0"/>
                        </a:spcBef>
                        <a:spcAft>
                          <a:spcPts val="0"/>
                        </a:spcAft>
                        <a:buClr>
                          <a:schemeClr val="dk1"/>
                        </a:buClr>
                        <a:buSzPts val="1000"/>
                        <a:buFont typeface="Calibri"/>
                        <a:buNone/>
                      </a:pPr>
                      <a:r>
                        <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13012215 (3 credits)</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Practicum in </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Business Management</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b="0" dirty="0"/>
                        <a:t>Touch System Data Entry and Business Management, or Business Communication and Technologies</a:t>
                      </a:r>
                    </a:p>
                    <a:p>
                      <a:pPr marL="0" marR="0" lvl="0" indent="0" algn="l" rtl="0">
                        <a:spcBef>
                          <a:spcPts val="0"/>
                        </a:spcBef>
                        <a:spcAft>
                          <a:spcPts val="0"/>
                        </a:spcAft>
                        <a:buClr>
                          <a:schemeClr val="dk1"/>
                        </a:buClr>
                        <a:buSzPts val="1000"/>
                        <a:buFont typeface="Calibri"/>
                        <a:buNone/>
                      </a:pPr>
                      <a:r>
                        <a:rPr lang="en-US" sz="900" b="1" dirty="0">
                          <a:solidFill>
                            <a:schemeClr val="accent1"/>
                          </a:solidFill>
                        </a:rPr>
                        <a:t>Recommended Corequisites</a:t>
                      </a:r>
                      <a:r>
                        <a:rPr lang="en-US" sz="900" dirty="0">
                          <a:solidFill>
                            <a:schemeClr val="accent1"/>
                          </a:solidFill>
                        </a:rPr>
                        <a:t>: None</a:t>
                      </a:r>
                      <a:endPar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86541183"/>
                  </a:ext>
                </a:extLst>
              </a:tr>
              <a:tr h="110996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Practicum in Entrepreneurship*</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First Time Taken: </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13011111 (2 credits)</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b="0" dirty="0"/>
                        <a:t>Entrepreneurship I and Entrepreneurship II, or successful completion of at least two</a:t>
                      </a:r>
                    </a:p>
                    <a:p>
                      <a:pPr marL="0" marR="0" lvl="0" indent="0" algn="l" rtl="0">
                        <a:spcBef>
                          <a:spcPts val="0"/>
                        </a:spcBef>
                        <a:spcAft>
                          <a:spcPts val="0"/>
                        </a:spcAft>
                        <a:buClr>
                          <a:schemeClr val="dk1"/>
                        </a:buClr>
                        <a:buSzPts val="1000"/>
                        <a:buFont typeface="Calibri"/>
                        <a:buNone/>
                      </a:pPr>
                      <a:r>
                        <a:rPr lang="en-US" sz="900" b="0" dirty="0"/>
                        <a:t>courses in a CTE program of study</a:t>
                      </a:r>
                      <a:endParaRPr lang="en-US" sz="900" dirty="0"/>
                    </a:p>
                    <a:p>
                      <a:pPr marL="0" marR="0" lvl="0" indent="0" algn="l" rtl="0">
                        <a:spcBef>
                          <a:spcPts val="0"/>
                        </a:spcBef>
                        <a:spcAft>
                          <a:spcPts val="0"/>
                        </a:spcAft>
                        <a:buClr>
                          <a:schemeClr val="dk1"/>
                        </a:buClr>
                        <a:buSzPts val="1000"/>
                        <a:buFont typeface="Calibri"/>
                        <a:buNone/>
                      </a:pPr>
                      <a:r>
                        <a:rPr lang="en-US" sz="900" b="1" dirty="0">
                          <a:solidFill>
                            <a:schemeClr val="accent1"/>
                          </a:solidFill>
                        </a:rPr>
                        <a:t>Recommended Corequisites</a:t>
                      </a:r>
                      <a:r>
                        <a:rPr lang="en-US" sz="900" dirty="0">
                          <a:solidFill>
                            <a:schemeClr val="accent1"/>
                          </a:solidFill>
                        </a:rPr>
                        <a:t>: None</a:t>
                      </a:r>
                      <a:endPar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5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4805989"/>
                  </a:ext>
                </a:extLst>
              </a:tr>
              <a:tr h="182880">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000" b="1" i="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Continued on next page</a:t>
                      </a:r>
                      <a:endParaRPr lang="en-US" sz="1000" b="1" i="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5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8856141"/>
                  </a:ext>
                </a:extLst>
              </a:tr>
            </a:tbl>
          </a:graphicData>
        </a:graphic>
      </p:graphicFrame>
      <p:sp>
        <p:nvSpPr>
          <p:cNvPr id="30" name="TextBox 29">
            <a:extLst>
              <a:ext uri="{FF2B5EF4-FFF2-40B4-BE49-F238E27FC236}">
                <a16:creationId xmlns:a16="http://schemas.microsoft.com/office/drawing/2014/main" id="{B6DEAC51-1711-8942-2612-C693969D3A84}"/>
              </a:ext>
            </a:extLst>
          </p:cNvPr>
          <p:cNvSpPr txBox="1"/>
          <p:nvPr/>
        </p:nvSpPr>
        <p:spPr>
          <a:xfrm>
            <a:off x="722330" y="9098034"/>
            <a:ext cx="6433444" cy="220573"/>
          </a:xfrm>
          <a:prstGeom prst="rect">
            <a:avLst/>
          </a:prstGeom>
          <a:noFill/>
        </p:spPr>
        <p:txBody>
          <a:bodyPr wrap="square" rtlCol="0">
            <a:spAutoFit/>
          </a:bodyPr>
          <a:lstStyle/>
          <a:p>
            <a:pPr>
              <a:lnSpc>
                <a:spcPts val="960"/>
              </a:lnSpc>
              <a:defRPr/>
            </a:pPr>
            <a:r>
              <a:rPr lang="en-US" sz="800" i="1"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33" name="Google Shape;195;p2">
            <a:extLst>
              <a:ext uri="{FF2B5EF4-FFF2-40B4-BE49-F238E27FC236}">
                <a16:creationId xmlns:a16="http://schemas.microsoft.com/office/drawing/2014/main" id="{1FBD83F2-1A7F-CF40-A200-125D2971FFB6}"/>
              </a:ext>
            </a:extLst>
          </p:cNvPr>
          <p:cNvSpPr txBox="1"/>
          <p:nvPr/>
        </p:nvSpPr>
        <p:spPr>
          <a:xfrm>
            <a:off x="-996" y="9232814"/>
            <a:ext cx="7773396"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Business, Marketing, and Finance </a:t>
            </a:r>
            <a:r>
              <a:rPr lang="en-US" sz="900"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career c</a:t>
            </a:r>
            <a:r>
              <a:rPr kumimoji="0" lang="en-US" sz="900" i="0" u="none" strike="noStrike" kern="1200" cap="none" spc="0" normalizeH="0" baseline="0" noProof="0" dirty="0">
                <a:ln>
                  <a:noFill/>
                </a:ln>
                <a:solidFill>
                  <a:schemeClr val="accent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luster</a:t>
            </a:r>
            <a:r>
              <a:rPr kumimoji="0" lang="en-US" sz="90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87050" y="957666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68699" y="9576669"/>
            <a:ext cx="6188482"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pSp>
        <p:nvGrpSpPr>
          <p:cNvPr id="43" name="Group 42">
            <a:extLst>
              <a:ext uri="{FF2B5EF4-FFF2-40B4-BE49-F238E27FC236}">
                <a16:creationId xmlns:a16="http://schemas.microsoft.com/office/drawing/2014/main" id="{51FBC088-3514-FC1A-14F6-4F207A075AD2}"/>
              </a:ext>
              <a:ext uri="{C183D7F6-B498-43B3-948B-1728B52AA6E4}">
                <adec:decorative xmlns:adec="http://schemas.microsoft.com/office/drawing/2017/decorative" val="1"/>
              </a:ext>
            </a:extLst>
          </p:cNvPr>
          <p:cNvGrpSpPr/>
          <p:nvPr/>
        </p:nvGrpSpPr>
        <p:grpSpPr>
          <a:xfrm>
            <a:off x="5056145" y="7931781"/>
            <a:ext cx="1931553" cy="738808"/>
            <a:chOff x="5487044" y="4214192"/>
            <a:chExt cx="1931553" cy="738808"/>
          </a:xfrm>
        </p:grpSpPr>
        <p:pic>
          <p:nvPicPr>
            <p:cNvPr id="45" name="Google Shape;90;p1" descr="Agriculture, Food and Natural Resources">
              <a:extLst>
                <a:ext uri="{FF2B5EF4-FFF2-40B4-BE49-F238E27FC236}">
                  <a16:creationId xmlns:a16="http://schemas.microsoft.com/office/drawing/2014/main" id="{93DAD8DA-FBA0-F9F0-8D5D-435C70F34656}"/>
                </a:ext>
              </a:extLst>
            </p:cNvPr>
            <p:cNvPicPr preferRelativeResize="0"/>
            <p:nvPr/>
          </p:nvPicPr>
          <p:blipFill rotWithShape="1">
            <a:blip r:embed="rId8">
              <a:alphaModFix/>
            </a:blip>
            <a:srcRect/>
            <a:stretch/>
          </p:blipFill>
          <p:spPr>
            <a:xfrm>
              <a:off x="5487044" y="4215253"/>
              <a:ext cx="384048" cy="384048"/>
            </a:xfrm>
            <a:prstGeom prst="rect">
              <a:avLst/>
            </a:prstGeom>
            <a:noFill/>
            <a:ln>
              <a:noFill/>
            </a:ln>
          </p:spPr>
        </p:pic>
        <p:pic>
          <p:nvPicPr>
            <p:cNvPr id="46" name="Google Shape;91;p1" descr="Architecture and Construction">
              <a:extLst>
                <a:ext uri="{FF2B5EF4-FFF2-40B4-BE49-F238E27FC236}">
                  <a16:creationId xmlns:a16="http://schemas.microsoft.com/office/drawing/2014/main" id="{C4ADD46C-3CD1-B4FE-D622-F9D7665B06E8}"/>
                </a:ext>
              </a:extLst>
            </p:cNvPr>
            <p:cNvPicPr preferRelativeResize="0"/>
            <p:nvPr/>
          </p:nvPicPr>
          <p:blipFill rotWithShape="1">
            <a:blip r:embed="rId9">
              <a:alphaModFix/>
            </a:blip>
            <a:srcRect/>
            <a:stretch/>
          </p:blipFill>
          <p:spPr>
            <a:xfrm>
              <a:off x="5873245" y="4216097"/>
              <a:ext cx="384048" cy="384048"/>
            </a:xfrm>
            <a:prstGeom prst="rect">
              <a:avLst/>
            </a:prstGeom>
            <a:noFill/>
            <a:ln>
              <a:noFill/>
            </a:ln>
          </p:spPr>
        </p:pic>
        <p:pic>
          <p:nvPicPr>
            <p:cNvPr id="47" name="Google Shape;92;p1" descr="Arts, Audio Visual Technology and Communication">
              <a:extLst>
                <a:ext uri="{FF2B5EF4-FFF2-40B4-BE49-F238E27FC236}">
                  <a16:creationId xmlns:a16="http://schemas.microsoft.com/office/drawing/2014/main" id="{CC6926B0-1B40-1D8A-A6E7-E42F041631BA}"/>
                </a:ext>
              </a:extLst>
            </p:cNvPr>
            <p:cNvPicPr preferRelativeResize="0"/>
            <p:nvPr/>
          </p:nvPicPr>
          <p:blipFill rotWithShape="1">
            <a:blip r:embed="rId10">
              <a:alphaModFix/>
            </a:blip>
            <a:srcRect/>
            <a:stretch/>
          </p:blipFill>
          <p:spPr>
            <a:xfrm>
              <a:off x="6258336" y="4216097"/>
              <a:ext cx="384048" cy="384049"/>
            </a:xfrm>
            <a:prstGeom prst="rect">
              <a:avLst/>
            </a:prstGeom>
            <a:noFill/>
            <a:ln>
              <a:noFill/>
            </a:ln>
          </p:spPr>
        </p:pic>
        <p:pic>
          <p:nvPicPr>
            <p:cNvPr id="48" name="Google Shape;93;p1" descr="Business, Marketing and Finance">
              <a:extLst>
                <a:ext uri="{FF2B5EF4-FFF2-40B4-BE49-F238E27FC236}">
                  <a16:creationId xmlns:a16="http://schemas.microsoft.com/office/drawing/2014/main" id="{4C2DD8AB-D8DE-DEE8-A9E8-3DBCD9899402}"/>
                </a:ext>
              </a:extLst>
            </p:cNvPr>
            <p:cNvPicPr preferRelativeResize="0"/>
            <p:nvPr/>
          </p:nvPicPr>
          <p:blipFill rotWithShape="1">
            <a:blip r:embed="rId11">
              <a:alphaModFix/>
            </a:blip>
            <a:srcRect/>
            <a:stretch/>
          </p:blipFill>
          <p:spPr>
            <a:xfrm>
              <a:off x="6642384" y="4214192"/>
              <a:ext cx="384048" cy="384049"/>
            </a:xfrm>
            <a:prstGeom prst="rect">
              <a:avLst/>
            </a:prstGeom>
            <a:noFill/>
            <a:ln>
              <a:noFill/>
            </a:ln>
          </p:spPr>
        </p:pic>
        <p:pic>
          <p:nvPicPr>
            <p:cNvPr id="49" name="Google Shape;96;p1" descr="Health Science">
              <a:extLst>
                <a:ext uri="{FF2B5EF4-FFF2-40B4-BE49-F238E27FC236}">
                  <a16:creationId xmlns:a16="http://schemas.microsoft.com/office/drawing/2014/main" id="{BB18B88A-D686-E585-61D1-BFB3980F8196}"/>
                </a:ext>
              </a:extLst>
            </p:cNvPr>
            <p:cNvPicPr preferRelativeResize="0"/>
            <p:nvPr/>
          </p:nvPicPr>
          <p:blipFill rotWithShape="1">
            <a:blip r:embed="rId12">
              <a:alphaModFix/>
            </a:blip>
            <a:srcRect/>
            <a:stretch/>
          </p:blipFill>
          <p:spPr>
            <a:xfrm>
              <a:off x="7026432" y="4214192"/>
              <a:ext cx="384048" cy="384049"/>
            </a:xfrm>
            <a:prstGeom prst="rect">
              <a:avLst/>
            </a:prstGeom>
            <a:noFill/>
            <a:ln>
              <a:noFill/>
            </a:ln>
          </p:spPr>
        </p:pic>
        <p:pic>
          <p:nvPicPr>
            <p:cNvPr id="50" name="Google Shape;97;p1" descr="Hospitality and Tourism">
              <a:extLst>
                <a:ext uri="{FF2B5EF4-FFF2-40B4-BE49-F238E27FC236}">
                  <a16:creationId xmlns:a16="http://schemas.microsoft.com/office/drawing/2014/main" id="{8AD5E577-93D0-ED46-AFFE-0E30A561B66F}"/>
                </a:ext>
              </a:extLst>
            </p:cNvPr>
            <p:cNvPicPr preferRelativeResize="0"/>
            <p:nvPr/>
          </p:nvPicPr>
          <p:blipFill rotWithShape="1">
            <a:blip r:embed="rId13">
              <a:alphaModFix/>
            </a:blip>
            <a:srcRect/>
            <a:stretch/>
          </p:blipFill>
          <p:spPr>
            <a:xfrm>
              <a:off x="5491659" y="4568952"/>
              <a:ext cx="384048" cy="384048"/>
            </a:xfrm>
            <a:prstGeom prst="rect">
              <a:avLst/>
            </a:prstGeom>
            <a:noFill/>
            <a:ln>
              <a:noFill/>
            </a:ln>
          </p:spPr>
        </p:pic>
        <p:pic>
          <p:nvPicPr>
            <p:cNvPr id="51" name="Google Shape;98;p1" descr="Human Services">
              <a:extLst>
                <a:ext uri="{FF2B5EF4-FFF2-40B4-BE49-F238E27FC236}">
                  <a16:creationId xmlns:a16="http://schemas.microsoft.com/office/drawing/2014/main" id="{D9CFA470-1646-465C-FDEA-5DE0C44BCA61}"/>
                </a:ext>
              </a:extLst>
            </p:cNvPr>
            <p:cNvPicPr preferRelativeResize="0"/>
            <p:nvPr/>
          </p:nvPicPr>
          <p:blipFill rotWithShape="1">
            <a:blip r:embed="rId14">
              <a:alphaModFix/>
            </a:blip>
            <a:srcRect/>
            <a:stretch/>
          </p:blipFill>
          <p:spPr>
            <a:xfrm>
              <a:off x="5875707" y="4567601"/>
              <a:ext cx="384048" cy="384049"/>
            </a:xfrm>
            <a:prstGeom prst="rect">
              <a:avLst/>
            </a:prstGeom>
            <a:noFill/>
            <a:ln>
              <a:noFill/>
            </a:ln>
          </p:spPr>
        </p:pic>
        <p:pic>
          <p:nvPicPr>
            <p:cNvPr id="52" name="Google Shape;99;p1" descr="Information Technology">
              <a:extLst>
                <a:ext uri="{FF2B5EF4-FFF2-40B4-BE49-F238E27FC236}">
                  <a16:creationId xmlns:a16="http://schemas.microsoft.com/office/drawing/2014/main" id="{46A69383-A456-4DEE-59AC-BA9C517EEDD4}"/>
                </a:ext>
              </a:extLst>
            </p:cNvPr>
            <p:cNvPicPr preferRelativeResize="0"/>
            <p:nvPr/>
          </p:nvPicPr>
          <p:blipFill rotWithShape="1">
            <a:blip r:embed="rId15">
              <a:alphaModFix/>
            </a:blip>
            <a:srcRect/>
            <a:stretch/>
          </p:blipFill>
          <p:spPr>
            <a:xfrm>
              <a:off x="6262643" y="4568951"/>
              <a:ext cx="384048" cy="384049"/>
            </a:xfrm>
            <a:prstGeom prst="rect">
              <a:avLst/>
            </a:prstGeom>
            <a:noFill/>
            <a:ln>
              <a:noFill/>
            </a:ln>
          </p:spPr>
        </p:pic>
        <p:pic>
          <p:nvPicPr>
            <p:cNvPr id="53" name="Google Shape;101;p1" descr="Manufacturing">
              <a:extLst>
                <a:ext uri="{FF2B5EF4-FFF2-40B4-BE49-F238E27FC236}">
                  <a16:creationId xmlns:a16="http://schemas.microsoft.com/office/drawing/2014/main" id="{795FC4E0-D9EB-6542-B81B-7A0BE3849ABC}"/>
                </a:ext>
              </a:extLst>
            </p:cNvPr>
            <p:cNvPicPr preferRelativeResize="0"/>
            <p:nvPr/>
          </p:nvPicPr>
          <p:blipFill rotWithShape="1">
            <a:blip r:embed="rId16">
              <a:alphaModFix/>
            </a:blip>
            <a:srcRect/>
            <a:stretch/>
          </p:blipFill>
          <p:spPr>
            <a:xfrm>
              <a:off x="6650501" y="4567020"/>
              <a:ext cx="384048" cy="384049"/>
            </a:xfrm>
            <a:prstGeom prst="rect">
              <a:avLst/>
            </a:prstGeom>
            <a:noFill/>
            <a:ln>
              <a:noFill/>
            </a:ln>
          </p:spPr>
        </p:pic>
        <p:pic>
          <p:nvPicPr>
            <p:cNvPr id="54" name="Google Shape;102;p1" descr="Transportation, Distribution and Logistics">
              <a:extLst>
                <a:ext uri="{FF2B5EF4-FFF2-40B4-BE49-F238E27FC236}">
                  <a16:creationId xmlns:a16="http://schemas.microsoft.com/office/drawing/2014/main" id="{89290572-9E06-00E0-6A48-AB954F1B116C}"/>
                </a:ext>
              </a:extLst>
            </p:cNvPr>
            <p:cNvPicPr preferRelativeResize="0"/>
            <p:nvPr/>
          </p:nvPicPr>
          <p:blipFill rotWithShape="1">
            <a:blip r:embed="rId17">
              <a:alphaModFix/>
            </a:blip>
            <a:srcRect/>
            <a:stretch/>
          </p:blipFill>
          <p:spPr>
            <a:xfrm>
              <a:off x="7034549" y="4567020"/>
              <a:ext cx="384048" cy="384049"/>
            </a:xfrm>
            <a:prstGeom prst="rect">
              <a:avLst/>
            </a:prstGeom>
            <a:noFill/>
            <a:ln>
              <a:noFill/>
            </a:ln>
          </p:spPr>
        </p:pic>
      </p:grpSp>
      <p:pic>
        <p:nvPicPr>
          <p:cNvPr id="56" name="Google Shape;93;p1">
            <a:extLst>
              <a:ext uri="{FF2B5EF4-FFF2-40B4-BE49-F238E27FC236}">
                <a16:creationId xmlns:a16="http://schemas.microsoft.com/office/drawing/2014/main" id="{0F0A374B-B68C-467F-B1D9-E7EBCE6BA605}"/>
              </a:ext>
              <a:ext uri="{C183D7F6-B498-43B3-948B-1728B52AA6E4}">
                <adec:decorative xmlns:adec="http://schemas.microsoft.com/office/drawing/2017/decorative" val="1"/>
              </a:ext>
            </a:extLst>
          </p:cNvPr>
          <p:cNvPicPr preferRelativeResize="0"/>
          <p:nvPr/>
        </p:nvPicPr>
        <p:blipFill rotWithShape="1">
          <a:blip r:embed="rId11">
            <a:alphaModFix/>
          </a:blip>
          <a:srcRect/>
          <a:stretch/>
        </p:blipFill>
        <p:spPr>
          <a:xfrm>
            <a:off x="5780690" y="4664645"/>
            <a:ext cx="438912" cy="438912"/>
          </a:xfrm>
          <a:prstGeom prst="rect">
            <a:avLst/>
          </a:prstGeom>
          <a:noFill/>
          <a:ln>
            <a:noFill/>
          </a:ln>
        </p:spPr>
      </p:pic>
      <p:pic>
        <p:nvPicPr>
          <p:cNvPr id="57" name="Google Shape;93;p1">
            <a:extLst>
              <a:ext uri="{FF2B5EF4-FFF2-40B4-BE49-F238E27FC236}">
                <a16:creationId xmlns:a16="http://schemas.microsoft.com/office/drawing/2014/main" id="{18C7475F-B053-962D-5756-7CC054937BA3}"/>
              </a:ext>
              <a:ext uri="{C183D7F6-B498-43B3-948B-1728B52AA6E4}">
                <adec:decorative xmlns:adec="http://schemas.microsoft.com/office/drawing/2017/decorative" val="1"/>
              </a:ext>
            </a:extLst>
          </p:cNvPr>
          <p:cNvPicPr preferRelativeResize="0"/>
          <p:nvPr/>
        </p:nvPicPr>
        <p:blipFill rotWithShape="1">
          <a:blip r:embed="rId11">
            <a:alphaModFix/>
          </a:blip>
          <a:srcRect/>
          <a:stretch/>
        </p:blipFill>
        <p:spPr>
          <a:xfrm>
            <a:off x="5772234" y="5554691"/>
            <a:ext cx="438912" cy="438912"/>
          </a:xfrm>
          <a:prstGeom prst="rect">
            <a:avLst/>
          </a:prstGeom>
          <a:noFill/>
          <a:ln>
            <a:noFill/>
          </a:ln>
        </p:spPr>
      </p:pic>
      <p:pic>
        <p:nvPicPr>
          <p:cNvPr id="58" name="Google Shape;93;p1">
            <a:extLst>
              <a:ext uri="{FF2B5EF4-FFF2-40B4-BE49-F238E27FC236}">
                <a16:creationId xmlns:a16="http://schemas.microsoft.com/office/drawing/2014/main" id="{505BF41A-30BD-725E-0B9A-7F4E96A16347}"/>
              </a:ext>
              <a:ext uri="{C183D7F6-B498-43B3-948B-1728B52AA6E4}">
                <adec:decorative xmlns:adec="http://schemas.microsoft.com/office/drawing/2017/decorative" val="1"/>
              </a:ext>
            </a:extLst>
          </p:cNvPr>
          <p:cNvPicPr preferRelativeResize="0"/>
          <p:nvPr/>
        </p:nvPicPr>
        <p:blipFill rotWithShape="1">
          <a:blip r:embed="rId11">
            <a:alphaModFix/>
          </a:blip>
          <a:srcRect/>
          <a:stretch/>
        </p:blipFill>
        <p:spPr>
          <a:xfrm>
            <a:off x="5776880" y="6773051"/>
            <a:ext cx="438912" cy="438912"/>
          </a:xfrm>
          <a:prstGeom prst="rect">
            <a:avLst/>
          </a:prstGeom>
          <a:noFill/>
          <a:ln>
            <a:noFill/>
          </a:ln>
        </p:spPr>
      </p:pic>
      <p:pic>
        <p:nvPicPr>
          <p:cNvPr id="11" name="Google Shape;93;p1">
            <a:extLst>
              <a:ext uri="{FF2B5EF4-FFF2-40B4-BE49-F238E27FC236}">
                <a16:creationId xmlns:a16="http://schemas.microsoft.com/office/drawing/2014/main" id="{F73AA2B3-0A19-8898-E9B4-AA69D6A52E21}"/>
              </a:ext>
              <a:ext uri="{C183D7F6-B498-43B3-948B-1728B52AA6E4}">
                <adec:decorative xmlns:adec="http://schemas.microsoft.com/office/drawing/2017/decorative" val="1"/>
              </a:ext>
            </a:extLst>
          </p:cNvPr>
          <p:cNvPicPr preferRelativeResize="0"/>
          <p:nvPr/>
        </p:nvPicPr>
        <p:blipFill rotWithShape="1">
          <a:blip r:embed="rId11">
            <a:alphaModFix/>
          </a:blip>
          <a:srcRect/>
          <a:stretch/>
        </p:blipFill>
        <p:spPr>
          <a:xfrm>
            <a:off x="5772234" y="3440342"/>
            <a:ext cx="438912" cy="438912"/>
          </a:xfrm>
          <a:prstGeom prst="rect">
            <a:avLst/>
          </a:prstGeom>
          <a:noFill/>
          <a:ln>
            <a:noFill/>
          </a:ln>
        </p:spPr>
      </p:pic>
      <p:pic>
        <p:nvPicPr>
          <p:cNvPr id="31" name="Google Shape;93;p1">
            <a:extLst>
              <a:ext uri="{FF2B5EF4-FFF2-40B4-BE49-F238E27FC236}">
                <a16:creationId xmlns:a16="http://schemas.microsoft.com/office/drawing/2014/main" id="{6D28C43E-F1F3-090E-DDDF-6F23C3B8B85F}"/>
              </a:ext>
              <a:ext uri="{C183D7F6-B498-43B3-948B-1728B52AA6E4}">
                <adec:decorative xmlns:adec="http://schemas.microsoft.com/office/drawing/2017/decorative" val="1"/>
              </a:ext>
            </a:extLst>
          </p:cNvPr>
          <p:cNvPicPr preferRelativeResize="0"/>
          <p:nvPr/>
        </p:nvPicPr>
        <p:blipFill rotWithShape="1">
          <a:blip r:embed="rId11">
            <a:alphaModFix/>
          </a:blip>
          <a:srcRect/>
          <a:stretch/>
        </p:blipFill>
        <p:spPr>
          <a:xfrm>
            <a:off x="5769513" y="2046551"/>
            <a:ext cx="438912" cy="438912"/>
          </a:xfrm>
          <a:prstGeom prst="rect">
            <a:avLst/>
          </a:prstGeom>
          <a:noFill/>
          <a:ln>
            <a:noFill/>
          </a:ln>
        </p:spPr>
      </p:pic>
      <p:pic>
        <p:nvPicPr>
          <p:cNvPr id="42" name="Google Shape;93;p1">
            <a:extLst>
              <a:ext uri="{FF2B5EF4-FFF2-40B4-BE49-F238E27FC236}">
                <a16:creationId xmlns:a16="http://schemas.microsoft.com/office/drawing/2014/main" id="{F20C7F87-7F92-D307-08C5-BF9C6A55DA67}"/>
              </a:ext>
              <a:ext uri="{C183D7F6-B498-43B3-948B-1728B52AA6E4}">
                <adec:decorative xmlns:adec="http://schemas.microsoft.com/office/drawing/2017/decorative" val="1"/>
              </a:ext>
            </a:extLst>
          </p:cNvPr>
          <p:cNvPicPr preferRelativeResize="0"/>
          <p:nvPr/>
        </p:nvPicPr>
        <p:blipFill rotWithShape="1">
          <a:blip r:embed="rId11">
            <a:alphaModFix/>
          </a:blip>
          <a:srcRect/>
          <a:stretch/>
        </p:blipFill>
        <p:spPr>
          <a:xfrm>
            <a:off x="5772234" y="2749120"/>
            <a:ext cx="438912" cy="438912"/>
          </a:xfrm>
          <a:prstGeom prst="rect">
            <a:avLst/>
          </a:prstGeom>
          <a:noFill/>
          <a:ln>
            <a:noFill/>
          </a:ln>
        </p:spPr>
      </p:pic>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solidFill>
                  <a:schemeClr val="bg1"/>
                </a:solidFill>
                <a:latin typeface="Calibri" panose="020F0502020204030204" pitchFamily="34" charset="0"/>
                <a:ea typeface="Open Sans Semibold" panose="020B0606030504020204" pitchFamily="34" charset="0"/>
                <a:cs typeface="Calibri" panose="020F0502020204030204" pitchFamily="34" charset="0"/>
              </a:rPr>
              <a:t>Accounting and Financial Services</a:t>
            </a:r>
          </a:p>
        </p:txBody>
      </p:sp>
    </p:spTree>
    <p:extLst>
      <p:ext uri="{BB962C8B-B14F-4D97-AF65-F5344CB8AC3E}">
        <p14:creationId xmlns:p14="http://schemas.microsoft.com/office/powerpoint/2010/main" val="197649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700" b="1" i="1" kern="1200" dirty="0">
                <a:solidFill>
                  <a:schemeClr val="bg1"/>
                </a:solidFill>
                <a:effectLst/>
                <a:latin typeface="+mj-lt"/>
                <a:ea typeface="+mj-ea"/>
                <a:cs typeface="+mj-cs"/>
              </a:rPr>
              <a:t>Accounting and Financial Services </a:t>
            </a:r>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4</a:t>
            </a:r>
            <a:endParaRPr lang="en-US" sz="700" dirty="0">
              <a:solidFill>
                <a:schemeClr val="bg1"/>
              </a:solidFill>
            </a:endParaRPr>
          </a:p>
        </p:txBody>
      </p:sp>
      <p:sp>
        <p:nvSpPr>
          <p:cNvPr id="122" name="TextBox 121">
            <a:extLst>
              <a:ext uri="{FF2B5EF4-FFF2-40B4-BE49-F238E27FC236}">
                <a16:creationId xmlns:a16="http://schemas.microsoft.com/office/drawing/2014/main" id="{ECC9496A-EBAF-F81A-55F3-8B142960F26A}"/>
              </a:ext>
            </a:extLst>
          </p:cNvPr>
          <p:cNvSpPr txBox="1"/>
          <p:nvPr/>
        </p:nvSpPr>
        <p:spPr>
          <a:xfrm>
            <a:off x="1364160" y="122977"/>
            <a:ext cx="6392254" cy="400110"/>
          </a:xfrm>
          <a:prstGeom prst="rect">
            <a:avLst/>
          </a:prstGeom>
          <a:noFill/>
        </p:spPr>
        <p:txBody>
          <a:bodyPr wrap="square" rtlCol="0">
            <a:spAutoFit/>
          </a:bodyPr>
          <a:lstStyle/>
          <a:p>
            <a:pPr lvl="0">
              <a:spcAft>
                <a:spcPts val="300"/>
              </a:spcAft>
              <a:defRPr/>
            </a:pPr>
            <a:r>
              <a:rPr lang="en-US" sz="2000" b="1" dirty="0">
                <a:solidFill>
                  <a:schemeClr val="accent1"/>
                </a:solidFill>
                <a:latin typeface="Calibri" panose="020F0502020204030204" pitchFamily="34" charset="0"/>
                <a:ea typeface="Open Sans Condensed Condensed" pitchFamily="2" charset="0"/>
                <a:cs typeface="Calibri" panose="020F0502020204030204" pitchFamily="34" charset="0"/>
              </a:rPr>
              <a:t>Business, Marketing, and Finance Career Cluster</a:t>
            </a:r>
          </a:p>
        </p:txBody>
      </p:sp>
      <p:sp>
        <p:nvSpPr>
          <p:cNvPr id="123" name="TextBox 122">
            <a:extLst>
              <a:ext uri="{FF2B5EF4-FFF2-40B4-BE49-F238E27FC236}">
                <a16:creationId xmlns:a16="http://schemas.microsoft.com/office/drawing/2014/main" id="{AF823FF0-6040-3F81-FEC7-9FBABE939DA7}"/>
              </a:ext>
            </a:extLst>
          </p:cNvPr>
          <p:cNvSpPr txBox="1"/>
          <p:nvPr/>
        </p:nvSpPr>
        <p:spPr>
          <a:xfrm>
            <a:off x="1377495" y="482143"/>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kumimoji="0" lang="en-US" sz="1700" b="1" i="1" u="none" strike="noStrike" kern="1200" cap="none" spc="0" normalizeH="0" baseline="0" noProof="0" dirty="0">
                <a:ln>
                  <a:noFill/>
                </a:ln>
                <a:solidFill>
                  <a:schemeClr val="accent1"/>
                </a:solidFill>
                <a:effectLst/>
                <a:uLnTx/>
                <a:uFillTx/>
                <a:latin typeface="Calibri" panose="020F0502020204030204" pitchFamily="34" charset="0"/>
                <a:ea typeface="Open Sans Semibold" panose="020B0606030504020204" pitchFamily="34" charset="0"/>
                <a:cs typeface="Calibri" panose="020F0502020204030204" pitchFamily="34" charset="0"/>
              </a:rPr>
              <a:t>Accounting and Financial Services </a:t>
            </a:r>
          </a:p>
        </p:txBody>
      </p:sp>
      <p:sp>
        <p:nvSpPr>
          <p:cNvPr id="121" name="TextBox 120">
            <a:extLst>
              <a:ext uri="{FF2B5EF4-FFF2-40B4-BE49-F238E27FC236}">
                <a16:creationId xmlns:a16="http://schemas.microsoft.com/office/drawing/2014/main" id="{661E227F-E33A-3118-A1B6-1E0B3C964598}"/>
              </a:ext>
            </a:extLst>
          </p:cNvPr>
          <p:cNvSpPr txBox="1"/>
          <p:nvPr/>
        </p:nvSpPr>
        <p:spPr>
          <a:xfrm>
            <a:off x="-996" y="1115864"/>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chemeClr val="accent5"/>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b="0" i="0" u="none" strike="noStrike" kern="1200" cap="none" spc="0" normalizeH="0" baseline="0" noProof="0" dirty="0">
              <a:ln>
                <a:noFill/>
              </a:ln>
              <a:solidFill>
                <a:schemeClr val="accent5"/>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31" name="Round Diagonal Corner Rectangle 30">
            <a:extLst>
              <a:ext uri="{FF2B5EF4-FFF2-40B4-BE49-F238E27FC236}">
                <a16:creationId xmlns:a16="http://schemas.microsoft.com/office/drawing/2014/main" id="{B4C78CC7-A0B3-3743-9060-AB97A1DC7B8E}"/>
              </a:ext>
              <a:ext uri="{C183D7F6-B498-43B3-948B-1728B52AA6E4}">
                <adec:decorative xmlns:adec="http://schemas.microsoft.com/office/drawing/2017/decorative" val="1"/>
              </a:ext>
            </a:extLst>
          </p:cNvPr>
          <p:cNvSpPr/>
          <p:nvPr/>
        </p:nvSpPr>
        <p:spPr>
          <a:xfrm rot="16200000">
            <a:off x="-125146" y="2099218"/>
            <a:ext cx="1126254"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2" name="Google Shape;187;p2">
            <a:extLst>
              <a:ext uri="{FF2B5EF4-FFF2-40B4-BE49-F238E27FC236}">
                <a16:creationId xmlns:a16="http://schemas.microsoft.com/office/drawing/2014/main" id="{EC6725D7-7796-024C-BE56-43295F5E13F0}"/>
              </a:ext>
            </a:extLst>
          </p:cNvPr>
          <p:cNvSpPr txBox="1"/>
          <p:nvPr/>
        </p:nvSpPr>
        <p:spPr>
          <a:xfrm rot="16200000">
            <a:off x="-68868" y="2150971"/>
            <a:ext cx="101369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9" name="Google Shape;188;p2">
            <a:extLst>
              <a:ext uri="{FF2B5EF4-FFF2-40B4-BE49-F238E27FC236}">
                <a16:creationId xmlns:a16="http://schemas.microsoft.com/office/drawing/2014/main" id="{E9D1311D-3F30-CB4A-AB3F-0F9E1F95494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191636651"/>
              </p:ext>
            </p:extLst>
          </p:nvPr>
        </p:nvGraphicFramePr>
        <p:xfrm>
          <a:off x="815995" y="1580030"/>
          <a:ext cx="6437376" cy="3662065"/>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92810">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1196149">
                <a:tc>
                  <a:txBody>
                    <a:bodyPr/>
                    <a:lstStyle/>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1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Practicum in Entrepreneurship + Extended Practicum in Entrepreneurship*</a:t>
                      </a:r>
                    </a:p>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First Time Taken:</a:t>
                      </a:r>
                    </a:p>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13011121 (3 credits)</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b="0" dirty="0"/>
                        <a:t>Entrepreneurship I and Entrepreneurship II, or successful completion of at least two</a:t>
                      </a:r>
                    </a:p>
                    <a:p>
                      <a:pPr marL="0" marR="0" lvl="0" indent="0" algn="l" rtl="0">
                        <a:spcBef>
                          <a:spcPts val="0"/>
                        </a:spcBef>
                        <a:spcAft>
                          <a:spcPts val="0"/>
                        </a:spcAft>
                        <a:buClr>
                          <a:schemeClr val="dk1"/>
                        </a:buClr>
                        <a:buSzPts val="1000"/>
                        <a:buFont typeface="Calibri"/>
                        <a:buNone/>
                      </a:pPr>
                      <a:r>
                        <a:rPr lang="en-US" sz="900" b="0" dirty="0"/>
                        <a:t>courses in a CTE program of study</a:t>
                      </a:r>
                      <a:endParaRPr lang="en-US" sz="900" dirty="0"/>
                    </a:p>
                    <a:p>
                      <a:pPr marL="0" marR="0" lvl="0" indent="0" algn="l" rtl="0">
                        <a:spcBef>
                          <a:spcPts val="0"/>
                        </a:spcBef>
                        <a:spcAft>
                          <a:spcPts val="0"/>
                        </a:spcAft>
                        <a:buClr>
                          <a:schemeClr val="dk1"/>
                        </a:buClr>
                        <a:buSzPts val="1000"/>
                        <a:buFont typeface="Calibri"/>
                        <a:buNone/>
                      </a:pPr>
                      <a:r>
                        <a:rPr lang="en-US" sz="900" b="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5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83649326"/>
                  </a:ext>
                </a:extLst>
              </a:tr>
              <a:tr h="927479">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Career Preparation for Programs of Study*</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12701121 (2 credits)</a:t>
                      </a:r>
                      <a:endParaRPr lang="en-US" sz="10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kern="1200" cap="none" dirty="0">
                          <a:solidFill>
                            <a:schemeClr val="tx1"/>
                          </a:solidFill>
                          <a:effectLst/>
                          <a:latin typeface="+mn-lt"/>
                          <a:ea typeface="+mn-ea"/>
                          <a:cs typeface="+mn-cs"/>
                          <a:sym typeface="Calibri"/>
                        </a:rPr>
                        <a:t>A</a:t>
                      </a:r>
                      <a:r>
                        <a:rPr lang="en-US" sz="900" kern="1200" dirty="0">
                          <a:solidFill>
                            <a:schemeClr val="tx1"/>
                          </a:solidFill>
                          <a:effectLst/>
                          <a:latin typeface="+mn-lt"/>
                          <a:ea typeface="+mn-ea"/>
                          <a:cs typeface="+mn-cs"/>
                        </a:rPr>
                        <a:t>t least one Level 2 or higher CTE course</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5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5736455"/>
                  </a:ext>
                </a:extLst>
              </a:tr>
              <a:tr h="1145627">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chemeClr val="accent5"/>
                          </a:solidFill>
                          <a:latin typeface="Calibri" panose="020F0502020204030204" pitchFamily="34" charset="0"/>
                          <a:ea typeface="Open Sans Semibold" panose="020B0606030504020204" pitchFamily="34" charset="0"/>
                          <a:cs typeface="Calibri" panose="020F0502020204030204" pitchFamily="34" charset="0"/>
                          <a:sym typeface="Calibri"/>
                        </a:rPr>
                        <a:t>Career Preparation for Programs of Study + Extended Career Preparation*</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Semibold" panose="020B0606030504020204" pitchFamily="34" charset="0"/>
                          <a:cs typeface="Calibri" panose="020F0502020204030204" pitchFamily="34" charset="0"/>
                          <a:sym typeface="Calibri"/>
                        </a:rPr>
                        <a:t>First Time Taken:</a:t>
                      </a:r>
                    </a:p>
                    <a:p>
                      <a:pPr marL="0" marR="0" lvl="0" indent="0" algn="l" rtl="0">
                        <a:spcBef>
                          <a:spcPts val="0"/>
                        </a:spcBef>
                        <a:spcAft>
                          <a:spcPts val="0"/>
                        </a:spcAft>
                        <a:buClr>
                          <a:schemeClr val="dk1"/>
                        </a:buClr>
                        <a:buSzPts val="1000"/>
                        <a:buFont typeface="Calibri"/>
                        <a:buNone/>
                      </a:pPr>
                      <a:r>
                        <a:rPr lang="en-US" sz="1000" b="0" i="0" u="none" strike="noStrike" cap="none" dirty="0">
                          <a:solidFill>
                            <a:schemeClr val="accent1"/>
                          </a:solidFill>
                          <a:latin typeface="Calibri" panose="020F0502020204030204" pitchFamily="34" charset="0"/>
                          <a:ea typeface="Open Sans Semibold" panose="020B0606030504020204" pitchFamily="34" charset="0"/>
                          <a:cs typeface="Calibri" panose="020F0502020204030204" pitchFamily="34" charset="0"/>
                          <a:sym typeface="Calibri"/>
                        </a:rPr>
                        <a:t>12701141 (3 credits)</a:t>
                      </a:r>
                      <a:endParaRPr lang="en-US" sz="8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A</a:t>
                      </a:r>
                      <a:r>
                        <a:rPr lang="en-US" sz="900" kern="1200" dirty="0">
                          <a:solidFill>
                            <a:schemeClr val="tx1"/>
                          </a:solidFill>
                          <a:effectLst/>
                          <a:latin typeface="+mn-lt"/>
                          <a:ea typeface="+mn-ea"/>
                          <a:cs typeface="+mn-cs"/>
                        </a:rPr>
                        <a:t>t least one Level 2 or higher CTE course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06684033"/>
                  </a:ext>
                </a:extLst>
              </a:tr>
            </a:tbl>
          </a:graphicData>
        </a:graphic>
      </p:graphicFrame>
      <p:sp>
        <p:nvSpPr>
          <p:cNvPr id="72" name="TextBox 71">
            <a:extLst>
              <a:ext uri="{FF2B5EF4-FFF2-40B4-BE49-F238E27FC236}">
                <a16:creationId xmlns:a16="http://schemas.microsoft.com/office/drawing/2014/main" id="{71D09B68-BDB8-5C46-B0D4-323B0D03553B}"/>
              </a:ext>
            </a:extLst>
          </p:cNvPr>
          <p:cNvSpPr txBox="1"/>
          <p:nvPr/>
        </p:nvSpPr>
        <p:spPr>
          <a:xfrm>
            <a:off x="764321" y="5237735"/>
            <a:ext cx="6699305" cy="220573"/>
          </a:xfrm>
          <a:prstGeom prst="rect">
            <a:avLst/>
          </a:prstGeom>
          <a:noFill/>
        </p:spPr>
        <p:txBody>
          <a:bodyPr wrap="square" rtlCol="0">
            <a:spAutoFit/>
          </a:bodyPr>
          <a:lstStyle/>
          <a:p>
            <a:pPr>
              <a:lnSpc>
                <a:spcPts val="960"/>
              </a:lnSpc>
              <a:defRPr/>
            </a:pPr>
            <a:r>
              <a:rPr lang="en-US" sz="800" i="1"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33" name="Google Shape;195;p2">
            <a:extLst>
              <a:ext uri="{FF2B5EF4-FFF2-40B4-BE49-F238E27FC236}">
                <a16:creationId xmlns:a16="http://schemas.microsoft.com/office/drawing/2014/main" id="{1FBD83F2-1A7F-CF40-A200-125D2971FFB6}"/>
              </a:ext>
            </a:extLst>
          </p:cNvPr>
          <p:cNvSpPr txBox="1"/>
          <p:nvPr/>
        </p:nvSpPr>
        <p:spPr>
          <a:xfrm>
            <a:off x="0" y="9235012"/>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Business, Marketing, and Finance </a:t>
            </a:r>
            <a:r>
              <a:rPr lang="en-US" sz="900" dirty="0">
                <a:solidFill>
                  <a:schemeClr val="accent1"/>
                </a:solidFill>
                <a:latin typeface="Calibri" panose="020F0502020204030204" pitchFamily="34" charset="0"/>
                <a:ea typeface="Open Sans ExtraBold" panose="020B0606030504020204" pitchFamily="34" charset="0"/>
                <a:cs typeface="Calibri" panose="020F0502020204030204" pitchFamily="34" charset="0"/>
                <a:sym typeface="Calibri"/>
              </a:rPr>
              <a:t>career </a:t>
            </a:r>
            <a:r>
              <a:rPr kumimoji="0" lang="en-US" sz="900" i="0" u="none" strike="noStrike" kern="1200" cap="none" spc="0" normalizeH="0" baseline="0" noProof="0" dirty="0">
                <a:ln>
                  <a:noFill/>
                </a:ln>
                <a:solidFill>
                  <a:schemeClr val="accent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80021"/>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67685" y="9576698"/>
            <a:ext cx="6247515"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pSp>
        <p:nvGrpSpPr>
          <p:cNvPr id="30" name="Group 29">
            <a:extLst>
              <a:ext uri="{FF2B5EF4-FFF2-40B4-BE49-F238E27FC236}">
                <a16:creationId xmlns:a16="http://schemas.microsoft.com/office/drawing/2014/main" id="{507A4671-25F1-CCCD-837F-8C9EB7FA6BC1}"/>
              </a:ext>
              <a:ext uri="{C183D7F6-B498-43B3-948B-1728B52AA6E4}">
                <adec:decorative xmlns:adec="http://schemas.microsoft.com/office/drawing/2017/decorative" val="1"/>
              </a:ext>
            </a:extLst>
          </p:cNvPr>
          <p:cNvGrpSpPr/>
          <p:nvPr/>
        </p:nvGrpSpPr>
        <p:grpSpPr>
          <a:xfrm>
            <a:off x="4967372" y="2152334"/>
            <a:ext cx="1931553" cy="738808"/>
            <a:chOff x="5487044" y="4214192"/>
            <a:chExt cx="1931553" cy="738808"/>
          </a:xfrm>
        </p:grpSpPr>
        <p:pic>
          <p:nvPicPr>
            <p:cNvPr id="34" name="Google Shape;90;p1" descr="Agriculture, Food and Natural Resources">
              <a:extLst>
                <a:ext uri="{FF2B5EF4-FFF2-40B4-BE49-F238E27FC236}">
                  <a16:creationId xmlns:a16="http://schemas.microsoft.com/office/drawing/2014/main" id="{B5F1CAD9-F9D3-8B99-A8B2-1349EDFA4EAF}"/>
                </a:ext>
              </a:extLst>
            </p:cNvPr>
            <p:cNvPicPr preferRelativeResize="0"/>
            <p:nvPr/>
          </p:nvPicPr>
          <p:blipFill rotWithShape="1">
            <a:blip r:embed="rId8">
              <a:alphaModFix/>
            </a:blip>
            <a:srcRect/>
            <a:stretch/>
          </p:blipFill>
          <p:spPr>
            <a:xfrm>
              <a:off x="5487044" y="4215253"/>
              <a:ext cx="384048" cy="384048"/>
            </a:xfrm>
            <a:prstGeom prst="rect">
              <a:avLst/>
            </a:prstGeom>
            <a:noFill/>
            <a:ln>
              <a:noFill/>
            </a:ln>
          </p:spPr>
        </p:pic>
        <p:pic>
          <p:nvPicPr>
            <p:cNvPr id="35" name="Google Shape;91;p1" descr="Architecture and Construction">
              <a:extLst>
                <a:ext uri="{FF2B5EF4-FFF2-40B4-BE49-F238E27FC236}">
                  <a16:creationId xmlns:a16="http://schemas.microsoft.com/office/drawing/2014/main" id="{BBFD0E11-69DF-D078-8B4C-039DF621086A}"/>
                </a:ext>
              </a:extLst>
            </p:cNvPr>
            <p:cNvPicPr preferRelativeResize="0"/>
            <p:nvPr/>
          </p:nvPicPr>
          <p:blipFill rotWithShape="1">
            <a:blip r:embed="rId9">
              <a:alphaModFix/>
            </a:blip>
            <a:srcRect/>
            <a:stretch/>
          </p:blipFill>
          <p:spPr>
            <a:xfrm>
              <a:off x="5873245" y="4216097"/>
              <a:ext cx="384048" cy="384048"/>
            </a:xfrm>
            <a:prstGeom prst="rect">
              <a:avLst/>
            </a:prstGeom>
            <a:noFill/>
            <a:ln>
              <a:noFill/>
            </a:ln>
          </p:spPr>
        </p:pic>
        <p:pic>
          <p:nvPicPr>
            <p:cNvPr id="38" name="Google Shape;92;p1" descr="Arts, Audio Visual Technology and Communication">
              <a:extLst>
                <a:ext uri="{FF2B5EF4-FFF2-40B4-BE49-F238E27FC236}">
                  <a16:creationId xmlns:a16="http://schemas.microsoft.com/office/drawing/2014/main" id="{4A01410C-B44D-D0BB-3852-5798E9760A39}"/>
                </a:ext>
              </a:extLst>
            </p:cNvPr>
            <p:cNvPicPr preferRelativeResize="0"/>
            <p:nvPr/>
          </p:nvPicPr>
          <p:blipFill rotWithShape="1">
            <a:blip r:embed="rId10">
              <a:alphaModFix/>
            </a:blip>
            <a:srcRect/>
            <a:stretch/>
          </p:blipFill>
          <p:spPr>
            <a:xfrm>
              <a:off x="6258336" y="4216097"/>
              <a:ext cx="384048" cy="384049"/>
            </a:xfrm>
            <a:prstGeom prst="rect">
              <a:avLst/>
            </a:prstGeom>
            <a:noFill/>
            <a:ln>
              <a:noFill/>
            </a:ln>
          </p:spPr>
        </p:pic>
        <p:pic>
          <p:nvPicPr>
            <p:cNvPr id="84" name="Google Shape;93;p1" descr="Business, Marketing and Finance">
              <a:extLst>
                <a:ext uri="{FF2B5EF4-FFF2-40B4-BE49-F238E27FC236}">
                  <a16:creationId xmlns:a16="http://schemas.microsoft.com/office/drawing/2014/main" id="{91C4A3ED-9E25-954D-3C27-A81911E1DE20}"/>
                </a:ext>
              </a:extLst>
            </p:cNvPr>
            <p:cNvPicPr preferRelativeResize="0"/>
            <p:nvPr/>
          </p:nvPicPr>
          <p:blipFill rotWithShape="1">
            <a:blip r:embed="rId11">
              <a:alphaModFix/>
            </a:blip>
            <a:srcRect/>
            <a:stretch/>
          </p:blipFill>
          <p:spPr>
            <a:xfrm>
              <a:off x="6642384" y="4214192"/>
              <a:ext cx="384048" cy="384049"/>
            </a:xfrm>
            <a:prstGeom prst="rect">
              <a:avLst/>
            </a:prstGeom>
            <a:noFill/>
            <a:ln>
              <a:noFill/>
            </a:ln>
          </p:spPr>
        </p:pic>
        <p:pic>
          <p:nvPicPr>
            <p:cNvPr id="85" name="Google Shape;96;p1" descr="Health Science">
              <a:extLst>
                <a:ext uri="{FF2B5EF4-FFF2-40B4-BE49-F238E27FC236}">
                  <a16:creationId xmlns:a16="http://schemas.microsoft.com/office/drawing/2014/main" id="{07D430B3-1829-C539-6ADA-8E8CC353251C}"/>
                </a:ext>
              </a:extLst>
            </p:cNvPr>
            <p:cNvPicPr preferRelativeResize="0"/>
            <p:nvPr/>
          </p:nvPicPr>
          <p:blipFill rotWithShape="1">
            <a:blip r:embed="rId12">
              <a:alphaModFix/>
            </a:blip>
            <a:srcRect/>
            <a:stretch/>
          </p:blipFill>
          <p:spPr>
            <a:xfrm>
              <a:off x="7026432" y="4214192"/>
              <a:ext cx="384048" cy="384049"/>
            </a:xfrm>
            <a:prstGeom prst="rect">
              <a:avLst/>
            </a:prstGeom>
            <a:noFill/>
            <a:ln>
              <a:noFill/>
            </a:ln>
          </p:spPr>
        </p:pic>
        <p:pic>
          <p:nvPicPr>
            <p:cNvPr id="86" name="Google Shape;97;p1" descr="Hospitality and Tourism">
              <a:extLst>
                <a:ext uri="{FF2B5EF4-FFF2-40B4-BE49-F238E27FC236}">
                  <a16:creationId xmlns:a16="http://schemas.microsoft.com/office/drawing/2014/main" id="{7FC30FEA-E301-AA79-923C-61E7C6B7DE24}"/>
                </a:ext>
              </a:extLst>
            </p:cNvPr>
            <p:cNvPicPr preferRelativeResize="0"/>
            <p:nvPr/>
          </p:nvPicPr>
          <p:blipFill rotWithShape="1">
            <a:blip r:embed="rId13">
              <a:alphaModFix/>
            </a:blip>
            <a:srcRect/>
            <a:stretch/>
          </p:blipFill>
          <p:spPr>
            <a:xfrm>
              <a:off x="5491659" y="4568952"/>
              <a:ext cx="384048" cy="384048"/>
            </a:xfrm>
            <a:prstGeom prst="rect">
              <a:avLst/>
            </a:prstGeom>
            <a:noFill/>
            <a:ln>
              <a:noFill/>
            </a:ln>
          </p:spPr>
        </p:pic>
        <p:pic>
          <p:nvPicPr>
            <p:cNvPr id="87" name="Google Shape;98;p1" descr="Human Services">
              <a:extLst>
                <a:ext uri="{FF2B5EF4-FFF2-40B4-BE49-F238E27FC236}">
                  <a16:creationId xmlns:a16="http://schemas.microsoft.com/office/drawing/2014/main" id="{526AB644-0C2C-BABF-C3C1-B97A26E665B7}"/>
                </a:ext>
              </a:extLst>
            </p:cNvPr>
            <p:cNvPicPr preferRelativeResize="0"/>
            <p:nvPr/>
          </p:nvPicPr>
          <p:blipFill rotWithShape="1">
            <a:blip r:embed="rId14">
              <a:alphaModFix/>
            </a:blip>
            <a:srcRect/>
            <a:stretch/>
          </p:blipFill>
          <p:spPr>
            <a:xfrm>
              <a:off x="5875707" y="4567601"/>
              <a:ext cx="384048" cy="384049"/>
            </a:xfrm>
            <a:prstGeom prst="rect">
              <a:avLst/>
            </a:prstGeom>
            <a:noFill/>
            <a:ln>
              <a:noFill/>
            </a:ln>
          </p:spPr>
        </p:pic>
        <p:pic>
          <p:nvPicPr>
            <p:cNvPr id="88" name="Google Shape;99;p1" descr="Information Technology">
              <a:extLst>
                <a:ext uri="{FF2B5EF4-FFF2-40B4-BE49-F238E27FC236}">
                  <a16:creationId xmlns:a16="http://schemas.microsoft.com/office/drawing/2014/main" id="{0D2ADC65-F490-07CC-CE26-F16283E55CDF}"/>
                </a:ext>
              </a:extLst>
            </p:cNvPr>
            <p:cNvPicPr preferRelativeResize="0"/>
            <p:nvPr/>
          </p:nvPicPr>
          <p:blipFill rotWithShape="1">
            <a:blip r:embed="rId15">
              <a:alphaModFix/>
            </a:blip>
            <a:srcRect/>
            <a:stretch/>
          </p:blipFill>
          <p:spPr>
            <a:xfrm>
              <a:off x="6262643" y="4568951"/>
              <a:ext cx="384048" cy="384049"/>
            </a:xfrm>
            <a:prstGeom prst="rect">
              <a:avLst/>
            </a:prstGeom>
            <a:noFill/>
            <a:ln>
              <a:noFill/>
            </a:ln>
          </p:spPr>
        </p:pic>
        <p:pic>
          <p:nvPicPr>
            <p:cNvPr id="89" name="Google Shape;101;p1" descr="Manufacturing">
              <a:extLst>
                <a:ext uri="{FF2B5EF4-FFF2-40B4-BE49-F238E27FC236}">
                  <a16:creationId xmlns:a16="http://schemas.microsoft.com/office/drawing/2014/main" id="{D1F829B4-13DC-2D26-931D-22AC9E17B420}"/>
                </a:ext>
              </a:extLst>
            </p:cNvPr>
            <p:cNvPicPr preferRelativeResize="0"/>
            <p:nvPr/>
          </p:nvPicPr>
          <p:blipFill rotWithShape="1">
            <a:blip r:embed="rId16">
              <a:alphaModFix/>
            </a:blip>
            <a:srcRect/>
            <a:stretch/>
          </p:blipFill>
          <p:spPr>
            <a:xfrm>
              <a:off x="6650501" y="4567020"/>
              <a:ext cx="384048" cy="384049"/>
            </a:xfrm>
            <a:prstGeom prst="rect">
              <a:avLst/>
            </a:prstGeom>
            <a:noFill/>
            <a:ln>
              <a:noFill/>
            </a:ln>
          </p:spPr>
        </p:pic>
        <p:pic>
          <p:nvPicPr>
            <p:cNvPr id="90" name="Google Shape;102;p1" descr="Transportation, Distribution and Logistics">
              <a:extLst>
                <a:ext uri="{FF2B5EF4-FFF2-40B4-BE49-F238E27FC236}">
                  <a16:creationId xmlns:a16="http://schemas.microsoft.com/office/drawing/2014/main" id="{98A8A473-53E5-D875-AAAC-0EE0F477DDF8}"/>
                </a:ext>
              </a:extLst>
            </p:cNvPr>
            <p:cNvPicPr preferRelativeResize="0"/>
            <p:nvPr/>
          </p:nvPicPr>
          <p:blipFill rotWithShape="1">
            <a:blip r:embed="rId17">
              <a:alphaModFix/>
            </a:blip>
            <a:srcRect/>
            <a:stretch/>
          </p:blipFill>
          <p:spPr>
            <a:xfrm>
              <a:off x="7034549" y="4567020"/>
              <a:ext cx="384048" cy="384049"/>
            </a:xfrm>
            <a:prstGeom prst="rect">
              <a:avLst/>
            </a:prstGeom>
            <a:noFill/>
            <a:ln>
              <a:noFill/>
            </a:ln>
          </p:spPr>
        </p:pic>
      </p:grpSp>
      <p:grpSp>
        <p:nvGrpSpPr>
          <p:cNvPr id="91" name="Group 90">
            <a:extLst>
              <a:ext uri="{FF2B5EF4-FFF2-40B4-BE49-F238E27FC236}">
                <a16:creationId xmlns:a16="http://schemas.microsoft.com/office/drawing/2014/main" id="{512C3ADD-ECF0-9D7A-5670-173BA06D10D2}"/>
              </a:ext>
              <a:ext uri="{C183D7F6-B498-43B3-948B-1728B52AA6E4}">
                <adec:decorative xmlns:adec="http://schemas.microsoft.com/office/drawing/2017/decorative" val="1"/>
              </a:ext>
            </a:extLst>
          </p:cNvPr>
          <p:cNvGrpSpPr/>
          <p:nvPr/>
        </p:nvGrpSpPr>
        <p:grpSpPr>
          <a:xfrm>
            <a:off x="4482868" y="3210564"/>
            <a:ext cx="2770503" cy="758825"/>
            <a:chOff x="0" y="0"/>
            <a:chExt cx="2770811" cy="759094"/>
          </a:xfrm>
        </p:grpSpPr>
        <p:pic>
          <p:nvPicPr>
            <p:cNvPr id="92" name="Picture 91" descr="Agriculture, Food and Natural Resources">
              <a:extLst>
                <a:ext uri="{FF2B5EF4-FFF2-40B4-BE49-F238E27FC236}">
                  <a16:creationId xmlns:a16="http://schemas.microsoft.com/office/drawing/2014/main" id="{04CD4FA3-B647-6F9B-AEB2-630BE52B44C9}"/>
                </a:ext>
              </a:extLst>
            </p:cNvPr>
            <p:cNvPicPr>
              <a:picLocks noChangeAspect="1"/>
            </p:cNvPicPr>
            <p:nvPr/>
          </p:nvPicPr>
          <p:blipFill>
            <a:blip r:embed="rId8"/>
            <a:stretch>
              <a:fillRect/>
            </a:stretch>
          </p:blipFill>
          <p:spPr>
            <a:xfrm>
              <a:off x="0" y="0"/>
              <a:ext cx="386010" cy="386010"/>
            </a:xfrm>
            <a:prstGeom prst="rect">
              <a:avLst/>
            </a:prstGeom>
          </p:spPr>
        </p:pic>
        <p:pic>
          <p:nvPicPr>
            <p:cNvPr id="93" name="Picture 92" descr="Architecture and Construction">
              <a:extLst>
                <a:ext uri="{FF2B5EF4-FFF2-40B4-BE49-F238E27FC236}">
                  <a16:creationId xmlns:a16="http://schemas.microsoft.com/office/drawing/2014/main" id="{9AFE9767-598D-AACB-66CB-778878237601}"/>
                </a:ext>
              </a:extLst>
            </p:cNvPr>
            <p:cNvPicPr>
              <a:picLocks noChangeAspect="1"/>
            </p:cNvPicPr>
            <p:nvPr/>
          </p:nvPicPr>
          <p:blipFill>
            <a:blip r:embed="rId9"/>
            <a:stretch>
              <a:fillRect/>
            </a:stretch>
          </p:blipFill>
          <p:spPr>
            <a:xfrm>
              <a:off x="395405" y="11014"/>
              <a:ext cx="386010" cy="386010"/>
            </a:xfrm>
            <a:prstGeom prst="rect">
              <a:avLst/>
            </a:prstGeom>
          </p:spPr>
        </p:pic>
        <p:pic>
          <p:nvPicPr>
            <p:cNvPr id="94" name="Picture 93" descr="Arts, Audio Visual Technology and Communication">
              <a:extLst>
                <a:ext uri="{FF2B5EF4-FFF2-40B4-BE49-F238E27FC236}">
                  <a16:creationId xmlns:a16="http://schemas.microsoft.com/office/drawing/2014/main" id="{9DDFE56E-DDE4-2D4E-97E0-87157904EE52}"/>
                </a:ext>
              </a:extLst>
            </p:cNvPr>
            <p:cNvPicPr>
              <a:picLocks noChangeAspect="1"/>
            </p:cNvPicPr>
            <p:nvPr/>
          </p:nvPicPr>
          <p:blipFill>
            <a:blip r:embed="rId10"/>
            <a:stretch>
              <a:fillRect/>
            </a:stretch>
          </p:blipFill>
          <p:spPr>
            <a:xfrm>
              <a:off x="773718" y="23232"/>
              <a:ext cx="386010" cy="386010"/>
            </a:xfrm>
            <a:prstGeom prst="rect">
              <a:avLst/>
            </a:prstGeom>
          </p:spPr>
        </p:pic>
        <p:pic>
          <p:nvPicPr>
            <p:cNvPr id="95" name="Picture 94" descr="Business, Marketing and Finance">
              <a:extLst>
                <a:ext uri="{FF2B5EF4-FFF2-40B4-BE49-F238E27FC236}">
                  <a16:creationId xmlns:a16="http://schemas.microsoft.com/office/drawing/2014/main" id="{C6B9934C-755F-A8EC-7EC0-1424DE5877F4}"/>
                </a:ext>
              </a:extLst>
            </p:cNvPr>
            <p:cNvPicPr>
              <a:picLocks noChangeAspect="1"/>
            </p:cNvPicPr>
            <p:nvPr/>
          </p:nvPicPr>
          <p:blipFill>
            <a:blip r:embed="rId11"/>
            <a:stretch>
              <a:fillRect/>
            </a:stretch>
          </p:blipFill>
          <p:spPr>
            <a:xfrm>
              <a:off x="1184942" y="28986"/>
              <a:ext cx="386010" cy="386010"/>
            </a:xfrm>
            <a:prstGeom prst="rect">
              <a:avLst/>
            </a:prstGeom>
          </p:spPr>
        </p:pic>
        <p:pic>
          <p:nvPicPr>
            <p:cNvPr id="96" name="Picture 95" descr="Education and Training">
              <a:extLst>
                <a:ext uri="{FF2B5EF4-FFF2-40B4-BE49-F238E27FC236}">
                  <a16:creationId xmlns:a16="http://schemas.microsoft.com/office/drawing/2014/main" id="{C5A5FD7B-D40D-C7E8-32A2-D8ABEF112B8F}"/>
                </a:ext>
              </a:extLst>
            </p:cNvPr>
            <p:cNvPicPr>
              <a:picLocks noChangeAspect="1"/>
            </p:cNvPicPr>
            <p:nvPr/>
          </p:nvPicPr>
          <p:blipFill>
            <a:blip r:embed="rId18"/>
            <a:stretch>
              <a:fillRect/>
            </a:stretch>
          </p:blipFill>
          <p:spPr>
            <a:xfrm>
              <a:off x="1609701" y="26535"/>
              <a:ext cx="386010" cy="386010"/>
            </a:xfrm>
            <a:prstGeom prst="rect">
              <a:avLst/>
            </a:prstGeom>
          </p:spPr>
        </p:pic>
        <p:pic>
          <p:nvPicPr>
            <p:cNvPr id="97" name="Picture 96" descr="Energy">
              <a:extLst>
                <a:ext uri="{FF2B5EF4-FFF2-40B4-BE49-F238E27FC236}">
                  <a16:creationId xmlns:a16="http://schemas.microsoft.com/office/drawing/2014/main" id="{F0B6A3C0-5C4D-24E2-95A5-414637112327}"/>
                </a:ext>
              </a:extLst>
            </p:cNvPr>
            <p:cNvPicPr>
              <a:picLocks noChangeAspect="1"/>
            </p:cNvPicPr>
            <p:nvPr/>
          </p:nvPicPr>
          <p:blipFill>
            <a:blip r:embed="rId19"/>
            <a:stretch>
              <a:fillRect/>
            </a:stretch>
          </p:blipFill>
          <p:spPr>
            <a:xfrm>
              <a:off x="2007117" y="37266"/>
              <a:ext cx="386010" cy="386010"/>
            </a:xfrm>
            <a:prstGeom prst="rect">
              <a:avLst/>
            </a:prstGeom>
          </p:spPr>
        </p:pic>
        <p:pic>
          <p:nvPicPr>
            <p:cNvPr id="98" name="Picture 97" descr="Health Science">
              <a:extLst>
                <a:ext uri="{FF2B5EF4-FFF2-40B4-BE49-F238E27FC236}">
                  <a16:creationId xmlns:a16="http://schemas.microsoft.com/office/drawing/2014/main" id="{B8D9EBE5-0D86-9580-CA37-E5F6393F27C4}"/>
                </a:ext>
              </a:extLst>
            </p:cNvPr>
            <p:cNvPicPr>
              <a:picLocks noChangeAspect="1"/>
            </p:cNvPicPr>
            <p:nvPr/>
          </p:nvPicPr>
          <p:blipFill>
            <a:blip r:embed="rId12"/>
            <a:stretch>
              <a:fillRect/>
            </a:stretch>
          </p:blipFill>
          <p:spPr>
            <a:xfrm>
              <a:off x="6048" y="370184"/>
              <a:ext cx="386010" cy="386010"/>
            </a:xfrm>
            <a:prstGeom prst="rect">
              <a:avLst/>
            </a:prstGeom>
          </p:spPr>
        </p:pic>
        <p:pic>
          <p:nvPicPr>
            <p:cNvPr id="99" name="Picture 98" descr="Hospitality and Tourism">
              <a:extLst>
                <a:ext uri="{FF2B5EF4-FFF2-40B4-BE49-F238E27FC236}">
                  <a16:creationId xmlns:a16="http://schemas.microsoft.com/office/drawing/2014/main" id="{4289D408-E1F8-936E-CD24-E9D41FB96318}"/>
                </a:ext>
              </a:extLst>
            </p:cNvPr>
            <p:cNvPicPr>
              <a:picLocks noChangeAspect="1"/>
            </p:cNvPicPr>
            <p:nvPr/>
          </p:nvPicPr>
          <p:blipFill>
            <a:blip r:embed="rId13"/>
            <a:stretch>
              <a:fillRect/>
            </a:stretch>
          </p:blipFill>
          <p:spPr>
            <a:xfrm>
              <a:off x="392640" y="370016"/>
              <a:ext cx="386010" cy="386010"/>
            </a:xfrm>
            <a:prstGeom prst="rect">
              <a:avLst/>
            </a:prstGeom>
          </p:spPr>
        </p:pic>
        <p:pic>
          <p:nvPicPr>
            <p:cNvPr id="100" name="Picture 99" descr="Human Services">
              <a:extLst>
                <a:ext uri="{FF2B5EF4-FFF2-40B4-BE49-F238E27FC236}">
                  <a16:creationId xmlns:a16="http://schemas.microsoft.com/office/drawing/2014/main" id="{3F1C0AEB-43C0-AE4C-67C2-F39D5389285D}"/>
                </a:ext>
              </a:extLst>
            </p:cNvPr>
            <p:cNvPicPr>
              <a:picLocks noChangeAspect="1"/>
            </p:cNvPicPr>
            <p:nvPr/>
          </p:nvPicPr>
          <p:blipFill>
            <a:blip r:embed="rId14"/>
            <a:stretch>
              <a:fillRect/>
            </a:stretch>
          </p:blipFill>
          <p:spPr>
            <a:xfrm>
              <a:off x="781997" y="367946"/>
              <a:ext cx="386010" cy="386010"/>
            </a:xfrm>
            <a:prstGeom prst="rect">
              <a:avLst/>
            </a:prstGeom>
          </p:spPr>
        </p:pic>
        <p:pic>
          <p:nvPicPr>
            <p:cNvPr id="101" name="Picture 100" descr="Information Technology">
              <a:extLst>
                <a:ext uri="{FF2B5EF4-FFF2-40B4-BE49-F238E27FC236}">
                  <a16:creationId xmlns:a16="http://schemas.microsoft.com/office/drawing/2014/main" id="{8A5AFE64-F158-59E9-68BE-C474BF9334DC}"/>
                </a:ext>
              </a:extLst>
            </p:cNvPr>
            <p:cNvPicPr>
              <a:picLocks noChangeAspect="1"/>
            </p:cNvPicPr>
            <p:nvPr/>
          </p:nvPicPr>
          <p:blipFill>
            <a:blip r:embed="rId15"/>
            <a:stretch>
              <a:fillRect/>
            </a:stretch>
          </p:blipFill>
          <p:spPr>
            <a:xfrm>
              <a:off x="1178021" y="366575"/>
              <a:ext cx="386010" cy="386010"/>
            </a:xfrm>
            <a:prstGeom prst="rect">
              <a:avLst/>
            </a:prstGeom>
          </p:spPr>
        </p:pic>
        <p:pic>
          <p:nvPicPr>
            <p:cNvPr id="102" name="Picture 101" descr="Law and Public Service">
              <a:extLst>
                <a:ext uri="{FF2B5EF4-FFF2-40B4-BE49-F238E27FC236}">
                  <a16:creationId xmlns:a16="http://schemas.microsoft.com/office/drawing/2014/main" id="{E77E2D43-2094-D10B-DD45-7947CD6D685F}"/>
                </a:ext>
              </a:extLst>
            </p:cNvPr>
            <p:cNvPicPr>
              <a:picLocks noChangeAspect="1"/>
            </p:cNvPicPr>
            <p:nvPr/>
          </p:nvPicPr>
          <p:blipFill>
            <a:blip r:embed="rId20"/>
            <a:stretch>
              <a:fillRect/>
            </a:stretch>
          </p:blipFill>
          <p:spPr>
            <a:xfrm>
              <a:off x="1599687" y="373084"/>
              <a:ext cx="386010" cy="386010"/>
            </a:xfrm>
            <a:prstGeom prst="rect">
              <a:avLst/>
            </a:prstGeom>
          </p:spPr>
        </p:pic>
        <p:pic>
          <p:nvPicPr>
            <p:cNvPr id="103" name="Picture 102" descr="Manufacturing">
              <a:extLst>
                <a:ext uri="{FF2B5EF4-FFF2-40B4-BE49-F238E27FC236}">
                  <a16:creationId xmlns:a16="http://schemas.microsoft.com/office/drawing/2014/main" id="{F3D605B4-BCD7-5E4A-ABD4-C4B48B67FB2D}"/>
                </a:ext>
              </a:extLst>
            </p:cNvPr>
            <p:cNvPicPr>
              <a:picLocks noChangeAspect="1"/>
            </p:cNvPicPr>
            <p:nvPr/>
          </p:nvPicPr>
          <p:blipFill>
            <a:blip r:embed="rId16"/>
            <a:stretch>
              <a:fillRect/>
            </a:stretch>
          </p:blipFill>
          <p:spPr>
            <a:xfrm>
              <a:off x="1980500" y="372841"/>
              <a:ext cx="386010" cy="386010"/>
            </a:xfrm>
            <a:prstGeom prst="rect">
              <a:avLst/>
            </a:prstGeom>
          </p:spPr>
        </p:pic>
        <p:pic>
          <p:nvPicPr>
            <p:cNvPr id="104" name="Picture 103" descr="Transportation, Distribution and Logistics">
              <a:extLst>
                <a:ext uri="{FF2B5EF4-FFF2-40B4-BE49-F238E27FC236}">
                  <a16:creationId xmlns:a16="http://schemas.microsoft.com/office/drawing/2014/main" id="{93FD7C72-A9D1-7B7E-9F26-A9E42A183CEE}"/>
                </a:ext>
              </a:extLst>
            </p:cNvPr>
            <p:cNvPicPr>
              <a:picLocks noChangeAspect="1"/>
            </p:cNvPicPr>
            <p:nvPr/>
          </p:nvPicPr>
          <p:blipFill>
            <a:blip r:embed="rId17"/>
            <a:stretch>
              <a:fillRect/>
            </a:stretch>
          </p:blipFill>
          <p:spPr>
            <a:xfrm>
              <a:off x="2353600" y="372841"/>
              <a:ext cx="386010" cy="386010"/>
            </a:xfrm>
            <a:prstGeom prst="rect">
              <a:avLst/>
            </a:prstGeom>
          </p:spPr>
        </p:pic>
        <p:pic>
          <p:nvPicPr>
            <p:cNvPr id="105" name="Picture 104" descr="Engineering&#10;">
              <a:extLst>
                <a:ext uri="{FF2B5EF4-FFF2-40B4-BE49-F238E27FC236}">
                  <a16:creationId xmlns:a16="http://schemas.microsoft.com/office/drawing/2014/main" id="{12255E46-A8B0-FDA2-B35E-5BE01ACEB69A}"/>
                </a:ext>
              </a:extLst>
            </p:cNvPr>
            <p:cNvPicPr>
              <a:picLocks noChangeAspect="1"/>
            </p:cNvPicPr>
            <p:nvPr/>
          </p:nvPicPr>
          <p:blipFill>
            <a:blip r:embed="rId21"/>
            <a:stretch>
              <a:fillRect/>
            </a:stretch>
          </p:blipFill>
          <p:spPr>
            <a:xfrm>
              <a:off x="2368856" y="34138"/>
              <a:ext cx="401955" cy="401955"/>
            </a:xfrm>
            <a:prstGeom prst="rect">
              <a:avLst/>
            </a:prstGeom>
          </p:spPr>
        </p:pic>
      </p:grpSp>
      <p:grpSp>
        <p:nvGrpSpPr>
          <p:cNvPr id="106" name="Group 105">
            <a:extLst>
              <a:ext uri="{FF2B5EF4-FFF2-40B4-BE49-F238E27FC236}">
                <a16:creationId xmlns:a16="http://schemas.microsoft.com/office/drawing/2014/main" id="{41DC3FE2-CE8F-3219-BA02-B8B217123A5E}"/>
              </a:ext>
              <a:ext uri="{C183D7F6-B498-43B3-948B-1728B52AA6E4}">
                <adec:decorative xmlns:adec="http://schemas.microsoft.com/office/drawing/2017/decorative" val="1"/>
              </a:ext>
            </a:extLst>
          </p:cNvPr>
          <p:cNvGrpSpPr/>
          <p:nvPr/>
        </p:nvGrpSpPr>
        <p:grpSpPr>
          <a:xfrm>
            <a:off x="4489784" y="4271418"/>
            <a:ext cx="2770503" cy="758825"/>
            <a:chOff x="0" y="0"/>
            <a:chExt cx="2770811" cy="759094"/>
          </a:xfrm>
        </p:grpSpPr>
        <p:pic>
          <p:nvPicPr>
            <p:cNvPr id="107" name="Picture 106" descr="Agriculture, Food and Natural Resources">
              <a:extLst>
                <a:ext uri="{FF2B5EF4-FFF2-40B4-BE49-F238E27FC236}">
                  <a16:creationId xmlns:a16="http://schemas.microsoft.com/office/drawing/2014/main" id="{D2A1CB29-E175-8A11-5D82-2985EC5F6BCC}"/>
                </a:ext>
              </a:extLst>
            </p:cNvPr>
            <p:cNvPicPr>
              <a:picLocks noChangeAspect="1"/>
            </p:cNvPicPr>
            <p:nvPr/>
          </p:nvPicPr>
          <p:blipFill>
            <a:blip r:embed="rId8"/>
            <a:stretch>
              <a:fillRect/>
            </a:stretch>
          </p:blipFill>
          <p:spPr>
            <a:xfrm>
              <a:off x="0" y="0"/>
              <a:ext cx="386010" cy="386010"/>
            </a:xfrm>
            <a:prstGeom prst="rect">
              <a:avLst/>
            </a:prstGeom>
          </p:spPr>
        </p:pic>
        <p:pic>
          <p:nvPicPr>
            <p:cNvPr id="108" name="Picture 107" descr="Architecture and Construction">
              <a:extLst>
                <a:ext uri="{FF2B5EF4-FFF2-40B4-BE49-F238E27FC236}">
                  <a16:creationId xmlns:a16="http://schemas.microsoft.com/office/drawing/2014/main" id="{152A06B7-BB2F-B559-29C6-93E18D545965}"/>
                </a:ext>
              </a:extLst>
            </p:cNvPr>
            <p:cNvPicPr>
              <a:picLocks noChangeAspect="1"/>
            </p:cNvPicPr>
            <p:nvPr/>
          </p:nvPicPr>
          <p:blipFill>
            <a:blip r:embed="rId9"/>
            <a:stretch>
              <a:fillRect/>
            </a:stretch>
          </p:blipFill>
          <p:spPr>
            <a:xfrm>
              <a:off x="395405" y="11014"/>
              <a:ext cx="386010" cy="386010"/>
            </a:xfrm>
            <a:prstGeom prst="rect">
              <a:avLst/>
            </a:prstGeom>
          </p:spPr>
        </p:pic>
        <p:pic>
          <p:nvPicPr>
            <p:cNvPr id="109" name="Picture 108" descr="Arts, Audio Visual Technology and Communication">
              <a:extLst>
                <a:ext uri="{FF2B5EF4-FFF2-40B4-BE49-F238E27FC236}">
                  <a16:creationId xmlns:a16="http://schemas.microsoft.com/office/drawing/2014/main" id="{0C257D30-8702-5884-9405-75E135C3FE53}"/>
                </a:ext>
              </a:extLst>
            </p:cNvPr>
            <p:cNvPicPr>
              <a:picLocks noChangeAspect="1"/>
            </p:cNvPicPr>
            <p:nvPr/>
          </p:nvPicPr>
          <p:blipFill>
            <a:blip r:embed="rId10"/>
            <a:stretch>
              <a:fillRect/>
            </a:stretch>
          </p:blipFill>
          <p:spPr>
            <a:xfrm>
              <a:off x="773718" y="23232"/>
              <a:ext cx="386010" cy="386010"/>
            </a:xfrm>
            <a:prstGeom prst="rect">
              <a:avLst/>
            </a:prstGeom>
          </p:spPr>
        </p:pic>
        <p:pic>
          <p:nvPicPr>
            <p:cNvPr id="110" name="Picture 109" descr="Business, Marketing and Finance">
              <a:extLst>
                <a:ext uri="{FF2B5EF4-FFF2-40B4-BE49-F238E27FC236}">
                  <a16:creationId xmlns:a16="http://schemas.microsoft.com/office/drawing/2014/main" id="{48D61847-7952-6EE3-9472-FE690C05F576}"/>
                </a:ext>
              </a:extLst>
            </p:cNvPr>
            <p:cNvPicPr>
              <a:picLocks noChangeAspect="1"/>
            </p:cNvPicPr>
            <p:nvPr/>
          </p:nvPicPr>
          <p:blipFill>
            <a:blip r:embed="rId11"/>
            <a:stretch>
              <a:fillRect/>
            </a:stretch>
          </p:blipFill>
          <p:spPr>
            <a:xfrm>
              <a:off x="1184942" y="28986"/>
              <a:ext cx="386010" cy="386010"/>
            </a:xfrm>
            <a:prstGeom prst="rect">
              <a:avLst/>
            </a:prstGeom>
          </p:spPr>
        </p:pic>
        <p:pic>
          <p:nvPicPr>
            <p:cNvPr id="111" name="Picture 110" descr="Education and Training">
              <a:extLst>
                <a:ext uri="{FF2B5EF4-FFF2-40B4-BE49-F238E27FC236}">
                  <a16:creationId xmlns:a16="http://schemas.microsoft.com/office/drawing/2014/main" id="{1C566567-0622-2E15-34FC-C91F3BD7A0C5}"/>
                </a:ext>
              </a:extLst>
            </p:cNvPr>
            <p:cNvPicPr>
              <a:picLocks noChangeAspect="1"/>
            </p:cNvPicPr>
            <p:nvPr/>
          </p:nvPicPr>
          <p:blipFill>
            <a:blip r:embed="rId18"/>
            <a:stretch>
              <a:fillRect/>
            </a:stretch>
          </p:blipFill>
          <p:spPr>
            <a:xfrm>
              <a:off x="1609701" y="26535"/>
              <a:ext cx="386010" cy="386010"/>
            </a:xfrm>
            <a:prstGeom prst="rect">
              <a:avLst/>
            </a:prstGeom>
          </p:spPr>
        </p:pic>
        <p:pic>
          <p:nvPicPr>
            <p:cNvPr id="112" name="Picture 111" descr="Energy">
              <a:extLst>
                <a:ext uri="{FF2B5EF4-FFF2-40B4-BE49-F238E27FC236}">
                  <a16:creationId xmlns:a16="http://schemas.microsoft.com/office/drawing/2014/main" id="{2B7563F0-30D2-5A6A-614A-4420217D0B3A}"/>
                </a:ext>
              </a:extLst>
            </p:cNvPr>
            <p:cNvPicPr>
              <a:picLocks noChangeAspect="1"/>
            </p:cNvPicPr>
            <p:nvPr/>
          </p:nvPicPr>
          <p:blipFill>
            <a:blip r:embed="rId19"/>
            <a:stretch>
              <a:fillRect/>
            </a:stretch>
          </p:blipFill>
          <p:spPr>
            <a:xfrm>
              <a:off x="2007117" y="37266"/>
              <a:ext cx="386010" cy="386010"/>
            </a:xfrm>
            <a:prstGeom prst="rect">
              <a:avLst/>
            </a:prstGeom>
          </p:spPr>
        </p:pic>
        <p:pic>
          <p:nvPicPr>
            <p:cNvPr id="113" name="Picture 112" descr="Health Science">
              <a:extLst>
                <a:ext uri="{FF2B5EF4-FFF2-40B4-BE49-F238E27FC236}">
                  <a16:creationId xmlns:a16="http://schemas.microsoft.com/office/drawing/2014/main" id="{8C46F67D-DAC9-0C04-7962-7E18085DCB13}"/>
                </a:ext>
              </a:extLst>
            </p:cNvPr>
            <p:cNvPicPr>
              <a:picLocks noChangeAspect="1"/>
            </p:cNvPicPr>
            <p:nvPr/>
          </p:nvPicPr>
          <p:blipFill>
            <a:blip r:embed="rId12"/>
            <a:stretch>
              <a:fillRect/>
            </a:stretch>
          </p:blipFill>
          <p:spPr>
            <a:xfrm>
              <a:off x="6048" y="370184"/>
              <a:ext cx="386010" cy="386010"/>
            </a:xfrm>
            <a:prstGeom prst="rect">
              <a:avLst/>
            </a:prstGeom>
          </p:spPr>
        </p:pic>
        <p:pic>
          <p:nvPicPr>
            <p:cNvPr id="114" name="Picture 113" descr="Hospitality and Tourism">
              <a:extLst>
                <a:ext uri="{FF2B5EF4-FFF2-40B4-BE49-F238E27FC236}">
                  <a16:creationId xmlns:a16="http://schemas.microsoft.com/office/drawing/2014/main" id="{583E19FC-95EC-06E5-D5D4-1D2514FEE098}"/>
                </a:ext>
              </a:extLst>
            </p:cNvPr>
            <p:cNvPicPr>
              <a:picLocks noChangeAspect="1"/>
            </p:cNvPicPr>
            <p:nvPr/>
          </p:nvPicPr>
          <p:blipFill>
            <a:blip r:embed="rId13"/>
            <a:stretch>
              <a:fillRect/>
            </a:stretch>
          </p:blipFill>
          <p:spPr>
            <a:xfrm>
              <a:off x="392640" y="370016"/>
              <a:ext cx="386010" cy="386010"/>
            </a:xfrm>
            <a:prstGeom prst="rect">
              <a:avLst/>
            </a:prstGeom>
          </p:spPr>
        </p:pic>
        <p:pic>
          <p:nvPicPr>
            <p:cNvPr id="115" name="Picture 114" descr="Human Services">
              <a:extLst>
                <a:ext uri="{FF2B5EF4-FFF2-40B4-BE49-F238E27FC236}">
                  <a16:creationId xmlns:a16="http://schemas.microsoft.com/office/drawing/2014/main" id="{998A33BA-A53D-7A23-F992-CED704C272F1}"/>
                </a:ext>
              </a:extLst>
            </p:cNvPr>
            <p:cNvPicPr>
              <a:picLocks noChangeAspect="1"/>
            </p:cNvPicPr>
            <p:nvPr/>
          </p:nvPicPr>
          <p:blipFill>
            <a:blip r:embed="rId14"/>
            <a:stretch>
              <a:fillRect/>
            </a:stretch>
          </p:blipFill>
          <p:spPr>
            <a:xfrm>
              <a:off x="781997" y="367946"/>
              <a:ext cx="386010" cy="386010"/>
            </a:xfrm>
            <a:prstGeom prst="rect">
              <a:avLst/>
            </a:prstGeom>
          </p:spPr>
        </p:pic>
        <p:pic>
          <p:nvPicPr>
            <p:cNvPr id="116" name="Picture 115" descr="Information Technology">
              <a:extLst>
                <a:ext uri="{FF2B5EF4-FFF2-40B4-BE49-F238E27FC236}">
                  <a16:creationId xmlns:a16="http://schemas.microsoft.com/office/drawing/2014/main" id="{4A68106D-F440-C647-FBFB-44ECB08EBB38}"/>
                </a:ext>
              </a:extLst>
            </p:cNvPr>
            <p:cNvPicPr>
              <a:picLocks noChangeAspect="1"/>
            </p:cNvPicPr>
            <p:nvPr/>
          </p:nvPicPr>
          <p:blipFill>
            <a:blip r:embed="rId15"/>
            <a:stretch>
              <a:fillRect/>
            </a:stretch>
          </p:blipFill>
          <p:spPr>
            <a:xfrm>
              <a:off x="1178021" y="366575"/>
              <a:ext cx="386010" cy="386010"/>
            </a:xfrm>
            <a:prstGeom prst="rect">
              <a:avLst/>
            </a:prstGeom>
          </p:spPr>
        </p:pic>
        <p:pic>
          <p:nvPicPr>
            <p:cNvPr id="117" name="Picture 116" descr="Law and Public Service">
              <a:extLst>
                <a:ext uri="{FF2B5EF4-FFF2-40B4-BE49-F238E27FC236}">
                  <a16:creationId xmlns:a16="http://schemas.microsoft.com/office/drawing/2014/main" id="{B0CCA3D9-4F0A-70B1-E043-51728E281652}"/>
                </a:ext>
              </a:extLst>
            </p:cNvPr>
            <p:cNvPicPr>
              <a:picLocks noChangeAspect="1"/>
            </p:cNvPicPr>
            <p:nvPr/>
          </p:nvPicPr>
          <p:blipFill>
            <a:blip r:embed="rId20"/>
            <a:stretch>
              <a:fillRect/>
            </a:stretch>
          </p:blipFill>
          <p:spPr>
            <a:xfrm>
              <a:off x="1599687" y="373084"/>
              <a:ext cx="386010" cy="386010"/>
            </a:xfrm>
            <a:prstGeom prst="rect">
              <a:avLst/>
            </a:prstGeom>
          </p:spPr>
        </p:pic>
        <p:pic>
          <p:nvPicPr>
            <p:cNvPr id="118" name="Picture 117" descr="Manufacturing">
              <a:extLst>
                <a:ext uri="{FF2B5EF4-FFF2-40B4-BE49-F238E27FC236}">
                  <a16:creationId xmlns:a16="http://schemas.microsoft.com/office/drawing/2014/main" id="{B3E0CA9B-738B-FB5E-61D3-F54377D7B713}"/>
                </a:ext>
              </a:extLst>
            </p:cNvPr>
            <p:cNvPicPr>
              <a:picLocks noChangeAspect="1"/>
            </p:cNvPicPr>
            <p:nvPr/>
          </p:nvPicPr>
          <p:blipFill>
            <a:blip r:embed="rId16"/>
            <a:stretch>
              <a:fillRect/>
            </a:stretch>
          </p:blipFill>
          <p:spPr>
            <a:xfrm>
              <a:off x="1980500" y="372841"/>
              <a:ext cx="386010" cy="386010"/>
            </a:xfrm>
            <a:prstGeom prst="rect">
              <a:avLst/>
            </a:prstGeom>
          </p:spPr>
        </p:pic>
        <p:pic>
          <p:nvPicPr>
            <p:cNvPr id="119" name="Picture 118" descr="Transportation, Distribution and Logistics">
              <a:extLst>
                <a:ext uri="{FF2B5EF4-FFF2-40B4-BE49-F238E27FC236}">
                  <a16:creationId xmlns:a16="http://schemas.microsoft.com/office/drawing/2014/main" id="{ACB68568-996E-4E37-9B32-C53670F832F6}"/>
                </a:ext>
              </a:extLst>
            </p:cNvPr>
            <p:cNvPicPr>
              <a:picLocks noChangeAspect="1"/>
            </p:cNvPicPr>
            <p:nvPr/>
          </p:nvPicPr>
          <p:blipFill>
            <a:blip r:embed="rId17"/>
            <a:stretch>
              <a:fillRect/>
            </a:stretch>
          </p:blipFill>
          <p:spPr>
            <a:xfrm>
              <a:off x="2353600" y="372841"/>
              <a:ext cx="386010" cy="386010"/>
            </a:xfrm>
            <a:prstGeom prst="rect">
              <a:avLst/>
            </a:prstGeom>
          </p:spPr>
        </p:pic>
        <p:pic>
          <p:nvPicPr>
            <p:cNvPr id="120" name="Picture 119" descr="Engineering&#10;">
              <a:extLst>
                <a:ext uri="{FF2B5EF4-FFF2-40B4-BE49-F238E27FC236}">
                  <a16:creationId xmlns:a16="http://schemas.microsoft.com/office/drawing/2014/main" id="{38F519F9-63A3-5B21-26E6-E723E0CBA649}"/>
                </a:ext>
              </a:extLst>
            </p:cNvPr>
            <p:cNvPicPr>
              <a:picLocks noChangeAspect="1"/>
            </p:cNvPicPr>
            <p:nvPr/>
          </p:nvPicPr>
          <p:blipFill>
            <a:blip r:embed="rId21"/>
            <a:stretch>
              <a:fillRect/>
            </a:stretch>
          </p:blipFill>
          <p:spPr>
            <a:xfrm>
              <a:off x="2368856" y="34138"/>
              <a:ext cx="401955" cy="401955"/>
            </a:xfrm>
            <a:prstGeom prst="rect">
              <a:avLst/>
            </a:prstGeom>
          </p:spPr>
        </p:pic>
      </p:gr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solidFill>
                  <a:schemeClr val="bg1"/>
                </a:solidFill>
                <a:latin typeface="Calibri" panose="020F0502020204030204" pitchFamily="34" charset="0"/>
                <a:ea typeface="Open Sans Semibold" panose="020B0606030504020204" pitchFamily="34" charset="0"/>
                <a:cs typeface="Calibri" panose="020F0502020204030204" pitchFamily="34" charset="0"/>
              </a:rPr>
              <a:t>Accounting and Financial Services</a:t>
            </a:r>
          </a:p>
        </p:txBody>
      </p:sp>
    </p:spTree>
    <p:extLst>
      <p:ext uri="{BB962C8B-B14F-4D97-AF65-F5344CB8AC3E}">
        <p14:creationId xmlns:p14="http://schemas.microsoft.com/office/powerpoint/2010/main" val="3054518365"/>
      </p:ext>
    </p:extLst>
  </p:cSld>
  <p:clrMapOvr>
    <a:masterClrMapping/>
  </p:clrMapOvr>
</p:sld>
</file>

<file path=ppt/theme/theme1.xml><?xml version="1.0" encoding="utf-8"?>
<a:theme xmlns:a="http://schemas.openxmlformats.org/drawingml/2006/main" name="Office Theme">
  <a:themeElements>
    <a:clrScheme name="CTE Business">
      <a:dk1>
        <a:srgbClr val="000000"/>
      </a:dk1>
      <a:lt1>
        <a:srgbClr val="FFFFFF"/>
      </a:lt1>
      <a:dk2>
        <a:srgbClr val="363434"/>
      </a:dk2>
      <a:lt2>
        <a:srgbClr val="E7E6E6"/>
      </a:lt2>
      <a:accent1>
        <a:srgbClr val="C14D2B"/>
      </a:accent1>
      <a:accent2>
        <a:srgbClr val="ED7D31"/>
      </a:accent2>
      <a:accent3>
        <a:srgbClr val="E7E3DB"/>
      </a:accent3>
      <a:accent4>
        <a:srgbClr val="FFC000"/>
      </a:accent4>
      <a:accent5>
        <a:srgbClr val="363434"/>
      </a:accent5>
      <a:accent6>
        <a:srgbClr val="59616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8" id="{7E4B9EE6-4E8E-FF4B-9DDF-6C1A4FA5B1C4}" vid="{DBFB7B67-4F04-1F48-8BE5-66BA439B453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E2DFD34787B64381739A3DD5B04613" ma:contentTypeVersion="15" ma:contentTypeDescription="Create a new document." ma:contentTypeScope="" ma:versionID="1edc75d5e94adbb18bfd17689469438c">
  <xsd:schema xmlns:xsd="http://www.w3.org/2001/XMLSchema" xmlns:xs="http://www.w3.org/2001/XMLSchema" xmlns:p="http://schemas.microsoft.com/office/2006/metadata/properties" xmlns:ns2="d7be74c8-68b7-49d6-ab11-c29225af66cf" xmlns:ns3="475af76f-eb63-4387-973b-0ca94df6e649" targetNamespace="http://schemas.microsoft.com/office/2006/metadata/properties" ma:root="true" ma:fieldsID="29da72b122f36c100231b07d346c1c8c" ns2:_="" ns3:_="">
    <xsd:import namespace="d7be74c8-68b7-49d6-ab11-c29225af66cf"/>
    <xsd:import namespace="475af76f-eb63-4387-973b-0ca94df6e64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SearchPropertie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be74c8-68b7-49d6-ab11-c29225af66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3b7a77b5-e59d-49f3-97a2-3dde868dbe2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75af76f-eb63-4387-973b-0ca94df6e649"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db8adb06-38bb-4d30-9a75-7f2bb0f97b76}" ma:internalName="TaxCatchAll" ma:showField="CatchAllData" ma:web="475af76f-eb63-4387-973b-0ca94df6e649">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7be74c8-68b7-49d6-ab11-c29225af66cf">
      <Terms xmlns="http://schemas.microsoft.com/office/infopath/2007/PartnerControls"/>
    </lcf76f155ced4ddcb4097134ff3c332f>
    <TaxCatchAll xmlns="475af76f-eb63-4387-973b-0ca94df6e649" xsi:nil="true"/>
  </documentManagement>
</p:properties>
</file>

<file path=customXml/itemProps1.xml><?xml version="1.0" encoding="utf-8"?>
<ds:datastoreItem xmlns:ds="http://schemas.openxmlformats.org/officeDocument/2006/customXml" ds:itemID="{16468D56-1879-417C-8DDA-92D8A923CAB9}"/>
</file>

<file path=customXml/itemProps2.xml><?xml version="1.0" encoding="utf-8"?>
<ds:datastoreItem xmlns:ds="http://schemas.openxmlformats.org/officeDocument/2006/customXml" ds:itemID="{92957980-E94C-44F6-B3DF-D8AED0934D3B}">
  <ds:schemaRefs>
    <ds:schemaRef ds:uri="http://schemas.microsoft.com/sharepoint/v3/contenttype/forms"/>
  </ds:schemaRefs>
</ds:datastoreItem>
</file>

<file path=customXml/itemProps3.xml><?xml version="1.0" encoding="utf-8"?>
<ds:datastoreItem xmlns:ds="http://schemas.openxmlformats.org/officeDocument/2006/customXml" ds:itemID="{5B3FB118-5231-4468-B9AE-32913C1FD9A7}">
  <ds:schemaRefs>
    <ds:schemaRef ds:uri="http://www.w3.org/XML/1998/namespace"/>
    <ds:schemaRef ds:uri="http://schemas.microsoft.com/office/2006/documentManagement/types"/>
    <ds:schemaRef ds:uri="22433f0c-8bb8-4876-a8a6-687bcb1e8026"/>
    <ds:schemaRef ds:uri="http://purl.org/dc/elements/1.1/"/>
    <ds:schemaRef ds:uri="http://purl.org/dc/terms/"/>
    <ds:schemaRef ds:uri="b41f19c4-7134-41b0-b126-9546d08a0bf5"/>
    <ds:schemaRef ds:uri="http://schemas.microsoft.com/office/2006/metadata/properties"/>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Template-Business</Template>
  <TotalTime>888</TotalTime>
  <Words>1799</Words>
  <Application>Microsoft Office PowerPoint</Application>
  <PresentationFormat>Custom</PresentationFormat>
  <Paragraphs>254</Paragraphs>
  <Slides>4</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Calibri</vt:lpstr>
      <vt:lpstr>Open Sans Semibold</vt:lpstr>
      <vt:lpstr>Open Sans Light</vt:lpstr>
      <vt:lpstr>Calibri Light</vt:lpstr>
      <vt:lpstr>Arial</vt:lpstr>
      <vt:lpstr>Office Theme</vt:lpstr>
      <vt:lpstr>Statewide Program of Study: Accounting and Financial Services — Page 1 </vt:lpstr>
      <vt:lpstr>Statewide Program of Study: Accounting and Financial Services — Page 2</vt:lpstr>
      <vt:lpstr>Statewide Program of Study: Accounting and Financial Services — Page 3</vt:lpstr>
      <vt:lpstr>Statewide Program of Study: Accounting and Financial Services — Page 4</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Statewide Program of Study: Accounting and Financial Services</dc:title>
  <dc:subject/>
  <dc:creator>Texas Education Agency</dc:creator>
  <cp:keywords/>
  <dc:description/>
  <cp:lastModifiedBy>Amber Ham</cp:lastModifiedBy>
  <cp:revision>75</cp:revision>
  <cp:lastPrinted>2023-10-03T21:31:19Z</cp:lastPrinted>
  <dcterms:created xsi:type="dcterms:W3CDTF">2023-10-24T15:53:14Z</dcterms:created>
  <dcterms:modified xsi:type="dcterms:W3CDTF">2025-10-30T15:06:41Z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0x0101004AE2DFD34787B64381739A3DD5B04613</vt:lpwstr>
  </property>
</Properties>
</file>