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handoutMasterIdLst>
    <p:handoutMasterId r:id="rId11"/>
  </p:handoutMasterIdLst>
  <p:sldIdLst>
    <p:sldId id="303" r:id="rId5"/>
    <p:sldId id="294" r:id="rId6"/>
    <p:sldId id="304" r:id="rId7"/>
    <p:sldId id="306" r:id="rId8"/>
    <p:sldId id="305" r:id="rId9"/>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A205325-9CCD-CD1C-C932-758E607B6D55}" name="Outreach Strategists" initials="OS" userId="S::alim@outreachstrategists.onmicrosoft.com::ff5f9efd-19c1-44b1-bb29-47d0a5d7c4d4" providerId="AD"/>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 id="{96A77EE3-BB0F-EF6E-6CE5-EB19713047E8}" name="Bullock, Jennifer" initials="BJ" userId="S::Jennifer.Bullock@tea.texas.gov::89acbf67-8591-41d1-9399-37b14ab746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D4ED"/>
    <a:srgbClr val="0432FF"/>
    <a:srgbClr val="007742"/>
    <a:srgbClr val="0080A3"/>
    <a:srgbClr val="008CB2"/>
    <a:srgbClr val="0000FF"/>
    <a:srgbClr val="AD621E"/>
    <a:srgbClr val="ED0000"/>
    <a:srgbClr val="FF2600"/>
    <a:srgbClr val="007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992D73-87E1-451B-8BD9-BEE4CCF9AAB8}" v="33" dt="2023-07-12T16:04:56.7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86388" autoAdjust="0"/>
  </p:normalViewPr>
  <p:slideViewPr>
    <p:cSldViewPr snapToGrid="0">
      <p:cViewPr varScale="1">
        <p:scale>
          <a:sx n="63" d="100"/>
          <a:sy n="63" d="100"/>
        </p:scale>
        <p:origin x="1266"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10/11/2023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10/11/2023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10/11/2023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ea.texas.gov/system/files/stem-engineering_0.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4012402235"/>
              </p:ext>
            </p:extLst>
          </p:nvPr>
        </p:nvGraphicFramePr>
        <p:xfrm>
          <a:off x="830262" y="1668209"/>
          <a:ext cx="6111875" cy="1101471"/>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Title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dirty="0">
                          <a:solidFill>
                            <a:srgbClr val="0432FF"/>
                          </a:solidFill>
                          <a:effectLst/>
                          <a:latin typeface="Calibri"/>
                          <a:ea typeface="Calibri"/>
                          <a:cs typeface="Times New Roman"/>
                        </a:rPr>
                        <a:t>(UPDATE) Engineering</a:t>
                      </a:r>
                      <a:r>
                        <a:rPr lang="en-US" sz="1200" kern="100" dirty="0">
                          <a:effectLst/>
                          <a:latin typeface="Calibri"/>
                          <a:ea typeface="Calibri"/>
                          <a:cs typeface="Times New Roman"/>
                        </a:rPr>
                        <a:t> Program of Study Recommended Updates.</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Description</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Program of study recommendations from the Texas Education Agency (TEA) Career and Technology Education (CTE) Advisory Committee.</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How to Use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These documents contain the updated program of study framework proposals. Use the key below to review the recommended updates to the programs of study.</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4055110397"/>
              </p:ext>
            </p:extLst>
          </p:nvPr>
        </p:nvGraphicFramePr>
        <p:xfrm>
          <a:off x="830262" y="3223451"/>
          <a:ext cx="6111875" cy="2353623"/>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dirty="0">
                          <a:solidFill>
                            <a:schemeClr val="tx1"/>
                          </a:solidFill>
                          <a:effectLst/>
                        </a:rPr>
                        <a:t>Current Program of Study Names</a:t>
                      </a:r>
                      <a:endParaRPr lang="en-US" sz="1200" kern="100" dirty="0">
                        <a:solidFill>
                          <a:schemeClr val="tx1"/>
                        </a:solidFill>
                        <a:effectLst/>
                        <a:latin typeface="Calibri"/>
                        <a:cs typeface="Times New Roman"/>
                      </a:endParaRPr>
                    </a:p>
                    <a:p>
                      <a:pPr marL="0" marR="0" lvl="0">
                        <a:spcBef>
                          <a:spcPts val="0"/>
                        </a:spcBef>
                        <a:spcAft>
                          <a:spcPts val="0"/>
                        </a:spcAft>
                        <a:buNone/>
                      </a:pPr>
                      <a:r>
                        <a:rPr lang="en-US" sz="1000" kern="100" dirty="0">
                          <a:solidFill>
                            <a:schemeClr val="tx1"/>
                          </a:solidFill>
                          <a:effectLst/>
                        </a:rPr>
                        <a:t>(Links are to CURRENT framework documents)</a:t>
                      </a:r>
                      <a:endParaRPr lang="en-US" sz="1200" kern="100" dirty="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dirty="0">
                          <a:solidFill>
                            <a:schemeClr val="tx1"/>
                          </a:solidFill>
                          <a:effectLst/>
                        </a:rPr>
                        <a:t>Proposed Name</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u="sng" kern="100" dirty="0">
                          <a:solidFill>
                            <a:schemeClr val="tx1">
                              <a:lumMod val="95000"/>
                              <a:lumOff val="5000"/>
                            </a:schemeClr>
                          </a:solidFill>
                          <a:effectLst/>
                          <a:hlinkClick r:id="rId2">
                            <a:extLst>
                              <a:ext uri="{A12FA001-AC4F-418D-AE19-62706E023703}">
                                <ahyp:hlinkClr xmlns:ahyp="http://schemas.microsoft.com/office/drawing/2018/hyperlinkcolor" val="tx"/>
                              </a:ext>
                            </a:extLst>
                          </a:hlinkClick>
                        </a:rPr>
                        <a:t>Engineering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solidFill>
                            <a:srgbClr val="0432FF"/>
                          </a:solidFill>
                          <a:effectLst/>
                        </a:rPr>
                        <a:t>(UPDATE) Engineering Foundations</a:t>
                      </a:r>
                      <a:endParaRPr lang="en-US" sz="1200" strike="noStrike" kern="100" dirty="0">
                        <a:solidFill>
                          <a:srgbClr val="0432FF"/>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dirty="0">
                          <a:solidFill>
                            <a:schemeClr val="tx1"/>
                          </a:solidFill>
                          <a:effectLst/>
                        </a:rPr>
                        <a:t>NEW</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dirty="0">
                          <a:solidFill>
                            <a:srgbClr val="007742"/>
                          </a:solidFill>
                          <a:effectLst/>
                        </a:rPr>
                        <a:t>(ADD) Electrical Engineering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dirty="0">
                          <a:solidFill>
                            <a:schemeClr val="tx1"/>
                          </a:solidFill>
                          <a:effectLst/>
                        </a:rPr>
                        <a:t>NEW</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rgbClr val="007742"/>
                          </a:solidFill>
                          <a:effectLst/>
                          <a:uLnTx/>
                          <a:uFillTx/>
                          <a:latin typeface="Calibri" panose="020F0502020204030204"/>
                          <a:ea typeface="+mn-ea"/>
                          <a:cs typeface="+mn-cs"/>
                        </a:rPr>
                        <a:t>(ADD) Civil Engineering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dirty="0">
                          <a:solidFill>
                            <a:schemeClr val="tx1"/>
                          </a:solidFill>
                          <a:effectLst/>
                        </a:rPr>
                        <a:t>New</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solidFill>
                            <a:srgbClr val="007742"/>
                          </a:solidFill>
                          <a:effectLst/>
                        </a:rPr>
                        <a:t>(ADD) Mechanical and Aerospace Engineering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endParaRPr lang="en-US" sz="1200" kern="100" dirty="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791205" y="5577127"/>
            <a:ext cx="5211192" cy="1046440"/>
          </a:xfrm>
          <a:prstGeom prst="rect">
            <a:avLst/>
          </a:prstGeom>
          <a:noFill/>
        </p:spPr>
        <p:txBody>
          <a:bodyPr wrap="square" lIns="91440" tIns="45720" rIns="91440" bIns="45720" anchor="t">
            <a:spAutoFit/>
          </a:bodyPr>
          <a:lstStyle/>
          <a:p>
            <a:r>
              <a:rPr lang="en-US" sz="1400" b="1" dirty="0"/>
              <a:t>Key</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(ADD)</a:t>
            </a:r>
            <a:r>
              <a:rPr lang="en-US" sz="1200" dirty="0">
                <a:solidFill>
                  <a:srgbClr val="007742"/>
                </a:solidFill>
                <a:latin typeface="Calibri" panose="020F0502020204030204"/>
              </a:rPr>
              <a:t> </a:t>
            </a: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 = Recommend Add</a:t>
            </a:r>
            <a:endParaRPr lang="en-US" sz="1400" b="1" dirty="0">
              <a:solidFill>
                <a:srgbClr val="007742"/>
              </a:solidFill>
            </a:endParaRPr>
          </a:p>
          <a:p>
            <a:pPr marL="171450" indent="-171450">
              <a:buFont typeface="Arial" panose="020B0604020202020204" pitchFamily="34" charset="0"/>
              <a:buChar char="•"/>
            </a:pPr>
            <a:r>
              <a:rPr lang="en-US" sz="1200" dirty="0">
                <a:solidFill>
                  <a:srgbClr val="ED0000"/>
                </a:solidFill>
              </a:rPr>
              <a:t>(REMOVE) = Recommend Remove</a:t>
            </a:r>
            <a:endParaRPr lang="en-US" sz="1200" dirty="0">
              <a:solidFill>
                <a:srgbClr val="ED0000"/>
              </a:solidFill>
              <a:ea typeface="Calibri"/>
              <a:cs typeface="Calibri"/>
            </a:endParaRPr>
          </a:p>
          <a:p>
            <a:pPr marL="171450" indent="-171450">
              <a:buFont typeface="Arial" panose="020B0604020202020204" pitchFamily="34" charset="0"/>
              <a:buChar char="•"/>
            </a:pPr>
            <a:r>
              <a:rPr lang="en-US" sz="1200" dirty="0">
                <a:solidFill>
                  <a:srgbClr val="0432FF"/>
                </a:solidFill>
                <a:cs typeface="Calibri" panose="020F0502020204030204"/>
              </a:rPr>
              <a:t>(UPDATE) = Recommend Title/Name Update</a:t>
            </a:r>
            <a:endParaRPr lang="en-US" sz="1200" strike="sngStrike" dirty="0">
              <a:solidFill>
                <a:srgbClr val="0432FF"/>
              </a:solidFill>
              <a:cs typeface="Calibri" panose="020F0502020204030204"/>
            </a:endParaRPr>
          </a:p>
          <a:p>
            <a:pPr marL="171450" indent="-171450">
              <a:buFont typeface="Arial" panose="020B0604020202020204" pitchFamily="34" charset="0"/>
              <a:buChar char="•"/>
            </a:pPr>
            <a:r>
              <a:rPr lang="en-US" sz="1200" dirty="0">
                <a:solidFill>
                  <a:srgbClr val="7030A0"/>
                </a:solidFill>
              </a:rPr>
              <a:t>(MERGE) = Combined Program of Study</a:t>
            </a:r>
            <a:endParaRPr lang="en-US" sz="1200" dirty="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12556" y="792391"/>
            <a:ext cx="7759844" cy="799992"/>
          </a:xfrm>
          <a:prstGeom prst="rect">
            <a:avLst/>
          </a:prstGeom>
          <a:noFill/>
          <a:ln w="76200">
            <a:solidFill>
              <a:srgbClr val="BAD4ED"/>
            </a:solid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rgbClr val="0432FF"/>
                </a:solidFill>
                <a:effectLst/>
                <a:uLnTx/>
                <a:uFillTx/>
                <a:latin typeface="Calibri"/>
                <a:ea typeface="Open Sans"/>
                <a:cs typeface="Open Sans"/>
              </a:rPr>
              <a:t>(UPDATE) Engineering Foundations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12556" y="-2129"/>
            <a:ext cx="7759844" cy="806888"/>
          </a:xfrm>
          <a:prstGeom prst="rect">
            <a:avLst/>
          </a:prstGeom>
          <a:noFill/>
          <a:ln w="76200">
            <a:solidFill>
              <a:srgbClr val="BAD4ED"/>
            </a:solidFill>
          </a:ln>
        </p:spPr>
        <p:txBody>
          <a:bodyPr wrap="square" lIns="100584" tIns="50292" rIns="100584" bIns="50292" rtlCol="0" anchor="t">
            <a:spAutoFit/>
          </a:bodyPr>
          <a:lstStyle/>
          <a:p>
            <a:pPr algn="ctr">
              <a:spcAft>
                <a:spcPts val="660"/>
              </a:spcAft>
            </a:pPr>
            <a:r>
              <a:rPr lang="en-US" b="1" dirty="0">
                <a:solidFill>
                  <a:srgbClr val="0432FF"/>
                </a:solidFill>
                <a:ea typeface="Open Sans"/>
                <a:cs typeface="Open Sans"/>
              </a:rPr>
              <a:t>(UPDATE) Engineering Career Cluster</a:t>
            </a:r>
          </a:p>
          <a:p>
            <a:r>
              <a:rPr lang="en-US" sz="1100" dirty="0">
                <a:solidFill>
                  <a:srgbClr val="0432FF"/>
                </a:solidFill>
              </a:rPr>
              <a:t>(UPDATE) The</a:t>
            </a:r>
            <a:r>
              <a:rPr lang="en-US" sz="1100" dirty="0">
                <a:solidFill>
                  <a:srgbClr val="0432FF"/>
                </a:solidFill>
                <a:ea typeface="+mn-lt"/>
                <a:cs typeface="+mn-lt"/>
              </a:rPr>
              <a:t> Engineering Career Cluster focuses on the planning, designing, testing, building, and maintaining of machines, structures, materials, systems, and processes using empirical evidence and science, technology, and math principles.</a:t>
            </a:r>
            <a:endParaRPr lang="en-US" sz="1050" dirty="0">
              <a:solidFill>
                <a:srgbClr val="0432FF"/>
              </a:solidFill>
              <a:ea typeface="+mn-lt"/>
              <a:cs typeface="+mn-lt"/>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9747" y="1599097"/>
            <a:ext cx="7762653" cy="778675"/>
          </a:xfrm>
          <a:prstGeom prst="rect">
            <a:avLst/>
          </a:prstGeom>
          <a:noFill/>
          <a:ln w="76200">
            <a:solidFill>
              <a:srgbClr val="BAD4ED"/>
            </a:solidFill>
          </a:ln>
        </p:spPr>
        <p:txBody>
          <a:bodyPr wrap="square" lIns="100584" tIns="50292" rIns="100584" bIns="50292" rtlCol="0" anchor="t">
            <a:spAutoFit/>
          </a:bodyPr>
          <a:lstStyle/>
          <a:p>
            <a:r>
              <a:rPr lang="en-US" sz="1100" b="0" i="0" u="none" strike="noStrike" dirty="0">
                <a:solidFill>
                  <a:srgbClr val="0432FF"/>
                </a:solidFill>
                <a:effectLst/>
                <a:latin typeface="Calibri" panose="020F0502020204030204" pitchFamily="34" charset="0"/>
              </a:rPr>
              <a:t>(UPDATE) The Engineering Foundations program of study focuses on a wide range of skills applied in the Engineering industry. Students will design, test, and evaluate projects related to engines, machines, and structures. CTE learners will apply scientific, mathematical, and empirical evidence to solve problems through innovation, design, construction, operation and maintenance of different engineering systems.  </a:t>
            </a:r>
            <a:r>
              <a:rPr lang="en-US" sz="1100" b="0" i="0" dirty="0">
                <a:solidFill>
                  <a:srgbClr val="0432FF"/>
                </a:solidFill>
                <a:effectLst/>
                <a:latin typeface="Calibri" panose="020F0502020204030204" pitchFamily="34" charset="0"/>
              </a:rPr>
              <a:t>​</a:t>
            </a:r>
            <a:endParaRPr lang="en-US" sz="1100" dirty="0">
              <a:solidFill>
                <a:srgbClr val="0432FF"/>
              </a:solidFill>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534928"/>
            <a:ext cx="3634810" cy="5924376"/>
          </a:xfrm>
          <a:ln>
            <a:solidFill>
              <a:srgbClr val="BAD4ED"/>
            </a:solidFill>
          </a:ln>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Applied Engineering</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Principles of Technology</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Engineering Design (PLTW)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Essentials (PLTW)</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Introduction to Computer-Aided Design and Drafting</a:t>
            </a:r>
            <a:r>
              <a:rPr lang="en-US" sz="1100" i="0" dirty="0">
                <a:solidFill>
                  <a:srgbClr val="007742"/>
                </a:solidFill>
                <a:effectLst/>
                <a:latin typeface="Calibri" panose="020F0502020204030204" pitchFamily="34" charset="0"/>
                <a:cs typeface="Calibri" panose="020F0502020204030204" pitchFamily="34" charset="0"/>
              </a:rPr>
              <a:t>​ (2024/2025)</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Manufacturing Engineering Technology I</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Engineering Design Process (TBD)</a:t>
            </a:r>
            <a:endParaRPr lang="en-US" sz="1100" i="0" dirty="0">
              <a:solidFill>
                <a:srgbClr val="007742"/>
              </a:solidFill>
              <a:effectLst/>
              <a:latin typeface="Calibri" panose="020F0502020204030204" pitchFamily="34" charset="0"/>
              <a:cs typeface="Calibri" panose="020F0502020204030204" pitchFamily="34" charset="0"/>
            </a:endParaRP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Construction Engineering</a:t>
            </a:r>
            <a:r>
              <a:rPr lang="en-US" sz="1100" i="0" dirty="0">
                <a:solidFill>
                  <a:srgbClr val="007742"/>
                </a:solidFill>
                <a:effectLst/>
                <a:latin typeface="Calibri" panose="020F0502020204030204" pitchFamily="34" charset="0"/>
                <a:cs typeface="Calibri" panose="020F0502020204030204" pitchFamily="34" charset="0"/>
              </a:rPr>
              <a:t>​ (TBD)</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Robotics I</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Intermediate Computer-Aided Design and Drafting</a:t>
            </a:r>
            <a:r>
              <a:rPr lang="en-US" sz="1100" i="0" dirty="0">
                <a:solidFill>
                  <a:srgbClr val="007742"/>
                </a:solidFill>
                <a:effectLst/>
                <a:latin typeface="Calibri" panose="020F0502020204030204" pitchFamily="34" charset="0"/>
                <a:cs typeface="Calibri" panose="020F0502020204030204" pitchFamily="34" charset="0"/>
              </a:rPr>
              <a:t>​ (2024/2025)</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and Design and Development (PLTW)</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Design and Presentation 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Introduction to Statics – (TBD)</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Introduction to Fluids-  (TBD)</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Introduction to Mechanics of Materials- (TBD) </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Programming for Engineers- (TBD)</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Robotics II</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Computer Integrated Manufacturing (PLTW)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Aerospace Engineering (PLTW)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Digital Electronics</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Civil Engineering and Architecture (PLTW</a:t>
            </a:r>
            <a:r>
              <a:rPr lang="en-US" sz="1100" b="0" i="0" strike="sng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Science</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Environmental Sustainability (PLTW) </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Design and Problem Solving</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Design and Presentation II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STEM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Scientific Research and Design</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Practicum in Engineering</a:t>
            </a:r>
            <a:endParaRPr lang="en-US" sz="1100" i="0" dirty="0">
              <a:solidFill>
                <a:srgbClr val="007742"/>
              </a:solidFill>
              <a:effectLst/>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3933621" y="2534927"/>
            <a:ext cx="3634810" cy="3157949"/>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Associate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Electrical and Electronics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Drafting and Design Technology/ Technician, General</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Technology</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endParaRPr lang="en-US" sz="1100" b="1" i="0" u="none" strike="noStrike" dirty="0">
              <a:solidFill>
                <a:srgbClr val="000000"/>
              </a:solidFill>
              <a:effectLst/>
              <a:latin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rPr>
              <a:t>Bachelor’s Degrees</a:t>
            </a:r>
            <a:r>
              <a:rPr lang="en-US" sz="11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Electrical and Electronics Engineering</a:t>
            </a:r>
            <a:r>
              <a:rPr lang="en-US" sz="11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CAD/CADD Drafting and/or Design Technology/ Technician</a:t>
            </a:r>
            <a:r>
              <a:rPr lang="en-US" sz="11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Bioengineering and Biomedical Engineering</a:t>
            </a:r>
            <a:r>
              <a:rPr lang="en-US" sz="11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Construction Engineering Technology/ Technician</a:t>
            </a:r>
            <a:r>
              <a:rPr lang="en-US" sz="1100" b="0" i="0" dirty="0">
                <a:solidFill>
                  <a:srgbClr val="000000"/>
                </a:solidFill>
                <a:effectLst/>
                <a:latin typeface="Calibri" panose="020F0502020204030204" pitchFamily="34" charset="0"/>
              </a:rPr>
              <a:t>​</a:t>
            </a:r>
          </a:p>
          <a:p>
            <a:pPr algn="l" rtl="0" fontAlgn="base"/>
            <a:endParaRPr lang="en-US" sz="1100" b="1" i="0" u="none" strike="noStrike" dirty="0">
              <a:solidFill>
                <a:srgbClr val="000000"/>
              </a:solidFill>
              <a:effectLst/>
              <a:latin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rPr>
              <a:t>Master’s, Doctoral, and Professional Degrees</a:t>
            </a:r>
            <a:r>
              <a:rPr lang="en-US" sz="11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Electrical and Electronics Engineering</a:t>
            </a:r>
            <a:r>
              <a:rPr lang="en-US" sz="11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Mechanical Engineering</a:t>
            </a:r>
            <a:r>
              <a:rPr lang="en-US" sz="1100" b="0" i="0" dirty="0">
                <a:solidFill>
                  <a:srgbClr val="000000"/>
                </a:solidFill>
                <a:effectLst/>
                <a:latin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rPr>
              <a:t>(ADD) Civil Engineering</a:t>
            </a:r>
            <a:r>
              <a:rPr lang="en-US" sz="1100" i="0" dirty="0">
                <a:solidFill>
                  <a:srgbClr val="007742"/>
                </a:solidFill>
                <a:effectLst/>
                <a:latin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33621" y="5850031"/>
            <a:ext cx="3634810" cy="387407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t>
            </a:r>
            <a:r>
              <a:rPr lang="en-US" sz="1100" dirty="0">
                <a:solidFill>
                  <a:srgbClr val="007742"/>
                </a:solidFill>
                <a:latin typeface="Calibri" panose="020F0502020204030204" pitchFamily="34" charset="0"/>
              </a:rPr>
              <a:t>ADD) </a:t>
            </a:r>
            <a:r>
              <a:rPr lang="en-US" sz="1100" i="0" u="none" strike="noStrike" dirty="0">
                <a:solidFill>
                  <a:srgbClr val="007742"/>
                </a:solidFill>
                <a:effectLst/>
                <a:latin typeface="Calibri" panose="020F0502020204030204" pitchFamily="34" charset="0"/>
              </a:rPr>
              <a:t>AP Physics C: Electricity and Magnetism</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Physics C: Mechanics</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Statistics </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Calculus AB</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Calculus BC</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Physics I and II</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Chemistry</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Computer Science Principles</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Environmental Science</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English</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Macro Economics</a:t>
            </a:r>
            <a:r>
              <a:rPr lang="en-US" sz="1100" i="0" dirty="0">
                <a:solidFill>
                  <a:srgbClr val="007742"/>
                </a:solidFill>
                <a:effectLst/>
                <a:latin typeface="Calibri" panose="020F0502020204030204" pitchFamily="34" charset="0"/>
              </a:rPr>
              <a:t>​</a:t>
            </a:r>
            <a:endParaRPr lang="en-US" sz="1100" dirty="0">
              <a:solidFill>
                <a:srgbClr val="007742"/>
              </a:solidFill>
              <a:latin typeface="Calibri" panose="020F0502020204030204" pitchFamily="34" charset="0"/>
              <a:ea typeface="Calibri"/>
              <a:cs typeface="Calibri"/>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Standard Level</a:t>
            </a:r>
            <a:r>
              <a:rPr lang="en-US" sz="110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Higher Level</a:t>
            </a:r>
            <a:r>
              <a:rPr lang="en-US" sz="110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Analysis and Approaches Standard Level </a:t>
            </a:r>
            <a:r>
              <a:rPr lang="en-US" sz="110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Applications and Interpretations Standard Level </a:t>
            </a:r>
            <a:endParaRPr lang="en-US" sz="1100" i="0" dirty="0">
              <a:solidFill>
                <a:srgbClr val="007742"/>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52221"/>
            <a:ext cx="7772400" cy="636747"/>
          </a:xfrm>
          <a:prstGeom prst="rect">
            <a:avLst/>
          </a:prstGeom>
          <a:noFill/>
          <a:ln w="76200">
            <a:solidFill>
              <a:srgbClr val="BAD4ED"/>
            </a:solid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rgbClr val="007742"/>
                </a:solidFill>
                <a:effectLst/>
                <a:uLnTx/>
                <a:uFillTx/>
                <a:latin typeface="Calibri"/>
                <a:ea typeface="Open Sans"/>
                <a:cs typeface="Open Sans"/>
              </a:rPr>
              <a:t>(ADD) Electrical Engineering</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FCC39287-DC93-6D69-1C98-9E7233F06CE8}"/>
              </a:ext>
            </a:extLst>
          </p:cNvPr>
          <p:cNvSpPr txBox="1"/>
          <p:nvPr/>
        </p:nvSpPr>
        <p:spPr>
          <a:xfrm>
            <a:off x="0" y="-2129"/>
            <a:ext cx="7772400" cy="806888"/>
          </a:xfrm>
          <a:prstGeom prst="rect">
            <a:avLst/>
          </a:prstGeom>
          <a:noFill/>
          <a:ln w="76200">
            <a:solidFill>
              <a:srgbClr val="BAD4ED"/>
            </a:solidFill>
          </a:ln>
        </p:spPr>
        <p:txBody>
          <a:bodyPr wrap="square" lIns="100584" tIns="50292" rIns="100584" bIns="50292" rtlCol="0" anchor="t">
            <a:spAutoFit/>
          </a:bodyPr>
          <a:lstStyle/>
          <a:p>
            <a:pPr algn="ctr">
              <a:spcAft>
                <a:spcPts val="660"/>
              </a:spcAft>
            </a:pPr>
            <a:r>
              <a:rPr lang="en-US" b="1" dirty="0">
                <a:solidFill>
                  <a:srgbClr val="0432FF"/>
                </a:solidFill>
                <a:ea typeface="Open Sans"/>
                <a:cs typeface="Calibri"/>
              </a:rPr>
              <a:t>(UPDATE) Engineering</a:t>
            </a:r>
            <a:r>
              <a:rPr lang="en-US" b="1" dirty="0">
                <a:solidFill>
                  <a:srgbClr val="0432FF"/>
                </a:solidFill>
                <a:ea typeface="Open Sans"/>
                <a:cs typeface="Open Sans"/>
              </a:rPr>
              <a:t> Career Cluster</a:t>
            </a:r>
            <a:endParaRPr lang="en-US" dirty="0">
              <a:solidFill>
                <a:srgbClr val="0432FF"/>
              </a:solidFill>
            </a:endParaRPr>
          </a:p>
          <a:p>
            <a:r>
              <a:rPr lang="en-US" sz="1100" dirty="0">
                <a:solidFill>
                  <a:srgbClr val="0432FF"/>
                </a:solidFill>
              </a:rPr>
              <a:t>(UPDATE) The Engineering Career Cluster focuses on the planning, designing, testing, building, and maintaining of machines, structures, materials, systems, and processes using empirical evidence and science, technology, and math principles.</a:t>
            </a:r>
            <a:endParaRPr lang="en-US" dirty="0">
              <a:solidFill>
                <a:srgbClr val="0432FF"/>
              </a:solidFill>
              <a:cs typeface="Calibri" panose="020F0502020204030204"/>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579064"/>
            <a:ext cx="7772400" cy="778675"/>
          </a:xfrm>
          <a:prstGeom prst="rect">
            <a:avLst/>
          </a:prstGeom>
          <a:noFill/>
          <a:ln w="76200">
            <a:solidFill>
              <a:srgbClr val="BAD4ED"/>
            </a:solidFill>
          </a:ln>
        </p:spPr>
        <p:txBody>
          <a:bodyPr wrap="square" lIns="100584" tIns="50292" rIns="100584" bIns="50292" rtlCol="0" anchor="t">
            <a:noAutofit/>
          </a:bodyPr>
          <a:lstStyle/>
          <a:p>
            <a:r>
              <a:rPr lang="en-US" sz="1100" i="0" u="none" strike="noStrike" dirty="0">
                <a:solidFill>
                  <a:srgbClr val="007742"/>
                </a:solidFill>
                <a:effectLst/>
                <a:latin typeface="Calibri" panose="020F0502020204030204" pitchFamily="34" charset="0"/>
              </a:rPr>
              <a:t>(ADD) The Electrical Engineering program of study focuses on the design, development, testing, and supervision of electrical equipment and systems.  Students will design, test, and evaluate projects related to electrical motors, radar, navigation systems, and communication systems.  CTE leaners will apply scientific, mathematical, and empirical evidence to solve problems in electrical systems, associated with instruments, facilities, components and equipment.</a:t>
            </a:r>
            <a:endParaRPr lang="en-US" sz="1100" dirty="0">
              <a:solidFill>
                <a:srgbClr val="007742"/>
              </a:solidFill>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7347" y="2463295"/>
            <a:ext cx="3634810" cy="5284523"/>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effectLst/>
                <a:latin typeface="Calibri" panose="020F0502020204030204" pitchFamily="34" charset="0"/>
                <a:cs typeface="Calibri" panose="020F0502020204030204" pitchFamily="34" charset="0"/>
              </a:rPr>
              <a:t>Level 1</a:t>
            </a:r>
            <a:r>
              <a:rPr lang="en-US" sz="1100" b="0" i="0" dirty="0">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Principles of Applied Engineering</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Introduction to Engineering Design (PLTW)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Engineering Essentials (PLTW)</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Principles of Technology</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Introduction to Computer-Aided Design and Drafting </a:t>
            </a:r>
            <a:r>
              <a:rPr lang="en-US" sz="1100" i="0" dirty="0">
                <a:solidFill>
                  <a:srgbClr val="007742"/>
                </a:solidFill>
                <a:effectLst/>
                <a:latin typeface="Calibri" panose="020F0502020204030204" pitchFamily="34" charset="0"/>
                <a:cs typeface="Calibri" panose="020F0502020204030204" pitchFamily="34" charset="0"/>
              </a:rPr>
              <a:t>​(2024/2025)</a:t>
            </a:r>
          </a:p>
          <a:p>
            <a:pPr marL="0" indent="0" algn="l" rtl="0" fontAlgn="base">
              <a:lnSpc>
                <a:spcPct val="100000"/>
              </a:lnSpc>
              <a:spcBef>
                <a:spcPts val="0"/>
              </a:spcBef>
              <a:buNone/>
            </a:pPr>
            <a:r>
              <a:rPr lang="en-US" sz="1100" b="1" i="0" u="none" strike="noStrike" dirty="0">
                <a:effectLst/>
                <a:latin typeface="Calibri" panose="020F0502020204030204" pitchFamily="34" charset="0"/>
                <a:cs typeface="Calibri" panose="020F0502020204030204" pitchFamily="34" charset="0"/>
              </a:rPr>
              <a:t>Level 2</a:t>
            </a:r>
            <a:r>
              <a:rPr lang="en-US" sz="1100" b="1" i="0" dirty="0">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Manufacturing Engineering Technology I</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Robotics I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Engineering Mathematics</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Programmable Logic Controller I</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Intermediate Computer-Aided Design and Drafting </a:t>
            </a:r>
            <a:r>
              <a:rPr lang="en-US" sz="1100" i="0" dirty="0">
                <a:solidFill>
                  <a:srgbClr val="007742"/>
                </a:solidFill>
                <a:effectLst/>
                <a:latin typeface="Calibri" panose="020F0502020204030204" pitchFamily="34" charset="0"/>
                <a:cs typeface="Calibri" panose="020F0502020204030204" pitchFamily="34" charset="0"/>
              </a:rPr>
              <a:t>​(20242025)</a:t>
            </a:r>
          </a:p>
          <a:p>
            <a:pPr marL="0" indent="0" algn="l" rtl="0" fontAlgn="base">
              <a:lnSpc>
                <a:spcPct val="100000"/>
              </a:lnSpc>
              <a:spcBef>
                <a:spcPts val="0"/>
              </a:spcBef>
              <a:buNone/>
            </a:pPr>
            <a:r>
              <a:rPr lang="en-US" sz="1100" b="1" i="0" u="none" strike="noStrike" dirty="0">
                <a:effectLst/>
                <a:latin typeface="Calibri" panose="020F0502020204030204" pitchFamily="34" charset="0"/>
                <a:cs typeface="Calibri" panose="020F0502020204030204" pitchFamily="34" charset="0"/>
              </a:rPr>
              <a:t>Level 3</a:t>
            </a:r>
            <a:r>
              <a:rPr lang="en-US" sz="1100" b="1" i="0" dirty="0">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Engineering and Design and Development (PLTW)</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Engineering Design and Presentation I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Computer Integrated Manufacturing (PLTW)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Engineering Science</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Programmable Logic Controller II</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Solid State Electronics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Digital Electronics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AC/DC Electronics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Robotics 2 </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effectLst/>
                <a:latin typeface="Calibri" panose="020F0502020204030204" pitchFamily="34" charset="0"/>
                <a:cs typeface="Calibri" panose="020F0502020204030204" pitchFamily="34" charset="0"/>
              </a:rPr>
              <a:t>Level 4</a:t>
            </a:r>
            <a:r>
              <a:rPr lang="en-US" sz="1100" b="0" i="0" dirty="0">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Engineering Design and Problem Solving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Engineering Design and Presentation II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Scientific Research and Design</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Practicum in Engineering (TBD)</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Practicum in STEM</a:t>
            </a:r>
            <a:endParaRPr lang="en-US" sz="1100" i="0" dirty="0">
              <a:solidFill>
                <a:srgbClr val="007742"/>
              </a:solidFill>
              <a:effectLst/>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3930243" y="2463295"/>
            <a:ext cx="3634810" cy="2295518"/>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effectLst/>
                <a:latin typeface="Calibri" panose="020F0502020204030204" pitchFamily="34" charset="0"/>
                <a:cs typeface="Calibri" panose="020F0502020204030204" pitchFamily="34" charset="0"/>
              </a:rPr>
              <a:t>Associates Degrees</a:t>
            </a:r>
            <a:r>
              <a:rPr lang="en-US" sz="1100" b="0" i="0" dirty="0">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Electrical and Electronics Engineering Technology</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Drafting and Design Technology/ Technician</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Engineering Technology</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endParaRPr lang="en-US" sz="1100" b="1" i="0" u="none" strike="noStrike" dirty="0">
              <a:effectLst/>
              <a:latin typeface="Calibri" panose="020F0502020204030204" pitchFamily="34" charset="0"/>
              <a:cs typeface="Calibri" panose="020F0502020204030204" pitchFamily="34" charset="0"/>
            </a:endParaRPr>
          </a:p>
          <a:p>
            <a:pPr algn="l" rtl="0" fontAlgn="base"/>
            <a:r>
              <a:rPr lang="en-US" sz="1100" b="1" i="0" u="none" strike="noStrike" dirty="0">
                <a:effectLst/>
                <a:latin typeface="Calibri" panose="020F0502020204030204" pitchFamily="34" charset="0"/>
                <a:cs typeface="Calibri" panose="020F0502020204030204" pitchFamily="34" charset="0"/>
              </a:rPr>
              <a:t>Bachelor’s Degrees</a:t>
            </a:r>
            <a:r>
              <a:rPr lang="en-US" sz="1100" b="0" i="0" dirty="0">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Electrical Computer and Electronics Engineering</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Biomedical Engineering</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endParaRPr lang="en-US" sz="1100" b="1" i="0" u="none" strike="noStrike" dirty="0">
              <a:effectLst/>
              <a:latin typeface="Calibri" panose="020F0502020204030204" pitchFamily="34" charset="0"/>
              <a:cs typeface="Calibri" panose="020F0502020204030204" pitchFamily="34" charset="0"/>
            </a:endParaRPr>
          </a:p>
          <a:p>
            <a:pPr algn="l" rtl="0" fontAlgn="base"/>
            <a:r>
              <a:rPr lang="en-US" sz="1100" b="1" i="0" u="none" strike="noStrike" dirty="0">
                <a:effectLst/>
                <a:latin typeface="Calibri" panose="020F0502020204030204" pitchFamily="34" charset="0"/>
                <a:cs typeface="Calibri" panose="020F0502020204030204" pitchFamily="34" charset="0"/>
              </a:rPr>
              <a:t>Master’s, Doctoral, and Professional Degrees</a:t>
            </a:r>
            <a:r>
              <a:rPr lang="en-US" sz="1100" b="0" i="0" dirty="0">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Electrical Computers and Electronics Engineering</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Biomedical Engineering</a:t>
            </a:r>
            <a:r>
              <a:rPr lang="en-US" sz="1100" b="0" i="0" dirty="0">
                <a:solidFill>
                  <a:srgbClr val="007742"/>
                </a:solidFill>
                <a:effectLst/>
                <a:latin typeface="Calibri" panose="020F0502020204030204" pitchFamily="34" charset="0"/>
                <a:cs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30243" y="4864368"/>
            <a:ext cx="3634810" cy="3614967"/>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Physics C: Electricity and Magnetism</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Physics C: Mechanics</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Statistics </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Calculus AB</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Calculus BC</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Physics</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Chemistry</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Computer Science Principles</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Environmental Science</a:t>
            </a:r>
            <a:endParaRPr lang="en-US" sz="1100" dirty="0">
              <a:solidFill>
                <a:srgbClr val="007742"/>
              </a:solidFill>
              <a:latin typeface="Calibri" panose="020F0502020204030204" pitchFamily="34" charset="0"/>
              <a:ea typeface="Calibri"/>
              <a:cs typeface="Calibri"/>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Standard Level</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Higher Level</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Analysis and Approaches Standard Level </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Applications and Interpretations Standard Level </a:t>
            </a:r>
            <a:r>
              <a:rPr lang="en-US" sz="1100" i="0" dirty="0">
                <a:solidFill>
                  <a:srgbClr val="007742"/>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97505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5021"/>
            <a:ext cx="7772400" cy="636747"/>
          </a:xfrm>
          <a:prstGeom prst="rect">
            <a:avLst/>
          </a:prstGeom>
          <a:noFill/>
          <a:ln w="76200">
            <a:solidFill>
              <a:srgbClr val="BAD4ED"/>
            </a:solid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rgbClr val="007742"/>
                </a:solidFill>
                <a:effectLst/>
                <a:uLnTx/>
                <a:uFillTx/>
                <a:latin typeface="Calibri"/>
                <a:ea typeface="Open Sans"/>
                <a:cs typeface="Open Sans"/>
              </a:rPr>
              <a:t>(ADD) Civil Engineering</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3A16E1BA-ECB5-6E65-EB8E-0EA7C901F137}"/>
              </a:ext>
            </a:extLst>
          </p:cNvPr>
          <p:cNvSpPr txBox="1"/>
          <p:nvPr/>
        </p:nvSpPr>
        <p:spPr>
          <a:xfrm>
            <a:off x="0" y="-2129"/>
            <a:ext cx="7772400" cy="806888"/>
          </a:xfrm>
          <a:prstGeom prst="rect">
            <a:avLst/>
          </a:prstGeom>
          <a:noFill/>
          <a:ln w="76200">
            <a:solidFill>
              <a:srgbClr val="BAD4ED"/>
            </a:solidFill>
          </a:ln>
        </p:spPr>
        <p:txBody>
          <a:bodyPr wrap="square" lIns="100584" tIns="50292" rIns="100584" bIns="50292" rtlCol="0" anchor="t">
            <a:spAutoFit/>
          </a:bodyPr>
          <a:lstStyle/>
          <a:p>
            <a:pPr algn="ctr">
              <a:spcAft>
                <a:spcPts val="660"/>
              </a:spcAft>
            </a:pPr>
            <a:r>
              <a:rPr lang="en-US" b="1" dirty="0">
                <a:ea typeface="Open Sans"/>
                <a:cs typeface="Open Sans"/>
              </a:rPr>
              <a:t> Science, Technology, Engineering, and Mathematics Career Cluster</a:t>
            </a:r>
          </a:p>
          <a:p>
            <a:r>
              <a:rPr lang="en-US" sz="1100" dirty="0">
                <a:solidFill>
                  <a:srgbClr val="0432FF"/>
                </a:solidFill>
              </a:rPr>
              <a:t>(UPDATE) The Engineering Career Cluster focuses on the planning, designing, testing, building, and maintaining of machines, structures, materials, systems, and processes using empirical evidence and science, technology, and math principles.</a:t>
            </a:r>
            <a:endParaRPr lang="en-US" dirty="0">
              <a:solidFill>
                <a:srgbClr val="0432FF"/>
              </a:solidFill>
              <a:cs typeface="Calibri" panose="020F0502020204030204"/>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592769"/>
            <a:ext cx="7772400" cy="947952"/>
          </a:xfrm>
          <a:prstGeom prst="rect">
            <a:avLst/>
          </a:prstGeom>
          <a:noFill/>
          <a:ln w="76200">
            <a:solidFill>
              <a:srgbClr val="BAD4ED"/>
            </a:solidFill>
          </a:ln>
        </p:spPr>
        <p:txBody>
          <a:bodyPr wrap="square" lIns="100584" tIns="50292" rIns="100584" bIns="50292" rtlCol="0" anchor="t">
            <a:spAutoFit/>
          </a:bodyPr>
          <a:lstStyle/>
          <a:p>
            <a:r>
              <a:rPr lang="en-US" sz="1100" b="0" i="0" u="none" strike="noStrike" dirty="0">
                <a:solidFill>
                  <a:srgbClr val="007742"/>
                </a:solidFill>
                <a:effectLst/>
                <a:latin typeface="Calibri" panose="020F0502020204030204" pitchFamily="34" charset="0"/>
              </a:rPr>
              <a:t>(ADD) The Civil Engineering program of study focuses on the design, building, operating, and supervision of maintaining infrastructure related to roads, buildings, airports, bridges, and systems for transportation of people and water.  Students will design, test and evaluate projects related to designing of infrastructure, site inspections, feasibility assessments, project plans, and cost estimates.  CTE learners will apply scientific mathematical, and empirical evidence to solve problems in construction, infrastructure, the environment and other structural components.</a:t>
            </a:r>
            <a:endParaRPr lang="en-US" sz="1100" dirty="0">
              <a:solidFill>
                <a:srgbClr val="007742"/>
              </a:solidFill>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673111"/>
            <a:ext cx="3634810" cy="3894838"/>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spcBef>
                <a:spcPts val="0"/>
              </a:spcBef>
              <a:buNone/>
            </a:pPr>
            <a:r>
              <a:rPr lang="en-US" sz="1100" b="1" i="0" u="none" strike="noStrike" dirty="0">
                <a:effectLst/>
                <a:latin typeface="Calibri" panose="020F0502020204030204" pitchFamily="34" charset="0"/>
                <a:cs typeface="Calibri" panose="020F0502020204030204" pitchFamily="34" charset="0"/>
              </a:rPr>
              <a:t>Level 1</a:t>
            </a:r>
            <a:r>
              <a:rPr lang="en-US" sz="1100" b="0" i="0" dirty="0">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Principles of Applied Engineering </a:t>
            </a:r>
            <a:r>
              <a:rPr lang="en-US" sz="1100" i="0" dirty="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Principles of Technology </a:t>
            </a:r>
            <a:r>
              <a:rPr lang="en-US" sz="1100" i="0" dirty="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Introduction to Computer-Aided Design and Drafting (2024/2025)</a:t>
            </a:r>
          </a:p>
          <a:p>
            <a:pPr marL="0" indent="0" algn="l" rtl="0" fontAlgn="base">
              <a:spcBef>
                <a:spcPts val="0"/>
              </a:spcBef>
              <a:buNone/>
            </a:pPr>
            <a:r>
              <a:rPr lang="en-US" sz="1100" b="1" i="0" u="none" strike="noStrike" dirty="0">
                <a:effectLst/>
                <a:latin typeface="Calibri" panose="020F0502020204030204" pitchFamily="34" charset="0"/>
                <a:cs typeface="Calibri" panose="020F0502020204030204" pitchFamily="34" charset="0"/>
              </a:rPr>
              <a:t>Level 2</a:t>
            </a:r>
            <a:r>
              <a:rPr lang="en-US" sz="1100" b="0" i="0" dirty="0">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Civil Engineering I (TBD)</a:t>
            </a:r>
            <a:endParaRPr lang="en-US" sz="1100" b="0" i="0" dirty="0">
              <a:solidFill>
                <a:srgbClr val="007742"/>
              </a:solidFill>
              <a:effectLst/>
              <a:latin typeface="Calibri" panose="020F0502020204030204" pitchFamily="34" charset="0"/>
              <a:cs typeface="Calibri" panose="020F0502020204030204" pitchFamily="34" charset="0"/>
            </a:endParaRP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Construction Engineering and Management (TBD)</a:t>
            </a:r>
            <a:endParaRPr lang="en-US" sz="1100" b="0" i="0" dirty="0">
              <a:solidFill>
                <a:srgbClr val="007742"/>
              </a:solidFill>
              <a:effectLst/>
              <a:latin typeface="Calibri" panose="020F0502020204030204" pitchFamily="34" charset="0"/>
              <a:cs typeface="Calibri" panose="020F0502020204030204" pitchFamily="34" charset="0"/>
            </a:endParaRP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Surveying (TBD)</a:t>
            </a:r>
            <a:endParaRPr lang="en-US" sz="1100" b="0" i="0" dirty="0">
              <a:solidFill>
                <a:srgbClr val="007742"/>
              </a:solidFill>
              <a:effectLst/>
              <a:latin typeface="Calibri" panose="020F0502020204030204" pitchFamily="34" charset="0"/>
              <a:cs typeface="Calibri" panose="020F0502020204030204" pitchFamily="34" charset="0"/>
            </a:endParaRP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Intermediate Computer-Aided Design and Drafting (20242025)</a:t>
            </a:r>
          </a:p>
          <a:p>
            <a:pPr marL="0" indent="0" algn="l" rtl="0" fontAlgn="base">
              <a:spcBef>
                <a:spcPts val="0"/>
              </a:spcBef>
              <a:buNone/>
            </a:pPr>
            <a:r>
              <a:rPr lang="en-US" sz="1100" b="1" i="0" u="none" strike="noStrike" dirty="0">
                <a:effectLst/>
                <a:latin typeface="Calibri" panose="020F0502020204030204" pitchFamily="34" charset="0"/>
                <a:cs typeface="Calibri" panose="020F0502020204030204" pitchFamily="34" charset="0"/>
              </a:rPr>
              <a:t>Level 3</a:t>
            </a: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Engineering Design and Presentation I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Engineering Mathematics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Programming for Engineers (TBD)</a:t>
            </a:r>
            <a:endParaRPr lang="en-US" sz="1100" b="0" i="0" dirty="0">
              <a:solidFill>
                <a:srgbClr val="007742"/>
              </a:solidFill>
              <a:effectLst/>
              <a:latin typeface="Calibri" panose="020F0502020204030204" pitchFamily="34" charset="0"/>
              <a:cs typeface="Calibri" panose="020F0502020204030204" pitchFamily="34" charset="0"/>
            </a:endParaRP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Topographical Drafting (innovative)</a:t>
            </a:r>
            <a:endParaRPr lang="en-US" sz="1100" b="0" i="0" dirty="0">
              <a:solidFill>
                <a:srgbClr val="007742"/>
              </a:solidFill>
              <a:effectLst/>
              <a:latin typeface="Calibri" panose="020F0502020204030204" pitchFamily="34" charset="0"/>
              <a:cs typeface="Calibri" panose="020F0502020204030204" pitchFamily="34" charset="0"/>
            </a:endParaRP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Civil Engineering II (TBD)</a:t>
            </a:r>
            <a:endParaRPr lang="en-US" sz="1100" b="0" i="0" dirty="0">
              <a:solidFill>
                <a:srgbClr val="007742"/>
              </a:solidFill>
              <a:effectLst/>
              <a:latin typeface="Calibri" panose="020F0502020204030204" pitchFamily="34" charset="0"/>
              <a:cs typeface="Calibri" panose="020F0502020204030204" pitchFamily="34" charset="0"/>
            </a:endParaRP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Civil Engineering and Architecture (PLTW)</a:t>
            </a:r>
            <a:endParaRPr lang="en-US" sz="1100" b="0" i="0" dirty="0">
              <a:solidFill>
                <a:srgbClr val="007742"/>
              </a:solidFill>
              <a:effectLst/>
              <a:latin typeface="Calibri" panose="020F0502020204030204" pitchFamily="34" charset="0"/>
              <a:cs typeface="Calibri" panose="020F0502020204030204" pitchFamily="34" charset="0"/>
            </a:endParaRPr>
          </a:p>
          <a:p>
            <a:pPr marL="0" indent="0" algn="l" rtl="0" fontAlgn="base">
              <a:spcBef>
                <a:spcPts val="0"/>
              </a:spcBef>
              <a:buNone/>
            </a:pPr>
            <a:r>
              <a:rPr lang="en-US" sz="1100" b="1" i="0" u="none" strike="noStrike" dirty="0">
                <a:effectLst/>
                <a:latin typeface="Calibri" panose="020F0502020204030204" pitchFamily="34" charset="0"/>
                <a:cs typeface="Calibri" panose="020F0502020204030204" pitchFamily="34" charset="0"/>
              </a:rPr>
              <a:t>Level 4</a:t>
            </a:r>
            <a:r>
              <a:rPr lang="en-US" sz="1100" b="0" i="0" dirty="0">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Engineering Design and Problem Solving</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Engineering Design and Presentation II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Practicum in Engineering (TBD)</a:t>
            </a:r>
            <a:endParaRPr lang="en-US" sz="1100" b="0" i="0" dirty="0">
              <a:solidFill>
                <a:srgbClr val="007742"/>
              </a:solidFill>
              <a:effectLst/>
              <a:latin typeface="Calibri" panose="020F0502020204030204" pitchFamily="34" charset="0"/>
              <a:cs typeface="Calibri" panose="020F0502020204030204" pitchFamily="34" charset="0"/>
            </a:endParaRP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Scientific Research and Design</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Practicum in STEM</a:t>
            </a:r>
            <a:r>
              <a:rPr lang="en-US" sz="1100" b="0" i="0" dirty="0">
                <a:solidFill>
                  <a:srgbClr val="007742"/>
                </a:solidFill>
                <a:effectLst/>
                <a:latin typeface="Calibri" panose="020F0502020204030204" pitchFamily="34" charset="0"/>
                <a:cs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33623" y="2673111"/>
            <a:ext cx="3634810" cy="3186915"/>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Electricity and Magnetism</a:t>
            </a:r>
            <a:r>
              <a:rPr lang="en-US" sz="110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Mechanics</a:t>
            </a:r>
            <a:r>
              <a:rPr lang="en-US" sz="110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Statistics </a:t>
            </a:r>
            <a:r>
              <a:rPr lang="en-US" sz="110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AB</a:t>
            </a:r>
            <a:r>
              <a:rPr lang="en-US" sz="110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BC</a:t>
            </a:r>
            <a:r>
              <a:rPr lang="en-US" sz="110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a:t>
            </a:r>
            <a:r>
              <a:rPr lang="en-US" sz="110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Chemistry</a:t>
            </a:r>
            <a:r>
              <a:rPr lang="en-US" sz="1100" i="0" dirty="0">
                <a:solidFill>
                  <a:srgbClr val="007742"/>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Environmental Science</a:t>
            </a:r>
            <a:endParaRPr lang="en-US" sz="11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Standard Level</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Higher Level</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Analysis and Approaches Standard Level </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Applications and Interpretations Standard Level </a:t>
            </a:r>
            <a:endParaRPr lang="en-US" sz="1100" i="0" dirty="0">
              <a:solidFill>
                <a:srgbClr val="007742"/>
              </a:solidFill>
              <a:effectLst/>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6700338"/>
            <a:ext cx="3682230" cy="3092591"/>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effectLst/>
                <a:latin typeface="Calibri" panose="020F0502020204030204" pitchFamily="34" charset="0"/>
                <a:cs typeface="Calibri" panose="020F0502020204030204" pitchFamily="34" charset="0"/>
              </a:rPr>
              <a:t>Associate Degrees</a:t>
            </a:r>
            <a:r>
              <a:rPr lang="en-US" sz="1100" b="1" i="0" dirty="0">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Construction Technology</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Drafting and Design Technology/ Technician</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Surveying</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endParaRPr lang="en-US" sz="1100" b="1" i="0" u="none" strike="noStrike" dirty="0">
              <a:effectLst/>
              <a:latin typeface="Calibri" panose="020F0502020204030204" pitchFamily="34" charset="0"/>
              <a:cs typeface="Calibri" panose="020F0502020204030204" pitchFamily="34" charset="0"/>
            </a:endParaRPr>
          </a:p>
          <a:p>
            <a:pPr algn="l" rtl="0" fontAlgn="base"/>
            <a:r>
              <a:rPr lang="en-US" sz="1100" b="1" i="0" u="none" strike="noStrike" dirty="0">
                <a:effectLst/>
                <a:latin typeface="Calibri" panose="020F0502020204030204" pitchFamily="34" charset="0"/>
                <a:cs typeface="Calibri" panose="020F0502020204030204" pitchFamily="34" charset="0"/>
              </a:rPr>
              <a:t>Bachelor’s Degrees</a:t>
            </a:r>
            <a:r>
              <a:rPr lang="en-US" sz="1100" b="1" i="0" dirty="0">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Civil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Geotechnical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Mining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Marine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Construction Engineering Technology</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endParaRPr lang="en-US" sz="1100" b="1" i="0" u="none" strike="noStrike" dirty="0">
              <a:effectLst/>
              <a:latin typeface="Calibri" panose="020F0502020204030204" pitchFamily="34" charset="0"/>
              <a:cs typeface="Calibri" panose="020F0502020204030204" pitchFamily="34" charset="0"/>
            </a:endParaRPr>
          </a:p>
          <a:p>
            <a:pPr algn="l" rtl="0" fontAlgn="base"/>
            <a:r>
              <a:rPr lang="en-US" sz="1100" b="1" i="0" u="none" strike="noStrike" dirty="0">
                <a:effectLst/>
                <a:latin typeface="Calibri" panose="020F0502020204030204" pitchFamily="34" charset="0"/>
                <a:cs typeface="Calibri" panose="020F0502020204030204" pitchFamily="34" charset="0"/>
              </a:rPr>
              <a:t>Master’s, Doctoral, and Professional Degrees</a:t>
            </a:r>
            <a:r>
              <a:rPr lang="en-US" sz="1100" b="1" i="0" dirty="0">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Structural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Environmental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Wind Science Engineering</a:t>
            </a:r>
            <a:endParaRPr lang="en-US" sz="1100" i="0" dirty="0">
              <a:solidFill>
                <a:srgbClr val="007742"/>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994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5021"/>
            <a:ext cx="7772400" cy="636747"/>
          </a:xfrm>
          <a:prstGeom prst="rect">
            <a:avLst/>
          </a:prstGeom>
          <a:noFill/>
          <a:ln w="76200">
            <a:solidFill>
              <a:srgbClr val="BAD4ED"/>
            </a:solid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rgbClr val="007742"/>
                </a:solidFill>
                <a:effectLst/>
                <a:uLnTx/>
                <a:uFillTx/>
                <a:latin typeface="Calibri"/>
                <a:ea typeface="Open Sans"/>
                <a:cs typeface="Open Sans"/>
              </a:rPr>
              <a:t>(ADD) Mechanical and Aerospace Engineering</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68D2CB9D-6404-1BA2-7BE9-8D43ABFCF7A1}"/>
              </a:ext>
            </a:extLst>
          </p:cNvPr>
          <p:cNvSpPr txBox="1"/>
          <p:nvPr/>
        </p:nvSpPr>
        <p:spPr>
          <a:xfrm>
            <a:off x="0" y="-2129"/>
            <a:ext cx="7772400" cy="806888"/>
          </a:xfrm>
          <a:prstGeom prst="rect">
            <a:avLst/>
          </a:prstGeom>
          <a:noFill/>
          <a:ln w="76200">
            <a:solidFill>
              <a:srgbClr val="BAD4ED"/>
            </a:solidFill>
          </a:ln>
        </p:spPr>
        <p:txBody>
          <a:bodyPr wrap="square" lIns="100584" tIns="50292" rIns="100584" bIns="50292" rtlCol="0" anchor="t">
            <a:spAutoFit/>
          </a:bodyPr>
          <a:lstStyle/>
          <a:p>
            <a:pPr algn="ctr">
              <a:spcAft>
                <a:spcPts val="660"/>
              </a:spcAft>
            </a:pPr>
            <a:r>
              <a:rPr lang="en-US" b="1" dirty="0">
                <a:ea typeface="Open Sans"/>
                <a:cs typeface="Open Sans"/>
              </a:rPr>
              <a:t> Science, Technology, Engineering, and Mathematics Career Cluster</a:t>
            </a:r>
          </a:p>
          <a:p>
            <a:r>
              <a:rPr lang="en-US" sz="1100" dirty="0">
                <a:solidFill>
                  <a:srgbClr val="0432FF"/>
                </a:solidFill>
              </a:rPr>
              <a:t>(UPDATE) The Engineering Career Cluster focuses on the planning, designing, testing, building, and maintaining of machines, structures, materials, systems, and processes using empirical evidence and science, technology, and math principles.</a:t>
            </a:r>
            <a:endParaRPr lang="en-US" dirty="0">
              <a:solidFill>
                <a:srgbClr val="0432FF"/>
              </a:solidFill>
              <a:cs typeface="Calibri" panose="020F0502020204030204"/>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09307"/>
            <a:ext cx="7772400" cy="778675"/>
          </a:xfrm>
          <a:prstGeom prst="rect">
            <a:avLst/>
          </a:prstGeom>
          <a:noFill/>
          <a:ln w="76200">
            <a:solidFill>
              <a:srgbClr val="BAD4ED"/>
            </a:solidFill>
          </a:ln>
        </p:spPr>
        <p:txBody>
          <a:bodyPr wrap="square" lIns="100584" tIns="50292" rIns="100584" bIns="50292" rtlCol="0" anchor="t">
            <a:spAutoFit/>
          </a:bodyPr>
          <a:lstStyle/>
          <a:p>
            <a:r>
              <a:rPr lang="en-US" sz="1100" i="0" strike="noStrike" dirty="0">
                <a:solidFill>
                  <a:srgbClr val="007742"/>
                </a:solidFill>
                <a:effectLst/>
                <a:latin typeface="Calibri" panose="020F0502020204030204" pitchFamily="34" charset="0"/>
              </a:rPr>
              <a:t>(ADD) The Mechanical and Aerospace Engineering program of study focuses on the design, development, maintenance, and testing of engines, machines, and structures related to aircraft and spacecraft.  Students will design, test and evaluate projects related to aerodynamics, structural, and mechanical design.  CTE learners will apply scientific, mathematical, and empirical evidence to solve problems for navigation, mechanics, robotics, propulsion and combustion.</a:t>
            </a:r>
            <a:endParaRPr lang="en-US" sz="1100" dirty="0">
              <a:solidFill>
                <a:srgbClr val="007742"/>
              </a:solidFill>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527521"/>
            <a:ext cx="3634810" cy="4355059"/>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effectLst/>
                <a:latin typeface="Calibri" panose="020F0502020204030204" pitchFamily="34" charset="0"/>
                <a:cs typeface="Calibri" panose="020F0502020204030204" pitchFamily="34" charset="0"/>
              </a:rPr>
              <a:t>Level 1</a:t>
            </a:r>
            <a:r>
              <a:rPr lang="en-US" sz="1100" b="1" i="0" dirty="0">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Principles of Technology</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Principles of Applied Engineering</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Introduction to Engineering Design (PLTW</a:t>
            </a:r>
            <a:endParaRPr lang="en-US" sz="1100" i="0" dirty="0">
              <a:solidFill>
                <a:srgbClr val="007742"/>
              </a:solidFill>
              <a:effectLst/>
              <a:latin typeface="Calibri" panose="020F0502020204030204" pitchFamily="34" charset="0"/>
              <a:cs typeface="Calibri" panose="020F0502020204030204" pitchFamily="34" charset="0"/>
            </a:endParaRP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Engineering Essentials (PLTW)</a:t>
            </a:r>
            <a:endParaRPr lang="en-US" sz="1100" i="0" dirty="0">
              <a:solidFill>
                <a:srgbClr val="007742"/>
              </a:solidFill>
              <a:effectLst/>
              <a:latin typeface="Calibri" panose="020F0502020204030204" pitchFamily="34" charset="0"/>
              <a:cs typeface="Calibri" panose="020F0502020204030204" pitchFamily="34" charset="0"/>
            </a:endParaRP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Introduction to Computer-Aided Design and Drafting</a:t>
            </a:r>
            <a:r>
              <a:rPr lang="en-US" sz="1100" i="0" dirty="0">
                <a:solidFill>
                  <a:srgbClr val="007742"/>
                </a:solidFill>
                <a:effectLst/>
                <a:latin typeface="Calibri" panose="020F0502020204030204" pitchFamily="34" charset="0"/>
                <a:cs typeface="Calibri" panose="020F0502020204030204" pitchFamily="34" charset="0"/>
              </a:rPr>
              <a:t>​ (2024/2025)</a:t>
            </a:r>
          </a:p>
          <a:p>
            <a:pPr marL="0" indent="0" algn="l" rtl="0" fontAlgn="base">
              <a:lnSpc>
                <a:spcPct val="100000"/>
              </a:lnSpc>
              <a:spcBef>
                <a:spcPts val="0"/>
              </a:spcBef>
              <a:buNone/>
            </a:pPr>
            <a:r>
              <a:rPr lang="en-US" sz="1100" b="1" i="0" u="none" strike="noStrike" dirty="0">
                <a:effectLst/>
                <a:latin typeface="Calibri" panose="020F0502020204030204" pitchFamily="34" charset="0"/>
                <a:cs typeface="Calibri" panose="020F0502020204030204" pitchFamily="34" charset="0"/>
              </a:rPr>
              <a:t>Level 2</a:t>
            </a:r>
            <a:r>
              <a:rPr lang="en-US" sz="1100" b="1" i="0" dirty="0">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Intermediate Computer-Aided Design and Drafting</a:t>
            </a:r>
            <a:r>
              <a:rPr lang="en-US" sz="1100" i="0" dirty="0">
                <a:solidFill>
                  <a:srgbClr val="007742"/>
                </a:solidFill>
                <a:effectLst/>
                <a:latin typeface="Calibri" panose="020F0502020204030204" pitchFamily="34" charset="0"/>
                <a:cs typeface="Calibri" panose="020F0502020204030204" pitchFamily="34" charset="0"/>
              </a:rPr>
              <a:t>​ (2024/2025)</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Engineering Math</a:t>
            </a:r>
            <a:r>
              <a:rPr lang="en-US" sz="1100" i="0" dirty="0">
                <a:solidFill>
                  <a:srgbClr val="007742"/>
                </a:solidFill>
                <a:effectLst/>
                <a:latin typeface="Calibri" panose="020F0502020204030204" pitchFamily="34" charset="0"/>
                <a:cs typeface="Calibri" panose="020F0502020204030204" pitchFamily="34" charset="0"/>
              </a:rPr>
              <a:t>​</a:t>
            </a:r>
            <a:endParaRPr lang="en-US" sz="1100" dirty="0">
              <a:solidFill>
                <a:srgbClr val="007742"/>
              </a:solidFill>
              <a:latin typeface="Calibri" panose="020F0502020204030204" pitchFamily="34" charset="0"/>
              <a:cs typeface="Calibri" panose="020F0502020204030204" pitchFamily="34" charset="0"/>
            </a:endParaRPr>
          </a:p>
          <a:p>
            <a:pPr marL="0" indent="0" algn="l" rtl="0" fontAlgn="base">
              <a:lnSpc>
                <a:spcPct val="100000"/>
              </a:lnSpc>
              <a:spcBef>
                <a:spcPts val="0"/>
              </a:spcBef>
              <a:buNone/>
            </a:pPr>
            <a:r>
              <a:rPr lang="en-US" sz="1100" b="1" i="0" u="none" strike="noStrike" dirty="0">
                <a:effectLst/>
                <a:latin typeface="Calibri" panose="020F0502020204030204" pitchFamily="34" charset="0"/>
                <a:cs typeface="Calibri" panose="020F0502020204030204" pitchFamily="34" charset="0"/>
              </a:rPr>
              <a:t>Level 3</a:t>
            </a:r>
            <a:r>
              <a:rPr lang="en-US" sz="1100" b="1" i="0" dirty="0">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Mechanical Design I (TBD)</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Aerospace Engineering  (PLTW)</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Aerospace Design I  (TBD)</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Engineering Science</a:t>
            </a:r>
            <a:r>
              <a:rPr lang="en-US" sz="1100" i="0" dirty="0">
                <a:solidFill>
                  <a:srgbClr val="007742"/>
                </a:solidFill>
                <a:effectLst/>
                <a:latin typeface="Calibri" panose="020F0502020204030204" pitchFamily="34" charset="0"/>
                <a:cs typeface="Calibri" panose="020F0502020204030204" pitchFamily="34" charset="0"/>
              </a:rPr>
              <a:t>​</a:t>
            </a:r>
            <a:endParaRPr lang="en-US" sz="1100" dirty="0">
              <a:solidFill>
                <a:srgbClr val="007742"/>
              </a:solidFill>
              <a:latin typeface="Calibri" panose="020F0502020204030204" pitchFamily="34" charset="0"/>
              <a:cs typeface="Calibri" panose="020F0502020204030204" pitchFamily="34" charset="0"/>
            </a:endParaRPr>
          </a:p>
          <a:p>
            <a:pPr marL="0" indent="0" algn="l" rtl="0" fontAlgn="base">
              <a:lnSpc>
                <a:spcPct val="100000"/>
              </a:lnSpc>
              <a:spcBef>
                <a:spcPts val="0"/>
              </a:spcBef>
              <a:buNone/>
            </a:pPr>
            <a:r>
              <a:rPr lang="en-US" sz="1100" b="1" i="0" u="none" strike="noStrike" dirty="0">
                <a:effectLst/>
                <a:latin typeface="Calibri" panose="020F0502020204030204" pitchFamily="34" charset="0"/>
                <a:cs typeface="Calibri" panose="020F0502020204030204" pitchFamily="34" charset="0"/>
              </a:rPr>
              <a:t>Level 4</a:t>
            </a:r>
            <a:r>
              <a:rPr lang="en-US" sz="1100" b="1" i="0" dirty="0">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Mechanical Design II (TBD)</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Aerospace Design II (TBD)</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Practicum in STEM </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Practicum in Engineering (TBD)</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Engineering Design and Presentation</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Engineering Design and Development (PLTW)</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Engineering Design and Problem Solving</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Scientific Research and Design</a:t>
            </a:r>
            <a:r>
              <a:rPr lang="en-US" sz="1100" i="0" dirty="0">
                <a:solidFill>
                  <a:srgbClr val="007742"/>
                </a:solidFill>
                <a:effectLst/>
                <a:latin typeface="Calibri" panose="020F0502020204030204" pitchFamily="34" charset="0"/>
                <a:cs typeface="Calibri" panose="020F0502020204030204" pitchFamily="34" charset="0"/>
              </a:rPr>
              <a:t>​</a:t>
            </a:r>
          </a:p>
        </p:txBody>
      </p:sp>
      <p:sp>
        <p:nvSpPr>
          <p:cNvPr id="19" name="TextBox 18">
            <a:extLst>
              <a:ext uri="{FF2B5EF4-FFF2-40B4-BE49-F238E27FC236}">
                <a16:creationId xmlns:a16="http://schemas.microsoft.com/office/drawing/2014/main" id="{80E4C2F3-E701-BD46-E6B9-FDCD0B320B21}"/>
              </a:ext>
            </a:extLst>
          </p:cNvPr>
          <p:cNvSpPr txBox="1"/>
          <p:nvPr/>
        </p:nvSpPr>
        <p:spPr>
          <a:xfrm>
            <a:off x="3933623" y="2527521"/>
            <a:ext cx="3634808" cy="2998208"/>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effectLst/>
                <a:latin typeface="Calibri" panose="020F0502020204030204" pitchFamily="34" charset="0"/>
                <a:cs typeface="Calibri" panose="020F0502020204030204" pitchFamily="34" charset="0"/>
              </a:rPr>
              <a:t>Associate Degrees</a:t>
            </a:r>
            <a:r>
              <a:rPr lang="en-US" sz="1100" b="0" i="0" dirty="0">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i="0" u="none" strike="noStrike" dirty="0">
                <a:solidFill>
                  <a:srgbClr val="007742"/>
                </a:solidFill>
                <a:effectLst/>
                <a:latin typeface="Calibri" panose="020F0502020204030204" pitchFamily="34" charset="0"/>
                <a:cs typeface="Calibri" panose="020F0502020204030204" pitchFamily="34" charset="0"/>
              </a:rPr>
              <a:t>Construction Technology</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Drafting and Design Technology/ Technician</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Surveying</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endParaRPr lang="en-US" sz="1100" b="1" i="0" u="none" strike="noStrike" dirty="0">
              <a:effectLst/>
              <a:latin typeface="Calibri" panose="020F0502020204030204" pitchFamily="34" charset="0"/>
              <a:cs typeface="Calibri" panose="020F0502020204030204" pitchFamily="34" charset="0"/>
            </a:endParaRPr>
          </a:p>
          <a:p>
            <a:pPr algn="l" rtl="0" fontAlgn="base"/>
            <a:r>
              <a:rPr lang="en-US" sz="1100" b="1" i="0" u="none" strike="noStrike" dirty="0">
                <a:effectLst/>
                <a:latin typeface="Calibri" panose="020F0502020204030204" pitchFamily="34" charset="0"/>
                <a:cs typeface="Calibri" panose="020F0502020204030204" pitchFamily="34" charset="0"/>
              </a:rPr>
              <a:t>Bachelor’s Degrees</a:t>
            </a:r>
            <a:r>
              <a:rPr lang="en-US" sz="1100" b="0" i="0" dirty="0">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Civil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Geotechnical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Mining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Marine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Construction Engineering Technology</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endParaRPr lang="en-US" sz="1100" b="1" i="0" u="none" strike="noStrike" dirty="0">
              <a:effectLst/>
              <a:latin typeface="Calibri" panose="020F0502020204030204" pitchFamily="34" charset="0"/>
              <a:cs typeface="Calibri" panose="020F0502020204030204" pitchFamily="34" charset="0"/>
            </a:endParaRPr>
          </a:p>
          <a:p>
            <a:pPr algn="l" rtl="0" fontAlgn="base"/>
            <a:r>
              <a:rPr lang="en-US" sz="1100" b="1" i="0" u="none" strike="noStrike" dirty="0">
                <a:effectLst/>
                <a:latin typeface="Calibri" panose="020F0502020204030204" pitchFamily="34" charset="0"/>
                <a:cs typeface="Calibri" panose="020F0502020204030204" pitchFamily="34" charset="0"/>
              </a:rPr>
              <a:t>Master’s, Doctoral, and Professional Degrees</a:t>
            </a:r>
            <a:r>
              <a:rPr lang="en-US" sz="1100" b="0" i="0" dirty="0">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Structural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Environmental Engineering</a:t>
            </a:r>
            <a:r>
              <a:rPr lang="en-US" sz="110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Wind Science Engineering</a:t>
            </a:r>
            <a:r>
              <a:rPr lang="en-US" sz="1100" i="0" dirty="0">
                <a:solidFill>
                  <a:srgbClr val="007742"/>
                </a:solidFill>
                <a:effectLst/>
                <a:latin typeface="Calibri" panose="020F0502020204030204" pitchFamily="34" charset="0"/>
                <a:cs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33623" y="5665267"/>
            <a:ext cx="3634810" cy="3183765"/>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Electricity and Magnetism</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Mechanics</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Statistics </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AB</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BC</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Chemistry</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Environmental Science</a:t>
            </a:r>
            <a:endParaRPr lang="en-US" sz="11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gn="l" rtl="0" fontAlgn="base">
              <a:lnSpc>
                <a:spcPct val="100000"/>
              </a:lnSpc>
              <a:spcBef>
                <a:spcPts val="0"/>
              </a:spcBef>
              <a:buFont typeface="System Font Regular"/>
              <a:buChar char="+"/>
            </a:pPr>
            <a:r>
              <a:rPr lang="en-US" sz="1100" i="0" u="none" strike="noStrike" dirty="0">
                <a:solidFill>
                  <a:srgbClr val="007742"/>
                </a:solidFill>
                <a:effectLst/>
              </a:rPr>
              <a:t>(ADD) IB Physics Standard Level</a:t>
            </a:r>
            <a:r>
              <a:rPr lang="en-US" sz="1100" i="0" dirty="0">
                <a:solidFill>
                  <a:srgbClr val="007742"/>
                </a:solidFill>
                <a:effectLst/>
              </a:rPr>
              <a:t>​</a:t>
            </a:r>
          </a:p>
          <a:p>
            <a:pPr algn="l" rtl="0" fontAlgn="base">
              <a:lnSpc>
                <a:spcPct val="100000"/>
              </a:lnSpc>
              <a:spcBef>
                <a:spcPts val="0"/>
              </a:spcBef>
              <a:buFont typeface="System Font Regular"/>
              <a:buChar char="+"/>
            </a:pPr>
            <a:r>
              <a:rPr lang="en-US" sz="1100" i="0" u="none" strike="noStrike" dirty="0">
                <a:solidFill>
                  <a:srgbClr val="007742"/>
                </a:solidFill>
                <a:effectLst/>
              </a:rPr>
              <a:t>(ADD) IB Physics Higher Level</a:t>
            </a:r>
            <a:r>
              <a:rPr lang="en-US" sz="1100" i="0" dirty="0">
                <a:solidFill>
                  <a:srgbClr val="007742"/>
                </a:solidFill>
                <a:effectLst/>
              </a:rPr>
              <a:t>​</a:t>
            </a:r>
          </a:p>
          <a:p>
            <a:pPr algn="l" rtl="0" fontAlgn="base">
              <a:lnSpc>
                <a:spcPct val="100000"/>
              </a:lnSpc>
              <a:spcBef>
                <a:spcPts val="0"/>
              </a:spcBef>
              <a:buFont typeface="System Font Regular"/>
              <a:buChar char="+"/>
            </a:pPr>
            <a:r>
              <a:rPr lang="en-US" sz="1100" i="0" u="none" strike="noStrike" dirty="0">
                <a:solidFill>
                  <a:srgbClr val="007742"/>
                </a:solidFill>
                <a:effectLst/>
              </a:rPr>
              <a:t>(ADD) IB Mathematics: Analysis and Approaches Standard Level </a:t>
            </a:r>
            <a:r>
              <a:rPr lang="en-US" sz="1100" i="0" dirty="0">
                <a:solidFill>
                  <a:srgbClr val="007742"/>
                </a:solidFill>
                <a:effectLst/>
              </a:rPr>
              <a:t>​</a:t>
            </a:r>
          </a:p>
          <a:p>
            <a:pPr algn="l" rtl="0" fontAlgn="base">
              <a:lnSpc>
                <a:spcPct val="100000"/>
              </a:lnSpc>
              <a:spcBef>
                <a:spcPts val="0"/>
              </a:spcBef>
              <a:buFont typeface="System Font Regular"/>
              <a:buChar char="+"/>
            </a:pPr>
            <a:r>
              <a:rPr lang="en-US" sz="1100" i="0" u="none" strike="noStrike" dirty="0">
                <a:solidFill>
                  <a:srgbClr val="007742"/>
                </a:solidFill>
                <a:effectLst/>
              </a:rPr>
              <a:t>(ADD) IB Mathematics: Applications and Interpretations Standard Level </a:t>
            </a:r>
            <a:endParaRPr lang="en-US" sz="1100" i="0" dirty="0">
              <a:solidFill>
                <a:srgbClr val="007742"/>
              </a:solidFill>
              <a:effectLst/>
            </a:endParaRPr>
          </a:p>
        </p:txBody>
      </p:sp>
    </p:spTree>
    <p:extLst>
      <p:ext uri="{BB962C8B-B14F-4D97-AF65-F5344CB8AC3E}">
        <p14:creationId xmlns:p14="http://schemas.microsoft.com/office/powerpoint/2010/main" val="16274738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F35E4F-FAA8-4FAD-8822-AADB56DCD390}">
  <ds:schemaRefs>
    <ds:schemaRef ds:uri="http://purl.org/dc/elements/1.1/"/>
    <ds:schemaRef ds:uri="bd0f0e78-d8ed-4ed9-b8ae-5c997e9b0c01"/>
    <ds:schemaRef ds:uri="http://schemas.microsoft.com/office/infopath/2007/PartnerControls"/>
    <ds:schemaRef ds:uri="http://purl.org/dc/terms/"/>
    <ds:schemaRef ds:uri="http://schemas.microsoft.com/office/2006/metadata/properties"/>
    <ds:schemaRef ds:uri="1789a020-f992-44c4-9a54-0ef628cee430"/>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3.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126</TotalTime>
  <Words>2308</Words>
  <Application>Microsoft Office PowerPoint</Application>
  <PresentationFormat>Custom</PresentationFormat>
  <Paragraphs>283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System Font Regular</vt:lpstr>
      <vt:lpstr>Office Theme</vt:lpstr>
      <vt:lpstr>Cover Page</vt:lpstr>
      <vt:lpstr>(UPDATE) Engineering Foundations Statewide Program of Study</vt:lpstr>
      <vt:lpstr>(ADD) Electrical Engineering Statewide Program of Study</vt:lpstr>
      <vt:lpstr>(ADD) Civil Engineering Statewide Program of Study</vt:lpstr>
      <vt:lpstr>(ADD) Mechanical and Aerospace Engineering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59</cp:revision>
  <cp:lastPrinted>2023-05-31T19:12:15Z</cp:lastPrinted>
  <dcterms:created xsi:type="dcterms:W3CDTF">2023-02-22T18:17:43Z</dcterms:created>
  <dcterms:modified xsi:type="dcterms:W3CDTF">2023-10-11T23:09:42Z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