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9"/>
  </p:notesMasterIdLst>
  <p:handoutMasterIdLst>
    <p:handoutMasterId r:id="rId10"/>
  </p:handoutMasterIdLst>
  <p:sldIdLst>
    <p:sldId id="303" r:id="rId5"/>
    <p:sldId id="294" r:id="rId6"/>
    <p:sldId id="304" r:id="rId7"/>
    <p:sldId id="306" r:id="rId8"/>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D4ED"/>
    <a:srgbClr val="007742"/>
    <a:srgbClr val="0080A3"/>
    <a:srgbClr val="0432FF"/>
    <a:srgbClr val="008CB2"/>
    <a:srgbClr val="0000FF"/>
    <a:srgbClr val="AD621E"/>
    <a:srgbClr val="ED0000"/>
    <a:srgbClr val="FF2600"/>
    <a:srgbClr val="007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3" autoAdjust="0"/>
    <p:restoredTop sz="86388" autoAdjust="0"/>
  </p:normalViewPr>
  <p:slideViewPr>
    <p:cSldViewPr snapToGrid="0">
      <p:cViewPr varScale="1">
        <p:scale>
          <a:sx n="63" d="100"/>
          <a:sy n="63" d="100"/>
        </p:scale>
        <p:origin x="1266"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10/11/2023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10/11/2023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10/11/2023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texas.gov/system/files/e-refining-and-chemical-processes_0.pdf" TargetMode="External"/><Relationship Id="rId2" Type="http://schemas.openxmlformats.org/officeDocument/2006/relationships/hyperlink" Target="https://tea.texas.gov/system/files/e-oil-and-gas-exploration-and-production_0.pdf"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tea.texas.gov/system/files/stem-renewable-energy_0.pdf"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764144850"/>
              </p:ext>
            </p:extLst>
          </p:nvPr>
        </p:nvGraphicFramePr>
        <p:xfrm>
          <a:off x="830262" y="1668209"/>
          <a:ext cx="6111875" cy="1101471"/>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Title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dirty="0">
                          <a:effectLst/>
                          <a:latin typeface="Calibri"/>
                          <a:ea typeface="Calibri"/>
                          <a:cs typeface="Times New Roman"/>
                        </a:rPr>
                        <a:t>Energy Program of Study Recommended Updates.</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Description</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Program of study recommendations from the Texas Education Agency (TEA) Career and Technology Education (CTE) Advisory Committee.</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How to Use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These documents contain the updated program of study framework proposals. Use the key below to review the recommended proposals to the programs of study.</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182767632"/>
              </p:ext>
            </p:extLst>
          </p:nvPr>
        </p:nvGraphicFramePr>
        <p:xfrm>
          <a:off x="830262" y="3223451"/>
          <a:ext cx="6111875" cy="2353623"/>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dirty="0">
                          <a:solidFill>
                            <a:schemeClr val="tx1"/>
                          </a:solidFill>
                          <a:effectLst/>
                        </a:rPr>
                        <a:t>Current Program of Study Names</a:t>
                      </a:r>
                      <a:endParaRPr lang="en-US" sz="1200" kern="100" dirty="0">
                        <a:solidFill>
                          <a:schemeClr val="tx1"/>
                        </a:solidFill>
                        <a:effectLst/>
                        <a:latin typeface="Calibri"/>
                        <a:cs typeface="Times New Roman"/>
                      </a:endParaRPr>
                    </a:p>
                    <a:p>
                      <a:pPr marL="0" marR="0" lvl="0">
                        <a:spcBef>
                          <a:spcPts val="0"/>
                        </a:spcBef>
                        <a:spcAft>
                          <a:spcPts val="0"/>
                        </a:spcAft>
                        <a:buNone/>
                      </a:pPr>
                      <a:r>
                        <a:rPr lang="en-US" sz="1000" kern="100" dirty="0">
                          <a:solidFill>
                            <a:schemeClr val="tx1"/>
                          </a:solidFill>
                          <a:effectLst/>
                        </a:rPr>
                        <a:t>(Links are to CURRENT framework documents)</a:t>
                      </a:r>
                      <a:endParaRPr lang="en-US" sz="1200" kern="100" dirty="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dirty="0">
                          <a:solidFill>
                            <a:schemeClr val="tx1"/>
                          </a:solidFill>
                          <a:effectLst/>
                        </a:rPr>
                        <a:t>Proposed Name</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b="0" u="sng" kern="100" dirty="0">
                          <a:solidFill>
                            <a:schemeClr val="tx1">
                              <a:lumMod val="95000"/>
                              <a:lumOff val="5000"/>
                            </a:schemeClr>
                          </a:solidFill>
                          <a:effectLst/>
                          <a:hlinkClick r:id="rId2">
                            <a:extLst>
                              <a:ext uri="{A12FA001-AC4F-418D-AE19-62706E023703}">
                                <ahyp:hlinkClr xmlns:ahyp="http://schemas.microsoft.com/office/drawing/2018/hyperlinkcolor" val="tx"/>
                              </a:ext>
                            </a:extLst>
                          </a:hlinkClick>
                        </a:rPr>
                        <a:t>Oil and Gas Exploration and Production</a:t>
                      </a:r>
                      <a:endParaRPr lang="en-US" sz="1200" b="0" u="sng" kern="100">
                        <a:solidFill>
                          <a:schemeClr val="tx1">
                            <a:lumMod val="95000"/>
                            <a:lumOff val="5000"/>
                          </a:schemeClr>
                        </a:solidFill>
                        <a:effectLst/>
                        <a:hlinkClick r:id="rId2">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effectLst/>
                        </a:rPr>
                        <a:t>No Update</a:t>
                      </a: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a:spcBef>
                          <a:spcPts val="0"/>
                        </a:spcBef>
                        <a:spcAft>
                          <a:spcPts val="0"/>
                        </a:spcAft>
                      </a:pPr>
                      <a:r>
                        <a:rPr lang="en-US" sz="1200" b="0" u="sng" kern="100" dirty="0">
                          <a:solidFill>
                            <a:schemeClr val="tx1">
                              <a:lumMod val="95000"/>
                              <a:lumOff val="5000"/>
                            </a:schemeClr>
                          </a:solidFill>
                          <a:effectLst/>
                          <a:hlinkClick r:id="rId3">
                            <a:extLst>
                              <a:ext uri="{A12FA001-AC4F-418D-AE19-62706E023703}">
                                <ahyp:hlinkClr xmlns:ahyp="http://schemas.microsoft.com/office/drawing/2018/hyperlinkcolor" val="tx"/>
                              </a:ext>
                            </a:extLst>
                          </a:hlinkClick>
                        </a:rPr>
                        <a:t>Refining and Chemical Processes</a:t>
                      </a:r>
                      <a:endParaRPr lang="en-US" sz="1200" b="0" u="sng" kern="100">
                        <a:solidFill>
                          <a:schemeClr val="tx1">
                            <a:lumMod val="95000"/>
                            <a:lumOff val="5000"/>
                          </a:schemeClr>
                        </a:solidFill>
                        <a:effectLst/>
                        <a:hlinkClick r:id="rId3">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dirty="0">
                          <a:solidFill>
                            <a:schemeClr val="tx1"/>
                          </a:solidFill>
                          <a:effectLst/>
                        </a:rPr>
                        <a:t>No 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chemeClr val="tx1">
                              <a:lumMod val="95000"/>
                              <a:lumOff val="5000"/>
                            </a:schemeClr>
                          </a:solidFill>
                          <a:effectLst/>
                          <a:uLnTx/>
                          <a:uFillTx/>
                          <a:latin typeface="Calibri"/>
                          <a:ea typeface="+mn-ea"/>
                          <a:cs typeface="+mn-cs"/>
                          <a:hlinkClick r:id="rId4">
                            <a:extLst>
                              <a:ext uri="{A12FA001-AC4F-418D-AE19-62706E023703}">
                                <ahyp:hlinkClr xmlns:ahyp="http://schemas.microsoft.com/office/drawing/2018/hyperlinkcolor" val="tx"/>
                              </a:ext>
                            </a:extLst>
                          </a:hlinkClick>
                        </a:rPr>
                        <a:t>Renewable Energy</a:t>
                      </a:r>
                      <a:endParaRPr kumimoji="0" lang="en-US" sz="1200" b="0" i="0" u="none" strike="noStrike" kern="100" cap="none" spc="0" normalizeH="0" baseline="0" noProof="0">
                        <a:ln>
                          <a:noFill/>
                        </a:ln>
                        <a:solidFill>
                          <a:schemeClr val="tx1">
                            <a:lumMod val="95000"/>
                            <a:lumOff val="5000"/>
                          </a:schemeClr>
                        </a:solidFill>
                        <a:effectLst/>
                        <a:uLnTx/>
                        <a:uFillTx/>
                        <a:latin typeface="Calibri"/>
                        <a:ea typeface="+mn-ea"/>
                        <a:cs typeface="+mn-cs"/>
                        <a:hlinkClick r:id="rId4">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200" b="0" i="0" u="none" strike="noStrike" kern="100" cap="none" spc="0" normalizeH="0" baseline="0" noProof="0" dirty="0">
                          <a:ln>
                            <a:noFill/>
                          </a:ln>
                          <a:solidFill>
                            <a:srgbClr val="007742"/>
                          </a:solidFill>
                          <a:effectLst/>
                          <a:uLnTx/>
                          <a:uFillTx/>
                          <a:latin typeface="Calibri" panose="020F0502020204030204"/>
                          <a:ea typeface="+mn-ea"/>
                          <a:cs typeface="+mn-cs"/>
                        </a:rPr>
                        <a:t>(ADD)</a:t>
                      </a:r>
                      <a:r>
                        <a:rPr lang="en-US" sz="1200" b="0" i="0" u="none" strike="noStrike" kern="100" cap="none" spc="0" normalizeH="0" baseline="0" noProof="0" dirty="0">
                          <a:ln>
                            <a:noFill/>
                          </a:ln>
                          <a:solidFill>
                            <a:srgbClr val="007742"/>
                          </a:solidFill>
                          <a:effectLst/>
                          <a:uLnTx/>
                          <a:uFillTx/>
                          <a:latin typeface="Calibri" panose="020F0502020204030204"/>
                          <a:ea typeface="+mn-ea"/>
                          <a:cs typeface="+mn-cs"/>
                        </a:rPr>
                        <a:t> Moved from STEM</a:t>
                      </a:r>
                      <a:endParaRPr kumimoji="0" lang="en-US" sz="1200" b="0" i="0" u="none" strike="noStrike" kern="100" cap="none" spc="0" normalizeH="0" baseline="0" noProof="0" dirty="0">
                        <a:ln>
                          <a:noFill/>
                        </a:ln>
                        <a:solidFill>
                          <a:srgbClr val="007742"/>
                        </a:solidFill>
                        <a:effectLst/>
                        <a:uLnTx/>
                        <a:uFillTx/>
                        <a:latin typeface="Calibri" panose="020F0502020204030204"/>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kern="100">
                        <a:solidFill>
                          <a:srgbClr val="0432FF"/>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endParaRPr lang="en-US" sz="1200" kern="100" dirty="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791205" y="5577127"/>
            <a:ext cx="5211192" cy="1046440"/>
          </a:xfrm>
          <a:prstGeom prst="rect">
            <a:avLst/>
          </a:prstGeom>
          <a:noFill/>
        </p:spPr>
        <p:txBody>
          <a:bodyPr wrap="square" lIns="91440" tIns="45720" rIns="91440" bIns="45720" anchor="t">
            <a:spAutoFit/>
          </a:bodyPr>
          <a:lstStyle/>
          <a:p>
            <a:r>
              <a:rPr lang="en-US" sz="1400" b="1" dirty="0"/>
              <a:t>Key</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(ADD)</a:t>
            </a:r>
            <a:r>
              <a:rPr lang="en-US" sz="1200" dirty="0">
                <a:solidFill>
                  <a:srgbClr val="007742"/>
                </a:solidFill>
                <a:latin typeface="Calibri" panose="020F0502020204030204"/>
              </a:rPr>
              <a:t> </a:t>
            </a: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 = Recommend Add</a:t>
            </a:r>
            <a:endParaRPr lang="en-US" sz="1400" b="1" dirty="0">
              <a:solidFill>
                <a:srgbClr val="007742"/>
              </a:solidFill>
            </a:endParaRPr>
          </a:p>
          <a:p>
            <a:pPr marL="171450" indent="-171450">
              <a:buFont typeface="Arial" panose="020B0604020202020204" pitchFamily="34" charset="0"/>
              <a:buChar char="•"/>
            </a:pPr>
            <a:r>
              <a:rPr lang="en-US" sz="1200" dirty="0">
                <a:solidFill>
                  <a:srgbClr val="ED0000"/>
                </a:solidFill>
              </a:rPr>
              <a:t>(REMOVE) = Recommend Remove</a:t>
            </a:r>
            <a:endParaRPr lang="en-US" sz="1200" dirty="0">
              <a:solidFill>
                <a:srgbClr val="ED0000"/>
              </a:solidFill>
              <a:ea typeface="Calibri"/>
              <a:cs typeface="Calibri"/>
            </a:endParaRPr>
          </a:p>
          <a:p>
            <a:pPr marL="171450" indent="-171450">
              <a:buFont typeface="Arial" panose="020B0604020202020204" pitchFamily="34" charset="0"/>
              <a:buChar char="•"/>
            </a:pPr>
            <a:r>
              <a:rPr lang="en-US" sz="1200" dirty="0">
                <a:solidFill>
                  <a:srgbClr val="0432FF"/>
                </a:solidFill>
                <a:cs typeface="Calibri" panose="020F0502020204030204"/>
              </a:rPr>
              <a:t>(UPDATE) = Recommend Title/Name Update</a:t>
            </a:r>
            <a:endParaRPr lang="en-US" sz="1200" strike="sngStrike" dirty="0">
              <a:solidFill>
                <a:srgbClr val="0432FF"/>
              </a:solidFill>
              <a:cs typeface="Calibri" panose="020F0502020204030204"/>
            </a:endParaRPr>
          </a:p>
          <a:p>
            <a:pPr marL="171450" indent="-171450">
              <a:buFont typeface="Arial" panose="020B0604020202020204" pitchFamily="34" charset="0"/>
              <a:buChar char="•"/>
            </a:pPr>
            <a:r>
              <a:rPr lang="en-US" sz="1200" dirty="0">
                <a:solidFill>
                  <a:srgbClr val="7030A0"/>
                </a:solidFill>
              </a:rPr>
              <a:t>(MERGE) = Combined Program of Study</a:t>
            </a:r>
            <a:endParaRPr lang="en-US" sz="1200" dirty="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808060"/>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Oil and Gas Exploration and Production</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806888"/>
          </a:xfrm>
          <a:prstGeom prst="rect">
            <a:avLst/>
          </a:prstGeom>
          <a:noFill/>
          <a:ln w="76200">
            <a:solidFill>
              <a:srgbClr val="BAD4ED"/>
            </a:solidFill>
          </a:ln>
        </p:spPr>
        <p:txBody>
          <a:bodyPr wrap="square" lIns="100584" tIns="50292" rIns="100584" bIns="50292" rtlCol="0" anchor="t">
            <a:spAutoFit/>
          </a:bodyPr>
          <a:lstStyle/>
          <a:p>
            <a:pPr algn="ctr">
              <a:spcAft>
                <a:spcPts val="660"/>
              </a:spcAft>
            </a:pPr>
            <a:r>
              <a:rPr lang="en-US" b="1" dirty="0">
                <a:ea typeface="Open Sans"/>
                <a:cs typeface="Open Sans"/>
              </a:rPr>
              <a:t>Energy</a:t>
            </a:r>
          </a:p>
          <a:p>
            <a:r>
              <a:rPr lang="en-US" sz="1100" dirty="0"/>
              <a:t>The Energy Career Cluster prepares individuals for careers in the designing,</a:t>
            </a:r>
            <a:r>
              <a:rPr lang="en-US" sz="1100" b="1" dirty="0"/>
              <a:t> </a:t>
            </a:r>
            <a:r>
              <a:rPr lang="en-US" sz="1100" b="1" dirty="0">
                <a:solidFill>
                  <a:srgbClr val="007742"/>
                </a:solidFill>
              </a:rPr>
              <a:t>(ADD) processing</a:t>
            </a:r>
            <a:r>
              <a:rPr lang="en-US" sz="1100" b="1" dirty="0"/>
              <a:t>,</a:t>
            </a:r>
            <a:r>
              <a:rPr lang="en-US" sz="1100" dirty="0"/>
              <a:t> planning, maintaining, generating, transmission, and distribution of traditional and alternative energy.</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444807"/>
            <a:ext cx="7772400" cy="609398"/>
          </a:xfrm>
          <a:prstGeom prst="rect">
            <a:avLst/>
          </a:prstGeom>
          <a:solidFill>
            <a:srgbClr val="BAD4ED"/>
          </a:solidFill>
        </p:spPr>
        <p:txBody>
          <a:bodyPr wrap="square" lIns="100584" tIns="50292" rIns="100584" bIns="50292" rtlCol="0" anchor="t">
            <a:spAutoFit/>
          </a:bodyPr>
          <a:lstStyle/>
          <a:p>
            <a:r>
              <a:rPr lang="en-US" sz="1100" dirty="0"/>
              <a:t>The Oil and Gas Exploration and Production program of study focuses on processing, refining, and distributing petroleum and gas. It introduces CTE learners to the process of regulating the flow of oil into pipelines, controlling pumping systems, and operating and maintaining machinery to generate electric power.</a:t>
            </a:r>
            <a:endParaRPr lang="en-US" sz="105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168430"/>
            <a:ext cx="3532289" cy="2777632"/>
          </a:xfrm>
        </p:spPr>
        <p:txBody>
          <a:bodyPr vert="horz" wrap="square"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Oil and Gas Production I/Lab</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Foundations of Energy</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Oil and Gas Production II/Lab</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Occupational Safety and Environmental Technology I</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Oil and Gas Production III</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Occupational Safety and Environmental Technology II </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Oil and Gas Production IV</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Project Based Research</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Applied Mathematics for Technical Professionals</a:t>
            </a:r>
            <a:r>
              <a:rPr lang="en-US" sz="1100" b="0" i="0" dirty="0">
                <a:solidFill>
                  <a:srgbClr val="000000"/>
                </a:solidFill>
                <a:effectLst/>
                <a:latin typeface="Calibri" panose="020F0502020204030204" pitchFamily="34" charset="0"/>
                <a:cs typeface="Calibri" panose="020F0502020204030204" pitchFamily="34" charset="0"/>
              </a:rPr>
              <a:t>​ </a:t>
            </a:r>
            <a:r>
              <a:rPr lang="en-US" sz="1100" b="0" i="0" u="none" strike="noStrike" dirty="0">
                <a:solidFill>
                  <a:srgbClr val="000000"/>
                </a:solidFill>
                <a:effectLst/>
                <a:latin typeface="Calibri" panose="020F0502020204030204" pitchFamily="34" charset="0"/>
                <a:cs typeface="Calibri" panose="020F0502020204030204" pitchFamily="34" charset="0"/>
              </a:rPr>
              <a:t>Practicum in Energy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Career Preparation</a:t>
            </a:r>
            <a:endParaRPr lang="en-US" sz="1100" b="0" i="0" dirty="0">
              <a:solidFill>
                <a:srgbClr val="007742"/>
              </a:solidFill>
              <a:effectLst/>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5060286"/>
            <a:ext cx="3532290" cy="3992273"/>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r>
              <a:rPr lang="en-US" sz="1100" b="1" dirty="0">
                <a:latin typeface="Calibri" panose="020F0502020204030204" pitchFamily="34" charset="0"/>
                <a:ea typeface="Calibri"/>
                <a:cs typeface="Calibri" panose="020F0502020204030204" pitchFamily="34" charset="0"/>
              </a:rPr>
              <a:t>Associate Degrees</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Petroleum Engineering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Chemical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Petroleum Technology/ Technician</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Industrial Mechanics and Maintenance Technology</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Instrumentation Technology</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Chemical  Process Technology</a:t>
            </a:r>
            <a:r>
              <a:rPr lang="en-US" sz="1100" b="0" i="0" dirty="0">
                <a:solidFill>
                  <a:srgbClr val="007742"/>
                </a:solidFill>
                <a:effectLst/>
                <a:latin typeface="Calibri" panose="020F0502020204030204" pitchFamily="34" charset="0"/>
                <a:cs typeface="Calibri" panose="020F0502020204030204" pitchFamily="34" charset="0"/>
              </a:rPr>
              <a:t>​</a:t>
            </a:r>
            <a:endParaRPr lang="en-US" sz="1100" dirty="0">
              <a:solidFill>
                <a:srgbClr val="007742"/>
              </a:solidFill>
              <a:latin typeface="Calibri" panose="020F0502020204030204" pitchFamily="34" charset="0"/>
              <a:ea typeface="Calibri" panose="020F0502020204030204" pitchFamily="34" charset="0"/>
              <a:cs typeface="Calibri" panose="020F0502020204030204" pitchFamily="34" charset="0"/>
            </a:endParaRPr>
          </a:p>
          <a:p>
            <a:pPr marL="188595" indent="-188595">
              <a:buFont typeface="Arial"/>
              <a:buChar char="•"/>
            </a:pPr>
            <a:endParaRPr lang="en-US" sz="1100" dirty="0">
              <a:latin typeface="Calibri" panose="020F0502020204030204" pitchFamily="34" charset="0"/>
              <a:ea typeface="Calibri" panose="020F0502020204030204" pitchFamily="34" charset="0"/>
              <a:cs typeface="Calibri" panose="020F0502020204030204" pitchFamily="34" charset="0"/>
            </a:endParaRPr>
          </a:p>
          <a:p>
            <a:r>
              <a:rPr lang="en-US" sz="1100" b="1" dirty="0">
                <a:latin typeface="Calibri" panose="020F0502020204030204" pitchFamily="34" charset="0"/>
                <a:ea typeface="Calibri"/>
                <a:cs typeface="Calibri" panose="020F0502020204030204" pitchFamily="34" charset="0"/>
              </a:rPr>
              <a:t>Bachelor’s Degrees</a:t>
            </a:r>
            <a:endParaRPr lang="en-US" sz="1100" dirty="0">
              <a:solidFill>
                <a:srgbClr val="0D6CB9"/>
              </a:solidFill>
              <a:latin typeface="Calibri" panose="020F0502020204030204" pitchFamily="34" charset="0"/>
              <a:ea typeface="Calibri"/>
              <a:cs typeface="Calibri" panose="020F0502020204030204" pitchFamily="34" charset="0"/>
            </a:endParaRP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Petroleum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Chemical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Mechanical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Industrial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Instrumentation Technology</a:t>
            </a:r>
            <a:endParaRPr lang="en-US" sz="1100" b="0" i="0" dirty="0">
              <a:solidFill>
                <a:srgbClr val="007742"/>
              </a:solidFill>
              <a:effectLst/>
              <a:latin typeface="Calibri" panose="020F0502020204030204" pitchFamily="34" charset="0"/>
              <a:cs typeface="Calibri" panose="020F0502020204030204" pitchFamily="34" charset="0"/>
            </a:endParaRPr>
          </a:p>
          <a:p>
            <a:endParaRPr lang="en-US" sz="1100" dirty="0">
              <a:solidFill>
                <a:srgbClr val="0D6CB9"/>
              </a:solidFill>
              <a:latin typeface="Calibri" panose="020F0502020204030204" pitchFamily="34" charset="0"/>
              <a:ea typeface="Calibri" panose="020F0502020204030204" pitchFamily="34" charset="0"/>
              <a:cs typeface="Calibri" panose="020F0502020204030204" pitchFamily="34" charset="0"/>
            </a:endParaRPr>
          </a:p>
          <a:p>
            <a:r>
              <a:rPr lang="en-US" sz="1100" b="1" dirty="0">
                <a:latin typeface="Calibri" panose="020F0502020204030204" pitchFamily="34" charset="0"/>
                <a:ea typeface="Calibri"/>
                <a:cs typeface="Calibri" panose="020F0502020204030204" pitchFamily="34" charset="0"/>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Petroleum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Chemical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Mechanical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Industrial Engineering</a:t>
            </a:r>
            <a:endParaRPr lang="en-US" sz="1100" b="0" i="0" dirty="0">
              <a:solidFill>
                <a:srgbClr val="000000"/>
              </a:solidFill>
              <a:effectLst/>
              <a:latin typeface="Calibri" panose="020F0502020204030204" pitchFamily="34" charset="0"/>
              <a:cs typeface="Calibri" panose="020F0502020204030204" pitchFamily="34" charset="0"/>
            </a:endParaRPr>
          </a:p>
          <a:p>
            <a:pPr marL="188595" indent="-188595">
              <a:buFont typeface="Arial"/>
              <a:buChar char="•"/>
            </a:pPr>
            <a:endParaRPr lang="en-US" sz="1100" dirty="0">
              <a:solidFill>
                <a:srgbClr val="000000"/>
              </a:solidFill>
              <a:ea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036141" y="2170224"/>
            <a:ext cx="3532290" cy="2858976"/>
          </a:xfrm>
        </p:spPr>
        <p:txBody>
          <a:bodyPr vert="horz" wrap="square"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latin typeface="Calibri" panose="020F0502020204030204" pitchFamily="34" charset="0"/>
                <a:cs typeface="Calibri" panose="020F0502020204030204" pitchFamily="34" charset="0"/>
              </a:rPr>
              <a:t>Advanced Placement (AP) Courses</a:t>
            </a:r>
          </a:p>
          <a:p>
            <a:pPr algn="l" rtl="0" fontAlgn="base">
              <a:lnSpc>
                <a:spcPct val="100000"/>
              </a:lnSpc>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Chemistry</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AP Physics C: Electricity &amp; Magnetism</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AP Physics C: Mechanics</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AP Physics 1</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AP Physics 2</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AP Environmental Science</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AP Computer Science A</a:t>
            </a:r>
            <a:r>
              <a:rPr lang="en-US" sz="1100" b="0" i="0" dirty="0">
                <a:solidFill>
                  <a:srgbClr val="007742"/>
                </a:solidFill>
                <a:effectLst/>
                <a:latin typeface="Calibri" panose="020F0502020204030204" pitchFamily="34" charset="0"/>
                <a:cs typeface="Calibri" panose="020F0502020204030204" pitchFamily="34" charset="0"/>
              </a:rPr>
              <a:t>​</a:t>
            </a:r>
            <a:endParaRPr lang="en-US" sz="11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latin typeface="Calibri" panose="020F0502020204030204" pitchFamily="34" charset="0"/>
                <a:cs typeface="Calibri" panose="020F0502020204030204" pitchFamily="34" charset="0"/>
              </a:rPr>
              <a:t>International Baccalaureate (IB) Courses</a:t>
            </a:r>
          </a:p>
          <a:p>
            <a:pPr fontAlgn="base">
              <a:lnSpc>
                <a:spcPct val="100000"/>
              </a:lnSpc>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IB Chemistry</a:t>
            </a:r>
            <a:r>
              <a:rPr lang="en-US" sz="1100" b="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IB Physics 1</a:t>
            </a:r>
            <a:r>
              <a:rPr lang="en-US" sz="1100" b="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IB Environmental Systems and Societies Standard level</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604" y="798916"/>
            <a:ext cx="7772399"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Refining and Chemical Processes</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15" name="TextBox 14">
            <a:extLst>
              <a:ext uri="{FF2B5EF4-FFF2-40B4-BE49-F238E27FC236}">
                <a16:creationId xmlns:a16="http://schemas.microsoft.com/office/drawing/2014/main" id="{B0A156F1-4620-BE72-C0D4-CA6F719F91B9}"/>
              </a:ext>
            </a:extLst>
          </p:cNvPr>
          <p:cNvSpPr txBox="1">
            <a:spLocks/>
          </p:cNvSpPr>
          <p:nvPr/>
        </p:nvSpPr>
        <p:spPr>
          <a:xfrm>
            <a:off x="0" y="-2129"/>
            <a:ext cx="7772400" cy="806888"/>
          </a:xfrm>
          <a:prstGeom prst="rect">
            <a:avLst/>
          </a:prstGeom>
          <a:noFill/>
          <a:ln w="76200">
            <a:solidFill>
              <a:srgbClr val="BAD4ED"/>
            </a:solidFill>
          </a:ln>
        </p:spPr>
        <p:txBody>
          <a:bodyPr wrap="square" lIns="100584" tIns="50292" rIns="100584" bIns="50292" rtlCol="0" anchor="t">
            <a:spAutoFit/>
          </a:bodyPr>
          <a:lstStyle/>
          <a:p>
            <a:pPr marL="0" marR="0" lvl="0" indent="0" algn="ctr" defTabSz="457200" rtl="0" eaLnBrk="1" fontAlgn="auto" latinLnBrk="0" hangingPunct="1">
              <a:lnSpc>
                <a:spcPct val="100000"/>
              </a:lnSpc>
              <a:spcBef>
                <a:spcPts val="0"/>
              </a:spcBef>
              <a:spcAft>
                <a:spcPts val="66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mn-lt"/>
                <a:ea typeface="Open Sans"/>
                <a:cs typeface="Open Sans"/>
              </a:rPr>
              <a:t>Energy</a:t>
            </a:r>
            <a:endParaRPr kumimoji="0" lang="en-US" sz="1800" b="0" i="0" u="none" strike="noStrike" kern="1200" cap="none" spc="0" normalizeH="0" baseline="0" noProof="0" dirty="0">
              <a:ln>
                <a:noFill/>
              </a:ln>
              <a:solidFill>
                <a:schemeClr val="tx1"/>
              </a:solidFill>
              <a:effectLst/>
              <a:uLnTx/>
              <a:uFillTx/>
              <a:latin typeface="+mn-lt"/>
              <a:ea typeface="+mn-ea"/>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mn-lt"/>
                <a:ea typeface="+mn-ea"/>
                <a:cs typeface="+mn-cs"/>
              </a:rPr>
              <a:t>The Energy Career Cluster prepares individuals for careers in the designing, </a:t>
            </a:r>
            <a:r>
              <a:rPr kumimoji="0" lang="en-US" sz="1100" b="1" i="0" u="none" strike="noStrike" kern="1200" cap="none" spc="0" normalizeH="0" baseline="0" noProof="0" dirty="0">
                <a:ln>
                  <a:noFill/>
                </a:ln>
                <a:solidFill>
                  <a:srgbClr val="007742"/>
                </a:solidFill>
                <a:effectLst/>
                <a:uLnTx/>
                <a:uFillTx/>
                <a:latin typeface="+mn-lt"/>
                <a:ea typeface="+mn-ea"/>
                <a:cs typeface="+mn-cs"/>
              </a:rPr>
              <a:t>(ADD) processing</a:t>
            </a:r>
            <a:r>
              <a:rPr kumimoji="0" lang="en-US" sz="1100" b="0" i="0" u="none" strike="noStrike" kern="1200" cap="none" spc="0" normalizeH="0" baseline="0" noProof="0" dirty="0">
                <a:ln>
                  <a:noFill/>
                </a:ln>
                <a:solidFill>
                  <a:schemeClr val="tx1"/>
                </a:solidFill>
                <a:effectLst/>
                <a:uLnTx/>
                <a:uFillTx/>
                <a:latin typeface="+mn-lt"/>
                <a:ea typeface="+mn-ea"/>
                <a:cs typeface="+mn-cs"/>
              </a:rPr>
              <a:t>, planning, maintaining, generating, transmission, and distribution of traditional and alternative energy.</a:t>
            </a:r>
            <a:endParaRPr kumimoji="0" lang="en-US" sz="1050" b="0" i="0" u="none" strike="noStrike" kern="1200" cap="none" spc="0" normalizeH="0" baseline="0" noProof="0" dirty="0">
              <a:ln>
                <a:noFill/>
              </a:ln>
              <a:solidFill>
                <a:schemeClr val="tx1"/>
              </a:solidFill>
              <a:effectLst/>
              <a:uLnTx/>
              <a:uFillTx/>
              <a:latin typeface="+mn-lt"/>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9748" y="1435663"/>
            <a:ext cx="7772399" cy="778675"/>
          </a:xfrm>
          <a:prstGeom prst="rect">
            <a:avLst/>
          </a:prstGeom>
          <a:solidFill>
            <a:srgbClr val="BAD4ED"/>
          </a:solidFill>
        </p:spPr>
        <p:txBody>
          <a:bodyPr wrap="square" lIns="100584" tIns="50292" rIns="100584" bIns="50292" rtlCol="0" anchor="t">
            <a:spAutoFit/>
          </a:bodyPr>
          <a:lstStyle/>
          <a:p>
            <a:r>
              <a:rPr lang="en-US" sz="1100" dirty="0"/>
              <a:t>The Refining and Chemical Processes program of study helps CTE learners discover how to monitor, adjust, and control different equipment housed in petrochemical plants and refineries. It introduces students to the computer technology and instrumentation used to operate a variety of equipment systems and industrial processes, helping students build the skills needed to operate these systems.</a:t>
            </a:r>
            <a:endParaRPr lang="en-US" sz="1100" dirty="0">
              <a:ea typeface="Calibri"/>
              <a:cs typeface="Calibri"/>
            </a:endParaRPr>
          </a:p>
        </p:txBody>
      </p:sp>
      <p:sp>
        <p:nvSpPr>
          <p:cNvPr id="10" name="Content Placeholder 2">
            <a:extLst>
              <a:ext uri="{FF2B5EF4-FFF2-40B4-BE49-F238E27FC236}">
                <a16:creationId xmlns:a16="http://schemas.microsoft.com/office/drawing/2014/main" id="{57932B28-A9D2-1634-0940-46F3DB5ABAE0}"/>
              </a:ext>
            </a:extLst>
          </p:cNvPr>
          <p:cNvSpPr txBox="1">
            <a:spLocks/>
          </p:cNvSpPr>
          <p:nvPr/>
        </p:nvSpPr>
        <p:spPr>
          <a:xfrm>
            <a:off x="203970" y="2324780"/>
            <a:ext cx="3565424" cy="2302084"/>
          </a:xfrm>
          <a:prstGeom prst="rect">
            <a:avLst/>
          </a:prstGeom>
        </p:spPr>
        <p:txBody>
          <a:bodyPr vert="horz" wrap="square" lIns="91440" tIns="45720" rIns="91440" bIns="45720" rtlCol="0" anchor="t">
            <a:no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1200" b="1" dirty="0">
                <a:ea typeface="Calibri"/>
                <a:cs typeface="Times New Roman"/>
              </a:rPr>
              <a:t>Secondary Courses for High School Credit</a:t>
            </a:r>
          </a:p>
          <a:p>
            <a:pPr marL="0" indent="0">
              <a:lnSpc>
                <a:spcPct val="100000"/>
              </a:lnSpc>
              <a:spcBef>
                <a:spcPts val="0"/>
              </a:spcBef>
              <a:buFont typeface="Arial" panose="020B0604020202020204" pitchFamily="34" charset="0"/>
              <a:buNone/>
            </a:pPr>
            <a:r>
              <a:rPr lang="en-US" sz="1100" b="1" dirty="0">
                <a:latin typeface="Calibri" panose="020F0502020204030204" pitchFamily="34" charset="0"/>
                <a:ea typeface="Calibri"/>
                <a:cs typeface="Calibri" panose="020F0502020204030204" pitchFamily="34" charset="0"/>
              </a:rPr>
              <a:t>Level 1</a:t>
            </a:r>
          </a:p>
          <a:p>
            <a:pPr fontAlgn="base">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Foundations of Energy</a:t>
            </a:r>
            <a:r>
              <a:rPr lang="en-US" sz="1100" b="0" i="0" dirty="0">
                <a:solidFill>
                  <a:srgbClr val="000000"/>
                </a:solidFill>
                <a:effectLst/>
                <a:latin typeface="Calibri" panose="020F0502020204030204" pitchFamily="34" charset="0"/>
                <a:cs typeface="Calibri" panose="020F0502020204030204" pitchFamily="34" charset="0"/>
              </a:rPr>
              <a:t>​</a:t>
            </a:r>
          </a:p>
          <a:p>
            <a:pPr fontAlgn="base">
              <a:spcBef>
                <a:spcPts val="0"/>
              </a:spcBef>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Principles of Distribution and Logistics</a:t>
            </a:r>
            <a:endParaRPr lang="en-US" sz="1100" dirty="0">
              <a:solidFill>
                <a:srgbClr val="007742"/>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Font typeface="Arial" panose="020B0604020202020204" pitchFamily="34" charset="0"/>
              <a:buNone/>
            </a:pPr>
            <a:r>
              <a:rPr lang="en-US" sz="1100" b="1" dirty="0">
                <a:latin typeface="Calibri" panose="020F0502020204030204" pitchFamily="34" charset="0"/>
                <a:ea typeface="Calibri"/>
                <a:cs typeface="Calibri" panose="020F0502020204030204" pitchFamily="34" charset="0"/>
              </a:rPr>
              <a:t>Level 2</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Process Technology</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Instrumentation and Electrical</a:t>
            </a:r>
            <a:r>
              <a:rPr lang="en-US" sz="1100" b="0" i="0" dirty="0">
                <a:solidFill>
                  <a:srgbClr val="000000"/>
                </a:solidFill>
                <a:effectLst/>
                <a:latin typeface="Calibri" panose="020F0502020204030204" pitchFamily="34" charset="0"/>
                <a:cs typeface="Calibri" panose="020F0502020204030204" pitchFamily="34" charset="0"/>
              </a:rPr>
              <a:t>​</a:t>
            </a:r>
            <a:endParaRPr lang="en-US" sz="1100" dirty="0">
              <a:latin typeface="Calibri" panose="020F0502020204030204" pitchFamily="34" charset="0"/>
              <a:ea typeface="Calibri"/>
              <a:cs typeface="Calibri" panose="020F0502020204030204" pitchFamily="34" charset="0"/>
            </a:endParaRPr>
          </a:p>
          <a:p>
            <a:pPr marL="0" indent="0">
              <a:lnSpc>
                <a:spcPct val="100000"/>
              </a:lnSpc>
              <a:spcBef>
                <a:spcPts val="0"/>
              </a:spcBef>
              <a:buFont typeface="Arial" panose="020B0604020202020204" pitchFamily="34" charset="0"/>
              <a:buNone/>
            </a:pPr>
            <a:r>
              <a:rPr lang="en-US" sz="1100" b="1" dirty="0">
                <a:latin typeface="Calibri" panose="020F0502020204030204" pitchFamily="34" charset="0"/>
                <a:ea typeface="Calibri"/>
                <a:cs typeface="Calibri" panose="020F0502020204030204" pitchFamily="34" charset="0"/>
              </a:rPr>
              <a:t>Level 3</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Petrochemical Safety, Health, and Environment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Advanced Instrument and Electrical </a:t>
            </a:r>
            <a:endParaRPr lang="en-US" sz="11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Font typeface="Arial" panose="020B0604020202020204" pitchFamily="34" charset="0"/>
              <a:buNone/>
            </a:pPr>
            <a:r>
              <a:rPr lang="en-US" sz="1100" b="1" dirty="0">
                <a:latin typeface="Calibri" panose="020F0502020204030204" pitchFamily="34" charset="0"/>
                <a:ea typeface="Calibri"/>
                <a:cs typeface="Calibri" panose="020F0502020204030204" pitchFamily="34" charset="0"/>
              </a:rPr>
              <a:t>Level 4</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Project-Based Research</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Applied Mathematics for Technical Professionals</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Energy</a:t>
            </a:r>
            <a:endParaRPr lang="en-US" sz="1100" b="0" i="0" dirty="0">
              <a:solidFill>
                <a:srgbClr val="000000"/>
              </a:solidFill>
              <a:effectLst/>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DC86126D-12BD-DA80-E728-CEFD055F2AA9}"/>
              </a:ext>
            </a:extLst>
          </p:cNvPr>
          <p:cNvSpPr txBox="1"/>
          <p:nvPr/>
        </p:nvSpPr>
        <p:spPr>
          <a:xfrm>
            <a:off x="203969" y="4737306"/>
            <a:ext cx="3565424" cy="2996314"/>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r>
              <a:rPr lang="en-US" sz="1100" b="1" dirty="0">
                <a:latin typeface="Calibri" panose="020F0502020204030204" pitchFamily="34" charset="0"/>
                <a:ea typeface="Calibri"/>
                <a:cs typeface="Calibri" panose="020F0502020204030204" pitchFamily="34" charset="0"/>
              </a:rPr>
              <a:t>Associate Degrees</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Process Technology</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Logistics, Material, and Supply Chain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Instrumentation Technology</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Mechanical /Industrial Maintenance</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Chemical Process Technology </a:t>
            </a:r>
            <a:r>
              <a:rPr lang="en-US" sz="1100" b="0" i="0" dirty="0">
                <a:solidFill>
                  <a:srgbClr val="70AD47"/>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marL="188595" indent="-188595">
              <a:buFont typeface="Arial"/>
              <a:buChar char="•"/>
            </a:pPr>
            <a:endParaRPr lang="en-US" sz="1100" dirty="0">
              <a:latin typeface="Calibri" panose="020F0502020204030204" pitchFamily="34" charset="0"/>
              <a:ea typeface="Calibri" panose="020F0502020204030204" pitchFamily="34" charset="0"/>
              <a:cs typeface="Calibri" panose="020F0502020204030204" pitchFamily="34" charset="0"/>
            </a:endParaRPr>
          </a:p>
          <a:p>
            <a:r>
              <a:rPr lang="en-US" sz="1100" b="1" dirty="0">
                <a:latin typeface="Calibri" panose="020F0502020204030204" pitchFamily="34" charset="0"/>
                <a:ea typeface="Calibri"/>
                <a:cs typeface="Calibri" panose="020F0502020204030204" pitchFamily="34" charset="0"/>
              </a:rPr>
              <a:t>Bachelor’s Degrees</a:t>
            </a:r>
            <a:endParaRPr lang="en-US" sz="1100" dirty="0">
              <a:solidFill>
                <a:srgbClr val="0D6CB9"/>
              </a:solidFill>
              <a:latin typeface="Calibri" panose="020F0502020204030204" pitchFamily="34" charset="0"/>
              <a:ea typeface="Calibri"/>
              <a:cs typeface="Calibri" panose="020F0502020204030204" pitchFamily="34" charset="0"/>
            </a:endParaRP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Chemical Engineering</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Mechanical Engineering</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Chemistry</a:t>
            </a:r>
            <a:endParaRPr lang="en-US" sz="1100" dirty="0">
              <a:solidFill>
                <a:srgbClr val="007742"/>
              </a:solidFill>
              <a:latin typeface="Calibri" panose="020F0502020204030204" pitchFamily="34" charset="0"/>
              <a:ea typeface="Calibri"/>
              <a:cs typeface="Calibri" panose="020F0502020204030204" pitchFamily="34" charset="0"/>
            </a:endParaRPr>
          </a:p>
          <a:p>
            <a:endParaRPr lang="en-US" sz="1100" dirty="0">
              <a:solidFill>
                <a:srgbClr val="0D6CB9"/>
              </a:solidFill>
              <a:latin typeface="Calibri" panose="020F0502020204030204" pitchFamily="34" charset="0"/>
              <a:ea typeface="Calibri" panose="020F0502020204030204" pitchFamily="34" charset="0"/>
              <a:cs typeface="Calibri" panose="020F0502020204030204" pitchFamily="34" charset="0"/>
            </a:endParaRPr>
          </a:p>
          <a:p>
            <a:r>
              <a:rPr lang="en-US" sz="1100" b="1" dirty="0">
                <a:latin typeface="Calibri" panose="020F0502020204030204" pitchFamily="34" charset="0"/>
                <a:ea typeface="Calibri"/>
                <a:cs typeface="Calibri" panose="020F0502020204030204" pitchFamily="34" charset="0"/>
              </a:rPr>
              <a:t>Master’s, Doctoral, and Professional Degrees</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Chemical Engineering</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Mechanical Engineering</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Chemistry</a:t>
            </a:r>
            <a:endParaRPr lang="en-US" sz="1100" b="0" i="0" dirty="0">
              <a:solidFill>
                <a:srgbClr val="007742"/>
              </a:solidFill>
              <a:effectLst/>
              <a:latin typeface="Calibri" panose="020F0502020204030204" pitchFamily="34" charset="0"/>
              <a:cs typeface="Calibri" panose="020F0502020204030204" pitchFamily="34" charset="0"/>
            </a:endParaRPr>
          </a:p>
        </p:txBody>
      </p:sp>
      <p:sp>
        <p:nvSpPr>
          <p:cNvPr id="8" name="Content Placeholder 4">
            <a:extLst>
              <a:ext uri="{FF2B5EF4-FFF2-40B4-BE49-F238E27FC236}">
                <a16:creationId xmlns:a16="http://schemas.microsoft.com/office/drawing/2014/main" id="{0BCD7753-51DA-902A-EA2D-13B9F1FAA303}"/>
              </a:ext>
            </a:extLst>
          </p:cNvPr>
          <p:cNvSpPr txBox="1">
            <a:spLocks/>
          </p:cNvSpPr>
          <p:nvPr/>
        </p:nvSpPr>
        <p:spPr>
          <a:xfrm>
            <a:off x="4003007" y="2324780"/>
            <a:ext cx="3565424" cy="2887300"/>
          </a:xfrm>
          <a:prstGeom prst="rect">
            <a:avLst/>
          </a:prstGeom>
        </p:spPr>
        <p:txBody>
          <a:bodyPr vert="horz" wrap="square" lIns="91440" tIns="45720" rIns="91440" bIns="45720" rtlCol="0" anchor="t">
            <a:no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nSpc>
                <a:spcPct val="100000"/>
              </a:lnSpc>
              <a:buFont typeface="Arial" panose="020B0604020202020204" pitchFamily="34" charset="0"/>
              <a:buNone/>
              <a:defRPr/>
            </a:pPr>
            <a:r>
              <a:rPr lang="en-US" sz="1200" b="1" dirty="0">
                <a:solidFill>
                  <a:prstClr val="black"/>
                </a:solidFill>
                <a:latin typeface="Calibri" panose="020F0502020204030204"/>
              </a:rPr>
              <a:t>Related Advanced Academics</a:t>
            </a:r>
          </a:p>
          <a:p>
            <a:pPr marL="0" indent="0">
              <a:lnSpc>
                <a:spcPct val="100000"/>
              </a:lnSpc>
              <a:spcBef>
                <a:spcPts val="0"/>
              </a:spcBef>
              <a:buFont typeface="Arial" panose="020B0604020202020204" pitchFamily="34" charset="0"/>
              <a:buNone/>
            </a:pPr>
            <a:r>
              <a:rPr lang="en-US" sz="1100" b="1" dirty="0">
                <a:latin typeface="Calibri" panose="020F0502020204030204" pitchFamily="34" charset="0"/>
                <a:cs typeface="Calibri" panose="020F0502020204030204" pitchFamily="34" charset="0"/>
              </a:rPr>
              <a:t>Advanced Placement (AP) Courses</a:t>
            </a:r>
          </a:p>
          <a:p>
            <a:pPr fontAlgn="base">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Chemistry</a:t>
            </a:r>
            <a:r>
              <a:rPr lang="en-US" sz="1100" b="0" i="0" dirty="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Calculus AB</a:t>
            </a:r>
            <a:r>
              <a:rPr lang="en-US" sz="1100" b="0" i="0" dirty="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Calculus BC</a:t>
            </a:r>
            <a:r>
              <a:rPr lang="en-US" sz="1100" b="0" i="0" dirty="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Statistics</a:t>
            </a:r>
            <a:r>
              <a:rPr lang="en-US" sz="1100" b="0" i="0" dirty="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Physics C Mechanics / Electricity &amp; Magnetism</a:t>
            </a:r>
            <a:r>
              <a:rPr lang="en-US" sz="1100" b="0" i="0" dirty="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Environmental Science</a:t>
            </a:r>
            <a:r>
              <a:rPr lang="en-US" sz="1100" b="0" i="0" dirty="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Computer Science A</a:t>
            </a:r>
            <a:endParaRPr lang="en-US" sz="11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Font typeface="Arial" panose="020B0604020202020204" pitchFamily="34" charset="0"/>
              <a:buNone/>
            </a:pPr>
            <a:endParaRPr lang="en-US" sz="1100" b="1" u="sng"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Font typeface="Arial" panose="020B0604020202020204" pitchFamily="34" charset="0"/>
              <a:buNone/>
            </a:pPr>
            <a:r>
              <a:rPr lang="en-US" sz="1100" b="1" dirty="0">
                <a:latin typeface="Calibri" panose="020F0502020204030204" pitchFamily="34" charset="0"/>
                <a:cs typeface="Calibri" panose="020F0502020204030204" pitchFamily="34" charset="0"/>
              </a:rPr>
              <a:t>International Baccalaureate (IB) Courses</a:t>
            </a:r>
          </a:p>
          <a:p>
            <a:pPr fontAlgn="base">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IB Chemistry</a:t>
            </a:r>
            <a:r>
              <a:rPr lang="en-US" sz="1100" b="0" i="0" dirty="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IB Physics 1 – Standard and Higher Level</a:t>
            </a:r>
            <a:r>
              <a:rPr lang="en-US" sz="1100" b="0" i="0" dirty="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IB  Environmental Systems and Societies Standard level</a:t>
            </a:r>
            <a:r>
              <a:rPr lang="en-US" sz="1100" b="0" i="0" dirty="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IB Mathematics Applications and Interpretation Higher Level</a:t>
            </a:r>
            <a:endParaRPr lang="en-US" sz="1100" b="0" i="0" dirty="0">
              <a:solidFill>
                <a:srgbClr val="007742"/>
              </a:solidFill>
              <a:effectLst/>
              <a:latin typeface="Calibri" panose="020F0502020204030204" pitchFamily="34" charset="0"/>
              <a:cs typeface="Calibri" panose="020F0502020204030204" pitchFamily="34" charset="0"/>
            </a:endParaRP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Tree>
    <p:extLst>
      <p:ext uri="{BB962C8B-B14F-4D97-AF65-F5344CB8AC3E}">
        <p14:creationId xmlns:p14="http://schemas.microsoft.com/office/powerpoint/2010/main" val="73446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603" y="798916"/>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Renewable Energy</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18" name="TextBox 17">
            <a:extLst>
              <a:ext uri="{FF2B5EF4-FFF2-40B4-BE49-F238E27FC236}">
                <a16:creationId xmlns:a16="http://schemas.microsoft.com/office/drawing/2014/main" id="{EB18603B-6E91-6491-1D46-9405F08C7E84}"/>
              </a:ext>
            </a:extLst>
          </p:cNvPr>
          <p:cNvSpPr txBox="1"/>
          <p:nvPr/>
        </p:nvSpPr>
        <p:spPr>
          <a:xfrm>
            <a:off x="0" y="-2129"/>
            <a:ext cx="7772400" cy="806888"/>
          </a:xfrm>
          <a:prstGeom prst="rect">
            <a:avLst/>
          </a:prstGeom>
          <a:noFill/>
          <a:ln w="76200">
            <a:solidFill>
              <a:srgbClr val="BAD4ED"/>
            </a:solidFill>
          </a:ln>
        </p:spPr>
        <p:txBody>
          <a:bodyPr wrap="square" lIns="100584" tIns="50292" rIns="100584" bIns="50292" rtlCol="0" anchor="t">
            <a:spAutoFit/>
          </a:bodyPr>
          <a:lstStyle/>
          <a:p>
            <a:pPr algn="ctr">
              <a:spcAft>
                <a:spcPts val="660"/>
              </a:spcAft>
            </a:pPr>
            <a:r>
              <a:rPr lang="en-US" b="1" dirty="0">
                <a:ea typeface="Open Sans"/>
                <a:cs typeface="Open Sans"/>
              </a:rPr>
              <a:t>Energy</a:t>
            </a:r>
          </a:p>
          <a:p>
            <a:r>
              <a:rPr lang="en-US" sz="1100" dirty="0"/>
              <a:t>The Energy Career Cluster prepares individuals for careers in the designing, </a:t>
            </a:r>
            <a:r>
              <a:rPr lang="en-US" sz="1100" b="1" dirty="0">
                <a:solidFill>
                  <a:srgbClr val="007742"/>
                </a:solidFill>
              </a:rPr>
              <a:t>(ADD) processing</a:t>
            </a:r>
            <a:r>
              <a:rPr lang="en-US" sz="1100" b="1" dirty="0"/>
              <a:t>,</a:t>
            </a:r>
            <a:r>
              <a:rPr lang="en-US" sz="1100" dirty="0"/>
              <a:t> planning, maintaining, generating, transmission, and distribution of traditional and alternative energy.</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1206" y="1435663"/>
            <a:ext cx="7773003" cy="609398"/>
          </a:xfrm>
          <a:prstGeom prst="rect">
            <a:avLst/>
          </a:prstGeom>
          <a:solidFill>
            <a:srgbClr val="BAD4ED"/>
          </a:solidFill>
        </p:spPr>
        <p:txBody>
          <a:bodyPr wrap="square" lIns="100584" tIns="50292" rIns="100584" bIns="50292" rtlCol="0" anchor="t">
            <a:spAutoFit/>
          </a:bodyPr>
          <a:lstStyle/>
          <a:p>
            <a:r>
              <a:rPr lang="en-US" sz="1100" dirty="0"/>
              <a:t>The Renewable Energy program of study helps CTE learners discover to assemble, inspect, maintain, and repair different equipment required for renewable energy. It introduces students to solar photovoltaic equipment and wind turbines, the systems and processes used to maintain and manage these types of equipment, and helps students develop the skills needed to do so.</a:t>
            </a:r>
            <a:endParaRPr lang="en-US" sz="1050" dirty="0">
              <a:ea typeface="Calibri"/>
              <a:cs typeface="Calibri"/>
            </a:endParaRPr>
          </a:p>
        </p:txBody>
      </p:sp>
      <p:sp>
        <p:nvSpPr>
          <p:cNvPr id="14" name="Content Placeholder 2">
            <a:extLst>
              <a:ext uri="{FF2B5EF4-FFF2-40B4-BE49-F238E27FC236}">
                <a16:creationId xmlns:a16="http://schemas.microsoft.com/office/drawing/2014/main" id="{04ABC643-45DF-DEDE-D5CB-F3B53D247E03}"/>
              </a:ext>
            </a:extLst>
          </p:cNvPr>
          <p:cNvSpPr txBox="1">
            <a:spLocks/>
          </p:cNvSpPr>
          <p:nvPr/>
        </p:nvSpPr>
        <p:spPr>
          <a:xfrm>
            <a:off x="133043" y="2141900"/>
            <a:ext cx="3636350" cy="3486712"/>
          </a:xfrm>
          <a:prstGeom prst="rect">
            <a:avLst/>
          </a:prstGeom>
        </p:spPr>
        <p:txBody>
          <a:bodyPr vert="horz" wrap="square" lIns="91440" tIns="45720" rIns="91440" bIns="45720" rtlCol="0" anchor="t">
            <a:no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1200" b="1" dirty="0">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Applied Engineering</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Foundations of Energy</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Electrical Technology I</a:t>
            </a:r>
            <a:r>
              <a:rPr lang="en-US" sz="1100" b="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AC/DC Electronics</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Electrical Technology II</a:t>
            </a:r>
            <a:r>
              <a:rPr lang="en-US" sz="1100" b="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Energy and Natural Resources Technology/Lab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Environmental Sustainability (PLTW)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 solid State Electronics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Scientific Research and Design</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Digital Electronics</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Engineering Design and Problem Solving</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Project-Based Research</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Applied Mathematics for Technical Professionals</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Practicum in STEM</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Practicum in Energy</a:t>
            </a:r>
            <a:r>
              <a:rPr lang="en-US" sz="1100" b="0" i="0" dirty="0">
                <a:solidFill>
                  <a:srgbClr val="000000"/>
                </a:solidFill>
                <a:effectLst/>
                <a:latin typeface="Calibri" panose="020F0502020204030204" pitchFamily="34" charset="0"/>
                <a:cs typeface="Calibri" panose="020F0502020204030204" pitchFamily="34" charset="0"/>
              </a:rPr>
              <a:t>​</a:t>
            </a:r>
          </a:p>
        </p:txBody>
      </p:sp>
      <p:sp>
        <p:nvSpPr>
          <p:cNvPr id="13" name="Content Placeholder 4">
            <a:extLst>
              <a:ext uri="{FF2B5EF4-FFF2-40B4-BE49-F238E27FC236}">
                <a16:creationId xmlns:a16="http://schemas.microsoft.com/office/drawing/2014/main" id="{918DF46E-12E8-692C-35FD-928632D346DB}"/>
              </a:ext>
            </a:extLst>
          </p:cNvPr>
          <p:cNvSpPr txBox="1">
            <a:spLocks/>
          </p:cNvSpPr>
          <p:nvPr/>
        </p:nvSpPr>
        <p:spPr>
          <a:xfrm>
            <a:off x="4003005" y="2141899"/>
            <a:ext cx="3636351" cy="2174461"/>
          </a:xfrm>
          <a:prstGeom prst="rect">
            <a:avLst/>
          </a:prstGeom>
        </p:spPr>
        <p:txBody>
          <a:bodyPr vert="horz" wrap="square" lIns="91440" tIns="45720" rIns="91440" bIns="45720" rtlCol="0" anchor="t">
            <a:no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nSpc>
                <a:spcPct val="100000"/>
              </a:lnSpc>
              <a:buFont typeface="Arial" panose="020B0604020202020204" pitchFamily="34" charset="0"/>
              <a:buNone/>
              <a:defRPr/>
            </a:pPr>
            <a:r>
              <a:rPr lang="en-US" sz="1200" b="1" dirty="0">
                <a:solidFill>
                  <a:prstClr val="black"/>
                </a:solidFill>
                <a:latin typeface="Calibri" panose="020F0502020204030204"/>
              </a:rPr>
              <a:t>Related Advanced Academics</a:t>
            </a:r>
          </a:p>
          <a:p>
            <a:pPr marL="0" indent="0">
              <a:lnSpc>
                <a:spcPct val="100000"/>
              </a:lnSpc>
              <a:spcBef>
                <a:spcPts val="0"/>
              </a:spcBef>
              <a:buFont typeface="Arial" panose="020B0604020202020204" pitchFamily="34" charset="0"/>
              <a:buNone/>
            </a:pPr>
            <a:r>
              <a:rPr lang="en-US" sz="1100" b="1" dirty="0">
                <a:latin typeface="Calibri" panose="020F0502020204030204" pitchFamily="34" charset="0"/>
                <a:cs typeface="Calibri" panose="020F0502020204030204" pitchFamily="34" charset="0"/>
              </a:rPr>
              <a:t>Advanced Placement (AP) Courses</a:t>
            </a:r>
          </a:p>
          <a:p>
            <a:pPr algn="l" rtl="0" fontAlgn="base">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Environmental Science</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Statistics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Calculus AB</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Calculus BC</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Physics C: Electricity &amp; Magnetism</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Physics C: Mechanics</a:t>
            </a:r>
            <a:endParaRPr lang="en-US" sz="11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Font typeface="Arial" panose="020B0604020202020204" pitchFamily="34" charset="0"/>
              <a:buNone/>
            </a:pPr>
            <a:endParaRPr lang="en-US" sz="1100" b="1" u="sng"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Font typeface="Arial" panose="020B0604020202020204" pitchFamily="34" charset="0"/>
              <a:buNone/>
            </a:pPr>
            <a:r>
              <a:rPr lang="en-US" sz="1100" b="1" dirty="0">
                <a:latin typeface="Calibri" panose="020F0502020204030204" pitchFamily="34" charset="0"/>
                <a:cs typeface="Calibri" panose="020F0502020204030204" pitchFamily="34" charset="0"/>
              </a:rPr>
              <a:t>International Baccalaureate (IB) Courses</a:t>
            </a:r>
          </a:p>
          <a:p>
            <a:pPr>
              <a:lnSpc>
                <a:spcPct val="100000"/>
              </a:lnSpc>
              <a:spcBef>
                <a:spcPts val="0"/>
              </a:spcBef>
              <a:buSzPct val="100000"/>
              <a:buFont typeface="System Font Regular"/>
              <a:buChar char="+"/>
              <a:defRPr/>
            </a:pPr>
            <a:r>
              <a:rPr lang="en-US" sz="1100" b="0" i="0" u="none" strike="noStrike" dirty="0">
                <a:solidFill>
                  <a:srgbClr val="007742"/>
                </a:solidFill>
                <a:effectLst/>
                <a:latin typeface="Calibri" panose="020F0502020204030204" pitchFamily="34" charset="0"/>
                <a:cs typeface="Calibri" panose="020F0502020204030204" pitchFamily="34" charset="0"/>
              </a:rPr>
              <a:t>(ADD) IB Mathematics: Analysis and Approaches Standard Level </a:t>
            </a:r>
            <a:endParaRPr lang="en-US" sz="1100" dirty="0">
              <a:solidFill>
                <a:srgbClr val="007742"/>
              </a:solidFill>
              <a:latin typeface="Calibri" panose="020F0502020204030204" pitchFamily="34" charset="0"/>
              <a:ea typeface="+mn-lt"/>
              <a:cs typeface="Calibri" panose="020F0502020204030204" pitchFamily="34" charset="0"/>
            </a:endParaRPr>
          </a:p>
        </p:txBody>
      </p:sp>
      <p:sp>
        <p:nvSpPr>
          <p:cNvPr id="15" name="TextBox 14">
            <a:extLst>
              <a:ext uri="{FF2B5EF4-FFF2-40B4-BE49-F238E27FC236}">
                <a16:creationId xmlns:a16="http://schemas.microsoft.com/office/drawing/2014/main" id="{1C2AD2FD-F0E4-3F54-4BF1-26684738C22D}"/>
              </a:ext>
            </a:extLst>
          </p:cNvPr>
          <p:cNvSpPr txBox="1"/>
          <p:nvPr/>
        </p:nvSpPr>
        <p:spPr>
          <a:xfrm>
            <a:off x="133043" y="5725450"/>
            <a:ext cx="3636350" cy="3244813"/>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Associate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Industrial Mechanics and Maintenance Technology</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Solar Energy/ Technology</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Mechanics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General</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Bachelor’s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Surveying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Systems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Mechanics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General</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Surveying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Systems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Manufacturing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General</a:t>
            </a:r>
            <a:r>
              <a:rPr lang="en-US" sz="1100" b="0" i="0" dirty="0">
                <a:solidFill>
                  <a:srgbClr val="000000"/>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1732828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Props1.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2.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4F35E4F-FAA8-4FAD-8822-AADB56DCD390}">
  <ds:schemaRefs>
    <ds:schemaRef ds:uri="http://purl.org/dc/elements/1.1/"/>
    <ds:schemaRef ds:uri="http://schemas.openxmlformats.org/package/2006/metadata/core-properties"/>
    <ds:schemaRef ds:uri="bd0f0e78-d8ed-4ed9-b8ae-5c997e9b0c01"/>
    <ds:schemaRef ds:uri="http://schemas.microsoft.com/office/infopath/2007/PartnerControls"/>
    <ds:schemaRef ds:uri="http://purl.org/dc/terms/"/>
    <ds:schemaRef ds:uri="http://schemas.microsoft.com/office/2006/metadata/properties"/>
    <ds:schemaRef ds:uri="http://schemas.microsoft.com/office/2006/documentManagement/types"/>
    <ds:schemaRef ds:uri="1789a020-f992-44c4-9a54-0ef628cee43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116</TotalTime>
  <Words>1153</Words>
  <Application>Microsoft Office PowerPoint</Application>
  <PresentationFormat>Custom</PresentationFormat>
  <Paragraphs>181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System Font Regular</vt:lpstr>
      <vt:lpstr>Office Theme</vt:lpstr>
      <vt:lpstr>Cover Page</vt:lpstr>
      <vt:lpstr>Oil and Gas Exploration and Production Statewide Program of Study</vt:lpstr>
      <vt:lpstr>Refining and Chemical Processes Statewide Program of Study</vt:lpstr>
      <vt:lpstr>Renewable Energy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22</cp:revision>
  <cp:lastPrinted>2023-05-31T19:12:15Z</cp:lastPrinted>
  <dcterms:created xsi:type="dcterms:W3CDTF">2023-02-22T18:17:43Z</dcterms:created>
  <dcterms:modified xsi:type="dcterms:W3CDTF">2023-10-11T23:12:20Z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