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8"/>
  </p:notesMasterIdLst>
  <p:handoutMasterIdLst>
    <p:handoutMasterId r:id="rId9"/>
  </p:handoutMasterIdLst>
  <p:sldIdLst>
    <p:sldId id="303" r:id="rId5"/>
    <p:sldId id="294" r:id="rId6"/>
    <p:sldId id="304" r:id="rId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90916B0-3819-A511-CE5E-595F00316EC7}" name="Kilgore, Marcette" initials="KM" userId="S::Marcette.Kilgore@tea.texas.gov::7b51becb-2360-4dcd-97d4-91c5dc466b64" providerId="AD"/>
  <p188:author id="{F3B56EC8-58B6-C502-C42E-81C8F58F1D99}" name="Hudson, Les" initials="HL" userId="S::les.hudson@tea.texas.gov::1b51e3df-f37c-4646-8151-9652bb88c0d0" providerId="AD"/>
  <p188:author id="{B2C41FDD-F99C-6F24-2C88-A4DA17B32633}" name="Bauserman, Alexis" initials="BA" userId="S::alexis.bauserman@tea.texas.gov::d99aeb51-3aaa-4185-9210-df7cb8e75af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742"/>
    <a:srgbClr val="BAD4ED"/>
    <a:srgbClr val="0080A3"/>
    <a:srgbClr val="0432FF"/>
    <a:srgbClr val="008CB2"/>
    <a:srgbClr val="0000FF"/>
    <a:srgbClr val="AD621E"/>
    <a:srgbClr val="ED0000"/>
    <a:srgbClr val="FF2600"/>
    <a:srgbClr val="007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72E33E-8A8C-4AC7-97F2-4593A2B7D3D4}" v="36" dt="2023-07-10T13:31:35.334"/>
    <p1510:client id="{DC9F0E5C-F4CF-49A2-9CE3-D4B9A1C9D460}" v="22" dt="2023-07-10T13:00:30.6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3" autoAdjust="0"/>
    <p:restoredTop sz="86375" autoAdjust="0"/>
  </p:normalViewPr>
  <p:slideViewPr>
    <p:cSldViewPr snapToGrid="0">
      <p:cViewPr varScale="1">
        <p:scale>
          <a:sx n="63" d="100"/>
          <a:sy n="63" d="100"/>
        </p:scale>
        <p:origin x="1128" y="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5ABA8-81CC-BBAF-DD27-A5C035D15E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3D4E2CE-062A-3046-52AF-F79CEF4AC9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1CC7A1-FC6A-4A40-A94A-DAE833A7A8B9}" type="datetimeFigureOut">
              <a:rPr lang="en-US" smtClean="0"/>
              <a:t>7/10/2023</a:t>
            </a:fld>
            <a:endParaRPr lang="en-US"/>
          </a:p>
        </p:txBody>
      </p:sp>
      <p:sp>
        <p:nvSpPr>
          <p:cNvPr id="4" name="Footer Placeholder 3">
            <a:extLst>
              <a:ext uri="{FF2B5EF4-FFF2-40B4-BE49-F238E27FC236}">
                <a16:creationId xmlns:a16="http://schemas.microsoft.com/office/drawing/2014/main" id="{0D6217C9-844A-13DF-E460-6B2D1114FC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C3E589C-4C9D-3E95-7509-6B399849A6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C4E436-BB9E-4810-9DA6-8838D94C872E}" type="slidenum">
              <a:rPr lang="en-US" smtClean="0"/>
              <a:t>‹#›</a:t>
            </a:fld>
            <a:endParaRPr lang="en-US"/>
          </a:p>
        </p:txBody>
      </p:sp>
    </p:spTree>
    <p:extLst>
      <p:ext uri="{BB962C8B-B14F-4D97-AF65-F5344CB8AC3E}">
        <p14:creationId xmlns:p14="http://schemas.microsoft.com/office/powerpoint/2010/main" val="596032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01A62-EA2C-0143-A69F-D10CBB1579A6}" type="datetimeFigureOut">
              <a:rPr lang="en-US" smtClean="0"/>
              <a:t>7/10/2023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AB810-7AFB-2045-87C7-09B7157677B2}" type="slidenum">
              <a:rPr lang="en-US" smtClean="0"/>
              <a:t>‹#›</a:t>
            </a:fld>
            <a:endParaRPr lang="en-US"/>
          </a:p>
        </p:txBody>
      </p:sp>
    </p:spTree>
    <p:extLst>
      <p:ext uri="{BB962C8B-B14F-4D97-AF65-F5344CB8AC3E}">
        <p14:creationId xmlns:p14="http://schemas.microsoft.com/office/powerpoint/2010/main" val="99628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2427FD8D-FCFD-42D5-BF38-61D2BF1DD018}"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036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53898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6794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5738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27FD8D-FCFD-42D5-BF38-61D2BF1DD018}" type="datetimeFigureOut">
              <a:rPr lang="en-US" smtClean="0"/>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3899176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27FD8D-FCFD-42D5-BF38-61D2BF1DD018}"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94761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27FD8D-FCFD-42D5-BF38-61D2BF1DD018}" type="datetimeFigureOut">
              <a:rPr lang="en-US" smtClean="0"/>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68547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27FD8D-FCFD-42D5-BF38-61D2BF1DD018}" type="datetimeFigureOut">
              <a:rPr lang="en-US" smtClean="0"/>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20785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7FD8D-FCFD-42D5-BF38-61D2BF1DD018}" type="datetimeFigureOut">
              <a:rPr lang="en-US" smtClean="0"/>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1451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2939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4731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427FD8D-FCFD-42D5-BF38-61D2BF1DD018}" type="datetimeFigureOut">
              <a:rPr lang="en-US" smtClean="0"/>
              <a:t>7/10/2023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B5377A3-B1AA-4A1E-A233-46845C09DF58}" type="slidenum">
              <a:rPr lang="en-US" smtClean="0"/>
              <a:t>‹#›</a:t>
            </a:fld>
            <a:endParaRPr lang="en-US"/>
          </a:p>
        </p:txBody>
      </p:sp>
    </p:spTree>
    <p:extLst>
      <p:ext uri="{BB962C8B-B14F-4D97-AF65-F5344CB8AC3E}">
        <p14:creationId xmlns:p14="http://schemas.microsoft.com/office/powerpoint/2010/main" val="3155397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texas.gov/system/files/et-teaching-and-training_0.pdf" TargetMode="External"/><Relationship Id="rId2" Type="http://schemas.openxmlformats.org/officeDocument/2006/relationships/hyperlink" Target="https://tea.texas.gov/system/files/et-early-learning_0.pdf"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4502EB9-5CE0-D1A9-548E-61357CDA1786}"/>
              </a:ext>
            </a:extLst>
          </p:cNvPr>
          <p:cNvSpPr>
            <a:spLocks noGrp="1" noChangeArrowheads="1"/>
          </p:cNvSpPr>
          <p:nvPr>
            <p:ph type="title" idx="4294967295"/>
          </p:nvPr>
        </p:nvSpPr>
        <p:spPr bwMode="auto">
          <a:xfrm>
            <a:off x="0" y="969963"/>
            <a:ext cx="7772400" cy="45720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Cover Page</a:t>
            </a:r>
            <a:endPar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aphicFrame>
        <p:nvGraphicFramePr>
          <p:cNvPr id="6" name="Table 5">
            <a:extLst>
              <a:ext uri="{FF2B5EF4-FFF2-40B4-BE49-F238E27FC236}">
                <a16:creationId xmlns:a16="http://schemas.microsoft.com/office/drawing/2014/main" id="{322196A2-F140-ECF8-F0AE-505B73DDF51D}"/>
              </a:ext>
            </a:extLst>
          </p:cNvPr>
          <p:cNvGraphicFramePr>
            <a:graphicFrameLocks noGrp="1"/>
          </p:cNvGraphicFramePr>
          <p:nvPr>
            <p:extLst>
              <p:ext uri="{D42A27DB-BD31-4B8C-83A1-F6EECF244321}">
                <p14:modId xmlns:p14="http://schemas.microsoft.com/office/powerpoint/2010/main" val="3489077931"/>
              </p:ext>
            </p:extLst>
          </p:nvPr>
        </p:nvGraphicFramePr>
        <p:xfrm>
          <a:off x="830262" y="1668209"/>
          <a:ext cx="6111875" cy="1101471"/>
        </p:xfrm>
        <a:graphic>
          <a:graphicData uri="http://schemas.openxmlformats.org/drawingml/2006/table">
            <a:tbl>
              <a:tblPr firstRow="1" firstCol="1" bandRow="1"/>
              <a:tblGrid>
                <a:gridCol w="1025525">
                  <a:extLst>
                    <a:ext uri="{9D8B030D-6E8A-4147-A177-3AD203B41FA5}">
                      <a16:colId xmlns:a16="http://schemas.microsoft.com/office/drawing/2014/main" val="1369034697"/>
                    </a:ext>
                  </a:extLst>
                </a:gridCol>
                <a:gridCol w="5086350">
                  <a:extLst>
                    <a:ext uri="{9D8B030D-6E8A-4147-A177-3AD203B41FA5}">
                      <a16:colId xmlns:a16="http://schemas.microsoft.com/office/drawing/2014/main" val="2223036198"/>
                    </a:ext>
                  </a:extLst>
                </a:gridCol>
              </a:tblGrid>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Title</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0"/>
                        </a:spcAft>
                      </a:pPr>
                      <a:r>
                        <a:rPr lang="en-US" sz="1200" kern="100" dirty="0">
                          <a:effectLst/>
                          <a:latin typeface="Calibri"/>
                          <a:ea typeface="Calibri"/>
                          <a:cs typeface="Times New Roman"/>
                        </a:rPr>
                        <a:t>Education and Training Program of Study recommended updates.</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7214731"/>
                  </a:ext>
                </a:extLst>
              </a:tr>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Description</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lvl="0" algn="l">
                        <a:lnSpc>
                          <a:spcPct val="100000"/>
                        </a:lnSpc>
                        <a:spcBef>
                          <a:spcPts val="0"/>
                        </a:spcBef>
                        <a:spcAft>
                          <a:spcPts val="0"/>
                        </a:spcAft>
                        <a:buNone/>
                      </a:pPr>
                      <a:r>
                        <a:rPr lang="en-US" sz="1200" b="0" i="0" u="none" strike="noStrike" kern="1200" noProof="0" dirty="0">
                          <a:solidFill>
                            <a:srgbClr val="000000"/>
                          </a:solidFill>
                          <a:effectLst/>
                          <a:latin typeface="Calibri"/>
                        </a:rPr>
                        <a:t>Program of study recommendations from the Texas Education Agency (TEA) Career and Technology Education (CTE) Advisory Committee.</a:t>
                      </a:r>
                      <a:endParaRPr lang="en-US" u="none" strike="noStrike" noProof="0" dirty="0">
                        <a:solidFill>
                          <a:srgbClr val="000000"/>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6946258"/>
                  </a:ext>
                </a:extLst>
              </a:tr>
              <a:tr h="0">
                <a:tc>
                  <a:txBody>
                    <a:bodyPr/>
                    <a:lstStyle/>
                    <a:p>
                      <a:pPr marL="0" marR="0" algn="r">
                        <a:lnSpc>
                          <a:spcPct val="107000"/>
                        </a:lnSpc>
                        <a:spcBef>
                          <a:spcPts val="0"/>
                        </a:spcBef>
                        <a:spcAft>
                          <a:spcPts val="0"/>
                        </a:spcAft>
                      </a:pPr>
                      <a:r>
                        <a:rPr lang="en-US" sz="1200" b="1" kern="100" dirty="0">
                          <a:solidFill>
                            <a:srgbClr val="000000"/>
                          </a:solidFill>
                          <a:effectLst/>
                          <a:latin typeface="Calibri"/>
                          <a:ea typeface="Calibri"/>
                          <a:cs typeface="Times New Roman"/>
                        </a:rPr>
                        <a:t>How to Use</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D4ED"/>
                    </a:solidFill>
                  </a:tcPr>
                </a:tc>
                <a:tc>
                  <a:txBody>
                    <a:bodyPr/>
                    <a:lstStyle/>
                    <a:p>
                      <a:pPr lvl="0" algn="l">
                        <a:lnSpc>
                          <a:spcPct val="100000"/>
                        </a:lnSpc>
                        <a:spcBef>
                          <a:spcPts val="0"/>
                        </a:spcBef>
                        <a:spcAft>
                          <a:spcPts val="0"/>
                        </a:spcAft>
                        <a:buNone/>
                      </a:pPr>
                      <a:r>
                        <a:rPr lang="en-US" sz="1200" b="0" i="0" u="none" strike="noStrike" kern="1200" noProof="0" dirty="0">
                          <a:solidFill>
                            <a:srgbClr val="000000"/>
                          </a:solidFill>
                          <a:effectLst/>
                          <a:latin typeface="Calibri"/>
                        </a:rPr>
                        <a:t>These documents contain the updated program of study framework proposals. Use the key below to review the recommended updates to the programs of study.</a:t>
                      </a:r>
                      <a:endParaRPr lang="en-US" u="none" strike="noStrike" noProof="0" dirty="0">
                        <a:solidFill>
                          <a:srgbClr val="000000"/>
                        </a:solidFill>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478269"/>
                  </a:ext>
                </a:extLst>
              </a:tr>
            </a:tbl>
          </a:graphicData>
        </a:graphic>
      </p:graphicFrame>
      <p:graphicFrame>
        <p:nvGraphicFramePr>
          <p:cNvPr id="3" name="Table 2">
            <a:extLst>
              <a:ext uri="{FF2B5EF4-FFF2-40B4-BE49-F238E27FC236}">
                <a16:creationId xmlns:a16="http://schemas.microsoft.com/office/drawing/2014/main" id="{D0305F1F-29A6-74D1-4BEE-48CCB16BD0E5}"/>
              </a:ext>
            </a:extLst>
          </p:cNvPr>
          <p:cNvGraphicFramePr>
            <a:graphicFrameLocks noGrp="1"/>
          </p:cNvGraphicFramePr>
          <p:nvPr>
            <p:extLst>
              <p:ext uri="{D42A27DB-BD31-4B8C-83A1-F6EECF244321}">
                <p14:modId xmlns:p14="http://schemas.microsoft.com/office/powerpoint/2010/main" val="3272574970"/>
              </p:ext>
            </p:extLst>
          </p:nvPr>
        </p:nvGraphicFramePr>
        <p:xfrm>
          <a:off x="830262" y="3223451"/>
          <a:ext cx="6111875" cy="2353623"/>
        </p:xfrm>
        <a:graphic>
          <a:graphicData uri="http://schemas.openxmlformats.org/drawingml/2006/table">
            <a:tbl>
              <a:tblPr firstRow="1" firstCol="1">
                <a:tableStyleId>{5C22544A-7EE6-4342-B048-85BDC9FD1C3A}</a:tableStyleId>
              </a:tblPr>
              <a:tblGrid>
                <a:gridCol w="2944269">
                  <a:extLst>
                    <a:ext uri="{9D8B030D-6E8A-4147-A177-3AD203B41FA5}">
                      <a16:colId xmlns:a16="http://schemas.microsoft.com/office/drawing/2014/main" val="2531653642"/>
                    </a:ext>
                  </a:extLst>
                </a:gridCol>
                <a:gridCol w="3167606">
                  <a:extLst>
                    <a:ext uri="{9D8B030D-6E8A-4147-A177-3AD203B41FA5}">
                      <a16:colId xmlns:a16="http://schemas.microsoft.com/office/drawing/2014/main" val="3280428975"/>
                    </a:ext>
                  </a:extLst>
                </a:gridCol>
              </a:tblGrid>
              <a:tr h="551715">
                <a:tc>
                  <a:txBody>
                    <a:bodyPr/>
                    <a:lstStyle/>
                    <a:p>
                      <a:pPr marL="0" marR="0">
                        <a:spcBef>
                          <a:spcPts val="0"/>
                        </a:spcBef>
                        <a:spcAft>
                          <a:spcPts val="0"/>
                        </a:spcAft>
                      </a:pPr>
                      <a:r>
                        <a:rPr lang="en-US" sz="1200" kern="100" dirty="0">
                          <a:solidFill>
                            <a:schemeClr val="tx1"/>
                          </a:solidFill>
                          <a:effectLst/>
                        </a:rPr>
                        <a:t>Current Program of Study Names</a:t>
                      </a:r>
                      <a:endParaRPr lang="en-US" sz="1200" kern="100" dirty="0">
                        <a:solidFill>
                          <a:schemeClr val="tx1"/>
                        </a:solidFill>
                        <a:effectLst/>
                        <a:latin typeface="Calibri"/>
                        <a:cs typeface="Times New Roman"/>
                      </a:endParaRPr>
                    </a:p>
                    <a:p>
                      <a:pPr marL="0" marR="0" lvl="0">
                        <a:spcBef>
                          <a:spcPts val="0"/>
                        </a:spcBef>
                        <a:spcAft>
                          <a:spcPts val="0"/>
                        </a:spcAft>
                        <a:buNone/>
                      </a:pPr>
                      <a:r>
                        <a:rPr lang="en-US" sz="1000" kern="100" dirty="0">
                          <a:solidFill>
                            <a:schemeClr val="tx1"/>
                          </a:solidFill>
                          <a:effectLst/>
                        </a:rPr>
                        <a:t>(Links are to CURRENT framework documents)</a:t>
                      </a:r>
                      <a:endParaRPr lang="en-US" sz="1200" kern="100" dirty="0">
                        <a:solidFill>
                          <a:schemeClr val="tx1"/>
                        </a:solidFill>
                        <a:effectLst/>
                        <a:latin typeface="Calibri"/>
                        <a:ea typeface="Calibri" panose="020F0502020204030204"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tc>
                  <a:txBody>
                    <a:bodyPr/>
                    <a:lstStyle/>
                    <a:p>
                      <a:pPr marL="0" marR="0">
                        <a:spcBef>
                          <a:spcPts val="0"/>
                        </a:spcBef>
                        <a:spcAft>
                          <a:spcPts val="0"/>
                        </a:spcAft>
                      </a:pPr>
                      <a:r>
                        <a:rPr lang="en-US" sz="1200" kern="100" dirty="0">
                          <a:solidFill>
                            <a:schemeClr val="tx1"/>
                          </a:solidFill>
                          <a:effectLst/>
                        </a:rPr>
                        <a:t>Proposed Name</a:t>
                      </a:r>
                      <a:endPar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extLst>
                  <a:ext uri="{0D108BD9-81ED-4DB2-BD59-A6C34878D82A}">
                    <a16:rowId xmlns:a16="http://schemas.microsoft.com/office/drawing/2014/main" val="265292944"/>
                  </a:ext>
                </a:extLst>
              </a:tr>
              <a:tr h="277281">
                <a:tc>
                  <a:txBody>
                    <a:bodyPr/>
                    <a:lstStyle/>
                    <a:p>
                      <a:pPr marL="0" marR="0">
                        <a:spcBef>
                          <a:spcPts val="0"/>
                        </a:spcBef>
                        <a:spcAft>
                          <a:spcPts val="0"/>
                        </a:spcAft>
                      </a:pPr>
                      <a:r>
                        <a:rPr lang="en-US" sz="1200" u="sng" kern="100" dirty="0">
                          <a:solidFill>
                            <a:schemeClr val="tx1">
                              <a:lumMod val="95000"/>
                              <a:lumOff val="5000"/>
                            </a:schemeClr>
                          </a:solidFill>
                          <a:effectLst/>
                          <a:hlinkClick r:id="rId2">
                            <a:extLst>
                              <a:ext uri="{A12FA001-AC4F-418D-AE19-62706E023703}">
                                <ahyp:hlinkClr xmlns:ahyp="http://schemas.microsoft.com/office/drawing/2018/hyperlinkcolor" val="tx"/>
                              </a:ext>
                            </a:extLst>
                          </a:hlinkClick>
                        </a:rPr>
                        <a:t>Early Learning</a:t>
                      </a:r>
                      <a:endParaRPr lang="en-US" sz="1200" u="sng" kern="100">
                        <a:solidFill>
                          <a:schemeClr val="tx1">
                            <a:lumMod val="95000"/>
                            <a:lumOff val="5000"/>
                          </a:schemeClr>
                        </a:solidFill>
                        <a:effectLst/>
                        <a:hlinkClick r:id="rId2">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dirty="0">
                          <a:effectLst/>
                        </a:rPr>
                        <a:t>No Update</a:t>
                      </a:r>
                      <a:endParaRPr lang="en-US" sz="1200"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551825"/>
                  </a:ext>
                </a:extLst>
              </a:tr>
              <a:tr h="259307">
                <a:tc>
                  <a:txBody>
                    <a:bodyPr/>
                    <a:lstStyle/>
                    <a:p>
                      <a:pPr marL="0" marR="0">
                        <a:spcBef>
                          <a:spcPts val="0"/>
                        </a:spcBef>
                        <a:spcAft>
                          <a:spcPts val="0"/>
                        </a:spcAft>
                      </a:pPr>
                      <a:r>
                        <a:rPr lang="en-US" sz="1200" u="sng" kern="100" dirty="0">
                          <a:solidFill>
                            <a:schemeClr val="tx1">
                              <a:lumMod val="95000"/>
                              <a:lumOff val="5000"/>
                            </a:schemeClr>
                          </a:solidFill>
                          <a:effectLst/>
                          <a:hlinkClick r:id="rId3">
                            <a:extLst>
                              <a:ext uri="{A12FA001-AC4F-418D-AE19-62706E023703}">
                                <ahyp:hlinkClr xmlns:ahyp="http://schemas.microsoft.com/office/drawing/2018/hyperlinkcolor" val="tx"/>
                              </a:ext>
                            </a:extLst>
                          </a:hlinkClick>
                        </a:rPr>
                        <a:t>Teaching and Training</a:t>
                      </a:r>
                      <a:endParaRPr lang="en-US" sz="1200" u="sng" kern="100">
                        <a:solidFill>
                          <a:schemeClr val="tx1">
                            <a:lumMod val="95000"/>
                            <a:lumOff val="5000"/>
                          </a:schemeClr>
                        </a:solidFill>
                        <a:effectLst/>
                        <a:hlinkClick r:id="rId3">
                          <a:extLst>
                            <a:ext uri="{A12FA001-AC4F-418D-AE19-62706E023703}">
                              <ahyp:hlinkClr xmlns:ahyp="http://schemas.microsoft.com/office/drawing/2018/hyperlinkcolor" val="tx"/>
                            </a:ext>
                          </a:extLst>
                        </a:hlinkClick>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strike="noStrike" kern="100" dirty="0">
                          <a:solidFill>
                            <a:schemeClr val="tx1"/>
                          </a:solidFill>
                          <a:effectLst/>
                        </a:rPr>
                        <a:t>No Update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047071"/>
                  </a:ext>
                </a:extLst>
              </a:tr>
              <a:tr h="25274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endParaRPr kumimoji="0" lang="en-US" sz="1200" b="0" i="0" u="none" strike="noStrike" kern="100" cap="none" spc="0" normalizeH="0" baseline="0" noProof="0">
                        <a:ln>
                          <a:noFill/>
                        </a:ln>
                        <a:solidFill>
                          <a:srgbClr val="FF0000"/>
                        </a:solidFill>
                        <a:effectLst/>
                        <a:uLnTx/>
                        <a:uFillTx/>
                        <a:latin typeface="Calibri"/>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endParaRPr kumimoji="0" lang="en-US" sz="1200" b="0" i="0" u="none" strike="noStrike" kern="100" cap="none" spc="0" normalizeH="0" baseline="0" noProof="0">
                        <a:ln>
                          <a:noFill/>
                        </a:ln>
                        <a:solidFill>
                          <a:srgbClr val="FF0000"/>
                        </a:solidFill>
                        <a:effectLst/>
                        <a:uLnTx/>
                        <a:uFillTx/>
                        <a:latin typeface="Calibri" panose="020F0502020204030204"/>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93119"/>
                  </a:ext>
                </a:extLst>
              </a:tr>
              <a:tr h="337525">
                <a:tc>
                  <a:txBody>
                    <a:bodyPr/>
                    <a:lstStyle/>
                    <a:p>
                      <a:pPr marL="0" marR="0">
                        <a:spcBef>
                          <a:spcPts val="0"/>
                        </a:spcBef>
                        <a:spcAft>
                          <a:spcPts val="0"/>
                        </a:spcAft>
                      </a:pP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kern="100">
                        <a:solidFill>
                          <a:srgbClr val="0432FF"/>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3095056"/>
                  </a:ext>
                </a:extLst>
              </a:tr>
              <a:tr h="337525">
                <a:tc>
                  <a:txBody>
                    <a:bodyPr/>
                    <a:lstStyle/>
                    <a:p>
                      <a:pPr marL="0" marR="0">
                        <a:spcBef>
                          <a:spcPts val="0"/>
                        </a:spcBef>
                        <a:spcAft>
                          <a:spcPts val="0"/>
                        </a:spcAft>
                      </a:pPr>
                      <a:endParaRPr lang="en-US" sz="1200" kern="100" dirty="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strike="noStrike" kern="10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5506362"/>
                  </a:ext>
                </a:extLst>
              </a:tr>
              <a:tr h="337525">
                <a:tc>
                  <a:txBody>
                    <a:bodyPr/>
                    <a:lstStyle/>
                    <a:p>
                      <a:pPr marL="0" marR="0">
                        <a:spcBef>
                          <a:spcPts val="0"/>
                        </a:spcBef>
                        <a:spcAft>
                          <a:spcPts val="0"/>
                        </a:spcAft>
                      </a:pP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0114214"/>
                  </a:ext>
                </a:extLst>
              </a:tr>
            </a:tbl>
          </a:graphicData>
        </a:graphic>
      </p:graphicFrame>
      <p:sp>
        <p:nvSpPr>
          <p:cNvPr id="9" name="TextBox 8">
            <a:extLst>
              <a:ext uri="{FF2B5EF4-FFF2-40B4-BE49-F238E27FC236}">
                <a16:creationId xmlns:a16="http://schemas.microsoft.com/office/drawing/2014/main" id="{1B7AAADC-01F5-56E2-52CC-55D683D62440}"/>
              </a:ext>
            </a:extLst>
          </p:cNvPr>
          <p:cNvSpPr txBox="1"/>
          <p:nvPr/>
        </p:nvSpPr>
        <p:spPr>
          <a:xfrm>
            <a:off x="791205" y="5577127"/>
            <a:ext cx="5211192" cy="1046440"/>
          </a:xfrm>
          <a:prstGeom prst="rect">
            <a:avLst/>
          </a:prstGeom>
          <a:noFill/>
        </p:spPr>
        <p:txBody>
          <a:bodyPr wrap="square" lIns="91440" tIns="45720" rIns="91440" bIns="45720" anchor="t">
            <a:spAutoFit/>
          </a:bodyPr>
          <a:lstStyle/>
          <a:p>
            <a:r>
              <a:rPr lang="en-US" sz="1400" b="1" dirty="0"/>
              <a:t>Key</a:t>
            </a:r>
          </a:p>
          <a:p>
            <a:pPr marL="171450" indent="-171450">
              <a:buFont typeface="Arial" panose="020B0604020202020204" pitchFamily="34" charset="0"/>
              <a:buChar char="•"/>
              <a:defRPr/>
            </a:pPr>
            <a:r>
              <a:rPr kumimoji="0" lang="en-US" sz="1200" b="0" i="0" u="none" strike="noStrike" kern="1200" cap="none" spc="0" normalizeH="0" baseline="0" noProof="0" dirty="0">
                <a:ln>
                  <a:noFill/>
                </a:ln>
                <a:solidFill>
                  <a:srgbClr val="007742"/>
                </a:solidFill>
                <a:effectLst/>
                <a:uLnTx/>
                <a:uFillTx/>
                <a:latin typeface="Calibri" panose="020F0502020204030204"/>
                <a:ea typeface="+mn-ea"/>
                <a:cs typeface="+mn-cs"/>
              </a:rPr>
              <a:t>(ADD)</a:t>
            </a:r>
            <a:r>
              <a:rPr lang="en-US" sz="1200" dirty="0">
                <a:solidFill>
                  <a:srgbClr val="007742"/>
                </a:solidFill>
                <a:latin typeface="Calibri" panose="020F0502020204030204"/>
              </a:rPr>
              <a:t> </a:t>
            </a:r>
            <a:r>
              <a:rPr kumimoji="0" lang="en-US" sz="1200" b="0" i="0" u="none" strike="noStrike" kern="1200" cap="none" spc="0" normalizeH="0" baseline="0" noProof="0" dirty="0">
                <a:ln>
                  <a:noFill/>
                </a:ln>
                <a:solidFill>
                  <a:srgbClr val="007742"/>
                </a:solidFill>
                <a:effectLst/>
                <a:uLnTx/>
                <a:uFillTx/>
                <a:latin typeface="Calibri" panose="020F0502020204030204"/>
                <a:ea typeface="+mn-ea"/>
                <a:cs typeface="+mn-cs"/>
              </a:rPr>
              <a:t> = Recommend Add</a:t>
            </a:r>
            <a:endParaRPr lang="en-US" sz="1400" b="1" dirty="0">
              <a:solidFill>
                <a:srgbClr val="007742"/>
              </a:solidFill>
            </a:endParaRPr>
          </a:p>
          <a:p>
            <a:pPr marL="171450" indent="-171450">
              <a:buFont typeface="Arial" panose="020B0604020202020204" pitchFamily="34" charset="0"/>
              <a:buChar char="•"/>
            </a:pPr>
            <a:r>
              <a:rPr lang="en-US" sz="1200" dirty="0">
                <a:solidFill>
                  <a:srgbClr val="ED0000"/>
                </a:solidFill>
              </a:rPr>
              <a:t>(REMOVE) = Recommend Remove</a:t>
            </a:r>
            <a:endParaRPr lang="en-US" sz="1200" dirty="0">
              <a:solidFill>
                <a:srgbClr val="ED0000"/>
              </a:solidFill>
              <a:ea typeface="Calibri"/>
              <a:cs typeface="Calibri"/>
            </a:endParaRPr>
          </a:p>
          <a:p>
            <a:pPr marL="171450" indent="-171450">
              <a:buFont typeface="Arial" panose="020B0604020202020204" pitchFamily="34" charset="0"/>
              <a:buChar char="•"/>
            </a:pPr>
            <a:r>
              <a:rPr lang="en-US" sz="1200" dirty="0">
                <a:solidFill>
                  <a:srgbClr val="0432FF"/>
                </a:solidFill>
                <a:cs typeface="Calibri" panose="020F0502020204030204"/>
              </a:rPr>
              <a:t>(UPDATE) = Recommend Title/Name Update</a:t>
            </a:r>
            <a:endParaRPr lang="en-US" sz="1200" strike="sngStrike" dirty="0">
              <a:solidFill>
                <a:srgbClr val="0432FF"/>
              </a:solidFill>
              <a:cs typeface="Calibri" panose="020F0502020204030204"/>
            </a:endParaRPr>
          </a:p>
          <a:p>
            <a:pPr marL="171450" indent="-171450">
              <a:buFont typeface="Arial" panose="020B0604020202020204" pitchFamily="34" charset="0"/>
              <a:buChar char="•"/>
            </a:pPr>
            <a:r>
              <a:rPr lang="en-US" sz="1200" dirty="0">
                <a:solidFill>
                  <a:srgbClr val="7030A0"/>
                </a:solidFill>
              </a:rPr>
              <a:t>(MERGE) = Combined Program of Study</a:t>
            </a:r>
            <a:endParaRPr lang="en-US" sz="1200" dirty="0">
              <a:solidFill>
                <a:srgbClr val="7030A0"/>
              </a:solidFill>
              <a:ea typeface="Calibri"/>
              <a:cs typeface="Calibri"/>
            </a:endParaRPr>
          </a:p>
        </p:txBody>
      </p:sp>
      <p:pic>
        <p:nvPicPr>
          <p:cNvPr id="7" name="Picture 6" descr="A blue and orange TEA logo">
            <a:extLst>
              <a:ext uri="{FF2B5EF4-FFF2-40B4-BE49-F238E27FC236}">
                <a16:creationId xmlns:a16="http://schemas.microsoft.com/office/drawing/2014/main" id="{29454FE4-9BAC-1B56-D50C-223DE000A8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29692" y="224727"/>
            <a:ext cx="1024890" cy="504190"/>
          </a:xfrm>
          <a:prstGeom prst="rect">
            <a:avLst/>
          </a:prstGeom>
        </p:spPr>
      </p:pic>
    </p:spTree>
    <p:extLst>
      <p:ext uri="{BB962C8B-B14F-4D97-AF65-F5344CB8AC3E}">
        <p14:creationId xmlns:p14="http://schemas.microsoft.com/office/powerpoint/2010/main" val="165436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62350"/>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solidFill>
                <a:effectLst/>
                <a:uLnTx/>
                <a:uFillTx/>
                <a:latin typeface="Calibri"/>
                <a:ea typeface="Open Sans"/>
                <a:cs typeface="Open Sans"/>
              </a:rPr>
              <a:t>Early Learning</a:t>
            </a:r>
            <a:endPar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Education and Training Career Cluster</a:t>
            </a:r>
          </a:p>
          <a:p>
            <a:pPr algn="ctr"/>
            <a:r>
              <a:rPr lang="en-US" sz="1100" dirty="0"/>
              <a:t>The Education and Training Career Cluster focuses on planning, managing, and providing education and training services and related learning support services. All parts of courses are designed to introduce learners to the various careers available within the Education and Training career cluster.</a:t>
            </a:r>
            <a:endParaRPr lang="en-US" sz="110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599097"/>
            <a:ext cx="7772400" cy="563231"/>
          </a:xfrm>
          <a:prstGeom prst="rect">
            <a:avLst/>
          </a:prstGeom>
          <a:solidFill>
            <a:srgbClr val="BAD4ED"/>
          </a:solidFill>
        </p:spPr>
        <p:txBody>
          <a:bodyPr wrap="square" lIns="100584" tIns="50292" rIns="100584" bIns="50292" rtlCol="0" anchor="t">
            <a:spAutoFit/>
          </a:bodyPr>
          <a:lstStyle/>
          <a:p>
            <a:r>
              <a:rPr lang="en-US" sz="1000" dirty="0"/>
              <a:t>The Early Learning program of study focuses on early childhood education, which consists of instructing and supporting preschool and early elementary school students in activities that promote social, physical and intellectual growth as well as in basic elements of science, art, music, and literature. This program of study introduces CTE learners to tasks necessary for planning, directing, and coordinating activities for young children</a:t>
            </a:r>
            <a:endParaRPr lang="en-US" sz="950" dirty="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33948" y="2287749"/>
            <a:ext cx="3752252" cy="2581963"/>
          </a:xfrm>
        </p:spPr>
        <p:txBody>
          <a:bodyPr vert="horz" lIns="91440" tIns="45720" rIns="91440" bIns="45720" rtlCol="0" anchor="t">
            <a:noAutofit/>
          </a:bodyPr>
          <a:lstStyle/>
          <a:p>
            <a:pPr marL="0" marR="0" indent="0">
              <a:lnSpc>
                <a:spcPct val="100000"/>
              </a:lnSpc>
              <a:spcBef>
                <a:spcPts val="0"/>
              </a:spcBef>
              <a:buNone/>
            </a:pPr>
            <a:r>
              <a:rPr lang="en-US" sz="1200" b="1" dirty="0">
                <a:effectLst/>
                <a:latin typeface="Calibri" panose="020F0502020204030204" pitchFamily="34" charset="0"/>
                <a:ea typeface="Calibri"/>
                <a:cs typeface="Calibri" panose="020F0502020204030204" pitchFamily="34" charset="0"/>
              </a:rPr>
              <a:t>Secondary Courses for High School Credit</a:t>
            </a:r>
          </a:p>
          <a:p>
            <a:pPr marL="0" indent="0" algn="l" rtl="0" fontAlgn="base">
              <a:spcBef>
                <a:spcPts val="0"/>
              </a:spcBef>
              <a:buNone/>
            </a:pPr>
            <a:r>
              <a:rPr lang="en-US" sz="1200" b="1" i="0" u="none" strike="noStrike" dirty="0">
                <a:solidFill>
                  <a:srgbClr val="000000"/>
                </a:solidFill>
                <a:effectLst/>
                <a:latin typeface="Calibri" panose="020F0502020204030204" pitchFamily="34" charset="0"/>
                <a:cs typeface="Calibri" panose="020F0502020204030204" pitchFamily="34" charset="0"/>
              </a:rPr>
              <a:t>Level 1</a:t>
            </a:r>
            <a:r>
              <a:rPr lang="en-US" sz="1200" b="0" i="0" dirty="0">
                <a:solidFill>
                  <a:srgbClr val="000000"/>
                </a:solidFill>
                <a:effectLst/>
                <a:latin typeface="Calibri" panose="020F0502020204030204" pitchFamily="34" charset="0"/>
                <a:cs typeface="Calibri" panose="020F0502020204030204" pitchFamily="34" charset="0"/>
              </a:rPr>
              <a:t>​</a:t>
            </a:r>
          </a:p>
          <a:p>
            <a:pPr fontAlgn="base">
              <a:spcBef>
                <a:spcPts val="0"/>
              </a:spcBef>
            </a:pPr>
            <a:r>
              <a:rPr lang="en-US" sz="1200" b="0" i="0" u="none" strike="noStrike" dirty="0">
                <a:solidFill>
                  <a:srgbClr val="000000"/>
                </a:solidFill>
                <a:effectLst/>
                <a:latin typeface="Calibri" panose="020F0502020204030204" pitchFamily="34" charset="0"/>
                <a:cs typeface="Calibri" panose="020F0502020204030204" pitchFamily="34" charset="0"/>
              </a:rPr>
              <a:t> Principles of Education and Training </a:t>
            </a:r>
            <a:r>
              <a:rPr lang="en-US" sz="1200" b="0" i="0" dirty="0">
                <a:solidFill>
                  <a:srgbClr val="000000"/>
                </a:solidFill>
                <a:effectLst/>
                <a:latin typeface="Calibri" panose="020F0502020204030204" pitchFamily="34" charset="0"/>
                <a:cs typeface="Calibri" panose="020F0502020204030204" pitchFamily="34" charset="0"/>
              </a:rPr>
              <a:t>​</a:t>
            </a:r>
          </a:p>
          <a:p>
            <a:pPr fontAlgn="base">
              <a:spcBef>
                <a:spcPts val="0"/>
              </a:spcBef>
            </a:pPr>
            <a:r>
              <a:rPr lang="en-US" sz="1200" b="0" i="0" u="none" strike="noStrike" dirty="0">
                <a:solidFill>
                  <a:srgbClr val="000000"/>
                </a:solidFill>
                <a:effectLst/>
                <a:latin typeface="Calibri" panose="020F0502020204030204" pitchFamily="34" charset="0"/>
                <a:cs typeface="Calibri" panose="020F0502020204030204" pitchFamily="34" charset="0"/>
              </a:rPr>
              <a:t> Principles of Human Services </a:t>
            </a:r>
            <a:r>
              <a:rPr lang="en-US" sz="1200" b="0" i="0" dirty="0">
                <a:solidFill>
                  <a:srgbClr val="000000"/>
                </a:solidFill>
                <a:effectLst/>
                <a:latin typeface="Calibri" panose="020F0502020204030204" pitchFamily="34" charset="0"/>
                <a:cs typeface="Calibri" panose="020F0502020204030204" pitchFamily="34" charset="0"/>
              </a:rPr>
              <a:t>​</a:t>
            </a:r>
          </a:p>
          <a:p>
            <a:pPr marL="0" indent="0" algn="l" rtl="0" fontAlgn="base">
              <a:spcBef>
                <a:spcPts val="0"/>
              </a:spcBef>
              <a:buNone/>
            </a:pPr>
            <a:r>
              <a:rPr lang="en-US" sz="1200" b="1" i="0" u="none" strike="noStrike" dirty="0">
                <a:solidFill>
                  <a:srgbClr val="000000"/>
                </a:solidFill>
                <a:effectLst/>
                <a:latin typeface="Calibri" panose="020F0502020204030204" pitchFamily="34" charset="0"/>
                <a:cs typeface="Calibri" panose="020F0502020204030204" pitchFamily="34" charset="0"/>
              </a:rPr>
              <a:t>Level 2</a:t>
            </a:r>
            <a:r>
              <a:rPr lang="en-US" sz="1200" b="0" i="0" dirty="0">
                <a:solidFill>
                  <a:srgbClr val="000000"/>
                </a:solidFill>
                <a:effectLst/>
                <a:latin typeface="Calibri" panose="020F0502020204030204" pitchFamily="34" charset="0"/>
                <a:cs typeface="Calibri" panose="020F0502020204030204" pitchFamily="34" charset="0"/>
              </a:rPr>
              <a:t>​</a:t>
            </a:r>
          </a:p>
          <a:p>
            <a:pPr fontAlgn="base">
              <a:spcBef>
                <a:spcPts val="0"/>
              </a:spcBef>
            </a:pPr>
            <a:r>
              <a:rPr lang="en-US" sz="1200" b="0" i="0" u="none" strike="noStrike" dirty="0">
                <a:solidFill>
                  <a:srgbClr val="000000"/>
                </a:solidFill>
                <a:effectLst/>
                <a:latin typeface="Calibri" panose="020F0502020204030204" pitchFamily="34" charset="0"/>
                <a:cs typeface="Calibri" panose="020F0502020204030204" pitchFamily="34" charset="0"/>
              </a:rPr>
              <a:t>Child Development</a:t>
            </a:r>
            <a:r>
              <a:rPr lang="en-US" sz="1200" b="0" i="0" dirty="0">
                <a:solidFill>
                  <a:srgbClr val="000000"/>
                </a:solidFill>
                <a:effectLst/>
                <a:latin typeface="Calibri" panose="020F0502020204030204" pitchFamily="34" charset="0"/>
                <a:cs typeface="Calibri" panose="020F0502020204030204" pitchFamily="34" charset="0"/>
              </a:rPr>
              <a:t>​</a:t>
            </a:r>
          </a:p>
          <a:p>
            <a:pPr fontAlgn="base">
              <a:spcBef>
                <a:spcPts val="0"/>
              </a:spcBef>
            </a:pPr>
            <a:r>
              <a:rPr lang="en-US" sz="1200" b="0" i="0" u="none" strike="noStrike" dirty="0">
                <a:solidFill>
                  <a:srgbClr val="000000"/>
                </a:solidFill>
                <a:effectLst/>
                <a:latin typeface="Calibri" panose="020F0502020204030204" pitchFamily="34" charset="0"/>
                <a:cs typeface="Calibri" panose="020F0502020204030204" pitchFamily="34" charset="0"/>
              </a:rPr>
              <a:t>Child Development Associate Foundations</a:t>
            </a:r>
            <a:r>
              <a:rPr lang="en-US" sz="1200" b="0" i="0" dirty="0">
                <a:solidFill>
                  <a:srgbClr val="000000"/>
                </a:solidFill>
                <a:effectLst/>
                <a:latin typeface="Calibri" panose="020F0502020204030204" pitchFamily="34" charset="0"/>
                <a:cs typeface="Calibri" panose="020F0502020204030204" pitchFamily="34" charset="0"/>
              </a:rPr>
              <a:t>​</a:t>
            </a:r>
          </a:p>
          <a:p>
            <a:pPr fontAlgn="base">
              <a:spcBef>
                <a:spcPts val="0"/>
              </a:spcBef>
              <a:buSzPct val="150000"/>
              <a:buFont typeface="System Font Regular"/>
              <a:buChar char="﹢"/>
            </a:pPr>
            <a:r>
              <a:rPr lang="en-US" sz="1200" dirty="0">
                <a:solidFill>
                  <a:srgbClr val="007742"/>
                </a:solidFill>
                <a:latin typeface="Calibri" panose="020F0502020204030204" pitchFamily="34" charset="0"/>
                <a:cs typeface="Calibri" panose="020F0502020204030204" pitchFamily="34" charset="0"/>
              </a:rPr>
              <a:t>(ADD) </a:t>
            </a:r>
            <a:r>
              <a:rPr lang="en-US" sz="1200" b="0" i="0" u="none" strike="noStrike" dirty="0">
                <a:solidFill>
                  <a:srgbClr val="007742"/>
                </a:solidFill>
                <a:effectLst/>
                <a:latin typeface="Calibri" panose="020F0502020204030204" pitchFamily="34" charset="0"/>
                <a:cs typeface="Calibri" panose="020F0502020204030204" pitchFamily="34" charset="0"/>
              </a:rPr>
              <a:t>Speech and Language Development  </a:t>
            </a:r>
            <a:r>
              <a:rPr lang="en-US" sz="1200" b="0" i="0" dirty="0">
                <a:solidFill>
                  <a:srgbClr val="4472C4"/>
                </a:solidFill>
                <a:effectLst/>
                <a:latin typeface="Calibri" panose="020F0502020204030204" pitchFamily="34" charset="0"/>
                <a:cs typeface="Calibri" panose="020F0502020204030204" pitchFamily="34" charset="0"/>
              </a:rPr>
              <a:t>​</a:t>
            </a:r>
            <a:endParaRPr lang="en-US" sz="1200" b="0" i="0" dirty="0">
              <a:solidFill>
                <a:srgbClr val="000000"/>
              </a:solidFill>
              <a:effectLst/>
              <a:latin typeface="Calibri" panose="020F0502020204030204" pitchFamily="34" charset="0"/>
              <a:cs typeface="Calibri" panose="020F0502020204030204" pitchFamily="34" charset="0"/>
            </a:endParaRPr>
          </a:p>
          <a:p>
            <a:pPr marL="0" indent="0" algn="l" rtl="0" fontAlgn="base">
              <a:spcBef>
                <a:spcPts val="0"/>
              </a:spcBef>
              <a:buNone/>
            </a:pPr>
            <a:r>
              <a:rPr lang="en-US" sz="1200" b="1" i="0" u="none" strike="noStrike" dirty="0">
                <a:solidFill>
                  <a:srgbClr val="000000"/>
                </a:solidFill>
                <a:effectLst/>
                <a:latin typeface="Calibri" panose="020F0502020204030204" pitchFamily="34" charset="0"/>
                <a:cs typeface="Calibri" panose="020F0502020204030204" pitchFamily="34" charset="0"/>
              </a:rPr>
              <a:t>Level 3</a:t>
            </a:r>
            <a:r>
              <a:rPr lang="en-US" sz="12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200" b="0" i="0" u="none" strike="noStrike" dirty="0">
                <a:solidFill>
                  <a:srgbClr val="000000"/>
                </a:solidFill>
                <a:effectLst/>
                <a:latin typeface="Calibri" panose="020F0502020204030204" pitchFamily="34" charset="0"/>
                <a:cs typeface="Calibri" panose="020F0502020204030204" pitchFamily="34" charset="0"/>
              </a:rPr>
              <a:t>Child Guidance </a:t>
            </a:r>
            <a:r>
              <a:rPr lang="en-US" sz="12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SzPct val="150000"/>
              <a:buFont typeface="System Font Regular"/>
              <a:buChar char="﹢"/>
            </a:pPr>
            <a:r>
              <a:rPr lang="en-US" sz="1200" dirty="0">
                <a:solidFill>
                  <a:srgbClr val="007742"/>
                </a:solidFill>
                <a:latin typeface="Calibri" panose="020F0502020204030204" pitchFamily="34" charset="0"/>
                <a:cs typeface="Calibri" panose="020F0502020204030204" pitchFamily="34" charset="0"/>
              </a:rPr>
              <a:t>(ADD) </a:t>
            </a:r>
            <a:r>
              <a:rPr lang="en-US" sz="1200" b="0" i="0" u="none" strike="noStrike" dirty="0">
                <a:solidFill>
                  <a:srgbClr val="007742"/>
                </a:solidFill>
                <a:effectLst/>
                <a:latin typeface="Calibri" panose="020F0502020204030204" pitchFamily="34" charset="0"/>
                <a:cs typeface="Calibri" panose="020F0502020204030204" pitchFamily="34" charset="0"/>
              </a:rPr>
              <a:t>Speech and Communications Disorders</a:t>
            </a:r>
            <a:r>
              <a:rPr lang="en-US" sz="1200" b="0" i="0" dirty="0">
                <a:solidFill>
                  <a:srgbClr val="007742"/>
                </a:solidFill>
                <a:effectLst/>
                <a:latin typeface="Calibri" panose="020F0502020204030204" pitchFamily="34" charset="0"/>
                <a:cs typeface="Calibri" panose="020F0502020204030204" pitchFamily="34" charset="0"/>
              </a:rPr>
              <a:t>​</a:t>
            </a:r>
          </a:p>
          <a:p>
            <a:pPr marL="0" indent="0" algn="l" rtl="0" fontAlgn="base">
              <a:spcBef>
                <a:spcPts val="0"/>
              </a:spcBef>
              <a:buNone/>
            </a:pPr>
            <a:r>
              <a:rPr lang="en-US" sz="1200" b="1" i="0" u="none" strike="noStrike" dirty="0">
                <a:solidFill>
                  <a:srgbClr val="000000"/>
                </a:solidFill>
                <a:effectLst/>
                <a:latin typeface="Calibri" panose="020F0502020204030204" pitchFamily="34" charset="0"/>
                <a:cs typeface="Calibri" panose="020F0502020204030204" pitchFamily="34" charset="0"/>
              </a:rPr>
              <a:t>Level 4 </a:t>
            </a:r>
            <a:r>
              <a:rPr lang="en-US" sz="12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200" b="0" i="0" u="none" strike="noStrike" dirty="0">
                <a:solidFill>
                  <a:srgbClr val="000000"/>
                </a:solidFill>
                <a:effectLst/>
                <a:latin typeface="Calibri" panose="020F0502020204030204" pitchFamily="34" charset="0"/>
                <a:cs typeface="Calibri" panose="020F0502020204030204" pitchFamily="34" charset="0"/>
              </a:rPr>
              <a:t> Practicum in Early Learning </a:t>
            </a:r>
            <a:r>
              <a:rPr lang="en-US" sz="12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200" b="0" i="0" u="none" strike="noStrike" dirty="0">
                <a:solidFill>
                  <a:srgbClr val="000000"/>
                </a:solidFill>
                <a:effectLst/>
                <a:latin typeface="Calibri" panose="020F0502020204030204" pitchFamily="34" charset="0"/>
                <a:cs typeface="Calibri" panose="020F0502020204030204" pitchFamily="34" charset="0"/>
              </a:rPr>
              <a:t> Project Based Research </a:t>
            </a:r>
            <a:r>
              <a:rPr lang="en-US" sz="1200" b="0" i="0" dirty="0">
                <a:solidFill>
                  <a:srgbClr val="000000"/>
                </a:solidFill>
                <a:effectLst/>
                <a:latin typeface="Calibri" panose="020F0502020204030204" pitchFamily="34" charset="0"/>
                <a:cs typeface="Calibri" panose="020F0502020204030204" pitchFamily="34" charset="0"/>
              </a:rPr>
              <a:t>​</a:t>
            </a:r>
          </a:p>
          <a:p>
            <a:pPr algn="l" rtl="0" fontAlgn="base">
              <a:spcBef>
                <a:spcPts val="0"/>
              </a:spcBef>
              <a:buFont typeface="Arial" panose="020B0604020202020204" pitchFamily="34" charset="0"/>
              <a:buChar char="•"/>
            </a:pPr>
            <a:r>
              <a:rPr lang="en-US" sz="1200" b="0" i="0" u="none" strike="noStrike" dirty="0">
                <a:solidFill>
                  <a:srgbClr val="000000"/>
                </a:solidFill>
                <a:effectLst/>
                <a:latin typeface="Calibri" panose="020F0502020204030204" pitchFamily="34" charset="0"/>
                <a:cs typeface="Calibri" panose="020F0502020204030204" pitchFamily="34" charset="0"/>
              </a:rPr>
              <a:t> Career Preparation I</a:t>
            </a:r>
            <a:r>
              <a:rPr lang="en-US" sz="1200" b="0" i="0" dirty="0">
                <a:solidFill>
                  <a:srgbClr val="000000"/>
                </a:solidFill>
                <a:effectLst/>
                <a:latin typeface="Calibri" panose="020F0502020204030204" pitchFamily="34" charset="0"/>
                <a:cs typeface="Calibri" panose="020F0502020204030204" pitchFamily="34" charset="0"/>
              </a:rPr>
              <a:t>​</a:t>
            </a:r>
          </a:p>
        </p:txBody>
      </p:sp>
      <p:sp>
        <p:nvSpPr>
          <p:cNvPr id="19" name="TextBox 18">
            <a:extLst>
              <a:ext uri="{FF2B5EF4-FFF2-40B4-BE49-F238E27FC236}">
                <a16:creationId xmlns:a16="http://schemas.microsoft.com/office/drawing/2014/main" id="{80E4C2F3-E701-BD46-E6B9-FDCD0B320B21}"/>
              </a:ext>
            </a:extLst>
          </p:cNvPr>
          <p:cNvSpPr txBox="1"/>
          <p:nvPr/>
        </p:nvSpPr>
        <p:spPr>
          <a:xfrm>
            <a:off x="133948" y="4995133"/>
            <a:ext cx="3565424" cy="4582632"/>
          </a:xfrm>
          <a:prstGeom prst="rect">
            <a:avLst/>
          </a:prstGeom>
          <a:noFill/>
        </p:spPr>
        <p:txBody>
          <a:bodyPr wrap="square" lIns="100584" tIns="50292" rIns="100584" bIns="50292" rtlCol="0" anchor="t">
            <a:noAutofit/>
          </a:bodyPr>
          <a:lstStyle/>
          <a:p>
            <a:pPr algn="l" rtl="0" fontAlgn="base"/>
            <a:r>
              <a:rPr lang="en-US" sz="1200" b="1" i="0" u="sng" dirty="0">
                <a:solidFill>
                  <a:srgbClr val="000000"/>
                </a:solidFill>
                <a:effectLst/>
              </a:rPr>
              <a:t>Postsecondary Opportunities</a:t>
            </a:r>
            <a:r>
              <a:rPr lang="en-US" sz="1200" b="0" i="0" dirty="0">
                <a:solidFill>
                  <a:srgbClr val="000000"/>
                </a:solidFill>
                <a:effectLst/>
              </a:rPr>
              <a:t>​</a:t>
            </a:r>
          </a:p>
          <a:p>
            <a:pPr algn="l" rtl="0" fontAlgn="base"/>
            <a:r>
              <a:rPr lang="en-US" sz="1200" b="1" i="0" u="none" strike="noStrike" dirty="0">
                <a:solidFill>
                  <a:srgbClr val="000000"/>
                </a:solidFill>
                <a:effectLst/>
              </a:rPr>
              <a:t>Associate Degrees</a:t>
            </a:r>
            <a:r>
              <a:rPr lang="en-US" sz="1200" b="0" i="0" dirty="0">
                <a:solidFill>
                  <a:srgbClr val="000000"/>
                </a:solidFill>
                <a:effectLst/>
              </a:rPr>
              <a:t>​</a:t>
            </a:r>
          </a:p>
          <a:p>
            <a:pPr marL="171450" indent="-171450" algn="l" rtl="0" fontAlgn="base">
              <a:buFont typeface="Arial" panose="020B0604020202020204" pitchFamily="34" charset="0"/>
              <a:buChar char="•"/>
            </a:pPr>
            <a:r>
              <a:rPr lang="en-US" sz="1200" b="0" i="0" u="none" strike="noStrike" dirty="0">
                <a:solidFill>
                  <a:srgbClr val="000000"/>
                </a:solidFill>
                <a:effectLst/>
              </a:rPr>
              <a:t>Psychology/Sociology</a:t>
            </a:r>
            <a:r>
              <a:rPr lang="en-US" sz="1200" b="0" i="0" dirty="0">
                <a:solidFill>
                  <a:srgbClr val="000000"/>
                </a:solidFill>
                <a:effectLst/>
              </a:rPr>
              <a:t>​</a:t>
            </a:r>
          </a:p>
          <a:p>
            <a:pPr marL="171450" indent="-171450" algn="l" rtl="0" fontAlgn="base">
              <a:buSzPct val="150000"/>
              <a:buFont typeface="System Font Regular"/>
              <a:buChar char="﹢"/>
            </a:pPr>
            <a:r>
              <a:rPr lang="en-US" sz="1200" dirty="0">
                <a:solidFill>
                  <a:srgbClr val="007742"/>
                </a:solidFill>
              </a:rPr>
              <a:t>(ADD) </a:t>
            </a:r>
            <a:r>
              <a:rPr lang="en-US" sz="1200" b="0" i="0" u="none" strike="noStrike" dirty="0">
                <a:solidFill>
                  <a:srgbClr val="007742"/>
                </a:solidFill>
                <a:effectLst/>
              </a:rPr>
              <a:t>Associates of Arts in Teaching</a:t>
            </a:r>
            <a:r>
              <a:rPr lang="en-US" sz="1200" b="0" i="0" dirty="0">
                <a:solidFill>
                  <a:srgbClr val="007742"/>
                </a:solidFill>
                <a:effectLst/>
              </a:rPr>
              <a:t>​</a:t>
            </a:r>
          </a:p>
          <a:p>
            <a:pPr marL="171450" indent="-171450" algn="l" rtl="0" fontAlgn="base">
              <a:buSzPct val="150000"/>
              <a:buFont typeface="System Font Regular"/>
              <a:buChar char="﹢"/>
            </a:pPr>
            <a:r>
              <a:rPr lang="en-US" sz="1200" dirty="0">
                <a:solidFill>
                  <a:srgbClr val="007742"/>
                </a:solidFill>
              </a:rPr>
              <a:t>(ADD) </a:t>
            </a:r>
            <a:r>
              <a:rPr lang="en-US" sz="1200" b="0" i="0" u="none" strike="noStrike" dirty="0">
                <a:solidFill>
                  <a:srgbClr val="007742"/>
                </a:solidFill>
                <a:effectLst/>
              </a:rPr>
              <a:t>Associates of Applied Science in Early Childhood</a:t>
            </a:r>
            <a:r>
              <a:rPr lang="en-US" sz="1200" b="0" i="0" dirty="0">
                <a:solidFill>
                  <a:srgbClr val="007742"/>
                </a:solidFill>
                <a:effectLst/>
              </a:rPr>
              <a:t>​</a:t>
            </a:r>
          </a:p>
          <a:p>
            <a:pPr algn="l" rtl="0" fontAlgn="base"/>
            <a:endParaRPr lang="en-US" sz="1200" b="0" i="0" dirty="0">
              <a:solidFill>
                <a:srgbClr val="000000"/>
              </a:solidFill>
              <a:effectLst/>
            </a:endParaRPr>
          </a:p>
          <a:p>
            <a:pPr algn="l" rtl="0" fontAlgn="base"/>
            <a:r>
              <a:rPr lang="en-US" sz="1200" b="1" i="0" u="none" strike="noStrike" dirty="0">
                <a:solidFill>
                  <a:srgbClr val="000000"/>
                </a:solidFill>
                <a:effectLst/>
              </a:rPr>
              <a:t>Bachelor’s Degrees</a:t>
            </a:r>
            <a:r>
              <a:rPr lang="en-US" sz="1200" b="0" i="0" dirty="0">
                <a:solidFill>
                  <a:srgbClr val="000000"/>
                </a:solidFill>
                <a:effectLst/>
              </a:rPr>
              <a:t>​</a:t>
            </a:r>
          </a:p>
          <a:p>
            <a:pPr marL="171450" indent="-171450" algn="l" rtl="0" fontAlgn="base">
              <a:buFont typeface="Arial" panose="020B0604020202020204" pitchFamily="34" charset="0"/>
              <a:buChar char="•"/>
            </a:pPr>
            <a:r>
              <a:rPr lang="en-US" sz="1200" b="0" i="0" u="none" strike="noStrike" dirty="0">
                <a:solidFill>
                  <a:srgbClr val="000000"/>
                </a:solidFill>
                <a:effectLst/>
              </a:rPr>
              <a:t>Early Childhood Education and Teaching</a:t>
            </a:r>
            <a:r>
              <a:rPr lang="en-US" sz="1200" b="0" i="0" dirty="0">
                <a:solidFill>
                  <a:srgbClr val="000000"/>
                </a:solidFill>
                <a:effectLst/>
              </a:rPr>
              <a:t>​</a:t>
            </a:r>
          </a:p>
          <a:p>
            <a:pPr marL="171450" indent="-171450" algn="l" rtl="0" fontAlgn="base">
              <a:buFont typeface="Arial" panose="020B0604020202020204" pitchFamily="34" charset="0"/>
              <a:buChar char="•"/>
            </a:pPr>
            <a:r>
              <a:rPr lang="en-US" sz="1200" b="0" i="0" u="none" strike="noStrike" dirty="0">
                <a:solidFill>
                  <a:srgbClr val="000000"/>
                </a:solidFill>
                <a:effectLst/>
              </a:rPr>
              <a:t>Psychology/Sociology</a:t>
            </a:r>
            <a:r>
              <a:rPr lang="en-US" sz="1200" b="0" i="0" dirty="0">
                <a:solidFill>
                  <a:srgbClr val="000000"/>
                </a:solidFill>
                <a:effectLst/>
              </a:rPr>
              <a:t>​</a:t>
            </a:r>
          </a:p>
          <a:p>
            <a:pPr marL="171450" indent="-171450" algn="l" rtl="0" fontAlgn="base">
              <a:buSzPct val="150000"/>
              <a:buFont typeface="System Font Regular"/>
              <a:buChar char="﹢"/>
            </a:pPr>
            <a:r>
              <a:rPr lang="en-US" sz="1200" dirty="0">
                <a:solidFill>
                  <a:srgbClr val="007742"/>
                </a:solidFill>
              </a:rPr>
              <a:t>(ADD) </a:t>
            </a:r>
            <a:r>
              <a:rPr lang="en-US" sz="1200" b="0" i="0" u="none" strike="noStrike" dirty="0">
                <a:solidFill>
                  <a:srgbClr val="007742"/>
                </a:solidFill>
                <a:effectLst/>
              </a:rPr>
              <a:t>Speech-Language Pathology</a:t>
            </a:r>
            <a:r>
              <a:rPr lang="en-US" sz="1200" b="0" i="0" dirty="0">
                <a:solidFill>
                  <a:srgbClr val="007742"/>
                </a:solidFill>
                <a:effectLst/>
              </a:rPr>
              <a:t>​</a:t>
            </a:r>
          </a:p>
          <a:p>
            <a:pPr marL="171450" indent="-171450" algn="l" rtl="0" fontAlgn="base">
              <a:buSzPct val="150000"/>
              <a:buFont typeface="System Font Regular"/>
              <a:buChar char="﹢"/>
            </a:pPr>
            <a:r>
              <a:rPr lang="en-US" sz="1200" dirty="0">
                <a:solidFill>
                  <a:srgbClr val="007742"/>
                </a:solidFill>
              </a:rPr>
              <a:t>(ADD) </a:t>
            </a:r>
            <a:r>
              <a:rPr lang="en-US" sz="1200" b="0" i="0" u="none" strike="noStrike" dirty="0">
                <a:solidFill>
                  <a:srgbClr val="007742"/>
                </a:solidFill>
                <a:effectLst/>
              </a:rPr>
              <a:t>Bachelors of Applied Science in Early Childhood Education</a:t>
            </a:r>
            <a:r>
              <a:rPr lang="en-US" sz="1200" b="0" i="0" dirty="0">
                <a:solidFill>
                  <a:srgbClr val="007742"/>
                </a:solidFill>
                <a:effectLst/>
              </a:rPr>
              <a:t>​</a:t>
            </a:r>
          </a:p>
          <a:p>
            <a:pPr marL="171450" indent="-171450" algn="l" rtl="0" fontAlgn="base">
              <a:buSzPct val="150000"/>
              <a:buFont typeface="System Font Regular"/>
              <a:buChar char="﹢"/>
            </a:pPr>
            <a:r>
              <a:rPr lang="en-US" sz="1200" dirty="0">
                <a:solidFill>
                  <a:srgbClr val="007742"/>
                </a:solidFill>
              </a:rPr>
              <a:t>(ADD) </a:t>
            </a:r>
            <a:r>
              <a:rPr lang="en-US" sz="1200" b="0" i="0" u="none" strike="noStrike" dirty="0">
                <a:solidFill>
                  <a:srgbClr val="007742"/>
                </a:solidFill>
                <a:effectLst/>
              </a:rPr>
              <a:t>Bachelors of Arts/Science: Education, Early Childhood (EC)-3, or EC-6</a:t>
            </a:r>
            <a:r>
              <a:rPr lang="en-US" sz="1200" b="0" i="0" dirty="0">
                <a:solidFill>
                  <a:srgbClr val="007742"/>
                </a:solidFill>
                <a:effectLst/>
              </a:rPr>
              <a:t>​</a:t>
            </a:r>
          </a:p>
          <a:p>
            <a:pPr algn="l" rtl="0" fontAlgn="base"/>
            <a:r>
              <a:rPr lang="en-US" sz="1200" b="0" i="0" dirty="0">
                <a:solidFill>
                  <a:srgbClr val="4472C4"/>
                </a:solidFill>
                <a:effectLst/>
              </a:rPr>
              <a:t>​</a:t>
            </a:r>
            <a:endParaRPr lang="en-US" sz="1200" b="0" i="0" dirty="0">
              <a:solidFill>
                <a:srgbClr val="000000"/>
              </a:solidFill>
              <a:effectLst/>
            </a:endParaRPr>
          </a:p>
          <a:p>
            <a:pPr algn="l" rtl="0" fontAlgn="base"/>
            <a:r>
              <a:rPr lang="en-US" sz="1200" b="1" i="0" u="none" strike="noStrike" dirty="0">
                <a:solidFill>
                  <a:srgbClr val="000000"/>
                </a:solidFill>
                <a:effectLst/>
              </a:rPr>
              <a:t>Master’s, Doctoral, and Professional Degrees</a:t>
            </a:r>
            <a:r>
              <a:rPr lang="en-US" sz="1200" b="0" i="0" dirty="0">
                <a:solidFill>
                  <a:srgbClr val="000000"/>
                </a:solidFill>
                <a:effectLst/>
              </a:rPr>
              <a:t>​</a:t>
            </a:r>
          </a:p>
          <a:p>
            <a:pPr marL="171450" indent="-171450" algn="l" rtl="0" fontAlgn="base">
              <a:buFont typeface="Arial" panose="020B0604020202020204" pitchFamily="34" charset="0"/>
              <a:buChar char="•"/>
            </a:pPr>
            <a:r>
              <a:rPr lang="en-US" sz="1200" b="0" i="0" u="none" strike="noStrike" dirty="0">
                <a:solidFill>
                  <a:srgbClr val="000000"/>
                </a:solidFill>
                <a:effectLst/>
              </a:rPr>
              <a:t>Early Childhood Education and Teaching</a:t>
            </a:r>
            <a:r>
              <a:rPr lang="en-US" sz="1200" b="0" i="0" dirty="0">
                <a:solidFill>
                  <a:srgbClr val="000000"/>
                </a:solidFill>
                <a:effectLst/>
              </a:rPr>
              <a:t>​</a:t>
            </a:r>
          </a:p>
          <a:p>
            <a:pPr marL="171450" indent="-171450" algn="l" rtl="0" fontAlgn="base">
              <a:buSzPct val="150000"/>
              <a:buFont typeface="System Font Regular"/>
              <a:buChar char="﹢"/>
            </a:pPr>
            <a:r>
              <a:rPr lang="en-US" sz="1200" dirty="0">
                <a:solidFill>
                  <a:srgbClr val="007742"/>
                </a:solidFill>
              </a:rPr>
              <a:t>(ADD) </a:t>
            </a:r>
            <a:r>
              <a:rPr lang="en-US" sz="1200" b="0" i="0" u="none" strike="noStrike" dirty="0">
                <a:solidFill>
                  <a:srgbClr val="007742"/>
                </a:solidFill>
                <a:effectLst/>
              </a:rPr>
              <a:t>Educational Leadership and Administration</a:t>
            </a:r>
            <a:r>
              <a:rPr lang="en-US" sz="1200" b="0" i="0" dirty="0">
                <a:solidFill>
                  <a:srgbClr val="007742"/>
                </a:solidFill>
                <a:effectLst/>
              </a:rPr>
              <a:t>​</a:t>
            </a:r>
          </a:p>
          <a:p>
            <a:pPr marL="171450" indent="-171450" algn="l" rtl="0" fontAlgn="base">
              <a:buSzPct val="150000"/>
              <a:buFont typeface="System Font Regular"/>
              <a:buChar char="﹢"/>
            </a:pPr>
            <a:r>
              <a:rPr lang="en-US" sz="1200" dirty="0">
                <a:solidFill>
                  <a:srgbClr val="007742"/>
                </a:solidFill>
              </a:rPr>
              <a:t>(ADD) </a:t>
            </a:r>
            <a:r>
              <a:rPr lang="en-US" sz="1200" b="0" i="0" u="none" strike="noStrike" dirty="0">
                <a:solidFill>
                  <a:srgbClr val="007742"/>
                </a:solidFill>
                <a:effectLst/>
              </a:rPr>
              <a:t>Early Childhood Education</a:t>
            </a:r>
            <a:r>
              <a:rPr lang="en-US" sz="1200" b="0" i="0" dirty="0">
                <a:solidFill>
                  <a:srgbClr val="007742"/>
                </a:solidFill>
                <a:effectLst/>
              </a:rPr>
              <a:t>​</a:t>
            </a:r>
          </a:p>
          <a:p>
            <a:pPr marL="171450" indent="-171450" algn="l" rtl="0" fontAlgn="base">
              <a:buSzPct val="150000"/>
              <a:buFont typeface="System Font Regular"/>
              <a:buChar char="﹢"/>
            </a:pPr>
            <a:r>
              <a:rPr lang="en-US" sz="1200" dirty="0">
                <a:solidFill>
                  <a:srgbClr val="007742"/>
                </a:solidFill>
              </a:rPr>
              <a:t>(ADD) </a:t>
            </a:r>
            <a:r>
              <a:rPr lang="en-US" sz="1200" b="0" i="0" u="none" strike="noStrike" dirty="0">
                <a:solidFill>
                  <a:srgbClr val="007742"/>
                </a:solidFill>
                <a:effectLst/>
              </a:rPr>
              <a:t>Special Education, EC-12</a:t>
            </a:r>
            <a:r>
              <a:rPr lang="en-US" sz="1200" b="0" i="0" dirty="0">
                <a:solidFill>
                  <a:srgbClr val="007742"/>
                </a:solidFill>
                <a:effectLst/>
              </a:rPr>
              <a:t>​</a:t>
            </a:r>
          </a:p>
          <a:p>
            <a:pPr marL="171450" indent="-171450" algn="l" rtl="0" fontAlgn="base">
              <a:buSzPct val="150000"/>
              <a:buFont typeface="System Font Regular"/>
              <a:buChar char="﹢"/>
            </a:pPr>
            <a:r>
              <a:rPr lang="en-US" sz="1200" dirty="0">
                <a:solidFill>
                  <a:srgbClr val="007742"/>
                </a:solidFill>
              </a:rPr>
              <a:t>(ADD) </a:t>
            </a:r>
            <a:r>
              <a:rPr lang="en-US" sz="1200" b="0" i="0" u="none" strike="noStrike" dirty="0">
                <a:solidFill>
                  <a:srgbClr val="007742"/>
                </a:solidFill>
                <a:effectLst/>
              </a:rPr>
              <a:t>Child Development</a:t>
            </a:r>
            <a:r>
              <a:rPr lang="en-US" sz="1200" b="0" i="0" dirty="0">
                <a:solidFill>
                  <a:srgbClr val="007742"/>
                </a:solidFill>
                <a:effectLst/>
              </a:rPr>
              <a:t>​</a:t>
            </a:r>
          </a:p>
          <a:p>
            <a:pPr marL="171450" indent="-171450" algn="l" rtl="0" fontAlgn="base">
              <a:buSzPct val="150000"/>
              <a:buFont typeface="System Font Regular"/>
              <a:buChar char="﹢"/>
            </a:pPr>
            <a:r>
              <a:rPr lang="en-US" sz="1200" dirty="0">
                <a:solidFill>
                  <a:srgbClr val="007742"/>
                </a:solidFill>
              </a:rPr>
              <a:t>(ADD) </a:t>
            </a:r>
            <a:r>
              <a:rPr lang="en-US" sz="1200" b="0" i="0" u="none" strike="noStrike" dirty="0">
                <a:solidFill>
                  <a:srgbClr val="007742"/>
                </a:solidFill>
                <a:effectLst/>
              </a:rPr>
              <a:t>Speech Pathology</a:t>
            </a:r>
            <a:r>
              <a:rPr lang="en-US" sz="1200" b="0" i="0" dirty="0">
                <a:solidFill>
                  <a:srgbClr val="007742"/>
                </a:solidFill>
                <a:effectLst/>
              </a:rPr>
              <a:t>​</a:t>
            </a: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288486"/>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a:lnSpc>
                <a:spcPct val="100000"/>
              </a:lnSpc>
              <a:spcBef>
                <a:spcPts val="0"/>
              </a:spcBef>
              <a:buSzPct val="150000"/>
              <a:buFont typeface="System Font Regular"/>
              <a:buChar char="﹢"/>
              <a:defRPr/>
            </a:pPr>
            <a:r>
              <a:rPr lang="en-US" sz="1200" dirty="0">
                <a:solidFill>
                  <a:srgbClr val="007742"/>
                </a:solidFill>
                <a:latin typeface="Calibri" panose="020F0502020204030204" pitchFamily="34" charset="0"/>
                <a:cs typeface="Calibri" panose="020F0502020204030204" pitchFamily="34" charset="0"/>
              </a:rPr>
              <a:t>(ADD) AP </a:t>
            </a:r>
            <a:r>
              <a:rPr lang="en-US" sz="1200" i="0" dirty="0">
                <a:solidFill>
                  <a:srgbClr val="007742"/>
                </a:solidFill>
                <a:effectLst/>
                <a:latin typeface="Calibri" panose="020F0502020204030204" pitchFamily="34" charset="0"/>
                <a:cs typeface="Calibri" panose="020F0502020204030204" pitchFamily="34" charset="0"/>
              </a:rPr>
              <a:t>Psychology</a:t>
            </a:r>
            <a:endParaRPr lang="en-US" sz="1200" dirty="0">
              <a:solidFill>
                <a:srgbClr val="007742"/>
              </a:solidFill>
              <a:latin typeface="Calibri" panose="020F0502020204030204" pitchFamily="34" charset="0"/>
              <a:ea typeface="Calibri"/>
              <a:cs typeface="Calibri" panose="020F0502020204030204" pitchFamily="34" charset="0"/>
            </a:endParaRP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a:lnSpc>
                <a:spcPct val="100000"/>
              </a:lnSpc>
              <a:spcBef>
                <a:spcPts val="0"/>
              </a:spcBef>
              <a:buSzPct val="150000"/>
              <a:buFont typeface="System Font Regular"/>
              <a:buChar char="﹢"/>
              <a:defRPr/>
            </a:pPr>
            <a:r>
              <a:rPr lang="en-US" sz="1200" dirty="0">
                <a:solidFill>
                  <a:srgbClr val="007742"/>
                </a:solidFill>
                <a:latin typeface="Calibri" panose="020F0502020204030204" pitchFamily="34" charset="0"/>
              </a:rPr>
              <a:t>(ADD) IB </a:t>
            </a:r>
            <a:r>
              <a:rPr lang="en-US" sz="1200" i="0" dirty="0">
                <a:solidFill>
                  <a:srgbClr val="007742"/>
                </a:solidFill>
                <a:effectLst/>
                <a:latin typeface="Calibri" panose="020F0502020204030204" pitchFamily="34" charset="0"/>
              </a:rPr>
              <a:t>Psychology</a:t>
            </a:r>
            <a:endParaRPr lang="en-US" sz="1200" dirty="0">
              <a:solidFill>
                <a:srgbClr val="007742"/>
              </a:solidFill>
              <a:ea typeface="+mn-lt"/>
              <a:cs typeface="+mn-lt"/>
            </a:endParaRPr>
          </a:p>
        </p:txBody>
      </p:sp>
    </p:spTree>
    <p:extLst>
      <p:ext uri="{BB962C8B-B14F-4D97-AF65-F5344CB8AC3E}">
        <p14:creationId xmlns:p14="http://schemas.microsoft.com/office/powerpoint/2010/main" val="230280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0" y="974036"/>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1" i="0" u="none" strike="noStrike" kern="1200" cap="none" spc="0" normalizeH="0" baseline="0" noProof="0" dirty="0">
                <a:ln>
                  <a:noFill/>
                </a:ln>
                <a:solidFill>
                  <a:schemeClr val="tx1"/>
                </a:solidFill>
                <a:effectLst/>
                <a:uLnTx/>
                <a:uFillTx/>
                <a:latin typeface="Calibri"/>
                <a:ea typeface="Open Sans"/>
                <a:cs typeface="Open Sans"/>
              </a:rPr>
              <a:t>Teaching and Training</a:t>
            </a:r>
            <a:endParaRPr kumimoji="0" lang="en-US" sz="15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endParaRP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3" name="TextBox 2">
            <a:extLst>
              <a:ext uri="{FF2B5EF4-FFF2-40B4-BE49-F238E27FC236}">
                <a16:creationId xmlns:a16="http://schemas.microsoft.com/office/drawing/2014/main" id="{ECE98225-7F6D-9E38-FEF0-74F34BFE6FE6}"/>
              </a:ext>
            </a:extLst>
          </p:cNvPr>
          <p:cNvSpPr txBox="1"/>
          <p:nvPr/>
        </p:nvSpPr>
        <p:spPr>
          <a:xfrm>
            <a:off x="0" y="0"/>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Education and Training Career Cluster</a:t>
            </a:r>
          </a:p>
          <a:p>
            <a:pPr algn="ctr"/>
            <a:r>
              <a:rPr lang="en-US" sz="1100" dirty="0"/>
              <a:t>The Education and Training Career Cluster focuses on planning, managing, and providing education and training services and related learning support services. All parts of courses are designed to introduce learners to the various careers available within the Education and Training career cluster.</a:t>
            </a:r>
            <a:endParaRPr lang="en-US" sz="110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609591"/>
            <a:ext cx="7772400" cy="778675"/>
          </a:xfrm>
          <a:prstGeom prst="rect">
            <a:avLst/>
          </a:prstGeom>
          <a:solidFill>
            <a:srgbClr val="BAD4ED"/>
          </a:solidFill>
        </p:spPr>
        <p:txBody>
          <a:bodyPr wrap="square" lIns="100584" tIns="50292" rIns="100584" bIns="50292" rtlCol="0" anchor="t">
            <a:spAutoFit/>
          </a:bodyPr>
          <a:lstStyle/>
          <a:p>
            <a:r>
              <a:rPr lang="en-US" sz="1100" dirty="0"/>
              <a:t>The Teaching and Training program of study prepares CTE learners for careers related to teaching, instruction, and creation of instructional and enrichment materials. The program of study introduces CTE learners to a wide variety of student groups and their corresponding needs. It familiarizes them with the processes for developing curriculum, coordinating educational content, and coaching groups and individuals.</a:t>
            </a:r>
            <a:endParaRPr lang="en-US" sz="1100" dirty="0">
              <a:ea typeface="Calibri"/>
              <a:cs typeface="Calibri"/>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33948" y="2539983"/>
            <a:ext cx="3752252" cy="2684870"/>
          </a:xfrm>
        </p:spPr>
        <p:txBody>
          <a:bodyPr vert="horz" lIns="91440" tIns="45720" rIns="91440" bIns="45720" rtlCol="0" anchor="t">
            <a:noAutofit/>
          </a:bodyPr>
          <a:lstStyle/>
          <a:p>
            <a:pPr marL="0" indent="0" algn="l" rtl="0" fontAlgn="base">
              <a:buNone/>
            </a:pPr>
            <a:r>
              <a:rPr lang="en-US" sz="1200" b="1" i="0" dirty="0">
                <a:solidFill>
                  <a:srgbClr val="000000"/>
                </a:solidFill>
                <a:effectLst/>
                <a:latin typeface="Calibri" panose="020F0502020204030204" pitchFamily="34" charset="0"/>
                <a:cs typeface="Calibri" panose="020F0502020204030204" pitchFamily="34" charset="0"/>
              </a:rPr>
              <a:t>Secondary Courses for High School Credit</a:t>
            </a:r>
            <a:r>
              <a:rPr lang="en-US" sz="1200" b="0" i="0" dirty="0">
                <a:solidFill>
                  <a:srgbClr val="000000"/>
                </a:solidFill>
                <a:effectLst/>
                <a:latin typeface="Calibri" panose="020F0502020204030204" pitchFamily="34" charset="0"/>
                <a:cs typeface="Calibri" panose="020F0502020204030204" pitchFamily="34" charset="0"/>
              </a:rPr>
              <a:t>​</a:t>
            </a:r>
          </a:p>
          <a:p>
            <a:pPr marL="0" indent="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1 </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Principles of Education and Training </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Principles of Human Services </a:t>
            </a:r>
            <a:r>
              <a:rPr lang="en-US" sz="1100" b="0" i="0" dirty="0">
                <a:solidFill>
                  <a:srgbClr val="000000"/>
                </a:solidFill>
                <a:effectLst/>
                <a:latin typeface="Calibri" panose="020F0502020204030204" pitchFamily="34" charset="0"/>
                <a:cs typeface="Calibri" panose="020F0502020204030204" pitchFamily="34" charset="0"/>
              </a:rPr>
              <a:t>​</a:t>
            </a:r>
          </a:p>
          <a:p>
            <a:pPr marL="0" indent="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2</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Human Growth and Development</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Child Development</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Communication and Technology in Education</a:t>
            </a:r>
            <a:r>
              <a:rPr lang="en-US" sz="1100" b="0" i="0" dirty="0">
                <a:solidFill>
                  <a:srgbClr val="000000"/>
                </a:solidFill>
                <a:effectLst/>
                <a:latin typeface="Calibri" panose="020F0502020204030204" pitchFamily="34" charset="0"/>
                <a:cs typeface="Calibri" panose="020F0502020204030204" pitchFamily="34" charset="0"/>
              </a:rPr>
              <a:t>​</a:t>
            </a:r>
          </a:p>
          <a:p>
            <a:pPr marL="0" indent="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3 </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Instructional Practices</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Teaching Strategies for Special Populations</a:t>
            </a:r>
            <a:endParaRPr lang="en-US" sz="1100" b="0" i="0" dirty="0">
              <a:solidFill>
                <a:srgbClr val="000000"/>
              </a:solidFill>
              <a:effectLst/>
              <a:latin typeface="Calibri" panose="020F0502020204030204" pitchFamily="34" charset="0"/>
              <a:cs typeface="Calibri" panose="020F0502020204030204" pitchFamily="34" charset="0"/>
            </a:endParaRPr>
          </a:p>
          <a:p>
            <a:pPr marL="0" indent="0" fontAlgn="base">
              <a:lnSpc>
                <a:spcPct val="100000"/>
              </a:lnSpc>
              <a:spcBef>
                <a:spcPts val="0"/>
              </a:spcBef>
              <a:buNone/>
            </a:pPr>
            <a:r>
              <a:rPr lang="en-US" sz="1100" b="1" i="0" u="none" strike="noStrike" dirty="0">
                <a:solidFill>
                  <a:srgbClr val="000000"/>
                </a:solidFill>
                <a:effectLst/>
                <a:latin typeface="Calibri" panose="020F0502020204030204" pitchFamily="34" charset="0"/>
                <a:cs typeface="Calibri" panose="020F0502020204030204" pitchFamily="34" charset="0"/>
              </a:rPr>
              <a:t>Level 4</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Practicum in Education and Training</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Project Based Research </a:t>
            </a:r>
            <a:r>
              <a:rPr lang="en-US" sz="1100" b="0" i="0" dirty="0">
                <a:solidFill>
                  <a:srgbClr val="000000"/>
                </a:solidFill>
                <a:effectLst/>
                <a:latin typeface="Calibri" panose="020F0502020204030204" pitchFamily="34" charset="0"/>
                <a:cs typeface="Calibri" panose="020F0502020204030204" pitchFamily="34" charset="0"/>
              </a:rPr>
              <a:t>​</a:t>
            </a:r>
          </a:p>
          <a:p>
            <a:pPr fontAlgn="base">
              <a:lnSpc>
                <a:spcPct val="100000"/>
              </a:lnSpc>
              <a:spcBef>
                <a:spcPts val="0"/>
              </a:spcBef>
            </a:pPr>
            <a:r>
              <a:rPr lang="en-US" sz="1100" b="0" i="0" u="none" strike="noStrike" dirty="0">
                <a:solidFill>
                  <a:srgbClr val="000000"/>
                </a:solidFill>
                <a:effectLst/>
                <a:latin typeface="Calibri" panose="020F0502020204030204" pitchFamily="34" charset="0"/>
                <a:cs typeface="Calibri" panose="020F0502020204030204" pitchFamily="34" charset="0"/>
              </a:rPr>
              <a:t>Career Preparation I</a:t>
            </a:r>
            <a:endParaRPr lang="en-US" sz="1100" b="0" i="0" dirty="0">
              <a:solidFill>
                <a:srgbClr val="000000"/>
              </a:solidFill>
              <a:effectLst/>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699372" y="2718833"/>
            <a:ext cx="3939080" cy="2140246"/>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algn="l" rtl="0" fontAlgn="base">
              <a:lnSpc>
                <a:spcPct val="100000"/>
              </a:lnSpc>
              <a:spcBef>
                <a:spcPts val="0"/>
              </a:spcBef>
              <a:buSzPct val="15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i="0" u="none" strike="noStrike" dirty="0">
                <a:solidFill>
                  <a:srgbClr val="007742"/>
                </a:solidFill>
                <a:effectLst/>
                <a:latin typeface="Calibri" panose="020F0502020204030204" pitchFamily="34" charset="0"/>
                <a:cs typeface="Calibri" panose="020F0502020204030204" pitchFamily="34" charset="0"/>
              </a:rPr>
              <a:t>AP Psychology</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SzPct val="15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i="0" u="none" strike="noStrike" dirty="0">
                <a:solidFill>
                  <a:srgbClr val="007742"/>
                </a:solidFill>
                <a:effectLst/>
                <a:latin typeface="Calibri" panose="020F0502020204030204" pitchFamily="34" charset="0"/>
                <a:cs typeface="Calibri" panose="020F0502020204030204" pitchFamily="34" charset="0"/>
              </a:rPr>
              <a:t>AP Research (To combine with Practicum)</a:t>
            </a:r>
            <a:r>
              <a:rPr lang="en-US" sz="1100" i="0" dirty="0">
                <a:solidFill>
                  <a:srgbClr val="007742"/>
                </a:solidFill>
                <a:effectLst/>
                <a:latin typeface="Calibri" panose="020F0502020204030204" pitchFamily="34" charset="0"/>
                <a:cs typeface="Calibri" panose="020F0502020204030204" pitchFamily="34" charset="0"/>
              </a:rPr>
              <a:t>​</a:t>
            </a:r>
          </a:p>
          <a:p>
            <a:pPr algn="l" rtl="0" fontAlgn="base">
              <a:lnSpc>
                <a:spcPct val="100000"/>
              </a:lnSpc>
              <a:spcBef>
                <a:spcPts val="0"/>
              </a:spcBef>
              <a:buSzPct val="15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i="0" u="none" strike="noStrike" dirty="0">
                <a:solidFill>
                  <a:srgbClr val="007742"/>
                </a:solidFill>
                <a:effectLst/>
                <a:latin typeface="Calibri" panose="020F0502020204030204" pitchFamily="34" charset="0"/>
                <a:cs typeface="Calibri" panose="020F0502020204030204" pitchFamily="34" charset="0"/>
              </a:rPr>
              <a:t>AP Seminar (To combine with Practicum)</a:t>
            </a:r>
            <a:r>
              <a:rPr lang="en-US" sz="1100" i="0" dirty="0">
                <a:solidFill>
                  <a:srgbClr val="007742"/>
                </a:solidFill>
                <a:effectLst/>
                <a:latin typeface="Calibri" panose="020F0502020204030204" pitchFamily="34" charset="0"/>
                <a:cs typeface="Calibri" panose="020F0502020204030204" pitchFamily="34" charset="0"/>
              </a:rPr>
              <a:t>​</a:t>
            </a:r>
            <a:endParaRPr lang="en-US" sz="1100" dirty="0">
              <a:solidFill>
                <a:srgbClr val="007742"/>
              </a:solidFill>
              <a:latin typeface="Calibri" panose="020F0502020204030204" pitchFamily="34" charset="0"/>
              <a:ea typeface="Calibri"/>
              <a:cs typeface="Calibri" panose="020F0502020204030204" pitchFamily="34" charset="0"/>
            </a:endParaRPr>
          </a:p>
          <a:p>
            <a:pPr marL="0" indent="0">
              <a:lnSpc>
                <a:spcPct val="100000"/>
              </a:lnSpc>
              <a:spcBef>
                <a:spcPts val="0"/>
              </a:spcBef>
              <a:buNone/>
            </a:pP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a:lnSpc>
                <a:spcPct val="100000"/>
              </a:lnSpc>
              <a:spcBef>
                <a:spcPts val="0"/>
              </a:spcBef>
              <a:buSzPct val="150000"/>
              <a:buFont typeface="System Font Regular"/>
              <a:buChar char="﹢"/>
              <a:defRPr/>
            </a:pPr>
            <a:r>
              <a:rPr lang="en-US" sz="1100" dirty="0">
                <a:solidFill>
                  <a:srgbClr val="007742"/>
                </a:solidFill>
                <a:ea typeface="+mn-lt"/>
                <a:cs typeface="+mn-lt"/>
              </a:rPr>
              <a:t>(ADD) AP Psychology</a:t>
            </a:r>
          </a:p>
          <a:p>
            <a:pPr>
              <a:lnSpc>
                <a:spcPct val="100000"/>
              </a:lnSpc>
              <a:spcBef>
                <a:spcPts val="0"/>
              </a:spcBef>
              <a:buSzPct val="150000"/>
              <a:buFont typeface="System Font Regular"/>
              <a:buChar char="﹢"/>
              <a:defRPr/>
            </a:pPr>
            <a:r>
              <a:rPr lang="en-US" sz="1100" dirty="0">
                <a:solidFill>
                  <a:srgbClr val="007742"/>
                </a:solidFill>
                <a:ea typeface="+mn-lt"/>
                <a:cs typeface="+mn-lt"/>
              </a:rPr>
              <a:t>(ADD) Sports Exercise and Health Science</a:t>
            </a:r>
          </a:p>
        </p:txBody>
      </p:sp>
      <p:sp>
        <p:nvSpPr>
          <p:cNvPr id="19" name="TextBox 18">
            <a:extLst>
              <a:ext uri="{FF2B5EF4-FFF2-40B4-BE49-F238E27FC236}">
                <a16:creationId xmlns:a16="http://schemas.microsoft.com/office/drawing/2014/main" id="{80E4C2F3-E701-BD46-E6B9-FDCD0B320B21}"/>
              </a:ext>
            </a:extLst>
          </p:cNvPr>
          <p:cNvSpPr txBox="1"/>
          <p:nvPr/>
        </p:nvSpPr>
        <p:spPr>
          <a:xfrm>
            <a:off x="133948" y="5224853"/>
            <a:ext cx="3565424" cy="3223956"/>
          </a:xfrm>
          <a:prstGeom prst="rect">
            <a:avLst/>
          </a:prstGeom>
          <a:noFill/>
        </p:spPr>
        <p:txBody>
          <a:bodyPr wrap="square" lIns="100584" tIns="50292" rIns="100584" bIns="50292" rtlCol="0" anchor="t">
            <a:noAutofit/>
          </a:bodyPr>
          <a:lstStyle/>
          <a:p>
            <a:r>
              <a:rPr lang="en-US" sz="1200" b="1" dirty="0">
                <a:ea typeface="Calibri"/>
                <a:cs typeface="Times New Roman"/>
              </a:rPr>
              <a:t>Postsecondary Opportunities</a:t>
            </a:r>
          </a:p>
          <a:p>
            <a:r>
              <a:rPr lang="en-US" sz="1100" b="1" dirty="0">
                <a:ea typeface="Calibri"/>
                <a:cs typeface="Times New Roman"/>
              </a:rPr>
              <a:t>Associate Degrees</a:t>
            </a:r>
          </a:p>
          <a:p>
            <a:pPr marL="188595" indent="-188595">
              <a:buSzPct val="150000"/>
              <a:buFont typeface="System Font Regular"/>
              <a:buChar char="﹢"/>
            </a:pPr>
            <a:r>
              <a:rPr lang="en-US" sz="1100" dirty="0">
                <a:solidFill>
                  <a:srgbClr val="007742"/>
                </a:solidFill>
                <a:ea typeface="+mn-lt"/>
                <a:cs typeface="+mn-lt"/>
              </a:rPr>
              <a:t>(ADD) Associates of Arts in Teaching</a:t>
            </a:r>
          </a:p>
          <a:p>
            <a:endParaRPr lang="en-US" sz="1100" dirty="0">
              <a:ea typeface="Calibri" panose="020F0502020204030204" pitchFamily="34" charset="0"/>
              <a:cs typeface="Calibri"/>
            </a:endParaRPr>
          </a:p>
          <a:p>
            <a:r>
              <a:rPr lang="en-US" sz="1100" b="1" dirty="0">
                <a:ea typeface="Calibri"/>
                <a:cs typeface="Times New Roman"/>
              </a:rPr>
              <a:t>Bachelor’s Degrees</a:t>
            </a:r>
            <a:endParaRPr lang="en-US" sz="1100" dirty="0">
              <a:solidFill>
                <a:srgbClr val="0D6CB9"/>
              </a:solidFill>
              <a:ea typeface="Calibri"/>
              <a:cs typeface="Times New Roman"/>
            </a:endParaRPr>
          </a:p>
          <a:p>
            <a:pPr marL="171450" indent="-171450" algn="l" rtl="0" fontAlgn="base">
              <a:buSzPct val="150000"/>
              <a:buFont typeface="System Font Regular"/>
              <a:buChar char="﹢"/>
            </a:pPr>
            <a:r>
              <a:rPr lang="en-US" sz="1100" b="0" i="0" u="none" strike="noStrike" dirty="0">
                <a:solidFill>
                  <a:srgbClr val="007742"/>
                </a:solidFill>
                <a:effectLst/>
                <a:latin typeface="Calibri" panose="020F0502020204030204" pitchFamily="34" charset="0"/>
              </a:rPr>
              <a:t>(ADD) Bachelor of Science in Interdisciplinary Studies (Early Childhood and ESL) ESL Education</a:t>
            </a:r>
            <a:r>
              <a:rPr lang="en-US" sz="1100" b="0" i="0" dirty="0">
                <a:solidFill>
                  <a:srgbClr val="007742"/>
                </a:solidFill>
                <a:effectLst/>
                <a:latin typeface="Calibri" panose="020F0502020204030204" pitchFamily="34" charset="0"/>
              </a:rPr>
              <a:t>​</a:t>
            </a:r>
            <a:endParaRPr lang="en-US" sz="1100" b="0" i="0" dirty="0">
              <a:solidFill>
                <a:srgbClr val="007742"/>
              </a:solidFill>
              <a:effectLst/>
              <a:latin typeface="Arial" panose="020B0604020202020204" pitchFamily="34" charset="0"/>
            </a:endParaRP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Education</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Arial" panose="020B0604020202020204" pitchFamily="34" charset="0"/>
            </a:endParaRP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Special Education</a:t>
            </a:r>
            <a:r>
              <a:rPr lang="en-US" sz="1100" b="0" i="0" dirty="0">
                <a:solidFill>
                  <a:srgbClr val="000000"/>
                </a:solidFill>
                <a:effectLst/>
                <a:latin typeface="Calibri" panose="020F0502020204030204" pitchFamily="34" charset="0"/>
              </a:rPr>
              <a:t>​</a:t>
            </a:r>
            <a:endParaRPr lang="en-US" sz="1100" b="0" i="0" dirty="0">
              <a:solidFill>
                <a:srgbClr val="000000"/>
              </a:solidFill>
              <a:effectLst/>
              <a:latin typeface="Arial" panose="020B0604020202020204" pitchFamily="34" charset="0"/>
            </a:endParaRP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rPr>
              <a:t>Health and Physical Education/Fitness</a:t>
            </a:r>
            <a:r>
              <a:rPr lang="en-US" sz="1100" b="0" i="0" dirty="0">
                <a:solidFill>
                  <a:srgbClr val="000000"/>
                </a:solidFill>
                <a:effectLst/>
                <a:latin typeface="Calibri" panose="020F0502020204030204" pitchFamily="34" charset="0"/>
              </a:rPr>
              <a:t>​</a:t>
            </a:r>
            <a:endParaRPr lang="en-US" sz="1100" dirty="0">
              <a:solidFill>
                <a:srgbClr val="000000"/>
              </a:solidFill>
              <a:ea typeface="Calibri"/>
              <a:cs typeface="Calibri"/>
            </a:endParaRPr>
          </a:p>
          <a:p>
            <a:endParaRPr lang="en-US" sz="1100" dirty="0">
              <a:solidFill>
                <a:srgbClr val="0D6CB9"/>
              </a:solidFill>
              <a:ea typeface="Calibri" panose="020F0502020204030204" pitchFamily="34" charset="0"/>
              <a:cs typeface="Times New Roman" panose="02020603050405020304" pitchFamily="18" charset="0"/>
            </a:endParaRPr>
          </a:p>
          <a:p>
            <a:r>
              <a:rPr lang="en-US" sz="1100" b="1" dirty="0">
                <a:ea typeface="Calibri"/>
                <a:cs typeface="Times New Roman"/>
              </a:rPr>
              <a:t>Master’s, Doctoral, and Professional Degrees</a:t>
            </a:r>
          </a:p>
          <a:p>
            <a:pPr marL="171450" indent="-171450" algn="l" rtl="0" fontAlgn="base">
              <a:buFont typeface="Arial" panose="020B0604020202020204" pitchFamily="34" charset="0"/>
              <a:buChar char="•"/>
            </a:pPr>
            <a:r>
              <a:rPr lang="en-US" sz="1100" b="0" i="0" u="none" strike="noStrike" dirty="0">
                <a:solidFill>
                  <a:srgbClr val="000000"/>
                </a:solidFill>
                <a:effectLst/>
                <a:latin typeface="Calibri" panose="020F0502020204030204" pitchFamily="34" charset="0"/>
                <a:cs typeface="Calibri" panose="020F0502020204030204" pitchFamily="34" charset="0"/>
              </a:rPr>
              <a:t>Educational Leadership and Administration</a:t>
            </a:r>
            <a:r>
              <a:rPr lang="en-US" sz="1100" b="0" i="0" dirty="0">
                <a:solidFill>
                  <a:srgbClr val="000000"/>
                </a:solidFill>
                <a:effectLst/>
                <a:latin typeface="Calibri" panose="020F0502020204030204" pitchFamily="34" charset="0"/>
                <a:cs typeface="Calibri" panose="020F0502020204030204" pitchFamily="34" charset="0"/>
              </a:rPr>
              <a:t>​</a:t>
            </a:r>
          </a:p>
          <a:p>
            <a:pPr marL="171450" indent="-171450" algn="l" rtl="0" fontAlgn="base">
              <a:buSzPct val="15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Special Education</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SzPct val="15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Education Technology</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SzPct val="15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Counseling</a:t>
            </a:r>
            <a:r>
              <a:rPr lang="en-US" sz="1100" b="0" i="0" dirty="0">
                <a:solidFill>
                  <a:srgbClr val="007742"/>
                </a:solidFill>
                <a:effectLst/>
                <a:latin typeface="Calibri" panose="020F0502020204030204" pitchFamily="34" charset="0"/>
                <a:cs typeface="Calibri" panose="020F0502020204030204" pitchFamily="34" charset="0"/>
              </a:rPr>
              <a:t>​</a:t>
            </a:r>
          </a:p>
          <a:p>
            <a:pPr marL="171450" indent="-171450" algn="l" rtl="0" fontAlgn="base">
              <a:buSzPct val="150000"/>
              <a:buFont typeface="System Font Regular"/>
              <a:buChar char="﹢"/>
            </a:pPr>
            <a:r>
              <a:rPr lang="en-US" sz="1100" dirty="0">
                <a:solidFill>
                  <a:srgbClr val="007742"/>
                </a:solidFill>
                <a:latin typeface="Calibri" panose="020F0502020204030204" pitchFamily="34" charset="0"/>
                <a:cs typeface="Calibri" panose="020F0502020204030204" pitchFamily="34" charset="0"/>
              </a:rPr>
              <a:t>(ADD) </a:t>
            </a:r>
            <a:r>
              <a:rPr lang="en-US" sz="1100" b="0" i="0" u="none" strike="noStrike" dirty="0">
                <a:solidFill>
                  <a:srgbClr val="007742"/>
                </a:solidFill>
                <a:effectLst/>
                <a:latin typeface="Calibri" panose="020F0502020204030204" pitchFamily="34" charset="0"/>
                <a:cs typeface="Calibri" panose="020F0502020204030204" pitchFamily="34" charset="0"/>
              </a:rPr>
              <a:t>Reading and Literacy</a:t>
            </a:r>
            <a:endParaRPr lang="en-US" sz="1100" b="0" i="0" dirty="0">
              <a:solidFill>
                <a:srgbClr val="007742"/>
              </a:solidFill>
              <a:effectLst/>
              <a:latin typeface="Calibri" panose="020F0502020204030204" pitchFamily="34" charset="0"/>
              <a:cs typeface="Calibri" panose="020F0502020204030204" pitchFamily="34" charset="0"/>
            </a:endParaRPr>
          </a:p>
          <a:p>
            <a:pPr marL="188595" indent="-188595">
              <a:buFont typeface="Arial"/>
              <a:buChar char="•"/>
            </a:pPr>
            <a:endParaRPr lang="en-US" sz="1100" dirty="0">
              <a:solidFill>
                <a:srgbClr val="000000"/>
              </a:solidFill>
              <a:ea typeface="Calibri"/>
              <a:cs typeface="Calibri"/>
            </a:endParaRPr>
          </a:p>
        </p:txBody>
      </p:sp>
    </p:spTree>
    <p:extLst>
      <p:ext uri="{BB962C8B-B14F-4D97-AF65-F5344CB8AC3E}">
        <p14:creationId xmlns:p14="http://schemas.microsoft.com/office/powerpoint/2010/main" val="7344640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DE8596547E9BC4F94748751414797BE" ma:contentTypeVersion="17" ma:contentTypeDescription="Create a new document." ma:contentTypeScope="" ma:versionID="e8484c6bfc69710d047ac748fbc6d3b1">
  <xsd:schema xmlns:xsd="http://www.w3.org/2001/XMLSchema" xmlns:xs="http://www.w3.org/2001/XMLSchema" xmlns:p="http://schemas.microsoft.com/office/2006/metadata/properties" xmlns:ns2="bd0f0e78-d8ed-4ed9-b8ae-5c997e9b0c01" xmlns:ns3="1789a020-f992-44c4-9a54-0ef628cee430" targetNamespace="http://schemas.microsoft.com/office/2006/metadata/properties" ma:root="true" ma:fieldsID="c544ae2f38f6045e31a459f0c06c0e3d" ns2:_="" ns3:_="">
    <xsd:import namespace="bd0f0e78-d8ed-4ed9-b8ae-5c997e9b0c01"/>
    <xsd:import namespace="1789a020-f992-44c4-9a54-0ef628cee4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IDNumbe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0f0e78-d8ed-4ed9-b8ae-5c997e9b0c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b7a77b5-e59d-49f3-97a2-3dde868dbe2d" ma:termSetId="09814cd3-568e-fe90-9814-8d621ff8fb84" ma:anchorId="fba54fb3-c3e1-fe81-a776-ca4b69148c4d" ma:open="true" ma:isKeyword="false">
      <xsd:complexType>
        <xsd:sequence>
          <xsd:element ref="pc:Terms" minOccurs="0" maxOccurs="1"/>
        </xsd:sequence>
      </xsd:complexType>
    </xsd:element>
    <xsd:element name="IDNumber" ma:index="20" nillable="true" ma:displayName="ID Number" ma:format="Dropdown" ma:internalName="IDNumber" ma:percentage="FALSE">
      <xsd:simpleType>
        <xsd:restriction base="dms:Number"/>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89a020-f992-44c4-9a54-0ef628cee43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9341590-8762-4345-a21a-9dcbbb9e6408}" ma:internalName="TaxCatchAll" ma:showField="CatchAllData" ma:web="1789a020-f992-44c4-9a54-0ef628cee430">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789a020-f992-44c4-9a54-0ef628cee430">
      <UserInfo>
        <DisplayName/>
        <AccountId xsi:nil="true"/>
        <AccountType/>
      </UserInfo>
    </SharedWithUsers>
    <MediaLengthInSeconds xmlns="bd0f0e78-d8ed-4ed9-b8ae-5c997e9b0c01" xsi:nil="true"/>
    <TaxCatchAll xmlns="1789a020-f992-44c4-9a54-0ef628cee430" xsi:nil="true"/>
    <lcf76f155ced4ddcb4097134ff3c332f xmlns="bd0f0e78-d8ed-4ed9-b8ae-5c997e9b0c01">
      <Terms xmlns="http://schemas.microsoft.com/office/infopath/2007/PartnerControls"/>
    </lcf76f155ced4ddcb4097134ff3c332f>
    <IDNumber xmlns="bd0f0e78-d8ed-4ed9-b8ae-5c997e9b0c01" xsi:nil="true"/>
  </documentManagement>
</p:properties>
</file>

<file path=customXml/itemProps1.xml><?xml version="1.0" encoding="utf-8"?>
<ds:datastoreItem xmlns:ds="http://schemas.openxmlformats.org/officeDocument/2006/customXml" ds:itemID="{35632C6A-1B59-4526-B229-B3B052305776}">
  <ds:schemaRefs>
    <ds:schemaRef ds:uri="1789a020-f992-44c4-9a54-0ef628cee430"/>
    <ds:schemaRef ds:uri="bd0f0e78-d8ed-4ed9-b8ae-5c997e9b0c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EDDD3BB-CD05-447B-97E3-2D73FE03DCF9}">
  <ds:schemaRefs>
    <ds:schemaRef ds:uri="http://schemas.microsoft.com/sharepoint/v3/contenttype/forms"/>
  </ds:schemaRefs>
</ds:datastoreItem>
</file>

<file path=customXml/itemProps3.xml><?xml version="1.0" encoding="utf-8"?>
<ds:datastoreItem xmlns:ds="http://schemas.openxmlformats.org/officeDocument/2006/customXml" ds:itemID="{E4F35E4F-FAA8-4FAD-8822-AADB56DCD390}">
  <ds:schemaRefs>
    <ds:schemaRef ds:uri="bd0f0e78-d8ed-4ed9-b8ae-5c997e9b0c01"/>
    <ds:schemaRef ds:uri="http://schemas.microsoft.com/office/infopath/2007/PartnerControls"/>
    <ds:schemaRef ds:uri="http://purl.org/dc/terms/"/>
    <ds:schemaRef ds:uri="http://schemas.microsoft.com/office/2006/metadata/properties"/>
    <ds:schemaRef ds:uri="1789a020-f992-44c4-9a54-0ef628cee430"/>
    <ds:schemaRef ds:uri="http://schemas.microsoft.com/office/2006/documentManagement/types"/>
    <ds:schemaRef ds:uri="http://purl.org/dc/elements/1.1/"/>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61</TotalTime>
  <Words>802</Words>
  <Application>Microsoft Office PowerPoint</Application>
  <PresentationFormat>Custom</PresentationFormat>
  <Paragraphs>110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System Font Regular</vt:lpstr>
      <vt:lpstr>Office Theme</vt:lpstr>
      <vt:lpstr>Cover Page</vt:lpstr>
      <vt:lpstr>Early Learning Statewide Program of Study</vt:lpstr>
      <vt:lpstr>Teaching and Training Statewide Program of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Food, and Natural Resources</dc:title>
  <dc:creator>Hudson, Les</dc:creator>
  <cp:lastModifiedBy>Jennifer Bullock</cp:lastModifiedBy>
  <cp:revision>13</cp:revision>
  <cp:lastPrinted>2023-05-31T19:12:15Z</cp:lastPrinted>
  <dcterms:created xsi:type="dcterms:W3CDTF">2023-02-22T18:17:43Z</dcterms:created>
  <dcterms:modified xsi:type="dcterms:W3CDTF">2023-07-10T13:32:06Z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0x0101004DE8596547E9BC4F94748751414797BE</vt:lpwstr>
  </property>
  <property fmtid="{D5CDD505-2E9C-101B-9397-08002B2CF9AE}" pid="3" name="Order">
    <vt:r8>171500</vt:r8>
  </property>
  <property fmtid="{D5CDD505-2E9C-101B-9397-08002B2CF9AE}" pid="4" name="xd_Signature">
    <vt:bool>false</vt:bool>
  </property>
  <property fmtid="{D5CDD505-2E9C-101B-9397-08002B2CF9AE}" pid="5" name="xd_ProgID">
    <vt:lpwstr/>
  </property>
  <property fmtid="{D5CDD505-2E9C-101B-9397-08002B2CF9AE}" pid="6" name="Notestoopendocs">
    <vt:lpwstr>PDFS may need to be downloaded, won't open in browser format</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MediaServiceImageTags">
    <vt:lpwstr/>
  </property>
</Properties>
</file>