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303" r:id="rId5"/>
    <p:sldId id="294" r:id="rId6"/>
    <p:sldId id="304" r:id="rId7"/>
    <p:sldId id="306" r:id="rId8"/>
    <p:sldId id="307" r:id="rId9"/>
    <p:sldId id="305"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0432FF"/>
    <a:srgbClr val="7030A0"/>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554841-6B33-4CFE-AA7B-D75D620E7308}" v="32" dt="2023-07-11T14:40:28.319"/>
    <p1510:client id="{3410104A-1509-43CA-826F-F50DB70BA586}" v="1" dt="2023-07-10T18:14:08.876"/>
    <p1510:client id="{8EF07803-DF3C-4B5B-A51E-334B04672A05}" v="94" dt="2023-07-10T19:38:29.932"/>
    <p1510:client id="{9D01B510-778F-408F-B92B-DD66C9ADD2F7}" v="23" dt="2023-07-10T17:52:16.513"/>
    <p1510:client id="{E4703E9E-8700-4D97-8062-0BB43F9CC5F5}" v="19" dt="2023-07-10T18:09:05.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69" d="100"/>
          <a:sy n="69" d="100"/>
        </p:scale>
        <p:origin x="200" y="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bmf-business-management_0.pdf" TargetMode="External"/><Relationship Id="rId2" Type="http://schemas.openxmlformats.org/officeDocument/2006/relationships/hyperlink" Target="https://tea.texas.gov/system/files/bmf-accounting-and-financial-services_0.pdf"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ea.texas.gov/system/files/bmf-marketing-and-sales_0.pdf" TargetMode="External"/><Relationship Id="rId4" Type="http://schemas.openxmlformats.org/officeDocument/2006/relationships/hyperlink" Target="https://tea.texas.gov/system/files/bmf-entrepreneurship_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3559088068"/>
              </p:ext>
            </p:extLst>
          </p:nvPr>
        </p:nvGraphicFramePr>
        <p:xfrm>
          <a:off x="830262" y="1991551"/>
          <a:ext cx="6111875" cy="126911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Business, Marketing and Finance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sz="1200"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sz="1200" noProof="0" dirty="0">
                        <a:solidFill>
                          <a:srgbClr val="000000"/>
                        </a:solidFill>
                        <a:latin typeface="Calibri"/>
                      </a:endParaRPr>
                    </a:p>
                    <a:p>
                      <a:pPr marL="0" marR="0" lvl="0" algn="l">
                        <a:spcBef>
                          <a:spcPts val="0"/>
                        </a:spcBef>
                        <a:spcAft>
                          <a:spcPts val="0"/>
                        </a:spcAft>
                        <a:buNone/>
                      </a:pPr>
                      <a:endParaRPr lang="en-US" sz="1100" b="0" i="0" u="none" strike="noStrike"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1681548913"/>
              </p:ext>
            </p:extLst>
          </p:nvPr>
        </p:nvGraphicFramePr>
        <p:xfrm>
          <a:off x="830262" y="3304461"/>
          <a:ext cx="6113463" cy="2016098"/>
        </p:xfrm>
        <a:graphic>
          <a:graphicData uri="http://schemas.openxmlformats.org/drawingml/2006/table">
            <a:tbl>
              <a:tblPr firstRow="1" firstCol="1">
                <a:tableStyleId>{5C22544A-7EE6-4342-B048-85BDC9FD1C3A}</a:tableStyleId>
              </a:tblPr>
              <a:tblGrid>
                <a:gridCol w="2596261">
                  <a:extLst>
                    <a:ext uri="{9D8B030D-6E8A-4147-A177-3AD203B41FA5}">
                      <a16:colId xmlns:a16="http://schemas.microsoft.com/office/drawing/2014/main" val="2531653642"/>
                    </a:ext>
                  </a:extLst>
                </a:gridCol>
                <a:gridCol w="3517202">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solidFill>
                          <a:effectLst/>
                          <a:hlinkClick r:id="rId2">
                            <a:extLst>
                              <a:ext uri="{A12FA001-AC4F-418D-AE19-62706E023703}">
                                <ahyp:hlinkClr xmlns:ahyp="http://schemas.microsoft.com/office/drawing/2018/hyperlinkcolor" val="tx"/>
                              </a:ext>
                            </a:extLst>
                          </a:hlinkClick>
                        </a:rPr>
                        <a:t>Accounting and Financial Services</a:t>
                      </a:r>
                      <a:endParaRPr lang="en-US" sz="1200"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 </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b="1" u="sng" kern="100" dirty="0">
                          <a:solidFill>
                            <a:schemeClr val="tx1"/>
                          </a:solidFill>
                          <a:effectLst/>
                          <a:hlinkClick r:id="rId3">
                            <a:extLst>
                              <a:ext uri="{A12FA001-AC4F-418D-AE19-62706E023703}">
                                <ahyp:hlinkClr xmlns:ahyp="http://schemas.microsoft.com/office/drawing/2018/hyperlinkcolor" val="tx"/>
                              </a:ext>
                            </a:extLst>
                          </a:hlinkClick>
                        </a:rPr>
                        <a:t>Business Management </a:t>
                      </a:r>
                      <a:endParaRPr lang="en-US" sz="1200" b="1"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Entrepreneurship</a:t>
                      </a:r>
                      <a:endParaRPr kumimoji="0" lang="en-US" sz="1200" b="1" i="0" u="none" strike="noStrike" kern="100" cap="none" spc="0" normalizeH="0" baseline="0" noProof="0" dirty="0">
                        <a:ln>
                          <a:noFill/>
                        </a:ln>
                        <a:solidFill>
                          <a:schemeClr val="tx1"/>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solidFill>
                          <a:effectLst/>
                          <a:uLnTx/>
                          <a:uFillTx/>
                          <a:latin typeface="Calibri" panose="020F0502020204030204"/>
                          <a:ea typeface="+mn-ea"/>
                          <a:cs typeface="+mn-cs"/>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r>
                        <a:rPr lang="en-US" sz="1200" kern="100" dirty="0">
                          <a:solidFill>
                            <a:schemeClr val="tx1"/>
                          </a:solidFill>
                          <a:effectLst/>
                          <a:hlinkClick r:id="rId5">
                            <a:extLst>
                              <a:ext uri="{A12FA001-AC4F-418D-AE19-62706E023703}">
                                <ahyp:hlinkClr xmlns:ahyp="http://schemas.microsoft.com/office/drawing/2018/hyperlinkcolor" val="tx"/>
                              </a:ext>
                            </a:extLst>
                          </a:hlinkClick>
                        </a:rPr>
                        <a:t>Marketing and Sales</a:t>
                      </a:r>
                      <a:endParaRPr lang="en-US" sz="1200"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r>
                        <a:rPr lang="en-US" sz="1200" u="sng" kern="100" dirty="0">
                          <a:solidFill>
                            <a:schemeClr val="tx1"/>
                          </a:solidFill>
                          <a:effectLst/>
                        </a:rPr>
                        <a:t>Real Estate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432FF"/>
                          </a:solidFill>
                          <a:effectLst/>
                        </a:rPr>
                        <a:t>(UPDATE) Proposed Statewide Program of Study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208760"/>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830262" y="5425000"/>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5644" y="745963"/>
            <a:ext cx="7772400" cy="636747"/>
          </a:xfrm>
          <a:prstGeom prst="rect">
            <a:avLst/>
          </a:prstGeom>
          <a:solidFill>
            <a:schemeClr val="accent5">
              <a:lumMod val="40000"/>
              <a:lumOff val="60000"/>
            </a:schemeClr>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Accounting and Financial Services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760721"/>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Business, Marketing, and Finance Career Cluster</a:t>
            </a:r>
          </a:p>
          <a:p>
            <a:r>
              <a:rPr lang="en-US" sz="950" dirty="0">
                <a:ea typeface="Open Sans"/>
                <a:cs typeface="Open Sans"/>
              </a:rPr>
              <a:t>The Business, Marketing, and Finance Career Cluster focuses on careers in planning, organizing, directing, and evaluating business functions essential to efficient and productive business operations.</a:t>
            </a:r>
          </a:p>
        </p:txBody>
      </p:sp>
      <p:sp>
        <p:nvSpPr>
          <p:cNvPr id="16" name="TextBox 15">
            <a:extLst>
              <a:ext uri="{FF2B5EF4-FFF2-40B4-BE49-F238E27FC236}">
                <a16:creationId xmlns:a16="http://schemas.microsoft.com/office/drawing/2014/main" id="{45B626E6-8348-4674-98E4-44E535C907C6}"/>
              </a:ext>
            </a:extLst>
          </p:cNvPr>
          <p:cNvSpPr txBox="1"/>
          <p:nvPr/>
        </p:nvSpPr>
        <p:spPr>
          <a:xfrm>
            <a:off x="13009" y="1333737"/>
            <a:ext cx="7762653" cy="778675"/>
          </a:xfrm>
          <a:prstGeom prst="rect">
            <a:avLst/>
          </a:prstGeom>
          <a:solidFill>
            <a:schemeClr val="accent5">
              <a:lumMod val="40000"/>
              <a:lumOff val="60000"/>
            </a:schemeClr>
          </a:solidFill>
        </p:spPr>
        <p:txBody>
          <a:bodyPr wrap="square" lIns="100584" tIns="50292" rIns="100584" bIns="50292" rtlCol="0" anchor="t">
            <a:spAutoFit/>
          </a:bodyPr>
          <a:lstStyle/>
          <a:p>
            <a:r>
              <a:rPr lang="en-US" sz="1100" dirty="0">
                <a:ea typeface="Calibri"/>
                <a:cs typeface="Calibri"/>
              </a:rPr>
              <a:t>The Accounting and Financial Services program of study teaches CTE learners how to examine, analyze, and interpret financial records. Through this program of study, students will learn the skills necessary to perform financial services, prepare financial statements, interpret accounting records, give advice, or audit and evaluate statements prepared by others. This program of study will also introduce students to mathematical modeling tools.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2900" y="2251567"/>
            <a:ext cx="3752252" cy="2938499"/>
          </a:xfrm>
        </p:spPr>
        <p:txBody>
          <a:bodyPr vert="horz" lIns="91440" tIns="45720" rIns="91440" bIns="45720" rtlCol="0" anchor="t">
            <a:normAutofit fontScale="25000" lnSpcReduction="20000"/>
          </a:bodyPr>
          <a:lstStyle/>
          <a:p>
            <a:pPr algn="l" rtl="0" fontAlgn="base"/>
            <a:r>
              <a:rPr lang="en-US" sz="4800" b="1" i="0" u="sng" dirty="0">
                <a:solidFill>
                  <a:srgbClr val="000000"/>
                </a:solidFill>
                <a:effectLst/>
                <a:latin typeface="Calibri" panose="020F0502020204030204" pitchFamily="34" charset="0"/>
              </a:rPr>
              <a:t>Secondary Courses for High School Credit</a:t>
            </a:r>
            <a:r>
              <a:rPr lang="en-US" sz="1800" b="0" i="0" dirty="0">
                <a:solidFill>
                  <a:srgbClr val="000000"/>
                </a:solidFill>
                <a:effectLst/>
                <a:latin typeface="Calibri" panose="020F0502020204030204" pitchFamily="34" charset="0"/>
              </a:rPr>
              <a:t>​</a:t>
            </a:r>
            <a:endParaRPr lang="en-US" sz="1000" b="0" i="0" dirty="0">
              <a:solidFill>
                <a:srgbClr val="000000"/>
              </a:solidFill>
              <a:effectLst/>
              <a:latin typeface="Segoe UI" panose="020B0502040204020203" pitchFamily="34" charset="0"/>
            </a:endParaRPr>
          </a:p>
          <a:p>
            <a:pPr marL="0" indent="0" fontAlgn="base">
              <a:lnSpc>
                <a:spcPct val="120000"/>
              </a:lnSpc>
              <a:spcBef>
                <a:spcPts val="0"/>
              </a:spcBef>
              <a:buNone/>
            </a:pPr>
            <a:r>
              <a:rPr lang="en-US" sz="4400" b="1" i="0" u="none" strike="noStrike" dirty="0">
                <a:solidFill>
                  <a:srgbClr val="000000"/>
                </a:solidFill>
                <a:effectLst/>
              </a:rPr>
              <a:t>Level 1</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Principles of Business, Marketing, and Finance</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Money Matters</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Business Information Management I/Lab</a:t>
            </a:r>
            <a:r>
              <a:rPr lang="en-US" sz="4400" b="0" i="0" dirty="0">
                <a:solidFill>
                  <a:srgbClr val="000000"/>
                </a:solidFill>
                <a:effectLst/>
              </a:rPr>
              <a:t>​</a:t>
            </a:r>
          </a:p>
          <a:p>
            <a:pPr marL="0" indent="0" fontAlgn="base">
              <a:lnSpc>
                <a:spcPct val="120000"/>
              </a:lnSpc>
              <a:spcBef>
                <a:spcPts val="0"/>
              </a:spcBef>
              <a:buNone/>
            </a:pPr>
            <a:r>
              <a:rPr lang="en-US" sz="4400" b="1" i="0" u="none" strike="noStrike" dirty="0">
                <a:solidFill>
                  <a:srgbClr val="000000"/>
                </a:solidFill>
                <a:effectLst/>
              </a:rPr>
              <a:t>Level 2</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Accounting I</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Banking and Financial Services</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Financial Mathematics</a:t>
            </a:r>
            <a:r>
              <a:rPr lang="en-US" sz="4400" b="0" i="0" dirty="0">
                <a:solidFill>
                  <a:srgbClr val="000000"/>
                </a:solidFill>
                <a:effectLst/>
              </a:rPr>
              <a:t>​</a:t>
            </a:r>
          </a:p>
          <a:p>
            <a:pPr marL="0" indent="0" fontAlgn="base">
              <a:lnSpc>
                <a:spcPct val="120000"/>
              </a:lnSpc>
              <a:spcBef>
                <a:spcPts val="0"/>
              </a:spcBef>
              <a:buNone/>
            </a:pPr>
            <a:r>
              <a:rPr lang="en-US" sz="4400" b="1" i="0" u="none" strike="noStrike" dirty="0">
                <a:solidFill>
                  <a:srgbClr val="000000"/>
                </a:solidFill>
                <a:effectLst/>
              </a:rPr>
              <a:t>Level 3</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Accounting II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Financial Analysis </a:t>
            </a:r>
            <a:r>
              <a:rPr lang="en-US" sz="4400" b="0" i="0" dirty="0">
                <a:solidFill>
                  <a:srgbClr val="000000"/>
                </a:solidFill>
                <a:effectLst/>
              </a:rPr>
              <a:t>​</a:t>
            </a:r>
          </a:p>
          <a:p>
            <a:pPr marL="0" indent="0" fontAlgn="base">
              <a:lnSpc>
                <a:spcPct val="120000"/>
              </a:lnSpc>
              <a:spcBef>
                <a:spcPts val="0"/>
              </a:spcBef>
              <a:buNone/>
            </a:pPr>
            <a:r>
              <a:rPr lang="en-US" sz="4400" b="1" i="0" u="none" strike="noStrike" dirty="0">
                <a:solidFill>
                  <a:srgbClr val="000000"/>
                </a:solidFill>
                <a:effectLst/>
              </a:rPr>
              <a:t>Level 4</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Securities and Investments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Business Management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a:t>
            </a:r>
            <a:endParaRPr lang="en-US" sz="4400" b="0" i="0" dirty="0">
              <a:solidFill>
                <a:srgbClr val="000000"/>
              </a:solidFill>
              <a:effectLst/>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27843" y="2251567"/>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nSpc>
                <a:spcPct val="100000"/>
              </a:lnSpc>
              <a:spcBef>
                <a:spcPts val="0"/>
              </a:spcBef>
              <a:buNone/>
            </a:pPr>
            <a:r>
              <a:rPr lang="en-US" sz="1100" b="1" dirty="0">
                <a:solidFill>
                  <a:srgbClr val="007742"/>
                </a:solidFill>
              </a:rPr>
              <a:t>+   (ADD) AP Statistics</a:t>
            </a: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190066"/>
            <a:ext cx="3565424" cy="2825389"/>
          </a:xfrm>
          <a:prstGeom prst="rect">
            <a:avLst/>
          </a:prstGeom>
          <a:noFill/>
        </p:spPr>
        <p:txBody>
          <a:bodyPr wrap="square" lIns="100584" tIns="50292" rIns="100584" bIns="50292" rtlCol="0" anchor="t">
            <a:spAutoFit/>
          </a:bodyPr>
          <a:lstStyle/>
          <a:p>
            <a:pPr algn="l" rtl="0" fontAlgn="base"/>
            <a:r>
              <a:rPr lang="en-US" sz="1200" b="1" i="0" u="sng" dirty="0">
                <a:solidFill>
                  <a:srgbClr val="000000"/>
                </a:solidFill>
                <a:effectLst/>
              </a:rPr>
              <a:t>Postsecondary Opportunities</a:t>
            </a:r>
            <a:r>
              <a:rPr lang="en-US" sz="1200" b="0" i="0" dirty="0">
                <a:solidFill>
                  <a:srgbClr val="000000"/>
                </a:solidFill>
                <a:effectLst/>
              </a:rPr>
              <a:t>​</a:t>
            </a:r>
          </a:p>
          <a:p>
            <a:pPr algn="l" rtl="0" fontAlgn="base"/>
            <a:r>
              <a:rPr lang="en-US" sz="1100" b="1" i="0" u="none" strike="noStrike" dirty="0">
                <a:solidFill>
                  <a:srgbClr val="000000"/>
                </a:solidFill>
                <a:effectLst/>
              </a:rPr>
              <a:t>Associate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Real Estate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Planning and Services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Certified Income Specialist</a:t>
            </a:r>
            <a:r>
              <a:rPr lang="en-US" sz="1100" b="0" i="0" dirty="0">
                <a:solidFill>
                  <a:srgbClr val="000000"/>
                </a:solidFill>
                <a:effectLst/>
              </a:rPr>
              <a:t>​</a:t>
            </a:r>
          </a:p>
          <a:p>
            <a:pPr algn="l" rtl="0" fontAlgn="base"/>
            <a:r>
              <a:rPr lang="en-US" sz="1100" b="1" i="0" u="none" strike="noStrike" dirty="0">
                <a:solidFill>
                  <a:srgbClr val="000000"/>
                </a:solidFill>
                <a:effectLst/>
              </a:rPr>
              <a:t>Bachelor’s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Accounting</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Planning and Services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Certified Income Specialist</a:t>
            </a:r>
            <a:r>
              <a:rPr lang="en-US" sz="1100" b="0" i="0" dirty="0">
                <a:solidFill>
                  <a:srgbClr val="000000"/>
                </a:solidFill>
                <a:effectLst/>
              </a:rPr>
              <a:t>​</a:t>
            </a:r>
          </a:p>
          <a:p>
            <a:pPr algn="l" rtl="0" fontAlgn="base"/>
            <a:r>
              <a:rPr lang="en-US" sz="1100" b="1" i="0" u="none" strike="noStrike" dirty="0">
                <a:solidFill>
                  <a:srgbClr val="000000"/>
                </a:solidFill>
                <a:effectLst/>
              </a:rPr>
              <a:t>Master’s, Doctoral, and Professional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Accounting</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Financial Planning</a:t>
            </a:r>
            <a:endParaRPr lang="en-US" sz="1100" b="0" i="0" dirty="0">
              <a:solidFill>
                <a:srgbClr val="000000"/>
              </a:solidFill>
              <a:effectLst/>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7" y="89894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Business Management</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53081"/>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Business, Marketing, and Finance Career Cluster</a:t>
            </a:r>
          </a:p>
          <a:p>
            <a:r>
              <a:rPr lang="en-US" sz="1100" dirty="0">
                <a:ea typeface="Open Sans"/>
                <a:cs typeface="Open Sans"/>
              </a:rPr>
              <a:t>The Business, Marketing, and Finance Career Cluster focuses on careers in planning, organizing, directing, and evaluating business functions essential to efficient and productive business operations.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9747" y="1477927"/>
            <a:ext cx="7772400" cy="778675"/>
          </a:xfrm>
          <a:prstGeom prst="rect">
            <a:avLst/>
          </a:prstGeom>
          <a:solidFill>
            <a:schemeClr val="accent5">
              <a:lumMod val="40000"/>
              <a:lumOff val="60000"/>
            </a:schemeClr>
          </a:solidFill>
        </p:spPr>
        <p:txBody>
          <a:bodyPr wrap="square" lIns="100584" tIns="50292" rIns="100584" bIns="50292" rtlCol="0" anchor="t">
            <a:spAutoFit/>
          </a:bodyPr>
          <a:lstStyle/>
          <a:p>
            <a:r>
              <a:rPr lang="en-US" sz="1100" dirty="0">
                <a:ea typeface="Calibri"/>
                <a:cs typeface="Calibri"/>
              </a:rPr>
              <a:t>The Business Management program of study teaches CTE learners how to plan, direct, and coordinate the administrative services and operations of an organization. Through this program of study, students will learn the skills necessary to formulate policies, manage daily operations, and allocate the use of materials and human resources. This program of study will also introduce students to mathematical modeling tools and organizational evaluation methods.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485196"/>
            <a:ext cx="3752252" cy="2993599"/>
          </a:xfrm>
        </p:spPr>
        <p:txBody>
          <a:bodyPr vert="horz" lIns="91440" tIns="45720" rIns="91440" bIns="45720" rtlCol="0" anchor="t">
            <a:normAutofit fontScale="25000" lnSpcReduction="20000"/>
          </a:bodyPr>
          <a:lstStyle/>
          <a:p>
            <a:pPr marL="0" indent="0" algn="l" rtl="0" fontAlgn="base">
              <a:lnSpc>
                <a:spcPct val="120000"/>
              </a:lnSpc>
              <a:spcBef>
                <a:spcPts val="0"/>
              </a:spcBef>
              <a:buNone/>
            </a:pPr>
            <a:r>
              <a:rPr lang="en-US" sz="4400" b="1" i="0" dirty="0">
                <a:solidFill>
                  <a:srgbClr val="000000"/>
                </a:solidFill>
                <a:effectLst/>
              </a:rPr>
              <a:t>Secondary Courses for High School Credit</a:t>
            </a:r>
          </a:p>
          <a:p>
            <a:pPr marL="0" indent="0" algn="l" rtl="0" fontAlgn="base">
              <a:lnSpc>
                <a:spcPct val="120000"/>
              </a:lnSpc>
              <a:spcBef>
                <a:spcPts val="0"/>
              </a:spcBef>
              <a:buNone/>
            </a:pPr>
            <a:r>
              <a:rPr lang="en-US" sz="4400" b="1" i="0" u="none" strike="noStrike" dirty="0">
                <a:solidFill>
                  <a:srgbClr val="000000"/>
                </a:solidFill>
                <a:effectLst/>
              </a:rPr>
              <a:t>Level 1</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Principles of Business, Marketing, and Finance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Business Information Management I/Lab</a:t>
            </a:r>
            <a:r>
              <a:rPr lang="en-US" sz="4400" b="0" i="0" dirty="0">
                <a:solidFill>
                  <a:srgbClr val="000000"/>
                </a:solidFill>
                <a:effectLst/>
              </a:rPr>
              <a:t>​</a:t>
            </a:r>
          </a:p>
          <a:p>
            <a:pPr marL="0" indent="0" algn="l" rtl="0" fontAlgn="base">
              <a:lnSpc>
                <a:spcPct val="120000"/>
              </a:lnSpc>
              <a:spcBef>
                <a:spcPts val="0"/>
              </a:spcBef>
              <a:buNone/>
            </a:pPr>
            <a:r>
              <a:rPr lang="en-US" sz="4400" b="1" i="0" u="none" strike="noStrike" dirty="0">
                <a:solidFill>
                  <a:srgbClr val="000000"/>
                </a:solidFill>
                <a:effectLst/>
              </a:rPr>
              <a:t>Level 2</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Business Law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Virtual Business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Business Information Management II/Lab</a:t>
            </a:r>
            <a:r>
              <a:rPr lang="en-US" sz="4400" b="0" i="0" dirty="0">
                <a:solidFill>
                  <a:srgbClr val="000000"/>
                </a:solidFill>
                <a:effectLst/>
              </a:rPr>
              <a:t>​</a:t>
            </a:r>
          </a:p>
          <a:p>
            <a:pPr marL="0" indent="0" algn="l" rtl="0" fontAlgn="base">
              <a:lnSpc>
                <a:spcPct val="120000"/>
              </a:lnSpc>
              <a:spcBef>
                <a:spcPts val="0"/>
              </a:spcBef>
              <a:buNone/>
            </a:pPr>
            <a:r>
              <a:rPr lang="en-US" sz="4400" b="1" i="0" u="none" strike="noStrike" dirty="0">
                <a:solidFill>
                  <a:srgbClr val="000000"/>
                </a:solidFill>
                <a:effectLst/>
              </a:rPr>
              <a:t>Level 3</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Business Management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Global Business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Human Resources Management</a:t>
            </a:r>
            <a:r>
              <a:rPr lang="en-US" sz="4400" b="0" i="0" dirty="0">
                <a:solidFill>
                  <a:srgbClr val="000000"/>
                </a:solidFill>
                <a:effectLst/>
              </a:rPr>
              <a:t>​</a:t>
            </a:r>
          </a:p>
          <a:p>
            <a:pPr marL="0" indent="0" algn="l" rtl="0" fontAlgn="base">
              <a:lnSpc>
                <a:spcPct val="120000"/>
              </a:lnSpc>
              <a:spcBef>
                <a:spcPts val="0"/>
              </a:spcBef>
              <a:buNone/>
            </a:pPr>
            <a:r>
              <a:rPr lang="en-US" sz="4400" b="1" i="0" u="none" strike="noStrike" dirty="0">
                <a:solidFill>
                  <a:srgbClr val="000000"/>
                </a:solidFill>
                <a:effectLst/>
              </a:rPr>
              <a:t>Level 4</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Statistics and Business Decision Making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Business Management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a:t>
            </a:r>
            <a:endParaRPr lang="en-US" sz="4400" b="0" i="0" dirty="0">
              <a:solidFill>
                <a:srgbClr val="000000"/>
              </a:solidFill>
              <a:effectLst/>
            </a:endParaRPr>
          </a:p>
          <a:p>
            <a:pPr algn="l" rtl="0" fontAlgn="base"/>
            <a:endParaRPr lang="en-US" sz="1000" b="0" i="0" dirty="0">
              <a:solidFill>
                <a:srgbClr val="000000"/>
              </a:solidFill>
              <a:effectLst/>
              <a:latin typeface="Segoe UI" panose="020B0502040204020203" pitchFamily="34" charset="0"/>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519734"/>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5478795"/>
            <a:ext cx="3565424" cy="2979277"/>
          </a:xfrm>
          <a:prstGeom prst="rect">
            <a:avLst/>
          </a:prstGeom>
          <a:noFill/>
        </p:spPr>
        <p:txBody>
          <a:bodyPr wrap="square" lIns="100584" tIns="50292" rIns="100584" bIns="50292" rtlCol="0" anchor="t">
            <a:spAutoFit/>
          </a:bodyPr>
          <a:lstStyle/>
          <a:p>
            <a:pPr algn="l" rtl="0" fontAlgn="base"/>
            <a:r>
              <a:rPr lang="en-US" sz="1100" b="1" i="0" u="sng" dirty="0">
                <a:solidFill>
                  <a:srgbClr val="000000"/>
                </a:solidFill>
                <a:effectLst/>
              </a:rPr>
              <a:t>Postsecondary Opportunities</a:t>
            </a:r>
            <a:r>
              <a:rPr lang="en-US" sz="1100" b="0" i="0" dirty="0">
                <a:solidFill>
                  <a:srgbClr val="000000"/>
                </a:solidFill>
                <a:effectLst/>
              </a:rPr>
              <a:t>​</a:t>
            </a:r>
          </a:p>
          <a:p>
            <a:pPr algn="l" rtl="0" fontAlgn="base"/>
            <a:r>
              <a:rPr lang="en-US" sz="1100" b="0" i="0" dirty="0">
                <a:solidFill>
                  <a:srgbClr val="000000"/>
                </a:solidFill>
                <a:effectLst/>
              </a:rPr>
              <a:t>​</a:t>
            </a:r>
            <a:r>
              <a:rPr lang="en-US" sz="1100" b="1" i="0" u="none" strike="noStrike" dirty="0">
                <a:solidFill>
                  <a:srgbClr val="000000"/>
                </a:solidFill>
                <a:effectLst/>
              </a:rPr>
              <a:t>Associate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Business/Commerce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Public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Management</a:t>
            </a:r>
            <a:r>
              <a:rPr lang="en-US" sz="1100" b="0" i="0" dirty="0">
                <a:solidFill>
                  <a:srgbClr val="000000"/>
                </a:solidFill>
                <a:effectLst/>
              </a:rPr>
              <a:t>​</a:t>
            </a:r>
          </a:p>
          <a:p>
            <a:pPr algn="l" rtl="0" fontAlgn="base"/>
            <a:r>
              <a:rPr lang="en-US" sz="1100" b="1" i="0" u="none" strike="noStrike" dirty="0">
                <a:solidFill>
                  <a:srgbClr val="000000"/>
                </a:solidFill>
                <a:effectLst/>
              </a:rPr>
              <a:t>Bachelor’s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Business/Commerce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Public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Management Science</a:t>
            </a:r>
            <a:r>
              <a:rPr lang="en-US" sz="1100" b="0" i="0" dirty="0">
                <a:solidFill>
                  <a:srgbClr val="000000"/>
                </a:solidFill>
                <a:effectLst/>
              </a:rPr>
              <a:t>​</a:t>
            </a:r>
          </a:p>
          <a:p>
            <a:pPr algn="l" rtl="0" fontAlgn="base"/>
            <a:r>
              <a:rPr lang="en-US" sz="1100" b="1" i="0" u="none" strike="noStrike" dirty="0">
                <a:solidFill>
                  <a:srgbClr val="000000"/>
                </a:solidFill>
                <a:effectLst/>
              </a:rPr>
              <a:t>Master’s, Doctoral, and Professional Degrees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Public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Management Science</a:t>
            </a:r>
            <a:endParaRPr lang="en-US" sz="1100" b="0" i="0" dirty="0">
              <a:solidFill>
                <a:srgbClr val="000000"/>
              </a:solidFill>
              <a:effectLst/>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7" y="914332"/>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Entrepreneurship</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53081"/>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Business, Marketing, and Finance Career Cluster</a:t>
            </a:r>
          </a:p>
          <a:p>
            <a:r>
              <a:rPr lang="en-US" sz="1100" dirty="0">
                <a:ea typeface="Open Sans"/>
                <a:cs typeface="Open Sans"/>
              </a:rPr>
              <a:t>The Business, Marketing, and Finance Career Cluster focuses on careers in planning, organizing, directing, and evaluating business functions essential to efficient and productive business operations.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64806"/>
            <a:ext cx="7762653" cy="609398"/>
          </a:xfrm>
          <a:prstGeom prst="rect">
            <a:avLst/>
          </a:prstGeom>
          <a:solidFill>
            <a:schemeClr val="accent5">
              <a:lumMod val="40000"/>
              <a:lumOff val="60000"/>
            </a:schemeClr>
          </a:solidFill>
        </p:spPr>
        <p:txBody>
          <a:bodyPr wrap="square" lIns="100584" tIns="50292" rIns="100584" bIns="50292" rtlCol="0" anchor="t">
            <a:spAutoFit/>
          </a:bodyPr>
          <a:lstStyle/>
          <a:p>
            <a:r>
              <a:rPr lang="en-US" sz="1100" dirty="0">
                <a:ea typeface="Calibri"/>
                <a:cs typeface="Calibri"/>
              </a:rPr>
              <a:t>The Entrepreneurship program of study teaches CTE learners how to plan, direct, and coordinate the management and operations of public or private sector organizations. Through this program of study, students will learn the skills necessary to formulate policies, manage daily operations, analyze management structures, and plan for the use of materials and human resources.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321351"/>
            <a:ext cx="3752252" cy="2777632"/>
          </a:xfrm>
        </p:spPr>
        <p:txBody>
          <a:bodyPr vert="horz" lIns="91440" tIns="45720" rIns="91440" bIns="45720" rtlCol="0" anchor="t">
            <a:normAutofit fontScale="92500" lnSpcReduction="20000"/>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200" b="1" dirty="0">
                <a:ea typeface="Calibri"/>
                <a:cs typeface="Times New Roman"/>
              </a:rPr>
              <a:t>Level 1</a:t>
            </a:r>
          </a:p>
          <a:p>
            <a:pPr fontAlgn="base">
              <a:lnSpc>
                <a:spcPct val="100000"/>
              </a:lnSpc>
              <a:spcBef>
                <a:spcPts val="0"/>
              </a:spcBef>
            </a:pPr>
            <a:r>
              <a:rPr lang="en-US" sz="1200" b="0" i="0" u="none" strike="noStrike" dirty="0">
                <a:solidFill>
                  <a:srgbClr val="000000"/>
                </a:solidFill>
                <a:effectLst/>
              </a:rPr>
              <a:t>Principles of Business, Marketing, and Finance </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Business Information Management I/Lab</a:t>
            </a:r>
            <a:endParaRPr lang="en-US" sz="1200" b="0" i="0" dirty="0">
              <a:solidFill>
                <a:srgbClr val="000000"/>
              </a:solidFill>
              <a:effectLst/>
            </a:endParaRPr>
          </a:p>
          <a:p>
            <a:pPr marL="0" indent="0">
              <a:lnSpc>
                <a:spcPct val="100000"/>
              </a:lnSpc>
              <a:spcBef>
                <a:spcPts val="0"/>
              </a:spcBef>
              <a:buNone/>
            </a:pPr>
            <a:r>
              <a:rPr lang="en-US" sz="1200" b="1" dirty="0">
                <a:ea typeface="Calibri"/>
                <a:cs typeface="Times New Roman"/>
              </a:rPr>
              <a:t>Level 2</a:t>
            </a:r>
          </a:p>
          <a:p>
            <a:pPr>
              <a:lnSpc>
                <a:spcPct val="100000"/>
              </a:lnSpc>
              <a:spcBef>
                <a:spcPts val="0"/>
              </a:spcBef>
            </a:pPr>
            <a:r>
              <a:rPr lang="en-US" sz="1200" b="0" i="0" u="none" strike="noStrike" dirty="0">
                <a:solidFill>
                  <a:srgbClr val="000000"/>
                </a:solidFill>
                <a:effectLst/>
              </a:rPr>
              <a:t>Entrepreneurship</a:t>
            </a:r>
            <a:r>
              <a:rPr lang="en-US" sz="1200" b="0" i="0" dirty="0">
                <a:solidFill>
                  <a:srgbClr val="000000"/>
                </a:solidFill>
                <a:effectLst/>
              </a:rPr>
              <a:t>​</a:t>
            </a:r>
          </a:p>
          <a:p>
            <a:pPr marL="0" indent="0" algn="l" rtl="0" fontAlgn="base">
              <a:lnSpc>
                <a:spcPct val="100000"/>
              </a:lnSpc>
              <a:spcBef>
                <a:spcPts val="0"/>
              </a:spcBef>
              <a:buNone/>
            </a:pPr>
            <a:r>
              <a:rPr lang="en-US" sz="1200" b="0" i="0" u="none" strike="noStrike" dirty="0">
                <a:solidFill>
                  <a:srgbClr val="007742"/>
                </a:solidFill>
                <a:effectLst/>
              </a:rPr>
              <a:t>+    (ADD) Foundations of User Experience</a:t>
            </a:r>
            <a:endParaRPr lang="en-US" sz="1200" b="0" i="0" dirty="0">
              <a:solidFill>
                <a:srgbClr val="007742"/>
              </a:solidFill>
              <a:effectLst/>
            </a:endParaRPr>
          </a:p>
          <a:p>
            <a:pPr marL="0" indent="0">
              <a:lnSpc>
                <a:spcPct val="100000"/>
              </a:lnSpc>
              <a:spcBef>
                <a:spcPts val="0"/>
              </a:spcBef>
              <a:buNone/>
            </a:pPr>
            <a:r>
              <a:rPr lang="en-US" sz="1200" b="1" dirty="0">
                <a:ea typeface="Calibri"/>
                <a:cs typeface="Times New Roman"/>
              </a:rPr>
              <a:t>Level 3</a:t>
            </a:r>
          </a:p>
          <a:p>
            <a:pPr fontAlgn="base">
              <a:lnSpc>
                <a:spcPct val="100000"/>
              </a:lnSpc>
              <a:spcBef>
                <a:spcPts val="0"/>
              </a:spcBef>
            </a:pPr>
            <a:r>
              <a:rPr lang="en-US" sz="1200" b="0" i="0" u="none" strike="noStrike" dirty="0">
                <a:solidFill>
                  <a:srgbClr val="000000"/>
                </a:solidFill>
                <a:effectLst/>
              </a:rPr>
              <a:t>Mobile Application Development </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Entrepreneurship II</a:t>
            </a:r>
            <a:endParaRPr lang="en-US" sz="1200" dirty="0">
              <a:solidFill>
                <a:srgbClr val="000000"/>
              </a:solidFill>
              <a:ea typeface="Calibri" panose="020F0502020204030204" pitchFamily="34" charset="0"/>
              <a:cs typeface="Calibri"/>
            </a:endParaRPr>
          </a:p>
          <a:p>
            <a:pPr marL="0" indent="0">
              <a:lnSpc>
                <a:spcPct val="100000"/>
              </a:lnSpc>
              <a:spcBef>
                <a:spcPts val="0"/>
              </a:spcBef>
              <a:buNone/>
            </a:pPr>
            <a:r>
              <a:rPr lang="en-US" sz="1200" b="1" dirty="0">
                <a:ea typeface="Calibri"/>
                <a:cs typeface="Times New Roman"/>
              </a:rPr>
              <a:t>Level 4</a:t>
            </a:r>
          </a:p>
          <a:p>
            <a:pPr fontAlgn="base">
              <a:lnSpc>
                <a:spcPct val="120000"/>
              </a:lnSpc>
              <a:spcBef>
                <a:spcPts val="0"/>
              </a:spcBef>
            </a:pPr>
            <a:r>
              <a:rPr lang="en-US" sz="1200" b="0" i="0" u="none" strike="noStrike" dirty="0">
                <a:solidFill>
                  <a:srgbClr val="000000"/>
                </a:solidFill>
                <a:effectLst/>
              </a:rPr>
              <a:t>Practicum in Business Management </a:t>
            </a:r>
            <a:r>
              <a:rPr lang="en-US" sz="1200" b="0" i="0" dirty="0">
                <a:solidFill>
                  <a:srgbClr val="000000"/>
                </a:solidFill>
                <a:effectLst/>
              </a:rPr>
              <a:t>​</a:t>
            </a:r>
          </a:p>
          <a:p>
            <a:pPr fontAlgn="base">
              <a:lnSpc>
                <a:spcPct val="120000"/>
              </a:lnSpc>
              <a:spcBef>
                <a:spcPts val="0"/>
              </a:spcBef>
            </a:pPr>
            <a:r>
              <a:rPr lang="en-US" sz="1200" b="0" i="0" u="none" strike="noStrike" dirty="0">
                <a:solidFill>
                  <a:srgbClr val="000000"/>
                </a:solidFill>
                <a:effectLst/>
              </a:rPr>
              <a:t>Practicum in Marketing</a:t>
            </a:r>
            <a:r>
              <a:rPr lang="en-US" sz="1200" b="0" i="0" dirty="0">
                <a:solidFill>
                  <a:srgbClr val="000000"/>
                </a:solidFill>
                <a:effectLst/>
              </a:rPr>
              <a:t>​</a:t>
            </a:r>
          </a:p>
          <a:p>
            <a:pPr fontAlgn="base">
              <a:lnSpc>
                <a:spcPct val="120000"/>
              </a:lnSpc>
              <a:spcBef>
                <a:spcPts val="0"/>
              </a:spcBef>
            </a:pPr>
            <a:r>
              <a:rPr lang="en-US" sz="1200" b="0" i="0" u="none" strike="noStrike" dirty="0">
                <a:solidFill>
                  <a:srgbClr val="000000"/>
                </a:solidFill>
                <a:effectLst/>
              </a:rPr>
              <a:t>Practicum in Entrepreneurship</a:t>
            </a:r>
            <a:r>
              <a:rPr lang="en-US" sz="1200" b="0" i="0" dirty="0">
                <a:solidFill>
                  <a:srgbClr val="000000"/>
                </a:solidFill>
                <a:effectLst/>
              </a:rPr>
              <a:t>​</a:t>
            </a:r>
          </a:p>
          <a:p>
            <a:pPr fontAlgn="base">
              <a:lnSpc>
                <a:spcPct val="120000"/>
              </a:lnSpc>
              <a:spcBef>
                <a:spcPts val="0"/>
              </a:spcBef>
            </a:pPr>
            <a:r>
              <a:rPr lang="en-US" sz="1200" b="0" i="0" u="none" strike="noStrike" dirty="0">
                <a:solidFill>
                  <a:srgbClr val="000000"/>
                </a:solidFill>
                <a:effectLst/>
              </a:rPr>
              <a:t>Project-Based Research </a:t>
            </a:r>
            <a:r>
              <a:rPr lang="en-US" sz="1200" b="0" i="0" dirty="0">
                <a:solidFill>
                  <a:srgbClr val="000000"/>
                </a:solidFill>
                <a:effectLst/>
              </a:rPr>
              <a:t>​</a:t>
            </a:r>
          </a:p>
          <a:p>
            <a:pPr fontAlgn="base">
              <a:lnSpc>
                <a:spcPct val="120000"/>
              </a:lnSpc>
              <a:spcBef>
                <a:spcPts val="0"/>
              </a:spcBef>
            </a:pPr>
            <a:r>
              <a:rPr lang="en-US" sz="1200" b="0" i="0" u="none" strike="noStrike" dirty="0">
                <a:solidFill>
                  <a:srgbClr val="000000"/>
                </a:solidFill>
                <a:effectLst/>
              </a:rPr>
              <a:t>Career Preparation I</a:t>
            </a:r>
            <a:r>
              <a:rPr lang="en-US" sz="1200" b="0" i="0" dirty="0">
                <a:solidFill>
                  <a:srgbClr val="000000"/>
                </a:solidFill>
                <a:effectLst/>
              </a:rPr>
              <a:t>​</a:t>
            </a:r>
          </a:p>
          <a:p>
            <a:pPr marL="0" indent="0" algn="l" rtl="0" fontAlgn="base">
              <a:lnSpc>
                <a:spcPct val="120000"/>
              </a:lnSpc>
              <a:spcBef>
                <a:spcPts val="0"/>
              </a:spcBef>
              <a:buNone/>
            </a:pPr>
            <a:r>
              <a:rPr lang="en-US" sz="1200" b="0" i="0" u="none" strike="noStrike" dirty="0">
                <a:solidFill>
                  <a:srgbClr val="007742"/>
                </a:solidFill>
                <a:effectLst/>
              </a:rPr>
              <a:t>+    (ADD) Statistics and Business Decision Making </a:t>
            </a:r>
            <a:endParaRPr lang="en-US" sz="1200" b="0" i="0" dirty="0">
              <a:solidFill>
                <a:srgbClr val="007742"/>
              </a:solidFill>
              <a:effectLst/>
            </a:endParaRPr>
          </a:p>
          <a:p>
            <a:pPr marL="0" indent="-188595">
              <a:lnSpc>
                <a:spcPct val="100000"/>
              </a:lnSpc>
              <a:spcBef>
                <a:spcPts val="0"/>
              </a:spcBef>
              <a:buFont typeface="Arial"/>
              <a:buChar char="•"/>
            </a:pPr>
            <a:endParaRPr lang="en-US" sz="1100" dirty="0"/>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27843" y="2328127"/>
            <a:ext cx="3634810" cy="2058355"/>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5098983"/>
            <a:ext cx="3565424" cy="2656112"/>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Business/Commerce</a:t>
            </a:r>
            <a:r>
              <a:rPr lang="en-US" sz="1100" b="0" i="0" dirty="0">
                <a:solidFill>
                  <a:srgbClr val="000000"/>
                </a:solidFill>
                <a:effectLst/>
              </a:rPr>
              <a:t>​</a:t>
            </a:r>
            <a:endParaRPr lang="en-US" sz="1100" b="0" i="0" dirty="0">
              <a:solidFill>
                <a:srgbClr val="FF0000"/>
              </a:solidFill>
              <a:effectLst/>
            </a:endParaRPr>
          </a:p>
          <a:p>
            <a:pPr marL="171450" indent="-171450" algn="l" rtl="0" fontAlgn="base">
              <a:buFont typeface="Arial" panose="020B0604020202020204" pitchFamily="34" charset="0"/>
              <a:buChar char="•"/>
            </a:pPr>
            <a:r>
              <a:rPr lang="en-US" sz="1100" b="0" i="0" u="none" strike="noStrike" dirty="0">
                <a:solidFill>
                  <a:srgbClr val="000000"/>
                </a:solidFill>
                <a:effectLst/>
              </a:rPr>
              <a:t>Business Management</a:t>
            </a:r>
            <a:r>
              <a:rPr lang="en-US" sz="1100" b="0" i="0" dirty="0">
                <a:solidFill>
                  <a:srgbClr val="000000"/>
                </a:solidFill>
                <a:effectLst/>
              </a:rPr>
              <a:t>​</a:t>
            </a:r>
          </a:p>
          <a:p>
            <a:pPr algn="l" rtl="0" fontAlgn="base"/>
            <a:r>
              <a:rPr lang="en-US" sz="1100" dirty="0">
                <a:solidFill>
                  <a:srgbClr val="007742"/>
                </a:solidFill>
              </a:rPr>
              <a:t>+   (ADD) </a:t>
            </a:r>
            <a:r>
              <a:rPr lang="en-US" sz="1100" b="0" i="0" u="none" strike="noStrike" dirty="0">
                <a:solidFill>
                  <a:srgbClr val="007742"/>
                </a:solidFill>
                <a:effectLst/>
              </a:rPr>
              <a:t>Small Business Administration Management </a:t>
            </a:r>
          </a:p>
          <a:p>
            <a:pPr algn="l" rtl="0" fontAlgn="base"/>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and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Business/Commerce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Management Science</a:t>
            </a:r>
            <a:r>
              <a:rPr lang="en-US" sz="1100" b="0" i="0" dirty="0">
                <a:solidFill>
                  <a:srgbClr val="000000"/>
                </a:solidFill>
                <a:effectLst/>
              </a:rPr>
              <a:t>​</a:t>
            </a:r>
          </a:p>
          <a:p>
            <a:pPr algn="l" rtl="0" fontAlgn="base"/>
            <a:r>
              <a:rPr lang="en-US" sz="1100" b="0" i="0" u="none" strike="noStrike" dirty="0">
                <a:solidFill>
                  <a:srgbClr val="007742"/>
                </a:solidFill>
                <a:effectLst/>
              </a:rPr>
              <a:t>+   (ADD) Small Business Administration Management</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algn="l" rtl="0" fontAlgn="base"/>
            <a:r>
              <a:rPr lang="en-US" sz="1100" b="0" i="0" u="none" strike="noStrike" dirty="0">
                <a:solidFill>
                  <a:srgbClr val="000000"/>
                </a:solidFill>
                <a:effectLst/>
              </a:rPr>
              <a:t>Business Administration and Management</a:t>
            </a:r>
            <a:r>
              <a:rPr lang="en-US" sz="1100" b="0" i="0" dirty="0">
                <a:solidFill>
                  <a:srgbClr val="000000"/>
                </a:solidFill>
                <a:effectLst/>
              </a:rPr>
              <a:t>​</a:t>
            </a:r>
          </a:p>
          <a:p>
            <a:pPr algn="l" rtl="0" fontAlgn="base"/>
            <a:r>
              <a:rPr lang="en-US" sz="1100" b="0" i="0" u="none" strike="noStrike" dirty="0">
                <a:solidFill>
                  <a:srgbClr val="000000"/>
                </a:solidFill>
                <a:effectLst/>
              </a:rPr>
              <a:t>Business/Commerce</a:t>
            </a:r>
            <a:endParaRPr lang="en-US" sz="1100" b="0" i="0" dirty="0">
              <a:solidFill>
                <a:srgbClr val="000000"/>
              </a:solidFill>
              <a:effectLst/>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917244"/>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Marketing &amp; Sales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22304"/>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Business, Marketing, and Finance Career Cluster</a:t>
            </a:r>
          </a:p>
          <a:p>
            <a:r>
              <a:rPr lang="en-US" sz="1000" dirty="0">
                <a:ea typeface="Open Sans"/>
                <a:cs typeface="Open Sans"/>
              </a:rPr>
              <a:t>The Business, Marketing, and Finance Career Cluster focuses on careers in planning, organizing, directing, and evaluating business functions essential to efficient and productive business operations.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2208" y="1554549"/>
            <a:ext cx="7774528" cy="540148"/>
          </a:xfrm>
          <a:prstGeom prst="rect">
            <a:avLst/>
          </a:prstGeom>
          <a:solidFill>
            <a:schemeClr val="accent5">
              <a:lumMod val="40000"/>
              <a:lumOff val="60000"/>
            </a:schemeClr>
          </a:solidFill>
        </p:spPr>
        <p:txBody>
          <a:bodyPr wrap="square" lIns="100584" tIns="50292" rIns="100584" bIns="50292" rtlCol="0" anchor="t">
            <a:spAutoFit/>
          </a:bodyPr>
          <a:lstStyle/>
          <a:p>
            <a:r>
              <a:rPr lang="en-US" sz="950">
                <a:ea typeface="Calibri"/>
                <a:cs typeface="Calibri"/>
              </a:rPr>
              <a:t>The Marketing and Sales program of study teaches CTE learners how to collect information to determine potential sales of a product or service and/or create a marketing campaign to market or distribute goods and services. Through this program of study, students will learn the skills necessary to understand and apply data on customer demographics, preferences, needs, and buying habits.</a:t>
            </a:r>
            <a:endParaRPr lang="en-US" sz="9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84475" y="2394695"/>
            <a:ext cx="3752252" cy="4691242"/>
          </a:xfrm>
        </p:spPr>
        <p:txBody>
          <a:bodyPr vert="horz" lIns="91440" tIns="45720" rIns="91440" bIns="45720" rtlCol="0" anchor="t">
            <a:normAutofit fontScale="25000" lnSpcReduction="20000"/>
          </a:bodyPr>
          <a:lstStyle/>
          <a:p>
            <a:pPr marL="0" marR="0" indent="0">
              <a:lnSpc>
                <a:spcPct val="100000"/>
              </a:lnSpc>
              <a:spcBef>
                <a:spcPts val="0"/>
              </a:spcBef>
              <a:buNone/>
            </a:pPr>
            <a:r>
              <a:rPr lang="en-US" sz="4800" b="1" dirty="0">
                <a:effectLst/>
                <a:ea typeface="Calibri"/>
                <a:cs typeface="Times New Roman"/>
              </a:rPr>
              <a:t>Secondary Courses for High School Credit</a:t>
            </a:r>
          </a:p>
          <a:p>
            <a:pPr marL="0" indent="0">
              <a:lnSpc>
                <a:spcPct val="120000"/>
              </a:lnSpc>
              <a:spcBef>
                <a:spcPts val="0"/>
              </a:spcBef>
              <a:buNone/>
            </a:pPr>
            <a:r>
              <a:rPr lang="en-US" sz="4400" b="1" dirty="0">
                <a:ea typeface="Calibri"/>
                <a:cs typeface="Times New Roman"/>
              </a:rPr>
              <a:t>Level 1</a:t>
            </a:r>
          </a:p>
          <a:p>
            <a:pPr>
              <a:lnSpc>
                <a:spcPct val="120000"/>
              </a:lnSpc>
              <a:spcBef>
                <a:spcPts val="0"/>
              </a:spcBef>
            </a:pPr>
            <a:r>
              <a:rPr lang="en-US" sz="4400" b="0" i="0" dirty="0">
                <a:solidFill>
                  <a:srgbClr val="000000"/>
                </a:solidFill>
                <a:effectLst/>
              </a:rPr>
              <a:t>Principles of Business, Marketing, and Finance</a:t>
            </a:r>
            <a:endParaRPr lang="en-US" sz="4400" dirty="0">
              <a:ea typeface="Calibri" panose="020F0502020204030204" pitchFamily="34" charset="0"/>
              <a:cs typeface="Calibri"/>
            </a:endParaRPr>
          </a:p>
          <a:p>
            <a:pPr marL="0" indent="0">
              <a:lnSpc>
                <a:spcPct val="120000"/>
              </a:lnSpc>
              <a:spcBef>
                <a:spcPts val="0"/>
              </a:spcBef>
              <a:buNone/>
            </a:pPr>
            <a:r>
              <a:rPr lang="en-US" sz="4400" b="1" dirty="0">
                <a:ea typeface="Calibri"/>
                <a:cs typeface="Times New Roman"/>
              </a:rPr>
              <a:t>Level 2</a:t>
            </a:r>
          </a:p>
          <a:p>
            <a:pPr>
              <a:lnSpc>
                <a:spcPct val="120000"/>
              </a:lnSpc>
              <a:spcBef>
                <a:spcPts val="0"/>
              </a:spcBef>
            </a:pPr>
            <a:r>
              <a:rPr lang="en-US" sz="4400" b="0" i="0" u="none" strike="noStrike" dirty="0">
                <a:solidFill>
                  <a:srgbClr val="000000"/>
                </a:solidFill>
                <a:effectLst/>
              </a:rPr>
              <a:t>Fashion Marketing </a:t>
            </a:r>
            <a:r>
              <a:rPr lang="en-US" sz="4400" b="0" i="0" dirty="0">
                <a:solidFill>
                  <a:srgbClr val="000000"/>
                </a:solidFill>
                <a:effectLst/>
              </a:rPr>
              <a:t>​</a:t>
            </a:r>
          </a:p>
          <a:p>
            <a:pPr>
              <a:lnSpc>
                <a:spcPct val="120000"/>
              </a:lnSpc>
              <a:spcBef>
                <a:spcPts val="0"/>
              </a:spcBef>
            </a:pPr>
            <a:r>
              <a:rPr lang="en-US" sz="4400" b="0" i="0" u="none" strike="noStrike" dirty="0">
                <a:solidFill>
                  <a:srgbClr val="000000"/>
                </a:solidFill>
                <a:effectLst/>
              </a:rPr>
              <a:t>Sports and Entertainment Marketing </a:t>
            </a:r>
            <a:r>
              <a:rPr lang="en-US" sz="4400" b="0" i="0" dirty="0">
                <a:solidFill>
                  <a:srgbClr val="000000"/>
                </a:solidFill>
                <a:effectLst/>
              </a:rPr>
              <a:t>​</a:t>
            </a:r>
          </a:p>
          <a:p>
            <a:pPr>
              <a:lnSpc>
                <a:spcPct val="120000"/>
              </a:lnSpc>
              <a:spcBef>
                <a:spcPts val="0"/>
              </a:spcBef>
            </a:pPr>
            <a:r>
              <a:rPr lang="en-US" sz="4400" b="0" i="0" u="none" strike="noStrike" dirty="0">
                <a:solidFill>
                  <a:srgbClr val="000000"/>
                </a:solidFill>
                <a:effectLst/>
              </a:rPr>
              <a:t>Virtual Business </a:t>
            </a:r>
            <a:r>
              <a:rPr lang="en-US" sz="4400" b="0" i="0" dirty="0">
                <a:solidFill>
                  <a:srgbClr val="000000"/>
                </a:solidFill>
                <a:effectLst/>
              </a:rPr>
              <a:t>​</a:t>
            </a:r>
          </a:p>
          <a:p>
            <a:pPr>
              <a:lnSpc>
                <a:spcPct val="120000"/>
              </a:lnSpc>
              <a:spcBef>
                <a:spcPts val="0"/>
              </a:spcBef>
            </a:pPr>
            <a:r>
              <a:rPr lang="en-US" sz="4400" b="0" i="0" u="none" strike="noStrike" dirty="0">
                <a:solidFill>
                  <a:srgbClr val="000000"/>
                </a:solidFill>
                <a:effectLst/>
              </a:rPr>
              <a:t>Marketing</a:t>
            </a:r>
            <a:r>
              <a:rPr lang="en-US" sz="4400" b="0" i="0" dirty="0">
                <a:solidFill>
                  <a:srgbClr val="000000"/>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Entrepreneurship </a:t>
            </a:r>
            <a:endParaRPr lang="en-US" sz="4400" dirty="0">
              <a:ea typeface="Calibri"/>
              <a:cs typeface="Calibri" panose="020F0502020204030204"/>
            </a:endParaRPr>
          </a:p>
          <a:p>
            <a:pPr marL="0" indent="0">
              <a:lnSpc>
                <a:spcPct val="120000"/>
              </a:lnSpc>
              <a:spcBef>
                <a:spcPts val="0"/>
              </a:spcBef>
              <a:buNone/>
            </a:pPr>
            <a:r>
              <a:rPr lang="en-US" sz="3400" b="1" dirty="0">
                <a:ea typeface="Calibri"/>
                <a:cs typeface="Times New Roman"/>
              </a:rPr>
              <a:t>Level 3</a:t>
            </a:r>
          </a:p>
          <a:p>
            <a:pPr fontAlgn="base">
              <a:lnSpc>
                <a:spcPct val="120000"/>
              </a:lnSpc>
              <a:spcBef>
                <a:spcPts val="0"/>
              </a:spcBef>
            </a:pPr>
            <a:r>
              <a:rPr lang="en-US" sz="4400" b="0" i="0" u="none" strike="noStrike" dirty="0">
                <a:solidFill>
                  <a:srgbClr val="000000"/>
                </a:solidFill>
                <a:effectLst/>
              </a:rPr>
              <a:t>Social Media Marketing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Advertising</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Retail Management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Sports and Entertainment Marketing II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Statistics and Business Decision Making </a:t>
            </a:r>
            <a:r>
              <a:rPr lang="en-US" sz="4400" b="0" i="0" dirty="0">
                <a:solidFill>
                  <a:srgbClr val="000000"/>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Digital Media (level 1) </a:t>
            </a:r>
            <a:r>
              <a:rPr lang="en-US" sz="4400" b="0" i="0" dirty="0">
                <a:solidFill>
                  <a:srgbClr val="007742"/>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Digital Design &amp; Media  Production (level 2</a:t>
            </a:r>
            <a:r>
              <a:rPr lang="en-US" sz="4400" b="0" i="0" dirty="0">
                <a:solidFill>
                  <a:srgbClr val="007742"/>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Insurance Operations</a:t>
            </a:r>
            <a:r>
              <a:rPr lang="en-US" sz="4400" b="0" i="0" dirty="0">
                <a:solidFill>
                  <a:srgbClr val="007742"/>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Introduction to Event and Meeting Planning</a:t>
            </a:r>
            <a:endParaRPr lang="en-US" sz="4400" dirty="0">
              <a:solidFill>
                <a:srgbClr val="000000"/>
              </a:solidFill>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4</a:t>
            </a:r>
          </a:p>
          <a:p>
            <a:pPr fontAlgn="base">
              <a:lnSpc>
                <a:spcPct val="120000"/>
              </a:lnSpc>
              <a:spcBef>
                <a:spcPts val="0"/>
              </a:spcBef>
            </a:pPr>
            <a:r>
              <a:rPr lang="en-US" sz="4400" b="0" i="0" u="none" strike="noStrike" dirty="0">
                <a:solidFill>
                  <a:srgbClr val="000000"/>
                </a:solidFill>
                <a:effectLst/>
              </a:rPr>
              <a:t>Advanced Marketing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Marketing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 </a:t>
            </a:r>
            <a:r>
              <a:rPr lang="en-US" sz="4400" b="0" i="0" dirty="0">
                <a:solidFill>
                  <a:srgbClr val="000000"/>
                </a:solidFill>
                <a:effectLst/>
              </a:rPr>
              <a:t>​</a:t>
            </a:r>
          </a:p>
          <a:p>
            <a:pPr marL="0" indent="0" algn="l" rtl="0" fontAlgn="base">
              <a:lnSpc>
                <a:spcPct val="120000"/>
              </a:lnSpc>
              <a:spcBef>
                <a:spcPts val="0"/>
              </a:spcBef>
              <a:buNone/>
            </a:pPr>
            <a:r>
              <a:rPr lang="en-US" sz="4400" b="0" i="0" u="none" strike="noStrike" dirty="0">
                <a:solidFill>
                  <a:srgbClr val="007742"/>
                </a:solidFill>
                <a:effectLst/>
              </a:rPr>
              <a:t>+    (ADD) Project-Based Research</a:t>
            </a:r>
            <a:r>
              <a:rPr lang="en-US" sz="4400" b="0" i="0" dirty="0">
                <a:solidFill>
                  <a:srgbClr val="007742"/>
                </a:solidFill>
                <a:effectLst/>
              </a:rPr>
              <a:t>​</a:t>
            </a:r>
          </a:p>
          <a:p>
            <a:pPr>
              <a:lnSpc>
                <a:spcPct val="100000"/>
              </a:lnSpc>
              <a:spcBef>
                <a:spcPts val="0"/>
              </a:spcBef>
            </a:pPr>
            <a:endParaRPr lang="en-US" sz="4400" b="1" dirty="0">
              <a:ea typeface="Calibri"/>
              <a:cs typeface="Times New Roman"/>
            </a:endParaRPr>
          </a:p>
          <a:p>
            <a:pPr marL="0" indent="0">
              <a:lnSpc>
                <a:spcPct val="100000"/>
              </a:lnSpc>
              <a:spcBef>
                <a:spcPts val="0"/>
              </a:spcBef>
              <a:buNone/>
            </a:pPr>
            <a:endParaRPr lang="en-US" sz="4400" b="1" dirty="0">
              <a:ea typeface="Calibri"/>
              <a:cs typeface="Times New Roman"/>
            </a:endParaRPr>
          </a:p>
          <a:p>
            <a:pPr marL="0" indent="-188595">
              <a:lnSpc>
                <a:spcPct val="100000"/>
              </a:lnSpc>
              <a:spcBef>
                <a:spcPts val="0"/>
              </a:spcBef>
              <a:buFont typeface="Arial"/>
              <a:buChar char="•"/>
            </a:pPr>
            <a:endParaRPr lang="en-US" sz="1100" dirty="0"/>
          </a:p>
        </p:txBody>
      </p:sp>
      <p:sp>
        <p:nvSpPr>
          <p:cNvPr id="19" name="TextBox 18">
            <a:extLst>
              <a:ext uri="{FF2B5EF4-FFF2-40B4-BE49-F238E27FC236}">
                <a16:creationId xmlns:a16="http://schemas.microsoft.com/office/drawing/2014/main" id="{80E4C2F3-E701-BD46-E6B9-FDCD0B320B21}"/>
              </a:ext>
            </a:extLst>
          </p:cNvPr>
          <p:cNvSpPr txBox="1"/>
          <p:nvPr/>
        </p:nvSpPr>
        <p:spPr>
          <a:xfrm>
            <a:off x="4137590" y="2394695"/>
            <a:ext cx="3565424" cy="3333220"/>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Marketing/ Marketing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Consumer Merchandising/ Retailing Management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International Marketing</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a:t>
            </a:r>
            <a:endParaRPr lang="en-US" sz="1100" dirty="0">
              <a:ea typeface="Calibri" panose="020F0502020204030204" pitchFamily="34" charset="0"/>
              <a:cs typeface="Calibri"/>
            </a:endParaRPr>
          </a:p>
          <a:p>
            <a:r>
              <a:rPr lang="en-US" sz="1100" b="1" dirty="0">
                <a:ea typeface="Calibri"/>
                <a:cs typeface="Times New Roman"/>
              </a:rPr>
              <a:t>Bachelor’s Degrees</a:t>
            </a:r>
            <a:endParaRPr lang="en-US" sz="1100" dirty="0">
              <a:solidFill>
                <a:srgbClr val="0D6CB9"/>
              </a:solidFill>
              <a:ea typeface="Calibri"/>
              <a:cs typeface="Times New Roman"/>
            </a:endParaRPr>
          </a:p>
          <a:p>
            <a:pPr marL="171450" indent="-171450" algn="l" rtl="0" fontAlgn="base">
              <a:buFont typeface="Arial" panose="020B0604020202020204" pitchFamily="34" charset="0"/>
              <a:buChar char="•"/>
            </a:pPr>
            <a:r>
              <a:rPr lang="en-US" sz="1100" b="0" i="0" u="none" strike="noStrike" dirty="0">
                <a:solidFill>
                  <a:srgbClr val="000000"/>
                </a:solidFill>
                <a:effectLst/>
              </a:rPr>
              <a:t>Marketing/ Marketing Management,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Applied Economics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Marketing Research</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Marketing</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Applied Economics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Advertising</a:t>
            </a:r>
            <a:r>
              <a:rPr lang="en-US" sz="1100" b="0" i="0" dirty="0">
                <a:solidFill>
                  <a:srgbClr val="000000"/>
                </a:solidFill>
                <a:effectLst/>
              </a:rPr>
              <a:t>​</a:t>
            </a:r>
          </a:p>
          <a:p>
            <a:pPr algn="l" rtl="0" fontAlgn="base"/>
            <a:r>
              <a:rPr lang="en-US" sz="1100" b="0" i="0" u="none" strike="noStrike" dirty="0">
                <a:solidFill>
                  <a:srgbClr val="007742"/>
                </a:solidFill>
                <a:effectLst/>
              </a:rPr>
              <a:t>+   (ADD) Data Analytics</a:t>
            </a:r>
            <a:endParaRPr lang="en-US" sz="1100" b="0" i="0" dirty="0">
              <a:solidFill>
                <a:srgbClr val="007742"/>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1" y="548692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endParaRPr lang="en-US" sz="1000"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US" sz="1100" b="0" i="0" u="none" strike="noStrike" dirty="0">
                <a:solidFill>
                  <a:srgbClr val="007742"/>
                </a:solidFill>
                <a:effectLst/>
              </a:rPr>
              <a:t>+    (AP) Statistics </a:t>
            </a: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20921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9627"/>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Real Estate (UPDATE) Proposed </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891526"/>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Business, Marketing, and Finance Career Cluster</a:t>
            </a:r>
          </a:p>
          <a:p>
            <a:r>
              <a:rPr lang="en-US" sz="900" dirty="0">
                <a:ea typeface="Open Sans"/>
                <a:cs typeface="Open Sans"/>
              </a:rPr>
              <a:t>The Business, Marketing, and Finance Career Cluster focuses on careers in planning, organizing, directing, and evaluating business functions essential to efficient and productive business operations.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2547" y="1444807"/>
            <a:ext cx="7774528" cy="247760"/>
          </a:xfrm>
          <a:prstGeom prst="rect">
            <a:avLst/>
          </a:prstGeom>
          <a:solidFill>
            <a:schemeClr val="accent5">
              <a:lumMod val="40000"/>
              <a:lumOff val="60000"/>
            </a:schemeClr>
          </a:solidFill>
        </p:spPr>
        <p:txBody>
          <a:bodyPr wrap="square" lIns="100584" tIns="50292" rIns="100584" bIns="50292" rtlCol="0" anchor="t">
            <a:spAutoFit/>
          </a:bodyPr>
          <a:lstStyle/>
          <a:p>
            <a:r>
              <a:rPr lang="en-US" sz="950" dirty="0">
                <a:ea typeface="Calibri"/>
                <a:cs typeface="Calibri"/>
              </a:rPr>
              <a:t>Program of Study description not available</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1864151"/>
            <a:ext cx="3752252" cy="2777632"/>
          </a:xfrm>
        </p:spPr>
        <p:txBody>
          <a:bodyPr vert="horz" lIns="91440" tIns="45720" rIns="91440" bIns="45720" rtlCol="0" anchor="t">
            <a:normAutofit fontScale="92500" lnSpcReduction="10000"/>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200" b="1" dirty="0">
                <a:ea typeface="Calibri"/>
                <a:cs typeface="Times New Roman"/>
              </a:rPr>
              <a:t>Level 1</a:t>
            </a:r>
          </a:p>
          <a:p>
            <a:pPr marL="0" indent="0" algn="l" rtl="0" fontAlgn="base">
              <a:lnSpc>
                <a:spcPct val="100000"/>
              </a:lnSpc>
              <a:spcBef>
                <a:spcPts val="0"/>
              </a:spcBef>
              <a:buNone/>
            </a:pPr>
            <a:r>
              <a:rPr lang="en-US" sz="1200" b="0" i="0" u="none" strike="noStrike" dirty="0">
                <a:solidFill>
                  <a:srgbClr val="007742"/>
                </a:solidFill>
                <a:effectLst/>
              </a:rPr>
              <a:t>+    (ADD) Principles of Business, Marketing, and Finance</a:t>
            </a:r>
            <a:r>
              <a:rPr lang="en-US" sz="1200" b="0" i="0" dirty="0">
                <a:solidFill>
                  <a:srgbClr val="007742"/>
                </a:solidFill>
                <a:effectLst/>
              </a:rPr>
              <a:t>​</a:t>
            </a:r>
          </a:p>
          <a:p>
            <a:pPr marL="0" indent="0" algn="l" rtl="0" fontAlgn="base">
              <a:lnSpc>
                <a:spcPct val="100000"/>
              </a:lnSpc>
              <a:spcBef>
                <a:spcPts val="0"/>
              </a:spcBef>
              <a:buNone/>
            </a:pPr>
            <a:r>
              <a:rPr lang="en-US" sz="1200" b="0" i="0" u="none" strike="noStrike" dirty="0">
                <a:solidFill>
                  <a:srgbClr val="007742"/>
                </a:solidFill>
                <a:effectLst/>
              </a:rPr>
              <a:t>+    (ADD) Professional Communications</a:t>
            </a:r>
            <a:r>
              <a:rPr lang="en-US" sz="1200" b="0" i="0" dirty="0">
                <a:solidFill>
                  <a:srgbClr val="007742"/>
                </a:solidFill>
                <a:effectLst/>
              </a:rPr>
              <a:t>​</a:t>
            </a:r>
            <a:endParaRPr lang="en-US" sz="1200" dirty="0">
              <a:ea typeface="Calibri" panose="020F0502020204030204" pitchFamily="34" charset="0"/>
              <a:cs typeface="Calibri"/>
            </a:endParaRPr>
          </a:p>
          <a:p>
            <a:pPr marL="0" indent="0">
              <a:lnSpc>
                <a:spcPct val="100000"/>
              </a:lnSpc>
              <a:spcBef>
                <a:spcPts val="0"/>
              </a:spcBef>
              <a:buNone/>
            </a:pPr>
            <a:r>
              <a:rPr lang="en-US" sz="1200" b="1" dirty="0">
                <a:ea typeface="Calibri"/>
                <a:cs typeface="Times New Roman"/>
              </a:rPr>
              <a:t>Level 2</a:t>
            </a:r>
          </a:p>
          <a:p>
            <a:pPr marL="0" indent="0" algn="l" rtl="0" fontAlgn="base">
              <a:lnSpc>
                <a:spcPct val="100000"/>
              </a:lnSpc>
              <a:spcBef>
                <a:spcPts val="0"/>
              </a:spcBef>
              <a:buNone/>
            </a:pPr>
            <a:r>
              <a:rPr lang="en-US" sz="1200" b="0" i="0" u="none" strike="noStrike" dirty="0">
                <a:solidFill>
                  <a:srgbClr val="007742"/>
                </a:solidFill>
                <a:effectLst/>
              </a:rPr>
              <a:t>+    (ADD) Business Law</a:t>
            </a:r>
            <a:r>
              <a:rPr lang="en-US" sz="1200" b="0" i="0" dirty="0">
                <a:solidFill>
                  <a:srgbClr val="007742"/>
                </a:solidFill>
                <a:effectLst/>
              </a:rPr>
              <a:t>​</a:t>
            </a:r>
          </a:p>
          <a:p>
            <a:pPr marL="0" indent="0" algn="l" rtl="0" fontAlgn="base">
              <a:lnSpc>
                <a:spcPct val="100000"/>
              </a:lnSpc>
              <a:spcBef>
                <a:spcPts val="0"/>
              </a:spcBef>
              <a:buNone/>
            </a:pPr>
            <a:r>
              <a:rPr lang="en-US" sz="1200" b="0" i="0" u="none" strike="noStrike" dirty="0">
                <a:solidFill>
                  <a:srgbClr val="007742"/>
                </a:solidFill>
                <a:effectLst/>
              </a:rPr>
              <a:t>+    (ADD) Financial Mathematics </a:t>
            </a:r>
            <a:r>
              <a:rPr lang="en-US" sz="1200" b="0" i="0" dirty="0">
                <a:solidFill>
                  <a:srgbClr val="007742"/>
                </a:solidFill>
                <a:effectLst/>
              </a:rPr>
              <a:t>​</a:t>
            </a:r>
          </a:p>
          <a:p>
            <a:pPr marL="0" indent="0" algn="l" rtl="0" fontAlgn="base">
              <a:lnSpc>
                <a:spcPct val="100000"/>
              </a:lnSpc>
              <a:spcBef>
                <a:spcPts val="0"/>
              </a:spcBef>
              <a:buNone/>
            </a:pPr>
            <a:r>
              <a:rPr lang="en-US" sz="1200" b="0" i="0" u="none" strike="noStrike" dirty="0">
                <a:solidFill>
                  <a:srgbClr val="007742"/>
                </a:solidFill>
                <a:effectLst/>
              </a:rPr>
              <a:t>+    (ADD) Marketing </a:t>
            </a:r>
            <a:r>
              <a:rPr lang="en-US" sz="1200" b="0" i="0" dirty="0">
                <a:solidFill>
                  <a:srgbClr val="007742"/>
                </a:solidFill>
                <a:effectLst/>
              </a:rPr>
              <a:t>​</a:t>
            </a:r>
          </a:p>
          <a:p>
            <a:pPr marL="0" indent="0" algn="l" rtl="0" fontAlgn="base">
              <a:lnSpc>
                <a:spcPct val="100000"/>
              </a:lnSpc>
              <a:spcBef>
                <a:spcPts val="0"/>
              </a:spcBef>
              <a:buNone/>
            </a:pPr>
            <a:r>
              <a:rPr lang="en-US" sz="1200" b="0" i="0" u="none" strike="noStrike" dirty="0">
                <a:solidFill>
                  <a:srgbClr val="007742"/>
                </a:solidFill>
                <a:effectLst/>
              </a:rPr>
              <a:t>+    (ADD) Interior Design 1</a:t>
            </a:r>
            <a:endParaRPr lang="en-US" sz="1200" dirty="0">
              <a:ea typeface="Calibri"/>
              <a:cs typeface="Calibri" panose="020F0502020204030204"/>
            </a:endParaRPr>
          </a:p>
          <a:p>
            <a:pPr marL="0" indent="0">
              <a:lnSpc>
                <a:spcPct val="100000"/>
              </a:lnSpc>
              <a:spcBef>
                <a:spcPts val="0"/>
              </a:spcBef>
              <a:buNone/>
            </a:pPr>
            <a:r>
              <a:rPr lang="en-US" sz="1200" b="1" dirty="0">
                <a:ea typeface="Calibri"/>
                <a:cs typeface="Times New Roman"/>
              </a:rPr>
              <a:t>Level 3</a:t>
            </a:r>
          </a:p>
          <a:p>
            <a:pPr marL="0" indent="0" algn="l" rtl="0" fontAlgn="base">
              <a:lnSpc>
                <a:spcPct val="110000"/>
              </a:lnSpc>
              <a:spcBef>
                <a:spcPts val="0"/>
              </a:spcBef>
              <a:buNone/>
            </a:pPr>
            <a:r>
              <a:rPr lang="en-US" sz="1200" b="0" i="0" u="none" strike="noStrike" dirty="0">
                <a:solidFill>
                  <a:srgbClr val="007742"/>
                </a:solidFill>
                <a:effectLst/>
              </a:rPr>
              <a:t>+    (ADD) Financial Analysis </a:t>
            </a:r>
            <a:r>
              <a:rPr lang="en-US" sz="1200" b="0" i="0" dirty="0">
                <a:solidFill>
                  <a:srgbClr val="007742"/>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Fundamentals of Real Estate </a:t>
            </a:r>
            <a:r>
              <a:rPr lang="en-US" sz="1200" b="0" i="0" dirty="0">
                <a:solidFill>
                  <a:srgbClr val="007742"/>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Insurance Operations </a:t>
            </a:r>
            <a:endParaRPr lang="en-US" sz="1200" dirty="0">
              <a:solidFill>
                <a:srgbClr val="000000"/>
              </a:solidFill>
              <a:ea typeface="Calibri" panose="020F0502020204030204" pitchFamily="34" charset="0"/>
              <a:cs typeface="Calibri"/>
            </a:endParaRPr>
          </a:p>
          <a:p>
            <a:pPr marL="0" indent="0">
              <a:lnSpc>
                <a:spcPct val="110000"/>
              </a:lnSpc>
              <a:spcBef>
                <a:spcPts val="0"/>
              </a:spcBef>
              <a:buNone/>
            </a:pPr>
            <a:r>
              <a:rPr lang="en-US" sz="1200" b="1" dirty="0">
                <a:ea typeface="Calibri"/>
                <a:cs typeface="Times New Roman"/>
              </a:rPr>
              <a:t>Level 4</a:t>
            </a:r>
          </a:p>
          <a:p>
            <a:pPr marL="0" indent="0" algn="l" rtl="0" fontAlgn="base">
              <a:lnSpc>
                <a:spcPct val="110000"/>
              </a:lnSpc>
              <a:spcBef>
                <a:spcPts val="0"/>
              </a:spcBef>
              <a:buNone/>
            </a:pPr>
            <a:r>
              <a:rPr lang="en-US" sz="1200" b="0" i="0" u="none" strike="noStrike" dirty="0">
                <a:solidFill>
                  <a:srgbClr val="007742"/>
                </a:solidFill>
                <a:effectLst/>
              </a:rPr>
              <a:t>+    (ADD) Commercial Lending and Real Estate (TBD)</a:t>
            </a:r>
            <a:r>
              <a:rPr lang="en-US" sz="1200" b="0" i="0" dirty="0">
                <a:solidFill>
                  <a:srgbClr val="007742"/>
                </a:solidFill>
                <a:effectLst/>
              </a:rPr>
              <a:t>​</a:t>
            </a:r>
          </a:p>
          <a:p>
            <a:pPr marL="0" indent="0" algn="l" rtl="0" fontAlgn="base">
              <a:lnSpc>
                <a:spcPct val="110000"/>
              </a:lnSpc>
              <a:spcBef>
                <a:spcPts val="0"/>
              </a:spcBef>
              <a:buNone/>
            </a:pPr>
            <a:r>
              <a:rPr lang="en-US" sz="1200" b="0" i="0" u="none" strike="noStrike" dirty="0">
                <a:solidFill>
                  <a:srgbClr val="007742"/>
                </a:solidFill>
                <a:effectLst/>
              </a:rPr>
              <a:t>+    (ADD) Practicum in Real Estate (TBD) </a:t>
            </a:r>
            <a:r>
              <a:rPr lang="en-US" sz="1200" b="0" i="0" dirty="0">
                <a:solidFill>
                  <a:srgbClr val="007742"/>
                </a:solidFill>
                <a:effectLst/>
              </a:rPr>
              <a:t>​</a:t>
            </a:r>
          </a:p>
          <a:p>
            <a:pPr marL="0" indent="0" algn="l" rtl="0" fontAlgn="base">
              <a:lnSpc>
                <a:spcPct val="110000"/>
              </a:lnSpc>
              <a:spcBef>
                <a:spcPts val="0"/>
              </a:spcBef>
              <a:buNone/>
            </a:pPr>
            <a:r>
              <a:rPr lang="en-US" sz="1200" u="none" strike="noStrike" dirty="0">
                <a:solidFill>
                  <a:srgbClr val="007742"/>
                </a:solidFill>
              </a:rPr>
              <a:t>+    (ADD) </a:t>
            </a:r>
            <a:r>
              <a:rPr lang="en-US" sz="1200" b="0" i="0" u="none" strike="noStrike" dirty="0">
                <a:solidFill>
                  <a:srgbClr val="007742"/>
                </a:solidFill>
                <a:effectLst/>
              </a:rPr>
              <a:t>Practicum in Business Management</a:t>
            </a:r>
            <a:endParaRPr lang="en-US" sz="1200" b="0" i="0" dirty="0">
              <a:solidFill>
                <a:srgbClr val="007742"/>
              </a:solidFill>
              <a:effectLst/>
            </a:endParaRPr>
          </a:p>
          <a:p>
            <a:pPr marL="0" indent="0">
              <a:lnSpc>
                <a:spcPct val="100000"/>
              </a:lnSpc>
              <a:spcBef>
                <a:spcPts val="0"/>
              </a:spcBef>
              <a:buNone/>
            </a:pPr>
            <a:endParaRPr lang="en-US" sz="1100" b="1" dirty="0">
              <a:ea typeface="Calibri"/>
              <a:cs typeface="Times New Roman"/>
            </a:endParaRPr>
          </a:p>
          <a:p>
            <a:pPr marL="0" indent="-188595">
              <a:lnSpc>
                <a:spcPct val="100000"/>
              </a:lnSpc>
              <a:spcBef>
                <a:spcPts val="0"/>
              </a:spcBef>
              <a:buFont typeface="Arial"/>
              <a:buChar char="•"/>
            </a:pPr>
            <a:endParaRPr lang="en-US" sz="1100" dirty="0"/>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754781"/>
            <a:ext cx="3565424" cy="1979003"/>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r>
              <a:rPr lang="en-US" sz="1100" b="0" i="0" dirty="0">
                <a:solidFill>
                  <a:srgbClr val="007742"/>
                </a:solidFill>
                <a:effectLst/>
                <a:latin typeface="Calibri" panose="020F0502020204030204" pitchFamily="34" charset="0"/>
              </a:rPr>
              <a:t>+   (ADD) Real Estate</a:t>
            </a:r>
            <a:endParaRPr lang="en-US" sz="1100" dirty="0">
              <a:ea typeface="Calibri" panose="020F0502020204030204" pitchFamily="34" charset="0"/>
              <a:cs typeface="Calibri"/>
            </a:endParaRPr>
          </a:p>
          <a:p>
            <a:r>
              <a:rPr lang="en-US" sz="1100" b="1" dirty="0">
                <a:ea typeface="Calibri"/>
                <a:cs typeface="Times New Roman"/>
              </a:rPr>
              <a:t>Bachelor’s Degrees</a:t>
            </a:r>
          </a:p>
          <a:p>
            <a:pPr algn="l" rtl="0" fontAlgn="base"/>
            <a:r>
              <a:rPr lang="en-US" sz="1100" dirty="0">
                <a:solidFill>
                  <a:srgbClr val="007742"/>
                </a:solidFill>
              </a:rPr>
              <a:t>+   (ADD) </a:t>
            </a:r>
            <a:r>
              <a:rPr lang="en-US" sz="1100" b="0" i="0" u="none" strike="noStrike" dirty="0">
                <a:solidFill>
                  <a:srgbClr val="007742"/>
                </a:solidFill>
                <a:effectLst/>
              </a:rPr>
              <a:t>Business Administration</a:t>
            </a:r>
            <a:r>
              <a:rPr lang="en-US" sz="1100" b="0" i="0" dirty="0">
                <a:solidFill>
                  <a:srgbClr val="007742"/>
                </a:solidFill>
                <a:effectLst/>
              </a:rPr>
              <a:t>​</a:t>
            </a:r>
          </a:p>
          <a:p>
            <a:pPr algn="l" rtl="0" fontAlgn="base"/>
            <a:r>
              <a:rPr lang="en-US" sz="1100" b="0" i="0" u="none" strike="noStrike" dirty="0">
                <a:solidFill>
                  <a:srgbClr val="007742"/>
                </a:solidFill>
                <a:effectLst/>
              </a:rPr>
              <a:t>+   (ADD) Business Management</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algn="l" rtl="0" fontAlgn="base"/>
            <a:r>
              <a:rPr lang="en-US" sz="1100" b="0" i="0" u="none" strike="noStrike" dirty="0">
                <a:solidFill>
                  <a:srgbClr val="007742"/>
                </a:solidFill>
                <a:effectLst/>
              </a:rPr>
              <a:t>+   (ADD) Business Administration</a:t>
            </a:r>
            <a:r>
              <a:rPr lang="en-US" sz="1100" b="0" i="0" dirty="0">
                <a:solidFill>
                  <a:srgbClr val="007742"/>
                </a:solidFill>
                <a:effectLst/>
              </a:rPr>
              <a:t>​</a:t>
            </a:r>
          </a:p>
          <a:p>
            <a:pPr algn="l" rtl="0" fontAlgn="base"/>
            <a:r>
              <a:rPr lang="en-US" sz="1100" b="0" i="0" u="none" strike="noStrike" dirty="0">
                <a:solidFill>
                  <a:srgbClr val="007742"/>
                </a:solidFill>
                <a:effectLst/>
              </a:rPr>
              <a:t>+   (ADD) Business Management</a:t>
            </a:r>
            <a:endParaRPr lang="en-US" sz="1100" b="0" i="0" dirty="0">
              <a:solidFill>
                <a:srgbClr val="007742"/>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1865945"/>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3823667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F35E4F-FAA8-4FAD-8822-AADB56DCD390}">
  <ds:schemaRefs>
    <ds:schemaRef ds:uri="http://purl.org/dc/elements/1.1/"/>
    <ds:schemaRef ds:uri="http://schemas.openxmlformats.org/package/2006/metadata/core-properties"/>
    <ds:schemaRef ds:uri="bd0f0e78-d8ed-4ed9-b8ae-5c997e9b0c01"/>
    <ds:schemaRef ds:uri="http://schemas.microsoft.com/office/infopath/2007/PartnerControls"/>
    <ds:schemaRef ds:uri="http://purl.org/dc/terms/"/>
    <ds:schemaRef ds:uri="http://schemas.microsoft.com/office/2006/metadata/properties"/>
    <ds:schemaRef ds:uri="http://schemas.microsoft.com/office/2006/documentManagement/types"/>
    <ds:schemaRef ds:uri="1789a020-f992-44c4-9a54-0ef628cee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4215</TotalTime>
  <Words>1478</Words>
  <Application>Microsoft Office PowerPoint</Application>
  <PresentationFormat>Custom</PresentationFormat>
  <Paragraphs>237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Cover Page</vt:lpstr>
      <vt:lpstr>Accounting and Financial Services Statewide Program of Study</vt:lpstr>
      <vt:lpstr>Business Management Statewide Program of Study</vt:lpstr>
      <vt:lpstr>Entrepreneurship Statewide Program of Study</vt:lpstr>
      <vt:lpstr>Marketing &amp; Sales Statewide Program of Study</vt:lpstr>
      <vt:lpstr>Real Estate (UPDATE) Proposed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44</cp:revision>
  <cp:lastPrinted>2023-05-31T19:12:15Z</cp:lastPrinted>
  <dcterms:created xsi:type="dcterms:W3CDTF">2023-02-22T18:17:43Z</dcterms:created>
  <dcterms:modified xsi:type="dcterms:W3CDTF">2023-07-11T14:41:25Z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